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5051" r:id="rId2"/>
  </p:sldMasterIdLst>
  <p:notesMasterIdLst>
    <p:notesMasterId r:id="rId48"/>
  </p:notesMasterIdLst>
  <p:handoutMasterIdLst>
    <p:handoutMasterId r:id="rId49"/>
  </p:handoutMasterIdLst>
  <p:sldIdLst>
    <p:sldId id="256" r:id="rId3"/>
    <p:sldId id="471" r:id="rId4"/>
    <p:sldId id="512" r:id="rId5"/>
    <p:sldId id="537" r:id="rId6"/>
    <p:sldId id="510" r:id="rId7"/>
    <p:sldId id="493" r:id="rId8"/>
    <p:sldId id="494" r:id="rId9"/>
    <p:sldId id="543" r:id="rId10"/>
    <p:sldId id="577" r:id="rId11"/>
    <p:sldId id="539" r:id="rId12"/>
    <p:sldId id="560" r:id="rId13"/>
    <p:sldId id="497" r:id="rId14"/>
    <p:sldId id="509" r:id="rId15"/>
    <p:sldId id="498" r:id="rId16"/>
    <p:sldId id="519" r:id="rId17"/>
    <p:sldId id="540" r:id="rId18"/>
    <p:sldId id="520" r:id="rId19"/>
    <p:sldId id="521" r:id="rId20"/>
    <p:sldId id="522" r:id="rId21"/>
    <p:sldId id="513" r:id="rId22"/>
    <p:sldId id="514" r:id="rId23"/>
    <p:sldId id="515" r:id="rId24"/>
    <p:sldId id="516" r:id="rId25"/>
    <p:sldId id="517" r:id="rId26"/>
    <p:sldId id="518" r:id="rId27"/>
    <p:sldId id="501" r:id="rId28"/>
    <p:sldId id="502" r:id="rId29"/>
    <p:sldId id="503" r:id="rId30"/>
    <p:sldId id="559" r:id="rId31"/>
    <p:sldId id="546" r:id="rId32"/>
    <p:sldId id="575" r:id="rId33"/>
    <p:sldId id="576" r:id="rId34"/>
    <p:sldId id="572" r:id="rId35"/>
    <p:sldId id="578" r:id="rId36"/>
    <p:sldId id="556" r:id="rId37"/>
    <p:sldId id="557" r:id="rId38"/>
    <p:sldId id="547" r:id="rId39"/>
    <p:sldId id="548" r:id="rId40"/>
    <p:sldId id="566" r:id="rId41"/>
    <p:sldId id="567" r:id="rId42"/>
    <p:sldId id="569" r:id="rId43"/>
    <p:sldId id="570" r:id="rId44"/>
    <p:sldId id="549" r:id="rId45"/>
    <p:sldId id="553" r:id="rId46"/>
    <p:sldId id="535" r:id="rId47"/>
  </p:sldIdLst>
  <p:sldSz cx="12192000" cy="6858000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0000FF"/>
    <a:srgbClr val="FF6600"/>
    <a:srgbClr val="FF0000"/>
    <a:srgbClr val="009900"/>
    <a:srgbClr val="FFFFCC"/>
    <a:srgbClr val="FFFF99"/>
    <a:srgbClr val="66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30" autoAdjust="0"/>
    <p:restoredTop sz="93794" autoAdjust="0"/>
  </p:normalViewPr>
  <p:slideViewPr>
    <p:cSldViewPr>
      <p:cViewPr varScale="1">
        <p:scale>
          <a:sx n="85" d="100"/>
          <a:sy n="85" d="100"/>
        </p:scale>
        <p:origin x="342" y="90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2654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E5BCE94-3CC2-483E-92BE-05C64E7219D2}" type="datetimeFigureOut">
              <a:rPr lang="en-US"/>
              <a:pPr>
                <a:defRPr/>
              </a:pPr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860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FAB6644-E619-4D5D-ACF5-3021143152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7416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A0BE0B71-77FA-410D-BBE3-F64AEB8281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9558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E0B71-77FA-410D-BBE3-F64AEB828140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6042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30F4E1-0212-4600-8E17-78876CED65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163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21CA58-FFD6-4BCA-A4E9-421990C91D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71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4D1728-C1E5-413F-91F9-8231047D70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9930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871200" cy="7159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A00652-F61C-44E1-A00F-A473ED1C11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0896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871200" cy="7159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990A56-5BA6-464C-BA94-DA770A293B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32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D9DE02-05B5-47E3-B536-7CEA78B2DB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9753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13 March 2025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9DE0CD-3A0F-4C5D-AAAE-0A331BF330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910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7BAB78-1C3B-43DD-B410-82DE414D15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669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12192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8BA2B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n-US" altLang="en-US" sz="24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9080" y="1"/>
            <a:ext cx="872919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451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99060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076450" y="2876550"/>
            <a:ext cx="4610100" cy="457200"/>
          </a:xfrm>
        </p:spPr>
        <p:txBody>
          <a:bodyPr/>
          <a:lstStyle>
            <a:lvl1pPr>
              <a:defRPr sz="1200" b="1">
                <a:solidFill>
                  <a:srgbClr val="808080">
                    <a:lumMod val="75000"/>
                  </a:srgb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E5CB26-BAF5-4B05-B144-6888C892770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084632" y="971081"/>
            <a:ext cx="10503435" cy="5112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827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7600" y="990600"/>
            <a:ext cx="56896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203200" y="990600"/>
            <a:ext cx="56896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4810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365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641790-5168-4C8C-9B8F-D9913D5894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4546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C0A56C-DD01-4B89-9758-6EAB28C5E6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85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E1152E-FE1C-418E-B5F5-9CC7B68374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03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FFFC61-EA1B-4967-8D32-256DE9C02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3839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400801"/>
            <a:ext cx="28448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400801"/>
            <a:ext cx="38608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400801"/>
            <a:ext cx="2844800" cy="320675"/>
          </a:xfrm>
        </p:spPr>
        <p:txBody>
          <a:bodyPr/>
          <a:lstStyle>
            <a:lvl1pPr>
              <a:defRPr/>
            </a:lvl1pPr>
          </a:lstStyle>
          <a:p>
            <a:fld id="{5D228AE4-013D-4D6C-BE17-CA724E59F3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581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F55989-A877-4FB8-8BB1-4FA95999C5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436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63493E-E22B-4D28-85D0-7C01FBD092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336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1F2845-7061-42F1-AE3D-125D0ACB50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070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8712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04F4CAA6-80F7-470B-A200-823989B75EF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97" r:id="rId1"/>
    <p:sldLayoutId id="2147486798" r:id="rId2"/>
    <p:sldLayoutId id="2147486799" r:id="rId3"/>
    <p:sldLayoutId id="2147486800" r:id="rId4"/>
    <p:sldLayoutId id="2147486801" r:id="rId5"/>
    <p:sldLayoutId id="2147486822" r:id="rId6"/>
    <p:sldLayoutId id="2147486802" r:id="rId7"/>
    <p:sldLayoutId id="2147486803" r:id="rId8"/>
    <p:sldLayoutId id="2147486804" r:id="rId9"/>
    <p:sldLayoutId id="2147486805" r:id="rId10"/>
    <p:sldLayoutId id="2147486806" r:id="rId11"/>
    <p:sldLayoutId id="2147486807" r:id="rId12"/>
    <p:sldLayoutId id="2147486808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8712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19100" y="58293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05000" y="2895600"/>
            <a:ext cx="44196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Basic CAS - Linear Imperfections - J. Wenninger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515600" y="6400801"/>
            <a:ext cx="12192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6C240DF3-E07A-4B99-BDD3-057BAD7CB75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09" r:id="rId1"/>
    <p:sldLayoutId id="2147486810" r:id="rId2"/>
    <p:sldLayoutId id="2147486811" r:id="rId3"/>
    <p:sldLayoutId id="2147486823" r:id="rId4"/>
    <p:sldLayoutId id="2147486825" r:id="rId5"/>
    <p:sldLayoutId id="2147486835" r:id="rId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3.gif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2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3.gif"/><Relationship Id="rId5" Type="http://schemas.openxmlformats.org/officeDocument/2006/relationships/image" Target="../media/image82.gif"/><Relationship Id="rId4" Type="http://schemas.openxmlformats.org/officeDocument/2006/relationships/image" Target="../media/image81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oleObject" Target="../embeddings/oleObject3.bin"/><Relationship Id="rId3" Type="http://schemas.openxmlformats.org/officeDocument/2006/relationships/image" Target="../media/image12.png"/><Relationship Id="rId7" Type="http://schemas.openxmlformats.org/officeDocument/2006/relationships/image" Target="../media/image19.png"/><Relationship Id="rId12" Type="http://schemas.openxmlformats.org/officeDocument/2006/relationships/image" Target="../media/image15.wmf"/><Relationship Id="rId2" Type="http://schemas.openxmlformats.org/officeDocument/2006/relationships/image" Target="../media/image11.png"/><Relationship Id="rId16" Type="http://schemas.openxmlformats.org/officeDocument/2006/relationships/image" Target="../media/image16.wmf"/><Relationship Id="rId1" Type="http://schemas.openxmlformats.org/officeDocument/2006/relationships/slideLayout" Target="../slideLayouts/slideLayout17.xml"/><Relationship Id="rId11" Type="http://schemas.openxmlformats.org/officeDocument/2006/relationships/oleObject" Target="../embeddings/oleObject2.bin"/><Relationship Id="rId5" Type="http://schemas.openxmlformats.org/officeDocument/2006/relationships/image" Target="../media/image14.jpeg"/><Relationship Id="rId15" Type="http://schemas.openxmlformats.org/officeDocument/2006/relationships/oleObject" Target="../embeddings/oleObject3.bin"/><Relationship Id="rId10" Type="http://schemas.openxmlformats.org/officeDocument/2006/relationships/image" Target="../media/image15.wmf"/><Relationship Id="rId4" Type="http://schemas.openxmlformats.org/officeDocument/2006/relationships/image" Target="../media/image13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Related image">
            <a:extLst>
              <a:ext uri="{FF2B5EF4-FFF2-40B4-BE49-F238E27FC236}">
                <a16:creationId xmlns:a16="http://schemas.microsoft.com/office/drawing/2014/main" id="{8F73D8A4-B02A-ECB0-E9B9-499307170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488" y="-181070"/>
            <a:ext cx="12389931" cy="774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181630" y="464847"/>
            <a:ext cx="5261485" cy="1522467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Linear </a:t>
            </a:r>
            <a:b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Imperfections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8438705" y="5349250"/>
            <a:ext cx="3670608" cy="1143000"/>
          </a:xfrm>
          <a:prstGeom prst="rect">
            <a:avLst/>
          </a:prstGeom>
          <a:noFill/>
        </p:spPr>
        <p:txBody>
          <a:bodyPr/>
          <a:lstStyle/>
          <a:p>
            <a:pPr marL="342900" indent="-342900" algn="r">
              <a:spcBef>
                <a:spcPct val="20000"/>
              </a:spcBef>
              <a:defRPr/>
            </a:pPr>
            <a:r>
              <a:rPr lang="de-DE" sz="2000" b="1" kern="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en-US" sz="2000" b="1" kern="0" dirty="0" err="1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örg</a:t>
            </a:r>
            <a:r>
              <a:rPr lang="en-US" sz="2000" b="1" kern="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kern="0" dirty="0" err="1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Wenninger</a:t>
            </a:r>
            <a:endParaRPr lang="en-US" sz="2000" b="1" kern="0" dirty="0">
              <a:solidFill>
                <a:srgbClr val="FFFF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r">
              <a:spcBef>
                <a:spcPct val="20000"/>
              </a:spcBef>
              <a:defRPr/>
            </a:pPr>
            <a:r>
              <a:rPr lang="de-DE" sz="2000" b="1" kern="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CERN Beams Department </a:t>
            </a:r>
          </a:p>
          <a:p>
            <a:pPr marL="342900" indent="-342900" algn="r">
              <a:spcBef>
                <a:spcPct val="20000"/>
              </a:spcBef>
              <a:defRPr/>
            </a:pPr>
            <a:r>
              <a:rPr lang="de-DE" sz="2000" b="1" kern="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Operation </a:t>
            </a:r>
            <a:r>
              <a:rPr lang="de-DE" sz="2000" b="1" kern="0" dirty="0" err="1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group</a:t>
            </a:r>
            <a:r>
              <a:rPr lang="de-DE" sz="2000" b="1" kern="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/ LHC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7275" y="5216331"/>
            <a:ext cx="4800625" cy="1822739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sz="2000" b="1" kern="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CAS course on</a:t>
            </a:r>
          </a:p>
          <a:p>
            <a:pPr>
              <a:spcBef>
                <a:spcPct val="20000"/>
              </a:spcBef>
              <a:defRPr/>
            </a:pPr>
            <a:r>
              <a:rPr lang="en-GB" sz="2000" b="1" kern="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Basics of Accelerator Physics and Technology</a:t>
            </a:r>
            <a:r>
              <a:rPr lang="en-US" sz="2000" b="1" kern="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10 – 14 March 2025</a:t>
            </a:r>
            <a:endParaRPr lang="de-DE" sz="2000" b="1" kern="0" dirty="0">
              <a:solidFill>
                <a:srgbClr val="FFFF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8BE0D6-6924-CBF3-1E0A-197005CF5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4488" y="2847064"/>
            <a:ext cx="4100142" cy="1368403"/>
          </a:xfrm>
          <a:prstGeom prst="rect">
            <a:avLst/>
          </a:prstGeom>
        </p:spPr>
      </p:pic>
      <p:pic>
        <p:nvPicPr>
          <p:cNvPr id="14" name="Picture 13" descr="A large orange and silver roller&#10;&#10;AI-generated content may be incorrect.">
            <a:extLst>
              <a:ext uri="{FF2B5EF4-FFF2-40B4-BE49-F238E27FC236}">
                <a16:creationId xmlns:a16="http://schemas.microsoft.com/office/drawing/2014/main" id="{CC05D9CC-6125-28C3-FBDA-CBA6A2B911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363" y="2836843"/>
            <a:ext cx="3139291" cy="2348190"/>
          </a:xfrm>
          <a:prstGeom prst="rect">
            <a:avLst/>
          </a:prstGeom>
        </p:spPr>
      </p:pic>
      <p:pic>
        <p:nvPicPr>
          <p:cNvPr id="4" name="Picture 3" descr="A group of magnets with letters&#10;&#10;AI-generated content may be incorrect.">
            <a:extLst>
              <a:ext uri="{FF2B5EF4-FFF2-40B4-BE49-F238E27FC236}">
                <a16:creationId xmlns:a16="http://schemas.microsoft.com/office/drawing/2014/main" id="{AE3ED0C4-244B-1B5B-D2F1-D64E0EB902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4590">
            <a:off x="7856192" y="225756"/>
            <a:ext cx="2569647" cy="25503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328B8A8-E74F-4A46-B972-27CC723C8C88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47524" y="1189241"/>
            <a:ext cx="806807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5000"/>
                  </a:srgbClr>
                </a:solidFill>
                <a:latin typeface="+mn-lt"/>
              </a:rPr>
              <a:t>Introduction 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/>
                </a:solidFill>
                <a:latin typeface="+mn-lt"/>
              </a:rPr>
              <a:t>Imperfection - sources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9000"/>
                  </a:srgbClr>
                </a:solidFill>
                <a:latin typeface="+mn-lt"/>
              </a:rPr>
              <a:t>Orbit perturbations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9000"/>
                  </a:srgbClr>
                </a:solidFill>
                <a:latin typeface="+mn-lt"/>
              </a:rPr>
              <a:t>Linear imperfections, geology and vibrations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9000"/>
                  </a:srgbClr>
                </a:solidFill>
                <a:latin typeface="+mn-lt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169242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Imperfections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84632" y="971081"/>
            <a:ext cx="10503435" cy="5146269"/>
          </a:xfrm>
        </p:spPr>
        <p:txBody>
          <a:bodyPr/>
          <a:lstStyle/>
          <a:p>
            <a:r>
              <a:rPr lang="en-GB" dirty="0"/>
              <a:t>The first step in the design phase of an accelerations consists in building an </a:t>
            </a:r>
            <a:r>
              <a:rPr lang="en-GB" b="1" dirty="0">
                <a:solidFill>
                  <a:srgbClr val="0000FF"/>
                </a:solidFill>
              </a:rPr>
              <a:t>“ideal” accelerator </a:t>
            </a:r>
            <a:r>
              <a:rPr lang="en-GB" dirty="0"/>
              <a:t>where all magnets have nominal fields and are perfectly aligned along the design trajectory.</a:t>
            </a:r>
          </a:p>
          <a:p>
            <a:pPr>
              <a:spcBef>
                <a:spcPts val="1200"/>
              </a:spcBef>
            </a:pPr>
            <a:r>
              <a:rPr lang="en-GB" dirty="0"/>
              <a:t>But the designer must soon confront the real world, and </a:t>
            </a:r>
            <a:r>
              <a:rPr lang="en-GB" b="1" dirty="0">
                <a:solidFill>
                  <a:srgbClr val="0000FF"/>
                </a:solidFill>
              </a:rPr>
              <a:t>tolerances on errors (</a:t>
            </a:r>
            <a:r>
              <a:rPr lang="en-GB" b="1" dirty="0">
                <a:solidFill>
                  <a:srgbClr val="CC3399"/>
                </a:solidFill>
              </a:rPr>
              <a:t>= imperfections</a:t>
            </a:r>
            <a:r>
              <a:rPr lang="en-GB" b="1" dirty="0">
                <a:solidFill>
                  <a:srgbClr val="0000FF"/>
                </a:solidFill>
              </a:rPr>
              <a:t>) must be defined </a:t>
            </a:r>
            <a:r>
              <a:rPr lang="en-GB" dirty="0"/>
              <a:t>to provide specifications for component design, manufacturing and alignment.</a:t>
            </a:r>
          </a:p>
          <a:p>
            <a:pPr lvl="1"/>
            <a:r>
              <a:rPr lang="en-GB" dirty="0"/>
              <a:t>What is the precision on field quality?</a:t>
            </a:r>
          </a:p>
          <a:p>
            <a:pPr lvl="1"/>
            <a:r>
              <a:rPr lang="en-GB" dirty="0"/>
              <a:t>What is the precision and stability of the power converter that feeds current into a magnet?</a:t>
            </a:r>
          </a:p>
          <a:p>
            <a:pPr lvl="1"/>
            <a:r>
              <a:rPr lang="en-GB" dirty="0"/>
              <a:t>What is the tolerance on the component alignment?</a:t>
            </a:r>
          </a:p>
          <a:p>
            <a:pPr lvl="1"/>
            <a:r>
              <a:rPr lang="en-GB" dirty="0"/>
              <a:t>What about vibrations, </a:t>
            </a:r>
            <a:r>
              <a:rPr lang="en-GB" dirty="0" err="1"/>
              <a:t>ie</a:t>
            </a:r>
            <a:r>
              <a:rPr lang="en-GB" dirty="0"/>
              <a:t> non-static errors?</a:t>
            </a:r>
          </a:p>
          <a:p>
            <a:pPr lvl="1"/>
            <a:r>
              <a:rPr lang="en-GB" dirty="0"/>
              <a:t>…</a:t>
            </a:r>
          </a:p>
          <a:p>
            <a:pPr>
              <a:spcBef>
                <a:spcPts val="1200"/>
              </a:spcBef>
            </a:pPr>
            <a:r>
              <a:rPr lang="en-GB" dirty="0"/>
              <a:t>This lecture will discuss the impact of the simplest form of imperfections, the </a:t>
            </a:r>
            <a:r>
              <a:rPr lang="en-GB" b="1" dirty="0"/>
              <a:t>linear imperfections</a:t>
            </a:r>
            <a:r>
              <a:rPr lang="en-GB" dirty="0"/>
              <a:t>. </a:t>
            </a:r>
          </a:p>
          <a:p>
            <a:pPr lvl="1">
              <a:spcBef>
                <a:spcPts val="1200"/>
              </a:spcBef>
            </a:pPr>
            <a:r>
              <a:rPr lang="en-GB" dirty="0"/>
              <a:t>And among the linear imperfections, I will focus on imperfections due to dipole fields.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970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model to reality - fields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9895" y="856915"/>
            <a:ext cx="10573970" cy="1614625"/>
          </a:xfrm>
        </p:spPr>
        <p:txBody>
          <a:bodyPr/>
          <a:lstStyle/>
          <a:p>
            <a:r>
              <a:rPr lang="en-GB" sz="1800" dirty="0"/>
              <a:t>The </a:t>
            </a:r>
            <a:r>
              <a:rPr lang="en-GB" sz="1800" b="1" dirty="0"/>
              <a:t>physical units</a:t>
            </a:r>
            <a:r>
              <a:rPr lang="en-GB" sz="1800" dirty="0"/>
              <a:t> of the machine model defined by the accelerator physicist must be converted into </a:t>
            </a:r>
            <a:r>
              <a:rPr lang="en-GB" sz="1800" b="1" dirty="0">
                <a:solidFill>
                  <a:srgbClr val="0000FF"/>
                </a:solidFill>
              </a:rPr>
              <a:t>magnetic fields </a:t>
            </a:r>
            <a:r>
              <a:rPr lang="en-GB" sz="1800" dirty="0"/>
              <a:t>and eventually into </a:t>
            </a:r>
            <a:r>
              <a:rPr lang="en-GB" sz="1800" b="1" dirty="0">
                <a:solidFill>
                  <a:srgbClr val="0000FF"/>
                </a:solidFill>
              </a:rPr>
              <a:t>currents</a:t>
            </a:r>
            <a:r>
              <a:rPr lang="en-GB" sz="1800" dirty="0"/>
              <a:t> for the power converters that feed the magnets.</a:t>
            </a:r>
          </a:p>
          <a:p>
            <a:r>
              <a:rPr lang="en-GB" sz="1800" b="1" u="sng" dirty="0"/>
              <a:t>Imperfections</a:t>
            </a:r>
            <a:r>
              <a:rPr lang="en-GB" sz="1800" dirty="0"/>
              <a:t> (= errors) in the real accelerator optics can be introduced by </a:t>
            </a:r>
            <a:r>
              <a:rPr lang="en-GB" sz="1800" b="1" dirty="0">
                <a:solidFill>
                  <a:srgbClr val="FF0000"/>
                </a:solidFill>
              </a:rPr>
              <a:t>uncertainties </a:t>
            </a:r>
            <a:r>
              <a:rPr lang="en-GB" sz="1800" dirty="0"/>
              <a:t>or</a:t>
            </a:r>
            <a:r>
              <a:rPr lang="en-GB" sz="1800" b="1" dirty="0">
                <a:solidFill>
                  <a:srgbClr val="FF0000"/>
                </a:solidFill>
              </a:rPr>
              <a:t> errors </a:t>
            </a:r>
            <a:r>
              <a:rPr lang="en-GB" sz="1800" dirty="0"/>
              <a:t>on:</a:t>
            </a:r>
          </a:p>
          <a:p>
            <a:pPr lvl="1"/>
            <a:r>
              <a:rPr lang="en-GB" dirty="0">
                <a:solidFill>
                  <a:srgbClr val="CC3399"/>
                </a:solidFill>
              </a:rPr>
              <a:t>Beam momentum</a:t>
            </a:r>
            <a:r>
              <a:rPr lang="en-GB" dirty="0"/>
              <a:t>, </a:t>
            </a:r>
            <a:r>
              <a:rPr lang="en-GB" dirty="0">
                <a:solidFill>
                  <a:srgbClr val="CC3399"/>
                </a:solidFill>
              </a:rPr>
              <a:t>magnetic field model</a:t>
            </a:r>
            <a:r>
              <a:rPr lang="en-GB" dirty="0"/>
              <a:t> and </a:t>
            </a:r>
            <a:r>
              <a:rPr lang="en-GB" dirty="0">
                <a:solidFill>
                  <a:srgbClr val="CC3399"/>
                </a:solidFill>
              </a:rPr>
              <a:t>power converter regulation</a:t>
            </a:r>
            <a:r>
              <a:rPr lang="en-GB" dirty="0"/>
              <a:t>.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471" y="4477615"/>
            <a:ext cx="3456220" cy="18651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5533" y="4887399"/>
            <a:ext cx="231251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i="1" kern="0" dirty="0">
                <a:latin typeface="+mn-lt"/>
              </a:rPr>
              <a:t>Example of the LHC main dipole calibration curve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186503" y="2589155"/>
            <a:ext cx="8786297" cy="1843773"/>
            <a:chOff x="501070" y="2910235"/>
            <a:chExt cx="8786297" cy="1843773"/>
          </a:xfrm>
        </p:grpSpPr>
        <p:grpSp>
          <p:nvGrpSpPr>
            <p:cNvPr id="8" name="Group 7"/>
            <p:cNvGrpSpPr/>
            <p:nvPr/>
          </p:nvGrpSpPr>
          <p:grpSpPr>
            <a:xfrm>
              <a:off x="501070" y="2910235"/>
              <a:ext cx="6375230" cy="1843773"/>
              <a:chOff x="875021" y="2139821"/>
              <a:chExt cx="6375230" cy="1843773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875021" y="2139821"/>
                <a:ext cx="1344175" cy="123931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b="1" kern="0" dirty="0">
                    <a:latin typeface="+mn-lt"/>
                  </a:rPr>
                  <a:t>Magnet strength</a:t>
                </a:r>
              </a:p>
              <a:p>
                <a:pPr algn="ctr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600" kern="0" dirty="0">
                    <a:latin typeface="+mn-lt"/>
                  </a:rPr>
                  <a:t>(angle, focal length…)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852907" y="2159321"/>
                <a:ext cx="1965147" cy="974626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b="1" kern="0" dirty="0">
                    <a:latin typeface="+mn-lt"/>
                  </a:rPr>
                  <a:t>Magnetic field or gradient </a:t>
                </a:r>
              </a:p>
              <a:p>
                <a:pPr algn="ctr">
                  <a:spcBef>
                    <a:spcPts val="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600" kern="0" dirty="0">
                    <a:latin typeface="+mn-lt"/>
                  </a:rPr>
                  <a:t>(T, T/m, T/m</a:t>
                </a:r>
                <a:r>
                  <a:rPr lang="en-GB" sz="1600" kern="0" baseline="30000" dirty="0">
                    <a:latin typeface="+mn-lt"/>
                  </a:rPr>
                  <a:t>2</a:t>
                </a:r>
                <a:r>
                  <a:rPr lang="en-GB" sz="1600" kern="0" dirty="0">
                    <a:latin typeface="+mn-lt"/>
                  </a:rPr>
                  <a:t>…)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557829" y="2159321"/>
                <a:ext cx="1692422" cy="943848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b="1" kern="0" dirty="0">
                    <a:latin typeface="+mn-lt"/>
                  </a:rPr>
                  <a:t>Requested current</a:t>
                </a:r>
              </a:p>
              <a:p>
                <a:pPr algn="ctr">
                  <a:spcBef>
                    <a:spcPts val="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600" kern="0" dirty="0">
                    <a:latin typeface="+mn-lt"/>
                  </a:rPr>
                  <a:t>(A)</a:t>
                </a:r>
              </a:p>
            </p:txBody>
          </p:sp>
          <p:sp>
            <p:nvSpPr>
              <p:cNvPr id="15" name="Right Arrow 14"/>
              <p:cNvSpPr/>
              <p:nvPr/>
            </p:nvSpPr>
            <p:spPr bwMode="auto">
              <a:xfrm>
                <a:off x="2241911" y="2345942"/>
                <a:ext cx="460860" cy="290607"/>
              </a:xfrm>
              <a:prstGeom prst="right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Right Arrow 15"/>
              <p:cNvSpPr/>
              <p:nvPr/>
            </p:nvSpPr>
            <p:spPr bwMode="auto">
              <a:xfrm>
                <a:off x="4921239" y="2362425"/>
                <a:ext cx="460860" cy="290607"/>
              </a:xfrm>
              <a:prstGeom prst="right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868567" y="3223754"/>
                <a:ext cx="1267365" cy="523220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400" b="1" kern="0" dirty="0">
                    <a:solidFill>
                      <a:srgbClr val="CC3399"/>
                    </a:solidFill>
                    <a:latin typeface="+mn-lt"/>
                  </a:rPr>
                  <a:t>Beam momentum</a:t>
                </a:r>
              </a:p>
            </p:txBody>
          </p:sp>
          <p:sp>
            <p:nvSpPr>
              <p:cNvPr id="18" name="Down Arrow 17"/>
              <p:cNvSpPr/>
              <p:nvPr/>
            </p:nvSpPr>
            <p:spPr bwMode="auto">
              <a:xfrm rot="10800000">
                <a:off x="2399044" y="2919390"/>
                <a:ext cx="200521" cy="290894"/>
              </a:xfrm>
              <a:prstGeom prst="downArrow">
                <a:avLst/>
              </a:prstGeom>
              <a:solidFill>
                <a:srgbClr val="92D050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233440" y="3244930"/>
                <a:ext cx="1842925" cy="73866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2000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</a:pPr>
                <a:r>
                  <a:rPr lang="en-GB" sz="1400" b="1" kern="0" dirty="0">
                    <a:solidFill>
                      <a:srgbClr val="CC3399"/>
                    </a:solidFill>
                    <a:latin typeface="+mn-lt"/>
                  </a:rPr>
                  <a:t>Magnet </a:t>
                </a:r>
              </a:p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</a:pPr>
                <a:r>
                  <a:rPr lang="en-GB" sz="1400" b="1" kern="0" dirty="0">
                    <a:solidFill>
                      <a:srgbClr val="CC3399"/>
                    </a:solidFill>
                    <a:latin typeface="+mn-lt"/>
                  </a:rPr>
                  <a:t>calibration curve </a:t>
                </a:r>
                <a:r>
                  <a:rPr lang="en-GB" sz="1400" b="1" kern="0" dirty="0">
                    <a:latin typeface="+mn-lt"/>
                  </a:rPr>
                  <a:t>(transfer function)</a:t>
                </a:r>
              </a:p>
            </p:txBody>
          </p:sp>
          <p:sp>
            <p:nvSpPr>
              <p:cNvPr id="20" name="Down Arrow 19"/>
              <p:cNvSpPr/>
              <p:nvPr/>
            </p:nvSpPr>
            <p:spPr bwMode="auto">
              <a:xfrm rot="10800000">
                <a:off x="5030187" y="2924599"/>
                <a:ext cx="200521" cy="290894"/>
              </a:xfrm>
              <a:prstGeom prst="downArrow">
                <a:avLst/>
              </a:prstGeom>
              <a:solidFill>
                <a:srgbClr val="92D050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21" name="Right Arrow 20"/>
            <p:cNvSpPr/>
            <p:nvPr/>
          </p:nvSpPr>
          <p:spPr bwMode="auto">
            <a:xfrm>
              <a:off x="6863092" y="3117853"/>
              <a:ext cx="460860" cy="290607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96514" y="3989621"/>
              <a:ext cx="184292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0"/>
                </a:spcAft>
                <a:buClr>
                  <a:srgbClr val="0000FF"/>
                </a:buClr>
                <a:buSzPct val="80000"/>
              </a:pPr>
              <a:r>
                <a:rPr lang="en-GB" sz="1400" b="1" kern="0" dirty="0">
                  <a:solidFill>
                    <a:srgbClr val="CC3399"/>
                  </a:solidFill>
                  <a:latin typeface="+mn-lt"/>
                </a:rPr>
                <a:t>Power converter</a:t>
              </a:r>
              <a:endParaRPr lang="en-GB" sz="1400" b="1" kern="0" dirty="0">
                <a:latin typeface="+mn-lt"/>
              </a:endParaRPr>
            </a:p>
          </p:txBody>
        </p:sp>
        <p:sp>
          <p:nvSpPr>
            <p:cNvPr id="23" name="Down Arrow 22"/>
            <p:cNvSpPr/>
            <p:nvPr/>
          </p:nvSpPr>
          <p:spPr bwMode="auto">
            <a:xfrm rot="10800000">
              <a:off x="6993261" y="3684277"/>
              <a:ext cx="200521" cy="290894"/>
            </a:xfrm>
            <a:prstGeom prst="downArrow">
              <a:avLst/>
            </a:prstGeom>
            <a:solidFill>
              <a:srgbClr val="92D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70400" y="2910235"/>
              <a:ext cx="1916967" cy="943848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b="1" kern="0" dirty="0">
                  <a:latin typeface="+mn-lt"/>
                </a:rPr>
                <a:t>Actual magnet current</a:t>
              </a:r>
            </a:p>
            <a:p>
              <a:pPr algn="ctr">
                <a:spcBef>
                  <a:spcPts val="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kern="0" dirty="0">
                  <a:latin typeface="+mn-lt"/>
                </a:rPr>
                <a:t>(A)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0" y="3478821"/>
            <a:ext cx="1577146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>
                <a:solidFill>
                  <a:srgbClr val="009900"/>
                </a:solidFill>
                <a:latin typeface="+mn-lt"/>
              </a:rPr>
              <a:t>Accelerator physicist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15" y="4097882"/>
            <a:ext cx="849541" cy="1051127"/>
          </a:xfrm>
          <a:prstGeom prst="rect">
            <a:avLst/>
          </a:prstGeom>
        </p:spPr>
      </p:pic>
      <p:sp>
        <p:nvSpPr>
          <p:cNvPr id="26" name="Bent Arrow 25"/>
          <p:cNvSpPr/>
          <p:nvPr/>
        </p:nvSpPr>
        <p:spPr bwMode="auto">
          <a:xfrm>
            <a:off x="1105290" y="2798459"/>
            <a:ext cx="625603" cy="573312"/>
          </a:xfrm>
          <a:prstGeom prst="bentArrow">
            <a:avLst/>
          </a:prstGeom>
          <a:solidFill>
            <a:srgbClr val="92D050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244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the lab to the tunnel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1026" name="Picture 2" descr="https://home.cern/sites/home.web.cern.ch/files/image/featured/2013/08/magnet-mov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792" y="2442795"/>
            <a:ext cx="6805613" cy="454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ediastream.cern.ch/MediaArchive/Photo/Public/2007/0704009/0704009_03/0704009_03-A4-at-144-d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05" y="800100"/>
            <a:ext cx="3435449" cy="513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ds.cern.ch/record/644661/files/bul-pho-2003-018.jpg?version=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775" y="844428"/>
            <a:ext cx="4140528" cy="2756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magnet-installati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917" y="4465935"/>
            <a:ext cx="3597875" cy="2392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797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model to reality - alignment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0895" y="894270"/>
            <a:ext cx="10522970" cy="3379640"/>
          </a:xfrm>
        </p:spPr>
        <p:txBody>
          <a:bodyPr/>
          <a:lstStyle/>
          <a:p>
            <a:r>
              <a:rPr lang="en-GB" sz="1800" dirty="0"/>
              <a:t>To ensure that the accelerator elements are in the correct position the alignment must be precise – to the level of micrometres for a linear collider like CLIC !</a:t>
            </a:r>
          </a:p>
          <a:p>
            <a:pPr lvl="1"/>
            <a:r>
              <a:rPr lang="en-GB" sz="1600" dirty="0"/>
              <a:t>At the CERN hadron machines we aim for accuracies of around </a:t>
            </a:r>
            <a:r>
              <a:rPr lang="en-GB" sz="1600" b="1" dirty="0">
                <a:solidFill>
                  <a:srgbClr val="0000FF"/>
                </a:solidFill>
              </a:rPr>
              <a:t>0.1-0.3 mm</a:t>
            </a:r>
            <a:r>
              <a:rPr lang="en-GB" sz="1600" dirty="0"/>
              <a:t>.</a:t>
            </a:r>
          </a:p>
          <a:p>
            <a:r>
              <a:rPr lang="en-GB" sz="1800" dirty="0"/>
              <a:t>The alignment process implies:</a:t>
            </a:r>
          </a:p>
          <a:p>
            <a:pPr lvl="1"/>
            <a:r>
              <a:rPr lang="en-GB" sz="1600" dirty="0"/>
              <a:t>Precise measurements of equipment in the laboratory with reference to the element </a:t>
            </a:r>
            <a:r>
              <a:rPr lang="en-GB" sz="1600" u="sng" dirty="0">
                <a:solidFill>
                  <a:srgbClr val="CC3399"/>
                </a:solidFill>
              </a:rPr>
              <a:t>alignment markers</a:t>
            </a:r>
            <a:r>
              <a:rPr lang="en-GB" sz="1600" dirty="0">
                <a:solidFill>
                  <a:srgbClr val="CC3399"/>
                </a:solidFill>
              </a:rPr>
              <a:t> </a:t>
            </a:r>
            <a:r>
              <a:rPr lang="en-GB" sz="1600" dirty="0"/>
              <a:t>used by the survey group: for example, the magnetic axis.</a:t>
            </a:r>
          </a:p>
          <a:p>
            <a:pPr lvl="1"/>
            <a:r>
              <a:rPr lang="en-GB" sz="1600" dirty="0"/>
              <a:t>Precise in-situ alignment (position and angle) of the element in the tunnel.</a:t>
            </a:r>
          </a:p>
          <a:p>
            <a:r>
              <a:rPr lang="en-GB" sz="1800" b="1" dirty="0">
                <a:solidFill>
                  <a:srgbClr val="FF0000"/>
                </a:solidFill>
              </a:rPr>
              <a:t>Alignment errors (and vibrations) </a:t>
            </a:r>
            <a:r>
              <a:rPr lang="en-GB" sz="1800" dirty="0"/>
              <a:t>are a common source of </a:t>
            </a:r>
            <a:r>
              <a:rPr lang="en-GB" sz="1800" b="1" u="sng" dirty="0"/>
              <a:t>imperfections</a:t>
            </a:r>
            <a:r>
              <a:rPr lang="en-GB" sz="1800" dirty="0"/>
              <a:t>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841" y="3505810"/>
            <a:ext cx="6452040" cy="48390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40" y="3940532"/>
            <a:ext cx="3919115" cy="293933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2130806" y="4273910"/>
            <a:ext cx="1075340" cy="1075340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Oval 9"/>
          <p:cNvSpPr/>
          <p:nvPr/>
        </p:nvSpPr>
        <p:spPr bwMode="auto">
          <a:xfrm>
            <a:off x="3337794" y="4273910"/>
            <a:ext cx="1075340" cy="1075340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Oval 10"/>
          <p:cNvSpPr/>
          <p:nvPr/>
        </p:nvSpPr>
        <p:spPr bwMode="auto">
          <a:xfrm>
            <a:off x="5999960" y="4679286"/>
            <a:ext cx="754705" cy="730915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 bwMode="auto">
          <a:xfrm>
            <a:off x="6900076" y="4698253"/>
            <a:ext cx="754705" cy="730915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829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672" y="1739180"/>
            <a:ext cx="6487214" cy="4865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good attitude in the tunnel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96111" y="881161"/>
            <a:ext cx="10407754" cy="704271"/>
          </a:xfr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Always remember that accelerator components in the CERN tunnels are </a:t>
            </a:r>
            <a:r>
              <a:rPr lang="en-GB"/>
              <a:t>carefully aligned, please treat them with </a:t>
            </a:r>
            <a:r>
              <a:rPr lang="en-GB" dirty="0"/>
              <a:t>respect 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356" y="3926595"/>
            <a:ext cx="998256" cy="9982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174" y="3201196"/>
            <a:ext cx="808712" cy="10778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6614" y="3516063"/>
            <a:ext cx="2120149" cy="1682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800" b="1" kern="0" dirty="0">
                <a:solidFill>
                  <a:srgbClr val="00B050"/>
                </a:solidFill>
                <a:latin typeface="+mn-lt"/>
              </a:rPr>
              <a:t>Please use the ladder !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b="1" kern="0" dirty="0">
                <a:solidFill>
                  <a:srgbClr val="00B050"/>
                </a:solidFill>
                <a:latin typeface="+mn-lt"/>
              </a:rPr>
              <a:t>(also, for your own safety)</a:t>
            </a:r>
          </a:p>
        </p:txBody>
      </p:sp>
    </p:spTree>
    <p:extLst>
      <p:ext uri="{BB962C8B-B14F-4D97-AF65-F5344CB8AC3E}">
        <p14:creationId xmlns:p14="http://schemas.microsoft.com/office/powerpoint/2010/main" val="170114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328B8A8-E74F-4A46-B972-27CC723C8C88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47524" y="1189241"/>
            <a:ext cx="794983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5000"/>
                  </a:srgbClr>
                </a:solidFill>
                <a:latin typeface="+mn-lt"/>
              </a:rPr>
              <a:t>Introduction 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5000"/>
                  </a:srgbClr>
                </a:solidFill>
                <a:latin typeface="+mn-lt"/>
              </a:rPr>
              <a:t>Imperfection - sources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/>
                </a:solidFill>
                <a:latin typeface="+mn-lt"/>
              </a:rPr>
              <a:t>Orbit perturbations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9000"/>
                  </a:srgbClr>
                </a:solidFill>
                <a:latin typeface="+mn-lt"/>
              </a:rPr>
              <a:t>Linear imperfections, geology and vibrations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9000"/>
                  </a:srgbClr>
                </a:solidFill>
                <a:latin typeface="+mn-lt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713658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Imperfection – undesired deflection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57704" y="971080"/>
            <a:ext cx="10484565" cy="522308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/>
              <a:t>Linear imperfections are  the simplest form of machine errors involving </a:t>
            </a:r>
            <a:r>
              <a:rPr lang="en-GB" b="1" dirty="0">
                <a:solidFill>
                  <a:srgbClr val="0000FF"/>
                </a:solidFill>
              </a:rPr>
              <a:t>dipole and quadrupole fields</a:t>
            </a:r>
            <a:r>
              <a:rPr lang="en-GB" dirty="0"/>
              <a:t> – we will focus today solely on </a:t>
            </a:r>
            <a:r>
              <a:rPr lang="en-GB" b="1" dirty="0"/>
              <a:t>dipole fields</a:t>
            </a:r>
            <a:r>
              <a:rPr lang="en-GB" dirty="0"/>
              <a:t>.</a:t>
            </a:r>
          </a:p>
          <a:p>
            <a:pPr>
              <a:spcBef>
                <a:spcPts val="1200"/>
              </a:spcBef>
            </a:pPr>
            <a:endParaRPr lang="en-GB" dirty="0"/>
          </a:p>
          <a:p>
            <a:pPr>
              <a:spcBef>
                <a:spcPts val="1200"/>
              </a:spcBef>
            </a:pPr>
            <a:r>
              <a:rPr lang="en-GB" dirty="0"/>
              <a:t>The presence of an </a:t>
            </a:r>
            <a:r>
              <a:rPr lang="en-GB" b="1" dirty="0">
                <a:solidFill>
                  <a:srgbClr val="FF0000"/>
                </a:solidFill>
              </a:rPr>
              <a:t>unintended deflection </a:t>
            </a:r>
            <a:r>
              <a:rPr lang="en-GB" dirty="0"/>
              <a:t>along the path of the beam is a first category of imperfections.</a:t>
            </a:r>
          </a:p>
          <a:p>
            <a:pPr>
              <a:spcBef>
                <a:spcPts val="1200"/>
              </a:spcBef>
            </a:pPr>
            <a:r>
              <a:rPr lang="en-GB" dirty="0"/>
              <a:t>This case is also in general the first one that is encountered when beam is first injected into a machine, or when a beam is launched into a </a:t>
            </a:r>
            <a:r>
              <a:rPr lang="en-GB" dirty="0" err="1"/>
              <a:t>linac</a:t>
            </a:r>
            <a:r>
              <a:rPr lang="en-GB" dirty="0"/>
              <a:t>.</a:t>
            </a:r>
          </a:p>
          <a:p>
            <a:pPr>
              <a:spcBef>
                <a:spcPts val="1200"/>
              </a:spcBef>
            </a:pPr>
            <a:r>
              <a:rPr lang="en-GB" dirty="0"/>
              <a:t>The </a:t>
            </a:r>
            <a:r>
              <a:rPr lang="en-GB" b="1" dirty="0">
                <a:solidFill>
                  <a:srgbClr val="009900"/>
                </a:solidFill>
              </a:rPr>
              <a:t>dipole orbit corrector </a:t>
            </a:r>
            <a:r>
              <a:rPr lang="en-GB" dirty="0"/>
              <a:t>is added to the accelerator cells to </a:t>
            </a:r>
            <a:r>
              <a:rPr lang="en-GB" b="1" dirty="0">
                <a:solidFill>
                  <a:srgbClr val="CC3399"/>
                </a:solidFill>
              </a:rPr>
              <a:t>compensate</a:t>
            </a:r>
            <a:r>
              <a:rPr lang="en-GB" dirty="0"/>
              <a:t> the effect of </a:t>
            </a:r>
            <a:r>
              <a:rPr lang="en-GB" b="1" dirty="0">
                <a:solidFill>
                  <a:srgbClr val="FF0000"/>
                </a:solidFill>
              </a:rPr>
              <a:t>unintended deflections</a:t>
            </a:r>
            <a:r>
              <a:rPr lang="en-GB" dirty="0"/>
              <a:t>.</a:t>
            </a:r>
          </a:p>
          <a:p>
            <a:pPr lvl="1">
              <a:spcBef>
                <a:spcPts val="1200"/>
              </a:spcBef>
            </a:pPr>
            <a:r>
              <a:rPr lang="en-GB" dirty="0"/>
              <a:t>With the orbit corrector we can generate a deflection of opposite sign and amplitude that compensates locally the imperfection.</a:t>
            </a:r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757704" y="5464465"/>
            <a:ext cx="7877576" cy="72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GB" kern="0" dirty="0"/>
              <a:t>What are causes of </a:t>
            </a:r>
            <a:r>
              <a:rPr lang="en-GB" b="1" kern="0" dirty="0">
                <a:solidFill>
                  <a:srgbClr val="FF0000"/>
                </a:solidFill>
              </a:rPr>
              <a:t>unintended deflection</a:t>
            </a:r>
            <a:r>
              <a:rPr lang="en-GB" kern="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785070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Unintended deflection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42456" y="800100"/>
            <a:ext cx="10384599" cy="1736146"/>
          </a:xfrm>
        </p:spPr>
        <p:txBody>
          <a:bodyPr/>
          <a:lstStyle/>
          <a:p>
            <a:r>
              <a:rPr lang="en-GB" dirty="0"/>
              <a:t>The first source is a </a:t>
            </a:r>
            <a:r>
              <a:rPr lang="en-GB" b="1" dirty="0">
                <a:solidFill>
                  <a:srgbClr val="FF0000"/>
                </a:solidFill>
              </a:rPr>
              <a:t>field error </a:t>
            </a:r>
            <a:r>
              <a:rPr lang="en-GB" dirty="0"/>
              <a:t>(deflection error) of a </a:t>
            </a:r>
            <a:r>
              <a:rPr lang="en-GB" u="sng" dirty="0"/>
              <a:t>dipole magnet</a:t>
            </a:r>
            <a:r>
              <a:rPr lang="en-GB" dirty="0"/>
              <a:t>.</a:t>
            </a:r>
            <a:endParaRPr lang="en-GB" sz="1800" dirty="0"/>
          </a:p>
          <a:p>
            <a:r>
              <a:rPr lang="en-GB" dirty="0"/>
              <a:t>This can be due to an </a:t>
            </a:r>
            <a:r>
              <a:rPr lang="en-GB" b="1" dirty="0">
                <a:solidFill>
                  <a:srgbClr val="FF0000"/>
                </a:solidFill>
              </a:rPr>
              <a:t>error</a:t>
            </a:r>
            <a:r>
              <a:rPr lang="en-GB" dirty="0"/>
              <a:t> in the </a:t>
            </a:r>
            <a:r>
              <a:rPr lang="en-GB" b="1" dirty="0">
                <a:solidFill>
                  <a:srgbClr val="FF0000"/>
                </a:solidFill>
              </a:rPr>
              <a:t>magnet current </a:t>
            </a:r>
            <a:r>
              <a:rPr lang="en-GB" dirty="0"/>
              <a:t>or in the </a:t>
            </a:r>
            <a:r>
              <a:rPr lang="en-GB" b="1" dirty="0">
                <a:solidFill>
                  <a:srgbClr val="FF0000"/>
                </a:solidFill>
              </a:rPr>
              <a:t>calibration table </a:t>
            </a:r>
            <a:r>
              <a:rPr lang="en-GB" dirty="0"/>
              <a:t>(measurement accuracy </a:t>
            </a:r>
            <a:r>
              <a:rPr lang="en-GB" dirty="0" err="1"/>
              <a:t>etc</a:t>
            </a:r>
            <a:r>
              <a:rPr lang="en-GB" dirty="0"/>
              <a:t>).</a:t>
            </a:r>
          </a:p>
          <a:p>
            <a:pPr lvl="1"/>
            <a:r>
              <a:rPr lang="en-GB" dirty="0"/>
              <a:t>The imperfect dipole can be expressed as a perfect one + a small error.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417469" y="2293065"/>
            <a:ext cx="7711056" cy="1583794"/>
            <a:chOff x="893469" y="2293065"/>
            <a:chExt cx="7711056" cy="1583794"/>
          </a:xfrm>
        </p:grpSpPr>
        <p:grpSp>
          <p:nvGrpSpPr>
            <p:cNvPr id="69" name="Group 68"/>
            <p:cNvGrpSpPr/>
            <p:nvPr/>
          </p:nvGrpSpPr>
          <p:grpSpPr>
            <a:xfrm>
              <a:off x="893469" y="2655205"/>
              <a:ext cx="1736435" cy="1221654"/>
              <a:chOff x="876910" y="2699305"/>
              <a:chExt cx="1736435" cy="1221654"/>
            </a:xfrm>
          </p:grpSpPr>
          <p:sp>
            <p:nvSpPr>
              <p:cNvPr id="7" name="Rectangle 6"/>
              <p:cNvSpPr/>
              <p:nvPr/>
            </p:nvSpPr>
            <p:spPr bwMode="auto">
              <a:xfrm>
                <a:off x="876910" y="2699305"/>
                <a:ext cx="1736435" cy="11521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876910" y="3813050"/>
                <a:ext cx="1736435" cy="10790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cxnSp>
            <p:nvCxnSpPr>
              <p:cNvPr id="16" name="Straight Arrow Connector 15"/>
              <p:cNvCxnSpPr/>
              <p:nvPr/>
            </p:nvCxnSpPr>
            <p:spPr bwMode="auto">
              <a:xfrm>
                <a:off x="1576410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7" name="Straight Arrow Connector 16"/>
              <p:cNvCxnSpPr/>
              <p:nvPr/>
            </p:nvCxnSpPr>
            <p:spPr bwMode="auto">
              <a:xfrm>
                <a:off x="1691625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>
                <a:off x="1806840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9" name="Straight Arrow Connector 18"/>
              <p:cNvCxnSpPr/>
              <p:nvPr/>
            </p:nvCxnSpPr>
            <p:spPr bwMode="auto">
              <a:xfrm>
                <a:off x="1922055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0" name="Straight Arrow Connector 19"/>
              <p:cNvCxnSpPr/>
              <p:nvPr/>
            </p:nvCxnSpPr>
            <p:spPr bwMode="auto">
              <a:xfrm>
                <a:off x="2037270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2152485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2" name="Straight Arrow Connector 21"/>
              <p:cNvCxnSpPr/>
              <p:nvPr/>
            </p:nvCxnSpPr>
            <p:spPr bwMode="auto">
              <a:xfrm>
                <a:off x="2267700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3" name="Straight Arrow Connector 22"/>
              <p:cNvCxnSpPr/>
              <p:nvPr/>
            </p:nvCxnSpPr>
            <p:spPr bwMode="auto">
              <a:xfrm>
                <a:off x="2382915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4" name="Straight Arrow Connector 23"/>
              <p:cNvCxnSpPr/>
              <p:nvPr/>
            </p:nvCxnSpPr>
            <p:spPr bwMode="auto">
              <a:xfrm>
                <a:off x="2498130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4" name="Straight Arrow Connector 63"/>
              <p:cNvCxnSpPr/>
              <p:nvPr/>
            </p:nvCxnSpPr>
            <p:spPr bwMode="auto">
              <a:xfrm>
                <a:off x="1000335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5" name="Straight Arrow Connector 64"/>
              <p:cNvCxnSpPr/>
              <p:nvPr/>
            </p:nvCxnSpPr>
            <p:spPr bwMode="auto">
              <a:xfrm>
                <a:off x="1115550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6" name="Straight Arrow Connector 65"/>
              <p:cNvCxnSpPr/>
              <p:nvPr/>
            </p:nvCxnSpPr>
            <p:spPr bwMode="auto">
              <a:xfrm>
                <a:off x="1230765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7" name="Straight Arrow Connector 66"/>
              <p:cNvCxnSpPr/>
              <p:nvPr/>
            </p:nvCxnSpPr>
            <p:spPr bwMode="auto">
              <a:xfrm>
                <a:off x="1345980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8" name="Straight Arrow Connector 67"/>
              <p:cNvCxnSpPr/>
              <p:nvPr/>
            </p:nvCxnSpPr>
            <p:spPr bwMode="auto">
              <a:xfrm>
                <a:off x="1461195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26" name="Group 25"/>
            <p:cNvGrpSpPr/>
            <p:nvPr/>
          </p:nvGrpSpPr>
          <p:grpSpPr>
            <a:xfrm>
              <a:off x="3782054" y="2655205"/>
              <a:ext cx="1736435" cy="1221654"/>
              <a:chOff x="800100" y="2852925"/>
              <a:chExt cx="1736435" cy="1221654"/>
            </a:xfrm>
          </p:grpSpPr>
          <p:sp>
            <p:nvSpPr>
              <p:cNvPr id="27" name="Rectangle 26"/>
              <p:cNvSpPr/>
              <p:nvPr/>
            </p:nvSpPr>
            <p:spPr bwMode="auto">
              <a:xfrm>
                <a:off x="800100" y="2852925"/>
                <a:ext cx="1736435" cy="11521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800100" y="3966670"/>
                <a:ext cx="1736435" cy="10790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cxnSp>
            <p:nvCxnSpPr>
              <p:cNvPr id="29" name="Straight Arrow Connector 28"/>
              <p:cNvCxnSpPr/>
              <p:nvPr/>
            </p:nvCxnSpPr>
            <p:spPr bwMode="auto">
              <a:xfrm>
                <a:off x="923525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0" name="Straight Arrow Connector 29"/>
              <p:cNvCxnSpPr/>
              <p:nvPr/>
            </p:nvCxnSpPr>
            <p:spPr bwMode="auto">
              <a:xfrm>
                <a:off x="1038740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1" name="Straight Arrow Connector 30"/>
              <p:cNvCxnSpPr/>
              <p:nvPr/>
            </p:nvCxnSpPr>
            <p:spPr bwMode="auto">
              <a:xfrm>
                <a:off x="1153955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2" name="Straight Arrow Connector 31"/>
              <p:cNvCxnSpPr/>
              <p:nvPr/>
            </p:nvCxnSpPr>
            <p:spPr bwMode="auto">
              <a:xfrm>
                <a:off x="1269170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3" name="Straight Arrow Connector 32"/>
              <p:cNvCxnSpPr/>
              <p:nvPr/>
            </p:nvCxnSpPr>
            <p:spPr bwMode="auto">
              <a:xfrm>
                <a:off x="1384385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4" name="Straight Arrow Connector 33"/>
              <p:cNvCxnSpPr/>
              <p:nvPr/>
            </p:nvCxnSpPr>
            <p:spPr bwMode="auto">
              <a:xfrm>
                <a:off x="1499600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5" name="Straight Arrow Connector 34"/>
              <p:cNvCxnSpPr/>
              <p:nvPr/>
            </p:nvCxnSpPr>
            <p:spPr bwMode="auto">
              <a:xfrm>
                <a:off x="1614815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6" name="Straight Arrow Connector 35"/>
              <p:cNvCxnSpPr/>
              <p:nvPr/>
            </p:nvCxnSpPr>
            <p:spPr bwMode="auto">
              <a:xfrm>
                <a:off x="1730030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7" name="Straight Arrow Connector 36"/>
              <p:cNvCxnSpPr/>
              <p:nvPr/>
            </p:nvCxnSpPr>
            <p:spPr bwMode="auto">
              <a:xfrm>
                <a:off x="1845245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8" name="Straight Arrow Connector 37"/>
              <p:cNvCxnSpPr/>
              <p:nvPr/>
            </p:nvCxnSpPr>
            <p:spPr bwMode="auto">
              <a:xfrm>
                <a:off x="1960460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9" name="Straight Arrow Connector 38"/>
              <p:cNvCxnSpPr/>
              <p:nvPr/>
            </p:nvCxnSpPr>
            <p:spPr bwMode="auto">
              <a:xfrm>
                <a:off x="2075675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0" name="Straight Arrow Connector 39"/>
              <p:cNvCxnSpPr/>
              <p:nvPr/>
            </p:nvCxnSpPr>
            <p:spPr bwMode="auto">
              <a:xfrm>
                <a:off x="2190890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1" name="Straight Arrow Connector 40"/>
              <p:cNvCxnSpPr/>
              <p:nvPr/>
            </p:nvCxnSpPr>
            <p:spPr bwMode="auto">
              <a:xfrm>
                <a:off x="2306105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2" name="Straight Arrow Connector 41"/>
              <p:cNvCxnSpPr/>
              <p:nvPr/>
            </p:nvCxnSpPr>
            <p:spPr bwMode="auto">
              <a:xfrm>
                <a:off x="2421320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71" name="Group 70"/>
            <p:cNvGrpSpPr/>
            <p:nvPr/>
          </p:nvGrpSpPr>
          <p:grpSpPr>
            <a:xfrm>
              <a:off x="6809160" y="2655205"/>
              <a:ext cx="1736435" cy="1221654"/>
              <a:chOff x="6792601" y="2699305"/>
              <a:chExt cx="1736435" cy="1221654"/>
            </a:xfrm>
          </p:grpSpPr>
          <p:sp>
            <p:nvSpPr>
              <p:cNvPr id="44" name="Rectangle 43"/>
              <p:cNvSpPr/>
              <p:nvPr/>
            </p:nvSpPr>
            <p:spPr bwMode="auto">
              <a:xfrm>
                <a:off x="6792601" y="2699305"/>
                <a:ext cx="1736435" cy="11521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6792601" y="3813050"/>
                <a:ext cx="1736435" cy="10790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70" name="Group 69"/>
              <p:cNvGrpSpPr/>
              <p:nvPr/>
            </p:nvGrpSpPr>
            <p:grpSpPr>
              <a:xfrm>
                <a:off x="6916026" y="3198570"/>
                <a:ext cx="1497795" cy="180998"/>
                <a:chOff x="6916026" y="2951530"/>
                <a:chExt cx="1497795" cy="180998"/>
              </a:xfrm>
            </p:grpSpPr>
            <p:cxnSp>
              <p:nvCxnSpPr>
                <p:cNvPr id="46" name="Straight Arrow Connector 45"/>
                <p:cNvCxnSpPr/>
                <p:nvPr/>
              </p:nvCxnSpPr>
              <p:spPr bwMode="auto">
                <a:xfrm>
                  <a:off x="6916026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7" name="Straight Arrow Connector 46"/>
                <p:cNvCxnSpPr/>
                <p:nvPr/>
              </p:nvCxnSpPr>
              <p:spPr bwMode="auto">
                <a:xfrm>
                  <a:off x="7031241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8" name="Straight Arrow Connector 47"/>
                <p:cNvCxnSpPr/>
                <p:nvPr/>
              </p:nvCxnSpPr>
              <p:spPr bwMode="auto">
                <a:xfrm>
                  <a:off x="7146456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9" name="Straight Arrow Connector 48"/>
                <p:cNvCxnSpPr/>
                <p:nvPr/>
              </p:nvCxnSpPr>
              <p:spPr bwMode="auto">
                <a:xfrm>
                  <a:off x="7261671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0" name="Straight Arrow Connector 49"/>
                <p:cNvCxnSpPr/>
                <p:nvPr/>
              </p:nvCxnSpPr>
              <p:spPr bwMode="auto">
                <a:xfrm>
                  <a:off x="7376886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1" name="Straight Arrow Connector 50"/>
                <p:cNvCxnSpPr/>
                <p:nvPr/>
              </p:nvCxnSpPr>
              <p:spPr bwMode="auto">
                <a:xfrm>
                  <a:off x="7492101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2" name="Straight Arrow Connector 51"/>
                <p:cNvCxnSpPr/>
                <p:nvPr/>
              </p:nvCxnSpPr>
              <p:spPr bwMode="auto">
                <a:xfrm>
                  <a:off x="7607316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3" name="Straight Arrow Connector 52"/>
                <p:cNvCxnSpPr/>
                <p:nvPr/>
              </p:nvCxnSpPr>
              <p:spPr bwMode="auto">
                <a:xfrm>
                  <a:off x="7722531" y="2952528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4" name="Straight Arrow Connector 53"/>
                <p:cNvCxnSpPr/>
                <p:nvPr/>
              </p:nvCxnSpPr>
              <p:spPr bwMode="auto">
                <a:xfrm>
                  <a:off x="7837746" y="2952528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5" name="Straight Arrow Connector 54"/>
                <p:cNvCxnSpPr/>
                <p:nvPr/>
              </p:nvCxnSpPr>
              <p:spPr bwMode="auto">
                <a:xfrm>
                  <a:off x="7952961" y="2952528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6" name="Straight Arrow Connector 55"/>
                <p:cNvCxnSpPr/>
                <p:nvPr/>
              </p:nvCxnSpPr>
              <p:spPr bwMode="auto">
                <a:xfrm>
                  <a:off x="8068176" y="2952528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7" name="Straight Arrow Connector 56"/>
                <p:cNvCxnSpPr/>
                <p:nvPr/>
              </p:nvCxnSpPr>
              <p:spPr bwMode="auto">
                <a:xfrm>
                  <a:off x="8183391" y="2952528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8" name="Straight Arrow Connector 57"/>
                <p:cNvCxnSpPr/>
                <p:nvPr/>
              </p:nvCxnSpPr>
              <p:spPr bwMode="auto">
                <a:xfrm>
                  <a:off x="8298606" y="2952528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9" name="Straight Arrow Connector 58"/>
                <p:cNvCxnSpPr/>
                <p:nvPr/>
              </p:nvCxnSpPr>
              <p:spPr bwMode="auto">
                <a:xfrm>
                  <a:off x="8413821" y="2952528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</p:grpSp>
        <p:sp>
          <p:nvSpPr>
            <p:cNvPr id="62" name="TextBox 61"/>
            <p:cNvSpPr txBox="1"/>
            <p:nvPr/>
          </p:nvSpPr>
          <p:spPr>
            <a:xfrm>
              <a:off x="2894167" y="2622575"/>
              <a:ext cx="723275" cy="120032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7200" kern="0" dirty="0">
                  <a:solidFill>
                    <a:srgbClr val="0000FF"/>
                  </a:solidFill>
                  <a:latin typeface="+mn-lt"/>
                </a:rPr>
                <a:t>=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847355" y="2660716"/>
              <a:ext cx="723275" cy="120032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7200" kern="0" dirty="0">
                  <a:solidFill>
                    <a:srgbClr val="0000FF"/>
                  </a:solidFill>
                  <a:latin typeface="+mn-lt"/>
                </a:rPr>
                <a:t>+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148083" y="2293065"/>
              <a:ext cx="1212191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i="1" kern="0" dirty="0">
                  <a:solidFill>
                    <a:srgbClr val="CC3399"/>
                  </a:solidFill>
                  <a:latin typeface="+mn-lt"/>
                </a:rPr>
                <a:t>real dipole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000460" y="2307481"/>
              <a:ext cx="1314784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i="1" kern="0" dirty="0">
                  <a:solidFill>
                    <a:srgbClr val="CC3399"/>
                  </a:solidFill>
                  <a:latin typeface="+mn-lt"/>
                </a:rPr>
                <a:t>ideal dipole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695028" y="2307481"/>
              <a:ext cx="1909497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i="1" kern="0" dirty="0">
                  <a:solidFill>
                    <a:srgbClr val="CC3399"/>
                  </a:solidFill>
                  <a:latin typeface="+mn-lt"/>
                </a:rPr>
                <a:t>small dipole error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68766" y="4176610"/>
            <a:ext cx="11203199" cy="2426765"/>
            <a:chOff x="-755235" y="4176609"/>
            <a:chExt cx="11203199" cy="2426765"/>
          </a:xfrm>
        </p:grpSpPr>
        <p:sp>
          <p:nvSpPr>
            <p:cNvPr id="131" name="Content Placeholder 5"/>
            <p:cNvSpPr txBox="1">
              <a:spLocks/>
            </p:cNvSpPr>
            <p:nvPr/>
          </p:nvSpPr>
          <p:spPr bwMode="auto">
            <a:xfrm>
              <a:off x="-755235" y="4176609"/>
              <a:ext cx="11203199" cy="685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FF"/>
                </a:buClr>
                <a:buSzPct val="8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GB" kern="0" dirty="0"/>
                <a:t>A small </a:t>
              </a:r>
              <a:r>
                <a:rPr lang="en-GB" kern="0" dirty="0">
                  <a:solidFill>
                    <a:srgbClr val="FF0000"/>
                  </a:solidFill>
                </a:rPr>
                <a:t>rotation</a:t>
              </a:r>
              <a:r>
                <a:rPr lang="en-GB" kern="0" dirty="0"/>
                <a:t> (</a:t>
              </a:r>
              <a:r>
                <a:rPr lang="en-GB" kern="0" dirty="0">
                  <a:solidFill>
                    <a:srgbClr val="FF0000"/>
                  </a:solidFill>
                </a:rPr>
                <a:t>misalignment</a:t>
              </a:r>
              <a:r>
                <a:rPr lang="en-GB" kern="0" dirty="0"/>
                <a:t>) of a </a:t>
              </a:r>
              <a:r>
                <a:rPr lang="en-GB" u="sng" kern="0" dirty="0"/>
                <a:t>dipole magnet</a:t>
              </a:r>
              <a:r>
                <a:rPr lang="en-GB" kern="0" dirty="0"/>
                <a:t> has the same effect, but in the other plane.</a:t>
              </a:r>
              <a:endParaRPr lang="en-GB" sz="1800" kern="0" dirty="0"/>
            </a:p>
          </p:txBody>
        </p:sp>
        <p:grpSp>
          <p:nvGrpSpPr>
            <p:cNvPr id="132" name="Group 131"/>
            <p:cNvGrpSpPr/>
            <p:nvPr/>
          </p:nvGrpSpPr>
          <p:grpSpPr>
            <a:xfrm rot="21063835">
              <a:off x="904673" y="5294390"/>
              <a:ext cx="1736435" cy="1221654"/>
              <a:chOff x="876910" y="2699305"/>
              <a:chExt cx="1736435" cy="1221654"/>
            </a:xfrm>
          </p:grpSpPr>
          <p:sp>
            <p:nvSpPr>
              <p:cNvPr id="133" name="Rectangle 132"/>
              <p:cNvSpPr/>
              <p:nvPr/>
            </p:nvSpPr>
            <p:spPr bwMode="auto">
              <a:xfrm>
                <a:off x="876910" y="2699305"/>
                <a:ext cx="1736435" cy="11521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Rectangle 133"/>
              <p:cNvSpPr/>
              <p:nvPr/>
            </p:nvSpPr>
            <p:spPr bwMode="auto">
              <a:xfrm>
                <a:off x="876910" y="3813050"/>
                <a:ext cx="1736435" cy="10790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cxnSp>
            <p:nvCxnSpPr>
              <p:cNvPr id="135" name="Straight Arrow Connector 134"/>
              <p:cNvCxnSpPr/>
              <p:nvPr/>
            </p:nvCxnSpPr>
            <p:spPr bwMode="auto">
              <a:xfrm>
                <a:off x="1576410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36" name="Straight Arrow Connector 135"/>
              <p:cNvCxnSpPr/>
              <p:nvPr/>
            </p:nvCxnSpPr>
            <p:spPr bwMode="auto">
              <a:xfrm>
                <a:off x="1691625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37" name="Straight Arrow Connector 136"/>
              <p:cNvCxnSpPr/>
              <p:nvPr/>
            </p:nvCxnSpPr>
            <p:spPr bwMode="auto">
              <a:xfrm>
                <a:off x="1806840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38" name="Straight Arrow Connector 137"/>
              <p:cNvCxnSpPr/>
              <p:nvPr/>
            </p:nvCxnSpPr>
            <p:spPr bwMode="auto">
              <a:xfrm>
                <a:off x="1922055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39" name="Straight Arrow Connector 138"/>
              <p:cNvCxnSpPr/>
              <p:nvPr/>
            </p:nvCxnSpPr>
            <p:spPr bwMode="auto">
              <a:xfrm>
                <a:off x="2037270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0" name="Straight Arrow Connector 139"/>
              <p:cNvCxnSpPr/>
              <p:nvPr/>
            </p:nvCxnSpPr>
            <p:spPr bwMode="auto">
              <a:xfrm>
                <a:off x="2152485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1" name="Straight Arrow Connector 140"/>
              <p:cNvCxnSpPr/>
              <p:nvPr/>
            </p:nvCxnSpPr>
            <p:spPr bwMode="auto">
              <a:xfrm>
                <a:off x="2267700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2" name="Straight Arrow Connector 141"/>
              <p:cNvCxnSpPr/>
              <p:nvPr/>
            </p:nvCxnSpPr>
            <p:spPr bwMode="auto">
              <a:xfrm>
                <a:off x="2382915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3" name="Straight Arrow Connector 142"/>
              <p:cNvCxnSpPr/>
              <p:nvPr/>
            </p:nvCxnSpPr>
            <p:spPr bwMode="auto">
              <a:xfrm>
                <a:off x="2498130" y="2892328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4" name="Straight Arrow Connector 143"/>
              <p:cNvCxnSpPr/>
              <p:nvPr/>
            </p:nvCxnSpPr>
            <p:spPr bwMode="auto">
              <a:xfrm>
                <a:off x="1000335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5" name="Straight Arrow Connector 144"/>
              <p:cNvCxnSpPr/>
              <p:nvPr/>
            </p:nvCxnSpPr>
            <p:spPr bwMode="auto">
              <a:xfrm>
                <a:off x="1115550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6" name="Straight Arrow Connector 145"/>
              <p:cNvCxnSpPr/>
              <p:nvPr/>
            </p:nvCxnSpPr>
            <p:spPr bwMode="auto">
              <a:xfrm>
                <a:off x="1230765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7" name="Straight Arrow Connector 146"/>
              <p:cNvCxnSpPr/>
              <p:nvPr/>
            </p:nvCxnSpPr>
            <p:spPr bwMode="auto">
              <a:xfrm>
                <a:off x="1345980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8" name="Straight Arrow Connector 147"/>
              <p:cNvCxnSpPr/>
              <p:nvPr/>
            </p:nvCxnSpPr>
            <p:spPr bwMode="auto">
              <a:xfrm>
                <a:off x="1461195" y="2891330"/>
                <a:ext cx="0" cy="864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49" name="Group 148"/>
            <p:cNvGrpSpPr/>
            <p:nvPr/>
          </p:nvGrpSpPr>
          <p:grpSpPr>
            <a:xfrm>
              <a:off x="3728551" y="5293120"/>
              <a:ext cx="1736435" cy="1221654"/>
              <a:chOff x="800100" y="2852925"/>
              <a:chExt cx="1736435" cy="1221654"/>
            </a:xfrm>
          </p:grpSpPr>
          <p:sp>
            <p:nvSpPr>
              <p:cNvPr id="150" name="Rectangle 149"/>
              <p:cNvSpPr/>
              <p:nvPr/>
            </p:nvSpPr>
            <p:spPr bwMode="auto">
              <a:xfrm>
                <a:off x="800100" y="2852925"/>
                <a:ext cx="1736435" cy="11521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Rectangle 150"/>
              <p:cNvSpPr/>
              <p:nvPr/>
            </p:nvSpPr>
            <p:spPr bwMode="auto">
              <a:xfrm>
                <a:off x="800100" y="3966670"/>
                <a:ext cx="1736435" cy="10790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cxnSp>
            <p:nvCxnSpPr>
              <p:cNvPr id="152" name="Straight Arrow Connector 151"/>
              <p:cNvCxnSpPr/>
              <p:nvPr/>
            </p:nvCxnSpPr>
            <p:spPr bwMode="auto">
              <a:xfrm>
                <a:off x="923525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53" name="Straight Arrow Connector 152"/>
              <p:cNvCxnSpPr/>
              <p:nvPr/>
            </p:nvCxnSpPr>
            <p:spPr bwMode="auto">
              <a:xfrm>
                <a:off x="1038740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54" name="Straight Arrow Connector 153"/>
              <p:cNvCxnSpPr/>
              <p:nvPr/>
            </p:nvCxnSpPr>
            <p:spPr bwMode="auto">
              <a:xfrm>
                <a:off x="1153955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55" name="Straight Arrow Connector 154"/>
              <p:cNvCxnSpPr/>
              <p:nvPr/>
            </p:nvCxnSpPr>
            <p:spPr bwMode="auto">
              <a:xfrm>
                <a:off x="1269170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56" name="Straight Arrow Connector 155"/>
              <p:cNvCxnSpPr/>
              <p:nvPr/>
            </p:nvCxnSpPr>
            <p:spPr bwMode="auto">
              <a:xfrm>
                <a:off x="1384385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57" name="Straight Arrow Connector 156"/>
              <p:cNvCxnSpPr/>
              <p:nvPr/>
            </p:nvCxnSpPr>
            <p:spPr bwMode="auto">
              <a:xfrm>
                <a:off x="1499600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58" name="Straight Arrow Connector 157"/>
              <p:cNvCxnSpPr/>
              <p:nvPr/>
            </p:nvCxnSpPr>
            <p:spPr bwMode="auto">
              <a:xfrm>
                <a:off x="1614815" y="3105150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59" name="Straight Arrow Connector 158"/>
              <p:cNvCxnSpPr/>
              <p:nvPr/>
            </p:nvCxnSpPr>
            <p:spPr bwMode="auto">
              <a:xfrm>
                <a:off x="1730030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60" name="Straight Arrow Connector 159"/>
              <p:cNvCxnSpPr/>
              <p:nvPr/>
            </p:nvCxnSpPr>
            <p:spPr bwMode="auto">
              <a:xfrm>
                <a:off x="1845245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61" name="Straight Arrow Connector 160"/>
              <p:cNvCxnSpPr/>
              <p:nvPr/>
            </p:nvCxnSpPr>
            <p:spPr bwMode="auto">
              <a:xfrm>
                <a:off x="1960460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62" name="Straight Arrow Connector 161"/>
              <p:cNvCxnSpPr/>
              <p:nvPr/>
            </p:nvCxnSpPr>
            <p:spPr bwMode="auto">
              <a:xfrm>
                <a:off x="2075675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63" name="Straight Arrow Connector 162"/>
              <p:cNvCxnSpPr/>
              <p:nvPr/>
            </p:nvCxnSpPr>
            <p:spPr bwMode="auto">
              <a:xfrm>
                <a:off x="2190890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64" name="Straight Arrow Connector 163"/>
              <p:cNvCxnSpPr/>
              <p:nvPr/>
            </p:nvCxnSpPr>
            <p:spPr bwMode="auto">
              <a:xfrm>
                <a:off x="2306105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65" name="Straight Arrow Connector 164"/>
              <p:cNvCxnSpPr/>
              <p:nvPr/>
            </p:nvCxnSpPr>
            <p:spPr bwMode="auto">
              <a:xfrm>
                <a:off x="2421320" y="3106148"/>
                <a:ext cx="0" cy="70690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66" name="Group 165"/>
            <p:cNvGrpSpPr/>
            <p:nvPr/>
          </p:nvGrpSpPr>
          <p:grpSpPr>
            <a:xfrm rot="16200000">
              <a:off x="6953038" y="5311062"/>
              <a:ext cx="1342884" cy="1241740"/>
              <a:chOff x="6792602" y="2699306"/>
              <a:chExt cx="1342884" cy="1241740"/>
            </a:xfrm>
          </p:grpSpPr>
          <p:sp>
            <p:nvSpPr>
              <p:cNvPr id="167" name="Rectangle 166"/>
              <p:cNvSpPr/>
              <p:nvPr/>
            </p:nvSpPr>
            <p:spPr bwMode="auto">
              <a:xfrm>
                <a:off x="6792602" y="2699306"/>
                <a:ext cx="1342882" cy="132242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Rectangle 167"/>
              <p:cNvSpPr/>
              <p:nvPr/>
            </p:nvSpPr>
            <p:spPr bwMode="auto">
              <a:xfrm>
                <a:off x="6792603" y="3813049"/>
                <a:ext cx="1342883" cy="127997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169" name="Group 168"/>
              <p:cNvGrpSpPr/>
              <p:nvPr/>
            </p:nvGrpSpPr>
            <p:grpSpPr>
              <a:xfrm>
                <a:off x="6916026" y="3198570"/>
                <a:ext cx="921720" cy="180998"/>
                <a:chOff x="6916026" y="2951530"/>
                <a:chExt cx="921720" cy="180998"/>
              </a:xfrm>
            </p:grpSpPr>
            <p:cxnSp>
              <p:nvCxnSpPr>
                <p:cNvPr id="170" name="Straight Arrow Connector 169"/>
                <p:cNvCxnSpPr/>
                <p:nvPr/>
              </p:nvCxnSpPr>
              <p:spPr bwMode="auto">
                <a:xfrm>
                  <a:off x="6916026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71" name="Straight Arrow Connector 170"/>
                <p:cNvCxnSpPr/>
                <p:nvPr/>
              </p:nvCxnSpPr>
              <p:spPr bwMode="auto">
                <a:xfrm>
                  <a:off x="7031241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72" name="Straight Arrow Connector 171"/>
                <p:cNvCxnSpPr/>
                <p:nvPr/>
              </p:nvCxnSpPr>
              <p:spPr bwMode="auto">
                <a:xfrm>
                  <a:off x="7146456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73" name="Straight Arrow Connector 172"/>
                <p:cNvCxnSpPr/>
                <p:nvPr/>
              </p:nvCxnSpPr>
              <p:spPr bwMode="auto">
                <a:xfrm>
                  <a:off x="7261671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74" name="Straight Arrow Connector 173"/>
                <p:cNvCxnSpPr/>
                <p:nvPr/>
              </p:nvCxnSpPr>
              <p:spPr bwMode="auto">
                <a:xfrm>
                  <a:off x="7376886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75" name="Straight Arrow Connector 174"/>
                <p:cNvCxnSpPr/>
                <p:nvPr/>
              </p:nvCxnSpPr>
              <p:spPr bwMode="auto">
                <a:xfrm>
                  <a:off x="7492101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76" name="Straight Arrow Connector 175"/>
                <p:cNvCxnSpPr/>
                <p:nvPr/>
              </p:nvCxnSpPr>
              <p:spPr bwMode="auto">
                <a:xfrm>
                  <a:off x="7607316" y="2951530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77" name="Straight Arrow Connector 176"/>
                <p:cNvCxnSpPr/>
                <p:nvPr/>
              </p:nvCxnSpPr>
              <p:spPr bwMode="auto">
                <a:xfrm>
                  <a:off x="7722531" y="2952528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78" name="Straight Arrow Connector 177"/>
                <p:cNvCxnSpPr/>
                <p:nvPr/>
              </p:nvCxnSpPr>
              <p:spPr bwMode="auto">
                <a:xfrm>
                  <a:off x="7837746" y="2952528"/>
                  <a:ext cx="0" cy="180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</p:grpSp>
        <p:sp>
          <p:nvSpPr>
            <p:cNvPr id="184" name="TextBox 183"/>
            <p:cNvSpPr txBox="1"/>
            <p:nvPr/>
          </p:nvSpPr>
          <p:spPr>
            <a:xfrm>
              <a:off x="2840664" y="5260490"/>
              <a:ext cx="723275" cy="120032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7200" kern="0" dirty="0">
                  <a:solidFill>
                    <a:srgbClr val="0000FF"/>
                  </a:solidFill>
                  <a:latin typeface="+mn-lt"/>
                </a:rPr>
                <a:t>=</a:t>
              </a: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5793852" y="5298631"/>
              <a:ext cx="723275" cy="120032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7200" kern="0" dirty="0">
                  <a:solidFill>
                    <a:srgbClr val="0000FF"/>
                  </a:solidFill>
                  <a:latin typeface="+mn-lt"/>
                </a:rPr>
                <a:t>+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907815" y="4876624"/>
              <a:ext cx="1212191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i="1" kern="0" dirty="0">
                  <a:solidFill>
                    <a:srgbClr val="CC3399"/>
                  </a:solidFill>
                  <a:latin typeface="+mn-lt"/>
                </a:rPr>
                <a:t>real dipole</a:t>
              </a: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3952272" y="4945396"/>
              <a:ext cx="1314784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i="1" kern="0" dirty="0">
                  <a:solidFill>
                    <a:srgbClr val="CC3399"/>
                  </a:solidFill>
                  <a:latin typeface="+mn-lt"/>
                </a:rPr>
                <a:t>ideal dipole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6618218" y="4817115"/>
              <a:ext cx="1909497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i="1" kern="0" dirty="0">
                  <a:solidFill>
                    <a:srgbClr val="CC3399"/>
                  </a:solidFill>
                  <a:latin typeface="+mn-lt"/>
                </a:rPr>
                <a:t>small dipole error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46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Unintended deflection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19</a:t>
            </a:fld>
            <a:endParaRPr lang="en-US" altLang="en-US"/>
          </a:p>
        </p:txBody>
      </p:sp>
      <p:grpSp>
        <p:nvGrpSpPr>
          <p:cNvPr id="71" name="Group 70"/>
          <p:cNvGrpSpPr/>
          <p:nvPr/>
        </p:nvGrpSpPr>
        <p:grpSpPr>
          <a:xfrm>
            <a:off x="8745946" y="3812400"/>
            <a:ext cx="1736435" cy="1221654"/>
            <a:chOff x="6792601" y="2699305"/>
            <a:chExt cx="1736435" cy="1221654"/>
          </a:xfrm>
        </p:grpSpPr>
        <p:sp>
          <p:nvSpPr>
            <p:cNvPr id="44" name="Rectangle 43"/>
            <p:cNvSpPr/>
            <p:nvPr/>
          </p:nvSpPr>
          <p:spPr bwMode="auto">
            <a:xfrm>
              <a:off x="6792601" y="2699305"/>
              <a:ext cx="1736435" cy="11521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6792601" y="3813050"/>
              <a:ext cx="1736435" cy="107909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6916026" y="3198570"/>
              <a:ext cx="1497795" cy="180998"/>
              <a:chOff x="6916026" y="2951530"/>
              <a:chExt cx="1497795" cy="180998"/>
            </a:xfrm>
          </p:grpSpPr>
          <p:cxnSp>
            <p:nvCxnSpPr>
              <p:cNvPr id="46" name="Straight Arrow Connector 45"/>
              <p:cNvCxnSpPr/>
              <p:nvPr/>
            </p:nvCxnSpPr>
            <p:spPr bwMode="auto">
              <a:xfrm>
                <a:off x="6916026" y="2951530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7" name="Straight Arrow Connector 46"/>
              <p:cNvCxnSpPr/>
              <p:nvPr/>
            </p:nvCxnSpPr>
            <p:spPr bwMode="auto">
              <a:xfrm>
                <a:off x="7031241" y="2951530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8" name="Straight Arrow Connector 47"/>
              <p:cNvCxnSpPr/>
              <p:nvPr/>
            </p:nvCxnSpPr>
            <p:spPr bwMode="auto">
              <a:xfrm>
                <a:off x="7146456" y="2951530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9" name="Straight Arrow Connector 48"/>
              <p:cNvCxnSpPr/>
              <p:nvPr/>
            </p:nvCxnSpPr>
            <p:spPr bwMode="auto">
              <a:xfrm>
                <a:off x="7261671" y="2951530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0" name="Straight Arrow Connector 49"/>
              <p:cNvCxnSpPr/>
              <p:nvPr/>
            </p:nvCxnSpPr>
            <p:spPr bwMode="auto">
              <a:xfrm>
                <a:off x="7376886" y="2951530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1" name="Straight Arrow Connector 50"/>
              <p:cNvCxnSpPr/>
              <p:nvPr/>
            </p:nvCxnSpPr>
            <p:spPr bwMode="auto">
              <a:xfrm>
                <a:off x="7492101" y="2951530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2" name="Straight Arrow Connector 51"/>
              <p:cNvCxnSpPr/>
              <p:nvPr/>
            </p:nvCxnSpPr>
            <p:spPr bwMode="auto">
              <a:xfrm>
                <a:off x="7607316" y="2951530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3" name="Straight Arrow Connector 52"/>
              <p:cNvCxnSpPr/>
              <p:nvPr/>
            </p:nvCxnSpPr>
            <p:spPr bwMode="auto">
              <a:xfrm>
                <a:off x="7722531" y="2952528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4" name="Straight Arrow Connector 53"/>
              <p:cNvCxnSpPr/>
              <p:nvPr/>
            </p:nvCxnSpPr>
            <p:spPr bwMode="auto">
              <a:xfrm>
                <a:off x="7837746" y="2952528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5" name="Straight Arrow Connector 54"/>
              <p:cNvCxnSpPr/>
              <p:nvPr/>
            </p:nvCxnSpPr>
            <p:spPr bwMode="auto">
              <a:xfrm>
                <a:off x="7952961" y="2952528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6" name="Straight Arrow Connector 55"/>
              <p:cNvCxnSpPr/>
              <p:nvPr/>
            </p:nvCxnSpPr>
            <p:spPr bwMode="auto">
              <a:xfrm>
                <a:off x="8068176" y="2952528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7" name="Straight Arrow Connector 56"/>
              <p:cNvCxnSpPr/>
              <p:nvPr/>
            </p:nvCxnSpPr>
            <p:spPr bwMode="auto">
              <a:xfrm>
                <a:off x="8183391" y="2952528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8" name="Straight Arrow Connector 57"/>
              <p:cNvCxnSpPr/>
              <p:nvPr/>
            </p:nvCxnSpPr>
            <p:spPr bwMode="auto">
              <a:xfrm>
                <a:off x="8298606" y="2952528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9" name="Straight Arrow Connector 58"/>
              <p:cNvCxnSpPr/>
              <p:nvPr/>
            </p:nvCxnSpPr>
            <p:spPr bwMode="auto">
              <a:xfrm>
                <a:off x="8413821" y="2952528"/>
                <a:ext cx="0" cy="1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sp>
        <p:nvSpPr>
          <p:cNvPr id="62" name="TextBox 61"/>
          <p:cNvSpPr txBox="1"/>
          <p:nvPr/>
        </p:nvSpPr>
        <p:spPr>
          <a:xfrm>
            <a:off x="4637472" y="3790872"/>
            <a:ext cx="723275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7200" kern="0" dirty="0">
                <a:solidFill>
                  <a:srgbClr val="0000FF"/>
                </a:solidFill>
                <a:latin typeface="+mn-lt"/>
              </a:rPr>
              <a:t>=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977846" y="3829576"/>
            <a:ext cx="723275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7200" kern="0" dirty="0">
                <a:solidFill>
                  <a:srgbClr val="0000FF"/>
                </a:solidFill>
                <a:latin typeface="+mn-lt"/>
              </a:rPr>
              <a:t>+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363095" y="2656704"/>
            <a:ext cx="172354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i="1" kern="0" dirty="0">
                <a:solidFill>
                  <a:srgbClr val="CC3399"/>
                </a:solidFill>
                <a:latin typeface="+mn-lt"/>
              </a:rPr>
              <a:t>real quadrupole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661499" y="2622026"/>
            <a:ext cx="1826141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i="1" kern="0" dirty="0">
                <a:solidFill>
                  <a:srgbClr val="CC3399"/>
                </a:solidFill>
                <a:latin typeface="+mn-lt"/>
              </a:rPr>
              <a:t>ideal quadrupole</a:t>
            </a:r>
          </a:p>
        </p:txBody>
      </p:sp>
      <p:sp>
        <p:nvSpPr>
          <p:cNvPr id="75" name="Content Placeholder 5"/>
          <p:cNvSpPr txBox="1">
            <a:spLocks/>
          </p:cNvSpPr>
          <p:nvPr/>
        </p:nvSpPr>
        <p:spPr bwMode="auto">
          <a:xfrm>
            <a:off x="682401" y="939727"/>
            <a:ext cx="10444654" cy="103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The second source is a </a:t>
            </a:r>
            <a:r>
              <a:rPr lang="en-GB" kern="0" dirty="0">
                <a:solidFill>
                  <a:srgbClr val="FF0000"/>
                </a:solidFill>
              </a:rPr>
              <a:t>misalignment</a:t>
            </a:r>
            <a:r>
              <a:rPr lang="en-GB" kern="0" dirty="0"/>
              <a:t> of a </a:t>
            </a:r>
            <a:r>
              <a:rPr lang="en-GB" u="sng" kern="0" dirty="0" err="1"/>
              <a:t>quadupole</a:t>
            </a:r>
            <a:r>
              <a:rPr lang="en-GB" kern="0" dirty="0"/>
              <a:t> magnet.</a:t>
            </a:r>
          </a:p>
          <a:p>
            <a:pPr lvl="1"/>
            <a:r>
              <a:rPr lang="en-GB" kern="0" dirty="0"/>
              <a:t>The misaligned quadrupole can be represented as a perfectly aligned quadrupole plus a small deflection.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8603079" y="3445905"/>
            <a:ext cx="190949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i="1" kern="0" dirty="0">
                <a:solidFill>
                  <a:srgbClr val="CC3399"/>
                </a:solidFill>
                <a:latin typeface="+mn-lt"/>
              </a:rPr>
              <a:t>small dipole error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31344" y="5733572"/>
            <a:ext cx="1822775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i="1" kern="0" dirty="0">
                <a:solidFill>
                  <a:srgbClr val="0000FF"/>
                </a:solidFill>
                <a:latin typeface="+mn-lt"/>
              </a:rPr>
              <a:t>No magnetic field on the beam axis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2293905" y="5694759"/>
            <a:ext cx="205534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i="1" kern="0" dirty="0">
                <a:solidFill>
                  <a:srgbClr val="0000FF"/>
                </a:solidFill>
                <a:latin typeface="+mn-lt"/>
              </a:rPr>
              <a:t>Non-zero magnetic field on the beam axis !</a:t>
            </a:r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912" y="3311934"/>
            <a:ext cx="2272374" cy="2190936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7727" y="3311934"/>
            <a:ext cx="2259689" cy="217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351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328B8A8-E74F-4A46-B972-27CC723C8C88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47524" y="1189241"/>
            <a:ext cx="841069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/>
                </a:solidFill>
                <a:latin typeface="+mn-lt"/>
              </a:rPr>
              <a:t>Introduction</a:t>
            </a:r>
            <a:r>
              <a:rPr lang="en-US" sz="2800" b="1" dirty="0">
                <a:solidFill>
                  <a:srgbClr val="0000FF">
                    <a:alpha val="38000"/>
                  </a:srgbClr>
                </a:solidFill>
                <a:latin typeface="+mn-lt"/>
              </a:rPr>
              <a:t> 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4000"/>
                  </a:srgbClr>
                </a:solidFill>
                <a:latin typeface="+mn-lt"/>
              </a:rPr>
              <a:t>Imperfection - sources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9000"/>
                  </a:srgbClr>
                </a:solidFill>
                <a:latin typeface="+mn-lt"/>
              </a:rPr>
              <a:t>Orbit perturbations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9000"/>
                  </a:srgbClr>
                </a:solidFill>
                <a:latin typeface="+mn-lt"/>
              </a:rPr>
              <a:t>Linear imperfections, geology and vibrations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rgbClr val="0000FF">
                    <a:alpha val="39000"/>
                  </a:srgbClr>
                </a:solidFill>
                <a:latin typeface="+mn-lt"/>
              </a:rPr>
              <a:t>Summary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a deflection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33229" y="1352643"/>
            <a:ext cx="4124256" cy="1126433"/>
          </a:xfrm>
        </p:spPr>
        <p:txBody>
          <a:bodyPr/>
          <a:lstStyle/>
          <a:p>
            <a:r>
              <a:rPr lang="en-GB" sz="1800" dirty="0"/>
              <a:t>We set the machine tune to an integer value:</a:t>
            </a:r>
          </a:p>
          <a:p>
            <a:pPr lvl="1"/>
            <a:r>
              <a:rPr lang="en-GB" sz="1600" dirty="0"/>
              <a:t>Q = n </a:t>
            </a:r>
            <a:r>
              <a:rPr lang="en-GB" sz="1600" dirty="0">
                <a:sym typeface="Symbol" panose="05050102010706020507" pitchFamily="18" charset="2"/>
              </a:rPr>
              <a:t>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146" y="1109402"/>
            <a:ext cx="3650210" cy="14328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07228" y="1687827"/>
            <a:ext cx="99899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i="1" kern="0" dirty="0">
                <a:latin typeface="+mn-lt"/>
              </a:rPr>
              <a:t>Turn no 1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100147" y="2109898"/>
            <a:ext cx="4821105" cy="1432890"/>
            <a:chOff x="576146" y="2109898"/>
            <a:chExt cx="4821105" cy="143289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146" y="2109898"/>
              <a:ext cx="3650210" cy="143289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398260" y="2672065"/>
              <a:ext cx="99899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Turn no 2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104313" y="3338859"/>
            <a:ext cx="4798654" cy="1431255"/>
            <a:chOff x="580313" y="3338858"/>
            <a:chExt cx="4798654" cy="143125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3" y="3338858"/>
              <a:ext cx="3646042" cy="143125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379976" y="3913313"/>
              <a:ext cx="99899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Turn no 3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100146" y="4875059"/>
            <a:ext cx="4802821" cy="1432891"/>
            <a:chOff x="576145" y="4875058"/>
            <a:chExt cx="4802821" cy="143289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145" y="4875058"/>
              <a:ext cx="3650210" cy="143289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379975" y="5387118"/>
              <a:ext cx="99899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Turn no 4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349774" y="823393"/>
            <a:ext cx="117692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>
                <a:solidFill>
                  <a:srgbClr val="00B050"/>
                </a:solidFill>
                <a:latin typeface="+mn-lt"/>
              </a:rPr>
              <a:t>Deflection</a:t>
            </a:r>
          </a:p>
        </p:txBody>
      </p:sp>
      <p:cxnSp>
        <p:nvCxnSpPr>
          <p:cNvPr id="21" name="Straight Arrow Connector 20"/>
          <p:cNvCxnSpPr>
            <a:stCxn id="7" idx="0"/>
          </p:cNvCxnSpPr>
          <p:nvPr/>
        </p:nvCxnSpPr>
        <p:spPr bwMode="auto">
          <a:xfrm flipH="1">
            <a:off x="3925251" y="1109403"/>
            <a:ext cx="1" cy="53264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2100145" y="1642049"/>
            <a:ext cx="6995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1850448" y="1286857"/>
            <a:ext cx="1228221" cy="2616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100" kern="0" dirty="0">
                <a:latin typeface="+mn-lt"/>
              </a:rPr>
              <a:t>Particle direction</a:t>
            </a:r>
          </a:p>
        </p:txBody>
      </p:sp>
      <p:sp>
        <p:nvSpPr>
          <p:cNvPr id="25" name="Content Placeholder 5"/>
          <p:cNvSpPr txBox="1">
            <a:spLocks/>
          </p:cNvSpPr>
          <p:nvPr/>
        </p:nvSpPr>
        <p:spPr bwMode="auto">
          <a:xfrm>
            <a:off x="7248263" y="2468875"/>
            <a:ext cx="3878792" cy="1905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/>
              <a:t>When the tune is an integer number, </a:t>
            </a:r>
            <a:r>
              <a:rPr lang="en-GB" sz="1800" b="1" kern="0" dirty="0">
                <a:solidFill>
                  <a:srgbClr val="FF0000"/>
                </a:solidFill>
              </a:rPr>
              <a:t>the deflections add up on every turn </a:t>
            </a:r>
            <a:r>
              <a:rPr lang="en-GB" sz="1800" kern="0" dirty="0"/>
              <a:t>!</a:t>
            </a:r>
          </a:p>
          <a:p>
            <a:pPr lvl="1"/>
            <a:r>
              <a:rPr lang="en-GB" sz="1600" kern="0" dirty="0"/>
              <a:t>The amplitudes diverge, the particles do not stay within the accelerator vacuum chamber.</a:t>
            </a:r>
          </a:p>
        </p:txBody>
      </p:sp>
      <p:sp>
        <p:nvSpPr>
          <p:cNvPr id="26" name="Content Placeholder 5"/>
          <p:cNvSpPr txBox="1">
            <a:spLocks/>
          </p:cNvSpPr>
          <p:nvPr/>
        </p:nvSpPr>
        <p:spPr bwMode="auto">
          <a:xfrm>
            <a:off x="7248151" y="4634508"/>
            <a:ext cx="3571664" cy="1329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1" indent="-342900"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kern="0" dirty="0"/>
              <a:t>We just encountered our first </a:t>
            </a:r>
            <a:r>
              <a:rPr lang="en-GB" b="1" kern="0" dirty="0">
                <a:solidFill>
                  <a:srgbClr val="FF0000"/>
                </a:solidFill>
              </a:rPr>
              <a:t>resonance</a:t>
            </a:r>
            <a:r>
              <a:rPr lang="en-GB" kern="0" dirty="0"/>
              <a:t> – the </a:t>
            </a:r>
            <a:r>
              <a:rPr lang="en-GB" u="sng" kern="0" dirty="0">
                <a:solidFill>
                  <a:srgbClr val="FF0000"/>
                </a:solidFill>
              </a:rPr>
              <a:t>integer resonance</a:t>
            </a:r>
            <a:r>
              <a:rPr lang="en-GB" kern="0" dirty="0">
                <a:solidFill>
                  <a:srgbClr val="FF0000"/>
                </a:solidFill>
              </a:rPr>
              <a:t> </a:t>
            </a:r>
            <a:r>
              <a:rPr lang="en-GB" kern="0" dirty="0"/>
              <a:t>that occurs when </a:t>
            </a:r>
            <a:r>
              <a:rPr lang="en-GB" sz="1600" dirty="0"/>
              <a:t>Q = n </a:t>
            </a:r>
            <a:r>
              <a:rPr lang="en-GB" sz="1600" dirty="0">
                <a:sym typeface="Symbol" panose="05050102010706020507" pitchFamily="18" charset="2"/>
              </a:rPr>
              <a:t>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1468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a deflection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21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33229" y="1467857"/>
            <a:ext cx="3893826" cy="1126433"/>
          </a:xfrm>
        </p:spPr>
        <p:txBody>
          <a:bodyPr/>
          <a:lstStyle/>
          <a:p>
            <a:r>
              <a:rPr lang="en-GB" sz="1800" dirty="0"/>
              <a:t>We set the machine tune to a half integer value:</a:t>
            </a:r>
          </a:p>
          <a:p>
            <a:pPr lvl="1"/>
            <a:r>
              <a:rPr lang="en-GB" sz="1600" dirty="0"/>
              <a:t>Q = n+0.5, n </a:t>
            </a:r>
            <a:r>
              <a:rPr lang="en-GB" sz="1600" dirty="0">
                <a:sym typeface="Symbol" panose="05050102010706020507" pitchFamily="18" charset="2"/>
              </a:rPr>
              <a:t>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146" y="1109402"/>
            <a:ext cx="3650210" cy="14328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07228" y="1687827"/>
            <a:ext cx="99899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i="1" kern="0" dirty="0">
                <a:latin typeface="+mn-lt"/>
              </a:rPr>
              <a:t>Turn no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49774" y="823393"/>
            <a:ext cx="117692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>
                <a:solidFill>
                  <a:srgbClr val="00B050"/>
                </a:solidFill>
                <a:latin typeface="+mn-lt"/>
              </a:rPr>
              <a:t>Deflection</a:t>
            </a:r>
          </a:p>
        </p:txBody>
      </p:sp>
      <p:cxnSp>
        <p:nvCxnSpPr>
          <p:cNvPr id="21" name="Straight Arrow Connector 20"/>
          <p:cNvCxnSpPr>
            <a:stCxn id="7" idx="0"/>
          </p:cNvCxnSpPr>
          <p:nvPr/>
        </p:nvCxnSpPr>
        <p:spPr bwMode="auto">
          <a:xfrm flipH="1">
            <a:off x="3925251" y="1109403"/>
            <a:ext cx="1" cy="53264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2100145" y="1642049"/>
            <a:ext cx="6995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1850448" y="1286857"/>
            <a:ext cx="1228221" cy="2616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100" kern="0" dirty="0">
                <a:latin typeface="+mn-lt"/>
              </a:rPr>
              <a:t>Particle direction</a:t>
            </a:r>
          </a:p>
        </p:txBody>
      </p:sp>
      <p:sp>
        <p:nvSpPr>
          <p:cNvPr id="25" name="Content Placeholder 5"/>
          <p:cNvSpPr txBox="1">
            <a:spLocks/>
          </p:cNvSpPr>
          <p:nvPr/>
        </p:nvSpPr>
        <p:spPr bwMode="auto">
          <a:xfrm>
            <a:off x="7248263" y="2584089"/>
            <a:ext cx="3801982" cy="1905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/>
              <a:t>For half integer tune values, </a:t>
            </a:r>
            <a:r>
              <a:rPr lang="en-GB" sz="1800" b="1" kern="0" dirty="0">
                <a:solidFill>
                  <a:srgbClr val="FF0000"/>
                </a:solidFill>
              </a:rPr>
              <a:t>the deflections compensate on every other turn </a:t>
            </a:r>
            <a:r>
              <a:rPr lang="en-GB" sz="1800" kern="0" dirty="0"/>
              <a:t>!</a:t>
            </a:r>
          </a:p>
          <a:p>
            <a:pPr lvl="1"/>
            <a:r>
              <a:rPr lang="en-GB" sz="1600" kern="0" dirty="0"/>
              <a:t>The amplitudes are stable.</a:t>
            </a:r>
          </a:p>
        </p:txBody>
      </p:sp>
      <p:sp>
        <p:nvSpPr>
          <p:cNvPr id="26" name="Content Placeholder 5"/>
          <p:cNvSpPr txBox="1">
            <a:spLocks/>
          </p:cNvSpPr>
          <p:nvPr/>
        </p:nvSpPr>
        <p:spPr bwMode="auto">
          <a:xfrm>
            <a:off x="7248151" y="4504340"/>
            <a:ext cx="3878904" cy="76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1" indent="-342900"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kern="0" dirty="0"/>
              <a:t>This looks like a much better working point for Q!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096229" y="2084825"/>
            <a:ext cx="4825023" cy="1434428"/>
            <a:chOff x="572228" y="2084825"/>
            <a:chExt cx="4825023" cy="1434428"/>
          </a:xfrm>
        </p:grpSpPr>
        <p:sp>
          <p:nvSpPr>
            <p:cNvPr id="12" name="TextBox 11"/>
            <p:cNvSpPr txBox="1"/>
            <p:nvPr/>
          </p:nvSpPr>
          <p:spPr>
            <a:xfrm>
              <a:off x="4398260" y="2672065"/>
              <a:ext cx="99899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Turn no 2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228" y="2084825"/>
              <a:ext cx="3654127" cy="1434428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2096229" y="3160165"/>
            <a:ext cx="4806739" cy="1434428"/>
            <a:chOff x="572228" y="3160165"/>
            <a:chExt cx="4806739" cy="1434428"/>
          </a:xfrm>
        </p:grpSpPr>
        <p:sp>
          <p:nvSpPr>
            <p:cNvPr id="13" name="TextBox 12"/>
            <p:cNvSpPr txBox="1"/>
            <p:nvPr/>
          </p:nvSpPr>
          <p:spPr>
            <a:xfrm>
              <a:off x="4379976" y="3697835"/>
              <a:ext cx="99899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Turn no 3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228" y="3160165"/>
              <a:ext cx="3654127" cy="1434428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2095109" y="4350721"/>
            <a:ext cx="4826143" cy="1434867"/>
            <a:chOff x="571108" y="4350720"/>
            <a:chExt cx="4826143" cy="1434867"/>
          </a:xfrm>
        </p:grpSpPr>
        <p:sp>
          <p:nvSpPr>
            <p:cNvPr id="14" name="TextBox 13"/>
            <p:cNvSpPr txBox="1"/>
            <p:nvPr/>
          </p:nvSpPr>
          <p:spPr>
            <a:xfrm>
              <a:off x="4398260" y="4838258"/>
              <a:ext cx="99899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Turn no 4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108" y="4350720"/>
              <a:ext cx="3655247" cy="14348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975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a deflection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33228" y="1467857"/>
            <a:ext cx="4009041" cy="1126433"/>
          </a:xfrm>
        </p:spPr>
        <p:txBody>
          <a:bodyPr/>
          <a:lstStyle/>
          <a:p>
            <a:r>
              <a:rPr lang="en-GB" sz="1800" dirty="0"/>
              <a:t>We set the machine tune to a quarter integer value:</a:t>
            </a:r>
          </a:p>
          <a:p>
            <a:pPr lvl="1"/>
            <a:r>
              <a:rPr lang="en-GB" sz="1600" dirty="0"/>
              <a:t>Q = n+0.25, n </a:t>
            </a:r>
            <a:r>
              <a:rPr lang="en-GB" sz="1600" dirty="0">
                <a:sym typeface="Symbol" panose="05050102010706020507" pitchFamily="18" charset="2"/>
              </a:rPr>
              <a:t>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146" y="1109402"/>
            <a:ext cx="3650210" cy="14328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07228" y="1687827"/>
            <a:ext cx="99899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i="1" kern="0" dirty="0">
                <a:latin typeface="+mn-lt"/>
              </a:rPr>
              <a:t>Turn no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49774" y="823393"/>
            <a:ext cx="117692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>
                <a:solidFill>
                  <a:srgbClr val="00B050"/>
                </a:solidFill>
                <a:latin typeface="+mn-lt"/>
              </a:rPr>
              <a:t>Deflection</a:t>
            </a:r>
          </a:p>
        </p:txBody>
      </p:sp>
      <p:cxnSp>
        <p:nvCxnSpPr>
          <p:cNvPr id="21" name="Straight Arrow Connector 20"/>
          <p:cNvCxnSpPr>
            <a:stCxn id="7" idx="0"/>
          </p:cNvCxnSpPr>
          <p:nvPr/>
        </p:nvCxnSpPr>
        <p:spPr bwMode="auto">
          <a:xfrm flipH="1">
            <a:off x="3925251" y="1109403"/>
            <a:ext cx="1" cy="53264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2100145" y="1642049"/>
            <a:ext cx="6995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1850448" y="1286857"/>
            <a:ext cx="1228221" cy="2616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100" kern="0" dirty="0">
                <a:latin typeface="+mn-lt"/>
              </a:rPr>
              <a:t>Particle direction</a:t>
            </a:r>
          </a:p>
        </p:txBody>
      </p:sp>
      <p:sp>
        <p:nvSpPr>
          <p:cNvPr id="25" name="Content Placeholder 5"/>
          <p:cNvSpPr txBox="1">
            <a:spLocks/>
          </p:cNvSpPr>
          <p:nvPr/>
        </p:nvSpPr>
        <p:spPr bwMode="auto">
          <a:xfrm>
            <a:off x="7248263" y="2584089"/>
            <a:ext cx="3994006" cy="144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/>
              <a:t>For quarter tune values, </a:t>
            </a:r>
            <a:r>
              <a:rPr lang="en-GB" sz="1800" b="1" kern="0" dirty="0">
                <a:solidFill>
                  <a:srgbClr val="FF0000"/>
                </a:solidFill>
              </a:rPr>
              <a:t>the deflections compensate every four turns </a:t>
            </a:r>
            <a:r>
              <a:rPr lang="en-GB" sz="1800" kern="0" dirty="0"/>
              <a:t>!</a:t>
            </a:r>
          </a:p>
          <a:p>
            <a:pPr lvl="1"/>
            <a:r>
              <a:rPr lang="en-GB" sz="1600" kern="0" dirty="0"/>
              <a:t>The amplitudes are stable.</a:t>
            </a:r>
          </a:p>
        </p:txBody>
      </p:sp>
      <p:sp>
        <p:nvSpPr>
          <p:cNvPr id="26" name="Content Placeholder 5"/>
          <p:cNvSpPr txBox="1">
            <a:spLocks/>
          </p:cNvSpPr>
          <p:nvPr/>
        </p:nvSpPr>
        <p:spPr bwMode="auto">
          <a:xfrm>
            <a:off x="7248151" y="4197100"/>
            <a:ext cx="3917309" cy="76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1" indent="-342900"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kern="0" dirty="0"/>
              <a:t>Also a reasonable working point for Q!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100145" y="2138608"/>
            <a:ext cx="4821106" cy="1432891"/>
            <a:chOff x="576145" y="2138607"/>
            <a:chExt cx="4821106" cy="1432891"/>
          </a:xfrm>
        </p:grpSpPr>
        <p:sp>
          <p:nvSpPr>
            <p:cNvPr id="12" name="TextBox 11"/>
            <p:cNvSpPr txBox="1"/>
            <p:nvPr/>
          </p:nvSpPr>
          <p:spPr>
            <a:xfrm>
              <a:off x="4398260" y="2672065"/>
              <a:ext cx="99899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Turn no 2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145" y="2138607"/>
              <a:ext cx="3650211" cy="1432891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2100145" y="3301880"/>
            <a:ext cx="4802823" cy="1432891"/>
            <a:chOff x="576144" y="3301879"/>
            <a:chExt cx="4802823" cy="1432891"/>
          </a:xfrm>
        </p:grpSpPr>
        <p:sp>
          <p:nvSpPr>
            <p:cNvPr id="13" name="TextBox 12"/>
            <p:cNvSpPr txBox="1"/>
            <p:nvPr/>
          </p:nvSpPr>
          <p:spPr>
            <a:xfrm>
              <a:off x="4379976" y="3697835"/>
              <a:ext cx="99899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Turn no 3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144" y="3301879"/>
              <a:ext cx="3650212" cy="1432891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2121513" y="4350720"/>
            <a:ext cx="4799738" cy="1445480"/>
            <a:chOff x="597513" y="4350720"/>
            <a:chExt cx="4799738" cy="1445480"/>
          </a:xfrm>
        </p:grpSpPr>
        <p:sp>
          <p:nvSpPr>
            <p:cNvPr id="14" name="TextBox 13"/>
            <p:cNvSpPr txBox="1"/>
            <p:nvPr/>
          </p:nvSpPr>
          <p:spPr>
            <a:xfrm>
              <a:off x="4398260" y="4926795"/>
              <a:ext cx="99899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Turn no 4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513" y="4350720"/>
              <a:ext cx="3682281" cy="1445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264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turns </a:t>
            </a:r>
            <a:r>
              <a:rPr lang="en-GB"/>
              <a:t>reveal something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23</a:t>
            </a:fld>
            <a:endParaRPr lang="en-US" altLang="en-US"/>
          </a:p>
        </p:txBody>
      </p:sp>
      <p:grpSp>
        <p:nvGrpSpPr>
          <p:cNvPr id="22" name="Group 21"/>
          <p:cNvGrpSpPr/>
          <p:nvPr/>
        </p:nvGrpSpPr>
        <p:grpSpPr>
          <a:xfrm>
            <a:off x="2198851" y="1316725"/>
            <a:ext cx="3683205" cy="1440608"/>
            <a:chOff x="674850" y="1239915"/>
            <a:chExt cx="3683205" cy="144060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185" y="1239915"/>
              <a:ext cx="3669870" cy="144060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74850" y="1469808"/>
              <a:ext cx="108876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n + 0.5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573387" y="1317823"/>
            <a:ext cx="3706271" cy="1440608"/>
            <a:chOff x="5049386" y="1239915"/>
            <a:chExt cx="3706271" cy="144060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5787" y="1239915"/>
              <a:ext cx="3669870" cy="144060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049386" y="1468021"/>
              <a:ext cx="108876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n + 0.4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147525" y="2276850"/>
            <a:ext cx="3734530" cy="1440608"/>
            <a:chOff x="623525" y="2200040"/>
            <a:chExt cx="3734530" cy="144060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185" y="2200040"/>
              <a:ext cx="3669870" cy="144060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23525" y="2391528"/>
              <a:ext cx="108876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n + 0.3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526118" y="2275624"/>
            <a:ext cx="3747569" cy="1440608"/>
            <a:chOff x="5002117" y="2197716"/>
            <a:chExt cx="3747569" cy="144060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9815" y="2197716"/>
              <a:ext cx="3669871" cy="144060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002117" y="2312931"/>
              <a:ext cx="108876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n + 0.2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518456" y="3342752"/>
            <a:ext cx="3761203" cy="1699259"/>
            <a:chOff x="4994455" y="3264843"/>
            <a:chExt cx="3761203" cy="169925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5787" y="3523494"/>
              <a:ext cx="3669871" cy="144060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994455" y="3264843"/>
              <a:ext cx="1188146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n + 0.05</a:t>
              </a:r>
            </a:p>
          </p:txBody>
        </p:sp>
      </p:grpSp>
      <p:sp>
        <p:nvSpPr>
          <p:cNvPr id="21" name="Content Placeholder 5"/>
          <p:cNvSpPr txBox="1">
            <a:spLocks/>
          </p:cNvSpPr>
          <p:nvPr/>
        </p:nvSpPr>
        <p:spPr bwMode="auto">
          <a:xfrm>
            <a:off x="6211216" y="5195630"/>
            <a:ext cx="4305499" cy="1382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/>
              <a:t>The particles </a:t>
            </a:r>
            <a:r>
              <a:rPr lang="en-GB" sz="1800" b="1" kern="0" dirty="0">
                <a:solidFill>
                  <a:srgbClr val="0000FF"/>
                </a:solidFill>
              </a:rPr>
              <a:t>oscillate around a stable mean value </a:t>
            </a:r>
            <a:r>
              <a:rPr lang="en-GB" sz="1800" kern="0" dirty="0"/>
              <a:t>(Q </a:t>
            </a:r>
            <a:r>
              <a:rPr lang="en-GB" sz="1800" kern="0" dirty="0">
                <a:latin typeface="Sylfaen" panose="010A0502050306030303" pitchFamily="18" charset="0"/>
              </a:rPr>
              <a:t>≠</a:t>
            </a:r>
            <a:r>
              <a:rPr lang="en-GB" sz="1800" kern="0" dirty="0"/>
              <a:t> n)!</a:t>
            </a:r>
          </a:p>
          <a:p>
            <a:r>
              <a:rPr lang="en-GB" sz="1800" kern="0" dirty="0"/>
              <a:t>The amplitude diverges as we approach Q = n </a:t>
            </a:r>
            <a:r>
              <a:rPr lang="en-GB" sz="1800" kern="0" dirty="0">
                <a:sym typeface="Wingdings" panose="05000000000000000000" pitchFamily="2" charset="2"/>
              </a:rPr>
              <a:t> integer resonance</a:t>
            </a:r>
            <a:endParaRPr lang="en-GB" sz="1800" kern="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141493" y="3428464"/>
            <a:ext cx="3727229" cy="1614773"/>
            <a:chOff x="617492" y="3351653"/>
            <a:chExt cx="3727229" cy="161477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850" y="3525818"/>
              <a:ext cx="3669871" cy="144060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17492" y="3351653"/>
              <a:ext cx="108876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n + 0.1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118052" y="4889348"/>
            <a:ext cx="3782146" cy="1765673"/>
            <a:chOff x="594052" y="4812537"/>
            <a:chExt cx="3782146" cy="176567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185" y="5130480"/>
              <a:ext cx="3688013" cy="144773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594052" y="4812537"/>
              <a:ext cx="636713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n</a:t>
              </a:r>
            </a:p>
          </p:txBody>
        </p:sp>
      </p:grp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19300" y="885496"/>
            <a:ext cx="7877576" cy="576075"/>
          </a:xfrm>
        </p:spPr>
        <p:txBody>
          <a:bodyPr/>
          <a:lstStyle/>
          <a:p>
            <a:r>
              <a:rPr lang="en-GB" sz="1800" dirty="0"/>
              <a:t>Let’s plot the 50 first turns on top of each other and change Q.</a:t>
            </a:r>
          </a:p>
          <a:p>
            <a:pPr lvl="1"/>
            <a:r>
              <a:rPr lang="en-GB" sz="1600" dirty="0"/>
              <a:t>All plots are on the same scale</a:t>
            </a:r>
          </a:p>
        </p:txBody>
      </p:sp>
    </p:spTree>
    <p:extLst>
      <p:ext uri="{BB962C8B-B14F-4D97-AF65-F5344CB8AC3E}">
        <p14:creationId xmlns:p14="http://schemas.microsoft.com/office/powerpoint/2010/main" val="131692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closed orbit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0904" y="894540"/>
            <a:ext cx="10521366" cy="1591683"/>
          </a:xfrm>
        </p:spPr>
        <p:txBody>
          <a:bodyPr/>
          <a:lstStyle/>
          <a:p>
            <a:r>
              <a:rPr lang="en-GB" dirty="0"/>
              <a:t>The stable mean value around which the particles oscillate is called the </a:t>
            </a:r>
            <a:r>
              <a:rPr lang="en-GB" b="1" dirty="0">
                <a:solidFill>
                  <a:srgbClr val="009900"/>
                </a:solidFill>
              </a:rPr>
              <a:t>closed orbit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Every particle in the beam oscillates around the closed orbit.</a:t>
            </a:r>
          </a:p>
          <a:p>
            <a:pPr lvl="1"/>
            <a:r>
              <a:rPr lang="en-GB" dirty="0"/>
              <a:t>As we have seen the closed orbit ‘does not exist’ when the tune is an integer value.</a:t>
            </a:r>
          </a:p>
          <a:p>
            <a:r>
              <a:rPr lang="en-GB" dirty="0"/>
              <a:t>The general expression of the </a:t>
            </a:r>
            <a:r>
              <a:rPr lang="en-GB" b="1" dirty="0">
                <a:solidFill>
                  <a:srgbClr val="CC3399"/>
                </a:solidFill>
              </a:rPr>
              <a:t>closed orbit x(s) </a:t>
            </a:r>
            <a:r>
              <a:rPr lang="en-GB" dirty="0"/>
              <a:t>in the presence of a </a:t>
            </a:r>
            <a:r>
              <a:rPr lang="en-GB" b="1" dirty="0">
                <a:solidFill>
                  <a:srgbClr val="0000FF"/>
                </a:solidFill>
              </a:rPr>
              <a:t>deflection </a:t>
            </a:r>
            <a:r>
              <a:rPr lang="en-GB" b="1" dirty="0">
                <a:solidFill>
                  <a:srgbClr val="0000FF"/>
                </a:solidFill>
                <a:latin typeface="Symbol" panose="05050102010706020507" pitchFamily="18" charset="2"/>
              </a:rPr>
              <a:t>q</a:t>
            </a:r>
            <a:r>
              <a:rPr lang="en-GB" dirty="0"/>
              <a:t> is: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216945" y="2548700"/>
            <a:ext cx="6921438" cy="3244684"/>
            <a:chOff x="1961949" y="3064961"/>
            <a:chExt cx="6921438" cy="3244684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12023796"/>
                </p:ext>
              </p:extLst>
            </p:nvPr>
          </p:nvGraphicFramePr>
          <p:xfrm>
            <a:off x="2708867" y="4311974"/>
            <a:ext cx="6124575" cy="960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997000" imgH="469800" progId="Equation.3">
                    <p:embed/>
                  </p:oleObj>
                </mc:Choice>
                <mc:Fallback>
                  <p:oleObj name="Equation" r:id="rId2" imgW="2997000" imgH="469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708867" y="4311974"/>
                          <a:ext cx="6124575" cy="9604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4630895" y="3219895"/>
              <a:ext cx="1507144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oscillating term</a:t>
              </a:r>
            </a:p>
          </p:txBody>
        </p:sp>
        <p:cxnSp>
          <p:nvCxnSpPr>
            <p:cNvPr id="10" name="Straight Arrow Connector 9"/>
            <p:cNvCxnSpPr>
              <a:cxnSpLocks/>
              <a:stCxn id="8" idx="2"/>
            </p:cNvCxnSpPr>
            <p:nvPr/>
          </p:nvCxnSpPr>
          <p:spPr bwMode="auto">
            <a:xfrm flipH="1">
              <a:off x="5052973" y="3527672"/>
              <a:ext cx="331494" cy="78430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6972967" y="3064961"/>
              <a:ext cx="1910420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kink at the location of the deflection</a:t>
              </a:r>
            </a:p>
          </p:txBody>
        </p:sp>
        <p:cxnSp>
          <p:nvCxnSpPr>
            <p:cNvPr id="12" name="Straight Arrow Connector 11"/>
            <p:cNvCxnSpPr>
              <a:cxnSpLocks/>
              <a:stCxn id="11" idx="1"/>
            </p:cNvCxnSpPr>
            <p:nvPr/>
          </p:nvCxnSpPr>
          <p:spPr bwMode="auto">
            <a:xfrm flipH="1">
              <a:off x="6414808" y="3326571"/>
              <a:ext cx="558159" cy="112684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4213545" y="6001868"/>
              <a:ext cx="214346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divergence for Q = n</a:t>
              </a:r>
            </a:p>
          </p:txBody>
        </p:sp>
        <p:cxnSp>
          <p:nvCxnSpPr>
            <p:cNvPr id="16" name="Straight Arrow Connector 15"/>
            <p:cNvCxnSpPr>
              <a:cxnSpLocks/>
              <a:stCxn id="15" idx="0"/>
            </p:cNvCxnSpPr>
            <p:nvPr/>
          </p:nvCxnSpPr>
          <p:spPr bwMode="auto">
            <a:xfrm flipV="1">
              <a:off x="5285279" y="5272411"/>
              <a:ext cx="441312" cy="72945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1961949" y="3406701"/>
              <a:ext cx="2060682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amplitude modulated by the envelope </a:t>
              </a:r>
              <a:r>
                <a:rPr lang="en-GB" sz="1400" b="1" i="1" kern="0" dirty="0">
                  <a:latin typeface="Symbol" panose="05050102010706020507" pitchFamily="18" charset="2"/>
                </a:rPr>
                <a:t>b</a:t>
              </a:r>
              <a:endParaRPr lang="en-GB" sz="1400" b="1" i="1" kern="0" dirty="0">
                <a:latin typeface="+mn-lt"/>
              </a:endParaRPr>
            </a:p>
          </p:txBody>
        </p:sp>
        <p:cxnSp>
          <p:nvCxnSpPr>
            <p:cNvPr id="21" name="Straight Arrow Connector 20"/>
            <p:cNvCxnSpPr>
              <a:stCxn id="20" idx="2"/>
            </p:cNvCxnSpPr>
            <p:nvPr/>
          </p:nvCxnSpPr>
          <p:spPr bwMode="auto">
            <a:xfrm>
              <a:off x="2992291" y="3929922"/>
              <a:ext cx="1030341" cy="30777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17" name="Straight Arrow Connector 16"/>
          <p:cNvCxnSpPr/>
          <p:nvPr/>
        </p:nvCxnSpPr>
        <p:spPr bwMode="auto">
          <a:xfrm flipH="1" flipV="1">
            <a:off x="8477110" y="4525751"/>
            <a:ext cx="345645" cy="5376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8149807" y="5214122"/>
            <a:ext cx="2143467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b="1" i="1" kern="0" dirty="0">
                <a:solidFill>
                  <a:srgbClr val="0000FF"/>
                </a:solidFill>
                <a:latin typeface="+mn-lt"/>
              </a:rPr>
              <a:t>Orbit response</a:t>
            </a:r>
          </a:p>
        </p:txBody>
      </p:sp>
    </p:spTree>
    <p:extLst>
      <p:ext uri="{BB962C8B-B14F-4D97-AF65-F5344CB8AC3E}">
        <p14:creationId xmlns:p14="http://schemas.microsoft.com/office/powerpoint/2010/main" val="3884406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Closed orbit example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25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0894" y="869607"/>
            <a:ext cx="10561375" cy="1088632"/>
          </a:xfrm>
        </p:spPr>
        <p:txBody>
          <a:bodyPr/>
          <a:lstStyle/>
          <a:p>
            <a:r>
              <a:rPr lang="en-GB" sz="1800" dirty="0"/>
              <a:t>Example of the horizontal closed orbit for a machine with tune Q = 6 + q.</a:t>
            </a:r>
          </a:p>
          <a:p>
            <a:r>
              <a:rPr lang="en-GB" sz="1800" dirty="0"/>
              <a:t>The </a:t>
            </a:r>
            <a:r>
              <a:rPr lang="en-GB" sz="1800" b="1" dirty="0">
                <a:solidFill>
                  <a:srgbClr val="0000FF"/>
                </a:solidFill>
              </a:rPr>
              <a:t>kink at the location of the deflection </a:t>
            </a:r>
            <a:r>
              <a:rPr lang="en-GB" sz="1800" b="1" dirty="0"/>
              <a:t>(</a:t>
            </a:r>
            <a:r>
              <a:rPr lang="en-GB" sz="1800" b="1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1800" b="1" dirty="0"/>
              <a:t>) </a:t>
            </a:r>
            <a:r>
              <a:rPr lang="en-GB" sz="1800" dirty="0"/>
              <a:t>can be used to localize the deflection (if it is not known) </a:t>
            </a:r>
            <a:r>
              <a:rPr lang="en-GB" sz="1800" dirty="0">
                <a:sym typeface="Wingdings" panose="05000000000000000000" pitchFamily="2" charset="2"/>
              </a:rPr>
              <a:t> can be used </a:t>
            </a:r>
            <a:r>
              <a:rPr lang="en-GB" sz="1800" dirty="0">
                <a:solidFill>
                  <a:srgbClr val="00B050"/>
                </a:solidFill>
                <a:sym typeface="Wingdings" panose="05000000000000000000" pitchFamily="2" charset="2"/>
              </a:rPr>
              <a:t>for orbit correction</a:t>
            </a:r>
            <a:r>
              <a:rPr lang="en-GB" sz="1800" dirty="0">
                <a:sym typeface="Wingdings" panose="05000000000000000000" pitchFamily="2" charset="2"/>
              </a:rPr>
              <a:t>.</a:t>
            </a:r>
            <a:endParaRPr lang="en-GB" sz="18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7698469" y="2881487"/>
            <a:ext cx="2913589" cy="2813408"/>
            <a:chOff x="6174468" y="2596792"/>
            <a:chExt cx="2913589" cy="281340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4468" y="2596792"/>
              <a:ext cx="2913589" cy="281340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7233903" y="3849607"/>
              <a:ext cx="77617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6.5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982256" y="1802244"/>
            <a:ext cx="2718769" cy="2625287"/>
            <a:chOff x="3458255" y="1508750"/>
            <a:chExt cx="2718769" cy="262528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8255" y="1508750"/>
              <a:ext cx="2718769" cy="262528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437280" y="2570181"/>
              <a:ext cx="77617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6.2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284055" y="1802244"/>
            <a:ext cx="2718769" cy="2625287"/>
            <a:chOff x="760054" y="1508750"/>
            <a:chExt cx="2718769" cy="262528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054" y="1508750"/>
              <a:ext cx="2718769" cy="262528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718511" y="2597383"/>
              <a:ext cx="77617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6.1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337475" y="4258715"/>
            <a:ext cx="2680497" cy="2588331"/>
            <a:chOff x="813474" y="3949965"/>
            <a:chExt cx="2680497" cy="258833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474" y="3949965"/>
              <a:ext cx="2680497" cy="2588331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746932" y="5068781"/>
              <a:ext cx="77617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6.9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017971" y="4197468"/>
            <a:ext cx="2704152" cy="2611172"/>
            <a:chOff x="3493971" y="3960118"/>
            <a:chExt cx="2704152" cy="261117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3971" y="3960118"/>
              <a:ext cx="2704152" cy="261117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434821" y="5111815"/>
              <a:ext cx="77617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>
                  <a:latin typeface="+mn-lt"/>
                </a:rPr>
                <a:t>Q = 6.7</a:t>
              </a:r>
            </a:p>
          </p:txBody>
        </p:sp>
      </p:grpSp>
      <p:cxnSp>
        <p:nvCxnSpPr>
          <p:cNvPr id="28" name="Straight Arrow Connector 27"/>
          <p:cNvCxnSpPr/>
          <p:nvPr/>
        </p:nvCxnSpPr>
        <p:spPr bwMode="auto">
          <a:xfrm>
            <a:off x="4290966" y="3083355"/>
            <a:ext cx="51122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6825696" y="3083355"/>
            <a:ext cx="51122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9617546" y="4265384"/>
            <a:ext cx="51122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6718229" y="5492018"/>
            <a:ext cx="51122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H="1">
            <a:off x="4480522" y="5552647"/>
            <a:ext cx="485785" cy="2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1074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deflection at the LHC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26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709" y="928123"/>
            <a:ext cx="10412941" cy="781260"/>
          </a:xfrm>
        </p:spPr>
        <p:txBody>
          <a:bodyPr/>
          <a:lstStyle/>
          <a:p>
            <a:r>
              <a:rPr lang="en-GB" dirty="0"/>
              <a:t>In the example below for the 26.7km long LHC, there is </a:t>
            </a:r>
            <a:r>
              <a:rPr lang="en-GB" b="1" dirty="0">
                <a:solidFill>
                  <a:srgbClr val="FF0000"/>
                </a:solidFill>
              </a:rPr>
              <a:t>one undesired deflection</a:t>
            </a:r>
            <a:r>
              <a:rPr lang="en-GB" dirty="0"/>
              <a:t>, leading to a perturbed closed orbit.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882" y="1930668"/>
            <a:ext cx="8239219" cy="29387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14000" y="4869457"/>
            <a:ext cx="36359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>
                <a:latin typeface="+mn-lt"/>
              </a:rPr>
              <a:t>BPM index along the LHC circumference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7440176" y="5177233"/>
            <a:ext cx="288492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1964388" y="2323102"/>
            <a:ext cx="1601" cy="21539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077481" y="1939408"/>
            <a:ext cx="205537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>
                <a:latin typeface="+mn-lt"/>
              </a:rPr>
              <a:t>Beam position x (mm)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56960" y="5488095"/>
            <a:ext cx="5609228" cy="95615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400" i="1" kern="0" dirty="0">
                <a:latin typeface="+mn-lt"/>
              </a:rPr>
              <a:t>This is what you see in the control room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400" i="1" kern="0" dirty="0">
                <a:latin typeface="+mn-lt"/>
              </a:rPr>
              <a:t>Where is the location of the deflection?</a:t>
            </a:r>
          </a:p>
        </p:txBody>
      </p:sp>
    </p:spTree>
    <p:extLst>
      <p:ext uri="{BB962C8B-B14F-4D97-AF65-F5344CB8AC3E}">
        <p14:creationId xmlns:p14="http://schemas.microsoft.com/office/powerpoint/2010/main" val="19896347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953818" y="2664056"/>
            <a:ext cx="8033125" cy="2828026"/>
            <a:chOff x="429817" y="2664056"/>
            <a:chExt cx="8033125" cy="282802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0818" y="2702461"/>
              <a:ext cx="7802124" cy="2789621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 bwMode="auto">
            <a:xfrm flipV="1">
              <a:off x="429817" y="3124916"/>
              <a:ext cx="1601" cy="215392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591749" y="2664056"/>
              <a:ext cx="192071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kern="0" dirty="0">
                  <a:latin typeface="+mn-lt"/>
                </a:rPr>
                <a:t>Beam position x/</a:t>
              </a:r>
              <a:r>
                <a:rPr lang="en-GB" sz="1400" dirty="0">
                  <a:sym typeface="Symbol" panose="05050102010706020507" pitchFamily="18" charset="2"/>
                </a:rPr>
                <a:t></a:t>
              </a:r>
              <a:r>
                <a:rPr lang="en-GB" sz="1400" dirty="0">
                  <a:latin typeface="Symbol" panose="05050102010706020507" pitchFamily="18" charset="2"/>
                  <a:sym typeface="Symbol" panose="05050102010706020507" pitchFamily="18" charset="2"/>
                </a:rPr>
                <a:t>b</a:t>
              </a:r>
              <a:r>
                <a:rPr lang="en-GB" sz="1400" b="1" kern="0" dirty="0">
                  <a:latin typeface="+mn-lt"/>
                </a:rPr>
                <a:t> 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deflection at the LHC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0894" y="838505"/>
            <a:ext cx="10484565" cy="729695"/>
          </a:xfrm>
        </p:spPr>
        <p:txBody>
          <a:bodyPr/>
          <a:lstStyle/>
          <a:p>
            <a:r>
              <a:rPr lang="en-GB" dirty="0"/>
              <a:t>To make our life easier we divide the position by </a:t>
            </a:r>
            <a:r>
              <a:rPr lang="en-GB" dirty="0">
                <a:sym typeface="Symbol" panose="05050102010706020507" pitchFamily="18" charset="2"/>
              </a:rPr>
              <a:t></a:t>
            </a:r>
            <a:r>
              <a:rPr lang="en-GB" dirty="0">
                <a:latin typeface="Symbol" panose="05050102010706020507" pitchFamily="18" charset="2"/>
                <a:sym typeface="Symbol" panose="05050102010706020507" pitchFamily="18" charset="2"/>
              </a:rPr>
              <a:t>b</a:t>
            </a:r>
            <a:r>
              <a:rPr lang="en-GB" dirty="0">
                <a:sym typeface="Symbol" panose="05050102010706020507" pitchFamily="18" charset="2"/>
              </a:rPr>
              <a:t>(s) and replace the BPM index by its phase </a:t>
            </a:r>
            <a:r>
              <a:rPr lang="en-GB" dirty="0">
                <a:latin typeface="Symbol" panose="05050102010706020507" pitchFamily="18" charset="2"/>
                <a:sym typeface="Symbol" panose="05050102010706020507" pitchFamily="18" charset="2"/>
              </a:rPr>
              <a:t>m</a:t>
            </a:r>
            <a:r>
              <a:rPr lang="en-GB" dirty="0">
                <a:sym typeface="Symbol" panose="05050102010706020507" pitchFamily="18" charset="2"/>
              </a:rPr>
              <a:t>(s)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b="1" dirty="0">
                <a:sym typeface="Wingdings" panose="05000000000000000000" pitchFamily="2" charset="2"/>
              </a:rPr>
              <a:t>to normalized coordinates.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15626" y="5789523"/>
            <a:ext cx="4535216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400" i="1" kern="0" dirty="0">
                <a:latin typeface="+mn-lt"/>
              </a:rPr>
              <a:t>Can you localize the deflection?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6186312" y="3585778"/>
            <a:ext cx="837" cy="190062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3183350"/>
              </p:ext>
            </p:extLst>
          </p:nvPr>
        </p:nvGraphicFramePr>
        <p:xfrm>
          <a:off x="3212113" y="1705203"/>
          <a:ext cx="5399087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809880" imgH="495000" progId="Equation.3">
                  <p:embed/>
                </p:oleObj>
              </mc:Choice>
              <mc:Fallback>
                <p:oleObj name="Equation" r:id="rId3" imgW="380988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12113" y="1705203"/>
                        <a:ext cx="5399087" cy="701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317012" y="5410201"/>
            <a:ext cx="16962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err="1">
                <a:latin typeface="+mn-lt"/>
              </a:rPr>
              <a:t>Betatron</a:t>
            </a:r>
            <a:r>
              <a:rPr lang="en-GB" sz="1400" b="1" kern="0" dirty="0">
                <a:latin typeface="+mn-lt"/>
              </a:rPr>
              <a:t> phase </a:t>
            </a:r>
            <a:r>
              <a:rPr lang="en-GB" sz="1400" b="1" kern="0" dirty="0">
                <a:latin typeface="Symbol" panose="05050102010706020507" pitchFamily="18" charset="2"/>
              </a:rPr>
              <a:t>m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7319409" y="5717977"/>
            <a:ext cx="288492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21501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more realistic case at LHC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28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0895" y="902460"/>
            <a:ext cx="7877576" cy="729695"/>
          </a:xfrm>
        </p:spPr>
        <p:txBody>
          <a:bodyPr/>
          <a:lstStyle/>
          <a:p>
            <a:r>
              <a:rPr lang="en-GB" dirty="0"/>
              <a:t>Now a more realistic orbit with 100’s of deflections.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742" y="1700776"/>
            <a:ext cx="8517040" cy="30359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92436" y="5004719"/>
            <a:ext cx="4447051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400" i="1" kern="0" dirty="0">
                <a:latin typeface="+mn-lt"/>
              </a:rPr>
              <a:t>How do we proceed to correct?</a:t>
            </a:r>
          </a:p>
        </p:txBody>
      </p:sp>
    </p:spTree>
    <p:extLst>
      <p:ext uri="{BB962C8B-B14F-4D97-AF65-F5344CB8AC3E}">
        <p14:creationId xmlns:p14="http://schemas.microsoft.com/office/powerpoint/2010/main" val="238120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 correction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8082" y="971079"/>
            <a:ext cx="10503435" cy="2419515"/>
          </a:xfrm>
        </p:spPr>
        <p:txBody>
          <a:bodyPr/>
          <a:lstStyle/>
          <a:p>
            <a:r>
              <a:rPr lang="en-GB" dirty="0"/>
              <a:t>Nowadays there are two main approaches for orbit correction:</a:t>
            </a:r>
          </a:p>
          <a:p>
            <a:pPr lvl="1"/>
            <a:r>
              <a:rPr lang="en-GB" sz="2000" b="1" dirty="0">
                <a:solidFill>
                  <a:srgbClr val="0000FF"/>
                </a:solidFill>
              </a:rPr>
              <a:t>Matrix inversion algorithms </a:t>
            </a:r>
            <a:r>
              <a:rPr lang="en-GB" sz="2000" dirty="0"/>
              <a:t>relying on the </a:t>
            </a:r>
            <a:r>
              <a:rPr lang="en-GB" sz="2000" b="1" dirty="0"/>
              <a:t>knowledge the response R(s).</a:t>
            </a:r>
          </a:p>
          <a:p>
            <a:pPr lvl="2"/>
            <a:r>
              <a:rPr lang="en-GB" sz="1800" dirty="0"/>
              <a:t>R(s) is measured or calculated.</a:t>
            </a:r>
          </a:p>
          <a:p>
            <a:pPr lvl="2"/>
            <a:r>
              <a:rPr lang="en-GB" sz="1800" dirty="0"/>
              <a:t>Popular algorithms: </a:t>
            </a:r>
            <a:r>
              <a:rPr lang="en-GB" sz="1800" b="1" dirty="0"/>
              <a:t>MICADO</a:t>
            </a:r>
            <a:r>
              <a:rPr lang="en-GB" sz="1800" dirty="0"/>
              <a:t> and </a:t>
            </a:r>
            <a:r>
              <a:rPr lang="en-GB" sz="1800" b="1" dirty="0"/>
              <a:t>SVD</a:t>
            </a:r>
            <a:r>
              <a:rPr lang="en-GB" sz="1800" dirty="0"/>
              <a:t> (Singular Value Decomposition), both come with many variants.</a:t>
            </a:r>
          </a:p>
          <a:p>
            <a:pPr lvl="1"/>
            <a:r>
              <a:rPr lang="en-GB" sz="2000" b="1" dirty="0">
                <a:solidFill>
                  <a:srgbClr val="0000FF"/>
                </a:solidFill>
              </a:rPr>
              <a:t>Machine learning </a:t>
            </a:r>
            <a:r>
              <a:rPr lang="en-GB" sz="2000" dirty="0"/>
              <a:t>with a neural network that is trained to find a solution.</a:t>
            </a:r>
          </a:p>
          <a:p>
            <a:pPr lvl="2"/>
            <a:r>
              <a:rPr lang="en-GB" sz="1800" dirty="0"/>
              <a:t>The training may be based on data or on a model, or on continuous reward-like training.</a:t>
            </a:r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768082" y="3659430"/>
            <a:ext cx="10503435" cy="274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b="1" kern="0" dirty="0">
                <a:solidFill>
                  <a:srgbClr val="0000FF"/>
                </a:solidFill>
              </a:rPr>
              <a:t>Inversion algorithms </a:t>
            </a:r>
            <a:r>
              <a:rPr lang="en-GB" kern="0" dirty="0"/>
              <a:t>have the </a:t>
            </a:r>
            <a:r>
              <a:rPr lang="en-GB" b="1" kern="0" dirty="0">
                <a:solidFill>
                  <a:srgbClr val="CC3399"/>
                </a:solidFill>
              </a:rPr>
              <a:t>advantage of higher intrinsic flexibility </a:t>
            </a:r>
            <a:r>
              <a:rPr lang="en-GB" kern="0" dirty="0"/>
              <a:t>(correction quality and flexibility, noise reduction,…), they can be reused at different machines without need for tuning – they are in a sense ‘</a:t>
            </a:r>
            <a:r>
              <a:rPr lang="en-GB" i="1" kern="0" dirty="0"/>
              <a:t>universal</a:t>
            </a:r>
            <a:r>
              <a:rPr lang="en-GB" kern="0" dirty="0"/>
              <a:t>’.</a:t>
            </a:r>
          </a:p>
          <a:p>
            <a:pPr lvl="1"/>
            <a:r>
              <a:rPr lang="en-GB" kern="0" dirty="0"/>
              <a:t>Good convergence even for error on </a:t>
            </a:r>
            <a:r>
              <a:rPr lang="en-GB" kern="0" dirty="0">
                <a:latin typeface="Symbol" panose="05050102010706020507" pitchFamily="18" charset="2"/>
              </a:rPr>
              <a:t>b</a:t>
            </a:r>
            <a:r>
              <a:rPr lang="en-GB" kern="0" dirty="0"/>
              <a:t> of 30%.</a:t>
            </a:r>
          </a:p>
          <a:p>
            <a:pPr marL="457200" lvl="1" indent="0">
              <a:buNone/>
            </a:pPr>
            <a:endParaRPr lang="en-GB" kern="0" dirty="0"/>
          </a:p>
          <a:p>
            <a:r>
              <a:rPr lang="en-GB" b="1" kern="0" dirty="0">
                <a:solidFill>
                  <a:srgbClr val="0000FF"/>
                </a:solidFill>
              </a:rPr>
              <a:t>Machine learning </a:t>
            </a:r>
            <a:r>
              <a:rPr lang="en-GB" kern="0" dirty="0"/>
              <a:t>based technique are adapted to situations where models are difficult to establish, change over time, for example in low energy machines and some </a:t>
            </a:r>
            <a:r>
              <a:rPr lang="en-GB" kern="0" dirty="0" err="1"/>
              <a:t>linacs</a:t>
            </a:r>
            <a:r>
              <a:rPr lang="en-GB" kern="0" dirty="0"/>
              <a:t>. A model trained on a certain machine </a:t>
            </a:r>
            <a:r>
              <a:rPr lang="en-GB" i="1" kern="0" dirty="0"/>
              <a:t>cannot be reused elsewhere</a:t>
            </a:r>
            <a:r>
              <a:rPr lang="en-GB" kern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9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 lattice cell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39343" y="905429"/>
            <a:ext cx="9510497" cy="2140213"/>
          </a:xfrm>
        </p:spPr>
        <p:txBody>
          <a:bodyPr/>
          <a:lstStyle/>
          <a:p>
            <a:r>
              <a:rPr lang="en-GB" dirty="0"/>
              <a:t>An accelerator is typically build using a number of basic ‘cells’.</a:t>
            </a:r>
          </a:p>
          <a:p>
            <a:r>
              <a:rPr lang="en-GB" dirty="0"/>
              <a:t>The cell layouts of accelerators come in many variants.</a:t>
            </a:r>
          </a:p>
          <a:p>
            <a:r>
              <a:rPr lang="en-GB" dirty="0"/>
              <a:t>For today we consider a simple FODO cell containing: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Dipole magnets </a:t>
            </a:r>
            <a:r>
              <a:rPr lang="en-GB" dirty="0"/>
              <a:t>to bend the beams,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Quadrupole magnets </a:t>
            </a:r>
            <a:r>
              <a:rPr lang="en-GB" dirty="0"/>
              <a:t>to focus the beams,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Beam position monitors </a:t>
            </a:r>
            <a:r>
              <a:rPr lang="en-GB" dirty="0"/>
              <a:t>(BPM) to measure the beam position,</a:t>
            </a:r>
          </a:p>
          <a:p>
            <a:pPr lvl="1"/>
            <a:r>
              <a:rPr lang="en-GB" b="1" dirty="0">
                <a:solidFill>
                  <a:srgbClr val="0000FF"/>
                </a:solidFill>
              </a:rPr>
              <a:t>Small dipole corrector magnets </a:t>
            </a:r>
            <a:r>
              <a:rPr lang="en-GB" dirty="0"/>
              <a:t>for beam steering.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074326" y="5003605"/>
            <a:ext cx="807551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9950563" y="4717255"/>
            <a:ext cx="58541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b="1" i="1" kern="0" dirty="0">
                <a:latin typeface="+mn-lt"/>
              </a:rPr>
              <a:t>beam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9036" y="6116447"/>
            <a:ext cx="261962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i="1" kern="0" dirty="0">
                <a:latin typeface="+mn-lt"/>
              </a:rPr>
              <a:t>Schematic of a ½ cell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101880" y="3533409"/>
            <a:ext cx="8047960" cy="2775967"/>
            <a:chOff x="2101880" y="3533409"/>
            <a:chExt cx="8047960" cy="2775967"/>
          </a:xfrm>
        </p:grpSpPr>
        <p:grpSp>
          <p:nvGrpSpPr>
            <p:cNvPr id="7" name="Group 6"/>
            <p:cNvGrpSpPr/>
            <p:nvPr/>
          </p:nvGrpSpPr>
          <p:grpSpPr>
            <a:xfrm>
              <a:off x="2101880" y="3533409"/>
              <a:ext cx="8047960" cy="2775967"/>
              <a:chOff x="577880" y="3379788"/>
              <a:chExt cx="8047960" cy="2775967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577880" y="3379788"/>
                <a:ext cx="8047960" cy="2775967"/>
                <a:chOff x="652640" y="1875439"/>
                <a:chExt cx="8047960" cy="2775967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2640" y="2584090"/>
                  <a:ext cx="699604" cy="1579575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92560" y="2590204"/>
                  <a:ext cx="849876" cy="1575248"/>
                </a:xfrm>
                <a:prstGeom prst="rect">
                  <a:avLst/>
                </a:prstGeom>
              </p:spPr>
            </p:pic>
            <p:sp>
              <p:nvSpPr>
                <p:cNvPr id="12" name="Rectangle 11"/>
                <p:cNvSpPr/>
                <p:nvPr/>
              </p:nvSpPr>
              <p:spPr bwMode="auto">
                <a:xfrm>
                  <a:off x="4614247" y="2891330"/>
                  <a:ext cx="1920250" cy="921720"/>
                </a:xfrm>
                <a:prstGeom prst="rect">
                  <a:avLst/>
                </a:prstGeom>
                <a:gradFill>
                  <a:gsLst>
                    <a:gs pos="0">
                      <a:schemeClr val="accent6">
                        <a:lumMod val="5000"/>
                        <a:lumOff val="95000"/>
                      </a:schemeClr>
                    </a:gs>
                    <a:gs pos="100000">
                      <a:srgbClr val="0000FF"/>
                    </a:gs>
                    <a:gs pos="100000">
                      <a:schemeClr val="accent6">
                        <a:lumMod val="45000"/>
                        <a:lumOff val="55000"/>
                      </a:schemeClr>
                    </a:gs>
                    <a:gs pos="100000">
                      <a:schemeClr val="accent6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3" name="Rectangle 12"/>
                <p:cNvSpPr/>
                <p:nvPr/>
              </p:nvSpPr>
              <p:spPr bwMode="auto">
                <a:xfrm>
                  <a:off x="2533634" y="2891330"/>
                  <a:ext cx="1920250" cy="921720"/>
                </a:xfrm>
                <a:prstGeom prst="rect">
                  <a:avLst/>
                </a:prstGeom>
                <a:gradFill>
                  <a:gsLst>
                    <a:gs pos="0">
                      <a:schemeClr val="accent6">
                        <a:lumMod val="5000"/>
                        <a:lumOff val="95000"/>
                      </a:schemeClr>
                    </a:gs>
                    <a:gs pos="100000">
                      <a:srgbClr val="0000FF"/>
                    </a:gs>
                    <a:gs pos="100000">
                      <a:schemeClr val="accent6">
                        <a:lumMod val="45000"/>
                        <a:lumOff val="55000"/>
                      </a:schemeClr>
                    </a:gs>
                    <a:gs pos="100000">
                      <a:schemeClr val="accent6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1027811" y="1875439"/>
                  <a:ext cx="1237839" cy="617605"/>
                </a:xfrm>
                <a:prstGeom prst="rect">
                  <a:avLst/>
                </a:prstGeom>
              </p:spPr>
              <p:txBody>
                <a:bodyPr wrap="none" rtlCol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400" b="1" kern="0" dirty="0">
                      <a:solidFill>
                        <a:srgbClr val="0070C0"/>
                      </a:solidFill>
                      <a:latin typeface="+mn-lt"/>
                    </a:rPr>
                    <a:t>Quadrupole </a:t>
                  </a:r>
                </a:p>
                <a:p>
                  <a:pPr algn="ctr"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400" b="1" kern="0" dirty="0">
                      <a:solidFill>
                        <a:srgbClr val="0070C0"/>
                      </a:solidFill>
                      <a:latin typeface="+mn-lt"/>
                    </a:rPr>
                    <a:t>(focussing)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5606406" y="1924300"/>
                  <a:ext cx="1414170" cy="617605"/>
                </a:xfrm>
                <a:prstGeom prst="rect">
                  <a:avLst/>
                </a:prstGeom>
              </p:spPr>
              <p:txBody>
                <a:bodyPr wrap="none" rtlCol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400" b="1" kern="0" dirty="0">
                      <a:solidFill>
                        <a:srgbClr val="0070C0"/>
                      </a:solidFill>
                      <a:latin typeface="+mn-lt"/>
                    </a:rPr>
                    <a:t>Quadrupole </a:t>
                  </a:r>
                </a:p>
                <a:p>
                  <a:pPr algn="ctr"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400" b="1" kern="0" dirty="0">
                      <a:solidFill>
                        <a:srgbClr val="0070C0"/>
                      </a:solidFill>
                      <a:latin typeface="+mn-lt"/>
                    </a:rPr>
                    <a:t>(de-focussing)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3102085" y="2583553"/>
                  <a:ext cx="731290" cy="307777"/>
                </a:xfrm>
                <a:prstGeom prst="rect">
                  <a:avLst/>
                </a:prstGeom>
              </p:spPr>
              <p:txBody>
                <a:bodyPr wrap="none" rtlCol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400" b="1" kern="0" dirty="0">
                      <a:solidFill>
                        <a:srgbClr val="0000FF"/>
                      </a:solidFill>
                      <a:latin typeface="+mn-lt"/>
                    </a:rPr>
                    <a:t>Dipole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5240761" y="2590204"/>
                  <a:ext cx="731290" cy="307777"/>
                </a:xfrm>
                <a:prstGeom prst="rect">
                  <a:avLst/>
                </a:prstGeom>
              </p:spPr>
              <p:txBody>
                <a:bodyPr wrap="none" rtlCol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400" b="1" kern="0" dirty="0">
                      <a:solidFill>
                        <a:srgbClr val="0000FF"/>
                      </a:solidFill>
                      <a:latin typeface="+mn-lt"/>
                    </a:rPr>
                    <a:t>Dipole</a:t>
                  </a:r>
                </a:p>
              </p:txBody>
            </p:sp>
            <p:grpSp>
              <p:nvGrpSpPr>
                <p:cNvPr id="27" name="Group 26"/>
                <p:cNvGrpSpPr/>
                <p:nvPr/>
              </p:nvGrpSpPr>
              <p:grpSpPr>
                <a:xfrm>
                  <a:off x="7987995" y="2880671"/>
                  <a:ext cx="345645" cy="914232"/>
                  <a:chOff x="7296705" y="4666668"/>
                  <a:chExt cx="345645" cy="914232"/>
                </a:xfrm>
              </p:grpSpPr>
              <p:cxnSp>
                <p:nvCxnSpPr>
                  <p:cNvPr id="19" name="Straight Connector 18"/>
                  <p:cNvCxnSpPr/>
                  <p:nvPr/>
                </p:nvCxnSpPr>
                <p:spPr bwMode="auto">
                  <a:xfrm>
                    <a:off x="7296705" y="4989211"/>
                    <a:ext cx="345645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rgbClr val="00B05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0" name="Straight Connector 19"/>
                  <p:cNvCxnSpPr/>
                  <p:nvPr/>
                </p:nvCxnSpPr>
                <p:spPr bwMode="auto">
                  <a:xfrm>
                    <a:off x="7296705" y="5272440"/>
                    <a:ext cx="345645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rgbClr val="00B05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3" name="Straight Connector 22"/>
                  <p:cNvCxnSpPr/>
                  <p:nvPr/>
                </p:nvCxnSpPr>
                <p:spPr bwMode="auto">
                  <a:xfrm>
                    <a:off x="7468307" y="5272440"/>
                    <a:ext cx="1220" cy="30846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rgbClr val="00B05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6" name="Straight Connector 25"/>
                  <p:cNvCxnSpPr/>
                  <p:nvPr/>
                </p:nvCxnSpPr>
                <p:spPr bwMode="auto">
                  <a:xfrm>
                    <a:off x="7467087" y="4666668"/>
                    <a:ext cx="1220" cy="30846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rgbClr val="00B05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28" name="Group 27"/>
                <p:cNvGrpSpPr/>
                <p:nvPr/>
              </p:nvGrpSpPr>
              <p:grpSpPr>
                <a:xfrm>
                  <a:off x="1998865" y="2916761"/>
                  <a:ext cx="345645" cy="914232"/>
                  <a:chOff x="6837895" y="4666668"/>
                  <a:chExt cx="345645" cy="914232"/>
                </a:xfrm>
              </p:grpSpPr>
              <p:cxnSp>
                <p:nvCxnSpPr>
                  <p:cNvPr id="29" name="Straight Connector 28"/>
                  <p:cNvCxnSpPr/>
                  <p:nvPr/>
                </p:nvCxnSpPr>
                <p:spPr bwMode="auto">
                  <a:xfrm>
                    <a:off x="6837895" y="4989211"/>
                    <a:ext cx="345645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rgbClr val="00B05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" name="Straight Connector 29"/>
                  <p:cNvCxnSpPr/>
                  <p:nvPr/>
                </p:nvCxnSpPr>
                <p:spPr bwMode="auto">
                  <a:xfrm>
                    <a:off x="6837895" y="5272440"/>
                    <a:ext cx="345645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rgbClr val="00B05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" name="Straight Connector 30"/>
                  <p:cNvCxnSpPr/>
                  <p:nvPr/>
                </p:nvCxnSpPr>
                <p:spPr bwMode="auto">
                  <a:xfrm>
                    <a:off x="7009497" y="5272440"/>
                    <a:ext cx="1220" cy="30846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rgbClr val="00B05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" name="Straight Connector 31"/>
                  <p:cNvCxnSpPr/>
                  <p:nvPr/>
                </p:nvCxnSpPr>
                <p:spPr bwMode="auto">
                  <a:xfrm>
                    <a:off x="7008277" y="4666668"/>
                    <a:ext cx="1220" cy="30846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rgbClr val="00B05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sp>
              <p:nvSpPr>
                <p:cNvPr id="33" name="TextBox 32"/>
                <p:cNvSpPr txBox="1"/>
                <p:nvPr/>
              </p:nvSpPr>
              <p:spPr>
                <a:xfrm>
                  <a:off x="1673168" y="4005075"/>
                  <a:ext cx="992158" cy="646331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200" b="1" kern="0" dirty="0">
                      <a:solidFill>
                        <a:srgbClr val="00B050"/>
                      </a:solidFill>
                      <a:latin typeface="+mn-lt"/>
                    </a:rPr>
                    <a:t>Beam position monitor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7708442" y="3892443"/>
                  <a:ext cx="992158" cy="646331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200" b="1" kern="0" dirty="0">
                      <a:solidFill>
                        <a:srgbClr val="00B050"/>
                      </a:solidFill>
                      <a:latin typeface="+mn-lt"/>
                    </a:rPr>
                    <a:t>Beam position monitor</a:t>
                  </a:r>
                </a:p>
              </p:txBody>
            </p:sp>
          </p:grpSp>
          <p:sp>
            <p:nvSpPr>
              <p:cNvPr id="36" name="Rectangle 35"/>
              <p:cNvSpPr/>
              <p:nvPr/>
            </p:nvSpPr>
            <p:spPr bwMode="auto">
              <a:xfrm>
                <a:off x="7290718" y="4632777"/>
                <a:ext cx="432086" cy="415712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7030A0"/>
                  </a:gs>
                  <a:gs pos="100000">
                    <a:schemeClr val="accent6">
                      <a:lumMod val="45000"/>
                      <a:lumOff val="55000"/>
                    </a:schemeClr>
                  </a:gs>
                  <a:gs pos="100000">
                    <a:schemeClr val="accent6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1319634" y="4663942"/>
                <a:ext cx="432086" cy="415712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7030A0"/>
                  </a:gs>
                  <a:gs pos="100000">
                    <a:schemeClr val="accent6">
                      <a:lumMod val="45000"/>
                      <a:lumOff val="55000"/>
                    </a:schemeClr>
                  </a:gs>
                  <a:gs pos="100000">
                    <a:schemeClr val="accent6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057606" y="4140374"/>
                <a:ext cx="992158" cy="461665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200" b="1" kern="0" dirty="0">
                    <a:solidFill>
                      <a:srgbClr val="7030A0"/>
                    </a:solidFill>
                    <a:latin typeface="+mn-lt"/>
                  </a:rPr>
                  <a:t>Dipole corrector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043809" y="4070731"/>
                <a:ext cx="992158" cy="461665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200" b="1" kern="0" dirty="0">
                    <a:solidFill>
                      <a:srgbClr val="7030A0"/>
                    </a:solidFill>
                    <a:latin typeface="+mn-lt"/>
                  </a:rPr>
                  <a:t>Dipole corrector</a:t>
                </a:r>
              </a:p>
            </p:txBody>
          </p:sp>
        </p:grpSp>
        <p:cxnSp>
          <p:nvCxnSpPr>
            <p:cNvPr id="22" name="Straight Connector 21"/>
            <p:cNvCxnSpPr/>
            <p:nvPr/>
          </p:nvCxnSpPr>
          <p:spPr bwMode="auto">
            <a:xfrm>
              <a:off x="2438400" y="3690386"/>
              <a:ext cx="0" cy="249632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8438705" y="3755442"/>
              <a:ext cx="0" cy="249632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534584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orbit </a:t>
            </a:r>
            <a:r>
              <a:rPr lang="en-GB"/>
              <a:t>correction example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30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4084" y="855865"/>
            <a:ext cx="10907019" cy="797144"/>
          </a:xfrm>
        </p:spPr>
        <p:txBody>
          <a:bodyPr/>
          <a:lstStyle/>
          <a:p>
            <a:r>
              <a:rPr lang="en-GB" sz="1800" dirty="0"/>
              <a:t>The raw orbit at the LHC can have huge errors, correction reduce the errors by &gt; factor 20.</a:t>
            </a:r>
          </a:p>
          <a:p>
            <a:pPr lvl="1"/>
            <a:r>
              <a:rPr lang="en-GB" sz="1600" b="1" dirty="0">
                <a:solidFill>
                  <a:srgbClr val="0000FF"/>
                </a:solidFill>
              </a:rPr>
              <a:t>Tuning the LHC orbit takes ~2-4 hours </a:t>
            </a:r>
            <a:r>
              <a:rPr lang="en-GB" sz="1600" dirty="0"/>
              <a:t>for both beams and planes (with fine features around experiments) </a:t>
            </a:r>
          </a:p>
        </p:txBody>
      </p:sp>
      <p:sp>
        <p:nvSpPr>
          <p:cNvPr id="11" name="Bent Arrow 10"/>
          <p:cNvSpPr/>
          <p:nvPr/>
        </p:nvSpPr>
        <p:spPr bwMode="auto">
          <a:xfrm rot="5400000">
            <a:off x="7097830" y="2937394"/>
            <a:ext cx="897902" cy="983212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099394" y="3076816"/>
            <a:ext cx="208101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b="1" kern="0" dirty="0">
                <a:solidFill>
                  <a:srgbClr val="0000FF"/>
                </a:solidFill>
                <a:latin typeface="+mn-lt"/>
              </a:rPr>
              <a:t>MICADO &amp; SVD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823561" y="4143170"/>
            <a:ext cx="2517402" cy="2417968"/>
            <a:chOff x="633213" y="4078599"/>
            <a:chExt cx="2517402" cy="2417968"/>
          </a:xfrm>
        </p:grpSpPr>
        <p:pic>
          <p:nvPicPr>
            <p:cNvPr id="16" name="Picture 4" descr="Afficher l'image d'origin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213" y="4438434"/>
              <a:ext cx="2517402" cy="2058133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96521" y="4078599"/>
              <a:ext cx="2348720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i="1" kern="0" dirty="0">
                  <a:latin typeface="+mn-lt"/>
                </a:rPr>
                <a:t>LHC vacuum chamber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H="1" flipV="1">
              <a:off x="1185333" y="5554133"/>
              <a:ext cx="1514272" cy="14076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CC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H="1">
              <a:off x="1896533" y="4990981"/>
              <a:ext cx="153936" cy="117275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CC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2091293" y="5652314"/>
              <a:ext cx="670376" cy="27699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200" b="1" kern="0" dirty="0">
                  <a:solidFill>
                    <a:srgbClr val="FFFFCC"/>
                  </a:solidFill>
                  <a:latin typeface="+mn-lt"/>
                </a:rPr>
                <a:t>44 mm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88764" y="5056102"/>
              <a:ext cx="670376" cy="27699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200" b="1" kern="0" dirty="0">
                  <a:solidFill>
                    <a:srgbClr val="FFFFCC"/>
                  </a:solidFill>
                  <a:latin typeface="+mn-lt"/>
                </a:rPr>
                <a:t>34 mm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676485" y="4176071"/>
            <a:ext cx="5491915" cy="2248519"/>
            <a:chOff x="3598861" y="3915214"/>
            <a:chExt cx="5491915" cy="2248519"/>
          </a:xfrm>
        </p:grpSpPr>
        <p:grpSp>
          <p:nvGrpSpPr>
            <p:cNvPr id="33" name="Group 32"/>
            <p:cNvGrpSpPr/>
            <p:nvPr/>
          </p:nvGrpSpPr>
          <p:grpSpPr>
            <a:xfrm>
              <a:off x="3598861" y="3966967"/>
              <a:ext cx="5491915" cy="2196766"/>
              <a:chOff x="3596918" y="3987731"/>
              <a:chExt cx="5491915" cy="2196766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96918" y="3987731"/>
                <a:ext cx="5491915" cy="2196766"/>
              </a:xfrm>
              <a:prstGeom prst="rect">
                <a:avLst/>
              </a:prstGeom>
            </p:spPr>
          </p:pic>
          <p:cxnSp>
            <p:nvCxnSpPr>
              <p:cNvPr id="14" name="Straight Arrow Connector 13"/>
              <p:cNvCxnSpPr/>
              <p:nvPr/>
            </p:nvCxnSpPr>
            <p:spPr bwMode="auto">
              <a:xfrm>
                <a:off x="5304487" y="4390815"/>
                <a:ext cx="0" cy="155221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C3399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15" name="TextBox 14"/>
              <p:cNvSpPr txBox="1"/>
              <p:nvPr/>
            </p:nvSpPr>
            <p:spPr>
              <a:xfrm>
                <a:off x="5309529" y="4452913"/>
                <a:ext cx="753732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400" b="1" kern="0" dirty="0">
                    <a:solidFill>
                      <a:srgbClr val="CC3399"/>
                    </a:solidFill>
                    <a:latin typeface="+mn-lt"/>
                  </a:rPr>
                  <a:t>50 mm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6521831" y="3915214"/>
              <a:ext cx="2035464" cy="5232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i="1" kern="0" dirty="0">
                  <a:latin typeface="+mn-lt"/>
                </a:rPr>
                <a:t>Corrected horizontal orbit of ring 1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9205477" y="4702867"/>
            <a:ext cx="2620245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>
                <a:latin typeface="+mn-lt"/>
              </a:rPr>
              <a:t>At the LHC a good orbit correction is a key to good performance !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256970" y="1760981"/>
            <a:ext cx="5491915" cy="2244094"/>
            <a:chOff x="591166" y="1516486"/>
            <a:chExt cx="5491915" cy="2244094"/>
          </a:xfrm>
        </p:grpSpPr>
        <p:grpSp>
          <p:nvGrpSpPr>
            <p:cNvPr id="32" name="Group 31"/>
            <p:cNvGrpSpPr/>
            <p:nvPr/>
          </p:nvGrpSpPr>
          <p:grpSpPr>
            <a:xfrm>
              <a:off x="591166" y="1516486"/>
              <a:ext cx="5491915" cy="2244094"/>
              <a:chOff x="633213" y="1696309"/>
              <a:chExt cx="5491915" cy="2244094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3213" y="1743637"/>
                <a:ext cx="5491915" cy="2196766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2937513" y="1696309"/>
                <a:ext cx="2035464" cy="5232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400" i="1" kern="0" dirty="0">
                    <a:latin typeface="+mn-lt"/>
                  </a:rPr>
                  <a:t>Uncorrected horizontal orbit of ring 1</a:t>
                </a:r>
              </a:p>
            </p:txBody>
          </p:sp>
        </p:grpSp>
        <p:cxnSp>
          <p:nvCxnSpPr>
            <p:cNvPr id="37" name="Straight Arrow Connector 36"/>
            <p:cNvCxnSpPr/>
            <p:nvPr/>
          </p:nvCxnSpPr>
          <p:spPr bwMode="auto">
            <a:xfrm>
              <a:off x="1941675" y="1977608"/>
              <a:ext cx="0" cy="155221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3399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1946717" y="2039706"/>
              <a:ext cx="753732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kern="0" dirty="0">
                  <a:solidFill>
                    <a:srgbClr val="CC3399"/>
                  </a:solidFill>
                  <a:latin typeface="+mn-lt"/>
                </a:rPr>
                <a:t>50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988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3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FA4A2F-36D6-EBF9-B7D8-6B1BB3F707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AC29E-A956-9301-D1E5-56C35494D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89F32E-2C22-32E0-CB26-AB00F609D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3DF167-6366-DA52-7FFE-9B411ADE3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877FB8-F124-C5AA-D075-97AB280DD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31</a:t>
            </a:fld>
            <a:endParaRPr lang="en-US" altLang="en-US"/>
          </a:p>
        </p:txBody>
      </p:sp>
      <p:pic>
        <p:nvPicPr>
          <p:cNvPr id="7" name="Picture 6" descr="A planet with clouds and water&#10;&#10;AI-generated content may be incorrect.">
            <a:extLst>
              <a:ext uri="{FF2B5EF4-FFF2-40B4-BE49-F238E27FC236}">
                <a16:creationId xmlns:a16="http://schemas.microsoft.com/office/drawing/2014/main" id="{E148E682-15D2-0398-6936-299D8C8834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6" y="-142665"/>
            <a:ext cx="12328005" cy="700066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F358E843-1A8B-157D-F63B-56422BF7D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124" y="639181"/>
            <a:ext cx="2932576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200" b="1" dirty="0">
                <a:solidFill>
                  <a:srgbClr val="FFFF00"/>
                </a:solidFill>
                <a:latin typeface="Helvetica" panose="020B0604020202020204" pitchFamily="34" charset="0"/>
              </a:rPr>
              <a:t>Linear </a:t>
            </a:r>
            <a:r>
              <a:rPr lang="en-US" altLang="en-US" sz="3200" b="1" dirty="0" err="1">
                <a:solidFill>
                  <a:srgbClr val="FFFF00"/>
                </a:solidFill>
                <a:latin typeface="Helvetica" panose="020B0604020202020204" pitchFamily="34" charset="0"/>
              </a:rPr>
              <a:t>imperfection,geology</a:t>
            </a:r>
            <a:endParaRPr lang="en-US" altLang="en-US" sz="3200" b="1" dirty="0">
              <a:solidFill>
                <a:srgbClr val="FFFF00"/>
              </a:solidFill>
              <a:latin typeface="Helvetica" panose="020B0604020202020204" pitchFamily="34" charset="0"/>
            </a:endParaRPr>
          </a:p>
          <a:p>
            <a:pPr algn="ctr"/>
            <a:r>
              <a:rPr lang="en-US" altLang="en-US" sz="3200" b="1" dirty="0">
                <a:solidFill>
                  <a:srgbClr val="FFFF00"/>
                </a:solidFill>
                <a:latin typeface="Helvetica" panose="020B0604020202020204" pitchFamily="34" charset="0"/>
              </a:rPr>
              <a:t>and vibrations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6837DA-23B2-B23F-DC4B-02E40E0A1DA4}"/>
              </a:ext>
            </a:extLst>
          </p:cNvPr>
          <p:cNvSpPr txBox="1"/>
          <p:nvPr/>
        </p:nvSpPr>
        <p:spPr>
          <a:xfrm>
            <a:off x="8584015" y="5438486"/>
            <a:ext cx="3292793" cy="96231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b="1" kern="0" dirty="0">
                <a:solidFill>
                  <a:schemeClr val="bg1"/>
                </a:solidFill>
                <a:latin typeface="+mj-lt"/>
              </a:rPr>
              <a:t>Image: </a:t>
            </a:r>
            <a:r>
              <a:rPr lang="en-GB" b="1" dirty="0">
                <a:solidFill>
                  <a:schemeClr val="bg1"/>
                </a:solidFill>
                <a:latin typeface="+mj-lt"/>
              </a:rPr>
              <a:t>NASA/NOAA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dirty="0">
                <a:solidFill>
                  <a:schemeClr val="bg1"/>
                </a:solidFill>
                <a:latin typeface="+mj-lt"/>
              </a:rPr>
              <a:t>Deep Space Climate Observatory (DSCOVR) satellite</a:t>
            </a:r>
            <a:endParaRPr lang="en-GB" sz="1600" b="1" kern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82845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99E09-89AD-8543-9CC2-801CE363B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and dynamic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3F97C1-0988-4B02-6E8B-EA80D488B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7D7B9C-FFB7-96C0-9B19-8F0C4A1AF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E05CA5-3C64-2BC2-5F82-4696403A0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81D8E-7EA1-D19E-89A9-66DE10A56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far, we have considered the imperfections (deflections) as “static”.</a:t>
            </a:r>
          </a:p>
          <a:p>
            <a:endParaRPr lang="en-US" dirty="0"/>
          </a:p>
          <a:p>
            <a:r>
              <a:rPr lang="en-US" dirty="0"/>
              <a:t>In the real world, imperfections evolve over time:</a:t>
            </a:r>
          </a:p>
          <a:p>
            <a:pPr lvl="1"/>
            <a:r>
              <a:rPr lang="en-US" dirty="0"/>
              <a:t>The </a:t>
            </a:r>
            <a:r>
              <a:rPr lang="en-US" b="1" dirty="0"/>
              <a:t>ground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dirty="0"/>
              <a:t>is moving around components </a:t>
            </a:r>
            <a:r>
              <a:rPr lang="en-US" dirty="0">
                <a:sym typeface="Wingdings" panose="05000000000000000000" pitchFamily="2" charset="2"/>
              </a:rPr>
              <a:t> quadrupoles</a:t>
            </a:r>
            <a:r>
              <a:rPr lang="en-US" dirty="0"/>
              <a:t> deflections will vary over time.</a:t>
            </a:r>
          </a:p>
          <a:p>
            <a:pPr lvl="1"/>
            <a:r>
              <a:rPr lang="en-US" dirty="0"/>
              <a:t>The </a:t>
            </a:r>
            <a:r>
              <a:rPr lang="en-US" b="1" dirty="0"/>
              <a:t>current sources of a magnet </a:t>
            </a:r>
            <a:r>
              <a:rPr lang="en-US" dirty="0"/>
              <a:t>may not deliver a perfectly constant current, for example due to regulation ripple or imperfect filtering (</a:t>
            </a:r>
            <a:r>
              <a:rPr lang="en-US" b="1" dirty="0"/>
              <a:t>50 Hz </a:t>
            </a:r>
            <a:r>
              <a:rPr lang="en-US" dirty="0"/>
              <a:t>and many of its harmonics).</a:t>
            </a:r>
          </a:p>
          <a:p>
            <a:pPr lvl="1"/>
            <a:r>
              <a:rPr lang="en-US" dirty="0"/>
              <a:t>…</a:t>
            </a:r>
          </a:p>
          <a:p>
            <a:pPr lvl="1"/>
            <a:endParaRPr lang="en-US" dirty="0"/>
          </a:p>
          <a:p>
            <a:r>
              <a:rPr lang="en-US" dirty="0"/>
              <a:t>The problem of imperfections, for example those </a:t>
            </a:r>
            <a:r>
              <a:rPr lang="en-US" b="1" dirty="0"/>
              <a:t>impacting trajectories and orbits</a:t>
            </a:r>
            <a:r>
              <a:rPr lang="en-US" dirty="0"/>
              <a:t>, is </a:t>
            </a:r>
            <a:r>
              <a:rPr lang="en-US" b="1" dirty="0">
                <a:solidFill>
                  <a:srgbClr val="0000FF"/>
                </a:solidFill>
              </a:rPr>
              <a:t>dynamic,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extending over a </a:t>
            </a:r>
            <a:r>
              <a:rPr lang="en-US" b="1" dirty="0">
                <a:solidFill>
                  <a:srgbClr val="0000FF"/>
                </a:solidFill>
              </a:rPr>
              <a:t>large frequency range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1944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DA137-C10D-F5B8-3F44-3622B1374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Vibrating Earth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8CAE7E-23E2-BE0A-3CB2-D984062C5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7F1617-AB72-F9D5-C251-0D1557C0C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1845C5-DE0B-8D76-9883-0B21A89B6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6247F4-DFFF-B335-864C-6DB493AD5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282" y="932675"/>
            <a:ext cx="10503435" cy="1843439"/>
          </a:xfrm>
        </p:spPr>
        <p:txBody>
          <a:bodyPr/>
          <a:lstStyle/>
          <a:p>
            <a:r>
              <a:rPr lang="en-GB" sz="1800" dirty="0"/>
              <a:t>The ground below our feet is in constant movement over a large range of frequencies.</a:t>
            </a:r>
          </a:p>
          <a:p>
            <a:pPr lvl="1"/>
            <a:r>
              <a:rPr lang="en-GB" sz="1600" dirty="0"/>
              <a:t>Slow deformations due to </a:t>
            </a:r>
            <a:r>
              <a:rPr lang="en-GB" sz="1600" b="1" dirty="0"/>
              <a:t>tectonic movements</a:t>
            </a:r>
            <a:r>
              <a:rPr lang="en-GB" sz="1600" dirty="0"/>
              <a:t>, daily deformations due to </a:t>
            </a:r>
            <a:r>
              <a:rPr lang="en-GB" sz="1600" b="1" dirty="0"/>
              <a:t>tides</a:t>
            </a:r>
            <a:r>
              <a:rPr lang="en-GB" sz="1600" dirty="0"/>
              <a:t>,</a:t>
            </a:r>
          </a:p>
          <a:p>
            <a:pPr lvl="1"/>
            <a:r>
              <a:rPr lang="en-GB" sz="1600" dirty="0"/>
              <a:t>Vibrations due to </a:t>
            </a:r>
            <a:r>
              <a:rPr lang="en-GB" sz="1600" b="1" dirty="0"/>
              <a:t>ocean waves</a:t>
            </a:r>
            <a:r>
              <a:rPr lang="en-GB" sz="1600" dirty="0"/>
              <a:t>, </a:t>
            </a:r>
            <a:r>
              <a:rPr lang="en-GB" sz="1600" b="1" dirty="0"/>
              <a:t>seismic activity</a:t>
            </a:r>
            <a:r>
              <a:rPr lang="en-GB" sz="1600" dirty="0"/>
              <a:t>, </a:t>
            </a:r>
            <a:r>
              <a:rPr lang="en-GB" sz="1600" b="1" dirty="0"/>
              <a:t>human activity</a:t>
            </a:r>
            <a:r>
              <a:rPr lang="en-GB" sz="1600" dirty="0"/>
              <a:t>…</a:t>
            </a:r>
          </a:p>
          <a:p>
            <a:pPr lvl="1"/>
            <a:r>
              <a:rPr lang="en-GB" sz="1600" b="1" dirty="0">
                <a:solidFill>
                  <a:srgbClr val="0000FF"/>
                </a:solidFill>
              </a:rPr>
              <a:t>The amplitudes generally decrease at higher frequencies</a:t>
            </a:r>
            <a:r>
              <a:rPr lang="en-GB" sz="1600" dirty="0"/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0EAD44-8CCD-BEAD-C88F-28AC5F05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852925"/>
            <a:ext cx="5799155" cy="35663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1802B0A-F9D9-686C-F72A-2AD34FF39BEF}"/>
              </a:ext>
            </a:extLst>
          </p:cNvPr>
          <p:cNvSpPr txBox="1"/>
          <p:nvPr/>
        </p:nvSpPr>
        <p:spPr>
          <a:xfrm>
            <a:off x="7404378" y="6534974"/>
            <a:ext cx="3029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6"/>
                </a:solidFill>
                <a:latin typeface="+mj-lt"/>
              </a:rPr>
              <a:t>C. Collette et al, PRAB 13, 072801</a:t>
            </a:r>
            <a:endParaRPr lang="en-GB" sz="1400" i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854DFE85-4457-65F9-9E6E-FA53287DDD92}"/>
              </a:ext>
            </a:extLst>
          </p:cNvPr>
          <p:cNvSpPr txBox="1">
            <a:spLocks/>
          </p:cNvSpPr>
          <p:nvPr/>
        </p:nvSpPr>
        <p:spPr bwMode="auto">
          <a:xfrm>
            <a:off x="844281" y="2908689"/>
            <a:ext cx="5059693" cy="224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/>
              <a:t>The integrated ground movement due to </a:t>
            </a:r>
            <a:r>
              <a:rPr lang="en-GB" sz="1800" kern="0" dirty="0">
                <a:solidFill>
                  <a:schemeClr val="accent6">
                    <a:lumMod val="50000"/>
                  </a:schemeClr>
                </a:solidFill>
              </a:rPr>
              <a:t>noise</a:t>
            </a:r>
            <a:r>
              <a:rPr lang="en-GB" sz="1800" b="1" kern="0" dirty="0">
                <a:solidFill>
                  <a:srgbClr val="0000FF"/>
                </a:solidFill>
              </a:rPr>
              <a:t> &gt; 1 Hz </a:t>
            </a:r>
            <a:r>
              <a:rPr lang="en-GB" sz="1800" kern="0" dirty="0"/>
              <a:t>is </a:t>
            </a:r>
            <a:r>
              <a:rPr lang="en-GB" sz="1800" b="1" kern="0" dirty="0">
                <a:solidFill>
                  <a:srgbClr val="0000FF"/>
                </a:solidFill>
              </a:rPr>
              <a:t>~1-20 nm</a:t>
            </a:r>
            <a:r>
              <a:rPr lang="en-GB" sz="1800" kern="0" dirty="0"/>
              <a:t>.</a:t>
            </a:r>
          </a:p>
          <a:p>
            <a:pPr lvl="1"/>
            <a:r>
              <a:rPr lang="en-GB" sz="1600" kern="0" dirty="0"/>
              <a:t>This is (seems) to be a very small number.</a:t>
            </a:r>
          </a:p>
          <a:p>
            <a:pPr lvl="1"/>
            <a:r>
              <a:rPr lang="en-GB" sz="1600" kern="0" dirty="0"/>
              <a:t>No problem for LHC…</a:t>
            </a:r>
          </a:p>
          <a:p>
            <a:pPr lvl="1"/>
            <a:r>
              <a:rPr lang="en-GB" sz="1600" kern="0" dirty="0"/>
              <a:t>Can be problematic for </a:t>
            </a:r>
            <a:r>
              <a:rPr lang="en-GB" sz="1600" kern="0" dirty="0" err="1"/>
              <a:t>FCCee</a:t>
            </a:r>
            <a:r>
              <a:rPr lang="en-GB" sz="1600" kern="0" dirty="0"/>
              <a:t> or for a linear collider, due to the </a:t>
            </a:r>
            <a:r>
              <a:rPr lang="en-GB" sz="1600" b="1" kern="0" dirty="0"/>
              <a:t>very tiny vertical beam emittances </a:t>
            </a:r>
            <a:r>
              <a:rPr lang="en-GB" sz="1600" kern="0" dirty="0"/>
              <a:t>(sizes).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E6618C-769E-A5E1-AF43-A8EE1F602DC3}"/>
              </a:ext>
            </a:extLst>
          </p:cNvPr>
          <p:cNvSpPr txBox="1"/>
          <p:nvPr/>
        </p:nvSpPr>
        <p:spPr>
          <a:xfrm>
            <a:off x="6633670" y="2373604"/>
            <a:ext cx="494237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b="1" kern="0" dirty="0">
                <a:solidFill>
                  <a:srgbClr val="00B0F0"/>
                </a:solidFill>
                <a:latin typeface="+mn-lt"/>
              </a:rPr>
              <a:t>Ground motion spectrum of the LHC tunnel</a:t>
            </a:r>
            <a:endParaRPr lang="en-GB" b="1" kern="0" dirty="0">
              <a:solidFill>
                <a:srgbClr val="00B0F0"/>
              </a:solidFill>
              <a:latin typeface="+mn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CB9EEE5-5D59-E24F-1273-9CBFF9119DC7}"/>
              </a:ext>
            </a:extLst>
          </p:cNvPr>
          <p:cNvCxnSpPr/>
          <p:nvPr/>
        </p:nvCxnSpPr>
        <p:spPr bwMode="auto">
          <a:xfrm>
            <a:off x="6931123" y="4683860"/>
            <a:ext cx="454157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E889D5A-A423-88F9-9313-64358BE6A35D}"/>
              </a:ext>
            </a:extLst>
          </p:cNvPr>
          <p:cNvSpPr txBox="1"/>
          <p:nvPr/>
        </p:nvSpPr>
        <p:spPr>
          <a:xfrm>
            <a:off x="6806837" y="4388679"/>
            <a:ext cx="663964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>
                <a:solidFill>
                  <a:srgbClr val="FF6600"/>
                </a:solidFill>
                <a:latin typeface="+mn-lt"/>
              </a:rPr>
              <a:t>1 nm</a:t>
            </a:r>
            <a:endParaRPr lang="en-GB" sz="1600" b="1" kern="0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39D03D-52CC-C1B6-25C7-5FF18B8C36D4}"/>
              </a:ext>
            </a:extLst>
          </p:cNvPr>
          <p:cNvSpPr txBox="1"/>
          <p:nvPr/>
        </p:nvSpPr>
        <p:spPr>
          <a:xfrm>
            <a:off x="7269372" y="4938325"/>
            <a:ext cx="1384446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b="1" kern="0" dirty="0">
                <a:latin typeface="+mn-lt"/>
              </a:rPr>
              <a:t>Ocean wave peak</a:t>
            </a:r>
            <a:endParaRPr lang="en-GB" sz="1200" b="1" kern="0" dirty="0">
              <a:latin typeface="+mn-lt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A66B4A3-B099-719B-E5F0-52D0BC583910}"/>
              </a:ext>
            </a:extLst>
          </p:cNvPr>
          <p:cNvCxnSpPr/>
          <p:nvPr/>
        </p:nvCxnSpPr>
        <p:spPr bwMode="auto">
          <a:xfrm flipV="1">
            <a:off x="7977845" y="3753737"/>
            <a:ext cx="153620" cy="11412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3BDA887-658F-F6FF-1F36-CB141D22ED0C}"/>
              </a:ext>
            </a:extLst>
          </p:cNvPr>
          <p:cNvSpPr txBox="1"/>
          <p:nvPr/>
        </p:nvSpPr>
        <p:spPr>
          <a:xfrm>
            <a:off x="6969801" y="2769362"/>
            <a:ext cx="3882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+mj-lt"/>
              </a:rPr>
              <a:t>Vertical scale corresponds to (amplitude)</a:t>
            </a:r>
            <a:r>
              <a:rPr lang="en-US" sz="1200" b="1" baseline="30000" dirty="0">
                <a:latin typeface="+mj-lt"/>
              </a:rPr>
              <a:t>2</a:t>
            </a:r>
            <a:r>
              <a:rPr lang="en-US" sz="1200" b="1" dirty="0">
                <a:latin typeface="+mj-lt"/>
              </a:rPr>
              <a:t> ~ power</a:t>
            </a:r>
            <a:endParaRPr lang="en-GB" sz="1200" b="1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6F4D56-9129-63EC-4279-B399DBA7AEB0}"/>
              </a:ext>
            </a:extLst>
          </p:cNvPr>
          <p:cNvSpPr txBox="1"/>
          <p:nvPr/>
        </p:nvSpPr>
        <p:spPr>
          <a:xfrm>
            <a:off x="8808618" y="5586771"/>
            <a:ext cx="412292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>
                <a:solidFill>
                  <a:srgbClr val="CC3399"/>
                </a:solidFill>
                <a:latin typeface="+mn-lt"/>
              </a:rPr>
              <a:t>1s</a:t>
            </a:r>
            <a:endParaRPr lang="en-GB" sz="1600" b="1" kern="0" dirty="0">
              <a:solidFill>
                <a:srgbClr val="CC3399"/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92C787-788B-94D1-218B-9900D479D356}"/>
              </a:ext>
            </a:extLst>
          </p:cNvPr>
          <p:cNvSpPr txBox="1"/>
          <p:nvPr/>
        </p:nvSpPr>
        <p:spPr>
          <a:xfrm>
            <a:off x="7698542" y="5571086"/>
            <a:ext cx="526106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>
                <a:solidFill>
                  <a:srgbClr val="CC3399"/>
                </a:solidFill>
                <a:latin typeface="+mn-lt"/>
              </a:rPr>
              <a:t>10s</a:t>
            </a:r>
            <a:endParaRPr lang="en-GB" sz="1600" b="1" kern="0" dirty="0">
              <a:solidFill>
                <a:srgbClr val="CC3399"/>
              </a:solidFill>
              <a:latin typeface="+mn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A88469-0121-9EEF-FCD8-8A5C5FDD1176}"/>
              </a:ext>
            </a:extLst>
          </p:cNvPr>
          <p:cNvSpPr txBox="1"/>
          <p:nvPr/>
        </p:nvSpPr>
        <p:spPr>
          <a:xfrm>
            <a:off x="9882214" y="5613984"/>
            <a:ext cx="583814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>
                <a:solidFill>
                  <a:srgbClr val="CC3399"/>
                </a:solidFill>
                <a:latin typeface="+mn-lt"/>
              </a:rPr>
              <a:t>0.1s</a:t>
            </a:r>
            <a:endParaRPr lang="en-GB" sz="1600" b="1" kern="0" dirty="0">
              <a:solidFill>
                <a:srgbClr val="CC3399"/>
              </a:solidFill>
              <a:latin typeface="+mn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D275C4F-B1AA-27A7-760B-FD2F2073F4A3}"/>
              </a:ext>
            </a:extLst>
          </p:cNvPr>
          <p:cNvCxnSpPr/>
          <p:nvPr/>
        </p:nvCxnSpPr>
        <p:spPr bwMode="auto">
          <a:xfrm>
            <a:off x="6880323" y="3492883"/>
            <a:ext cx="454157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66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0713BB7-5DDD-B157-E9CF-5A80B3050455}"/>
              </a:ext>
            </a:extLst>
          </p:cNvPr>
          <p:cNvSpPr txBox="1"/>
          <p:nvPr/>
        </p:nvSpPr>
        <p:spPr>
          <a:xfrm>
            <a:off x="5836082" y="3259723"/>
            <a:ext cx="657552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>
                <a:solidFill>
                  <a:srgbClr val="FF6600"/>
                </a:solidFill>
                <a:latin typeface="+mn-lt"/>
              </a:rPr>
              <a:t>1 </a:t>
            </a:r>
            <a:r>
              <a:rPr lang="en-US" sz="1600" b="1" kern="0" dirty="0">
                <a:solidFill>
                  <a:srgbClr val="FF6600"/>
                </a:solidFill>
                <a:latin typeface="Symbol" panose="05050102010706020507" pitchFamily="18" charset="2"/>
              </a:rPr>
              <a:t>m</a:t>
            </a:r>
            <a:r>
              <a:rPr lang="en-US" sz="1600" b="1" kern="0" dirty="0">
                <a:solidFill>
                  <a:srgbClr val="FF6600"/>
                </a:solidFill>
                <a:latin typeface="+mn-lt"/>
              </a:rPr>
              <a:t>m</a:t>
            </a:r>
            <a:endParaRPr lang="en-GB" sz="1600" b="1" kern="0" dirty="0">
              <a:solidFill>
                <a:srgbClr val="FF66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62947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9766A-205D-DFC1-E67A-7C7EB2086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component girders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108DC8-BAA1-CCA3-CDBE-6CD4F3068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E3C3C-61E3-8200-EEC9-10EC21207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Basic CAS - Linear Imperfections - J. Wenninger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5629CD-9C70-673F-F083-05E96A4D5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34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243FBE-668F-3E8E-4ABF-5F32E8D6F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325" y="878219"/>
            <a:ext cx="10503435" cy="998529"/>
          </a:xfrm>
        </p:spPr>
        <p:txBody>
          <a:bodyPr/>
          <a:lstStyle/>
          <a:p>
            <a:r>
              <a:rPr lang="en-US" dirty="0"/>
              <a:t>The mechanical properties of components and of girders have an important impact on the stability due to mechanical resonances !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2BF340-563D-856C-DDC0-4C5053A7B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897" y="2942336"/>
            <a:ext cx="6413635" cy="36187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A5FEE0-1449-BF31-ACDA-0D1FD6BC9A83}"/>
              </a:ext>
            </a:extLst>
          </p:cNvPr>
          <p:cNvSpPr txBox="1"/>
          <p:nvPr/>
        </p:nvSpPr>
        <p:spPr>
          <a:xfrm>
            <a:off x="681562" y="1764578"/>
            <a:ext cx="6334970" cy="117775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kern="0" dirty="0">
                <a:latin typeface="+mn-lt"/>
              </a:rPr>
              <a:t>Example for </a:t>
            </a:r>
            <a:r>
              <a:rPr lang="en-US" sz="1600" b="1" kern="0" dirty="0">
                <a:latin typeface="+mn-lt"/>
              </a:rPr>
              <a:t>a mock-up of the </a:t>
            </a:r>
            <a:r>
              <a:rPr lang="en-US" sz="1600" b="1" kern="0" dirty="0" err="1">
                <a:latin typeface="+mn-lt"/>
              </a:rPr>
              <a:t>FCCee</a:t>
            </a:r>
            <a:r>
              <a:rPr lang="en-US" sz="1600" b="1" kern="0" dirty="0">
                <a:latin typeface="+mn-lt"/>
              </a:rPr>
              <a:t> quadrupole assembly </a:t>
            </a:r>
            <a:r>
              <a:rPr lang="en-US" sz="1600" kern="0" dirty="0">
                <a:latin typeface="+mn-lt"/>
              </a:rPr>
              <a:t>(for simulation benchmarking)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kern="0" dirty="0">
                <a:latin typeface="+mn-lt"/>
              </a:rPr>
              <a:t>The movement of the quadrupole is </a:t>
            </a:r>
            <a:r>
              <a:rPr lang="en-US" sz="1600" b="1" kern="0" dirty="0">
                <a:latin typeface="+mn-lt"/>
              </a:rPr>
              <a:t>amplified</a:t>
            </a:r>
            <a:r>
              <a:rPr lang="en-US" sz="1600" kern="0" dirty="0">
                <a:latin typeface="+mn-lt"/>
              </a:rPr>
              <a:t> by up to a</a:t>
            </a:r>
            <a:r>
              <a:rPr lang="en-US" sz="1600" b="1" kern="0" dirty="0">
                <a:latin typeface="+mn-lt"/>
              </a:rPr>
              <a:t> </a:t>
            </a:r>
            <a:r>
              <a:rPr lang="en-US" sz="1600" b="1" kern="0" dirty="0">
                <a:solidFill>
                  <a:srgbClr val="FF0000"/>
                </a:solidFill>
                <a:latin typeface="+mn-lt"/>
              </a:rPr>
              <a:t>factor 100 </a:t>
            </a:r>
            <a:r>
              <a:rPr lang="en-US" sz="1600" kern="0" dirty="0">
                <a:latin typeface="+mn-lt"/>
              </a:rPr>
              <a:t>at certain frequencies</a:t>
            </a:r>
            <a:endParaRPr lang="en-GB" sz="1600" kern="0" dirty="0">
              <a:latin typeface="+mn-lt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5B30425-3134-A376-4591-7E98F4C13487}"/>
              </a:ext>
            </a:extLst>
          </p:cNvPr>
          <p:cNvCxnSpPr/>
          <p:nvPr/>
        </p:nvCxnSpPr>
        <p:spPr bwMode="auto">
          <a:xfrm flipH="1">
            <a:off x="5519925" y="2545685"/>
            <a:ext cx="921720" cy="16130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2CCD2629-A7D5-C3AE-AA50-EE582E81ECB2}"/>
              </a:ext>
            </a:extLst>
          </p:cNvPr>
          <p:cNvSpPr/>
          <p:nvPr/>
        </p:nvSpPr>
        <p:spPr bwMode="auto">
          <a:xfrm>
            <a:off x="7155755" y="4303995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3BE3C7-C29C-1254-9786-9A5FC23AA5A8}"/>
              </a:ext>
            </a:extLst>
          </p:cNvPr>
          <p:cNvGrpSpPr/>
          <p:nvPr/>
        </p:nvGrpSpPr>
        <p:grpSpPr>
          <a:xfrm>
            <a:off x="8273386" y="2799014"/>
            <a:ext cx="3595531" cy="3528607"/>
            <a:chOff x="8338029" y="2394391"/>
            <a:chExt cx="3595531" cy="3528607"/>
          </a:xfrm>
        </p:grpSpPr>
        <p:pic>
          <p:nvPicPr>
            <p:cNvPr id="16" name="Image 13">
              <a:extLst>
                <a:ext uri="{FF2B5EF4-FFF2-40B4-BE49-F238E27FC236}">
                  <a16:creationId xmlns:a16="http://schemas.microsoft.com/office/drawing/2014/main" id="{1E9AF9C9-2ECC-55FF-2317-2DEF1D71A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55" t="1156" r="33618" b="517"/>
            <a:stretch/>
          </p:blipFill>
          <p:spPr>
            <a:xfrm>
              <a:off x="8338029" y="2394391"/>
              <a:ext cx="3595531" cy="3528607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CFB6D3E-3E7E-C226-7522-0485928616F4}"/>
                </a:ext>
              </a:extLst>
            </p:cNvPr>
            <p:cNvSpPr txBox="1"/>
            <p:nvPr/>
          </p:nvSpPr>
          <p:spPr>
            <a:xfrm>
              <a:off x="9898095" y="4312315"/>
              <a:ext cx="830677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400" b="1" kern="0" dirty="0">
                  <a:solidFill>
                    <a:srgbClr val="92D050"/>
                  </a:solidFill>
                  <a:latin typeface="+mn-lt"/>
                </a:rPr>
                <a:t>Ground</a:t>
              </a:r>
              <a:endParaRPr lang="en-GB" sz="1400" b="1" kern="0" dirty="0">
                <a:solidFill>
                  <a:srgbClr val="92D050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05B21F5-7C1B-E0A0-A049-485D620A6E42}"/>
                </a:ext>
              </a:extLst>
            </p:cNvPr>
            <p:cNvSpPr txBox="1"/>
            <p:nvPr/>
          </p:nvSpPr>
          <p:spPr>
            <a:xfrm>
              <a:off x="9540626" y="2855520"/>
              <a:ext cx="1188146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400" b="1" kern="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n-lt"/>
                </a:rPr>
                <a:t>Quadrupole</a:t>
              </a:r>
              <a:endParaRPr lang="en-GB" sz="1400" b="1" kern="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82C770C-3065-A70F-62D3-6EDC9DAD4878}"/>
              </a:ext>
            </a:extLst>
          </p:cNvPr>
          <p:cNvSpPr txBox="1"/>
          <p:nvPr/>
        </p:nvSpPr>
        <p:spPr>
          <a:xfrm>
            <a:off x="8527460" y="1812888"/>
            <a:ext cx="3085191" cy="89460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>
                <a:latin typeface="+mn-lt"/>
              </a:rPr>
              <a:t>Improvements needed !!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kern="0" dirty="0">
                <a:latin typeface="+mn-lt"/>
              </a:rPr>
              <a:t>Amplitudes are driven by the </a:t>
            </a:r>
            <a:r>
              <a:rPr lang="en-US" sz="1400" b="1" kern="0" dirty="0">
                <a:latin typeface="+mn-lt"/>
              </a:rPr>
              <a:t>support jacks</a:t>
            </a:r>
            <a:endParaRPr lang="en-GB" sz="1400" b="1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042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Civil engineering impact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35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8082" y="1020720"/>
            <a:ext cx="10503435" cy="1305768"/>
          </a:xfrm>
        </p:spPr>
        <p:txBody>
          <a:bodyPr/>
          <a:lstStyle/>
          <a:p>
            <a:r>
              <a:rPr lang="en-GB" dirty="0"/>
              <a:t>HL-LHC has built huge underground structures in LHC points 1 and 5.</a:t>
            </a:r>
          </a:p>
          <a:p>
            <a:r>
              <a:rPr lang="en-GB" dirty="0"/>
              <a:t>Civil engineering is not famous for working ‘quietly’ !</a:t>
            </a:r>
          </a:p>
          <a:p>
            <a:r>
              <a:rPr lang="en-GB" b="1" dirty="0">
                <a:solidFill>
                  <a:srgbClr val="0000FF"/>
                </a:solidFill>
              </a:rPr>
              <a:t>Noise</a:t>
            </a:r>
            <a:r>
              <a:rPr lang="en-GB" dirty="0"/>
              <a:t> and </a:t>
            </a:r>
            <a:r>
              <a:rPr lang="en-GB" b="1" dirty="0">
                <a:solidFill>
                  <a:srgbClr val="CC3399"/>
                </a:solidFill>
              </a:rPr>
              <a:t>vibrations </a:t>
            </a:r>
            <a:r>
              <a:rPr lang="en-GB" dirty="0"/>
              <a:t>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68" y="2737710"/>
            <a:ext cx="5119598" cy="34717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54B6C6-5932-E64E-AABC-E19222CB3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3429" y="2928313"/>
            <a:ext cx="4909648" cy="34724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85930" y="5718022"/>
            <a:ext cx="2728632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b="1" kern="0" dirty="0">
                <a:solidFill>
                  <a:schemeClr val="bg1"/>
                </a:solidFill>
                <a:latin typeface="+mn-lt"/>
              </a:rPr>
              <a:t>~100 m underground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233" y="1231805"/>
            <a:ext cx="847432" cy="8474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60556" y="5980503"/>
            <a:ext cx="1934769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>
                <a:latin typeface="+mn-lt"/>
              </a:rPr>
              <a:t>LHC beam line = LHC magnets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9400091" y="5618086"/>
            <a:ext cx="423716" cy="3936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881706" y="4922132"/>
            <a:ext cx="1934769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>
                <a:latin typeface="+mn-lt"/>
              </a:rPr>
              <a:t>CMS experiment cavern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7824225" y="4922132"/>
            <a:ext cx="844910" cy="2734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Freeform 11"/>
          <p:cNvSpPr/>
          <p:nvPr/>
        </p:nvSpPr>
        <p:spPr bwMode="auto">
          <a:xfrm>
            <a:off x="5867401" y="2742374"/>
            <a:ext cx="2557240" cy="1423225"/>
          </a:xfrm>
          <a:custGeom>
            <a:avLst/>
            <a:gdLst>
              <a:gd name="connsiteX0" fmla="*/ 0 w 2554905"/>
              <a:gd name="connsiteY0" fmla="*/ 779416 h 1439816"/>
              <a:gd name="connsiteX1" fmla="*/ 825500 w 2554905"/>
              <a:gd name="connsiteY1" fmla="*/ 131716 h 1439816"/>
              <a:gd name="connsiteX2" fmla="*/ 2019300 w 2554905"/>
              <a:gd name="connsiteY2" fmla="*/ 42816 h 1439816"/>
              <a:gd name="connsiteX3" fmla="*/ 2540000 w 2554905"/>
              <a:gd name="connsiteY3" fmla="*/ 652416 h 1439816"/>
              <a:gd name="connsiteX4" fmla="*/ 2362200 w 2554905"/>
              <a:gd name="connsiteY4" fmla="*/ 1439816 h 1439816"/>
              <a:gd name="connsiteX0" fmla="*/ 0 w 2559406"/>
              <a:gd name="connsiteY0" fmla="*/ 759190 h 1419590"/>
              <a:gd name="connsiteX1" fmla="*/ 825500 w 2559406"/>
              <a:gd name="connsiteY1" fmla="*/ 111490 h 1419590"/>
              <a:gd name="connsiteX2" fmla="*/ 1946512 w 2559406"/>
              <a:gd name="connsiteY2" fmla="*/ 49886 h 1419590"/>
              <a:gd name="connsiteX3" fmla="*/ 2540000 w 2559406"/>
              <a:gd name="connsiteY3" fmla="*/ 632190 h 1419590"/>
              <a:gd name="connsiteX4" fmla="*/ 2362200 w 2559406"/>
              <a:gd name="connsiteY4" fmla="*/ 1419590 h 1419590"/>
              <a:gd name="connsiteX0" fmla="*/ 0 w 2571791"/>
              <a:gd name="connsiteY0" fmla="*/ 762825 h 1423225"/>
              <a:gd name="connsiteX1" fmla="*/ 825500 w 2571791"/>
              <a:gd name="connsiteY1" fmla="*/ 115125 h 1423225"/>
              <a:gd name="connsiteX2" fmla="*/ 1946512 w 2571791"/>
              <a:gd name="connsiteY2" fmla="*/ 53521 h 1423225"/>
              <a:gd name="connsiteX3" fmla="*/ 2553647 w 2571791"/>
              <a:gd name="connsiteY3" fmla="*/ 685866 h 1423225"/>
              <a:gd name="connsiteX4" fmla="*/ 2362200 w 2571791"/>
              <a:gd name="connsiteY4" fmla="*/ 1423225 h 1423225"/>
              <a:gd name="connsiteX0" fmla="*/ 0 w 2561021"/>
              <a:gd name="connsiteY0" fmla="*/ 762825 h 1423225"/>
              <a:gd name="connsiteX1" fmla="*/ 825500 w 2561021"/>
              <a:gd name="connsiteY1" fmla="*/ 115125 h 1423225"/>
              <a:gd name="connsiteX2" fmla="*/ 1946512 w 2561021"/>
              <a:gd name="connsiteY2" fmla="*/ 53521 h 1423225"/>
              <a:gd name="connsiteX3" fmla="*/ 2553647 w 2561021"/>
              <a:gd name="connsiteY3" fmla="*/ 685866 h 1423225"/>
              <a:gd name="connsiteX4" fmla="*/ 2362200 w 2561021"/>
              <a:gd name="connsiteY4" fmla="*/ 1423225 h 1423225"/>
              <a:gd name="connsiteX0" fmla="*/ 0 w 2557240"/>
              <a:gd name="connsiteY0" fmla="*/ 762825 h 1423225"/>
              <a:gd name="connsiteX1" fmla="*/ 825500 w 2557240"/>
              <a:gd name="connsiteY1" fmla="*/ 115125 h 1423225"/>
              <a:gd name="connsiteX2" fmla="*/ 1946512 w 2557240"/>
              <a:gd name="connsiteY2" fmla="*/ 53521 h 1423225"/>
              <a:gd name="connsiteX3" fmla="*/ 2553647 w 2557240"/>
              <a:gd name="connsiteY3" fmla="*/ 685866 h 1423225"/>
              <a:gd name="connsiteX4" fmla="*/ 2362200 w 2557240"/>
              <a:gd name="connsiteY4" fmla="*/ 1423225 h 142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7240" h="1423225">
                <a:moveTo>
                  <a:pt x="0" y="762825"/>
                </a:moveTo>
                <a:cubicBezTo>
                  <a:pt x="244475" y="500358"/>
                  <a:pt x="501081" y="233342"/>
                  <a:pt x="825500" y="115125"/>
                </a:cubicBezTo>
                <a:cubicBezTo>
                  <a:pt x="1149919" y="-3092"/>
                  <a:pt x="1658488" y="-41602"/>
                  <a:pt x="1946512" y="53521"/>
                </a:cubicBezTo>
                <a:cubicBezTo>
                  <a:pt x="2234536" y="148644"/>
                  <a:pt x="2529858" y="457582"/>
                  <a:pt x="2553647" y="685866"/>
                </a:cubicBezTo>
                <a:cubicBezTo>
                  <a:pt x="2577436" y="914150"/>
                  <a:pt x="2479675" y="1145941"/>
                  <a:pt x="2362200" y="1423225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58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Civil engineering impact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36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8857" y="994938"/>
            <a:ext cx="6177569" cy="5405863"/>
          </a:xfrm>
        </p:spPr>
        <p:txBody>
          <a:bodyPr/>
          <a:lstStyle/>
          <a:p>
            <a:r>
              <a:rPr lang="en-GB" sz="1800" dirty="0"/>
              <a:t>In the early part of the CE work, a lot of soil was moved around and compacted while LHC was operating.</a:t>
            </a:r>
          </a:p>
          <a:p>
            <a:r>
              <a:rPr lang="en-GB" sz="1800" dirty="0"/>
              <a:t>Ground compactors compact soil by… </a:t>
            </a:r>
            <a:r>
              <a:rPr lang="en-GB" sz="1800" b="1" dirty="0">
                <a:solidFill>
                  <a:srgbClr val="FF0000"/>
                </a:solidFill>
              </a:rPr>
              <a:t>vibrating</a:t>
            </a:r>
            <a:r>
              <a:rPr lang="en-GB" sz="1800" dirty="0"/>
              <a:t>.</a:t>
            </a:r>
          </a:p>
          <a:p>
            <a:r>
              <a:rPr lang="en-GB" sz="1800" dirty="0"/>
              <a:t>…and they managed to </a:t>
            </a:r>
            <a:r>
              <a:rPr lang="en-GB" sz="1800" b="1" dirty="0">
                <a:solidFill>
                  <a:srgbClr val="0000FF"/>
                </a:solidFill>
              </a:rPr>
              <a:t>shake the beams colliding at the IP ~100 m underground</a:t>
            </a:r>
            <a:r>
              <a:rPr lang="en-GB" sz="1800" dirty="0"/>
              <a:t>.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Mechanism:</a:t>
            </a:r>
          </a:p>
          <a:p>
            <a:r>
              <a:rPr lang="en-GB" sz="1800" dirty="0"/>
              <a:t>The vibrations with </a:t>
            </a:r>
            <a:r>
              <a:rPr lang="en-GB" sz="1800" b="1" dirty="0">
                <a:solidFill>
                  <a:srgbClr val="0000FF"/>
                </a:solidFill>
              </a:rPr>
              <a:t>frequencies ~20 Hz </a:t>
            </a:r>
            <a:r>
              <a:rPr lang="en-GB" sz="1800" dirty="0"/>
              <a:t>were transmitted through </a:t>
            </a:r>
            <a:r>
              <a:rPr lang="en-GB" sz="1800" b="1" dirty="0"/>
              <a:t>100 m of rock </a:t>
            </a:r>
            <a:r>
              <a:rPr lang="en-GB" sz="1800" dirty="0"/>
              <a:t>to the </a:t>
            </a:r>
            <a:r>
              <a:rPr lang="en-GB" sz="1800" b="1" dirty="0"/>
              <a:t>tunnel magnets and their girders </a:t>
            </a:r>
            <a:r>
              <a:rPr lang="en-GB" sz="1800" dirty="0"/>
              <a:t>which resonate in the </a:t>
            </a:r>
            <a:r>
              <a:rPr lang="en-GB" sz="1800" b="1" dirty="0"/>
              <a:t>frequency range 8-22 Hz</a:t>
            </a:r>
            <a:r>
              <a:rPr lang="en-GB" sz="1800" dirty="0"/>
              <a:t>.</a:t>
            </a:r>
          </a:p>
          <a:p>
            <a:r>
              <a:rPr lang="en-GB" sz="1800" dirty="0"/>
              <a:t>The resonant excitation generated </a:t>
            </a:r>
            <a:r>
              <a:rPr lang="en-GB" sz="1800" b="1" dirty="0" err="1">
                <a:solidFill>
                  <a:srgbClr val="FF0000"/>
                </a:solidFill>
              </a:rPr>
              <a:t>micrometer</a:t>
            </a:r>
            <a:r>
              <a:rPr lang="en-GB" sz="1800" b="1" dirty="0">
                <a:solidFill>
                  <a:srgbClr val="FF0000"/>
                </a:solidFill>
              </a:rPr>
              <a:t> amplitude beam movements</a:t>
            </a:r>
            <a:r>
              <a:rPr lang="en-GB" sz="1800" dirty="0"/>
              <a:t> that were clearly visible on the CMS experiments luminosity (= rate of collisions).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490" y="800100"/>
            <a:ext cx="3539750" cy="23568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BE8808-01E6-7D4E-8449-24067038A8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427" y="2405580"/>
            <a:ext cx="4452672" cy="44526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43102" y="4311789"/>
            <a:ext cx="213391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b="1" kern="0" dirty="0">
                <a:solidFill>
                  <a:srgbClr val="CC3399"/>
                </a:solidFill>
                <a:latin typeface="+mn-lt"/>
              </a:rPr>
              <a:t>Luminosity = collision rate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46442" y="2857028"/>
            <a:ext cx="1039067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>
                <a:solidFill>
                  <a:srgbClr val="CC3399"/>
                </a:solidFill>
                <a:latin typeface="+mn-lt"/>
              </a:rPr>
              <a:t>vibrations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8426337-7150-0BC5-7F1D-683907F3451D}"/>
              </a:ext>
            </a:extLst>
          </p:cNvPr>
          <p:cNvSpPr/>
          <p:nvPr/>
        </p:nvSpPr>
        <p:spPr bwMode="auto">
          <a:xfrm>
            <a:off x="7939440" y="3803193"/>
            <a:ext cx="280797" cy="307777"/>
          </a:xfrm>
          <a:prstGeom prst="ellipse">
            <a:avLst/>
          </a:prstGeom>
          <a:noFill/>
          <a:ln w="9525" cap="flat" cmpd="sng" algn="ctr">
            <a:solidFill>
              <a:srgbClr val="CC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88A365-218A-F234-BCFF-BDA3B0F4E4BB}"/>
              </a:ext>
            </a:extLst>
          </p:cNvPr>
          <p:cNvSpPr/>
          <p:nvPr/>
        </p:nvSpPr>
        <p:spPr bwMode="auto">
          <a:xfrm>
            <a:off x="9898062" y="4215237"/>
            <a:ext cx="280797" cy="307777"/>
          </a:xfrm>
          <a:prstGeom prst="ellipse">
            <a:avLst/>
          </a:prstGeom>
          <a:noFill/>
          <a:ln w="9525" cap="flat" cmpd="sng" algn="ctr">
            <a:solidFill>
              <a:srgbClr val="CC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F7A429-FFBF-59E9-989F-253D3405C4AE}"/>
              </a:ext>
            </a:extLst>
          </p:cNvPr>
          <p:cNvSpPr txBox="1"/>
          <p:nvPr/>
        </p:nvSpPr>
        <p:spPr>
          <a:xfrm>
            <a:off x="8220237" y="4678492"/>
            <a:ext cx="1361270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b="1" kern="0" dirty="0">
                <a:solidFill>
                  <a:srgbClr val="CC3399"/>
                </a:solidFill>
                <a:latin typeface="+mn-lt"/>
              </a:rPr>
              <a:t>Beam loss rates</a:t>
            </a:r>
          </a:p>
        </p:txBody>
      </p:sp>
    </p:spTree>
    <p:extLst>
      <p:ext uri="{BB962C8B-B14F-4D97-AF65-F5344CB8AC3E}">
        <p14:creationId xmlns:p14="http://schemas.microsoft.com/office/powerpoint/2010/main" val="94286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Waves from earthquakes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37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217095" y="6386835"/>
            <a:ext cx="6638356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i="1" kern="0" dirty="0">
                <a:latin typeface="+mn-lt"/>
              </a:rPr>
              <a:t>L. Braille (Purdue U.) / The IRIS (Incorporated Research Institutions for Seismology) consortium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342850" y="2113987"/>
            <a:ext cx="7440030" cy="4041768"/>
            <a:chOff x="434717" y="1892800"/>
            <a:chExt cx="7440030" cy="4041768"/>
          </a:xfrm>
        </p:grpSpPr>
        <p:pic>
          <p:nvPicPr>
            <p:cNvPr id="9" name="Picture 3" descr="DiscoverEarthPosterImage1withLogo copy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717" y="1892800"/>
              <a:ext cx="3827477" cy="4041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 descr="DiscoverEarthPosterImage2 copy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40"/>
            <a:stretch>
              <a:fillRect/>
            </a:stretch>
          </p:blipFill>
          <p:spPr bwMode="auto">
            <a:xfrm>
              <a:off x="4157727" y="1932062"/>
              <a:ext cx="3717020" cy="389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2" descr="IRI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295" y="5380675"/>
            <a:ext cx="1039254" cy="82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988136" y="881424"/>
            <a:ext cx="10254134" cy="921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800" kern="0" dirty="0"/>
              <a:t>Different types of body (</a:t>
            </a:r>
            <a:r>
              <a:rPr lang="en-GB" sz="1800" b="1" kern="0" dirty="0"/>
              <a:t>P</a:t>
            </a:r>
            <a:r>
              <a:rPr lang="en-GB" sz="1800" kern="0" dirty="0"/>
              <a:t>ressure, </a:t>
            </a:r>
            <a:r>
              <a:rPr lang="en-GB" sz="1800" b="1" kern="0" dirty="0"/>
              <a:t>S</a:t>
            </a:r>
            <a:r>
              <a:rPr lang="en-GB" sz="1800" kern="0" dirty="0"/>
              <a:t>hear) and surface waves (</a:t>
            </a:r>
            <a:r>
              <a:rPr lang="en-GB" sz="1800" b="1" kern="0" dirty="0"/>
              <a:t>R</a:t>
            </a:r>
            <a:r>
              <a:rPr lang="en-GB" sz="1800" kern="0" dirty="0"/>
              <a:t>aleigh, </a:t>
            </a:r>
            <a:r>
              <a:rPr lang="en-GB" sz="1800" b="1" kern="0" dirty="0"/>
              <a:t>L</a:t>
            </a:r>
            <a:r>
              <a:rPr lang="en-GB" sz="1800" kern="0" dirty="0"/>
              <a:t>ove), multiple paths and reflections produce a complex signature of earthquakes at seismic measurement stations – also at accelerators like the LHC.</a:t>
            </a:r>
          </a:p>
        </p:txBody>
      </p:sp>
    </p:spTree>
    <p:extLst>
      <p:ext uri="{BB962C8B-B14F-4D97-AF65-F5344CB8AC3E}">
        <p14:creationId xmlns:p14="http://schemas.microsoft.com/office/powerpoint/2010/main" val="13973756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Costa Rica earthquake (2012) – LHC as seismograph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38</a:t>
            </a:fld>
            <a:endParaRPr lang="en-US" altLang="en-US"/>
          </a:p>
        </p:txBody>
      </p:sp>
      <p:sp>
        <p:nvSpPr>
          <p:cNvPr id="7" name="Content Placeholder 6"/>
          <p:cNvSpPr txBox="1">
            <a:spLocks/>
          </p:cNvSpPr>
          <p:nvPr/>
        </p:nvSpPr>
        <p:spPr bwMode="auto">
          <a:xfrm>
            <a:off x="757705" y="819280"/>
            <a:ext cx="8338435" cy="111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27013" indent="-227013">
              <a:spcAft>
                <a:spcPts val="400"/>
              </a:spcAft>
            </a:pPr>
            <a:r>
              <a:rPr lang="en-US" sz="1800" kern="0" dirty="0"/>
              <a:t>A </a:t>
            </a:r>
            <a:r>
              <a:rPr lang="en-US" sz="1800" b="1" kern="0" dirty="0">
                <a:solidFill>
                  <a:srgbClr val="FF0000"/>
                </a:solidFill>
              </a:rPr>
              <a:t>magnitude 7.6 </a:t>
            </a:r>
            <a:r>
              <a:rPr lang="en-US" sz="1800" kern="0" dirty="0"/>
              <a:t>earthquake in Costa Rica (05/09/2012 @ 14:42:10 UTC) ‘struck’ the LHC with </a:t>
            </a:r>
            <a:r>
              <a:rPr lang="en-US" sz="1800" b="1" kern="0" dirty="0">
                <a:solidFill>
                  <a:srgbClr val="CC3399"/>
                </a:solidFill>
              </a:rPr>
              <a:t>stable colliding beams</a:t>
            </a:r>
            <a:r>
              <a:rPr lang="en-US" sz="1800" kern="0" dirty="0"/>
              <a:t>.</a:t>
            </a:r>
          </a:p>
          <a:p>
            <a:pPr marL="627063" lvl="1" indent="-227013">
              <a:spcAft>
                <a:spcPts val="400"/>
              </a:spcAft>
            </a:pPr>
            <a:r>
              <a:rPr lang="en-US" sz="1600" kern="0" dirty="0"/>
              <a:t>Arrival of the first waves at CERN ~15:06 UTC.</a:t>
            </a:r>
          </a:p>
        </p:txBody>
      </p:sp>
      <p:pic>
        <p:nvPicPr>
          <p:cNvPr id="8" name="Picture 6" descr="http://i.usatoday.net/news/gallery/2010/n100909_day/07n100909-pg-horizont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401" y="2066440"/>
            <a:ext cx="2656192" cy="1468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costaricantimes.com/wp-content/uploads/2012/09/costa-rica-earthquak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681" y="1249584"/>
            <a:ext cx="2168975" cy="140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govisitcostarica.com/images/photos/full-earthquake-fissure-costa-rica-2012-nicoya-peninsul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276" y="3145139"/>
            <a:ext cx="2408814" cy="160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3799525" y="5211645"/>
            <a:ext cx="7711580" cy="104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 i="1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27013" indent="-227013">
              <a:spcAft>
                <a:spcPts val="400"/>
              </a:spcAft>
            </a:pPr>
            <a:r>
              <a:rPr lang="en-US" sz="1800" kern="0" dirty="0"/>
              <a:t>The arrival of the different waves can be observed on the radial beam position – equivalent to </a:t>
            </a:r>
            <a:r>
              <a:rPr lang="en-US" sz="1800" b="1" kern="0" dirty="0"/>
              <a:t>~0.5-1 mm circumference oscillations</a:t>
            </a:r>
            <a:r>
              <a:rPr lang="en-US" sz="1800" kern="0" dirty="0"/>
              <a:t>.</a:t>
            </a:r>
          </a:p>
          <a:p>
            <a:pPr marL="227013" indent="-227013">
              <a:spcAft>
                <a:spcPts val="400"/>
              </a:spcAft>
            </a:pPr>
            <a:r>
              <a:rPr lang="en-US" sz="1800" kern="0" dirty="0"/>
              <a:t>The stable collisions continued while the waves moved across the ring.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154186" y="1783792"/>
            <a:ext cx="4640673" cy="3147123"/>
            <a:chOff x="651486" y="2893417"/>
            <a:chExt cx="4640673" cy="3147123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486" y="2893417"/>
              <a:ext cx="4640673" cy="3147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3593834" y="3313785"/>
              <a:ext cx="938077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b="1" i="1" kern="0" dirty="0">
                  <a:solidFill>
                    <a:srgbClr val="FF0000"/>
                  </a:solidFill>
                  <a:latin typeface="+mn-lt"/>
                </a:rPr>
                <a:t>1 hour !</a:t>
              </a:r>
              <a:endParaRPr lang="fr-FR" sz="1600" b="1" i="1" kern="0" dirty="0">
                <a:solidFill>
                  <a:srgbClr val="FF0000"/>
                </a:solidFill>
                <a:latin typeface="+mn-lt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>
              <a:off x="1230765" y="3313785"/>
              <a:ext cx="376369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grpSp>
          <p:nvGrpSpPr>
            <p:cNvPr id="16" name="Group 15"/>
            <p:cNvGrpSpPr/>
            <p:nvPr/>
          </p:nvGrpSpPr>
          <p:grpSpPr>
            <a:xfrm>
              <a:off x="1422790" y="4528302"/>
              <a:ext cx="304892" cy="667865"/>
              <a:chOff x="1422790" y="4528302"/>
              <a:chExt cx="304892" cy="667865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1422790" y="4888390"/>
                <a:ext cx="304892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400" b="1" kern="0" dirty="0">
                    <a:latin typeface="+mn-lt"/>
                  </a:rPr>
                  <a:t>P</a:t>
                </a: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 bwMode="auto">
              <a:xfrm flipV="1">
                <a:off x="1583251" y="4528302"/>
                <a:ext cx="0" cy="40505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8" name="Group 17"/>
            <p:cNvGrpSpPr/>
            <p:nvPr/>
          </p:nvGrpSpPr>
          <p:grpSpPr>
            <a:xfrm>
              <a:off x="1418478" y="3471604"/>
              <a:ext cx="1188020" cy="806694"/>
              <a:chOff x="666333" y="3035067"/>
              <a:chExt cx="1188026" cy="945740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666333" y="3035067"/>
                <a:ext cx="1188026" cy="613405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400" b="1" kern="0" dirty="0">
                    <a:latin typeface="+mn-lt"/>
                  </a:rPr>
                  <a:t>Surface waves</a:t>
                </a: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 bwMode="auto">
              <a:xfrm>
                <a:off x="1544685" y="3524860"/>
                <a:ext cx="218193" cy="455947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382" y="5038252"/>
            <a:ext cx="2468363" cy="1673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45528" y="4868975"/>
            <a:ext cx="72006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i="1" kern="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zoom</a:t>
            </a:r>
          </a:p>
        </p:txBody>
      </p:sp>
      <p:cxnSp>
        <p:nvCxnSpPr>
          <p:cNvPr id="27" name="Straight Connector 26"/>
          <p:cNvCxnSpPr/>
          <p:nvPr/>
        </p:nvCxnSpPr>
        <p:spPr bwMode="auto">
          <a:xfrm flipV="1">
            <a:off x="1367533" y="4183824"/>
            <a:ext cx="2786393" cy="9734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3347286" y="4268417"/>
            <a:ext cx="907993" cy="8888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011311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AD37D-6F19-7EBF-C887-2F3089C7E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Vibrating quadrupoles at LHC?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4A7C00-25F6-ABCA-8369-6288BE35F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8B24C2-39FF-EA5D-4787-FA75D0232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79D0FC-C730-5413-F357-A601A7956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39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6E3888-F7EF-05DF-7EC2-E8B51336B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282" y="914767"/>
            <a:ext cx="10503435" cy="1200256"/>
          </a:xfrm>
        </p:spPr>
        <p:txBody>
          <a:bodyPr/>
          <a:lstStyle/>
          <a:p>
            <a:r>
              <a:rPr lang="en-US" dirty="0"/>
              <a:t>For many years, a class of </a:t>
            </a:r>
            <a:r>
              <a:rPr lang="en-US" b="1" dirty="0">
                <a:solidFill>
                  <a:srgbClr val="0000FF"/>
                </a:solidFill>
              </a:rPr>
              <a:t>rare beam loss events</a:t>
            </a:r>
            <a:r>
              <a:rPr lang="en-US" dirty="0"/>
              <a:t> remained </a:t>
            </a:r>
            <a:r>
              <a:rPr lang="en-US" b="1" dirty="0">
                <a:solidFill>
                  <a:srgbClr val="0000FF"/>
                </a:solidFill>
              </a:rPr>
              <a:t>un-explained</a:t>
            </a:r>
            <a:r>
              <a:rPr lang="en-US" dirty="0"/>
              <a:t> at the LHC.</a:t>
            </a:r>
          </a:p>
          <a:p>
            <a:pPr>
              <a:spcBef>
                <a:spcPts val="1200"/>
              </a:spcBef>
            </a:pPr>
            <a:r>
              <a:rPr lang="en-US" dirty="0"/>
              <a:t>Signature: the beams suddenly </a:t>
            </a:r>
            <a:r>
              <a:rPr lang="en-US" b="1" dirty="0">
                <a:solidFill>
                  <a:srgbClr val="0000FF"/>
                </a:solidFill>
              </a:rPr>
              <a:t>oscillate transversely at 8-10 Hz </a:t>
            </a:r>
            <a:r>
              <a:rPr lang="en-US" dirty="0"/>
              <a:t>leading to beam abort due to beam losses exceeding tolerable thresholds.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7D67D-8AD6-AAA5-7621-51AE77C7B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2132" y="2816155"/>
            <a:ext cx="5945478" cy="2566627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B8E0BE56-FF5B-55C4-E931-7D8FD9822526}"/>
              </a:ext>
            </a:extLst>
          </p:cNvPr>
          <p:cNvSpPr txBox="1">
            <a:spLocks/>
          </p:cNvSpPr>
          <p:nvPr/>
        </p:nvSpPr>
        <p:spPr bwMode="auto">
          <a:xfrm>
            <a:off x="844281" y="2545685"/>
            <a:ext cx="5257850" cy="3763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The analysis of the orbits before beam loss (see earlier slides) pointed in all cases to </a:t>
            </a:r>
            <a:r>
              <a:rPr lang="en-GB" b="1" kern="0" dirty="0">
                <a:solidFill>
                  <a:srgbClr val="0000FF"/>
                </a:solidFill>
              </a:rPr>
              <a:t>well defined source</a:t>
            </a:r>
            <a:r>
              <a:rPr lang="en-GB" kern="0" dirty="0"/>
              <a:t>, consistent with </a:t>
            </a:r>
            <a:r>
              <a:rPr lang="en-GB" b="1" kern="0" dirty="0" err="1"/>
              <a:t>micrometer</a:t>
            </a:r>
            <a:r>
              <a:rPr lang="en-GB" b="1" kern="0" dirty="0"/>
              <a:t> amplitude oscillations of a single quadrupole</a:t>
            </a:r>
            <a:r>
              <a:rPr lang="en-GB" kern="0" dirty="0"/>
              <a:t>.</a:t>
            </a:r>
          </a:p>
          <a:p>
            <a:pPr lvl="1"/>
            <a:r>
              <a:rPr lang="en-GB" kern="0" dirty="0"/>
              <a:t>The LHC quadrupole have </a:t>
            </a:r>
            <a:r>
              <a:rPr lang="en-GB" b="1" kern="0" dirty="0"/>
              <a:t>mechanical resonances in the range 8-20 Hz</a:t>
            </a:r>
            <a:r>
              <a:rPr lang="en-GB" kern="0" dirty="0"/>
              <a:t>.</a:t>
            </a:r>
          </a:p>
          <a:p>
            <a:pPr lvl="1"/>
            <a:r>
              <a:rPr lang="en-GB" kern="0" dirty="0"/>
              <a:t>The sources are not </a:t>
            </a:r>
            <a:r>
              <a:rPr lang="en-GB" b="1" kern="0" dirty="0"/>
              <a:t>randomly distributed</a:t>
            </a:r>
            <a:r>
              <a:rPr lang="en-GB" kern="0" dirty="0"/>
              <a:t>, in 2023 there were only 2 locations for 7 events.</a:t>
            </a:r>
          </a:p>
          <a:p>
            <a:pPr lvl="1"/>
            <a:r>
              <a:rPr lang="en-GB" b="1" kern="0" dirty="0">
                <a:solidFill>
                  <a:srgbClr val="CC3399"/>
                </a:solidFill>
              </a:rPr>
              <a:t>What could be a trigger ???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1C3233-EFDA-3BC0-235B-1037EA8938EF}"/>
              </a:ext>
            </a:extLst>
          </p:cNvPr>
          <p:cNvSpPr txBox="1"/>
          <p:nvPr/>
        </p:nvSpPr>
        <p:spPr>
          <a:xfrm>
            <a:off x="7017720" y="2464884"/>
            <a:ext cx="484780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b="1" i="1" kern="0" dirty="0">
                <a:solidFill>
                  <a:srgbClr val="CC3399"/>
                </a:solidFill>
                <a:latin typeface="+mn-lt"/>
              </a:rPr>
              <a:t>Max orbit change in such events (modulated at ~10 Hz)</a:t>
            </a:r>
            <a:endParaRPr lang="en-GB" sz="1400" b="1" i="1" kern="0" dirty="0">
              <a:solidFill>
                <a:srgbClr val="CC3399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49F5C9-77D5-A3BD-F1A3-CD008730AC07}"/>
              </a:ext>
            </a:extLst>
          </p:cNvPr>
          <p:cNvSpPr txBox="1"/>
          <p:nvPr/>
        </p:nvSpPr>
        <p:spPr>
          <a:xfrm>
            <a:off x="10241885" y="5662361"/>
            <a:ext cx="127791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b="1" i="1" kern="0" dirty="0">
                <a:solidFill>
                  <a:srgbClr val="CC3399"/>
                </a:solidFill>
                <a:latin typeface="+mn-lt"/>
              </a:rPr>
              <a:t>Source point</a:t>
            </a:r>
            <a:endParaRPr lang="en-GB" sz="1400" b="1" i="1" kern="0" dirty="0">
              <a:solidFill>
                <a:srgbClr val="CC3399"/>
              </a:solidFill>
              <a:latin typeface="+mn-lt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7B8F037-C38F-7D1E-3F03-8C836A094831}"/>
              </a:ext>
            </a:extLst>
          </p:cNvPr>
          <p:cNvCxnSpPr>
            <a:cxnSpLocks/>
          </p:cNvCxnSpPr>
          <p:nvPr/>
        </p:nvCxnSpPr>
        <p:spPr bwMode="auto">
          <a:xfrm flipV="1">
            <a:off x="10880842" y="4793121"/>
            <a:ext cx="488716" cy="8692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C3399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04226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Dipole magnet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41330" y="860165"/>
            <a:ext cx="10524130" cy="1613620"/>
          </a:xfrm>
        </p:spPr>
        <p:txBody>
          <a:bodyPr/>
          <a:lstStyle/>
          <a:p>
            <a:r>
              <a:rPr lang="en-GB" sz="1800" dirty="0"/>
              <a:t>The dipole has two magnetic poles and generates a </a:t>
            </a:r>
            <a:r>
              <a:rPr lang="en-GB" sz="1800" b="1" dirty="0">
                <a:solidFill>
                  <a:srgbClr val="0000FF"/>
                </a:solidFill>
              </a:rPr>
              <a:t>homogeneous field </a:t>
            </a:r>
            <a:r>
              <a:rPr lang="en-GB" sz="1800" dirty="0"/>
              <a:t>providing a constant force on all beam particles – used to </a:t>
            </a:r>
            <a:r>
              <a:rPr lang="en-GB" sz="1800" b="1" dirty="0">
                <a:solidFill>
                  <a:srgbClr val="CC3399"/>
                </a:solidFill>
              </a:rPr>
              <a:t>deflect</a:t>
            </a:r>
            <a:r>
              <a:rPr lang="en-GB" sz="1800" dirty="0"/>
              <a:t> the beam.</a:t>
            </a:r>
          </a:p>
          <a:p>
            <a:pPr lvl="1"/>
            <a:r>
              <a:rPr lang="en-GB" sz="1600" dirty="0"/>
              <a:t>A </a:t>
            </a:r>
            <a:r>
              <a:rPr lang="en-GB" sz="1600" b="1" dirty="0"/>
              <a:t>dipole corrector </a:t>
            </a:r>
            <a:r>
              <a:rPr lang="en-GB" sz="1600" dirty="0"/>
              <a:t>is just a </a:t>
            </a:r>
            <a:r>
              <a:rPr lang="en-GB" sz="1600" b="1" dirty="0"/>
              <a:t>small version</a:t>
            </a:r>
            <a:r>
              <a:rPr lang="en-GB" sz="1600" dirty="0"/>
              <a:t> of such a magnet, dedicated to steer the beam.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6183173" y="2611496"/>
            <a:ext cx="2508265" cy="1573640"/>
            <a:chOff x="1333688" y="1935318"/>
            <a:chExt cx="2508265" cy="1573640"/>
          </a:xfrm>
        </p:grpSpPr>
        <p:grpSp>
          <p:nvGrpSpPr>
            <p:cNvPr id="53" name="Group 52"/>
            <p:cNvGrpSpPr/>
            <p:nvPr/>
          </p:nvGrpSpPr>
          <p:grpSpPr>
            <a:xfrm>
              <a:off x="1358104" y="2287304"/>
              <a:ext cx="1736435" cy="1221654"/>
              <a:chOff x="1077145" y="2410331"/>
              <a:chExt cx="1736435" cy="1221654"/>
            </a:xfrm>
          </p:grpSpPr>
          <p:grpSp>
            <p:nvGrpSpPr>
              <p:cNvPr id="7" name="Group 6"/>
              <p:cNvGrpSpPr/>
              <p:nvPr/>
            </p:nvGrpSpPr>
            <p:grpSpPr>
              <a:xfrm rot="10800000">
                <a:off x="1077145" y="2410331"/>
                <a:ext cx="1736435" cy="1221654"/>
                <a:chOff x="876910" y="2699305"/>
                <a:chExt cx="1736435" cy="1221654"/>
              </a:xfrm>
            </p:grpSpPr>
            <p:sp>
              <p:nvSpPr>
                <p:cNvPr id="8" name="Rectangle 7"/>
                <p:cNvSpPr/>
                <p:nvPr/>
              </p:nvSpPr>
              <p:spPr bwMode="auto">
                <a:xfrm>
                  <a:off x="876910" y="2699305"/>
                  <a:ext cx="1736435" cy="115215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9" name="Rectangle 8"/>
                <p:cNvSpPr/>
                <p:nvPr/>
              </p:nvSpPr>
              <p:spPr bwMode="auto">
                <a:xfrm>
                  <a:off x="876910" y="3813050"/>
                  <a:ext cx="1736435" cy="107909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cxnSp>
              <p:nvCxnSpPr>
                <p:cNvPr id="10" name="Straight Arrow Connector 9"/>
                <p:cNvCxnSpPr/>
                <p:nvPr/>
              </p:nvCxnSpPr>
              <p:spPr bwMode="auto">
                <a:xfrm>
                  <a:off x="1576410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1" name="Straight Arrow Connector 10"/>
                <p:cNvCxnSpPr/>
                <p:nvPr/>
              </p:nvCxnSpPr>
              <p:spPr bwMode="auto">
                <a:xfrm>
                  <a:off x="1691625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2" name="Straight Arrow Connector 11"/>
                <p:cNvCxnSpPr/>
                <p:nvPr/>
              </p:nvCxnSpPr>
              <p:spPr bwMode="auto">
                <a:xfrm>
                  <a:off x="1806840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3" name="Straight Arrow Connector 12"/>
                <p:cNvCxnSpPr/>
                <p:nvPr/>
              </p:nvCxnSpPr>
              <p:spPr bwMode="auto">
                <a:xfrm>
                  <a:off x="1922055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4" name="Straight Arrow Connector 13"/>
                <p:cNvCxnSpPr/>
                <p:nvPr/>
              </p:nvCxnSpPr>
              <p:spPr bwMode="auto">
                <a:xfrm>
                  <a:off x="2037270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5" name="Straight Arrow Connector 14"/>
                <p:cNvCxnSpPr/>
                <p:nvPr/>
              </p:nvCxnSpPr>
              <p:spPr bwMode="auto">
                <a:xfrm>
                  <a:off x="2152485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6" name="Straight Arrow Connector 15"/>
                <p:cNvCxnSpPr/>
                <p:nvPr/>
              </p:nvCxnSpPr>
              <p:spPr bwMode="auto">
                <a:xfrm>
                  <a:off x="2267700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7" name="Straight Arrow Connector 16"/>
                <p:cNvCxnSpPr/>
                <p:nvPr/>
              </p:nvCxnSpPr>
              <p:spPr bwMode="auto">
                <a:xfrm>
                  <a:off x="2382915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8" name="Straight Arrow Connector 17"/>
                <p:cNvCxnSpPr/>
                <p:nvPr/>
              </p:nvCxnSpPr>
              <p:spPr bwMode="auto">
                <a:xfrm>
                  <a:off x="2498130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9" name="Straight Arrow Connector 18"/>
                <p:cNvCxnSpPr/>
                <p:nvPr/>
              </p:nvCxnSpPr>
              <p:spPr bwMode="auto">
                <a:xfrm>
                  <a:off x="1000335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20" name="Straight Arrow Connector 19"/>
                <p:cNvCxnSpPr/>
                <p:nvPr/>
              </p:nvCxnSpPr>
              <p:spPr bwMode="auto">
                <a:xfrm>
                  <a:off x="1115550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21" name="Straight Arrow Connector 20"/>
                <p:cNvCxnSpPr/>
                <p:nvPr/>
              </p:nvCxnSpPr>
              <p:spPr bwMode="auto">
                <a:xfrm>
                  <a:off x="1230765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22" name="Straight Arrow Connector 21"/>
                <p:cNvCxnSpPr/>
                <p:nvPr/>
              </p:nvCxnSpPr>
              <p:spPr bwMode="auto">
                <a:xfrm>
                  <a:off x="1345980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23" name="Straight Arrow Connector 22"/>
                <p:cNvCxnSpPr/>
                <p:nvPr/>
              </p:nvCxnSpPr>
              <p:spPr bwMode="auto">
                <a:xfrm>
                  <a:off x="1461195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sp>
            <p:nvSpPr>
              <p:cNvPr id="24" name="Line 42"/>
              <p:cNvSpPr>
                <a:spLocks noChangeShapeType="1"/>
              </p:cNvSpPr>
              <p:nvPr/>
            </p:nvSpPr>
            <p:spPr bwMode="auto">
              <a:xfrm flipV="1">
                <a:off x="1642329" y="3083354"/>
                <a:ext cx="495451" cy="2997"/>
              </a:xfrm>
              <a:prstGeom prst="line">
                <a:avLst/>
              </a:prstGeom>
              <a:noFill/>
              <a:ln w="50800">
                <a:solidFill>
                  <a:srgbClr val="0099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Rectangle 43"/>
              <p:cNvSpPr>
                <a:spLocks/>
              </p:cNvSpPr>
              <p:nvPr/>
            </p:nvSpPr>
            <p:spPr bwMode="auto">
              <a:xfrm>
                <a:off x="1678975" y="3083354"/>
                <a:ext cx="411700" cy="383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40639" bIns="0"/>
              <a:lstStyle>
                <a:lvl1pPr marL="39688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spcBef>
                    <a:spcPts val="1350"/>
                  </a:spcBef>
                </a:pPr>
                <a:r>
                  <a:rPr lang="en-US" altLang="en-US" sz="2700" b="1" dirty="0" err="1">
                    <a:solidFill>
                      <a:srgbClr val="0099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Times New Roman" panose="02020603050405020304" pitchFamily="18" charset="0"/>
                  </a:rPr>
                  <a:t>F</a:t>
                </a:r>
                <a:r>
                  <a:rPr lang="en-US" altLang="en-US" sz="2700" b="1" baseline="-23000" dirty="0" err="1">
                    <a:solidFill>
                      <a:srgbClr val="0099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Times New Roman" panose="02020603050405020304" pitchFamily="18" charset="0"/>
                  </a:rPr>
                  <a:t>x</a:t>
                </a:r>
                <a:endParaRPr lang="en-US" altLang="en-US" sz="2700" b="1" baseline="-23000" dirty="0">
                  <a:solidFill>
                    <a:srgbClr val="0099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7" name="Oval 48"/>
              <p:cNvSpPr>
                <a:spLocks/>
              </p:cNvSpPr>
              <p:nvPr/>
            </p:nvSpPr>
            <p:spPr bwMode="auto">
              <a:xfrm>
                <a:off x="1571714" y="3042960"/>
                <a:ext cx="101222" cy="94673"/>
              </a:xfrm>
              <a:prstGeom prst="ellipse">
                <a:avLst/>
              </a:prstGeom>
              <a:solidFill>
                <a:srgbClr val="FF00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498203" y="2941227"/>
                <a:ext cx="261610" cy="276999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200" kern="0" dirty="0">
                    <a:latin typeface="+mn-lt"/>
                  </a:rPr>
                  <a:t>x</a:t>
                </a: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1333688" y="1935318"/>
              <a:ext cx="180690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i="1" kern="0" dirty="0">
                  <a:latin typeface="+mn-lt"/>
                </a:rPr>
                <a:t>Horizontal deflection</a:t>
              </a:r>
            </a:p>
          </p:txBody>
        </p:sp>
        <p:sp>
          <p:nvSpPr>
            <p:cNvPr id="56" name="Rectangle 41"/>
            <p:cNvSpPr>
              <a:spLocks/>
            </p:cNvSpPr>
            <p:nvPr/>
          </p:nvSpPr>
          <p:spPr bwMode="auto">
            <a:xfrm>
              <a:off x="3011740" y="2549314"/>
              <a:ext cx="830213" cy="345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0639" bIns="0"/>
            <a:lstStyle>
              <a:lvl1pPr marL="39688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spcBef>
                  <a:spcPts val="1350"/>
                </a:spcBef>
              </a:pPr>
              <a:r>
                <a:rPr lang="en-US" altLang="en-US" sz="2400" dirty="0">
                  <a:solidFill>
                    <a:srgbClr val="00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B</a:t>
              </a:r>
              <a:r>
                <a:rPr lang="en-US" altLang="en-US" sz="2400" baseline="-25000" dirty="0">
                  <a:solidFill>
                    <a:srgbClr val="00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y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0211589" y="2569218"/>
            <a:ext cx="1598515" cy="2326563"/>
            <a:chOff x="4701342" y="1792153"/>
            <a:chExt cx="1598515" cy="2326563"/>
          </a:xfrm>
        </p:grpSpPr>
        <p:grpSp>
          <p:nvGrpSpPr>
            <p:cNvPr id="52" name="Group 51"/>
            <p:cNvGrpSpPr/>
            <p:nvPr/>
          </p:nvGrpSpPr>
          <p:grpSpPr>
            <a:xfrm>
              <a:off x="4917645" y="2146388"/>
              <a:ext cx="1221654" cy="1736435"/>
              <a:chOff x="4514851" y="2084825"/>
              <a:chExt cx="1221654" cy="1736435"/>
            </a:xfrm>
          </p:grpSpPr>
          <p:grpSp>
            <p:nvGrpSpPr>
              <p:cNvPr id="28" name="Group 27"/>
              <p:cNvGrpSpPr/>
              <p:nvPr/>
            </p:nvGrpSpPr>
            <p:grpSpPr>
              <a:xfrm rot="5400000">
                <a:off x="4257460" y="2342216"/>
                <a:ext cx="1736435" cy="1221654"/>
                <a:chOff x="876910" y="2699305"/>
                <a:chExt cx="1736435" cy="1221654"/>
              </a:xfrm>
            </p:grpSpPr>
            <p:sp>
              <p:nvSpPr>
                <p:cNvPr id="29" name="Rectangle 28"/>
                <p:cNvSpPr/>
                <p:nvPr/>
              </p:nvSpPr>
              <p:spPr bwMode="auto">
                <a:xfrm>
                  <a:off x="876910" y="2699305"/>
                  <a:ext cx="1736435" cy="115215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0" name="Rectangle 29"/>
                <p:cNvSpPr/>
                <p:nvPr/>
              </p:nvSpPr>
              <p:spPr bwMode="auto">
                <a:xfrm>
                  <a:off x="876910" y="3813050"/>
                  <a:ext cx="1736435" cy="107909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cxnSp>
              <p:nvCxnSpPr>
                <p:cNvPr id="31" name="Straight Arrow Connector 30"/>
                <p:cNvCxnSpPr/>
                <p:nvPr/>
              </p:nvCxnSpPr>
              <p:spPr bwMode="auto">
                <a:xfrm>
                  <a:off x="1576410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2" name="Straight Arrow Connector 31"/>
                <p:cNvCxnSpPr/>
                <p:nvPr/>
              </p:nvCxnSpPr>
              <p:spPr bwMode="auto">
                <a:xfrm>
                  <a:off x="1691625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3" name="Straight Arrow Connector 32"/>
                <p:cNvCxnSpPr/>
                <p:nvPr/>
              </p:nvCxnSpPr>
              <p:spPr bwMode="auto">
                <a:xfrm>
                  <a:off x="1806840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4" name="Straight Arrow Connector 33"/>
                <p:cNvCxnSpPr/>
                <p:nvPr/>
              </p:nvCxnSpPr>
              <p:spPr bwMode="auto">
                <a:xfrm>
                  <a:off x="1922055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5" name="Straight Arrow Connector 34"/>
                <p:cNvCxnSpPr/>
                <p:nvPr/>
              </p:nvCxnSpPr>
              <p:spPr bwMode="auto">
                <a:xfrm>
                  <a:off x="2037270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6" name="Straight Arrow Connector 35"/>
                <p:cNvCxnSpPr/>
                <p:nvPr/>
              </p:nvCxnSpPr>
              <p:spPr bwMode="auto">
                <a:xfrm>
                  <a:off x="2152485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7" name="Straight Arrow Connector 36"/>
                <p:cNvCxnSpPr/>
                <p:nvPr/>
              </p:nvCxnSpPr>
              <p:spPr bwMode="auto">
                <a:xfrm>
                  <a:off x="2267700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8" name="Straight Arrow Connector 37"/>
                <p:cNvCxnSpPr/>
                <p:nvPr/>
              </p:nvCxnSpPr>
              <p:spPr bwMode="auto">
                <a:xfrm>
                  <a:off x="2382915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9" name="Straight Arrow Connector 38"/>
                <p:cNvCxnSpPr/>
                <p:nvPr/>
              </p:nvCxnSpPr>
              <p:spPr bwMode="auto">
                <a:xfrm>
                  <a:off x="2498130" y="2892328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0" name="Straight Arrow Connector 39"/>
                <p:cNvCxnSpPr/>
                <p:nvPr/>
              </p:nvCxnSpPr>
              <p:spPr bwMode="auto">
                <a:xfrm>
                  <a:off x="1000335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1" name="Straight Arrow Connector 40"/>
                <p:cNvCxnSpPr/>
                <p:nvPr/>
              </p:nvCxnSpPr>
              <p:spPr bwMode="auto">
                <a:xfrm>
                  <a:off x="1115550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2" name="Straight Arrow Connector 41"/>
                <p:cNvCxnSpPr/>
                <p:nvPr/>
              </p:nvCxnSpPr>
              <p:spPr bwMode="auto">
                <a:xfrm>
                  <a:off x="1230765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3" name="Straight Arrow Connector 42"/>
                <p:cNvCxnSpPr/>
                <p:nvPr/>
              </p:nvCxnSpPr>
              <p:spPr bwMode="auto">
                <a:xfrm>
                  <a:off x="1345980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4" name="Straight Arrow Connector 43"/>
                <p:cNvCxnSpPr/>
                <p:nvPr/>
              </p:nvCxnSpPr>
              <p:spPr bwMode="auto">
                <a:xfrm>
                  <a:off x="1461195" y="2891330"/>
                  <a:ext cx="0" cy="864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sp>
            <p:nvSpPr>
              <p:cNvPr id="45" name="Rectangle 44"/>
              <p:cNvSpPr>
                <a:spLocks/>
              </p:cNvSpPr>
              <p:nvPr/>
            </p:nvSpPr>
            <p:spPr bwMode="auto">
              <a:xfrm>
                <a:off x="5284268" y="2578119"/>
                <a:ext cx="448685" cy="406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40639" bIns="0"/>
              <a:lstStyle>
                <a:lvl1pPr marL="39688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spcBef>
                    <a:spcPts val="1350"/>
                  </a:spcBef>
                </a:pPr>
                <a:r>
                  <a:rPr lang="en-US" altLang="en-US" sz="27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Times New Roman" panose="02020603050405020304" pitchFamily="18" charset="0"/>
                  </a:rPr>
                  <a:t>F</a:t>
                </a:r>
                <a:r>
                  <a:rPr lang="en-US" altLang="en-US" sz="2700" b="1" baseline="-23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Times New Roman" panose="02020603050405020304" pitchFamily="18" charset="0"/>
                  </a:rPr>
                  <a:t>y</a:t>
                </a:r>
                <a:endParaRPr lang="en-US" altLang="en-US" sz="2700" b="1" baseline="-23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6" name="Line 45"/>
              <p:cNvSpPr>
                <a:spLocks noChangeShapeType="1"/>
              </p:cNvSpPr>
              <p:nvPr/>
            </p:nvSpPr>
            <p:spPr bwMode="auto">
              <a:xfrm rot="10800000" flipH="1">
                <a:off x="5144327" y="2460978"/>
                <a:ext cx="3406" cy="553778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" name="Oval 48"/>
              <p:cNvSpPr>
                <a:spLocks/>
              </p:cNvSpPr>
              <p:nvPr/>
            </p:nvSpPr>
            <p:spPr bwMode="auto">
              <a:xfrm>
                <a:off x="5100779" y="2983394"/>
                <a:ext cx="101222" cy="94673"/>
              </a:xfrm>
              <a:prstGeom prst="ellipse">
                <a:avLst/>
              </a:prstGeom>
              <a:solidFill>
                <a:srgbClr val="FF00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020585" y="2876675"/>
                <a:ext cx="261610" cy="276999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200" kern="0" dirty="0">
                    <a:latin typeface="+mn-lt"/>
                  </a:rPr>
                  <a:t>x</a:t>
                </a: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4701342" y="1792153"/>
              <a:ext cx="159851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i="1" kern="0" dirty="0">
                  <a:latin typeface="+mn-lt"/>
                </a:rPr>
                <a:t>Vertical deflection</a:t>
              </a:r>
            </a:p>
          </p:txBody>
        </p:sp>
        <p:sp>
          <p:nvSpPr>
            <p:cNvPr id="57" name="Rectangle 41"/>
            <p:cNvSpPr>
              <a:spLocks/>
            </p:cNvSpPr>
            <p:nvPr/>
          </p:nvSpPr>
          <p:spPr bwMode="auto">
            <a:xfrm>
              <a:off x="5305534" y="3773552"/>
              <a:ext cx="830213" cy="345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0639" bIns="0"/>
            <a:lstStyle>
              <a:lvl1pPr marL="39688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spcBef>
                  <a:spcPts val="1350"/>
                </a:spcBef>
              </a:pPr>
              <a:r>
                <a:rPr lang="en-US" altLang="en-US" sz="2400" dirty="0" err="1">
                  <a:solidFill>
                    <a:srgbClr val="00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B</a:t>
              </a:r>
              <a:r>
                <a:rPr lang="en-US" altLang="en-US" sz="2400" baseline="-25000" dirty="0" err="1">
                  <a:solidFill>
                    <a:srgbClr val="00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x</a:t>
              </a:r>
              <a:endParaRPr lang="en-US" altLang="en-US" sz="2400" baseline="-250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</p:grp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2968916"/>
              </p:ext>
            </p:extLst>
          </p:nvPr>
        </p:nvGraphicFramePr>
        <p:xfrm>
          <a:off x="2292054" y="2476233"/>
          <a:ext cx="1548644" cy="525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11000" imgH="241200" progId="Equation.3">
                  <p:embed/>
                </p:oleObj>
              </mc:Choice>
              <mc:Fallback>
                <p:oleObj name="Equation" r:id="rId2" imgW="71100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92054" y="2476233"/>
                        <a:ext cx="1548644" cy="5254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877663" y="2046420"/>
            <a:ext cx="174919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>
                <a:latin typeface="+mn-lt"/>
              </a:rPr>
              <a:t>Lorentz force: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893041" y="3037248"/>
            <a:ext cx="2452946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>
                <a:latin typeface="+mn-lt"/>
              </a:rPr>
              <a:t>orthogonal to the speed and magnetic field directions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4989846" y="2498189"/>
            <a:ext cx="1234626" cy="1227614"/>
            <a:chOff x="6223415" y="4176101"/>
            <a:chExt cx="1234626" cy="1227614"/>
          </a:xfrm>
        </p:grpSpPr>
        <p:cxnSp>
          <p:nvCxnSpPr>
            <p:cNvPr id="62" name="Straight Arrow Connector 61"/>
            <p:cNvCxnSpPr/>
            <p:nvPr/>
          </p:nvCxnSpPr>
          <p:spPr bwMode="auto">
            <a:xfrm flipH="1" flipV="1">
              <a:off x="6522843" y="4340319"/>
              <a:ext cx="6622" cy="77850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5" name="Straight Arrow Connector 64"/>
            <p:cNvCxnSpPr/>
            <p:nvPr/>
          </p:nvCxnSpPr>
          <p:spPr bwMode="auto">
            <a:xfrm>
              <a:off x="6521829" y="5117601"/>
              <a:ext cx="737673" cy="1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7" name="TextBox 66"/>
            <p:cNvSpPr txBox="1"/>
            <p:nvPr/>
          </p:nvSpPr>
          <p:spPr>
            <a:xfrm>
              <a:off x="7145135" y="5003605"/>
              <a:ext cx="312906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2000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223415" y="4176101"/>
              <a:ext cx="312906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2000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</p:grpSp>
      <p:sp>
        <p:nvSpPr>
          <p:cNvPr id="70" name="Bent-Up Arrow 69"/>
          <p:cNvSpPr/>
          <p:nvPr/>
        </p:nvSpPr>
        <p:spPr bwMode="auto">
          <a:xfrm>
            <a:off x="5827323" y="4556265"/>
            <a:ext cx="1532415" cy="731520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51" y="3831211"/>
            <a:ext cx="5122332" cy="3428022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8460222" y="2943469"/>
            <a:ext cx="1497526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>
                <a:solidFill>
                  <a:srgbClr val="0000FF"/>
                </a:solidFill>
                <a:latin typeface="+mn-lt"/>
              </a:rPr>
              <a:t>90</a:t>
            </a:r>
            <a:r>
              <a:rPr lang="en-GB" sz="2000" kern="0" dirty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</a:t>
            </a:r>
            <a:r>
              <a:rPr lang="en-GB" sz="2000" kern="0" dirty="0">
                <a:solidFill>
                  <a:srgbClr val="0000FF"/>
                </a:solidFill>
                <a:latin typeface="+mn-lt"/>
              </a:rPr>
              <a:t> rotation</a:t>
            </a:r>
          </a:p>
        </p:txBody>
      </p:sp>
      <p:sp>
        <p:nvSpPr>
          <p:cNvPr id="63" name="Left-Right Arrow 62"/>
          <p:cNvSpPr/>
          <p:nvPr/>
        </p:nvSpPr>
        <p:spPr bwMode="auto">
          <a:xfrm>
            <a:off x="8624229" y="3363325"/>
            <a:ext cx="1174165" cy="326111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01600" dist="165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5013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AD37D-6F19-7EBF-C887-2F3089C7E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vibrating quadrupoles (2)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4A7C00-25F6-ABCA-8369-6288BE35F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8B24C2-39FF-EA5D-4787-FA75D0232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79D0FC-C730-5413-F357-A601A7956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40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6E3888-F7EF-05DF-7EC2-E8B51336B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110" y="853642"/>
            <a:ext cx="7066520" cy="1881844"/>
          </a:xfrm>
        </p:spPr>
        <p:txBody>
          <a:bodyPr/>
          <a:lstStyle/>
          <a:p>
            <a:r>
              <a:rPr lang="en-US" sz="1800" dirty="0"/>
              <a:t>One location was instrumented with </a:t>
            </a:r>
            <a:r>
              <a:rPr lang="en-US" sz="1800" b="1" dirty="0">
                <a:solidFill>
                  <a:srgbClr val="0000FF"/>
                </a:solidFill>
              </a:rPr>
              <a:t>vibrations sensors </a:t>
            </a:r>
            <a:r>
              <a:rPr lang="en-US" sz="1800" dirty="0"/>
              <a:t>in February 2024.</a:t>
            </a:r>
          </a:p>
          <a:p>
            <a:r>
              <a:rPr lang="en-US" sz="1800" dirty="0"/>
              <a:t>Observations…</a:t>
            </a:r>
          </a:p>
          <a:p>
            <a:r>
              <a:rPr lang="en-US" sz="1800" dirty="0"/>
              <a:t>The offline analysis of many signals pointed eventually towards a </a:t>
            </a:r>
            <a:r>
              <a:rPr lang="en-US" sz="1800" b="1" dirty="0">
                <a:solidFill>
                  <a:srgbClr val="0000FF"/>
                </a:solidFill>
              </a:rPr>
              <a:t>cryogenic valve </a:t>
            </a:r>
            <a:r>
              <a:rPr lang="en-US" sz="1800" dirty="0"/>
              <a:t>used to re-pressurize the cold magnets with liquid Helium at 3.5 bar. Refill frequency depends on … leaks.</a:t>
            </a:r>
          </a:p>
        </p:txBody>
      </p:sp>
      <p:pic>
        <p:nvPicPr>
          <p:cNvPr id="7" name="20240306_094621-short">
            <a:hlinkClick r:id="" action="ppaction://media"/>
            <a:extLst>
              <a:ext uri="{FF2B5EF4-FFF2-40B4-BE49-F238E27FC236}">
                <a16:creationId xmlns:a16="http://schemas.microsoft.com/office/drawing/2014/main" id="{2443620B-9445-09D1-3ADD-6E92F5540C0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6110" y="3038233"/>
            <a:ext cx="5977898" cy="33625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EDC602-5374-3534-4881-90CDE30AE7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8150" y="3586656"/>
            <a:ext cx="4570195" cy="30533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30E275-26FF-E656-52D6-41358A8B8E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2630" y="973379"/>
            <a:ext cx="4064195" cy="22861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94DF38-134C-4E89-A15F-C8D43F9BAF7F}"/>
              </a:ext>
            </a:extLst>
          </p:cNvPr>
          <p:cNvSpPr txBox="1"/>
          <p:nvPr/>
        </p:nvSpPr>
        <p:spPr>
          <a:xfrm>
            <a:off x="7736922" y="3460356"/>
            <a:ext cx="359265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b="1" i="1" kern="0" dirty="0">
                <a:solidFill>
                  <a:srgbClr val="CC3399"/>
                </a:solidFill>
                <a:latin typeface="+mn-lt"/>
              </a:rPr>
              <a:t>Vibration of the cryostat at 8 and 10 Hz !</a:t>
            </a:r>
            <a:endParaRPr lang="en-GB" sz="1400" b="1" i="1" kern="0" dirty="0">
              <a:solidFill>
                <a:srgbClr val="CC3399"/>
              </a:solidFill>
              <a:latin typeface="+mn-lt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7A30847-DDF7-493F-BD73-F117F19B40F4}"/>
              </a:ext>
            </a:extLst>
          </p:cNvPr>
          <p:cNvCxnSpPr>
            <a:cxnSpLocks/>
          </p:cNvCxnSpPr>
          <p:nvPr/>
        </p:nvCxnSpPr>
        <p:spPr bwMode="auto">
          <a:xfrm flipH="1">
            <a:off x="8784350" y="803231"/>
            <a:ext cx="491426" cy="419506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6835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0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23F61-4C54-148A-9882-F0543BE16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Slow ground movements – days to years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D8A876-C2B5-6548-70CE-8BA818E91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028B7E-E3BD-4300-46EF-097277185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696F5-4F38-2410-0A3B-6ACEB2E1E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41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AF8AC0-317E-8E62-E357-B4346EC00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984" y="926920"/>
            <a:ext cx="10503435" cy="1136617"/>
          </a:xfrm>
        </p:spPr>
        <p:txBody>
          <a:bodyPr/>
          <a:lstStyle/>
          <a:p>
            <a:r>
              <a:rPr lang="en-US" sz="1800" dirty="0"/>
              <a:t>In large tunnels (LEP/LHC, future FCC) geology has an important impact.</a:t>
            </a:r>
          </a:p>
          <a:p>
            <a:r>
              <a:rPr lang="en-US" sz="1800" dirty="0"/>
              <a:t>Geological </a:t>
            </a:r>
            <a:r>
              <a:rPr lang="en-US" sz="1800" b="1" dirty="0">
                <a:solidFill>
                  <a:srgbClr val="FF0000"/>
                </a:solidFill>
              </a:rPr>
              <a:t>fault lines </a:t>
            </a:r>
            <a:r>
              <a:rPr lang="en-US" sz="1800" dirty="0"/>
              <a:t>can degrade the stability locally by more than an order of magnitude.</a:t>
            </a:r>
          </a:p>
          <a:p>
            <a:pPr lvl="1"/>
            <a:r>
              <a:rPr lang="en-US" sz="1400" dirty="0"/>
              <a:t>From </a:t>
            </a:r>
            <a:r>
              <a:rPr lang="en-US" sz="1400" b="1" dirty="0">
                <a:solidFill>
                  <a:srgbClr val="0000FF"/>
                </a:solidFill>
              </a:rPr>
              <a:t>~70 </a:t>
            </a:r>
            <a:r>
              <a:rPr lang="en-US" sz="1400" b="1" dirty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sz="1400" b="1" dirty="0">
                <a:solidFill>
                  <a:srgbClr val="0000FF"/>
                </a:solidFill>
              </a:rPr>
              <a:t>m drift / year </a:t>
            </a:r>
            <a:r>
              <a:rPr lang="en-US" sz="1400" dirty="0"/>
              <a:t>in </a:t>
            </a:r>
            <a:r>
              <a:rPr lang="en-US" sz="1400" b="1" dirty="0"/>
              <a:t>‘quiet’ areas </a:t>
            </a:r>
            <a:r>
              <a:rPr lang="en-US" sz="1400" dirty="0"/>
              <a:t>to </a:t>
            </a:r>
            <a:r>
              <a:rPr lang="en-US" sz="1400" b="1" dirty="0">
                <a:solidFill>
                  <a:srgbClr val="FF0000"/>
                </a:solidFill>
              </a:rPr>
              <a:t>many mm </a:t>
            </a:r>
            <a:r>
              <a:rPr lang="en-US" sz="1400" dirty="0"/>
              <a:t>around </a:t>
            </a:r>
            <a:r>
              <a:rPr lang="en-US" sz="1400" b="1" dirty="0"/>
              <a:t>active faults</a:t>
            </a:r>
            <a:r>
              <a:rPr lang="en-US" sz="1400" dirty="0"/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99B710-4662-0AAD-A539-F8983B2B0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6610" y="2884810"/>
            <a:ext cx="6109420" cy="36015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04DDE7-25F1-CDCA-DAD9-29C158D848C9}"/>
              </a:ext>
            </a:extLst>
          </p:cNvPr>
          <p:cNvSpPr txBox="1"/>
          <p:nvPr/>
        </p:nvSpPr>
        <p:spPr>
          <a:xfrm>
            <a:off x="9739935" y="2749095"/>
            <a:ext cx="2016899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b="1" kern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R. </a:t>
            </a:r>
            <a:r>
              <a:rPr lang="en-US" sz="1200" b="1" kern="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Pitthan</a:t>
            </a:r>
            <a:r>
              <a:rPr lang="en-US" sz="1200" b="1" kern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, CLIC note 422</a:t>
            </a:r>
            <a:endParaRPr lang="en-GB" sz="1200" b="1" kern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BA6B5D9-D7D6-5C3E-6FB1-1856AA04B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666" y="2564378"/>
            <a:ext cx="3439867" cy="39773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A9EFD2-0BB9-7F54-089C-361BC0F75C2B}"/>
              </a:ext>
            </a:extLst>
          </p:cNvPr>
          <p:cNvSpPr txBox="1"/>
          <p:nvPr/>
        </p:nvSpPr>
        <p:spPr>
          <a:xfrm>
            <a:off x="914334" y="2189682"/>
            <a:ext cx="2730235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LEP(LHC) map with fault lines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BAFF68-C8FB-0275-E773-08EF41BC4C61}"/>
              </a:ext>
            </a:extLst>
          </p:cNvPr>
          <p:cNvSpPr txBox="1"/>
          <p:nvPr/>
        </p:nvSpPr>
        <p:spPr>
          <a:xfrm>
            <a:off x="5110886" y="2391618"/>
            <a:ext cx="3494855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Evolution of LEP element positions from 1993 to 1999 (one line / year)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551BDE9-899A-A2EC-5FA1-78A5D73498CD}"/>
              </a:ext>
            </a:extLst>
          </p:cNvPr>
          <p:cNvCxnSpPr>
            <a:cxnSpLocks/>
          </p:cNvCxnSpPr>
          <p:nvPr/>
        </p:nvCxnSpPr>
        <p:spPr bwMode="auto">
          <a:xfrm>
            <a:off x="3791700" y="4888390"/>
            <a:ext cx="5568725" cy="88331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41DD3CC2-12F6-65BE-B238-804B3D57FBD3}"/>
              </a:ext>
            </a:extLst>
          </p:cNvPr>
          <p:cNvSpPr/>
          <p:nvPr/>
        </p:nvSpPr>
        <p:spPr bwMode="auto">
          <a:xfrm>
            <a:off x="3561270" y="4734770"/>
            <a:ext cx="230430" cy="19202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5893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75F41-9665-B3FB-E738-53F8DA339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tunnel preparation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A89C5A-E770-6255-0FC6-2B37EF4F3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3B4244-F055-BCBF-7393-C2AFCB416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3F23CC-A0FA-4745-7980-772C293A5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42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B5CDF3-61D7-7A4C-DEFF-09452DF7C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2717" y="1011835"/>
            <a:ext cx="10842192" cy="1457040"/>
          </a:xfrm>
        </p:spPr>
        <p:txBody>
          <a:bodyPr/>
          <a:lstStyle/>
          <a:p>
            <a:r>
              <a:rPr lang="en-US" sz="1800" dirty="0"/>
              <a:t>The 91 km long FCC tunnel placement must be studied carefully (location, depth) to minimize the </a:t>
            </a:r>
            <a:r>
              <a:rPr lang="en-US" sz="1800" b="1" dirty="0">
                <a:solidFill>
                  <a:srgbClr val="0000FF"/>
                </a:solidFill>
              </a:rPr>
              <a:t>complications due to geologic structures </a:t>
            </a:r>
            <a:r>
              <a:rPr lang="en-US" sz="1800" dirty="0"/>
              <a:t>(change of rock type, fault lines, lakes and rivers, ... </a:t>
            </a:r>
          </a:p>
          <a:p>
            <a:pPr lvl="1"/>
            <a:r>
              <a:rPr lang="en-US" sz="1600" dirty="0"/>
              <a:t>Depth is ~200-400 m compared to 50-140m for LHC.</a:t>
            </a:r>
          </a:p>
          <a:p>
            <a:pPr lvl="1"/>
            <a:r>
              <a:rPr lang="en-US" sz="1600" dirty="0"/>
              <a:t>Ongoing measurement campaign (seismic with vibrating trucks, test drilling).</a:t>
            </a: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3C49D3-ADD0-E634-C536-2FF98FBA108C}"/>
              </a:ext>
            </a:extLst>
          </p:cNvPr>
          <p:cNvSpPr txBox="1"/>
          <p:nvPr/>
        </p:nvSpPr>
        <p:spPr>
          <a:xfrm>
            <a:off x="9590855" y="2966650"/>
            <a:ext cx="2424062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b="1" kern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Tribune de Geneve, 19.12.2024</a:t>
            </a:r>
            <a:endParaRPr lang="en-GB" sz="1200" b="1" kern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" name="Picture 6" descr="An aerial view of a land with a circle in the middle&#10;&#10;Description automatically generated">
            <a:extLst>
              <a:ext uri="{FF2B5EF4-FFF2-40B4-BE49-F238E27FC236}">
                <a16:creationId xmlns:a16="http://schemas.microsoft.com/office/drawing/2014/main" id="{8372BC80-AFFF-77E7-9B71-30387913A5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0520" y="2680610"/>
            <a:ext cx="7276952" cy="5093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190AFB-CA9C-5A52-0A95-562F5EC6D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813" y="3407502"/>
            <a:ext cx="5638800" cy="303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5844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Earth tides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43</a:t>
            </a:fld>
            <a:endParaRPr lang="en-US" altLang="en-US"/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828852" y="856454"/>
            <a:ext cx="51135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b="1" dirty="0">
                <a:solidFill>
                  <a:srgbClr val="000000"/>
                </a:solidFill>
                <a:latin typeface="Helvetica" panose="020B0604020202020204" pitchFamily="34" charset="0"/>
              </a:rPr>
              <a:t>Tide bulge of a celestial body </a:t>
            </a:r>
            <a:r>
              <a:rPr lang="en-US" altLang="en-US" dirty="0">
                <a:solidFill>
                  <a:srgbClr val="000000"/>
                </a:solidFill>
                <a:latin typeface="Helvetica" panose="020B0604020202020204" pitchFamily="34" charset="0"/>
              </a:rPr>
              <a:t>of mass </a:t>
            </a:r>
            <a:r>
              <a:rPr lang="en-US" altLang="en-US" i="1" dirty="0">
                <a:solidFill>
                  <a:srgbClr val="000000"/>
                </a:solidFill>
                <a:latin typeface="Times New Roman" panose="02020603050405020304" pitchFamily="18" charset="0"/>
              </a:rPr>
              <a:t>M</a:t>
            </a:r>
            <a:r>
              <a:rPr lang="en-US" altLang="en-US" dirty="0">
                <a:solidFill>
                  <a:srgbClr val="000000"/>
                </a:solidFill>
                <a:latin typeface="Helvetica" panose="020B0604020202020204" pitchFamily="34" charset="0"/>
              </a:rPr>
              <a:t> at a distance </a:t>
            </a:r>
            <a:r>
              <a:rPr lang="en-US" altLang="en-US" i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altLang="en-US" dirty="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3522865" y="1743950"/>
            <a:ext cx="173643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200" b="1" i="1" dirty="0">
                <a:solidFill>
                  <a:srgbClr val="000000"/>
                </a:solidFill>
                <a:latin typeface="Symbol" panose="05050102010706020507" pitchFamily="18" charset="2"/>
              </a:rPr>
              <a:t>q</a:t>
            </a:r>
            <a:r>
              <a:rPr lang="en-US" altLang="en-US" sz="1200" b="1" i="1" dirty="0">
                <a:solidFill>
                  <a:srgbClr val="000000"/>
                </a:solidFill>
                <a:latin typeface="Helvetica" panose="020B0604020202020204" pitchFamily="34" charset="0"/>
              </a:rPr>
              <a:t> = angle(vertical, the celestial body)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335" y="3617388"/>
            <a:ext cx="4887860" cy="295269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678" y="1640398"/>
            <a:ext cx="2174513" cy="806382"/>
          </a:xfrm>
          <a:prstGeom prst="rect">
            <a:avLst/>
          </a:prstGeom>
        </p:spPr>
      </p:pic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718045" y="2446780"/>
            <a:ext cx="53867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  <a:latin typeface="Helvetica" panose="020B0604020202020204" pitchFamily="34" charset="0"/>
              </a:rPr>
              <a:t>induces surface deformations and affects the water levels </a:t>
            </a:r>
            <a:r>
              <a:rPr lang="en-US" altLang="en-US" noProof="0" dirty="0">
                <a:solidFill>
                  <a:srgbClr val="000000"/>
                </a:solidFill>
                <a:latin typeface="Helvetica" panose="020B0604020202020204" pitchFamily="34" charset="0"/>
              </a:rPr>
              <a:t>of the</a:t>
            </a:r>
            <a:r>
              <a:rPr lang="en-US" altLang="en-US" dirty="0">
                <a:solidFill>
                  <a:srgbClr val="000000"/>
                </a:solidFill>
                <a:latin typeface="Helvetica" panose="020B0604020202020204" pitchFamily="34" charset="0"/>
              </a:rPr>
              <a:t> oceans, like a </a:t>
            </a:r>
            <a:r>
              <a:rPr lang="en-US" altLang="en-US" b="1" dirty="0">
                <a:solidFill>
                  <a:srgbClr val="000000"/>
                </a:solidFill>
                <a:latin typeface="Helvetica" panose="020B0604020202020204" pitchFamily="34" charset="0"/>
              </a:rPr>
              <a:t>deformed ballon</a:t>
            </a:r>
            <a:r>
              <a:rPr lang="en-US" altLang="en-US" dirty="0">
                <a:solidFill>
                  <a:srgbClr val="000000"/>
                </a:solidFill>
                <a:latin typeface="Helvetica" panose="020B0604020202020204" pitchFamily="34" charset="0"/>
              </a:rPr>
              <a:t>.</a:t>
            </a:r>
            <a:endParaRPr lang="en-US" altLang="en-US" dirty="0">
              <a:solidFill>
                <a:srgbClr val="CC3399"/>
              </a:solidFill>
              <a:latin typeface="Helvetica" panose="020B0604020202020204" pitchFamily="34" charset="0"/>
            </a:endParaRPr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6412731" y="917191"/>
            <a:ext cx="479113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dirty="0">
                <a:latin typeface="Helvetica" panose="020B0604020202020204" pitchFamily="34" charset="0"/>
              </a:rPr>
              <a:t>Such </a:t>
            </a:r>
            <a:r>
              <a:rPr lang="en-US" altLang="en-US" b="1" dirty="0">
                <a:solidFill>
                  <a:srgbClr val="0000FF"/>
                </a:solidFill>
                <a:latin typeface="Helvetica" panose="020B0604020202020204" pitchFamily="34" charset="0"/>
              </a:rPr>
              <a:t>Earth tides </a:t>
            </a:r>
            <a:r>
              <a:rPr lang="en-US" altLang="en-US" dirty="0">
                <a:solidFill>
                  <a:srgbClr val="000000"/>
                </a:solidFill>
                <a:latin typeface="Helvetica" panose="020B0604020202020204" pitchFamily="34" charset="0"/>
              </a:rPr>
              <a:t>alter the accelerator circumferences:</a:t>
            </a:r>
          </a:p>
        </p:txBody>
      </p:sp>
      <p:sp>
        <p:nvSpPr>
          <p:cNvPr id="39" name="Text Box 15"/>
          <p:cNvSpPr txBox="1">
            <a:spLocks noChangeArrowheads="1"/>
          </p:cNvSpPr>
          <p:nvPr/>
        </p:nvSpPr>
        <p:spPr bwMode="auto">
          <a:xfrm>
            <a:off x="6512057" y="1578850"/>
            <a:ext cx="4106416" cy="86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Clr>
                <a:srgbClr val="0000CC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altLang="en-US" sz="1400" dirty="0">
                <a:solidFill>
                  <a:srgbClr val="000000"/>
                </a:solidFill>
                <a:latin typeface="Helvetica" panose="020B0604020202020204" pitchFamily="34" charset="0"/>
              </a:rPr>
              <a:t>The Moon contributes 2/3, the Sun 1/3.</a:t>
            </a:r>
          </a:p>
          <a:p>
            <a:pPr marL="285750" indent="-285750">
              <a:lnSpc>
                <a:spcPct val="120000"/>
              </a:lnSpc>
              <a:buClr>
                <a:srgbClr val="0000CC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altLang="en-US" sz="1400" dirty="0">
                <a:solidFill>
                  <a:srgbClr val="000000"/>
                </a:solidFill>
                <a:latin typeface="Helvetica" panose="020B0604020202020204" pitchFamily="34" charset="0"/>
              </a:rPr>
              <a:t>Not resonance-driven (unlike Sea tides !).</a:t>
            </a:r>
          </a:p>
          <a:p>
            <a:pPr marL="285750" indent="-285750">
              <a:lnSpc>
                <a:spcPct val="120000"/>
              </a:lnSpc>
              <a:buClr>
                <a:srgbClr val="0000CC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altLang="en-US" sz="1400" dirty="0">
                <a:solidFill>
                  <a:srgbClr val="000000"/>
                </a:solidFill>
                <a:latin typeface="Helvetica" panose="020B0604020202020204" pitchFamily="34" charset="0"/>
              </a:rPr>
              <a:t>Accurate predictions possible (~%).</a:t>
            </a: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104" y="2923772"/>
            <a:ext cx="4035029" cy="248642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59160" y="2615996"/>
            <a:ext cx="3087705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1400" b="1" i="1" kern="0" dirty="0">
                <a:solidFill>
                  <a:srgbClr val="0000CC"/>
                </a:solidFill>
                <a:latin typeface="Arial"/>
              </a:rPr>
              <a:t>LEP tide predictions for Nov. 1992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071619" y="5408124"/>
            <a:ext cx="3901181" cy="10484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The relative circumference change amounts to </a:t>
            </a:r>
            <a:r>
              <a:rPr lang="en-GB" sz="1400" b="1" i="1" kern="0" dirty="0">
                <a:solidFill>
                  <a:srgbClr val="FF0000"/>
                </a:solidFill>
                <a:latin typeface="Arial"/>
              </a:rPr>
              <a:t>~10</a:t>
            </a:r>
            <a:r>
              <a:rPr lang="en-GB" sz="1400" b="1" i="1" kern="0" baseline="30000" dirty="0">
                <a:solidFill>
                  <a:srgbClr val="FF0000"/>
                </a:solidFill>
                <a:latin typeface="Arial"/>
              </a:rPr>
              <a:t>-8</a:t>
            </a:r>
            <a:r>
              <a:rPr lang="en-GB" sz="1400" b="1" i="1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1400" b="1" i="1" kern="0" dirty="0">
                <a:solidFill>
                  <a:srgbClr val="FF0000"/>
                </a:solidFill>
                <a:latin typeface="Arial"/>
              </a:rPr>
              <a:t>~ 1 mm</a:t>
            </a: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 – </a:t>
            </a:r>
            <a:r>
              <a:rPr lang="en-GB" sz="1400" b="1" i="1" kern="0" dirty="0">
                <a:solidFill>
                  <a:srgbClr val="000000"/>
                </a:solidFill>
                <a:latin typeface="Arial"/>
              </a:rPr>
              <a:t>resolution ~ 0.01-0.001 mm.</a:t>
            </a:r>
            <a:endParaRPr lang="en-GB" sz="1400" b="1" i="1" kern="0" baseline="30000" dirty="0">
              <a:solidFill>
                <a:srgbClr val="000000"/>
              </a:solidFill>
              <a:latin typeface="Arial"/>
            </a:endParaRP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1400" b="1" i="1" kern="0" dirty="0">
                <a:solidFill>
                  <a:srgbClr val="0000FF"/>
                </a:solidFill>
                <a:latin typeface="Arial"/>
              </a:rPr>
              <a:t>Gravitational wave detectors </a:t>
            </a: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achieve sensitivities of </a:t>
            </a:r>
            <a:r>
              <a:rPr lang="en-GB" sz="1400" b="1" i="1" kern="0" dirty="0">
                <a:solidFill>
                  <a:srgbClr val="FF0000"/>
                </a:solidFill>
                <a:latin typeface="Helvetica" panose="020B0604020202020204" pitchFamily="34" charset="0"/>
              </a:rPr>
              <a:t>~10</a:t>
            </a:r>
            <a:r>
              <a:rPr lang="en-GB" sz="1400" b="1" i="1" kern="0" baseline="30000" dirty="0">
                <a:solidFill>
                  <a:srgbClr val="FF0000"/>
                </a:solidFill>
                <a:latin typeface="Helvetica" panose="020B0604020202020204" pitchFamily="34" charset="0"/>
              </a:rPr>
              <a:t>-21</a:t>
            </a:r>
            <a:r>
              <a:rPr lang="en-GB" sz="1400" b="1" i="1" kern="0" dirty="0">
                <a:solidFill>
                  <a:srgbClr val="FF0000"/>
                </a:solidFill>
                <a:latin typeface="Helvetica" panose="020B0604020202020204" pitchFamily="34" charset="0"/>
              </a:rPr>
              <a:t> </a:t>
            </a:r>
            <a:r>
              <a:rPr lang="en-GB" sz="1400" i="1" kern="0" dirty="0">
                <a:solidFill>
                  <a:srgbClr val="000000"/>
                </a:solidFill>
                <a:latin typeface="Helvetica" panose="020B06040202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4900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/>
      <p:bldP spid="4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Helvetica" panose="020B0604020202020204" pitchFamily="34" charset="0"/>
                <a:cs typeface="Helvetica" panose="020B0604020202020204" pitchFamily="34" charset="0"/>
              </a:rPr>
              <a:t>LHC circumference observations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44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858" y="1892801"/>
            <a:ext cx="4047959" cy="2404427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80895" y="892152"/>
            <a:ext cx="1071499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Tides are observed very clearly on the LHC circumference by measuring the mean radial (=horizontal) beam position.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00192" y="2027285"/>
            <a:ext cx="3593646" cy="83304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Tide observations (from orbit changes) over one week at 4 </a:t>
            </a:r>
            <a:r>
              <a:rPr lang="en-GB" sz="1400" i="1" kern="0" dirty="0" err="1">
                <a:solidFill>
                  <a:srgbClr val="000000"/>
                </a:solidFill>
                <a:latin typeface="Arial"/>
              </a:rPr>
              <a:t>TeV</a:t>
            </a: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 in 2016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(expressed in energy change </a:t>
            </a:r>
            <a:r>
              <a:rPr lang="en-GB" sz="1400" i="1" kern="0" dirty="0" err="1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GB" sz="1400" i="1" kern="0" dirty="0" err="1">
                <a:solidFill>
                  <a:srgbClr val="000000"/>
                </a:solidFill>
                <a:latin typeface="Arial"/>
              </a:rPr>
              <a:t>p</a:t>
            </a: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/p)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22703" y="3635970"/>
            <a:ext cx="2852063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1600" b="1" i="1" kern="0" dirty="0">
                <a:solidFill>
                  <a:srgbClr val="000000"/>
                </a:solidFill>
                <a:latin typeface="Arial"/>
              </a:rPr>
              <a:t>Earthquake in New Zealand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901537" y="3516573"/>
            <a:ext cx="1052406" cy="2072667"/>
            <a:chOff x="2377537" y="3621025"/>
            <a:chExt cx="1052406" cy="1424556"/>
          </a:xfrm>
        </p:grpSpPr>
        <p:cxnSp>
          <p:nvCxnSpPr>
            <p:cNvPr id="13" name="Straight Connector 12"/>
            <p:cNvCxnSpPr/>
            <p:nvPr/>
          </p:nvCxnSpPr>
          <p:spPr bwMode="auto">
            <a:xfrm flipH="1">
              <a:off x="2382915" y="3621025"/>
              <a:ext cx="2110" cy="14245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D60093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2377537" y="5045581"/>
              <a:ext cx="1052406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D60093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5" name="TextBox 14"/>
          <p:cNvSpPr txBox="1"/>
          <p:nvPr/>
        </p:nvSpPr>
        <p:spPr>
          <a:xfrm>
            <a:off x="6822702" y="3967241"/>
            <a:ext cx="282876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The pressure waves induce a modulation of the circumference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85931" y="2027285"/>
            <a:ext cx="119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200" i="1" dirty="0">
                <a:solidFill>
                  <a:srgbClr val="FF0000"/>
                </a:solidFill>
                <a:latin typeface="Helvetica" panose="020B0604020202020204" pitchFamily="34" charset="0"/>
              </a:rPr>
              <a:t>Measurements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300621" y="4536653"/>
            <a:ext cx="5111222" cy="2104657"/>
            <a:chOff x="3776621" y="4536652"/>
            <a:chExt cx="5111222" cy="2104657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4536652"/>
              <a:ext cx="5107931" cy="2104657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 bwMode="auto">
            <a:xfrm>
              <a:off x="5940152" y="5085184"/>
              <a:ext cx="0" cy="115212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00"/>
              </a:solidFill>
              <a:prstDash val="sysDash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3776621" y="4586206"/>
              <a:ext cx="683200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defRPr/>
              </a:pPr>
              <a:r>
                <a:rPr lang="en-GB" sz="2000" kern="0" dirty="0" err="1">
                  <a:solidFill>
                    <a:srgbClr val="FFFFFF"/>
                  </a:solidFill>
                  <a:latin typeface="Arial"/>
                </a:rPr>
                <a:t>dp</a:t>
              </a:r>
              <a:r>
                <a:rPr lang="en-GB" sz="2000" kern="0" dirty="0">
                  <a:solidFill>
                    <a:srgbClr val="FFFFFF"/>
                  </a:solidFill>
                  <a:latin typeface="Arial"/>
                </a:rPr>
                <a:t>/p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40152" y="5103515"/>
              <a:ext cx="6222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defRPr/>
              </a:pPr>
              <a:r>
                <a:rPr lang="en-GB" sz="2000" kern="0" dirty="0">
                  <a:solidFill>
                    <a:srgbClr val="FFFF00"/>
                  </a:solidFill>
                  <a:latin typeface="Arial"/>
                </a:rPr>
                <a:t>10</a:t>
              </a:r>
              <a:r>
                <a:rPr lang="en-GB" sz="2000" kern="0" baseline="30000" dirty="0">
                  <a:solidFill>
                    <a:srgbClr val="FFFF00"/>
                  </a:solidFill>
                  <a:latin typeface="Arial"/>
                </a:rPr>
                <a:t>-4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183662" y="2027284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200" i="1" dirty="0">
                <a:solidFill>
                  <a:srgbClr val="0000FF"/>
                </a:solidFill>
                <a:latin typeface="Helvetica" panose="020B0604020202020204" pitchFamily="34" charset="0"/>
              </a:rPr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720553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45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0894" y="894270"/>
            <a:ext cx="10868616" cy="4147739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/>
              <a:t>Magnetic field and misalignments errors of accelerator components induce errors on the beam orbits over a large frequency range.</a:t>
            </a:r>
          </a:p>
          <a:p>
            <a:pPr>
              <a:spcBef>
                <a:spcPts val="1200"/>
              </a:spcBef>
            </a:pPr>
            <a:r>
              <a:rPr lang="en-GB" dirty="0"/>
              <a:t>The errors are often sufficiently large that modern machines operate poorly or not at all.</a:t>
            </a:r>
          </a:p>
          <a:p>
            <a:pPr>
              <a:spcBef>
                <a:spcPts val="1200"/>
              </a:spcBef>
            </a:pPr>
            <a:r>
              <a:rPr lang="en-GB" dirty="0"/>
              <a:t>Fortunately, ever improving tools and algorithms have been developed over the past 50 years to correct errors.</a:t>
            </a:r>
          </a:p>
          <a:p>
            <a:pPr>
              <a:spcBef>
                <a:spcPts val="1200"/>
              </a:spcBef>
            </a:pPr>
            <a:r>
              <a:rPr lang="en-GB" dirty="0"/>
              <a:t>To minimize the imperfections from the start it is important to have: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the best possible magnet (component) design,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carefully measured magnetic fields,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precise power converters,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the best possible machine alignment,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a quiet environment.</a:t>
            </a:r>
          </a:p>
          <a:p>
            <a:pPr lvl="1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01145" y="5426442"/>
            <a:ext cx="7547259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3200" kern="0" dirty="0">
                <a:solidFill>
                  <a:srgbClr val="009900"/>
                </a:solidFill>
              </a:rPr>
              <a:t>Thank you for your </a:t>
            </a:r>
            <a:r>
              <a:rPr lang="en-GB" sz="3200" i="1" kern="0" dirty="0">
                <a:solidFill>
                  <a:srgbClr val="009900"/>
                </a:solidFill>
              </a:rPr>
              <a:t>perfect</a:t>
            </a:r>
            <a:r>
              <a:rPr lang="en-GB" sz="3200" kern="0" dirty="0">
                <a:solidFill>
                  <a:srgbClr val="009900"/>
                </a:solidFill>
              </a:rPr>
              <a:t> attention !</a:t>
            </a:r>
          </a:p>
        </p:txBody>
      </p:sp>
    </p:spTree>
    <p:extLst>
      <p:ext uri="{BB962C8B-B14F-4D97-AF65-F5344CB8AC3E}">
        <p14:creationId xmlns:p14="http://schemas.microsoft.com/office/powerpoint/2010/main" val="3381438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Quadrupole magnet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 March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3693" y="897086"/>
            <a:ext cx="10174527" cy="1488162"/>
          </a:xfrm>
        </p:spPr>
        <p:txBody>
          <a:bodyPr/>
          <a:lstStyle/>
          <a:p>
            <a:r>
              <a:rPr lang="en-GB" sz="1800" dirty="0"/>
              <a:t>A quadrupole has 4 magnetic poles.</a:t>
            </a:r>
          </a:p>
          <a:p>
            <a:r>
              <a:rPr lang="en-GB" sz="1800" dirty="0"/>
              <a:t>A quadrupole provides a field (force) that </a:t>
            </a:r>
            <a:r>
              <a:rPr lang="en-GB" sz="1800" b="1" dirty="0">
                <a:solidFill>
                  <a:srgbClr val="0000FF"/>
                </a:solidFill>
              </a:rPr>
              <a:t>increases linearly </a:t>
            </a:r>
            <a:r>
              <a:rPr lang="en-GB" sz="1800" dirty="0"/>
              <a:t>with the distance to the quadrupole centre – provides </a:t>
            </a:r>
            <a:r>
              <a:rPr lang="en-GB" sz="1800" b="1" dirty="0">
                <a:solidFill>
                  <a:srgbClr val="CC3399"/>
                </a:solidFill>
              </a:rPr>
              <a:t>focussing</a:t>
            </a:r>
            <a:r>
              <a:rPr lang="en-GB" sz="1800" dirty="0"/>
              <a:t> of the beam.</a:t>
            </a:r>
          </a:p>
          <a:p>
            <a:pPr lvl="1"/>
            <a:r>
              <a:rPr lang="en-GB" sz="1600" dirty="0"/>
              <a:t>Similar to an optical lens, but a quadrupole is focussing in one plane, defocussing in the other plane.</a:t>
            </a:r>
          </a:p>
        </p:txBody>
      </p:sp>
      <p:pic>
        <p:nvPicPr>
          <p:cNvPr id="64" name="Picture 2" descr="https://upload.wikimedia.org/wikipedia/commons/thumb/7/7b/VFPt_quadrupole_coils_1.svg/600px-VFPt_quadrupole_coils_1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190" y="2374214"/>
            <a:ext cx="1770776" cy="177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1507" y="2482140"/>
            <a:ext cx="2531365" cy="2440386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0998" y="2487631"/>
            <a:ext cx="2519382" cy="24294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04" y="4312315"/>
            <a:ext cx="5365199" cy="301792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419653" y="5087034"/>
            <a:ext cx="4309711" cy="1370230"/>
            <a:chOff x="7419653" y="5087034"/>
            <a:chExt cx="4309711" cy="1370230"/>
          </a:xfrm>
        </p:grpSpPr>
        <p:sp>
          <p:nvSpPr>
            <p:cNvPr id="70" name="TextBox 69"/>
            <p:cNvSpPr txBox="1"/>
            <p:nvPr/>
          </p:nvSpPr>
          <p:spPr>
            <a:xfrm>
              <a:off x="9768905" y="5087034"/>
              <a:ext cx="1960459" cy="646331"/>
            </a:xfrm>
            <a:prstGeom prst="rect">
              <a:avLst/>
            </a:prstGeom>
            <a:ln>
              <a:solidFill>
                <a:srgbClr val="0099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200" kern="0" dirty="0">
                  <a:latin typeface="+mn-lt"/>
                </a:rPr>
                <a:t>Force pushes the particle towards the </a:t>
              </a:r>
              <a:r>
                <a:rPr lang="en-GB" sz="1200" kern="0" dirty="0" err="1">
                  <a:latin typeface="+mn-lt"/>
                </a:rPr>
                <a:t>center</a:t>
              </a:r>
              <a:r>
                <a:rPr lang="en-GB" sz="1200" kern="0" dirty="0">
                  <a:latin typeface="+mn-lt"/>
                </a:rPr>
                <a:t> </a:t>
              </a:r>
              <a:r>
                <a:rPr lang="en-GB" sz="1200" kern="0" dirty="0">
                  <a:latin typeface="+mn-lt"/>
                  <a:sym typeface="Wingdings" panose="05000000000000000000" pitchFamily="2" charset="2"/>
                </a:rPr>
                <a:t> </a:t>
              </a:r>
              <a:r>
                <a:rPr lang="en-GB" sz="1200" b="1" kern="0" dirty="0">
                  <a:solidFill>
                    <a:srgbClr val="009900"/>
                  </a:solidFill>
                  <a:latin typeface="+mn-lt"/>
                  <a:sym typeface="Wingdings" panose="05000000000000000000" pitchFamily="2" charset="2"/>
                </a:rPr>
                <a:t>focussing</a:t>
              </a:r>
              <a:endParaRPr lang="en-GB" sz="1200" b="1" kern="0" dirty="0">
                <a:solidFill>
                  <a:srgbClr val="009900"/>
                </a:solidFill>
                <a:latin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/>
                <p:cNvSpPr txBox="1"/>
                <p:nvPr/>
              </p:nvSpPr>
              <p:spPr>
                <a:xfrm>
                  <a:off x="8355629" y="5929095"/>
                  <a:ext cx="1058816" cy="387222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1" i="1" kern="0">
                                <a:solidFill>
                                  <a:srgbClr val="CC33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1" i="1" kern="0">
                                <a:solidFill>
                                  <a:srgbClr val="CC3399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GB" sz="2000" b="1" i="1" kern="0">
                                <a:solidFill>
                                  <a:srgbClr val="CC3399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  <m:r>
                          <a:rPr lang="en-GB" sz="2000" b="1" i="1" kern="0">
                            <a:solidFill>
                              <a:srgbClr val="CC3399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000" b="1" i="1" kern="0">
                            <a:solidFill>
                              <a:srgbClr val="CC33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GB" sz="2000" b="1" i="1" kern="0">
                            <a:solidFill>
                              <a:srgbClr val="CC3399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 kern="0">
                            <a:solidFill>
                              <a:srgbClr val="CC3399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oMath>
                    </m:oMathPara>
                  </a14:m>
                  <a:endParaRPr lang="en-GB" sz="2000" b="1" kern="0" dirty="0">
                    <a:solidFill>
                      <a:srgbClr val="CC3399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5629" y="5929095"/>
                  <a:ext cx="1058816" cy="387222"/>
                </a:xfrm>
                <a:prstGeom prst="rect">
                  <a:avLst/>
                </a:prstGeom>
                <a:blipFill>
                  <a:blip r:embed="rId7"/>
                  <a:stretch>
                    <a:fillRect l="-5202" r="-5202" b="-634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/>
                <p:cNvSpPr txBox="1"/>
                <p:nvPr/>
              </p:nvSpPr>
              <p:spPr>
                <a:xfrm>
                  <a:off x="8355629" y="5251970"/>
                  <a:ext cx="1239955" cy="35907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1" i="1" ker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1" i="1" ker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GB" sz="2000" b="1" i="1" ker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en-GB" sz="2000" b="1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n-GB" sz="2000" b="1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GB" sz="2000" b="1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en-GB" sz="2000" b="1" kern="0" dirty="0">
                    <a:solidFill>
                      <a:srgbClr val="009900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73" name="TextBox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5629" y="5251970"/>
                  <a:ext cx="1239955" cy="359073"/>
                </a:xfrm>
                <a:prstGeom prst="rect">
                  <a:avLst/>
                </a:prstGeom>
                <a:blipFill>
                  <a:blip r:embed="rId8"/>
                  <a:stretch>
                    <a:fillRect l="-3941" r="-246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4" name="TextBox 73"/>
            <p:cNvSpPr txBox="1"/>
            <p:nvPr/>
          </p:nvSpPr>
          <p:spPr>
            <a:xfrm>
              <a:off x="9768904" y="5810933"/>
              <a:ext cx="1960459" cy="646331"/>
            </a:xfrm>
            <a:prstGeom prst="rect">
              <a:avLst/>
            </a:prstGeom>
            <a:ln>
              <a:solidFill>
                <a:srgbClr val="CC3399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200" kern="0" dirty="0">
                  <a:latin typeface="+mn-lt"/>
                </a:rPr>
                <a:t>Force pushes the particle away from the </a:t>
              </a:r>
              <a:r>
                <a:rPr lang="en-GB" sz="1200" kern="0" dirty="0" err="1">
                  <a:latin typeface="+mn-lt"/>
                </a:rPr>
                <a:t>center</a:t>
              </a:r>
              <a:r>
                <a:rPr lang="en-GB" sz="1200" kern="0" dirty="0">
                  <a:latin typeface="+mn-lt"/>
                </a:rPr>
                <a:t> </a:t>
              </a:r>
              <a:r>
                <a:rPr lang="en-GB" sz="1200" kern="0" dirty="0">
                  <a:latin typeface="+mn-lt"/>
                  <a:sym typeface="Wingdings" panose="05000000000000000000" pitchFamily="2" charset="2"/>
                </a:rPr>
                <a:t> </a:t>
              </a:r>
              <a:r>
                <a:rPr lang="en-GB" sz="1200" b="1" kern="0" dirty="0">
                  <a:solidFill>
                    <a:srgbClr val="CC3399"/>
                  </a:solidFill>
                  <a:latin typeface="+mn-lt"/>
                  <a:sym typeface="Wingdings" panose="05000000000000000000" pitchFamily="2" charset="2"/>
                </a:rPr>
                <a:t>defocussing</a:t>
              </a:r>
              <a:endParaRPr lang="en-GB" sz="1200" b="1" kern="0" dirty="0">
                <a:solidFill>
                  <a:srgbClr val="CC3399"/>
                </a:solidFill>
                <a:latin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8" name="Object 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14245570"/>
                    </p:ext>
                  </p:extLst>
                </p:nvPr>
              </p:nvGraphicFramePr>
              <p:xfrm>
                <a:off x="7419653" y="5510404"/>
                <a:ext cx="613141" cy="445921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9" imgW="279360" imgH="203040" progId="Equation.3">
                        <p:embed/>
                      </p:oleObj>
                    </mc:Choice>
                    <mc:Fallback>
                      <p:oleObj name="Equation" r:id="rId9" imgW="279360" imgH="2030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419653" y="5510404"/>
                              <a:ext cx="613141" cy="445921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8" name="Object 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14245570"/>
                    </p:ext>
                  </p:extLst>
                </p:nvPr>
              </p:nvGraphicFramePr>
              <p:xfrm>
                <a:off x="7419653" y="5510404"/>
                <a:ext cx="613141" cy="445921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4117" name="Equation" r:id="rId11" imgW="279360" imgH="203040" progId="Equation.3">
                        <p:embed/>
                      </p:oleObj>
                    </mc:Choice>
                    <mc:Fallback>
                      <p:oleObj name="Equation" r:id="rId11" imgW="279360" imgH="2030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419653" y="5510404"/>
                              <a:ext cx="613141" cy="445921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9" name="Objec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06209738"/>
                    </p:ext>
                  </p:extLst>
                </p:nvPr>
              </p:nvGraphicFramePr>
              <p:xfrm>
                <a:off x="8070500" y="5232540"/>
                <a:ext cx="464327" cy="1224724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13" imgW="164880" imgH="215640" progId="Equation.3">
                        <p:embed/>
                      </p:oleObj>
                    </mc:Choice>
                    <mc:Fallback>
                      <p:oleObj name="Equation" r:id="rId13" imgW="16488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8070500" y="5232540"/>
                              <a:ext cx="464327" cy="1224724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9" name="Objec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06209738"/>
                    </p:ext>
                  </p:extLst>
                </p:nvPr>
              </p:nvGraphicFramePr>
              <p:xfrm>
                <a:off x="8070500" y="5232540"/>
                <a:ext cx="464327" cy="1224724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4118" name="Equation" r:id="rId15" imgW="164880" imgH="215640" progId="Equation.3">
                        <p:embed/>
                      </p:oleObj>
                    </mc:Choice>
                    <mc:Fallback>
                      <p:oleObj name="Equation" r:id="rId15" imgW="16488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8070500" y="5232540"/>
                              <a:ext cx="464327" cy="1224724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</p:grpSp>
    </p:spTree>
    <p:extLst>
      <p:ext uri="{BB962C8B-B14F-4D97-AF65-F5344CB8AC3E}">
        <p14:creationId xmlns:p14="http://schemas.microsoft.com/office/powerpoint/2010/main" val="2395742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on beam optics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594827" y="876326"/>
            <a:ext cx="10685847" cy="2073870"/>
          </a:xfrm>
        </p:spPr>
        <p:txBody>
          <a:bodyPr/>
          <a:lstStyle/>
          <a:p>
            <a:r>
              <a:rPr lang="en-GB" dirty="0"/>
              <a:t>Quantities related to a beam optics in a circular accelerator will be needed for the lecture:</a:t>
            </a:r>
          </a:p>
          <a:p>
            <a:pPr lvl="1"/>
            <a:r>
              <a:rPr lang="en-GB" dirty="0"/>
              <a:t>The </a:t>
            </a:r>
            <a:r>
              <a:rPr lang="en-GB" b="1" dirty="0" err="1">
                <a:solidFill>
                  <a:srgbClr val="CC3399"/>
                </a:solidFill>
              </a:rPr>
              <a:t>betatron</a:t>
            </a:r>
            <a:r>
              <a:rPr lang="en-GB" b="1" dirty="0">
                <a:solidFill>
                  <a:srgbClr val="CC3399"/>
                </a:solidFill>
              </a:rPr>
              <a:t> function </a:t>
            </a:r>
            <a:r>
              <a:rPr lang="en-GB" b="1" dirty="0"/>
              <a:t>(</a:t>
            </a:r>
            <a:r>
              <a:rPr lang="en-GB" b="1" dirty="0">
                <a:solidFill>
                  <a:srgbClr val="CC3399"/>
                </a:solidFill>
                <a:latin typeface="Symbol" panose="05050102010706020507" pitchFamily="18" charset="2"/>
              </a:rPr>
              <a:t>b</a:t>
            </a:r>
            <a:r>
              <a:rPr lang="en-GB" b="1" dirty="0"/>
              <a:t>) </a:t>
            </a:r>
            <a:r>
              <a:rPr lang="en-GB" dirty="0"/>
              <a:t>that defines the beam envelope,</a:t>
            </a:r>
          </a:p>
          <a:p>
            <a:pPr lvl="2"/>
            <a:r>
              <a:rPr lang="en-GB" b="1" dirty="0">
                <a:solidFill>
                  <a:srgbClr val="0000FF"/>
                </a:solidFill>
              </a:rPr>
              <a:t>Beam size / envelope is proportional to </a:t>
            </a:r>
            <a:r>
              <a:rPr lang="en-GB" b="1" dirty="0">
                <a:solidFill>
                  <a:srgbClr val="0000FF"/>
                </a:solidFill>
                <a:sym typeface="Symbol" panose="05050102010706020507" pitchFamily="18" charset="2"/>
              </a:rPr>
              <a:t></a:t>
            </a:r>
            <a:r>
              <a:rPr lang="en-GB" b="1" dirty="0">
                <a:solidFill>
                  <a:srgbClr val="0000FF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b</a:t>
            </a:r>
            <a:endParaRPr lang="en-GB" b="1" dirty="0">
              <a:solidFill>
                <a:srgbClr val="0000FF"/>
              </a:solidFill>
              <a:latin typeface="Symbol" panose="05050102010706020507" pitchFamily="18" charset="2"/>
            </a:endParaRPr>
          </a:p>
          <a:p>
            <a:pPr lvl="1"/>
            <a:r>
              <a:rPr lang="en-GB" dirty="0"/>
              <a:t>The </a:t>
            </a:r>
            <a:r>
              <a:rPr lang="en-GB" b="1" dirty="0" err="1">
                <a:solidFill>
                  <a:srgbClr val="CC3399"/>
                </a:solidFill>
              </a:rPr>
              <a:t>betatron</a:t>
            </a:r>
            <a:r>
              <a:rPr lang="en-GB" b="1" dirty="0">
                <a:solidFill>
                  <a:srgbClr val="CC3399"/>
                </a:solidFill>
              </a:rPr>
              <a:t> phase advance </a:t>
            </a:r>
            <a:r>
              <a:rPr lang="en-GB" b="1" dirty="0"/>
              <a:t>(</a:t>
            </a:r>
            <a:r>
              <a:rPr lang="en-GB" b="1" dirty="0">
                <a:solidFill>
                  <a:srgbClr val="CC3399"/>
                </a:solidFill>
                <a:latin typeface="Symbol" panose="05050102010706020507" pitchFamily="18" charset="2"/>
              </a:rPr>
              <a:t>m</a:t>
            </a:r>
            <a:r>
              <a:rPr lang="en-GB" b="1" dirty="0"/>
              <a:t>) </a:t>
            </a:r>
            <a:r>
              <a:rPr lang="en-GB" dirty="0"/>
              <a:t>that defines the phase of an oscillation.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224" y="4153743"/>
            <a:ext cx="5406326" cy="2567733"/>
          </a:xfrm>
          <a:prstGeom prst="rect">
            <a:avLst/>
          </a:prstGeom>
        </p:spPr>
      </p:pic>
      <p:sp>
        <p:nvSpPr>
          <p:cNvPr id="10" name="Bent-Up Arrow 9"/>
          <p:cNvSpPr/>
          <p:nvPr/>
        </p:nvSpPr>
        <p:spPr bwMode="auto">
          <a:xfrm rot="5400000">
            <a:off x="3376440" y="5095964"/>
            <a:ext cx="850392" cy="731520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90" y="2617962"/>
            <a:ext cx="5095080" cy="24199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52431" y="2743526"/>
            <a:ext cx="2223686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>
                <a:latin typeface="+mn-lt"/>
              </a:rPr>
              <a:t>LHC optics at injection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51183" y="5548366"/>
            <a:ext cx="686406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>
                <a:latin typeface="+mn-lt"/>
              </a:rPr>
              <a:t>zoom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184" y="2940324"/>
            <a:ext cx="3109183" cy="1476706"/>
          </a:xfrm>
          <a:prstGeom prst="rect">
            <a:avLst/>
          </a:prstGeom>
        </p:spPr>
      </p:pic>
      <p:sp>
        <p:nvSpPr>
          <p:cNvPr id="13" name="Up Arrow 12"/>
          <p:cNvSpPr/>
          <p:nvPr/>
        </p:nvSpPr>
        <p:spPr bwMode="auto">
          <a:xfrm>
            <a:off x="8415939" y="4647101"/>
            <a:ext cx="374117" cy="797761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845304" y="4965435"/>
            <a:ext cx="686406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>
                <a:latin typeface="+mn-lt"/>
              </a:rPr>
              <a:t>zoom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00311" y="2676544"/>
            <a:ext cx="88998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>
                <a:solidFill>
                  <a:srgbClr val="CC3399"/>
                </a:solidFill>
                <a:latin typeface="+mn-lt"/>
              </a:rPr>
              <a:t>one cell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8644957" y="3105150"/>
            <a:ext cx="2901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C3399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0078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3" grpId="0" animBg="1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on beam optics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605536" y="899818"/>
            <a:ext cx="10483113" cy="80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/>
              <a:t>Consider a particle moving in a section of the accelerator lattice. The focussing elements make it bounce back and forth.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260048" y="1845500"/>
            <a:ext cx="8065050" cy="1607697"/>
            <a:chOff x="627187" y="1833352"/>
            <a:chExt cx="8065050" cy="1607697"/>
          </a:xfrm>
        </p:grpSpPr>
        <p:grpSp>
          <p:nvGrpSpPr>
            <p:cNvPr id="9" name="Group 8"/>
            <p:cNvGrpSpPr/>
            <p:nvPr/>
          </p:nvGrpSpPr>
          <p:grpSpPr>
            <a:xfrm>
              <a:off x="627187" y="1833352"/>
              <a:ext cx="8065050" cy="1607697"/>
              <a:chOff x="627187" y="1833352"/>
              <a:chExt cx="8065050" cy="1607697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627187" y="1833352"/>
                <a:ext cx="8065050" cy="160769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  <p:sp>
            <p:nvSpPr>
              <p:cNvPr id="19" name="Line 4"/>
              <p:cNvSpPr>
                <a:spLocks noChangeShapeType="1"/>
              </p:cNvSpPr>
              <p:nvPr/>
            </p:nvSpPr>
            <p:spPr bwMode="auto">
              <a:xfrm flipV="1">
                <a:off x="772247" y="2596140"/>
                <a:ext cx="7535939" cy="497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n-GB" sz="1846" b="1" dirty="0">
                  <a:solidFill>
                    <a:srgbClr val="3333CC"/>
                  </a:solidFill>
                  <a:latin typeface="Verdana" pitchFamily="34" charset="0"/>
                  <a:cs typeface="Arial" charset="0"/>
                </a:endParaRPr>
              </a:p>
            </p:txBody>
          </p:sp>
          <p:sp>
            <p:nvSpPr>
              <p:cNvPr id="20" name="Oval 19"/>
              <p:cNvSpPr>
                <a:spLocks noChangeArrowheads="1"/>
              </p:cNvSpPr>
              <p:nvPr/>
            </p:nvSpPr>
            <p:spPr bwMode="auto">
              <a:xfrm>
                <a:off x="1234523" y="1993024"/>
                <a:ext cx="171340" cy="1288586"/>
              </a:xfrm>
              <a:prstGeom prst="ellips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l"/>
                <a:endParaRPr lang="en-GB" dirty="0">
                  <a:solidFill>
                    <a:srgbClr val="3333CC"/>
                  </a:solidFill>
                </a:endParaRPr>
              </a:p>
            </p:txBody>
          </p:sp>
          <p:grpSp>
            <p:nvGrpSpPr>
              <p:cNvPr id="21" name="Group 20"/>
              <p:cNvGrpSpPr>
                <a:grpSpLocks/>
              </p:cNvGrpSpPr>
              <p:nvPr/>
            </p:nvGrpSpPr>
            <p:grpSpPr bwMode="auto">
              <a:xfrm>
                <a:off x="2514431" y="2000022"/>
                <a:ext cx="298770" cy="1274417"/>
                <a:chOff x="1568" y="1305"/>
                <a:chExt cx="345" cy="1619"/>
              </a:xfrm>
            </p:grpSpPr>
            <p:grpSp>
              <p:nvGrpSpPr>
                <p:cNvPr id="42" name="Group 41"/>
                <p:cNvGrpSpPr>
                  <a:grpSpLocks/>
                </p:cNvGrpSpPr>
                <p:nvPr/>
              </p:nvGrpSpPr>
              <p:grpSpPr bwMode="auto">
                <a:xfrm flipH="1">
                  <a:off x="1636" y="1305"/>
                  <a:ext cx="277" cy="1619"/>
                  <a:chOff x="1600" y="1305"/>
                  <a:chExt cx="277" cy="1619"/>
                </a:xfrm>
              </p:grpSpPr>
              <p:sp>
                <p:nvSpPr>
                  <p:cNvPr id="47" name="Line 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00" y="1305"/>
                    <a:ext cx="277" cy="3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48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03" y="2924"/>
                    <a:ext cx="26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49" name="Arc 34"/>
                  <p:cNvSpPr>
                    <a:spLocks/>
                  </p:cNvSpPr>
                  <p:nvPr/>
                </p:nvSpPr>
                <p:spPr bwMode="auto">
                  <a:xfrm>
                    <a:off x="1600" y="1316"/>
                    <a:ext cx="132" cy="160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90"/>
                      <a:gd name="T2" fmla="*/ 648 w 21600"/>
                      <a:gd name="T3" fmla="*/ 43190 h 43190"/>
                      <a:gd name="T4" fmla="*/ 0 w 21600"/>
                      <a:gd name="T5" fmla="*/ 21600 h 431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9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</a:path>
                      <a:path w="21600" h="4319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</p:grpSp>
            <p:grpSp>
              <p:nvGrpSpPr>
                <p:cNvPr id="43" name="Group 42"/>
                <p:cNvGrpSpPr>
                  <a:grpSpLocks/>
                </p:cNvGrpSpPr>
                <p:nvPr/>
              </p:nvGrpSpPr>
              <p:grpSpPr bwMode="auto">
                <a:xfrm>
                  <a:off x="1568" y="1305"/>
                  <a:ext cx="277" cy="1619"/>
                  <a:chOff x="1600" y="1305"/>
                  <a:chExt cx="277" cy="1619"/>
                </a:xfrm>
              </p:grpSpPr>
              <p:sp>
                <p:nvSpPr>
                  <p:cNvPr id="44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00" y="1305"/>
                    <a:ext cx="277" cy="3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45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03" y="2924"/>
                    <a:ext cx="26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46" name="Arc 38"/>
                  <p:cNvSpPr>
                    <a:spLocks/>
                  </p:cNvSpPr>
                  <p:nvPr/>
                </p:nvSpPr>
                <p:spPr bwMode="auto">
                  <a:xfrm>
                    <a:off x="1600" y="1316"/>
                    <a:ext cx="132" cy="160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90"/>
                      <a:gd name="T2" fmla="*/ 648 w 21600"/>
                      <a:gd name="T3" fmla="*/ 43190 h 43190"/>
                      <a:gd name="T4" fmla="*/ 0 w 21600"/>
                      <a:gd name="T5" fmla="*/ 21600 h 431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9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</a:path>
                      <a:path w="21600" h="4319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</p:grpSp>
          </p:grpSp>
          <p:sp>
            <p:nvSpPr>
              <p:cNvPr id="22" name="Oval 21"/>
              <p:cNvSpPr>
                <a:spLocks noChangeArrowheads="1"/>
              </p:cNvSpPr>
              <p:nvPr/>
            </p:nvSpPr>
            <p:spPr bwMode="auto">
              <a:xfrm>
                <a:off x="3862990" y="1990152"/>
                <a:ext cx="171340" cy="1288586"/>
              </a:xfrm>
              <a:prstGeom prst="ellips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l"/>
                <a:endParaRPr lang="en-GB" dirty="0">
                  <a:solidFill>
                    <a:srgbClr val="3333CC"/>
                  </a:solidFill>
                </a:endParaRPr>
              </a:p>
            </p:txBody>
          </p:sp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5118140" y="1997150"/>
                <a:ext cx="298770" cy="1274417"/>
                <a:chOff x="1568" y="1305"/>
                <a:chExt cx="345" cy="1619"/>
              </a:xfrm>
            </p:grpSpPr>
            <p:grpSp>
              <p:nvGrpSpPr>
                <p:cNvPr id="34" name="Group 33"/>
                <p:cNvGrpSpPr>
                  <a:grpSpLocks/>
                </p:cNvGrpSpPr>
                <p:nvPr/>
              </p:nvGrpSpPr>
              <p:grpSpPr bwMode="auto">
                <a:xfrm flipH="1">
                  <a:off x="1636" y="1305"/>
                  <a:ext cx="277" cy="1619"/>
                  <a:chOff x="1600" y="1305"/>
                  <a:chExt cx="277" cy="1619"/>
                </a:xfrm>
              </p:grpSpPr>
              <p:sp>
                <p:nvSpPr>
                  <p:cNvPr id="39" name="Line 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00" y="1305"/>
                    <a:ext cx="277" cy="3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40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03" y="2924"/>
                    <a:ext cx="26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41" name="Arc 34"/>
                  <p:cNvSpPr>
                    <a:spLocks/>
                  </p:cNvSpPr>
                  <p:nvPr/>
                </p:nvSpPr>
                <p:spPr bwMode="auto">
                  <a:xfrm>
                    <a:off x="1600" y="1316"/>
                    <a:ext cx="132" cy="160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90"/>
                      <a:gd name="T2" fmla="*/ 648 w 21600"/>
                      <a:gd name="T3" fmla="*/ 43190 h 43190"/>
                      <a:gd name="T4" fmla="*/ 0 w 21600"/>
                      <a:gd name="T5" fmla="*/ 21600 h 431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9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</a:path>
                      <a:path w="21600" h="4319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</p:grpSp>
            <p:grpSp>
              <p:nvGrpSpPr>
                <p:cNvPr id="35" name="Group 34"/>
                <p:cNvGrpSpPr>
                  <a:grpSpLocks/>
                </p:cNvGrpSpPr>
                <p:nvPr/>
              </p:nvGrpSpPr>
              <p:grpSpPr bwMode="auto">
                <a:xfrm>
                  <a:off x="1568" y="1305"/>
                  <a:ext cx="277" cy="1619"/>
                  <a:chOff x="1600" y="1305"/>
                  <a:chExt cx="277" cy="1619"/>
                </a:xfrm>
              </p:grpSpPr>
              <p:sp>
                <p:nvSpPr>
                  <p:cNvPr id="36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00" y="1305"/>
                    <a:ext cx="277" cy="3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3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03" y="2924"/>
                    <a:ext cx="26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38" name="Arc 38"/>
                  <p:cNvSpPr>
                    <a:spLocks/>
                  </p:cNvSpPr>
                  <p:nvPr/>
                </p:nvSpPr>
                <p:spPr bwMode="auto">
                  <a:xfrm>
                    <a:off x="1600" y="1316"/>
                    <a:ext cx="132" cy="160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90"/>
                      <a:gd name="T2" fmla="*/ 648 w 21600"/>
                      <a:gd name="T3" fmla="*/ 43190 h 43190"/>
                      <a:gd name="T4" fmla="*/ 0 w 21600"/>
                      <a:gd name="T5" fmla="*/ 21600 h 431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9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</a:path>
                      <a:path w="21600" h="4319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</p:grpSp>
          </p:grpSp>
          <p:sp>
            <p:nvSpPr>
              <p:cNvPr id="24" name="Oval 23"/>
              <p:cNvSpPr>
                <a:spLocks noChangeArrowheads="1"/>
              </p:cNvSpPr>
              <p:nvPr/>
            </p:nvSpPr>
            <p:spPr bwMode="auto">
              <a:xfrm>
                <a:off x="6551340" y="1990152"/>
                <a:ext cx="171340" cy="1288586"/>
              </a:xfrm>
              <a:prstGeom prst="ellips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l"/>
                <a:endParaRPr lang="en-GB" dirty="0">
                  <a:solidFill>
                    <a:srgbClr val="3333CC"/>
                  </a:solidFill>
                </a:endParaRPr>
              </a:p>
            </p:txBody>
          </p:sp>
          <p:grpSp>
            <p:nvGrpSpPr>
              <p:cNvPr id="25" name="Group 24"/>
              <p:cNvGrpSpPr>
                <a:grpSpLocks/>
              </p:cNvGrpSpPr>
              <p:nvPr/>
            </p:nvGrpSpPr>
            <p:grpSpPr bwMode="auto">
              <a:xfrm>
                <a:off x="7768085" y="1997150"/>
                <a:ext cx="298770" cy="1274417"/>
                <a:chOff x="1568" y="1305"/>
                <a:chExt cx="345" cy="1619"/>
              </a:xfrm>
            </p:grpSpPr>
            <p:grpSp>
              <p:nvGrpSpPr>
                <p:cNvPr id="26" name="Group 25"/>
                <p:cNvGrpSpPr>
                  <a:grpSpLocks/>
                </p:cNvGrpSpPr>
                <p:nvPr/>
              </p:nvGrpSpPr>
              <p:grpSpPr bwMode="auto">
                <a:xfrm flipH="1">
                  <a:off x="1636" y="1305"/>
                  <a:ext cx="277" cy="1619"/>
                  <a:chOff x="1600" y="1305"/>
                  <a:chExt cx="277" cy="1619"/>
                </a:xfrm>
              </p:grpSpPr>
              <p:sp>
                <p:nvSpPr>
                  <p:cNvPr id="31" name="Line 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00" y="1305"/>
                    <a:ext cx="277" cy="3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32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03" y="2924"/>
                    <a:ext cx="26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33" name="Arc 34"/>
                  <p:cNvSpPr>
                    <a:spLocks/>
                  </p:cNvSpPr>
                  <p:nvPr/>
                </p:nvSpPr>
                <p:spPr bwMode="auto">
                  <a:xfrm>
                    <a:off x="1600" y="1316"/>
                    <a:ext cx="132" cy="160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90"/>
                      <a:gd name="T2" fmla="*/ 648 w 21600"/>
                      <a:gd name="T3" fmla="*/ 43190 h 43190"/>
                      <a:gd name="T4" fmla="*/ 0 w 21600"/>
                      <a:gd name="T5" fmla="*/ 21600 h 431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9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</a:path>
                      <a:path w="21600" h="4319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</p:grpSp>
            <p:grpSp>
              <p:nvGrpSpPr>
                <p:cNvPr id="27" name="Group 26"/>
                <p:cNvGrpSpPr>
                  <a:grpSpLocks/>
                </p:cNvGrpSpPr>
                <p:nvPr/>
              </p:nvGrpSpPr>
              <p:grpSpPr bwMode="auto">
                <a:xfrm>
                  <a:off x="1568" y="1305"/>
                  <a:ext cx="277" cy="1619"/>
                  <a:chOff x="1600" y="1305"/>
                  <a:chExt cx="277" cy="1619"/>
                </a:xfrm>
              </p:grpSpPr>
              <p:sp>
                <p:nvSpPr>
                  <p:cNvPr id="28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00" y="1305"/>
                    <a:ext cx="277" cy="3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29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603" y="2924"/>
                    <a:ext cx="26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algn="l"/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  <p:sp>
                <p:nvSpPr>
                  <p:cNvPr id="30" name="Arc 38"/>
                  <p:cNvSpPr>
                    <a:spLocks/>
                  </p:cNvSpPr>
                  <p:nvPr/>
                </p:nvSpPr>
                <p:spPr bwMode="auto">
                  <a:xfrm>
                    <a:off x="1600" y="1316"/>
                    <a:ext cx="132" cy="160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90"/>
                      <a:gd name="T2" fmla="*/ 648 w 21600"/>
                      <a:gd name="T3" fmla="*/ 43190 h 43190"/>
                      <a:gd name="T4" fmla="*/ 0 w 21600"/>
                      <a:gd name="T5" fmla="*/ 21600 h 431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9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</a:path>
                      <a:path w="21600" h="4319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3277"/>
                          <a:pt x="12319" y="42839"/>
                          <a:pt x="648" y="431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en-US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accent2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 dirty="0">
                      <a:solidFill>
                        <a:srgbClr val="3333CC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" name="Group 9"/>
            <p:cNvGrpSpPr/>
            <p:nvPr/>
          </p:nvGrpSpPr>
          <p:grpSpPr>
            <a:xfrm>
              <a:off x="704817" y="2161635"/>
              <a:ext cx="7987420" cy="943515"/>
              <a:chOff x="704817" y="2161635"/>
              <a:chExt cx="7987420" cy="943515"/>
            </a:xfrm>
          </p:grpSpPr>
          <p:cxnSp>
            <p:nvCxnSpPr>
              <p:cNvPr id="11" name="Straight Connector 10"/>
              <p:cNvCxnSpPr/>
              <p:nvPr/>
            </p:nvCxnSpPr>
            <p:spPr bwMode="auto">
              <a:xfrm>
                <a:off x="1307575" y="2161635"/>
                <a:ext cx="1340644" cy="33696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2655726" y="2498599"/>
                <a:ext cx="1267147" cy="132312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" name="Straight Connector 12"/>
              <p:cNvCxnSpPr/>
              <p:nvPr/>
            </p:nvCxnSpPr>
            <p:spPr bwMode="auto">
              <a:xfrm>
                <a:off x="3942663" y="2621025"/>
                <a:ext cx="1325577" cy="14523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" name="Straight Connector 13"/>
              <p:cNvCxnSpPr/>
              <p:nvPr/>
            </p:nvCxnSpPr>
            <p:spPr bwMode="auto">
              <a:xfrm>
                <a:off x="5268240" y="2762299"/>
                <a:ext cx="1351639" cy="342851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" name="Straight Connector 14"/>
              <p:cNvCxnSpPr/>
              <p:nvPr/>
            </p:nvCxnSpPr>
            <p:spPr bwMode="auto">
              <a:xfrm flipV="1">
                <a:off x="6610228" y="2743433"/>
                <a:ext cx="1316739" cy="358653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Straight Connector 15"/>
              <p:cNvCxnSpPr>
                <a:endCxn id="18" idx="3"/>
              </p:cNvCxnSpPr>
              <p:nvPr/>
            </p:nvCxnSpPr>
            <p:spPr bwMode="auto">
              <a:xfrm flipV="1">
                <a:off x="7926967" y="2637201"/>
                <a:ext cx="765270" cy="106231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" name="Straight Connector 16"/>
              <p:cNvCxnSpPr/>
              <p:nvPr/>
            </p:nvCxnSpPr>
            <p:spPr bwMode="auto">
              <a:xfrm flipV="1">
                <a:off x="704817" y="2161635"/>
                <a:ext cx="621875" cy="156372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71" name="Group 70"/>
          <p:cNvGrpSpPr/>
          <p:nvPr/>
        </p:nvGrpSpPr>
        <p:grpSpPr>
          <a:xfrm>
            <a:off x="4559800" y="3974212"/>
            <a:ext cx="2559450" cy="943515"/>
            <a:chOff x="-210512" y="3487387"/>
            <a:chExt cx="8911618" cy="943515"/>
          </a:xfrm>
        </p:grpSpPr>
        <p:cxnSp>
          <p:nvCxnSpPr>
            <p:cNvPr id="72" name="Straight Connector 71"/>
            <p:cNvCxnSpPr/>
            <p:nvPr/>
          </p:nvCxnSpPr>
          <p:spPr bwMode="auto">
            <a:xfrm>
              <a:off x="1316444" y="3487387"/>
              <a:ext cx="1340644" cy="33696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>
              <a:off x="2664595" y="3824351"/>
              <a:ext cx="1267147" cy="13231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>
              <a:off x="3931739" y="3956663"/>
              <a:ext cx="1345372" cy="13535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>
              <a:off x="5277109" y="4088051"/>
              <a:ext cx="1351639" cy="34285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 flipV="1">
              <a:off x="6619097" y="4069185"/>
              <a:ext cx="1316739" cy="35865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 flipV="1">
              <a:off x="7935836" y="3962953"/>
              <a:ext cx="765270" cy="10623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 flipV="1">
              <a:off x="-210512" y="3487387"/>
              <a:ext cx="1546073" cy="4692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9" name="Group 88"/>
          <p:cNvGrpSpPr/>
          <p:nvPr/>
        </p:nvGrpSpPr>
        <p:grpSpPr>
          <a:xfrm>
            <a:off x="7132935" y="3989950"/>
            <a:ext cx="2559450" cy="943515"/>
            <a:chOff x="-210512" y="3487387"/>
            <a:chExt cx="8911618" cy="943515"/>
          </a:xfrm>
        </p:grpSpPr>
        <p:cxnSp>
          <p:nvCxnSpPr>
            <p:cNvPr id="90" name="Straight Connector 89"/>
            <p:cNvCxnSpPr/>
            <p:nvPr/>
          </p:nvCxnSpPr>
          <p:spPr bwMode="auto">
            <a:xfrm>
              <a:off x="1316444" y="3487387"/>
              <a:ext cx="1340644" cy="33696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>
              <a:off x="2664595" y="3824351"/>
              <a:ext cx="1267147" cy="13231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3931739" y="3956663"/>
              <a:ext cx="1345372" cy="13535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 bwMode="auto">
            <a:xfrm>
              <a:off x="5277109" y="4088051"/>
              <a:ext cx="1351639" cy="34285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 bwMode="auto">
            <a:xfrm flipV="1">
              <a:off x="6619097" y="4069185"/>
              <a:ext cx="1316739" cy="35865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 bwMode="auto">
            <a:xfrm flipV="1">
              <a:off x="7935836" y="3962953"/>
              <a:ext cx="765270" cy="10623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-210512" y="3487387"/>
              <a:ext cx="1546073" cy="4692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9" name="Group 108"/>
          <p:cNvGrpSpPr/>
          <p:nvPr/>
        </p:nvGrpSpPr>
        <p:grpSpPr>
          <a:xfrm>
            <a:off x="2257893" y="3446712"/>
            <a:ext cx="8024253" cy="1473497"/>
            <a:chOff x="776849" y="3197656"/>
            <a:chExt cx="8024253" cy="1473497"/>
          </a:xfrm>
        </p:grpSpPr>
        <p:grpSp>
          <p:nvGrpSpPr>
            <p:cNvPr id="69" name="Group 68"/>
            <p:cNvGrpSpPr/>
            <p:nvPr/>
          </p:nvGrpSpPr>
          <p:grpSpPr>
            <a:xfrm>
              <a:off x="785232" y="3727638"/>
              <a:ext cx="2294017" cy="943515"/>
              <a:chOff x="713686" y="3487387"/>
              <a:chExt cx="7987420" cy="943515"/>
            </a:xfrm>
          </p:grpSpPr>
          <p:cxnSp>
            <p:nvCxnSpPr>
              <p:cNvPr id="50" name="Straight Connector 49"/>
              <p:cNvCxnSpPr/>
              <p:nvPr/>
            </p:nvCxnSpPr>
            <p:spPr bwMode="auto">
              <a:xfrm>
                <a:off x="1316444" y="3487387"/>
                <a:ext cx="1340644" cy="33696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1" name="Straight Connector 50"/>
              <p:cNvCxnSpPr/>
              <p:nvPr/>
            </p:nvCxnSpPr>
            <p:spPr bwMode="auto">
              <a:xfrm>
                <a:off x="2664595" y="3824351"/>
                <a:ext cx="1267147" cy="132312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2" name="Straight Connector 51"/>
              <p:cNvCxnSpPr/>
              <p:nvPr/>
            </p:nvCxnSpPr>
            <p:spPr bwMode="auto">
              <a:xfrm>
                <a:off x="3931739" y="3956663"/>
                <a:ext cx="1345372" cy="135352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3" name="Straight Connector 52"/>
              <p:cNvCxnSpPr/>
              <p:nvPr/>
            </p:nvCxnSpPr>
            <p:spPr bwMode="auto">
              <a:xfrm>
                <a:off x="5277109" y="4088051"/>
                <a:ext cx="1351639" cy="342851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" name="Straight Connector 53"/>
              <p:cNvCxnSpPr/>
              <p:nvPr/>
            </p:nvCxnSpPr>
            <p:spPr bwMode="auto">
              <a:xfrm flipV="1">
                <a:off x="6619097" y="4069185"/>
                <a:ext cx="1316739" cy="358653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5" name="Straight Connector 54"/>
              <p:cNvCxnSpPr/>
              <p:nvPr/>
            </p:nvCxnSpPr>
            <p:spPr bwMode="auto">
              <a:xfrm flipV="1">
                <a:off x="7935836" y="3962953"/>
                <a:ext cx="765270" cy="106231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6" name="Straight Connector 55"/>
              <p:cNvCxnSpPr/>
              <p:nvPr/>
            </p:nvCxnSpPr>
            <p:spPr bwMode="auto">
              <a:xfrm flipV="1">
                <a:off x="713686" y="3487387"/>
                <a:ext cx="621875" cy="156372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98" name="Straight Connector 97"/>
            <p:cNvCxnSpPr/>
            <p:nvPr/>
          </p:nvCxnSpPr>
          <p:spPr bwMode="auto">
            <a:xfrm>
              <a:off x="776849" y="3197656"/>
              <a:ext cx="4599" cy="63501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99" name="Straight Connector 98"/>
            <p:cNvCxnSpPr/>
            <p:nvPr/>
          </p:nvCxnSpPr>
          <p:spPr bwMode="auto">
            <a:xfrm flipH="1">
              <a:off x="3063281" y="3197656"/>
              <a:ext cx="5737821" cy="27691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 bwMode="auto">
            <a:xfrm flipH="1">
              <a:off x="3063281" y="3478921"/>
              <a:ext cx="12567" cy="71551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08" name="Content Placeholder 5"/>
          <p:cNvSpPr txBox="1">
            <a:spLocks/>
          </p:cNvSpPr>
          <p:nvPr/>
        </p:nvSpPr>
        <p:spPr bwMode="auto">
          <a:xfrm>
            <a:off x="605536" y="5467832"/>
            <a:ext cx="9676610" cy="80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/>
              <a:t>This periodic oscillation is called the </a:t>
            </a:r>
            <a:r>
              <a:rPr lang="en-GB" sz="1800" kern="0" dirty="0" err="1">
                <a:solidFill>
                  <a:srgbClr val="0000FF"/>
                </a:solidFill>
              </a:rPr>
              <a:t>betatron</a:t>
            </a:r>
            <a:r>
              <a:rPr lang="en-GB" sz="1800" kern="0" dirty="0">
                <a:solidFill>
                  <a:srgbClr val="0000FF"/>
                </a:solidFill>
              </a:rPr>
              <a:t> oscillation</a:t>
            </a:r>
            <a:r>
              <a:rPr lang="en-GB" sz="1800" kern="0" dirty="0"/>
              <a:t>. 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9774414" y="4189669"/>
            <a:ext cx="595035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3200" kern="0" dirty="0">
                <a:latin typeface="+mn-lt"/>
              </a:rPr>
              <a:t>…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879035" y="1661081"/>
            <a:ext cx="88998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>
                <a:solidFill>
                  <a:srgbClr val="CC3399"/>
                </a:solidFill>
                <a:latin typeface="+mn-lt"/>
              </a:rPr>
              <a:t>one cell</a:t>
            </a:r>
          </a:p>
        </p:txBody>
      </p:sp>
      <p:cxnSp>
        <p:nvCxnSpPr>
          <p:cNvPr id="80" name="Straight Arrow Connector 79"/>
          <p:cNvCxnSpPr>
            <a:endCxn id="22" idx="0"/>
          </p:cNvCxnSpPr>
          <p:nvPr/>
        </p:nvCxnSpPr>
        <p:spPr bwMode="auto">
          <a:xfrm flipV="1">
            <a:off x="2953055" y="2002299"/>
            <a:ext cx="2628467" cy="69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C3399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flipV="1">
            <a:off x="5610953" y="1985128"/>
            <a:ext cx="2628467" cy="69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C3399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6456108" y="1633678"/>
            <a:ext cx="88998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>
                <a:solidFill>
                  <a:srgbClr val="CC3399"/>
                </a:solidFill>
                <a:latin typeface="+mn-lt"/>
              </a:rPr>
              <a:t>one cell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015" y="4996657"/>
            <a:ext cx="2470548" cy="2616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100" b="1" i="1" kern="0" dirty="0">
                <a:solidFill>
                  <a:srgbClr val="0070C0"/>
                </a:solidFill>
                <a:latin typeface="+mn-lt"/>
              </a:rPr>
              <a:t>Another section of the accelerator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286555" y="4993926"/>
            <a:ext cx="2470548" cy="2616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100" b="1" i="1" kern="0" dirty="0">
                <a:solidFill>
                  <a:srgbClr val="0070C0"/>
                </a:solidFill>
                <a:latin typeface="+mn-lt"/>
              </a:rPr>
              <a:t>Another section of the accelerator</a:t>
            </a:r>
          </a:p>
        </p:txBody>
      </p:sp>
      <p:cxnSp>
        <p:nvCxnSpPr>
          <p:cNvPr id="97" name="Straight Connector 96"/>
          <p:cNvCxnSpPr/>
          <p:nvPr/>
        </p:nvCxnSpPr>
        <p:spPr bwMode="auto">
          <a:xfrm flipH="1">
            <a:off x="7113125" y="3715089"/>
            <a:ext cx="12567" cy="71551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6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 flipH="1">
            <a:off x="9692385" y="3767555"/>
            <a:ext cx="12567" cy="71551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6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8050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10" grpId="0"/>
      <p:bldP spid="6" grpId="0"/>
      <p:bldP spid="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on beam optics for pedestrians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622913" y="843336"/>
            <a:ext cx="10734572" cy="134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The number of oscillation periods over one machine turn is called the machine </a:t>
            </a:r>
            <a:r>
              <a:rPr lang="en-GB" b="1" kern="0" dirty="0">
                <a:solidFill>
                  <a:srgbClr val="CC3399"/>
                </a:solidFill>
              </a:rPr>
              <a:t>tune</a:t>
            </a:r>
            <a:r>
              <a:rPr lang="en-GB" kern="0" dirty="0">
                <a:solidFill>
                  <a:srgbClr val="CC3399"/>
                </a:solidFill>
              </a:rPr>
              <a:t> </a:t>
            </a:r>
            <a:r>
              <a:rPr lang="en-GB" kern="0" dirty="0"/>
              <a:t>(</a:t>
            </a:r>
            <a:r>
              <a:rPr lang="en-GB" b="1" kern="0" dirty="0">
                <a:solidFill>
                  <a:srgbClr val="CC3399"/>
                </a:solidFill>
              </a:rPr>
              <a:t>Q</a:t>
            </a:r>
            <a:r>
              <a:rPr lang="en-GB" kern="0" dirty="0"/>
              <a:t>) or </a:t>
            </a:r>
            <a:r>
              <a:rPr lang="en-GB" b="1" kern="0" dirty="0" err="1">
                <a:solidFill>
                  <a:srgbClr val="CC3399"/>
                </a:solidFill>
              </a:rPr>
              <a:t>betatron</a:t>
            </a:r>
            <a:r>
              <a:rPr lang="en-GB" b="1" kern="0" dirty="0">
                <a:solidFill>
                  <a:srgbClr val="CC3399"/>
                </a:solidFill>
              </a:rPr>
              <a:t> tune</a:t>
            </a:r>
            <a:r>
              <a:rPr lang="en-GB" kern="0" dirty="0"/>
              <a:t>. </a:t>
            </a:r>
          </a:p>
          <a:p>
            <a:pPr lvl="1"/>
            <a:r>
              <a:rPr lang="en-GB" kern="0" dirty="0"/>
              <a:t>In this </a:t>
            </a:r>
            <a:r>
              <a:rPr lang="en-GB" b="1" kern="0" dirty="0">
                <a:solidFill>
                  <a:srgbClr val="0000FF"/>
                </a:solidFill>
              </a:rPr>
              <a:t>example</a:t>
            </a:r>
            <a:r>
              <a:rPr lang="en-GB" kern="0" dirty="0">
                <a:solidFill>
                  <a:srgbClr val="0000FF"/>
                </a:solidFill>
              </a:rPr>
              <a:t> Q is around </a:t>
            </a:r>
            <a:r>
              <a:rPr lang="en-GB" u="sng" kern="0" dirty="0">
                <a:solidFill>
                  <a:srgbClr val="0000FF"/>
                </a:solidFill>
              </a:rPr>
              <a:t>2.75</a:t>
            </a:r>
            <a:r>
              <a:rPr lang="en-GB" kern="0" dirty="0">
                <a:solidFill>
                  <a:srgbClr val="0000FF"/>
                </a:solidFill>
              </a:rPr>
              <a:t> </a:t>
            </a:r>
            <a:r>
              <a:rPr lang="en-GB" kern="0" dirty="0"/>
              <a:t>– 2 periods and ¾ of a period.</a:t>
            </a:r>
          </a:p>
        </p:txBody>
      </p:sp>
      <p:sp>
        <p:nvSpPr>
          <p:cNvPr id="108" name="Content Placeholder 5"/>
          <p:cNvSpPr txBox="1">
            <a:spLocks/>
          </p:cNvSpPr>
          <p:nvPr/>
        </p:nvSpPr>
        <p:spPr bwMode="auto">
          <a:xfrm>
            <a:off x="622913" y="3621024"/>
            <a:ext cx="10504142" cy="154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With a </a:t>
            </a:r>
            <a:r>
              <a:rPr lang="en-GB" b="1" kern="0" dirty="0">
                <a:solidFill>
                  <a:srgbClr val="0000FF"/>
                </a:solidFill>
              </a:rPr>
              <a:t>coordinate change</a:t>
            </a:r>
            <a:r>
              <a:rPr lang="en-GB" kern="0" dirty="0"/>
              <a:t> (from longitudinal position in meters to </a:t>
            </a:r>
            <a:r>
              <a:rPr lang="en-GB" kern="0" dirty="0" err="1"/>
              <a:t>betatron</a:t>
            </a:r>
            <a:r>
              <a:rPr lang="en-GB" kern="0" dirty="0"/>
              <a:t> phase advance in degrees) this ‘rocky’ oscillation is transformed into a sinusoidal oscillation.</a:t>
            </a:r>
          </a:p>
          <a:p>
            <a:pPr lvl="1"/>
            <a:r>
              <a:rPr lang="en-GB" kern="0" dirty="0"/>
              <a:t>Convenient and simple way to analyse the beam motion. 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9448457" y="5446548"/>
            <a:ext cx="1640193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i="1" kern="0" dirty="0" err="1">
                <a:latin typeface="+mn-lt"/>
              </a:rPr>
              <a:t>Betatron</a:t>
            </a:r>
            <a:r>
              <a:rPr lang="en-GB" sz="1400" b="1" i="1" kern="0" dirty="0">
                <a:latin typeface="+mn-lt"/>
              </a:rPr>
              <a:t> phase </a:t>
            </a:r>
            <a:r>
              <a:rPr lang="en-GB" sz="1400" b="1" i="1" kern="0" dirty="0">
                <a:latin typeface="Symbol" panose="05050102010706020507" pitchFamily="18" charset="2"/>
              </a:rPr>
              <a:t>m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1661686" y="2517935"/>
            <a:ext cx="0" cy="9494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8" name="Group 7"/>
          <p:cNvGrpSpPr/>
          <p:nvPr/>
        </p:nvGrpSpPr>
        <p:grpSpPr>
          <a:xfrm>
            <a:off x="1487400" y="1969610"/>
            <a:ext cx="10100031" cy="1517067"/>
            <a:chOff x="1910339" y="2065553"/>
            <a:chExt cx="10100031" cy="1517067"/>
          </a:xfrm>
        </p:grpSpPr>
        <p:grpSp>
          <p:nvGrpSpPr>
            <p:cNvPr id="63" name="Group 62"/>
            <p:cNvGrpSpPr/>
            <p:nvPr/>
          </p:nvGrpSpPr>
          <p:grpSpPr>
            <a:xfrm>
              <a:off x="2159277" y="2065553"/>
              <a:ext cx="8220738" cy="1517067"/>
              <a:chOff x="691027" y="2046684"/>
              <a:chExt cx="8220738" cy="151706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934385" y="2526879"/>
                <a:ext cx="7409515" cy="959253"/>
                <a:chOff x="785232" y="3725156"/>
                <a:chExt cx="7409515" cy="959253"/>
              </a:xfrm>
            </p:grpSpPr>
            <p:grpSp>
              <p:nvGrpSpPr>
                <p:cNvPr id="71" name="Group 70"/>
                <p:cNvGrpSpPr/>
                <p:nvPr/>
              </p:nvGrpSpPr>
              <p:grpSpPr>
                <a:xfrm>
                  <a:off x="3079249" y="3725156"/>
                  <a:ext cx="2559450" cy="943515"/>
                  <a:chOff x="-210512" y="3487387"/>
                  <a:chExt cx="8911618" cy="943515"/>
                </a:xfrm>
              </p:grpSpPr>
              <p:cxnSp>
                <p:nvCxnSpPr>
                  <p:cNvPr id="72" name="Straight Connector 71"/>
                  <p:cNvCxnSpPr/>
                  <p:nvPr/>
                </p:nvCxnSpPr>
                <p:spPr bwMode="auto">
                  <a:xfrm>
                    <a:off x="1316444" y="3487387"/>
                    <a:ext cx="1340644" cy="33696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3" name="Straight Connector 72"/>
                  <p:cNvCxnSpPr/>
                  <p:nvPr/>
                </p:nvCxnSpPr>
                <p:spPr bwMode="auto">
                  <a:xfrm>
                    <a:off x="2664595" y="3824351"/>
                    <a:ext cx="1267147" cy="13231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4" name="Straight Connector 73"/>
                  <p:cNvCxnSpPr/>
                  <p:nvPr/>
                </p:nvCxnSpPr>
                <p:spPr bwMode="auto">
                  <a:xfrm>
                    <a:off x="3931739" y="3956663"/>
                    <a:ext cx="1345372" cy="1353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5" name="Straight Connector 74"/>
                  <p:cNvCxnSpPr/>
                  <p:nvPr/>
                </p:nvCxnSpPr>
                <p:spPr bwMode="auto">
                  <a:xfrm>
                    <a:off x="5277109" y="4088051"/>
                    <a:ext cx="1351639" cy="34285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6" name="Straight Connector 75"/>
                  <p:cNvCxnSpPr/>
                  <p:nvPr/>
                </p:nvCxnSpPr>
                <p:spPr bwMode="auto">
                  <a:xfrm flipV="1">
                    <a:off x="6619097" y="4069185"/>
                    <a:ext cx="1316739" cy="358653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7" name="Straight Connector 76"/>
                  <p:cNvCxnSpPr/>
                  <p:nvPr/>
                </p:nvCxnSpPr>
                <p:spPr bwMode="auto">
                  <a:xfrm flipV="1">
                    <a:off x="7935836" y="3962953"/>
                    <a:ext cx="765270" cy="10623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8" name="Straight Connector 77"/>
                  <p:cNvCxnSpPr/>
                  <p:nvPr/>
                </p:nvCxnSpPr>
                <p:spPr bwMode="auto">
                  <a:xfrm flipV="1">
                    <a:off x="-210512" y="3487387"/>
                    <a:ext cx="1546073" cy="469276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89" name="Group 88"/>
                <p:cNvGrpSpPr/>
                <p:nvPr/>
              </p:nvGrpSpPr>
              <p:grpSpPr>
                <a:xfrm>
                  <a:off x="5635297" y="3740894"/>
                  <a:ext cx="2559450" cy="943515"/>
                  <a:chOff x="-210512" y="3487387"/>
                  <a:chExt cx="8911618" cy="943515"/>
                </a:xfrm>
              </p:grpSpPr>
              <p:cxnSp>
                <p:nvCxnSpPr>
                  <p:cNvPr id="90" name="Straight Connector 89"/>
                  <p:cNvCxnSpPr/>
                  <p:nvPr/>
                </p:nvCxnSpPr>
                <p:spPr bwMode="auto">
                  <a:xfrm>
                    <a:off x="1316444" y="3487387"/>
                    <a:ext cx="1340644" cy="33696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1" name="Straight Connector 90"/>
                  <p:cNvCxnSpPr/>
                  <p:nvPr/>
                </p:nvCxnSpPr>
                <p:spPr bwMode="auto">
                  <a:xfrm>
                    <a:off x="2664595" y="3824351"/>
                    <a:ext cx="1267147" cy="13231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2" name="Straight Connector 91"/>
                  <p:cNvCxnSpPr/>
                  <p:nvPr/>
                </p:nvCxnSpPr>
                <p:spPr bwMode="auto">
                  <a:xfrm>
                    <a:off x="3931739" y="3956663"/>
                    <a:ext cx="1345372" cy="1353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3" name="Straight Connector 92"/>
                  <p:cNvCxnSpPr/>
                  <p:nvPr/>
                </p:nvCxnSpPr>
                <p:spPr bwMode="auto">
                  <a:xfrm>
                    <a:off x="5277109" y="4088051"/>
                    <a:ext cx="1351639" cy="34285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4" name="Straight Connector 93"/>
                  <p:cNvCxnSpPr/>
                  <p:nvPr/>
                </p:nvCxnSpPr>
                <p:spPr bwMode="auto">
                  <a:xfrm flipV="1">
                    <a:off x="6619097" y="4069185"/>
                    <a:ext cx="1316739" cy="358653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5" name="Straight Connector 94"/>
                  <p:cNvCxnSpPr/>
                  <p:nvPr/>
                </p:nvCxnSpPr>
                <p:spPr bwMode="auto">
                  <a:xfrm flipV="1">
                    <a:off x="7935836" y="3962953"/>
                    <a:ext cx="765270" cy="10623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6" name="Straight Connector 95"/>
                  <p:cNvCxnSpPr/>
                  <p:nvPr/>
                </p:nvCxnSpPr>
                <p:spPr bwMode="auto">
                  <a:xfrm flipV="1">
                    <a:off x="-210512" y="3487387"/>
                    <a:ext cx="1546073" cy="469276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69" name="Group 68"/>
                <p:cNvGrpSpPr/>
                <p:nvPr/>
              </p:nvGrpSpPr>
              <p:grpSpPr>
                <a:xfrm>
                  <a:off x="785232" y="3727638"/>
                  <a:ext cx="2294017" cy="943515"/>
                  <a:chOff x="713686" y="3487387"/>
                  <a:chExt cx="7987420" cy="943515"/>
                </a:xfrm>
              </p:grpSpPr>
              <p:cxnSp>
                <p:nvCxnSpPr>
                  <p:cNvPr id="50" name="Straight Connector 49"/>
                  <p:cNvCxnSpPr/>
                  <p:nvPr/>
                </p:nvCxnSpPr>
                <p:spPr bwMode="auto">
                  <a:xfrm>
                    <a:off x="1316444" y="3487387"/>
                    <a:ext cx="1340644" cy="33696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1" name="Straight Connector 50"/>
                  <p:cNvCxnSpPr/>
                  <p:nvPr/>
                </p:nvCxnSpPr>
                <p:spPr bwMode="auto">
                  <a:xfrm>
                    <a:off x="2664595" y="3824351"/>
                    <a:ext cx="1267147" cy="13231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" name="Straight Connector 51"/>
                  <p:cNvCxnSpPr/>
                  <p:nvPr/>
                </p:nvCxnSpPr>
                <p:spPr bwMode="auto">
                  <a:xfrm>
                    <a:off x="3931739" y="3956663"/>
                    <a:ext cx="1345372" cy="1353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3" name="Straight Connector 52"/>
                  <p:cNvCxnSpPr/>
                  <p:nvPr/>
                </p:nvCxnSpPr>
                <p:spPr bwMode="auto">
                  <a:xfrm>
                    <a:off x="5277109" y="4088051"/>
                    <a:ext cx="1351639" cy="34285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" name="Straight Connector 53"/>
                  <p:cNvCxnSpPr/>
                  <p:nvPr/>
                </p:nvCxnSpPr>
                <p:spPr bwMode="auto">
                  <a:xfrm flipV="1">
                    <a:off x="6619097" y="4069185"/>
                    <a:ext cx="1316739" cy="358653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" name="Straight Connector 54"/>
                  <p:cNvCxnSpPr/>
                  <p:nvPr/>
                </p:nvCxnSpPr>
                <p:spPr bwMode="auto">
                  <a:xfrm flipV="1">
                    <a:off x="7935836" y="3962953"/>
                    <a:ext cx="765270" cy="10623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6" name="Straight Connector 55"/>
                  <p:cNvCxnSpPr/>
                  <p:nvPr/>
                </p:nvCxnSpPr>
                <p:spPr bwMode="auto">
                  <a:xfrm flipV="1">
                    <a:off x="713686" y="3487387"/>
                    <a:ext cx="621875" cy="15637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  <p:cxnSp>
            <p:nvCxnSpPr>
              <p:cNvPr id="58" name="Straight Connector 57"/>
              <p:cNvCxnSpPr/>
              <p:nvPr/>
            </p:nvCxnSpPr>
            <p:spPr bwMode="auto">
              <a:xfrm>
                <a:off x="691027" y="3004572"/>
                <a:ext cx="8220738" cy="1293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" name="Straight Connector 60"/>
              <p:cNvCxnSpPr/>
              <p:nvPr/>
            </p:nvCxnSpPr>
            <p:spPr bwMode="auto">
              <a:xfrm>
                <a:off x="934385" y="2123230"/>
                <a:ext cx="0" cy="144052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CC33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5" name="Straight Connector 84"/>
              <p:cNvCxnSpPr/>
              <p:nvPr/>
            </p:nvCxnSpPr>
            <p:spPr bwMode="auto">
              <a:xfrm>
                <a:off x="3450421" y="2112840"/>
                <a:ext cx="0" cy="145091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CC33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6" name="Straight Connector 85"/>
              <p:cNvCxnSpPr/>
              <p:nvPr/>
            </p:nvCxnSpPr>
            <p:spPr bwMode="auto">
              <a:xfrm>
                <a:off x="5986349" y="2062422"/>
                <a:ext cx="4387" cy="146249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CC33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7" name="Straight Connector 86"/>
              <p:cNvCxnSpPr/>
              <p:nvPr/>
            </p:nvCxnSpPr>
            <p:spPr bwMode="auto">
              <a:xfrm flipH="1">
                <a:off x="8680733" y="2046684"/>
                <a:ext cx="602" cy="150616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CC33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2" name="TextBox 61"/>
              <p:cNvSpPr txBox="1"/>
              <p:nvPr/>
            </p:nvSpPr>
            <p:spPr>
              <a:xfrm>
                <a:off x="1822865" y="2239277"/>
                <a:ext cx="925253" cy="338554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600" i="1" kern="0" dirty="0">
                    <a:solidFill>
                      <a:srgbClr val="CC3399"/>
                    </a:solidFill>
                    <a:latin typeface="+mn-lt"/>
                  </a:rPr>
                  <a:t>1 period</a:t>
                </a: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4400686" y="2137551"/>
                <a:ext cx="925253" cy="338554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600" i="1" kern="0" dirty="0">
                    <a:solidFill>
                      <a:srgbClr val="CC3399"/>
                    </a:solidFill>
                    <a:latin typeface="+mn-lt"/>
                  </a:rPr>
                  <a:t>1 period</a:t>
                </a: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7033154" y="2095231"/>
                <a:ext cx="925253" cy="338554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600" i="1" kern="0" dirty="0">
                    <a:solidFill>
                      <a:srgbClr val="CC3399"/>
                    </a:solidFill>
                    <a:latin typeface="+mn-lt"/>
                  </a:rPr>
                  <a:t>1 period</a:t>
                </a:r>
              </a:p>
            </p:txBody>
          </p:sp>
        </p:grpSp>
        <p:sp>
          <p:nvSpPr>
            <p:cNvPr id="150" name="TextBox 149"/>
            <p:cNvSpPr txBox="1"/>
            <p:nvPr/>
          </p:nvSpPr>
          <p:spPr>
            <a:xfrm>
              <a:off x="10254761" y="2776362"/>
              <a:ext cx="1755609" cy="27699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200" b="1" i="1" kern="0" dirty="0">
                  <a:latin typeface="+mn-lt"/>
                </a:rPr>
                <a:t>Longitudinal </a:t>
              </a:r>
              <a:r>
                <a:rPr lang="en-GB" sz="1200" b="1" i="1" kern="0" dirty="0" err="1">
                  <a:latin typeface="+mn-lt"/>
                </a:rPr>
                <a:t>coord</a:t>
              </a:r>
              <a:r>
                <a:rPr lang="en-GB" sz="1200" b="1" i="1" kern="0" dirty="0">
                  <a:latin typeface="+mn-lt"/>
                </a:rPr>
                <a:t>. s</a:t>
              </a:r>
              <a:endParaRPr lang="en-GB" sz="1200" b="1" i="1" kern="0" dirty="0">
                <a:latin typeface="Symbol" panose="05050102010706020507" pitchFamily="18" charset="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10339" y="2158447"/>
              <a:ext cx="73289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100" b="1" i="1" kern="0" dirty="0">
                  <a:latin typeface="+mn-lt"/>
                </a:rPr>
                <a:t>position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65370" y="5010419"/>
            <a:ext cx="8553785" cy="1414171"/>
            <a:chOff x="1826230" y="4942424"/>
            <a:chExt cx="8553785" cy="1414171"/>
          </a:xfrm>
        </p:grpSpPr>
        <p:grpSp>
          <p:nvGrpSpPr>
            <p:cNvPr id="144" name="Group 143"/>
            <p:cNvGrpSpPr/>
            <p:nvPr/>
          </p:nvGrpSpPr>
          <p:grpSpPr>
            <a:xfrm>
              <a:off x="2159277" y="5043828"/>
              <a:ext cx="8220738" cy="1312767"/>
              <a:chOff x="635277" y="5217775"/>
              <a:chExt cx="8220738" cy="1312767"/>
            </a:xfrm>
          </p:grpSpPr>
          <p:grpSp>
            <p:nvGrpSpPr>
              <p:cNvPr id="101" name="Group 100"/>
              <p:cNvGrpSpPr/>
              <p:nvPr/>
            </p:nvGrpSpPr>
            <p:grpSpPr>
              <a:xfrm>
                <a:off x="635277" y="5217775"/>
                <a:ext cx="8220738" cy="1312767"/>
                <a:chOff x="691027" y="2577093"/>
                <a:chExt cx="8220738" cy="1312767"/>
              </a:xfrm>
            </p:grpSpPr>
            <p:cxnSp>
              <p:nvCxnSpPr>
                <p:cNvPr id="104" name="Straight Connector 103"/>
                <p:cNvCxnSpPr/>
                <p:nvPr/>
              </p:nvCxnSpPr>
              <p:spPr bwMode="auto">
                <a:xfrm>
                  <a:off x="691027" y="3254399"/>
                  <a:ext cx="8220738" cy="12931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5" name="Straight Connector 104"/>
                <p:cNvCxnSpPr/>
                <p:nvPr/>
              </p:nvCxnSpPr>
              <p:spPr bwMode="auto">
                <a:xfrm flipH="1">
                  <a:off x="934385" y="2577093"/>
                  <a:ext cx="9640" cy="1312767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CC33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6" name="Straight Connector 105"/>
                <p:cNvCxnSpPr/>
                <p:nvPr/>
              </p:nvCxnSpPr>
              <p:spPr bwMode="auto">
                <a:xfrm>
                  <a:off x="3450421" y="2577093"/>
                  <a:ext cx="0" cy="1302377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CC33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7" name="Straight Connector 106"/>
                <p:cNvCxnSpPr/>
                <p:nvPr/>
              </p:nvCxnSpPr>
              <p:spPr bwMode="auto">
                <a:xfrm>
                  <a:off x="5986349" y="2577093"/>
                  <a:ext cx="0" cy="1251959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CC33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81" name="Freeform 80"/>
              <p:cNvSpPr/>
              <p:nvPr/>
            </p:nvSpPr>
            <p:spPr bwMode="auto">
              <a:xfrm>
                <a:off x="888275" y="5390743"/>
                <a:ext cx="7377492" cy="1097368"/>
              </a:xfrm>
              <a:custGeom>
                <a:avLst/>
                <a:gdLst>
                  <a:gd name="connsiteX0" fmla="*/ 21787 w 7399279"/>
                  <a:gd name="connsiteY0" fmla="*/ 270098 h 1115054"/>
                  <a:gd name="connsiteX1" fmla="*/ 21787 w 7399279"/>
                  <a:gd name="connsiteY1" fmla="*/ 200430 h 1115054"/>
                  <a:gd name="connsiteX2" fmla="*/ 248210 w 7399279"/>
                  <a:gd name="connsiteY2" fmla="*/ 104635 h 1115054"/>
                  <a:gd name="connsiteX3" fmla="*/ 692347 w 7399279"/>
                  <a:gd name="connsiteY3" fmla="*/ 270098 h 1115054"/>
                  <a:gd name="connsiteX4" fmla="*/ 1031982 w 7399279"/>
                  <a:gd name="connsiteY4" fmla="*/ 583607 h 1115054"/>
                  <a:gd name="connsiteX5" fmla="*/ 1301947 w 7399279"/>
                  <a:gd name="connsiteY5" fmla="*/ 870990 h 1115054"/>
                  <a:gd name="connsiteX6" fmla="*/ 1711250 w 7399279"/>
                  <a:gd name="connsiteY6" fmla="*/ 1088704 h 1115054"/>
                  <a:gd name="connsiteX7" fmla="*/ 2190222 w 7399279"/>
                  <a:gd name="connsiteY7" fmla="*/ 801321 h 1115054"/>
                  <a:gd name="connsiteX8" fmla="*/ 2399227 w 7399279"/>
                  <a:gd name="connsiteY8" fmla="*/ 487813 h 1115054"/>
                  <a:gd name="connsiteX9" fmla="*/ 2712736 w 7399279"/>
                  <a:gd name="connsiteY9" fmla="*/ 78510 h 1115054"/>
                  <a:gd name="connsiteX10" fmla="*/ 3200416 w 7399279"/>
                  <a:gd name="connsiteY10" fmla="*/ 235264 h 1115054"/>
                  <a:gd name="connsiteX11" fmla="*/ 3487799 w 7399279"/>
                  <a:gd name="connsiteY11" fmla="*/ 505230 h 1115054"/>
                  <a:gd name="connsiteX12" fmla="*/ 3914519 w 7399279"/>
                  <a:gd name="connsiteY12" fmla="*/ 914533 h 1115054"/>
                  <a:gd name="connsiteX13" fmla="*/ 4262862 w 7399279"/>
                  <a:gd name="connsiteY13" fmla="*/ 1079995 h 1115054"/>
                  <a:gd name="connsiteX14" fmla="*/ 4663456 w 7399279"/>
                  <a:gd name="connsiteY14" fmla="*/ 836155 h 1115054"/>
                  <a:gd name="connsiteX15" fmla="*/ 4872462 w 7399279"/>
                  <a:gd name="connsiteY15" fmla="*/ 618441 h 1115054"/>
                  <a:gd name="connsiteX16" fmla="*/ 5151136 w 7399279"/>
                  <a:gd name="connsiteY16" fmla="*/ 148178 h 1115054"/>
                  <a:gd name="connsiteX17" fmla="*/ 5421102 w 7399279"/>
                  <a:gd name="connsiteY17" fmla="*/ 8841 h 1115054"/>
                  <a:gd name="connsiteX18" fmla="*/ 5934907 w 7399279"/>
                  <a:gd name="connsiteY18" fmla="*/ 357184 h 1115054"/>
                  <a:gd name="connsiteX19" fmla="*/ 6239707 w 7399279"/>
                  <a:gd name="connsiteY19" fmla="*/ 679401 h 1115054"/>
                  <a:gd name="connsiteX20" fmla="*/ 6527090 w 7399279"/>
                  <a:gd name="connsiteY20" fmla="*/ 949367 h 1115054"/>
                  <a:gd name="connsiteX21" fmla="*/ 6779639 w 7399279"/>
                  <a:gd name="connsiteY21" fmla="*/ 1114830 h 1115054"/>
                  <a:gd name="connsiteX22" fmla="*/ 7058313 w 7399279"/>
                  <a:gd name="connsiteY22" fmla="*/ 975493 h 1115054"/>
                  <a:gd name="connsiteX23" fmla="*/ 7371822 w 7399279"/>
                  <a:gd name="connsiteY23" fmla="*/ 609733 h 1115054"/>
                  <a:gd name="connsiteX24" fmla="*/ 7363113 w 7399279"/>
                  <a:gd name="connsiteY24" fmla="*/ 635858 h 1115054"/>
                  <a:gd name="connsiteX0" fmla="*/ 21787 w 7399279"/>
                  <a:gd name="connsiteY0" fmla="*/ 270098 h 1115054"/>
                  <a:gd name="connsiteX1" fmla="*/ 21787 w 7399279"/>
                  <a:gd name="connsiteY1" fmla="*/ 200430 h 1115054"/>
                  <a:gd name="connsiteX2" fmla="*/ 248210 w 7399279"/>
                  <a:gd name="connsiteY2" fmla="*/ 104635 h 1115054"/>
                  <a:gd name="connsiteX3" fmla="*/ 692347 w 7399279"/>
                  <a:gd name="connsiteY3" fmla="*/ 270098 h 1115054"/>
                  <a:gd name="connsiteX4" fmla="*/ 1031982 w 7399279"/>
                  <a:gd name="connsiteY4" fmla="*/ 583607 h 1115054"/>
                  <a:gd name="connsiteX5" fmla="*/ 1301947 w 7399279"/>
                  <a:gd name="connsiteY5" fmla="*/ 870990 h 1115054"/>
                  <a:gd name="connsiteX6" fmla="*/ 1711250 w 7399279"/>
                  <a:gd name="connsiteY6" fmla="*/ 1088704 h 1115054"/>
                  <a:gd name="connsiteX7" fmla="*/ 2190222 w 7399279"/>
                  <a:gd name="connsiteY7" fmla="*/ 801321 h 1115054"/>
                  <a:gd name="connsiteX8" fmla="*/ 2399227 w 7399279"/>
                  <a:gd name="connsiteY8" fmla="*/ 487813 h 1115054"/>
                  <a:gd name="connsiteX9" fmla="*/ 2808531 w 7399279"/>
                  <a:gd name="connsiteY9" fmla="*/ 69802 h 1115054"/>
                  <a:gd name="connsiteX10" fmla="*/ 3200416 w 7399279"/>
                  <a:gd name="connsiteY10" fmla="*/ 235264 h 1115054"/>
                  <a:gd name="connsiteX11" fmla="*/ 3487799 w 7399279"/>
                  <a:gd name="connsiteY11" fmla="*/ 505230 h 1115054"/>
                  <a:gd name="connsiteX12" fmla="*/ 3914519 w 7399279"/>
                  <a:gd name="connsiteY12" fmla="*/ 914533 h 1115054"/>
                  <a:gd name="connsiteX13" fmla="*/ 4262862 w 7399279"/>
                  <a:gd name="connsiteY13" fmla="*/ 1079995 h 1115054"/>
                  <a:gd name="connsiteX14" fmla="*/ 4663456 w 7399279"/>
                  <a:gd name="connsiteY14" fmla="*/ 836155 h 1115054"/>
                  <a:gd name="connsiteX15" fmla="*/ 4872462 w 7399279"/>
                  <a:gd name="connsiteY15" fmla="*/ 618441 h 1115054"/>
                  <a:gd name="connsiteX16" fmla="*/ 5151136 w 7399279"/>
                  <a:gd name="connsiteY16" fmla="*/ 148178 h 1115054"/>
                  <a:gd name="connsiteX17" fmla="*/ 5421102 w 7399279"/>
                  <a:gd name="connsiteY17" fmla="*/ 8841 h 1115054"/>
                  <a:gd name="connsiteX18" fmla="*/ 5934907 w 7399279"/>
                  <a:gd name="connsiteY18" fmla="*/ 357184 h 1115054"/>
                  <a:gd name="connsiteX19" fmla="*/ 6239707 w 7399279"/>
                  <a:gd name="connsiteY19" fmla="*/ 679401 h 1115054"/>
                  <a:gd name="connsiteX20" fmla="*/ 6527090 w 7399279"/>
                  <a:gd name="connsiteY20" fmla="*/ 949367 h 1115054"/>
                  <a:gd name="connsiteX21" fmla="*/ 6779639 w 7399279"/>
                  <a:gd name="connsiteY21" fmla="*/ 1114830 h 1115054"/>
                  <a:gd name="connsiteX22" fmla="*/ 7058313 w 7399279"/>
                  <a:gd name="connsiteY22" fmla="*/ 975493 h 1115054"/>
                  <a:gd name="connsiteX23" fmla="*/ 7371822 w 7399279"/>
                  <a:gd name="connsiteY23" fmla="*/ 609733 h 1115054"/>
                  <a:gd name="connsiteX24" fmla="*/ 7363113 w 7399279"/>
                  <a:gd name="connsiteY24" fmla="*/ 635858 h 1115054"/>
                  <a:gd name="connsiteX0" fmla="*/ 21787 w 7399279"/>
                  <a:gd name="connsiteY0" fmla="*/ 270098 h 1115054"/>
                  <a:gd name="connsiteX1" fmla="*/ 21787 w 7399279"/>
                  <a:gd name="connsiteY1" fmla="*/ 200430 h 1115054"/>
                  <a:gd name="connsiteX2" fmla="*/ 248210 w 7399279"/>
                  <a:gd name="connsiteY2" fmla="*/ 104635 h 1115054"/>
                  <a:gd name="connsiteX3" fmla="*/ 692347 w 7399279"/>
                  <a:gd name="connsiteY3" fmla="*/ 270098 h 1115054"/>
                  <a:gd name="connsiteX4" fmla="*/ 1031982 w 7399279"/>
                  <a:gd name="connsiteY4" fmla="*/ 583607 h 1115054"/>
                  <a:gd name="connsiteX5" fmla="*/ 1301947 w 7399279"/>
                  <a:gd name="connsiteY5" fmla="*/ 870990 h 1115054"/>
                  <a:gd name="connsiteX6" fmla="*/ 1711250 w 7399279"/>
                  <a:gd name="connsiteY6" fmla="*/ 1088704 h 1115054"/>
                  <a:gd name="connsiteX7" fmla="*/ 2190222 w 7399279"/>
                  <a:gd name="connsiteY7" fmla="*/ 801321 h 1115054"/>
                  <a:gd name="connsiteX8" fmla="*/ 2399227 w 7399279"/>
                  <a:gd name="connsiteY8" fmla="*/ 487813 h 1115054"/>
                  <a:gd name="connsiteX9" fmla="*/ 2808531 w 7399279"/>
                  <a:gd name="connsiteY9" fmla="*/ 69802 h 1115054"/>
                  <a:gd name="connsiteX10" fmla="*/ 3200416 w 7399279"/>
                  <a:gd name="connsiteY10" fmla="*/ 235264 h 1115054"/>
                  <a:gd name="connsiteX11" fmla="*/ 3487799 w 7399279"/>
                  <a:gd name="connsiteY11" fmla="*/ 505230 h 1115054"/>
                  <a:gd name="connsiteX12" fmla="*/ 3914519 w 7399279"/>
                  <a:gd name="connsiteY12" fmla="*/ 914533 h 1115054"/>
                  <a:gd name="connsiteX13" fmla="*/ 4262862 w 7399279"/>
                  <a:gd name="connsiteY13" fmla="*/ 1079995 h 1115054"/>
                  <a:gd name="connsiteX14" fmla="*/ 4663456 w 7399279"/>
                  <a:gd name="connsiteY14" fmla="*/ 836155 h 1115054"/>
                  <a:gd name="connsiteX15" fmla="*/ 4872462 w 7399279"/>
                  <a:gd name="connsiteY15" fmla="*/ 618441 h 1115054"/>
                  <a:gd name="connsiteX16" fmla="*/ 5151136 w 7399279"/>
                  <a:gd name="connsiteY16" fmla="*/ 148178 h 1115054"/>
                  <a:gd name="connsiteX17" fmla="*/ 5421102 w 7399279"/>
                  <a:gd name="connsiteY17" fmla="*/ 8841 h 1115054"/>
                  <a:gd name="connsiteX18" fmla="*/ 5934907 w 7399279"/>
                  <a:gd name="connsiteY18" fmla="*/ 357184 h 1115054"/>
                  <a:gd name="connsiteX19" fmla="*/ 6239707 w 7399279"/>
                  <a:gd name="connsiteY19" fmla="*/ 679401 h 1115054"/>
                  <a:gd name="connsiteX20" fmla="*/ 6527090 w 7399279"/>
                  <a:gd name="connsiteY20" fmla="*/ 949367 h 1115054"/>
                  <a:gd name="connsiteX21" fmla="*/ 6779639 w 7399279"/>
                  <a:gd name="connsiteY21" fmla="*/ 1114830 h 1115054"/>
                  <a:gd name="connsiteX22" fmla="*/ 7058313 w 7399279"/>
                  <a:gd name="connsiteY22" fmla="*/ 975493 h 1115054"/>
                  <a:gd name="connsiteX23" fmla="*/ 7371822 w 7399279"/>
                  <a:gd name="connsiteY23" fmla="*/ 609733 h 1115054"/>
                  <a:gd name="connsiteX24" fmla="*/ 7363113 w 7399279"/>
                  <a:gd name="connsiteY24" fmla="*/ 635858 h 1115054"/>
                  <a:gd name="connsiteX0" fmla="*/ 21787 w 7399279"/>
                  <a:gd name="connsiteY0" fmla="*/ 270098 h 1115054"/>
                  <a:gd name="connsiteX1" fmla="*/ 21787 w 7399279"/>
                  <a:gd name="connsiteY1" fmla="*/ 200430 h 1115054"/>
                  <a:gd name="connsiteX2" fmla="*/ 248210 w 7399279"/>
                  <a:gd name="connsiteY2" fmla="*/ 104635 h 1115054"/>
                  <a:gd name="connsiteX3" fmla="*/ 692347 w 7399279"/>
                  <a:gd name="connsiteY3" fmla="*/ 270098 h 1115054"/>
                  <a:gd name="connsiteX4" fmla="*/ 1031982 w 7399279"/>
                  <a:gd name="connsiteY4" fmla="*/ 583607 h 1115054"/>
                  <a:gd name="connsiteX5" fmla="*/ 1301947 w 7399279"/>
                  <a:gd name="connsiteY5" fmla="*/ 870990 h 1115054"/>
                  <a:gd name="connsiteX6" fmla="*/ 1711250 w 7399279"/>
                  <a:gd name="connsiteY6" fmla="*/ 1088704 h 1115054"/>
                  <a:gd name="connsiteX7" fmla="*/ 2164096 w 7399279"/>
                  <a:gd name="connsiteY7" fmla="*/ 801321 h 1115054"/>
                  <a:gd name="connsiteX8" fmla="*/ 2399227 w 7399279"/>
                  <a:gd name="connsiteY8" fmla="*/ 487813 h 1115054"/>
                  <a:gd name="connsiteX9" fmla="*/ 2808531 w 7399279"/>
                  <a:gd name="connsiteY9" fmla="*/ 69802 h 1115054"/>
                  <a:gd name="connsiteX10" fmla="*/ 3200416 w 7399279"/>
                  <a:gd name="connsiteY10" fmla="*/ 235264 h 1115054"/>
                  <a:gd name="connsiteX11" fmla="*/ 3487799 w 7399279"/>
                  <a:gd name="connsiteY11" fmla="*/ 505230 h 1115054"/>
                  <a:gd name="connsiteX12" fmla="*/ 3914519 w 7399279"/>
                  <a:gd name="connsiteY12" fmla="*/ 914533 h 1115054"/>
                  <a:gd name="connsiteX13" fmla="*/ 4262862 w 7399279"/>
                  <a:gd name="connsiteY13" fmla="*/ 1079995 h 1115054"/>
                  <a:gd name="connsiteX14" fmla="*/ 4663456 w 7399279"/>
                  <a:gd name="connsiteY14" fmla="*/ 836155 h 1115054"/>
                  <a:gd name="connsiteX15" fmla="*/ 4872462 w 7399279"/>
                  <a:gd name="connsiteY15" fmla="*/ 618441 h 1115054"/>
                  <a:gd name="connsiteX16" fmla="*/ 5151136 w 7399279"/>
                  <a:gd name="connsiteY16" fmla="*/ 148178 h 1115054"/>
                  <a:gd name="connsiteX17" fmla="*/ 5421102 w 7399279"/>
                  <a:gd name="connsiteY17" fmla="*/ 8841 h 1115054"/>
                  <a:gd name="connsiteX18" fmla="*/ 5934907 w 7399279"/>
                  <a:gd name="connsiteY18" fmla="*/ 357184 h 1115054"/>
                  <a:gd name="connsiteX19" fmla="*/ 6239707 w 7399279"/>
                  <a:gd name="connsiteY19" fmla="*/ 679401 h 1115054"/>
                  <a:gd name="connsiteX20" fmla="*/ 6527090 w 7399279"/>
                  <a:gd name="connsiteY20" fmla="*/ 949367 h 1115054"/>
                  <a:gd name="connsiteX21" fmla="*/ 6779639 w 7399279"/>
                  <a:gd name="connsiteY21" fmla="*/ 1114830 h 1115054"/>
                  <a:gd name="connsiteX22" fmla="*/ 7058313 w 7399279"/>
                  <a:gd name="connsiteY22" fmla="*/ 975493 h 1115054"/>
                  <a:gd name="connsiteX23" fmla="*/ 7371822 w 7399279"/>
                  <a:gd name="connsiteY23" fmla="*/ 609733 h 1115054"/>
                  <a:gd name="connsiteX24" fmla="*/ 7363113 w 7399279"/>
                  <a:gd name="connsiteY24" fmla="*/ 635858 h 1115054"/>
                  <a:gd name="connsiteX0" fmla="*/ 21787 w 7399279"/>
                  <a:gd name="connsiteY0" fmla="*/ 270098 h 1115054"/>
                  <a:gd name="connsiteX1" fmla="*/ 21787 w 7399279"/>
                  <a:gd name="connsiteY1" fmla="*/ 200430 h 1115054"/>
                  <a:gd name="connsiteX2" fmla="*/ 248210 w 7399279"/>
                  <a:gd name="connsiteY2" fmla="*/ 104635 h 1115054"/>
                  <a:gd name="connsiteX3" fmla="*/ 692347 w 7399279"/>
                  <a:gd name="connsiteY3" fmla="*/ 270098 h 1115054"/>
                  <a:gd name="connsiteX4" fmla="*/ 1031982 w 7399279"/>
                  <a:gd name="connsiteY4" fmla="*/ 583607 h 1115054"/>
                  <a:gd name="connsiteX5" fmla="*/ 1301947 w 7399279"/>
                  <a:gd name="connsiteY5" fmla="*/ 870990 h 1115054"/>
                  <a:gd name="connsiteX6" fmla="*/ 1711250 w 7399279"/>
                  <a:gd name="connsiteY6" fmla="*/ 1088704 h 1115054"/>
                  <a:gd name="connsiteX7" fmla="*/ 2164096 w 7399279"/>
                  <a:gd name="connsiteY7" fmla="*/ 801321 h 1115054"/>
                  <a:gd name="connsiteX8" fmla="*/ 2399227 w 7399279"/>
                  <a:gd name="connsiteY8" fmla="*/ 487813 h 1115054"/>
                  <a:gd name="connsiteX9" fmla="*/ 2808531 w 7399279"/>
                  <a:gd name="connsiteY9" fmla="*/ 69802 h 1115054"/>
                  <a:gd name="connsiteX10" fmla="*/ 3200416 w 7399279"/>
                  <a:gd name="connsiteY10" fmla="*/ 235264 h 1115054"/>
                  <a:gd name="connsiteX11" fmla="*/ 3487799 w 7399279"/>
                  <a:gd name="connsiteY11" fmla="*/ 505230 h 1115054"/>
                  <a:gd name="connsiteX12" fmla="*/ 3914519 w 7399279"/>
                  <a:gd name="connsiteY12" fmla="*/ 914533 h 1115054"/>
                  <a:gd name="connsiteX13" fmla="*/ 4262862 w 7399279"/>
                  <a:gd name="connsiteY13" fmla="*/ 1079995 h 1115054"/>
                  <a:gd name="connsiteX14" fmla="*/ 4663456 w 7399279"/>
                  <a:gd name="connsiteY14" fmla="*/ 836155 h 1115054"/>
                  <a:gd name="connsiteX15" fmla="*/ 4872462 w 7399279"/>
                  <a:gd name="connsiteY15" fmla="*/ 618441 h 1115054"/>
                  <a:gd name="connsiteX16" fmla="*/ 5151136 w 7399279"/>
                  <a:gd name="connsiteY16" fmla="*/ 148178 h 1115054"/>
                  <a:gd name="connsiteX17" fmla="*/ 5421102 w 7399279"/>
                  <a:gd name="connsiteY17" fmla="*/ 8841 h 1115054"/>
                  <a:gd name="connsiteX18" fmla="*/ 5934907 w 7399279"/>
                  <a:gd name="connsiteY18" fmla="*/ 357184 h 1115054"/>
                  <a:gd name="connsiteX19" fmla="*/ 6239707 w 7399279"/>
                  <a:gd name="connsiteY19" fmla="*/ 679401 h 1115054"/>
                  <a:gd name="connsiteX20" fmla="*/ 6527090 w 7399279"/>
                  <a:gd name="connsiteY20" fmla="*/ 949367 h 1115054"/>
                  <a:gd name="connsiteX21" fmla="*/ 6779639 w 7399279"/>
                  <a:gd name="connsiteY21" fmla="*/ 1114830 h 1115054"/>
                  <a:gd name="connsiteX22" fmla="*/ 7058313 w 7399279"/>
                  <a:gd name="connsiteY22" fmla="*/ 975493 h 1115054"/>
                  <a:gd name="connsiteX23" fmla="*/ 7371822 w 7399279"/>
                  <a:gd name="connsiteY23" fmla="*/ 609733 h 1115054"/>
                  <a:gd name="connsiteX24" fmla="*/ 7363113 w 7399279"/>
                  <a:gd name="connsiteY24" fmla="*/ 635858 h 1115054"/>
                  <a:gd name="connsiteX0" fmla="*/ 23637 w 7401129"/>
                  <a:gd name="connsiteY0" fmla="*/ 270098 h 1115054"/>
                  <a:gd name="connsiteX1" fmla="*/ 23637 w 7401129"/>
                  <a:gd name="connsiteY1" fmla="*/ 200430 h 1115054"/>
                  <a:gd name="connsiteX2" fmla="*/ 276185 w 7401129"/>
                  <a:gd name="connsiteY2" fmla="*/ 87218 h 1115054"/>
                  <a:gd name="connsiteX3" fmla="*/ 694197 w 7401129"/>
                  <a:gd name="connsiteY3" fmla="*/ 270098 h 1115054"/>
                  <a:gd name="connsiteX4" fmla="*/ 1033832 w 7401129"/>
                  <a:gd name="connsiteY4" fmla="*/ 583607 h 1115054"/>
                  <a:gd name="connsiteX5" fmla="*/ 1303797 w 7401129"/>
                  <a:gd name="connsiteY5" fmla="*/ 870990 h 1115054"/>
                  <a:gd name="connsiteX6" fmla="*/ 1713100 w 7401129"/>
                  <a:gd name="connsiteY6" fmla="*/ 1088704 h 1115054"/>
                  <a:gd name="connsiteX7" fmla="*/ 2165946 w 7401129"/>
                  <a:gd name="connsiteY7" fmla="*/ 801321 h 1115054"/>
                  <a:gd name="connsiteX8" fmla="*/ 2401077 w 7401129"/>
                  <a:gd name="connsiteY8" fmla="*/ 487813 h 1115054"/>
                  <a:gd name="connsiteX9" fmla="*/ 2810381 w 7401129"/>
                  <a:gd name="connsiteY9" fmla="*/ 69802 h 1115054"/>
                  <a:gd name="connsiteX10" fmla="*/ 3202266 w 7401129"/>
                  <a:gd name="connsiteY10" fmla="*/ 235264 h 1115054"/>
                  <a:gd name="connsiteX11" fmla="*/ 3489649 w 7401129"/>
                  <a:gd name="connsiteY11" fmla="*/ 505230 h 1115054"/>
                  <a:gd name="connsiteX12" fmla="*/ 3916369 w 7401129"/>
                  <a:gd name="connsiteY12" fmla="*/ 914533 h 1115054"/>
                  <a:gd name="connsiteX13" fmla="*/ 4264712 w 7401129"/>
                  <a:gd name="connsiteY13" fmla="*/ 1079995 h 1115054"/>
                  <a:gd name="connsiteX14" fmla="*/ 4665306 w 7401129"/>
                  <a:gd name="connsiteY14" fmla="*/ 836155 h 1115054"/>
                  <a:gd name="connsiteX15" fmla="*/ 4874312 w 7401129"/>
                  <a:gd name="connsiteY15" fmla="*/ 618441 h 1115054"/>
                  <a:gd name="connsiteX16" fmla="*/ 5152986 w 7401129"/>
                  <a:gd name="connsiteY16" fmla="*/ 148178 h 1115054"/>
                  <a:gd name="connsiteX17" fmla="*/ 5422952 w 7401129"/>
                  <a:gd name="connsiteY17" fmla="*/ 8841 h 1115054"/>
                  <a:gd name="connsiteX18" fmla="*/ 5936757 w 7401129"/>
                  <a:gd name="connsiteY18" fmla="*/ 357184 h 1115054"/>
                  <a:gd name="connsiteX19" fmla="*/ 6241557 w 7401129"/>
                  <a:gd name="connsiteY19" fmla="*/ 679401 h 1115054"/>
                  <a:gd name="connsiteX20" fmla="*/ 6528940 w 7401129"/>
                  <a:gd name="connsiteY20" fmla="*/ 949367 h 1115054"/>
                  <a:gd name="connsiteX21" fmla="*/ 6781489 w 7401129"/>
                  <a:gd name="connsiteY21" fmla="*/ 1114830 h 1115054"/>
                  <a:gd name="connsiteX22" fmla="*/ 7060163 w 7401129"/>
                  <a:gd name="connsiteY22" fmla="*/ 975493 h 1115054"/>
                  <a:gd name="connsiteX23" fmla="*/ 7373672 w 7401129"/>
                  <a:gd name="connsiteY23" fmla="*/ 609733 h 1115054"/>
                  <a:gd name="connsiteX24" fmla="*/ 7364963 w 7401129"/>
                  <a:gd name="connsiteY24" fmla="*/ 635858 h 1115054"/>
                  <a:gd name="connsiteX0" fmla="*/ 23637 w 7401129"/>
                  <a:gd name="connsiteY0" fmla="*/ 270098 h 1115054"/>
                  <a:gd name="connsiteX1" fmla="*/ 23637 w 7401129"/>
                  <a:gd name="connsiteY1" fmla="*/ 200430 h 1115054"/>
                  <a:gd name="connsiteX2" fmla="*/ 276185 w 7401129"/>
                  <a:gd name="connsiteY2" fmla="*/ 87218 h 1115054"/>
                  <a:gd name="connsiteX3" fmla="*/ 694197 w 7401129"/>
                  <a:gd name="connsiteY3" fmla="*/ 270098 h 1115054"/>
                  <a:gd name="connsiteX4" fmla="*/ 1033832 w 7401129"/>
                  <a:gd name="connsiteY4" fmla="*/ 583607 h 1115054"/>
                  <a:gd name="connsiteX5" fmla="*/ 1303797 w 7401129"/>
                  <a:gd name="connsiteY5" fmla="*/ 870990 h 1115054"/>
                  <a:gd name="connsiteX6" fmla="*/ 1713100 w 7401129"/>
                  <a:gd name="connsiteY6" fmla="*/ 1088704 h 1115054"/>
                  <a:gd name="connsiteX7" fmla="*/ 2165946 w 7401129"/>
                  <a:gd name="connsiteY7" fmla="*/ 801321 h 1115054"/>
                  <a:gd name="connsiteX8" fmla="*/ 2401077 w 7401129"/>
                  <a:gd name="connsiteY8" fmla="*/ 487813 h 1115054"/>
                  <a:gd name="connsiteX9" fmla="*/ 2810381 w 7401129"/>
                  <a:gd name="connsiteY9" fmla="*/ 69802 h 1115054"/>
                  <a:gd name="connsiteX10" fmla="*/ 3202266 w 7401129"/>
                  <a:gd name="connsiteY10" fmla="*/ 235264 h 1115054"/>
                  <a:gd name="connsiteX11" fmla="*/ 3489649 w 7401129"/>
                  <a:gd name="connsiteY11" fmla="*/ 505230 h 1115054"/>
                  <a:gd name="connsiteX12" fmla="*/ 3916369 w 7401129"/>
                  <a:gd name="connsiteY12" fmla="*/ 914533 h 1115054"/>
                  <a:gd name="connsiteX13" fmla="*/ 4264712 w 7401129"/>
                  <a:gd name="connsiteY13" fmla="*/ 1079995 h 1115054"/>
                  <a:gd name="connsiteX14" fmla="*/ 4665306 w 7401129"/>
                  <a:gd name="connsiteY14" fmla="*/ 836155 h 1115054"/>
                  <a:gd name="connsiteX15" fmla="*/ 4874312 w 7401129"/>
                  <a:gd name="connsiteY15" fmla="*/ 618441 h 1115054"/>
                  <a:gd name="connsiteX16" fmla="*/ 5152986 w 7401129"/>
                  <a:gd name="connsiteY16" fmla="*/ 148178 h 1115054"/>
                  <a:gd name="connsiteX17" fmla="*/ 5422952 w 7401129"/>
                  <a:gd name="connsiteY17" fmla="*/ 8841 h 1115054"/>
                  <a:gd name="connsiteX18" fmla="*/ 5936757 w 7401129"/>
                  <a:gd name="connsiteY18" fmla="*/ 357184 h 1115054"/>
                  <a:gd name="connsiteX19" fmla="*/ 6241557 w 7401129"/>
                  <a:gd name="connsiteY19" fmla="*/ 679401 h 1115054"/>
                  <a:gd name="connsiteX20" fmla="*/ 6528940 w 7401129"/>
                  <a:gd name="connsiteY20" fmla="*/ 949367 h 1115054"/>
                  <a:gd name="connsiteX21" fmla="*/ 6781489 w 7401129"/>
                  <a:gd name="connsiteY21" fmla="*/ 1114830 h 1115054"/>
                  <a:gd name="connsiteX22" fmla="*/ 7060163 w 7401129"/>
                  <a:gd name="connsiteY22" fmla="*/ 975493 h 1115054"/>
                  <a:gd name="connsiteX23" fmla="*/ 7373672 w 7401129"/>
                  <a:gd name="connsiteY23" fmla="*/ 609733 h 1115054"/>
                  <a:gd name="connsiteX24" fmla="*/ 7364963 w 7401129"/>
                  <a:gd name="connsiteY24" fmla="*/ 635858 h 1115054"/>
                  <a:gd name="connsiteX0" fmla="*/ 23637 w 7401129"/>
                  <a:gd name="connsiteY0" fmla="*/ 270098 h 1115054"/>
                  <a:gd name="connsiteX1" fmla="*/ 23637 w 7401129"/>
                  <a:gd name="connsiteY1" fmla="*/ 200430 h 1115054"/>
                  <a:gd name="connsiteX2" fmla="*/ 276185 w 7401129"/>
                  <a:gd name="connsiteY2" fmla="*/ 87218 h 1115054"/>
                  <a:gd name="connsiteX3" fmla="*/ 755157 w 7401129"/>
                  <a:gd name="connsiteY3" fmla="*/ 331058 h 1115054"/>
                  <a:gd name="connsiteX4" fmla="*/ 1033832 w 7401129"/>
                  <a:gd name="connsiteY4" fmla="*/ 583607 h 1115054"/>
                  <a:gd name="connsiteX5" fmla="*/ 1303797 w 7401129"/>
                  <a:gd name="connsiteY5" fmla="*/ 870990 h 1115054"/>
                  <a:gd name="connsiteX6" fmla="*/ 1713100 w 7401129"/>
                  <a:gd name="connsiteY6" fmla="*/ 1088704 h 1115054"/>
                  <a:gd name="connsiteX7" fmla="*/ 2165946 w 7401129"/>
                  <a:gd name="connsiteY7" fmla="*/ 801321 h 1115054"/>
                  <a:gd name="connsiteX8" fmla="*/ 2401077 w 7401129"/>
                  <a:gd name="connsiteY8" fmla="*/ 487813 h 1115054"/>
                  <a:gd name="connsiteX9" fmla="*/ 2810381 w 7401129"/>
                  <a:gd name="connsiteY9" fmla="*/ 69802 h 1115054"/>
                  <a:gd name="connsiteX10" fmla="*/ 3202266 w 7401129"/>
                  <a:gd name="connsiteY10" fmla="*/ 235264 h 1115054"/>
                  <a:gd name="connsiteX11" fmla="*/ 3489649 w 7401129"/>
                  <a:gd name="connsiteY11" fmla="*/ 505230 h 1115054"/>
                  <a:gd name="connsiteX12" fmla="*/ 3916369 w 7401129"/>
                  <a:gd name="connsiteY12" fmla="*/ 914533 h 1115054"/>
                  <a:gd name="connsiteX13" fmla="*/ 4264712 w 7401129"/>
                  <a:gd name="connsiteY13" fmla="*/ 1079995 h 1115054"/>
                  <a:gd name="connsiteX14" fmla="*/ 4665306 w 7401129"/>
                  <a:gd name="connsiteY14" fmla="*/ 836155 h 1115054"/>
                  <a:gd name="connsiteX15" fmla="*/ 4874312 w 7401129"/>
                  <a:gd name="connsiteY15" fmla="*/ 618441 h 1115054"/>
                  <a:gd name="connsiteX16" fmla="*/ 5152986 w 7401129"/>
                  <a:gd name="connsiteY16" fmla="*/ 148178 h 1115054"/>
                  <a:gd name="connsiteX17" fmla="*/ 5422952 w 7401129"/>
                  <a:gd name="connsiteY17" fmla="*/ 8841 h 1115054"/>
                  <a:gd name="connsiteX18" fmla="*/ 5936757 w 7401129"/>
                  <a:gd name="connsiteY18" fmla="*/ 357184 h 1115054"/>
                  <a:gd name="connsiteX19" fmla="*/ 6241557 w 7401129"/>
                  <a:gd name="connsiteY19" fmla="*/ 679401 h 1115054"/>
                  <a:gd name="connsiteX20" fmla="*/ 6528940 w 7401129"/>
                  <a:gd name="connsiteY20" fmla="*/ 949367 h 1115054"/>
                  <a:gd name="connsiteX21" fmla="*/ 6781489 w 7401129"/>
                  <a:gd name="connsiteY21" fmla="*/ 1114830 h 1115054"/>
                  <a:gd name="connsiteX22" fmla="*/ 7060163 w 7401129"/>
                  <a:gd name="connsiteY22" fmla="*/ 975493 h 1115054"/>
                  <a:gd name="connsiteX23" fmla="*/ 7373672 w 7401129"/>
                  <a:gd name="connsiteY23" fmla="*/ 609733 h 1115054"/>
                  <a:gd name="connsiteX24" fmla="*/ 7364963 w 7401129"/>
                  <a:gd name="connsiteY24" fmla="*/ 635858 h 1115054"/>
                  <a:gd name="connsiteX0" fmla="*/ 23637 w 7401129"/>
                  <a:gd name="connsiteY0" fmla="*/ 269684 h 1114640"/>
                  <a:gd name="connsiteX1" fmla="*/ 23637 w 7401129"/>
                  <a:gd name="connsiteY1" fmla="*/ 200016 h 1114640"/>
                  <a:gd name="connsiteX2" fmla="*/ 276185 w 7401129"/>
                  <a:gd name="connsiteY2" fmla="*/ 86804 h 1114640"/>
                  <a:gd name="connsiteX3" fmla="*/ 755157 w 7401129"/>
                  <a:gd name="connsiteY3" fmla="*/ 330644 h 1114640"/>
                  <a:gd name="connsiteX4" fmla="*/ 1033832 w 7401129"/>
                  <a:gd name="connsiteY4" fmla="*/ 583193 h 1114640"/>
                  <a:gd name="connsiteX5" fmla="*/ 1303797 w 7401129"/>
                  <a:gd name="connsiteY5" fmla="*/ 870576 h 1114640"/>
                  <a:gd name="connsiteX6" fmla="*/ 1713100 w 7401129"/>
                  <a:gd name="connsiteY6" fmla="*/ 1088290 h 1114640"/>
                  <a:gd name="connsiteX7" fmla="*/ 2165946 w 7401129"/>
                  <a:gd name="connsiteY7" fmla="*/ 800907 h 1114640"/>
                  <a:gd name="connsiteX8" fmla="*/ 2401077 w 7401129"/>
                  <a:gd name="connsiteY8" fmla="*/ 487399 h 1114640"/>
                  <a:gd name="connsiteX9" fmla="*/ 2810381 w 7401129"/>
                  <a:gd name="connsiteY9" fmla="*/ 69388 h 1114640"/>
                  <a:gd name="connsiteX10" fmla="*/ 3202266 w 7401129"/>
                  <a:gd name="connsiteY10" fmla="*/ 234850 h 1114640"/>
                  <a:gd name="connsiteX11" fmla="*/ 3489649 w 7401129"/>
                  <a:gd name="connsiteY11" fmla="*/ 504816 h 1114640"/>
                  <a:gd name="connsiteX12" fmla="*/ 3916369 w 7401129"/>
                  <a:gd name="connsiteY12" fmla="*/ 914119 h 1114640"/>
                  <a:gd name="connsiteX13" fmla="*/ 4264712 w 7401129"/>
                  <a:gd name="connsiteY13" fmla="*/ 1079581 h 1114640"/>
                  <a:gd name="connsiteX14" fmla="*/ 4665306 w 7401129"/>
                  <a:gd name="connsiteY14" fmla="*/ 835741 h 1114640"/>
                  <a:gd name="connsiteX15" fmla="*/ 4865604 w 7401129"/>
                  <a:gd name="connsiteY15" fmla="*/ 583193 h 1114640"/>
                  <a:gd name="connsiteX16" fmla="*/ 5152986 w 7401129"/>
                  <a:gd name="connsiteY16" fmla="*/ 147764 h 1114640"/>
                  <a:gd name="connsiteX17" fmla="*/ 5422952 w 7401129"/>
                  <a:gd name="connsiteY17" fmla="*/ 8427 h 1114640"/>
                  <a:gd name="connsiteX18" fmla="*/ 5936757 w 7401129"/>
                  <a:gd name="connsiteY18" fmla="*/ 356770 h 1114640"/>
                  <a:gd name="connsiteX19" fmla="*/ 6241557 w 7401129"/>
                  <a:gd name="connsiteY19" fmla="*/ 678987 h 1114640"/>
                  <a:gd name="connsiteX20" fmla="*/ 6528940 w 7401129"/>
                  <a:gd name="connsiteY20" fmla="*/ 948953 h 1114640"/>
                  <a:gd name="connsiteX21" fmla="*/ 6781489 w 7401129"/>
                  <a:gd name="connsiteY21" fmla="*/ 1114416 h 1114640"/>
                  <a:gd name="connsiteX22" fmla="*/ 7060163 w 7401129"/>
                  <a:gd name="connsiteY22" fmla="*/ 975079 h 1114640"/>
                  <a:gd name="connsiteX23" fmla="*/ 7373672 w 7401129"/>
                  <a:gd name="connsiteY23" fmla="*/ 609319 h 1114640"/>
                  <a:gd name="connsiteX24" fmla="*/ 7364963 w 7401129"/>
                  <a:gd name="connsiteY24" fmla="*/ 635444 h 1114640"/>
                  <a:gd name="connsiteX0" fmla="*/ 23637 w 7401129"/>
                  <a:gd name="connsiteY0" fmla="*/ 269684 h 1114640"/>
                  <a:gd name="connsiteX1" fmla="*/ 23637 w 7401129"/>
                  <a:gd name="connsiteY1" fmla="*/ 200016 h 1114640"/>
                  <a:gd name="connsiteX2" fmla="*/ 276185 w 7401129"/>
                  <a:gd name="connsiteY2" fmla="*/ 86804 h 1114640"/>
                  <a:gd name="connsiteX3" fmla="*/ 755157 w 7401129"/>
                  <a:gd name="connsiteY3" fmla="*/ 330644 h 1114640"/>
                  <a:gd name="connsiteX4" fmla="*/ 1033832 w 7401129"/>
                  <a:gd name="connsiteY4" fmla="*/ 583193 h 1114640"/>
                  <a:gd name="connsiteX5" fmla="*/ 1303797 w 7401129"/>
                  <a:gd name="connsiteY5" fmla="*/ 870576 h 1114640"/>
                  <a:gd name="connsiteX6" fmla="*/ 1713100 w 7401129"/>
                  <a:gd name="connsiteY6" fmla="*/ 1088290 h 1114640"/>
                  <a:gd name="connsiteX7" fmla="*/ 2165946 w 7401129"/>
                  <a:gd name="connsiteY7" fmla="*/ 800907 h 1114640"/>
                  <a:gd name="connsiteX8" fmla="*/ 2401077 w 7401129"/>
                  <a:gd name="connsiteY8" fmla="*/ 487399 h 1114640"/>
                  <a:gd name="connsiteX9" fmla="*/ 2810381 w 7401129"/>
                  <a:gd name="connsiteY9" fmla="*/ 69388 h 1114640"/>
                  <a:gd name="connsiteX10" fmla="*/ 3202266 w 7401129"/>
                  <a:gd name="connsiteY10" fmla="*/ 234850 h 1114640"/>
                  <a:gd name="connsiteX11" fmla="*/ 3489649 w 7401129"/>
                  <a:gd name="connsiteY11" fmla="*/ 504816 h 1114640"/>
                  <a:gd name="connsiteX12" fmla="*/ 3916369 w 7401129"/>
                  <a:gd name="connsiteY12" fmla="*/ 914119 h 1114640"/>
                  <a:gd name="connsiteX13" fmla="*/ 4264712 w 7401129"/>
                  <a:gd name="connsiteY13" fmla="*/ 1079581 h 1114640"/>
                  <a:gd name="connsiteX14" fmla="*/ 4613055 w 7401129"/>
                  <a:gd name="connsiteY14" fmla="*/ 870575 h 1114640"/>
                  <a:gd name="connsiteX15" fmla="*/ 4865604 w 7401129"/>
                  <a:gd name="connsiteY15" fmla="*/ 583193 h 1114640"/>
                  <a:gd name="connsiteX16" fmla="*/ 5152986 w 7401129"/>
                  <a:gd name="connsiteY16" fmla="*/ 147764 h 1114640"/>
                  <a:gd name="connsiteX17" fmla="*/ 5422952 w 7401129"/>
                  <a:gd name="connsiteY17" fmla="*/ 8427 h 1114640"/>
                  <a:gd name="connsiteX18" fmla="*/ 5936757 w 7401129"/>
                  <a:gd name="connsiteY18" fmla="*/ 356770 h 1114640"/>
                  <a:gd name="connsiteX19" fmla="*/ 6241557 w 7401129"/>
                  <a:gd name="connsiteY19" fmla="*/ 678987 h 1114640"/>
                  <a:gd name="connsiteX20" fmla="*/ 6528940 w 7401129"/>
                  <a:gd name="connsiteY20" fmla="*/ 948953 h 1114640"/>
                  <a:gd name="connsiteX21" fmla="*/ 6781489 w 7401129"/>
                  <a:gd name="connsiteY21" fmla="*/ 1114416 h 1114640"/>
                  <a:gd name="connsiteX22" fmla="*/ 7060163 w 7401129"/>
                  <a:gd name="connsiteY22" fmla="*/ 975079 h 1114640"/>
                  <a:gd name="connsiteX23" fmla="*/ 7373672 w 7401129"/>
                  <a:gd name="connsiteY23" fmla="*/ 609319 h 1114640"/>
                  <a:gd name="connsiteX24" fmla="*/ 7364963 w 7401129"/>
                  <a:gd name="connsiteY24" fmla="*/ 635444 h 1114640"/>
                  <a:gd name="connsiteX0" fmla="*/ 23637 w 7401129"/>
                  <a:gd name="connsiteY0" fmla="*/ 268693 h 1113649"/>
                  <a:gd name="connsiteX1" fmla="*/ 23637 w 7401129"/>
                  <a:gd name="connsiteY1" fmla="*/ 199025 h 1113649"/>
                  <a:gd name="connsiteX2" fmla="*/ 276185 w 7401129"/>
                  <a:gd name="connsiteY2" fmla="*/ 85813 h 1113649"/>
                  <a:gd name="connsiteX3" fmla="*/ 755157 w 7401129"/>
                  <a:gd name="connsiteY3" fmla="*/ 329653 h 1113649"/>
                  <a:gd name="connsiteX4" fmla="*/ 1033832 w 7401129"/>
                  <a:gd name="connsiteY4" fmla="*/ 582202 h 1113649"/>
                  <a:gd name="connsiteX5" fmla="*/ 1303797 w 7401129"/>
                  <a:gd name="connsiteY5" fmla="*/ 869585 h 1113649"/>
                  <a:gd name="connsiteX6" fmla="*/ 1713100 w 7401129"/>
                  <a:gd name="connsiteY6" fmla="*/ 1087299 h 1113649"/>
                  <a:gd name="connsiteX7" fmla="*/ 2165946 w 7401129"/>
                  <a:gd name="connsiteY7" fmla="*/ 799916 h 1113649"/>
                  <a:gd name="connsiteX8" fmla="*/ 2401077 w 7401129"/>
                  <a:gd name="connsiteY8" fmla="*/ 486408 h 1113649"/>
                  <a:gd name="connsiteX9" fmla="*/ 2810381 w 7401129"/>
                  <a:gd name="connsiteY9" fmla="*/ 68397 h 1113649"/>
                  <a:gd name="connsiteX10" fmla="*/ 3202266 w 7401129"/>
                  <a:gd name="connsiteY10" fmla="*/ 233859 h 1113649"/>
                  <a:gd name="connsiteX11" fmla="*/ 3489649 w 7401129"/>
                  <a:gd name="connsiteY11" fmla="*/ 503825 h 1113649"/>
                  <a:gd name="connsiteX12" fmla="*/ 3916369 w 7401129"/>
                  <a:gd name="connsiteY12" fmla="*/ 913128 h 1113649"/>
                  <a:gd name="connsiteX13" fmla="*/ 4264712 w 7401129"/>
                  <a:gd name="connsiteY13" fmla="*/ 1078590 h 1113649"/>
                  <a:gd name="connsiteX14" fmla="*/ 4613055 w 7401129"/>
                  <a:gd name="connsiteY14" fmla="*/ 869584 h 1113649"/>
                  <a:gd name="connsiteX15" fmla="*/ 4865604 w 7401129"/>
                  <a:gd name="connsiteY15" fmla="*/ 582202 h 1113649"/>
                  <a:gd name="connsiteX16" fmla="*/ 5152986 w 7401129"/>
                  <a:gd name="connsiteY16" fmla="*/ 146773 h 1113649"/>
                  <a:gd name="connsiteX17" fmla="*/ 5422952 w 7401129"/>
                  <a:gd name="connsiteY17" fmla="*/ 7436 h 1113649"/>
                  <a:gd name="connsiteX18" fmla="*/ 5875797 w 7401129"/>
                  <a:gd name="connsiteY18" fmla="*/ 338361 h 1113649"/>
                  <a:gd name="connsiteX19" fmla="*/ 6241557 w 7401129"/>
                  <a:gd name="connsiteY19" fmla="*/ 677996 h 1113649"/>
                  <a:gd name="connsiteX20" fmla="*/ 6528940 w 7401129"/>
                  <a:gd name="connsiteY20" fmla="*/ 947962 h 1113649"/>
                  <a:gd name="connsiteX21" fmla="*/ 6781489 w 7401129"/>
                  <a:gd name="connsiteY21" fmla="*/ 1113425 h 1113649"/>
                  <a:gd name="connsiteX22" fmla="*/ 7060163 w 7401129"/>
                  <a:gd name="connsiteY22" fmla="*/ 974088 h 1113649"/>
                  <a:gd name="connsiteX23" fmla="*/ 7373672 w 7401129"/>
                  <a:gd name="connsiteY23" fmla="*/ 608328 h 1113649"/>
                  <a:gd name="connsiteX24" fmla="*/ 7364963 w 7401129"/>
                  <a:gd name="connsiteY24" fmla="*/ 634453 h 1113649"/>
                  <a:gd name="connsiteX0" fmla="*/ 23637 w 7401129"/>
                  <a:gd name="connsiteY0" fmla="*/ 252412 h 1097368"/>
                  <a:gd name="connsiteX1" fmla="*/ 23637 w 7401129"/>
                  <a:gd name="connsiteY1" fmla="*/ 182744 h 1097368"/>
                  <a:gd name="connsiteX2" fmla="*/ 276185 w 7401129"/>
                  <a:gd name="connsiteY2" fmla="*/ 69532 h 1097368"/>
                  <a:gd name="connsiteX3" fmla="*/ 755157 w 7401129"/>
                  <a:gd name="connsiteY3" fmla="*/ 313372 h 1097368"/>
                  <a:gd name="connsiteX4" fmla="*/ 1033832 w 7401129"/>
                  <a:gd name="connsiteY4" fmla="*/ 565921 h 1097368"/>
                  <a:gd name="connsiteX5" fmla="*/ 1303797 w 7401129"/>
                  <a:gd name="connsiteY5" fmla="*/ 853304 h 1097368"/>
                  <a:gd name="connsiteX6" fmla="*/ 1713100 w 7401129"/>
                  <a:gd name="connsiteY6" fmla="*/ 1071018 h 1097368"/>
                  <a:gd name="connsiteX7" fmla="*/ 2165946 w 7401129"/>
                  <a:gd name="connsiteY7" fmla="*/ 783635 h 1097368"/>
                  <a:gd name="connsiteX8" fmla="*/ 2401077 w 7401129"/>
                  <a:gd name="connsiteY8" fmla="*/ 470127 h 1097368"/>
                  <a:gd name="connsiteX9" fmla="*/ 2810381 w 7401129"/>
                  <a:gd name="connsiteY9" fmla="*/ 52116 h 1097368"/>
                  <a:gd name="connsiteX10" fmla="*/ 3202266 w 7401129"/>
                  <a:gd name="connsiteY10" fmla="*/ 217578 h 1097368"/>
                  <a:gd name="connsiteX11" fmla="*/ 3489649 w 7401129"/>
                  <a:gd name="connsiteY11" fmla="*/ 487544 h 1097368"/>
                  <a:gd name="connsiteX12" fmla="*/ 3916369 w 7401129"/>
                  <a:gd name="connsiteY12" fmla="*/ 896847 h 1097368"/>
                  <a:gd name="connsiteX13" fmla="*/ 4264712 w 7401129"/>
                  <a:gd name="connsiteY13" fmla="*/ 1062309 h 1097368"/>
                  <a:gd name="connsiteX14" fmla="*/ 4613055 w 7401129"/>
                  <a:gd name="connsiteY14" fmla="*/ 853303 h 1097368"/>
                  <a:gd name="connsiteX15" fmla="*/ 4865604 w 7401129"/>
                  <a:gd name="connsiteY15" fmla="*/ 565921 h 1097368"/>
                  <a:gd name="connsiteX16" fmla="*/ 5152986 w 7401129"/>
                  <a:gd name="connsiteY16" fmla="*/ 130492 h 1097368"/>
                  <a:gd name="connsiteX17" fmla="*/ 5475203 w 7401129"/>
                  <a:gd name="connsiteY17" fmla="*/ 8572 h 1097368"/>
                  <a:gd name="connsiteX18" fmla="*/ 5875797 w 7401129"/>
                  <a:gd name="connsiteY18" fmla="*/ 322080 h 1097368"/>
                  <a:gd name="connsiteX19" fmla="*/ 6241557 w 7401129"/>
                  <a:gd name="connsiteY19" fmla="*/ 661715 h 1097368"/>
                  <a:gd name="connsiteX20" fmla="*/ 6528940 w 7401129"/>
                  <a:gd name="connsiteY20" fmla="*/ 931681 h 1097368"/>
                  <a:gd name="connsiteX21" fmla="*/ 6781489 w 7401129"/>
                  <a:gd name="connsiteY21" fmla="*/ 1097144 h 1097368"/>
                  <a:gd name="connsiteX22" fmla="*/ 7060163 w 7401129"/>
                  <a:gd name="connsiteY22" fmla="*/ 957807 h 1097368"/>
                  <a:gd name="connsiteX23" fmla="*/ 7373672 w 7401129"/>
                  <a:gd name="connsiteY23" fmla="*/ 592047 h 1097368"/>
                  <a:gd name="connsiteX24" fmla="*/ 7364963 w 7401129"/>
                  <a:gd name="connsiteY24" fmla="*/ 618172 h 1097368"/>
                  <a:gd name="connsiteX0" fmla="*/ 23637 w 7401129"/>
                  <a:gd name="connsiteY0" fmla="*/ 252412 h 1097368"/>
                  <a:gd name="connsiteX1" fmla="*/ 23637 w 7401129"/>
                  <a:gd name="connsiteY1" fmla="*/ 182744 h 1097368"/>
                  <a:gd name="connsiteX2" fmla="*/ 276185 w 7401129"/>
                  <a:gd name="connsiteY2" fmla="*/ 69532 h 1097368"/>
                  <a:gd name="connsiteX3" fmla="*/ 755157 w 7401129"/>
                  <a:gd name="connsiteY3" fmla="*/ 313372 h 1097368"/>
                  <a:gd name="connsiteX4" fmla="*/ 1033832 w 7401129"/>
                  <a:gd name="connsiteY4" fmla="*/ 565921 h 1097368"/>
                  <a:gd name="connsiteX5" fmla="*/ 1303797 w 7401129"/>
                  <a:gd name="connsiteY5" fmla="*/ 853304 h 1097368"/>
                  <a:gd name="connsiteX6" fmla="*/ 1713100 w 7401129"/>
                  <a:gd name="connsiteY6" fmla="*/ 1071018 h 1097368"/>
                  <a:gd name="connsiteX7" fmla="*/ 2165946 w 7401129"/>
                  <a:gd name="connsiteY7" fmla="*/ 783635 h 1097368"/>
                  <a:gd name="connsiteX8" fmla="*/ 2401077 w 7401129"/>
                  <a:gd name="connsiteY8" fmla="*/ 470127 h 1097368"/>
                  <a:gd name="connsiteX9" fmla="*/ 2845215 w 7401129"/>
                  <a:gd name="connsiteY9" fmla="*/ 43408 h 1097368"/>
                  <a:gd name="connsiteX10" fmla="*/ 3202266 w 7401129"/>
                  <a:gd name="connsiteY10" fmla="*/ 217578 h 1097368"/>
                  <a:gd name="connsiteX11" fmla="*/ 3489649 w 7401129"/>
                  <a:gd name="connsiteY11" fmla="*/ 487544 h 1097368"/>
                  <a:gd name="connsiteX12" fmla="*/ 3916369 w 7401129"/>
                  <a:gd name="connsiteY12" fmla="*/ 896847 h 1097368"/>
                  <a:gd name="connsiteX13" fmla="*/ 4264712 w 7401129"/>
                  <a:gd name="connsiteY13" fmla="*/ 1062309 h 1097368"/>
                  <a:gd name="connsiteX14" fmla="*/ 4613055 w 7401129"/>
                  <a:gd name="connsiteY14" fmla="*/ 853303 h 1097368"/>
                  <a:gd name="connsiteX15" fmla="*/ 4865604 w 7401129"/>
                  <a:gd name="connsiteY15" fmla="*/ 565921 h 1097368"/>
                  <a:gd name="connsiteX16" fmla="*/ 5152986 w 7401129"/>
                  <a:gd name="connsiteY16" fmla="*/ 130492 h 1097368"/>
                  <a:gd name="connsiteX17" fmla="*/ 5475203 w 7401129"/>
                  <a:gd name="connsiteY17" fmla="*/ 8572 h 1097368"/>
                  <a:gd name="connsiteX18" fmla="*/ 5875797 w 7401129"/>
                  <a:gd name="connsiteY18" fmla="*/ 322080 h 1097368"/>
                  <a:gd name="connsiteX19" fmla="*/ 6241557 w 7401129"/>
                  <a:gd name="connsiteY19" fmla="*/ 661715 h 1097368"/>
                  <a:gd name="connsiteX20" fmla="*/ 6528940 w 7401129"/>
                  <a:gd name="connsiteY20" fmla="*/ 931681 h 1097368"/>
                  <a:gd name="connsiteX21" fmla="*/ 6781489 w 7401129"/>
                  <a:gd name="connsiteY21" fmla="*/ 1097144 h 1097368"/>
                  <a:gd name="connsiteX22" fmla="*/ 7060163 w 7401129"/>
                  <a:gd name="connsiteY22" fmla="*/ 957807 h 1097368"/>
                  <a:gd name="connsiteX23" fmla="*/ 7373672 w 7401129"/>
                  <a:gd name="connsiteY23" fmla="*/ 592047 h 1097368"/>
                  <a:gd name="connsiteX24" fmla="*/ 7364963 w 7401129"/>
                  <a:gd name="connsiteY24" fmla="*/ 618172 h 1097368"/>
                  <a:gd name="connsiteX0" fmla="*/ 24257 w 7401749"/>
                  <a:gd name="connsiteY0" fmla="*/ 252412 h 1097368"/>
                  <a:gd name="connsiteX1" fmla="*/ 24257 w 7401749"/>
                  <a:gd name="connsiteY1" fmla="*/ 182744 h 1097368"/>
                  <a:gd name="connsiteX2" fmla="*/ 285513 w 7401749"/>
                  <a:gd name="connsiteY2" fmla="*/ 52115 h 1097368"/>
                  <a:gd name="connsiteX3" fmla="*/ 755777 w 7401749"/>
                  <a:gd name="connsiteY3" fmla="*/ 313372 h 1097368"/>
                  <a:gd name="connsiteX4" fmla="*/ 1034452 w 7401749"/>
                  <a:gd name="connsiteY4" fmla="*/ 565921 h 1097368"/>
                  <a:gd name="connsiteX5" fmla="*/ 1304417 w 7401749"/>
                  <a:gd name="connsiteY5" fmla="*/ 853304 h 1097368"/>
                  <a:gd name="connsiteX6" fmla="*/ 1713720 w 7401749"/>
                  <a:gd name="connsiteY6" fmla="*/ 1071018 h 1097368"/>
                  <a:gd name="connsiteX7" fmla="*/ 2166566 w 7401749"/>
                  <a:gd name="connsiteY7" fmla="*/ 783635 h 1097368"/>
                  <a:gd name="connsiteX8" fmla="*/ 2401697 w 7401749"/>
                  <a:gd name="connsiteY8" fmla="*/ 470127 h 1097368"/>
                  <a:gd name="connsiteX9" fmla="*/ 2845835 w 7401749"/>
                  <a:gd name="connsiteY9" fmla="*/ 43408 h 1097368"/>
                  <a:gd name="connsiteX10" fmla="*/ 3202886 w 7401749"/>
                  <a:gd name="connsiteY10" fmla="*/ 217578 h 1097368"/>
                  <a:gd name="connsiteX11" fmla="*/ 3490269 w 7401749"/>
                  <a:gd name="connsiteY11" fmla="*/ 487544 h 1097368"/>
                  <a:gd name="connsiteX12" fmla="*/ 3916989 w 7401749"/>
                  <a:gd name="connsiteY12" fmla="*/ 896847 h 1097368"/>
                  <a:gd name="connsiteX13" fmla="*/ 4265332 w 7401749"/>
                  <a:gd name="connsiteY13" fmla="*/ 1062309 h 1097368"/>
                  <a:gd name="connsiteX14" fmla="*/ 4613675 w 7401749"/>
                  <a:gd name="connsiteY14" fmla="*/ 853303 h 1097368"/>
                  <a:gd name="connsiteX15" fmla="*/ 4866224 w 7401749"/>
                  <a:gd name="connsiteY15" fmla="*/ 565921 h 1097368"/>
                  <a:gd name="connsiteX16" fmla="*/ 5153606 w 7401749"/>
                  <a:gd name="connsiteY16" fmla="*/ 130492 h 1097368"/>
                  <a:gd name="connsiteX17" fmla="*/ 5475823 w 7401749"/>
                  <a:gd name="connsiteY17" fmla="*/ 8572 h 1097368"/>
                  <a:gd name="connsiteX18" fmla="*/ 5876417 w 7401749"/>
                  <a:gd name="connsiteY18" fmla="*/ 322080 h 1097368"/>
                  <a:gd name="connsiteX19" fmla="*/ 6242177 w 7401749"/>
                  <a:gd name="connsiteY19" fmla="*/ 661715 h 1097368"/>
                  <a:gd name="connsiteX20" fmla="*/ 6529560 w 7401749"/>
                  <a:gd name="connsiteY20" fmla="*/ 931681 h 1097368"/>
                  <a:gd name="connsiteX21" fmla="*/ 6782109 w 7401749"/>
                  <a:gd name="connsiteY21" fmla="*/ 1097144 h 1097368"/>
                  <a:gd name="connsiteX22" fmla="*/ 7060783 w 7401749"/>
                  <a:gd name="connsiteY22" fmla="*/ 957807 h 1097368"/>
                  <a:gd name="connsiteX23" fmla="*/ 7374292 w 7401749"/>
                  <a:gd name="connsiteY23" fmla="*/ 592047 h 1097368"/>
                  <a:gd name="connsiteX24" fmla="*/ 7365583 w 7401749"/>
                  <a:gd name="connsiteY24" fmla="*/ 618172 h 1097368"/>
                  <a:gd name="connsiteX0" fmla="*/ 24257 w 7401749"/>
                  <a:gd name="connsiteY0" fmla="*/ 252412 h 1097368"/>
                  <a:gd name="connsiteX1" fmla="*/ 24257 w 7401749"/>
                  <a:gd name="connsiteY1" fmla="*/ 182744 h 1097368"/>
                  <a:gd name="connsiteX2" fmla="*/ 285513 w 7401749"/>
                  <a:gd name="connsiteY2" fmla="*/ 52115 h 1097368"/>
                  <a:gd name="connsiteX3" fmla="*/ 755777 w 7401749"/>
                  <a:gd name="connsiteY3" fmla="*/ 313372 h 1097368"/>
                  <a:gd name="connsiteX4" fmla="*/ 1034452 w 7401749"/>
                  <a:gd name="connsiteY4" fmla="*/ 565921 h 1097368"/>
                  <a:gd name="connsiteX5" fmla="*/ 1304417 w 7401749"/>
                  <a:gd name="connsiteY5" fmla="*/ 853304 h 1097368"/>
                  <a:gd name="connsiteX6" fmla="*/ 1713720 w 7401749"/>
                  <a:gd name="connsiteY6" fmla="*/ 1071018 h 1097368"/>
                  <a:gd name="connsiteX7" fmla="*/ 2166566 w 7401749"/>
                  <a:gd name="connsiteY7" fmla="*/ 783635 h 1097368"/>
                  <a:gd name="connsiteX8" fmla="*/ 2401697 w 7401749"/>
                  <a:gd name="connsiteY8" fmla="*/ 470127 h 1097368"/>
                  <a:gd name="connsiteX9" fmla="*/ 2845835 w 7401749"/>
                  <a:gd name="connsiteY9" fmla="*/ 43408 h 1097368"/>
                  <a:gd name="connsiteX10" fmla="*/ 3202886 w 7401749"/>
                  <a:gd name="connsiteY10" fmla="*/ 217578 h 1097368"/>
                  <a:gd name="connsiteX11" fmla="*/ 3490269 w 7401749"/>
                  <a:gd name="connsiteY11" fmla="*/ 487544 h 1097368"/>
                  <a:gd name="connsiteX12" fmla="*/ 3916989 w 7401749"/>
                  <a:gd name="connsiteY12" fmla="*/ 896847 h 1097368"/>
                  <a:gd name="connsiteX13" fmla="*/ 4265332 w 7401749"/>
                  <a:gd name="connsiteY13" fmla="*/ 1062309 h 1097368"/>
                  <a:gd name="connsiteX14" fmla="*/ 4613675 w 7401749"/>
                  <a:gd name="connsiteY14" fmla="*/ 853303 h 1097368"/>
                  <a:gd name="connsiteX15" fmla="*/ 4866224 w 7401749"/>
                  <a:gd name="connsiteY15" fmla="*/ 565921 h 1097368"/>
                  <a:gd name="connsiteX16" fmla="*/ 5153606 w 7401749"/>
                  <a:gd name="connsiteY16" fmla="*/ 130492 h 1097368"/>
                  <a:gd name="connsiteX17" fmla="*/ 5475823 w 7401749"/>
                  <a:gd name="connsiteY17" fmla="*/ 8572 h 1097368"/>
                  <a:gd name="connsiteX18" fmla="*/ 5876417 w 7401749"/>
                  <a:gd name="connsiteY18" fmla="*/ 322080 h 1097368"/>
                  <a:gd name="connsiteX19" fmla="*/ 6242177 w 7401749"/>
                  <a:gd name="connsiteY19" fmla="*/ 661715 h 1097368"/>
                  <a:gd name="connsiteX20" fmla="*/ 6529560 w 7401749"/>
                  <a:gd name="connsiteY20" fmla="*/ 931681 h 1097368"/>
                  <a:gd name="connsiteX21" fmla="*/ 6782109 w 7401749"/>
                  <a:gd name="connsiteY21" fmla="*/ 1097144 h 1097368"/>
                  <a:gd name="connsiteX22" fmla="*/ 7060783 w 7401749"/>
                  <a:gd name="connsiteY22" fmla="*/ 957807 h 1097368"/>
                  <a:gd name="connsiteX23" fmla="*/ 7374292 w 7401749"/>
                  <a:gd name="connsiteY23" fmla="*/ 592047 h 1097368"/>
                  <a:gd name="connsiteX24" fmla="*/ 7365583 w 7401749"/>
                  <a:gd name="connsiteY24" fmla="*/ 618172 h 1097368"/>
                  <a:gd name="connsiteX0" fmla="*/ 24257 w 7401749"/>
                  <a:gd name="connsiteY0" fmla="*/ 252412 h 1097368"/>
                  <a:gd name="connsiteX1" fmla="*/ 24257 w 7401749"/>
                  <a:gd name="connsiteY1" fmla="*/ 182744 h 1097368"/>
                  <a:gd name="connsiteX2" fmla="*/ 285513 w 7401749"/>
                  <a:gd name="connsiteY2" fmla="*/ 52115 h 1097368"/>
                  <a:gd name="connsiteX3" fmla="*/ 755777 w 7401749"/>
                  <a:gd name="connsiteY3" fmla="*/ 313372 h 1097368"/>
                  <a:gd name="connsiteX4" fmla="*/ 1034452 w 7401749"/>
                  <a:gd name="connsiteY4" fmla="*/ 565921 h 1097368"/>
                  <a:gd name="connsiteX5" fmla="*/ 1304417 w 7401749"/>
                  <a:gd name="connsiteY5" fmla="*/ 853304 h 1097368"/>
                  <a:gd name="connsiteX6" fmla="*/ 1713720 w 7401749"/>
                  <a:gd name="connsiteY6" fmla="*/ 1071018 h 1097368"/>
                  <a:gd name="connsiteX7" fmla="*/ 2166566 w 7401749"/>
                  <a:gd name="connsiteY7" fmla="*/ 783635 h 1097368"/>
                  <a:gd name="connsiteX8" fmla="*/ 2401697 w 7401749"/>
                  <a:gd name="connsiteY8" fmla="*/ 470127 h 1097368"/>
                  <a:gd name="connsiteX9" fmla="*/ 2845835 w 7401749"/>
                  <a:gd name="connsiteY9" fmla="*/ 43408 h 1097368"/>
                  <a:gd name="connsiteX10" fmla="*/ 3202886 w 7401749"/>
                  <a:gd name="connsiteY10" fmla="*/ 217578 h 1097368"/>
                  <a:gd name="connsiteX11" fmla="*/ 3490269 w 7401749"/>
                  <a:gd name="connsiteY11" fmla="*/ 487544 h 1097368"/>
                  <a:gd name="connsiteX12" fmla="*/ 3916989 w 7401749"/>
                  <a:gd name="connsiteY12" fmla="*/ 896847 h 1097368"/>
                  <a:gd name="connsiteX13" fmla="*/ 4265332 w 7401749"/>
                  <a:gd name="connsiteY13" fmla="*/ 1062309 h 1097368"/>
                  <a:gd name="connsiteX14" fmla="*/ 4613675 w 7401749"/>
                  <a:gd name="connsiteY14" fmla="*/ 853303 h 1097368"/>
                  <a:gd name="connsiteX15" fmla="*/ 4866224 w 7401749"/>
                  <a:gd name="connsiteY15" fmla="*/ 565921 h 1097368"/>
                  <a:gd name="connsiteX16" fmla="*/ 5153606 w 7401749"/>
                  <a:gd name="connsiteY16" fmla="*/ 130492 h 1097368"/>
                  <a:gd name="connsiteX17" fmla="*/ 5475823 w 7401749"/>
                  <a:gd name="connsiteY17" fmla="*/ 8572 h 1097368"/>
                  <a:gd name="connsiteX18" fmla="*/ 5876417 w 7401749"/>
                  <a:gd name="connsiteY18" fmla="*/ 322080 h 1097368"/>
                  <a:gd name="connsiteX19" fmla="*/ 6242177 w 7401749"/>
                  <a:gd name="connsiteY19" fmla="*/ 661715 h 1097368"/>
                  <a:gd name="connsiteX20" fmla="*/ 6529560 w 7401749"/>
                  <a:gd name="connsiteY20" fmla="*/ 931681 h 1097368"/>
                  <a:gd name="connsiteX21" fmla="*/ 6782109 w 7401749"/>
                  <a:gd name="connsiteY21" fmla="*/ 1097144 h 1097368"/>
                  <a:gd name="connsiteX22" fmla="*/ 7060783 w 7401749"/>
                  <a:gd name="connsiteY22" fmla="*/ 957807 h 1097368"/>
                  <a:gd name="connsiteX23" fmla="*/ 7374292 w 7401749"/>
                  <a:gd name="connsiteY23" fmla="*/ 592047 h 1097368"/>
                  <a:gd name="connsiteX24" fmla="*/ 7365583 w 7401749"/>
                  <a:gd name="connsiteY24" fmla="*/ 618172 h 1097368"/>
                  <a:gd name="connsiteX0" fmla="*/ 24257 w 7401749"/>
                  <a:gd name="connsiteY0" fmla="*/ 252412 h 1097368"/>
                  <a:gd name="connsiteX1" fmla="*/ 24257 w 7401749"/>
                  <a:gd name="connsiteY1" fmla="*/ 182744 h 1097368"/>
                  <a:gd name="connsiteX2" fmla="*/ 285513 w 7401749"/>
                  <a:gd name="connsiteY2" fmla="*/ 52115 h 1097368"/>
                  <a:gd name="connsiteX3" fmla="*/ 738360 w 7401749"/>
                  <a:gd name="connsiteY3" fmla="*/ 313372 h 1097368"/>
                  <a:gd name="connsiteX4" fmla="*/ 1034452 w 7401749"/>
                  <a:gd name="connsiteY4" fmla="*/ 565921 h 1097368"/>
                  <a:gd name="connsiteX5" fmla="*/ 1304417 w 7401749"/>
                  <a:gd name="connsiteY5" fmla="*/ 853304 h 1097368"/>
                  <a:gd name="connsiteX6" fmla="*/ 1713720 w 7401749"/>
                  <a:gd name="connsiteY6" fmla="*/ 1071018 h 1097368"/>
                  <a:gd name="connsiteX7" fmla="*/ 2166566 w 7401749"/>
                  <a:gd name="connsiteY7" fmla="*/ 783635 h 1097368"/>
                  <a:gd name="connsiteX8" fmla="*/ 2401697 w 7401749"/>
                  <a:gd name="connsiteY8" fmla="*/ 470127 h 1097368"/>
                  <a:gd name="connsiteX9" fmla="*/ 2845835 w 7401749"/>
                  <a:gd name="connsiteY9" fmla="*/ 43408 h 1097368"/>
                  <a:gd name="connsiteX10" fmla="*/ 3202886 w 7401749"/>
                  <a:gd name="connsiteY10" fmla="*/ 217578 h 1097368"/>
                  <a:gd name="connsiteX11" fmla="*/ 3490269 w 7401749"/>
                  <a:gd name="connsiteY11" fmla="*/ 487544 h 1097368"/>
                  <a:gd name="connsiteX12" fmla="*/ 3916989 w 7401749"/>
                  <a:gd name="connsiteY12" fmla="*/ 896847 h 1097368"/>
                  <a:gd name="connsiteX13" fmla="*/ 4265332 w 7401749"/>
                  <a:gd name="connsiteY13" fmla="*/ 1062309 h 1097368"/>
                  <a:gd name="connsiteX14" fmla="*/ 4613675 w 7401749"/>
                  <a:gd name="connsiteY14" fmla="*/ 853303 h 1097368"/>
                  <a:gd name="connsiteX15" fmla="*/ 4866224 w 7401749"/>
                  <a:gd name="connsiteY15" fmla="*/ 565921 h 1097368"/>
                  <a:gd name="connsiteX16" fmla="*/ 5153606 w 7401749"/>
                  <a:gd name="connsiteY16" fmla="*/ 130492 h 1097368"/>
                  <a:gd name="connsiteX17" fmla="*/ 5475823 w 7401749"/>
                  <a:gd name="connsiteY17" fmla="*/ 8572 h 1097368"/>
                  <a:gd name="connsiteX18" fmla="*/ 5876417 w 7401749"/>
                  <a:gd name="connsiteY18" fmla="*/ 322080 h 1097368"/>
                  <a:gd name="connsiteX19" fmla="*/ 6242177 w 7401749"/>
                  <a:gd name="connsiteY19" fmla="*/ 661715 h 1097368"/>
                  <a:gd name="connsiteX20" fmla="*/ 6529560 w 7401749"/>
                  <a:gd name="connsiteY20" fmla="*/ 931681 h 1097368"/>
                  <a:gd name="connsiteX21" fmla="*/ 6782109 w 7401749"/>
                  <a:gd name="connsiteY21" fmla="*/ 1097144 h 1097368"/>
                  <a:gd name="connsiteX22" fmla="*/ 7060783 w 7401749"/>
                  <a:gd name="connsiteY22" fmla="*/ 957807 h 1097368"/>
                  <a:gd name="connsiteX23" fmla="*/ 7374292 w 7401749"/>
                  <a:gd name="connsiteY23" fmla="*/ 592047 h 1097368"/>
                  <a:gd name="connsiteX24" fmla="*/ 7365583 w 7401749"/>
                  <a:gd name="connsiteY24" fmla="*/ 618172 h 1097368"/>
                  <a:gd name="connsiteX0" fmla="*/ 24257 w 7401749"/>
                  <a:gd name="connsiteY0" fmla="*/ 252412 h 1097368"/>
                  <a:gd name="connsiteX1" fmla="*/ 24257 w 7401749"/>
                  <a:gd name="connsiteY1" fmla="*/ 182744 h 1097368"/>
                  <a:gd name="connsiteX2" fmla="*/ 285513 w 7401749"/>
                  <a:gd name="connsiteY2" fmla="*/ 52115 h 1097368"/>
                  <a:gd name="connsiteX3" fmla="*/ 738360 w 7401749"/>
                  <a:gd name="connsiteY3" fmla="*/ 313372 h 1097368"/>
                  <a:gd name="connsiteX4" fmla="*/ 1008326 w 7401749"/>
                  <a:gd name="connsiteY4" fmla="*/ 583339 h 1097368"/>
                  <a:gd name="connsiteX5" fmla="*/ 1304417 w 7401749"/>
                  <a:gd name="connsiteY5" fmla="*/ 853304 h 1097368"/>
                  <a:gd name="connsiteX6" fmla="*/ 1713720 w 7401749"/>
                  <a:gd name="connsiteY6" fmla="*/ 1071018 h 1097368"/>
                  <a:gd name="connsiteX7" fmla="*/ 2166566 w 7401749"/>
                  <a:gd name="connsiteY7" fmla="*/ 783635 h 1097368"/>
                  <a:gd name="connsiteX8" fmla="*/ 2401697 w 7401749"/>
                  <a:gd name="connsiteY8" fmla="*/ 470127 h 1097368"/>
                  <a:gd name="connsiteX9" fmla="*/ 2845835 w 7401749"/>
                  <a:gd name="connsiteY9" fmla="*/ 43408 h 1097368"/>
                  <a:gd name="connsiteX10" fmla="*/ 3202886 w 7401749"/>
                  <a:gd name="connsiteY10" fmla="*/ 217578 h 1097368"/>
                  <a:gd name="connsiteX11" fmla="*/ 3490269 w 7401749"/>
                  <a:gd name="connsiteY11" fmla="*/ 487544 h 1097368"/>
                  <a:gd name="connsiteX12" fmla="*/ 3916989 w 7401749"/>
                  <a:gd name="connsiteY12" fmla="*/ 896847 h 1097368"/>
                  <a:gd name="connsiteX13" fmla="*/ 4265332 w 7401749"/>
                  <a:gd name="connsiteY13" fmla="*/ 1062309 h 1097368"/>
                  <a:gd name="connsiteX14" fmla="*/ 4613675 w 7401749"/>
                  <a:gd name="connsiteY14" fmla="*/ 853303 h 1097368"/>
                  <a:gd name="connsiteX15" fmla="*/ 4866224 w 7401749"/>
                  <a:gd name="connsiteY15" fmla="*/ 565921 h 1097368"/>
                  <a:gd name="connsiteX16" fmla="*/ 5153606 w 7401749"/>
                  <a:gd name="connsiteY16" fmla="*/ 130492 h 1097368"/>
                  <a:gd name="connsiteX17" fmla="*/ 5475823 w 7401749"/>
                  <a:gd name="connsiteY17" fmla="*/ 8572 h 1097368"/>
                  <a:gd name="connsiteX18" fmla="*/ 5876417 w 7401749"/>
                  <a:gd name="connsiteY18" fmla="*/ 322080 h 1097368"/>
                  <a:gd name="connsiteX19" fmla="*/ 6242177 w 7401749"/>
                  <a:gd name="connsiteY19" fmla="*/ 661715 h 1097368"/>
                  <a:gd name="connsiteX20" fmla="*/ 6529560 w 7401749"/>
                  <a:gd name="connsiteY20" fmla="*/ 931681 h 1097368"/>
                  <a:gd name="connsiteX21" fmla="*/ 6782109 w 7401749"/>
                  <a:gd name="connsiteY21" fmla="*/ 1097144 h 1097368"/>
                  <a:gd name="connsiteX22" fmla="*/ 7060783 w 7401749"/>
                  <a:gd name="connsiteY22" fmla="*/ 957807 h 1097368"/>
                  <a:gd name="connsiteX23" fmla="*/ 7374292 w 7401749"/>
                  <a:gd name="connsiteY23" fmla="*/ 592047 h 1097368"/>
                  <a:gd name="connsiteX24" fmla="*/ 7365583 w 7401749"/>
                  <a:gd name="connsiteY24" fmla="*/ 618172 h 1097368"/>
                  <a:gd name="connsiteX0" fmla="*/ 24257 w 7401749"/>
                  <a:gd name="connsiteY0" fmla="*/ 252412 h 1097368"/>
                  <a:gd name="connsiteX1" fmla="*/ 24257 w 7401749"/>
                  <a:gd name="connsiteY1" fmla="*/ 182744 h 1097368"/>
                  <a:gd name="connsiteX2" fmla="*/ 285513 w 7401749"/>
                  <a:gd name="connsiteY2" fmla="*/ 52115 h 1097368"/>
                  <a:gd name="connsiteX3" fmla="*/ 712234 w 7401749"/>
                  <a:gd name="connsiteY3" fmla="*/ 322080 h 1097368"/>
                  <a:gd name="connsiteX4" fmla="*/ 1008326 w 7401749"/>
                  <a:gd name="connsiteY4" fmla="*/ 583339 h 1097368"/>
                  <a:gd name="connsiteX5" fmla="*/ 1304417 w 7401749"/>
                  <a:gd name="connsiteY5" fmla="*/ 853304 h 1097368"/>
                  <a:gd name="connsiteX6" fmla="*/ 1713720 w 7401749"/>
                  <a:gd name="connsiteY6" fmla="*/ 1071018 h 1097368"/>
                  <a:gd name="connsiteX7" fmla="*/ 2166566 w 7401749"/>
                  <a:gd name="connsiteY7" fmla="*/ 783635 h 1097368"/>
                  <a:gd name="connsiteX8" fmla="*/ 2401697 w 7401749"/>
                  <a:gd name="connsiteY8" fmla="*/ 470127 h 1097368"/>
                  <a:gd name="connsiteX9" fmla="*/ 2845835 w 7401749"/>
                  <a:gd name="connsiteY9" fmla="*/ 43408 h 1097368"/>
                  <a:gd name="connsiteX10" fmla="*/ 3202886 w 7401749"/>
                  <a:gd name="connsiteY10" fmla="*/ 217578 h 1097368"/>
                  <a:gd name="connsiteX11" fmla="*/ 3490269 w 7401749"/>
                  <a:gd name="connsiteY11" fmla="*/ 487544 h 1097368"/>
                  <a:gd name="connsiteX12" fmla="*/ 3916989 w 7401749"/>
                  <a:gd name="connsiteY12" fmla="*/ 896847 h 1097368"/>
                  <a:gd name="connsiteX13" fmla="*/ 4265332 w 7401749"/>
                  <a:gd name="connsiteY13" fmla="*/ 1062309 h 1097368"/>
                  <a:gd name="connsiteX14" fmla="*/ 4613675 w 7401749"/>
                  <a:gd name="connsiteY14" fmla="*/ 853303 h 1097368"/>
                  <a:gd name="connsiteX15" fmla="*/ 4866224 w 7401749"/>
                  <a:gd name="connsiteY15" fmla="*/ 565921 h 1097368"/>
                  <a:gd name="connsiteX16" fmla="*/ 5153606 w 7401749"/>
                  <a:gd name="connsiteY16" fmla="*/ 130492 h 1097368"/>
                  <a:gd name="connsiteX17" fmla="*/ 5475823 w 7401749"/>
                  <a:gd name="connsiteY17" fmla="*/ 8572 h 1097368"/>
                  <a:gd name="connsiteX18" fmla="*/ 5876417 w 7401749"/>
                  <a:gd name="connsiteY18" fmla="*/ 322080 h 1097368"/>
                  <a:gd name="connsiteX19" fmla="*/ 6242177 w 7401749"/>
                  <a:gd name="connsiteY19" fmla="*/ 661715 h 1097368"/>
                  <a:gd name="connsiteX20" fmla="*/ 6529560 w 7401749"/>
                  <a:gd name="connsiteY20" fmla="*/ 931681 h 1097368"/>
                  <a:gd name="connsiteX21" fmla="*/ 6782109 w 7401749"/>
                  <a:gd name="connsiteY21" fmla="*/ 1097144 h 1097368"/>
                  <a:gd name="connsiteX22" fmla="*/ 7060783 w 7401749"/>
                  <a:gd name="connsiteY22" fmla="*/ 957807 h 1097368"/>
                  <a:gd name="connsiteX23" fmla="*/ 7374292 w 7401749"/>
                  <a:gd name="connsiteY23" fmla="*/ 592047 h 1097368"/>
                  <a:gd name="connsiteX24" fmla="*/ 7365583 w 7401749"/>
                  <a:gd name="connsiteY24" fmla="*/ 618172 h 1097368"/>
                  <a:gd name="connsiteX0" fmla="*/ 24257 w 7401749"/>
                  <a:gd name="connsiteY0" fmla="*/ 252412 h 1097368"/>
                  <a:gd name="connsiteX1" fmla="*/ 24257 w 7401749"/>
                  <a:gd name="connsiteY1" fmla="*/ 182744 h 1097368"/>
                  <a:gd name="connsiteX2" fmla="*/ 285513 w 7401749"/>
                  <a:gd name="connsiteY2" fmla="*/ 52115 h 1097368"/>
                  <a:gd name="connsiteX3" fmla="*/ 712234 w 7401749"/>
                  <a:gd name="connsiteY3" fmla="*/ 322080 h 1097368"/>
                  <a:gd name="connsiteX4" fmla="*/ 1008326 w 7401749"/>
                  <a:gd name="connsiteY4" fmla="*/ 583339 h 1097368"/>
                  <a:gd name="connsiteX5" fmla="*/ 1304417 w 7401749"/>
                  <a:gd name="connsiteY5" fmla="*/ 853304 h 1097368"/>
                  <a:gd name="connsiteX6" fmla="*/ 1713720 w 7401749"/>
                  <a:gd name="connsiteY6" fmla="*/ 1071018 h 1097368"/>
                  <a:gd name="connsiteX7" fmla="*/ 2166566 w 7401749"/>
                  <a:gd name="connsiteY7" fmla="*/ 783635 h 1097368"/>
                  <a:gd name="connsiteX8" fmla="*/ 2401697 w 7401749"/>
                  <a:gd name="connsiteY8" fmla="*/ 470127 h 1097368"/>
                  <a:gd name="connsiteX9" fmla="*/ 2845835 w 7401749"/>
                  <a:gd name="connsiteY9" fmla="*/ 43408 h 1097368"/>
                  <a:gd name="connsiteX10" fmla="*/ 3202886 w 7401749"/>
                  <a:gd name="connsiteY10" fmla="*/ 217578 h 1097368"/>
                  <a:gd name="connsiteX11" fmla="*/ 3490269 w 7401749"/>
                  <a:gd name="connsiteY11" fmla="*/ 487544 h 1097368"/>
                  <a:gd name="connsiteX12" fmla="*/ 3916989 w 7401749"/>
                  <a:gd name="connsiteY12" fmla="*/ 896847 h 1097368"/>
                  <a:gd name="connsiteX13" fmla="*/ 4265332 w 7401749"/>
                  <a:gd name="connsiteY13" fmla="*/ 1062309 h 1097368"/>
                  <a:gd name="connsiteX14" fmla="*/ 4613675 w 7401749"/>
                  <a:gd name="connsiteY14" fmla="*/ 853303 h 1097368"/>
                  <a:gd name="connsiteX15" fmla="*/ 4866224 w 7401749"/>
                  <a:gd name="connsiteY15" fmla="*/ 565921 h 1097368"/>
                  <a:gd name="connsiteX16" fmla="*/ 5153606 w 7401749"/>
                  <a:gd name="connsiteY16" fmla="*/ 130492 h 1097368"/>
                  <a:gd name="connsiteX17" fmla="*/ 5475823 w 7401749"/>
                  <a:gd name="connsiteY17" fmla="*/ 8572 h 1097368"/>
                  <a:gd name="connsiteX18" fmla="*/ 5876417 w 7401749"/>
                  <a:gd name="connsiteY18" fmla="*/ 322080 h 1097368"/>
                  <a:gd name="connsiteX19" fmla="*/ 6242177 w 7401749"/>
                  <a:gd name="connsiteY19" fmla="*/ 661715 h 1097368"/>
                  <a:gd name="connsiteX20" fmla="*/ 6529560 w 7401749"/>
                  <a:gd name="connsiteY20" fmla="*/ 931681 h 1097368"/>
                  <a:gd name="connsiteX21" fmla="*/ 6782109 w 7401749"/>
                  <a:gd name="connsiteY21" fmla="*/ 1097144 h 1097368"/>
                  <a:gd name="connsiteX22" fmla="*/ 7060783 w 7401749"/>
                  <a:gd name="connsiteY22" fmla="*/ 957807 h 1097368"/>
                  <a:gd name="connsiteX23" fmla="*/ 7374292 w 7401749"/>
                  <a:gd name="connsiteY23" fmla="*/ 592047 h 1097368"/>
                  <a:gd name="connsiteX24" fmla="*/ 7365583 w 7401749"/>
                  <a:gd name="connsiteY24" fmla="*/ 618172 h 1097368"/>
                  <a:gd name="connsiteX0" fmla="*/ 0 w 7377492"/>
                  <a:gd name="connsiteY0" fmla="*/ 182744 h 1097368"/>
                  <a:gd name="connsiteX1" fmla="*/ 261256 w 7377492"/>
                  <a:gd name="connsiteY1" fmla="*/ 52115 h 1097368"/>
                  <a:gd name="connsiteX2" fmla="*/ 687977 w 7377492"/>
                  <a:gd name="connsiteY2" fmla="*/ 322080 h 1097368"/>
                  <a:gd name="connsiteX3" fmla="*/ 984069 w 7377492"/>
                  <a:gd name="connsiteY3" fmla="*/ 583339 h 1097368"/>
                  <a:gd name="connsiteX4" fmla="*/ 1280160 w 7377492"/>
                  <a:gd name="connsiteY4" fmla="*/ 853304 h 1097368"/>
                  <a:gd name="connsiteX5" fmla="*/ 1689463 w 7377492"/>
                  <a:gd name="connsiteY5" fmla="*/ 1071018 h 1097368"/>
                  <a:gd name="connsiteX6" fmla="*/ 2142309 w 7377492"/>
                  <a:gd name="connsiteY6" fmla="*/ 783635 h 1097368"/>
                  <a:gd name="connsiteX7" fmla="*/ 2377440 w 7377492"/>
                  <a:gd name="connsiteY7" fmla="*/ 470127 h 1097368"/>
                  <a:gd name="connsiteX8" fmla="*/ 2821578 w 7377492"/>
                  <a:gd name="connsiteY8" fmla="*/ 43408 h 1097368"/>
                  <a:gd name="connsiteX9" fmla="*/ 3178629 w 7377492"/>
                  <a:gd name="connsiteY9" fmla="*/ 217578 h 1097368"/>
                  <a:gd name="connsiteX10" fmla="*/ 3466012 w 7377492"/>
                  <a:gd name="connsiteY10" fmla="*/ 487544 h 1097368"/>
                  <a:gd name="connsiteX11" fmla="*/ 3892732 w 7377492"/>
                  <a:gd name="connsiteY11" fmla="*/ 896847 h 1097368"/>
                  <a:gd name="connsiteX12" fmla="*/ 4241075 w 7377492"/>
                  <a:gd name="connsiteY12" fmla="*/ 1062309 h 1097368"/>
                  <a:gd name="connsiteX13" fmla="*/ 4589418 w 7377492"/>
                  <a:gd name="connsiteY13" fmla="*/ 853303 h 1097368"/>
                  <a:gd name="connsiteX14" fmla="*/ 4841967 w 7377492"/>
                  <a:gd name="connsiteY14" fmla="*/ 565921 h 1097368"/>
                  <a:gd name="connsiteX15" fmla="*/ 5129349 w 7377492"/>
                  <a:gd name="connsiteY15" fmla="*/ 130492 h 1097368"/>
                  <a:gd name="connsiteX16" fmla="*/ 5451566 w 7377492"/>
                  <a:gd name="connsiteY16" fmla="*/ 8572 h 1097368"/>
                  <a:gd name="connsiteX17" fmla="*/ 5852160 w 7377492"/>
                  <a:gd name="connsiteY17" fmla="*/ 322080 h 1097368"/>
                  <a:gd name="connsiteX18" fmla="*/ 6217920 w 7377492"/>
                  <a:gd name="connsiteY18" fmla="*/ 661715 h 1097368"/>
                  <a:gd name="connsiteX19" fmla="*/ 6505303 w 7377492"/>
                  <a:gd name="connsiteY19" fmla="*/ 931681 h 1097368"/>
                  <a:gd name="connsiteX20" fmla="*/ 6757852 w 7377492"/>
                  <a:gd name="connsiteY20" fmla="*/ 1097144 h 1097368"/>
                  <a:gd name="connsiteX21" fmla="*/ 7036526 w 7377492"/>
                  <a:gd name="connsiteY21" fmla="*/ 957807 h 1097368"/>
                  <a:gd name="connsiteX22" fmla="*/ 7350035 w 7377492"/>
                  <a:gd name="connsiteY22" fmla="*/ 592047 h 1097368"/>
                  <a:gd name="connsiteX23" fmla="*/ 7341326 w 7377492"/>
                  <a:gd name="connsiteY23" fmla="*/ 618172 h 109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377492" h="1097368">
                    <a:moveTo>
                      <a:pt x="0" y="182744"/>
                    </a:moveTo>
                    <a:cubicBezTo>
                      <a:pt x="43543" y="149361"/>
                      <a:pt x="146593" y="28892"/>
                      <a:pt x="261256" y="52115"/>
                    </a:cubicBezTo>
                    <a:cubicBezTo>
                      <a:pt x="375919" y="75338"/>
                      <a:pt x="576216" y="198708"/>
                      <a:pt x="687977" y="322080"/>
                    </a:cubicBezTo>
                    <a:cubicBezTo>
                      <a:pt x="799738" y="445452"/>
                      <a:pt x="885372" y="494802"/>
                      <a:pt x="984069" y="583339"/>
                    </a:cubicBezTo>
                    <a:cubicBezTo>
                      <a:pt x="1082766" y="671876"/>
                      <a:pt x="1162594" y="772024"/>
                      <a:pt x="1280160" y="853304"/>
                    </a:cubicBezTo>
                    <a:cubicBezTo>
                      <a:pt x="1397726" y="934584"/>
                      <a:pt x="1545772" y="1082630"/>
                      <a:pt x="1689463" y="1071018"/>
                    </a:cubicBezTo>
                    <a:cubicBezTo>
                      <a:pt x="1833155" y="1059407"/>
                      <a:pt x="2018937" y="909908"/>
                      <a:pt x="2142309" y="783635"/>
                    </a:cubicBezTo>
                    <a:cubicBezTo>
                      <a:pt x="2265681" y="657362"/>
                      <a:pt x="2264229" y="593498"/>
                      <a:pt x="2377440" y="470127"/>
                    </a:cubicBezTo>
                    <a:cubicBezTo>
                      <a:pt x="2490651" y="346756"/>
                      <a:pt x="2644503" y="59374"/>
                      <a:pt x="2821578" y="43408"/>
                    </a:cubicBezTo>
                    <a:cubicBezTo>
                      <a:pt x="2998653" y="27442"/>
                      <a:pt x="3071223" y="143555"/>
                      <a:pt x="3178629" y="217578"/>
                    </a:cubicBezTo>
                    <a:cubicBezTo>
                      <a:pt x="3286035" y="291601"/>
                      <a:pt x="3466012" y="487544"/>
                      <a:pt x="3466012" y="487544"/>
                    </a:cubicBezTo>
                    <a:cubicBezTo>
                      <a:pt x="3585029" y="600755"/>
                      <a:pt x="3763555" y="801053"/>
                      <a:pt x="3892732" y="896847"/>
                    </a:cubicBezTo>
                    <a:cubicBezTo>
                      <a:pt x="4021909" y="992641"/>
                      <a:pt x="4124961" y="1069566"/>
                      <a:pt x="4241075" y="1062309"/>
                    </a:cubicBezTo>
                    <a:cubicBezTo>
                      <a:pt x="4357189" y="1055052"/>
                      <a:pt x="4489269" y="936034"/>
                      <a:pt x="4589418" y="853303"/>
                    </a:cubicBezTo>
                    <a:cubicBezTo>
                      <a:pt x="4689567" y="770572"/>
                      <a:pt x="4751979" y="686389"/>
                      <a:pt x="4841967" y="565921"/>
                    </a:cubicBezTo>
                    <a:cubicBezTo>
                      <a:pt x="4931955" y="445453"/>
                      <a:pt x="5027749" y="223384"/>
                      <a:pt x="5129349" y="130492"/>
                    </a:cubicBezTo>
                    <a:cubicBezTo>
                      <a:pt x="5230949" y="37601"/>
                      <a:pt x="5331098" y="-23359"/>
                      <a:pt x="5451566" y="8572"/>
                    </a:cubicBezTo>
                    <a:cubicBezTo>
                      <a:pt x="5572034" y="40503"/>
                      <a:pt x="5724434" y="213223"/>
                      <a:pt x="5852160" y="322080"/>
                    </a:cubicBezTo>
                    <a:cubicBezTo>
                      <a:pt x="5979886" y="430937"/>
                      <a:pt x="6109063" y="560115"/>
                      <a:pt x="6217920" y="661715"/>
                    </a:cubicBezTo>
                    <a:cubicBezTo>
                      <a:pt x="6326777" y="763315"/>
                      <a:pt x="6415314" y="859110"/>
                      <a:pt x="6505303" y="931681"/>
                    </a:cubicBezTo>
                    <a:cubicBezTo>
                      <a:pt x="6595292" y="1004253"/>
                      <a:pt x="6669315" y="1092790"/>
                      <a:pt x="6757852" y="1097144"/>
                    </a:cubicBezTo>
                    <a:cubicBezTo>
                      <a:pt x="6846389" y="1101498"/>
                      <a:pt x="6937829" y="1041990"/>
                      <a:pt x="7036526" y="957807"/>
                    </a:cubicBezTo>
                    <a:cubicBezTo>
                      <a:pt x="7135223" y="873624"/>
                      <a:pt x="7299235" y="648653"/>
                      <a:pt x="7350035" y="592047"/>
                    </a:cubicBezTo>
                    <a:cubicBezTo>
                      <a:pt x="7400835" y="535441"/>
                      <a:pt x="7371080" y="576806"/>
                      <a:pt x="7341326" y="618172"/>
                    </a:cubicBezTo>
                  </a:path>
                </a:pathLst>
              </a:custGeom>
              <a:noFill/>
              <a:ln w="28575" cap="flat" cmpd="sng" algn="ctr">
                <a:solidFill>
                  <a:srgbClr val="0000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826230" y="4942424"/>
              <a:ext cx="925253" cy="1276541"/>
              <a:chOff x="302229" y="4942423"/>
              <a:chExt cx="925253" cy="1276541"/>
            </a:xfrm>
          </p:grpSpPr>
          <p:cxnSp>
            <p:nvCxnSpPr>
              <p:cNvPr id="57" name="Straight Arrow Connector 56"/>
              <p:cNvCxnSpPr/>
              <p:nvPr/>
            </p:nvCxnSpPr>
            <p:spPr bwMode="auto">
              <a:xfrm flipV="1">
                <a:off x="577879" y="5269493"/>
                <a:ext cx="0" cy="94947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59" name="TextBox 58"/>
              <p:cNvSpPr txBox="1"/>
              <p:nvPr/>
            </p:nvSpPr>
            <p:spPr>
              <a:xfrm>
                <a:off x="302229" y="4942423"/>
                <a:ext cx="925253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100" b="1" i="1" kern="0" dirty="0">
                    <a:latin typeface="+mn-lt"/>
                  </a:rPr>
                  <a:t>position/</a:t>
                </a:r>
                <a:r>
                  <a:rPr lang="en-GB" sz="1100" b="1" i="1" kern="0" dirty="0">
                    <a:latin typeface="+mn-lt"/>
                    <a:sym typeface="Symbol" panose="05050102010706020507" pitchFamily="18" charset="2"/>
                  </a:rPr>
                  <a:t></a:t>
                </a:r>
                <a:r>
                  <a:rPr lang="en-GB" sz="1100" b="1" i="1" kern="0" dirty="0">
                    <a:latin typeface="Symbol" panose="05050102010706020507" pitchFamily="18" charset="2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6683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8E273-9B94-DF76-B334-16B8BB26D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09660" y="-21229"/>
            <a:ext cx="8756340" cy="800100"/>
          </a:xfrm>
        </p:spPr>
        <p:txBody>
          <a:bodyPr/>
          <a:lstStyle/>
          <a:p>
            <a:r>
              <a:rPr lang="en-US" sz="2800" dirty="0"/>
              <a:t>Physical and normalized coordinates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28EAE1-494D-F6D6-3ED1-1C180F02A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0AAA15-D9B7-60D6-525F-9DC715063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 CAS - Linear Imperfections - J. Wenninger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27C2CB-ABE5-D38B-E9D1-01BBFC810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CB26-BAF5-4B05-B144-6888C8927702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202E99-30AB-FD37-C271-3484543B6E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631" y="815597"/>
            <a:ext cx="4158135" cy="800100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</a:rPr>
              <a:t>Example of coordinate transformation for trajectory in a LEP arc lattice</a:t>
            </a:r>
          </a:p>
          <a:p>
            <a:pPr marL="0" indent="0">
              <a:buNone/>
            </a:pP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BEDB1E-D6C9-ED12-51FA-8502D0782A04}"/>
              </a:ext>
            </a:extLst>
          </p:cNvPr>
          <p:cNvSpPr txBox="1"/>
          <p:nvPr/>
        </p:nvSpPr>
        <p:spPr>
          <a:xfrm>
            <a:off x="735175" y="1964154"/>
            <a:ext cx="3671005" cy="54989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b="1" kern="0" dirty="0">
                <a:latin typeface="+mn-lt"/>
              </a:rPr>
              <a:t>Physical coordinate : the is the real trajectory !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kern="0" dirty="0">
                <a:latin typeface="+mn-lt"/>
              </a:rPr>
              <a:t>y position versus longitudinal position </a:t>
            </a:r>
            <a:endParaRPr lang="en-GB" sz="1200" kern="0" dirty="0">
              <a:latin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59EA69-DE4A-2175-73C4-C13E5E4FDA32}"/>
              </a:ext>
            </a:extLst>
          </p:cNvPr>
          <p:cNvSpPr txBox="1"/>
          <p:nvPr/>
        </p:nvSpPr>
        <p:spPr>
          <a:xfrm>
            <a:off x="735176" y="3479729"/>
            <a:ext cx="3035764" cy="73456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b="1" kern="0" dirty="0">
                <a:latin typeface="+mn-lt"/>
              </a:rPr>
              <a:t>Normalized coordinate : 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kern="0" dirty="0">
                <a:latin typeface="+mn-lt"/>
              </a:rPr>
              <a:t>y position </a:t>
            </a:r>
            <a:r>
              <a:rPr lang="en-US" sz="1200" b="1" kern="0" dirty="0">
                <a:solidFill>
                  <a:srgbClr val="0000FF"/>
                </a:solidFill>
                <a:latin typeface="+mn-lt"/>
              </a:rPr>
              <a:t>normalized to </a:t>
            </a:r>
            <a:r>
              <a:rPr lang="en-US" sz="1200" b="1" kern="0" dirty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</a:t>
            </a:r>
            <a:r>
              <a:rPr lang="en-US" sz="1200" b="1" kern="0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1200" kern="0" dirty="0">
                <a:latin typeface="+mn-lt"/>
              </a:rPr>
              <a:t>versus longitudinal position </a:t>
            </a:r>
            <a:endParaRPr lang="en-GB" sz="1200" kern="0" dirty="0">
              <a:latin typeface="+mn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8FA634-1A15-EE63-2E50-4429B825D43A}"/>
              </a:ext>
            </a:extLst>
          </p:cNvPr>
          <p:cNvSpPr txBox="1"/>
          <p:nvPr/>
        </p:nvSpPr>
        <p:spPr>
          <a:xfrm>
            <a:off x="746687" y="5229170"/>
            <a:ext cx="3035764" cy="73456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b="1" kern="0" dirty="0">
                <a:latin typeface="+mn-lt"/>
              </a:rPr>
              <a:t>Normalized coordinate : 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kern="0" dirty="0">
                <a:latin typeface="+mn-lt"/>
              </a:rPr>
              <a:t>y position </a:t>
            </a:r>
            <a:r>
              <a:rPr lang="en-US" sz="1200" b="1" kern="0" dirty="0">
                <a:solidFill>
                  <a:srgbClr val="0000FF"/>
                </a:solidFill>
                <a:latin typeface="+mn-lt"/>
              </a:rPr>
              <a:t>normalized to </a:t>
            </a:r>
            <a:r>
              <a:rPr lang="en-US" sz="1200" b="1" kern="0" dirty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</a:t>
            </a:r>
            <a:r>
              <a:rPr lang="en-US" sz="1200" b="1" kern="0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1200" kern="0" dirty="0">
                <a:latin typeface="+mn-lt"/>
              </a:rPr>
              <a:t>versus </a:t>
            </a:r>
            <a:r>
              <a:rPr lang="en-US" sz="1200" b="1" kern="0" dirty="0">
                <a:solidFill>
                  <a:srgbClr val="0000FF"/>
                </a:solidFill>
                <a:latin typeface="+mn-lt"/>
              </a:rPr>
              <a:t>phase advance</a:t>
            </a:r>
            <a:endParaRPr lang="en-GB" sz="1200" b="1" kern="0" dirty="0">
              <a:solidFill>
                <a:srgbClr val="0000FF"/>
              </a:solidFill>
              <a:latin typeface="+mn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866BAA3-7597-7680-CB85-5B0663D58F0A}"/>
              </a:ext>
            </a:extLst>
          </p:cNvPr>
          <p:cNvGrpSpPr/>
          <p:nvPr/>
        </p:nvGrpSpPr>
        <p:grpSpPr>
          <a:xfrm>
            <a:off x="6716361" y="906856"/>
            <a:ext cx="1376537" cy="461665"/>
            <a:chOff x="7331003" y="815597"/>
            <a:chExt cx="1376537" cy="46166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1991C75-AF00-D8EB-6D6A-6EA7242825A1}"/>
                </a:ext>
              </a:extLst>
            </p:cNvPr>
            <p:cNvSpPr txBox="1"/>
            <p:nvPr/>
          </p:nvSpPr>
          <p:spPr>
            <a:xfrm>
              <a:off x="7331003" y="815597"/>
              <a:ext cx="1288797" cy="46166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200" b="1" kern="0" dirty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De-focusing quadrupoles</a:t>
              </a:r>
              <a:endParaRPr lang="en-GB" sz="1200" b="1" kern="0" dirty="0">
                <a:solidFill>
                  <a:schemeClr val="accent1">
                    <a:lumMod val="50000"/>
                  </a:schemeClr>
                </a:solidFill>
                <a:latin typeface="+mn-lt"/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85BF1106-C272-9E2E-3174-43715D12CE9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07540" y="852546"/>
              <a:ext cx="0" cy="36310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696EB3A-84AF-668D-57ED-F86B42ADB4BF}"/>
              </a:ext>
            </a:extLst>
          </p:cNvPr>
          <p:cNvGrpSpPr/>
          <p:nvPr/>
        </p:nvGrpSpPr>
        <p:grpSpPr>
          <a:xfrm>
            <a:off x="5339824" y="903925"/>
            <a:ext cx="1288797" cy="461665"/>
            <a:chOff x="5174280" y="837511"/>
            <a:chExt cx="1288797" cy="46166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CA99A6E-4B71-1002-1D8C-156D4480D7BD}"/>
                </a:ext>
              </a:extLst>
            </p:cNvPr>
            <p:cNvSpPr txBox="1"/>
            <p:nvPr/>
          </p:nvSpPr>
          <p:spPr>
            <a:xfrm>
              <a:off x="5174280" y="837511"/>
              <a:ext cx="1288797" cy="46166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200" b="1" kern="0" dirty="0">
                  <a:solidFill>
                    <a:srgbClr val="0000FF"/>
                  </a:solidFill>
                  <a:latin typeface="+mn-lt"/>
                </a:rPr>
                <a:t>Focusing quadrupoles</a:t>
              </a:r>
              <a:endParaRPr lang="en-GB" sz="1200" b="1" kern="0" dirty="0">
                <a:solidFill>
                  <a:srgbClr val="0000FF"/>
                </a:solidFill>
                <a:latin typeface="+mn-lt"/>
              </a:endParaRPr>
            </a:p>
          </p:txBody>
        </p: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15B03CC6-1E6F-5B29-9BC5-6652FF20887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63077" y="886792"/>
              <a:ext cx="0" cy="36310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3" name="Arrow: Curved Right 32">
            <a:extLst>
              <a:ext uri="{FF2B5EF4-FFF2-40B4-BE49-F238E27FC236}">
                <a16:creationId xmlns:a16="http://schemas.microsoft.com/office/drawing/2014/main" id="{78566954-6B07-1495-49B0-3CA915EE30F5}"/>
              </a:ext>
            </a:extLst>
          </p:cNvPr>
          <p:cNvSpPr/>
          <p:nvPr/>
        </p:nvSpPr>
        <p:spPr bwMode="auto">
          <a:xfrm>
            <a:off x="4017204" y="2302034"/>
            <a:ext cx="588015" cy="1346568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4" name="Arrow: Curved Right 33">
            <a:extLst>
              <a:ext uri="{FF2B5EF4-FFF2-40B4-BE49-F238E27FC236}">
                <a16:creationId xmlns:a16="http://schemas.microsoft.com/office/drawing/2014/main" id="{F2047047-4A92-3012-87B1-C08ECC128A59}"/>
              </a:ext>
            </a:extLst>
          </p:cNvPr>
          <p:cNvSpPr/>
          <p:nvPr/>
        </p:nvSpPr>
        <p:spPr bwMode="auto">
          <a:xfrm>
            <a:off x="4042788" y="4158932"/>
            <a:ext cx="588015" cy="1346568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27D9E10-B52C-90D4-57F6-3EFBD58DF652}"/>
              </a:ext>
            </a:extLst>
          </p:cNvPr>
          <p:cNvGrpSpPr/>
          <p:nvPr/>
        </p:nvGrpSpPr>
        <p:grpSpPr>
          <a:xfrm>
            <a:off x="4954245" y="1382706"/>
            <a:ext cx="6940910" cy="1860450"/>
            <a:chOff x="4954245" y="1382706"/>
            <a:chExt cx="6940910" cy="1860450"/>
          </a:xfrm>
        </p:grpSpPr>
        <p:pic>
          <p:nvPicPr>
            <p:cNvPr id="21" name="Picture 20" descr="A graph with a line&#10;&#10;AI-generated content may be incorrect.">
              <a:extLst>
                <a:ext uri="{FF2B5EF4-FFF2-40B4-BE49-F238E27FC236}">
                  <a16:creationId xmlns:a16="http://schemas.microsoft.com/office/drawing/2014/main" id="{C019AAB3-3F79-3502-F0B2-BDC3061D9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4245" y="1382706"/>
              <a:ext cx="6940910" cy="1860450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6976359-B76B-8D5E-835A-C42838E6EDA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2528" y="2168459"/>
              <a:ext cx="647852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05B496F-FC6A-CDA8-20C6-5C5EC9867690}"/>
              </a:ext>
            </a:extLst>
          </p:cNvPr>
          <p:cNvGrpSpPr/>
          <p:nvPr/>
        </p:nvGrpSpPr>
        <p:grpSpPr>
          <a:xfrm>
            <a:off x="4729492" y="2937106"/>
            <a:ext cx="7165663" cy="1895110"/>
            <a:chOff x="4729492" y="2937106"/>
            <a:chExt cx="7165663" cy="1895110"/>
          </a:xfrm>
        </p:grpSpPr>
        <p:pic>
          <p:nvPicPr>
            <p:cNvPr id="23" name="Picture 22" descr="A graph with blue lines&#10;&#10;AI-generated content may be incorrect.">
              <a:extLst>
                <a:ext uri="{FF2B5EF4-FFF2-40B4-BE49-F238E27FC236}">
                  <a16:creationId xmlns:a16="http://schemas.microsoft.com/office/drawing/2014/main" id="{10C87229-1826-DC25-DCF0-E27114A5B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9492" y="2937106"/>
              <a:ext cx="7165663" cy="1895110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B6B7C94-BC2B-5D88-7E31-3CE3DB6239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55746" y="3753874"/>
              <a:ext cx="647852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7C72233-1E92-3F49-12DB-F96A09FE396A}"/>
              </a:ext>
            </a:extLst>
          </p:cNvPr>
          <p:cNvGrpSpPr/>
          <p:nvPr/>
        </p:nvGrpSpPr>
        <p:grpSpPr>
          <a:xfrm>
            <a:off x="4723425" y="4832216"/>
            <a:ext cx="7165663" cy="1938019"/>
            <a:chOff x="4723425" y="4832216"/>
            <a:chExt cx="7165663" cy="1938019"/>
          </a:xfrm>
        </p:grpSpPr>
        <p:pic>
          <p:nvPicPr>
            <p:cNvPr id="25" name="Picture 24" descr="A graph with lines and numbers&#10;&#10;AI-generated content may be incorrect.">
              <a:extLst>
                <a:ext uri="{FF2B5EF4-FFF2-40B4-BE49-F238E27FC236}">
                  <a16:creationId xmlns:a16="http://schemas.microsoft.com/office/drawing/2014/main" id="{55166449-14AF-646A-E36D-2AAC522C6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3425" y="4832216"/>
              <a:ext cx="7165663" cy="1938019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20A2BB7-43F4-B5B8-4FDE-17E2A7E353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42844" y="5662818"/>
              <a:ext cx="6478521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9" name="Thought Bubble: Cloud 88">
            <a:extLst>
              <a:ext uri="{FF2B5EF4-FFF2-40B4-BE49-F238E27FC236}">
                <a16:creationId xmlns:a16="http://schemas.microsoft.com/office/drawing/2014/main" id="{C8BC2BB8-B70E-7A64-CB88-2391A78892D4}"/>
              </a:ext>
            </a:extLst>
          </p:cNvPr>
          <p:cNvSpPr/>
          <p:nvPr/>
        </p:nvSpPr>
        <p:spPr bwMode="auto">
          <a:xfrm>
            <a:off x="7404630" y="67932"/>
            <a:ext cx="4647006" cy="832245"/>
          </a:xfrm>
          <a:prstGeom prst="cloudCallout">
            <a:avLst>
              <a:gd name="adj1" fmla="val -4800"/>
              <a:gd name="adj2" fmla="val 134392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Observe how focusing quadrupoles bend the beam towards y = 0, while the opposite holds for de-focusing quadrupoles</a:t>
            </a:r>
            <a:endParaRPr kumimoji="0" lang="en-GB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827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animBg="1"/>
      <p:bldP spid="3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7285</TotalTime>
  <Words>3940</Words>
  <Application>Microsoft Office PowerPoint</Application>
  <PresentationFormat>Widescreen</PresentationFormat>
  <Paragraphs>542</Paragraphs>
  <Slides>45</Slides>
  <Notes>1</Notes>
  <HiddenSlides>0</HiddenSlides>
  <MMClips>1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9" baseType="lpstr">
      <vt:lpstr>Arial</vt:lpstr>
      <vt:lpstr>Calibri</vt:lpstr>
      <vt:lpstr>Cambria Math</vt:lpstr>
      <vt:lpstr>Comic Sans MS</vt:lpstr>
      <vt:lpstr>Courier New</vt:lpstr>
      <vt:lpstr>Helvetica</vt:lpstr>
      <vt:lpstr>Sylfaen</vt:lpstr>
      <vt:lpstr>Symbol</vt:lpstr>
      <vt:lpstr>Times New Roman</vt:lpstr>
      <vt:lpstr>Verdana</vt:lpstr>
      <vt:lpstr>Wingdings</vt:lpstr>
      <vt:lpstr>Default Design</vt:lpstr>
      <vt:lpstr>Theme1</vt:lpstr>
      <vt:lpstr>Equation</vt:lpstr>
      <vt:lpstr>Linear  Imperfections</vt:lpstr>
      <vt:lpstr>PowerPoint Presentation</vt:lpstr>
      <vt:lpstr>Accelerator lattice cell</vt:lpstr>
      <vt:lpstr>Dipole magnet</vt:lpstr>
      <vt:lpstr>Quadrupole magnet</vt:lpstr>
      <vt:lpstr>Recap on beam optics</vt:lpstr>
      <vt:lpstr>Recap on beam optics</vt:lpstr>
      <vt:lpstr>Recap on beam optics for pedestrians</vt:lpstr>
      <vt:lpstr>Physical and normalized coordinates</vt:lpstr>
      <vt:lpstr>PowerPoint Presentation</vt:lpstr>
      <vt:lpstr>Imperfections</vt:lpstr>
      <vt:lpstr>From model to reality - fields</vt:lpstr>
      <vt:lpstr>From the lab to the tunnel</vt:lpstr>
      <vt:lpstr>From model to reality - alignment</vt:lpstr>
      <vt:lpstr>A good attitude in the tunnel</vt:lpstr>
      <vt:lpstr>PowerPoint Presentation</vt:lpstr>
      <vt:lpstr>Imperfection – undesired deflection</vt:lpstr>
      <vt:lpstr>Unintended deflection</vt:lpstr>
      <vt:lpstr>Unintended deflection</vt:lpstr>
      <vt:lpstr>Effect of a deflection</vt:lpstr>
      <vt:lpstr>Effect of a deflection</vt:lpstr>
      <vt:lpstr>Effect of a deflection</vt:lpstr>
      <vt:lpstr>Many turns reveal something</vt:lpstr>
      <vt:lpstr>The closed orbit</vt:lpstr>
      <vt:lpstr>Closed orbit example</vt:lpstr>
      <vt:lpstr>A deflection at the LHC</vt:lpstr>
      <vt:lpstr>A deflection at the LHC</vt:lpstr>
      <vt:lpstr>A more realistic case at LHC</vt:lpstr>
      <vt:lpstr>Orbit correction</vt:lpstr>
      <vt:lpstr>LHC orbit correction example</vt:lpstr>
      <vt:lpstr>PowerPoint Presentation</vt:lpstr>
      <vt:lpstr>Static and dynamic</vt:lpstr>
      <vt:lpstr>Vibrating Earth</vt:lpstr>
      <vt:lpstr>Accelerator component girders</vt:lpstr>
      <vt:lpstr>Civil engineering impact</vt:lpstr>
      <vt:lpstr>Civil engineering impact</vt:lpstr>
      <vt:lpstr>Waves from earthquakes</vt:lpstr>
      <vt:lpstr>Costa Rica earthquake (2012) – LHC as seismograph</vt:lpstr>
      <vt:lpstr>Vibrating quadrupoles at LHC?</vt:lpstr>
      <vt:lpstr>LHC vibrating quadrupoles (2)</vt:lpstr>
      <vt:lpstr>Slow ground movements – days to years</vt:lpstr>
      <vt:lpstr>FCC tunnel preparation</vt:lpstr>
      <vt:lpstr>Earth tides</vt:lpstr>
      <vt:lpstr>LHC circumference observations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2066</cp:revision>
  <cp:lastPrinted>1601-01-01T00:00:00Z</cp:lastPrinted>
  <dcterms:created xsi:type="dcterms:W3CDTF">1601-01-01T00:00:00Z</dcterms:created>
  <dcterms:modified xsi:type="dcterms:W3CDTF">2025-03-11T21:20:37Z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