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tiff" ContentType="image/tiff"/>
  <Default Extension="wdp" ContentType="image/vnd.ms-photo"/>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4"/>
  </p:sldMasterIdLst>
  <p:notesMasterIdLst>
    <p:notesMasterId r:id="rId185"/>
  </p:notesMasterIdLst>
  <p:sldIdLst>
    <p:sldId id="256" r:id="rId5"/>
    <p:sldId id="257" r:id="rId6"/>
    <p:sldId id="377" r:id="rId7"/>
    <p:sldId id="387" r:id="rId8"/>
    <p:sldId id="275" r:id="rId9"/>
    <p:sldId id="425" r:id="rId10"/>
    <p:sldId id="458" r:id="rId11"/>
    <p:sldId id="384" r:id="rId12"/>
    <p:sldId id="427" r:id="rId13"/>
    <p:sldId id="424" r:id="rId14"/>
    <p:sldId id="475" r:id="rId15"/>
    <p:sldId id="476" r:id="rId16"/>
    <p:sldId id="459" r:id="rId17"/>
    <p:sldId id="436" r:id="rId18"/>
    <p:sldId id="460" r:id="rId19"/>
    <p:sldId id="471" r:id="rId20"/>
    <p:sldId id="443" r:id="rId21"/>
    <p:sldId id="444" r:id="rId22"/>
    <p:sldId id="394" r:id="rId23"/>
    <p:sldId id="290" r:id="rId24"/>
    <p:sldId id="293" r:id="rId25"/>
    <p:sldId id="294" r:id="rId26"/>
    <p:sldId id="295" r:id="rId27"/>
    <p:sldId id="461" r:id="rId28"/>
    <p:sldId id="472" r:id="rId29"/>
    <p:sldId id="430" r:id="rId30"/>
    <p:sldId id="302" r:id="rId31"/>
    <p:sldId id="299" r:id="rId32"/>
    <p:sldId id="305" r:id="rId33"/>
    <p:sldId id="303" r:id="rId34"/>
    <p:sldId id="473" r:id="rId35"/>
    <p:sldId id="431" r:id="rId36"/>
    <p:sldId id="282" r:id="rId37"/>
    <p:sldId id="306" r:id="rId38"/>
    <p:sldId id="307" r:id="rId39"/>
    <p:sldId id="308" r:id="rId40"/>
    <p:sldId id="309" r:id="rId41"/>
    <p:sldId id="310" r:id="rId42"/>
    <p:sldId id="311" r:id="rId43"/>
    <p:sldId id="312" r:id="rId44"/>
    <p:sldId id="437" r:id="rId45"/>
    <p:sldId id="462" r:id="rId46"/>
    <p:sldId id="317" r:id="rId47"/>
    <p:sldId id="319" r:id="rId48"/>
    <p:sldId id="318" r:id="rId49"/>
    <p:sldId id="320" r:id="rId50"/>
    <p:sldId id="321" r:id="rId51"/>
    <p:sldId id="323" r:id="rId52"/>
    <p:sldId id="322" r:id="rId53"/>
    <p:sldId id="325" r:id="rId54"/>
    <p:sldId id="326" r:id="rId55"/>
    <p:sldId id="327" r:id="rId56"/>
    <p:sldId id="328" r:id="rId57"/>
    <p:sldId id="329" r:id="rId58"/>
    <p:sldId id="330" r:id="rId59"/>
    <p:sldId id="331" r:id="rId60"/>
    <p:sldId id="332" r:id="rId61"/>
    <p:sldId id="333" r:id="rId62"/>
    <p:sldId id="432" r:id="rId63"/>
    <p:sldId id="455" r:id="rId64"/>
    <p:sldId id="463" r:id="rId65"/>
    <p:sldId id="346" r:id="rId66"/>
    <p:sldId id="438" r:id="rId67"/>
    <p:sldId id="439" r:id="rId68"/>
    <p:sldId id="445" r:id="rId69"/>
    <p:sldId id="464" r:id="rId70"/>
    <p:sldId id="349" r:id="rId71"/>
    <p:sldId id="402" r:id="rId72"/>
    <p:sldId id="403" r:id="rId73"/>
    <p:sldId id="350" r:id="rId74"/>
    <p:sldId id="465" r:id="rId75"/>
    <p:sldId id="352" r:id="rId76"/>
    <p:sldId id="375" r:id="rId77"/>
    <p:sldId id="466" r:id="rId78"/>
    <p:sldId id="355" r:id="rId79"/>
    <p:sldId id="360" r:id="rId80"/>
    <p:sldId id="359" r:id="rId81"/>
    <p:sldId id="358" r:id="rId82"/>
    <p:sldId id="361" r:id="rId83"/>
    <p:sldId id="357" r:id="rId84"/>
    <p:sldId id="467" r:id="rId85"/>
    <p:sldId id="446" r:id="rId86"/>
    <p:sldId id="364" r:id="rId87"/>
    <p:sldId id="365" r:id="rId88"/>
    <p:sldId id="468" r:id="rId89"/>
    <p:sldId id="366" r:id="rId90"/>
    <p:sldId id="447" r:id="rId91"/>
    <p:sldId id="368" r:id="rId92"/>
    <p:sldId id="369" r:id="rId93"/>
    <p:sldId id="370" r:id="rId94"/>
    <p:sldId id="371" r:id="rId95"/>
    <p:sldId id="372" r:id="rId96"/>
    <p:sldId id="373" r:id="rId97"/>
    <p:sldId id="356" r:id="rId98"/>
    <p:sldId id="469" r:id="rId99"/>
    <p:sldId id="395" r:id="rId100"/>
    <p:sldId id="397" r:id="rId101"/>
    <p:sldId id="509" r:id="rId102"/>
    <p:sldId id="511" r:id="rId103"/>
    <p:sldId id="510" r:id="rId104"/>
    <p:sldId id="508" r:id="rId105"/>
    <p:sldId id="478" r:id="rId106"/>
    <p:sldId id="503" r:id="rId107"/>
    <p:sldId id="504" r:id="rId108"/>
    <p:sldId id="505" r:id="rId109"/>
    <p:sldId id="470" r:id="rId110"/>
    <p:sldId id="456" r:id="rId111"/>
    <p:sldId id="351" r:id="rId112"/>
    <p:sldId id="270" r:id="rId113"/>
    <p:sldId id="474" r:id="rId114"/>
    <p:sldId id="482" r:id="rId115"/>
    <p:sldId id="483" r:id="rId116"/>
    <p:sldId id="258" r:id="rId117"/>
    <p:sldId id="259" r:id="rId118"/>
    <p:sldId id="260" r:id="rId119"/>
    <p:sldId id="261" r:id="rId120"/>
    <p:sldId id="262" r:id="rId121"/>
    <p:sldId id="263" r:id="rId122"/>
    <p:sldId id="264" r:id="rId123"/>
    <p:sldId id="265" r:id="rId124"/>
    <p:sldId id="266" r:id="rId125"/>
    <p:sldId id="267" r:id="rId126"/>
    <p:sldId id="268" r:id="rId127"/>
    <p:sldId id="269" r:id="rId128"/>
    <p:sldId id="484" r:id="rId129"/>
    <p:sldId id="271" r:id="rId130"/>
    <p:sldId id="272" r:id="rId131"/>
    <p:sldId id="273" r:id="rId132"/>
    <p:sldId id="274" r:id="rId133"/>
    <p:sldId id="485" r:id="rId134"/>
    <p:sldId id="276" r:id="rId135"/>
    <p:sldId id="277" r:id="rId136"/>
    <p:sldId id="278" r:id="rId137"/>
    <p:sldId id="279" r:id="rId138"/>
    <p:sldId id="280" r:id="rId139"/>
    <p:sldId id="281" r:id="rId140"/>
    <p:sldId id="486" r:id="rId141"/>
    <p:sldId id="283" r:id="rId142"/>
    <p:sldId id="284" r:id="rId143"/>
    <p:sldId id="285" r:id="rId144"/>
    <p:sldId id="286" r:id="rId145"/>
    <p:sldId id="287" r:id="rId146"/>
    <p:sldId id="288" r:id="rId147"/>
    <p:sldId id="289" r:id="rId148"/>
    <p:sldId id="487" r:id="rId149"/>
    <p:sldId id="291" r:id="rId150"/>
    <p:sldId id="292" r:id="rId151"/>
    <p:sldId id="488" r:id="rId152"/>
    <p:sldId id="489" r:id="rId153"/>
    <p:sldId id="490" r:id="rId154"/>
    <p:sldId id="296" r:id="rId155"/>
    <p:sldId id="297" r:id="rId156"/>
    <p:sldId id="298" r:id="rId157"/>
    <p:sldId id="491" r:id="rId158"/>
    <p:sldId id="300" r:id="rId159"/>
    <p:sldId id="301" r:id="rId160"/>
    <p:sldId id="492" r:id="rId161"/>
    <p:sldId id="493" r:id="rId162"/>
    <p:sldId id="304" r:id="rId163"/>
    <p:sldId id="494" r:id="rId164"/>
    <p:sldId id="495" r:id="rId165"/>
    <p:sldId id="496" r:id="rId166"/>
    <p:sldId id="497" r:id="rId167"/>
    <p:sldId id="498" r:id="rId168"/>
    <p:sldId id="499" r:id="rId169"/>
    <p:sldId id="500" r:id="rId170"/>
    <p:sldId id="501" r:id="rId171"/>
    <p:sldId id="313" r:id="rId172"/>
    <p:sldId id="479" r:id="rId173"/>
    <p:sldId id="480" r:id="rId174"/>
    <p:sldId id="481" r:id="rId175"/>
    <p:sldId id="378" r:id="rId176"/>
    <p:sldId id="448" r:id="rId177"/>
    <p:sldId id="449" r:id="rId178"/>
    <p:sldId id="376" r:id="rId179"/>
    <p:sldId id="423" r:id="rId180"/>
    <p:sldId id="347" r:id="rId181"/>
    <p:sldId id="399" r:id="rId182"/>
    <p:sldId id="400" r:id="rId183"/>
    <p:sldId id="393" r:id="rId184"/>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udia Christina Ahdida" initial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5AAE"/>
    <a:srgbClr val="0055A0"/>
    <a:srgbClr val="104282"/>
    <a:srgbClr val="0B387C"/>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DFBA9CE-644A-479D-B4A0-EB1B70C06D10}" v="5" dt="2025-03-12T16:47:08.86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225" autoAdjust="0"/>
    <p:restoredTop sz="91531" autoAdjust="0"/>
  </p:normalViewPr>
  <p:slideViewPr>
    <p:cSldViewPr snapToGrid="0" snapToObjects="1">
      <p:cViewPr varScale="1">
        <p:scale>
          <a:sx n="155" d="100"/>
          <a:sy n="155" d="100"/>
        </p:scale>
        <p:origin x="184" y="400"/>
      </p:cViewPr>
      <p:guideLst>
        <p:guide orient="horz" pos="1620"/>
        <p:guide pos="2884"/>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3.xml"/><Relationship Id="rId21" Type="http://schemas.openxmlformats.org/officeDocument/2006/relationships/slide" Target="slides/slide17.xml"/><Relationship Id="rId42" Type="http://schemas.openxmlformats.org/officeDocument/2006/relationships/slide" Target="slides/slide38.xml"/><Relationship Id="rId63" Type="http://schemas.openxmlformats.org/officeDocument/2006/relationships/slide" Target="slides/slide59.xml"/><Relationship Id="rId84" Type="http://schemas.openxmlformats.org/officeDocument/2006/relationships/slide" Target="slides/slide80.xml"/><Relationship Id="rId138" Type="http://schemas.openxmlformats.org/officeDocument/2006/relationships/slide" Target="slides/slide134.xml"/><Relationship Id="rId159" Type="http://schemas.openxmlformats.org/officeDocument/2006/relationships/slide" Target="slides/slide155.xml"/><Relationship Id="rId170" Type="http://schemas.openxmlformats.org/officeDocument/2006/relationships/slide" Target="slides/slide166.xml"/><Relationship Id="rId191" Type="http://schemas.microsoft.com/office/2016/11/relationships/changesInfo" Target="changesInfos/changesInfo1.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53" Type="http://schemas.openxmlformats.org/officeDocument/2006/relationships/slide" Target="slides/slide49.xml"/><Relationship Id="rId74" Type="http://schemas.openxmlformats.org/officeDocument/2006/relationships/slide" Target="slides/slide70.xml"/><Relationship Id="rId128" Type="http://schemas.openxmlformats.org/officeDocument/2006/relationships/slide" Target="slides/slide124.xml"/><Relationship Id="rId149" Type="http://schemas.openxmlformats.org/officeDocument/2006/relationships/slide" Target="slides/slide145.xml"/><Relationship Id="rId5" Type="http://schemas.openxmlformats.org/officeDocument/2006/relationships/slide" Target="slides/slide1.xml"/><Relationship Id="rId95" Type="http://schemas.openxmlformats.org/officeDocument/2006/relationships/slide" Target="slides/slide91.xml"/><Relationship Id="rId160" Type="http://schemas.openxmlformats.org/officeDocument/2006/relationships/slide" Target="slides/slide156.xml"/><Relationship Id="rId181" Type="http://schemas.openxmlformats.org/officeDocument/2006/relationships/slide" Target="slides/slide177.xml"/><Relationship Id="rId22" Type="http://schemas.openxmlformats.org/officeDocument/2006/relationships/slide" Target="slides/slide18.xml"/><Relationship Id="rId43" Type="http://schemas.openxmlformats.org/officeDocument/2006/relationships/slide" Target="slides/slide39.xml"/><Relationship Id="rId64" Type="http://schemas.openxmlformats.org/officeDocument/2006/relationships/slide" Target="slides/slide60.xml"/><Relationship Id="rId118" Type="http://schemas.openxmlformats.org/officeDocument/2006/relationships/slide" Target="slides/slide114.xml"/><Relationship Id="rId139" Type="http://schemas.openxmlformats.org/officeDocument/2006/relationships/slide" Target="slides/slide135.xml"/><Relationship Id="rId85" Type="http://schemas.openxmlformats.org/officeDocument/2006/relationships/slide" Target="slides/slide81.xml"/><Relationship Id="rId150" Type="http://schemas.openxmlformats.org/officeDocument/2006/relationships/slide" Target="slides/slide146.xml"/><Relationship Id="rId171" Type="http://schemas.openxmlformats.org/officeDocument/2006/relationships/slide" Target="slides/slide167.xml"/><Relationship Id="rId192" Type="http://schemas.microsoft.com/office/2015/10/relationships/revisionInfo" Target="revisionInfo.xml"/><Relationship Id="rId12" Type="http://schemas.openxmlformats.org/officeDocument/2006/relationships/slide" Target="slides/slide8.xml"/><Relationship Id="rId33" Type="http://schemas.openxmlformats.org/officeDocument/2006/relationships/slide" Target="slides/slide29.xml"/><Relationship Id="rId108" Type="http://schemas.openxmlformats.org/officeDocument/2006/relationships/slide" Target="slides/slide104.xml"/><Relationship Id="rId129" Type="http://schemas.openxmlformats.org/officeDocument/2006/relationships/slide" Target="slides/slide125.xml"/><Relationship Id="rId54" Type="http://schemas.openxmlformats.org/officeDocument/2006/relationships/slide" Target="slides/slide50.xml"/><Relationship Id="rId75" Type="http://schemas.openxmlformats.org/officeDocument/2006/relationships/slide" Target="slides/slide71.xml"/><Relationship Id="rId96" Type="http://schemas.openxmlformats.org/officeDocument/2006/relationships/slide" Target="slides/slide92.xml"/><Relationship Id="rId140" Type="http://schemas.openxmlformats.org/officeDocument/2006/relationships/slide" Target="slides/slide136.xml"/><Relationship Id="rId161" Type="http://schemas.openxmlformats.org/officeDocument/2006/relationships/slide" Target="slides/slide157.xml"/><Relationship Id="rId182" Type="http://schemas.openxmlformats.org/officeDocument/2006/relationships/slide" Target="slides/slide178.xml"/><Relationship Id="rId6" Type="http://schemas.openxmlformats.org/officeDocument/2006/relationships/slide" Target="slides/slide2.xml"/><Relationship Id="rId23" Type="http://schemas.openxmlformats.org/officeDocument/2006/relationships/slide" Target="slides/slide19.xml"/><Relationship Id="rId119" Type="http://schemas.openxmlformats.org/officeDocument/2006/relationships/slide" Target="slides/slide115.xml"/><Relationship Id="rId44" Type="http://schemas.openxmlformats.org/officeDocument/2006/relationships/slide" Target="slides/slide40.xml"/><Relationship Id="rId65" Type="http://schemas.openxmlformats.org/officeDocument/2006/relationships/slide" Target="slides/slide61.xml"/><Relationship Id="rId86" Type="http://schemas.openxmlformats.org/officeDocument/2006/relationships/slide" Target="slides/slide82.xml"/><Relationship Id="rId130" Type="http://schemas.openxmlformats.org/officeDocument/2006/relationships/slide" Target="slides/slide126.xml"/><Relationship Id="rId151" Type="http://schemas.openxmlformats.org/officeDocument/2006/relationships/slide" Target="slides/slide147.xml"/><Relationship Id="rId172" Type="http://schemas.openxmlformats.org/officeDocument/2006/relationships/slide" Target="slides/slide168.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120" Type="http://schemas.openxmlformats.org/officeDocument/2006/relationships/slide" Target="slides/slide116.xml"/><Relationship Id="rId125" Type="http://schemas.openxmlformats.org/officeDocument/2006/relationships/slide" Target="slides/slide121.xml"/><Relationship Id="rId141" Type="http://schemas.openxmlformats.org/officeDocument/2006/relationships/slide" Target="slides/slide137.xml"/><Relationship Id="rId146" Type="http://schemas.openxmlformats.org/officeDocument/2006/relationships/slide" Target="slides/slide142.xml"/><Relationship Id="rId167" Type="http://schemas.openxmlformats.org/officeDocument/2006/relationships/slide" Target="slides/slide163.xml"/><Relationship Id="rId188" Type="http://schemas.openxmlformats.org/officeDocument/2006/relationships/viewProps" Target="viewProps.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162" Type="http://schemas.openxmlformats.org/officeDocument/2006/relationships/slide" Target="slides/slide158.xml"/><Relationship Id="rId183" Type="http://schemas.openxmlformats.org/officeDocument/2006/relationships/slide" Target="slides/slide179.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slide" Target="slides/slide111.xml"/><Relationship Id="rId131" Type="http://schemas.openxmlformats.org/officeDocument/2006/relationships/slide" Target="slides/slide127.xml"/><Relationship Id="rId136" Type="http://schemas.openxmlformats.org/officeDocument/2006/relationships/slide" Target="slides/slide132.xml"/><Relationship Id="rId157" Type="http://schemas.openxmlformats.org/officeDocument/2006/relationships/slide" Target="slides/slide153.xml"/><Relationship Id="rId178" Type="http://schemas.openxmlformats.org/officeDocument/2006/relationships/slide" Target="slides/slide174.xml"/><Relationship Id="rId61" Type="http://schemas.openxmlformats.org/officeDocument/2006/relationships/slide" Target="slides/slide57.xml"/><Relationship Id="rId82" Type="http://schemas.openxmlformats.org/officeDocument/2006/relationships/slide" Target="slides/slide78.xml"/><Relationship Id="rId152" Type="http://schemas.openxmlformats.org/officeDocument/2006/relationships/slide" Target="slides/slide148.xml"/><Relationship Id="rId173" Type="http://schemas.openxmlformats.org/officeDocument/2006/relationships/slide" Target="slides/slide169.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126" Type="http://schemas.openxmlformats.org/officeDocument/2006/relationships/slide" Target="slides/slide122.xml"/><Relationship Id="rId147" Type="http://schemas.openxmlformats.org/officeDocument/2006/relationships/slide" Target="slides/slide143.xml"/><Relationship Id="rId168" Type="http://schemas.openxmlformats.org/officeDocument/2006/relationships/slide" Target="slides/slide164.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slide" Target="slides/slide94.xml"/><Relationship Id="rId121" Type="http://schemas.openxmlformats.org/officeDocument/2006/relationships/slide" Target="slides/slide117.xml"/><Relationship Id="rId142" Type="http://schemas.openxmlformats.org/officeDocument/2006/relationships/slide" Target="slides/slide138.xml"/><Relationship Id="rId163" Type="http://schemas.openxmlformats.org/officeDocument/2006/relationships/slide" Target="slides/slide159.xml"/><Relationship Id="rId184" Type="http://schemas.openxmlformats.org/officeDocument/2006/relationships/slide" Target="slides/slide180.xml"/><Relationship Id="rId189" Type="http://schemas.openxmlformats.org/officeDocument/2006/relationships/theme" Target="theme/theme1.xml"/><Relationship Id="rId3" Type="http://schemas.openxmlformats.org/officeDocument/2006/relationships/customXml" Target="../customXml/item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116" Type="http://schemas.openxmlformats.org/officeDocument/2006/relationships/slide" Target="slides/slide112.xml"/><Relationship Id="rId137" Type="http://schemas.openxmlformats.org/officeDocument/2006/relationships/slide" Target="slides/slide133.xml"/><Relationship Id="rId158" Type="http://schemas.openxmlformats.org/officeDocument/2006/relationships/slide" Target="slides/slide154.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88" Type="http://schemas.openxmlformats.org/officeDocument/2006/relationships/slide" Target="slides/slide84.xml"/><Relationship Id="rId111" Type="http://schemas.openxmlformats.org/officeDocument/2006/relationships/slide" Target="slides/slide107.xml"/><Relationship Id="rId132" Type="http://schemas.openxmlformats.org/officeDocument/2006/relationships/slide" Target="slides/slide128.xml"/><Relationship Id="rId153" Type="http://schemas.openxmlformats.org/officeDocument/2006/relationships/slide" Target="slides/slide149.xml"/><Relationship Id="rId174" Type="http://schemas.openxmlformats.org/officeDocument/2006/relationships/slide" Target="slides/slide170.xml"/><Relationship Id="rId179" Type="http://schemas.openxmlformats.org/officeDocument/2006/relationships/slide" Target="slides/slide175.xml"/><Relationship Id="rId190" Type="http://schemas.openxmlformats.org/officeDocument/2006/relationships/tableStyles" Target="tableStyles.xml"/><Relationship Id="rId15" Type="http://schemas.openxmlformats.org/officeDocument/2006/relationships/slide" Target="slides/slide11.xml"/><Relationship Id="rId36" Type="http://schemas.openxmlformats.org/officeDocument/2006/relationships/slide" Target="slides/slide32.xml"/><Relationship Id="rId57" Type="http://schemas.openxmlformats.org/officeDocument/2006/relationships/slide" Target="slides/slide53.xml"/><Relationship Id="rId106" Type="http://schemas.openxmlformats.org/officeDocument/2006/relationships/slide" Target="slides/slide102.xml"/><Relationship Id="rId127" Type="http://schemas.openxmlformats.org/officeDocument/2006/relationships/slide" Target="slides/slide123.xml"/><Relationship Id="rId10" Type="http://schemas.openxmlformats.org/officeDocument/2006/relationships/slide" Target="slides/slide6.xml"/><Relationship Id="rId31" Type="http://schemas.openxmlformats.org/officeDocument/2006/relationships/slide" Target="slides/slide27.xml"/><Relationship Id="rId52" Type="http://schemas.openxmlformats.org/officeDocument/2006/relationships/slide" Target="slides/slide48.xml"/><Relationship Id="rId73" Type="http://schemas.openxmlformats.org/officeDocument/2006/relationships/slide" Target="slides/slide69.xml"/><Relationship Id="rId78" Type="http://schemas.openxmlformats.org/officeDocument/2006/relationships/slide" Target="slides/slide74.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slide" Target="slides/slide118.xml"/><Relationship Id="rId143" Type="http://schemas.openxmlformats.org/officeDocument/2006/relationships/slide" Target="slides/slide139.xml"/><Relationship Id="rId148" Type="http://schemas.openxmlformats.org/officeDocument/2006/relationships/slide" Target="slides/slide144.xml"/><Relationship Id="rId164" Type="http://schemas.openxmlformats.org/officeDocument/2006/relationships/slide" Target="slides/slide160.xml"/><Relationship Id="rId169" Type="http://schemas.openxmlformats.org/officeDocument/2006/relationships/slide" Target="slides/slide165.xml"/><Relationship Id="rId185"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80" Type="http://schemas.openxmlformats.org/officeDocument/2006/relationships/slide" Target="slides/slide176.xml"/><Relationship Id="rId26" Type="http://schemas.openxmlformats.org/officeDocument/2006/relationships/slide" Target="slides/slide22.xml"/><Relationship Id="rId47" Type="http://schemas.openxmlformats.org/officeDocument/2006/relationships/slide" Target="slides/slide43.xml"/><Relationship Id="rId68" Type="http://schemas.openxmlformats.org/officeDocument/2006/relationships/slide" Target="slides/slide64.xml"/><Relationship Id="rId89" Type="http://schemas.openxmlformats.org/officeDocument/2006/relationships/slide" Target="slides/slide85.xml"/><Relationship Id="rId112" Type="http://schemas.openxmlformats.org/officeDocument/2006/relationships/slide" Target="slides/slide108.xml"/><Relationship Id="rId133" Type="http://schemas.openxmlformats.org/officeDocument/2006/relationships/slide" Target="slides/slide129.xml"/><Relationship Id="rId154" Type="http://schemas.openxmlformats.org/officeDocument/2006/relationships/slide" Target="slides/slide150.xml"/><Relationship Id="rId175" Type="http://schemas.openxmlformats.org/officeDocument/2006/relationships/slide" Target="slides/slide171.xml"/><Relationship Id="rId16" Type="http://schemas.openxmlformats.org/officeDocument/2006/relationships/slide" Target="slides/slide12.xml"/><Relationship Id="rId37" Type="http://schemas.openxmlformats.org/officeDocument/2006/relationships/slide" Target="slides/slide33.xml"/><Relationship Id="rId58" Type="http://schemas.openxmlformats.org/officeDocument/2006/relationships/slide" Target="slides/slide54.xml"/><Relationship Id="rId79" Type="http://schemas.openxmlformats.org/officeDocument/2006/relationships/slide" Target="slides/slide75.xml"/><Relationship Id="rId102" Type="http://schemas.openxmlformats.org/officeDocument/2006/relationships/slide" Target="slides/slide98.xml"/><Relationship Id="rId123" Type="http://schemas.openxmlformats.org/officeDocument/2006/relationships/slide" Target="slides/slide119.xml"/><Relationship Id="rId144" Type="http://schemas.openxmlformats.org/officeDocument/2006/relationships/slide" Target="slides/slide140.xml"/><Relationship Id="rId90" Type="http://schemas.openxmlformats.org/officeDocument/2006/relationships/slide" Target="slides/slide86.xml"/><Relationship Id="rId165" Type="http://schemas.openxmlformats.org/officeDocument/2006/relationships/slide" Target="slides/slide161.xml"/><Relationship Id="rId186" Type="http://schemas.openxmlformats.org/officeDocument/2006/relationships/commentAuthors" Target="commentAuthors.xml"/><Relationship Id="rId27" Type="http://schemas.openxmlformats.org/officeDocument/2006/relationships/slide" Target="slides/slide23.xml"/><Relationship Id="rId48" Type="http://schemas.openxmlformats.org/officeDocument/2006/relationships/slide" Target="slides/slide44.xml"/><Relationship Id="rId69" Type="http://schemas.openxmlformats.org/officeDocument/2006/relationships/slide" Target="slides/slide65.xml"/><Relationship Id="rId113" Type="http://schemas.openxmlformats.org/officeDocument/2006/relationships/slide" Target="slides/slide109.xml"/><Relationship Id="rId134" Type="http://schemas.openxmlformats.org/officeDocument/2006/relationships/slide" Target="slides/slide130.xml"/><Relationship Id="rId80" Type="http://schemas.openxmlformats.org/officeDocument/2006/relationships/slide" Target="slides/slide76.xml"/><Relationship Id="rId155" Type="http://schemas.openxmlformats.org/officeDocument/2006/relationships/slide" Target="slides/slide151.xml"/><Relationship Id="rId176" Type="http://schemas.openxmlformats.org/officeDocument/2006/relationships/slide" Target="slides/slide172.xml"/><Relationship Id="rId17" Type="http://schemas.openxmlformats.org/officeDocument/2006/relationships/slide" Target="slides/slide13.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slide" Target="slides/slide99.xml"/><Relationship Id="rId124" Type="http://schemas.openxmlformats.org/officeDocument/2006/relationships/slide" Target="slides/slide120.xml"/><Relationship Id="rId70" Type="http://schemas.openxmlformats.org/officeDocument/2006/relationships/slide" Target="slides/slide66.xml"/><Relationship Id="rId91" Type="http://schemas.openxmlformats.org/officeDocument/2006/relationships/slide" Target="slides/slide87.xml"/><Relationship Id="rId145" Type="http://schemas.openxmlformats.org/officeDocument/2006/relationships/slide" Target="slides/slide141.xml"/><Relationship Id="rId166" Type="http://schemas.openxmlformats.org/officeDocument/2006/relationships/slide" Target="slides/slide162.xml"/><Relationship Id="rId187" Type="http://schemas.openxmlformats.org/officeDocument/2006/relationships/presProps" Target="presProps.xml"/><Relationship Id="rId1" Type="http://schemas.openxmlformats.org/officeDocument/2006/relationships/customXml" Target="../customXml/item1.xml"/><Relationship Id="rId28" Type="http://schemas.openxmlformats.org/officeDocument/2006/relationships/slide" Target="slides/slide24.xml"/><Relationship Id="rId49" Type="http://schemas.openxmlformats.org/officeDocument/2006/relationships/slide" Target="slides/slide45.xml"/><Relationship Id="rId114" Type="http://schemas.openxmlformats.org/officeDocument/2006/relationships/slide" Target="slides/slide110.xml"/><Relationship Id="rId60" Type="http://schemas.openxmlformats.org/officeDocument/2006/relationships/slide" Target="slides/slide56.xml"/><Relationship Id="rId81" Type="http://schemas.openxmlformats.org/officeDocument/2006/relationships/slide" Target="slides/slide77.xml"/><Relationship Id="rId135" Type="http://schemas.openxmlformats.org/officeDocument/2006/relationships/slide" Target="slides/slide131.xml"/><Relationship Id="rId156" Type="http://schemas.openxmlformats.org/officeDocument/2006/relationships/slide" Target="slides/slide152.xml"/><Relationship Id="rId177" Type="http://schemas.openxmlformats.org/officeDocument/2006/relationships/slide" Target="slides/slide17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ann Dutheil" clId="Web-{43D4AC42-226A-4D62-BCA2-AEF7381C417C}"/>
    <pc:docChg chg="addSld modSld">
      <pc:chgData name="Yann Dutheil" userId="" providerId="" clId="Web-{43D4AC42-226A-4D62-BCA2-AEF7381C417C}" dt="2023-10-05T06:02:26.919" v="33"/>
      <pc:docMkLst>
        <pc:docMk/>
      </pc:docMkLst>
      <pc:sldChg chg="addSp delSp modSp add replId">
        <pc:chgData name="Yann Dutheil" userId="" providerId="" clId="Web-{43D4AC42-226A-4D62-BCA2-AEF7381C417C}" dt="2023-10-05T06:02:26.919" v="33"/>
        <pc:sldMkLst>
          <pc:docMk/>
          <pc:sldMk cId="2469758969" sldId="423"/>
        </pc:sldMkLst>
        <pc:spChg chg="add">
          <ac:chgData name="Yann Dutheil" userId="" providerId="" clId="Web-{43D4AC42-226A-4D62-BCA2-AEF7381C417C}" dt="2023-10-05T06:02:22.825" v="24"/>
          <ac:spMkLst>
            <pc:docMk/>
            <pc:sldMk cId="2469758969" sldId="423"/>
            <ac:spMk id="10" creationId="{6C1C2188-7C66-50F4-8A68-D7DF93A1E725}"/>
          </ac:spMkLst>
        </pc:spChg>
        <pc:spChg chg="del">
          <ac:chgData name="Yann Dutheil" userId="" providerId="" clId="Web-{43D4AC42-226A-4D62-BCA2-AEF7381C417C}" dt="2023-10-05T06:01:56.934" v="1"/>
          <ac:spMkLst>
            <pc:docMk/>
            <pc:sldMk cId="2469758969" sldId="423"/>
            <ac:spMk id="11" creationId="{C750A82E-7EAA-28A4-C0D1-0D1B40BD126F}"/>
          </ac:spMkLst>
        </pc:spChg>
        <pc:spChg chg="del">
          <ac:chgData name="Yann Dutheil" userId="" providerId="" clId="Web-{43D4AC42-226A-4D62-BCA2-AEF7381C417C}" dt="2023-10-05T06:01:56.934" v="2"/>
          <ac:spMkLst>
            <pc:docMk/>
            <pc:sldMk cId="2469758969" sldId="423"/>
            <ac:spMk id="15" creationId="{D0F079AD-87FD-4591-81E0-36F6C705951B}"/>
          </ac:spMkLst>
        </pc:spChg>
        <pc:spChg chg="add">
          <ac:chgData name="Yann Dutheil" userId="" providerId="" clId="Web-{43D4AC42-226A-4D62-BCA2-AEF7381C417C}" dt="2023-10-05T06:02:22.841" v="25"/>
          <ac:spMkLst>
            <pc:docMk/>
            <pc:sldMk cId="2469758969" sldId="423"/>
            <ac:spMk id="16" creationId="{983773E1-14F6-6CCF-08A0-661829962F80}"/>
          </ac:spMkLst>
        </pc:spChg>
        <pc:spChg chg="del mod">
          <ac:chgData name="Yann Dutheil" userId="" providerId="" clId="Web-{43D4AC42-226A-4D62-BCA2-AEF7381C417C}" dt="2023-10-05T06:02:06.934" v="20"/>
          <ac:spMkLst>
            <pc:docMk/>
            <pc:sldMk cId="2469758969" sldId="423"/>
            <ac:spMk id="17" creationId="{6C4F18D6-5C36-409E-872E-2273F490E1C1}"/>
          </ac:spMkLst>
        </pc:spChg>
        <pc:spChg chg="del">
          <ac:chgData name="Yann Dutheil" userId="" providerId="" clId="Web-{43D4AC42-226A-4D62-BCA2-AEF7381C417C}" dt="2023-10-05T06:02:08.559" v="21"/>
          <ac:spMkLst>
            <pc:docMk/>
            <pc:sldMk cId="2469758969" sldId="423"/>
            <ac:spMk id="19" creationId="{6EBE96BB-1E7D-48D0-85C3-79B495DC7AED}"/>
          </ac:spMkLst>
        </pc:spChg>
        <pc:spChg chg="del">
          <ac:chgData name="Yann Dutheil" userId="" providerId="" clId="Web-{43D4AC42-226A-4D62-BCA2-AEF7381C417C}" dt="2023-10-05T06:01:56.934" v="10"/>
          <ac:spMkLst>
            <pc:docMk/>
            <pc:sldMk cId="2469758969" sldId="423"/>
            <ac:spMk id="22" creationId="{19FA51CA-11AB-443A-8708-B4E284B723C2}"/>
          </ac:spMkLst>
        </pc:spChg>
        <pc:spChg chg="del">
          <ac:chgData name="Yann Dutheil" userId="" providerId="" clId="Web-{43D4AC42-226A-4D62-BCA2-AEF7381C417C}" dt="2023-10-05T06:01:56.934" v="9"/>
          <ac:spMkLst>
            <pc:docMk/>
            <pc:sldMk cId="2469758969" sldId="423"/>
            <ac:spMk id="23" creationId="{02EB1D00-A766-49D9-BC1B-0B7CE9DA071F}"/>
          </ac:spMkLst>
        </pc:spChg>
        <pc:spChg chg="del">
          <ac:chgData name="Yann Dutheil" userId="" providerId="" clId="Web-{43D4AC42-226A-4D62-BCA2-AEF7381C417C}" dt="2023-10-05T06:02:03.153" v="14"/>
          <ac:spMkLst>
            <pc:docMk/>
            <pc:sldMk cId="2469758969" sldId="423"/>
            <ac:spMk id="24" creationId="{0AD9B944-E609-B85A-ED58-C89EA0A1FD68}"/>
          </ac:spMkLst>
        </pc:spChg>
        <pc:spChg chg="del">
          <ac:chgData name="Yann Dutheil" userId="" providerId="" clId="Web-{43D4AC42-226A-4D62-BCA2-AEF7381C417C}" dt="2023-10-05T06:01:56.934" v="8"/>
          <ac:spMkLst>
            <pc:docMk/>
            <pc:sldMk cId="2469758969" sldId="423"/>
            <ac:spMk id="25" creationId="{5D07BA0E-30B1-4F69-9AD8-23A2F6E909EF}"/>
          </ac:spMkLst>
        </pc:spChg>
        <pc:spChg chg="del">
          <ac:chgData name="Yann Dutheil" userId="" providerId="" clId="Web-{43D4AC42-226A-4D62-BCA2-AEF7381C417C}" dt="2023-10-05T06:01:56.934" v="7"/>
          <ac:spMkLst>
            <pc:docMk/>
            <pc:sldMk cId="2469758969" sldId="423"/>
            <ac:spMk id="26" creationId="{3E7B50ED-C65E-4766-8383-C01AA61901A6}"/>
          </ac:spMkLst>
        </pc:spChg>
        <pc:spChg chg="del">
          <ac:chgData name="Yann Dutheil" userId="" providerId="" clId="Web-{43D4AC42-226A-4D62-BCA2-AEF7381C417C}" dt="2023-10-05T06:01:56.934" v="6"/>
          <ac:spMkLst>
            <pc:docMk/>
            <pc:sldMk cId="2469758969" sldId="423"/>
            <ac:spMk id="27" creationId="{A3522A19-D079-41DE-B6B1-B9C1FBC1DCA8}"/>
          </ac:spMkLst>
        </pc:spChg>
        <pc:spChg chg="del">
          <ac:chgData name="Yann Dutheil" userId="" providerId="" clId="Web-{43D4AC42-226A-4D62-BCA2-AEF7381C417C}" dt="2023-10-05T06:01:56.934" v="5"/>
          <ac:spMkLst>
            <pc:docMk/>
            <pc:sldMk cId="2469758969" sldId="423"/>
            <ac:spMk id="28" creationId="{92814945-599D-4865-9F7D-171B19712D5A}"/>
          </ac:spMkLst>
        </pc:spChg>
        <pc:spChg chg="del">
          <ac:chgData name="Yann Dutheil" userId="" providerId="" clId="Web-{43D4AC42-226A-4D62-BCA2-AEF7381C417C}" dt="2023-10-05T06:01:56.934" v="4"/>
          <ac:spMkLst>
            <pc:docMk/>
            <pc:sldMk cId="2469758969" sldId="423"/>
            <ac:spMk id="29" creationId="{278E2BE5-9B2F-422B-8E99-30B38904CF5C}"/>
          </ac:spMkLst>
        </pc:spChg>
        <pc:spChg chg="del">
          <ac:chgData name="Yann Dutheil" userId="" providerId="" clId="Web-{43D4AC42-226A-4D62-BCA2-AEF7381C417C}" dt="2023-10-05T06:01:56.934" v="3"/>
          <ac:spMkLst>
            <pc:docMk/>
            <pc:sldMk cId="2469758969" sldId="423"/>
            <ac:spMk id="30" creationId="{3327A05C-D014-4374-B7B6-82EE35432EE0}"/>
          </ac:spMkLst>
        </pc:spChg>
        <pc:spChg chg="add">
          <ac:chgData name="Yann Dutheil" userId="" providerId="" clId="Web-{43D4AC42-226A-4D62-BCA2-AEF7381C417C}" dt="2023-10-05T06:02:22.841" v="26"/>
          <ac:spMkLst>
            <pc:docMk/>
            <pc:sldMk cId="2469758969" sldId="423"/>
            <ac:spMk id="33" creationId="{1830CE30-B5FB-E57A-569F-5CF12C8203BC}"/>
          </ac:spMkLst>
        </pc:spChg>
        <pc:spChg chg="add">
          <ac:chgData name="Yann Dutheil" userId="" providerId="" clId="Web-{43D4AC42-226A-4D62-BCA2-AEF7381C417C}" dt="2023-10-05T06:02:22.856" v="27"/>
          <ac:spMkLst>
            <pc:docMk/>
            <pc:sldMk cId="2469758969" sldId="423"/>
            <ac:spMk id="36" creationId="{BEF6CC9E-36E7-021D-A74C-D449E6ACA572}"/>
          </ac:spMkLst>
        </pc:spChg>
        <pc:spChg chg="add">
          <ac:chgData name="Yann Dutheil" userId="" providerId="" clId="Web-{43D4AC42-226A-4D62-BCA2-AEF7381C417C}" dt="2023-10-05T06:02:22.872" v="28"/>
          <ac:spMkLst>
            <pc:docMk/>
            <pc:sldMk cId="2469758969" sldId="423"/>
            <ac:spMk id="39" creationId="{6739F5FB-131F-142B-ED18-E7C7DD2877D1}"/>
          </ac:spMkLst>
        </pc:spChg>
        <pc:spChg chg="add">
          <ac:chgData name="Yann Dutheil" userId="" providerId="" clId="Web-{43D4AC42-226A-4D62-BCA2-AEF7381C417C}" dt="2023-10-05T06:02:22.872" v="29"/>
          <ac:spMkLst>
            <pc:docMk/>
            <pc:sldMk cId="2469758969" sldId="423"/>
            <ac:spMk id="41" creationId="{FF5B2053-35F6-551C-4201-BF0D86931A58}"/>
          </ac:spMkLst>
        </pc:spChg>
        <pc:spChg chg="add">
          <ac:chgData name="Yann Dutheil" userId="" providerId="" clId="Web-{43D4AC42-226A-4D62-BCA2-AEF7381C417C}" dt="2023-10-05T06:02:22.887" v="30"/>
          <ac:spMkLst>
            <pc:docMk/>
            <pc:sldMk cId="2469758969" sldId="423"/>
            <ac:spMk id="43" creationId="{CB54B783-1B67-3BC4-1158-FF159426D7AD}"/>
          </ac:spMkLst>
        </pc:spChg>
        <pc:spChg chg="add">
          <ac:chgData name="Yann Dutheil" userId="" providerId="" clId="Web-{43D4AC42-226A-4D62-BCA2-AEF7381C417C}" dt="2023-10-05T06:02:22.903" v="31"/>
          <ac:spMkLst>
            <pc:docMk/>
            <pc:sldMk cId="2469758969" sldId="423"/>
            <ac:spMk id="45" creationId="{D85C8837-6086-AB96-A365-E94ABD3C46F6}"/>
          </ac:spMkLst>
        </pc:spChg>
        <pc:spChg chg="add del">
          <ac:chgData name="Yann Dutheil" userId="" providerId="" clId="Web-{43D4AC42-226A-4D62-BCA2-AEF7381C417C}" dt="2023-10-05T06:02:26.919" v="33"/>
          <ac:spMkLst>
            <pc:docMk/>
            <pc:sldMk cId="2469758969" sldId="423"/>
            <ac:spMk id="47" creationId="{1F9F390F-FB55-ED1C-EEE4-FC4489A68144}"/>
          </ac:spMkLst>
        </pc:spChg>
        <pc:picChg chg="del">
          <ac:chgData name="Yann Dutheil" userId="" providerId="" clId="Web-{43D4AC42-226A-4D62-BCA2-AEF7381C417C}" dt="2023-10-05T06:02:03.153" v="15"/>
          <ac:picMkLst>
            <pc:docMk/>
            <pc:sldMk cId="2469758969" sldId="423"/>
            <ac:picMk id="3" creationId="{8572B0DB-0926-5083-5947-723AB9F8BC21}"/>
          </ac:picMkLst>
        </pc:picChg>
        <pc:picChg chg="add">
          <ac:chgData name="Yann Dutheil" userId="" providerId="" clId="Web-{43D4AC42-226A-4D62-BCA2-AEF7381C417C}" dt="2023-10-05T06:02:22.825" v="23"/>
          <ac:picMkLst>
            <pc:docMk/>
            <pc:sldMk cId="2469758969" sldId="423"/>
            <ac:picMk id="8" creationId="{3C502745-2595-8B94-1B84-2E7E17E1845A}"/>
          </ac:picMkLst>
        </pc:picChg>
        <pc:picChg chg="del">
          <ac:chgData name="Yann Dutheil" userId="" providerId="" clId="Web-{43D4AC42-226A-4D62-BCA2-AEF7381C417C}" dt="2023-10-05T06:01:56.949" v="11"/>
          <ac:picMkLst>
            <pc:docMk/>
            <pc:sldMk cId="2469758969" sldId="423"/>
            <ac:picMk id="21" creationId="{17525A0D-77CE-498A-95AE-04BA253248D3}"/>
          </ac:picMkLst>
        </pc:picChg>
        <pc:picChg chg="del">
          <ac:chgData name="Yann Dutheil" userId="" providerId="" clId="Web-{43D4AC42-226A-4D62-BCA2-AEF7381C417C}" dt="2023-10-05T06:02:03.168" v="17"/>
          <ac:picMkLst>
            <pc:docMk/>
            <pc:sldMk cId="2469758969" sldId="423"/>
            <ac:picMk id="34" creationId="{DF398187-1932-439A-9C90-3D81F60347CE}"/>
          </ac:picMkLst>
        </pc:picChg>
        <pc:cxnChg chg="del">
          <ac:chgData name="Yann Dutheil" userId="" providerId="" clId="Web-{43D4AC42-226A-4D62-BCA2-AEF7381C417C}" dt="2023-10-05T06:02:00.387" v="12"/>
          <ac:cxnSpMkLst>
            <pc:docMk/>
            <pc:sldMk cId="2469758969" sldId="423"/>
            <ac:cxnSpMk id="14" creationId="{629D96F5-7D66-4657-8DB4-BD5D4EABDB9F}"/>
          </ac:cxnSpMkLst>
        </pc:cxnChg>
        <pc:cxnChg chg="del">
          <ac:chgData name="Yann Dutheil" userId="" providerId="" clId="Web-{43D4AC42-226A-4D62-BCA2-AEF7381C417C}" dt="2023-10-05T06:02:04.387" v="18"/>
          <ac:cxnSpMkLst>
            <pc:docMk/>
            <pc:sldMk cId="2469758969" sldId="423"/>
            <ac:cxnSpMk id="18" creationId="{54BD8AFD-B45E-46E9-B609-1425A48EF7C2}"/>
          </ac:cxnSpMkLst>
        </pc:cxnChg>
        <pc:cxnChg chg="del">
          <ac:chgData name="Yann Dutheil" userId="" providerId="" clId="Web-{43D4AC42-226A-4D62-BCA2-AEF7381C417C}" dt="2023-10-05T06:02:09.231" v="22"/>
          <ac:cxnSpMkLst>
            <pc:docMk/>
            <pc:sldMk cId="2469758969" sldId="423"/>
            <ac:cxnSpMk id="20" creationId="{606F82A4-7EE4-48B4-9477-A7EB3067E9A5}"/>
          </ac:cxnSpMkLst>
        </pc:cxnChg>
        <pc:cxnChg chg="del mod">
          <ac:chgData name="Yann Dutheil" userId="" providerId="" clId="Web-{43D4AC42-226A-4D62-BCA2-AEF7381C417C}" dt="2023-10-05T06:02:03.153" v="13"/>
          <ac:cxnSpMkLst>
            <pc:docMk/>
            <pc:sldMk cId="2469758969" sldId="423"/>
            <ac:cxnSpMk id="32" creationId="{9294860B-6FB4-73E6-4B66-994CBE5637CF}"/>
          </ac:cxnSpMkLst>
        </pc:cxnChg>
        <pc:cxnChg chg="del">
          <ac:chgData name="Yann Dutheil" userId="" providerId="" clId="Web-{43D4AC42-226A-4D62-BCA2-AEF7381C417C}" dt="2023-10-05T06:02:03.168" v="16"/>
          <ac:cxnSpMkLst>
            <pc:docMk/>
            <pc:sldMk cId="2469758969" sldId="423"/>
            <ac:cxnSpMk id="37" creationId="{4CDCE4C4-C104-42F2-9DE8-BA22CD0DAC2F}"/>
          </ac:cxnSpMkLst>
        </pc:cxnChg>
      </pc:sldChg>
    </pc:docChg>
  </pc:docChgLst>
  <pc:docChgLst>
    <pc:chgData name="Pablo Arrutia" userId="NHQIcLf2WFFTEhM2BYQElyveIO0a5N52BL+AD+r8s2A=" providerId="None" clId="Web-{3DFBA9CE-644A-479D-B4A0-EB1B70C06D10}"/>
    <pc:docChg chg="modSld">
      <pc:chgData name="Pablo Arrutia" userId="NHQIcLf2WFFTEhM2BYQElyveIO0a5N52BL+AD+r8s2A=" providerId="None" clId="Web-{3DFBA9CE-644A-479D-B4A0-EB1B70C06D10}" dt="2025-03-12T16:47:04.072" v="6" actId="20577"/>
      <pc:docMkLst>
        <pc:docMk/>
      </pc:docMkLst>
      <pc:sldChg chg="modSp">
        <pc:chgData name="Pablo Arrutia" userId="NHQIcLf2WFFTEhM2BYQElyveIO0a5N52BL+AD+r8s2A=" providerId="None" clId="Web-{3DFBA9CE-644A-479D-B4A0-EB1B70C06D10}" dt="2025-03-12T16:47:04.072" v="6" actId="20577"/>
        <pc:sldMkLst>
          <pc:docMk/>
          <pc:sldMk cId="331589417" sldId="467"/>
        </pc:sldMkLst>
        <pc:spChg chg="mod">
          <ac:chgData name="Pablo Arrutia" userId="NHQIcLf2WFFTEhM2BYQElyveIO0a5N52BL+AD+r8s2A=" providerId="None" clId="Web-{3DFBA9CE-644A-479D-B4A0-EB1B70C06D10}" dt="2025-03-12T16:47:04.072" v="6" actId="20577"/>
          <ac:spMkLst>
            <pc:docMk/>
            <pc:sldMk cId="331589417" sldId="467"/>
            <ac:spMk id="8" creationId="{3E5B8F39-7838-92C8-CCDB-82329104899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26C90A0-37F3-4B78-ADBB-4CCE4B3EECFA}" type="datetimeFigureOut">
              <a:rPr lang="en-GB" smtClean="0"/>
              <a:t>12/03/2025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CEB15E-065A-467B-A4CE-4E194C6D9F06}" type="slidenum">
              <a:rPr lang="en-GB" smtClean="0"/>
              <a:t>‹#›</a:t>
            </a:fld>
            <a:endParaRPr lang="en-GB"/>
          </a:p>
        </p:txBody>
      </p:sp>
    </p:spTree>
    <p:extLst>
      <p:ext uri="{BB962C8B-B14F-4D97-AF65-F5344CB8AC3E}">
        <p14:creationId xmlns:p14="http://schemas.microsoft.com/office/powerpoint/2010/main" val="37231718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16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16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2e25a14c9a2_1_7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02" name="Google Shape;202;g2e25a14c9a2_1_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288580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g2e53c53481c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3" name="Google Shape;313;g2e53c53481c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975295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g2e689cff4e5_0_9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5" name="Google Shape;325;g2e689cff4e5_0_9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475158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g2e53c53481c_0_1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5" name="Google Shape;345;g2e53c53481c_0_1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279260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Google Shape;358;g2e53c53481c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9" name="Google Shape;359;g2e53c53481c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980541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g2e689cff4e5_0_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3" name="Google Shape;373;g2e689cff4e5_0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716766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p:cNvGrpSpPr/>
        <p:nvPr/>
      </p:nvGrpSpPr>
      <p:grpSpPr>
        <a:xfrm>
          <a:off x="0" y="0"/>
          <a:ext cx="0" cy="0"/>
          <a:chOff x="0" y="0"/>
          <a:chExt cx="0" cy="0"/>
        </a:xfrm>
      </p:grpSpPr>
      <p:sp>
        <p:nvSpPr>
          <p:cNvPr id="393" name="Google Shape;393;g2e689cff4e5_0_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4" name="Google Shape;394;g2e689cff4e5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940358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g2e25a14c9a2_1_1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6" name="Google Shape;406;g2e25a14c9a2_1_10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10567718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9"/>
        <p:cNvGrpSpPr/>
        <p:nvPr/>
      </p:nvGrpSpPr>
      <p:grpSpPr>
        <a:xfrm>
          <a:off x="0" y="0"/>
          <a:ext cx="0" cy="0"/>
          <a:chOff x="0" y="0"/>
          <a:chExt cx="0" cy="0"/>
        </a:xfrm>
      </p:grpSpPr>
      <p:sp>
        <p:nvSpPr>
          <p:cNvPr id="460" name="Google Shape;460;g2e689cff4e5_0_2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61" name="Google Shape;461;g2e689cff4e5_0_20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21239981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5"/>
        <p:cNvGrpSpPr/>
        <p:nvPr/>
      </p:nvGrpSpPr>
      <p:grpSpPr>
        <a:xfrm>
          <a:off x="0" y="0"/>
          <a:ext cx="0" cy="0"/>
          <a:chOff x="0" y="0"/>
          <a:chExt cx="0" cy="0"/>
        </a:xfrm>
      </p:grpSpPr>
      <p:sp>
        <p:nvSpPr>
          <p:cNvPr id="496" name="Google Shape;496;g2e689cff4e5_0_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7" name="Google Shape;497;g2e689cff4e5_0_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822302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0"/>
        <p:cNvGrpSpPr/>
        <p:nvPr/>
      </p:nvGrpSpPr>
      <p:grpSpPr>
        <a:xfrm>
          <a:off x="0" y="0"/>
          <a:ext cx="0" cy="0"/>
          <a:chOff x="0" y="0"/>
          <a:chExt cx="0" cy="0"/>
        </a:xfrm>
      </p:grpSpPr>
      <p:sp>
        <p:nvSpPr>
          <p:cNvPr id="511" name="Google Shape;511;g2e53c53481c_0_1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2" name="Google Shape;512;g2e53c53481c_0_1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803144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2e25a14c9a2_1_8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07" name="Google Shape;207;g2e25a14c9a2_1_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1974726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2"/>
        <p:cNvGrpSpPr/>
        <p:nvPr/>
      </p:nvGrpSpPr>
      <p:grpSpPr>
        <a:xfrm>
          <a:off x="0" y="0"/>
          <a:ext cx="0" cy="0"/>
          <a:chOff x="0" y="0"/>
          <a:chExt cx="0" cy="0"/>
        </a:xfrm>
      </p:grpSpPr>
      <p:sp>
        <p:nvSpPr>
          <p:cNvPr id="533" name="Google Shape;533;g2e53c53481c_0_2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4" name="Google Shape;534;g2e53c53481c_0_2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679774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5"/>
        <p:cNvGrpSpPr/>
        <p:nvPr/>
      </p:nvGrpSpPr>
      <p:grpSpPr>
        <a:xfrm>
          <a:off x="0" y="0"/>
          <a:ext cx="0" cy="0"/>
          <a:chOff x="0" y="0"/>
          <a:chExt cx="0" cy="0"/>
        </a:xfrm>
      </p:grpSpPr>
      <p:sp>
        <p:nvSpPr>
          <p:cNvPr id="566" name="Google Shape;566;g2e689cff4e5_0_5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7" name="Google Shape;567;g2e689cff4e5_0_5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620504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3"/>
        <p:cNvGrpSpPr/>
        <p:nvPr/>
      </p:nvGrpSpPr>
      <p:grpSpPr>
        <a:xfrm>
          <a:off x="0" y="0"/>
          <a:ext cx="0" cy="0"/>
          <a:chOff x="0" y="0"/>
          <a:chExt cx="0" cy="0"/>
        </a:xfrm>
      </p:grpSpPr>
      <p:sp>
        <p:nvSpPr>
          <p:cNvPr id="584" name="Google Shape;584;g2e689cff4e5_0_3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5" name="Google Shape;585;g2e689cff4e5_0_3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945971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7"/>
        <p:cNvGrpSpPr/>
        <p:nvPr/>
      </p:nvGrpSpPr>
      <p:grpSpPr>
        <a:xfrm>
          <a:off x="0" y="0"/>
          <a:ext cx="0" cy="0"/>
          <a:chOff x="0" y="0"/>
          <a:chExt cx="0" cy="0"/>
        </a:xfrm>
      </p:grpSpPr>
      <p:sp>
        <p:nvSpPr>
          <p:cNvPr id="618" name="Google Shape;618;g2e689cff4e5_0_4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9" name="Google Shape;619;g2e689cff4e5_0_4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504034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2"/>
        <p:cNvGrpSpPr/>
        <p:nvPr/>
      </p:nvGrpSpPr>
      <p:grpSpPr>
        <a:xfrm>
          <a:off x="0" y="0"/>
          <a:ext cx="0" cy="0"/>
          <a:chOff x="0" y="0"/>
          <a:chExt cx="0" cy="0"/>
        </a:xfrm>
      </p:grpSpPr>
      <p:sp>
        <p:nvSpPr>
          <p:cNvPr id="633" name="Google Shape;633;g2e53c53481c_0_1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4" name="Google Shape;634;g2e53c53481c_0_1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116326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4"/>
        <p:cNvGrpSpPr/>
        <p:nvPr/>
      </p:nvGrpSpPr>
      <p:grpSpPr>
        <a:xfrm>
          <a:off x="0" y="0"/>
          <a:ext cx="0" cy="0"/>
          <a:chOff x="0" y="0"/>
          <a:chExt cx="0" cy="0"/>
        </a:xfrm>
      </p:grpSpPr>
      <p:sp>
        <p:nvSpPr>
          <p:cNvPr id="645" name="Google Shape;645;g2e689cff4e5_0_5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6" name="Google Shape;646;g2e689cff4e5_0_5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19222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4"/>
        <p:cNvGrpSpPr/>
        <p:nvPr/>
      </p:nvGrpSpPr>
      <p:grpSpPr>
        <a:xfrm>
          <a:off x="0" y="0"/>
          <a:ext cx="0" cy="0"/>
          <a:chOff x="0" y="0"/>
          <a:chExt cx="0" cy="0"/>
        </a:xfrm>
      </p:grpSpPr>
      <p:sp>
        <p:nvSpPr>
          <p:cNvPr id="665" name="Google Shape;665;g2e689cff4e5_0_5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6" name="Google Shape;666;g2e689cff4e5_0_5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7333137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9"/>
        <p:cNvGrpSpPr/>
        <p:nvPr/>
      </p:nvGrpSpPr>
      <p:grpSpPr>
        <a:xfrm>
          <a:off x="0" y="0"/>
          <a:ext cx="0" cy="0"/>
          <a:chOff x="0" y="0"/>
          <a:chExt cx="0" cy="0"/>
        </a:xfrm>
      </p:grpSpPr>
      <p:sp>
        <p:nvSpPr>
          <p:cNvPr id="690" name="Google Shape;690;g2e689cff4e5_0_3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1" name="Google Shape;691;g2e689cff4e5_0_3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9510827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4"/>
        <p:cNvGrpSpPr/>
        <p:nvPr/>
      </p:nvGrpSpPr>
      <p:grpSpPr>
        <a:xfrm>
          <a:off x="0" y="0"/>
          <a:ext cx="0" cy="0"/>
          <a:chOff x="0" y="0"/>
          <a:chExt cx="0" cy="0"/>
        </a:xfrm>
      </p:grpSpPr>
      <p:sp>
        <p:nvSpPr>
          <p:cNvPr id="705" name="Google Shape;705;g2e689cff4e5_0_4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6" name="Google Shape;706;g2e689cff4e5_0_4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4390277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0"/>
        <p:cNvGrpSpPr/>
        <p:nvPr/>
      </p:nvGrpSpPr>
      <p:grpSpPr>
        <a:xfrm>
          <a:off x="0" y="0"/>
          <a:ext cx="0" cy="0"/>
          <a:chOff x="0" y="0"/>
          <a:chExt cx="0" cy="0"/>
        </a:xfrm>
      </p:grpSpPr>
      <p:sp>
        <p:nvSpPr>
          <p:cNvPr id="721" name="Google Shape;721;g2e6371a45aa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22" name="Google Shape;722;g2e6371a45aa_2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24138557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2e689cff4e5_0_5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 name="Google Shape;216;g2e689cff4e5_0_5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50634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6"/>
        <p:cNvGrpSpPr/>
        <p:nvPr/>
      </p:nvGrpSpPr>
      <p:grpSpPr>
        <a:xfrm>
          <a:off x="0" y="0"/>
          <a:ext cx="0" cy="0"/>
          <a:chOff x="0" y="0"/>
          <a:chExt cx="0" cy="0"/>
        </a:xfrm>
      </p:grpSpPr>
      <p:sp>
        <p:nvSpPr>
          <p:cNvPr id="767" name="Google Shape;767;g2e689cff4e5_0_6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8" name="Google Shape;768;g2e689cff4e5_0_6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1730925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6"/>
        <p:cNvGrpSpPr/>
        <p:nvPr/>
      </p:nvGrpSpPr>
      <p:grpSpPr>
        <a:xfrm>
          <a:off x="0" y="0"/>
          <a:ext cx="0" cy="0"/>
          <a:chOff x="0" y="0"/>
          <a:chExt cx="0" cy="0"/>
        </a:xfrm>
      </p:grpSpPr>
      <p:sp>
        <p:nvSpPr>
          <p:cNvPr id="777" name="Google Shape;777;g2e689cff4e5_0_7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8" name="Google Shape;778;g2e689cff4e5_0_7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4338358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0"/>
        <p:cNvGrpSpPr/>
        <p:nvPr/>
      </p:nvGrpSpPr>
      <p:grpSpPr>
        <a:xfrm>
          <a:off x="0" y="0"/>
          <a:ext cx="0" cy="0"/>
          <a:chOff x="0" y="0"/>
          <a:chExt cx="0" cy="0"/>
        </a:xfrm>
      </p:grpSpPr>
      <p:sp>
        <p:nvSpPr>
          <p:cNvPr id="791" name="Google Shape;791;g2e689cff4e5_0_7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2" name="Google Shape;792;g2e689cff4e5_0_7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6712670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0"/>
        <p:cNvGrpSpPr/>
        <p:nvPr/>
      </p:nvGrpSpPr>
      <p:grpSpPr>
        <a:xfrm>
          <a:off x="0" y="0"/>
          <a:ext cx="0" cy="0"/>
          <a:chOff x="0" y="0"/>
          <a:chExt cx="0" cy="0"/>
        </a:xfrm>
      </p:grpSpPr>
      <p:sp>
        <p:nvSpPr>
          <p:cNvPr id="801" name="Google Shape;801;g2e689cff4e5_0_7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2" name="Google Shape;802;g2e689cff4e5_0_7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6661734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5"/>
        <p:cNvGrpSpPr/>
        <p:nvPr/>
      </p:nvGrpSpPr>
      <p:grpSpPr>
        <a:xfrm>
          <a:off x="0" y="0"/>
          <a:ext cx="0" cy="0"/>
          <a:chOff x="0" y="0"/>
          <a:chExt cx="0" cy="0"/>
        </a:xfrm>
      </p:grpSpPr>
      <p:sp>
        <p:nvSpPr>
          <p:cNvPr id="816" name="Google Shape;816;g2e689cff4e5_0_8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7" name="Google Shape;817;g2e689cff4e5_0_8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3774298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7"/>
        <p:cNvGrpSpPr/>
        <p:nvPr/>
      </p:nvGrpSpPr>
      <p:grpSpPr>
        <a:xfrm>
          <a:off x="0" y="0"/>
          <a:ext cx="0" cy="0"/>
          <a:chOff x="0" y="0"/>
          <a:chExt cx="0" cy="0"/>
        </a:xfrm>
      </p:grpSpPr>
      <p:sp>
        <p:nvSpPr>
          <p:cNvPr id="838" name="Google Shape;838;g2e689cff4e5_0_9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9" name="Google Shape;839;g2e689cff4e5_0_9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8862236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3"/>
        <p:cNvGrpSpPr/>
        <p:nvPr/>
      </p:nvGrpSpPr>
      <p:grpSpPr>
        <a:xfrm>
          <a:off x="0" y="0"/>
          <a:ext cx="0" cy="0"/>
          <a:chOff x="0" y="0"/>
          <a:chExt cx="0" cy="0"/>
        </a:xfrm>
      </p:grpSpPr>
      <p:sp>
        <p:nvSpPr>
          <p:cNvPr id="854" name="Google Shape;854;g2e689cff4e5_0_7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5" name="Google Shape;855;g2e689cff4e5_0_7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6367242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2"/>
        <p:cNvGrpSpPr/>
        <p:nvPr/>
      </p:nvGrpSpPr>
      <p:grpSpPr>
        <a:xfrm>
          <a:off x="0" y="0"/>
          <a:ext cx="0" cy="0"/>
          <a:chOff x="0" y="0"/>
          <a:chExt cx="0" cy="0"/>
        </a:xfrm>
      </p:grpSpPr>
      <p:sp>
        <p:nvSpPr>
          <p:cNvPr id="873" name="Google Shape;873;g2e689cff4e5_0_7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4" name="Google Shape;874;g2e689cff4e5_0_7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6487407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0"/>
        <p:cNvGrpSpPr/>
        <p:nvPr/>
      </p:nvGrpSpPr>
      <p:grpSpPr>
        <a:xfrm>
          <a:off x="0" y="0"/>
          <a:ext cx="0" cy="0"/>
          <a:chOff x="0" y="0"/>
          <a:chExt cx="0" cy="0"/>
        </a:xfrm>
      </p:grpSpPr>
      <p:sp>
        <p:nvSpPr>
          <p:cNvPr id="891" name="Google Shape;891;g2e689cff4e5_0_6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2" name="Google Shape;892;g2e689cff4e5_0_6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2903466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3"/>
        <p:cNvGrpSpPr/>
        <p:nvPr/>
      </p:nvGrpSpPr>
      <p:grpSpPr>
        <a:xfrm>
          <a:off x="0" y="0"/>
          <a:ext cx="0" cy="0"/>
          <a:chOff x="0" y="0"/>
          <a:chExt cx="0" cy="0"/>
        </a:xfrm>
      </p:grpSpPr>
      <p:sp>
        <p:nvSpPr>
          <p:cNvPr id="904" name="Google Shape;904;g2e689cff4e5_0_4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5" name="Google Shape;905;g2e689cff4e5_0_4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71516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2e689cff4e5_0_6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5" name="Google Shape;225;g2e689cff4e5_0_6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4191559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5"/>
        <p:cNvGrpSpPr/>
        <p:nvPr/>
      </p:nvGrpSpPr>
      <p:grpSpPr>
        <a:xfrm>
          <a:off x="0" y="0"/>
          <a:ext cx="0" cy="0"/>
          <a:chOff x="0" y="0"/>
          <a:chExt cx="0" cy="0"/>
        </a:xfrm>
      </p:grpSpPr>
      <p:sp>
        <p:nvSpPr>
          <p:cNvPr id="926" name="Google Shape;926;g2e6371a45aa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7" name="Google Shape;927;g2e6371a45aa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518602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6"/>
        <p:cNvGrpSpPr/>
        <p:nvPr/>
      </p:nvGrpSpPr>
      <p:grpSpPr>
        <a:xfrm>
          <a:off x="0" y="0"/>
          <a:ext cx="0" cy="0"/>
          <a:chOff x="0" y="0"/>
          <a:chExt cx="0" cy="0"/>
        </a:xfrm>
      </p:grpSpPr>
      <p:sp>
        <p:nvSpPr>
          <p:cNvPr id="937" name="Google Shape;937;g2e6371a45aa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8" name="Google Shape;938;g2e6371a45aa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188963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7"/>
        <p:cNvGrpSpPr/>
        <p:nvPr/>
      </p:nvGrpSpPr>
      <p:grpSpPr>
        <a:xfrm>
          <a:off x="0" y="0"/>
          <a:ext cx="0" cy="0"/>
          <a:chOff x="0" y="0"/>
          <a:chExt cx="0" cy="0"/>
        </a:xfrm>
      </p:grpSpPr>
      <p:sp>
        <p:nvSpPr>
          <p:cNvPr id="948" name="Google Shape;948;g2e689cff4e5_0_6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9" name="Google Shape;949;g2e689cff4e5_0_6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1852554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8"/>
        <p:cNvGrpSpPr/>
        <p:nvPr/>
      </p:nvGrpSpPr>
      <p:grpSpPr>
        <a:xfrm>
          <a:off x="0" y="0"/>
          <a:ext cx="0" cy="0"/>
          <a:chOff x="0" y="0"/>
          <a:chExt cx="0" cy="0"/>
        </a:xfrm>
      </p:grpSpPr>
      <p:sp>
        <p:nvSpPr>
          <p:cNvPr id="969" name="Google Shape;969;g2e689cff4e5_0_12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0" name="Google Shape;970;g2e689cff4e5_0_12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7701884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7"/>
        <p:cNvGrpSpPr/>
        <p:nvPr/>
      </p:nvGrpSpPr>
      <p:grpSpPr>
        <a:xfrm>
          <a:off x="0" y="0"/>
          <a:ext cx="0" cy="0"/>
          <a:chOff x="0" y="0"/>
          <a:chExt cx="0" cy="0"/>
        </a:xfrm>
      </p:grpSpPr>
      <p:sp>
        <p:nvSpPr>
          <p:cNvPr id="978" name="Google Shape;978;g2e689cff4e5_0_6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9" name="Google Shape;979;g2e689cff4e5_0_6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6449591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1"/>
        <p:cNvGrpSpPr/>
        <p:nvPr/>
      </p:nvGrpSpPr>
      <p:grpSpPr>
        <a:xfrm>
          <a:off x="0" y="0"/>
          <a:ext cx="0" cy="0"/>
          <a:chOff x="0" y="0"/>
          <a:chExt cx="0" cy="0"/>
        </a:xfrm>
      </p:grpSpPr>
      <p:sp>
        <p:nvSpPr>
          <p:cNvPr id="992" name="Google Shape;992;g2e6371a45aa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3" name="Google Shape;993;g2e6371a45aa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1272451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3"/>
        <p:cNvGrpSpPr/>
        <p:nvPr/>
      </p:nvGrpSpPr>
      <p:grpSpPr>
        <a:xfrm>
          <a:off x="0" y="0"/>
          <a:ext cx="0" cy="0"/>
          <a:chOff x="0" y="0"/>
          <a:chExt cx="0" cy="0"/>
        </a:xfrm>
      </p:grpSpPr>
      <p:sp>
        <p:nvSpPr>
          <p:cNvPr id="1004" name="Google Shape;1004;g2e689cff4e5_0_1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5" name="Google Shape;1005;g2e689cff4e5_0_1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1382531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0"/>
        <p:cNvGrpSpPr/>
        <p:nvPr/>
      </p:nvGrpSpPr>
      <p:grpSpPr>
        <a:xfrm>
          <a:off x="0" y="0"/>
          <a:ext cx="0" cy="0"/>
          <a:chOff x="0" y="0"/>
          <a:chExt cx="0" cy="0"/>
        </a:xfrm>
      </p:grpSpPr>
      <p:sp>
        <p:nvSpPr>
          <p:cNvPr id="1011" name="Google Shape;1011;g2e25a14c881_0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2" name="Google Shape;1012;g2e25a14c881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9019474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2"/>
        <p:cNvGrpSpPr/>
        <p:nvPr/>
      </p:nvGrpSpPr>
      <p:grpSpPr>
        <a:xfrm>
          <a:off x="0" y="0"/>
          <a:ext cx="0" cy="0"/>
          <a:chOff x="0" y="0"/>
          <a:chExt cx="0" cy="0"/>
        </a:xfrm>
      </p:grpSpPr>
      <p:sp>
        <p:nvSpPr>
          <p:cNvPr id="1053" name="Google Shape;1053;g2e689cff4e5_0_9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4" name="Google Shape;1054;g2e689cff4e5_0_9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35758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8"/>
        <p:cNvGrpSpPr/>
        <p:nvPr/>
      </p:nvGrpSpPr>
      <p:grpSpPr>
        <a:xfrm>
          <a:off x="0" y="0"/>
          <a:ext cx="0" cy="0"/>
          <a:chOff x="0" y="0"/>
          <a:chExt cx="0" cy="0"/>
        </a:xfrm>
      </p:grpSpPr>
      <p:sp>
        <p:nvSpPr>
          <p:cNvPr id="1059" name="Google Shape;1059;g2e689cff4e5_0_11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0" name="Google Shape;1060;g2e689cff4e5_0_11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685243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2e689cff4e5_0_3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8" name="Google Shape;238;g2e689cff4e5_0_3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4286357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4"/>
        <p:cNvGrpSpPr/>
        <p:nvPr/>
      </p:nvGrpSpPr>
      <p:grpSpPr>
        <a:xfrm>
          <a:off x="0" y="0"/>
          <a:ext cx="0" cy="0"/>
          <a:chOff x="0" y="0"/>
          <a:chExt cx="0" cy="0"/>
        </a:xfrm>
      </p:grpSpPr>
      <p:sp>
        <p:nvSpPr>
          <p:cNvPr id="1065" name="Google Shape;1065;g2e25a14c9a2_1_3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66" name="Google Shape;1066;g2e25a14c9a2_1_3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115626115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3"/>
        <p:cNvGrpSpPr/>
        <p:nvPr/>
      </p:nvGrpSpPr>
      <p:grpSpPr>
        <a:xfrm>
          <a:off x="0" y="0"/>
          <a:ext cx="0" cy="0"/>
          <a:chOff x="0" y="0"/>
          <a:chExt cx="0" cy="0"/>
        </a:xfrm>
      </p:grpSpPr>
      <p:sp>
        <p:nvSpPr>
          <p:cNvPr id="1084" name="Google Shape;1084;g2e25a14c9a2_1_3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85" name="Google Shape;1085;g2e25a14c9a2_1_34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186924088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6"/>
        <p:cNvGrpSpPr/>
        <p:nvPr/>
      </p:nvGrpSpPr>
      <p:grpSpPr>
        <a:xfrm>
          <a:off x="0" y="0"/>
          <a:ext cx="0" cy="0"/>
          <a:chOff x="0" y="0"/>
          <a:chExt cx="0" cy="0"/>
        </a:xfrm>
      </p:grpSpPr>
      <p:sp>
        <p:nvSpPr>
          <p:cNvPr id="1097" name="Google Shape;1097;g2e25a14c9a2_1_1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98" name="Google Shape;1098;g2e25a14c9a2_1_14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253238650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2"/>
        <p:cNvGrpSpPr/>
        <p:nvPr/>
      </p:nvGrpSpPr>
      <p:grpSpPr>
        <a:xfrm>
          <a:off x="0" y="0"/>
          <a:ext cx="0" cy="0"/>
          <a:chOff x="0" y="0"/>
          <a:chExt cx="0" cy="0"/>
        </a:xfrm>
      </p:grpSpPr>
      <p:sp>
        <p:nvSpPr>
          <p:cNvPr id="1113" name="Google Shape;1113;g2e5715fd3f0_1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14" name="Google Shape;1114;g2e5715fd3f0_1_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121550127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9"/>
        <p:cNvGrpSpPr/>
        <p:nvPr/>
      </p:nvGrpSpPr>
      <p:grpSpPr>
        <a:xfrm>
          <a:off x="0" y="0"/>
          <a:ext cx="0" cy="0"/>
          <a:chOff x="0" y="0"/>
          <a:chExt cx="0" cy="0"/>
        </a:xfrm>
      </p:grpSpPr>
      <p:sp>
        <p:nvSpPr>
          <p:cNvPr id="1120" name="Google Shape;1120;g2e25a14c9a2_1_1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21" name="Google Shape;1121;g2e25a14c9a2_1_16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51860566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8"/>
        <p:cNvGrpSpPr/>
        <p:nvPr/>
      </p:nvGrpSpPr>
      <p:grpSpPr>
        <a:xfrm>
          <a:off x="0" y="0"/>
          <a:ext cx="0" cy="0"/>
          <a:chOff x="0" y="0"/>
          <a:chExt cx="0" cy="0"/>
        </a:xfrm>
      </p:grpSpPr>
      <p:sp>
        <p:nvSpPr>
          <p:cNvPr id="1129" name="Google Shape;1129;g2e25a14c9a2_1_20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130" name="Google Shape;1130;g2e25a14c9a2_1_2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4614590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2"/>
        <p:cNvGrpSpPr/>
        <p:nvPr/>
      </p:nvGrpSpPr>
      <p:grpSpPr>
        <a:xfrm>
          <a:off x="0" y="0"/>
          <a:ext cx="0" cy="0"/>
          <a:chOff x="0" y="0"/>
          <a:chExt cx="0" cy="0"/>
        </a:xfrm>
      </p:grpSpPr>
      <p:sp>
        <p:nvSpPr>
          <p:cNvPr id="1153" name="Google Shape;1153;g2e25a14c9a2_1_24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154" name="Google Shape;1154;g2e25a14c9a2_1_2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2208045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0"/>
        <p:cNvGrpSpPr/>
        <p:nvPr/>
      </p:nvGrpSpPr>
      <p:grpSpPr>
        <a:xfrm>
          <a:off x="0" y="0"/>
          <a:ext cx="0" cy="0"/>
          <a:chOff x="0" y="0"/>
          <a:chExt cx="0" cy="0"/>
        </a:xfrm>
      </p:grpSpPr>
      <p:sp>
        <p:nvSpPr>
          <p:cNvPr id="1181" name="Google Shape;1181;g2e25a14c9a2_1_2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82" name="Google Shape;1182;g2e25a14c9a2_1_27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283918798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0"/>
        <p:cNvGrpSpPr/>
        <p:nvPr/>
      </p:nvGrpSpPr>
      <p:grpSpPr>
        <a:xfrm>
          <a:off x="0" y="0"/>
          <a:ext cx="0" cy="0"/>
          <a:chOff x="0" y="0"/>
          <a:chExt cx="0" cy="0"/>
        </a:xfrm>
      </p:grpSpPr>
      <p:sp>
        <p:nvSpPr>
          <p:cNvPr id="1191" name="Google Shape;1191;g2e718cc6a6d_5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92" name="Google Shape;1192;g2e718cc6a6d_5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5930297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g2e689cff4e5_0_5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0" name="Google Shape;260;g2e689cff4e5_0_5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205917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2e6371a45aa_3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0" name="Google Shape;270;g2e6371a45aa_3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042122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2e689cff4e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9" name="Google Shape;279;g2e689cff4e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876980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g2e6371a45aa_0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1" name="Google Shape;301;g2e6371a45aa_0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116988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fr-CH"/>
              <a:t>Click to edit Master title style</a:t>
            </a:r>
            <a:endParaRPr kumimoji="0" lang="en-US"/>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CH"/>
              <a:t>01/10/2023</a:t>
            </a:r>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CAS 2025, P. Arrutia, Inj./Ext. </a:t>
            </a:r>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CH"/>
              <a:t>01/10/2023</a:t>
            </a:r>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CAS 2025, P. Arrutia, Inj./Ext. </a:t>
            </a:r>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fr-CH"/>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CH"/>
              <a:t>01/10/2023</a:t>
            </a:r>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CAS 2025, P. Arrutia, Inj./Ext. </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a:t>Drag picture to placeholder or click icon to add</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CH"/>
              <a:t>01/10/2023</a:t>
            </a:r>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CAS 2025, P. Arrutia, Inj./Ext. </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r>
              <a:rPr lang="de-CH"/>
              <a:t>01/10/2023</a:t>
            </a:r>
            <a:endParaRPr lang="en-GB"/>
          </a:p>
        </p:txBody>
      </p:sp>
      <p:sp>
        <p:nvSpPr>
          <p:cNvPr id="5" name="Footer Placeholder 4"/>
          <p:cNvSpPr>
            <a:spLocks noGrp="1"/>
          </p:cNvSpPr>
          <p:nvPr>
            <p:ph type="ftr" sz="quarter" idx="11"/>
          </p:nvPr>
        </p:nvSpPr>
        <p:spPr/>
        <p:txBody>
          <a:bodyPr/>
          <a:lstStyle/>
          <a:p>
            <a:r>
              <a:rPr lang="fr-FR"/>
              <a:t>CAS 2025, P. Arrutia, Inj./Ext. </a:t>
            </a:r>
            <a:endParaRPr lang="en-GB"/>
          </a:p>
        </p:txBody>
      </p:sp>
      <p:sp>
        <p:nvSpPr>
          <p:cNvPr id="6" name="Slide Number Placeholder 5"/>
          <p:cNvSpPr>
            <a:spLocks noGrp="1"/>
          </p:cNvSpPr>
          <p:nvPr>
            <p:ph type="sldNum" sz="quarter" idx="12"/>
          </p:nvPr>
        </p:nvSpPr>
        <p:spPr/>
        <p:txBody>
          <a:bodyPr/>
          <a:lstStyle/>
          <a:p>
            <a:fld id="{08A850B5-19C7-453A-85AA-ED131563F004}" type="slidenum">
              <a:rPr lang="en-GB" smtClean="0"/>
              <a:t>‹#›</a:t>
            </a:fld>
            <a:endParaRPr lang="en-GB"/>
          </a:p>
        </p:txBody>
      </p:sp>
    </p:spTree>
    <p:extLst>
      <p:ext uri="{BB962C8B-B14F-4D97-AF65-F5344CB8AC3E}">
        <p14:creationId xmlns:p14="http://schemas.microsoft.com/office/powerpoint/2010/main" val="42489912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3_Titre et contenu">
  <p:cSld name="4_Titre et contenu">
    <p:spTree>
      <p:nvGrpSpPr>
        <p:cNvPr id="1" name="Shape 65"/>
        <p:cNvGrpSpPr/>
        <p:nvPr/>
      </p:nvGrpSpPr>
      <p:grpSpPr>
        <a:xfrm>
          <a:off x="0" y="0"/>
          <a:ext cx="0" cy="0"/>
          <a:chOff x="0" y="0"/>
          <a:chExt cx="0" cy="0"/>
        </a:xfrm>
      </p:grpSpPr>
      <p:sp>
        <p:nvSpPr>
          <p:cNvPr id="66" name="Google Shape;66;p16"/>
          <p:cNvSpPr txBox="1">
            <a:spLocks noGrp="1"/>
          </p:cNvSpPr>
          <p:nvPr>
            <p:ph type="title"/>
          </p:nvPr>
        </p:nvSpPr>
        <p:spPr>
          <a:xfrm>
            <a:off x="457200" y="1833611"/>
            <a:ext cx="8226854" cy="705332"/>
          </a:xfrm>
          <a:prstGeom prst="rect">
            <a:avLst/>
          </a:prstGeom>
          <a:noFill/>
          <a:ln>
            <a:noFill/>
          </a:ln>
        </p:spPr>
        <p:txBody>
          <a:bodyPr spcFirstLastPara="1" wrap="square" lIns="45700" tIns="45700" rIns="45700" bIns="45700" anchor="ctr" anchorCtr="0">
            <a:noAutofit/>
          </a:bodyPr>
          <a:lstStyle>
            <a:lvl1pPr marR="0" lvl="0" algn="l">
              <a:lnSpc>
                <a:spcPct val="100000"/>
              </a:lnSpc>
              <a:spcBef>
                <a:spcPts val="0"/>
              </a:spcBef>
              <a:spcAft>
                <a:spcPts val="0"/>
              </a:spcAft>
              <a:buClr>
                <a:schemeClr val="dk1"/>
              </a:buClr>
              <a:buSzPts val="4600"/>
              <a:buFont typeface="Arial"/>
              <a:buNone/>
              <a:defRPr sz="4600" b="0" i="0" u="none" strike="noStrike" cap="none">
                <a:solidFill>
                  <a:schemeClr val="dk1"/>
                </a:solidFill>
                <a:latin typeface="Arial"/>
                <a:ea typeface="Arial"/>
                <a:cs typeface="Arial"/>
                <a:sym typeface="Aria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67" name="Google Shape;67;p16"/>
          <p:cNvSpPr txBox="1">
            <a:spLocks noGrp="1"/>
          </p:cNvSpPr>
          <p:nvPr>
            <p:ph type="dt" idx="10"/>
          </p:nvPr>
        </p:nvSpPr>
        <p:spPr>
          <a:xfrm>
            <a:off x="2969335" y="4771783"/>
            <a:ext cx="2133600" cy="273844"/>
          </a:xfrm>
          <a:prstGeom prst="rect">
            <a:avLst/>
          </a:prstGeom>
          <a:noFill/>
          <a:ln>
            <a:noFill/>
          </a:ln>
        </p:spPr>
        <p:txBody>
          <a:bodyPr spcFirstLastPara="1" wrap="square" lIns="91425" tIns="45700" rIns="91425" bIns="45700" anchor="ctr" anchorCtr="0">
            <a:noAutofit/>
          </a:bodyPr>
          <a:lstStyle>
            <a:lvl1pPr marR="0" lvl="0" algn="l">
              <a:lnSpc>
                <a:spcPct val="100000"/>
              </a:lnSpc>
              <a:spcBef>
                <a:spcPts val="0"/>
              </a:spcBef>
              <a:spcAft>
                <a:spcPts val="0"/>
              </a:spcAft>
              <a:buSzPts val="1400"/>
              <a:buNone/>
              <a:defRPr sz="1200" b="0" i="0" u="none" strike="noStrike" cap="none">
                <a:solidFill>
                  <a:srgbClr val="8897BD"/>
                </a:solidFill>
                <a:latin typeface="Arial"/>
                <a:ea typeface="Arial"/>
                <a:cs typeface="Arial"/>
                <a:sym typeface="Arial"/>
              </a:defRPr>
            </a:lvl1pPr>
            <a:lvl2pPr marR="0" lvl="1" algn="l">
              <a:lnSpc>
                <a:spcPct val="100000"/>
              </a:lnSpc>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de-CH"/>
              <a:t>01/10/2023</a:t>
            </a:r>
            <a:endParaRPr/>
          </a:p>
        </p:txBody>
      </p:sp>
      <p:sp>
        <p:nvSpPr>
          <p:cNvPr id="68" name="Google Shape;68;p16"/>
          <p:cNvSpPr txBox="1">
            <a:spLocks noGrp="1"/>
          </p:cNvSpPr>
          <p:nvPr>
            <p:ph type="ftr" idx="11"/>
          </p:nvPr>
        </p:nvSpPr>
        <p:spPr>
          <a:xfrm>
            <a:off x="5182756" y="4767263"/>
            <a:ext cx="2895600" cy="273844"/>
          </a:xfrm>
          <a:prstGeom prst="rect">
            <a:avLst/>
          </a:prstGeom>
          <a:noFill/>
          <a:ln>
            <a:noFill/>
          </a:ln>
        </p:spPr>
        <p:txBody>
          <a:bodyPr spcFirstLastPara="1" wrap="square" lIns="91425" tIns="45700" rIns="91425" bIns="45700" anchor="ctr" anchorCtr="0">
            <a:noAutofit/>
          </a:bodyPr>
          <a:lstStyle>
            <a:lvl1pPr marR="0" lvl="0" algn="ctr">
              <a:lnSpc>
                <a:spcPct val="100000"/>
              </a:lnSpc>
              <a:spcBef>
                <a:spcPts val="0"/>
              </a:spcBef>
              <a:spcAft>
                <a:spcPts val="0"/>
              </a:spcAft>
              <a:buSzPts val="1400"/>
              <a:buNone/>
              <a:defRPr sz="1200" b="0" i="0" u="none" strike="noStrike" cap="none">
                <a:solidFill>
                  <a:srgbClr val="8897BD"/>
                </a:solidFill>
                <a:latin typeface="Arial"/>
                <a:ea typeface="Arial"/>
                <a:cs typeface="Arial"/>
                <a:sym typeface="Arial"/>
              </a:defRPr>
            </a:lvl1pPr>
            <a:lvl2pPr marR="0" lvl="1" algn="l">
              <a:lnSpc>
                <a:spcPct val="100000"/>
              </a:lnSpc>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en-GB"/>
              <a:t>CAS 2025, P. Arrutia, Inj./Ext. </a:t>
            </a:r>
            <a:endParaRPr/>
          </a:p>
        </p:txBody>
      </p:sp>
      <p:sp>
        <p:nvSpPr>
          <p:cNvPr id="69" name="Google Shape;69;p16"/>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70" name="Google Shape;70;p16"/>
          <p:cNvSpPr txBox="1">
            <a:spLocks noGrp="1"/>
          </p:cNvSpPr>
          <p:nvPr>
            <p:ph type="body" idx="1"/>
          </p:nvPr>
        </p:nvSpPr>
        <p:spPr>
          <a:xfrm>
            <a:off x="457200" y="2543343"/>
            <a:ext cx="2743200" cy="314740"/>
          </a:xfrm>
          <a:prstGeom prst="rect">
            <a:avLst/>
          </a:prstGeom>
          <a:noFill/>
          <a:ln>
            <a:noFill/>
          </a:ln>
        </p:spPr>
        <p:txBody>
          <a:bodyPr spcFirstLastPara="1" wrap="square" lIns="45700" tIns="0" rIns="45700" bIns="0" anchor="b" anchorCtr="0">
            <a:noAutofit/>
          </a:bodyPr>
          <a:lstStyle>
            <a:lvl1pPr marL="457200" marR="0" lvl="0" indent="-228600" algn="l">
              <a:lnSpc>
                <a:spcPct val="100000"/>
              </a:lnSpc>
              <a:spcBef>
                <a:spcPts val="280"/>
              </a:spcBef>
              <a:spcAft>
                <a:spcPts val="0"/>
              </a:spcAft>
              <a:buClr>
                <a:schemeClr val="dk1"/>
              </a:buClr>
              <a:buSzPts val="1120"/>
              <a:buFont typeface="Arial"/>
              <a:buNone/>
              <a:defRPr sz="1400" b="0" i="0" u="none" strike="noStrike" cap="none">
                <a:solidFill>
                  <a:schemeClr val="dk1"/>
                </a:solidFill>
                <a:latin typeface="Arial"/>
                <a:ea typeface="Arial"/>
                <a:cs typeface="Arial"/>
                <a:sym typeface="Arial"/>
              </a:defRPr>
            </a:lvl1pPr>
            <a:lvl2pPr marL="914400" marR="0" lvl="1" indent="-228600" algn="l">
              <a:lnSpc>
                <a:spcPct val="100000"/>
              </a:lnSpc>
              <a:spcBef>
                <a:spcPts val="240"/>
              </a:spcBef>
              <a:spcAft>
                <a:spcPts val="0"/>
              </a:spcAft>
              <a:buClr>
                <a:schemeClr val="dk1"/>
              </a:buClr>
              <a:buSzPts val="1080"/>
              <a:buFont typeface="Arial"/>
              <a:buNone/>
              <a:defRPr sz="1200" b="0" i="0" u="none" strike="noStrike" cap="none">
                <a:solidFill>
                  <a:schemeClr val="dk1"/>
                </a:solidFill>
                <a:latin typeface="Arial"/>
                <a:ea typeface="Arial"/>
                <a:cs typeface="Arial"/>
                <a:sym typeface="Arial"/>
              </a:defRPr>
            </a:lvl2pPr>
            <a:lvl3pPr marL="1371600" marR="0" lvl="2" indent="-228600" algn="l">
              <a:lnSpc>
                <a:spcPct val="100000"/>
              </a:lnSpc>
              <a:spcBef>
                <a:spcPts val="200"/>
              </a:spcBef>
              <a:spcAft>
                <a:spcPts val="0"/>
              </a:spcAft>
              <a:buClr>
                <a:schemeClr val="dk1"/>
              </a:buClr>
              <a:buSzPts val="850"/>
              <a:buFont typeface="Arial"/>
              <a:buNone/>
              <a:defRPr sz="1000" b="0" i="0" u="none" strike="noStrike" cap="none">
                <a:solidFill>
                  <a:schemeClr val="dk1"/>
                </a:solidFill>
                <a:latin typeface="Arial"/>
                <a:ea typeface="Arial"/>
                <a:cs typeface="Arial"/>
                <a:sym typeface="Arial"/>
              </a:defRPr>
            </a:lvl3pPr>
            <a:lvl4pPr marL="1828800" marR="0" lvl="3" indent="-228600" algn="l">
              <a:lnSpc>
                <a:spcPct val="100000"/>
              </a:lnSpc>
              <a:spcBef>
                <a:spcPts val="180"/>
              </a:spcBef>
              <a:spcAft>
                <a:spcPts val="0"/>
              </a:spcAft>
              <a:buClr>
                <a:schemeClr val="dk1"/>
              </a:buClr>
              <a:buSzPts val="810"/>
              <a:buFont typeface="Arial"/>
              <a:buNone/>
              <a:defRPr sz="900" b="0" i="0" u="none" strike="noStrike" cap="none">
                <a:solidFill>
                  <a:schemeClr val="dk1"/>
                </a:solidFill>
                <a:latin typeface="Arial"/>
                <a:ea typeface="Arial"/>
                <a:cs typeface="Arial"/>
                <a:sym typeface="Arial"/>
              </a:defRPr>
            </a:lvl4pPr>
            <a:lvl5pPr marL="2286000" marR="0" lvl="4" indent="-228600" algn="l">
              <a:lnSpc>
                <a:spcPct val="100000"/>
              </a:lnSpc>
              <a:spcBef>
                <a:spcPts val="18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5pPr>
            <a:lvl6pPr marL="2743200" marR="0" lvl="5" indent="-355600" algn="l">
              <a:lnSpc>
                <a:spcPct val="100000"/>
              </a:lnSpc>
              <a:spcBef>
                <a:spcPts val="400"/>
              </a:spcBef>
              <a:spcAft>
                <a:spcPts val="0"/>
              </a:spcAft>
              <a:buClr>
                <a:schemeClr val="accent5"/>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42900" algn="l">
              <a:lnSpc>
                <a:spcPct val="100000"/>
              </a:lnSpc>
              <a:spcBef>
                <a:spcPts val="360"/>
              </a:spcBef>
              <a:spcAft>
                <a:spcPts val="0"/>
              </a:spcAft>
              <a:buClr>
                <a:schemeClr val="accent6"/>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30200" algn="l">
              <a:lnSpc>
                <a:spcPct val="100000"/>
              </a:lnSpc>
              <a:spcBef>
                <a:spcPts val="320"/>
              </a:spcBef>
              <a:spcAft>
                <a:spcPts val="0"/>
              </a:spcAft>
              <a:buClr>
                <a:schemeClr val="accent6"/>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a:lnSpc>
                <a:spcPct val="100000"/>
              </a:lnSpc>
              <a:spcBef>
                <a:spcPts val="320"/>
              </a:spcBef>
              <a:spcAft>
                <a:spcPts val="0"/>
              </a:spcAft>
              <a:buClr>
                <a:schemeClr val="accent6"/>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038143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6"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1940784"/>
            <a:ext cx="1221946" cy="1261931"/>
          </a:xfrm>
          <a:prstGeom prst="rect">
            <a:avLst/>
          </a:prstGeom>
        </p:spPr>
      </p:pic>
      <p:sp>
        <p:nvSpPr>
          <p:cNvPr id="4"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7" name="Date Placeholder 1"/>
          <p:cNvSpPr>
            <a:spLocks noGrp="1"/>
          </p:cNvSpPr>
          <p:nvPr>
            <p:ph type="dt" sz="half" idx="2"/>
          </p:nvPr>
        </p:nvSpPr>
        <p:spPr>
          <a:xfrm>
            <a:off x="10668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CH"/>
              <a:t>01/10/2023</a:t>
            </a:r>
            <a:endParaRPr lang="en-US" dirty="0"/>
          </a:p>
        </p:txBody>
      </p:sp>
      <p:sp>
        <p:nvSpPr>
          <p:cNvPr id="8" name="Footer Placeholder 2"/>
          <p:cNvSpPr>
            <a:spLocks noGrp="1"/>
          </p:cNvSpPr>
          <p:nvPr>
            <p:ph type="ftr" sz="quarter" idx="3"/>
          </p:nvPr>
        </p:nvSpPr>
        <p:spPr>
          <a:xfrm>
            <a:off x="3200400" y="4767263"/>
            <a:ext cx="4877956"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CAS 2025, P. Arrutia, Inj./Ext. </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CH"/>
              <a:t>01/10/2023</a:t>
            </a:r>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CAS 2025, P. Arrutia, Inj./Ext. </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6_Titre small et contenu +">
    <p:spTree>
      <p:nvGrpSpPr>
        <p:cNvPr id="1" name=""/>
        <p:cNvGrpSpPr/>
        <p:nvPr/>
      </p:nvGrpSpPr>
      <p:grpSpPr>
        <a:xfrm>
          <a:off x="0" y="0"/>
          <a:ext cx="0" cy="0"/>
          <a:chOff x="0" y="0"/>
          <a:chExt cx="0" cy="0"/>
        </a:xfrm>
      </p:grpSpPr>
      <p:sp>
        <p:nvSpPr>
          <p:cNvPr id="2" name="Titre 1"/>
          <p:cNvSpPr>
            <a:spLocks noGrp="1"/>
          </p:cNvSpPr>
          <p:nvPr>
            <p:ph type="title"/>
          </p:nvPr>
        </p:nvSpPr>
        <p:spPr>
          <a:xfrm>
            <a:off x="85744" y="41295"/>
            <a:ext cx="8969766" cy="377565"/>
          </a:xfrm>
        </p:spPr>
        <p:txBody>
          <a:bodyPr>
            <a:noAutofit/>
          </a:bodyPr>
          <a:lstStyle>
            <a:lvl1pPr algn="l">
              <a:defRPr sz="2800"/>
            </a:lvl1p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
        <p:nvSpPr>
          <p:cNvPr id="3" name="Espace réservé du contenu 2"/>
          <p:cNvSpPr>
            <a:spLocks noGrp="1"/>
          </p:cNvSpPr>
          <p:nvPr>
            <p:ph idx="1"/>
          </p:nvPr>
        </p:nvSpPr>
        <p:spPr>
          <a:xfrm>
            <a:off x="0" y="495546"/>
            <a:ext cx="9144000" cy="3893573"/>
          </a:xfrm>
        </p:spPr>
        <p:txBody>
          <a:bodyPr/>
          <a:lstStyle>
            <a:lvl1pPr marL="268288" indent="-268288">
              <a:lnSpc>
                <a:spcPct val="100000"/>
              </a:lnSpc>
              <a:defRPr sz="2000"/>
            </a:lvl1pPr>
            <a:lvl2pPr marL="536575" indent="-268288">
              <a:buFont typeface="Arial" panose="020B0604020202020204" pitchFamily="34" charset="0"/>
              <a:buChar char="–"/>
              <a:defRPr sz="1600"/>
            </a:lvl2pPr>
            <a:lvl3pPr marL="822325" indent="-285750">
              <a:buFont typeface="Arial" panose="020B0604020202020204" pitchFamily="34" charset="0"/>
              <a:buChar char="."/>
              <a:tabLst/>
              <a:defRPr sz="1300"/>
            </a:lvl3pPr>
            <a:lvl4pPr marL="1042416" indent="0">
              <a:buFontTx/>
              <a:buNone/>
              <a:defRPr sz="800"/>
            </a:lvl4pPr>
          </a:lstStyle>
          <a:p>
            <a:pPr lvl="0" eaLnBrk="1" latinLnBrk="0" hangingPunct="1"/>
            <a:r>
              <a:rPr lang="fr-CH" dirty="0"/>
              <a:t>Click to </a:t>
            </a:r>
            <a:r>
              <a:rPr lang="fr-CH" dirty="0" err="1"/>
              <a:t>edit</a:t>
            </a:r>
            <a:r>
              <a:rPr lang="fr-CH" dirty="0"/>
              <a:t> Master </a:t>
            </a:r>
            <a:r>
              <a:rPr lang="fr-CH" dirty="0" err="1"/>
              <a:t>text</a:t>
            </a:r>
            <a:r>
              <a:rPr lang="fr-CH" dirty="0"/>
              <a:t> styles</a:t>
            </a:r>
          </a:p>
          <a:p>
            <a:pPr lvl="1" eaLnBrk="1" latinLnBrk="0" hangingPunct="1"/>
            <a:r>
              <a:rPr lang="fr-CH" dirty="0"/>
              <a:t>Second </a:t>
            </a:r>
            <a:r>
              <a:rPr lang="fr-CH" dirty="0" err="1"/>
              <a:t>level</a:t>
            </a:r>
            <a:endParaRPr lang="fr-CH" dirty="0"/>
          </a:p>
          <a:p>
            <a:pPr lvl="2" eaLnBrk="1" latinLnBrk="0" hangingPunct="1"/>
            <a:r>
              <a:rPr lang="fr-CH" dirty="0" err="1"/>
              <a:t>Third</a:t>
            </a:r>
            <a:r>
              <a:rPr lang="fr-CH" dirty="0"/>
              <a:t> </a:t>
            </a:r>
            <a:r>
              <a:rPr lang="fr-CH" dirty="0" err="1"/>
              <a:t>level</a:t>
            </a:r>
            <a:endParaRPr lang="fr-CH" dirty="0"/>
          </a:p>
          <a:p>
            <a:pPr lvl="3" eaLnBrk="1" latinLnBrk="0" hangingPunct="1"/>
            <a:r>
              <a:rPr lang="fr-CH" dirty="0" err="1"/>
              <a:t>Fourth</a:t>
            </a:r>
            <a:r>
              <a:rPr lang="fr-CH" dirty="0"/>
              <a:t> </a:t>
            </a:r>
            <a:r>
              <a:rPr lang="fr-CH" dirty="0" err="1"/>
              <a:t>level</a:t>
            </a:r>
            <a:endParaRPr lang="fr-CH" dirty="0"/>
          </a:p>
        </p:txBody>
      </p:sp>
      <p:sp>
        <p:nvSpPr>
          <p:cNvPr id="10" name="Date Placeholder 1">
            <a:extLst>
              <a:ext uri="{FF2B5EF4-FFF2-40B4-BE49-F238E27FC236}">
                <a16:creationId xmlns:a16="http://schemas.microsoft.com/office/drawing/2014/main" id="{A1EBCFCD-B407-7892-B0C7-66CE37EA6673}"/>
              </a:ext>
            </a:extLst>
          </p:cNvPr>
          <p:cNvSpPr>
            <a:spLocks noGrp="1"/>
          </p:cNvSpPr>
          <p:nvPr>
            <p:ph type="dt" sz="half" idx="2"/>
          </p:nvPr>
        </p:nvSpPr>
        <p:spPr>
          <a:xfrm>
            <a:off x="1066800" y="4767263"/>
            <a:ext cx="1221569"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CH"/>
              <a:t>01/10/2023</a:t>
            </a:r>
            <a:endParaRPr lang="en-US" dirty="0"/>
          </a:p>
        </p:txBody>
      </p:sp>
      <p:sp>
        <p:nvSpPr>
          <p:cNvPr id="11" name="Footer Placeholder 2">
            <a:extLst>
              <a:ext uri="{FF2B5EF4-FFF2-40B4-BE49-F238E27FC236}">
                <a16:creationId xmlns:a16="http://schemas.microsoft.com/office/drawing/2014/main" id="{5C5C74E6-0C62-D2A0-E188-54DFB7A6DAB0}"/>
              </a:ext>
            </a:extLst>
          </p:cNvPr>
          <p:cNvSpPr>
            <a:spLocks noGrp="1"/>
          </p:cNvSpPr>
          <p:nvPr>
            <p:ph type="ftr" sz="quarter" idx="3"/>
          </p:nvPr>
        </p:nvSpPr>
        <p:spPr>
          <a:xfrm>
            <a:off x="2321534" y="4767263"/>
            <a:ext cx="5756822"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CAS 2025, P. Arrutia, Inj./Ext. </a:t>
            </a:r>
            <a:endParaRPr lang="en-US" dirty="0"/>
          </a:p>
        </p:txBody>
      </p:sp>
      <p:sp>
        <p:nvSpPr>
          <p:cNvPr id="12" name="Slide Number Placeholder 3">
            <a:extLst>
              <a:ext uri="{FF2B5EF4-FFF2-40B4-BE49-F238E27FC236}">
                <a16:creationId xmlns:a16="http://schemas.microsoft.com/office/drawing/2014/main" id="{973A0A23-EDA3-A6B8-2A2B-5B93D99EAFC8}"/>
              </a:ext>
            </a:extLst>
          </p:cNvPr>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42843058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CH"/>
              <a:t>01/10/2023</a:t>
            </a:r>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CAS 2025, P. Arrutia, Inj./Ext. </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userDrawn="1"/>
        </p:nvPicPr>
        <p:blipFill>
          <a:blip r:embed="rId18" cstate="email">
            <a:extLst>
              <a:ext uri="{28A0092B-C50C-407E-A947-70E740481C1C}">
                <a14:useLocalDpi xmlns:a14="http://schemas.microsoft.com/office/drawing/2010/main" val="0"/>
              </a:ext>
            </a:extLst>
          </a:blip>
          <a:stretch>
            <a:fillRect/>
          </a:stretch>
        </p:blipFill>
        <p:spPr>
          <a:xfrm>
            <a:off x="0" y="4767262"/>
            <a:ext cx="9144000" cy="382587"/>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CH"/>
              <a:t>01/10/2023</a:t>
            </a:r>
            <a:endParaRPr lang="en-US" dirty="0"/>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CAS 2025, P. Arrutia, Inj./Ext. </a:t>
            </a:r>
            <a:endParaRPr lang="en-US" dirty="0"/>
          </a:p>
        </p:txBody>
      </p:sp>
      <p:sp>
        <p:nvSpPr>
          <p:cNvPr id="4" name="Slide Number Placeholder 3"/>
          <p:cNvSpPr>
            <a:spLocks noGrp="1"/>
          </p:cNvSpPr>
          <p:nvPr>
            <p:ph type="sldNum" sz="quarter" idx="4"/>
          </p:nvPr>
        </p:nvSpPr>
        <p:spPr>
          <a:xfrm>
            <a:off x="8185375" y="4767263"/>
            <a:ext cx="694017"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8" name="Image 7" descr="bande-01.eps"/>
          <p:cNvPicPr>
            <a:picLocks noChangeAspect="1"/>
          </p:cNvPicPr>
          <p:nvPr/>
        </p:nvPicPr>
        <p:blipFill>
          <a:blip r:embed="rId18"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2" name="Rectangle 21">
            <a:extLst>
              <a:ext uri="{FF2B5EF4-FFF2-40B4-BE49-F238E27FC236}">
                <a16:creationId xmlns:a16="http://schemas.microsoft.com/office/drawing/2014/main" id="{2B6E032E-1AC6-B952-7624-2EDC042E0D60}"/>
              </a:ext>
            </a:extLst>
          </p:cNvPr>
          <p:cNvSpPr/>
          <p:nvPr userDrawn="1"/>
        </p:nvSpPr>
        <p:spPr>
          <a:xfrm>
            <a:off x="40193" y="4796413"/>
            <a:ext cx="720132" cy="341790"/>
          </a:xfrm>
          <a:prstGeom prst="rect">
            <a:avLst/>
          </a:prstGeom>
          <a:solidFill>
            <a:srgbClr val="1E5AAE"/>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pic>
        <p:nvPicPr>
          <p:cNvPr id="5" name="Image 2" descr="logooutline.eps">
            <a:extLst>
              <a:ext uri="{FF2B5EF4-FFF2-40B4-BE49-F238E27FC236}">
                <a16:creationId xmlns:a16="http://schemas.microsoft.com/office/drawing/2014/main" id="{8A2D33AF-7C04-4074-9B3D-6CF92F42021C}"/>
              </a:ext>
            </a:extLst>
          </p:cNvPr>
          <p:cNvPicPr>
            <a:picLocks noChangeAspect="1"/>
          </p:cNvPicPr>
          <p:nvPr userDrawn="1"/>
        </p:nvPicPr>
        <p:blipFill>
          <a:blip r:embed="rId19" cstate="email">
            <a:clrChange>
              <a:clrFrom>
                <a:srgbClr val="1E5AAE"/>
              </a:clrFrom>
              <a:clrTo>
                <a:srgbClr val="1E5AAE">
                  <a:alpha val="0"/>
                </a:srgbClr>
              </a:clrTo>
            </a:clrChange>
            <a:extLst>
              <a:ext uri="{28A0092B-C50C-407E-A947-70E740481C1C}">
                <a14:useLocalDpi xmlns:a14="http://schemas.microsoft.com/office/drawing/2010/main" val="0"/>
              </a:ext>
            </a:extLst>
          </a:blip>
          <a:stretch>
            <a:fillRect/>
          </a:stretch>
        </p:blipFill>
        <p:spPr>
          <a:xfrm>
            <a:off x="40193" y="4809124"/>
            <a:ext cx="319578" cy="316367"/>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84" r:id="rId8"/>
    <p:sldLayoutId id="2147483664" r:id="rId9"/>
    <p:sldLayoutId id="2147483665" r:id="rId10"/>
    <p:sldLayoutId id="2147483667" r:id="rId11"/>
    <p:sldLayoutId id="2147483668" r:id="rId12"/>
    <p:sldLayoutId id="2147483669" r:id="rId13"/>
    <p:sldLayoutId id="2147483674" r:id="rId14"/>
    <p:sldLayoutId id="2147483685" r:id="rId15"/>
    <p:sldLayoutId id="2147483686" r:id="rId16"/>
  </p:sldLayoutIdLst>
  <p:hf hd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00.xml.rels><?xml version="1.0" encoding="UTF-8" standalone="yes"?>
<Relationships xmlns="http://schemas.openxmlformats.org/package/2006/relationships"><Relationship Id="rId3" Type="http://schemas.openxmlformats.org/officeDocument/2006/relationships/image" Target="../media/image117.wmf"/><Relationship Id="rId7" Type="http://schemas.openxmlformats.org/officeDocument/2006/relationships/image" Target="../media/image121.wmf"/><Relationship Id="rId2" Type="http://schemas.openxmlformats.org/officeDocument/2006/relationships/image" Target="../media/image116.wmf"/><Relationship Id="rId1" Type="http://schemas.openxmlformats.org/officeDocument/2006/relationships/slideLayout" Target="../slideLayouts/slideLayout8.xml"/><Relationship Id="rId6" Type="http://schemas.openxmlformats.org/officeDocument/2006/relationships/image" Target="../media/image120.wmf"/><Relationship Id="rId5" Type="http://schemas.openxmlformats.org/officeDocument/2006/relationships/image" Target="../media/image119.wmf"/><Relationship Id="rId4" Type="http://schemas.openxmlformats.org/officeDocument/2006/relationships/image" Target="../media/image118.wmf"/></Relationships>
</file>

<file path=ppt/slides/_rels/slide101.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8.xml"/></Relationships>
</file>

<file path=ppt/slides/_rels/slide102.xml.rels><?xml version="1.0" encoding="UTF-8" standalone="yes"?>
<Relationships xmlns="http://schemas.openxmlformats.org/package/2006/relationships"><Relationship Id="rId3" Type="http://schemas.openxmlformats.org/officeDocument/2006/relationships/image" Target="../media/image124.jpeg"/><Relationship Id="rId2" Type="http://schemas.openxmlformats.org/officeDocument/2006/relationships/image" Target="../media/image123.png"/><Relationship Id="rId1" Type="http://schemas.openxmlformats.org/officeDocument/2006/relationships/slideLayout" Target="../slideLayouts/slideLayout8.xml"/></Relationships>
</file>

<file path=ppt/slides/_rels/slide103.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image" Target="../media/image125.png"/><Relationship Id="rId1" Type="http://schemas.openxmlformats.org/officeDocument/2006/relationships/slideLayout" Target="../slideLayouts/slideLayout8.xml"/><Relationship Id="rId4" Type="http://schemas.openxmlformats.org/officeDocument/2006/relationships/image" Target="../media/image127.png"/></Relationships>
</file>

<file path=ppt/slides/_rels/slide104.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image" Target="../media/image128.png"/><Relationship Id="rId1" Type="http://schemas.openxmlformats.org/officeDocument/2006/relationships/slideLayout" Target="../slideLayouts/slideLayout8.xml"/></Relationships>
</file>

<file path=ppt/slides/_rels/slide105.xml.rels><?xml version="1.0" encoding="UTF-8" standalone="yes"?>
<Relationships xmlns="http://schemas.openxmlformats.org/package/2006/relationships"><Relationship Id="rId3" Type="http://schemas.openxmlformats.org/officeDocument/2006/relationships/image" Target="../media/image131.jpg"/><Relationship Id="rId2" Type="http://schemas.openxmlformats.org/officeDocument/2006/relationships/image" Target="../media/image130.png"/><Relationship Id="rId1" Type="http://schemas.openxmlformats.org/officeDocument/2006/relationships/slideLayout" Target="../slideLayouts/slideLayout8.xml"/><Relationship Id="rId5" Type="http://schemas.openxmlformats.org/officeDocument/2006/relationships/hyperlink" Target="https://journals.aps.org/prab/pdf/10.1103/PhysRevAccelBeams.22.093502" TargetMode="External"/><Relationship Id="rId4" Type="http://schemas.openxmlformats.org/officeDocument/2006/relationships/image" Target="../media/image132.png"/></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7.xml.rels><?xml version="1.0" encoding="UTF-8" standalone="yes"?>
<Relationships xmlns="http://schemas.openxmlformats.org/package/2006/relationships"><Relationship Id="rId3" Type="http://schemas.openxmlformats.org/officeDocument/2006/relationships/hyperlink" Target="https://accelconf.web.cern.ch/p93/PDF/PAC1993_0041.PDF" TargetMode="External"/><Relationship Id="rId7" Type="http://schemas.openxmlformats.org/officeDocument/2006/relationships/hyperlink" Target="10.1088/1748-0221/8/07/P07010" TargetMode="External"/><Relationship Id="rId2" Type="http://schemas.openxmlformats.org/officeDocument/2006/relationships/image" Target="../media/image133.png"/><Relationship Id="rId1" Type="http://schemas.openxmlformats.org/officeDocument/2006/relationships/slideLayout" Target="../slideLayouts/slideLayout8.xml"/><Relationship Id="rId6" Type="http://schemas.openxmlformats.org/officeDocument/2006/relationships/image" Target="../media/image135.png"/><Relationship Id="rId5" Type="http://schemas.openxmlformats.org/officeDocument/2006/relationships/hyperlink" Target="https://doi.org/10.1016/j.nima.2021.165802" TargetMode="External"/><Relationship Id="rId4" Type="http://schemas.openxmlformats.org/officeDocument/2006/relationships/image" Target="../media/image134.png"/></Relationships>
</file>

<file path=ppt/slides/_rels/slide108.xml.rels><?xml version="1.0" encoding="UTF-8" standalone="yes"?>
<Relationships xmlns="http://schemas.openxmlformats.org/package/2006/relationships"><Relationship Id="rId3" Type="http://schemas.openxmlformats.org/officeDocument/2006/relationships/hyperlink" Target="https://indico.cern.ch/event/451905/contributions/2159064/" TargetMode="External"/><Relationship Id="rId2" Type="http://schemas.openxmlformats.org/officeDocument/2006/relationships/hyperlink" Target="https://indico.cern.ch/event/451905/" TargetMode="External"/><Relationship Id="rId1" Type="http://schemas.openxmlformats.org/officeDocument/2006/relationships/slideLayout" Target="../slideLayouts/slideLayout8.xml"/><Relationship Id="rId6" Type="http://schemas.openxmlformats.org/officeDocument/2006/relationships/hyperlink" Target="https://gis.cern.ch/gisportal/Machine.htm" TargetMode="External"/><Relationship Id="rId5" Type="http://schemas.openxmlformats.org/officeDocument/2006/relationships/hyperlink" Target="https://indico.cern.ch/event/1018359/contributions/4312229" TargetMode="External"/><Relationship Id="rId4" Type="http://schemas.openxmlformats.org/officeDocument/2006/relationships/hyperlink" Target="https://indico.cern.ch/event/451905/contributions/2159103" TargetMode="Externa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oleObject" Target="../embeddings/oleObject1.bin"/><Relationship Id="rId1" Type="http://schemas.openxmlformats.org/officeDocument/2006/relationships/slideLayout" Target="../slideLayouts/slideLayout8.xml"/><Relationship Id="rId5" Type="http://schemas.openxmlformats.org/officeDocument/2006/relationships/image" Target="../media/image10.emf"/><Relationship Id="rId4" Type="http://schemas.openxmlformats.org/officeDocument/2006/relationships/oleObject" Target="../embeddings/oleObject2.bin"/></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12.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113.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notesSlide" Target="../notesSlides/notesSlide3.xml"/><Relationship Id="rId1" Type="http://schemas.openxmlformats.org/officeDocument/2006/relationships/slideLayout" Target="../slideLayouts/slideLayout16.xml"/><Relationship Id="rId4" Type="http://schemas.openxmlformats.org/officeDocument/2006/relationships/image" Target="../media/image137.png"/></Relationships>
</file>

<file path=ppt/slides/_rels/slide114.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115.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39.png"/></Relationships>
</file>

<file path=ppt/slides/_rels/slide116.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117.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hyperlink" Target="https://indico.cern.ch/event/1395903/contributions/5900702/" TargetMode="External"/></Relationships>
</file>

<file path=ppt/slides/_rels/slide118.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hyperlink" Target="https://indico.cern.ch/event/1395903/contributions/5900702/" TargetMode="External"/><Relationship Id="rId5" Type="http://schemas.openxmlformats.org/officeDocument/2006/relationships/image" Target="../media/image125.png"/><Relationship Id="rId4" Type="http://schemas.openxmlformats.org/officeDocument/2006/relationships/image" Target="../media/image126.png"/></Relationships>
</file>

<file path=ppt/slides/_rels/slide119.xml.rels><?xml version="1.0" encoding="UTF-8" standalone="yes"?>
<Relationships xmlns="http://schemas.openxmlformats.org/package/2006/relationships"><Relationship Id="rId3" Type="http://schemas.openxmlformats.org/officeDocument/2006/relationships/hyperlink" Target="https://indico.gsi.de/event/18184/contributions/76292/"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42.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20.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28.png"/></Relationships>
</file>

<file path=ppt/slides/_rels/slide121.xml.rels><?xml version="1.0" encoding="UTF-8" standalone="yes"?>
<Relationships xmlns="http://schemas.openxmlformats.org/package/2006/relationships"><Relationship Id="rId3" Type="http://schemas.openxmlformats.org/officeDocument/2006/relationships/image" Target="../media/image144.png"/><Relationship Id="rId7" Type="http://schemas.openxmlformats.org/officeDocument/2006/relationships/hyperlink" Target="https://indico.cern.ch/event/1313717/" TargetMode="Externa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47.png"/><Relationship Id="rId5" Type="http://schemas.openxmlformats.org/officeDocument/2006/relationships/image" Target="../media/image146.png"/><Relationship Id="rId4" Type="http://schemas.openxmlformats.org/officeDocument/2006/relationships/image" Target="../media/image145.png"/></Relationships>
</file>

<file path=ppt/slides/_rels/slide122.xml.rels><?xml version="1.0" encoding="UTF-8" standalone="yes"?>
<Relationships xmlns="http://schemas.openxmlformats.org/package/2006/relationships"><Relationship Id="rId3" Type="http://schemas.openxmlformats.org/officeDocument/2006/relationships/image" Target="../media/image148.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hyperlink" Target="https://cds.cern.ch/record/2668989" TargetMode="External"/><Relationship Id="rId4" Type="http://schemas.openxmlformats.org/officeDocument/2006/relationships/image" Target="../media/image149.png"/></Relationships>
</file>

<file path=ppt/slides/_rels/slide124.xml.rels><?xml version="1.0" encoding="UTF-8" standalone="yes"?>
<Relationships xmlns="http://schemas.openxmlformats.org/package/2006/relationships"><Relationship Id="rId3" Type="http://schemas.openxmlformats.org/officeDocument/2006/relationships/image" Target="../media/image150.png"/><Relationship Id="rId7" Type="http://schemas.openxmlformats.org/officeDocument/2006/relationships/hyperlink" Target="https://indico.cern.ch/event/1339052/" TargetMode="Externa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53.png"/><Relationship Id="rId5" Type="http://schemas.openxmlformats.org/officeDocument/2006/relationships/image" Target="../media/image152.png"/><Relationship Id="rId4" Type="http://schemas.openxmlformats.org/officeDocument/2006/relationships/image" Target="../media/image151.png"/></Relationships>
</file>

<file path=ppt/slides/_rels/slide125.xml.rels><?xml version="1.0" encoding="UTF-8" standalone="yes"?>
<Relationships xmlns="http://schemas.openxmlformats.org/package/2006/relationships"><Relationship Id="rId3" Type="http://schemas.openxmlformats.org/officeDocument/2006/relationships/image" Target="../media/image154.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hyperlink" Target="https://indico.cern.ch/event/1249260" TargetMode="External"/><Relationship Id="rId4" Type="http://schemas.openxmlformats.org/officeDocument/2006/relationships/image" Target="../media/image155.png"/></Relationships>
</file>

<file path=ppt/slides/_rels/slide126.xml.rels><?xml version="1.0" encoding="UTF-8" standalone="yes"?>
<Relationships xmlns="http://schemas.openxmlformats.org/package/2006/relationships"><Relationship Id="rId3" Type="http://schemas.openxmlformats.org/officeDocument/2006/relationships/image" Target="../media/image130.png"/><Relationship Id="rId7" Type="http://schemas.openxmlformats.org/officeDocument/2006/relationships/image" Target="../media/image157.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132.png"/><Relationship Id="rId5" Type="http://schemas.openxmlformats.org/officeDocument/2006/relationships/image" Target="../media/image156.png"/><Relationship Id="rId4" Type="http://schemas.openxmlformats.org/officeDocument/2006/relationships/image" Target="../media/image131.jpg"/></Relationships>
</file>

<file path=ppt/slides/_rels/slide127.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notesSlide" Target="../notesSlides/notesSlide17.xml"/><Relationship Id="rId1" Type="http://schemas.openxmlformats.org/officeDocument/2006/relationships/slideLayout" Target="../slideLayouts/slideLayout16.xml"/><Relationship Id="rId4" Type="http://schemas.openxmlformats.org/officeDocument/2006/relationships/image" Target="../media/image158.png"/></Relationships>
</file>

<file path=ppt/slides/_rels/slide128.xml.rels><?xml version="1.0" encoding="UTF-8" standalone="yes"?>
<Relationships xmlns="http://schemas.openxmlformats.org/package/2006/relationships"><Relationship Id="rId3" Type="http://schemas.openxmlformats.org/officeDocument/2006/relationships/image" Target="../media/image159.png"/><Relationship Id="rId7" Type="http://schemas.openxmlformats.org/officeDocument/2006/relationships/image" Target="../media/image162.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161.png"/><Relationship Id="rId5" Type="http://schemas.openxmlformats.org/officeDocument/2006/relationships/hyperlink" Target="https://indico.gsi.de/event/18184/contributions/76312/" TargetMode="External"/><Relationship Id="rId4" Type="http://schemas.openxmlformats.org/officeDocument/2006/relationships/image" Target="../media/image160.png"/></Relationships>
</file>

<file path=ppt/slides/_rels/slide129.xml.rels><?xml version="1.0" encoding="UTF-8" standalone="yes"?>
<Relationships xmlns="http://schemas.openxmlformats.org/package/2006/relationships"><Relationship Id="rId3" Type="http://schemas.openxmlformats.org/officeDocument/2006/relationships/image" Target="../media/image163.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hyperlink" Target="https://indico.cern.ch/event/1334617/" TargetMode="External"/><Relationship Id="rId4" Type="http://schemas.openxmlformats.org/officeDocument/2006/relationships/image" Target="../media/image16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0.xml.rels><?xml version="1.0" encoding="UTF-8" standalone="yes"?>
<Relationships xmlns="http://schemas.openxmlformats.org/package/2006/relationships"><Relationship Id="rId3" Type="http://schemas.openxmlformats.org/officeDocument/2006/relationships/image" Target="../media/image165.png"/><Relationship Id="rId7" Type="http://schemas.openxmlformats.org/officeDocument/2006/relationships/image" Target="../media/image166.jp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132.png"/><Relationship Id="rId5" Type="http://schemas.openxmlformats.org/officeDocument/2006/relationships/hyperlink" Target="https://indico.gsi.de/event/18184/contributions/76312/" TargetMode="External"/><Relationship Id="rId4" Type="http://schemas.openxmlformats.org/officeDocument/2006/relationships/hyperlink" Target="https://indico.cern.ch/event/1405858/" TargetMode="External"/></Relationships>
</file>

<file path=ppt/slides/_rels/slide131.xml.rels><?xml version="1.0" encoding="UTF-8" standalone="yes"?>
<Relationships xmlns="http://schemas.openxmlformats.org/package/2006/relationships"><Relationship Id="rId3" Type="http://schemas.openxmlformats.org/officeDocument/2006/relationships/image" Target="../media/image167.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170.png"/><Relationship Id="rId5" Type="http://schemas.openxmlformats.org/officeDocument/2006/relationships/image" Target="../media/image169.png"/><Relationship Id="rId4" Type="http://schemas.openxmlformats.org/officeDocument/2006/relationships/image" Target="../media/image168.png"/></Relationships>
</file>

<file path=ppt/slides/_rels/slide132.xml.rels><?xml version="1.0" encoding="UTF-8" standalone="yes"?>
<Relationships xmlns="http://schemas.openxmlformats.org/package/2006/relationships"><Relationship Id="rId3" Type="http://schemas.openxmlformats.org/officeDocument/2006/relationships/image" Target="../media/image171.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139.png"/></Relationships>
</file>

<file path=ppt/slides/_rels/slide133.xml.rels><?xml version="1.0" encoding="UTF-8" standalone="yes"?>
<Relationships xmlns="http://schemas.openxmlformats.org/package/2006/relationships"><Relationship Id="rId3" Type="http://schemas.openxmlformats.org/officeDocument/2006/relationships/hyperlink" Target="https://www.jacow.org/ipac2024/doi/jacow-ipac2024-mops66/index.html" TargetMode="External"/><Relationship Id="rId7" Type="http://schemas.openxmlformats.org/officeDocument/2006/relationships/image" Target="../media/image175.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174.png"/><Relationship Id="rId5" Type="http://schemas.openxmlformats.org/officeDocument/2006/relationships/image" Target="../media/image173.png"/><Relationship Id="rId4" Type="http://schemas.openxmlformats.org/officeDocument/2006/relationships/image" Target="../media/image172.png"/></Relationships>
</file>

<file path=ppt/slides/_rels/slide134.xml.rels><?xml version="1.0" encoding="UTF-8" standalone="yes"?>
<Relationships xmlns="http://schemas.openxmlformats.org/package/2006/relationships"><Relationship Id="rId3" Type="http://schemas.openxmlformats.org/officeDocument/2006/relationships/image" Target="../media/image176.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178.png"/><Relationship Id="rId5" Type="http://schemas.openxmlformats.org/officeDocument/2006/relationships/image" Target="../media/image177.png"/><Relationship Id="rId4" Type="http://schemas.openxmlformats.org/officeDocument/2006/relationships/hyperlink" Target="https://www.jacow.org/ipac2024/pdf/TUPS55.pdf" TargetMode="External"/></Relationships>
</file>

<file path=ppt/slides/_rels/slide135.xml.rels><?xml version="1.0" encoding="UTF-8" standalone="yes"?>
<Relationships xmlns="http://schemas.openxmlformats.org/package/2006/relationships"><Relationship Id="rId3" Type="http://schemas.openxmlformats.org/officeDocument/2006/relationships/image" Target="../media/image179.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138.png"/></Relationships>
</file>

<file path=ppt/slides/_rels/slide136.xml.rels><?xml version="1.0" encoding="UTF-8" standalone="yes"?>
<Relationships xmlns="http://schemas.openxmlformats.org/package/2006/relationships"><Relationship Id="rId3" Type="http://schemas.openxmlformats.org/officeDocument/2006/relationships/image" Target="../media/image179.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180.png"/></Relationships>
</file>

<file path=ppt/slides/_rels/slide137.xml.rels><?xml version="1.0" encoding="UTF-8" standalone="yes"?>
<Relationships xmlns="http://schemas.openxmlformats.org/package/2006/relationships"><Relationship Id="rId3" Type="http://schemas.openxmlformats.org/officeDocument/2006/relationships/image" Target="../media/image181.pn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hyperlink" Target="https://cds.cern.ch/record/134321" TargetMode="External"/><Relationship Id="rId5" Type="http://schemas.openxmlformats.org/officeDocument/2006/relationships/image" Target="../media/image183.png"/><Relationship Id="rId4" Type="http://schemas.openxmlformats.org/officeDocument/2006/relationships/image" Target="../media/image182.png"/></Relationships>
</file>

<file path=ppt/slides/_rels/slide138.xml.rels><?xml version="1.0" encoding="UTF-8" standalone="yes"?>
<Relationships xmlns="http://schemas.openxmlformats.org/package/2006/relationships"><Relationship Id="rId8" Type="http://schemas.openxmlformats.org/officeDocument/2006/relationships/image" Target="../media/image187.png"/><Relationship Id="rId3" Type="http://schemas.openxmlformats.org/officeDocument/2006/relationships/image" Target="../media/image184.png"/><Relationship Id="rId7" Type="http://schemas.openxmlformats.org/officeDocument/2006/relationships/hyperlink" Target="https://xsuite.readthedocs.io/" TargetMode="External"/><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hyperlink" Target="https://ora.ox.ac.uk/objects/uuid:36a58607-0a79-4dcd-9007-79a7f50e33d5" TargetMode="External"/><Relationship Id="rId5" Type="http://schemas.openxmlformats.org/officeDocument/2006/relationships/image" Target="../media/image186.png"/><Relationship Id="rId4" Type="http://schemas.openxmlformats.org/officeDocument/2006/relationships/image" Target="../media/image185.png"/></Relationships>
</file>

<file path=ppt/slides/_rels/slide139.xml.rels><?xml version="1.0" encoding="UTF-8" standalone="yes"?>
<Relationships xmlns="http://schemas.openxmlformats.org/package/2006/relationships"><Relationship Id="rId8" Type="http://schemas.openxmlformats.org/officeDocument/2006/relationships/hyperlink" Target="https://indico.gsi.de/event/18184/" TargetMode="External"/><Relationship Id="rId3" Type="http://schemas.openxmlformats.org/officeDocument/2006/relationships/image" Target="../media/image188.png"/><Relationship Id="rId7" Type="http://schemas.openxmlformats.org/officeDocument/2006/relationships/hyperlink" Target="https://indico.cern.ch/event/1371805/" TargetMode="External"/><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191.png"/><Relationship Id="rId5" Type="http://schemas.openxmlformats.org/officeDocument/2006/relationships/image" Target="../media/image190.png"/><Relationship Id="rId4" Type="http://schemas.openxmlformats.org/officeDocument/2006/relationships/image" Target="../media/image189.png"/></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140.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notesSlide" Target="../notesSlides/notesSlide30.xml"/><Relationship Id="rId1" Type="http://schemas.openxmlformats.org/officeDocument/2006/relationships/slideLayout" Target="../slideLayouts/slideLayout16.xml"/></Relationships>
</file>

<file path=ppt/slides/_rels/slide141.xml.rels><?xml version="1.0" encoding="UTF-8" standalone="yes"?>
<Relationships xmlns="http://schemas.openxmlformats.org/package/2006/relationships"><Relationship Id="rId3" Type="http://schemas.openxmlformats.org/officeDocument/2006/relationships/image" Target="../media/image192.png"/><Relationship Id="rId7" Type="http://schemas.openxmlformats.org/officeDocument/2006/relationships/image" Target="../media/image195.png"/><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194.png"/><Relationship Id="rId5" Type="http://schemas.openxmlformats.org/officeDocument/2006/relationships/hyperlink" Target="https://hearts-project.eu/" TargetMode="External"/><Relationship Id="rId4" Type="http://schemas.openxmlformats.org/officeDocument/2006/relationships/image" Target="../media/image193.png"/></Relationships>
</file>

<file path=ppt/slides/_rels/slide142.xml.rels><?xml version="1.0" encoding="UTF-8" standalone="yes"?>
<Relationships xmlns="http://schemas.openxmlformats.org/package/2006/relationships"><Relationship Id="rId3" Type="http://schemas.openxmlformats.org/officeDocument/2006/relationships/image" Target="../media/image196.png"/><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image" Target="../media/image197.png"/><Relationship Id="rId5" Type="http://schemas.openxmlformats.org/officeDocument/2006/relationships/hyperlink" Target="https://indico.gsi.de/event/18184/contributions/76291/" TargetMode="External"/><Relationship Id="rId4" Type="http://schemas.openxmlformats.org/officeDocument/2006/relationships/hyperlink" Target="https://indico.cern.ch/event/1314502/" TargetMode="External"/></Relationships>
</file>

<file path=ppt/slides/_rels/slide143.xml.rels><?xml version="1.0" encoding="UTF-8" standalone="yes"?>
<Relationships xmlns="http://schemas.openxmlformats.org/package/2006/relationships"><Relationship Id="rId3" Type="http://schemas.openxmlformats.org/officeDocument/2006/relationships/image" Target="../media/image198.png"/><Relationship Id="rId2" Type="http://schemas.openxmlformats.org/officeDocument/2006/relationships/notesSlide" Target="../notesSlides/notesSlide33.xml"/><Relationship Id="rId1" Type="http://schemas.openxmlformats.org/officeDocument/2006/relationships/slideLayout" Target="../slideLayouts/slideLayout7.xml"/><Relationship Id="rId5" Type="http://schemas.openxmlformats.org/officeDocument/2006/relationships/image" Target="../media/image200.png"/><Relationship Id="rId4" Type="http://schemas.openxmlformats.org/officeDocument/2006/relationships/image" Target="../media/image199.png"/></Relationships>
</file>

<file path=ppt/slides/_rels/slide144.xml.rels><?xml version="1.0" encoding="UTF-8" standalone="yes"?>
<Relationships xmlns="http://schemas.openxmlformats.org/package/2006/relationships"><Relationship Id="rId3" Type="http://schemas.openxmlformats.org/officeDocument/2006/relationships/image" Target="../media/image201.png"/><Relationship Id="rId2" Type="http://schemas.openxmlformats.org/officeDocument/2006/relationships/notesSlide" Target="../notesSlides/notesSlide34.xml"/><Relationship Id="rId1" Type="http://schemas.openxmlformats.org/officeDocument/2006/relationships/slideLayout" Target="../slideLayouts/slideLayout7.xml"/><Relationship Id="rId5" Type="http://schemas.openxmlformats.org/officeDocument/2006/relationships/image" Target="../media/image202.png"/><Relationship Id="rId4" Type="http://schemas.openxmlformats.org/officeDocument/2006/relationships/hyperlink" Target="https://indico.gsi.de/event/18184/contributions/77481/" TargetMode="External"/></Relationships>
</file>

<file path=ppt/slides/_rels/slide145.xml.rels><?xml version="1.0" encoding="UTF-8" standalone="yes"?>
<Relationships xmlns="http://schemas.openxmlformats.org/package/2006/relationships"><Relationship Id="rId3" Type="http://schemas.openxmlformats.org/officeDocument/2006/relationships/image" Target="../media/image203.png"/><Relationship Id="rId2" Type="http://schemas.openxmlformats.org/officeDocument/2006/relationships/notesSlide" Target="../notesSlides/notesSlide35.xml"/><Relationship Id="rId1" Type="http://schemas.openxmlformats.org/officeDocument/2006/relationships/slideLayout" Target="../slideLayouts/slideLayout7.xml"/><Relationship Id="rId5" Type="http://schemas.openxmlformats.org/officeDocument/2006/relationships/hyperlink" Target="https://indico.cern.ch/event/1314502/contributions/5702236/" TargetMode="External"/><Relationship Id="rId4" Type="http://schemas.openxmlformats.org/officeDocument/2006/relationships/image" Target="../media/image204.png"/></Relationships>
</file>

<file path=ppt/slides/_rels/slide146.xml.rels><?xml version="1.0" encoding="UTF-8" standalone="yes"?>
<Relationships xmlns="http://schemas.openxmlformats.org/package/2006/relationships"><Relationship Id="rId3" Type="http://schemas.openxmlformats.org/officeDocument/2006/relationships/image" Target="../media/image205.png"/><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206.png"/></Relationships>
</file>

<file path=ppt/slides/_rels/slide147.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notesSlide" Target="../notesSlides/notesSlide37.xml"/><Relationship Id="rId1" Type="http://schemas.openxmlformats.org/officeDocument/2006/relationships/slideLayout" Target="../slideLayouts/slideLayout7.xml"/><Relationship Id="rId4" Type="http://schemas.openxmlformats.org/officeDocument/2006/relationships/image" Target="../media/image207.png"/></Relationships>
</file>

<file path=ppt/slides/_rels/slide148.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notesSlide" Target="../notesSlides/notesSlide38.xml"/><Relationship Id="rId1" Type="http://schemas.openxmlformats.org/officeDocument/2006/relationships/slideLayout" Target="../slideLayouts/slideLayout16.xml"/><Relationship Id="rId4" Type="http://schemas.openxmlformats.org/officeDocument/2006/relationships/image" Target="../media/image208.png"/></Relationships>
</file>

<file path=ppt/slides/_rels/slide149.xml.rels><?xml version="1.0" encoding="UTF-8" standalone="yes"?>
<Relationships xmlns="http://schemas.openxmlformats.org/package/2006/relationships"><Relationship Id="rId8" Type="http://schemas.openxmlformats.org/officeDocument/2006/relationships/image" Target="../media/image211.png"/><Relationship Id="rId3" Type="http://schemas.openxmlformats.org/officeDocument/2006/relationships/image" Target="../media/image195.png"/><Relationship Id="rId7" Type="http://schemas.openxmlformats.org/officeDocument/2006/relationships/image" Target="../media/image210.png"/><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image" Target="../media/image209.png"/><Relationship Id="rId5" Type="http://schemas.openxmlformats.org/officeDocument/2006/relationships/hyperlink" Target="https://indico.gsi.de/event/18184/contributions/73806/" TargetMode="External"/><Relationship Id="rId4" Type="http://schemas.openxmlformats.org/officeDocument/2006/relationships/hyperlink" Target="http://samsunghospital.com/home/proton/en/whatIsProtonTherapy/principle.do"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0.xml.rels><?xml version="1.0" encoding="UTF-8" standalone="yes"?>
<Relationships xmlns="http://schemas.openxmlformats.org/package/2006/relationships"><Relationship Id="rId3" Type="http://schemas.openxmlformats.org/officeDocument/2006/relationships/image" Target="../media/image212.png"/><Relationship Id="rId2" Type="http://schemas.openxmlformats.org/officeDocument/2006/relationships/notesSlide" Target="../notesSlides/notesSlide40.xml"/><Relationship Id="rId1" Type="http://schemas.openxmlformats.org/officeDocument/2006/relationships/slideLayout" Target="../slideLayouts/slideLayout7.xml"/><Relationship Id="rId5" Type="http://schemas.openxmlformats.org/officeDocument/2006/relationships/hyperlink" Target="https://www.jacow.org/ipac2024/pdf/THPR43.pdf" TargetMode="External"/><Relationship Id="rId4" Type="http://schemas.openxmlformats.org/officeDocument/2006/relationships/image" Target="../media/image213.png"/></Relationships>
</file>

<file path=ppt/slides/_rels/slide151.xml.rels><?xml version="1.0" encoding="UTF-8" standalone="yes"?>
<Relationships xmlns="http://schemas.openxmlformats.org/package/2006/relationships"><Relationship Id="rId3" Type="http://schemas.openxmlformats.org/officeDocument/2006/relationships/image" Target="../media/image214.png"/><Relationship Id="rId2" Type="http://schemas.openxmlformats.org/officeDocument/2006/relationships/notesSlide" Target="../notesSlides/notesSlide41.xml"/><Relationship Id="rId1" Type="http://schemas.openxmlformats.org/officeDocument/2006/relationships/slideLayout" Target="../slideLayouts/slideLayout7.xml"/><Relationship Id="rId5" Type="http://schemas.openxmlformats.org/officeDocument/2006/relationships/image" Target="../media/image216.png"/><Relationship Id="rId4" Type="http://schemas.openxmlformats.org/officeDocument/2006/relationships/image" Target="../media/image215.png"/></Relationships>
</file>

<file path=ppt/slides/_rels/slide152.xml.rels><?xml version="1.0" encoding="UTF-8" standalone="yes"?>
<Relationships xmlns="http://schemas.openxmlformats.org/package/2006/relationships"><Relationship Id="rId3" Type="http://schemas.openxmlformats.org/officeDocument/2006/relationships/hyperlink" Target="https://pubmed.ncbi.nlm.nih.gov/29875213/" TargetMode="External"/><Relationship Id="rId2" Type="http://schemas.openxmlformats.org/officeDocument/2006/relationships/notesSlide" Target="../notesSlides/notesSlide42.xml"/><Relationship Id="rId1" Type="http://schemas.openxmlformats.org/officeDocument/2006/relationships/slideLayout" Target="../slideLayouts/slideLayout7.xml"/><Relationship Id="rId5" Type="http://schemas.openxmlformats.org/officeDocument/2006/relationships/image" Target="../media/image218.png"/><Relationship Id="rId4" Type="http://schemas.openxmlformats.org/officeDocument/2006/relationships/image" Target="../media/image217.png"/></Relationships>
</file>

<file path=ppt/slides/_rels/slide153.xml.rels><?xml version="1.0" encoding="UTF-8" standalone="yes"?>
<Relationships xmlns="http://schemas.openxmlformats.org/package/2006/relationships"><Relationship Id="rId3" Type="http://schemas.openxmlformats.org/officeDocument/2006/relationships/hyperlink" Target="https://pubmed.ncbi.nlm.nih.gov/29875213/" TargetMode="External"/><Relationship Id="rId2" Type="http://schemas.openxmlformats.org/officeDocument/2006/relationships/notesSlide" Target="../notesSlides/notesSlide43.xml"/><Relationship Id="rId1" Type="http://schemas.openxmlformats.org/officeDocument/2006/relationships/slideLayout" Target="../slideLayouts/slideLayout7.xml"/><Relationship Id="rId4" Type="http://schemas.openxmlformats.org/officeDocument/2006/relationships/image" Target="../media/image219.png"/></Relationships>
</file>

<file path=ppt/slides/_rels/slide154.xml.rels><?xml version="1.0" encoding="UTF-8" standalone="yes"?>
<Relationships xmlns="http://schemas.openxmlformats.org/package/2006/relationships"><Relationship Id="rId3" Type="http://schemas.openxmlformats.org/officeDocument/2006/relationships/image" Target="../media/image220.png"/><Relationship Id="rId2" Type="http://schemas.openxmlformats.org/officeDocument/2006/relationships/notesSlide" Target="../notesSlides/notesSlide44.xml"/><Relationship Id="rId1" Type="http://schemas.openxmlformats.org/officeDocument/2006/relationships/slideLayout" Target="../slideLayouts/slideLayout7.xml"/><Relationship Id="rId5" Type="http://schemas.openxmlformats.org/officeDocument/2006/relationships/hyperlink" Target="https://www.jacow.org/ipac2024/pdf/THPR41.pdf" TargetMode="External"/><Relationship Id="rId4" Type="http://schemas.openxmlformats.org/officeDocument/2006/relationships/image" Target="../media/image221.png"/></Relationships>
</file>

<file path=ppt/slides/_rels/slide155.xml.rels><?xml version="1.0" encoding="UTF-8" standalone="yes"?>
<Relationships xmlns="http://schemas.openxmlformats.org/package/2006/relationships"><Relationship Id="rId3" Type="http://schemas.openxmlformats.org/officeDocument/2006/relationships/image" Target="../media/image222.png"/><Relationship Id="rId2" Type="http://schemas.openxmlformats.org/officeDocument/2006/relationships/notesSlide" Target="../notesSlides/notesSlide45.xml"/><Relationship Id="rId1" Type="http://schemas.openxmlformats.org/officeDocument/2006/relationships/slideLayout" Target="../slideLayouts/slideLayout7.xml"/><Relationship Id="rId5" Type="http://schemas.openxmlformats.org/officeDocument/2006/relationships/hyperlink" Target="https://cds.cern.ch/record/297121?ln=en" TargetMode="External"/><Relationship Id="rId4" Type="http://schemas.openxmlformats.org/officeDocument/2006/relationships/image" Target="../media/image223.png"/></Relationships>
</file>

<file path=ppt/slides/_rels/slide15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6.xml"/></Relationships>
</file>

<file path=ppt/slides/_rels/slide15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158.xml.rels><?xml version="1.0" encoding="UTF-8" standalone="yes"?>
<Relationships xmlns="http://schemas.openxmlformats.org/package/2006/relationships"><Relationship Id="rId3" Type="http://schemas.openxmlformats.org/officeDocument/2006/relationships/image" Target="../media/image224.png"/><Relationship Id="rId2" Type="http://schemas.openxmlformats.org/officeDocument/2006/relationships/notesSlide" Target="../notesSlides/notesSlide48.xml"/><Relationship Id="rId1" Type="http://schemas.openxmlformats.org/officeDocument/2006/relationships/slideLayout" Target="../slideLayouts/slideLayout11.xml"/></Relationships>
</file>

<file path=ppt/slides/_rels/slide159.xml.rels><?xml version="1.0" encoding="UTF-8" standalone="yes"?>
<Relationships xmlns="http://schemas.openxmlformats.org/package/2006/relationships"><Relationship Id="rId3" Type="http://schemas.openxmlformats.org/officeDocument/2006/relationships/image" Target="../media/image225.png"/><Relationship Id="rId2" Type="http://schemas.openxmlformats.org/officeDocument/2006/relationships/notesSlide" Target="../notesSlides/notesSlide49.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image" Target="../media/image14.png"/><Relationship Id="rId1" Type="http://schemas.openxmlformats.org/officeDocument/2006/relationships/slideLayout" Target="../slideLayouts/slideLayout8.xml"/><Relationship Id="rId4" Type="http://schemas.openxmlformats.org/officeDocument/2006/relationships/image" Target="../media/image15.emf"/></Relationships>
</file>

<file path=ppt/slides/_rels/slide160.xml.rels><?xml version="1.0" encoding="UTF-8" standalone="yes"?>
<Relationships xmlns="http://schemas.openxmlformats.org/package/2006/relationships"><Relationship Id="rId3" Type="http://schemas.openxmlformats.org/officeDocument/2006/relationships/hyperlink" Target="https://indico.cern.ch/event/1337597/contributions/5634993/" TargetMode="External"/><Relationship Id="rId2" Type="http://schemas.openxmlformats.org/officeDocument/2006/relationships/notesSlide" Target="../notesSlides/notesSlide50.xml"/><Relationship Id="rId1" Type="http://schemas.openxmlformats.org/officeDocument/2006/relationships/slideLayout" Target="../slideLayouts/slideLayout7.xml"/><Relationship Id="rId6" Type="http://schemas.openxmlformats.org/officeDocument/2006/relationships/image" Target="../media/image227.png"/><Relationship Id="rId5" Type="http://schemas.openxmlformats.org/officeDocument/2006/relationships/image" Target="../media/image226.png"/><Relationship Id="rId4" Type="http://schemas.openxmlformats.org/officeDocument/2006/relationships/hyperlink" Target="https://indico.cern.ch/event/1341192/contributions/5646111/" TargetMode="External"/></Relationships>
</file>

<file path=ppt/slides/_rels/slide161.xml.rels><?xml version="1.0" encoding="UTF-8" standalone="yes"?>
<Relationships xmlns="http://schemas.openxmlformats.org/package/2006/relationships"><Relationship Id="rId3" Type="http://schemas.openxmlformats.org/officeDocument/2006/relationships/image" Target="../media/image228.png"/><Relationship Id="rId7" Type="http://schemas.openxmlformats.org/officeDocument/2006/relationships/image" Target="../media/image229.png"/><Relationship Id="rId2" Type="http://schemas.openxmlformats.org/officeDocument/2006/relationships/notesSlide" Target="../notesSlides/notesSlide51.xml"/><Relationship Id="rId1" Type="http://schemas.openxmlformats.org/officeDocument/2006/relationships/slideLayout" Target="../slideLayouts/slideLayout7.xml"/><Relationship Id="rId6" Type="http://schemas.openxmlformats.org/officeDocument/2006/relationships/hyperlink" Target="https://indico.cern.ch/event/1320748/" TargetMode="External"/><Relationship Id="rId5" Type="http://schemas.openxmlformats.org/officeDocument/2006/relationships/hyperlink" Target="https://indico.cern.ch/event/1305438/" TargetMode="External"/><Relationship Id="rId4" Type="http://schemas.openxmlformats.org/officeDocument/2006/relationships/hyperlink" Target="https://indico.cern.ch/event/1305433/" TargetMode="External"/></Relationships>
</file>

<file path=ppt/slides/_rels/slide162.xml.rels><?xml version="1.0" encoding="UTF-8" standalone="yes"?>
<Relationships xmlns="http://schemas.openxmlformats.org/package/2006/relationships"><Relationship Id="rId3" Type="http://schemas.openxmlformats.org/officeDocument/2006/relationships/image" Target="../media/image230.png"/><Relationship Id="rId2" Type="http://schemas.openxmlformats.org/officeDocument/2006/relationships/notesSlide" Target="../notesSlides/notesSlide52.xml"/><Relationship Id="rId1" Type="http://schemas.openxmlformats.org/officeDocument/2006/relationships/slideLayout" Target="../slideLayouts/slideLayout7.xml"/><Relationship Id="rId5" Type="http://schemas.openxmlformats.org/officeDocument/2006/relationships/image" Target="../media/image232.png"/><Relationship Id="rId4" Type="http://schemas.openxmlformats.org/officeDocument/2006/relationships/image" Target="../media/image231.png"/></Relationships>
</file>

<file path=ppt/slides/_rels/slide163.xml.rels><?xml version="1.0" encoding="UTF-8" standalone="yes"?>
<Relationships xmlns="http://schemas.openxmlformats.org/package/2006/relationships"><Relationship Id="rId3" Type="http://schemas.openxmlformats.org/officeDocument/2006/relationships/image" Target="../media/image233.png"/><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164.xml.rels><?xml version="1.0" encoding="UTF-8" standalone="yes"?>
<Relationships xmlns="http://schemas.openxmlformats.org/package/2006/relationships"><Relationship Id="rId3" Type="http://schemas.openxmlformats.org/officeDocument/2006/relationships/image" Target="../media/image234.png"/><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165.xml.rels><?xml version="1.0" encoding="UTF-8" standalone="yes"?>
<Relationships xmlns="http://schemas.openxmlformats.org/package/2006/relationships"><Relationship Id="rId3" Type="http://schemas.openxmlformats.org/officeDocument/2006/relationships/image" Target="../media/image235.png"/><Relationship Id="rId2" Type="http://schemas.openxmlformats.org/officeDocument/2006/relationships/notesSlide" Target="../notesSlides/notesSlide55.xml"/><Relationship Id="rId1" Type="http://schemas.openxmlformats.org/officeDocument/2006/relationships/slideLayout" Target="../slideLayouts/slideLayout7.xml"/><Relationship Id="rId4" Type="http://schemas.openxmlformats.org/officeDocument/2006/relationships/image" Target="../media/image236.png"/></Relationships>
</file>

<file path=ppt/slides/_rels/slide166.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167.xml.rels><?xml version="1.0" encoding="UTF-8" standalone="yes"?>
<Relationships xmlns="http://schemas.openxmlformats.org/package/2006/relationships"><Relationship Id="rId3" Type="http://schemas.openxmlformats.org/officeDocument/2006/relationships/image" Target="../media/image237.png"/><Relationship Id="rId2" Type="http://schemas.openxmlformats.org/officeDocument/2006/relationships/notesSlide" Target="../notesSlides/notesSlide57.xml"/><Relationship Id="rId1" Type="http://schemas.openxmlformats.org/officeDocument/2006/relationships/slideLayout" Target="../slideLayouts/slideLayout7.xml"/><Relationship Id="rId5" Type="http://schemas.openxmlformats.org/officeDocument/2006/relationships/hyperlink" Target="http://dx.doi.org/10.1103/PhysRevSTAB.16.023501" TargetMode="External"/><Relationship Id="rId4" Type="http://schemas.openxmlformats.org/officeDocument/2006/relationships/hyperlink" Target="https://link.aps.org/doi/10.1103/PhysRevAccelBeams.22.123501" TargetMode="External"/></Relationships>
</file>

<file path=ppt/slides/_rels/slide168.xml.rels><?xml version="1.0" encoding="UTF-8" standalone="yes"?>
<Relationships xmlns="http://schemas.openxmlformats.org/package/2006/relationships"><Relationship Id="rId3" Type="http://schemas.openxmlformats.org/officeDocument/2006/relationships/image" Target="../media/image219.png"/><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image" Target="../media/image14.png"/><Relationship Id="rId1" Type="http://schemas.openxmlformats.org/officeDocument/2006/relationships/slideLayout" Target="../slideLayouts/slideLayout8.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emf"/></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2.xml.rels><?xml version="1.0" encoding="UTF-8" standalone="yes"?>
<Relationships xmlns="http://schemas.openxmlformats.org/package/2006/relationships"><Relationship Id="rId2" Type="http://schemas.openxmlformats.org/officeDocument/2006/relationships/image" Target="../media/image238.png"/><Relationship Id="rId1" Type="http://schemas.openxmlformats.org/officeDocument/2006/relationships/slideLayout" Target="../slideLayouts/slideLayout8.xml"/></Relationships>
</file>

<file path=ppt/slides/_rels/slide173.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105.emf"/><Relationship Id="rId7" Type="http://schemas.openxmlformats.org/officeDocument/2006/relationships/image" Target="../media/image240.png"/><Relationship Id="rId2" Type="http://schemas.openxmlformats.org/officeDocument/2006/relationships/oleObject" Target="../embeddings/oleObject19.bin"/><Relationship Id="rId1" Type="http://schemas.openxmlformats.org/officeDocument/2006/relationships/slideLayout" Target="../slideLayouts/slideLayout8.xml"/><Relationship Id="rId6" Type="http://schemas.openxmlformats.org/officeDocument/2006/relationships/image" Target="../media/image106.emf"/><Relationship Id="rId5" Type="http://schemas.openxmlformats.org/officeDocument/2006/relationships/oleObject" Target="../embeddings/oleObject20.bin"/><Relationship Id="rId4" Type="http://schemas.openxmlformats.org/officeDocument/2006/relationships/image" Target="../media/image239.png"/></Relationships>
</file>

<file path=ppt/slides/_rels/slide174.xml.rels><?xml version="1.0" encoding="UTF-8" standalone="yes"?>
<Relationships xmlns="http://schemas.openxmlformats.org/package/2006/relationships"><Relationship Id="rId3" Type="http://schemas.openxmlformats.org/officeDocument/2006/relationships/image" Target="../media/image242.png"/><Relationship Id="rId2" Type="http://schemas.openxmlformats.org/officeDocument/2006/relationships/image" Target="../media/image241.png"/><Relationship Id="rId1" Type="http://schemas.openxmlformats.org/officeDocument/2006/relationships/slideLayout" Target="../slideLayouts/slideLayout8.xml"/></Relationships>
</file>

<file path=ppt/slides/_rels/slide175.xml.rels><?xml version="1.0" encoding="UTF-8" standalone="yes"?>
<Relationships xmlns="http://schemas.openxmlformats.org/package/2006/relationships"><Relationship Id="rId3" Type="http://schemas.openxmlformats.org/officeDocument/2006/relationships/image" Target="../media/image243.emf"/><Relationship Id="rId2" Type="http://schemas.openxmlformats.org/officeDocument/2006/relationships/image" Target="../media/image129.png"/><Relationship Id="rId1" Type="http://schemas.openxmlformats.org/officeDocument/2006/relationships/slideLayout" Target="../slideLayouts/slideLayout8.xml"/><Relationship Id="rId6" Type="http://schemas.openxmlformats.org/officeDocument/2006/relationships/image" Target="../media/image244.jpeg"/><Relationship Id="rId5" Type="http://schemas.microsoft.com/office/2007/relationships/hdphoto" Target="../media/hdphoto1.wdp"/><Relationship Id="rId4" Type="http://schemas.openxmlformats.org/officeDocument/2006/relationships/image" Target="../media/image240.png"/></Relationships>
</file>

<file path=ppt/slides/_rels/slide176.xml.rels><?xml version="1.0" encoding="UTF-8" standalone="yes"?>
<Relationships xmlns="http://schemas.openxmlformats.org/package/2006/relationships"><Relationship Id="rId3" Type="http://schemas.openxmlformats.org/officeDocument/2006/relationships/image" Target="../media/image243.emf"/><Relationship Id="rId2" Type="http://schemas.openxmlformats.org/officeDocument/2006/relationships/image" Target="../media/image129.png"/><Relationship Id="rId1" Type="http://schemas.openxmlformats.org/officeDocument/2006/relationships/slideLayout" Target="../slideLayouts/slideLayout8.xml"/></Relationships>
</file>

<file path=ppt/slides/_rels/slide177.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microsoft.com/office/2007/relationships/media" Target="../media/media3.mp4"/><Relationship Id="rId1" Type="http://schemas.openxmlformats.org/officeDocument/2006/relationships/video" Target="NULL" TargetMode="External"/><Relationship Id="rId5" Type="http://schemas.openxmlformats.org/officeDocument/2006/relationships/image" Target="../media/image246.png"/><Relationship Id="rId4" Type="http://schemas.openxmlformats.org/officeDocument/2006/relationships/image" Target="../media/image245.png"/></Relationships>
</file>

<file path=ppt/slides/_rels/slide178.xml.rels><?xml version="1.0" encoding="UTF-8" standalone="yes"?>
<Relationships xmlns="http://schemas.openxmlformats.org/package/2006/relationships"><Relationship Id="rId3" Type="http://schemas.openxmlformats.org/officeDocument/2006/relationships/image" Target="../media/image247.emf"/><Relationship Id="rId7" Type="http://schemas.openxmlformats.org/officeDocument/2006/relationships/image" Target="../media/image31.emf"/><Relationship Id="rId2" Type="http://schemas.openxmlformats.org/officeDocument/2006/relationships/oleObject" Target="../embeddings/oleObject21.bin"/><Relationship Id="rId1" Type="http://schemas.openxmlformats.org/officeDocument/2006/relationships/slideLayout" Target="../slideLayouts/slideLayout8.xml"/><Relationship Id="rId6" Type="http://schemas.openxmlformats.org/officeDocument/2006/relationships/oleObject" Target="../embeddings/oleObject14.bin"/><Relationship Id="rId5" Type="http://schemas.openxmlformats.org/officeDocument/2006/relationships/image" Target="../media/image30.emf"/><Relationship Id="rId4" Type="http://schemas.openxmlformats.org/officeDocument/2006/relationships/oleObject" Target="../embeddings/oleObject13.bin"/></Relationships>
</file>

<file path=ppt/slides/_rels/slide179.xml.rels><?xml version="1.0" encoding="UTF-8" standalone="yes"?>
<Relationships xmlns="http://schemas.openxmlformats.org/package/2006/relationships"><Relationship Id="rId8" Type="http://schemas.openxmlformats.org/officeDocument/2006/relationships/oleObject" Target="../embeddings/oleObject23.bin"/><Relationship Id="rId3" Type="http://schemas.openxmlformats.org/officeDocument/2006/relationships/image" Target="../media/image247.emf"/><Relationship Id="rId7" Type="http://schemas.openxmlformats.org/officeDocument/2006/relationships/image" Target="../media/image31.emf"/><Relationship Id="rId2" Type="http://schemas.openxmlformats.org/officeDocument/2006/relationships/oleObject" Target="../embeddings/oleObject22.bin"/><Relationship Id="rId1" Type="http://schemas.openxmlformats.org/officeDocument/2006/relationships/slideLayout" Target="../slideLayouts/slideLayout8.xml"/><Relationship Id="rId6" Type="http://schemas.openxmlformats.org/officeDocument/2006/relationships/oleObject" Target="../embeddings/oleObject14.bin"/><Relationship Id="rId5" Type="http://schemas.openxmlformats.org/officeDocument/2006/relationships/image" Target="../media/image30.emf"/><Relationship Id="rId4" Type="http://schemas.openxmlformats.org/officeDocument/2006/relationships/oleObject" Target="../embeddings/oleObject13.bin"/><Relationship Id="rId9" Type="http://schemas.openxmlformats.org/officeDocument/2006/relationships/image" Target="../media/image248.emf"/></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15.emf"/><Relationship Id="rId2" Type="http://schemas.openxmlformats.org/officeDocument/2006/relationships/image" Target="../media/image18.png"/><Relationship Id="rId1" Type="http://schemas.openxmlformats.org/officeDocument/2006/relationships/slideLayout" Target="../slideLayouts/slideLayout8.xml"/><Relationship Id="rId6" Type="http://schemas.openxmlformats.org/officeDocument/2006/relationships/oleObject" Target="../embeddings/oleObject3.bin"/><Relationship Id="rId5" Type="http://schemas.openxmlformats.org/officeDocument/2006/relationships/image" Target="../media/image14.png"/><Relationship Id="rId4" Type="http://schemas.openxmlformats.org/officeDocument/2006/relationships/image" Target="../media/image20.png"/></Relationships>
</file>

<file path=ppt/slides/_rels/slide180.xml.rels><?xml version="1.0" encoding="UTF-8" standalone="yes"?>
<Relationships xmlns="http://schemas.openxmlformats.org/package/2006/relationships"><Relationship Id="rId3" Type="http://schemas.openxmlformats.org/officeDocument/2006/relationships/image" Target="../media/image250.png"/><Relationship Id="rId2" Type="http://schemas.openxmlformats.org/officeDocument/2006/relationships/image" Target="../media/image249.jpe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7.bin"/><Relationship Id="rId13" Type="http://schemas.openxmlformats.org/officeDocument/2006/relationships/image" Target="../media/image26.wmf"/><Relationship Id="rId18" Type="http://schemas.openxmlformats.org/officeDocument/2006/relationships/oleObject" Target="../embeddings/oleObject12.bin"/><Relationship Id="rId26" Type="http://schemas.openxmlformats.org/officeDocument/2006/relationships/oleObject" Target="../embeddings/oleObject16.bin"/><Relationship Id="rId3" Type="http://schemas.openxmlformats.org/officeDocument/2006/relationships/image" Target="../media/image21.wmf"/><Relationship Id="rId21" Type="http://schemas.openxmlformats.org/officeDocument/2006/relationships/image" Target="../media/image30.emf"/><Relationship Id="rId7" Type="http://schemas.openxmlformats.org/officeDocument/2006/relationships/image" Target="../media/image23.wmf"/><Relationship Id="rId12" Type="http://schemas.openxmlformats.org/officeDocument/2006/relationships/oleObject" Target="../embeddings/oleObject9.bin"/><Relationship Id="rId17" Type="http://schemas.openxmlformats.org/officeDocument/2006/relationships/image" Target="../media/image28.wmf"/><Relationship Id="rId25" Type="http://schemas.openxmlformats.org/officeDocument/2006/relationships/image" Target="../media/image32.emf"/><Relationship Id="rId2" Type="http://schemas.openxmlformats.org/officeDocument/2006/relationships/oleObject" Target="../embeddings/oleObject4.bin"/><Relationship Id="rId16" Type="http://schemas.openxmlformats.org/officeDocument/2006/relationships/oleObject" Target="../embeddings/oleObject11.bin"/><Relationship Id="rId20" Type="http://schemas.openxmlformats.org/officeDocument/2006/relationships/oleObject" Target="../embeddings/oleObject13.bin"/><Relationship Id="rId29" Type="http://schemas.openxmlformats.org/officeDocument/2006/relationships/image" Target="../media/image34.emf"/><Relationship Id="rId1" Type="http://schemas.openxmlformats.org/officeDocument/2006/relationships/slideLayout" Target="../slideLayouts/slideLayout8.xml"/><Relationship Id="rId6" Type="http://schemas.openxmlformats.org/officeDocument/2006/relationships/oleObject" Target="../embeddings/oleObject6.bin"/><Relationship Id="rId11" Type="http://schemas.openxmlformats.org/officeDocument/2006/relationships/image" Target="../media/image25.wmf"/><Relationship Id="rId24" Type="http://schemas.openxmlformats.org/officeDocument/2006/relationships/oleObject" Target="../embeddings/oleObject15.bin"/><Relationship Id="rId5" Type="http://schemas.openxmlformats.org/officeDocument/2006/relationships/image" Target="../media/image22.wmf"/><Relationship Id="rId15" Type="http://schemas.openxmlformats.org/officeDocument/2006/relationships/image" Target="../media/image27.wmf"/><Relationship Id="rId23" Type="http://schemas.openxmlformats.org/officeDocument/2006/relationships/image" Target="../media/image31.emf"/><Relationship Id="rId28" Type="http://schemas.openxmlformats.org/officeDocument/2006/relationships/oleObject" Target="../embeddings/oleObject17.bin"/><Relationship Id="rId10" Type="http://schemas.openxmlformats.org/officeDocument/2006/relationships/oleObject" Target="../embeddings/oleObject8.bin"/><Relationship Id="rId19" Type="http://schemas.openxmlformats.org/officeDocument/2006/relationships/image" Target="../media/image29.wmf"/><Relationship Id="rId4" Type="http://schemas.openxmlformats.org/officeDocument/2006/relationships/oleObject" Target="../embeddings/oleObject5.bin"/><Relationship Id="rId9" Type="http://schemas.openxmlformats.org/officeDocument/2006/relationships/image" Target="../media/image24.wmf"/><Relationship Id="rId14" Type="http://schemas.openxmlformats.org/officeDocument/2006/relationships/oleObject" Target="../embeddings/oleObject10.bin"/><Relationship Id="rId22" Type="http://schemas.openxmlformats.org/officeDocument/2006/relationships/oleObject" Target="../embeddings/oleObject14.bin"/><Relationship Id="rId27" Type="http://schemas.openxmlformats.org/officeDocument/2006/relationships/image" Target="../media/image33.emf"/><Relationship Id="rId30" Type="http://schemas.openxmlformats.org/officeDocument/2006/relationships/image" Target="../media/image3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8.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9.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0.pn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4.pn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5.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6.pn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image" Target="../media/image49.png"/><Relationship Id="rId1" Type="http://schemas.openxmlformats.org/officeDocument/2006/relationships/slideLayout" Target="../slideLayouts/slideLayout8.xml"/><Relationship Id="rId6" Type="http://schemas.openxmlformats.org/officeDocument/2006/relationships/image" Target="../media/image53.png"/><Relationship Id="rId5" Type="http://schemas.openxmlformats.org/officeDocument/2006/relationships/image" Target="../media/image52.png"/><Relationship Id="rId10" Type="http://schemas.openxmlformats.org/officeDocument/2006/relationships/image" Target="../media/image57.png"/><Relationship Id="rId4" Type="http://schemas.openxmlformats.org/officeDocument/2006/relationships/image" Target="../media/image51.png"/><Relationship Id="rId9" Type="http://schemas.openxmlformats.org/officeDocument/2006/relationships/image" Target="../media/image56.png"/></Relationships>
</file>

<file path=ppt/slides/_rels/slide34.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image" Target="../media/image49.png"/><Relationship Id="rId1" Type="http://schemas.openxmlformats.org/officeDocument/2006/relationships/slideLayout" Target="../slideLayouts/slideLayout8.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 Id="rId9" Type="http://schemas.openxmlformats.org/officeDocument/2006/relationships/image" Target="../media/image57.png"/></Relationships>
</file>

<file path=ppt/slides/_rels/slide35.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image" Target="../media/image49.png"/><Relationship Id="rId1" Type="http://schemas.openxmlformats.org/officeDocument/2006/relationships/slideLayout" Target="../slideLayouts/slideLayout8.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36.xml.rels><?xml version="1.0" encoding="UTF-8" standalone="yes"?>
<Relationships xmlns="http://schemas.openxmlformats.org/package/2006/relationships"><Relationship Id="rId3" Type="http://schemas.openxmlformats.org/officeDocument/2006/relationships/image" Target="../media/image50.png"/><Relationship Id="rId7" Type="http://schemas.openxmlformats.org/officeDocument/2006/relationships/image" Target="../media/image57.png"/><Relationship Id="rId2" Type="http://schemas.openxmlformats.org/officeDocument/2006/relationships/image" Target="../media/image49.png"/><Relationship Id="rId1" Type="http://schemas.openxmlformats.org/officeDocument/2006/relationships/slideLayout" Target="../slideLayouts/slideLayout8.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3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8.xml"/><Relationship Id="rId6" Type="http://schemas.openxmlformats.org/officeDocument/2006/relationships/image" Target="../media/image57.png"/><Relationship Id="rId5" Type="http://schemas.openxmlformats.org/officeDocument/2006/relationships/image" Target="../media/image52.png"/><Relationship Id="rId4" Type="http://schemas.openxmlformats.org/officeDocument/2006/relationships/image" Target="../media/image51.png"/></Relationships>
</file>

<file path=ppt/slides/_rels/slide3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8.xml"/><Relationship Id="rId5" Type="http://schemas.openxmlformats.org/officeDocument/2006/relationships/image" Target="../media/image57.png"/><Relationship Id="rId4" Type="http://schemas.openxmlformats.org/officeDocument/2006/relationships/image" Target="../media/image51.png"/></Relationships>
</file>

<file path=ppt/slides/_rels/slide3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8.xml"/><Relationship Id="rId4" Type="http://schemas.openxmlformats.org/officeDocument/2006/relationships/image" Target="../media/image57.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sy-dep-abt.web.cern.ch/" TargetMode="Externa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49.pn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3.png"/><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4.png"/><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5.png"/><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6.png"/><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7.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8.png"/><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9.png"/><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70.png"/><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71.png"/><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72.png"/><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73.png"/><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74.png"/><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75.png"/><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76.png"/><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9.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8.xml"/></Relationships>
</file>

<file path=ppt/slides/_rels/slide63.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microsoft.com/office/2007/relationships/media" Target="../media/media1.mp4"/><Relationship Id="rId1" Type="http://schemas.openxmlformats.org/officeDocument/2006/relationships/video" Target="NULL" TargetMode="External"/><Relationship Id="rId4" Type="http://schemas.openxmlformats.org/officeDocument/2006/relationships/image" Target="../media/image80.png"/></Relationships>
</file>

<file path=ppt/slides/_rels/slide64.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gif"/><Relationship Id="rId1" Type="http://schemas.openxmlformats.org/officeDocument/2006/relationships/slideLayout" Target="../slideLayouts/slideLayout8.xml"/><Relationship Id="rId6" Type="http://schemas.openxmlformats.org/officeDocument/2006/relationships/hyperlink" Target="https://cds.cern.ch/record/2843059/files/CERN-THESIS-2022-241.pdf" TargetMode="External"/><Relationship Id="rId5" Type="http://schemas.openxmlformats.org/officeDocument/2006/relationships/image" Target="../media/image84.png"/><Relationship Id="rId4" Type="http://schemas.openxmlformats.org/officeDocument/2006/relationships/image" Target="../media/image83.png"/></Relationships>
</file>

<file path=ppt/slides/_rels/slide65.xml.rels><?xml version="1.0" encoding="UTF-8" standalone="yes"?>
<Relationships xmlns="http://schemas.openxmlformats.org/package/2006/relationships"><Relationship Id="rId3" Type="http://schemas.openxmlformats.org/officeDocument/2006/relationships/image" Target="../media/image83.png"/><Relationship Id="rId7" Type="http://schemas.openxmlformats.org/officeDocument/2006/relationships/image" Target="../media/image86.png"/><Relationship Id="rId2" Type="http://schemas.openxmlformats.org/officeDocument/2006/relationships/image" Target="../media/image82.png"/><Relationship Id="rId1" Type="http://schemas.openxmlformats.org/officeDocument/2006/relationships/slideLayout" Target="../slideLayouts/slideLayout8.xml"/><Relationship Id="rId6" Type="http://schemas.openxmlformats.org/officeDocument/2006/relationships/image" Target="../media/image85.png"/><Relationship Id="rId5" Type="http://schemas.openxmlformats.org/officeDocument/2006/relationships/hyperlink" Target="https://cds.cern.ch/record/2843059/files/CERN-THESIS-2022-241.pdf" TargetMode="External"/><Relationship Id="rId4" Type="http://schemas.openxmlformats.org/officeDocument/2006/relationships/image" Target="../media/image84.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7.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8.xml"/></Relationships>
</file>

<file path=ppt/slides/_rels/slide68.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2.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8.xml"/></Relationships>
</file>

<file path=ppt/slides/_rels/slide73.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89.png"/><Relationship Id="rId1" Type="http://schemas.openxmlformats.org/officeDocument/2006/relationships/slideLayout" Target="../slideLayouts/slideLayout8.xml"/><Relationship Id="rId5" Type="http://schemas.openxmlformats.org/officeDocument/2006/relationships/hyperlink" Target="https://edms.cern.ch/panoramas?id=36262111" TargetMode="External"/><Relationship Id="rId4" Type="http://schemas.openxmlformats.org/officeDocument/2006/relationships/hyperlink" Target="https://gis.cern.ch/gisportal/general.htm?n=%5b%27150/1-204%27%5d" TargetMode="Externa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5.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8.xml"/></Relationships>
</file>

<file path=ppt/slides/_rels/slide76.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3.png"/><Relationship Id="rId1" Type="http://schemas.openxmlformats.org/officeDocument/2006/relationships/slideLayout" Target="../slideLayouts/slideLayout8.xml"/></Relationships>
</file>

<file path=ppt/slides/_rels/slide77.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4.png"/><Relationship Id="rId1" Type="http://schemas.openxmlformats.org/officeDocument/2006/relationships/slideLayout" Target="../slideLayouts/slideLayout8.xml"/></Relationships>
</file>

<file path=ppt/slides/_rels/slide78.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5.png"/><Relationship Id="rId1" Type="http://schemas.openxmlformats.org/officeDocument/2006/relationships/slideLayout" Target="../slideLayouts/slideLayout8.xml"/></Relationships>
</file>

<file path=ppt/slides/_rels/slide79.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6.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80.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7.png"/><Relationship Id="rId1" Type="http://schemas.openxmlformats.org/officeDocument/2006/relationships/slideLayout" Target="../slideLayouts/slideLayout8.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3.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video" Target="../media/media2.mp4"/><Relationship Id="rId1" Type="http://schemas.microsoft.com/office/2007/relationships/media" Target="../media/media2.mp4"/><Relationship Id="rId4" Type="http://schemas.openxmlformats.org/officeDocument/2006/relationships/image" Target="../media/image98.png"/></Relationships>
</file>

<file path=ppt/slides/_rels/slide84.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8.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6.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8.xml"/></Relationships>
</file>

<file path=ppt/slides/_rels/slide87.xml.rels><?xml version="1.0" encoding="UTF-8" standalone="yes"?>
<Relationships xmlns="http://schemas.openxmlformats.org/package/2006/relationships"><Relationship Id="rId8" Type="http://schemas.openxmlformats.org/officeDocument/2006/relationships/oleObject" Target="../embeddings/oleObject20.bin"/><Relationship Id="rId3" Type="http://schemas.openxmlformats.org/officeDocument/2006/relationships/image" Target="../media/image103.png"/><Relationship Id="rId7" Type="http://schemas.openxmlformats.org/officeDocument/2006/relationships/image" Target="../media/image105.emf"/><Relationship Id="rId2" Type="http://schemas.openxmlformats.org/officeDocument/2006/relationships/image" Target="../media/image102.png"/><Relationship Id="rId1" Type="http://schemas.openxmlformats.org/officeDocument/2006/relationships/slideLayout" Target="../slideLayouts/slideLayout8.xml"/><Relationship Id="rId6" Type="http://schemas.openxmlformats.org/officeDocument/2006/relationships/oleObject" Target="../embeddings/oleObject19.bin"/><Relationship Id="rId5" Type="http://schemas.openxmlformats.org/officeDocument/2006/relationships/image" Target="../media/image104.wmf"/><Relationship Id="rId4" Type="http://schemas.openxmlformats.org/officeDocument/2006/relationships/oleObject" Target="../embeddings/oleObject18.bin"/><Relationship Id="rId9" Type="http://schemas.openxmlformats.org/officeDocument/2006/relationships/image" Target="../media/image106.emf"/></Relationships>
</file>

<file path=ppt/slides/_rels/slide88.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07.png"/><Relationship Id="rId1" Type="http://schemas.openxmlformats.org/officeDocument/2006/relationships/slideLayout" Target="../slideLayouts/slideLayout8.xml"/></Relationships>
</file>

<file path=ppt/slides/_rels/slide89.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7.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90.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07.png"/><Relationship Id="rId1" Type="http://schemas.openxmlformats.org/officeDocument/2006/relationships/slideLayout" Target="../slideLayouts/slideLayout8.xml"/></Relationships>
</file>

<file path=ppt/slides/_rels/slide91.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111.png"/><Relationship Id="rId1" Type="http://schemas.openxmlformats.org/officeDocument/2006/relationships/slideLayout" Target="../slideLayouts/slideLayout8.xml"/></Relationships>
</file>

<file path=ppt/slides/_rels/slide92.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113.png"/><Relationship Id="rId1" Type="http://schemas.openxmlformats.org/officeDocument/2006/relationships/slideLayout" Target="../slideLayouts/slideLayout8.xml"/></Relationships>
</file>

<file path=ppt/slides/_rels/slide93.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114.png"/><Relationship Id="rId1" Type="http://schemas.openxmlformats.org/officeDocument/2006/relationships/slideLayout" Target="../slideLayouts/slideLayout8.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7.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8.xml"/></Relationships>
</file>

<file path=ppt/slides/_rels/slide98.xml.rels><?xml version="1.0" encoding="UTF-8" standalone="yes"?>
<Relationships xmlns="http://schemas.openxmlformats.org/package/2006/relationships"><Relationship Id="rId3" Type="http://schemas.openxmlformats.org/officeDocument/2006/relationships/image" Target="../media/image117.wmf"/><Relationship Id="rId7" Type="http://schemas.openxmlformats.org/officeDocument/2006/relationships/image" Target="../media/image121.wmf"/><Relationship Id="rId2" Type="http://schemas.openxmlformats.org/officeDocument/2006/relationships/image" Target="../media/image116.wmf"/><Relationship Id="rId1" Type="http://schemas.openxmlformats.org/officeDocument/2006/relationships/slideLayout" Target="../slideLayouts/slideLayout8.xml"/><Relationship Id="rId6" Type="http://schemas.openxmlformats.org/officeDocument/2006/relationships/image" Target="../media/image120.wmf"/><Relationship Id="rId5" Type="http://schemas.openxmlformats.org/officeDocument/2006/relationships/image" Target="../media/image119.wmf"/><Relationship Id="rId4" Type="http://schemas.openxmlformats.org/officeDocument/2006/relationships/image" Target="../media/image118.wmf"/></Relationships>
</file>

<file path=ppt/slides/_rels/slide99.xml.rels><?xml version="1.0" encoding="UTF-8" standalone="yes"?>
<Relationships xmlns="http://schemas.openxmlformats.org/package/2006/relationships"><Relationship Id="rId3" Type="http://schemas.openxmlformats.org/officeDocument/2006/relationships/image" Target="../media/image117.wmf"/><Relationship Id="rId7" Type="http://schemas.openxmlformats.org/officeDocument/2006/relationships/image" Target="../media/image121.wmf"/><Relationship Id="rId2" Type="http://schemas.openxmlformats.org/officeDocument/2006/relationships/image" Target="../media/image116.wmf"/><Relationship Id="rId1" Type="http://schemas.openxmlformats.org/officeDocument/2006/relationships/slideLayout" Target="../slideLayouts/slideLayout8.xml"/><Relationship Id="rId6" Type="http://schemas.openxmlformats.org/officeDocument/2006/relationships/image" Target="../media/image120.wmf"/><Relationship Id="rId5" Type="http://schemas.openxmlformats.org/officeDocument/2006/relationships/image" Target="../media/image119.wmf"/><Relationship Id="rId4" Type="http://schemas.openxmlformats.org/officeDocument/2006/relationships/image" Target="../media/image118.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253512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328119-2E44-ABD1-68E7-D83C97D4451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FFEDF73-FB3F-064C-2612-D69423B52635}"/>
              </a:ext>
            </a:extLst>
          </p:cNvPr>
          <p:cNvSpPr>
            <a:spLocks noGrp="1"/>
          </p:cNvSpPr>
          <p:nvPr>
            <p:ph type="title"/>
          </p:nvPr>
        </p:nvSpPr>
        <p:spPr/>
        <p:txBody>
          <a:bodyPr/>
          <a:lstStyle/>
          <a:p>
            <a:r>
              <a:rPr lang="en-US" dirty="0"/>
              <a:t>Basic principle</a:t>
            </a:r>
            <a:endParaRPr lang="en-US" sz="1800" dirty="0"/>
          </a:p>
        </p:txBody>
      </p:sp>
      <p:sp>
        <p:nvSpPr>
          <p:cNvPr id="5" name="Footer Placeholder 4">
            <a:extLst>
              <a:ext uri="{FF2B5EF4-FFF2-40B4-BE49-F238E27FC236}">
                <a16:creationId xmlns:a16="http://schemas.microsoft.com/office/drawing/2014/main" id="{0CBC912F-6CBB-7C0E-4675-60FF3FF61C55}"/>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DA33BD13-9BE1-0E30-60BF-950987C55F02}"/>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10</a:t>
            </a:fld>
            <a:endParaRPr lang="en-US" dirty="0"/>
          </a:p>
        </p:txBody>
      </p:sp>
      <p:grpSp>
        <p:nvGrpSpPr>
          <p:cNvPr id="39" name="Group 38">
            <a:extLst>
              <a:ext uri="{FF2B5EF4-FFF2-40B4-BE49-F238E27FC236}">
                <a16:creationId xmlns:a16="http://schemas.microsoft.com/office/drawing/2014/main" id="{515A8133-3C65-3BA2-3B4C-12BBBBFFDA32}"/>
              </a:ext>
            </a:extLst>
          </p:cNvPr>
          <p:cNvGrpSpPr/>
          <p:nvPr/>
        </p:nvGrpSpPr>
        <p:grpSpPr>
          <a:xfrm>
            <a:off x="5677275" y="647839"/>
            <a:ext cx="3035306" cy="1948708"/>
            <a:chOff x="5381991" y="716241"/>
            <a:chExt cx="3035306" cy="1948708"/>
          </a:xfrm>
        </p:grpSpPr>
        <p:grpSp>
          <p:nvGrpSpPr>
            <p:cNvPr id="17" name="Group 16">
              <a:extLst>
                <a:ext uri="{FF2B5EF4-FFF2-40B4-BE49-F238E27FC236}">
                  <a16:creationId xmlns:a16="http://schemas.microsoft.com/office/drawing/2014/main" id="{7CFF5E21-CD91-B590-7CBD-3167E4A485B9}"/>
                </a:ext>
              </a:extLst>
            </p:cNvPr>
            <p:cNvGrpSpPr>
              <a:grpSpLocks/>
            </p:cNvGrpSpPr>
            <p:nvPr/>
          </p:nvGrpSpPr>
          <p:grpSpPr bwMode="auto">
            <a:xfrm>
              <a:off x="5381991" y="716241"/>
              <a:ext cx="3035306" cy="1948708"/>
              <a:chOff x="3693" y="630"/>
              <a:chExt cx="1912" cy="1339"/>
            </a:xfrm>
          </p:grpSpPr>
          <p:sp>
            <p:nvSpPr>
              <p:cNvPr id="24" name="Rectangle 23">
                <a:extLst>
                  <a:ext uri="{FF2B5EF4-FFF2-40B4-BE49-F238E27FC236}">
                    <a16:creationId xmlns:a16="http://schemas.microsoft.com/office/drawing/2014/main" id="{28DD342A-8F5D-5D10-AF4F-19A8F357E179}"/>
                  </a:ext>
                </a:extLst>
              </p:cNvPr>
              <p:cNvSpPr>
                <a:spLocks noChangeArrowheads="1"/>
              </p:cNvSpPr>
              <p:nvPr/>
            </p:nvSpPr>
            <p:spPr bwMode="auto">
              <a:xfrm>
                <a:off x="4840" y="917"/>
                <a:ext cx="191" cy="239"/>
              </a:xfrm>
              <a:prstGeom prst="rect">
                <a:avLst/>
              </a:prstGeom>
              <a:pattFill prst="ltUpDiag">
                <a:fgClr>
                  <a:srgbClr val="FF0000"/>
                </a:fgClr>
                <a:bgClr>
                  <a:schemeClr val="bg1"/>
                </a:bgClr>
              </a:pattFill>
              <a:ln>
                <a:noFill/>
              </a:ln>
              <a:extLst>
                <a:ext uri="{91240B29-F687-4f45-9708-019B960494DF}">
                  <a14:hiddenLine xmlns:a14="http://schemas.microsoft.com/office/drawing/2010/main" xmlns="" xmlns:lc="http://schemas.openxmlformats.org/drawingml/2006/lockedCanvas" w="9525" algn="ctr">
                    <a:solidFill>
                      <a:srgbClr val="000000"/>
                    </a:solidFill>
                    <a:miter lim="800000"/>
                    <a:headEnd/>
                    <a:tailEnd/>
                  </a14:hiddenLine>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endParaRPr lang="en-US" altLang="en-US"/>
              </a:p>
            </p:txBody>
          </p:sp>
          <p:sp>
            <p:nvSpPr>
              <p:cNvPr id="26" name="Freeform 21">
                <a:extLst>
                  <a:ext uri="{FF2B5EF4-FFF2-40B4-BE49-F238E27FC236}">
                    <a16:creationId xmlns:a16="http://schemas.microsoft.com/office/drawing/2014/main" id="{9C9F765F-9C02-48F8-AFF1-5389E75CA48D}"/>
                  </a:ext>
                </a:extLst>
              </p:cNvPr>
              <p:cNvSpPr>
                <a:spLocks/>
              </p:cNvSpPr>
              <p:nvPr/>
            </p:nvSpPr>
            <p:spPr bwMode="auto">
              <a:xfrm>
                <a:off x="4840" y="917"/>
                <a:ext cx="191" cy="239"/>
              </a:xfrm>
              <a:custGeom>
                <a:avLst/>
                <a:gdLst>
                  <a:gd name="T0" fmla="*/ 0 w 191"/>
                  <a:gd name="T1" fmla="*/ 239 h 239"/>
                  <a:gd name="T2" fmla="*/ 0 w 191"/>
                  <a:gd name="T3" fmla="*/ 0 h 239"/>
                  <a:gd name="T4" fmla="*/ 191 w 191"/>
                  <a:gd name="T5" fmla="*/ 0 h 239"/>
                  <a:gd name="T6" fmla="*/ 191 w 191"/>
                  <a:gd name="T7" fmla="*/ 239 h 239"/>
                  <a:gd name="T8" fmla="*/ 0 60000 65536"/>
                  <a:gd name="T9" fmla="*/ 0 60000 65536"/>
                  <a:gd name="T10" fmla="*/ 0 60000 65536"/>
                  <a:gd name="T11" fmla="*/ 0 60000 65536"/>
                  <a:gd name="T12" fmla="*/ 0 w 191"/>
                  <a:gd name="T13" fmla="*/ 0 h 239"/>
                  <a:gd name="T14" fmla="*/ 191 w 191"/>
                  <a:gd name="T15" fmla="*/ 239 h 239"/>
                </a:gdLst>
                <a:ahLst/>
                <a:cxnLst>
                  <a:cxn ang="T8">
                    <a:pos x="T0" y="T1"/>
                  </a:cxn>
                  <a:cxn ang="T9">
                    <a:pos x="T2" y="T3"/>
                  </a:cxn>
                  <a:cxn ang="T10">
                    <a:pos x="T4" y="T5"/>
                  </a:cxn>
                  <a:cxn ang="T11">
                    <a:pos x="T6" y="T7"/>
                  </a:cxn>
                </a:cxnLst>
                <a:rect l="T12" t="T13" r="T14" b="T15"/>
                <a:pathLst>
                  <a:path w="191" h="239">
                    <a:moveTo>
                      <a:pt x="0" y="239"/>
                    </a:moveTo>
                    <a:lnTo>
                      <a:pt x="0" y="0"/>
                    </a:lnTo>
                    <a:lnTo>
                      <a:pt x="191" y="0"/>
                    </a:lnTo>
                    <a:lnTo>
                      <a:pt x="191" y="239"/>
                    </a:lnTo>
                  </a:path>
                </a:pathLst>
              </a:custGeom>
              <a:noFill/>
              <a:ln w="19050" cap="flat" cmpd="sng">
                <a:solidFill>
                  <a:srgbClr val="FF0000"/>
                </a:solidFill>
                <a:prstDash val="solid"/>
                <a:round/>
                <a:headEnd/>
                <a:tailEnd/>
              </a:ln>
              <a:extLst>
                <a:ext uri="{909E8E84-426E-40dd-AFC4-6F175D3DCCD1}">
                  <a14:hiddenFill xmlns:a14="http://schemas.microsoft.com/office/drawing/2010/main" xmlns="" xmlns:lc="http://schemas.openxmlformats.org/drawingml/2006/lockedCanvas">
                    <a:solidFill>
                      <a:srgbClr val="FFFFFF"/>
                    </a:solid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7" name="Line 24">
                <a:extLst>
                  <a:ext uri="{FF2B5EF4-FFF2-40B4-BE49-F238E27FC236}">
                    <a16:creationId xmlns:a16="http://schemas.microsoft.com/office/drawing/2014/main" id="{813B19FF-C8A2-EB8B-A57C-A47CF19CCA9A}"/>
                  </a:ext>
                </a:extLst>
              </p:cNvPr>
              <p:cNvSpPr>
                <a:spLocks noChangeShapeType="1"/>
              </p:cNvSpPr>
              <p:nvPr/>
            </p:nvSpPr>
            <p:spPr bwMode="auto">
              <a:xfrm>
                <a:off x="5032" y="1156"/>
                <a:ext cx="382" cy="0"/>
              </a:xfrm>
              <a:prstGeom prst="line">
                <a:avLst/>
              </a:prstGeom>
              <a:noFill/>
              <a:ln w="9525">
                <a:solidFill>
                  <a:schemeClr val="tx1"/>
                </a:solidFill>
                <a:round/>
                <a:headEnd/>
                <a:tailEnd/>
              </a:ln>
              <a:extLst>
                <a:ext uri="{909E8E84-426E-40dd-AFC4-6F175D3DCCD1}">
                  <a14:hiddenFill xmlns:a14="http://schemas.microsoft.com/office/drawing/2010/main" xmlns="" xmlns:lc="http://schemas.openxmlformats.org/drawingml/2006/lockedCanvas">
                    <a:no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8" name="Freeform 25">
                <a:extLst>
                  <a:ext uri="{FF2B5EF4-FFF2-40B4-BE49-F238E27FC236}">
                    <a16:creationId xmlns:a16="http://schemas.microsoft.com/office/drawing/2014/main" id="{A4888AD0-CEE1-46A1-1537-FB98D2927B42}"/>
                  </a:ext>
                </a:extLst>
              </p:cNvPr>
              <p:cNvSpPr>
                <a:spLocks/>
              </p:cNvSpPr>
              <p:nvPr/>
            </p:nvSpPr>
            <p:spPr bwMode="auto">
              <a:xfrm>
                <a:off x="3836" y="1395"/>
                <a:ext cx="1578" cy="239"/>
              </a:xfrm>
              <a:custGeom>
                <a:avLst/>
                <a:gdLst>
                  <a:gd name="T0" fmla="*/ 0 w 1578"/>
                  <a:gd name="T1" fmla="*/ 239 h 239"/>
                  <a:gd name="T2" fmla="*/ 956 w 1578"/>
                  <a:gd name="T3" fmla="*/ 239 h 239"/>
                  <a:gd name="T4" fmla="*/ 1004 w 1578"/>
                  <a:gd name="T5" fmla="*/ 0 h 239"/>
                  <a:gd name="T6" fmla="*/ 1196 w 1578"/>
                  <a:gd name="T7" fmla="*/ 0 h 239"/>
                  <a:gd name="T8" fmla="*/ 1243 w 1578"/>
                  <a:gd name="T9" fmla="*/ 239 h 239"/>
                  <a:gd name="T10" fmla="*/ 1578 w 1578"/>
                  <a:gd name="T11" fmla="*/ 239 h 239"/>
                  <a:gd name="T12" fmla="*/ 0 60000 65536"/>
                  <a:gd name="T13" fmla="*/ 0 60000 65536"/>
                  <a:gd name="T14" fmla="*/ 0 60000 65536"/>
                  <a:gd name="T15" fmla="*/ 0 60000 65536"/>
                  <a:gd name="T16" fmla="*/ 0 60000 65536"/>
                  <a:gd name="T17" fmla="*/ 0 60000 65536"/>
                  <a:gd name="T18" fmla="*/ 0 w 1578"/>
                  <a:gd name="T19" fmla="*/ 0 h 239"/>
                  <a:gd name="T20" fmla="*/ 1578 w 1578"/>
                  <a:gd name="T21" fmla="*/ 239 h 239"/>
                </a:gdLst>
                <a:ahLst/>
                <a:cxnLst>
                  <a:cxn ang="T12">
                    <a:pos x="T0" y="T1"/>
                  </a:cxn>
                  <a:cxn ang="T13">
                    <a:pos x="T2" y="T3"/>
                  </a:cxn>
                  <a:cxn ang="T14">
                    <a:pos x="T4" y="T5"/>
                  </a:cxn>
                  <a:cxn ang="T15">
                    <a:pos x="T6" y="T7"/>
                  </a:cxn>
                  <a:cxn ang="T16">
                    <a:pos x="T8" y="T9"/>
                  </a:cxn>
                  <a:cxn ang="T17">
                    <a:pos x="T10" y="T11"/>
                  </a:cxn>
                </a:cxnLst>
                <a:rect l="T18" t="T19" r="T20" b="T21"/>
                <a:pathLst>
                  <a:path w="1578" h="239">
                    <a:moveTo>
                      <a:pt x="0" y="239"/>
                    </a:moveTo>
                    <a:lnTo>
                      <a:pt x="956" y="239"/>
                    </a:lnTo>
                    <a:lnTo>
                      <a:pt x="1004" y="0"/>
                    </a:lnTo>
                    <a:lnTo>
                      <a:pt x="1196" y="0"/>
                    </a:lnTo>
                    <a:lnTo>
                      <a:pt x="1243" y="239"/>
                    </a:lnTo>
                    <a:lnTo>
                      <a:pt x="1578" y="239"/>
                    </a:lnTo>
                  </a:path>
                </a:pathLst>
              </a:custGeom>
              <a:noFill/>
              <a:ln w="9525" cap="flat" cmpd="sng">
                <a:solidFill>
                  <a:schemeClr val="tx1"/>
                </a:solidFill>
                <a:prstDash val="solid"/>
                <a:round/>
                <a:headEnd/>
                <a:tailEnd/>
              </a:ln>
              <a:extLst>
                <a:ext uri="{909E8E84-426E-40dd-AFC4-6F175D3DCCD1}">
                  <a14:hiddenFill xmlns:a14="http://schemas.microsoft.com/office/drawing/2010/main" xmlns="" xmlns:lc="http://schemas.openxmlformats.org/drawingml/2006/lockedCanvas">
                    <a:solidFill>
                      <a:srgbClr val="FFFFFF"/>
                    </a:solid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9" name="Line 26">
                <a:extLst>
                  <a:ext uri="{FF2B5EF4-FFF2-40B4-BE49-F238E27FC236}">
                    <a16:creationId xmlns:a16="http://schemas.microsoft.com/office/drawing/2014/main" id="{BD10EA5E-7FF4-E460-52A1-9218F3328EE2}"/>
                  </a:ext>
                </a:extLst>
              </p:cNvPr>
              <p:cNvSpPr>
                <a:spLocks noChangeShapeType="1"/>
              </p:cNvSpPr>
              <p:nvPr/>
            </p:nvSpPr>
            <p:spPr bwMode="auto">
              <a:xfrm>
                <a:off x="5079" y="1873"/>
                <a:ext cx="430" cy="0"/>
              </a:xfrm>
              <a:prstGeom prst="line">
                <a:avLst/>
              </a:prstGeom>
              <a:noFill/>
              <a:ln w="9525">
                <a:solidFill>
                  <a:schemeClr val="tx1"/>
                </a:solidFill>
                <a:round/>
                <a:headEnd/>
                <a:tailEnd type="triangle" w="med" len="med"/>
              </a:ln>
              <a:extLst>
                <a:ext uri="{909E8E84-426E-40dd-AFC4-6F175D3DCCD1}">
                  <a14:hiddenFill xmlns:a14="http://schemas.microsoft.com/office/drawing/2010/main" xmlns="" xmlns:lc="http://schemas.openxmlformats.org/drawingml/2006/lockedCanvas">
                    <a:no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30" name="Text Box 27">
                <a:extLst>
                  <a:ext uri="{FF2B5EF4-FFF2-40B4-BE49-F238E27FC236}">
                    <a16:creationId xmlns:a16="http://schemas.microsoft.com/office/drawing/2014/main" id="{BD4D8530-65FA-7B8A-6C01-EE1223E97B8D}"/>
                  </a:ext>
                </a:extLst>
              </p:cNvPr>
              <p:cNvSpPr txBox="1">
                <a:spLocks noChangeArrowheads="1"/>
              </p:cNvSpPr>
              <p:nvPr/>
            </p:nvSpPr>
            <p:spPr bwMode="auto">
              <a:xfrm>
                <a:off x="5223" y="1682"/>
                <a:ext cx="147" cy="192"/>
              </a:xfrm>
              <a:prstGeom prst="rect">
                <a:avLst/>
              </a:prstGeom>
              <a:noFill/>
              <a:ln>
                <a:noFill/>
              </a:ln>
              <a:extLst>
                <a:ext uri="{909E8E84-426E-40dd-AFC4-6F175D3DCCD1}">
                  <a14:hiddenFill xmlns:a14="http://schemas.microsoft.com/office/drawing/2010/main" xmlns="" xmlns:lc="http://schemas.openxmlformats.org/drawingml/2006/lockedCanvas">
                    <a:solidFill>
                      <a:srgbClr val="FFFFFF"/>
                    </a:solidFill>
                  </a14:hiddenFill>
                </a:ext>
                <a:ext uri="{91240B29-F687-4f45-9708-019B960494DF}">
                  <a14:hiddenLine xmlns:a14="http://schemas.microsoft.com/office/drawing/2010/main" xmlns="" xmlns:lc="http://schemas.openxmlformats.org/drawingml/2006/lockedCanvas" w="9525" algn="ctr">
                    <a:solidFill>
                      <a:srgbClr val="000000"/>
                    </a:solidFill>
                    <a:miter lim="800000"/>
                    <a:headEnd/>
                    <a:tailEnd/>
                  </a14:hiddenLine>
                </a:ext>
              </a:extLst>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r>
                  <a:rPr lang="en-US" altLang="en-US" sz="1400"/>
                  <a:t>t</a:t>
                </a:r>
              </a:p>
            </p:txBody>
          </p:sp>
          <p:sp>
            <p:nvSpPr>
              <p:cNvPr id="31" name="Text Box 28">
                <a:extLst>
                  <a:ext uri="{FF2B5EF4-FFF2-40B4-BE49-F238E27FC236}">
                    <a16:creationId xmlns:a16="http://schemas.microsoft.com/office/drawing/2014/main" id="{B34E06CE-B0E2-BFBC-4203-185036FD173A}"/>
                  </a:ext>
                </a:extLst>
              </p:cNvPr>
              <p:cNvSpPr txBox="1">
                <a:spLocks noChangeArrowheads="1"/>
              </p:cNvSpPr>
              <p:nvPr/>
            </p:nvSpPr>
            <p:spPr bwMode="auto">
              <a:xfrm>
                <a:off x="3836" y="1443"/>
                <a:ext cx="644" cy="192"/>
              </a:xfrm>
              <a:prstGeom prst="rect">
                <a:avLst/>
              </a:prstGeom>
              <a:noFill/>
              <a:ln>
                <a:noFill/>
              </a:ln>
              <a:extLst>
                <a:ext uri="{909E8E84-426E-40dd-AFC4-6F175D3DCCD1}">
                  <a14:hiddenFill xmlns:a14="http://schemas.microsoft.com/office/drawing/2010/main" xmlns="" xmlns:lc="http://schemas.openxmlformats.org/drawingml/2006/lockedCanvas">
                    <a:solidFill>
                      <a:srgbClr val="FFFFFF"/>
                    </a:solidFill>
                  </a14:hiddenFill>
                </a:ext>
                <a:ext uri="{91240B29-F687-4f45-9708-019B960494DF}">
                  <a14:hiddenLine xmlns:a14="http://schemas.microsoft.com/office/drawing/2010/main" xmlns="" xmlns:lc="http://schemas.openxmlformats.org/drawingml/2006/lockedCanvas" w="9525" algn="ctr">
                    <a:solidFill>
                      <a:srgbClr val="000000"/>
                    </a:solidFill>
                    <a:miter lim="800000"/>
                    <a:headEnd/>
                    <a:tailEnd/>
                  </a14:hiddenLine>
                </a:ext>
              </a:extLst>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eaLnBrk="1" hangingPunct="1"/>
                <a:r>
                  <a:rPr lang="en-US" altLang="en-US" sz="1400" dirty="0"/>
                  <a:t>kicker field</a:t>
                </a:r>
              </a:p>
            </p:txBody>
          </p:sp>
          <p:sp>
            <p:nvSpPr>
              <p:cNvPr id="32" name="Text Box 29">
                <a:extLst>
                  <a:ext uri="{FF2B5EF4-FFF2-40B4-BE49-F238E27FC236}">
                    <a16:creationId xmlns:a16="http://schemas.microsoft.com/office/drawing/2014/main" id="{E2D9CD1D-56AB-0DD9-68CE-D07904ED5169}"/>
                  </a:ext>
                </a:extLst>
              </p:cNvPr>
              <p:cNvSpPr txBox="1">
                <a:spLocks noChangeArrowheads="1"/>
              </p:cNvSpPr>
              <p:nvPr/>
            </p:nvSpPr>
            <p:spPr bwMode="auto">
              <a:xfrm>
                <a:off x="3788" y="678"/>
                <a:ext cx="526" cy="192"/>
              </a:xfrm>
              <a:prstGeom prst="rect">
                <a:avLst/>
              </a:prstGeom>
              <a:noFill/>
              <a:ln>
                <a:noFill/>
              </a:ln>
              <a:extLst>
                <a:ext uri="{909E8E84-426E-40dd-AFC4-6F175D3DCCD1}">
                  <a14:hiddenFill xmlns:a14="http://schemas.microsoft.com/office/drawing/2010/main" xmlns="" xmlns:lc="http://schemas.openxmlformats.org/drawingml/2006/lockedCanvas">
                    <a:solidFill>
                      <a:srgbClr val="FFFFFF"/>
                    </a:solidFill>
                  </a14:hiddenFill>
                </a:ext>
                <a:ext uri="{91240B29-F687-4f45-9708-019B960494DF}">
                  <a14:hiddenLine xmlns:a14="http://schemas.microsoft.com/office/drawing/2010/main" xmlns="" xmlns:lc="http://schemas.openxmlformats.org/drawingml/2006/lockedCanvas" w="9525" algn="ctr">
                    <a:solidFill>
                      <a:srgbClr val="000000"/>
                    </a:solidFill>
                    <a:miter lim="800000"/>
                    <a:headEnd/>
                    <a:tailEnd/>
                  </a14:hiddenLine>
                </a:ext>
              </a:extLst>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eaLnBrk="1" hangingPunct="1"/>
                <a:r>
                  <a:rPr lang="en-US" altLang="en-US" sz="1400" dirty="0"/>
                  <a:t>intensity</a:t>
                </a:r>
              </a:p>
            </p:txBody>
          </p:sp>
          <p:sp>
            <p:nvSpPr>
              <p:cNvPr id="33" name="Line 30">
                <a:extLst>
                  <a:ext uri="{FF2B5EF4-FFF2-40B4-BE49-F238E27FC236}">
                    <a16:creationId xmlns:a16="http://schemas.microsoft.com/office/drawing/2014/main" id="{6E67DA99-FC5C-3B65-8AFE-6BA374DBFEDC}"/>
                  </a:ext>
                </a:extLst>
              </p:cNvPr>
              <p:cNvSpPr>
                <a:spLocks noChangeShapeType="1"/>
              </p:cNvSpPr>
              <p:nvPr/>
            </p:nvSpPr>
            <p:spPr bwMode="auto">
              <a:xfrm>
                <a:off x="4792" y="774"/>
                <a:ext cx="0" cy="1051"/>
              </a:xfrm>
              <a:prstGeom prst="line">
                <a:avLst/>
              </a:prstGeom>
              <a:noFill/>
              <a:ln w="9525">
                <a:solidFill>
                  <a:schemeClr val="tx1"/>
                </a:solidFill>
                <a:prstDash val="sysDot"/>
                <a:round/>
                <a:headEnd/>
                <a:tailEnd/>
              </a:ln>
              <a:extLst>
                <a:ext uri="{909E8E84-426E-40dd-AFC4-6F175D3DCCD1}">
                  <a14:hiddenFill xmlns:a14="http://schemas.microsoft.com/office/drawing/2010/main" xmlns="" xmlns:lc="http://schemas.openxmlformats.org/drawingml/2006/lockedCanvas">
                    <a:no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34" name="Line 31">
                <a:extLst>
                  <a:ext uri="{FF2B5EF4-FFF2-40B4-BE49-F238E27FC236}">
                    <a16:creationId xmlns:a16="http://schemas.microsoft.com/office/drawing/2014/main" id="{93AF5E2D-29DC-C9D5-BA54-587F2E528B89}"/>
                  </a:ext>
                </a:extLst>
              </p:cNvPr>
              <p:cNvSpPr>
                <a:spLocks noChangeShapeType="1"/>
              </p:cNvSpPr>
              <p:nvPr/>
            </p:nvSpPr>
            <p:spPr bwMode="auto">
              <a:xfrm>
                <a:off x="4840" y="774"/>
                <a:ext cx="0" cy="1051"/>
              </a:xfrm>
              <a:prstGeom prst="line">
                <a:avLst/>
              </a:prstGeom>
              <a:noFill/>
              <a:ln w="9525">
                <a:solidFill>
                  <a:schemeClr val="tx1"/>
                </a:solidFill>
                <a:prstDash val="sysDot"/>
                <a:round/>
                <a:headEnd/>
                <a:tailEnd/>
              </a:ln>
              <a:extLst>
                <a:ext uri="{909E8E84-426E-40dd-AFC4-6F175D3DCCD1}">
                  <a14:hiddenFill xmlns:a14="http://schemas.microsoft.com/office/drawing/2010/main" xmlns="" xmlns:lc="http://schemas.openxmlformats.org/drawingml/2006/lockedCanvas">
                    <a:no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35" name="Rectangle 34">
                <a:extLst>
                  <a:ext uri="{FF2B5EF4-FFF2-40B4-BE49-F238E27FC236}">
                    <a16:creationId xmlns:a16="http://schemas.microsoft.com/office/drawing/2014/main" id="{682FE093-5974-4C79-52A1-699686321BE1}"/>
                  </a:ext>
                </a:extLst>
              </p:cNvPr>
              <p:cNvSpPr>
                <a:spLocks noChangeArrowheads="1"/>
              </p:cNvSpPr>
              <p:nvPr/>
            </p:nvSpPr>
            <p:spPr bwMode="auto">
              <a:xfrm>
                <a:off x="3693" y="630"/>
                <a:ext cx="1912" cy="1339"/>
              </a:xfrm>
              <a:prstGeom prst="rect">
                <a:avLst/>
              </a:prstGeom>
              <a:noFill/>
              <a:ln w="19050" algn="ctr">
                <a:solidFill>
                  <a:schemeClr val="accent2"/>
                </a:solidFill>
                <a:miter lim="800000"/>
                <a:headEnd/>
                <a:tailEnd/>
              </a:ln>
              <a:extLst>
                <a:ext uri="{909E8E84-426E-40dd-AFC4-6F175D3DCCD1}">
                  <a14:hiddenFill xmlns:a14="http://schemas.microsoft.com/office/drawing/2010/main" xmlns="" xmlns:lc="http://schemas.openxmlformats.org/drawingml/2006/lockedCanvas">
                    <a:solidFill>
                      <a:srgbClr val="FFFFFF"/>
                    </a:solid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endParaRPr lang="en-US" altLang="en-US"/>
              </a:p>
            </p:txBody>
          </p:sp>
          <p:sp>
            <p:nvSpPr>
              <p:cNvPr id="36" name="Text Box 33">
                <a:extLst>
                  <a:ext uri="{FF2B5EF4-FFF2-40B4-BE49-F238E27FC236}">
                    <a16:creationId xmlns:a16="http://schemas.microsoft.com/office/drawing/2014/main" id="{F51543E9-8017-A052-8842-C34B03F6A7BE}"/>
                  </a:ext>
                </a:extLst>
              </p:cNvPr>
              <p:cNvSpPr txBox="1">
                <a:spLocks noChangeArrowheads="1"/>
              </p:cNvSpPr>
              <p:nvPr/>
            </p:nvSpPr>
            <p:spPr bwMode="auto">
              <a:xfrm>
                <a:off x="5031" y="726"/>
                <a:ext cx="532" cy="326"/>
              </a:xfrm>
              <a:prstGeom prst="rect">
                <a:avLst/>
              </a:prstGeom>
              <a:noFill/>
              <a:ln>
                <a:noFill/>
              </a:ln>
              <a:extLst>
                <a:ext uri="{909E8E84-426E-40dd-AFC4-6F175D3DCCD1}">
                  <a14:hiddenFill xmlns:a14="http://schemas.microsoft.com/office/drawing/2010/main" xmlns="" xmlns:lc="http://schemas.openxmlformats.org/drawingml/2006/lockedCanvas">
                    <a:solidFill>
                      <a:srgbClr val="FFFFFF"/>
                    </a:solidFill>
                  </a14:hiddenFill>
                </a:ext>
                <a:ext uri="{91240B29-F687-4f45-9708-019B960494DF}">
                  <a14:hiddenLine xmlns:a14="http://schemas.microsoft.com/office/drawing/2010/main" xmlns="" xmlns:lc="http://schemas.openxmlformats.org/drawingml/2006/lockedCanvas" w="9525" algn="ctr">
                    <a:solidFill>
                      <a:srgbClr val="000000"/>
                    </a:solidFill>
                    <a:miter lim="800000"/>
                    <a:headEnd/>
                    <a:tailEnd/>
                  </a14:hiddenLine>
                </a:ext>
              </a:extLst>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eaLnBrk="1" hangingPunct="1"/>
                <a:r>
                  <a:rPr lang="en-US" altLang="en-US" sz="1400" dirty="0">
                    <a:solidFill>
                      <a:srgbClr val="FF0000"/>
                    </a:solidFill>
                  </a:rPr>
                  <a:t>injected </a:t>
                </a:r>
              </a:p>
              <a:p>
                <a:pPr algn="l" eaLnBrk="1" hangingPunct="1"/>
                <a:r>
                  <a:rPr lang="en-US" altLang="en-US" sz="1400" dirty="0">
                    <a:solidFill>
                      <a:srgbClr val="FF0000"/>
                    </a:solidFill>
                  </a:rPr>
                  <a:t>beam</a:t>
                </a:r>
              </a:p>
            </p:txBody>
          </p:sp>
          <p:sp>
            <p:nvSpPr>
              <p:cNvPr id="37" name="Line 34">
                <a:extLst>
                  <a:ext uri="{FF2B5EF4-FFF2-40B4-BE49-F238E27FC236}">
                    <a16:creationId xmlns:a16="http://schemas.microsoft.com/office/drawing/2014/main" id="{617C57DF-6361-A9C1-0339-5DDC70590279}"/>
                  </a:ext>
                </a:extLst>
              </p:cNvPr>
              <p:cNvSpPr>
                <a:spLocks noChangeShapeType="1"/>
              </p:cNvSpPr>
              <p:nvPr/>
            </p:nvSpPr>
            <p:spPr bwMode="auto">
              <a:xfrm flipV="1">
                <a:off x="3788" y="726"/>
                <a:ext cx="0" cy="191"/>
              </a:xfrm>
              <a:prstGeom prst="line">
                <a:avLst/>
              </a:prstGeom>
              <a:noFill/>
              <a:ln w="9525">
                <a:solidFill>
                  <a:schemeClr val="tx1"/>
                </a:solidFill>
                <a:round/>
                <a:headEnd/>
                <a:tailEnd type="triangle" w="med" len="med"/>
              </a:ln>
              <a:extLst>
                <a:ext uri="{909E8E84-426E-40dd-AFC4-6F175D3DCCD1}">
                  <a14:hiddenFill xmlns:a14="http://schemas.microsoft.com/office/drawing/2010/main" xmlns="" xmlns:lc="http://schemas.openxmlformats.org/drawingml/2006/lockedCanvas">
                    <a:no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38" name="Line 35">
                <a:extLst>
                  <a:ext uri="{FF2B5EF4-FFF2-40B4-BE49-F238E27FC236}">
                    <a16:creationId xmlns:a16="http://schemas.microsoft.com/office/drawing/2014/main" id="{19B3ACDA-AC1D-6485-8392-9E0E1CF61FDC}"/>
                  </a:ext>
                </a:extLst>
              </p:cNvPr>
              <p:cNvSpPr>
                <a:spLocks noChangeShapeType="1"/>
              </p:cNvSpPr>
              <p:nvPr/>
            </p:nvSpPr>
            <p:spPr bwMode="auto">
              <a:xfrm flipV="1">
                <a:off x="3788" y="1395"/>
                <a:ext cx="0" cy="191"/>
              </a:xfrm>
              <a:prstGeom prst="line">
                <a:avLst/>
              </a:prstGeom>
              <a:noFill/>
              <a:ln w="9525">
                <a:solidFill>
                  <a:schemeClr val="tx1"/>
                </a:solidFill>
                <a:round/>
                <a:headEnd/>
                <a:tailEnd type="triangle" w="med" len="med"/>
              </a:ln>
              <a:extLst>
                <a:ext uri="{909E8E84-426E-40dd-AFC4-6F175D3DCCD1}">
                  <a14:hiddenFill xmlns:a14="http://schemas.microsoft.com/office/drawing/2010/main" xmlns="" xmlns:lc="http://schemas.openxmlformats.org/drawingml/2006/lockedCanvas">
                    <a:no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grpSp>
        <p:sp>
          <p:nvSpPr>
            <p:cNvPr id="3" name="Line 24">
              <a:extLst>
                <a:ext uri="{FF2B5EF4-FFF2-40B4-BE49-F238E27FC236}">
                  <a16:creationId xmlns:a16="http://schemas.microsoft.com/office/drawing/2014/main" id="{F3BA51E3-E727-6CDD-47CE-C40E470A1580}"/>
                </a:ext>
              </a:extLst>
            </p:cNvPr>
            <p:cNvSpPr>
              <a:spLocks noChangeShapeType="1"/>
            </p:cNvSpPr>
            <p:nvPr/>
          </p:nvSpPr>
          <p:spPr bwMode="auto">
            <a:xfrm>
              <a:off x="5555693" y="1481753"/>
              <a:ext cx="1647164" cy="0"/>
            </a:xfrm>
            <a:prstGeom prst="line">
              <a:avLst/>
            </a:prstGeom>
            <a:noFill/>
            <a:ln w="9525">
              <a:solidFill>
                <a:schemeClr val="tx1"/>
              </a:solidFill>
              <a:round/>
              <a:headEnd/>
              <a:tailEnd/>
            </a:ln>
            <a:extLst>
              <a:ext uri="{909E8E84-426E-40dd-AFC4-6F175D3DCCD1}">
                <a14:hiddenFill xmlns:a14="http://schemas.microsoft.com/office/drawing/2010/main" xmlns="" xmlns:lc="http://schemas.openxmlformats.org/drawingml/2006/lockedCanvas">
                  <a:no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grpSp>
      <p:pic>
        <p:nvPicPr>
          <p:cNvPr id="40" name="Picture 39">
            <a:extLst>
              <a:ext uri="{FF2B5EF4-FFF2-40B4-BE49-F238E27FC236}">
                <a16:creationId xmlns:a16="http://schemas.microsoft.com/office/drawing/2014/main" id="{9B54AC61-6F9F-635C-31CA-85F13D5A98EA}"/>
              </a:ext>
            </a:extLst>
          </p:cNvPr>
          <p:cNvPicPr>
            <a:picLocks noChangeAspect="1"/>
          </p:cNvPicPr>
          <p:nvPr/>
        </p:nvPicPr>
        <p:blipFill>
          <a:blip r:embed="rId2"/>
          <a:stretch>
            <a:fillRect/>
          </a:stretch>
        </p:blipFill>
        <p:spPr>
          <a:xfrm>
            <a:off x="273948" y="544655"/>
            <a:ext cx="5118382" cy="2413988"/>
          </a:xfrm>
          <a:prstGeom prst="rect">
            <a:avLst/>
          </a:prstGeom>
        </p:spPr>
      </p:pic>
      <p:sp>
        <p:nvSpPr>
          <p:cNvPr id="42" name="TextBox 41">
            <a:extLst>
              <a:ext uri="{FF2B5EF4-FFF2-40B4-BE49-F238E27FC236}">
                <a16:creationId xmlns:a16="http://schemas.microsoft.com/office/drawing/2014/main" id="{D0CA7EAD-7EEF-8C27-2843-3048389D2A12}"/>
              </a:ext>
            </a:extLst>
          </p:cNvPr>
          <p:cNvSpPr txBox="1"/>
          <p:nvPr/>
        </p:nvSpPr>
        <p:spPr>
          <a:xfrm>
            <a:off x="411982" y="3187622"/>
            <a:ext cx="8148198" cy="1200329"/>
          </a:xfrm>
          <a:prstGeom prst="rect">
            <a:avLst/>
          </a:prstGeom>
          <a:noFill/>
        </p:spPr>
        <p:txBody>
          <a:bodyPr wrap="square">
            <a:spAutoFit/>
          </a:bodyPr>
          <a:lstStyle/>
          <a:p>
            <a:pPr marL="285750" indent="-285750" algn="l" eaLnBrk="1" hangingPunct="1">
              <a:buFont typeface="Arial" panose="020B0604020202020204" pitchFamily="34" charset="0"/>
              <a:buChar char="•"/>
            </a:pPr>
            <a:r>
              <a:rPr lang="en-US" altLang="en-US" b="1" dirty="0">
                <a:latin typeface="Arial"/>
                <a:cs typeface="Arial"/>
              </a:rPr>
              <a:t>Kickers</a:t>
            </a:r>
            <a:r>
              <a:rPr lang="en-US" altLang="en-US" b="0" dirty="0">
                <a:latin typeface="Arial"/>
                <a:cs typeface="Arial"/>
              </a:rPr>
              <a:t> produce fast pulses, rising their field within the particle-free gap in the circulating beam </a:t>
            </a:r>
            <a:r>
              <a:rPr lang="en-US" altLang="en-US" b="1" dirty="0">
                <a:latin typeface="Arial"/>
                <a:cs typeface="Arial"/>
              </a:rPr>
              <a:t>(temporal separation)</a:t>
            </a:r>
          </a:p>
          <a:p>
            <a:pPr marL="285750" indent="-285750">
              <a:buFont typeface="Arial" panose="020B0604020202020204" pitchFamily="34" charset="0"/>
              <a:buChar char="•"/>
            </a:pPr>
            <a:r>
              <a:rPr lang="en-US" altLang="en-US" b="1" dirty="0">
                <a:cs typeface="Arial"/>
              </a:rPr>
              <a:t>Septa</a:t>
            </a:r>
            <a:r>
              <a:rPr lang="en-US" altLang="en-US" dirty="0">
                <a:cs typeface="Arial"/>
              </a:rPr>
              <a:t> compensate for the relatively low kicker strength, and approach closely the circulating beam </a:t>
            </a:r>
            <a:r>
              <a:rPr lang="en-US" altLang="en-US" b="1" dirty="0">
                <a:cs typeface="Arial"/>
              </a:rPr>
              <a:t>(spatial separation)</a:t>
            </a:r>
          </a:p>
        </p:txBody>
      </p:sp>
    </p:spTree>
    <p:extLst>
      <p:ext uri="{BB962C8B-B14F-4D97-AF65-F5344CB8AC3E}">
        <p14:creationId xmlns:p14="http://schemas.microsoft.com/office/powerpoint/2010/main" val="1728614565"/>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2D031D-1742-67C1-A692-1DF6AA7D9FB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F392D57-5960-53FF-281A-17C17B121BE9}"/>
              </a:ext>
            </a:extLst>
          </p:cNvPr>
          <p:cNvSpPr>
            <a:spLocks noGrp="1"/>
          </p:cNvSpPr>
          <p:nvPr>
            <p:ph type="title"/>
          </p:nvPr>
        </p:nvSpPr>
        <p:spPr/>
        <p:txBody>
          <a:bodyPr/>
          <a:lstStyle/>
          <a:p>
            <a:r>
              <a:rPr lang="en-US" dirty="0"/>
              <a:t>Imperfect matching</a:t>
            </a:r>
          </a:p>
        </p:txBody>
      </p:sp>
      <p:sp>
        <p:nvSpPr>
          <p:cNvPr id="3" name="Content Placeholder 2">
            <a:extLst>
              <a:ext uri="{FF2B5EF4-FFF2-40B4-BE49-F238E27FC236}">
                <a16:creationId xmlns:a16="http://schemas.microsoft.com/office/drawing/2014/main" id="{F17ED3C8-AD0C-EB3E-E161-E0FAAACA4578}"/>
              </a:ext>
            </a:extLst>
          </p:cNvPr>
          <p:cNvSpPr>
            <a:spLocks noGrp="1"/>
          </p:cNvSpPr>
          <p:nvPr>
            <p:ph idx="1"/>
          </p:nvPr>
        </p:nvSpPr>
        <p:spPr>
          <a:xfrm>
            <a:off x="0" y="495547"/>
            <a:ext cx="9144000" cy="845742"/>
          </a:xfrm>
        </p:spPr>
        <p:txBody>
          <a:bodyPr/>
          <a:lstStyle/>
          <a:p>
            <a:r>
              <a:rPr lang="en-US" dirty="0"/>
              <a:t>Mismatch in optical parameters will lead to emittance blow-up via filamentation:</a:t>
            </a:r>
          </a:p>
          <a:p>
            <a:endParaRPr lang="en-US" dirty="0"/>
          </a:p>
          <a:p>
            <a:endParaRPr lang="en-US" dirty="0"/>
          </a:p>
          <a:p>
            <a:pPr marL="0" indent="0">
              <a:buNone/>
            </a:pPr>
            <a:endParaRPr lang="en-US" dirty="0"/>
          </a:p>
          <a:p>
            <a:endParaRPr lang="en-US" dirty="0"/>
          </a:p>
          <a:p>
            <a:pPr marL="0" indent="0">
              <a:buNone/>
            </a:pPr>
            <a:endParaRPr lang="en-US" dirty="0"/>
          </a:p>
          <a:p>
            <a:endParaRPr lang="en-US" dirty="0"/>
          </a:p>
        </p:txBody>
      </p:sp>
      <p:sp>
        <p:nvSpPr>
          <p:cNvPr id="5" name="Footer Placeholder 4">
            <a:extLst>
              <a:ext uri="{FF2B5EF4-FFF2-40B4-BE49-F238E27FC236}">
                <a16:creationId xmlns:a16="http://schemas.microsoft.com/office/drawing/2014/main" id="{74B7423A-DAE2-E399-C083-ABC09451C64D}"/>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38D37A56-B856-2339-AEE1-6D06386F9C5D}"/>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100</a:t>
            </a:fld>
            <a:endParaRPr lang="en-US" dirty="0"/>
          </a:p>
        </p:txBody>
      </p:sp>
      <p:grpSp>
        <p:nvGrpSpPr>
          <p:cNvPr id="12" name="Group 16">
            <a:extLst>
              <a:ext uri="{FF2B5EF4-FFF2-40B4-BE49-F238E27FC236}">
                <a16:creationId xmlns:a16="http://schemas.microsoft.com/office/drawing/2014/main" id="{B569BD31-74B0-C140-472A-FA334C91BA95}"/>
              </a:ext>
            </a:extLst>
          </p:cNvPr>
          <p:cNvGrpSpPr>
            <a:grpSpLocks noChangeAspect="1"/>
          </p:cNvGrpSpPr>
          <p:nvPr/>
        </p:nvGrpSpPr>
        <p:grpSpPr bwMode="auto">
          <a:xfrm>
            <a:off x="4747749" y="1822314"/>
            <a:ext cx="3173769" cy="736796"/>
            <a:chOff x="377" y="1661"/>
            <a:chExt cx="4870" cy="1490"/>
          </a:xfrm>
        </p:grpSpPr>
        <p:sp>
          <p:nvSpPr>
            <p:cNvPr id="13" name="Oval 17">
              <a:extLst>
                <a:ext uri="{FF2B5EF4-FFF2-40B4-BE49-F238E27FC236}">
                  <a16:creationId xmlns:a16="http://schemas.microsoft.com/office/drawing/2014/main" id="{02D231C0-C4B9-72D7-19D6-A03550455EC5}"/>
                </a:ext>
              </a:extLst>
            </p:cNvPr>
            <p:cNvSpPr>
              <a:spLocks noChangeAspect="1" noChangeArrowheads="1"/>
            </p:cNvSpPr>
            <p:nvPr/>
          </p:nvSpPr>
          <p:spPr bwMode="auto">
            <a:xfrm rot="1414825">
              <a:off x="1202" y="1661"/>
              <a:ext cx="3123" cy="1479"/>
            </a:xfrm>
            <a:prstGeom prst="ellipse">
              <a:avLst/>
            </a:prstGeom>
            <a:noFill/>
            <a:ln w="9525" algn="ctr">
              <a:solidFill>
                <a:schemeClr val="tx1"/>
              </a:solidFill>
              <a:prstDash val="dash"/>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sp>
          <p:nvSpPr>
            <p:cNvPr id="14" name="Oval 18">
              <a:extLst>
                <a:ext uri="{FF2B5EF4-FFF2-40B4-BE49-F238E27FC236}">
                  <a16:creationId xmlns:a16="http://schemas.microsoft.com/office/drawing/2014/main" id="{BB123FA0-3F59-C644-22CD-9A590CBACDB9}"/>
                </a:ext>
              </a:extLst>
            </p:cNvPr>
            <p:cNvSpPr>
              <a:spLocks noChangeAspect="1" noChangeArrowheads="1"/>
            </p:cNvSpPr>
            <p:nvPr/>
          </p:nvSpPr>
          <p:spPr bwMode="auto">
            <a:xfrm rot="-4078118">
              <a:off x="2366" y="1655"/>
              <a:ext cx="817" cy="1508"/>
            </a:xfrm>
            <a:prstGeom prst="ellipse">
              <a:avLst/>
            </a:prstGeom>
            <a:noFill/>
            <a:ln w="9525" algn="ctr">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pic>
          <p:nvPicPr>
            <p:cNvPr id="15" name="Picture 19">
              <a:extLst>
                <a:ext uri="{FF2B5EF4-FFF2-40B4-BE49-F238E27FC236}">
                  <a16:creationId xmlns:a16="http://schemas.microsoft.com/office/drawing/2014/main" id="{4D4321B5-E793-CEAE-760D-186EB79A6DA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804249">
              <a:off x="377" y="1679"/>
              <a:ext cx="4870" cy="14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28" name="Group 40">
            <a:extLst>
              <a:ext uri="{FF2B5EF4-FFF2-40B4-BE49-F238E27FC236}">
                <a16:creationId xmlns:a16="http://schemas.microsoft.com/office/drawing/2014/main" id="{FD01B520-E5FC-211A-0DBE-4F34A6589022}"/>
              </a:ext>
            </a:extLst>
          </p:cNvPr>
          <p:cNvGrpSpPr>
            <a:grpSpLocks noChangeAspect="1"/>
          </p:cNvGrpSpPr>
          <p:nvPr/>
        </p:nvGrpSpPr>
        <p:grpSpPr bwMode="auto">
          <a:xfrm>
            <a:off x="4724239" y="2911554"/>
            <a:ext cx="3286091" cy="1214129"/>
            <a:chOff x="310" y="1179"/>
            <a:chExt cx="5022" cy="2448"/>
          </a:xfrm>
        </p:grpSpPr>
        <p:sp>
          <p:nvSpPr>
            <p:cNvPr id="29" name="Oval 41">
              <a:extLst>
                <a:ext uri="{FF2B5EF4-FFF2-40B4-BE49-F238E27FC236}">
                  <a16:creationId xmlns:a16="http://schemas.microsoft.com/office/drawing/2014/main" id="{57479B7D-BD98-02F4-C29C-9E75408EA006}"/>
                </a:ext>
              </a:extLst>
            </p:cNvPr>
            <p:cNvSpPr>
              <a:spLocks noChangeAspect="1" noChangeArrowheads="1"/>
            </p:cNvSpPr>
            <p:nvPr/>
          </p:nvSpPr>
          <p:spPr bwMode="auto">
            <a:xfrm rot="-4078118">
              <a:off x="2366" y="1655"/>
              <a:ext cx="817" cy="1508"/>
            </a:xfrm>
            <a:prstGeom prst="ellipse">
              <a:avLst/>
            </a:prstGeom>
            <a:noFill/>
            <a:ln w="9525" algn="ctr">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sp>
          <p:nvSpPr>
            <p:cNvPr id="30" name="Oval 42">
              <a:extLst>
                <a:ext uri="{FF2B5EF4-FFF2-40B4-BE49-F238E27FC236}">
                  <a16:creationId xmlns:a16="http://schemas.microsoft.com/office/drawing/2014/main" id="{1CFB2F3C-6F18-A13F-AD68-4581558568E3}"/>
                </a:ext>
              </a:extLst>
            </p:cNvPr>
            <p:cNvSpPr>
              <a:spLocks noChangeAspect="1" noChangeArrowheads="1"/>
            </p:cNvSpPr>
            <p:nvPr/>
          </p:nvSpPr>
          <p:spPr bwMode="auto">
            <a:xfrm rot="1414825">
              <a:off x="1202" y="1661"/>
              <a:ext cx="3123" cy="1479"/>
            </a:xfrm>
            <a:prstGeom prst="ellipse">
              <a:avLst/>
            </a:prstGeom>
            <a:noFill/>
            <a:ln w="9525" algn="ctr">
              <a:solidFill>
                <a:schemeClr val="tx1"/>
              </a:solidFill>
              <a:prstDash val="dash"/>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pic>
          <p:nvPicPr>
            <p:cNvPr id="31" name="Picture 43">
              <a:extLst>
                <a:ext uri="{FF2B5EF4-FFF2-40B4-BE49-F238E27FC236}">
                  <a16:creationId xmlns:a16="http://schemas.microsoft.com/office/drawing/2014/main" id="{9D473FDF-E688-DC9D-6356-56CAB678275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365612">
              <a:off x="310" y="1179"/>
              <a:ext cx="5022" cy="24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grpSp>
      <p:grpSp>
        <p:nvGrpSpPr>
          <p:cNvPr id="41" name="Group 40">
            <a:extLst>
              <a:ext uri="{FF2B5EF4-FFF2-40B4-BE49-F238E27FC236}">
                <a16:creationId xmlns:a16="http://schemas.microsoft.com/office/drawing/2014/main" id="{7BA62282-547C-0F33-2EF6-ABE287F05580}"/>
              </a:ext>
            </a:extLst>
          </p:cNvPr>
          <p:cNvGrpSpPr/>
          <p:nvPr/>
        </p:nvGrpSpPr>
        <p:grpSpPr>
          <a:xfrm>
            <a:off x="474709" y="1361552"/>
            <a:ext cx="6899905" cy="3297260"/>
            <a:chOff x="474709" y="1361552"/>
            <a:chExt cx="6899905" cy="3297260"/>
          </a:xfrm>
        </p:grpSpPr>
        <p:grpSp>
          <p:nvGrpSpPr>
            <p:cNvPr id="17" name="Group 21">
              <a:extLst>
                <a:ext uri="{FF2B5EF4-FFF2-40B4-BE49-F238E27FC236}">
                  <a16:creationId xmlns:a16="http://schemas.microsoft.com/office/drawing/2014/main" id="{2BDB9D76-167F-5E2C-9C6E-CB2F62DE64FE}"/>
                </a:ext>
              </a:extLst>
            </p:cNvPr>
            <p:cNvGrpSpPr>
              <a:grpSpLocks noChangeAspect="1"/>
            </p:cNvGrpSpPr>
            <p:nvPr/>
          </p:nvGrpSpPr>
          <p:grpSpPr bwMode="auto">
            <a:xfrm>
              <a:off x="880534" y="2899180"/>
              <a:ext cx="2699663" cy="855634"/>
              <a:chOff x="798" y="1578"/>
              <a:chExt cx="4121" cy="1723"/>
            </a:xfrm>
          </p:grpSpPr>
          <p:sp>
            <p:nvSpPr>
              <p:cNvPr id="18" name="Oval 22">
                <a:extLst>
                  <a:ext uri="{FF2B5EF4-FFF2-40B4-BE49-F238E27FC236}">
                    <a16:creationId xmlns:a16="http://schemas.microsoft.com/office/drawing/2014/main" id="{A5C31AEC-4CE9-AF14-A938-C05548543398}"/>
                  </a:ext>
                </a:extLst>
              </p:cNvPr>
              <p:cNvSpPr>
                <a:spLocks noChangeAspect="1" noChangeArrowheads="1"/>
              </p:cNvSpPr>
              <p:nvPr/>
            </p:nvSpPr>
            <p:spPr bwMode="auto">
              <a:xfrm rot="-4078118">
                <a:off x="2366" y="1655"/>
                <a:ext cx="817" cy="1508"/>
              </a:xfrm>
              <a:prstGeom prst="ellipse">
                <a:avLst/>
              </a:prstGeom>
              <a:noFill/>
              <a:ln w="9525" algn="ctr">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sp>
            <p:nvSpPr>
              <p:cNvPr id="19" name="Oval 23">
                <a:extLst>
                  <a:ext uri="{FF2B5EF4-FFF2-40B4-BE49-F238E27FC236}">
                    <a16:creationId xmlns:a16="http://schemas.microsoft.com/office/drawing/2014/main" id="{6D0D6830-991C-0418-6C8E-825A06CEADBC}"/>
                  </a:ext>
                </a:extLst>
              </p:cNvPr>
              <p:cNvSpPr>
                <a:spLocks noChangeAspect="1" noChangeArrowheads="1"/>
              </p:cNvSpPr>
              <p:nvPr/>
            </p:nvSpPr>
            <p:spPr bwMode="auto">
              <a:xfrm rot="1414825">
                <a:off x="1202" y="1661"/>
                <a:ext cx="3123" cy="1479"/>
              </a:xfrm>
              <a:prstGeom prst="ellipse">
                <a:avLst/>
              </a:prstGeom>
              <a:noFill/>
              <a:ln w="9525" algn="ctr">
                <a:solidFill>
                  <a:schemeClr val="tx1"/>
                </a:solidFill>
                <a:prstDash val="dash"/>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pic>
            <p:nvPicPr>
              <p:cNvPr id="20" name="Picture 24">
                <a:extLst>
                  <a:ext uri="{FF2B5EF4-FFF2-40B4-BE49-F238E27FC236}">
                    <a16:creationId xmlns:a16="http://schemas.microsoft.com/office/drawing/2014/main" id="{8DBD07F2-EAE4-93E5-3CD0-6C46FA6D55E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8" y="1578"/>
                <a:ext cx="4121" cy="172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7" name="Rectangle 6">
              <a:extLst>
                <a:ext uri="{FF2B5EF4-FFF2-40B4-BE49-F238E27FC236}">
                  <a16:creationId xmlns:a16="http://schemas.microsoft.com/office/drawing/2014/main" id="{FE1A493C-9914-8BD4-0F57-A222321FA86F}"/>
                </a:ext>
              </a:extLst>
            </p:cNvPr>
            <p:cNvSpPr>
              <a:spLocks noChangeArrowheads="1"/>
            </p:cNvSpPr>
            <p:nvPr/>
          </p:nvSpPr>
          <p:spPr bwMode="auto">
            <a:xfrm>
              <a:off x="1118240" y="1426578"/>
              <a:ext cx="6256374" cy="2852113"/>
            </a:xfrm>
            <a:prstGeom prst="rect">
              <a:avLst/>
            </a:prstGeom>
            <a:noFill/>
            <a:ln w="19050">
              <a:solidFill>
                <a:srgbClr val="000080"/>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grpSp>
          <p:nvGrpSpPr>
            <p:cNvPr id="8" name="Group 15">
              <a:extLst>
                <a:ext uri="{FF2B5EF4-FFF2-40B4-BE49-F238E27FC236}">
                  <a16:creationId xmlns:a16="http://schemas.microsoft.com/office/drawing/2014/main" id="{DD1AE978-2DDD-05E4-FBAA-70EEDA9ED84E}"/>
                </a:ext>
              </a:extLst>
            </p:cNvPr>
            <p:cNvGrpSpPr>
              <a:grpSpLocks noChangeAspect="1"/>
            </p:cNvGrpSpPr>
            <p:nvPr/>
          </p:nvGrpSpPr>
          <p:grpSpPr bwMode="auto">
            <a:xfrm>
              <a:off x="2692065" y="1828647"/>
              <a:ext cx="3181606" cy="711047"/>
              <a:chOff x="378" y="1644"/>
              <a:chExt cx="4865" cy="1496"/>
            </a:xfrm>
          </p:grpSpPr>
          <p:sp>
            <p:nvSpPr>
              <p:cNvPr id="9" name="Oval 3">
                <a:extLst>
                  <a:ext uri="{FF2B5EF4-FFF2-40B4-BE49-F238E27FC236}">
                    <a16:creationId xmlns:a16="http://schemas.microsoft.com/office/drawing/2014/main" id="{7D33C8E4-84E6-FA3B-3D06-07A9E8848C6C}"/>
                  </a:ext>
                </a:extLst>
              </p:cNvPr>
              <p:cNvSpPr>
                <a:spLocks noChangeAspect="1" noChangeArrowheads="1"/>
              </p:cNvSpPr>
              <p:nvPr/>
            </p:nvSpPr>
            <p:spPr bwMode="auto">
              <a:xfrm rot="1414825">
                <a:off x="1202" y="1661"/>
                <a:ext cx="3123" cy="1479"/>
              </a:xfrm>
              <a:prstGeom prst="ellipse">
                <a:avLst/>
              </a:prstGeom>
              <a:noFill/>
              <a:ln w="9525" algn="ctr">
                <a:solidFill>
                  <a:schemeClr val="tx1"/>
                </a:solidFill>
                <a:prstDash val="dash"/>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sp>
            <p:nvSpPr>
              <p:cNvPr id="10" name="Oval 5">
                <a:extLst>
                  <a:ext uri="{FF2B5EF4-FFF2-40B4-BE49-F238E27FC236}">
                    <a16:creationId xmlns:a16="http://schemas.microsoft.com/office/drawing/2014/main" id="{97ABE82D-7778-16B2-4495-9D780FBF9EEB}"/>
                  </a:ext>
                </a:extLst>
              </p:cNvPr>
              <p:cNvSpPr>
                <a:spLocks noChangeAspect="1" noChangeArrowheads="1"/>
              </p:cNvSpPr>
              <p:nvPr/>
            </p:nvSpPr>
            <p:spPr bwMode="auto">
              <a:xfrm rot="-4078118">
                <a:off x="2366" y="1655"/>
                <a:ext cx="817" cy="1508"/>
              </a:xfrm>
              <a:prstGeom prst="ellipse">
                <a:avLst/>
              </a:prstGeom>
              <a:noFill/>
              <a:ln w="9525" algn="ctr">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pic>
            <p:nvPicPr>
              <p:cNvPr id="11" name="Picture 11">
                <a:extLst>
                  <a:ext uri="{FF2B5EF4-FFF2-40B4-BE49-F238E27FC236}">
                    <a16:creationId xmlns:a16="http://schemas.microsoft.com/office/drawing/2014/main" id="{BD54B231-9A7F-6707-A162-54318DA3870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8" y="1644"/>
                <a:ext cx="4865" cy="14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21" name="Oval 28">
              <a:extLst>
                <a:ext uri="{FF2B5EF4-FFF2-40B4-BE49-F238E27FC236}">
                  <a16:creationId xmlns:a16="http://schemas.microsoft.com/office/drawing/2014/main" id="{B47FCBD1-3133-82FE-783C-766336B25664}"/>
                </a:ext>
              </a:extLst>
            </p:cNvPr>
            <p:cNvSpPr>
              <a:spLocks noChangeAspect="1" noChangeArrowheads="1"/>
            </p:cNvSpPr>
            <p:nvPr/>
          </p:nvSpPr>
          <p:spPr bwMode="auto">
            <a:xfrm rot="1414825">
              <a:off x="1129995" y="1802898"/>
              <a:ext cx="1934300" cy="731845"/>
            </a:xfrm>
            <a:prstGeom prst="ellipse">
              <a:avLst/>
            </a:prstGeom>
            <a:noFill/>
            <a:ln w="9525" algn="ctr">
              <a:solidFill>
                <a:schemeClr val="tx1"/>
              </a:solidFill>
              <a:prstDash val="dash"/>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sp>
          <p:nvSpPr>
            <p:cNvPr id="22" name="Oval 29">
              <a:extLst>
                <a:ext uri="{FF2B5EF4-FFF2-40B4-BE49-F238E27FC236}">
                  <a16:creationId xmlns:a16="http://schemas.microsoft.com/office/drawing/2014/main" id="{DA8C3227-CBEB-1EFC-E364-88B194AB2081}"/>
                </a:ext>
              </a:extLst>
            </p:cNvPr>
            <p:cNvSpPr>
              <a:spLocks noChangeAspect="1" noChangeArrowheads="1"/>
            </p:cNvSpPr>
            <p:nvPr/>
          </p:nvSpPr>
          <p:spPr bwMode="auto">
            <a:xfrm rot="17521882">
              <a:off x="1901156" y="1705860"/>
              <a:ext cx="405039" cy="933846"/>
            </a:xfrm>
            <a:prstGeom prst="ellipse">
              <a:avLst/>
            </a:prstGeom>
            <a:noFill/>
            <a:ln w="9525" algn="ctr">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pic>
          <p:nvPicPr>
            <p:cNvPr id="23" name="Picture 30">
              <a:extLst>
                <a:ext uri="{FF2B5EF4-FFF2-40B4-BE49-F238E27FC236}">
                  <a16:creationId xmlns:a16="http://schemas.microsoft.com/office/drawing/2014/main" id="{8B442495-0037-F3FB-D643-C31294C233A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a:xfrm>
              <a:off x="1233175" y="1479065"/>
              <a:ext cx="1871611" cy="1412192"/>
            </a:xfrm>
            <a:prstGeom prst="rect">
              <a:avLst/>
            </a:prstGeom>
            <a:noFill/>
          </p:spPr>
        </p:pic>
        <p:grpSp>
          <p:nvGrpSpPr>
            <p:cNvPr id="24" name="Group 31">
              <a:extLst>
                <a:ext uri="{FF2B5EF4-FFF2-40B4-BE49-F238E27FC236}">
                  <a16:creationId xmlns:a16="http://schemas.microsoft.com/office/drawing/2014/main" id="{34D4ACD1-95DC-0E2D-7DA0-69D5B87AD9AD}"/>
                </a:ext>
              </a:extLst>
            </p:cNvPr>
            <p:cNvGrpSpPr>
              <a:grpSpLocks noChangeAspect="1"/>
            </p:cNvGrpSpPr>
            <p:nvPr/>
          </p:nvGrpSpPr>
          <p:grpSpPr bwMode="auto">
            <a:xfrm>
              <a:off x="2692065" y="2804109"/>
              <a:ext cx="3121526" cy="1037852"/>
              <a:chOff x="414" y="1352"/>
              <a:chExt cx="4790" cy="2101"/>
            </a:xfrm>
          </p:grpSpPr>
          <p:sp>
            <p:nvSpPr>
              <p:cNvPr id="25" name="Oval 32">
                <a:extLst>
                  <a:ext uri="{FF2B5EF4-FFF2-40B4-BE49-F238E27FC236}">
                    <a16:creationId xmlns:a16="http://schemas.microsoft.com/office/drawing/2014/main" id="{CAA4DA57-7A15-D76B-1C91-3035811ECD1F}"/>
                  </a:ext>
                </a:extLst>
              </p:cNvPr>
              <p:cNvSpPr>
                <a:spLocks noChangeAspect="1" noChangeArrowheads="1"/>
              </p:cNvSpPr>
              <p:nvPr/>
            </p:nvSpPr>
            <p:spPr bwMode="auto">
              <a:xfrm rot="-4078118">
                <a:off x="2366" y="1655"/>
                <a:ext cx="817" cy="1508"/>
              </a:xfrm>
              <a:prstGeom prst="ellipse">
                <a:avLst/>
              </a:prstGeom>
              <a:noFill/>
              <a:ln w="9525" algn="ctr">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sp>
            <p:nvSpPr>
              <p:cNvPr id="26" name="Oval 33">
                <a:extLst>
                  <a:ext uri="{FF2B5EF4-FFF2-40B4-BE49-F238E27FC236}">
                    <a16:creationId xmlns:a16="http://schemas.microsoft.com/office/drawing/2014/main" id="{3E9F37AB-10C5-F86E-F82C-65396593AB71}"/>
                  </a:ext>
                </a:extLst>
              </p:cNvPr>
              <p:cNvSpPr>
                <a:spLocks noChangeAspect="1" noChangeArrowheads="1"/>
              </p:cNvSpPr>
              <p:nvPr/>
            </p:nvSpPr>
            <p:spPr bwMode="auto">
              <a:xfrm rot="1414825">
                <a:off x="1202" y="1661"/>
                <a:ext cx="3123" cy="1479"/>
              </a:xfrm>
              <a:prstGeom prst="ellipse">
                <a:avLst/>
              </a:prstGeom>
              <a:noFill/>
              <a:ln w="9525" algn="ctr">
                <a:solidFill>
                  <a:schemeClr val="tx1"/>
                </a:solidFill>
                <a:prstDash val="dash"/>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pic>
            <p:nvPicPr>
              <p:cNvPr id="27" name="Picture 34">
                <a:extLst>
                  <a:ext uri="{FF2B5EF4-FFF2-40B4-BE49-F238E27FC236}">
                    <a16:creationId xmlns:a16="http://schemas.microsoft.com/office/drawing/2014/main" id="{8E894122-6137-F1E3-15D0-3F5FDE634B2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564079">
                <a:off x="414" y="1352"/>
                <a:ext cx="4790" cy="21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grpSp>
        <p:sp>
          <p:nvSpPr>
            <p:cNvPr id="32" name="Line 45">
              <a:extLst>
                <a:ext uri="{FF2B5EF4-FFF2-40B4-BE49-F238E27FC236}">
                  <a16:creationId xmlns:a16="http://schemas.microsoft.com/office/drawing/2014/main" id="{BE35740F-B6CC-9899-8FAE-0938840E8D44}"/>
                </a:ext>
              </a:extLst>
            </p:cNvPr>
            <p:cNvSpPr>
              <a:spLocks noChangeShapeType="1"/>
            </p:cNvSpPr>
            <p:nvPr/>
          </p:nvSpPr>
          <p:spPr bwMode="auto">
            <a:xfrm>
              <a:off x="852488" y="4453817"/>
              <a:ext cx="562920" cy="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pPr algn="ctr"/>
              <a:endParaRPr lang="en-GB" b="0">
                <a:solidFill>
                  <a:srgbClr val="000000"/>
                </a:solidFill>
                <a:latin typeface="Arial" charset="0"/>
                <a:ea typeface="+mn-ea"/>
              </a:endParaRPr>
            </a:p>
          </p:txBody>
        </p:sp>
        <p:sp>
          <p:nvSpPr>
            <p:cNvPr id="33" name="Line 46">
              <a:extLst>
                <a:ext uri="{FF2B5EF4-FFF2-40B4-BE49-F238E27FC236}">
                  <a16:creationId xmlns:a16="http://schemas.microsoft.com/office/drawing/2014/main" id="{774F19F2-D4D7-5CEF-2733-D2C79FDA63E3}"/>
                </a:ext>
              </a:extLst>
            </p:cNvPr>
            <p:cNvSpPr>
              <a:spLocks noChangeShapeType="1"/>
            </p:cNvSpPr>
            <p:nvPr/>
          </p:nvSpPr>
          <p:spPr bwMode="auto">
            <a:xfrm flipV="1">
              <a:off x="852488" y="4027981"/>
              <a:ext cx="0" cy="425836"/>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pPr algn="ctr"/>
              <a:endParaRPr lang="en-GB" b="0">
                <a:solidFill>
                  <a:srgbClr val="000000"/>
                </a:solidFill>
                <a:latin typeface="Arial" charset="0"/>
                <a:ea typeface="+mn-ea"/>
              </a:endParaRPr>
            </a:p>
          </p:txBody>
        </p:sp>
        <p:sp>
          <p:nvSpPr>
            <p:cNvPr id="34" name="Text Box 47">
              <a:extLst>
                <a:ext uri="{FF2B5EF4-FFF2-40B4-BE49-F238E27FC236}">
                  <a16:creationId xmlns:a16="http://schemas.microsoft.com/office/drawing/2014/main" id="{ABCEE5C4-FBA9-8721-3582-D5B6EFFAF7FE}"/>
                </a:ext>
              </a:extLst>
            </p:cNvPr>
            <p:cNvSpPr txBox="1">
              <a:spLocks noChangeArrowheads="1"/>
            </p:cNvSpPr>
            <p:nvPr/>
          </p:nvSpPr>
          <p:spPr bwMode="auto">
            <a:xfrm>
              <a:off x="1297860" y="4430049"/>
              <a:ext cx="235094" cy="228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r>
                <a:rPr lang="en-US" altLang="en-US" b="0" i="1" dirty="0">
                  <a:solidFill>
                    <a:srgbClr val="000000"/>
                  </a:solidFill>
                  <a:latin typeface="Times New Roman" pitchFamily="18" charset="0"/>
                  <a:ea typeface="+mn-ea"/>
                </a:rPr>
                <a:t>x</a:t>
              </a:r>
            </a:p>
          </p:txBody>
        </p:sp>
        <p:sp>
          <p:nvSpPr>
            <p:cNvPr id="35" name="Text Box 48">
              <a:extLst>
                <a:ext uri="{FF2B5EF4-FFF2-40B4-BE49-F238E27FC236}">
                  <a16:creationId xmlns:a16="http://schemas.microsoft.com/office/drawing/2014/main" id="{462A412B-0CB7-81DC-E982-48041EDE0156}"/>
                </a:ext>
              </a:extLst>
            </p:cNvPr>
            <p:cNvSpPr txBox="1">
              <a:spLocks noChangeArrowheads="1"/>
            </p:cNvSpPr>
            <p:nvPr/>
          </p:nvSpPr>
          <p:spPr bwMode="auto">
            <a:xfrm>
              <a:off x="474709" y="3933900"/>
              <a:ext cx="40128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r>
                <a:rPr lang="en-US" altLang="en-US" b="0" i="1" dirty="0">
                  <a:solidFill>
                    <a:srgbClr val="000000"/>
                  </a:solidFill>
                  <a:latin typeface="Times New Roman" pitchFamily="18" charset="0"/>
                  <a:ea typeface="+mn-ea"/>
                </a:rPr>
                <a:t>x’</a:t>
              </a:r>
            </a:p>
          </p:txBody>
        </p:sp>
        <p:sp>
          <p:nvSpPr>
            <p:cNvPr id="36" name="Text Box 51">
              <a:extLst>
                <a:ext uri="{FF2B5EF4-FFF2-40B4-BE49-F238E27FC236}">
                  <a16:creationId xmlns:a16="http://schemas.microsoft.com/office/drawing/2014/main" id="{9B586706-510E-3907-0F6C-5039B088EA74}"/>
                </a:ext>
              </a:extLst>
            </p:cNvPr>
            <p:cNvSpPr txBox="1">
              <a:spLocks noChangeArrowheads="1"/>
            </p:cNvSpPr>
            <p:nvPr/>
          </p:nvSpPr>
          <p:spPr bwMode="auto">
            <a:xfrm>
              <a:off x="1879684" y="1479065"/>
              <a:ext cx="513288" cy="171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r>
                <a:rPr lang="en-US" altLang="en-US" sz="1200" b="0" i="1">
                  <a:solidFill>
                    <a:srgbClr val="000000"/>
                  </a:solidFill>
                  <a:ea typeface="+mn-ea"/>
                </a:rPr>
                <a:t>Turn 0</a:t>
              </a:r>
              <a:endParaRPr lang="en-GB" altLang="en-US" sz="1200" b="0" i="1">
                <a:solidFill>
                  <a:srgbClr val="000000"/>
                </a:solidFill>
                <a:ea typeface="+mn-ea"/>
              </a:endParaRPr>
            </a:p>
          </p:txBody>
        </p:sp>
        <p:sp>
          <p:nvSpPr>
            <p:cNvPr id="37" name="Text Box 53">
              <a:extLst>
                <a:ext uri="{FF2B5EF4-FFF2-40B4-BE49-F238E27FC236}">
                  <a16:creationId xmlns:a16="http://schemas.microsoft.com/office/drawing/2014/main" id="{506AF768-F833-B385-93C5-8D80EC9FABF5}"/>
                </a:ext>
              </a:extLst>
            </p:cNvPr>
            <p:cNvSpPr txBox="1">
              <a:spLocks noChangeArrowheads="1"/>
            </p:cNvSpPr>
            <p:nvPr/>
          </p:nvSpPr>
          <p:spPr bwMode="auto">
            <a:xfrm>
              <a:off x="5688477" y="3757897"/>
              <a:ext cx="534185" cy="171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r>
                <a:rPr lang="en-US" altLang="en-US" sz="1200" b="0" i="1">
                  <a:solidFill>
                    <a:srgbClr val="000000"/>
                  </a:solidFill>
                  <a:ea typeface="+mn-ea"/>
                </a:rPr>
                <a:t>Turn N</a:t>
              </a:r>
              <a:endParaRPr lang="en-GB" altLang="en-US" sz="1200" b="0" i="1">
                <a:solidFill>
                  <a:srgbClr val="000000"/>
                </a:solidFill>
                <a:ea typeface="+mn-ea"/>
              </a:endParaRPr>
            </a:p>
          </p:txBody>
        </p:sp>
        <p:sp>
          <p:nvSpPr>
            <p:cNvPr id="38" name="Line 56">
              <a:extLst>
                <a:ext uri="{FF2B5EF4-FFF2-40B4-BE49-F238E27FC236}">
                  <a16:creationId xmlns:a16="http://schemas.microsoft.com/office/drawing/2014/main" id="{73A77769-1C87-1E0F-C1C9-4C925C3E0EC5}"/>
                </a:ext>
              </a:extLst>
            </p:cNvPr>
            <p:cNvSpPr>
              <a:spLocks noChangeShapeType="1"/>
            </p:cNvSpPr>
            <p:nvPr/>
          </p:nvSpPr>
          <p:spPr bwMode="auto">
            <a:xfrm>
              <a:off x="2878835" y="1573145"/>
              <a:ext cx="2747987" cy="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pPr algn="ctr"/>
              <a:endParaRPr lang="en-GB" b="0">
                <a:solidFill>
                  <a:srgbClr val="000000"/>
                </a:solidFill>
                <a:latin typeface="Arial" charset="0"/>
                <a:ea typeface="+mn-ea"/>
              </a:endParaRPr>
            </a:p>
          </p:txBody>
        </p:sp>
        <p:sp>
          <p:nvSpPr>
            <p:cNvPr id="39" name="Text Box 57">
              <a:extLst>
                <a:ext uri="{FF2B5EF4-FFF2-40B4-BE49-F238E27FC236}">
                  <a16:creationId xmlns:a16="http://schemas.microsoft.com/office/drawing/2014/main" id="{CA91089B-148E-539A-025C-314C9315915F}"/>
                </a:ext>
              </a:extLst>
            </p:cNvPr>
            <p:cNvSpPr txBox="1">
              <a:spLocks noChangeArrowheads="1"/>
            </p:cNvSpPr>
            <p:nvPr/>
          </p:nvSpPr>
          <p:spPr bwMode="auto">
            <a:xfrm>
              <a:off x="4046472" y="1361552"/>
              <a:ext cx="429700" cy="171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r>
                <a:rPr lang="en-US" altLang="en-US" sz="1200" b="0" i="1" dirty="0">
                  <a:solidFill>
                    <a:srgbClr val="000000"/>
                  </a:solidFill>
                  <a:ea typeface="+mn-ea"/>
                </a:rPr>
                <a:t>Time</a:t>
              </a:r>
              <a:endParaRPr lang="en-GB" altLang="en-US" sz="1200" b="0" i="1" dirty="0">
                <a:solidFill>
                  <a:srgbClr val="000000"/>
                </a:solidFill>
                <a:ea typeface="+mn-ea"/>
              </a:endParaRPr>
            </a:p>
          </p:txBody>
        </p:sp>
      </p:grpSp>
    </p:spTree>
    <p:extLst>
      <p:ext uri="{BB962C8B-B14F-4D97-AF65-F5344CB8AC3E}">
        <p14:creationId xmlns:p14="http://schemas.microsoft.com/office/powerpoint/2010/main" val="2251856968"/>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2C72E0-81A8-1788-0864-1AFADFA38F82}"/>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B4183832-6655-D766-524A-42CC5FCC87FB}"/>
              </a:ext>
            </a:extLst>
          </p:cNvPr>
          <p:cNvSpPr>
            <a:spLocks noGrp="1"/>
          </p:cNvSpPr>
          <p:nvPr>
            <p:ph type="title"/>
          </p:nvPr>
        </p:nvSpPr>
        <p:spPr/>
        <p:txBody>
          <a:bodyPr/>
          <a:lstStyle/>
          <a:p>
            <a:r>
              <a:rPr lang="en-US" dirty="0"/>
              <a:t>Layout</a:t>
            </a:r>
          </a:p>
        </p:txBody>
      </p:sp>
      <p:sp>
        <p:nvSpPr>
          <p:cNvPr id="8" name="Content Placeholder 7">
            <a:extLst>
              <a:ext uri="{FF2B5EF4-FFF2-40B4-BE49-F238E27FC236}">
                <a16:creationId xmlns:a16="http://schemas.microsoft.com/office/drawing/2014/main" id="{8E287D87-98BF-F1F5-4547-B18650AD175F}"/>
              </a:ext>
            </a:extLst>
          </p:cNvPr>
          <p:cNvSpPr>
            <a:spLocks noGrp="1"/>
          </p:cNvSpPr>
          <p:nvPr>
            <p:ph idx="1"/>
          </p:nvPr>
        </p:nvSpPr>
        <p:spPr/>
        <p:txBody>
          <a:bodyPr>
            <a:normAutofit fontScale="85000" lnSpcReduction="20000"/>
          </a:bodyPr>
          <a:lstStyle/>
          <a:p>
            <a:r>
              <a:rPr lang="en-US" dirty="0">
                <a:solidFill>
                  <a:schemeClr val="accent1"/>
                </a:solidFill>
              </a:rPr>
              <a:t>Basic principle + hardware</a:t>
            </a:r>
          </a:p>
          <a:p>
            <a:r>
              <a:rPr lang="en-US" dirty="0">
                <a:solidFill>
                  <a:schemeClr val="accent1"/>
                </a:solidFill>
              </a:rPr>
              <a:t>Injection techniques</a:t>
            </a:r>
          </a:p>
          <a:p>
            <a:pPr lvl="1"/>
            <a:r>
              <a:rPr lang="en-US" dirty="0">
                <a:solidFill>
                  <a:schemeClr val="accent1"/>
                </a:solidFill>
              </a:rPr>
              <a:t>Fast injection</a:t>
            </a:r>
          </a:p>
          <a:p>
            <a:pPr lvl="2"/>
            <a:r>
              <a:rPr lang="en-US" dirty="0">
                <a:solidFill>
                  <a:schemeClr val="accent1"/>
                </a:solidFill>
              </a:rPr>
              <a:t>Normalized phase space</a:t>
            </a:r>
          </a:p>
          <a:p>
            <a:pPr lvl="2"/>
            <a:r>
              <a:rPr lang="en-US" dirty="0">
                <a:solidFill>
                  <a:schemeClr val="accent1"/>
                </a:solidFill>
              </a:rPr>
              <a:t>Imperfect injection</a:t>
            </a:r>
          </a:p>
          <a:p>
            <a:pPr lvl="1"/>
            <a:r>
              <a:rPr lang="en-US" dirty="0">
                <a:solidFill>
                  <a:schemeClr val="accent1"/>
                </a:solidFill>
              </a:rPr>
              <a:t>Multi-turn injection</a:t>
            </a:r>
          </a:p>
          <a:p>
            <a:pPr lvl="1"/>
            <a:r>
              <a:rPr lang="en-US" dirty="0">
                <a:solidFill>
                  <a:schemeClr val="accent1"/>
                </a:solidFill>
              </a:rPr>
              <a:t>Charge exchange technique</a:t>
            </a:r>
          </a:p>
          <a:p>
            <a:pPr lvl="1"/>
            <a:r>
              <a:rPr lang="en-US" dirty="0">
                <a:solidFill>
                  <a:schemeClr val="accent1"/>
                </a:solidFill>
              </a:rPr>
              <a:t>Lepton injection</a:t>
            </a:r>
          </a:p>
          <a:p>
            <a:r>
              <a:rPr lang="en-US" dirty="0">
                <a:solidFill>
                  <a:schemeClr val="accent1"/>
                </a:solidFill>
              </a:rPr>
              <a:t>Extraction techniques</a:t>
            </a:r>
          </a:p>
          <a:p>
            <a:pPr lvl="1"/>
            <a:r>
              <a:rPr lang="en-US" dirty="0">
                <a:solidFill>
                  <a:schemeClr val="accent1"/>
                </a:solidFill>
              </a:rPr>
              <a:t>Fast extraction</a:t>
            </a:r>
          </a:p>
          <a:p>
            <a:pPr lvl="1"/>
            <a:r>
              <a:rPr lang="en-US" dirty="0">
                <a:solidFill>
                  <a:schemeClr val="accent1"/>
                </a:solidFill>
              </a:rPr>
              <a:t>Multi-turn extraction</a:t>
            </a:r>
          </a:p>
          <a:p>
            <a:pPr lvl="1"/>
            <a:r>
              <a:rPr lang="en-US" dirty="0">
                <a:solidFill>
                  <a:schemeClr val="accent1"/>
                </a:solidFill>
              </a:rPr>
              <a:t>Resonant multi-turn extraction</a:t>
            </a:r>
          </a:p>
          <a:p>
            <a:pPr lvl="1"/>
            <a:r>
              <a:rPr lang="en-US" dirty="0">
                <a:solidFill>
                  <a:schemeClr val="accent1"/>
                </a:solidFill>
              </a:rPr>
              <a:t>Resonant slow extraction</a:t>
            </a:r>
          </a:p>
          <a:p>
            <a:r>
              <a:rPr lang="en-US" dirty="0">
                <a:solidFill>
                  <a:schemeClr val="accent1"/>
                </a:solidFill>
              </a:rPr>
              <a:t>Transfer between machines</a:t>
            </a:r>
          </a:p>
          <a:p>
            <a:r>
              <a:rPr lang="en-US" dirty="0"/>
              <a:t>R&amp;D example</a:t>
            </a:r>
          </a:p>
          <a:p>
            <a:r>
              <a:rPr lang="en-US" dirty="0">
                <a:solidFill>
                  <a:schemeClr val="accent1"/>
                </a:solidFill>
              </a:rPr>
              <a:t>Conclusion</a:t>
            </a:r>
          </a:p>
        </p:txBody>
      </p:sp>
      <p:sp>
        <p:nvSpPr>
          <p:cNvPr id="4" name="Footer Placeholder 3">
            <a:extLst>
              <a:ext uri="{FF2B5EF4-FFF2-40B4-BE49-F238E27FC236}">
                <a16:creationId xmlns:a16="http://schemas.microsoft.com/office/drawing/2014/main" id="{1B27216C-F36A-4019-907D-241E285F24F2}"/>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5" name="Slide Number Placeholder 4">
            <a:extLst>
              <a:ext uri="{FF2B5EF4-FFF2-40B4-BE49-F238E27FC236}">
                <a16:creationId xmlns:a16="http://schemas.microsoft.com/office/drawing/2014/main" id="{32DA0294-16FB-FE4F-287D-121BDD06B761}"/>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101</a:t>
            </a:fld>
            <a:endParaRPr lang="en-US" dirty="0"/>
          </a:p>
        </p:txBody>
      </p:sp>
      <p:sp>
        <p:nvSpPr>
          <p:cNvPr id="6" name="Oval 5">
            <a:extLst>
              <a:ext uri="{FF2B5EF4-FFF2-40B4-BE49-F238E27FC236}">
                <a16:creationId xmlns:a16="http://schemas.microsoft.com/office/drawing/2014/main" id="{EF8F86A1-BC7E-ABEE-BEB7-29FC549A68FF}"/>
              </a:ext>
            </a:extLst>
          </p:cNvPr>
          <p:cNvSpPr>
            <a:spLocks noChangeArrowheads="1"/>
          </p:cNvSpPr>
          <p:nvPr/>
        </p:nvSpPr>
        <p:spPr bwMode="auto">
          <a:xfrm>
            <a:off x="3812063" y="1598627"/>
            <a:ext cx="2427605" cy="411734"/>
          </a:xfrm>
          <a:prstGeom prst="ellipse">
            <a:avLst/>
          </a:prstGeom>
          <a:noFill/>
          <a:ln w="1587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9" name="Oval 6">
            <a:extLst>
              <a:ext uri="{FF2B5EF4-FFF2-40B4-BE49-F238E27FC236}">
                <a16:creationId xmlns:a16="http://schemas.microsoft.com/office/drawing/2014/main" id="{16646F6C-2752-66A2-251A-95252DF35B33}"/>
              </a:ext>
            </a:extLst>
          </p:cNvPr>
          <p:cNvSpPr>
            <a:spLocks noChangeArrowheads="1"/>
          </p:cNvSpPr>
          <p:nvPr/>
        </p:nvSpPr>
        <p:spPr bwMode="auto">
          <a:xfrm>
            <a:off x="4982026" y="1984103"/>
            <a:ext cx="43839" cy="50416"/>
          </a:xfrm>
          <a:prstGeom prst="ellipse">
            <a:avLst/>
          </a:prstGeom>
          <a:solidFill>
            <a:schemeClr val="tx1"/>
          </a:solidFill>
          <a:ln w="9525">
            <a:solidFill>
              <a:schemeClr val="tx1"/>
            </a:solidFill>
            <a:round/>
            <a:headEnd/>
            <a:tailEnd/>
          </a:ln>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0" name="Oval 9">
            <a:extLst>
              <a:ext uri="{FF2B5EF4-FFF2-40B4-BE49-F238E27FC236}">
                <a16:creationId xmlns:a16="http://schemas.microsoft.com/office/drawing/2014/main" id="{B2DF0B3D-D02D-B83B-2909-716A981C9860}"/>
              </a:ext>
            </a:extLst>
          </p:cNvPr>
          <p:cNvSpPr>
            <a:spLocks noChangeArrowheads="1"/>
          </p:cNvSpPr>
          <p:nvPr/>
        </p:nvSpPr>
        <p:spPr bwMode="auto">
          <a:xfrm>
            <a:off x="3940841" y="1657446"/>
            <a:ext cx="2188315" cy="284643"/>
          </a:xfrm>
          <a:prstGeom prst="ellipse">
            <a:avLst/>
          </a:prstGeom>
          <a:noFill/>
          <a:ln w="15875">
            <a:solidFill>
              <a:schemeClr val="tx1"/>
            </a:solidFill>
            <a:prstDash val="sysDot"/>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1" name="Rectangle 10">
            <a:extLst>
              <a:ext uri="{FF2B5EF4-FFF2-40B4-BE49-F238E27FC236}">
                <a16:creationId xmlns:a16="http://schemas.microsoft.com/office/drawing/2014/main" id="{0DA58387-8F88-F1D9-3D87-3D72513139C6}"/>
              </a:ext>
            </a:extLst>
          </p:cNvPr>
          <p:cNvSpPr>
            <a:spLocks noChangeArrowheads="1"/>
          </p:cNvSpPr>
          <p:nvPr/>
        </p:nvSpPr>
        <p:spPr bwMode="auto">
          <a:xfrm>
            <a:off x="4907133" y="1880118"/>
            <a:ext cx="239290" cy="95581"/>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algn="ctr" eaLnBrk="1" hangingPunct="1"/>
            <a:endParaRPr lang="en-GB" altLang="en-US" sz="1800" b="0">
              <a:solidFill>
                <a:srgbClr val="000000"/>
              </a:solidFill>
            </a:endParaRPr>
          </a:p>
        </p:txBody>
      </p:sp>
      <p:sp>
        <p:nvSpPr>
          <p:cNvPr id="12" name="Line 12">
            <a:extLst>
              <a:ext uri="{FF2B5EF4-FFF2-40B4-BE49-F238E27FC236}">
                <a16:creationId xmlns:a16="http://schemas.microsoft.com/office/drawing/2014/main" id="{30BE2D4A-6ED9-41EA-D342-124320B22D7F}"/>
              </a:ext>
            </a:extLst>
          </p:cNvPr>
          <p:cNvSpPr>
            <a:spLocks noChangeShapeType="1"/>
          </p:cNvSpPr>
          <p:nvPr/>
        </p:nvSpPr>
        <p:spPr bwMode="auto">
          <a:xfrm>
            <a:off x="4879734" y="1939988"/>
            <a:ext cx="26487" cy="0"/>
          </a:xfrm>
          <a:prstGeom prst="line">
            <a:avLst/>
          </a:prstGeom>
          <a:noFill/>
          <a:ln w="9525">
            <a:solidFill>
              <a:schemeClr val="tx1"/>
            </a:solidFill>
            <a:round/>
            <a:headEnd/>
            <a:tailEnd type="triangle" w="lg" len="lg"/>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13" name="Oval 18">
            <a:extLst>
              <a:ext uri="{FF2B5EF4-FFF2-40B4-BE49-F238E27FC236}">
                <a16:creationId xmlns:a16="http://schemas.microsoft.com/office/drawing/2014/main" id="{096F3F76-5600-80B9-7A6F-6B75A4563373}"/>
              </a:ext>
            </a:extLst>
          </p:cNvPr>
          <p:cNvSpPr>
            <a:spLocks noChangeArrowheads="1"/>
          </p:cNvSpPr>
          <p:nvPr/>
        </p:nvSpPr>
        <p:spPr bwMode="auto">
          <a:xfrm>
            <a:off x="3946321" y="3035494"/>
            <a:ext cx="4073407" cy="680621"/>
          </a:xfrm>
          <a:prstGeom prst="ellipse">
            <a:avLst/>
          </a:prstGeom>
          <a:noFill/>
          <a:ln w="1587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4" name="Oval 19">
            <a:extLst>
              <a:ext uri="{FF2B5EF4-FFF2-40B4-BE49-F238E27FC236}">
                <a16:creationId xmlns:a16="http://schemas.microsoft.com/office/drawing/2014/main" id="{5A668051-A94F-7233-52D0-02207FE12343}"/>
              </a:ext>
            </a:extLst>
          </p:cNvPr>
          <p:cNvSpPr>
            <a:spLocks noChangeArrowheads="1"/>
          </p:cNvSpPr>
          <p:nvPr/>
        </p:nvSpPr>
        <p:spPr bwMode="auto">
          <a:xfrm>
            <a:off x="7933876" y="3277072"/>
            <a:ext cx="43839" cy="50416"/>
          </a:xfrm>
          <a:prstGeom prst="ellipse">
            <a:avLst/>
          </a:prstGeom>
          <a:solidFill>
            <a:schemeClr val="tx1"/>
          </a:solidFill>
          <a:ln w="9525">
            <a:solidFill>
              <a:schemeClr val="tx1"/>
            </a:solidFill>
            <a:round/>
            <a:headEnd/>
            <a:tailEnd/>
          </a:ln>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5" name="Oval 20">
            <a:extLst>
              <a:ext uri="{FF2B5EF4-FFF2-40B4-BE49-F238E27FC236}">
                <a16:creationId xmlns:a16="http://schemas.microsoft.com/office/drawing/2014/main" id="{810B5BFB-14F2-9421-0F48-869A1FDFF756}"/>
              </a:ext>
            </a:extLst>
          </p:cNvPr>
          <p:cNvSpPr>
            <a:spLocks noChangeArrowheads="1"/>
          </p:cNvSpPr>
          <p:nvPr/>
        </p:nvSpPr>
        <p:spPr bwMode="auto">
          <a:xfrm>
            <a:off x="4131725" y="3124773"/>
            <a:ext cx="3705339" cy="493660"/>
          </a:xfrm>
          <a:prstGeom prst="ellipse">
            <a:avLst/>
          </a:prstGeom>
          <a:noFill/>
          <a:ln w="15875">
            <a:solidFill>
              <a:schemeClr val="tx1"/>
            </a:solidFill>
            <a:prstDash val="sysDot"/>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6" name="Rectangle 21">
            <a:extLst>
              <a:ext uri="{FF2B5EF4-FFF2-40B4-BE49-F238E27FC236}">
                <a16:creationId xmlns:a16="http://schemas.microsoft.com/office/drawing/2014/main" id="{176BA771-BDEC-C689-BC57-A98DE0F2D3C8}"/>
              </a:ext>
            </a:extLst>
          </p:cNvPr>
          <p:cNvSpPr>
            <a:spLocks noChangeArrowheads="1"/>
          </p:cNvSpPr>
          <p:nvPr/>
        </p:nvSpPr>
        <p:spPr bwMode="auto">
          <a:xfrm>
            <a:off x="7645267" y="3304381"/>
            <a:ext cx="239290" cy="13129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7" name="Line 22">
            <a:extLst>
              <a:ext uri="{FF2B5EF4-FFF2-40B4-BE49-F238E27FC236}">
                <a16:creationId xmlns:a16="http://schemas.microsoft.com/office/drawing/2014/main" id="{461D918A-93A6-71F6-B6F4-FDB0A09CE28F}"/>
              </a:ext>
            </a:extLst>
          </p:cNvPr>
          <p:cNvSpPr>
            <a:spLocks noChangeShapeType="1"/>
          </p:cNvSpPr>
          <p:nvPr/>
        </p:nvSpPr>
        <p:spPr bwMode="auto">
          <a:xfrm>
            <a:off x="7728379" y="3282324"/>
            <a:ext cx="51146" cy="42014"/>
          </a:xfrm>
          <a:prstGeom prst="line">
            <a:avLst/>
          </a:prstGeom>
          <a:noFill/>
          <a:ln w="9525">
            <a:solidFill>
              <a:schemeClr val="tx1"/>
            </a:solidFill>
            <a:round/>
            <a:headEnd/>
            <a:tailEnd type="triangle" w="lg" len="lg"/>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18" name="Text Box 25">
            <a:extLst>
              <a:ext uri="{FF2B5EF4-FFF2-40B4-BE49-F238E27FC236}">
                <a16:creationId xmlns:a16="http://schemas.microsoft.com/office/drawing/2014/main" id="{5E746861-178B-8257-38D2-0D0F663779F0}"/>
              </a:ext>
            </a:extLst>
          </p:cNvPr>
          <p:cNvSpPr txBox="1">
            <a:spLocks noChangeArrowheads="1"/>
          </p:cNvSpPr>
          <p:nvPr/>
        </p:nvSpPr>
        <p:spPr bwMode="auto">
          <a:xfrm>
            <a:off x="4666017" y="1667950"/>
            <a:ext cx="113120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dirty="0">
                <a:solidFill>
                  <a:schemeClr val="accent1"/>
                </a:solidFill>
                <a:latin typeface="Calibri"/>
              </a:rPr>
              <a:t>Extraction</a:t>
            </a:r>
          </a:p>
        </p:txBody>
      </p:sp>
      <p:sp>
        <p:nvSpPr>
          <p:cNvPr id="19" name="Text Box 26">
            <a:extLst>
              <a:ext uri="{FF2B5EF4-FFF2-40B4-BE49-F238E27FC236}">
                <a16:creationId xmlns:a16="http://schemas.microsoft.com/office/drawing/2014/main" id="{5D4F71A9-45E7-E4D9-8D6D-2410048B523F}"/>
              </a:ext>
            </a:extLst>
          </p:cNvPr>
          <p:cNvSpPr txBox="1">
            <a:spLocks noChangeArrowheads="1"/>
          </p:cNvSpPr>
          <p:nvPr/>
        </p:nvSpPr>
        <p:spPr bwMode="auto">
          <a:xfrm>
            <a:off x="6090677" y="2279625"/>
            <a:ext cx="938398"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dirty="0">
                <a:solidFill>
                  <a:schemeClr val="accent1"/>
                </a:solidFill>
                <a:latin typeface="Calibri"/>
              </a:rPr>
              <a:t>Transfer</a:t>
            </a:r>
          </a:p>
        </p:txBody>
      </p:sp>
      <p:sp>
        <p:nvSpPr>
          <p:cNvPr id="20" name="Text Box 27">
            <a:extLst>
              <a:ext uri="{FF2B5EF4-FFF2-40B4-BE49-F238E27FC236}">
                <a16:creationId xmlns:a16="http://schemas.microsoft.com/office/drawing/2014/main" id="{BF20C3EB-4A92-85F5-7960-FC2B3984C106}"/>
              </a:ext>
            </a:extLst>
          </p:cNvPr>
          <p:cNvSpPr txBox="1">
            <a:spLocks noChangeArrowheads="1"/>
          </p:cNvSpPr>
          <p:nvPr/>
        </p:nvSpPr>
        <p:spPr bwMode="auto">
          <a:xfrm>
            <a:off x="8042561" y="3180966"/>
            <a:ext cx="1005403"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dirty="0">
                <a:solidFill>
                  <a:schemeClr val="accent1"/>
                </a:solidFill>
                <a:latin typeface="Calibri"/>
              </a:rPr>
              <a:t>Injection</a:t>
            </a:r>
          </a:p>
        </p:txBody>
      </p:sp>
      <p:sp>
        <p:nvSpPr>
          <p:cNvPr id="21" name="Freeform 39">
            <a:extLst>
              <a:ext uri="{FF2B5EF4-FFF2-40B4-BE49-F238E27FC236}">
                <a16:creationId xmlns:a16="http://schemas.microsoft.com/office/drawing/2014/main" id="{6ACAA07D-07F7-28CF-908F-91406B4E21EE}"/>
              </a:ext>
            </a:extLst>
          </p:cNvPr>
          <p:cNvSpPr>
            <a:spLocks/>
          </p:cNvSpPr>
          <p:nvPr/>
        </p:nvSpPr>
        <p:spPr bwMode="auto">
          <a:xfrm>
            <a:off x="5005772" y="2008260"/>
            <a:ext cx="2953677" cy="1294020"/>
          </a:xfrm>
          <a:custGeom>
            <a:avLst/>
            <a:gdLst>
              <a:gd name="T0" fmla="*/ 0 w 3234"/>
              <a:gd name="T1" fmla="*/ 0 h 1232"/>
              <a:gd name="T2" fmla="*/ 2147483647 w 3234"/>
              <a:gd name="T3" fmla="*/ 2147483647 h 1232"/>
              <a:gd name="T4" fmla="*/ 2147483647 w 3234"/>
              <a:gd name="T5" fmla="*/ 2147483647 h 1232"/>
              <a:gd name="T6" fmla="*/ 2147483647 w 3234"/>
              <a:gd name="T7" fmla="*/ 2147483647 h 1232"/>
              <a:gd name="T8" fmla="*/ 2147483647 w 3234"/>
              <a:gd name="T9" fmla="*/ 2147483647 h 1232"/>
              <a:gd name="T10" fmla="*/ 2147483647 w 3234"/>
              <a:gd name="T11" fmla="*/ 2147483647 h 1232"/>
              <a:gd name="T12" fmla="*/ 0 60000 65536"/>
              <a:gd name="T13" fmla="*/ 0 60000 65536"/>
              <a:gd name="T14" fmla="*/ 0 60000 65536"/>
              <a:gd name="T15" fmla="*/ 0 60000 65536"/>
              <a:gd name="T16" fmla="*/ 0 60000 65536"/>
              <a:gd name="T17" fmla="*/ 0 60000 65536"/>
              <a:gd name="T18" fmla="*/ 0 w 3234"/>
              <a:gd name="T19" fmla="*/ 0 h 1232"/>
              <a:gd name="T20" fmla="*/ 3234 w 3234"/>
              <a:gd name="T21" fmla="*/ 1232 h 1232"/>
            </a:gdLst>
            <a:ahLst/>
            <a:cxnLst>
              <a:cxn ang="T12">
                <a:pos x="T0" y="T1"/>
              </a:cxn>
              <a:cxn ang="T13">
                <a:pos x="T2" y="T3"/>
              </a:cxn>
              <a:cxn ang="T14">
                <a:pos x="T4" y="T5"/>
              </a:cxn>
              <a:cxn ang="T15">
                <a:pos x="T6" y="T7"/>
              </a:cxn>
              <a:cxn ang="T16">
                <a:pos x="T8" y="T9"/>
              </a:cxn>
              <a:cxn ang="T17">
                <a:pos x="T10" y="T11"/>
              </a:cxn>
            </a:cxnLst>
            <a:rect l="T18" t="T19" r="T20" b="T21"/>
            <a:pathLst>
              <a:path w="3234" h="1232">
                <a:moveTo>
                  <a:pt x="0" y="0"/>
                </a:moveTo>
                <a:cubicBezTo>
                  <a:pt x="145" y="17"/>
                  <a:pt x="420" y="72"/>
                  <a:pt x="644" y="177"/>
                </a:cubicBezTo>
                <a:cubicBezTo>
                  <a:pt x="868" y="282"/>
                  <a:pt x="1099" y="514"/>
                  <a:pt x="1346" y="628"/>
                </a:cubicBezTo>
                <a:cubicBezTo>
                  <a:pt x="1593" y="742"/>
                  <a:pt x="1879" y="793"/>
                  <a:pt x="2127" y="861"/>
                </a:cubicBezTo>
                <a:cubicBezTo>
                  <a:pt x="2375" y="929"/>
                  <a:pt x="2649" y="976"/>
                  <a:pt x="2834" y="1038"/>
                </a:cubicBezTo>
                <a:cubicBezTo>
                  <a:pt x="3019" y="1100"/>
                  <a:pt x="3126" y="1166"/>
                  <a:pt x="3234" y="1232"/>
                </a:cubicBezTo>
              </a:path>
            </a:pathLst>
          </a:custGeom>
          <a:noFill/>
          <a:ln w="19050" cap="flat" cmpd="sng">
            <a:solidFill>
              <a:schemeClr val="tx1"/>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GB">
              <a:solidFill>
                <a:srgbClr val="000000"/>
              </a:solidFill>
            </a:endParaRPr>
          </a:p>
        </p:txBody>
      </p:sp>
      <p:sp>
        <p:nvSpPr>
          <p:cNvPr id="22" name="Freeform 42">
            <a:extLst>
              <a:ext uri="{FF2B5EF4-FFF2-40B4-BE49-F238E27FC236}">
                <a16:creationId xmlns:a16="http://schemas.microsoft.com/office/drawing/2014/main" id="{8FC83A08-F8F7-F48D-299D-5587C0B544F5}"/>
              </a:ext>
            </a:extLst>
          </p:cNvPr>
          <p:cNvSpPr>
            <a:spLocks/>
          </p:cNvSpPr>
          <p:nvPr/>
        </p:nvSpPr>
        <p:spPr bwMode="auto">
          <a:xfrm>
            <a:off x="5461519" y="2208876"/>
            <a:ext cx="969946" cy="642809"/>
          </a:xfrm>
          <a:custGeom>
            <a:avLst/>
            <a:gdLst>
              <a:gd name="T0" fmla="*/ 0 w 1062"/>
              <a:gd name="T1" fmla="*/ 0 h 612"/>
              <a:gd name="T2" fmla="*/ 2147483647 w 1062"/>
              <a:gd name="T3" fmla="*/ 2147483647 h 612"/>
              <a:gd name="T4" fmla="*/ 2147483647 w 1062"/>
              <a:gd name="T5" fmla="*/ 2147483647 h 612"/>
              <a:gd name="T6" fmla="*/ 2147483647 w 1062"/>
              <a:gd name="T7" fmla="*/ 2147483647 h 612"/>
              <a:gd name="T8" fmla="*/ 2147483647 w 1062"/>
              <a:gd name="T9" fmla="*/ 2147483647 h 612"/>
              <a:gd name="T10" fmla="*/ 0 60000 65536"/>
              <a:gd name="T11" fmla="*/ 0 60000 65536"/>
              <a:gd name="T12" fmla="*/ 0 60000 65536"/>
              <a:gd name="T13" fmla="*/ 0 60000 65536"/>
              <a:gd name="T14" fmla="*/ 0 60000 65536"/>
              <a:gd name="T15" fmla="*/ 0 w 1062"/>
              <a:gd name="T16" fmla="*/ 0 h 612"/>
              <a:gd name="T17" fmla="*/ 1062 w 1062"/>
              <a:gd name="T18" fmla="*/ 612 h 612"/>
            </a:gdLst>
            <a:ahLst/>
            <a:cxnLst>
              <a:cxn ang="T10">
                <a:pos x="T0" y="T1"/>
              </a:cxn>
              <a:cxn ang="T11">
                <a:pos x="T2" y="T3"/>
              </a:cxn>
              <a:cxn ang="T12">
                <a:pos x="T4" y="T5"/>
              </a:cxn>
              <a:cxn ang="T13">
                <a:pos x="T6" y="T7"/>
              </a:cxn>
              <a:cxn ang="T14">
                <a:pos x="T8" y="T9"/>
              </a:cxn>
            </a:cxnLst>
            <a:rect l="T15" t="T16" r="T17" b="T18"/>
            <a:pathLst>
              <a:path w="1062" h="612">
                <a:moveTo>
                  <a:pt x="0" y="0"/>
                </a:moveTo>
                <a:cubicBezTo>
                  <a:pt x="23" y="11"/>
                  <a:pt x="81" y="31"/>
                  <a:pt x="144" y="66"/>
                </a:cubicBezTo>
                <a:cubicBezTo>
                  <a:pt x="207" y="101"/>
                  <a:pt x="290" y="145"/>
                  <a:pt x="378" y="210"/>
                </a:cubicBezTo>
                <a:cubicBezTo>
                  <a:pt x="466" y="275"/>
                  <a:pt x="558" y="389"/>
                  <a:pt x="672" y="456"/>
                </a:cubicBezTo>
                <a:cubicBezTo>
                  <a:pt x="786" y="523"/>
                  <a:pt x="924" y="567"/>
                  <a:pt x="1062" y="612"/>
                </a:cubicBezTo>
              </a:path>
            </a:pathLst>
          </a:custGeom>
          <a:noFill/>
          <a:ln w="19050" cap="flat" cmpd="sng">
            <a:solidFill>
              <a:schemeClr val="tx1"/>
            </a:solidFill>
            <a:prstDash val="sysDot"/>
            <a:round/>
            <a:headEnd/>
            <a:tailEnd type="triangle" w="med" len="med"/>
          </a:ln>
          <a:extLst>
            <a:ext uri="{909E8E84-426E-40dd-AFC4-6F175D3DCCD1}">
              <a14:hiddenFill xmlns:a14="http://schemas.microsoft.com/office/drawing/2010/main" xmlns="">
                <a:solidFill>
                  <a:srgbClr val="FFFFFF"/>
                </a:solidFill>
              </a14:hiddenFill>
            </a:ext>
          </a:extLst>
        </p:spPr>
        <p:txBody>
          <a:bodyPr wrap="none">
            <a:spAutoFit/>
          </a:bodyPr>
          <a:lstStyle/>
          <a:p>
            <a:endParaRPr lang="en-GB">
              <a:solidFill>
                <a:srgbClr val="000000"/>
              </a:solidFill>
            </a:endParaRPr>
          </a:p>
        </p:txBody>
      </p:sp>
      <p:pic>
        <p:nvPicPr>
          <p:cNvPr id="4098" name="Picture 2" descr="Scientist PNG Transparent Images | PNG All">
            <a:extLst>
              <a:ext uri="{FF2B5EF4-FFF2-40B4-BE49-F238E27FC236}">
                <a16:creationId xmlns:a16="http://schemas.microsoft.com/office/drawing/2014/main" id="{F09EB6B1-55E3-7A9A-8978-8FC5C3B22B8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07635" y="1130989"/>
            <a:ext cx="1446565" cy="1670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9605108"/>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201EE8-F93E-6247-5158-539E9388E7C2}"/>
              </a:ext>
            </a:extLst>
          </p:cNvPr>
          <p:cNvSpPr>
            <a:spLocks noGrp="1"/>
          </p:cNvSpPr>
          <p:nvPr>
            <p:ph type="title"/>
          </p:nvPr>
        </p:nvSpPr>
        <p:spPr>
          <a:xfrm>
            <a:off x="85744" y="41295"/>
            <a:ext cx="6690194" cy="377565"/>
          </a:xfrm>
        </p:spPr>
        <p:txBody>
          <a:bodyPr/>
          <a:lstStyle/>
          <a:p>
            <a:r>
              <a:rPr lang="en-CH" dirty="0"/>
              <a:t>The SHiP experiment (i)</a:t>
            </a:r>
          </a:p>
        </p:txBody>
      </p:sp>
      <p:sp>
        <p:nvSpPr>
          <p:cNvPr id="3" name="Content Placeholder 2">
            <a:extLst>
              <a:ext uri="{FF2B5EF4-FFF2-40B4-BE49-F238E27FC236}">
                <a16:creationId xmlns:a16="http://schemas.microsoft.com/office/drawing/2014/main" id="{1BC049CD-F16F-FD19-E7C4-9374B96BAAED}"/>
              </a:ext>
            </a:extLst>
          </p:cNvPr>
          <p:cNvSpPr>
            <a:spLocks noGrp="1"/>
          </p:cNvSpPr>
          <p:nvPr>
            <p:ph idx="1"/>
          </p:nvPr>
        </p:nvSpPr>
        <p:spPr>
          <a:xfrm>
            <a:off x="0" y="495547"/>
            <a:ext cx="8565662" cy="1068259"/>
          </a:xfrm>
        </p:spPr>
        <p:txBody>
          <a:bodyPr>
            <a:normAutofit fontScale="85000" lnSpcReduction="10000"/>
          </a:bodyPr>
          <a:lstStyle/>
          <a:p>
            <a:r>
              <a:rPr lang="en-CH" dirty="0"/>
              <a:t>Dark matter offers a possible explanation to several mysterious observations.</a:t>
            </a:r>
          </a:p>
          <a:p>
            <a:r>
              <a:rPr lang="en-CH" dirty="0"/>
              <a:t>SHiP will be hosted at CERN to search for long-lived dark-matter particles that would rarely interact with regular matter.</a:t>
            </a:r>
          </a:p>
        </p:txBody>
      </p:sp>
      <p:sp>
        <p:nvSpPr>
          <p:cNvPr id="6" name="Slide Number Placeholder 5">
            <a:extLst>
              <a:ext uri="{FF2B5EF4-FFF2-40B4-BE49-F238E27FC236}">
                <a16:creationId xmlns:a16="http://schemas.microsoft.com/office/drawing/2014/main" id="{87095AFB-261A-586F-CCF8-6AD0E01CD803}"/>
              </a:ext>
            </a:extLst>
          </p:cNvPr>
          <p:cNvSpPr>
            <a:spLocks noGrp="1"/>
          </p:cNvSpPr>
          <p:nvPr>
            <p:ph type="sldNum" sz="quarter" idx="4"/>
          </p:nvPr>
        </p:nvSpPr>
        <p:spPr/>
        <p:txBody>
          <a:bodyPr/>
          <a:lstStyle/>
          <a:p>
            <a:fld id="{17918391-D411-FE40-AAD7-861AE5233E0E}" type="slidenum">
              <a:rPr lang="en-US" smtClean="0"/>
              <a:pPr/>
              <a:t>102</a:t>
            </a:fld>
            <a:endParaRPr lang="en-US" dirty="0"/>
          </a:p>
        </p:txBody>
      </p:sp>
      <p:grpSp>
        <p:nvGrpSpPr>
          <p:cNvPr id="37" name="Group 36">
            <a:extLst>
              <a:ext uri="{FF2B5EF4-FFF2-40B4-BE49-F238E27FC236}">
                <a16:creationId xmlns:a16="http://schemas.microsoft.com/office/drawing/2014/main" id="{A5C5F9C4-180A-0BC3-F18F-6435A1615B33}"/>
              </a:ext>
            </a:extLst>
          </p:cNvPr>
          <p:cNvGrpSpPr/>
          <p:nvPr/>
        </p:nvGrpSpPr>
        <p:grpSpPr>
          <a:xfrm>
            <a:off x="298491" y="1492738"/>
            <a:ext cx="3845837" cy="2925770"/>
            <a:chOff x="298491" y="1492738"/>
            <a:chExt cx="3845837" cy="2925770"/>
          </a:xfrm>
        </p:grpSpPr>
        <p:pic>
          <p:nvPicPr>
            <p:cNvPr id="1026" name="Picture 2">
              <a:extLst>
                <a:ext uri="{FF2B5EF4-FFF2-40B4-BE49-F238E27FC236}">
                  <a16:creationId xmlns:a16="http://schemas.microsoft.com/office/drawing/2014/main" id="{66D476A9-07C0-301D-7CC9-4149DE3896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491" y="1870844"/>
              <a:ext cx="3845837" cy="2547664"/>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a:extLst>
                <a:ext uri="{FF2B5EF4-FFF2-40B4-BE49-F238E27FC236}">
                  <a16:creationId xmlns:a16="http://schemas.microsoft.com/office/drawing/2014/main" id="{E696FDAF-4513-77EC-899E-132A9B72B66F}"/>
                </a:ext>
              </a:extLst>
            </p:cNvPr>
            <p:cNvSpPr txBox="1"/>
            <p:nvPr/>
          </p:nvSpPr>
          <p:spPr>
            <a:xfrm>
              <a:off x="298491" y="1492738"/>
              <a:ext cx="3507601" cy="378106"/>
            </a:xfrm>
            <a:prstGeom prst="rect">
              <a:avLst/>
            </a:prstGeom>
            <a:noFill/>
          </p:spPr>
          <p:txBody>
            <a:bodyPr wrap="square" rtlCol="0">
              <a:spAutoFit/>
            </a:bodyPr>
            <a:lstStyle/>
            <a:p>
              <a:r>
                <a:rPr lang="en-CH" dirty="0"/>
                <a:t>Galaxy rotation speed</a:t>
              </a:r>
            </a:p>
          </p:txBody>
        </p:sp>
      </p:grpSp>
      <p:grpSp>
        <p:nvGrpSpPr>
          <p:cNvPr id="38" name="Group 37">
            <a:extLst>
              <a:ext uri="{FF2B5EF4-FFF2-40B4-BE49-F238E27FC236}">
                <a16:creationId xmlns:a16="http://schemas.microsoft.com/office/drawing/2014/main" id="{FE3EE6BD-4035-0521-27EA-70109CF24183}"/>
              </a:ext>
            </a:extLst>
          </p:cNvPr>
          <p:cNvGrpSpPr/>
          <p:nvPr/>
        </p:nvGrpSpPr>
        <p:grpSpPr>
          <a:xfrm>
            <a:off x="5057700" y="1492738"/>
            <a:ext cx="3525055" cy="3277804"/>
            <a:chOff x="5057700" y="1492738"/>
            <a:chExt cx="3525055" cy="3277804"/>
          </a:xfrm>
        </p:grpSpPr>
        <p:pic>
          <p:nvPicPr>
            <p:cNvPr id="1028" name="Picture 4" descr="undefined">
              <a:extLst>
                <a:ext uri="{FF2B5EF4-FFF2-40B4-BE49-F238E27FC236}">
                  <a16:creationId xmlns:a16="http://schemas.microsoft.com/office/drawing/2014/main" id="{C68E50DC-E1DB-D582-1ACC-D8A9390805C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57700" y="1870844"/>
              <a:ext cx="3525055" cy="2547664"/>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E9A8222E-F632-40F5-0BE6-F3C9ABD39550}"/>
                </a:ext>
              </a:extLst>
            </p:cNvPr>
            <p:cNvSpPr txBox="1"/>
            <p:nvPr/>
          </p:nvSpPr>
          <p:spPr>
            <a:xfrm>
              <a:off x="5057700" y="1492738"/>
              <a:ext cx="3507601" cy="378106"/>
            </a:xfrm>
            <a:prstGeom prst="rect">
              <a:avLst/>
            </a:prstGeom>
            <a:noFill/>
          </p:spPr>
          <p:txBody>
            <a:bodyPr wrap="square" rtlCol="0">
              <a:spAutoFit/>
            </a:bodyPr>
            <a:lstStyle/>
            <a:p>
              <a:r>
                <a:rPr lang="en-CH" dirty="0"/>
                <a:t>Bullet cluster</a:t>
              </a:r>
            </a:p>
          </p:txBody>
        </p:sp>
        <p:sp>
          <p:nvSpPr>
            <p:cNvPr id="27" name="TextBox 26">
              <a:extLst>
                <a:ext uri="{FF2B5EF4-FFF2-40B4-BE49-F238E27FC236}">
                  <a16:creationId xmlns:a16="http://schemas.microsoft.com/office/drawing/2014/main" id="{14F0AE2B-8AD3-B0B3-142C-87151E119AC0}"/>
                </a:ext>
              </a:extLst>
            </p:cNvPr>
            <p:cNvSpPr txBox="1"/>
            <p:nvPr/>
          </p:nvSpPr>
          <p:spPr>
            <a:xfrm>
              <a:off x="5057700" y="4401210"/>
              <a:ext cx="3525055" cy="369332"/>
            </a:xfrm>
            <a:prstGeom prst="rect">
              <a:avLst/>
            </a:prstGeom>
            <a:noFill/>
          </p:spPr>
          <p:txBody>
            <a:bodyPr wrap="square" rtlCol="0">
              <a:spAutoFit/>
            </a:bodyPr>
            <a:lstStyle/>
            <a:p>
              <a:r>
                <a:rPr lang="en-CH" dirty="0"/>
                <a:t>Dark matter        </a:t>
              </a:r>
              <a:r>
                <a:rPr lang="en-CH" dirty="0">
                  <a:solidFill>
                    <a:srgbClr val="FF0000"/>
                  </a:solidFill>
                </a:rPr>
                <a:t>Visible matter</a:t>
              </a:r>
            </a:p>
          </p:txBody>
        </p:sp>
      </p:grpSp>
      <p:sp>
        <p:nvSpPr>
          <p:cNvPr id="36" name="Footer Placeholder 35">
            <a:extLst>
              <a:ext uri="{FF2B5EF4-FFF2-40B4-BE49-F238E27FC236}">
                <a16:creationId xmlns:a16="http://schemas.microsoft.com/office/drawing/2014/main" id="{D48392C8-F376-3894-185A-79F76FC98EEF}"/>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3621710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F27A38-29C1-74B9-6346-3C66D5E4A74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DA96864-56B7-3AB1-84CE-882EC6A55A62}"/>
              </a:ext>
            </a:extLst>
          </p:cNvPr>
          <p:cNvSpPr>
            <a:spLocks noGrp="1"/>
          </p:cNvSpPr>
          <p:nvPr>
            <p:ph type="title"/>
          </p:nvPr>
        </p:nvSpPr>
        <p:spPr>
          <a:xfrm>
            <a:off x="85744" y="41295"/>
            <a:ext cx="7992612" cy="377565"/>
          </a:xfrm>
        </p:spPr>
        <p:txBody>
          <a:bodyPr/>
          <a:lstStyle/>
          <a:p>
            <a:r>
              <a:rPr lang="en-CH" dirty="0"/>
              <a:t>The SHiP experiment (ii)</a:t>
            </a:r>
          </a:p>
        </p:txBody>
      </p:sp>
      <p:sp>
        <p:nvSpPr>
          <p:cNvPr id="3" name="Content Placeholder 2">
            <a:extLst>
              <a:ext uri="{FF2B5EF4-FFF2-40B4-BE49-F238E27FC236}">
                <a16:creationId xmlns:a16="http://schemas.microsoft.com/office/drawing/2014/main" id="{12F7B773-859A-C97C-0CAB-9B63086A4CE5}"/>
              </a:ext>
            </a:extLst>
          </p:cNvPr>
          <p:cNvSpPr>
            <a:spLocks noGrp="1"/>
          </p:cNvSpPr>
          <p:nvPr>
            <p:ph idx="1"/>
          </p:nvPr>
        </p:nvSpPr>
        <p:spPr>
          <a:xfrm>
            <a:off x="0" y="495547"/>
            <a:ext cx="8565662" cy="1217927"/>
          </a:xfrm>
        </p:spPr>
        <p:txBody>
          <a:bodyPr>
            <a:normAutofit fontScale="85000" lnSpcReduction="10000"/>
          </a:bodyPr>
          <a:lstStyle/>
          <a:p>
            <a:r>
              <a:rPr lang="en-CH" dirty="0"/>
              <a:t>Dark matter offers a possible explanation to several mysterious observations.</a:t>
            </a:r>
          </a:p>
          <a:p>
            <a:r>
              <a:rPr lang="en-CH" dirty="0"/>
              <a:t>SHiP will be hosted at CERN to search for long-lived dark-matter particles that would rarely interact with regular matter -&gt; slow extraction onto dense target.</a:t>
            </a:r>
          </a:p>
          <a:p>
            <a:r>
              <a:rPr lang="en-CH" dirty="0"/>
              <a:t>By 2032, the SPS will quintuple the # of protons delivered to the North Area!</a:t>
            </a:r>
          </a:p>
        </p:txBody>
      </p:sp>
      <p:sp>
        <p:nvSpPr>
          <p:cNvPr id="5" name="Footer Placeholder 4">
            <a:extLst>
              <a:ext uri="{FF2B5EF4-FFF2-40B4-BE49-F238E27FC236}">
                <a16:creationId xmlns:a16="http://schemas.microsoft.com/office/drawing/2014/main" id="{972A3EE6-4E66-3025-5240-A8F51FCF7905}"/>
              </a:ext>
            </a:extLst>
          </p:cNvPr>
          <p:cNvSpPr>
            <a:spLocks noGrp="1"/>
          </p:cNvSpPr>
          <p:nvPr>
            <p:ph type="ftr" sz="quarter" idx="3"/>
          </p:nvPr>
        </p:nvSpPr>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26908D63-AEBA-0759-528A-A4AFDA478C82}"/>
              </a:ext>
            </a:extLst>
          </p:cNvPr>
          <p:cNvSpPr>
            <a:spLocks noGrp="1"/>
          </p:cNvSpPr>
          <p:nvPr>
            <p:ph type="sldNum" sz="quarter" idx="4"/>
          </p:nvPr>
        </p:nvSpPr>
        <p:spPr/>
        <p:txBody>
          <a:bodyPr/>
          <a:lstStyle/>
          <a:p>
            <a:fld id="{17918391-D411-FE40-AAD7-861AE5233E0E}" type="slidenum">
              <a:rPr lang="en-US" smtClean="0"/>
              <a:pPr/>
              <a:t>103</a:t>
            </a:fld>
            <a:endParaRPr lang="en-US" dirty="0"/>
          </a:p>
        </p:txBody>
      </p:sp>
      <p:grpSp>
        <p:nvGrpSpPr>
          <p:cNvPr id="14" name="Group 13">
            <a:extLst>
              <a:ext uri="{FF2B5EF4-FFF2-40B4-BE49-F238E27FC236}">
                <a16:creationId xmlns:a16="http://schemas.microsoft.com/office/drawing/2014/main" id="{4C139570-1D2D-E720-8686-C5B5B5656416}"/>
              </a:ext>
            </a:extLst>
          </p:cNvPr>
          <p:cNvGrpSpPr/>
          <p:nvPr/>
        </p:nvGrpSpPr>
        <p:grpSpPr>
          <a:xfrm>
            <a:off x="164132" y="1833234"/>
            <a:ext cx="3549464" cy="2664601"/>
            <a:chOff x="5212863" y="1946031"/>
            <a:chExt cx="3549464" cy="2664601"/>
          </a:xfrm>
        </p:grpSpPr>
        <p:pic>
          <p:nvPicPr>
            <p:cNvPr id="12" name="Google Shape;293;p48">
              <a:extLst>
                <a:ext uri="{FF2B5EF4-FFF2-40B4-BE49-F238E27FC236}">
                  <a16:creationId xmlns:a16="http://schemas.microsoft.com/office/drawing/2014/main" id="{E1C3D67C-E50F-863D-1DAE-A9A1B98F7795}"/>
                </a:ext>
              </a:extLst>
            </p:cNvPr>
            <p:cNvPicPr preferRelativeResize="0"/>
            <p:nvPr/>
          </p:nvPicPr>
          <p:blipFill rotWithShape="1">
            <a:blip r:embed="rId2">
              <a:alphaModFix/>
            </a:blip>
            <a:srcRect t="2372"/>
            <a:stretch/>
          </p:blipFill>
          <p:spPr>
            <a:xfrm>
              <a:off x="5212863" y="1946031"/>
              <a:ext cx="3549464" cy="1253996"/>
            </a:xfrm>
            <a:prstGeom prst="rect">
              <a:avLst/>
            </a:prstGeom>
            <a:noFill/>
            <a:ln>
              <a:noFill/>
            </a:ln>
          </p:spPr>
        </p:pic>
        <p:pic>
          <p:nvPicPr>
            <p:cNvPr id="13" name="Google Shape;292;p48">
              <a:extLst>
                <a:ext uri="{FF2B5EF4-FFF2-40B4-BE49-F238E27FC236}">
                  <a16:creationId xmlns:a16="http://schemas.microsoft.com/office/drawing/2014/main" id="{54AD3FCF-5458-D49F-403E-D675CD2DA6BE}"/>
                </a:ext>
              </a:extLst>
            </p:cNvPr>
            <p:cNvPicPr preferRelativeResize="0"/>
            <p:nvPr/>
          </p:nvPicPr>
          <p:blipFill>
            <a:blip r:embed="rId3">
              <a:alphaModFix/>
            </a:blip>
            <a:stretch>
              <a:fillRect/>
            </a:stretch>
          </p:blipFill>
          <p:spPr>
            <a:xfrm>
              <a:off x="5291018" y="3277989"/>
              <a:ext cx="3244962" cy="1332643"/>
            </a:xfrm>
            <a:prstGeom prst="rect">
              <a:avLst/>
            </a:prstGeom>
            <a:noFill/>
            <a:ln>
              <a:noFill/>
            </a:ln>
          </p:spPr>
        </p:pic>
      </p:grpSp>
      <p:grpSp>
        <p:nvGrpSpPr>
          <p:cNvPr id="15" name="Group 14">
            <a:extLst>
              <a:ext uri="{FF2B5EF4-FFF2-40B4-BE49-F238E27FC236}">
                <a16:creationId xmlns:a16="http://schemas.microsoft.com/office/drawing/2014/main" id="{890FC31C-2235-A4C4-D40F-E058FA71B077}"/>
              </a:ext>
            </a:extLst>
          </p:cNvPr>
          <p:cNvGrpSpPr/>
          <p:nvPr/>
        </p:nvGrpSpPr>
        <p:grpSpPr>
          <a:xfrm>
            <a:off x="4136757" y="1713474"/>
            <a:ext cx="4841631" cy="2934479"/>
            <a:chOff x="3845169" y="1543729"/>
            <a:chExt cx="4841631" cy="2934479"/>
          </a:xfrm>
        </p:grpSpPr>
        <p:pic>
          <p:nvPicPr>
            <p:cNvPr id="16" name="Google Shape;263;p46">
              <a:extLst>
                <a:ext uri="{FF2B5EF4-FFF2-40B4-BE49-F238E27FC236}">
                  <a16:creationId xmlns:a16="http://schemas.microsoft.com/office/drawing/2014/main" id="{8662BD11-FDB1-A9CF-3DA5-919CA04577FE}"/>
                </a:ext>
              </a:extLst>
            </p:cNvPr>
            <p:cNvPicPr preferRelativeResize="0"/>
            <p:nvPr/>
          </p:nvPicPr>
          <p:blipFill>
            <a:blip r:embed="rId4">
              <a:alphaModFix amt="49000"/>
            </a:blip>
            <a:srcRect l="7501" t="11142" r="5436" b="24024"/>
            <a:stretch/>
          </p:blipFill>
          <p:spPr>
            <a:xfrm>
              <a:off x="3845169" y="1543729"/>
              <a:ext cx="4841631" cy="2934479"/>
            </a:xfrm>
            <a:prstGeom prst="rect">
              <a:avLst/>
            </a:prstGeom>
            <a:noFill/>
            <a:ln>
              <a:noFill/>
            </a:ln>
          </p:spPr>
        </p:pic>
        <p:sp>
          <p:nvSpPr>
            <p:cNvPr id="17" name="Google Shape;264;p46">
              <a:extLst>
                <a:ext uri="{FF2B5EF4-FFF2-40B4-BE49-F238E27FC236}">
                  <a16:creationId xmlns:a16="http://schemas.microsoft.com/office/drawing/2014/main" id="{0CE443D8-5659-7764-768A-A46F9F30975C}"/>
                </a:ext>
              </a:extLst>
            </p:cNvPr>
            <p:cNvSpPr/>
            <p:nvPr/>
          </p:nvSpPr>
          <p:spPr>
            <a:xfrm>
              <a:off x="5080647" y="2468381"/>
              <a:ext cx="2067296" cy="609286"/>
            </a:xfrm>
            <a:prstGeom prst="ellipse">
              <a:avLst/>
            </a:prstGeom>
            <a:noFill/>
            <a:ln w="38100" cap="flat" cmpd="sng">
              <a:solidFill>
                <a:schemeClr val="dk2"/>
              </a:solidFill>
              <a:prstDash val="dash"/>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cxnSp>
          <p:nvCxnSpPr>
            <p:cNvPr id="18" name="Google Shape;265;p46">
              <a:extLst>
                <a:ext uri="{FF2B5EF4-FFF2-40B4-BE49-F238E27FC236}">
                  <a16:creationId xmlns:a16="http://schemas.microsoft.com/office/drawing/2014/main" id="{DF79B3F4-86FE-29E9-15D7-0272D568ADED}"/>
                </a:ext>
              </a:extLst>
            </p:cNvPr>
            <p:cNvCxnSpPr>
              <a:cxnSpLocks/>
              <a:stCxn id="17" idx="1"/>
            </p:cNvCxnSpPr>
            <p:nvPr/>
          </p:nvCxnSpPr>
          <p:spPr>
            <a:xfrm flipV="1">
              <a:off x="5383395" y="2352424"/>
              <a:ext cx="333193" cy="205185"/>
            </a:xfrm>
            <a:prstGeom prst="straightConnector1">
              <a:avLst/>
            </a:prstGeom>
            <a:noFill/>
            <a:ln w="28575" cap="flat" cmpd="sng">
              <a:solidFill>
                <a:schemeClr val="dk2"/>
              </a:solidFill>
              <a:prstDash val="solid"/>
              <a:round/>
              <a:headEnd type="none" w="med" len="med"/>
              <a:tailEnd type="triangle" w="med" len="med"/>
            </a:ln>
          </p:spPr>
        </p:cxnSp>
        <p:sp>
          <p:nvSpPr>
            <p:cNvPr id="19" name="Google Shape;266;p46">
              <a:extLst>
                <a:ext uri="{FF2B5EF4-FFF2-40B4-BE49-F238E27FC236}">
                  <a16:creationId xmlns:a16="http://schemas.microsoft.com/office/drawing/2014/main" id="{0187E19A-7E7E-3AF1-5B04-737F18314C75}"/>
                </a:ext>
              </a:extLst>
            </p:cNvPr>
            <p:cNvSpPr/>
            <p:nvPr/>
          </p:nvSpPr>
          <p:spPr>
            <a:xfrm>
              <a:off x="5716588" y="1910746"/>
              <a:ext cx="1142543" cy="511346"/>
            </a:xfrm>
            <a:prstGeom prst="rect">
              <a:avLst/>
            </a:prstGeom>
            <a:no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spTree>
    <p:extLst>
      <p:ext uri="{BB962C8B-B14F-4D97-AF65-F5344CB8AC3E}">
        <p14:creationId xmlns:p14="http://schemas.microsoft.com/office/powerpoint/2010/main" val="1398443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36FC0-7DBB-A04E-CD61-4CD9C5FCA129}"/>
              </a:ext>
            </a:extLst>
          </p:cNvPr>
          <p:cNvSpPr>
            <a:spLocks noGrp="1"/>
          </p:cNvSpPr>
          <p:nvPr>
            <p:ph type="title"/>
          </p:nvPr>
        </p:nvSpPr>
        <p:spPr/>
        <p:txBody>
          <a:bodyPr/>
          <a:lstStyle/>
          <a:p>
            <a:r>
              <a:rPr lang="en-CH" dirty="0"/>
              <a:t>Problem: septum radioactivation</a:t>
            </a:r>
          </a:p>
        </p:txBody>
      </p:sp>
      <p:sp>
        <p:nvSpPr>
          <p:cNvPr id="3" name="Content Placeholder 2">
            <a:extLst>
              <a:ext uri="{FF2B5EF4-FFF2-40B4-BE49-F238E27FC236}">
                <a16:creationId xmlns:a16="http://schemas.microsoft.com/office/drawing/2014/main" id="{812F4860-DA29-9D6F-626B-F4B278DB0F50}"/>
              </a:ext>
            </a:extLst>
          </p:cNvPr>
          <p:cNvSpPr>
            <a:spLocks noGrp="1"/>
          </p:cNvSpPr>
          <p:nvPr>
            <p:ph idx="1"/>
          </p:nvPr>
        </p:nvSpPr>
        <p:spPr>
          <a:xfrm>
            <a:off x="0" y="495546"/>
            <a:ext cx="9144000" cy="809623"/>
          </a:xfrm>
        </p:spPr>
        <p:txBody>
          <a:bodyPr>
            <a:normAutofit fontScale="70000" lnSpcReduction="20000"/>
          </a:bodyPr>
          <a:lstStyle/>
          <a:p>
            <a:pPr marL="0" lvl="0" indent="0" algn="l" rtl="0">
              <a:spcBef>
                <a:spcPts val="600"/>
              </a:spcBef>
              <a:spcAft>
                <a:spcPts val="0"/>
              </a:spcAft>
              <a:buNone/>
            </a:pPr>
            <a:r>
              <a:rPr lang="en-GB" sz="2000" dirty="0"/>
              <a:t>During extraction, </a:t>
            </a:r>
            <a:r>
              <a:rPr lang="en-GB" sz="2000" b="1" dirty="0"/>
              <a:t>~3% of the beam inevitably shaved on wires</a:t>
            </a:r>
            <a:r>
              <a:rPr lang="en-GB" sz="2000" dirty="0"/>
              <a:t> of electrostatic septum:</a:t>
            </a:r>
          </a:p>
          <a:p>
            <a:pPr marL="457200" lvl="0" indent="-317500" algn="l" rtl="0">
              <a:spcBef>
                <a:spcPts val="600"/>
              </a:spcBef>
              <a:spcAft>
                <a:spcPts val="0"/>
              </a:spcAft>
              <a:buSzPts val="1400"/>
              <a:buChar char="•"/>
            </a:pPr>
            <a:r>
              <a:rPr lang="en-GB" dirty="0"/>
              <a:t>Septum</a:t>
            </a:r>
            <a:r>
              <a:rPr lang="en-GB" sz="2000" dirty="0"/>
              <a:t> already highly activated. Situation will become unacceptable with increase in extracted protons.</a:t>
            </a:r>
          </a:p>
          <a:p>
            <a:pPr marL="457200" lvl="0" indent="-317500" algn="l" rtl="0">
              <a:spcBef>
                <a:spcPts val="0"/>
              </a:spcBef>
              <a:spcAft>
                <a:spcPts val="0"/>
              </a:spcAft>
              <a:buSzPts val="1400"/>
              <a:buChar char="•"/>
            </a:pPr>
            <a:r>
              <a:rPr lang="en-GB" sz="2000" dirty="0"/>
              <a:t>Difficult to perform interventions, risk of sparking, material damage…</a:t>
            </a:r>
          </a:p>
          <a:p>
            <a:endParaRPr lang="en-CH" dirty="0"/>
          </a:p>
        </p:txBody>
      </p:sp>
      <p:sp>
        <p:nvSpPr>
          <p:cNvPr id="5" name="Footer Placeholder 4">
            <a:extLst>
              <a:ext uri="{FF2B5EF4-FFF2-40B4-BE49-F238E27FC236}">
                <a16:creationId xmlns:a16="http://schemas.microsoft.com/office/drawing/2014/main" id="{3B7E7ADC-8E6F-654A-C92B-0E863B12AF82}"/>
              </a:ext>
            </a:extLst>
          </p:cNvPr>
          <p:cNvSpPr>
            <a:spLocks noGrp="1"/>
          </p:cNvSpPr>
          <p:nvPr>
            <p:ph type="ftr" sz="quarter" idx="3"/>
          </p:nvPr>
        </p:nvSpPr>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DCD39C1C-ED40-2263-9629-6A989627EB74}"/>
              </a:ext>
            </a:extLst>
          </p:cNvPr>
          <p:cNvSpPr>
            <a:spLocks noGrp="1"/>
          </p:cNvSpPr>
          <p:nvPr>
            <p:ph type="sldNum" sz="quarter" idx="4"/>
          </p:nvPr>
        </p:nvSpPr>
        <p:spPr/>
        <p:txBody>
          <a:bodyPr/>
          <a:lstStyle/>
          <a:p>
            <a:fld id="{17918391-D411-FE40-AAD7-861AE5233E0E}" type="slidenum">
              <a:rPr lang="en-US" smtClean="0"/>
              <a:pPr/>
              <a:t>104</a:t>
            </a:fld>
            <a:endParaRPr lang="en-US" dirty="0"/>
          </a:p>
        </p:txBody>
      </p:sp>
      <p:sp>
        <p:nvSpPr>
          <p:cNvPr id="12" name="TextBox 11">
            <a:extLst>
              <a:ext uri="{FF2B5EF4-FFF2-40B4-BE49-F238E27FC236}">
                <a16:creationId xmlns:a16="http://schemas.microsoft.com/office/drawing/2014/main" id="{796EEB9D-B476-99C6-3493-E9687E1527E5}"/>
              </a:ext>
            </a:extLst>
          </p:cNvPr>
          <p:cNvSpPr txBox="1"/>
          <p:nvPr/>
        </p:nvSpPr>
        <p:spPr>
          <a:xfrm>
            <a:off x="2184403" y="4307430"/>
            <a:ext cx="4437743" cy="369332"/>
          </a:xfrm>
          <a:prstGeom prst="rect">
            <a:avLst/>
          </a:prstGeom>
          <a:noFill/>
        </p:spPr>
        <p:txBody>
          <a:bodyPr wrap="square" rtlCol="0">
            <a:spAutoFit/>
          </a:bodyPr>
          <a:lstStyle/>
          <a:p>
            <a:r>
              <a:rPr lang="en-CH" dirty="0">
                <a:solidFill>
                  <a:srgbClr val="FF0000"/>
                </a:solidFill>
              </a:rPr>
              <a:t>Circulating beam         </a:t>
            </a:r>
            <a:r>
              <a:rPr lang="en-CH" dirty="0">
                <a:solidFill>
                  <a:srgbClr val="0070C0"/>
                </a:solidFill>
              </a:rPr>
              <a:t>Extracted beam</a:t>
            </a:r>
          </a:p>
        </p:txBody>
      </p:sp>
      <p:grpSp>
        <p:nvGrpSpPr>
          <p:cNvPr id="23" name="Group 22">
            <a:extLst>
              <a:ext uri="{FF2B5EF4-FFF2-40B4-BE49-F238E27FC236}">
                <a16:creationId xmlns:a16="http://schemas.microsoft.com/office/drawing/2014/main" id="{FA5AD3E7-4D77-D539-085D-F168E71631EE}"/>
              </a:ext>
            </a:extLst>
          </p:cNvPr>
          <p:cNvGrpSpPr/>
          <p:nvPr/>
        </p:nvGrpSpPr>
        <p:grpSpPr>
          <a:xfrm>
            <a:off x="346971" y="1349186"/>
            <a:ext cx="3675221" cy="2765173"/>
            <a:chOff x="346971" y="3913856"/>
            <a:chExt cx="3675221" cy="2765173"/>
          </a:xfrm>
        </p:grpSpPr>
        <p:grpSp>
          <p:nvGrpSpPr>
            <p:cNvPr id="22" name="Group 21">
              <a:extLst>
                <a:ext uri="{FF2B5EF4-FFF2-40B4-BE49-F238E27FC236}">
                  <a16:creationId xmlns:a16="http://schemas.microsoft.com/office/drawing/2014/main" id="{A5360EE6-8E0C-9EA0-D769-F859AC388674}"/>
                </a:ext>
              </a:extLst>
            </p:cNvPr>
            <p:cNvGrpSpPr/>
            <p:nvPr/>
          </p:nvGrpSpPr>
          <p:grpSpPr>
            <a:xfrm>
              <a:off x="346971" y="3913856"/>
              <a:ext cx="3675221" cy="2765173"/>
              <a:chOff x="235857" y="1625599"/>
              <a:chExt cx="3675221" cy="2765173"/>
            </a:xfrm>
          </p:grpSpPr>
          <p:grpSp>
            <p:nvGrpSpPr>
              <p:cNvPr id="20" name="Group 19">
                <a:extLst>
                  <a:ext uri="{FF2B5EF4-FFF2-40B4-BE49-F238E27FC236}">
                    <a16:creationId xmlns:a16="http://schemas.microsoft.com/office/drawing/2014/main" id="{FF56292F-3E0B-4FF9-1245-7DC8D37AD606}"/>
                  </a:ext>
                </a:extLst>
              </p:cNvPr>
              <p:cNvGrpSpPr/>
              <p:nvPr/>
            </p:nvGrpSpPr>
            <p:grpSpPr>
              <a:xfrm>
                <a:off x="235857" y="1625599"/>
                <a:ext cx="3675221" cy="2765173"/>
                <a:chOff x="235857" y="1625599"/>
                <a:chExt cx="3675221" cy="2765173"/>
              </a:xfrm>
            </p:grpSpPr>
            <p:grpSp>
              <p:nvGrpSpPr>
                <p:cNvPr id="18" name="Group 17">
                  <a:extLst>
                    <a:ext uri="{FF2B5EF4-FFF2-40B4-BE49-F238E27FC236}">
                      <a16:creationId xmlns:a16="http://schemas.microsoft.com/office/drawing/2014/main" id="{08DC761A-9FE4-7999-4B7C-B81F241C5CCD}"/>
                    </a:ext>
                  </a:extLst>
                </p:cNvPr>
                <p:cNvGrpSpPr/>
                <p:nvPr/>
              </p:nvGrpSpPr>
              <p:grpSpPr>
                <a:xfrm>
                  <a:off x="235857" y="1625599"/>
                  <a:ext cx="3675221" cy="2765173"/>
                  <a:chOff x="235857" y="1625599"/>
                  <a:chExt cx="3675221" cy="2765173"/>
                </a:xfrm>
              </p:grpSpPr>
              <p:grpSp>
                <p:nvGrpSpPr>
                  <p:cNvPr id="8" name="Google Shape;318;p50">
                    <a:extLst>
                      <a:ext uri="{FF2B5EF4-FFF2-40B4-BE49-F238E27FC236}">
                        <a16:creationId xmlns:a16="http://schemas.microsoft.com/office/drawing/2014/main" id="{2CD6741E-B791-24C4-44A0-40F75E016A11}"/>
                      </a:ext>
                    </a:extLst>
                  </p:cNvPr>
                  <p:cNvGrpSpPr/>
                  <p:nvPr/>
                </p:nvGrpSpPr>
                <p:grpSpPr>
                  <a:xfrm>
                    <a:off x="235857" y="1625599"/>
                    <a:ext cx="3675221" cy="2765173"/>
                    <a:chOff x="40475" y="2448400"/>
                    <a:chExt cx="2643902" cy="1989050"/>
                  </a:xfrm>
                </p:grpSpPr>
                <p:pic>
                  <p:nvPicPr>
                    <p:cNvPr id="9" name="Google Shape;319;p50">
                      <a:extLst>
                        <a:ext uri="{FF2B5EF4-FFF2-40B4-BE49-F238E27FC236}">
                          <a16:creationId xmlns:a16="http://schemas.microsoft.com/office/drawing/2014/main" id="{51C028D1-14DB-9420-1A24-5A7781D2A19C}"/>
                        </a:ext>
                      </a:extLst>
                    </p:cNvPr>
                    <p:cNvPicPr preferRelativeResize="0"/>
                    <p:nvPr/>
                  </p:nvPicPr>
                  <p:blipFill>
                    <a:blip r:embed="rId2">
                      <a:alphaModFix/>
                    </a:blip>
                    <a:stretch>
                      <a:fillRect/>
                    </a:stretch>
                  </p:blipFill>
                  <p:spPr>
                    <a:xfrm>
                      <a:off x="40475" y="2448400"/>
                      <a:ext cx="2643902" cy="1989050"/>
                    </a:xfrm>
                    <a:prstGeom prst="rect">
                      <a:avLst/>
                    </a:prstGeom>
                    <a:noFill/>
                    <a:ln>
                      <a:noFill/>
                    </a:ln>
                  </p:spPr>
                </p:pic>
                <p:sp>
                  <p:nvSpPr>
                    <p:cNvPr id="10" name="Google Shape;320;p50">
                      <a:extLst>
                        <a:ext uri="{FF2B5EF4-FFF2-40B4-BE49-F238E27FC236}">
                          <a16:creationId xmlns:a16="http://schemas.microsoft.com/office/drawing/2014/main" id="{49BA6AAE-F61E-3F91-018F-B7DFE4E63030}"/>
                        </a:ext>
                      </a:extLst>
                    </p:cNvPr>
                    <p:cNvSpPr/>
                    <p:nvPr/>
                  </p:nvSpPr>
                  <p:spPr>
                    <a:xfrm rot="16200000">
                      <a:off x="1035214" y="3181478"/>
                      <a:ext cx="32887" cy="424832"/>
                    </a:xfrm>
                    <a:prstGeom prst="rect">
                      <a:avLst/>
                    </a:prstGeom>
                    <a:gradFill>
                      <a:gsLst>
                        <a:gs pos="0">
                          <a:srgbClr val="FF0000"/>
                        </a:gs>
                        <a:gs pos="35000">
                          <a:srgbClr val="FF0000"/>
                        </a:gs>
                        <a:gs pos="69000">
                          <a:srgbClr val="0070C0"/>
                        </a:gs>
                        <a:gs pos="100000">
                          <a:srgbClr val="0070C0"/>
                        </a:gs>
                      </a:gsLst>
                      <a:lin ang="5400012"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grpSp>
              <p:sp>
                <p:nvSpPr>
                  <p:cNvPr id="15" name="Rectangle 14">
                    <a:extLst>
                      <a:ext uri="{FF2B5EF4-FFF2-40B4-BE49-F238E27FC236}">
                        <a16:creationId xmlns:a16="http://schemas.microsoft.com/office/drawing/2014/main" id="{8DC1CC26-5BAF-E3F0-660A-C42290DEC7F5}"/>
                      </a:ext>
                    </a:extLst>
                  </p:cNvPr>
                  <p:cNvSpPr/>
                  <p:nvPr/>
                </p:nvSpPr>
                <p:spPr>
                  <a:xfrm>
                    <a:off x="1998662" y="3317201"/>
                    <a:ext cx="763588" cy="111799"/>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grpSp>
            <p:sp>
              <p:nvSpPr>
                <p:cNvPr id="19" name="Rectangle 18">
                  <a:extLst>
                    <a:ext uri="{FF2B5EF4-FFF2-40B4-BE49-F238E27FC236}">
                      <a16:creationId xmlns:a16="http://schemas.microsoft.com/office/drawing/2014/main" id="{5F7C1EBD-3C00-F6A3-5D5E-EDC618354392}"/>
                    </a:ext>
                  </a:extLst>
                </p:cNvPr>
                <p:cNvSpPr/>
                <p:nvPr/>
              </p:nvSpPr>
              <p:spPr>
                <a:xfrm rot="20241390">
                  <a:off x="2024062" y="3009333"/>
                  <a:ext cx="79375" cy="329074"/>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grpSp>
          <p:sp>
            <p:nvSpPr>
              <p:cNvPr id="21" name="Rectangle 20">
                <a:extLst>
                  <a:ext uri="{FF2B5EF4-FFF2-40B4-BE49-F238E27FC236}">
                    <a16:creationId xmlns:a16="http://schemas.microsoft.com/office/drawing/2014/main" id="{1FDB5280-0291-A9B0-D120-10E809D045CF}"/>
                  </a:ext>
                </a:extLst>
              </p:cNvPr>
              <p:cNvSpPr/>
              <p:nvPr/>
            </p:nvSpPr>
            <p:spPr>
              <a:xfrm>
                <a:off x="904858" y="2813050"/>
                <a:ext cx="825517" cy="104113"/>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grpSp>
        <p:grpSp>
          <p:nvGrpSpPr>
            <p:cNvPr id="17" name="Group 16">
              <a:extLst>
                <a:ext uri="{FF2B5EF4-FFF2-40B4-BE49-F238E27FC236}">
                  <a16:creationId xmlns:a16="http://schemas.microsoft.com/office/drawing/2014/main" id="{E5E0FD3E-C754-BE88-360D-3A10E49BB443}"/>
                </a:ext>
              </a:extLst>
            </p:cNvPr>
            <p:cNvGrpSpPr/>
            <p:nvPr/>
          </p:nvGrpSpPr>
          <p:grpSpPr>
            <a:xfrm>
              <a:off x="1320735" y="5170926"/>
              <a:ext cx="844550" cy="136525"/>
              <a:chOff x="1219200" y="2892425"/>
              <a:chExt cx="844550" cy="136525"/>
            </a:xfrm>
          </p:grpSpPr>
          <p:sp>
            <p:nvSpPr>
              <p:cNvPr id="13" name="Oval 12">
                <a:extLst>
                  <a:ext uri="{FF2B5EF4-FFF2-40B4-BE49-F238E27FC236}">
                    <a16:creationId xmlns:a16="http://schemas.microsoft.com/office/drawing/2014/main" id="{4C21D8EF-6823-A5B4-40F6-97D7E448212A}"/>
                  </a:ext>
                </a:extLst>
              </p:cNvPr>
              <p:cNvSpPr/>
              <p:nvPr/>
            </p:nvSpPr>
            <p:spPr>
              <a:xfrm>
                <a:off x="1933575" y="2892425"/>
                <a:ext cx="130175" cy="104775"/>
              </a:xfrm>
              <a:prstGeom prst="ellipse">
                <a:avLst/>
              </a:prstGeom>
              <a:solidFill>
                <a:srgbClr val="0070C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14" name="Oval 13">
                <a:extLst>
                  <a:ext uri="{FF2B5EF4-FFF2-40B4-BE49-F238E27FC236}">
                    <a16:creationId xmlns:a16="http://schemas.microsoft.com/office/drawing/2014/main" id="{32F27B34-616A-1BCA-34CB-C4B6E0203DC0}"/>
                  </a:ext>
                </a:extLst>
              </p:cNvPr>
              <p:cNvSpPr/>
              <p:nvPr/>
            </p:nvSpPr>
            <p:spPr>
              <a:xfrm>
                <a:off x="1219200" y="2892425"/>
                <a:ext cx="136525" cy="136525"/>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grpSp>
      </p:grpSp>
      <p:sp>
        <p:nvSpPr>
          <p:cNvPr id="30" name="5-point Star 29">
            <a:extLst>
              <a:ext uri="{FF2B5EF4-FFF2-40B4-BE49-F238E27FC236}">
                <a16:creationId xmlns:a16="http://schemas.microsoft.com/office/drawing/2014/main" id="{3826E73A-40FF-820D-85C7-AA6078674DD5}"/>
              </a:ext>
            </a:extLst>
          </p:cNvPr>
          <p:cNvSpPr/>
          <p:nvPr/>
        </p:nvSpPr>
        <p:spPr>
          <a:xfrm>
            <a:off x="1917689" y="2604239"/>
            <a:ext cx="89573" cy="89573"/>
          </a:xfrm>
          <a:prstGeom prst="star5">
            <a:avLst/>
          </a:prstGeom>
          <a:solidFill>
            <a:schemeClr val="tx1">
              <a:lumMod val="50000"/>
            </a:schemeClr>
          </a:solidFill>
          <a:ln>
            <a:solidFill>
              <a:schemeClr val="bg2">
                <a:lumMod val="1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grpSp>
        <p:nvGrpSpPr>
          <p:cNvPr id="32" name="Group 31">
            <a:extLst>
              <a:ext uri="{FF2B5EF4-FFF2-40B4-BE49-F238E27FC236}">
                <a16:creationId xmlns:a16="http://schemas.microsoft.com/office/drawing/2014/main" id="{AA3278F7-177E-DAC5-E8AD-56CB2945F879}"/>
              </a:ext>
            </a:extLst>
          </p:cNvPr>
          <p:cNvGrpSpPr/>
          <p:nvPr/>
        </p:nvGrpSpPr>
        <p:grpSpPr>
          <a:xfrm>
            <a:off x="4129212" y="1498771"/>
            <a:ext cx="4863341" cy="2352431"/>
            <a:chOff x="4129212" y="1498771"/>
            <a:chExt cx="4863341" cy="2352431"/>
          </a:xfrm>
        </p:grpSpPr>
        <p:pic>
          <p:nvPicPr>
            <p:cNvPr id="11" name="Picture 10">
              <a:extLst>
                <a:ext uri="{FF2B5EF4-FFF2-40B4-BE49-F238E27FC236}">
                  <a16:creationId xmlns:a16="http://schemas.microsoft.com/office/drawing/2014/main" id="{C4D618C2-24B2-8E02-5191-336263B1DC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9212" y="1498771"/>
              <a:ext cx="4863341" cy="2352431"/>
            </a:xfrm>
            <a:prstGeom prst="rect">
              <a:avLst/>
            </a:prstGeom>
          </p:spPr>
        </p:pic>
        <p:cxnSp>
          <p:nvCxnSpPr>
            <p:cNvPr id="25" name="Straight Arrow Connector 24">
              <a:extLst>
                <a:ext uri="{FF2B5EF4-FFF2-40B4-BE49-F238E27FC236}">
                  <a16:creationId xmlns:a16="http://schemas.microsoft.com/office/drawing/2014/main" id="{80391F55-FD19-03A5-A8B5-1B27EB354857}"/>
                </a:ext>
              </a:extLst>
            </p:cNvPr>
            <p:cNvCxnSpPr/>
            <p:nvPr/>
          </p:nvCxnSpPr>
          <p:spPr>
            <a:xfrm flipV="1">
              <a:off x="4617156" y="2799644"/>
              <a:ext cx="519288" cy="97813"/>
            </a:xfrm>
            <a:prstGeom prst="straightConnector1">
              <a:avLst/>
            </a:prstGeom>
            <a:ln>
              <a:solidFill>
                <a:schemeClr val="bg2">
                  <a:lumMod val="10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3A085074-A614-102A-BF35-626DAB22EA71}"/>
                </a:ext>
              </a:extLst>
            </p:cNvPr>
            <p:cNvCxnSpPr>
              <a:cxnSpLocks/>
            </p:cNvCxnSpPr>
            <p:nvPr/>
          </p:nvCxnSpPr>
          <p:spPr>
            <a:xfrm>
              <a:off x="4617156" y="2920188"/>
              <a:ext cx="366888" cy="144403"/>
            </a:xfrm>
            <a:prstGeom prst="straightConnector1">
              <a:avLst/>
            </a:prstGeom>
            <a:ln>
              <a:solidFill>
                <a:schemeClr val="bg2">
                  <a:lumMod val="10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8" name="Straight Arrow Connector 27">
              <a:extLst>
                <a:ext uri="{FF2B5EF4-FFF2-40B4-BE49-F238E27FC236}">
                  <a16:creationId xmlns:a16="http://schemas.microsoft.com/office/drawing/2014/main" id="{1FEE824F-EB8F-29AD-3A8B-5B3DB77AC3B7}"/>
                </a:ext>
              </a:extLst>
            </p:cNvPr>
            <p:cNvCxnSpPr>
              <a:cxnSpLocks/>
            </p:cNvCxnSpPr>
            <p:nvPr/>
          </p:nvCxnSpPr>
          <p:spPr>
            <a:xfrm>
              <a:off x="4636169" y="2915756"/>
              <a:ext cx="454895" cy="72202"/>
            </a:xfrm>
            <a:prstGeom prst="straightConnector1">
              <a:avLst/>
            </a:prstGeom>
            <a:ln>
              <a:solidFill>
                <a:schemeClr val="bg2">
                  <a:lumMod val="10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31" name="5-point Star 30">
              <a:extLst>
                <a:ext uri="{FF2B5EF4-FFF2-40B4-BE49-F238E27FC236}">
                  <a16:creationId xmlns:a16="http://schemas.microsoft.com/office/drawing/2014/main" id="{8B33A424-2CD9-A1F3-86CC-99B6EC9846A6}"/>
                </a:ext>
              </a:extLst>
            </p:cNvPr>
            <p:cNvSpPr/>
            <p:nvPr/>
          </p:nvSpPr>
          <p:spPr>
            <a:xfrm>
              <a:off x="4591100" y="2867737"/>
              <a:ext cx="89573" cy="89573"/>
            </a:xfrm>
            <a:prstGeom prst="star5">
              <a:avLst/>
            </a:prstGeom>
            <a:solidFill>
              <a:schemeClr val="tx1">
                <a:lumMod val="50000"/>
              </a:schemeClr>
            </a:solidFill>
            <a:ln>
              <a:solidFill>
                <a:schemeClr val="bg2">
                  <a:lumMod val="1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grpSp>
    </p:spTree>
    <p:extLst>
      <p:ext uri="{BB962C8B-B14F-4D97-AF65-F5344CB8AC3E}">
        <p14:creationId xmlns:p14="http://schemas.microsoft.com/office/powerpoint/2010/main" val="1420794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0464A4-438E-20A6-DED5-EBCCD4939FA7}"/>
              </a:ext>
            </a:extLst>
          </p:cNvPr>
          <p:cNvSpPr>
            <a:spLocks noGrp="1"/>
          </p:cNvSpPr>
          <p:nvPr>
            <p:ph type="title"/>
          </p:nvPr>
        </p:nvSpPr>
        <p:spPr/>
        <p:txBody>
          <a:bodyPr/>
          <a:lstStyle/>
          <a:p>
            <a:r>
              <a:rPr lang="en-CH" dirty="0"/>
              <a:t>Solution: bent silicon crystals </a:t>
            </a:r>
          </a:p>
        </p:txBody>
      </p:sp>
      <p:sp>
        <p:nvSpPr>
          <p:cNvPr id="3" name="Content Placeholder 2">
            <a:extLst>
              <a:ext uri="{FF2B5EF4-FFF2-40B4-BE49-F238E27FC236}">
                <a16:creationId xmlns:a16="http://schemas.microsoft.com/office/drawing/2014/main" id="{DF5DCC36-6063-9909-1920-001E4FADF6B8}"/>
              </a:ext>
            </a:extLst>
          </p:cNvPr>
          <p:cNvSpPr>
            <a:spLocks noGrp="1"/>
          </p:cNvSpPr>
          <p:nvPr>
            <p:ph idx="1"/>
          </p:nvPr>
        </p:nvSpPr>
        <p:spPr>
          <a:xfrm>
            <a:off x="0" y="623736"/>
            <a:ext cx="9144000" cy="1237849"/>
          </a:xfrm>
        </p:spPr>
        <p:txBody>
          <a:bodyPr>
            <a:normAutofit fontScale="85000" lnSpcReduction="20000"/>
          </a:bodyPr>
          <a:lstStyle/>
          <a:p>
            <a:pPr marL="0" lvl="0" indent="0" algn="l" rtl="0">
              <a:lnSpc>
                <a:spcPct val="100000"/>
              </a:lnSpc>
              <a:spcBef>
                <a:spcPts val="600"/>
              </a:spcBef>
              <a:spcAft>
                <a:spcPts val="0"/>
              </a:spcAft>
              <a:buNone/>
            </a:pPr>
            <a:r>
              <a:rPr lang="en-GB" sz="2000" b="1" dirty="0"/>
              <a:t>High-energy beams can be deflected with bent silicon crystals.</a:t>
            </a:r>
          </a:p>
          <a:p>
            <a:pPr marL="457200" lvl="0" indent="-317500" algn="l" rtl="0">
              <a:spcBef>
                <a:spcPts val="0"/>
              </a:spcBef>
              <a:spcAft>
                <a:spcPts val="0"/>
              </a:spcAft>
              <a:buSzPts val="1400"/>
              <a:buChar char="•"/>
            </a:pPr>
            <a:r>
              <a:rPr lang="en-GB" sz="2000" dirty="0"/>
              <a:t>In the SPS, a thin crystal shadows the septum wires during slow extraction, kicking particles away from the blade.</a:t>
            </a:r>
          </a:p>
          <a:p>
            <a:pPr marL="457200" lvl="0" indent="-317500" algn="l" rtl="0">
              <a:spcBef>
                <a:spcPts val="0"/>
              </a:spcBef>
              <a:spcAft>
                <a:spcPts val="0"/>
              </a:spcAft>
              <a:buSzPts val="1400"/>
              <a:buChar char="•"/>
            </a:pPr>
            <a:r>
              <a:rPr lang="en-GB" sz="2000" dirty="0"/>
              <a:t>This solution required intersection of manufacturing technology, beam dynamics, machine learning, etc., to succeed!</a:t>
            </a:r>
          </a:p>
          <a:p>
            <a:pPr marL="457200" lvl="0" indent="-317500" algn="l" rtl="0">
              <a:spcBef>
                <a:spcPts val="0"/>
              </a:spcBef>
              <a:spcAft>
                <a:spcPts val="0"/>
              </a:spcAft>
              <a:buSzPts val="1400"/>
              <a:buChar char="•"/>
            </a:pPr>
            <a:endParaRPr lang="en-GB" sz="2000" dirty="0"/>
          </a:p>
          <a:p>
            <a:endParaRPr lang="en-CH" dirty="0"/>
          </a:p>
        </p:txBody>
      </p:sp>
      <p:sp>
        <p:nvSpPr>
          <p:cNvPr id="5" name="Footer Placeholder 4">
            <a:extLst>
              <a:ext uri="{FF2B5EF4-FFF2-40B4-BE49-F238E27FC236}">
                <a16:creationId xmlns:a16="http://schemas.microsoft.com/office/drawing/2014/main" id="{A2A90400-0FD3-75F1-B2FE-E8DDC6F6CF99}"/>
              </a:ext>
            </a:extLst>
          </p:cNvPr>
          <p:cNvSpPr>
            <a:spLocks noGrp="1"/>
          </p:cNvSpPr>
          <p:nvPr>
            <p:ph type="ftr" sz="quarter" idx="3"/>
          </p:nvPr>
        </p:nvSpPr>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4FAFE9BF-3A7B-151A-A69A-CA2966AE85B9}"/>
              </a:ext>
            </a:extLst>
          </p:cNvPr>
          <p:cNvSpPr>
            <a:spLocks noGrp="1"/>
          </p:cNvSpPr>
          <p:nvPr>
            <p:ph type="sldNum" sz="quarter" idx="4"/>
          </p:nvPr>
        </p:nvSpPr>
        <p:spPr/>
        <p:txBody>
          <a:bodyPr/>
          <a:lstStyle/>
          <a:p>
            <a:fld id="{17918391-D411-FE40-AAD7-861AE5233E0E}" type="slidenum">
              <a:rPr lang="en-US" smtClean="0"/>
              <a:pPr/>
              <a:t>105</a:t>
            </a:fld>
            <a:endParaRPr lang="en-US" dirty="0"/>
          </a:p>
        </p:txBody>
      </p:sp>
      <p:grpSp>
        <p:nvGrpSpPr>
          <p:cNvPr id="52" name="Group 51">
            <a:extLst>
              <a:ext uri="{FF2B5EF4-FFF2-40B4-BE49-F238E27FC236}">
                <a16:creationId xmlns:a16="http://schemas.microsoft.com/office/drawing/2014/main" id="{EC46AA1B-E9C1-6627-EA5E-68AF3CF5442F}"/>
              </a:ext>
            </a:extLst>
          </p:cNvPr>
          <p:cNvGrpSpPr/>
          <p:nvPr/>
        </p:nvGrpSpPr>
        <p:grpSpPr>
          <a:xfrm>
            <a:off x="4758969" y="2073993"/>
            <a:ext cx="4126912" cy="2061926"/>
            <a:chOff x="-89343" y="2429112"/>
            <a:chExt cx="4126912" cy="2061926"/>
          </a:xfrm>
        </p:grpSpPr>
        <p:grpSp>
          <p:nvGrpSpPr>
            <p:cNvPr id="51" name="Group 50">
              <a:extLst>
                <a:ext uri="{FF2B5EF4-FFF2-40B4-BE49-F238E27FC236}">
                  <a16:creationId xmlns:a16="http://schemas.microsoft.com/office/drawing/2014/main" id="{86A01AC9-388C-5408-01AE-747C68C3F7FB}"/>
                </a:ext>
              </a:extLst>
            </p:cNvPr>
            <p:cNvGrpSpPr/>
            <p:nvPr/>
          </p:nvGrpSpPr>
          <p:grpSpPr>
            <a:xfrm>
              <a:off x="85744" y="2429112"/>
              <a:ext cx="3951825" cy="2012617"/>
              <a:chOff x="4675425" y="2335108"/>
              <a:chExt cx="3951825" cy="2012617"/>
            </a:xfrm>
          </p:grpSpPr>
          <p:sp>
            <p:nvSpPr>
              <p:cNvPr id="8" name="Google Shape;412;p56">
                <a:extLst>
                  <a:ext uri="{FF2B5EF4-FFF2-40B4-BE49-F238E27FC236}">
                    <a16:creationId xmlns:a16="http://schemas.microsoft.com/office/drawing/2014/main" id="{B5C0DC16-59F6-CA4D-2A31-C26954C31076}"/>
                  </a:ext>
                </a:extLst>
              </p:cNvPr>
              <p:cNvSpPr txBox="1"/>
              <p:nvPr/>
            </p:nvSpPr>
            <p:spPr>
              <a:xfrm>
                <a:off x="7550950" y="3947525"/>
                <a:ext cx="6246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Arial"/>
                    <a:ea typeface="Arial"/>
                    <a:cs typeface="Arial"/>
                    <a:sym typeface="Arial"/>
                  </a:rPr>
                  <a:t>down</a:t>
                </a:r>
                <a:endParaRPr sz="1400" b="0" i="0" u="none" strike="noStrike" cap="none">
                  <a:solidFill>
                    <a:srgbClr val="000000"/>
                  </a:solidFill>
                  <a:latin typeface="Arial"/>
                  <a:ea typeface="Arial"/>
                  <a:cs typeface="Arial"/>
                  <a:sym typeface="Arial"/>
                </a:endParaRPr>
              </a:p>
            </p:txBody>
          </p:sp>
          <p:sp>
            <p:nvSpPr>
              <p:cNvPr id="9" name="Google Shape;413;p56">
                <a:extLst>
                  <a:ext uri="{FF2B5EF4-FFF2-40B4-BE49-F238E27FC236}">
                    <a16:creationId xmlns:a16="http://schemas.microsoft.com/office/drawing/2014/main" id="{CAF06405-EFE0-C62A-46E6-3A9B66703322}"/>
                  </a:ext>
                </a:extLst>
              </p:cNvPr>
              <p:cNvSpPr/>
              <p:nvPr/>
            </p:nvSpPr>
            <p:spPr>
              <a:xfrm>
                <a:off x="7444122" y="3861514"/>
                <a:ext cx="712800" cy="84300"/>
              </a:xfrm>
              <a:prstGeom prst="rect">
                <a:avLst/>
              </a:prstGeom>
              <a:solidFill>
                <a:srgbClr val="0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 name="Google Shape;414;p56">
                <a:extLst>
                  <a:ext uri="{FF2B5EF4-FFF2-40B4-BE49-F238E27FC236}">
                    <a16:creationId xmlns:a16="http://schemas.microsoft.com/office/drawing/2014/main" id="{DCF95C33-7B46-47F8-9FBF-C8B11F460C42}"/>
                  </a:ext>
                </a:extLst>
              </p:cNvPr>
              <p:cNvSpPr/>
              <p:nvPr/>
            </p:nvSpPr>
            <p:spPr>
              <a:xfrm>
                <a:off x="5632936" y="3978547"/>
                <a:ext cx="2542500" cy="337800"/>
              </a:xfrm>
              <a:prstGeom prst="rect">
                <a:avLst/>
              </a:prstGeom>
              <a:solidFill>
                <a:srgbClr val="F4CC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 name="Google Shape;415;p56">
                <a:extLst>
                  <a:ext uri="{FF2B5EF4-FFF2-40B4-BE49-F238E27FC236}">
                    <a16:creationId xmlns:a16="http://schemas.microsoft.com/office/drawing/2014/main" id="{0FDE9ED9-335D-FBA7-B413-3E5045480A74}"/>
                  </a:ext>
                </a:extLst>
              </p:cNvPr>
              <p:cNvSpPr txBox="1"/>
              <p:nvPr/>
            </p:nvSpPr>
            <p:spPr>
              <a:xfrm>
                <a:off x="7335950" y="4007592"/>
                <a:ext cx="1162800" cy="231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500"/>
                  <a:buFont typeface="Arial"/>
                  <a:buNone/>
                </a:pPr>
                <a:r>
                  <a:rPr lang="en-GB" sz="1500" b="0" i="0" u="none" strike="noStrike" cap="none">
                    <a:solidFill>
                      <a:srgbClr val="000000"/>
                    </a:solidFill>
                    <a:latin typeface="Arial"/>
                    <a:ea typeface="Arial"/>
                    <a:cs typeface="Arial"/>
                    <a:sym typeface="Arial"/>
                  </a:rPr>
                  <a:t>To SPS</a:t>
                </a:r>
                <a:endParaRPr sz="1500" b="0" i="0" u="none" strike="noStrike" cap="none">
                  <a:solidFill>
                    <a:srgbClr val="000000"/>
                  </a:solidFill>
                  <a:latin typeface="Arial"/>
                  <a:ea typeface="Arial"/>
                  <a:cs typeface="Arial"/>
                  <a:sym typeface="Arial"/>
                </a:endParaRPr>
              </a:p>
            </p:txBody>
          </p:sp>
          <p:sp>
            <p:nvSpPr>
              <p:cNvPr id="14" name="Google Shape;422;p56">
                <a:extLst>
                  <a:ext uri="{FF2B5EF4-FFF2-40B4-BE49-F238E27FC236}">
                    <a16:creationId xmlns:a16="http://schemas.microsoft.com/office/drawing/2014/main" id="{B168AE4C-0519-B191-5706-B5878D177404}"/>
                  </a:ext>
                </a:extLst>
              </p:cNvPr>
              <p:cNvSpPr txBox="1"/>
              <p:nvPr/>
            </p:nvSpPr>
            <p:spPr>
              <a:xfrm>
                <a:off x="8239950" y="3712025"/>
                <a:ext cx="387300" cy="231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rgbClr val="000000"/>
                    </a:solidFill>
                    <a:latin typeface="Arial"/>
                    <a:ea typeface="Arial"/>
                    <a:cs typeface="Arial"/>
                    <a:sym typeface="Arial"/>
                  </a:rPr>
                  <a:t>ZS</a:t>
                </a:r>
                <a:endParaRPr sz="1200" b="0" i="0" u="none" strike="noStrike" cap="none">
                  <a:solidFill>
                    <a:srgbClr val="000000"/>
                  </a:solidFill>
                  <a:latin typeface="Arial"/>
                  <a:ea typeface="Arial"/>
                  <a:cs typeface="Arial"/>
                  <a:sym typeface="Arial"/>
                </a:endParaRPr>
              </a:p>
            </p:txBody>
          </p:sp>
          <p:sp>
            <p:nvSpPr>
              <p:cNvPr id="15" name="Google Shape;423;p56">
                <a:extLst>
                  <a:ext uri="{FF2B5EF4-FFF2-40B4-BE49-F238E27FC236}">
                    <a16:creationId xmlns:a16="http://schemas.microsoft.com/office/drawing/2014/main" id="{27B1FCD7-9EA4-A272-FBF4-ADFCC9676458}"/>
                  </a:ext>
                </a:extLst>
              </p:cNvPr>
              <p:cNvSpPr txBox="1"/>
              <p:nvPr/>
            </p:nvSpPr>
            <p:spPr>
              <a:xfrm>
                <a:off x="4675425" y="3418850"/>
                <a:ext cx="1437300" cy="231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rgbClr val="000000"/>
                    </a:solidFill>
                    <a:latin typeface="Arial"/>
                    <a:ea typeface="Arial"/>
                    <a:cs typeface="Arial"/>
                    <a:sym typeface="Arial"/>
                  </a:rPr>
                  <a:t>Unaffected beam</a:t>
                </a:r>
                <a:endParaRPr sz="1200" b="0" i="0" u="none" strike="noStrike" cap="none">
                  <a:solidFill>
                    <a:srgbClr val="000000"/>
                  </a:solidFill>
                  <a:latin typeface="Arial"/>
                  <a:ea typeface="Arial"/>
                  <a:cs typeface="Arial"/>
                  <a:sym typeface="Arial"/>
                </a:endParaRPr>
              </a:p>
            </p:txBody>
          </p:sp>
          <p:sp>
            <p:nvSpPr>
              <p:cNvPr id="16" name="Google Shape;424;p56">
                <a:extLst>
                  <a:ext uri="{FF2B5EF4-FFF2-40B4-BE49-F238E27FC236}">
                    <a16:creationId xmlns:a16="http://schemas.microsoft.com/office/drawing/2014/main" id="{6A433CC7-9DD1-93C1-BD42-7FA59BAAD1FB}"/>
                  </a:ext>
                </a:extLst>
              </p:cNvPr>
              <p:cNvSpPr txBox="1"/>
              <p:nvPr/>
            </p:nvSpPr>
            <p:spPr>
              <a:xfrm rot="257099">
                <a:off x="5916979" y="3792872"/>
                <a:ext cx="1437418" cy="231056"/>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rgbClr val="000000"/>
                    </a:solidFill>
                    <a:latin typeface="Arial"/>
                    <a:ea typeface="Arial"/>
                    <a:cs typeface="Arial"/>
                    <a:sym typeface="Arial"/>
                  </a:rPr>
                  <a:t>Deflected beam</a:t>
                </a:r>
                <a:endParaRPr sz="1200" b="0" i="0" u="none" strike="noStrike" cap="none">
                  <a:solidFill>
                    <a:srgbClr val="000000"/>
                  </a:solidFill>
                  <a:latin typeface="Arial"/>
                  <a:ea typeface="Arial"/>
                  <a:cs typeface="Arial"/>
                  <a:sym typeface="Arial"/>
                </a:endParaRPr>
              </a:p>
            </p:txBody>
          </p:sp>
          <p:sp>
            <p:nvSpPr>
              <p:cNvPr id="17" name="Google Shape;425;p56">
                <a:extLst>
                  <a:ext uri="{FF2B5EF4-FFF2-40B4-BE49-F238E27FC236}">
                    <a16:creationId xmlns:a16="http://schemas.microsoft.com/office/drawing/2014/main" id="{5C4B1C29-8316-9F5B-21CB-C2B8B73D4FE6}"/>
                  </a:ext>
                </a:extLst>
              </p:cNvPr>
              <p:cNvSpPr txBox="1"/>
              <p:nvPr/>
            </p:nvSpPr>
            <p:spPr>
              <a:xfrm>
                <a:off x="7550950" y="3490325"/>
                <a:ext cx="6246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Arial"/>
                    <a:ea typeface="Arial"/>
                    <a:cs typeface="Arial"/>
                    <a:sym typeface="Arial"/>
                  </a:rPr>
                  <a:t>up</a:t>
                </a:r>
                <a:endParaRPr sz="1400" b="0" i="0" u="none" strike="noStrike" cap="none">
                  <a:solidFill>
                    <a:srgbClr val="000000"/>
                  </a:solidFill>
                  <a:latin typeface="Arial"/>
                  <a:ea typeface="Arial"/>
                  <a:cs typeface="Arial"/>
                  <a:sym typeface="Arial"/>
                </a:endParaRPr>
              </a:p>
            </p:txBody>
          </p:sp>
          <p:sp>
            <p:nvSpPr>
              <p:cNvPr id="18" name="Google Shape;426;p56">
                <a:extLst>
                  <a:ext uri="{FF2B5EF4-FFF2-40B4-BE49-F238E27FC236}">
                    <a16:creationId xmlns:a16="http://schemas.microsoft.com/office/drawing/2014/main" id="{DFCC4301-1C81-CD5D-9FAE-9FD3C30C4811}"/>
                  </a:ext>
                </a:extLst>
              </p:cNvPr>
              <p:cNvSpPr/>
              <p:nvPr/>
            </p:nvSpPr>
            <p:spPr>
              <a:xfrm>
                <a:off x="4711902" y="3459848"/>
                <a:ext cx="981600" cy="856500"/>
              </a:xfrm>
              <a:prstGeom prst="rect">
                <a:avLst/>
              </a:prstGeom>
              <a:solidFill>
                <a:srgbClr val="F4CC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 name="Google Shape;427;p56">
                <a:extLst>
                  <a:ext uri="{FF2B5EF4-FFF2-40B4-BE49-F238E27FC236}">
                    <a16:creationId xmlns:a16="http://schemas.microsoft.com/office/drawing/2014/main" id="{AECFA0A8-76AC-5DE9-5557-C9BFFAF5EDC8}"/>
                  </a:ext>
                </a:extLst>
              </p:cNvPr>
              <p:cNvSpPr/>
              <p:nvPr/>
            </p:nvSpPr>
            <p:spPr>
              <a:xfrm>
                <a:off x="5614439" y="3459852"/>
                <a:ext cx="2542500" cy="364800"/>
              </a:xfrm>
              <a:prstGeom prst="rect">
                <a:avLst/>
              </a:prstGeom>
              <a:solidFill>
                <a:srgbClr val="F4CC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 name="Google Shape;428;p56">
                <a:extLst>
                  <a:ext uri="{FF2B5EF4-FFF2-40B4-BE49-F238E27FC236}">
                    <a16:creationId xmlns:a16="http://schemas.microsoft.com/office/drawing/2014/main" id="{3DF71E32-78CF-E138-B792-D339DD380EF1}"/>
                  </a:ext>
                </a:extLst>
              </p:cNvPr>
              <p:cNvSpPr/>
              <p:nvPr/>
            </p:nvSpPr>
            <p:spPr>
              <a:xfrm rot="234161">
                <a:off x="5675126" y="3908765"/>
                <a:ext cx="2490375" cy="166890"/>
              </a:xfrm>
              <a:prstGeom prst="rect">
                <a:avLst/>
              </a:prstGeom>
              <a:solidFill>
                <a:srgbClr val="6FA8D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 name="Google Shape;429;p56">
                <a:extLst>
                  <a:ext uri="{FF2B5EF4-FFF2-40B4-BE49-F238E27FC236}">
                    <a16:creationId xmlns:a16="http://schemas.microsoft.com/office/drawing/2014/main" id="{5B4AB6C1-8C97-7524-CB04-C659B95F9A57}"/>
                  </a:ext>
                </a:extLst>
              </p:cNvPr>
              <p:cNvSpPr/>
              <p:nvPr/>
            </p:nvSpPr>
            <p:spPr>
              <a:xfrm rot="21100481">
                <a:off x="5675089" y="3670247"/>
                <a:ext cx="2490445" cy="166736"/>
              </a:xfrm>
              <a:prstGeom prst="rect">
                <a:avLst/>
              </a:prstGeom>
              <a:solidFill>
                <a:srgbClr val="6FA8D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22" name="Google Shape;430;p56">
                <a:extLst>
                  <a:ext uri="{FF2B5EF4-FFF2-40B4-BE49-F238E27FC236}">
                    <a16:creationId xmlns:a16="http://schemas.microsoft.com/office/drawing/2014/main" id="{07D23937-05B7-3C71-9576-56CEF58A094E}"/>
                  </a:ext>
                </a:extLst>
              </p:cNvPr>
              <p:cNvPicPr preferRelativeResize="0"/>
              <p:nvPr/>
            </p:nvPicPr>
            <p:blipFill rotWithShape="1">
              <a:blip r:embed="rId2">
                <a:alphaModFix/>
              </a:blip>
              <a:srcRect/>
              <a:stretch/>
            </p:blipFill>
            <p:spPr>
              <a:xfrm>
                <a:off x="5503157" y="3734852"/>
                <a:ext cx="446503" cy="337872"/>
              </a:xfrm>
              <a:prstGeom prst="rect">
                <a:avLst/>
              </a:prstGeom>
              <a:noFill/>
              <a:ln>
                <a:noFill/>
              </a:ln>
            </p:spPr>
          </p:pic>
          <p:sp>
            <p:nvSpPr>
              <p:cNvPr id="33" name="Google Shape;441;p56">
                <a:extLst>
                  <a:ext uri="{FF2B5EF4-FFF2-40B4-BE49-F238E27FC236}">
                    <a16:creationId xmlns:a16="http://schemas.microsoft.com/office/drawing/2014/main" id="{E0C6166D-C3C9-B98C-E919-F5DAAA14FCA6}"/>
                  </a:ext>
                </a:extLst>
              </p:cNvPr>
              <p:cNvSpPr txBox="1"/>
              <p:nvPr/>
            </p:nvSpPr>
            <p:spPr>
              <a:xfrm>
                <a:off x="6885689" y="3425588"/>
                <a:ext cx="1450664" cy="231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500"/>
                  <a:buFont typeface="Arial"/>
                  <a:buNone/>
                </a:pPr>
                <a:r>
                  <a:rPr lang="en-GB" sz="1500" b="0" i="0" u="none" strike="noStrike" cap="none" dirty="0">
                    <a:solidFill>
                      <a:srgbClr val="000000"/>
                    </a:solidFill>
                    <a:latin typeface="Arial"/>
                    <a:ea typeface="Arial"/>
                    <a:cs typeface="Arial"/>
                    <a:sym typeface="Arial"/>
                  </a:rPr>
                  <a:t>To North Area</a:t>
                </a:r>
                <a:endParaRPr sz="1500" b="0" i="0" u="none" strike="noStrike" cap="none" dirty="0">
                  <a:solidFill>
                    <a:srgbClr val="000000"/>
                  </a:solidFill>
                  <a:latin typeface="Arial"/>
                  <a:ea typeface="Arial"/>
                  <a:cs typeface="Arial"/>
                  <a:sym typeface="Arial"/>
                </a:endParaRPr>
              </a:p>
            </p:txBody>
          </p:sp>
          <p:sp>
            <p:nvSpPr>
              <p:cNvPr id="35" name="Google Shape;443;p56">
                <a:extLst>
                  <a:ext uri="{FF2B5EF4-FFF2-40B4-BE49-F238E27FC236}">
                    <a16:creationId xmlns:a16="http://schemas.microsoft.com/office/drawing/2014/main" id="{979807DD-43B4-5520-BFDD-60CBD8C88203}"/>
                  </a:ext>
                </a:extLst>
              </p:cNvPr>
              <p:cNvSpPr txBox="1"/>
              <p:nvPr/>
            </p:nvSpPr>
            <p:spPr>
              <a:xfrm rot="20973935">
                <a:off x="5949989" y="3637060"/>
                <a:ext cx="1162830" cy="230897"/>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dirty="0">
                    <a:solidFill>
                      <a:srgbClr val="1C3052"/>
                    </a:solidFill>
                    <a:latin typeface="Arial"/>
                    <a:ea typeface="Arial"/>
                    <a:cs typeface="Arial"/>
                    <a:sym typeface="Arial"/>
                  </a:rPr>
                  <a:t>deflected</a:t>
                </a:r>
                <a:endParaRPr sz="1200" b="0" i="0" u="none" strike="noStrike" cap="none" dirty="0">
                  <a:solidFill>
                    <a:srgbClr val="1C3052"/>
                  </a:solidFill>
                  <a:latin typeface="Arial"/>
                  <a:ea typeface="Arial"/>
                  <a:cs typeface="Arial"/>
                  <a:sym typeface="Arial"/>
                </a:endParaRPr>
              </a:p>
            </p:txBody>
          </p:sp>
          <p:cxnSp>
            <p:nvCxnSpPr>
              <p:cNvPr id="36" name="Google Shape;444;p56">
                <a:extLst>
                  <a:ext uri="{FF2B5EF4-FFF2-40B4-BE49-F238E27FC236}">
                    <a16:creationId xmlns:a16="http://schemas.microsoft.com/office/drawing/2014/main" id="{7660B758-68FF-3B75-AAFB-28140F48B893}"/>
                  </a:ext>
                </a:extLst>
              </p:cNvPr>
              <p:cNvCxnSpPr>
                <a:cxnSpLocks/>
              </p:cNvCxnSpPr>
              <p:nvPr/>
            </p:nvCxnSpPr>
            <p:spPr>
              <a:xfrm flipH="1">
                <a:off x="5910356" y="2768933"/>
                <a:ext cx="2261087" cy="982876"/>
              </a:xfrm>
              <a:prstGeom prst="straightConnector1">
                <a:avLst/>
              </a:prstGeom>
              <a:noFill/>
              <a:ln w="19050" cap="flat" cmpd="sng">
                <a:solidFill>
                  <a:srgbClr val="FF00FF"/>
                </a:solidFill>
                <a:prstDash val="solid"/>
                <a:round/>
                <a:headEnd type="none" w="sm" len="sm"/>
                <a:tailEnd type="none" w="sm" len="sm"/>
              </a:ln>
              <a:effectLst>
                <a:outerShdw blurRad="40000" dist="20000" dir="5400000" rotWithShape="0">
                  <a:srgbClr val="000000">
                    <a:alpha val="37647"/>
                  </a:srgbClr>
                </a:outerShdw>
              </a:effectLst>
            </p:spPr>
          </p:cxnSp>
          <p:pic>
            <p:nvPicPr>
              <p:cNvPr id="37" name="Google Shape;445;p56" descr="A picture containing device&#10;&#10;Description automatically generated">
                <a:extLst>
                  <a:ext uri="{FF2B5EF4-FFF2-40B4-BE49-F238E27FC236}">
                    <a16:creationId xmlns:a16="http://schemas.microsoft.com/office/drawing/2014/main" id="{45375786-D9DB-8F57-0ACA-37E1C18293EE}"/>
                  </a:ext>
                </a:extLst>
              </p:cNvPr>
              <p:cNvPicPr preferRelativeResize="0"/>
              <p:nvPr/>
            </p:nvPicPr>
            <p:blipFill rotWithShape="1">
              <a:blip r:embed="rId3">
                <a:alphaModFix/>
              </a:blip>
              <a:srcRect t="-10"/>
              <a:stretch/>
            </p:blipFill>
            <p:spPr>
              <a:xfrm>
                <a:off x="7358449" y="2335108"/>
                <a:ext cx="981600" cy="1007400"/>
              </a:xfrm>
              <a:prstGeom prst="ellipse">
                <a:avLst/>
              </a:prstGeom>
              <a:noFill/>
              <a:ln w="28575" cap="rnd" cmpd="sng">
                <a:solidFill>
                  <a:srgbClr val="FF00FF"/>
                </a:solidFill>
                <a:prstDash val="solid"/>
                <a:round/>
                <a:headEnd type="none" w="sm" len="sm"/>
                <a:tailEnd type="none" w="sm" len="sm"/>
              </a:ln>
              <a:effectLst>
                <a:outerShdw blurRad="381000" dist="292100" dir="5400000" sx="-80000" sy="-18000" rotWithShape="0">
                  <a:srgbClr val="000000">
                    <a:alpha val="21568"/>
                  </a:srgbClr>
                </a:outerShdw>
              </a:effectLst>
            </p:spPr>
          </p:pic>
        </p:grpSp>
        <p:grpSp>
          <p:nvGrpSpPr>
            <p:cNvPr id="13" name="Google Shape;417;p56">
              <a:extLst>
                <a:ext uri="{FF2B5EF4-FFF2-40B4-BE49-F238E27FC236}">
                  <a16:creationId xmlns:a16="http://schemas.microsoft.com/office/drawing/2014/main" id="{89A6C298-C256-48A2-3D44-084B1265915C}"/>
                </a:ext>
              </a:extLst>
            </p:cNvPr>
            <p:cNvGrpSpPr/>
            <p:nvPr/>
          </p:nvGrpSpPr>
          <p:grpSpPr>
            <a:xfrm>
              <a:off x="-89343" y="3914288"/>
              <a:ext cx="759248" cy="576750"/>
              <a:chOff x="555000" y="3052500"/>
              <a:chExt cx="951200" cy="951575"/>
            </a:xfrm>
          </p:grpSpPr>
          <p:cxnSp>
            <p:nvCxnSpPr>
              <p:cNvPr id="40" name="Google Shape;418;p56">
                <a:extLst>
                  <a:ext uri="{FF2B5EF4-FFF2-40B4-BE49-F238E27FC236}">
                    <a16:creationId xmlns:a16="http://schemas.microsoft.com/office/drawing/2014/main" id="{7B65D63A-1A47-2A16-A202-3444C2B2494C}"/>
                  </a:ext>
                </a:extLst>
              </p:cNvPr>
              <p:cNvCxnSpPr/>
              <p:nvPr/>
            </p:nvCxnSpPr>
            <p:spPr>
              <a:xfrm rot="10800000">
                <a:off x="890600" y="3052500"/>
                <a:ext cx="0" cy="729300"/>
              </a:xfrm>
              <a:prstGeom prst="straightConnector1">
                <a:avLst/>
              </a:prstGeom>
              <a:noFill/>
              <a:ln w="19050" cap="flat" cmpd="sng">
                <a:solidFill>
                  <a:srgbClr val="000000"/>
                </a:solidFill>
                <a:prstDash val="solid"/>
                <a:round/>
                <a:headEnd type="none" w="sm" len="sm"/>
                <a:tailEnd type="triangle" w="med" len="med"/>
              </a:ln>
            </p:spPr>
          </p:cxnSp>
          <p:cxnSp>
            <p:nvCxnSpPr>
              <p:cNvPr id="41" name="Google Shape;419;p56">
                <a:extLst>
                  <a:ext uri="{FF2B5EF4-FFF2-40B4-BE49-F238E27FC236}">
                    <a16:creationId xmlns:a16="http://schemas.microsoft.com/office/drawing/2014/main" id="{0D8F9243-9763-1A9D-1722-84D25EFC655F}"/>
                  </a:ext>
                </a:extLst>
              </p:cNvPr>
              <p:cNvCxnSpPr/>
              <p:nvPr/>
            </p:nvCxnSpPr>
            <p:spPr>
              <a:xfrm>
                <a:off x="890600" y="3781800"/>
                <a:ext cx="615600" cy="0"/>
              </a:xfrm>
              <a:prstGeom prst="straightConnector1">
                <a:avLst/>
              </a:prstGeom>
              <a:noFill/>
              <a:ln w="19050" cap="flat" cmpd="sng">
                <a:solidFill>
                  <a:srgbClr val="000000"/>
                </a:solidFill>
                <a:prstDash val="solid"/>
                <a:round/>
                <a:headEnd type="none" w="sm" len="sm"/>
                <a:tailEnd type="triangle" w="med" len="med"/>
              </a:ln>
            </p:spPr>
          </p:cxnSp>
          <p:sp>
            <p:nvSpPr>
              <p:cNvPr id="42" name="Google Shape;420;p56">
                <a:extLst>
                  <a:ext uri="{FF2B5EF4-FFF2-40B4-BE49-F238E27FC236}">
                    <a16:creationId xmlns:a16="http://schemas.microsoft.com/office/drawing/2014/main" id="{70E252FA-5473-FCEF-B237-46B4D6693ACB}"/>
                  </a:ext>
                </a:extLst>
              </p:cNvPr>
              <p:cNvSpPr txBox="1"/>
              <p:nvPr/>
            </p:nvSpPr>
            <p:spPr>
              <a:xfrm>
                <a:off x="555000" y="3052500"/>
                <a:ext cx="277500" cy="273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Arial"/>
                    <a:ea typeface="Arial"/>
                    <a:cs typeface="Arial"/>
                    <a:sym typeface="Arial"/>
                  </a:rPr>
                  <a:t>x</a:t>
                </a:r>
                <a:endParaRPr sz="1400" b="0" i="0" u="none" strike="noStrike" cap="none">
                  <a:solidFill>
                    <a:srgbClr val="000000"/>
                  </a:solidFill>
                  <a:latin typeface="Arial"/>
                  <a:ea typeface="Arial"/>
                  <a:cs typeface="Arial"/>
                  <a:sym typeface="Arial"/>
                </a:endParaRPr>
              </a:p>
            </p:txBody>
          </p:sp>
          <p:sp>
            <p:nvSpPr>
              <p:cNvPr id="43" name="Google Shape;421;p56">
                <a:extLst>
                  <a:ext uri="{FF2B5EF4-FFF2-40B4-BE49-F238E27FC236}">
                    <a16:creationId xmlns:a16="http://schemas.microsoft.com/office/drawing/2014/main" id="{71D3277A-8249-1006-4048-E40851A827CC}"/>
                  </a:ext>
                </a:extLst>
              </p:cNvPr>
              <p:cNvSpPr txBox="1"/>
              <p:nvPr/>
            </p:nvSpPr>
            <p:spPr>
              <a:xfrm>
                <a:off x="1094550" y="3730175"/>
                <a:ext cx="277500" cy="273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Arial"/>
                    <a:ea typeface="Arial"/>
                    <a:cs typeface="Arial"/>
                    <a:sym typeface="Arial"/>
                  </a:rPr>
                  <a:t>s</a:t>
                </a:r>
                <a:endParaRPr sz="1400" b="0" i="0" u="none" strike="noStrike" cap="none">
                  <a:solidFill>
                    <a:srgbClr val="000000"/>
                  </a:solidFill>
                  <a:latin typeface="Arial"/>
                  <a:ea typeface="Arial"/>
                  <a:cs typeface="Arial"/>
                  <a:sym typeface="Arial"/>
                </a:endParaRPr>
              </a:p>
            </p:txBody>
          </p:sp>
        </p:grpSp>
      </p:grpSp>
      <p:grpSp>
        <p:nvGrpSpPr>
          <p:cNvPr id="75" name="Group 74">
            <a:extLst>
              <a:ext uri="{FF2B5EF4-FFF2-40B4-BE49-F238E27FC236}">
                <a16:creationId xmlns:a16="http://schemas.microsoft.com/office/drawing/2014/main" id="{974B0FFA-4F03-9D81-557F-725C782DB2E8}"/>
              </a:ext>
            </a:extLst>
          </p:cNvPr>
          <p:cNvGrpSpPr/>
          <p:nvPr/>
        </p:nvGrpSpPr>
        <p:grpSpPr>
          <a:xfrm>
            <a:off x="337600" y="2066665"/>
            <a:ext cx="3982929" cy="2267867"/>
            <a:chOff x="4960102" y="2021326"/>
            <a:chExt cx="3982929" cy="2267867"/>
          </a:xfrm>
        </p:grpSpPr>
        <p:grpSp>
          <p:nvGrpSpPr>
            <p:cNvPr id="53" name="Google Shape;464;p57">
              <a:extLst>
                <a:ext uri="{FF2B5EF4-FFF2-40B4-BE49-F238E27FC236}">
                  <a16:creationId xmlns:a16="http://schemas.microsoft.com/office/drawing/2014/main" id="{5548105D-32CF-C545-8E22-AED53B1E140B}"/>
                </a:ext>
              </a:extLst>
            </p:cNvPr>
            <p:cNvGrpSpPr/>
            <p:nvPr/>
          </p:nvGrpSpPr>
          <p:grpSpPr>
            <a:xfrm>
              <a:off x="4960102" y="2580225"/>
              <a:ext cx="3236707" cy="1561632"/>
              <a:chOff x="1291650" y="1106650"/>
              <a:chExt cx="4958950" cy="2182575"/>
            </a:xfrm>
          </p:grpSpPr>
          <p:pic>
            <p:nvPicPr>
              <p:cNvPr id="54" name="Google Shape;465;p57">
                <a:extLst>
                  <a:ext uri="{FF2B5EF4-FFF2-40B4-BE49-F238E27FC236}">
                    <a16:creationId xmlns:a16="http://schemas.microsoft.com/office/drawing/2014/main" id="{D77330F9-5EB4-FBAB-6339-2034998255B2}"/>
                  </a:ext>
                </a:extLst>
              </p:cNvPr>
              <p:cNvPicPr preferRelativeResize="0"/>
              <p:nvPr/>
            </p:nvPicPr>
            <p:blipFill rotWithShape="1">
              <a:blip r:embed="rId4">
                <a:alphaModFix/>
              </a:blip>
              <a:srcRect/>
              <a:stretch/>
            </p:blipFill>
            <p:spPr>
              <a:xfrm rot="-5400000">
                <a:off x="3533600" y="1029325"/>
                <a:ext cx="1974525" cy="2545275"/>
              </a:xfrm>
              <a:prstGeom prst="rect">
                <a:avLst/>
              </a:prstGeom>
              <a:noFill/>
              <a:ln>
                <a:noFill/>
              </a:ln>
            </p:spPr>
          </p:pic>
          <p:grpSp>
            <p:nvGrpSpPr>
              <p:cNvPr id="55" name="Google Shape;466;p57">
                <a:extLst>
                  <a:ext uri="{FF2B5EF4-FFF2-40B4-BE49-F238E27FC236}">
                    <a16:creationId xmlns:a16="http://schemas.microsoft.com/office/drawing/2014/main" id="{BD6CA427-0298-85D3-6F71-9E80A61C43DC}"/>
                  </a:ext>
                </a:extLst>
              </p:cNvPr>
              <p:cNvGrpSpPr/>
              <p:nvPr/>
            </p:nvGrpSpPr>
            <p:grpSpPr>
              <a:xfrm>
                <a:off x="1291650" y="1106650"/>
                <a:ext cx="4193950" cy="1707275"/>
                <a:chOff x="1291650" y="1106650"/>
                <a:chExt cx="4193950" cy="1707275"/>
              </a:xfrm>
            </p:grpSpPr>
            <p:cxnSp>
              <p:nvCxnSpPr>
                <p:cNvPr id="68" name="Google Shape;467;p57">
                  <a:extLst>
                    <a:ext uri="{FF2B5EF4-FFF2-40B4-BE49-F238E27FC236}">
                      <a16:creationId xmlns:a16="http://schemas.microsoft.com/office/drawing/2014/main" id="{13263581-4058-2C8A-EA24-23687E53785D}"/>
                    </a:ext>
                  </a:extLst>
                </p:cNvPr>
                <p:cNvCxnSpPr/>
                <p:nvPr/>
              </p:nvCxnSpPr>
              <p:spPr>
                <a:xfrm rot="10800000" flipH="1">
                  <a:off x="1291650" y="2208825"/>
                  <a:ext cx="2258100" cy="605100"/>
                </a:xfrm>
                <a:prstGeom prst="straightConnector1">
                  <a:avLst/>
                </a:prstGeom>
                <a:noFill/>
                <a:ln w="28575" cap="flat" cmpd="sng">
                  <a:solidFill>
                    <a:srgbClr val="9900FF"/>
                  </a:solidFill>
                  <a:prstDash val="solid"/>
                  <a:round/>
                  <a:headEnd type="none" w="sm" len="sm"/>
                  <a:tailEnd type="none" w="sm" len="sm"/>
                </a:ln>
              </p:spPr>
            </p:cxnSp>
            <p:sp>
              <p:nvSpPr>
                <p:cNvPr id="69" name="Google Shape;468;p57">
                  <a:extLst>
                    <a:ext uri="{FF2B5EF4-FFF2-40B4-BE49-F238E27FC236}">
                      <a16:creationId xmlns:a16="http://schemas.microsoft.com/office/drawing/2014/main" id="{F655C8F2-D84C-A1B2-C363-B7371AE2BDEA}"/>
                    </a:ext>
                  </a:extLst>
                </p:cNvPr>
                <p:cNvSpPr/>
                <p:nvPr/>
              </p:nvSpPr>
              <p:spPr>
                <a:xfrm>
                  <a:off x="3517425" y="1510750"/>
                  <a:ext cx="1268575" cy="703500"/>
                </a:xfrm>
                <a:custGeom>
                  <a:avLst/>
                  <a:gdLst/>
                  <a:ahLst/>
                  <a:cxnLst/>
                  <a:rect l="l" t="t" r="r" b="b"/>
                  <a:pathLst>
                    <a:path w="50743" h="28140" extrusionOk="0">
                      <a:moveTo>
                        <a:pt x="0" y="28140"/>
                      </a:moveTo>
                      <a:cubicBezTo>
                        <a:pt x="5055" y="26453"/>
                        <a:pt x="5901" y="17899"/>
                        <a:pt x="11071" y="16607"/>
                      </a:cubicBezTo>
                      <a:cubicBezTo>
                        <a:pt x="16591" y="15228"/>
                        <a:pt x="23586" y="20018"/>
                        <a:pt x="28139" y="16607"/>
                      </a:cubicBezTo>
                      <a:cubicBezTo>
                        <a:pt x="31196" y="14317"/>
                        <a:pt x="32465" y="10134"/>
                        <a:pt x="35520" y="7842"/>
                      </a:cubicBezTo>
                      <a:cubicBezTo>
                        <a:pt x="37818" y="6118"/>
                        <a:pt x="41793" y="7568"/>
                        <a:pt x="43823" y="5536"/>
                      </a:cubicBezTo>
                      <a:cubicBezTo>
                        <a:pt x="45911" y="3446"/>
                        <a:pt x="47789" y="0"/>
                        <a:pt x="50743" y="0"/>
                      </a:cubicBezTo>
                    </a:path>
                  </a:pathLst>
                </a:custGeom>
                <a:noFill/>
                <a:ln w="28575" cap="flat" cmpd="sng">
                  <a:solidFill>
                    <a:srgbClr val="9900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70" name="Google Shape;469;p57">
                  <a:extLst>
                    <a:ext uri="{FF2B5EF4-FFF2-40B4-BE49-F238E27FC236}">
                      <a16:creationId xmlns:a16="http://schemas.microsoft.com/office/drawing/2014/main" id="{51BF477C-9F71-4FBE-A6F4-E5142F0A82D6}"/>
                    </a:ext>
                  </a:extLst>
                </p:cNvPr>
                <p:cNvCxnSpPr/>
                <p:nvPr/>
              </p:nvCxnSpPr>
              <p:spPr>
                <a:xfrm rot="10800000" flipH="1">
                  <a:off x="4786000" y="1106650"/>
                  <a:ext cx="699600" cy="404100"/>
                </a:xfrm>
                <a:prstGeom prst="straightConnector1">
                  <a:avLst/>
                </a:prstGeom>
                <a:noFill/>
                <a:ln w="28575" cap="flat" cmpd="sng">
                  <a:solidFill>
                    <a:srgbClr val="9900FF"/>
                  </a:solidFill>
                  <a:prstDash val="solid"/>
                  <a:round/>
                  <a:headEnd type="none" w="sm" len="sm"/>
                  <a:tailEnd type="triangle" w="med" len="med"/>
                </a:ln>
              </p:spPr>
            </p:cxnSp>
          </p:grpSp>
          <p:grpSp>
            <p:nvGrpSpPr>
              <p:cNvPr id="56" name="Google Shape;470;p57">
                <a:extLst>
                  <a:ext uri="{FF2B5EF4-FFF2-40B4-BE49-F238E27FC236}">
                    <a16:creationId xmlns:a16="http://schemas.microsoft.com/office/drawing/2014/main" id="{0EDA7B20-6A30-8230-067A-1F0A60388BFF}"/>
                  </a:ext>
                </a:extLst>
              </p:cNvPr>
              <p:cNvGrpSpPr/>
              <p:nvPr/>
            </p:nvGrpSpPr>
            <p:grpSpPr>
              <a:xfrm>
                <a:off x="1293700" y="2121975"/>
                <a:ext cx="4933975" cy="1095800"/>
                <a:chOff x="1293700" y="2121975"/>
                <a:chExt cx="4933975" cy="1095800"/>
              </a:xfrm>
            </p:grpSpPr>
            <p:cxnSp>
              <p:nvCxnSpPr>
                <p:cNvPr id="65" name="Google Shape;471;p57">
                  <a:extLst>
                    <a:ext uri="{FF2B5EF4-FFF2-40B4-BE49-F238E27FC236}">
                      <a16:creationId xmlns:a16="http://schemas.microsoft.com/office/drawing/2014/main" id="{A51C2B48-F233-F92A-7709-A6F5575E8100}"/>
                    </a:ext>
                  </a:extLst>
                </p:cNvPr>
                <p:cNvCxnSpPr/>
                <p:nvPr/>
              </p:nvCxnSpPr>
              <p:spPr>
                <a:xfrm rot="10800000" flipH="1">
                  <a:off x="1293700" y="2122025"/>
                  <a:ext cx="2166000" cy="9000"/>
                </a:xfrm>
                <a:prstGeom prst="straightConnector1">
                  <a:avLst/>
                </a:prstGeom>
                <a:noFill/>
                <a:ln w="28575" cap="flat" cmpd="sng">
                  <a:solidFill>
                    <a:srgbClr val="00FF00"/>
                  </a:solidFill>
                  <a:prstDash val="solid"/>
                  <a:round/>
                  <a:headEnd type="none" w="sm" len="sm"/>
                  <a:tailEnd type="none" w="sm" len="sm"/>
                </a:ln>
              </p:spPr>
            </p:cxnSp>
            <p:cxnSp>
              <p:nvCxnSpPr>
                <p:cNvPr id="66" name="Google Shape;472;p57">
                  <a:extLst>
                    <a:ext uri="{FF2B5EF4-FFF2-40B4-BE49-F238E27FC236}">
                      <a16:creationId xmlns:a16="http://schemas.microsoft.com/office/drawing/2014/main" id="{9363CB4D-D020-C179-9D12-49E79CED05EE}"/>
                    </a:ext>
                  </a:extLst>
                </p:cNvPr>
                <p:cNvCxnSpPr/>
                <p:nvPr/>
              </p:nvCxnSpPr>
              <p:spPr>
                <a:xfrm>
                  <a:off x="5454875" y="2790875"/>
                  <a:ext cx="772800" cy="426900"/>
                </a:xfrm>
                <a:prstGeom prst="straightConnector1">
                  <a:avLst/>
                </a:prstGeom>
                <a:noFill/>
                <a:ln w="28575" cap="flat" cmpd="sng">
                  <a:solidFill>
                    <a:srgbClr val="00FF00"/>
                  </a:solidFill>
                  <a:prstDash val="solid"/>
                  <a:round/>
                  <a:headEnd type="none" w="sm" len="sm"/>
                  <a:tailEnd type="triangle" w="med" len="med"/>
                </a:ln>
              </p:spPr>
            </p:cxnSp>
            <p:sp>
              <p:nvSpPr>
                <p:cNvPr id="67" name="Google Shape;473;p57">
                  <a:extLst>
                    <a:ext uri="{FF2B5EF4-FFF2-40B4-BE49-F238E27FC236}">
                      <a16:creationId xmlns:a16="http://schemas.microsoft.com/office/drawing/2014/main" id="{2B381EDE-1FAC-D4B1-99EB-23A19E636A1A}"/>
                    </a:ext>
                  </a:extLst>
                </p:cNvPr>
                <p:cNvSpPr/>
                <p:nvPr/>
              </p:nvSpPr>
              <p:spPr>
                <a:xfrm>
                  <a:off x="3471275" y="2121975"/>
                  <a:ext cx="1983600" cy="668900"/>
                </a:xfrm>
                <a:custGeom>
                  <a:avLst/>
                  <a:gdLst/>
                  <a:ahLst/>
                  <a:cxnLst/>
                  <a:rect l="l" t="t" r="r" b="b"/>
                  <a:pathLst>
                    <a:path w="79344" h="26756" extrusionOk="0">
                      <a:moveTo>
                        <a:pt x="0" y="0"/>
                      </a:moveTo>
                      <a:cubicBezTo>
                        <a:pt x="9212" y="0"/>
                        <a:pt x="17820" y="4682"/>
                        <a:pt x="26756" y="6920"/>
                      </a:cubicBezTo>
                      <a:cubicBezTo>
                        <a:pt x="34512" y="8862"/>
                        <a:pt x="43319" y="3952"/>
                        <a:pt x="50743" y="6920"/>
                      </a:cubicBezTo>
                      <a:cubicBezTo>
                        <a:pt x="55496" y="8820"/>
                        <a:pt x="54658" y="17203"/>
                        <a:pt x="59047" y="19836"/>
                      </a:cubicBezTo>
                      <a:cubicBezTo>
                        <a:pt x="65177" y="23513"/>
                        <a:pt x="76150" y="20361"/>
                        <a:pt x="79344" y="26756"/>
                      </a:cubicBezTo>
                    </a:path>
                  </a:pathLst>
                </a:custGeom>
                <a:noFill/>
                <a:ln w="28575" cap="flat" cmpd="sng">
                  <a:solidFill>
                    <a:srgbClr val="00FF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7" name="Google Shape;474;p57">
                <a:extLst>
                  <a:ext uri="{FF2B5EF4-FFF2-40B4-BE49-F238E27FC236}">
                    <a16:creationId xmlns:a16="http://schemas.microsoft.com/office/drawing/2014/main" id="{103D922C-58B4-804D-E13F-1A35391B26B3}"/>
                  </a:ext>
                </a:extLst>
              </p:cNvPr>
              <p:cNvGrpSpPr/>
              <p:nvPr/>
            </p:nvGrpSpPr>
            <p:grpSpPr>
              <a:xfrm>
                <a:off x="1303175" y="1448600"/>
                <a:ext cx="4947425" cy="741350"/>
                <a:chOff x="1303175" y="1448600"/>
                <a:chExt cx="4947425" cy="741350"/>
              </a:xfrm>
            </p:grpSpPr>
            <p:cxnSp>
              <p:nvCxnSpPr>
                <p:cNvPr id="62" name="Google Shape;475;p57">
                  <a:extLst>
                    <a:ext uri="{FF2B5EF4-FFF2-40B4-BE49-F238E27FC236}">
                      <a16:creationId xmlns:a16="http://schemas.microsoft.com/office/drawing/2014/main" id="{05BF1D36-969F-DB07-C424-6879D81AE400}"/>
                    </a:ext>
                  </a:extLst>
                </p:cNvPr>
                <p:cNvCxnSpPr/>
                <p:nvPr/>
              </p:nvCxnSpPr>
              <p:spPr>
                <a:xfrm>
                  <a:off x="1303175" y="1637625"/>
                  <a:ext cx="2179800" cy="299700"/>
                </a:xfrm>
                <a:prstGeom prst="straightConnector1">
                  <a:avLst/>
                </a:prstGeom>
                <a:noFill/>
                <a:ln w="28575" cap="flat" cmpd="sng">
                  <a:solidFill>
                    <a:srgbClr val="FF9900"/>
                  </a:solidFill>
                  <a:prstDash val="solid"/>
                  <a:round/>
                  <a:headEnd type="none" w="sm" len="sm"/>
                  <a:tailEnd type="none" w="sm" len="sm"/>
                </a:ln>
              </p:spPr>
            </p:cxnSp>
            <p:cxnSp>
              <p:nvCxnSpPr>
                <p:cNvPr id="63" name="Google Shape;476;p57">
                  <a:extLst>
                    <a:ext uri="{FF2B5EF4-FFF2-40B4-BE49-F238E27FC236}">
                      <a16:creationId xmlns:a16="http://schemas.microsoft.com/office/drawing/2014/main" id="{F9B2F6CB-19FE-E883-6CE4-D3ACC5AD07F7}"/>
                    </a:ext>
                  </a:extLst>
                </p:cNvPr>
                <p:cNvCxnSpPr/>
                <p:nvPr/>
              </p:nvCxnSpPr>
              <p:spPr>
                <a:xfrm rot="10800000" flipH="1">
                  <a:off x="4970500" y="1448600"/>
                  <a:ext cx="1280100" cy="576600"/>
                </a:xfrm>
                <a:prstGeom prst="straightConnector1">
                  <a:avLst/>
                </a:prstGeom>
                <a:noFill/>
                <a:ln w="28575" cap="flat" cmpd="sng">
                  <a:solidFill>
                    <a:srgbClr val="FF9900"/>
                  </a:solidFill>
                  <a:prstDash val="solid"/>
                  <a:round/>
                  <a:headEnd type="none" w="sm" len="sm"/>
                  <a:tailEnd type="triangle" w="med" len="med"/>
                </a:ln>
              </p:spPr>
            </p:cxnSp>
            <p:sp>
              <p:nvSpPr>
                <p:cNvPr id="64" name="Google Shape;477;p57">
                  <a:extLst>
                    <a:ext uri="{FF2B5EF4-FFF2-40B4-BE49-F238E27FC236}">
                      <a16:creationId xmlns:a16="http://schemas.microsoft.com/office/drawing/2014/main" id="{4BF91BED-4980-C73D-DCBA-EF59E0DBF1CD}"/>
                    </a:ext>
                  </a:extLst>
                </p:cNvPr>
                <p:cNvSpPr/>
                <p:nvPr/>
              </p:nvSpPr>
              <p:spPr>
                <a:xfrm>
                  <a:off x="3482825" y="1937450"/>
                  <a:ext cx="1487675" cy="252500"/>
                </a:xfrm>
                <a:custGeom>
                  <a:avLst/>
                  <a:gdLst/>
                  <a:ahLst/>
                  <a:cxnLst/>
                  <a:rect l="l" t="t" r="r" b="b"/>
                  <a:pathLst>
                    <a:path w="59507" h="10100" extrusionOk="0">
                      <a:moveTo>
                        <a:pt x="0" y="0"/>
                      </a:moveTo>
                      <a:cubicBezTo>
                        <a:pt x="7253" y="0"/>
                        <a:pt x="14644" y="88"/>
                        <a:pt x="21681" y="1846"/>
                      </a:cubicBezTo>
                      <a:cubicBezTo>
                        <a:pt x="28302" y="3500"/>
                        <a:pt x="33974" y="8030"/>
                        <a:pt x="40594" y="9688"/>
                      </a:cubicBezTo>
                      <a:cubicBezTo>
                        <a:pt x="47010" y="11295"/>
                        <a:pt x="53592" y="6649"/>
                        <a:pt x="59507" y="3691"/>
                      </a:cubicBezTo>
                    </a:path>
                  </a:pathLst>
                </a:custGeom>
                <a:noFill/>
                <a:ln w="28575"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8" name="Google Shape;478;p57">
                <a:extLst>
                  <a:ext uri="{FF2B5EF4-FFF2-40B4-BE49-F238E27FC236}">
                    <a16:creationId xmlns:a16="http://schemas.microsoft.com/office/drawing/2014/main" id="{933F2E77-EC76-27F8-8528-E477376CEE53}"/>
                  </a:ext>
                </a:extLst>
              </p:cNvPr>
              <p:cNvGrpSpPr/>
              <p:nvPr/>
            </p:nvGrpSpPr>
            <p:grpSpPr>
              <a:xfrm rot="1700102">
                <a:off x="4776318" y="2026996"/>
                <a:ext cx="522226" cy="415787"/>
                <a:chOff x="1291650" y="1106650"/>
                <a:chExt cx="4193950" cy="1707275"/>
              </a:xfrm>
            </p:grpSpPr>
            <p:cxnSp>
              <p:nvCxnSpPr>
                <p:cNvPr id="59" name="Google Shape;479;p57">
                  <a:extLst>
                    <a:ext uri="{FF2B5EF4-FFF2-40B4-BE49-F238E27FC236}">
                      <a16:creationId xmlns:a16="http://schemas.microsoft.com/office/drawing/2014/main" id="{49D3725F-8F80-0F67-ECED-2309C1C283AF}"/>
                    </a:ext>
                  </a:extLst>
                </p:cNvPr>
                <p:cNvCxnSpPr/>
                <p:nvPr/>
              </p:nvCxnSpPr>
              <p:spPr>
                <a:xfrm rot="10800000" flipH="1">
                  <a:off x="1291650" y="2208825"/>
                  <a:ext cx="2258100" cy="605100"/>
                </a:xfrm>
                <a:prstGeom prst="straightConnector1">
                  <a:avLst/>
                </a:prstGeom>
                <a:noFill/>
                <a:ln w="28575" cap="flat" cmpd="sng">
                  <a:solidFill>
                    <a:srgbClr val="00FF00"/>
                  </a:solidFill>
                  <a:prstDash val="dash"/>
                  <a:round/>
                  <a:headEnd type="none" w="sm" len="sm"/>
                  <a:tailEnd type="none" w="sm" len="sm"/>
                </a:ln>
              </p:spPr>
            </p:cxnSp>
            <p:sp>
              <p:nvSpPr>
                <p:cNvPr id="60" name="Google Shape;480;p57">
                  <a:extLst>
                    <a:ext uri="{FF2B5EF4-FFF2-40B4-BE49-F238E27FC236}">
                      <a16:creationId xmlns:a16="http://schemas.microsoft.com/office/drawing/2014/main" id="{F6C5C8B7-D977-46AC-917D-756267140005}"/>
                    </a:ext>
                  </a:extLst>
                </p:cNvPr>
                <p:cNvSpPr/>
                <p:nvPr/>
              </p:nvSpPr>
              <p:spPr>
                <a:xfrm>
                  <a:off x="3517425" y="1510750"/>
                  <a:ext cx="1268575" cy="703500"/>
                </a:xfrm>
                <a:custGeom>
                  <a:avLst/>
                  <a:gdLst/>
                  <a:ahLst/>
                  <a:cxnLst/>
                  <a:rect l="l" t="t" r="r" b="b"/>
                  <a:pathLst>
                    <a:path w="50743" h="28140" extrusionOk="0">
                      <a:moveTo>
                        <a:pt x="0" y="28140"/>
                      </a:moveTo>
                      <a:cubicBezTo>
                        <a:pt x="5055" y="26453"/>
                        <a:pt x="5901" y="17899"/>
                        <a:pt x="11071" y="16607"/>
                      </a:cubicBezTo>
                      <a:cubicBezTo>
                        <a:pt x="16591" y="15228"/>
                        <a:pt x="23586" y="20018"/>
                        <a:pt x="28139" y="16607"/>
                      </a:cubicBezTo>
                      <a:cubicBezTo>
                        <a:pt x="31196" y="14317"/>
                        <a:pt x="32465" y="10134"/>
                        <a:pt x="35520" y="7842"/>
                      </a:cubicBezTo>
                      <a:cubicBezTo>
                        <a:pt x="37818" y="6118"/>
                        <a:pt x="41793" y="7568"/>
                        <a:pt x="43823" y="5536"/>
                      </a:cubicBezTo>
                      <a:cubicBezTo>
                        <a:pt x="45911" y="3446"/>
                        <a:pt x="47789" y="0"/>
                        <a:pt x="50743" y="0"/>
                      </a:cubicBezTo>
                    </a:path>
                  </a:pathLst>
                </a:custGeom>
                <a:noFill/>
                <a:ln w="28575" cap="flat" cmpd="sng">
                  <a:solidFill>
                    <a:srgbClr val="00FF00"/>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61" name="Google Shape;481;p57">
                  <a:extLst>
                    <a:ext uri="{FF2B5EF4-FFF2-40B4-BE49-F238E27FC236}">
                      <a16:creationId xmlns:a16="http://schemas.microsoft.com/office/drawing/2014/main" id="{E6470C69-927C-1F02-FE2A-FC90C31F4159}"/>
                    </a:ext>
                  </a:extLst>
                </p:cNvPr>
                <p:cNvCxnSpPr/>
                <p:nvPr/>
              </p:nvCxnSpPr>
              <p:spPr>
                <a:xfrm rot="10800000" flipH="1">
                  <a:off x="4786000" y="1106650"/>
                  <a:ext cx="699600" cy="404100"/>
                </a:xfrm>
                <a:prstGeom prst="straightConnector1">
                  <a:avLst/>
                </a:prstGeom>
                <a:noFill/>
                <a:ln w="28575" cap="flat" cmpd="sng">
                  <a:solidFill>
                    <a:srgbClr val="00FF00"/>
                  </a:solidFill>
                  <a:prstDash val="dash"/>
                  <a:round/>
                  <a:headEnd type="none" w="sm" len="sm"/>
                  <a:tailEnd type="triangle" w="med" len="med"/>
                </a:ln>
              </p:spPr>
            </p:cxnSp>
          </p:grpSp>
        </p:grpSp>
        <p:sp>
          <p:nvSpPr>
            <p:cNvPr id="71" name="Google Shape;483;p57">
              <a:extLst>
                <a:ext uri="{FF2B5EF4-FFF2-40B4-BE49-F238E27FC236}">
                  <a16:creationId xmlns:a16="http://schemas.microsoft.com/office/drawing/2014/main" id="{6D5B89C9-3C93-E955-17CF-2010E1471BA7}"/>
                </a:ext>
              </a:extLst>
            </p:cNvPr>
            <p:cNvSpPr txBox="1"/>
            <p:nvPr/>
          </p:nvSpPr>
          <p:spPr>
            <a:xfrm rot="-1739974">
              <a:off x="7498883" y="2021326"/>
              <a:ext cx="1152839" cy="476606"/>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300"/>
                <a:t>Amorphous</a:t>
              </a:r>
              <a:endParaRPr sz="1300"/>
            </a:p>
            <a:p>
              <a:pPr marL="0" lvl="0" indent="0" algn="l" rtl="0">
                <a:spcBef>
                  <a:spcPts val="0"/>
                </a:spcBef>
                <a:spcAft>
                  <a:spcPts val="0"/>
                </a:spcAft>
                <a:buNone/>
              </a:pPr>
              <a:r>
                <a:rPr lang="en-GB" sz="1300"/>
                <a:t>scatter</a:t>
              </a:r>
              <a:endParaRPr sz="1300"/>
            </a:p>
          </p:txBody>
        </p:sp>
        <p:sp>
          <p:nvSpPr>
            <p:cNvPr id="72" name="Google Shape;484;p57">
              <a:extLst>
                <a:ext uri="{FF2B5EF4-FFF2-40B4-BE49-F238E27FC236}">
                  <a16:creationId xmlns:a16="http://schemas.microsoft.com/office/drawing/2014/main" id="{B52167DB-0E09-7F82-BD32-F53BE6C0B2B1}"/>
                </a:ext>
              </a:extLst>
            </p:cNvPr>
            <p:cNvSpPr txBox="1"/>
            <p:nvPr/>
          </p:nvSpPr>
          <p:spPr>
            <a:xfrm rot="-1739682">
              <a:off x="7939789" y="2385592"/>
              <a:ext cx="1003242" cy="205831"/>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300"/>
                <a:t>Volume reflection</a:t>
              </a:r>
              <a:endParaRPr sz="1300"/>
            </a:p>
          </p:txBody>
        </p:sp>
        <p:sp>
          <p:nvSpPr>
            <p:cNvPr id="73" name="Google Shape;485;p57">
              <a:extLst>
                <a:ext uri="{FF2B5EF4-FFF2-40B4-BE49-F238E27FC236}">
                  <a16:creationId xmlns:a16="http://schemas.microsoft.com/office/drawing/2014/main" id="{50835D63-8885-C1FB-B89E-20E7378A7E36}"/>
                </a:ext>
              </a:extLst>
            </p:cNvPr>
            <p:cNvSpPr txBox="1"/>
            <p:nvPr/>
          </p:nvSpPr>
          <p:spPr>
            <a:xfrm rot="-1036">
              <a:off x="7748797" y="3118922"/>
              <a:ext cx="995700" cy="20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300"/>
                <a:t>dechannel</a:t>
              </a:r>
              <a:endParaRPr sz="1300"/>
            </a:p>
          </p:txBody>
        </p:sp>
        <p:sp>
          <p:nvSpPr>
            <p:cNvPr id="74" name="Google Shape;486;p57">
              <a:extLst>
                <a:ext uri="{FF2B5EF4-FFF2-40B4-BE49-F238E27FC236}">
                  <a16:creationId xmlns:a16="http://schemas.microsoft.com/office/drawing/2014/main" id="{5FEAF265-3794-2C37-CE67-DEE10CEDD8C3}"/>
                </a:ext>
              </a:extLst>
            </p:cNvPr>
            <p:cNvSpPr txBox="1"/>
            <p:nvPr/>
          </p:nvSpPr>
          <p:spPr>
            <a:xfrm rot="-1036">
              <a:off x="7786563" y="4081593"/>
              <a:ext cx="995700" cy="20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300"/>
                <a:t>channel</a:t>
              </a:r>
              <a:endParaRPr sz="1300"/>
            </a:p>
          </p:txBody>
        </p:sp>
      </p:grpSp>
      <p:sp>
        <p:nvSpPr>
          <p:cNvPr id="76" name="TextBox 75">
            <a:extLst>
              <a:ext uri="{FF2B5EF4-FFF2-40B4-BE49-F238E27FC236}">
                <a16:creationId xmlns:a16="http://schemas.microsoft.com/office/drawing/2014/main" id="{368DC7F9-BC09-7638-9FC8-26B49EB9D970}"/>
              </a:ext>
            </a:extLst>
          </p:cNvPr>
          <p:cNvSpPr txBox="1"/>
          <p:nvPr/>
        </p:nvSpPr>
        <p:spPr>
          <a:xfrm>
            <a:off x="102836" y="4468488"/>
            <a:ext cx="1664944" cy="276999"/>
          </a:xfrm>
          <a:prstGeom prst="rect">
            <a:avLst/>
          </a:prstGeom>
          <a:noFill/>
        </p:spPr>
        <p:txBody>
          <a:bodyPr wrap="square" rtlCol="0">
            <a:spAutoFit/>
          </a:bodyPr>
          <a:lstStyle/>
          <a:p>
            <a:r>
              <a:rPr lang="en-CH" sz="1200" dirty="0">
                <a:hlinkClick r:id="rId5"/>
              </a:rPr>
              <a:t>F. Velotti et al, 2019</a:t>
            </a:r>
            <a:endParaRPr lang="en-CH" sz="1200" dirty="0"/>
          </a:p>
        </p:txBody>
      </p:sp>
    </p:spTree>
    <p:extLst>
      <p:ext uri="{BB962C8B-B14F-4D97-AF65-F5344CB8AC3E}">
        <p14:creationId xmlns:p14="http://schemas.microsoft.com/office/powerpoint/2010/main" val="2182619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78E83C-371E-AD08-F674-B1DDFD805CA9}"/>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8989CA9F-73AA-B92F-B188-F38B8063E0C7}"/>
              </a:ext>
            </a:extLst>
          </p:cNvPr>
          <p:cNvSpPr>
            <a:spLocks noGrp="1"/>
          </p:cNvSpPr>
          <p:nvPr>
            <p:ph type="title"/>
          </p:nvPr>
        </p:nvSpPr>
        <p:spPr/>
        <p:txBody>
          <a:bodyPr/>
          <a:lstStyle/>
          <a:p>
            <a:r>
              <a:rPr lang="en-US" dirty="0"/>
              <a:t>Layout</a:t>
            </a:r>
          </a:p>
        </p:txBody>
      </p:sp>
      <p:sp>
        <p:nvSpPr>
          <p:cNvPr id="8" name="Content Placeholder 7">
            <a:extLst>
              <a:ext uri="{FF2B5EF4-FFF2-40B4-BE49-F238E27FC236}">
                <a16:creationId xmlns:a16="http://schemas.microsoft.com/office/drawing/2014/main" id="{C8F15B8A-67A1-9A40-936D-00C0DBAE1926}"/>
              </a:ext>
            </a:extLst>
          </p:cNvPr>
          <p:cNvSpPr>
            <a:spLocks noGrp="1"/>
          </p:cNvSpPr>
          <p:nvPr>
            <p:ph idx="1"/>
          </p:nvPr>
        </p:nvSpPr>
        <p:spPr/>
        <p:txBody>
          <a:bodyPr>
            <a:normAutofit fontScale="92500" lnSpcReduction="20000"/>
          </a:bodyPr>
          <a:lstStyle/>
          <a:p>
            <a:r>
              <a:rPr lang="en-US" dirty="0">
                <a:solidFill>
                  <a:schemeClr val="accent1"/>
                </a:solidFill>
              </a:rPr>
              <a:t>Basic principle + hardware</a:t>
            </a:r>
          </a:p>
          <a:p>
            <a:r>
              <a:rPr lang="en-US" dirty="0">
                <a:solidFill>
                  <a:schemeClr val="accent1"/>
                </a:solidFill>
              </a:rPr>
              <a:t>Injection techniques</a:t>
            </a:r>
          </a:p>
          <a:p>
            <a:pPr lvl="1"/>
            <a:r>
              <a:rPr lang="en-US" dirty="0">
                <a:solidFill>
                  <a:schemeClr val="accent1"/>
                </a:solidFill>
              </a:rPr>
              <a:t>Fast injection</a:t>
            </a:r>
          </a:p>
          <a:p>
            <a:pPr lvl="2"/>
            <a:r>
              <a:rPr lang="en-US" dirty="0">
                <a:solidFill>
                  <a:schemeClr val="accent1"/>
                </a:solidFill>
              </a:rPr>
              <a:t>Normalized phase space</a:t>
            </a:r>
          </a:p>
          <a:p>
            <a:pPr lvl="2"/>
            <a:r>
              <a:rPr lang="en-US" dirty="0">
                <a:solidFill>
                  <a:schemeClr val="accent1"/>
                </a:solidFill>
              </a:rPr>
              <a:t>Imperfect injection</a:t>
            </a:r>
          </a:p>
          <a:p>
            <a:pPr lvl="1"/>
            <a:r>
              <a:rPr lang="en-US" dirty="0">
                <a:solidFill>
                  <a:schemeClr val="accent1"/>
                </a:solidFill>
              </a:rPr>
              <a:t>Multi-turn injection</a:t>
            </a:r>
          </a:p>
          <a:p>
            <a:pPr lvl="1"/>
            <a:r>
              <a:rPr lang="en-US" dirty="0">
                <a:solidFill>
                  <a:schemeClr val="accent1"/>
                </a:solidFill>
              </a:rPr>
              <a:t>Charge exchange technique</a:t>
            </a:r>
          </a:p>
          <a:p>
            <a:pPr lvl="1"/>
            <a:r>
              <a:rPr lang="en-US" dirty="0">
                <a:solidFill>
                  <a:schemeClr val="accent1"/>
                </a:solidFill>
              </a:rPr>
              <a:t>Lepton injection</a:t>
            </a:r>
          </a:p>
          <a:p>
            <a:r>
              <a:rPr lang="en-US" dirty="0">
                <a:solidFill>
                  <a:schemeClr val="accent1"/>
                </a:solidFill>
              </a:rPr>
              <a:t>Extraction techniques</a:t>
            </a:r>
          </a:p>
          <a:p>
            <a:pPr lvl="1"/>
            <a:r>
              <a:rPr lang="en-US" dirty="0">
                <a:solidFill>
                  <a:schemeClr val="accent1"/>
                </a:solidFill>
              </a:rPr>
              <a:t>Fast extraction</a:t>
            </a:r>
          </a:p>
          <a:p>
            <a:pPr lvl="1"/>
            <a:r>
              <a:rPr lang="en-US" dirty="0">
                <a:solidFill>
                  <a:schemeClr val="accent1"/>
                </a:solidFill>
              </a:rPr>
              <a:t>Multi-turn extraction</a:t>
            </a:r>
          </a:p>
          <a:p>
            <a:pPr lvl="1"/>
            <a:r>
              <a:rPr lang="en-US" dirty="0">
                <a:solidFill>
                  <a:schemeClr val="accent1"/>
                </a:solidFill>
              </a:rPr>
              <a:t>Resonant multi-turn extraction</a:t>
            </a:r>
          </a:p>
          <a:p>
            <a:pPr lvl="1"/>
            <a:r>
              <a:rPr lang="en-US" dirty="0">
                <a:solidFill>
                  <a:schemeClr val="accent1"/>
                </a:solidFill>
              </a:rPr>
              <a:t>Resonant slow extraction</a:t>
            </a:r>
          </a:p>
          <a:p>
            <a:r>
              <a:rPr lang="en-US" dirty="0">
                <a:solidFill>
                  <a:schemeClr val="accent1"/>
                </a:solidFill>
              </a:rPr>
              <a:t>Transfer between machines</a:t>
            </a:r>
          </a:p>
          <a:p>
            <a:r>
              <a:rPr lang="en-US" dirty="0"/>
              <a:t>Conclusion</a:t>
            </a:r>
          </a:p>
        </p:txBody>
      </p:sp>
      <p:sp>
        <p:nvSpPr>
          <p:cNvPr id="4" name="Footer Placeholder 3">
            <a:extLst>
              <a:ext uri="{FF2B5EF4-FFF2-40B4-BE49-F238E27FC236}">
                <a16:creationId xmlns:a16="http://schemas.microsoft.com/office/drawing/2014/main" id="{F3EB42E2-519F-857B-D41F-66A0ED032DD9}"/>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5" name="Slide Number Placeholder 4">
            <a:extLst>
              <a:ext uri="{FF2B5EF4-FFF2-40B4-BE49-F238E27FC236}">
                <a16:creationId xmlns:a16="http://schemas.microsoft.com/office/drawing/2014/main" id="{7BB6E3CA-5222-946B-ED64-1842F4BA809F}"/>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106</a:t>
            </a:fld>
            <a:endParaRPr lang="en-US" dirty="0"/>
          </a:p>
        </p:txBody>
      </p:sp>
      <p:sp>
        <p:nvSpPr>
          <p:cNvPr id="6" name="Oval 5">
            <a:extLst>
              <a:ext uri="{FF2B5EF4-FFF2-40B4-BE49-F238E27FC236}">
                <a16:creationId xmlns:a16="http://schemas.microsoft.com/office/drawing/2014/main" id="{DD18E632-4E1E-A0B5-45AC-FD4924121FBC}"/>
              </a:ext>
            </a:extLst>
          </p:cNvPr>
          <p:cNvSpPr>
            <a:spLocks noChangeArrowheads="1"/>
          </p:cNvSpPr>
          <p:nvPr/>
        </p:nvSpPr>
        <p:spPr bwMode="auto">
          <a:xfrm>
            <a:off x="3812063" y="1598627"/>
            <a:ext cx="2427605" cy="411734"/>
          </a:xfrm>
          <a:prstGeom prst="ellipse">
            <a:avLst/>
          </a:prstGeom>
          <a:noFill/>
          <a:ln w="1587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9" name="Oval 6">
            <a:extLst>
              <a:ext uri="{FF2B5EF4-FFF2-40B4-BE49-F238E27FC236}">
                <a16:creationId xmlns:a16="http://schemas.microsoft.com/office/drawing/2014/main" id="{8B9DD4FF-916D-13E8-1113-4F0E09DE4F7D}"/>
              </a:ext>
            </a:extLst>
          </p:cNvPr>
          <p:cNvSpPr>
            <a:spLocks noChangeArrowheads="1"/>
          </p:cNvSpPr>
          <p:nvPr/>
        </p:nvSpPr>
        <p:spPr bwMode="auto">
          <a:xfrm>
            <a:off x="4982026" y="1984103"/>
            <a:ext cx="43839" cy="50416"/>
          </a:xfrm>
          <a:prstGeom prst="ellipse">
            <a:avLst/>
          </a:prstGeom>
          <a:solidFill>
            <a:schemeClr val="tx1"/>
          </a:solidFill>
          <a:ln w="9525">
            <a:solidFill>
              <a:schemeClr val="tx1"/>
            </a:solidFill>
            <a:round/>
            <a:headEnd/>
            <a:tailEnd/>
          </a:ln>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0" name="Oval 9">
            <a:extLst>
              <a:ext uri="{FF2B5EF4-FFF2-40B4-BE49-F238E27FC236}">
                <a16:creationId xmlns:a16="http://schemas.microsoft.com/office/drawing/2014/main" id="{44F329A2-56BD-D08C-DCF1-9ACDCACC7C92}"/>
              </a:ext>
            </a:extLst>
          </p:cNvPr>
          <p:cNvSpPr>
            <a:spLocks noChangeArrowheads="1"/>
          </p:cNvSpPr>
          <p:nvPr/>
        </p:nvSpPr>
        <p:spPr bwMode="auto">
          <a:xfrm>
            <a:off x="3940841" y="1657446"/>
            <a:ext cx="2188315" cy="284643"/>
          </a:xfrm>
          <a:prstGeom prst="ellipse">
            <a:avLst/>
          </a:prstGeom>
          <a:noFill/>
          <a:ln w="15875">
            <a:solidFill>
              <a:schemeClr val="tx1"/>
            </a:solidFill>
            <a:prstDash val="sysDot"/>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1" name="Rectangle 10">
            <a:extLst>
              <a:ext uri="{FF2B5EF4-FFF2-40B4-BE49-F238E27FC236}">
                <a16:creationId xmlns:a16="http://schemas.microsoft.com/office/drawing/2014/main" id="{D9FEBBF5-2B0E-8150-03A4-A6A42A204D03}"/>
              </a:ext>
            </a:extLst>
          </p:cNvPr>
          <p:cNvSpPr>
            <a:spLocks noChangeArrowheads="1"/>
          </p:cNvSpPr>
          <p:nvPr/>
        </p:nvSpPr>
        <p:spPr bwMode="auto">
          <a:xfrm>
            <a:off x="4907133" y="1880118"/>
            <a:ext cx="239290" cy="95581"/>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algn="ctr" eaLnBrk="1" hangingPunct="1"/>
            <a:endParaRPr lang="en-GB" altLang="en-US" sz="1800" b="0">
              <a:solidFill>
                <a:srgbClr val="000000"/>
              </a:solidFill>
            </a:endParaRPr>
          </a:p>
        </p:txBody>
      </p:sp>
      <p:sp>
        <p:nvSpPr>
          <p:cNvPr id="12" name="Line 12">
            <a:extLst>
              <a:ext uri="{FF2B5EF4-FFF2-40B4-BE49-F238E27FC236}">
                <a16:creationId xmlns:a16="http://schemas.microsoft.com/office/drawing/2014/main" id="{DD16976C-7E96-8824-C3FA-493B1AF1D4A2}"/>
              </a:ext>
            </a:extLst>
          </p:cNvPr>
          <p:cNvSpPr>
            <a:spLocks noChangeShapeType="1"/>
          </p:cNvSpPr>
          <p:nvPr/>
        </p:nvSpPr>
        <p:spPr bwMode="auto">
          <a:xfrm>
            <a:off x="4879734" y="1939988"/>
            <a:ext cx="26487" cy="0"/>
          </a:xfrm>
          <a:prstGeom prst="line">
            <a:avLst/>
          </a:prstGeom>
          <a:noFill/>
          <a:ln w="9525">
            <a:solidFill>
              <a:schemeClr val="tx1"/>
            </a:solidFill>
            <a:round/>
            <a:headEnd/>
            <a:tailEnd type="triangle" w="lg" len="lg"/>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13" name="Oval 18">
            <a:extLst>
              <a:ext uri="{FF2B5EF4-FFF2-40B4-BE49-F238E27FC236}">
                <a16:creationId xmlns:a16="http://schemas.microsoft.com/office/drawing/2014/main" id="{356F90CF-8A5F-8900-CCCB-383D18482AA2}"/>
              </a:ext>
            </a:extLst>
          </p:cNvPr>
          <p:cNvSpPr>
            <a:spLocks noChangeArrowheads="1"/>
          </p:cNvSpPr>
          <p:nvPr/>
        </p:nvSpPr>
        <p:spPr bwMode="auto">
          <a:xfrm>
            <a:off x="3946321" y="3035494"/>
            <a:ext cx="4073407" cy="680621"/>
          </a:xfrm>
          <a:prstGeom prst="ellipse">
            <a:avLst/>
          </a:prstGeom>
          <a:noFill/>
          <a:ln w="1587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4" name="Oval 19">
            <a:extLst>
              <a:ext uri="{FF2B5EF4-FFF2-40B4-BE49-F238E27FC236}">
                <a16:creationId xmlns:a16="http://schemas.microsoft.com/office/drawing/2014/main" id="{6EBEF1D5-2E84-E568-C6CB-76CC080E9F1F}"/>
              </a:ext>
            </a:extLst>
          </p:cNvPr>
          <p:cNvSpPr>
            <a:spLocks noChangeArrowheads="1"/>
          </p:cNvSpPr>
          <p:nvPr/>
        </p:nvSpPr>
        <p:spPr bwMode="auto">
          <a:xfrm>
            <a:off x="7933876" y="3277072"/>
            <a:ext cx="43839" cy="50416"/>
          </a:xfrm>
          <a:prstGeom prst="ellipse">
            <a:avLst/>
          </a:prstGeom>
          <a:solidFill>
            <a:schemeClr val="tx1"/>
          </a:solidFill>
          <a:ln w="9525">
            <a:solidFill>
              <a:schemeClr val="tx1"/>
            </a:solidFill>
            <a:round/>
            <a:headEnd/>
            <a:tailEnd/>
          </a:ln>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5" name="Oval 20">
            <a:extLst>
              <a:ext uri="{FF2B5EF4-FFF2-40B4-BE49-F238E27FC236}">
                <a16:creationId xmlns:a16="http://schemas.microsoft.com/office/drawing/2014/main" id="{C4A6D80A-26B9-0CD3-E5FA-BB51C1A37FBA}"/>
              </a:ext>
            </a:extLst>
          </p:cNvPr>
          <p:cNvSpPr>
            <a:spLocks noChangeArrowheads="1"/>
          </p:cNvSpPr>
          <p:nvPr/>
        </p:nvSpPr>
        <p:spPr bwMode="auto">
          <a:xfrm>
            <a:off x="4131725" y="3124773"/>
            <a:ext cx="3705339" cy="493660"/>
          </a:xfrm>
          <a:prstGeom prst="ellipse">
            <a:avLst/>
          </a:prstGeom>
          <a:noFill/>
          <a:ln w="15875">
            <a:solidFill>
              <a:schemeClr val="tx1"/>
            </a:solidFill>
            <a:prstDash val="sysDot"/>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6" name="Rectangle 21">
            <a:extLst>
              <a:ext uri="{FF2B5EF4-FFF2-40B4-BE49-F238E27FC236}">
                <a16:creationId xmlns:a16="http://schemas.microsoft.com/office/drawing/2014/main" id="{9F3876B6-53D9-8750-C6A2-D353C6575589}"/>
              </a:ext>
            </a:extLst>
          </p:cNvPr>
          <p:cNvSpPr>
            <a:spLocks noChangeArrowheads="1"/>
          </p:cNvSpPr>
          <p:nvPr/>
        </p:nvSpPr>
        <p:spPr bwMode="auto">
          <a:xfrm>
            <a:off x="7645267" y="3304381"/>
            <a:ext cx="239290" cy="13129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7" name="Line 22">
            <a:extLst>
              <a:ext uri="{FF2B5EF4-FFF2-40B4-BE49-F238E27FC236}">
                <a16:creationId xmlns:a16="http://schemas.microsoft.com/office/drawing/2014/main" id="{F9EDDBDF-A7E1-FA98-0410-A7B8C2080B2D}"/>
              </a:ext>
            </a:extLst>
          </p:cNvPr>
          <p:cNvSpPr>
            <a:spLocks noChangeShapeType="1"/>
          </p:cNvSpPr>
          <p:nvPr/>
        </p:nvSpPr>
        <p:spPr bwMode="auto">
          <a:xfrm>
            <a:off x="7728379" y="3282324"/>
            <a:ext cx="51146" cy="42014"/>
          </a:xfrm>
          <a:prstGeom prst="line">
            <a:avLst/>
          </a:prstGeom>
          <a:noFill/>
          <a:ln w="9525">
            <a:solidFill>
              <a:schemeClr val="tx1"/>
            </a:solidFill>
            <a:round/>
            <a:headEnd/>
            <a:tailEnd type="triangle" w="lg" len="lg"/>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18" name="Text Box 25">
            <a:extLst>
              <a:ext uri="{FF2B5EF4-FFF2-40B4-BE49-F238E27FC236}">
                <a16:creationId xmlns:a16="http://schemas.microsoft.com/office/drawing/2014/main" id="{ACFC61EC-A399-F456-91D3-1B0538538B1C}"/>
              </a:ext>
            </a:extLst>
          </p:cNvPr>
          <p:cNvSpPr txBox="1">
            <a:spLocks noChangeArrowheads="1"/>
          </p:cNvSpPr>
          <p:nvPr/>
        </p:nvSpPr>
        <p:spPr bwMode="auto">
          <a:xfrm>
            <a:off x="4666017" y="1667950"/>
            <a:ext cx="113120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dirty="0">
                <a:latin typeface="Calibri"/>
              </a:rPr>
              <a:t>Extraction</a:t>
            </a:r>
          </a:p>
        </p:txBody>
      </p:sp>
      <p:sp>
        <p:nvSpPr>
          <p:cNvPr id="19" name="Text Box 26">
            <a:extLst>
              <a:ext uri="{FF2B5EF4-FFF2-40B4-BE49-F238E27FC236}">
                <a16:creationId xmlns:a16="http://schemas.microsoft.com/office/drawing/2014/main" id="{E607181E-FDA5-1FE6-48C8-BCF963AE0616}"/>
              </a:ext>
            </a:extLst>
          </p:cNvPr>
          <p:cNvSpPr txBox="1">
            <a:spLocks noChangeArrowheads="1"/>
          </p:cNvSpPr>
          <p:nvPr/>
        </p:nvSpPr>
        <p:spPr bwMode="auto">
          <a:xfrm>
            <a:off x="6090677" y="2279625"/>
            <a:ext cx="938398"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dirty="0">
                <a:latin typeface="Calibri"/>
              </a:rPr>
              <a:t>Transfer</a:t>
            </a:r>
          </a:p>
        </p:txBody>
      </p:sp>
      <p:sp>
        <p:nvSpPr>
          <p:cNvPr id="20" name="Text Box 27">
            <a:extLst>
              <a:ext uri="{FF2B5EF4-FFF2-40B4-BE49-F238E27FC236}">
                <a16:creationId xmlns:a16="http://schemas.microsoft.com/office/drawing/2014/main" id="{FC98B1C4-434B-167B-6BCE-D0FE3CCEF80E}"/>
              </a:ext>
            </a:extLst>
          </p:cNvPr>
          <p:cNvSpPr txBox="1">
            <a:spLocks noChangeArrowheads="1"/>
          </p:cNvSpPr>
          <p:nvPr/>
        </p:nvSpPr>
        <p:spPr bwMode="auto">
          <a:xfrm>
            <a:off x="8042561" y="3180966"/>
            <a:ext cx="1005403"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dirty="0">
                <a:latin typeface="Calibri"/>
              </a:rPr>
              <a:t>Injection</a:t>
            </a:r>
          </a:p>
        </p:txBody>
      </p:sp>
      <p:sp>
        <p:nvSpPr>
          <p:cNvPr id="21" name="Freeform 39">
            <a:extLst>
              <a:ext uri="{FF2B5EF4-FFF2-40B4-BE49-F238E27FC236}">
                <a16:creationId xmlns:a16="http://schemas.microsoft.com/office/drawing/2014/main" id="{7D09D76B-DEAF-D9EA-C5FE-8F1456F91DEC}"/>
              </a:ext>
            </a:extLst>
          </p:cNvPr>
          <p:cNvSpPr>
            <a:spLocks/>
          </p:cNvSpPr>
          <p:nvPr/>
        </p:nvSpPr>
        <p:spPr bwMode="auto">
          <a:xfrm>
            <a:off x="5005772" y="2008260"/>
            <a:ext cx="2953677" cy="1294020"/>
          </a:xfrm>
          <a:custGeom>
            <a:avLst/>
            <a:gdLst>
              <a:gd name="T0" fmla="*/ 0 w 3234"/>
              <a:gd name="T1" fmla="*/ 0 h 1232"/>
              <a:gd name="T2" fmla="*/ 2147483647 w 3234"/>
              <a:gd name="T3" fmla="*/ 2147483647 h 1232"/>
              <a:gd name="T4" fmla="*/ 2147483647 w 3234"/>
              <a:gd name="T5" fmla="*/ 2147483647 h 1232"/>
              <a:gd name="T6" fmla="*/ 2147483647 w 3234"/>
              <a:gd name="T7" fmla="*/ 2147483647 h 1232"/>
              <a:gd name="T8" fmla="*/ 2147483647 w 3234"/>
              <a:gd name="T9" fmla="*/ 2147483647 h 1232"/>
              <a:gd name="T10" fmla="*/ 2147483647 w 3234"/>
              <a:gd name="T11" fmla="*/ 2147483647 h 1232"/>
              <a:gd name="T12" fmla="*/ 0 60000 65536"/>
              <a:gd name="T13" fmla="*/ 0 60000 65536"/>
              <a:gd name="T14" fmla="*/ 0 60000 65536"/>
              <a:gd name="T15" fmla="*/ 0 60000 65536"/>
              <a:gd name="T16" fmla="*/ 0 60000 65536"/>
              <a:gd name="T17" fmla="*/ 0 60000 65536"/>
              <a:gd name="T18" fmla="*/ 0 w 3234"/>
              <a:gd name="T19" fmla="*/ 0 h 1232"/>
              <a:gd name="T20" fmla="*/ 3234 w 3234"/>
              <a:gd name="T21" fmla="*/ 1232 h 1232"/>
            </a:gdLst>
            <a:ahLst/>
            <a:cxnLst>
              <a:cxn ang="T12">
                <a:pos x="T0" y="T1"/>
              </a:cxn>
              <a:cxn ang="T13">
                <a:pos x="T2" y="T3"/>
              </a:cxn>
              <a:cxn ang="T14">
                <a:pos x="T4" y="T5"/>
              </a:cxn>
              <a:cxn ang="T15">
                <a:pos x="T6" y="T7"/>
              </a:cxn>
              <a:cxn ang="T16">
                <a:pos x="T8" y="T9"/>
              </a:cxn>
              <a:cxn ang="T17">
                <a:pos x="T10" y="T11"/>
              </a:cxn>
            </a:cxnLst>
            <a:rect l="T18" t="T19" r="T20" b="T21"/>
            <a:pathLst>
              <a:path w="3234" h="1232">
                <a:moveTo>
                  <a:pt x="0" y="0"/>
                </a:moveTo>
                <a:cubicBezTo>
                  <a:pt x="145" y="17"/>
                  <a:pt x="420" y="72"/>
                  <a:pt x="644" y="177"/>
                </a:cubicBezTo>
                <a:cubicBezTo>
                  <a:pt x="868" y="282"/>
                  <a:pt x="1099" y="514"/>
                  <a:pt x="1346" y="628"/>
                </a:cubicBezTo>
                <a:cubicBezTo>
                  <a:pt x="1593" y="742"/>
                  <a:pt x="1879" y="793"/>
                  <a:pt x="2127" y="861"/>
                </a:cubicBezTo>
                <a:cubicBezTo>
                  <a:pt x="2375" y="929"/>
                  <a:pt x="2649" y="976"/>
                  <a:pt x="2834" y="1038"/>
                </a:cubicBezTo>
                <a:cubicBezTo>
                  <a:pt x="3019" y="1100"/>
                  <a:pt x="3126" y="1166"/>
                  <a:pt x="3234" y="1232"/>
                </a:cubicBezTo>
              </a:path>
            </a:pathLst>
          </a:custGeom>
          <a:noFill/>
          <a:ln w="19050" cap="flat" cmpd="sng">
            <a:solidFill>
              <a:schemeClr val="tx1"/>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GB">
              <a:solidFill>
                <a:srgbClr val="000000"/>
              </a:solidFill>
            </a:endParaRPr>
          </a:p>
        </p:txBody>
      </p:sp>
      <p:sp>
        <p:nvSpPr>
          <p:cNvPr id="22" name="Freeform 42">
            <a:extLst>
              <a:ext uri="{FF2B5EF4-FFF2-40B4-BE49-F238E27FC236}">
                <a16:creationId xmlns:a16="http://schemas.microsoft.com/office/drawing/2014/main" id="{C7E72ADF-FEE3-826E-5858-63771E23CAFC}"/>
              </a:ext>
            </a:extLst>
          </p:cNvPr>
          <p:cNvSpPr>
            <a:spLocks/>
          </p:cNvSpPr>
          <p:nvPr/>
        </p:nvSpPr>
        <p:spPr bwMode="auto">
          <a:xfrm>
            <a:off x="5461519" y="2208876"/>
            <a:ext cx="969946" cy="642809"/>
          </a:xfrm>
          <a:custGeom>
            <a:avLst/>
            <a:gdLst>
              <a:gd name="T0" fmla="*/ 0 w 1062"/>
              <a:gd name="T1" fmla="*/ 0 h 612"/>
              <a:gd name="T2" fmla="*/ 2147483647 w 1062"/>
              <a:gd name="T3" fmla="*/ 2147483647 h 612"/>
              <a:gd name="T4" fmla="*/ 2147483647 w 1062"/>
              <a:gd name="T5" fmla="*/ 2147483647 h 612"/>
              <a:gd name="T6" fmla="*/ 2147483647 w 1062"/>
              <a:gd name="T7" fmla="*/ 2147483647 h 612"/>
              <a:gd name="T8" fmla="*/ 2147483647 w 1062"/>
              <a:gd name="T9" fmla="*/ 2147483647 h 612"/>
              <a:gd name="T10" fmla="*/ 0 60000 65536"/>
              <a:gd name="T11" fmla="*/ 0 60000 65536"/>
              <a:gd name="T12" fmla="*/ 0 60000 65536"/>
              <a:gd name="T13" fmla="*/ 0 60000 65536"/>
              <a:gd name="T14" fmla="*/ 0 60000 65536"/>
              <a:gd name="T15" fmla="*/ 0 w 1062"/>
              <a:gd name="T16" fmla="*/ 0 h 612"/>
              <a:gd name="T17" fmla="*/ 1062 w 1062"/>
              <a:gd name="T18" fmla="*/ 612 h 612"/>
            </a:gdLst>
            <a:ahLst/>
            <a:cxnLst>
              <a:cxn ang="T10">
                <a:pos x="T0" y="T1"/>
              </a:cxn>
              <a:cxn ang="T11">
                <a:pos x="T2" y="T3"/>
              </a:cxn>
              <a:cxn ang="T12">
                <a:pos x="T4" y="T5"/>
              </a:cxn>
              <a:cxn ang="T13">
                <a:pos x="T6" y="T7"/>
              </a:cxn>
              <a:cxn ang="T14">
                <a:pos x="T8" y="T9"/>
              </a:cxn>
            </a:cxnLst>
            <a:rect l="T15" t="T16" r="T17" b="T18"/>
            <a:pathLst>
              <a:path w="1062" h="612">
                <a:moveTo>
                  <a:pt x="0" y="0"/>
                </a:moveTo>
                <a:cubicBezTo>
                  <a:pt x="23" y="11"/>
                  <a:pt x="81" y="31"/>
                  <a:pt x="144" y="66"/>
                </a:cubicBezTo>
                <a:cubicBezTo>
                  <a:pt x="207" y="101"/>
                  <a:pt x="290" y="145"/>
                  <a:pt x="378" y="210"/>
                </a:cubicBezTo>
                <a:cubicBezTo>
                  <a:pt x="466" y="275"/>
                  <a:pt x="558" y="389"/>
                  <a:pt x="672" y="456"/>
                </a:cubicBezTo>
                <a:cubicBezTo>
                  <a:pt x="786" y="523"/>
                  <a:pt x="924" y="567"/>
                  <a:pt x="1062" y="612"/>
                </a:cubicBezTo>
              </a:path>
            </a:pathLst>
          </a:custGeom>
          <a:noFill/>
          <a:ln w="19050" cap="flat" cmpd="sng">
            <a:solidFill>
              <a:schemeClr val="tx1"/>
            </a:solidFill>
            <a:prstDash val="sysDot"/>
            <a:round/>
            <a:headEnd/>
            <a:tailEnd type="triangle" w="med" len="med"/>
          </a:ln>
          <a:extLst>
            <a:ext uri="{909E8E84-426E-40dd-AFC4-6F175D3DCCD1}">
              <a14:hiddenFill xmlns:a14="http://schemas.microsoft.com/office/drawing/2010/main" xmlns="">
                <a:solidFill>
                  <a:srgbClr val="FFFFFF"/>
                </a:solidFill>
              </a14:hiddenFill>
            </a:ext>
          </a:extLst>
        </p:spPr>
        <p:txBody>
          <a:bodyPr wrap="none">
            <a:spAutoFit/>
          </a:bodyPr>
          <a:lstStyle/>
          <a:p>
            <a:endParaRPr lang="en-GB">
              <a:solidFill>
                <a:srgbClr val="000000"/>
              </a:solidFill>
            </a:endParaRPr>
          </a:p>
        </p:txBody>
      </p:sp>
    </p:spTree>
    <p:extLst>
      <p:ext uri="{BB962C8B-B14F-4D97-AF65-F5344CB8AC3E}">
        <p14:creationId xmlns:p14="http://schemas.microsoft.com/office/powerpoint/2010/main" val="1380702939"/>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AA92E4-11F4-C746-68F2-8630013BA3E9}"/>
              </a:ext>
            </a:extLst>
          </p:cNvPr>
          <p:cNvSpPr>
            <a:spLocks noGrp="1"/>
          </p:cNvSpPr>
          <p:nvPr>
            <p:ph type="title"/>
          </p:nvPr>
        </p:nvSpPr>
        <p:spPr/>
        <p:txBody>
          <a:bodyPr/>
          <a:lstStyle/>
          <a:p>
            <a:r>
              <a:rPr lang="en-CH" dirty="0"/>
              <a:t>Conclusion</a:t>
            </a:r>
          </a:p>
        </p:txBody>
      </p:sp>
      <p:sp>
        <p:nvSpPr>
          <p:cNvPr id="3" name="Content Placeholder 2">
            <a:extLst>
              <a:ext uri="{FF2B5EF4-FFF2-40B4-BE49-F238E27FC236}">
                <a16:creationId xmlns:a16="http://schemas.microsoft.com/office/drawing/2014/main" id="{DBE85DA5-DEDF-5C55-B24D-8B7A1F83AE9D}"/>
              </a:ext>
            </a:extLst>
          </p:cNvPr>
          <p:cNvSpPr>
            <a:spLocks noGrp="1"/>
          </p:cNvSpPr>
          <p:nvPr>
            <p:ph idx="1"/>
          </p:nvPr>
        </p:nvSpPr>
        <p:spPr>
          <a:xfrm>
            <a:off x="0" y="495547"/>
            <a:ext cx="9144000" cy="2095406"/>
          </a:xfrm>
        </p:spPr>
        <p:txBody>
          <a:bodyPr>
            <a:normAutofit fontScale="92500"/>
          </a:bodyPr>
          <a:lstStyle/>
          <a:p>
            <a:r>
              <a:rPr lang="en-CH" dirty="0"/>
              <a:t>Reviewed injection and extraction techniques, from tried-and-true fast injection/extraction to more sophisticated techniques.</a:t>
            </a:r>
          </a:p>
          <a:p>
            <a:r>
              <a:rPr lang="en-CH" dirty="0"/>
              <a:t>There is often a trade-off between robustness and flexibility.</a:t>
            </a:r>
          </a:p>
          <a:p>
            <a:r>
              <a:rPr lang="en-CH" dirty="0"/>
              <a:t>Key figures of merit include emittance preservation and beam loss minimization.</a:t>
            </a:r>
          </a:p>
          <a:p>
            <a:r>
              <a:rPr lang="en-CH" dirty="0"/>
              <a:t>Many aspects we haven’t discussed, e.g. can we mirror all injection/extraction techniques?</a:t>
            </a:r>
          </a:p>
        </p:txBody>
      </p:sp>
      <p:sp>
        <p:nvSpPr>
          <p:cNvPr id="5" name="Footer Placeholder 4">
            <a:extLst>
              <a:ext uri="{FF2B5EF4-FFF2-40B4-BE49-F238E27FC236}">
                <a16:creationId xmlns:a16="http://schemas.microsoft.com/office/drawing/2014/main" id="{C5FC25E1-AB7B-8302-C1C9-F00ACAC519F6}"/>
              </a:ext>
            </a:extLst>
          </p:cNvPr>
          <p:cNvSpPr>
            <a:spLocks noGrp="1"/>
          </p:cNvSpPr>
          <p:nvPr>
            <p:ph type="ftr" sz="quarter" idx="3"/>
          </p:nvPr>
        </p:nvSpPr>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73734349-91B2-5CED-0FC2-43E4C2297164}"/>
              </a:ext>
            </a:extLst>
          </p:cNvPr>
          <p:cNvSpPr>
            <a:spLocks noGrp="1"/>
          </p:cNvSpPr>
          <p:nvPr>
            <p:ph type="sldNum" sz="quarter" idx="4"/>
          </p:nvPr>
        </p:nvSpPr>
        <p:spPr/>
        <p:txBody>
          <a:bodyPr/>
          <a:lstStyle/>
          <a:p>
            <a:fld id="{17918391-D411-FE40-AAD7-861AE5233E0E}" type="slidenum">
              <a:rPr lang="en-US" smtClean="0"/>
              <a:pPr/>
              <a:t>107</a:t>
            </a:fld>
            <a:endParaRPr lang="en-US" dirty="0"/>
          </a:p>
        </p:txBody>
      </p:sp>
      <p:grpSp>
        <p:nvGrpSpPr>
          <p:cNvPr id="12" name="Group 11">
            <a:extLst>
              <a:ext uri="{FF2B5EF4-FFF2-40B4-BE49-F238E27FC236}">
                <a16:creationId xmlns:a16="http://schemas.microsoft.com/office/drawing/2014/main" id="{060E2ABD-D1F8-4A8C-94A3-C5B3D6CBE90A}"/>
              </a:ext>
            </a:extLst>
          </p:cNvPr>
          <p:cNvGrpSpPr/>
          <p:nvPr/>
        </p:nvGrpSpPr>
        <p:grpSpPr>
          <a:xfrm>
            <a:off x="399401" y="2754336"/>
            <a:ext cx="8287399" cy="1893617"/>
            <a:chOff x="399401" y="2754336"/>
            <a:chExt cx="8287399" cy="1893617"/>
          </a:xfrm>
        </p:grpSpPr>
        <p:pic>
          <p:nvPicPr>
            <p:cNvPr id="7" name="Picture 6">
              <a:extLst>
                <a:ext uri="{FF2B5EF4-FFF2-40B4-BE49-F238E27FC236}">
                  <a16:creationId xmlns:a16="http://schemas.microsoft.com/office/drawing/2014/main" id="{A0558479-BBF9-0134-C77D-FA27B51C2CC0}"/>
                </a:ext>
              </a:extLst>
            </p:cNvPr>
            <p:cNvPicPr>
              <a:picLocks noChangeAspect="1"/>
            </p:cNvPicPr>
            <p:nvPr/>
          </p:nvPicPr>
          <p:blipFill>
            <a:blip r:embed="rId2"/>
            <a:stretch>
              <a:fillRect/>
            </a:stretch>
          </p:blipFill>
          <p:spPr>
            <a:xfrm>
              <a:off x="6785739" y="2768368"/>
              <a:ext cx="1794041" cy="1458285"/>
            </a:xfrm>
            <a:prstGeom prst="rect">
              <a:avLst/>
            </a:prstGeom>
          </p:spPr>
        </p:pic>
        <p:sp>
          <p:nvSpPr>
            <p:cNvPr id="8" name="TextBox 7">
              <a:extLst>
                <a:ext uri="{FF2B5EF4-FFF2-40B4-BE49-F238E27FC236}">
                  <a16:creationId xmlns:a16="http://schemas.microsoft.com/office/drawing/2014/main" id="{7341C817-F867-D718-FA05-9FBF75D173A8}"/>
                </a:ext>
              </a:extLst>
            </p:cNvPr>
            <p:cNvSpPr txBox="1"/>
            <p:nvPr/>
          </p:nvSpPr>
          <p:spPr>
            <a:xfrm>
              <a:off x="6818054" y="4245531"/>
              <a:ext cx="1868746" cy="369332"/>
            </a:xfrm>
            <a:prstGeom prst="rect">
              <a:avLst/>
            </a:prstGeom>
            <a:noFill/>
          </p:spPr>
          <p:txBody>
            <a:bodyPr wrap="square" rtlCol="0">
              <a:spAutoFit/>
            </a:bodyPr>
            <a:lstStyle/>
            <a:p>
              <a:r>
                <a:rPr lang="en-CH" dirty="0">
                  <a:hlinkClick r:id="rId3"/>
                </a:rPr>
                <a:t>Slow injection?</a:t>
              </a:r>
              <a:endParaRPr lang="en-CH" dirty="0"/>
            </a:p>
          </p:txBody>
        </p:sp>
        <p:pic>
          <p:nvPicPr>
            <p:cNvPr id="9" name="Picture 8">
              <a:extLst>
                <a:ext uri="{FF2B5EF4-FFF2-40B4-BE49-F238E27FC236}">
                  <a16:creationId xmlns:a16="http://schemas.microsoft.com/office/drawing/2014/main" id="{323AA3F3-11BF-A36B-23C9-78568BE4CFDF}"/>
                </a:ext>
              </a:extLst>
            </p:cNvPr>
            <p:cNvPicPr>
              <a:picLocks noChangeAspect="1"/>
            </p:cNvPicPr>
            <p:nvPr/>
          </p:nvPicPr>
          <p:blipFill>
            <a:blip r:embed="rId4"/>
            <a:stretch>
              <a:fillRect/>
            </a:stretch>
          </p:blipFill>
          <p:spPr>
            <a:xfrm>
              <a:off x="3767227" y="2754336"/>
              <a:ext cx="2019810" cy="1612623"/>
            </a:xfrm>
            <a:prstGeom prst="rect">
              <a:avLst/>
            </a:prstGeom>
          </p:spPr>
        </p:pic>
        <p:sp>
          <p:nvSpPr>
            <p:cNvPr id="10" name="TextBox 9">
              <a:extLst>
                <a:ext uri="{FF2B5EF4-FFF2-40B4-BE49-F238E27FC236}">
                  <a16:creationId xmlns:a16="http://schemas.microsoft.com/office/drawing/2014/main" id="{39E03A92-47C2-2AA4-60FD-0884C747419C}"/>
                </a:ext>
              </a:extLst>
            </p:cNvPr>
            <p:cNvSpPr txBox="1"/>
            <p:nvPr/>
          </p:nvSpPr>
          <p:spPr>
            <a:xfrm>
              <a:off x="3986464" y="4278621"/>
              <a:ext cx="1868746" cy="369332"/>
            </a:xfrm>
            <a:prstGeom prst="rect">
              <a:avLst/>
            </a:prstGeom>
            <a:noFill/>
          </p:spPr>
          <p:txBody>
            <a:bodyPr wrap="square" rtlCol="0">
              <a:spAutoFit/>
            </a:bodyPr>
            <a:lstStyle/>
            <a:p>
              <a:r>
                <a:rPr lang="en-CH" dirty="0">
                  <a:hlinkClick r:id="rId5"/>
                </a:rPr>
                <a:t>Island injection</a:t>
              </a:r>
              <a:endParaRPr lang="en-CH" dirty="0"/>
            </a:p>
          </p:txBody>
        </p:sp>
        <p:pic>
          <p:nvPicPr>
            <p:cNvPr id="17410" name="Picture 2" descr="Schematic view represents extraction by stripping in a PET cyclotron ...">
              <a:extLst>
                <a:ext uri="{FF2B5EF4-FFF2-40B4-BE49-F238E27FC236}">
                  <a16:creationId xmlns:a16="http://schemas.microsoft.com/office/drawing/2014/main" id="{3A268987-54F2-B74A-1E7F-3E656EFB72F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7345" y="2754336"/>
              <a:ext cx="2220477" cy="1510795"/>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B6A60DAF-0279-BEC1-E5D1-A4C24FE85245}"/>
                </a:ext>
              </a:extLst>
            </p:cNvPr>
            <p:cNvSpPr txBox="1"/>
            <p:nvPr/>
          </p:nvSpPr>
          <p:spPr>
            <a:xfrm>
              <a:off x="399401" y="4296103"/>
              <a:ext cx="2606455" cy="307777"/>
            </a:xfrm>
            <a:prstGeom prst="rect">
              <a:avLst/>
            </a:prstGeom>
            <a:noFill/>
          </p:spPr>
          <p:txBody>
            <a:bodyPr wrap="square" rtlCol="0">
              <a:spAutoFit/>
            </a:bodyPr>
            <a:lstStyle/>
            <a:p>
              <a:r>
                <a:rPr lang="en-CH" sz="1400" dirty="0">
                  <a:hlinkClick r:id="rId7"/>
                </a:rPr>
                <a:t>Charge exchange extraction</a:t>
              </a:r>
              <a:endParaRPr lang="en-CH" sz="1400" dirty="0"/>
            </a:p>
          </p:txBody>
        </p:sp>
      </p:grpSp>
    </p:spTree>
    <p:extLst>
      <p:ext uri="{BB962C8B-B14F-4D97-AF65-F5344CB8AC3E}">
        <p14:creationId xmlns:p14="http://schemas.microsoft.com/office/powerpoint/2010/main" val="3838660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E849B3-6041-45CF-BEA2-CF89FA0B91A5}"/>
              </a:ext>
            </a:extLst>
          </p:cNvPr>
          <p:cNvSpPr>
            <a:spLocks noGrp="1"/>
          </p:cNvSpPr>
          <p:nvPr>
            <p:ph type="title"/>
          </p:nvPr>
        </p:nvSpPr>
        <p:spPr/>
        <p:txBody>
          <a:bodyPr/>
          <a:lstStyle/>
          <a:p>
            <a:r>
              <a:rPr lang="en-US" dirty="0"/>
              <a:t>Further reading (with the formulae !), and resources</a:t>
            </a:r>
          </a:p>
        </p:txBody>
      </p:sp>
      <p:sp>
        <p:nvSpPr>
          <p:cNvPr id="3" name="Content Placeholder 2">
            <a:extLst>
              <a:ext uri="{FF2B5EF4-FFF2-40B4-BE49-F238E27FC236}">
                <a16:creationId xmlns:a16="http://schemas.microsoft.com/office/drawing/2014/main" id="{629A4B42-9C42-4302-B6A2-0448096977D1}"/>
              </a:ext>
            </a:extLst>
          </p:cNvPr>
          <p:cNvSpPr>
            <a:spLocks noGrp="1"/>
          </p:cNvSpPr>
          <p:nvPr>
            <p:ph idx="1"/>
          </p:nvPr>
        </p:nvSpPr>
        <p:spPr>
          <a:xfrm>
            <a:off x="22860" y="495546"/>
            <a:ext cx="8450580" cy="3893573"/>
          </a:xfrm>
        </p:spPr>
        <p:txBody>
          <a:bodyPr>
            <a:normAutofit/>
          </a:bodyPr>
          <a:lstStyle/>
          <a:p>
            <a:r>
              <a:rPr lang="en-US" dirty="0"/>
              <a:t>ABT group is on the 865 building, my </a:t>
            </a:r>
            <a:r>
              <a:rPr lang="en-US"/>
              <a:t>office 865/1D26</a:t>
            </a:r>
            <a:endParaRPr lang="en-US" dirty="0"/>
          </a:p>
          <a:p>
            <a:r>
              <a:rPr lang="en-US" dirty="0"/>
              <a:t>CAS 2017 on Beam injection, extraction and transfer at </a:t>
            </a:r>
            <a:r>
              <a:rPr lang="en-US" dirty="0">
                <a:hlinkClick r:id="rId2"/>
              </a:rPr>
              <a:t>https://indico.cern.ch/event/451905/</a:t>
            </a:r>
            <a:endParaRPr lang="en-US" dirty="0"/>
          </a:p>
          <a:p>
            <a:pPr lvl="1"/>
            <a:r>
              <a:rPr lang="en-US" dirty="0"/>
              <a:t>Overlooked here, timing and synchronization by RF expert H. Damerau next week</a:t>
            </a:r>
          </a:p>
          <a:p>
            <a:pPr lvl="1"/>
            <a:r>
              <a:rPr lang="en-US" dirty="0"/>
              <a:t>Detailed talk on resonant slow extraction by P. Bryant </a:t>
            </a:r>
            <a:r>
              <a:rPr lang="en-US" dirty="0">
                <a:hlinkClick r:id="rId3"/>
              </a:rPr>
              <a:t>https://indico.cern.ch/event/451905/contributions/2159064/</a:t>
            </a:r>
            <a:endParaRPr lang="en-US" dirty="0"/>
          </a:p>
          <a:p>
            <a:pPr lvl="1"/>
            <a:r>
              <a:rPr lang="en-US" dirty="0"/>
              <a:t>Exotic extraction methods that discuss all the possibilities overlooked here by B. Goddard </a:t>
            </a:r>
            <a:r>
              <a:rPr lang="en-US" dirty="0">
                <a:hlinkClick r:id="rId4"/>
              </a:rPr>
              <a:t>https://indico.cern.ch/event/451905/contributions/2159103</a:t>
            </a:r>
            <a:endParaRPr lang="en-US" dirty="0"/>
          </a:p>
          <a:p>
            <a:r>
              <a:rPr lang="en-US" dirty="0"/>
              <a:t>This CAS lecture on Kickers and Septa by M. Barnes </a:t>
            </a:r>
            <a:r>
              <a:rPr lang="en-US" dirty="0">
                <a:hlinkClick r:id="rId5"/>
              </a:rPr>
              <a:t>https://indico.cern.ch/event/1018359/contributions/4312229</a:t>
            </a:r>
            <a:endParaRPr lang="en-US" dirty="0"/>
          </a:p>
          <a:p>
            <a:r>
              <a:rPr lang="en-US" dirty="0"/>
              <a:t>CERN GIS machine portal </a:t>
            </a:r>
            <a:r>
              <a:rPr lang="en-US" dirty="0">
                <a:hlinkClick r:id="rId6"/>
              </a:rPr>
              <a:t>https://gis.cern.ch/gisportal/Machine.htm</a:t>
            </a:r>
            <a:endParaRPr lang="en-US" dirty="0"/>
          </a:p>
          <a:p>
            <a:pPr marL="0" indent="0">
              <a:buNone/>
            </a:pPr>
            <a:endParaRPr lang="en-US" dirty="0"/>
          </a:p>
          <a:p>
            <a:pPr lvl="1"/>
            <a:endParaRPr lang="en-US" dirty="0"/>
          </a:p>
          <a:p>
            <a:pPr lvl="1"/>
            <a:endParaRPr lang="en-US" dirty="0"/>
          </a:p>
        </p:txBody>
      </p:sp>
      <p:sp>
        <p:nvSpPr>
          <p:cNvPr id="6" name="Slide Number Placeholder 5">
            <a:extLst>
              <a:ext uri="{FF2B5EF4-FFF2-40B4-BE49-F238E27FC236}">
                <a16:creationId xmlns:a16="http://schemas.microsoft.com/office/drawing/2014/main" id="{376FA441-8C7E-49B0-B07E-E3750E6B034D}"/>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108</a:t>
            </a:fld>
            <a:endParaRPr lang="en-US" dirty="0"/>
          </a:p>
        </p:txBody>
      </p:sp>
      <p:sp>
        <p:nvSpPr>
          <p:cNvPr id="4" name="Footer Placeholder 3">
            <a:extLst>
              <a:ext uri="{FF2B5EF4-FFF2-40B4-BE49-F238E27FC236}">
                <a16:creationId xmlns:a16="http://schemas.microsoft.com/office/drawing/2014/main" id="{97BF45F6-0976-882A-62CC-E9E906C01AA1}"/>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3017348619"/>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294967295"/>
          </p:nvPr>
        </p:nvSpPr>
        <p:spPr>
          <a:xfrm>
            <a:off x="8642350" y="4767263"/>
            <a:ext cx="501650" cy="274637"/>
          </a:xfrm>
        </p:spPr>
        <p:txBody>
          <a:bodyPr/>
          <a:lstStyle/>
          <a:p>
            <a:fld id="{17918391-D411-FE40-AAD7-861AE5233E0E}" type="slidenum">
              <a:rPr lang="en-US" smtClean="0"/>
              <a:pPr/>
              <a:t>109</a:t>
            </a:fld>
            <a:endParaRPr lang="en-US" dirty="0"/>
          </a:p>
        </p:txBody>
      </p:sp>
      <p:sp>
        <p:nvSpPr>
          <p:cNvPr id="8" name="TextBox 7"/>
          <p:cNvSpPr txBox="1"/>
          <p:nvPr/>
        </p:nvSpPr>
        <p:spPr>
          <a:xfrm>
            <a:off x="2133600" y="349250"/>
            <a:ext cx="5003800" cy="369332"/>
          </a:xfrm>
          <a:prstGeom prst="rect">
            <a:avLst/>
          </a:prstGeom>
          <a:noFill/>
        </p:spPr>
        <p:txBody>
          <a:bodyPr wrap="square" rtlCol="0">
            <a:spAutoFit/>
          </a:bodyPr>
          <a:lstStyle/>
          <a:p>
            <a:pPr algn="ctr"/>
            <a:r>
              <a:rPr lang="en-US" dirty="0"/>
              <a:t>Thank you</a:t>
            </a:r>
            <a:endParaRPr lang="en-GB" dirty="0"/>
          </a:p>
        </p:txBody>
      </p:sp>
    </p:spTree>
    <p:extLst>
      <p:ext uri="{BB962C8B-B14F-4D97-AF65-F5344CB8AC3E}">
        <p14:creationId xmlns:p14="http://schemas.microsoft.com/office/powerpoint/2010/main" val="24742357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2FE395-38B6-7F32-21B2-E4A2993327C3}"/>
              </a:ext>
            </a:extLst>
          </p:cNvPr>
          <p:cNvSpPr>
            <a:spLocks noGrp="1"/>
          </p:cNvSpPr>
          <p:nvPr>
            <p:ph type="title"/>
          </p:nvPr>
        </p:nvSpPr>
        <p:spPr/>
        <p:txBody>
          <a:bodyPr/>
          <a:lstStyle/>
          <a:p>
            <a:r>
              <a:rPr lang="en-CH" dirty="0"/>
              <a:t>Basic principle: Kicker</a:t>
            </a:r>
          </a:p>
        </p:txBody>
      </p:sp>
      <p:sp>
        <p:nvSpPr>
          <p:cNvPr id="3" name="Content Placeholder 2">
            <a:extLst>
              <a:ext uri="{FF2B5EF4-FFF2-40B4-BE49-F238E27FC236}">
                <a16:creationId xmlns:a16="http://schemas.microsoft.com/office/drawing/2014/main" id="{3B9E5AE1-41D2-099E-77B9-5C79242AF634}"/>
              </a:ext>
            </a:extLst>
          </p:cNvPr>
          <p:cNvSpPr>
            <a:spLocks noGrp="1"/>
          </p:cNvSpPr>
          <p:nvPr>
            <p:ph idx="1"/>
          </p:nvPr>
        </p:nvSpPr>
        <p:spPr>
          <a:xfrm>
            <a:off x="314800" y="873506"/>
            <a:ext cx="3607527" cy="2474128"/>
          </a:xfrm>
        </p:spPr>
        <p:txBody>
          <a:bodyPr>
            <a:normAutofit/>
          </a:bodyPr>
          <a:lstStyle/>
          <a:p>
            <a:r>
              <a:rPr lang="en-CH" sz="1800" dirty="0"/>
              <a:t>Aperture dimensions constrained by beam size at kicker location.</a:t>
            </a:r>
          </a:p>
          <a:p>
            <a:r>
              <a:rPr lang="en-CH" sz="1800" dirty="0"/>
              <a:t>Short rise time: &lt; 100 ns –few ms: low inductance.</a:t>
            </a:r>
          </a:p>
          <a:p>
            <a:r>
              <a:rPr lang="en-CH" sz="1800" dirty="0"/>
              <a:t>Maximise horizontal kick: small vertical aperture.</a:t>
            </a:r>
          </a:p>
          <a:p>
            <a:endParaRPr lang="en-CH" sz="1800" dirty="0"/>
          </a:p>
          <a:p>
            <a:endParaRPr lang="en-CH" sz="1800" dirty="0"/>
          </a:p>
          <a:p>
            <a:endParaRPr lang="en-CH" sz="1800" dirty="0"/>
          </a:p>
        </p:txBody>
      </p:sp>
      <p:sp>
        <p:nvSpPr>
          <p:cNvPr id="5" name="Footer Placeholder 4">
            <a:extLst>
              <a:ext uri="{FF2B5EF4-FFF2-40B4-BE49-F238E27FC236}">
                <a16:creationId xmlns:a16="http://schemas.microsoft.com/office/drawing/2014/main" id="{94C5DB82-CB60-58BA-937E-E59305C322E4}"/>
              </a:ext>
            </a:extLst>
          </p:cNvPr>
          <p:cNvSpPr>
            <a:spLocks noGrp="1"/>
          </p:cNvSpPr>
          <p:nvPr>
            <p:ph type="ftr" sz="quarter" idx="3"/>
          </p:nvPr>
        </p:nvSpPr>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ABD39ED1-D977-462E-799E-A53739E683F8}"/>
              </a:ext>
            </a:extLst>
          </p:cNvPr>
          <p:cNvSpPr>
            <a:spLocks noGrp="1"/>
          </p:cNvSpPr>
          <p:nvPr>
            <p:ph type="sldNum" sz="quarter" idx="4"/>
          </p:nvPr>
        </p:nvSpPr>
        <p:spPr/>
        <p:txBody>
          <a:bodyPr/>
          <a:lstStyle/>
          <a:p>
            <a:fld id="{17918391-D411-FE40-AAD7-861AE5233E0E}" type="slidenum">
              <a:rPr lang="en-US" smtClean="0"/>
              <a:pPr/>
              <a:t>11</a:t>
            </a:fld>
            <a:endParaRPr lang="en-US" dirty="0"/>
          </a:p>
        </p:txBody>
      </p:sp>
      <p:grpSp>
        <p:nvGrpSpPr>
          <p:cNvPr id="65" name="Group 64">
            <a:extLst>
              <a:ext uri="{FF2B5EF4-FFF2-40B4-BE49-F238E27FC236}">
                <a16:creationId xmlns:a16="http://schemas.microsoft.com/office/drawing/2014/main" id="{B6A576C8-6318-413C-3AE4-82543F95AEEB}"/>
              </a:ext>
            </a:extLst>
          </p:cNvPr>
          <p:cNvGrpSpPr/>
          <p:nvPr/>
        </p:nvGrpSpPr>
        <p:grpSpPr>
          <a:xfrm>
            <a:off x="4032008" y="873505"/>
            <a:ext cx="4895016" cy="3459737"/>
            <a:chOff x="3501251" y="761262"/>
            <a:chExt cx="5441271" cy="3845824"/>
          </a:xfrm>
        </p:grpSpPr>
        <p:sp>
          <p:nvSpPr>
            <p:cNvPr id="35" name="Rectangle 34">
              <a:extLst>
                <a:ext uri="{FF2B5EF4-FFF2-40B4-BE49-F238E27FC236}">
                  <a16:creationId xmlns:a16="http://schemas.microsoft.com/office/drawing/2014/main" id="{27B0AFC9-D299-C6EF-7CBC-8CEC5041088C}"/>
                </a:ext>
              </a:extLst>
            </p:cNvPr>
            <p:cNvSpPr/>
            <p:nvPr/>
          </p:nvSpPr>
          <p:spPr bwMode="auto">
            <a:xfrm>
              <a:off x="8561522" y="2023100"/>
              <a:ext cx="381000" cy="685800"/>
            </a:xfrm>
            <a:prstGeom prst="rect">
              <a:avLst/>
            </a:prstGeom>
            <a:solidFill>
              <a:schemeClr val="bg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endParaRPr>
            </a:p>
          </p:txBody>
        </p:sp>
        <p:sp>
          <p:nvSpPr>
            <p:cNvPr id="36" name="Oval 35">
              <a:extLst>
                <a:ext uri="{FF2B5EF4-FFF2-40B4-BE49-F238E27FC236}">
                  <a16:creationId xmlns:a16="http://schemas.microsoft.com/office/drawing/2014/main" id="{CCC542C5-2954-A1BC-81DA-B9D756385957}"/>
                </a:ext>
              </a:extLst>
            </p:cNvPr>
            <p:cNvSpPr/>
            <p:nvPr/>
          </p:nvSpPr>
          <p:spPr bwMode="auto">
            <a:xfrm>
              <a:off x="8601435" y="2356929"/>
              <a:ext cx="304800" cy="304800"/>
            </a:xfrm>
            <a:prstGeom prst="ellipse">
              <a:avLst/>
            </a:prstGeom>
            <a:no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endParaRPr>
            </a:p>
          </p:txBody>
        </p:sp>
        <p:sp>
          <p:nvSpPr>
            <p:cNvPr id="37" name="Oval 36">
              <a:extLst>
                <a:ext uri="{FF2B5EF4-FFF2-40B4-BE49-F238E27FC236}">
                  <a16:creationId xmlns:a16="http://schemas.microsoft.com/office/drawing/2014/main" id="{FEC3E967-9EFE-0AAB-2C59-9E2CA9DC03A0}"/>
                </a:ext>
              </a:extLst>
            </p:cNvPr>
            <p:cNvSpPr/>
            <p:nvPr/>
          </p:nvSpPr>
          <p:spPr bwMode="auto">
            <a:xfrm>
              <a:off x="8713922" y="2471834"/>
              <a:ext cx="76200" cy="762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endParaRPr>
            </a:p>
          </p:txBody>
        </p:sp>
        <p:sp>
          <p:nvSpPr>
            <p:cNvPr id="38" name="Rectangle 37">
              <a:extLst>
                <a:ext uri="{FF2B5EF4-FFF2-40B4-BE49-F238E27FC236}">
                  <a16:creationId xmlns:a16="http://schemas.microsoft.com/office/drawing/2014/main" id="{A9CBD53E-207F-C0E1-184E-382121043590}"/>
                </a:ext>
              </a:extLst>
            </p:cNvPr>
            <p:cNvSpPr/>
            <p:nvPr/>
          </p:nvSpPr>
          <p:spPr bwMode="auto">
            <a:xfrm>
              <a:off x="6504122" y="1903355"/>
              <a:ext cx="381000" cy="914400"/>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endParaRPr>
            </a:p>
          </p:txBody>
        </p:sp>
        <p:sp>
          <p:nvSpPr>
            <p:cNvPr id="39" name="Oval 38">
              <a:extLst>
                <a:ext uri="{FF2B5EF4-FFF2-40B4-BE49-F238E27FC236}">
                  <a16:creationId xmlns:a16="http://schemas.microsoft.com/office/drawing/2014/main" id="{3F1747ED-5BAC-CDEB-A24C-4D3AD49F5EFA}"/>
                </a:ext>
              </a:extLst>
            </p:cNvPr>
            <p:cNvSpPr/>
            <p:nvPr/>
          </p:nvSpPr>
          <p:spPr bwMode="auto">
            <a:xfrm>
              <a:off x="6540407" y="2458527"/>
              <a:ext cx="304800" cy="304800"/>
            </a:xfrm>
            <a:prstGeom prst="ellipse">
              <a:avLst/>
            </a:prstGeom>
            <a:no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endParaRPr>
            </a:p>
          </p:txBody>
        </p:sp>
        <p:cxnSp>
          <p:nvCxnSpPr>
            <p:cNvPr id="40" name="Straight Connector 39">
              <a:extLst>
                <a:ext uri="{FF2B5EF4-FFF2-40B4-BE49-F238E27FC236}">
                  <a16:creationId xmlns:a16="http://schemas.microsoft.com/office/drawing/2014/main" id="{8DC95EF1-6FE7-3483-5FB7-37C7C36EEBBB}"/>
                </a:ext>
              </a:extLst>
            </p:cNvPr>
            <p:cNvCxnSpPr>
              <a:stCxn id="39" idx="1"/>
              <a:endCxn id="39" idx="5"/>
            </p:cNvCxnSpPr>
            <p:nvPr/>
          </p:nvCxnSpPr>
          <p:spPr bwMode="auto">
            <a:xfrm>
              <a:off x="6585044" y="2503164"/>
              <a:ext cx="215526" cy="215526"/>
            </a:xfrm>
            <a:prstGeom prst="line">
              <a:avLst/>
            </a:prstGeom>
            <a:noFill/>
            <a:ln w="9525" cap="flat" cmpd="sng" algn="ctr">
              <a:solidFill>
                <a:schemeClr val="tx1"/>
              </a:solidFill>
              <a:prstDash val="solid"/>
              <a:round/>
              <a:headEnd type="none" w="med" len="med"/>
              <a:tailEnd type="none" w="med" len="med"/>
            </a:ln>
            <a:effectLst/>
          </p:spPr>
        </p:cxnSp>
        <p:cxnSp>
          <p:nvCxnSpPr>
            <p:cNvPr id="41" name="Straight Connector 40">
              <a:extLst>
                <a:ext uri="{FF2B5EF4-FFF2-40B4-BE49-F238E27FC236}">
                  <a16:creationId xmlns:a16="http://schemas.microsoft.com/office/drawing/2014/main" id="{9430AB90-953A-EE68-6E9A-CB6A7E16E933}"/>
                </a:ext>
              </a:extLst>
            </p:cNvPr>
            <p:cNvCxnSpPr>
              <a:stCxn id="39" idx="3"/>
              <a:endCxn id="39" idx="7"/>
            </p:cNvCxnSpPr>
            <p:nvPr/>
          </p:nvCxnSpPr>
          <p:spPr bwMode="auto">
            <a:xfrm flipV="1">
              <a:off x="6585044" y="2503164"/>
              <a:ext cx="215526" cy="215526"/>
            </a:xfrm>
            <a:prstGeom prst="line">
              <a:avLst/>
            </a:prstGeom>
            <a:noFill/>
            <a:ln w="9525" cap="flat" cmpd="sng" algn="ctr">
              <a:solidFill>
                <a:schemeClr val="tx1"/>
              </a:solidFill>
              <a:prstDash val="solid"/>
              <a:round/>
              <a:headEnd type="none" w="med" len="med"/>
              <a:tailEnd type="none" w="med" len="med"/>
            </a:ln>
            <a:effectLst/>
          </p:spPr>
        </p:cxnSp>
        <p:sp>
          <p:nvSpPr>
            <p:cNvPr id="42" name="Rectangle 41">
              <a:extLst>
                <a:ext uri="{FF2B5EF4-FFF2-40B4-BE49-F238E27FC236}">
                  <a16:creationId xmlns:a16="http://schemas.microsoft.com/office/drawing/2014/main" id="{1AAA1E72-B21C-8B15-3ECE-A3A4642251B4}"/>
                </a:ext>
              </a:extLst>
            </p:cNvPr>
            <p:cNvSpPr/>
            <p:nvPr/>
          </p:nvSpPr>
          <p:spPr bwMode="auto">
            <a:xfrm>
              <a:off x="5818322" y="1141355"/>
              <a:ext cx="685800" cy="2438400"/>
            </a:xfrm>
            <a:prstGeom prst="rect">
              <a:avLst/>
            </a:prstGeom>
            <a:solidFill>
              <a:srgbClr val="0000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endParaRPr>
            </a:p>
          </p:txBody>
        </p:sp>
        <p:sp>
          <p:nvSpPr>
            <p:cNvPr id="43" name="Rectangle 42">
              <a:extLst>
                <a:ext uri="{FF2B5EF4-FFF2-40B4-BE49-F238E27FC236}">
                  <a16:creationId xmlns:a16="http://schemas.microsoft.com/office/drawing/2014/main" id="{F1A36996-566C-103E-1589-CC582CD3FC73}"/>
                </a:ext>
              </a:extLst>
            </p:cNvPr>
            <p:cNvSpPr/>
            <p:nvPr/>
          </p:nvSpPr>
          <p:spPr bwMode="auto">
            <a:xfrm rot="5400000">
              <a:off x="6656522" y="303155"/>
              <a:ext cx="762000" cy="2438400"/>
            </a:xfrm>
            <a:prstGeom prst="rect">
              <a:avLst/>
            </a:prstGeom>
            <a:solidFill>
              <a:srgbClr val="0000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endParaRPr>
            </a:p>
          </p:txBody>
        </p:sp>
        <p:sp>
          <p:nvSpPr>
            <p:cNvPr id="44" name="Rectangle 43">
              <a:extLst>
                <a:ext uri="{FF2B5EF4-FFF2-40B4-BE49-F238E27FC236}">
                  <a16:creationId xmlns:a16="http://schemas.microsoft.com/office/drawing/2014/main" id="{CBB6A14B-1D46-B39B-0E04-656C962F79A8}"/>
                </a:ext>
              </a:extLst>
            </p:cNvPr>
            <p:cNvSpPr/>
            <p:nvPr/>
          </p:nvSpPr>
          <p:spPr bwMode="auto">
            <a:xfrm rot="5400000">
              <a:off x="6656522" y="1979555"/>
              <a:ext cx="762000" cy="2438400"/>
            </a:xfrm>
            <a:prstGeom prst="rect">
              <a:avLst/>
            </a:prstGeom>
            <a:solidFill>
              <a:srgbClr val="0000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endParaRPr>
            </a:p>
          </p:txBody>
        </p:sp>
        <p:cxnSp>
          <p:nvCxnSpPr>
            <p:cNvPr id="45" name="Straight Arrow Connector 44">
              <a:extLst>
                <a:ext uri="{FF2B5EF4-FFF2-40B4-BE49-F238E27FC236}">
                  <a16:creationId xmlns:a16="http://schemas.microsoft.com/office/drawing/2014/main" id="{775941C1-6E22-0D27-CC55-02996FEAFF2C}"/>
                </a:ext>
              </a:extLst>
            </p:cNvPr>
            <p:cNvCxnSpPr/>
            <p:nvPr/>
          </p:nvCxnSpPr>
          <p:spPr bwMode="auto">
            <a:xfrm>
              <a:off x="7266122" y="1903355"/>
              <a:ext cx="0" cy="914400"/>
            </a:xfrm>
            <a:prstGeom prst="straightConnector1">
              <a:avLst/>
            </a:prstGeom>
            <a:noFill/>
            <a:ln w="19050" cap="flat" cmpd="sng" algn="ctr">
              <a:solidFill>
                <a:srgbClr val="0000FF"/>
              </a:solidFill>
              <a:prstDash val="solid"/>
              <a:round/>
              <a:headEnd type="none" w="med" len="med"/>
              <a:tailEnd type="triangle" w="med" len="lg"/>
            </a:ln>
            <a:effectLst/>
          </p:spPr>
        </p:cxnSp>
        <p:cxnSp>
          <p:nvCxnSpPr>
            <p:cNvPr id="46" name="Straight Arrow Connector 45">
              <a:extLst>
                <a:ext uri="{FF2B5EF4-FFF2-40B4-BE49-F238E27FC236}">
                  <a16:creationId xmlns:a16="http://schemas.microsoft.com/office/drawing/2014/main" id="{ADDC1A83-E0A8-3D85-D931-F33AEC4FC963}"/>
                </a:ext>
              </a:extLst>
            </p:cNvPr>
            <p:cNvCxnSpPr/>
            <p:nvPr/>
          </p:nvCxnSpPr>
          <p:spPr bwMode="auto">
            <a:xfrm>
              <a:off x="7799522" y="1903355"/>
              <a:ext cx="0" cy="914400"/>
            </a:xfrm>
            <a:prstGeom prst="straightConnector1">
              <a:avLst/>
            </a:prstGeom>
            <a:noFill/>
            <a:ln w="19050" cap="flat" cmpd="sng" algn="ctr">
              <a:solidFill>
                <a:srgbClr val="0000FF"/>
              </a:solidFill>
              <a:prstDash val="solid"/>
              <a:round/>
              <a:headEnd type="none" w="med" len="med"/>
              <a:tailEnd type="triangle" w="med" len="lg"/>
            </a:ln>
            <a:effectLst/>
          </p:spPr>
        </p:cxnSp>
        <p:sp>
          <p:nvSpPr>
            <p:cNvPr id="47" name="Rectangle 46">
              <a:extLst>
                <a:ext uri="{FF2B5EF4-FFF2-40B4-BE49-F238E27FC236}">
                  <a16:creationId xmlns:a16="http://schemas.microsoft.com/office/drawing/2014/main" id="{A03C39B1-56CD-8F8D-81CA-F2F5BF4D4DA8}"/>
                </a:ext>
              </a:extLst>
            </p:cNvPr>
            <p:cNvSpPr/>
            <p:nvPr/>
          </p:nvSpPr>
          <p:spPr>
            <a:xfrm>
              <a:off x="7371956" y="2131955"/>
              <a:ext cx="351366" cy="369332"/>
            </a:xfrm>
            <a:prstGeom prst="rect">
              <a:avLst/>
            </a:prstGeom>
          </p:spPr>
          <p:txBody>
            <a:bodyPr wrap="none">
              <a:spAutoFit/>
            </a:bodyPr>
            <a:lstStyle/>
            <a:p>
              <a:r>
                <a:rPr lang="en-US" altLang="en-US" dirty="0">
                  <a:latin typeface="Arial"/>
                  <a:cs typeface="Arial"/>
                </a:rPr>
                <a:t>B</a:t>
              </a:r>
              <a:endParaRPr lang="en-US" dirty="0"/>
            </a:p>
          </p:txBody>
        </p:sp>
        <p:sp>
          <p:nvSpPr>
            <p:cNvPr id="48" name="Rectangle 47">
              <a:extLst>
                <a:ext uri="{FF2B5EF4-FFF2-40B4-BE49-F238E27FC236}">
                  <a16:creationId xmlns:a16="http://schemas.microsoft.com/office/drawing/2014/main" id="{C95DBDC7-892B-53FE-995B-CC8061D3106A}"/>
                </a:ext>
              </a:extLst>
            </p:cNvPr>
            <p:cNvSpPr/>
            <p:nvPr/>
          </p:nvSpPr>
          <p:spPr>
            <a:xfrm>
              <a:off x="3509462" y="761262"/>
              <a:ext cx="1411612" cy="342123"/>
            </a:xfrm>
            <a:prstGeom prst="rect">
              <a:avLst/>
            </a:prstGeom>
          </p:spPr>
          <p:txBody>
            <a:bodyPr wrap="none">
              <a:spAutoFit/>
            </a:bodyPr>
            <a:lstStyle/>
            <a:p>
              <a:r>
                <a:rPr lang="en-US" altLang="en-US" sz="1400" dirty="0">
                  <a:latin typeface="Arial"/>
                  <a:cs typeface="Arial"/>
                </a:rPr>
                <a:t>HV conductor</a:t>
              </a:r>
              <a:endParaRPr lang="en-US" sz="1400" dirty="0"/>
            </a:p>
          </p:txBody>
        </p:sp>
        <p:sp>
          <p:nvSpPr>
            <p:cNvPr id="49" name="Rectangle 48">
              <a:extLst>
                <a:ext uri="{FF2B5EF4-FFF2-40B4-BE49-F238E27FC236}">
                  <a16:creationId xmlns:a16="http://schemas.microsoft.com/office/drawing/2014/main" id="{B2D21323-0FD4-9878-04EE-76D5C4D22178}"/>
                </a:ext>
              </a:extLst>
            </p:cNvPr>
            <p:cNvSpPr/>
            <p:nvPr/>
          </p:nvSpPr>
          <p:spPr>
            <a:xfrm>
              <a:off x="3501251" y="2138165"/>
              <a:ext cx="2032637" cy="342123"/>
            </a:xfrm>
            <a:prstGeom prst="rect">
              <a:avLst/>
            </a:prstGeom>
          </p:spPr>
          <p:txBody>
            <a:bodyPr wrap="none">
              <a:spAutoFit/>
            </a:bodyPr>
            <a:lstStyle/>
            <a:p>
              <a:pPr algn="ctr"/>
              <a:r>
                <a:rPr lang="en-US" altLang="en-US" sz="1400" dirty="0">
                  <a:latin typeface="Arial"/>
                  <a:cs typeface="Arial"/>
                </a:rPr>
                <a:t>Vertical aperture, </a:t>
              </a:r>
              <a:r>
                <a:rPr lang="en-US" altLang="en-US" sz="1400" dirty="0" err="1">
                  <a:latin typeface="Arial"/>
                  <a:cs typeface="Arial"/>
                </a:rPr>
                <a:t>V</a:t>
              </a:r>
              <a:r>
                <a:rPr lang="en-US" altLang="en-US" sz="1400" baseline="-25000" dirty="0" err="1">
                  <a:latin typeface="Arial"/>
                  <a:cs typeface="Arial"/>
                </a:rPr>
                <a:t>ap</a:t>
              </a:r>
              <a:endParaRPr lang="en-US" sz="1400" baseline="-25000" dirty="0"/>
            </a:p>
          </p:txBody>
        </p:sp>
        <p:cxnSp>
          <p:nvCxnSpPr>
            <p:cNvPr id="50" name="Straight Arrow Connector 49">
              <a:extLst>
                <a:ext uri="{FF2B5EF4-FFF2-40B4-BE49-F238E27FC236}">
                  <a16:creationId xmlns:a16="http://schemas.microsoft.com/office/drawing/2014/main" id="{1DCC8865-F50B-E9B4-90CE-60415A822C2F}"/>
                </a:ext>
              </a:extLst>
            </p:cNvPr>
            <p:cNvCxnSpPr>
              <a:stCxn id="48" idx="2"/>
            </p:cNvCxnSpPr>
            <p:nvPr/>
          </p:nvCxnSpPr>
          <p:spPr bwMode="auto">
            <a:xfrm>
              <a:off x="4215268" y="1103385"/>
              <a:ext cx="2494593" cy="1334277"/>
            </a:xfrm>
            <a:prstGeom prst="straightConnector1">
              <a:avLst/>
            </a:prstGeom>
            <a:noFill/>
            <a:ln w="19050" cap="flat" cmpd="sng" algn="ctr">
              <a:solidFill>
                <a:schemeClr val="tx1"/>
              </a:solidFill>
              <a:prstDash val="solid"/>
              <a:round/>
              <a:headEnd type="none" w="med" len="med"/>
              <a:tailEnd type="triangle" w="med" len="lg"/>
            </a:ln>
            <a:effectLst/>
          </p:spPr>
        </p:cxnSp>
        <p:sp>
          <p:nvSpPr>
            <p:cNvPr id="51" name="Rectangle 50">
              <a:extLst>
                <a:ext uri="{FF2B5EF4-FFF2-40B4-BE49-F238E27FC236}">
                  <a16:creationId xmlns:a16="http://schemas.microsoft.com/office/drawing/2014/main" id="{AF2CB45D-0818-C1B2-D918-CD62009A1574}"/>
                </a:ext>
              </a:extLst>
            </p:cNvPr>
            <p:cNvSpPr/>
            <p:nvPr/>
          </p:nvSpPr>
          <p:spPr>
            <a:xfrm>
              <a:off x="5818322" y="1141355"/>
              <a:ext cx="946539" cy="410547"/>
            </a:xfrm>
            <a:prstGeom prst="rect">
              <a:avLst/>
            </a:prstGeom>
          </p:spPr>
          <p:txBody>
            <a:bodyPr wrap="none">
              <a:spAutoFit/>
            </a:bodyPr>
            <a:lstStyle/>
            <a:p>
              <a:r>
                <a:rPr lang="en-US" altLang="en-US" dirty="0">
                  <a:solidFill>
                    <a:schemeClr val="bg2"/>
                  </a:solidFill>
                  <a:latin typeface="Arial"/>
                  <a:cs typeface="Arial"/>
                </a:rPr>
                <a:t>Ferrite</a:t>
              </a:r>
              <a:endParaRPr lang="en-US" dirty="0">
                <a:solidFill>
                  <a:schemeClr val="bg2"/>
                </a:solidFill>
              </a:endParaRPr>
            </a:p>
          </p:txBody>
        </p:sp>
        <p:sp>
          <p:nvSpPr>
            <p:cNvPr id="52" name="Rectangle 51">
              <a:extLst>
                <a:ext uri="{FF2B5EF4-FFF2-40B4-BE49-F238E27FC236}">
                  <a16:creationId xmlns:a16="http://schemas.microsoft.com/office/drawing/2014/main" id="{54553501-190C-F1C3-D711-BE60AD001BF2}"/>
                </a:ext>
              </a:extLst>
            </p:cNvPr>
            <p:cNvSpPr/>
            <p:nvPr/>
          </p:nvSpPr>
          <p:spPr>
            <a:xfrm>
              <a:off x="6433184" y="1859560"/>
              <a:ext cx="530915" cy="369332"/>
            </a:xfrm>
            <a:prstGeom prst="rect">
              <a:avLst/>
            </a:prstGeom>
          </p:spPr>
          <p:txBody>
            <a:bodyPr wrap="none">
              <a:spAutoFit/>
            </a:bodyPr>
            <a:lstStyle/>
            <a:p>
              <a:r>
                <a:rPr lang="en-US" altLang="en-US" dirty="0">
                  <a:latin typeface="Arial"/>
                  <a:cs typeface="Arial"/>
                </a:rPr>
                <a:t>HV</a:t>
              </a:r>
              <a:endParaRPr lang="en-US" dirty="0"/>
            </a:p>
          </p:txBody>
        </p:sp>
        <p:cxnSp>
          <p:nvCxnSpPr>
            <p:cNvPr id="53" name="Straight Arrow Connector 52">
              <a:extLst>
                <a:ext uri="{FF2B5EF4-FFF2-40B4-BE49-F238E27FC236}">
                  <a16:creationId xmlns:a16="http://schemas.microsoft.com/office/drawing/2014/main" id="{89383372-7618-377B-654C-C1C974425571}"/>
                </a:ext>
              </a:extLst>
            </p:cNvPr>
            <p:cNvCxnSpPr>
              <a:stCxn id="58" idx="3"/>
            </p:cNvCxnSpPr>
            <p:nvPr/>
          </p:nvCxnSpPr>
          <p:spPr bwMode="auto">
            <a:xfrm>
              <a:off x="8396615" y="945929"/>
              <a:ext cx="241107" cy="1327666"/>
            </a:xfrm>
            <a:prstGeom prst="straightConnector1">
              <a:avLst/>
            </a:prstGeom>
            <a:noFill/>
            <a:ln w="19050" cap="flat" cmpd="sng" algn="ctr">
              <a:solidFill>
                <a:schemeClr val="tx1"/>
              </a:solidFill>
              <a:prstDash val="solid"/>
              <a:round/>
              <a:headEnd type="none" w="med" len="med"/>
              <a:tailEnd type="triangle" w="med" len="lg"/>
            </a:ln>
            <a:effectLst/>
          </p:spPr>
        </p:cxnSp>
        <p:cxnSp>
          <p:nvCxnSpPr>
            <p:cNvPr id="54" name="Straight Connector 53">
              <a:extLst>
                <a:ext uri="{FF2B5EF4-FFF2-40B4-BE49-F238E27FC236}">
                  <a16:creationId xmlns:a16="http://schemas.microsoft.com/office/drawing/2014/main" id="{73C89E98-3740-5261-DED6-D28F9510BF61}"/>
                </a:ext>
              </a:extLst>
            </p:cNvPr>
            <p:cNvCxnSpPr/>
            <p:nvPr/>
          </p:nvCxnSpPr>
          <p:spPr bwMode="auto">
            <a:xfrm flipH="1">
              <a:off x="5437322" y="1903355"/>
              <a:ext cx="990600" cy="0"/>
            </a:xfrm>
            <a:prstGeom prst="line">
              <a:avLst/>
            </a:prstGeom>
            <a:noFill/>
            <a:ln w="9525" cap="flat" cmpd="sng" algn="ctr">
              <a:solidFill>
                <a:schemeClr val="tx1"/>
              </a:solidFill>
              <a:prstDash val="dash"/>
              <a:round/>
              <a:headEnd type="none" w="med" len="med"/>
              <a:tailEnd type="none" w="med" len="med"/>
            </a:ln>
            <a:effectLst/>
          </p:spPr>
        </p:cxnSp>
        <p:cxnSp>
          <p:nvCxnSpPr>
            <p:cNvPr id="55" name="Straight Connector 54">
              <a:extLst>
                <a:ext uri="{FF2B5EF4-FFF2-40B4-BE49-F238E27FC236}">
                  <a16:creationId xmlns:a16="http://schemas.microsoft.com/office/drawing/2014/main" id="{0A18C765-D89D-DFBD-0D0D-325E11CC1A37}"/>
                </a:ext>
              </a:extLst>
            </p:cNvPr>
            <p:cNvCxnSpPr/>
            <p:nvPr/>
          </p:nvCxnSpPr>
          <p:spPr bwMode="auto">
            <a:xfrm flipH="1">
              <a:off x="5437322" y="2817755"/>
              <a:ext cx="990600" cy="0"/>
            </a:xfrm>
            <a:prstGeom prst="line">
              <a:avLst/>
            </a:prstGeom>
            <a:noFill/>
            <a:ln w="9525" cap="flat" cmpd="sng" algn="ctr">
              <a:solidFill>
                <a:schemeClr val="tx1"/>
              </a:solidFill>
              <a:prstDash val="dash"/>
              <a:round/>
              <a:headEnd type="none" w="med" len="med"/>
              <a:tailEnd type="none" w="med" len="med"/>
            </a:ln>
            <a:effectLst/>
          </p:spPr>
        </p:cxnSp>
        <p:cxnSp>
          <p:nvCxnSpPr>
            <p:cNvPr id="56" name="Straight Connector 55">
              <a:extLst>
                <a:ext uri="{FF2B5EF4-FFF2-40B4-BE49-F238E27FC236}">
                  <a16:creationId xmlns:a16="http://schemas.microsoft.com/office/drawing/2014/main" id="{1648ECA0-D929-D4C5-8641-F2DB9136ECBD}"/>
                </a:ext>
              </a:extLst>
            </p:cNvPr>
            <p:cNvCxnSpPr/>
            <p:nvPr/>
          </p:nvCxnSpPr>
          <p:spPr bwMode="auto">
            <a:xfrm>
              <a:off x="6885122" y="2817755"/>
              <a:ext cx="0" cy="1295400"/>
            </a:xfrm>
            <a:prstGeom prst="line">
              <a:avLst/>
            </a:prstGeom>
            <a:noFill/>
            <a:ln w="9525" cap="flat" cmpd="sng" algn="ctr">
              <a:solidFill>
                <a:schemeClr val="tx1"/>
              </a:solidFill>
              <a:prstDash val="dash"/>
              <a:round/>
              <a:headEnd type="none" w="med" len="med"/>
              <a:tailEnd type="none" w="med" len="med"/>
            </a:ln>
            <a:effectLst/>
          </p:spPr>
        </p:cxnSp>
        <p:cxnSp>
          <p:nvCxnSpPr>
            <p:cNvPr id="57" name="Straight Connector 56">
              <a:extLst>
                <a:ext uri="{FF2B5EF4-FFF2-40B4-BE49-F238E27FC236}">
                  <a16:creationId xmlns:a16="http://schemas.microsoft.com/office/drawing/2014/main" id="{4494FB7C-AB66-C4B5-DB6D-1450AFE0799D}"/>
                </a:ext>
              </a:extLst>
            </p:cNvPr>
            <p:cNvCxnSpPr/>
            <p:nvPr/>
          </p:nvCxnSpPr>
          <p:spPr bwMode="auto">
            <a:xfrm>
              <a:off x="8561522" y="2817755"/>
              <a:ext cx="0" cy="1295400"/>
            </a:xfrm>
            <a:prstGeom prst="line">
              <a:avLst/>
            </a:prstGeom>
            <a:noFill/>
            <a:ln w="9525" cap="flat" cmpd="sng" algn="ctr">
              <a:solidFill>
                <a:schemeClr val="tx1"/>
              </a:solidFill>
              <a:prstDash val="dash"/>
              <a:round/>
              <a:headEnd type="none" w="med" len="med"/>
              <a:tailEnd type="none" w="med" len="med"/>
            </a:ln>
            <a:effectLst/>
          </p:spPr>
        </p:cxnSp>
        <p:sp>
          <p:nvSpPr>
            <p:cNvPr id="58" name="Rectangle 57">
              <a:extLst>
                <a:ext uri="{FF2B5EF4-FFF2-40B4-BE49-F238E27FC236}">
                  <a16:creationId xmlns:a16="http://schemas.microsoft.com/office/drawing/2014/main" id="{5EB90A3A-F314-E514-D955-32623D0E1EC5}"/>
                </a:ext>
              </a:extLst>
            </p:cNvPr>
            <p:cNvSpPr/>
            <p:nvPr/>
          </p:nvSpPr>
          <p:spPr>
            <a:xfrm>
              <a:off x="6275522" y="761263"/>
              <a:ext cx="2121093" cy="369332"/>
            </a:xfrm>
            <a:prstGeom prst="rect">
              <a:avLst/>
            </a:prstGeom>
          </p:spPr>
          <p:txBody>
            <a:bodyPr wrap="none">
              <a:spAutoFit/>
            </a:bodyPr>
            <a:lstStyle/>
            <a:p>
              <a:r>
                <a:rPr lang="en-US" altLang="en-US" dirty="0">
                  <a:latin typeface="Arial"/>
                  <a:cs typeface="Arial"/>
                </a:rPr>
                <a:t>Return conductor</a:t>
              </a:r>
              <a:endParaRPr lang="en-US" dirty="0"/>
            </a:p>
          </p:txBody>
        </p:sp>
        <p:cxnSp>
          <p:nvCxnSpPr>
            <p:cNvPr id="59" name="Straight Arrow Connector 58">
              <a:extLst>
                <a:ext uri="{FF2B5EF4-FFF2-40B4-BE49-F238E27FC236}">
                  <a16:creationId xmlns:a16="http://schemas.microsoft.com/office/drawing/2014/main" id="{436AE0EA-19EC-F51B-410E-19957CD74432}"/>
                </a:ext>
              </a:extLst>
            </p:cNvPr>
            <p:cNvCxnSpPr/>
            <p:nvPr/>
          </p:nvCxnSpPr>
          <p:spPr bwMode="auto">
            <a:xfrm>
              <a:off x="5603833" y="1920289"/>
              <a:ext cx="0" cy="914400"/>
            </a:xfrm>
            <a:prstGeom prst="straightConnector1">
              <a:avLst/>
            </a:prstGeom>
            <a:noFill/>
            <a:ln w="19050" cap="flat" cmpd="sng" algn="ctr">
              <a:solidFill>
                <a:schemeClr val="tx1"/>
              </a:solidFill>
              <a:prstDash val="solid"/>
              <a:round/>
              <a:headEnd type="triangle" w="med" len="lg"/>
              <a:tailEnd type="triangle" w="med" len="lg"/>
            </a:ln>
            <a:effectLst/>
          </p:spPr>
        </p:cxnSp>
        <p:cxnSp>
          <p:nvCxnSpPr>
            <p:cNvPr id="60" name="Straight Arrow Connector 59">
              <a:extLst>
                <a:ext uri="{FF2B5EF4-FFF2-40B4-BE49-F238E27FC236}">
                  <a16:creationId xmlns:a16="http://schemas.microsoft.com/office/drawing/2014/main" id="{0FBF1141-EFA6-C668-6D31-D531C73C7DA7}"/>
                </a:ext>
              </a:extLst>
            </p:cNvPr>
            <p:cNvCxnSpPr/>
            <p:nvPr/>
          </p:nvCxnSpPr>
          <p:spPr bwMode="auto">
            <a:xfrm>
              <a:off x="6885122" y="3960755"/>
              <a:ext cx="1676400" cy="0"/>
            </a:xfrm>
            <a:prstGeom prst="straightConnector1">
              <a:avLst/>
            </a:prstGeom>
            <a:noFill/>
            <a:ln w="19050" cap="flat" cmpd="sng" algn="ctr">
              <a:solidFill>
                <a:schemeClr val="tx1"/>
              </a:solidFill>
              <a:prstDash val="solid"/>
              <a:round/>
              <a:headEnd type="triangle" w="med" len="lg"/>
              <a:tailEnd type="triangle" w="med" len="lg"/>
            </a:ln>
            <a:effectLst/>
          </p:spPr>
        </p:cxnSp>
        <p:sp>
          <p:nvSpPr>
            <p:cNvPr id="61" name="Rectangle 60">
              <a:extLst>
                <a:ext uri="{FF2B5EF4-FFF2-40B4-BE49-F238E27FC236}">
                  <a16:creationId xmlns:a16="http://schemas.microsoft.com/office/drawing/2014/main" id="{B9D145EF-1D41-A0F9-42F4-A67D9F15B5CF}"/>
                </a:ext>
              </a:extLst>
            </p:cNvPr>
            <p:cNvSpPr/>
            <p:nvPr/>
          </p:nvSpPr>
          <p:spPr>
            <a:xfrm>
              <a:off x="6961322" y="3960755"/>
              <a:ext cx="1582885" cy="646331"/>
            </a:xfrm>
            <a:prstGeom prst="rect">
              <a:avLst/>
            </a:prstGeom>
          </p:spPr>
          <p:txBody>
            <a:bodyPr wrap="none">
              <a:spAutoFit/>
            </a:bodyPr>
            <a:lstStyle/>
            <a:p>
              <a:pPr algn="ctr"/>
              <a:r>
                <a:rPr lang="en-US" altLang="en-US" dirty="0">
                  <a:latin typeface="Arial"/>
                  <a:cs typeface="Arial"/>
                </a:rPr>
                <a:t>Horizontal</a:t>
              </a:r>
            </a:p>
            <a:p>
              <a:pPr algn="ctr"/>
              <a:r>
                <a:rPr lang="en-US" altLang="en-US" dirty="0">
                  <a:latin typeface="Arial"/>
                  <a:cs typeface="Arial"/>
                </a:rPr>
                <a:t>aperture, H</a:t>
              </a:r>
              <a:r>
                <a:rPr lang="en-US" altLang="en-US" baseline="-25000" dirty="0">
                  <a:latin typeface="Arial"/>
                  <a:cs typeface="Arial"/>
                </a:rPr>
                <a:t>ap</a:t>
              </a:r>
              <a:endParaRPr lang="en-US" baseline="-25000" dirty="0"/>
            </a:p>
          </p:txBody>
        </p:sp>
        <p:sp>
          <p:nvSpPr>
            <p:cNvPr id="62" name="Rectangle 61">
              <a:extLst>
                <a:ext uri="{FF2B5EF4-FFF2-40B4-BE49-F238E27FC236}">
                  <a16:creationId xmlns:a16="http://schemas.microsoft.com/office/drawing/2014/main" id="{59EBEE14-378F-8AAB-4E0E-25EE735D34B4}"/>
                </a:ext>
              </a:extLst>
            </p:cNvPr>
            <p:cNvSpPr/>
            <p:nvPr/>
          </p:nvSpPr>
          <p:spPr>
            <a:xfrm>
              <a:off x="7919832" y="2741555"/>
              <a:ext cx="410192" cy="410547"/>
            </a:xfrm>
            <a:prstGeom prst="rect">
              <a:avLst/>
            </a:prstGeom>
          </p:spPr>
          <p:txBody>
            <a:bodyPr wrap="none">
              <a:spAutoFit/>
            </a:bodyPr>
            <a:lstStyle/>
            <a:p>
              <a:r>
                <a:rPr lang="en-US" altLang="en-US" dirty="0" err="1">
                  <a:solidFill>
                    <a:schemeClr val="bg2"/>
                  </a:solidFill>
                  <a:latin typeface="Arial"/>
                  <a:cs typeface="Arial"/>
                </a:rPr>
                <a:t>μ</a:t>
              </a:r>
              <a:r>
                <a:rPr lang="en-US" altLang="en-US" baseline="-25000" dirty="0" err="1">
                  <a:solidFill>
                    <a:schemeClr val="bg2"/>
                  </a:solidFill>
                  <a:latin typeface="Arial"/>
                  <a:cs typeface="Arial"/>
                </a:rPr>
                <a:t>r</a:t>
              </a:r>
              <a:endParaRPr lang="en-US" dirty="0">
                <a:solidFill>
                  <a:schemeClr val="bg2"/>
                </a:solidFill>
              </a:endParaRPr>
            </a:p>
          </p:txBody>
        </p:sp>
        <p:sp>
          <p:nvSpPr>
            <p:cNvPr id="63" name="Rectangle 62">
              <a:extLst>
                <a:ext uri="{FF2B5EF4-FFF2-40B4-BE49-F238E27FC236}">
                  <a16:creationId xmlns:a16="http://schemas.microsoft.com/office/drawing/2014/main" id="{43D81225-3BD1-6D4E-4CA5-AC16264A6F22}"/>
                </a:ext>
              </a:extLst>
            </p:cNvPr>
            <p:cNvSpPr/>
            <p:nvPr/>
          </p:nvSpPr>
          <p:spPr>
            <a:xfrm>
              <a:off x="7921444" y="2436755"/>
              <a:ext cx="411478" cy="369332"/>
            </a:xfrm>
            <a:prstGeom prst="rect">
              <a:avLst/>
            </a:prstGeom>
          </p:spPr>
          <p:txBody>
            <a:bodyPr wrap="none">
              <a:spAutoFit/>
            </a:bodyPr>
            <a:lstStyle/>
            <a:p>
              <a:r>
                <a:rPr lang="en-US" altLang="en-US" dirty="0">
                  <a:latin typeface="Arial"/>
                  <a:cs typeface="Arial"/>
                </a:rPr>
                <a:t>μ</a:t>
              </a:r>
              <a:r>
                <a:rPr lang="en-US" altLang="en-US" baseline="-25000" dirty="0">
                  <a:latin typeface="Arial"/>
                  <a:cs typeface="Arial"/>
                </a:rPr>
                <a:t>0</a:t>
              </a:r>
              <a:endParaRPr lang="en-US" dirty="0"/>
            </a:p>
          </p:txBody>
        </p:sp>
      </p:grpSp>
      <p:graphicFrame>
        <p:nvGraphicFramePr>
          <p:cNvPr id="68" name="Object 44">
            <a:extLst>
              <a:ext uri="{FF2B5EF4-FFF2-40B4-BE49-F238E27FC236}">
                <a16:creationId xmlns:a16="http://schemas.microsoft.com/office/drawing/2014/main" id="{33884344-5C89-CAA1-A30D-15E942B52102}"/>
              </a:ext>
            </a:extLst>
          </p:cNvPr>
          <p:cNvGraphicFramePr>
            <a:graphicFrameLocks noChangeAspect="1"/>
          </p:cNvGraphicFramePr>
          <p:nvPr>
            <p:extLst>
              <p:ext uri="{D42A27DB-BD31-4B8C-83A1-F6EECF244321}">
                <p14:modId xmlns:p14="http://schemas.microsoft.com/office/powerpoint/2010/main" val="2664094354"/>
              </p:ext>
            </p:extLst>
          </p:nvPr>
        </p:nvGraphicFramePr>
        <p:xfrm>
          <a:off x="714213" y="3575792"/>
          <a:ext cx="2327275" cy="933450"/>
        </p:xfrm>
        <a:graphic>
          <a:graphicData uri="http://schemas.openxmlformats.org/presentationml/2006/ole">
            <mc:AlternateContent xmlns:mc="http://schemas.openxmlformats.org/markup-compatibility/2006">
              <mc:Choice xmlns:v="urn:schemas-microsoft-com:vml" Requires="v">
                <p:oleObj name="Equation" r:id="rId2" imgW="1155700" imgH="482600" progId="Equation.3">
                  <p:embed/>
                </p:oleObj>
              </mc:Choice>
              <mc:Fallback>
                <p:oleObj name="Equation" r:id="rId2" imgW="1155700" imgH="482600" progId="Equation.3">
                  <p:embed/>
                  <p:pic>
                    <p:nvPicPr>
                      <p:cNvPr id="108" name="Object 44"/>
                      <p:cNvPicPr>
                        <a:picLocks noChangeAspect="1" noChangeArrowheads="1"/>
                      </p:cNvPicPr>
                      <p:nvPr/>
                    </p:nvPicPr>
                    <p:blipFill>
                      <a:blip r:embed="rId3"/>
                      <a:srcRect/>
                      <a:stretch>
                        <a:fillRect/>
                      </a:stretch>
                    </p:blipFill>
                    <p:spPr bwMode="auto">
                      <a:xfrm>
                        <a:off x="714213" y="3575792"/>
                        <a:ext cx="2327275" cy="933450"/>
                      </a:xfrm>
                      <a:prstGeom prst="rect">
                        <a:avLst/>
                      </a:prstGeom>
                      <a:noFill/>
                      <a:ln>
                        <a:noFill/>
                      </a:ln>
                      <a:effectLst/>
                    </p:spPr>
                  </p:pic>
                </p:oleObj>
              </mc:Fallback>
            </mc:AlternateContent>
          </a:graphicData>
        </a:graphic>
      </p:graphicFrame>
      <p:graphicFrame>
        <p:nvGraphicFramePr>
          <p:cNvPr id="71" name="Object 44">
            <a:extLst>
              <a:ext uri="{FF2B5EF4-FFF2-40B4-BE49-F238E27FC236}">
                <a16:creationId xmlns:a16="http://schemas.microsoft.com/office/drawing/2014/main" id="{28FDF710-1B3C-2AC7-4C50-17CC1ED4C142}"/>
              </a:ext>
            </a:extLst>
          </p:cNvPr>
          <p:cNvGraphicFramePr>
            <a:graphicFrameLocks noChangeAspect="1"/>
          </p:cNvGraphicFramePr>
          <p:nvPr>
            <p:extLst>
              <p:ext uri="{D42A27DB-BD31-4B8C-83A1-F6EECF244321}">
                <p14:modId xmlns:p14="http://schemas.microsoft.com/office/powerpoint/2010/main" val="333405067"/>
              </p:ext>
            </p:extLst>
          </p:nvPr>
        </p:nvGraphicFramePr>
        <p:xfrm>
          <a:off x="4039395" y="3588493"/>
          <a:ext cx="1611313" cy="908050"/>
        </p:xfrm>
        <a:graphic>
          <a:graphicData uri="http://schemas.openxmlformats.org/presentationml/2006/ole">
            <mc:AlternateContent xmlns:mc="http://schemas.openxmlformats.org/markup-compatibility/2006">
              <mc:Choice xmlns:v="urn:schemas-microsoft-com:vml" Requires="v">
                <p:oleObj name="Equation" r:id="rId4" imgW="800100" imgH="469900" progId="Equation.3">
                  <p:embed/>
                </p:oleObj>
              </mc:Choice>
              <mc:Fallback>
                <p:oleObj name="Equation" r:id="rId4" imgW="800100" imgH="469900" progId="Equation.3">
                  <p:embed/>
                  <p:pic>
                    <p:nvPicPr>
                      <p:cNvPr id="78" name="Object 44"/>
                      <p:cNvPicPr>
                        <a:picLocks noChangeAspect="1" noChangeArrowheads="1"/>
                      </p:cNvPicPr>
                      <p:nvPr/>
                    </p:nvPicPr>
                    <p:blipFill>
                      <a:blip r:embed="rId5"/>
                      <a:srcRect/>
                      <a:stretch>
                        <a:fillRect/>
                      </a:stretch>
                    </p:blipFill>
                    <p:spPr bwMode="auto">
                      <a:xfrm>
                        <a:off x="4039395" y="3588493"/>
                        <a:ext cx="1611313" cy="908050"/>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1903863697"/>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B42454-3707-68F2-FEB2-133DE269D3BE}"/>
              </a:ext>
            </a:extLst>
          </p:cNvPr>
          <p:cNvSpPr>
            <a:spLocks noGrp="1"/>
          </p:cNvSpPr>
          <p:nvPr>
            <p:ph type="title"/>
          </p:nvPr>
        </p:nvSpPr>
        <p:spPr>
          <a:xfrm>
            <a:off x="612687" y="1901092"/>
            <a:ext cx="8969766" cy="377565"/>
          </a:xfrm>
        </p:spPr>
        <p:txBody>
          <a:bodyPr/>
          <a:lstStyle/>
          <a:p>
            <a:r>
              <a:rPr lang="en-CH" dirty="0"/>
              <a:t>EXTRA SLIDES</a:t>
            </a:r>
          </a:p>
        </p:txBody>
      </p:sp>
      <p:sp>
        <p:nvSpPr>
          <p:cNvPr id="6" name="Slide Number Placeholder 5">
            <a:extLst>
              <a:ext uri="{FF2B5EF4-FFF2-40B4-BE49-F238E27FC236}">
                <a16:creationId xmlns:a16="http://schemas.microsoft.com/office/drawing/2014/main" id="{93E0B688-2A12-43ED-55D0-D367D7425A0B}"/>
              </a:ext>
            </a:extLst>
          </p:cNvPr>
          <p:cNvSpPr>
            <a:spLocks noGrp="1"/>
          </p:cNvSpPr>
          <p:nvPr>
            <p:ph type="sldNum" sz="quarter" idx="4"/>
          </p:nvPr>
        </p:nvSpPr>
        <p:spPr/>
        <p:txBody>
          <a:bodyPr/>
          <a:lstStyle/>
          <a:p>
            <a:fld id="{17918391-D411-FE40-AAD7-861AE5233E0E}" type="slidenum">
              <a:rPr lang="en-US" smtClean="0"/>
              <a:pPr/>
              <a:t>110</a:t>
            </a:fld>
            <a:endParaRPr lang="en-US" dirty="0"/>
          </a:p>
        </p:txBody>
      </p:sp>
      <p:sp>
        <p:nvSpPr>
          <p:cNvPr id="3" name="Footer Placeholder 2">
            <a:extLst>
              <a:ext uri="{FF2B5EF4-FFF2-40B4-BE49-F238E27FC236}">
                <a16:creationId xmlns:a16="http://schemas.microsoft.com/office/drawing/2014/main" id="{EF554907-2041-C0B0-6741-CBF44BACDC59}"/>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116801971"/>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Tree>
    <p:extLst>
      <p:ext uri="{BB962C8B-B14F-4D97-AF65-F5344CB8AC3E}">
        <p14:creationId xmlns:p14="http://schemas.microsoft.com/office/powerpoint/2010/main" val="100811944"/>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42"/>
          <p:cNvSpPr txBox="1">
            <a:spLocks noGrp="1"/>
          </p:cNvSpPr>
          <p:nvPr>
            <p:ph type="title"/>
          </p:nvPr>
        </p:nvSpPr>
        <p:spPr>
          <a:xfrm>
            <a:off x="457200" y="1358598"/>
            <a:ext cx="8226900" cy="1180500"/>
          </a:xfrm>
          <a:prstGeom prst="rect">
            <a:avLst/>
          </a:prstGeom>
          <a:noFill/>
          <a:ln>
            <a:noFill/>
          </a:ln>
        </p:spPr>
        <p:txBody>
          <a:bodyPr spcFirstLastPara="1" wrap="square" lIns="45700" tIns="45700" rIns="45700" bIns="45700" anchor="ctr" anchorCtr="0">
            <a:noAutofit/>
          </a:bodyPr>
          <a:lstStyle/>
          <a:p>
            <a:pPr marL="0" lvl="0" indent="0" algn="l" rtl="0">
              <a:lnSpc>
                <a:spcPct val="100000"/>
              </a:lnSpc>
              <a:spcBef>
                <a:spcPts val="0"/>
              </a:spcBef>
              <a:spcAft>
                <a:spcPts val="0"/>
              </a:spcAft>
              <a:buSzPts val="4600"/>
              <a:buNone/>
            </a:pPr>
            <a:r>
              <a:rPr lang="en-GB" sz="3900"/>
              <a:t>Slow-Extraction R&amp;D at CERN</a:t>
            </a:r>
            <a:endParaRPr sz="3900"/>
          </a:p>
          <a:p>
            <a:pPr marL="0" marR="0" lvl="0" indent="0" algn="ctr" rtl="0">
              <a:lnSpc>
                <a:spcPct val="100000"/>
              </a:lnSpc>
              <a:spcBef>
                <a:spcPts val="0"/>
              </a:spcBef>
              <a:spcAft>
                <a:spcPts val="0"/>
              </a:spcAft>
              <a:buSzPts val="4600"/>
              <a:buNone/>
            </a:pPr>
            <a:endParaRPr sz="2000"/>
          </a:p>
        </p:txBody>
      </p:sp>
      <p:sp>
        <p:nvSpPr>
          <p:cNvPr id="210" name="Google Shape;210;p42"/>
          <p:cNvSpPr txBox="1">
            <a:spLocks noGrp="1"/>
          </p:cNvSpPr>
          <p:nvPr>
            <p:ph type="sldNum" idx="12"/>
          </p:nvPr>
        </p:nvSpPr>
        <p:spPr>
          <a:xfrm>
            <a:off x="8185376" y="4767263"/>
            <a:ext cx="501300" cy="2739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112</a:t>
            </a:fld>
            <a:endParaRPr/>
          </a:p>
        </p:txBody>
      </p:sp>
      <p:sp>
        <p:nvSpPr>
          <p:cNvPr id="211" name="Google Shape;211;p42"/>
          <p:cNvSpPr txBox="1">
            <a:spLocks noGrp="1"/>
          </p:cNvSpPr>
          <p:nvPr>
            <p:ph type="title"/>
          </p:nvPr>
        </p:nvSpPr>
        <p:spPr>
          <a:xfrm>
            <a:off x="464900" y="2571750"/>
            <a:ext cx="7197900" cy="1666500"/>
          </a:xfrm>
          <a:prstGeom prst="rect">
            <a:avLst/>
          </a:prstGeom>
          <a:noFill/>
          <a:ln>
            <a:noFill/>
          </a:ln>
        </p:spPr>
        <p:txBody>
          <a:bodyPr spcFirstLastPara="1" wrap="square" lIns="45700" tIns="45700" rIns="45700" bIns="45700" anchor="ctr" anchorCtr="0">
            <a:noAutofit/>
          </a:bodyPr>
          <a:lstStyle/>
          <a:p>
            <a:pPr marL="0" lvl="0" indent="0" algn="l" rtl="0">
              <a:lnSpc>
                <a:spcPct val="100000"/>
              </a:lnSpc>
              <a:spcBef>
                <a:spcPts val="0"/>
              </a:spcBef>
              <a:spcAft>
                <a:spcPts val="0"/>
              </a:spcAft>
              <a:buSzPts val="4600"/>
              <a:buNone/>
            </a:pPr>
            <a:r>
              <a:rPr lang="en-GB" sz="1400"/>
              <a:t>Collider-Accelerator Department Seminar</a:t>
            </a:r>
            <a:endParaRPr sz="1400"/>
          </a:p>
          <a:p>
            <a:pPr marL="0" lvl="0" indent="0" algn="l" rtl="0">
              <a:lnSpc>
                <a:spcPct val="100000"/>
              </a:lnSpc>
              <a:spcBef>
                <a:spcPts val="0"/>
              </a:spcBef>
              <a:spcAft>
                <a:spcPts val="0"/>
              </a:spcAft>
              <a:buSzPts val="4600"/>
              <a:buNone/>
            </a:pPr>
            <a:r>
              <a:rPr lang="en-GB" sz="1400"/>
              <a:t>(40’ + 20’)</a:t>
            </a:r>
            <a:endParaRPr sz="1400"/>
          </a:p>
          <a:p>
            <a:pPr marL="0" lvl="0" indent="0" algn="l" rtl="0">
              <a:lnSpc>
                <a:spcPct val="100000"/>
              </a:lnSpc>
              <a:spcBef>
                <a:spcPts val="0"/>
              </a:spcBef>
              <a:spcAft>
                <a:spcPts val="0"/>
              </a:spcAft>
              <a:buSzPts val="4600"/>
              <a:buNone/>
            </a:pPr>
            <a:endParaRPr sz="1400"/>
          </a:p>
          <a:p>
            <a:pPr marL="0" lvl="0" indent="0" algn="l" rtl="0">
              <a:lnSpc>
                <a:spcPct val="100000"/>
              </a:lnSpc>
              <a:spcBef>
                <a:spcPts val="0"/>
              </a:spcBef>
              <a:spcAft>
                <a:spcPts val="0"/>
              </a:spcAft>
              <a:buSzPts val="4600"/>
              <a:buNone/>
            </a:pPr>
            <a:r>
              <a:rPr lang="en-GB" sz="1400"/>
              <a:t>Pablo Arrutia</a:t>
            </a:r>
            <a:endParaRPr sz="1400"/>
          </a:p>
          <a:p>
            <a:pPr marL="0" lvl="0" indent="0" algn="l" rtl="0">
              <a:lnSpc>
                <a:spcPct val="100000"/>
              </a:lnSpc>
              <a:spcBef>
                <a:spcPts val="0"/>
              </a:spcBef>
              <a:spcAft>
                <a:spcPts val="0"/>
              </a:spcAft>
              <a:buSzPts val="4600"/>
              <a:buNone/>
            </a:pPr>
            <a:endParaRPr sz="1400"/>
          </a:p>
          <a:p>
            <a:pPr marL="0" lvl="0" indent="0" algn="l" rtl="0">
              <a:lnSpc>
                <a:spcPct val="100000"/>
              </a:lnSpc>
              <a:spcBef>
                <a:spcPts val="0"/>
              </a:spcBef>
              <a:spcAft>
                <a:spcPts val="0"/>
              </a:spcAft>
              <a:buSzPts val="4600"/>
              <a:buNone/>
            </a:pPr>
            <a:endParaRPr sz="1200"/>
          </a:p>
        </p:txBody>
      </p:sp>
      <p:sp>
        <p:nvSpPr>
          <p:cNvPr id="212" name="Google Shape;212;p42"/>
          <p:cNvSpPr txBox="1"/>
          <p:nvPr/>
        </p:nvSpPr>
        <p:spPr>
          <a:xfrm>
            <a:off x="2927500" y="4406975"/>
            <a:ext cx="2865900" cy="646500"/>
          </a:xfrm>
          <a:prstGeom prst="rect">
            <a:avLst/>
          </a:prstGeom>
          <a:noFill/>
          <a:ln>
            <a:noFill/>
          </a:ln>
        </p:spPr>
        <p:txBody>
          <a:bodyPr spcFirstLastPara="1" wrap="square" lIns="91425" tIns="91425" rIns="91425" bIns="91425" anchor="ctr" anchorCtr="0">
            <a:spAutoFit/>
          </a:bodyPr>
          <a:lstStyle/>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Slow-Extraction R&amp;D at CERN</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P. Arrutia</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June 28th 2024</a:t>
            </a:r>
            <a:endParaRPr sz="1000">
              <a:solidFill>
                <a:schemeClr val="accent1"/>
              </a:solidFill>
            </a:endParaRPr>
          </a:p>
        </p:txBody>
      </p:sp>
      <p:pic>
        <p:nvPicPr>
          <p:cNvPr id="213" name="Google Shape;213;p42"/>
          <p:cNvPicPr preferRelativeResize="0"/>
          <p:nvPr/>
        </p:nvPicPr>
        <p:blipFill rotWithShape="1">
          <a:blip r:embed="rId3">
            <a:alphaModFix/>
          </a:blip>
          <a:srcRect l="65621" t="16743" r="11864" b="17074"/>
          <a:stretch/>
        </p:blipFill>
        <p:spPr>
          <a:xfrm>
            <a:off x="6064900" y="2347600"/>
            <a:ext cx="2745000" cy="1974000"/>
          </a:xfrm>
          <a:prstGeom prst="ellipse">
            <a:avLst/>
          </a:prstGeom>
          <a:noFill/>
          <a:ln>
            <a:noFill/>
          </a:ln>
        </p:spPr>
      </p:pic>
      <p:sp>
        <p:nvSpPr>
          <p:cNvPr id="2" name="Footer Placeholder 1">
            <a:extLst>
              <a:ext uri="{FF2B5EF4-FFF2-40B4-BE49-F238E27FC236}">
                <a16:creationId xmlns:a16="http://schemas.microsoft.com/office/drawing/2014/main" id="{7B3BA988-CBAA-D7C0-B10D-042684863F06}"/>
              </a:ext>
            </a:extLst>
          </p:cNvPr>
          <p:cNvSpPr>
            <a:spLocks noGrp="1"/>
          </p:cNvSpPr>
          <p:nvPr>
            <p:ph type="ftr" idx="11"/>
          </p:nvPr>
        </p:nvSpPr>
        <p:spPr/>
        <p:txBody>
          <a:bodyPr/>
          <a:lstStyle/>
          <a:p>
            <a:r>
              <a:rPr lang="en-GB"/>
              <a:t>CAS 2025, P. Arrutia, Inj./Ext. </a:t>
            </a:r>
          </a:p>
        </p:txBody>
      </p:sp>
    </p:spTree>
    <p:extLst>
      <p:ext uri="{BB962C8B-B14F-4D97-AF65-F5344CB8AC3E}">
        <p14:creationId xmlns:p14="http://schemas.microsoft.com/office/powerpoint/2010/main" val="3436786201"/>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pic>
        <p:nvPicPr>
          <p:cNvPr id="218" name="Google Shape;218;p43"/>
          <p:cNvPicPr preferRelativeResize="0"/>
          <p:nvPr/>
        </p:nvPicPr>
        <p:blipFill>
          <a:blip r:embed="rId3">
            <a:alphaModFix/>
          </a:blip>
          <a:stretch>
            <a:fillRect/>
          </a:stretch>
        </p:blipFill>
        <p:spPr>
          <a:xfrm>
            <a:off x="2817925" y="0"/>
            <a:ext cx="6319649" cy="5143501"/>
          </a:xfrm>
          <a:prstGeom prst="rect">
            <a:avLst/>
          </a:prstGeom>
          <a:noFill/>
          <a:ln>
            <a:noFill/>
          </a:ln>
        </p:spPr>
      </p:pic>
      <p:sp>
        <p:nvSpPr>
          <p:cNvPr id="219" name="Google Shape;219;p43"/>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p>
            <a:pPr marL="0" lvl="0" indent="0" algn="r" rtl="0">
              <a:spcBef>
                <a:spcPts val="0"/>
              </a:spcBef>
              <a:spcAft>
                <a:spcPts val="0"/>
              </a:spcAft>
              <a:buClr>
                <a:srgbClr val="000000"/>
              </a:buClr>
              <a:buSzPts val="1300"/>
              <a:buFont typeface="Arial"/>
              <a:buNone/>
            </a:pPr>
            <a:fld id="{00000000-1234-1234-1234-123412341234}" type="slidenum">
              <a:rPr lang="en-GB"/>
              <a:t>113</a:t>
            </a:fld>
            <a:endParaRPr/>
          </a:p>
        </p:txBody>
      </p:sp>
      <p:pic>
        <p:nvPicPr>
          <p:cNvPr id="220" name="Google Shape;220;p43"/>
          <p:cNvPicPr preferRelativeResize="0"/>
          <p:nvPr/>
        </p:nvPicPr>
        <p:blipFill rotWithShape="1">
          <a:blip r:embed="rId4">
            <a:alphaModFix/>
          </a:blip>
          <a:srcRect t="23846" r="40779" b="16223"/>
          <a:stretch/>
        </p:blipFill>
        <p:spPr>
          <a:xfrm>
            <a:off x="228600" y="323850"/>
            <a:ext cx="2699450" cy="3415550"/>
          </a:xfrm>
          <a:prstGeom prst="rect">
            <a:avLst/>
          </a:prstGeom>
          <a:noFill/>
          <a:ln>
            <a:noFill/>
          </a:ln>
        </p:spPr>
      </p:pic>
      <p:sp>
        <p:nvSpPr>
          <p:cNvPr id="221" name="Google Shape;221;p43"/>
          <p:cNvSpPr/>
          <p:nvPr/>
        </p:nvSpPr>
        <p:spPr>
          <a:xfrm>
            <a:off x="1785333" y="2553353"/>
            <a:ext cx="121500" cy="1311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22" name="Google Shape;222;p43"/>
          <p:cNvSpPr txBox="1"/>
          <p:nvPr/>
        </p:nvSpPr>
        <p:spPr>
          <a:xfrm>
            <a:off x="1449349" y="2354567"/>
            <a:ext cx="384600" cy="37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chemeClr val="dk1"/>
                </a:solidFill>
              </a:rPr>
              <a:t>CERN</a:t>
            </a:r>
            <a:endParaRPr>
              <a:solidFill>
                <a:schemeClr val="dk1"/>
              </a:solidFill>
            </a:endParaRPr>
          </a:p>
        </p:txBody>
      </p:sp>
      <p:sp>
        <p:nvSpPr>
          <p:cNvPr id="2" name="Footer Placeholder 1">
            <a:extLst>
              <a:ext uri="{FF2B5EF4-FFF2-40B4-BE49-F238E27FC236}">
                <a16:creationId xmlns:a16="http://schemas.microsoft.com/office/drawing/2014/main" id="{DDC04118-26A6-7A30-10D6-844723447480}"/>
              </a:ext>
            </a:extLst>
          </p:cNvPr>
          <p:cNvSpPr>
            <a:spLocks noGrp="1"/>
          </p:cNvSpPr>
          <p:nvPr>
            <p:ph type="ftr" idx="11"/>
          </p:nvPr>
        </p:nvSpPr>
        <p:spPr/>
        <p:txBody>
          <a:bodyPr/>
          <a:lstStyle/>
          <a:p>
            <a:r>
              <a:rPr lang="en-GB"/>
              <a:t>CAS 2025, P. Arrutia, Inj./Ext. </a:t>
            </a:r>
          </a:p>
        </p:txBody>
      </p:sp>
    </p:spTree>
    <p:extLst>
      <p:ext uri="{BB962C8B-B14F-4D97-AF65-F5344CB8AC3E}">
        <p14:creationId xmlns:p14="http://schemas.microsoft.com/office/powerpoint/2010/main" val="1646624827"/>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pic>
        <p:nvPicPr>
          <p:cNvPr id="227" name="Google Shape;227;p44"/>
          <p:cNvPicPr preferRelativeResize="0"/>
          <p:nvPr/>
        </p:nvPicPr>
        <p:blipFill>
          <a:blip r:embed="rId3">
            <a:alphaModFix amt="49000"/>
          </a:blip>
          <a:stretch>
            <a:fillRect/>
          </a:stretch>
        </p:blipFill>
        <p:spPr>
          <a:xfrm>
            <a:off x="2817925" y="0"/>
            <a:ext cx="6319649" cy="5143501"/>
          </a:xfrm>
          <a:prstGeom prst="rect">
            <a:avLst/>
          </a:prstGeom>
          <a:noFill/>
          <a:ln>
            <a:noFill/>
          </a:ln>
        </p:spPr>
      </p:pic>
      <p:sp>
        <p:nvSpPr>
          <p:cNvPr id="228" name="Google Shape;228;p44"/>
          <p:cNvSpPr/>
          <p:nvPr/>
        </p:nvSpPr>
        <p:spPr>
          <a:xfrm>
            <a:off x="4697050" y="1650625"/>
            <a:ext cx="2349300" cy="692400"/>
          </a:xfrm>
          <a:prstGeom prst="ellipse">
            <a:avLst/>
          </a:prstGeom>
          <a:noFill/>
          <a:ln w="38100" cap="flat" cmpd="sng">
            <a:solidFill>
              <a:schemeClr val="dk2"/>
            </a:solidFill>
            <a:prstDash val="dash"/>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29" name="Google Shape;229;p44"/>
          <p:cNvSpPr/>
          <p:nvPr/>
        </p:nvSpPr>
        <p:spPr>
          <a:xfrm>
            <a:off x="5916250" y="3035400"/>
            <a:ext cx="1130100" cy="389400"/>
          </a:xfrm>
          <a:prstGeom prst="ellipse">
            <a:avLst/>
          </a:prstGeom>
          <a:noFill/>
          <a:ln w="38100" cap="flat" cmpd="sng">
            <a:solidFill>
              <a:schemeClr val="dk2"/>
            </a:solidFill>
            <a:prstDash val="dash"/>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cxnSp>
        <p:nvCxnSpPr>
          <p:cNvPr id="230" name="Google Shape;230;p44"/>
          <p:cNvCxnSpPr>
            <a:stCxn id="228" idx="1"/>
          </p:cNvCxnSpPr>
          <p:nvPr/>
        </p:nvCxnSpPr>
        <p:spPr>
          <a:xfrm rot="10800000" flipH="1">
            <a:off x="5041097" y="1508425"/>
            <a:ext cx="399300" cy="243600"/>
          </a:xfrm>
          <a:prstGeom prst="straightConnector1">
            <a:avLst/>
          </a:prstGeom>
          <a:noFill/>
          <a:ln w="28575" cap="flat" cmpd="sng">
            <a:solidFill>
              <a:schemeClr val="dk2"/>
            </a:solidFill>
            <a:prstDash val="solid"/>
            <a:round/>
            <a:headEnd type="none" w="med" len="med"/>
            <a:tailEnd type="triangle" w="med" len="med"/>
          </a:ln>
        </p:spPr>
      </p:cxnSp>
      <p:cxnSp>
        <p:nvCxnSpPr>
          <p:cNvPr id="231" name="Google Shape;231;p44"/>
          <p:cNvCxnSpPr/>
          <p:nvPr/>
        </p:nvCxnSpPr>
        <p:spPr>
          <a:xfrm rot="10800000" flipH="1">
            <a:off x="6769922" y="3053950"/>
            <a:ext cx="1087500" cy="18900"/>
          </a:xfrm>
          <a:prstGeom prst="straightConnector1">
            <a:avLst/>
          </a:prstGeom>
          <a:noFill/>
          <a:ln w="38100" cap="flat" cmpd="sng">
            <a:solidFill>
              <a:schemeClr val="dk2"/>
            </a:solidFill>
            <a:prstDash val="solid"/>
            <a:round/>
            <a:headEnd type="none" w="med" len="med"/>
            <a:tailEnd type="triangle" w="med" len="med"/>
          </a:ln>
        </p:spPr>
      </p:cxnSp>
      <p:sp>
        <p:nvSpPr>
          <p:cNvPr id="232" name="Google Shape;232;p44"/>
          <p:cNvSpPr/>
          <p:nvPr/>
        </p:nvSpPr>
        <p:spPr>
          <a:xfrm>
            <a:off x="7869800" y="2689200"/>
            <a:ext cx="834600" cy="550200"/>
          </a:xfrm>
          <a:prstGeom prst="rect">
            <a:avLst/>
          </a:prstGeom>
          <a:no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33" name="Google Shape;233;p44"/>
          <p:cNvSpPr/>
          <p:nvPr/>
        </p:nvSpPr>
        <p:spPr>
          <a:xfrm>
            <a:off x="5427875" y="989125"/>
            <a:ext cx="1298400" cy="581100"/>
          </a:xfrm>
          <a:prstGeom prst="rect">
            <a:avLst/>
          </a:prstGeom>
          <a:no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34" name="Google Shape;234;p44"/>
          <p:cNvSpPr txBox="1"/>
          <p:nvPr/>
        </p:nvSpPr>
        <p:spPr>
          <a:xfrm>
            <a:off x="130050" y="80300"/>
            <a:ext cx="3600600" cy="4175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700">
                <a:solidFill>
                  <a:schemeClr val="dk1"/>
                </a:solidFill>
              </a:rPr>
              <a:t>Machines performing slow extraction (SX):</a:t>
            </a:r>
            <a:endParaRPr sz="1700">
              <a:solidFill>
                <a:schemeClr val="dk1"/>
              </a:solidFill>
            </a:endParaRPr>
          </a:p>
          <a:p>
            <a:pPr marL="0" lvl="0" indent="0" algn="l" rtl="0">
              <a:spcBef>
                <a:spcPts val="0"/>
              </a:spcBef>
              <a:spcAft>
                <a:spcPts val="0"/>
              </a:spcAft>
              <a:buNone/>
            </a:pPr>
            <a:endParaRPr sz="1700">
              <a:solidFill>
                <a:schemeClr val="dk1"/>
              </a:solidFill>
            </a:endParaRPr>
          </a:p>
          <a:p>
            <a:pPr marL="0" lvl="0" indent="0" algn="l" rtl="0">
              <a:spcBef>
                <a:spcPts val="0"/>
              </a:spcBef>
              <a:spcAft>
                <a:spcPts val="0"/>
              </a:spcAft>
              <a:buNone/>
            </a:pPr>
            <a:r>
              <a:rPr lang="en-GB" sz="1700" b="1">
                <a:solidFill>
                  <a:schemeClr val="dk1"/>
                </a:solidFill>
              </a:rPr>
              <a:t>Super Proton Synchrotron (SPS)</a:t>
            </a:r>
            <a:endParaRPr sz="1700" b="1">
              <a:solidFill>
                <a:schemeClr val="dk1"/>
              </a:solidFill>
            </a:endParaRPr>
          </a:p>
          <a:p>
            <a:pPr marL="0" lvl="0" indent="0" algn="l" rtl="0">
              <a:spcBef>
                <a:spcPts val="0"/>
              </a:spcBef>
              <a:spcAft>
                <a:spcPts val="0"/>
              </a:spcAft>
              <a:buNone/>
            </a:pPr>
            <a:r>
              <a:rPr lang="en-GB" sz="1700" b="1">
                <a:solidFill>
                  <a:schemeClr val="dk1"/>
                </a:solidFill>
              </a:rPr>
              <a:t>Destination: North Area</a:t>
            </a:r>
            <a:endParaRPr sz="1700" b="1">
              <a:solidFill>
                <a:schemeClr val="dk1"/>
              </a:solidFill>
            </a:endParaRPr>
          </a:p>
          <a:p>
            <a:pPr marL="457200" lvl="0" indent="-336550" algn="l" rtl="0">
              <a:spcBef>
                <a:spcPts val="0"/>
              </a:spcBef>
              <a:spcAft>
                <a:spcPts val="0"/>
              </a:spcAft>
              <a:buClr>
                <a:schemeClr val="dk1"/>
              </a:buClr>
              <a:buSzPts val="1700"/>
              <a:buChar char="●"/>
            </a:pPr>
            <a:r>
              <a:rPr lang="en-GB" sz="1700">
                <a:solidFill>
                  <a:schemeClr val="dk1"/>
                </a:solidFill>
              </a:rPr>
              <a:t>7 km circumference</a:t>
            </a:r>
            <a:endParaRPr sz="1700">
              <a:solidFill>
                <a:schemeClr val="dk1"/>
              </a:solidFill>
            </a:endParaRPr>
          </a:p>
          <a:p>
            <a:pPr marL="457200" lvl="0" indent="-336550" algn="l" rtl="0">
              <a:spcBef>
                <a:spcPts val="0"/>
              </a:spcBef>
              <a:spcAft>
                <a:spcPts val="0"/>
              </a:spcAft>
              <a:buClr>
                <a:schemeClr val="dk1"/>
              </a:buClr>
              <a:buSzPts val="1700"/>
              <a:buChar char="●"/>
            </a:pPr>
            <a:r>
              <a:rPr lang="en-GB" sz="1700">
                <a:solidFill>
                  <a:schemeClr val="dk1"/>
                </a:solidFill>
              </a:rPr>
              <a:t>p+ and heavy ions</a:t>
            </a:r>
            <a:endParaRPr sz="1700">
              <a:solidFill>
                <a:schemeClr val="dk1"/>
              </a:solidFill>
            </a:endParaRPr>
          </a:p>
          <a:p>
            <a:pPr marL="457200" lvl="0" indent="-336550" algn="l" rtl="0">
              <a:spcBef>
                <a:spcPts val="0"/>
              </a:spcBef>
              <a:spcAft>
                <a:spcPts val="0"/>
              </a:spcAft>
              <a:buClr>
                <a:schemeClr val="dk1"/>
              </a:buClr>
              <a:buSzPts val="1700"/>
              <a:buChar char="●"/>
            </a:pPr>
            <a:r>
              <a:rPr lang="en-GB" sz="1700">
                <a:solidFill>
                  <a:schemeClr val="dk1"/>
                </a:solidFill>
              </a:rPr>
              <a:t>Up to 400 GeV/c SX</a:t>
            </a:r>
            <a:endParaRPr sz="1700">
              <a:solidFill>
                <a:schemeClr val="dk1"/>
              </a:solidFill>
            </a:endParaRPr>
          </a:p>
          <a:p>
            <a:pPr marL="457200" lvl="0" indent="-336550" algn="l" rtl="0">
              <a:spcBef>
                <a:spcPts val="0"/>
              </a:spcBef>
              <a:spcAft>
                <a:spcPts val="0"/>
              </a:spcAft>
              <a:buClr>
                <a:schemeClr val="dk1"/>
              </a:buClr>
              <a:buSzPts val="1700"/>
              <a:buChar char="●"/>
            </a:pPr>
            <a:r>
              <a:rPr lang="en-GB" sz="1700">
                <a:solidFill>
                  <a:schemeClr val="dk1"/>
                </a:solidFill>
              </a:rPr>
              <a:t>Up to 4e13 p per spill</a:t>
            </a:r>
            <a:endParaRPr sz="1700">
              <a:solidFill>
                <a:schemeClr val="dk1"/>
              </a:solidFill>
            </a:endParaRPr>
          </a:p>
          <a:p>
            <a:pPr marL="0" lvl="0" indent="0" algn="l" rtl="0">
              <a:spcBef>
                <a:spcPts val="0"/>
              </a:spcBef>
              <a:spcAft>
                <a:spcPts val="0"/>
              </a:spcAft>
              <a:buNone/>
            </a:pPr>
            <a:endParaRPr sz="1700">
              <a:solidFill>
                <a:schemeClr val="dk1"/>
              </a:solidFill>
            </a:endParaRPr>
          </a:p>
          <a:p>
            <a:pPr marL="0" lvl="0" indent="0" algn="l" rtl="0">
              <a:spcBef>
                <a:spcPts val="0"/>
              </a:spcBef>
              <a:spcAft>
                <a:spcPts val="0"/>
              </a:spcAft>
              <a:buNone/>
            </a:pPr>
            <a:r>
              <a:rPr lang="en-GB" sz="1700" b="1">
                <a:solidFill>
                  <a:schemeClr val="dk1"/>
                </a:solidFill>
              </a:rPr>
              <a:t>Proton Synchrotron (PS)</a:t>
            </a:r>
            <a:endParaRPr sz="1700" b="1">
              <a:solidFill>
                <a:schemeClr val="dk1"/>
              </a:solidFill>
            </a:endParaRPr>
          </a:p>
          <a:p>
            <a:pPr marL="0" lvl="0" indent="0" algn="l" rtl="0">
              <a:spcBef>
                <a:spcPts val="0"/>
              </a:spcBef>
              <a:spcAft>
                <a:spcPts val="0"/>
              </a:spcAft>
              <a:buNone/>
            </a:pPr>
            <a:r>
              <a:rPr lang="en-GB" sz="1700" b="1">
                <a:solidFill>
                  <a:schemeClr val="dk1"/>
                </a:solidFill>
              </a:rPr>
              <a:t>Destination: East Area</a:t>
            </a:r>
            <a:endParaRPr sz="1700" b="1">
              <a:solidFill>
                <a:schemeClr val="dk1"/>
              </a:solidFill>
            </a:endParaRPr>
          </a:p>
          <a:p>
            <a:pPr marL="457200" lvl="0" indent="-336550" algn="l" rtl="0">
              <a:spcBef>
                <a:spcPts val="0"/>
              </a:spcBef>
              <a:spcAft>
                <a:spcPts val="0"/>
              </a:spcAft>
              <a:buClr>
                <a:schemeClr val="dk1"/>
              </a:buClr>
              <a:buSzPts val="1700"/>
              <a:buChar char="●"/>
            </a:pPr>
            <a:r>
              <a:rPr lang="en-GB" sz="1700">
                <a:solidFill>
                  <a:schemeClr val="dk1"/>
                </a:solidFill>
              </a:rPr>
              <a:t>626 m circumference</a:t>
            </a:r>
            <a:endParaRPr sz="1700">
              <a:solidFill>
                <a:schemeClr val="dk1"/>
              </a:solidFill>
            </a:endParaRPr>
          </a:p>
          <a:p>
            <a:pPr marL="457200" lvl="0" indent="-336550" algn="l" rtl="0">
              <a:spcBef>
                <a:spcPts val="0"/>
              </a:spcBef>
              <a:spcAft>
                <a:spcPts val="0"/>
              </a:spcAft>
              <a:buClr>
                <a:schemeClr val="dk1"/>
              </a:buClr>
              <a:buSzPts val="1700"/>
              <a:buChar char="●"/>
            </a:pPr>
            <a:r>
              <a:rPr lang="en-GB" sz="1700">
                <a:solidFill>
                  <a:schemeClr val="dk1"/>
                </a:solidFill>
              </a:rPr>
              <a:t>p+, heavy/light ions</a:t>
            </a:r>
            <a:endParaRPr sz="1700">
              <a:solidFill>
                <a:schemeClr val="dk1"/>
              </a:solidFill>
            </a:endParaRPr>
          </a:p>
          <a:p>
            <a:pPr marL="457200" lvl="0" indent="-336550" algn="l" rtl="0">
              <a:spcBef>
                <a:spcPts val="0"/>
              </a:spcBef>
              <a:spcAft>
                <a:spcPts val="0"/>
              </a:spcAft>
              <a:buClr>
                <a:schemeClr val="dk1"/>
              </a:buClr>
              <a:buSzPts val="1700"/>
              <a:buChar char="●"/>
            </a:pPr>
            <a:r>
              <a:rPr lang="en-GB" sz="1700">
                <a:solidFill>
                  <a:schemeClr val="dk1"/>
                </a:solidFill>
              </a:rPr>
              <a:t>Up to 24 GeV/c SX</a:t>
            </a:r>
            <a:endParaRPr sz="1700">
              <a:solidFill>
                <a:schemeClr val="dk1"/>
              </a:solidFill>
            </a:endParaRPr>
          </a:p>
          <a:p>
            <a:pPr marL="457200" lvl="0" indent="-336550" algn="l" rtl="0">
              <a:spcBef>
                <a:spcPts val="0"/>
              </a:spcBef>
              <a:spcAft>
                <a:spcPts val="0"/>
              </a:spcAft>
              <a:buClr>
                <a:schemeClr val="dk1"/>
              </a:buClr>
              <a:buSzPts val="1700"/>
              <a:buChar char="●"/>
            </a:pPr>
            <a:r>
              <a:rPr lang="en-GB" sz="1700">
                <a:solidFill>
                  <a:schemeClr val="dk1"/>
                </a:solidFill>
              </a:rPr>
              <a:t>Up to 6e11 p per spill</a:t>
            </a:r>
            <a:endParaRPr sz="1700">
              <a:solidFill>
                <a:schemeClr val="dk1"/>
              </a:solidFill>
            </a:endParaRPr>
          </a:p>
          <a:p>
            <a:pPr marL="0" lvl="0" indent="0" algn="l" rtl="0">
              <a:spcBef>
                <a:spcPts val="0"/>
              </a:spcBef>
              <a:spcAft>
                <a:spcPts val="0"/>
              </a:spcAft>
              <a:buNone/>
            </a:pPr>
            <a:endParaRPr sz="1700">
              <a:solidFill>
                <a:schemeClr val="dk1"/>
              </a:solidFill>
            </a:endParaRPr>
          </a:p>
        </p:txBody>
      </p:sp>
      <p:sp>
        <p:nvSpPr>
          <p:cNvPr id="235" name="Google Shape;235;p44"/>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p>
            <a:pPr marL="0" lvl="0" indent="0" algn="r" rtl="0">
              <a:spcBef>
                <a:spcPts val="0"/>
              </a:spcBef>
              <a:spcAft>
                <a:spcPts val="0"/>
              </a:spcAft>
              <a:buClr>
                <a:srgbClr val="000000"/>
              </a:buClr>
              <a:buSzPts val="1300"/>
              <a:buFont typeface="Arial"/>
              <a:buNone/>
            </a:pPr>
            <a:fld id="{00000000-1234-1234-1234-123412341234}" type="slidenum">
              <a:rPr lang="en-GB"/>
              <a:t>114</a:t>
            </a:fld>
            <a:endParaRPr/>
          </a:p>
        </p:txBody>
      </p:sp>
      <p:sp>
        <p:nvSpPr>
          <p:cNvPr id="2" name="Footer Placeholder 1">
            <a:extLst>
              <a:ext uri="{FF2B5EF4-FFF2-40B4-BE49-F238E27FC236}">
                <a16:creationId xmlns:a16="http://schemas.microsoft.com/office/drawing/2014/main" id="{91BD781C-FEDE-39CB-1E37-39B1F1496BBE}"/>
              </a:ext>
            </a:extLst>
          </p:cNvPr>
          <p:cNvSpPr>
            <a:spLocks noGrp="1"/>
          </p:cNvSpPr>
          <p:nvPr>
            <p:ph type="ftr" idx="11"/>
          </p:nvPr>
        </p:nvSpPr>
        <p:spPr/>
        <p:txBody>
          <a:bodyPr/>
          <a:lstStyle/>
          <a:p>
            <a:r>
              <a:rPr lang="en-GB"/>
              <a:t>CAS 2025, P. Arrutia, Inj./Ext. </a:t>
            </a:r>
          </a:p>
        </p:txBody>
      </p:sp>
    </p:spTree>
    <p:extLst>
      <p:ext uri="{BB962C8B-B14F-4D97-AF65-F5344CB8AC3E}">
        <p14:creationId xmlns:p14="http://schemas.microsoft.com/office/powerpoint/2010/main" val="501780475"/>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45"/>
          <p:cNvSpPr txBox="1">
            <a:spLocks noGrp="1"/>
          </p:cNvSpPr>
          <p:nvPr>
            <p:ph type="title"/>
          </p:nvPr>
        </p:nvSpPr>
        <p:spPr>
          <a:xfrm>
            <a:off x="457200" y="175120"/>
            <a:ext cx="8226900" cy="705300"/>
          </a:xfrm>
          <a:prstGeom prst="rect">
            <a:avLst/>
          </a:prstGeom>
        </p:spPr>
        <p:txBody>
          <a:bodyPr spcFirstLastPara="1" wrap="square" lIns="45700" tIns="45700" rIns="45700" bIns="45700" anchor="ctr" anchorCtr="0">
            <a:noAutofit/>
          </a:bodyPr>
          <a:lstStyle/>
          <a:p>
            <a:pPr marL="0" lvl="0" indent="0" algn="l" rtl="0">
              <a:spcBef>
                <a:spcPts val="0"/>
              </a:spcBef>
              <a:spcAft>
                <a:spcPts val="0"/>
              </a:spcAft>
              <a:buNone/>
            </a:pPr>
            <a:r>
              <a:rPr lang="en-GB"/>
              <a:t>Beam delivery scheme</a:t>
            </a:r>
            <a:endParaRPr/>
          </a:p>
        </p:txBody>
      </p:sp>
      <p:sp>
        <p:nvSpPr>
          <p:cNvPr id="241" name="Google Shape;241;p45"/>
          <p:cNvSpPr txBox="1"/>
          <p:nvPr/>
        </p:nvSpPr>
        <p:spPr>
          <a:xfrm>
            <a:off x="385050" y="954125"/>
            <a:ext cx="8450100" cy="831300"/>
          </a:xfrm>
          <a:prstGeom prst="rect">
            <a:avLst/>
          </a:prstGeom>
          <a:noFill/>
          <a:ln>
            <a:noFill/>
          </a:ln>
        </p:spPr>
        <p:txBody>
          <a:bodyPr spcFirstLastPara="1" wrap="square" lIns="91425" tIns="91425" rIns="91425" bIns="91425" anchor="t" anchorCtr="0">
            <a:spAutoFit/>
          </a:bodyPr>
          <a:lstStyle/>
          <a:p>
            <a:pPr marL="457200" marR="0" lvl="0" indent="-317500" algn="l" rtl="0">
              <a:lnSpc>
                <a:spcPct val="100000"/>
              </a:lnSpc>
              <a:spcBef>
                <a:spcPts val="0"/>
              </a:spcBef>
              <a:spcAft>
                <a:spcPts val="0"/>
              </a:spcAft>
              <a:buClr>
                <a:schemeClr val="dk1"/>
              </a:buClr>
              <a:buSzPts val="1400"/>
              <a:buFont typeface="Arial"/>
              <a:buChar char="●"/>
            </a:pPr>
            <a:r>
              <a:rPr lang="en-GB">
                <a:solidFill>
                  <a:schemeClr val="dk1"/>
                </a:solidFill>
              </a:rPr>
              <a:t>Transverse</a:t>
            </a:r>
            <a:r>
              <a:rPr lang="en-GB" sz="1400" b="0" i="0" u="none" strike="noStrike" cap="none">
                <a:solidFill>
                  <a:schemeClr val="dk1"/>
                </a:solidFill>
                <a:latin typeface="Arial"/>
                <a:ea typeface="Arial"/>
                <a:cs typeface="Arial"/>
                <a:sym typeface="Arial"/>
              </a:rPr>
              <a:t> resonance </a:t>
            </a:r>
            <a:r>
              <a:rPr lang="en-GB">
                <a:solidFill>
                  <a:schemeClr val="dk1"/>
                </a:solidFill>
              </a:rPr>
              <a:t>is</a:t>
            </a:r>
            <a:r>
              <a:rPr lang="en-GB" sz="1400" b="0" i="0" u="none" strike="noStrike" cap="none">
                <a:solidFill>
                  <a:schemeClr val="dk1"/>
                </a:solidFill>
                <a:latin typeface="Arial"/>
                <a:ea typeface="Arial"/>
                <a:cs typeface="Arial"/>
                <a:sym typeface="Arial"/>
              </a:rPr>
              <a:t> </a:t>
            </a:r>
            <a:r>
              <a:rPr lang="en-GB">
                <a:solidFill>
                  <a:schemeClr val="dk1"/>
                </a:solidFill>
              </a:rPr>
              <a:t>excited</a:t>
            </a:r>
            <a:r>
              <a:rPr lang="en-GB" sz="1400" b="0" i="0" u="none" strike="noStrike" cap="none">
                <a:solidFill>
                  <a:schemeClr val="dk1"/>
                </a:solidFill>
                <a:latin typeface="Arial"/>
                <a:ea typeface="Arial"/>
                <a:cs typeface="Arial"/>
                <a:sym typeface="Arial"/>
              </a:rPr>
              <a:t> to slowly ‘peel’ particles from the circulating beam.</a:t>
            </a:r>
            <a:endParaRPr sz="1400" b="0" i="0" u="none" strike="noStrike" cap="none">
              <a:solidFill>
                <a:schemeClr val="dk1"/>
              </a:solidFill>
              <a:latin typeface="Arial"/>
              <a:ea typeface="Arial"/>
              <a:cs typeface="Arial"/>
              <a:sym typeface="Arial"/>
            </a:endParaRPr>
          </a:p>
          <a:p>
            <a:pPr marL="457200" marR="0" lvl="0" indent="-317500" algn="l" rtl="0">
              <a:lnSpc>
                <a:spcPct val="100000"/>
              </a:lnSpc>
              <a:spcBef>
                <a:spcPts val="0"/>
              </a:spcBef>
              <a:spcAft>
                <a:spcPts val="0"/>
              </a:spcAft>
              <a:buClr>
                <a:schemeClr val="dk1"/>
              </a:buClr>
              <a:buSzPts val="1400"/>
              <a:buFont typeface="Arial"/>
              <a:buChar char="●"/>
            </a:pPr>
            <a:r>
              <a:rPr lang="en-GB" sz="1400" b="0" i="0" u="none" strike="noStrike" cap="none">
                <a:solidFill>
                  <a:schemeClr val="dk1"/>
                </a:solidFill>
                <a:latin typeface="Arial"/>
                <a:ea typeface="Arial"/>
                <a:cs typeface="Arial"/>
                <a:sym typeface="Arial"/>
              </a:rPr>
              <a:t>The extraction rate is controlled by ramping magnets.</a:t>
            </a:r>
            <a:endParaRPr sz="1400" b="0" i="0" u="none" strike="noStrike" cap="none">
              <a:solidFill>
                <a:schemeClr val="dk1"/>
              </a:solidFill>
              <a:latin typeface="Arial"/>
              <a:ea typeface="Arial"/>
              <a:cs typeface="Arial"/>
              <a:sym typeface="Arial"/>
            </a:endParaRPr>
          </a:p>
          <a:p>
            <a:pPr marL="457200" marR="0" lvl="0" indent="-317500" algn="l" rtl="0">
              <a:lnSpc>
                <a:spcPct val="100000"/>
              </a:lnSpc>
              <a:spcBef>
                <a:spcPts val="0"/>
              </a:spcBef>
              <a:spcAft>
                <a:spcPts val="0"/>
              </a:spcAft>
              <a:buClr>
                <a:schemeClr val="dk1"/>
              </a:buClr>
              <a:buSzPts val="1400"/>
              <a:buFont typeface="Arial"/>
              <a:buChar char="●"/>
            </a:pPr>
            <a:r>
              <a:rPr lang="en-GB" sz="1400" b="0" i="0" u="none" strike="noStrike" cap="none">
                <a:solidFill>
                  <a:schemeClr val="dk1"/>
                </a:solidFill>
                <a:latin typeface="Arial"/>
                <a:ea typeface="Arial"/>
                <a:cs typeface="Arial"/>
                <a:sym typeface="Arial"/>
              </a:rPr>
              <a:t>Particles at large amplitude are kicked out by septum.</a:t>
            </a:r>
            <a:endParaRPr sz="1400" b="0" i="0" u="none" strike="noStrike" cap="none">
              <a:solidFill>
                <a:schemeClr val="dk1"/>
              </a:solidFill>
              <a:latin typeface="Arial"/>
              <a:ea typeface="Arial"/>
              <a:cs typeface="Arial"/>
              <a:sym typeface="Arial"/>
            </a:endParaRPr>
          </a:p>
        </p:txBody>
      </p:sp>
      <p:pic>
        <p:nvPicPr>
          <p:cNvPr id="242" name="Google Shape;242;p45"/>
          <p:cNvPicPr preferRelativeResize="0"/>
          <p:nvPr/>
        </p:nvPicPr>
        <p:blipFill>
          <a:blip r:embed="rId3">
            <a:alphaModFix/>
          </a:blip>
          <a:stretch>
            <a:fillRect/>
          </a:stretch>
        </p:blipFill>
        <p:spPr>
          <a:xfrm>
            <a:off x="458275" y="2306425"/>
            <a:ext cx="3494100" cy="1932099"/>
          </a:xfrm>
          <a:prstGeom prst="rect">
            <a:avLst/>
          </a:prstGeom>
          <a:noFill/>
          <a:ln>
            <a:noFill/>
          </a:ln>
        </p:spPr>
      </p:pic>
      <p:grpSp>
        <p:nvGrpSpPr>
          <p:cNvPr id="243" name="Google Shape;243;p45"/>
          <p:cNvGrpSpPr/>
          <p:nvPr/>
        </p:nvGrpSpPr>
        <p:grpSpPr>
          <a:xfrm>
            <a:off x="4955375" y="2011950"/>
            <a:ext cx="3400700" cy="2367600"/>
            <a:chOff x="4955375" y="2011950"/>
            <a:chExt cx="3400700" cy="2367600"/>
          </a:xfrm>
        </p:grpSpPr>
        <p:pic>
          <p:nvPicPr>
            <p:cNvPr id="244" name="Google Shape;244;p45"/>
            <p:cNvPicPr preferRelativeResize="0"/>
            <p:nvPr/>
          </p:nvPicPr>
          <p:blipFill rotWithShape="1">
            <a:blip r:embed="rId4">
              <a:alphaModFix/>
            </a:blip>
            <a:srcRect l="15183" t="5563" r="4649" b="13340"/>
            <a:stretch/>
          </p:blipFill>
          <p:spPr>
            <a:xfrm>
              <a:off x="4955375" y="2165400"/>
              <a:ext cx="2989600" cy="2214150"/>
            </a:xfrm>
            <a:prstGeom prst="rect">
              <a:avLst/>
            </a:prstGeom>
            <a:noFill/>
            <a:ln>
              <a:noFill/>
            </a:ln>
          </p:spPr>
        </p:pic>
        <p:cxnSp>
          <p:nvCxnSpPr>
            <p:cNvPr id="245" name="Google Shape;245;p45"/>
            <p:cNvCxnSpPr/>
            <p:nvPr/>
          </p:nvCxnSpPr>
          <p:spPr>
            <a:xfrm rot="10800000">
              <a:off x="7411950" y="2378550"/>
              <a:ext cx="309000" cy="321600"/>
            </a:xfrm>
            <a:prstGeom prst="straightConnector1">
              <a:avLst/>
            </a:prstGeom>
            <a:noFill/>
            <a:ln w="38100" cap="flat" cmpd="sng">
              <a:solidFill>
                <a:srgbClr val="595959"/>
              </a:solidFill>
              <a:prstDash val="solid"/>
              <a:round/>
              <a:headEnd type="none" w="med" len="med"/>
              <a:tailEnd type="none" w="med" len="med"/>
            </a:ln>
          </p:spPr>
        </p:cxnSp>
        <p:cxnSp>
          <p:nvCxnSpPr>
            <p:cNvPr id="246" name="Google Shape;246;p45"/>
            <p:cNvCxnSpPr/>
            <p:nvPr/>
          </p:nvCxnSpPr>
          <p:spPr>
            <a:xfrm>
              <a:off x="7662475" y="2407700"/>
              <a:ext cx="693600" cy="325800"/>
            </a:xfrm>
            <a:prstGeom prst="curvedConnector3">
              <a:avLst>
                <a:gd name="adj1" fmla="val 19273"/>
              </a:avLst>
            </a:prstGeom>
            <a:noFill/>
            <a:ln w="28575" cap="flat" cmpd="sng">
              <a:solidFill>
                <a:srgbClr val="595959"/>
              </a:solidFill>
              <a:prstDash val="solid"/>
              <a:round/>
              <a:headEnd type="none" w="med" len="med"/>
              <a:tailEnd type="stealth" w="med" len="med"/>
            </a:ln>
          </p:spPr>
        </p:cxnSp>
        <p:sp>
          <p:nvSpPr>
            <p:cNvPr id="247" name="Google Shape;247;p45"/>
            <p:cNvSpPr/>
            <p:nvPr/>
          </p:nvSpPr>
          <p:spPr>
            <a:xfrm>
              <a:off x="6910500" y="3077875"/>
              <a:ext cx="1034400" cy="321600"/>
            </a:xfrm>
            <a:prstGeom prst="rect">
              <a:avLst/>
            </a:prstGeom>
            <a:solidFill>
              <a:schemeClr val="lt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00"/>
                <a:t>sextupole</a:t>
              </a:r>
              <a:endParaRPr sz="1000"/>
            </a:p>
          </p:txBody>
        </p:sp>
        <p:cxnSp>
          <p:nvCxnSpPr>
            <p:cNvPr id="248" name="Google Shape;248;p45"/>
            <p:cNvCxnSpPr/>
            <p:nvPr/>
          </p:nvCxnSpPr>
          <p:spPr>
            <a:xfrm rot="10800000">
              <a:off x="5325225" y="2514300"/>
              <a:ext cx="365400" cy="210900"/>
            </a:xfrm>
            <a:prstGeom prst="straightConnector1">
              <a:avLst/>
            </a:prstGeom>
            <a:noFill/>
            <a:ln w="19050" cap="flat" cmpd="sng">
              <a:solidFill>
                <a:srgbClr val="000000"/>
              </a:solidFill>
              <a:prstDash val="solid"/>
              <a:round/>
              <a:headEnd type="none" w="med" len="med"/>
              <a:tailEnd type="triangle" w="med" len="med"/>
            </a:ln>
          </p:spPr>
        </p:cxnSp>
        <p:sp>
          <p:nvSpPr>
            <p:cNvPr id="249" name="Google Shape;249;p45"/>
            <p:cNvSpPr txBox="1"/>
            <p:nvPr/>
          </p:nvSpPr>
          <p:spPr>
            <a:xfrm>
              <a:off x="5376750" y="2011950"/>
              <a:ext cx="408300" cy="559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3000"/>
                <a:t>x</a:t>
              </a:r>
              <a:endParaRPr sz="3000"/>
            </a:p>
          </p:txBody>
        </p:sp>
        <p:cxnSp>
          <p:nvCxnSpPr>
            <p:cNvPr id="250" name="Google Shape;250;p45"/>
            <p:cNvCxnSpPr/>
            <p:nvPr/>
          </p:nvCxnSpPr>
          <p:spPr>
            <a:xfrm rot="10800000">
              <a:off x="7602475" y="2210675"/>
              <a:ext cx="309000" cy="321600"/>
            </a:xfrm>
            <a:prstGeom prst="straightConnector1">
              <a:avLst/>
            </a:prstGeom>
            <a:noFill/>
            <a:ln w="38100" cap="flat" cmpd="sng">
              <a:solidFill>
                <a:srgbClr val="595959"/>
              </a:solidFill>
              <a:prstDash val="solid"/>
              <a:round/>
              <a:headEnd type="none" w="med" len="med"/>
              <a:tailEnd type="none" w="med" len="med"/>
            </a:ln>
          </p:spPr>
        </p:cxnSp>
        <p:cxnSp>
          <p:nvCxnSpPr>
            <p:cNvPr id="251" name="Google Shape;251;p45"/>
            <p:cNvCxnSpPr/>
            <p:nvPr/>
          </p:nvCxnSpPr>
          <p:spPr>
            <a:xfrm rot="10800000" flipH="1">
              <a:off x="7453600" y="2257325"/>
              <a:ext cx="167100" cy="167100"/>
            </a:xfrm>
            <a:prstGeom prst="straightConnector1">
              <a:avLst/>
            </a:prstGeom>
            <a:noFill/>
            <a:ln w="9525" cap="flat" cmpd="sng">
              <a:solidFill>
                <a:srgbClr val="888888"/>
              </a:solidFill>
              <a:prstDash val="solid"/>
              <a:round/>
              <a:headEnd type="none" w="med" len="med"/>
              <a:tailEnd type="triangle" w="med" len="med"/>
            </a:ln>
            <a:effectLst>
              <a:outerShdw blurRad="57150" dist="19050" dir="5400000" algn="bl" rotWithShape="0">
                <a:srgbClr val="000000">
                  <a:alpha val="32000"/>
                </a:srgbClr>
              </a:outerShdw>
            </a:effectLst>
          </p:spPr>
        </p:cxnSp>
        <p:cxnSp>
          <p:nvCxnSpPr>
            <p:cNvPr id="252" name="Google Shape;252;p45"/>
            <p:cNvCxnSpPr/>
            <p:nvPr/>
          </p:nvCxnSpPr>
          <p:spPr>
            <a:xfrm rot="10800000" flipH="1">
              <a:off x="7553850" y="2378550"/>
              <a:ext cx="167100" cy="167100"/>
            </a:xfrm>
            <a:prstGeom prst="straightConnector1">
              <a:avLst/>
            </a:prstGeom>
            <a:noFill/>
            <a:ln w="9525" cap="flat" cmpd="sng">
              <a:solidFill>
                <a:srgbClr val="888888"/>
              </a:solidFill>
              <a:prstDash val="solid"/>
              <a:round/>
              <a:headEnd type="none" w="med" len="med"/>
              <a:tailEnd type="triangle" w="med" len="med"/>
            </a:ln>
            <a:effectLst>
              <a:outerShdw blurRad="57150" dist="19050" dir="5400000" algn="bl" rotWithShape="0">
                <a:srgbClr val="000000">
                  <a:alpha val="32000"/>
                </a:srgbClr>
              </a:outerShdw>
            </a:effectLst>
          </p:spPr>
        </p:cxnSp>
        <p:cxnSp>
          <p:nvCxnSpPr>
            <p:cNvPr id="253" name="Google Shape;253;p45"/>
            <p:cNvCxnSpPr/>
            <p:nvPr/>
          </p:nvCxnSpPr>
          <p:spPr>
            <a:xfrm rot="10800000" flipH="1">
              <a:off x="7673425" y="2488200"/>
              <a:ext cx="167100" cy="167100"/>
            </a:xfrm>
            <a:prstGeom prst="straightConnector1">
              <a:avLst/>
            </a:prstGeom>
            <a:noFill/>
            <a:ln w="9525" cap="flat" cmpd="sng">
              <a:solidFill>
                <a:srgbClr val="888888"/>
              </a:solidFill>
              <a:prstDash val="solid"/>
              <a:round/>
              <a:headEnd type="none" w="med" len="med"/>
              <a:tailEnd type="triangle" w="med" len="med"/>
            </a:ln>
            <a:effectLst>
              <a:outerShdw blurRad="57150" dist="19050" dir="5400000" algn="bl" rotWithShape="0">
                <a:srgbClr val="000000">
                  <a:alpha val="32000"/>
                </a:srgbClr>
              </a:outerShdw>
            </a:effectLst>
          </p:spPr>
        </p:cxnSp>
      </p:grpSp>
      <p:sp>
        <p:nvSpPr>
          <p:cNvPr id="254" name="Google Shape;254;p45"/>
          <p:cNvSpPr txBox="1"/>
          <p:nvPr/>
        </p:nvSpPr>
        <p:spPr>
          <a:xfrm>
            <a:off x="7737925" y="3931175"/>
            <a:ext cx="1662600" cy="375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900">
                <a:solidFill>
                  <a:schemeClr val="dk1"/>
                </a:solidFill>
              </a:rPr>
              <a:t>*Largely exaggerated excursion</a:t>
            </a:r>
            <a:endParaRPr sz="900">
              <a:solidFill>
                <a:schemeClr val="dk1"/>
              </a:solidFill>
            </a:endParaRPr>
          </a:p>
        </p:txBody>
      </p:sp>
      <p:sp>
        <p:nvSpPr>
          <p:cNvPr id="255" name="Google Shape;255;p45"/>
          <p:cNvSpPr txBox="1"/>
          <p:nvPr/>
        </p:nvSpPr>
        <p:spPr>
          <a:xfrm>
            <a:off x="1320825" y="3493875"/>
            <a:ext cx="618300" cy="292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100"/>
              <a:t>Beam</a:t>
            </a:r>
            <a:endParaRPr sz="1100"/>
          </a:p>
        </p:txBody>
      </p:sp>
      <p:sp>
        <p:nvSpPr>
          <p:cNvPr id="256" name="Google Shape;256;p45"/>
          <p:cNvSpPr txBox="1"/>
          <p:nvPr/>
        </p:nvSpPr>
        <p:spPr>
          <a:xfrm>
            <a:off x="2927500" y="4406975"/>
            <a:ext cx="2865900" cy="646500"/>
          </a:xfrm>
          <a:prstGeom prst="rect">
            <a:avLst/>
          </a:prstGeom>
          <a:noFill/>
          <a:ln>
            <a:noFill/>
          </a:ln>
        </p:spPr>
        <p:txBody>
          <a:bodyPr spcFirstLastPara="1" wrap="square" lIns="91425" tIns="91425" rIns="91425" bIns="91425" anchor="ctr" anchorCtr="0">
            <a:spAutoFit/>
          </a:bodyPr>
          <a:lstStyle/>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Slow-Extraction R&amp;D at CERN</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P. Arrutia</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June 28th 2024</a:t>
            </a:r>
            <a:endParaRPr sz="1000">
              <a:solidFill>
                <a:schemeClr val="accent1"/>
              </a:solidFill>
            </a:endParaRPr>
          </a:p>
        </p:txBody>
      </p:sp>
      <p:sp>
        <p:nvSpPr>
          <p:cNvPr id="257" name="Google Shape;257;p45"/>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spcBef>
                <a:spcPts val="0"/>
              </a:spcBef>
              <a:spcAft>
                <a:spcPts val="0"/>
              </a:spcAft>
              <a:buClr>
                <a:srgbClr val="000000"/>
              </a:buClr>
              <a:buSzPts val="1200"/>
              <a:buFont typeface="Arial"/>
              <a:buNone/>
            </a:pPr>
            <a:fld id="{00000000-1234-1234-1234-123412341234}" type="slidenum">
              <a:rPr lang="en-GB" smtClean="0"/>
              <a:pPr marL="0" lvl="0" indent="0" algn="r" rtl="0">
                <a:spcBef>
                  <a:spcPts val="0"/>
                </a:spcBef>
                <a:spcAft>
                  <a:spcPts val="0"/>
                </a:spcAft>
                <a:buClr>
                  <a:srgbClr val="000000"/>
                </a:buClr>
                <a:buSzPts val="1200"/>
                <a:buFont typeface="Arial"/>
                <a:buNone/>
              </a:pPr>
              <a:t>115</a:t>
            </a:fld>
            <a:endParaRPr/>
          </a:p>
        </p:txBody>
      </p:sp>
      <p:sp>
        <p:nvSpPr>
          <p:cNvPr id="2" name="Footer Placeholder 1">
            <a:extLst>
              <a:ext uri="{FF2B5EF4-FFF2-40B4-BE49-F238E27FC236}">
                <a16:creationId xmlns:a16="http://schemas.microsoft.com/office/drawing/2014/main" id="{93566E30-C7E3-9F54-1A80-059DB7625919}"/>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2034166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Google Shape;262;p46"/>
          <p:cNvSpPr txBox="1">
            <a:spLocks noGrp="1"/>
          </p:cNvSpPr>
          <p:nvPr>
            <p:ph type="title"/>
          </p:nvPr>
        </p:nvSpPr>
        <p:spPr>
          <a:xfrm>
            <a:off x="457200" y="1833611"/>
            <a:ext cx="8226900" cy="705300"/>
          </a:xfrm>
          <a:prstGeom prst="rect">
            <a:avLst/>
          </a:prstGeom>
        </p:spPr>
        <p:txBody>
          <a:bodyPr spcFirstLastPara="1" wrap="square" lIns="45700" tIns="45700" rIns="45700" bIns="45700" anchor="ctr" anchorCtr="0">
            <a:noAutofit/>
          </a:bodyPr>
          <a:lstStyle/>
          <a:p>
            <a:pPr marL="0" lvl="0" indent="0" algn="l" rtl="0">
              <a:spcBef>
                <a:spcPts val="0"/>
              </a:spcBef>
              <a:spcAft>
                <a:spcPts val="0"/>
              </a:spcAft>
              <a:buNone/>
            </a:pPr>
            <a:r>
              <a:rPr lang="en-GB"/>
              <a:t>SPS</a:t>
            </a:r>
            <a:endParaRPr/>
          </a:p>
        </p:txBody>
      </p:sp>
      <p:pic>
        <p:nvPicPr>
          <p:cNvPr id="263" name="Google Shape;263;p46"/>
          <p:cNvPicPr preferRelativeResize="0"/>
          <p:nvPr/>
        </p:nvPicPr>
        <p:blipFill>
          <a:blip r:embed="rId3">
            <a:alphaModFix amt="49000"/>
          </a:blip>
          <a:stretch>
            <a:fillRect/>
          </a:stretch>
        </p:blipFill>
        <p:spPr>
          <a:xfrm>
            <a:off x="2817925" y="0"/>
            <a:ext cx="6319649" cy="5143501"/>
          </a:xfrm>
          <a:prstGeom prst="rect">
            <a:avLst/>
          </a:prstGeom>
          <a:noFill/>
          <a:ln>
            <a:noFill/>
          </a:ln>
        </p:spPr>
      </p:pic>
      <p:sp>
        <p:nvSpPr>
          <p:cNvPr id="264" name="Google Shape;264;p46"/>
          <p:cNvSpPr/>
          <p:nvPr/>
        </p:nvSpPr>
        <p:spPr>
          <a:xfrm>
            <a:off x="4697050" y="1650625"/>
            <a:ext cx="2349300" cy="692400"/>
          </a:xfrm>
          <a:prstGeom prst="ellipse">
            <a:avLst/>
          </a:prstGeom>
          <a:noFill/>
          <a:ln w="38100" cap="flat" cmpd="sng">
            <a:solidFill>
              <a:schemeClr val="dk2"/>
            </a:solidFill>
            <a:prstDash val="dash"/>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cxnSp>
        <p:nvCxnSpPr>
          <p:cNvPr id="265" name="Google Shape;265;p46"/>
          <p:cNvCxnSpPr>
            <a:stCxn id="264" idx="1"/>
          </p:cNvCxnSpPr>
          <p:nvPr/>
        </p:nvCxnSpPr>
        <p:spPr>
          <a:xfrm rot="10800000" flipH="1">
            <a:off x="5041097" y="1508425"/>
            <a:ext cx="399300" cy="243600"/>
          </a:xfrm>
          <a:prstGeom prst="straightConnector1">
            <a:avLst/>
          </a:prstGeom>
          <a:noFill/>
          <a:ln w="28575" cap="flat" cmpd="sng">
            <a:solidFill>
              <a:schemeClr val="dk2"/>
            </a:solidFill>
            <a:prstDash val="solid"/>
            <a:round/>
            <a:headEnd type="none" w="med" len="med"/>
            <a:tailEnd type="triangle" w="med" len="med"/>
          </a:ln>
        </p:spPr>
      </p:cxnSp>
      <p:sp>
        <p:nvSpPr>
          <p:cNvPr id="266" name="Google Shape;266;p46"/>
          <p:cNvSpPr/>
          <p:nvPr/>
        </p:nvSpPr>
        <p:spPr>
          <a:xfrm>
            <a:off x="5427875" y="989125"/>
            <a:ext cx="1298400" cy="581100"/>
          </a:xfrm>
          <a:prstGeom prst="rect">
            <a:avLst/>
          </a:prstGeom>
          <a:no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67" name="Google Shape;267;p46"/>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p>
            <a:pPr marL="0" lvl="0" indent="0" algn="r" rtl="0">
              <a:spcBef>
                <a:spcPts val="0"/>
              </a:spcBef>
              <a:spcAft>
                <a:spcPts val="0"/>
              </a:spcAft>
              <a:buClr>
                <a:srgbClr val="000000"/>
              </a:buClr>
              <a:buSzPts val="1300"/>
              <a:buFont typeface="Arial"/>
              <a:buNone/>
            </a:pPr>
            <a:fld id="{00000000-1234-1234-1234-123412341234}" type="slidenum">
              <a:rPr lang="en-GB"/>
              <a:t>116</a:t>
            </a:fld>
            <a:endParaRPr/>
          </a:p>
        </p:txBody>
      </p:sp>
      <p:sp>
        <p:nvSpPr>
          <p:cNvPr id="2" name="Footer Placeholder 1">
            <a:extLst>
              <a:ext uri="{FF2B5EF4-FFF2-40B4-BE49-F238E27FC236}">
                <a16:creationId xmlns:a16="http://schemas.microsoft.com/office/drawing/2014/main" id="{7CD366E8-543C-DF08-36EE-3AF096C1405C}"/>
              </a:ext>
            </a:extLst>
          </p:cNvPr>
          <p:cNvSpPr>
            <a:spLocks noGrp="1"/>
          </p:cNvSpPr>
          <p:nvPr>
            <p:ph type="ftr" idx="11"/>
          </p:nvPr>
        </p:nvSpPr>
        <p:spPr/>
        <p:txBody>
          <a:bodyPr/>
          <a:lstStyle/>
          <a:p>
            <a:r>
              <a:rPr lang="en-GB"/>
              <a:t>CAS 2025, P. Arrutia, Inj./Ext. </a:t>
            </a:r>
          </a:p>
        </p:txBody>
      </p:sp>
    </p:spTree>
    <p:extLst>
      <p:ext uri="{BB962C8B-B14F-4D97-AF65-F5344CB8AC3E}">
        <p14:creationId xmlns:p14="http://schemas.microsoft.com/office/powerpoint/2010/main" val="3351726576"/>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47"/>
          <p:cNvSpPr txBox="1">
            <a:spLocks noGrp="1"/>
          </p:cNvSpPr>
          <p:nvPr>
            <p:ph type="title"/>
          </p:nvPr>
        </p:nvSpPr>
        <p:spPr>
          <a:xfrm>
            <a:off x="457200" y="175120"/>
            <a:ext cx="8226900" cy="705300"/>
          </a:xfrm>
          <a:prstGeom prst="rect">
            <a:avLst/>
          </a:prstGeom>
        </p:spPr>
        <p:txBody>
          <a:bodyPr spcFirstLastPara="1" wrap="square" lIns="45700" tIns="45700" rIns="45700" bIns="45700" anchor="ctr" anchorCtr="0">
            <a:noAutofit/>
          </a:bodyPr>
          <a:lstStyle/>
          <a:p>
            <a:pPr marL="0" lvl="0" indent="0" algn="l" rtl="0">
              <a:spcBef>
                <a:spcPts val="0"/>
              </a:spcBef>
              <a:spcAft>
                <a:spcPts val="0"/>
              </a:spcAft>
              <a:buNone/>
            </a:pPr>
            <a:r>
              <a:rPr lang="en-GB" sz="3600"/>
              <a:t>Dark matter. What is it? Where is it?</a:t>
            </a:r>
            <a:endParaRPr sz="3600"/>
          </a:p>
        </p:txBody>
      </p:sp>
      <p:sp>
        <p:nvSpPr>
          <p:cNvPr id="273" name="Google Shape;273;p47"/>
          <p:cNvSpPr txBox="1">
            <a:spLocks noGrp="1"/>
          </p:cNvSpPr>
          <p:nvPr>
            <p:ph type="body" idx="1"/>
          </p:nvPr>
        </p:nvSpPr>
        <p:spPr>
          <a:xfrm>
            <a:off x="457200" y="918000"/>
            <a:ext cx="8229600" cy="418800"/>
          </a:xfrm>
          <a:prstGeom prst="rect">
            <a:avLst/>
          </a:prstGeom>
        </p:spPr>
        <p:txBody>
          <a:bodyPr spcFirstLastPara="1" wrap="square" lIns="91425" tIns="45700" rIns="91425" bIns="45700" anchor="t" anchorCtr="0">
            <a:noAutofit/>
          </a:bodyPr>
          <a:lstStyle/>
          <a:p>
            <a:pPr marL="0" lvl="0" indent="0" algn="l" rtl="0">
              <a:spcBef>
                <a:spcPts val="600"/>
              </a:spcBef>
              <a:spcAft>
                <a:spcPts val="0"/>
              </a:spcAft>
              <a:buNone/>
            </a:pPr>
            <a:r>
              <a:rPr lang="en-GB" sz="2100"/>
              <a:t>Several observations point towards the existence of dark matter…</a:t>
            </a:r>
            <a:endParaRPr sz="2100"/>
          </a:p>
        </p:txBody>
      </p:sp>
      <p:pic>
        <p:nvPicPr>
          <p:cNvPr id="274" name="Google Shape;274;p47"/>
          <p:cNvPicPr preferRelativeResize="0"/>
          <p:nvPr/>
        </p:nvPicPr>
        <p:blipFill>
          <a:blip r:embed="rId3">
            <a:alphaModFix/>
          </a:blip>
          <a:stretch>
            <a:fillRect/>
          </a:stretch>
        </p:blipFill>
        <p:spPr>
          <a:xfrm>
            <a:off x="1755750" y="1468575"/>
            <a:ext cx="6053400" cy="3425700"/>
          </a:xfrm>
          <a:prstGeom prst="roundRect">
            <a:avLst>
              <a:gd name="adj" fmla="val 31234"/>
            </a:avLst>
          </a:prstGeom>
          <a:noFill/>
          <a:ln>
            <a:noFill/>
          </a:ln>
        </p:spPr>
      </p:pic>
      <p:sp>
        <p:nvSpPr>
          <p:cNvPr id="275" name="Google Shape;275;p47"/>
          <p:cNvSpPr txBox="1"/>
          <p:nvPr/>
        </p:nvSpPr>
        <p:spPr>
          <a:xfrm>
            <a:off x="803675" y="4556200"/>
            <a:ext cx="1595700" cy="408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100" u="sng">
                <a:solidFill>
                  <a:schemeClr val="accent1"/>
                </a:solidFill>
                <a:hlinkClick r:id="rId4">
                  <a:extLst>
                    <a:ext uri="{A12FA001-AC4F-418D-AE19-62706E023703}">
                      <ahyp:hlinkClr xmlns:ahyp="http://schemas.microsoft.com/office/drawing/2018/hyperlinkcolor" val="tx"/>
                    </a:ext>
                  </a:extLst>
                </a:hlinkClick>
              </a:rPr>
              <a:t>R. Jacobsson 2024</a:t>
            </a:r>
            <a:endParaRPr sz="1100">
              <a:solidFill>
                <a:schemeClr val="accent1"/>
              </a:solidFill>
            </a:endParaRPr>
          </a:p>
        </p:txBody>
      </p:sp>
      <p:sp>
        <p:nvSpPr>
          <p:cNvPr id="276" name="Google Shape;276;p47"/>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spcBef>
                <a:spcPts val="0"/>
              </a:spcBef>
              <a:spcAft>
                <a:spcPts val="0"/>
              </a:spcAft>
              <a:buClr>
                <a:srgbClr val="000000"/>
              </a:buClr>
              <a:buSzPts val="1200"/>
              <a:buFont typeface="Arial"/>
              <a:buNone/>
            </a:pPr>
            <a:fld id="{00000000-1234-1234-1234-123412341234}" type="slidenum">
              <a:rPr lang="en-GB" smtClean="0"/>
              <a:pPr marL="0" lvl="0" indent="0" algn="r" rtl="0">
                <a:spcBef>
                  <a:spcPts val="0"/>
                </a:spcBef>
                <a:spcAft>
                  <a:spcPts val="0"/>
                </a:spcAft>
                <a:buClr>
                  <a:srgbClr val="000000"/>
                </a:buClr>
                <a:buSzPts val="1200"/>
                <a:buFont typeface="Arial"/>
                <a:buNone/>
              </a:pPr>
              <a:t>117</a:t>
            </a:fld>
            <a:endParaRPr/>
          </a:p>
        </p:txBody>
      </p:sp>
      <p:sp>
        <p:nvSpPr>
          <p:cNvPr id="2" name="Footer Placeholder 1">
            <a:extLst>
              <a:ext uri="{FF2B5EF4-FFF2-40B4-BE49-F238E27FC236}">
                <a16:creationId xmlns:a16="http://schemas.microsoft.com/office/drawing/2014/main" id="{2CB02889-5604-96EB-994D-EAC99E57AC5C}"/>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2535162956"/>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p48"/>
          <p:cNvSpPr txBox="1">
            <a:spLocks noGrp="1"/>
          </p:cNvSpPr>
          <p:nvPr>
            <p:ph type="body" idx="1"/>
          </p:nvPr>
        </p:nvSpPr>
        <p:spPr>
          <a:xfrm>
            <a:off x="457200" y="994204"/>
            <a:ext cx="8229600" cy="664800"/>
          </a:xfrm>
          <a:prstGeom prst="rect">
            <a:avLst/>
          </a:prstGeom>
        </p:spPr>
        <p:txBody>
          <a:bodyPr spcFirstLastPara="1" wrap="square" lIns="91425" tIns="45700" rIns="91425" bIns="45700" anchor="t" anchorCtr="0">
            <a:noAutofit/>
          </a:bodyPr>
          <a:lstStyle/>
          <a:p>
            <a:pPr marL="0" lvl="0" indent="0" algn="l" rtl="0">
              <a:spcBef>
                <a:spcPts val="600"/>
              </a:spcBef>
              <a:spcAft>
                <a:spcPts val="0"/>
              </a:spcAft>
              <a:buNone/>
            </a:pPr>
            <a:r>
              <a:rPr lang="en-GB" sz="2500"/>
              <a:t>Direct search for </a:t>
            </a:r>
            <a:r>
              <a:rPr lang="en-GB" sz="2500" u="sng"/>
              <a:t>long-lived</a:t>
            </a:r>
            <a:r>
              <a:rPr lang="en-GB" sz="2500"/>
              <a:t> </a:t>
            </a:r>
            <a:r>
              <a:rPr lang="en-GB" sz="2500" b="1"/>
              <a:t>weakly-coupled</a:t>
            </a:r>
            <a:r>
              <a:rPr lang="en-GB" sz="2500"/>
              <a:t> particles</a:t>
            </a:r>
            <a:endParaRPr sz="2500"/>
          </a:p>
        </p:txBody>
      </p:sp>
      <p:sp>
        <p:nvSpPr>
          <p:cNvPr id="282" name="Google Shape;282;p48"/>
          <p:cNvSpPr txBox="1">
            <a:spLocks noGrp="1"/>
          </p:cNvSpPr>
          <p:nvPr>
            <p:ph type="title"/>
          </p:nvPr>
        </p:nvSpPr>
        <p:spPr>
          <a:xfrm>
            <a:off x="457200" y="175120"/>
            <a:ext cx="8226900" cy="705300"/>
          </a:xfrm>
          <a:prstGeom prst="rect">
            <a:avLst/>
          </a:prstGeom>
        </p:spPr>
        <p:txBody>
          <a:bodyPr spcFirstLastPara="1" wrap="square" lIns="45700" tIns="45700" rIns="45700" bIns="45700" anchor="ctr" anchorCtr="0">
            <a:noAutofit/>
          </a:bodyPr>
          <a:lstStyle/>
          <a:p>
            <a:pPr marL="0" lvl="0" indent="0" algn="l" rtl="0">
              <a:spcBef>
                <a:spcPts val="0"/>
              </a:spcBef>
              <a:spcAft>
                <a:spcPts val="0"/>
              </a:spcAft>
              <a:buNone/>
            </a:pPr>
            <a:r>
              <a:rPr lang="en-GB" sz="3600"/>
              <a:t>Search for Hidden Particles (SHiP)</a:t>
            </a:r>
            <a:endParaRPr sz="3600"/>
          </a:p>
        </p:txBody>
      </p:sp>
      <p:pic>
        <p:nvPicPr>
          <p:cNvPr id="283" name="Google Shape;283;p48"/>
          <p:cNvPicPr preferRelativeResize="0"/>
          <p:nvPr/>
        </p:nvPicPr>
        <p:blipFill>
          <a:blip r:embed="rId3">
            <a:alphaModFix/>
          </a:blip>
          <a:stretch>
            <a:fillRect/>
          </a:stretch>
        </p:blipFill>
        <p:spPr>
          <a:xfrm>
            <a:off x="8329775" y="95750"/>
            <a:ext cx="533277" cy="705300"/>
          </a:xfrm>
          <a:prstGeom prst="rect">
            <a:avLst/>
          </a:prstGeom>
          <a:noFill/>
          <a:ln>
            <a:noFill/>
          </a:ln>
        </p:spPr>
      </p:pic>
      <p:grpSp>
        <p:nvGrpSpPr>
          <p:cNvPr id="284" name="Google Shape;284;p48"/>
          <p:cNvGrpSpPr/>
          <p:nvPr/>
        </p:nvGrpSpPr>
        <p:grpSpPr>
          <a:xfrm>
            <a:off x="515950" y="1716675"/>
            <a:ext cx="7966500" cy="710250"/>
            <a:chOff x="515950" y="1716675"/>
            <a:chExt cx="7966500" cy="710250"/>
          </a:xfrm>
        </p:grpSpPr>
        <p:sp>
          <p:nvSpPr>
            <p:cNvPr id="285" name="Google Shape;285;p48"/>
            <p:cNvSpPr txBox="1"/>
            <p:nvPr/>
          </p:nvSpPr>
          <p:spPr>
            <a:xfrm>
              <a:off x="515950" y="1762125"/>
              <a:ext cx="3254400" cy="66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3000">
                <a:solidFill>
                  <a:schemeClr val="dk1"/>
                </a:solidFill>
              </a:endParaRPr>
            </a:p>
          </p:txBody>
        </p:sp>
        <p:sp>
          <p:nvSpPr>
            <p:cNvPr id="286" name="Google Shape;286;p48"/>
            <p:cNvSpPr txBox="1"/>
            <p:nvPr/>
          </p:nvSpPr>
          <p:spPr>
            <a:xfrm>
              <a:off x="626050" y="1716675"/>
              <a:ext cx="2102400" cy="456300"/>
            </a:xfrm>
            <a:prstGeom prst="rect">
              <a:avLst/>
            </a:prstGeom>
            <a:noFill/>
            <a:ln w="28575" cap="flat" cmpd="sng">
              <a:solidFill>
                <a:schemeClr val="dk1"/>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GB" sz="1500" u="sng">
                  <a:solidFill>
                    <a:schemeClr val="dk1"/>
                  </a:solidFill>
                </a:rPr>
                <a:t>Long decay volume</a:t>
              </a:r>
              <a:endParaRPr sz="1500" u="sng">
                <a:solidFill>
                  <a:schemeClr val="dk1"/>
                </a:solidFill>
              </a:endParaRPr>
            </a:p>
          </p:txBody>
        </p:sp>
        <p:sp>
          <p:nvSpPr>
            <p:cNvPr id="287" name="Google Shape;287;p48"/>
            <p:cNvSpPr txBox="1"/>
            <p:nvPr/>
          </p:nvSpPr>
          <p:spPr>
            <a:xfrm>
              <a:off x="6169450" y="1716675"/>
              <a:ext cx="2313000" cy="456300"/>
            </a:xfrm>
            <a:prstGeom prst="rect">
              <a:avLst/>
            </a:prstGeom>
            <a:noFill/>
            <a:ln w="28575" cap="flat" cmpd="sng">
              <a:solidFill>
                <a:schemeClr val="dk1"/>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GB" sz="1500" b="1">
                  <a:solidFill>
                    <a:schemeClr val="dk1"/>
                  </a:solidFill>
                </a:rPr>
                <a:t>Tons of events needed</a:t>
              </a:r>
              <a:endParaRPr sz="1500" b="1">
                <a:solidFill>
                  <a:schemeClr val="dk1"/>
                </a:solidFill>
              </a:endParaRPr>
            </a:p>
            <a:p>
              <a:pPr marL="0" lvl="0" indent="0" algn="l" rtl="0">
                <a:spcBef>
                  <a:spcPts val="0"/>
                </a:spcBef>
                <a:spcAft>
                  <a:spcPts val="0"/>
                </a:spcAft>
                <a:buNone/>
              </a:pPr>
              <a:endParaRPr sz="1500">
                <a:solidFill>
                  <a:schemeClr val="dk1"/>
                </a:solidFill>
              </a:endParaRPr>
            </a:p>
          </p:txBody>
        </p:sp>
        <p:sp>
          <p:nvSpPr>
            <p:cNvPr id="288" name="Google Shape;288;p48"/>
            <p:cNvSpPr txBox="1"/>
            <p:nvPr/>
          </p:nvSpPr>
          <p:spPr>
            <a:xfrm>
              <a:off x="3770338" y="1781025"/>
              <a:ext cx="1357200" cy="627000"/>
            </a:xfrm>
            <a:prstGeom prst="rect">
              <a:avLst/>
            </a:prstGeom>
            <a:noFill/>
            <a:ln w="28575" cap="flat" cmpd="sng">
              <a:solidFill>
                <a:schemeClr val="dk1"/>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GB" sz="1500">
                  <a:solidFill>
                    <a:schemeClr val="dk1"/>
                  </a:solidFill>
                </a:rPr>
                <a:t>Beam dump facility (BDF)</a:t>
              </a:r>
              <a:endParaRPr sz="1500">
                <a:solidFill>
                  <a:schemeClr val="dk1"/>
                </a:solidFill>
              </a:endParaRPr>
            </a:p>
          </p:txBody>
        </p:sp>
        <p:sp>
          <p:nvSpPr>
            <p:cNvPr id="289" name="Google Shape;289;p48"/>
            <p:cNvSpPr/>
            <p:nvPr/>
          </p:nvSpPr>
          <p:spPr>
            <a:xfrm rot="-10798020">
              <a:off x="2731105" y="1961725"/>
              <a:ext cx="1041900" cy="265200"/>
            </a:xfrm>
            <a:prstGeom prst="lef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90" name="Google Shape;290;p48"/>
            <p:cNvSpPr/>
            <p:nvPr/>
          </p:nvSpPr>
          <p:spPr>
            <a:xfrm rot="1980">
              <a:off x="5127555" y="1961925"/>
              <a:ext cx="1041900" cy="265200"/>
            </a:xfrm>
            <a:prstGeom prst="lef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grpSp>
        <p:nvGrpSpPr>
          <p:cNvPr id="291" name="Google Shape;291;p48"/>
          <p:cNvGrpSpPr/>
          <p:nvPr/>
        </p:nvGrpSpPr>
        <p:grpSpPr>
          <a:xfrm>
            <a:off x="61513" y="2408025"/>
            <a:ext cx="8638587" cy="1975962"/>
            <a:chOff x="61513" y="2408025"/>
            <a:chExt cx="8638587" cy="1975962"/>
          </a:xfrm>
        </p:grpSpPr>
        <p:pic>
          <p:nvPicPr>
            <p:cNvPr id="292" name="Google Shape;292;p48"/>
            <p:cNvPicPr preferRelativeResize="0"/>
            <p:nvPr/>
          </p:nvPicPr>
          <p:blipFill>
            <a:blip r:embed="rId4">
              <a:alphaModFix/>
            </a:blip>
            <a:stretch>
              <a:fillRect/>
            </a:stretch>
          </p:blipFill>
          <p:spPr>
            <a:xfrm>
              <a:off x="4699000" y="2740812"/>
              <a:ext cx="4001100" cy="1643175"/>
            </a:xfrm>
            <a:prstGeom prst="rect">
              <a:avLst/>
            </a:prstGeom>
            <a:noFill/>
            <a:ln>
              <a:noFill/>
            </a:ln>
          </p:spPr>
        </p:pic>
        <p:pic>
          <p:nvPicPr>
            <p:cNvPr id="293" name="Google Shape;293;p48"/>
            <p:cNvPicPr preferRelativeResize="0"/>
            <p:nvPr/>
          </p:nvPicPr>
          <p:blipFill rotWithShape="1">
            <a:blip r:embed="rId5">
              <a:alphaModFix/>
            </a:blip>
            <a:srcRect t="2372"/>
            <a:stretch/>
          </p:blipFill>
          <p:spPr>
            <a:xfrm>
              <a:off x="61513" y="2913125"/>
              <a:ext cx="4163274" cy="1470850"/>
            </a:xfrm>
            <a:prstGeom prst="rect">
              <a:avLst/>
            </a:prstGeom>
            <a:noFill/>
            <a:ln>
              <a:noFill/>
            </a:ln>
          </p:spPr>
        </p:pic>
        <p:cxnSp>
          <p:nvCxnSpPr>
            <p:cNvPr id="294" name="Google Shape;294;p48"/>
            <p:cNvCxnSpPr>
              <a:stCxn id="288" idx="2"/>
            </p:cNvCxnSpPr>
            <p:nvPr/>
          </p:nvCxnSpPr>
          <p:spPr>
            <a:xfrm rot="5400000">
              <a:off x="3414088" y="1795575"/>
              <a:ext cx="422400" cy="1647300"/>
            </a:xfrm>
            <a:prstGeom prst="curvedConnector2">
              <a:avLst/>
            </a:prstGeom>
            <a:noFill/>
            <a:ln w="28575" cap="flat" cmpd="sng">
              <a:solidFill>
                <a:schemeClr val="dk2"/>
              </a:solidFill>
              <a:prstDash val="solid"/>
              <a:round/>
              <a:headEnd type="none" w="med" len="med"/>
              <a:tailEnd type="triangle" w="med" len="med"/>
            </a:ln>
          </p:spPr>
        </p:cxnSp>
        <p:cxnSp>
          <p:nvCxnSpPr>
            <p:cNvPr id="295" name="Google Shape;295;p48"/>
            <p:cNvCxnSpPr>
              <a:stCxn id="288" idx="2"/>
            </p:cNvCxnSpPr>
            <p:nvPr/>
          </p:nvCxnSpPr>
          <p:spPr>
            <a:xfrm rot="-5400000" flipH="1">
              <a:off x="5047438" y="1809525"/>
              <a:ext cx="500100" cy="1697100"/>
            </a:xfrm>
            <a:prstGeom prst="curvedConnector2">
              <a:avLst/>
            </a:prstGeom>
            <a:noFill/>
            <a:ln w="28575" cap="flat" cmpd="sng">
              <a:solidFill>
                <a:schemeClr val="dk2"/>
              </a:solidFill>
              <a:prstDash val="solid"/>
              <a:round/>
              <a:headEnd type="none" w="med" len="med"/>
              <a:tailEnd type="triangle" w="med" len="med"/>
            </a:ln>
          </p:spPr>
        </p:cxnSp>
      </p:grpSp>
      <p:sp>
        <p:nvSpPr>
          <p:cNvPr id="296" name="Google Shape;296;p48"/>
          <p:cNvSpPr txBox="1"/>
          <p:nvPr/>
        </p:nvSpPr>
        <p:spPr>
          <a:xfrm>
            <a:off x="803675" y="4556200"/>
            <a:ext cx="1595700" cy="408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100" u="sng">
                <a:solidFill>
                  <a:schemeClr val="accent1"/>
                </a:solidFill>
                <a:hlinkClick r:id="rId6">
                  <a:extLst>
                    <a:ext uri="{A12FA001-AC4F-418D-AE19-62706E023703}">
                      <ahyp:hlinkClr xmlns:ahyp="http://schemas.microsoft.com/office/drawing/2018/hyperlinkcolor" val="tx"/>
                    </a:ext>
                  </a:extLst>
                </a:hlinkClick>
              </a:rPr>
              <a:t>R. Jacobsson 2024</a:t>
            </a:r>
            <a:endParaRPr sz="1100">
              <a:solidFill>
                <a:schemeClr val="accent1"/>
              </a:solidFill>
            </a:endParaRPr>
          </a:p>
        </p:txBody>
      </p:sp>
      <p:sp>
        <p:nvSpPr>
          <p:cNvPr id="297" name="Google Shape;297;p48"/>
          <p:cNvSpPr txBox="1"/>
          <p:nvPr/>
        </p:nvSpPr>
        <p:spPr>
          <a:xfrm>
            <a:off x="2927500" y="4406975"/>
            <a:ext cx="2865900" cy="646500"/>
          </a:xfrm>
          <a:prstGeom prst="rect">
            <a:avLst/>
          </a:prstGeom>
          <a:noFill/>
          <a:ln>
            <a:noFill/>
          </a:ln>
        </p:spPr>
        <p:txBody>
          <a:bodyPr spcFirstLastPara="1" wrap="square" lIns="91425" tIns="91425" rIns="91425" bIns="91425" anchor="ctr" anchorCtr="0">
            <a:spAutoFit/>
          </a:bodyPr>
          <a:lstStyle/>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Slow-Extraction R&amp;D at CERN</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P. Arrutia</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June 28th 2024</a:t>
            </a:r>
            <a:endParaRPr sz="1000">
              <a:solidFill>
                <a:schemeClr val="accent1"/>
              </a:solidFill>
            </a:endParaRPr>
          </a:p>
        </p:txBody>
      </p:sp>
      <p:sp>
        <p:nvSpPr>
          <p:cNvPr id="298" name="Google Shape;298;p48"/>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spcBef>
                <a:spcPts val="0"/>
              </a:spcBef>
              <a:spcAft>
                <a:spcPts val="0"/>
              </a:spcAft>
              <a:buClr>
                <a:srgbClr val="000000"/>
              </a:buClr>
              <a:buSzPts val="1200"/>
              <a:buFont typeface="Arial"/>
              <a:buNone/>
            </a:pPr>
            <a:fld id="{00000000-1234-1234-1234-123412341234}" type="slidenum">
              <a:rPr lang="en-GB" smtClean="0"/>
              <a:pPr marL="0" lvl="0" indent="0" algn="r" rtl="0">
                <a:spcBef>
                  <a:spcPts val="0"/>
                </a:spcBef>
                <a:spcAft>
                  <a:spcPts val="0"/>
                </a:spcAft>
                <a:buClr>
                  <a:srgbClr val="000000"/>
                </a:buClr>
                <a:buSzPts val="1200"/>
                <a:buFont typeface="Arial"/>
                <a:buNone/>
              </a:pPr>
              <a:t>118</a:t>
            </a:fld>
            <a:endParaRPr/>
          </a:p>
        </p:txBody>
      </p:sp>
      <p:sp>
        <p:nvSpPr>
          <p:cNvPr id="2" name="Footer Placeholder 1">
            <a:extLst>
              <a:ext uri="{FF2B5EF4-FFF2-40B4-BE49-F238E27FC236}">
                <a16:creationId xmlns:a16="http://schemas.microsoft.com/office/drawing/2014/main" id="{9A84684A-14D4-19A6-C42D-E0BFF3371A25}"/>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2625523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303" name="Google Shape;303;p49"/>
          <p:cNvSpPr txBox="1">
            <a:spLocks noGrp="1"/>
          </p:cNvSpPr>
          <p:nvPr>
            <p:ph type="title"/>
          </p:nvPr>
        </p:nvSpPr>
        <p:spPr>
          <a:xfrm>
            <a:off x="457200" y="175125"/>
            <a:ext cx="8266200" cy="705300"/>
          </a:xfrm>
          <a:prstGeom prst="rect">
            <a:avLst/>
          </a:prstGeom>
        </p:spPr>
        <p:txBody>
          <a:bodyPr spcFirstLastPara="1" wrap="square" lIns="45700" tIns="45700" rIns="45700" bIns="45700" anchor="ctr" anchorCtr="0">
            <a:noAutofit/>
          </a:bodyPr>
          <a:lstStyle/>
          <a:p>
            <a:pPr marL="0" lvl="0" indent="0" algn="l" rtl="0">
              <a:spcBef>
                <a:spcPts val="0"/>
              </a:spcBef>
              <a:spcAft>
                <a:spcPts val="0"/>
              </a:spcAft>
              <a:buNone/>
            </a:pPr>
            <a:r>
              <a:rPr lang="en-GB"/>
              <a:t>High-Intensity ECN3</a:t>
            </a:r>
            <a:endParaRPr/>
          </a:p>
        </p:txBody>
      </p:sp>
      <p:sp>
        <p:nvSpPr>
          <p:cNvPr id="304" name="Google Shape;304;p49"/>
          <p:cNvSpPr txBox="1"/>
          <p:nvPr/>
        </p:nvSpPr>
        <p:spPr>
          <a:xfrm>
            <a:off x="803675" y="4556200"/>
            <a:ext cx="1626000" cy="408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100" u="sng">
                <a:solidFill>
                  <a:schemeClr val="accent1"/>
                </a:solidFill>
                <a:hlinkClick r:id="rId3">
                  <a:extLst>
                    <a:ext uri="{A12FA001-AC4F-418D-AE19-62706E023703}">
                      <ahyp:hlinkClr xmlns:ahyp="http://schemas.microsoft.com/office/drawing/2018/hyperlinkcolor" val="tx"/>
                    </a:ext>
                  </a:extLst>
                </a:hlinkClick>
              </a:rPr>
              <a:t>M. Fraser 2024</a:t>
            </a:r>
            <a:endParaRPr sz="1100">
              <a:solidFill>
                <a:schemeClr val="accent1"/>
              </a:solidFill>
            </a:endParaRPr>
          </a:p>
        </p:txBody>
      </p:sp>
      <p:pic>
        <p:nvPicPr>
          <p:cNvPr id="305" name="Google Shape;305;p49"/>
          <p:cNvPicPr preferRelativeResize="0"/>
          <p:nvPr/>
        </p:nvPicPr>
        <p:blipFill rotWithShape="1">
          <a:blip r:embed="rId4">
            <a:alphaModFix/>
          </a:blip>
          <a:srcRect t="14769" b="9798"/>
          <a:stretch/>
        </p:blipFill>
        <p:spPr>
          <a:xfrm>
            <a:off x="1019986" y="1673475"/>
            <a:ext cx="7298513" cy="2627075"/>
          </a:xfrm>
          <a:prstGeom prst="rect">
            <a:avLst/>
          </a:prstGeom>
          <a:noFill/>
          <a:ln>
            <a:noFill/>
          </a:ln>
        </p:spPr>
      </p:pic>
      <p:cxnSp>
        <p:nvCxnSpPr>
          <p:cNvPr id="306" name="Google Shape;306;p49"/>
          <p:cNvCxnSpPr/>
          <p:nvPr/>
        </p:nvCxnSpPr>
        <p:spPr>
          <a:xfrm>
            <a:off x="388950" y="2389200"/>
            <a:ext cx="2133000" cy="365700"/>
          </a:xfrm>
          <a:prstGeom prst="straightConnector1">
            <a:avLst/>
          </a:prstGeom>
          <a:noFill/>
          <a:ln w="28575" cap="flat" cmpd="sng">
            <a:solidFill>
              <a:schemeClr val="dk2"/>
            </a:solidFill>
            <a:prstDash val="solid"/>
            <a:round/>
            <a:headEnd type="none" w="med" len="med"/>
            <a:tailEnd type="triangle" w="med" len="med"/>
          </a:ln>
        </p:spPr>
      </p:cxnSp>
      <p:sp>
        <p:nvSpPr>
          <p:cNvPr id="307" name="Google Shape;307;p49"/>
          <p:cNvSpPr txBox="1"/>
          <p:nvPr/>
        </p:nvSpPr>
        <p:spPr>
          <a:xfrm>
            <a:off x="202675" y="2513755"/>
            <a:ext cx="1177800" cy="45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100">
                <a:solidFill>
                  <a:schemeClr val="dk1"/>
                </a:solidFill>
              </a:rPr>
              <a:t>SPS p+</a:t>
            </a:r>
            <a:endParaRPr sz="2100">
              <a:solidFill>
                <a:schemeClr val="dk1"/>
              </a:solidFill>
            </a:endParaRPr>
          </a:p>
        </p:txBody>
      </p:sp>
      <p:sp>
        <p:nvSpPr>
          <p:cNvPr id="308" name="Google Shape;308;p49"/>
          <p:cNvSpPr txBox="1"/>
          <p:nvPr/>
        </p:nvSpPr>
        <p:spPr>
          <a:xfrm>
            <a:off x="504925" y="904750"/>
            <a:ext cx="8055300" cy="1246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300">
                <a:solidFill>
                  <a:schemeClr val="dk1"/>
                </a:solidFill>
              </a:rPr>
              <a:t>Experiment will be hosted in CERN’s North Area in the ECN3 experimental hall.</a:t>
            </a:r>
            <a:endParaRPr sz="1300">
              <a:solidFill>
                <a:schemeClr val="dk1"/>
              </a:solidFill>
            </a:endParaRPr>
          </a:p>
          <a:p>
            <a:pPr marL="457200" lvl="0" indent="-311150" algn="l" rtl="0">
              <a:spcBef>
                <a:spcPts val="0"/>
              </a:spcBef>
              <a:spcAft>
                <a:spcPts val="0"/>
              </a:spcAft>
              <a:buClr>
                <a:schemeClr val="dk1"/>
              </a:buClr>
              <a:buSzPts val="1300"/>
              <a:buChar char="●"/>
            </a:pPr>
            <a:r>
              <a:rPr lang="en-GB" sz="1300" b="1">
                <a:solidFill>
                  <a:schemeClr val="dk1"/>
                </a:solidFill>
              </a:rPr>
              <a:t>4e19 protons on target per year </a:t>
            </a:r>
            <a:r>
              <a:rPr lang="en-GB" sz="1300">
                <a:solidFill>
                  <a:schemeClr val="dk1"/>
                </a:solidFill>
              </a:rPr>
              <a:t>at 400 GeV/c, slow-extracted from SPS in 1 s spills.</a:t>
            </a:r>
            <a:endParaRPr sz="1300">
              <a:solidFill>
                <a:schemeClr val="dk1"/>
              </a:solidFill>
            </a:endParaRPr>
          </a:p>
          <a:p>
            <a:pPr marL="457200" lvl="0" indent="-311150" algn="l" rtl="0">
              <a:spcBef>
                <a:spcPts val="0"/>
              </a:spcBef>
              <a:spcAft>
                <a:spcPts val="0"/>
              </a:spcAft>
              <a:buClr>
                <a:schemeClr val="dk1"/>
              </a:buClr>
              <a:buSzPts val="1300"/>
              <a:buChar char="●"/>
            </a:pPr>
            <a:r>
              <a:rPr lang="en-GB" sz="1300">
                <a:solidFill>
                  <a:schemeClr val="dk1"/>
                </a:solidFill>
              </a:rPr>
              <a:t>High-Intensity ECN3 project to prepare accelerator complex (Operation starting in 2030). </a:t>
            </a:r>
            <a:endParaRPr sz="1300">
              <a:solidFill>
                <a:schemeClr val="dk1"/>
              </a:solidFill>
            </a:endParaRPr>
          </a:p>
          <a:p>
            <a:pPr marL="457200" lvl="0" indent="-311150" algn="l" rtl="0">
              <a:spcBef>
                <a:spcPts val="0"/>
              </a:spcBef>
              <a:spcAft>
                <a:spcPts val="0"/>
              </a:spcAft>
              <a:buClr>
                <a:schemeClr val="dk1"/>
              </a:buClr>
              <a:buSzPts val="1300"/>
              <a:buChar char="●"/>
            </a:pPr>
            <a:r>
              <a:rPr lang="en-GB" sz="1300">
                <a:solidFill>
                  <a:schemeClr val="dk1"/>
                </a:solidFill>
              </a:rPr>
              <a:t>R&amp;D towards low beam loss and excellent spill quality.</a:t>
            </a:r>
            <a:endParaRPr sz="1300">
              <a:solidFill>
                <a:schemeClr val="dk1"/>
              </a:solidFill>
            </a:endParaRPr>
          </a:p>
        </p:txBody>
      </p:sp>
      <p:sp>
        <p:nvSpPr>
          <p:cNvPr id="309" name="Google Shape;309;p49"/>
          <p:cNvSpPr txBox="1"/>
          <p:nvPr/>
        </p:nvSpPr>
        <p:spPr>
          <a:xfrm>
            <a:off x="2927500" y="4406975"/>
            <a:ext cx="2865900" cy="646500"/>
          </a:xfrm>
          <a:prstGeom prst="rect">
            <a:avLst/>
          </a:prstGeom>
          <a:noFill/>
          <a:ln>
            <a:noFill/>
          </a:ln>
        </p:spPr>
        <p:txBody>
          <a:bodyPr spcFirstLastPara="1" wrap="square" lIns="91425" tIns="91425" rIns="91425" bIns="91425" anchor="ctr" anchorCtr="0">
            <a:spAutoFit/>
          </a:bodyPr>
          <a:lstStyle/>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Slow-Extraction R&amp;D at CERN</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P. Arrutia</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June 28th 2024</a:t>
            </a:r>
            <a:endParaRPr sz="1000">
              <a:solidFill>
                <a:schemeClr val="accent1"/>
              </a:solidFill>
            </a:endParaRPr>
          </a:p>
        </p:txBody>
      </p:sp>
      <p:sp>
        <p:nvSpPr>
          <p:cNvPr id="310" name="Google Shape;310;p49"/>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spcBef>
                <a:spcPts val="0"/>
              </a:spcBef>
              <a:spcAft>
                <a:spcPts val="0"/>
              </a:spcAft>
              <a:buClr>
                <a:srgbClr val="000000"/>
              </a:buClr>
              <a:buSzPts val="1200"/>
              <a:buFont typeface="Arial"/>
              <a:buNone/>
            </a:pPr>
            <a:fld id="{00000000-1234-1234-1234-123412341234}" type="slidenum">
              <a:rPr lang="en-GB" smtClean="0"/>
              <a:pPr marL="0" lvl="0" indent="0" algn="r" rtl="0">
                <a:spcBef>
                  <a:spcPts val="0"/>
                </a:spcBef>
                <a:spcAft>
                  <a:spcPts val="0"/>
                </a:spcAft>
                <a:buClr>
                  <a:srgbClr val="000000"/>
                </a:buClr>
                <a:buSzPts val="1200"/>
                <a:buFont typeface="Arial"/>
                <a:buNone/>
              </a:pPr>
              <a:t>119</a:t>
            </a:fld>
            <a:endParaRPr/>
          </a:p>
        </p:txBody>
      </p:sp>
      <p:sp>
        <p:nvSpPr>
          <p:cNvPr id="2" name="Footer Placeholder 1">
            <a:extLst>
              <a:ext uri="{FF2B5EF4-FFF2-40B4-BE49-F238E27FC236}">
                <a16:creationId xmlns:a16="http://schemas.microsoft.com/office/drawing/2014/main" id="{5ADE8469-7506-06D3-AF62-AF905F5F9DE6}"/>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2960470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73FD0E-A5CD-599B-9DCF-2E6C116FAA08}"/>
              </a:ext>
            </a:extLst>
          </p:cNvPr>
          <p:cNvSpPr>
            <a:spLocks noGrp="1"/>
          </p:cNvSpPr>
          <p:nvPr>
            <p:ph type="title"/>
          </p:nvPr>
        </p:nvSpPr>
        <p:spPr/>
        <p:txBody>
          <a:bodyPr/>
          <a:lstStyle/>
          <a:p>
            <a:r>
              <a:rPr lang="en-CH" dirty="0"/>
              <a:t>Basic principle: septum</a:t>
            </a:r>
          </a:p>
        </p:txBody>
      </p:sp>
      <p:sp>
        <p:nvSpPr>
          <p:cNvPr id="5" name="Footer Placeholder 4">
            <a:extLst>
              <a:ext uri="{FF2B5EF4-FFF2-40B4-BE49-F238E27FC236}">
                <a16:creationId xmlns:a16="http://schemas.microsoft.com/office/drawing/2014/main" id="{A7596194-E469-585E-FBC5-E5D96A74F070}"/>
              </a:ext>
            </a:extLst>
          </p:cNvPr>
          <p:cNvSpPr>
            <a:spLocks noGrp="1"/>
          </p:cNvSpPr>
          <p:nvPr>
            <p:ph type="ftr" sz="quarter" idx="3"/>
          </p:nvPr>
        </p:nvSpPr>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3B991A8B-2571-3071-F91F-02AE81485AC4}"/>
              </a:ext>
            </a:extLst>
          </p:cNvPr>
          <p:cNvSpPr>
            <a:spLocks noGrp="1"/>
          </p:cNvSpPr>
          <p:nvPr>
            <p:ph type="sldNum" sz="quarter" idx="4"/>
          </p:nvPr>
        </p:nvSpPr>
        <p:spPr/>
        <p:txBody>
          <a:bodyPr/>
          <a:lstStyle/>
          <a:p>
            <a:fld id="{17918391-D411-FE40-AAD7-861AE5233E0E}" type="slidenum">
              <a:rPr lang="en-US" smtClean="0"/>
              <a:pPr/>
              <a:t>12</a:t>
            </a:fld>
            <a:endParaRPr lang="en-US" dirty="0"/>
          </a:p>
        </p:txBody>
      </p:sp>
      <p:pic>
        <p:nvPicPr>
          <p:cNvPr id="42" name="Picture 41">
            <a:extLst>
              <a:ext uri="{FF2B5EF4-FFF2-40B4-BE49-F238E27FC236}">
                <a16:creationId xmlns:a16="http://schemas.microsoft.com/office/drawing/2014/main" id="{3F86CA6F-A750-8AA8-6ED8-242CC2A689A0}"/>
              </a:ext>
            </a:extLst>
          </p:cNvPr>
          <p:cNvPicPr>
            <a:picLocks noChangeAspect="1"/>
          </p:cNvPicPr>
          <p:nvPr/>
        </p:nvPicPr>
        <p:blipFill>
          <a:blip r:embed="rId2"/>
          <a:srcRect r="57894"/>
          <a:stretch/>
        </p:blipFill>
        <p:spPr>
          <a:xfrm>
            <a:off x="368222" y="605684"/>
            <a:ext cx="2863176" cy="4076340"/>
          </a:xfrm>
          <a:prstGeom prst="rect">
            <a:avLst/>
          </a:prstGeom>
        </p:spPr>
      </p:pic>
      <p:pic>
        <p:nvPicPr>
          <p:cNvPr id="43" name="Picture 42">
            <a:extLst>
              <a:ext uri="{FF2B5EF4-FFF2-40B4-BE49-F238E27FC236}">
                <a16:creationId xmlns:a16="http://schemas.microsoft.com/office/drawing/2014/main" id="{CA94936F-8B93-624F-9CE6-329F5975CE8B}"/>
              </a:ext>
            </a:extLst>
          </p:cNvPr>
          <p:cNvPicPr>
            <a:picLocks noChangeAspect="1"/>
          </p:cNvPicPr>
          <p:nvPr/>
        </p:nvPicPr>
        <p:blipFill>
          <a:blip r:embed="rId3"/>
          <a:stretch>
            <a:fillRect/>
          </a:stretch>
        </p:blipFill>
        <p:spPr>
          <a:xfrm>
            <a:off x="6985215" y="41295"/>
            <a:ext cx="2158785" cy="454838"/>
          </a:xfrm>
          <a:prstGeom prst="rect">
            <a:avLst/>
          </a:prstGeom>
        </p:spPr>
      </p:pic>
      <p:pic>
        <p:nvPicPr>
          <p:cNvPr id="44" name="Picture 43">
            <a:extLst>
              <a:ext uri="{FF2B5EF4-FFF2-40B4-BE49-F238E27FC236}">
                <a16:creationId xmlns:a16="http://schemas.microsoft.com/office/drawing/2014/main" id="{6456D8D3-0BCE-1E04-6E5C-32A83DD4620A}"/>
              </a:ext>
            </a:extLst>
          </p:cNvPr>
          <p:cNvPicPr>
            <a:picLocks noChangeAspect="1"/>
          </p:cNvPicPr>
          <p:nvPr/>
        </p:nvPicPr>
        <p:blipFill>
          <a:blip r:embed="rId2"/>
          <a:srcRect l="41802"/>
          <a:stretch/>
        </p:blipFill>
        <p:spPr>
          <a:xfrm>
            <a:off x="4477443" y="605684"/>
            <a:ext cx="3957369" cy="4076340"/>
          </a:xfrm>
          <a:prstGeom prst="rect">
            <a:avLst/>
          </a:prstGeom>
        </p:spPr>
      </p:pic>
    </p:spTree>
    <p:extLst>
      <p:ext uri="{BB962C8B-B14F-4D97-AF65-F5344CB8AC3E}">
        <p14:creationId xmlns:p14="http://schemas.microsoft.com/office/powerpoint/2010/main" val="24782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315" name="Google Shape;315;p50"/>
          <p:cNvSpPr txBox="1">
            <a:spLocks noGrp="1"/>
          </p:cNvSpPr>
          <p:nvPr>
            <p:ph type="title"/>
          </p:nvPr>
        </p:nvSpPr>
        <p:spPr>
          <a:xfrm>
            <a:off x="457200" y="175120"/>
            <a:ext cx="8226900" cy="705300"/>
          </a:xfrm>
          <a:prstGeom prst="rect">
            <a:avLst/>
          </a:prstGeom>
        </p:spPr>
        <p:txBody>
          <a:bodyPr spcFirstLastPara="1" wrap="square" lIns="45700" tIns="45700" rIns="45700" bIns="45700" anchor="ctr" anchorCtr="0">
            <a:noAutofit/>
          </a:bodyPr>
          <a:lstStyle/>
          <a:p>
            <a:pPr marL="0" lvl="0" indent="0" algn="l" rtl="0">
              <a:spcBef>
                <a:spcPts val="0"/>
              </a:spcBef>
              <a:spcAft>
                <a:spcPts val="0"/>
              </a:spcAft>
              <a:buNone/>
            </a:pPr>
            <a:r>
              <a:rPr lang="en-GB"/>
              <a:t>SPS extraction channel</a:t>
            </a:r>
            <a:endParaRPr/>
          </a:p>
        </p:txBody>
      </p:sp>
      <p:sp>
        <p:nvSpPr>
          <p:cNvPr id="316" name="Google Shape;316;p50"/>
          <p:cNvSpPr txBox="1">
            <a:spLocks noGrp="1"/>
          </p:cNvSpPr>
          <p:nvPr>
            <p:ph type="body" idx="1"/>
          </p:nvPr>
        </p:nvSpPr>
        <p:spPr>
          <a:xfrm>
            <a:off x="259125" y="994200"/>
            <a:ext cx="8502300" cy="1296000"/>
          </a:xfrm>
          <a:prstGeom prst="rect">
            <a:avLst/>
          </a:prstGeom>
        </p:spPr>
        <p:txBody>
          <a:bodyPr spcFirstLastPara="1" wrap="square" lIns="91425" tIns="45700" rIns="91425" bIns="45700" anchor="t" anchorCtr="0">
            <a:noAutofit/>
          </a:bodyPr>
          <a:lstStyle/>
          <a:p>
            <a:pPr marL="0" lvl="0" indent="0" algn="l" rtl="0">
              <a:spcBef>
                <a:spcPts val="600"/>
              </a:spcBef>
              <a:spcAft>
                <a:spcPts val="0"/>
              </a:spcAft>
              <a:buNone/>
            </a:pPr>
            <a:r>
              <a:rPr lang="en-GB" sz="1400" dirty="0"/>
              <a:t>Beam resonantly extracted, </a:t>
            </a:r>
            <a:r>
              <a:rPr lang="en-GB" sz="1400" b="1" dirty="0"/>
              <a:t>~5% of the beam inevitably shaved on wires</a:t>
            </a:r>
            <a:r>
              <a:rPr lang="en-GB" sz="1400" dirty="0"/>
              <a:t> of electrostatic septum (ZS):</a:t>
            </a:r>
            <a:endParaRPr sz="1400" dirty="0"/>
          </a:p>
          <a:p>
            <a:pPr marL="457200" lvl="0" indent="-317500" algn="l" rtl="0">
              <a:spcBef>
                <a:spcPts val="600"/>
              </a:spcBef>
              <a:spcAft>
                <a:spcPts val="0"/>
              </a:spcAft>
              <a:buSzPts val="1400"/>
              <a:buChar char="•"/>
            </a:pPr>
            <a:r>
              <a:rPr lang="en-GB" sz="1400" dirty="0"/>
              <a:t>ZS already highly activated. Situation will become unacceptable with increase in extracted protons.</a:t>
            </a:r>
            <a:endParaRPr sz="1400" dirty="0"/>
          </a:p>
          <a:p>
            <a:pPr marL="457200" lvl="0" indent="-317500" algn="l" rtl="0">
              <a:spcBef>
                <a:spcPts val="0"/>
              </a:spcBef>
              <a:spcAft>
                <a:spcPts val="0"/>
              </a:spcAft>
              <a:buSzPts val="1400"/>
              <a:buChar char="•"/>
            </a:pPr>
            <a:r>
              <a:rPr lang="en-GB" sz="1400" dirty="0"/>
              <a:t>Difficult to perform interventions, risk of sparking, material damage…</a:t>
            </a:r>
            <a:endParaRPr sz="1400" dirty="0"/>
          </a:p>
        </p:txBody>
      </p:sp>
      <p:pic>
        <p:nvPicPr>
          <p:cNvPr id="317" name="Google Shape;317;p50"/>
          <p:cNvPicPr preferRelativeResize="0"/>
          <p:nvPr/>
        </p:nvPicPr>
        <p:blipFill>
          <a:blip r:embed="rId3">
            <a:alphaModFix/>
          </a:blip>
          <a:stretch>
            <a:fillRect/>
          </a:stretch>
        </p:blipFill>
        <p:spPr>
          <a:xfrm>
            <a:off x="3249700" y="2406250"/>
            <a:ext cx="5845351" cy="1826250"/>
          </a:xfrm>
          <a:prstGeom prst="rect">
            <a:avLst/>
          </a:prstGeom>
          <a:noFill/>
          <a:ln>
            <a:noFill/>
          </a:ln>
        </p:spPr>
      </p:pic>
      <p:grpSp>
        <p:nvGrpSpPr>
          <p:cNvPr id="318" name="Google Shape;318;p50"/>
          <p:cNvGrpSpPr/>
          <p:nvPr/>
        </p:nvGrpSpPr>
        <p:grpSpPr>
          <a:xfrm>
            <a:off x="40474" y="2198791"/>
            <a:ext cx="2975712" cy="2238874"/>
            <a:chOff x="40475" y="2448400"/>
            <a:chExt cx="2643902" cy="1989050"/>
          </a:xfrm>
        </p:grpSpPr>
        <p:pic>
          <p:nvPicPr>
            <p:cNvPr id="319" name="Google Shape;319;p50"/>
            <p:cNvPicPr preferRelativeResize="0"/>
            <p:nvPr/>
          </p:nvPicPr>
          <p:blipFill>
            <a:blip r:embed="rId4">
              <a:alphaModFix/>
            </a:blip>
            <a:stretch>
              <a:fillRect/>
            </a:stretch>
          </p:blipFill>
          <p:spPr>
            <a:xfrm>
              <a:off x="40475" y="2448400"/>
              <a:ext cx="2643902" cy="1989050"/>
            </a:xfrm>
            <a:prstGeom prst="rect">
              <a:avLst/>
            </a:prstGeom>
            <a:noFill/>
            <a:ln>
              <a:noFill/>
            </a:ln>
          </p:spPr>
        </p:pic>
        <p:sp>
          <p:nvSpPr>
            <p:cNvPr id="320" name="Google Shape;320;p50"/>
            <p:cNvSpPr/>
            <p:nvPr/>
          </p:nvSpPr>
          <p:spPr>
            <a:xfrm rot="-5400000">
              <a:off x="1006325" y="3140150"/>
              <a:ext cx="31200" cy="505800"/>
            </a:xfrm>
            <a:prstGeom prst="rect">
              <a:avLst/>
            </a:prstGeom>
            <a:gradFill>
              <a:gsLst>
                <a:gs pos="0">
                  <a:srgbClr val="51AB2A"/>
                </a:gs>
                <a:gs pos="30000">
                  <a:srgbClr val="39751F"/>
                </a:gs>
                <a:gs pos="74000">
                  <a:srgbClr val="FF0000"/>
                </a:gs>
                <a:gs pos="100000">
                  <a:srgbClr val="203E13"/>
                </a:gs>
              </a:gsLst>
              <a:lin ang="5400012"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sp>
        <p:nvSpPr>
          <p:cNvPr id="321" name="Google Shape;321;p50"/>
          <p:cNvSpPr txBox="1"/>
          <p:nvPr/>
        </p:nvSpPr>
        <p:spPr>
          <a:xfrm>
            <a:off x="2927500" y="4406975"/>
            <a:ext cx="2865900" cy="646500"/>
          </a:xfrm>
          <a:prstGeom prst="rect">
            <a:avLst/>
          </a:prstGeom>
          <a:noFill/>
          <a:ln>
            <a:noFill/>
          </a:ln>
        </p:spPr>
        <p:txBody>
          <a:bodyPr spcFirstLastPara="1" wrap="square" lIns="91425" tIns="91425" rIns="91425" bIns="91425" anchor="ctr" anchorCtr="0">
            <a:spAutoFit/>
          </a:bodyPr>
          <a:lstStyle/>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Slow-Extraction R&amp;D at CERN</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P. Arrutia</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June 28th 2024</a:t>
            </a:r>
            <a:endParaRPr sz="1000">
              <a:solidFill>
                <a:schemeClr val="accent1"/>
              </a:solidFill>
            </a:endParaRPr>
          </a:p>
        </p:txBody>
      </p:sp>
      <p:sp>
        <p:nvSpPr>
          <p:cNvPr id="322" name="Google Shape;322;p50"/>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spcBef>
                <a:spcPts val="0"/>
              </a:spcBef>
              <a:spcAft>
                <a:spcPts val="0"/>
              </a:spcAft>
              <a:buClr>
                <a:srgbClr val="000000"/>
              </a:buClr>
              <a:buSzPts val="1200"/>
              <a:buFont typeface="Arial"/>
              <a:buNone/>
            </a:pPr>
            <a:fld id="{00000000-1234-1234-1234-123412341234}" type="slidenum">
              <a:rPr lang="en-GB" smtClean="0"/>
              <a:pPr marL="0" lvl="0" indent="0" algn="r" rtl="0">
                <a:spcBef>
                  <a:spcPts val="0"/>
                </a:spcBef>
                <a:spcAft>
                  <a:spcPts val="0"/>
                </a:spcAft>
                <a:buClr>
                  <a:srgbClr val="000000"/>
                </a:buClr>
                <a:buSzPts val="1200"/>
                <a:buFont typeface="Arial"/>
                <a:buNone/>
              </a:pPr>
              <a:t>120</a:t>
            </a:fld>
            <a:endParaRPr/>
          </a:p>
        </p:txBody>
      </p:sp>
      <p:sp>
        <p:nvSpPr>
          <p:cNvPr id="2" name="Footer Placeholder 1">
            <a:extLst>
              <a:ext uri="{FF2B5EF4-FFF2-40B4-BE49-F238E27FC236}">
                <a16:creationId xmlns:a16="http://schemas.microsoft.com/office/drawing/2014/main" id="{309FA11C-3E7A-389F-DF7D-074A4E5F1B64}"/>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2756453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1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Google Shape;327;p51"/>
          <p:cNvSpPr txBox="1">
            <a:spLocks noGrp="1"/>
          </p:cNvSpPr>
          <p:nvPr>
            <p:ph type="title"/>
          </p:nvPr>
        </p:nvSpPr>
        <p:spPr>
          <a:xfrm>
            <a:off x="457200" y="175120"/>
            <a:ext cx="8226900" cy="705300"/>
          </a:xfrm>
          <a:prstGeom prst="rect">
            <a:avLst/>
          </a:prstGeom>
        </p:spPr>
        <p:txBody>
          <a:bodyPr spcFirstLastPara="1" wrap="square" lIns="45700" tIns="45700" rIns="45700" bIns="45700" anchor="ctr" anchorCtr="0">
            <a:noAutofit/>
          </a:bodyPr>
          <a:lstStyle/>
          <a:p>
            <a:pPr marL="0" lvl="0" indent="0" algn="l" rtl="0">
              <a:spcBef>
                <a:spcPts val="0"/>
              </a:spcBef>
              <a:spcAft>
                <a:spcPts val="0"/>
              </a:spcAft>
              <a:buNone/>
            </a:pPr>
            <a:r>
              <a:rPr lang="en-GB"/>
              <a:t>Dose rate predictions</a:t>
            </a:r>
            <a:endParaRPr/>
          </a:p>
        </p:txBody>
      </p:sp>
      <p:sp>
        <p:nvSpPr>
          <p:cNvPr id="328" name="Google Shape;328;p51"/>
          <p:cNvSpPr txBox="1">
            <a:spLocks noGrp="1"/>
          </p:cNvSpPr>
          <p:nvPr>
            <p:ph type="body" idx="1"/>
          </p:nvPr>
        </p:nvSpPr>
        <p:spPr>
          <a:xfrm>
            <a:off x="447363" y="994204"/>
            <a:ext cx="8229600" cy="425100"/>
          </a:xfrm>
          <a:prstGeom prst="rect">
            <a:avLst/>
          </a:prstGeom>
        </p:spPr>
        <p:txBody>
          <a:bodyPr spcFirstLastPara="1" wrap="square" lIns="91425" tIns="45700" rIns="91425" bIns="45700" anchor="t" anchorCtr="0">
            <a:noAutofit/>
          </a:bodyPr>
          <a:lstStyle/>
          <a:p>
            <a:pPr marL="0" lvl="0" indent="0" algn="l" rtl="0">
              <a:spcBef>
                <a:spcPts val="600"/>
              </a:spcBef>
              <a:spcAft>
                <a:spcPts val="0"/>
              </a:spcAft>
              <a:buNone/>
            </a:pPr>
            <a:r>
              <a:rPr lang="en-GB" sz="1600"/>
              <a:t>Radiation hazards of future operational scenarios can be planned with predictive models:</a:t>
            </a:r>
            <a:endParaRPr sz="1600"/>
          </a:p>
        </p:txBody>
      </p:sp>
      <p:grpSp>
        <p:nvGrpSpPr>
          <p:cNvPr id="329" name="Google Shape;329;p51"/>
          <p:cNvGrpSpPr/>
          <p:nvPr/>
        </p:nvGrpSpPr>
        <p:grpSpPr>
          <a:xfrm>
            <a:off x="188950" y="1511075"/>
            <a:ext cx="2790016" cy="2292250"/>
            <a:chOff x="188950" y="1511075"/>
            <a:chExt cx="2790016" cy="2292250"/>
          </a:xfrm>
        </p:grpSpPr>
        <p:pic>
          <p:nvPicPr>
            <p:cNvPr id="330" name="Google Shape;330;p51"/>
            <p:cNvPicPr preferRelativeResize="0"/>
            <p:nvPr/>
          </p:nvPicPr>
          <p:blipFill>
            <a:blip r:embed="rId3">
              <a:alphaModFix/>
            </a:blip>
            <a:stretch>
              <a:fillRect/>
            </a:stretch>
          </p:blipFill>
          <p:spPr>
            <a:xfrm>
              <a:off x="252450" y="1873100"/>
              <a:ext cx="2726516" cy="1930225"/>
            </a:xfrm>
            <a:prstGeom prst="rect">
              <a:avLst/>
            </a:prstGeom>
            <a:noFill/>
            <a:ln w="28575" cap="flat" cmpd="sng">
              <a:solidFill>
                <a:schemeClr val="dk1"/>
              </a:solidFill>
              <a:prstDash val="solid"/>
              <a:round/>
              <a:headEnd type="none" w="sm" len="sm"/>
              <a:tailEnd type="none" w="sm" len="sm"/>
            </a:ln>
          </p:spPr>
        </p:pic>
        <p:sp>
          <p:nvSpPr>
            <p:cNvPr id="331" name="Google Shape;331;p51"/>
            <p:cNvSpPr txBox="1"/>
            <p:nvPr/>
          </p:nvSpPr>
          <p:spPr>
            <a:xfrm>
              <a:off x="188950" y="1511075"/>
              <a:ext cx="1476900" cy="425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chemeClr val="dk1"/>
                  </a:solidFill>
                </a:rPr>
                <a:t>Physics-based </a:t>
              </a:r>
              <a:endParaRPr>
                <a:solidFill>
                  <a:schemeClr val="dk1"/>
                </a:solidFill>
              </a:endParaRPr>
            </a:p>
          </p:txBody>
        </p:sp>
      </p:grpSp>
      <p:grpSp>
        <p:nvGrpSpPr>
          <p:cNvPr id="332" name="Google Shape;332;p51"/>
          <p:cNvGrpSpPr/>
          <p:nvPr/>
        </p:nvGrpSpPr>
        <p:grpSpPr>
          <a:xfrm>
            <a:off x="3434613" y="1511075"/>
            <a:ext cx="2675188" cy="2315019"/>
            <a:chOff x="3434613" y="1511075"/>
            <a:chExt cx="2675188" cy="2315019"/>
          </a:xfrm>
        </p:grpSpPr>
        <p:pic>
          <p:nvPicPr>
            <p:cNvPr id="333" name="Google Shape;333;p51"/>
            <p:cNvPicPr preferRelativeResize="0"/>
            <p:nvPr/>
          </p:nvPicPr>
          <p:blipFill rotWithShape="1">
            <a:blip r:embed="rId4">
              <a:alphaModFix/>
            </a:blip>
            <a:srcRect r="52694" b="20766"/>
            <a:stretch/>
          </p:blipFill>
          <p:spPr>
            <a:xfrm>
              <a:off x="4565650" y="1511075"/>
              <a:ext cx="853776" cy="804349"/>
            </a:xfrm>
            <a:prstGeom prst="rect">
              <a:avLst/>
            </a:prstGeom>
            <a:noFill/>
            <a:ln w="19050" cap="flat" cmpd="sng">
              <a:solidFill>
                <a:schemeClr val="dk1"/>
              </a:solidFill>
              <a:prstDash val="solid"/>
              <a:round/>
              <a:headEnd type="none" w="sm" len="sm"/>
              <a:tailEnd type="none" w="sm" len="sm"/>
            </a:ln>
          </p:spPr>
        </p:pic>
        <p:pic>
          <p:nvPicPr>
            <p:cNvPr id="334" name="Google Shape;334;p51"/>
            <p:cNvPicPr preferRelativeResize="0"/>
            <p:nvPr/>
          </p:nvPicPr>
          <p:blipFill rotWithShape="1">
            <a:blip r:embed="rId5">
              <a:alphaModFix/>
            </a:blip>
            <a:srcRect b="71415"/>
            <a:stretch/>
          </p:blipFill>
          <p:spPr>
            <a:xfrm>
              <a:off x="3463925" y="2402737"/>
              <a:ext cx="2645876" cy="1423356"/>
            </a:xfrm>
            <a:prstGeom prst="rect">
              <a:avLst/>
            </a:prstGeom>
            <a:noFill/>
            <a:ln w="19050" cap="flat" cmpd="sng">
              <a:solidFill>
                <a:schemeClr val="dk1"/>
              </a:solidFill>
              <a:prstDash val="solid"/>
              <a:round/>
              <a:headEnd type="none" w="sm" len="sm"/>
              <a:tailEnd type="none" w="sm" len="sm"/>
            </a:ln>
          </p:spPr>
        </p:pic>
        <p:sp>
          <p:nvSpPr>
            <p:cNvPr id="335" name="Google Shape;335;p51"/>
            <p:cNvSpPr txBox="1"/>
            <p:nvPr/>
          </p:nvSpPr>
          <p:spPr>
            <a:xfrm>
              <a:off x="3434613" y="2063175"/>
              <a:ext cx="1476900" cy="425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chemeClr val="dk1"/>
                  </a:solidFill>
                </a:rPr>
                <a:t>Data-driven</a:t>
              </a:r>
              <a:endParaRPr>
                <a:solidFill>
                  <a:schemeClr val="dk1"/>
                </a:solidFill>
              </a:endParaRPr>
            </a:p>
          </p:txBody>
        </p:sp>
      </p:grpSp>
      <p:grpSp>
        <p:nvGrpSpPr>
          <p:cNvPr id="336" name="Google Shape;336;p51"/>
          <p:cNvGrpSpPr/>
          <p:nvPr/>
        </p:nvGrpSpPr>
        <p:grpSpPr>
          <a:xfrm>
            <a:off x="6160100" y="1646525"/>
            <a:ext cx="2886474" cy="1996012"/>
            <a:chOff x="6160100" y="1646525"/>
            <a:chExt cx="2886474" cy="1996012"/>
          </a:xfrm>
        </p:grpSpPr>
        <p:pic>
          <p:nvPicPr>
            <p:cNvPr id="337" name="Google Shape;337;p51"/>
            <p:cNvPicPr preferRelativeResize="0"/>
            <p:nvPr/>
          </p:nvPicPr>
          <p:blipFill>
            <a:blip r:embed="rId6">
              <a:alphaModFix/>
            </a:blip>
            <a:stretch>
              <a:fillRect/>
            </a:stretch>
          </p:blipFill>
          <p:spPr>
            <a:xfrm>
              <a:off x="6548925" y="2033888"/>
              <a:ext cx="2497649" cy="1608650"/>
            </a:xfrm>
            <a:prstGeom prst="rect">
              <a:avLst/>
            </a:prstGeom>
            <a:noFill/>
            <a:ln w="28575" cap="flat" cmpd="sng">
              <a:solidFill>
                <a:srgbClr val="000000"/>
              </a:solidFill>
              <a:prstDash val="solid"/>
              <a:round/>
              <a:headEnd type="none" w="sm" len="sm"/>
              <a:tailEnd type="none" w="sm" len="sm"/>
            </a:ln>
          </p:spPr>
        </p:pic>
        <p:sp>
          <p:nvSpPr>
            <p:cNvPr id="338" name="Google Shape;338;p51"/>
            <p:cNvSpPr/>
            <p:nvPr/>
          </p:nvSpPr>
          <p:spPr>
            <a:xfrm>
              <a:off x="6160100" y="2569400"/>
              <a:ext cx="366900" cy="183600"/>
            </a:xfrm>
            <a:prstGeom prst="rightArrow">
              <a:avLst>
                <a:gd name="adj1" fmla="val 50000"/>
                <a:gd name="adj2" fmla="val 50000"/>
              </a:avLst>
            </a:prstGeom>
            <a:solidFill>
              <a:schemeClr val="lt1"/>
            </a:solid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39" name="Google Shape;339;p51"/>
            <p:cNvSpPr txBox="1"/>
            <p:nvPr/>
          </p:nvSpPr>
          <p:spPr>
            <a:xfrm>
              <a:off x="6534025" y="1646525"/>
              <a:ext cx="2512500" cy="268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300">
                  <a:solidFill>
                    <a:schemeClr val="dk1"/>
                  </a:solidFill>
                </a:rPr>
                <a:t>Residual dose rate at ZS</a:t>
              </a:r>
              <a:endParaRPr sz="1300">
                <a:solidFill>
                  <a:schemeClr val="dk1"/>
                </a:solidFill>
              </a:endParaRPr>
            </a:p>
          </p:txBody>
        </p:sp>
      </p:grpSp>
      <p:sp>
        <p:nvSpPr>
          <p:cNvPr id="340" name="Google Shape;340;p51"/>
          <p:cNvSpPr txBox="1"/>
          <p:nvPr/>
        </p:nvSpPr>
        <p:spPr>
          <a:xfrm>
            <a:off x="803675" y="4556200"/>
            <a:ext cx="1595700" cy="408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100" u="sng">
                <a:solidFill>
                  <a:schemeClr val="accent1"/>
                </a:solidFill>
                <a:hlinkClick r:id="rId7">
                  <a:extLst>
                    <a:ext uri="{A12FA001-AC4F-418D-AE19-62706E023703}">
                      <ahyp:hlinkClr xmlns:ahyp="http://schemas.microsoft.com/office/drawing/2018/hyperlinkcolor" val="tx"/>
                    </a:ext>
                  </a:extLst>
                </a:hlinkClick>
              </a:rPr>
              <a:t>F. Velotti</a:t>
            </a:r>
            <a:r>
              <a:rPr lang="en-GB" sz="1100">
                <a:solidFill>
                  <a:schemeClr val="accent1"/>
                </a:solidFill>
              </a:rPr>
              <a:t> 2023</a:t>
            </a:r>
            <a:endParaRPr sz="1100">
              <a:solidFill>
                <a:schemeClr val="accent1"/>
              </a:solidFill>
            </a:endParaRPr>
          </a:p>
        </p:txBody>
      </p:sp>
      <p:sp>
        <p:nvSpPr>
          <p:cNvPr id="341" name="Google Shape;341;p51"/>
          <p:cNvSpPr txBox="1"/>
          <p:nvPr/>
        </p:nvSpPr>
        <p:spPr>
          <a:xfrm>
            <a:off x="2927500" y="4406975"/>
            <a:ext cx="2865900" cy="646500"/>
          </a:xfrm>
          <a:prstGeom prst="rect">
            <a:avLst/>
          </a:prstGeom>
          <a:noFill/>
          <a:ln>
            <a:noFill/>
          </a:ln>
        </p:spPr>
        <p:txBody>
          <a:bodyPr spcFirstLastPara="1" wrap="square" lIns="91425" tIns="91425" rIns="91425" bIns="91425" anchor="ctr" anchorCtr="0">
            <a:spAutoFit/>
          </a:bodyPr>
          <a:lstStyle/>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Slow-Extraction R&amp;D at CERN</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P. Arrutia</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June 28th 2024</a:t>
            </a:r>
            <a:endParaRPr sz="1000">
              <a:solidFill>
                <a:schemeClr val="accent1"/>
              </a:solidFill>
            </a:endParaRPr>
          </a:p>
        </p:txBody>
      </p:sp>
      <p:sp>
        <p:nvSpPr>
          <p:cNvPr id="342" name="Google Shape;342;p51"/>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spcBef>
                <a:spcPts val="0"/>
              </a:spcBef>
              <a:spcAft>
                <a:spcPts val="0"/>
              </a:spcAft>
              <a:buClr>
                <a:srgbClr val="000000"/>
              </a:buClr>
              <a:buSzPts val="1200"/>
              <a:buFont typeface="Arial"/>
              <a:buNone/>
            </a:pPr>
            <a:fld id="{00000000-1234-1234-1234-123412341234}" type="slidenum">
              <a:rPr lang="en-GB" smtClean="0"/>
              <a:pPr marL="0" lvl="0" indent="0" algn="r" rtl="0">
                <a:spcBef>
                  <a:spcPts val="0"/>
                </a:spcBef>
                <a:spcAft>
                  <a:spcPts val="0"/>
                </a:spcAft>
                <a:buClr>
                  <a:srgbClr val="000000"/>
                </a:buClr>
                <a:buSzPts val="1200"/>
                <a:buFont typeface="Arial"/>
                <a:buNone/>
              </a:pPr>
              <a:t>121</a:t>
            </a:fld>
            <a:endParaRPr/>
          </a:p>
        </p:txBody>
      </p:sp>
      <p:sp>
        <p:nvSpPr>
          <p:cNvPr id="2" name="Footer Placeholder 1">
            <a:extLst>
              <a:ext uri="{FF2B5EF4-FFF2-40B4-BE49-F238E27FC236}">
                <a16:creationId xmlns:a16="http://schemas.microsoft.com/office/drawing/2014/main" id="{690A5F49-8004-A213-B26C-FC31A5B149C1}"/>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2270505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Google Shape;347;p52"/>
          <p:cNvSpPr txBox="1">
            <a:spLocks noGrp="1"/>
          </p:cNvSpPr>
          <p:nvPr>
            <p:ph type="title"/>
          </p:nvPr>
        </p:nvSpPr>
        <p:spPr>
          <a:xfrm>
            <a:off x="457200" y="175120"/>
            <a:ext cx="8226900" cy="705300"/>
          </a:xfrm>
          <a:prstGeom prst="rect">
            <a:avLst/>
          </a:prstGeom>
        </p:spPr>
        <p:txBody>
          <a:bodyPr spcFirstLastPara="1" wrap="square" lIns="45700" tIns="45700" rIns="45700" bIns="45700" anchor="ctr" anchorCtr="0">
            <a:noAutofit/>
          </a:bodyPr>
          <a:lstStyle/>
          <a:p>
            <a:pPr marL="0" lvl="0" indent="0" algn="l" rtl="0">
              <a:spcBef>
                <a:spcPts val="0"/>
              </a:spcBef>
              <a:spcAft>
                <a:spcPts val="0"/>
              </a:spcAft>
              <a:buNone/>
            </a:pPr>
            <a:r>
              <a:rPr lang="en-GB"/>
              <a:t>More protons, same dose? </a:t>
            </a:r>
            <a:endParaRPr/>
          </a:p>
        </p:txBody>
      </p:sp>
      <p:sp>
        <p:nvSpPr>
          <p:cNvPr id="348" name="Google Shape;348;p52"/>
          <p:cNvSpPr txBox="1">
            <a:spLocks noGrp="1"/>
          </p:cNvSpPr>
          <p:nvPr>
            <p:ph type="body" idx="1"/>
          </p:nvPr>
        </p:nvSpPr>
        <p:spPr>
          <a:xfrm>
            <a:off x="457200" y="994204"/>
            <a:ext cx="8229600" cy="541800"/>
          </a:xfrm>
          <a:prstGeom prst="rect">
            <a:avLst/>
          </a:prstGeom>
        </p:spPr>
        <p:txBody>
          <a:bodyPr spcFirstLastPara="1" wrap="square" lIns="91425" tIns="45700" rIns="91425" bIns="45700" anchor="t" anchorCtr="0">
            <a:noAutofit/>
          </a:bodyPr>
          <a:lstStyle/>
          <a:p>
            <a:pPr marL="0" lvl="0" indent="0" algn="l" rtl="0">
              <a:spcBef>
                <a:spcPts val="600"/>
              </a:spcBef>
              <a:spcAft>
                <a:spcPts val="0"/>
              </a:spcAft>
              <a:buNone/>
            </a:pPr>
            <a:r>
              <a:rPr lang="en-GB" sz="1700" b="1"/>
              <a:t>Goal to keep dose unchanged, even when POT will be significantly increased</a:t>
            </a:r>
            <a:r>
              <a:rPr lang="en-GB" sz="1700"/>
              <a:t> for high-intensity facility -&gt; approx. factor 4 reduction </a:t>
            </a:r>
            <a:endParaRPr sz="1700"/>
          </a:p>
          <a:p>
            <a:pPr marL="0" lvl="0" indent="0" algn="l" rtl="0">
              <a:spcBef>
                <a:spcPts val="600"/>
              </a:spcBef>
              <a:spcAft>
                <a:spcPts val="0"/>
              </a:spcAft>
              <a:buNone/>
            </a:pPr>
            <a:endParaRPr sz="1700"/>
          </a:p>
        </p:txBody>
      </p:sp>
      <p:grpSp>
        <p:nvGrpSpPr>
          <p:cNvPr id="349" name="Google Shape;349;p52"/>
          <p:cNvGrpSpPr/>
          <p:nvPr/>
        </p:nvGrpSpPr>
        <p:grpSpPr>
          <a:xfrm>
            <a:off x="469850" y="1640400"/>
            <a:ext cx="8441525" cy="2492950"/>
            <a:chOff x="469850" y="1640400"/>
            <a:chExt cx="8441525" cy="2492950"/>
          </a:xfrm>
        </p:grpSpPr>
        <p:grpSp>
          <p:nvGrpSpPr>
            <p:cNvPr id="350" name="Google Shape;350;p52"/>
            <p:cNvGrpSpPr/>
            <p:nvPr/>
          </p:nvGrpSpPr>
          <p:grpSpPr>
            <a:xfrm>
              <a:off x="4771850" y="1640400"/>
              <a:ext cx="4139525" cy="2492950"/>
              <a:chOff x="2181050" y="1945200"/>
              <a:chExt cx="4139525" cy="2492950"/>
            </a:xfrm>
          </p:grpSpPr>
          <p:pic>
            <p:nvPicPr>
              <p:cNvPr id="351" name="Google Shape;351;p52"/>
              <p:cNvPicPr preferRelativeResize="0"/>
              <p:nvPr/>
            </p:nvPicPr>
            <p:blipFill>
              <a:blip r:embed="rId3">
                <a:alphaModFix/>
              </a:blip>
              <a:stretch>
                <a:fillRect/>
              </a:stretch>
            </p:blipFill>
            <p:spPr>
              <a:xfrm>
                <a:off x="2181050" y="1945200"/>
                <a:ext cx="4139525" cy="2492950"/>
              </a:xfrm>
              <a:prstGeom prst="rect">
                <a:avLst/>
              </a:prstGeom>
              <a:noFill/>
              <a:ln>
                <a:noFill/>
              </a:ln>
            </p:spPr>
          </p:pic>
          <p:cxnSp>
            <p:nvCxnSpPr>
              <p:cNvPr id="352" name="Google Shape;352;p52"/>
              <p:cNvCxnSpPr/>
              <p:nvPr/>
            </p:nvCxnSpPr>
            <p:spPr>
              <a:xfrm rot="10800000" flipH="1">
                <a:off x="3610350" y="2812950"/>
                <a:ext cx="2454300" cy="970500"/>
              </a:xfrm>
              <a:prstGeom prst="straightConnector1">
                <a:avLst/>
              </a:prstGeom>
              <a:noFill/>
              <a:ln w="19050" cap="flat" cmpd="sng">
                <a:solidFill>
                  <a:srgbClr val="FF0000"/>
                </a:solidFill>
                <a:prstDash val="dot"/>
                <a:round/>
                <a:headEnd type="none" w="med" len="med"/>
                <a:tailEnd type="none" w="med" len="med"/>
              </a:ln>
            </p:spPr>
          </p:cxnSp>
        </p:grpSp>
        <p:sp>
          <p:nvSpPr>
            <p:cNvPr id="353" name="Google Shape;353;p52"/>
            <p:cNvSpPr txBox="1"/>
            <p:nvPr/>
          </p:nvSpPr>
          <p:spPr>
            <a:xfrm>
              <a:off x="469850" y="1885400"/>
              <a:ext cx="4139400" cy="1777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600">
                  <a:solidFill>
                    <a:schemeClr val="dk1"/>
                  </a:solidFill>
                </a:rPr>
                <a:t>Several efforts already bearing fruits in 2022, 2023 data:</a:t>
              </a:r>
              <a:endParaRPr sz="1600">
                <a:solidFill>
                  <a:schemeClr val="dk1"/>
                </a:solidFill>
              </a:endParaRPr>
            </a:p>
            <a:p>
              <a:pPr marL="457200" lvl="0" indent="-330200" algn="l" rtl="0">
                <a:spcBef>
                  <a:spcPts val="0"/>
                </a:spcBef>
                <a:spcAft>
                  <a:spcPts val="0"/>
                </a:spcAft>
                <a:buClr>
                  <a:schemeClr val="dk1"/>
                </a:buClr>
                <a:buSzPts val="1600"/>
                <a:buChar char="●"/>
              </a:pPr>
              <a:r>
                <a:rPr lang="en-GB" sz="1600">
                  <a:solidFill>
                    <a:schemeClr val="dk1"/>
                  </a:solidFill>
                </a:rPr>
                <a:t>Re-alignment of electrostatic septum (ZS) wires.</a:t>
              </a:r>
              <a:endParaRPr sz="1600">
                <a:solidFill>
                  <a:schemeClr val="dk1"/>
                </a:solidFill>
              </a:endParaRPr>
            </a:p>
            <a:p>
              <a:pPr marL="457200" lvl="0" indent="-330200" algn="l" rtl="0">
                <a:spcBef>
                  <a:spcPts val="0"/>
                </a:spcBef>
                <a:spcAft>
                  <a:spcPts val="0"/>
                </a:spcAft>
                <a:buClr>
                  <a:schemeClr val="dk1"/>
                </a:buClr>
                <a:buSzPts val="1600"/>
                <a:buChar char="●"/>
              </a:pPr>
              <a:r>
                <a:rPr lang="en-GB" sz="1600">
                  <a:solidFill>
                    <a:schemeClr val="dk1"/>
                  </a:solidFill>
                </a:rPr>
                <a:t>Crystal shadowing of septum blade. </a:t>
              </a:r>
              <a:endParaRPr sz="1600">
                <a:solidFill>
                  <a:schemeClr val="dk1"/>
                </a:solidFill>
              </a:endParaRPr>
            </a:p>
            <a:p>
              <a:pPr marL="0" lvl="0" indent="0" algn="l" rtl="0">
                <a:spcBef>
                  <a:spcPts val="0"/>
                </a:spcBef>
                <a:spcAft>
                  <a:spcPts val="0"/>
                </a:spcAft>
                <a:buNone/>
              </a:pPr>
              <a:endParaRPr sz="1600">
                <a:solidFill>
                  <a:schemeClr val="dk1"/>
                </a:solidFill>
              </a:endParaRPr>
            </a:p>
          </p:txBody>
        </p:sp>
      </p:grpSp>
      <p:sp>
        <p:nvSpPr>
          <p:cNvPr id="354" name="Google Shape;354;p52"/>
          <p:cNvSpPr txBox="1"/>
          <p:nvPr/>
        </p:nvSpPr>
        <p:spPr>
          <a:xfrm>
            <a:off x="457200" y="3852025"/>
            <a:ext cx="5091600" cy="448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800">
                <a:solidFill>
                  <a:schemeClr val="dk1"/>
                </a:solidFill>
              </a:rPr>
              <a:t>Other efforts ongoing or in the pipeline…</a:t>
            </a:r>
            <a:endParaRPr sz="1800">
              <a:solidFill>
                <a:schemeClr val="dk1"/>
              </a:solidFill>
            </a:endParaRPr>
          </a:p>
        </p:txBody>
      </p:sp>
      <p:sp>
        <p:nvSpPr>
          <p:cNvPr id="355" name="Google Shape;355;p52"/>
          <p:cNvSpPr txBox="1"/>
          <p:nvPr/>
        </p:nvSpPr>
        <p:spPr>
          <a:xfrm>
            <a:off x="2927500" y="4406975"/>
            <a:ext cx="2865900" cy="646500"/>
          </a:xfrm>
          <a:prstGeom prst="rect">
            <a:avLst/>
          </a:prstGeom>
          <a:noFill/>
          <a:ln>
            <a:noFill/>
          </a:ln>
        </p:spPr>
        <p:txBody>
          <a:bodyPr spcFirstLastPara="1" wrap="square" lIns="91425" tIns="91425" rIns="91425" bIns="91425" anchor="ctr" anchorCtr="0">
            <a:spAutoFit/>
          </a:bodyPr>
          <a:lstStyle/>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Slow-Extraction R&amp;D at CERN</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P. Arrutia</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June 28th 2024</a:t>
            </a:r>
            <a:endParaRPr sz="1000">
              <a:solidFill>
                <a:schemeClr val="accent1"/>
              </a:solidFill>
            </a:endParaRPr>
          </a:p>
        </p:txBody>
      </p:sp>
      <p:sp>
        <p:nvSpPr>
          <p:cNvPr id="356" name="Google Shape;356;p52"/>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spcBef>
                <a:spcPts val="0"/>
              </a:spcBef>
              <a:spcAft>
                <a:spcPts val="0"/>
              </a:spcAft>
              <a:buClr>
                <a:srgbClr val="000000"/>
              </a:buClr>
              <a:buSzPts val="1200"/>
              <a:buFont typeface="Arial"/>
              <a:buNone/>
            </a:pPr>
            <a:fld id="{00000000-1234-1234-1234-123412341234}" type="slidenum">
              <a:rPr lang="en-GB" smtClean="0"/>
              <a:pPr marL="0" lvl="0" indent="0" algn="r" rtl="0">
                <a:spcBef>
                  <a:spcPts val="0"/>
                </a:spcBef>
                <a:spcAft>
                  <a:spcPts val="0"/>
                </a:spcAft>
                <a:buClr>
                  <a:srgbClr val="000000"/>
                </a:buClr>
                <a:buSzPts val="1200"/>
                <a:buFont typeface="Arial"/>
                <a:buNone/>
              </a:pPr>
              <a:t>122</a:t>
            </a:fld>
            <a:endParaRPr/>
          </a:p>
        </p:txBody>
      </p:sp>
      <p:sp>
        <p:nvSpPr>
          <p:cNvPr id="2" name="Footer Placeholder 1">
            <a:extLst>
              <a:ext uri="{FF2B5EF4-FFF2-40B4-BE49-F238E27FC236}">
                <a16:creationId xmlns:a16="http://schemas.microsoft.com/office/drawing/2014/main" id="{50D2127A-EB7D-5DCF-AC77-3F7DF95BBAF3}"/>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3180836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Google Shape;361;p53"/>
          <p:cNvSpPr txBox="1">
            <a:spLocks noGrp="1"/>
          </p:cNvSpPr>
          <p:nvPr>
            <p:ph type="title"/>
          </p:nvPr>
        </p:nvSpPr>
        <p:spPr>
          <a:xfrm>
            <a:off x="457200" y="175120"/>
            <a:ext cx="8226900" cy="705300"/>
          </a:xfrm>
          <a:prstGeom prst="rect">
            <a:avLst/>
          </a:prstGeom>
        </p:spPr>
        <p:txBody>
          <a:bodyPr spcFirstLastPara="1" wrap="square" lIns="45700" tIns="45700" rIns="45700" bIns="45700" anchor="ctr" anchorCtr="0">
            <a:noAutofit/>
          </a:bodyPr>
          <a:lstStyle/>
          <a:p>
            <a:pPr marL="0" lvl="0" indent="0" algn="l" rtl="0">
              <a:spcBef>
                <a:spcPts val="0"/>
              </a:spcBef>
              <a:spcAft>
                <a:spcPts val="0"/>
              </a:spcAft>
              <a:buNone/>
            </a:pPr>
            <a:r>
              <a:rPr lang="en-GB"/>
              <a:t>New septum materials</a:t>
            </a:r>
            <a:endParaRPr/>
          </a:p>
        </p:txBody>
      </p:sp>
      <p:sp>
        <p:nvSpPr>
          <p:cNvPr id="362" name="Google Shape;362;p53"/>
          <p:cNvSpPr txBox="1"/>
          <p:nvPr/>
        </p:nvSpPr>
        <p:spPr>
          <a:xfrm>
            <a:off x="539275" y="1092575"/>
            <a:ext cx="8144700" cy="427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3000">
              <a:solidFill>
                <a:schemeClr val="dk1"/>
              </a:solidFill>
            </a:endParaRPr>
          </a:p>
        </p:txBody>
      </p:sp>
      <p:sp>
        <p:nvSpPr>
          <p:cNvPr id="363" name="Google Shape;363;p53"/>
          <p:cNvSpPr txBox="1"/>
          <p:nvPr/>
        </p:nvSpPr>
        <p:spPr>
          <a:xfrm>
            <a:off x="581300" y="983025"/>
            <a:ext cx="8102700" cy="781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700">
                <a:solidFill>
                  <a:schemeClr val="dk1"/>
                </a:solidFill>
              </a:rPr>
              <a:t>Hazards related to residual dose can be tackled by looking for viable </a:t>
            </a:r>
            <a:r>
              <a:rPr lang="en-GB" sz="1700" b="1">
                <a:solidFill>
                  <a:schemeClr val="dk1"/>
                </a:solidFill>
              </a:rPr>
              <a:t>low-Z materials for different septum components.</a:t>
            </a:r>
            <a:endParaRPr sz="1700" b="1">
              <a:solidFill>
                <a:schemeClr val="dk1"/>
              </a:solidFill>
            </a:endParaRPr>
          </a:p>
          <a:p>
            <a:pPr marL="0" lvl="0" indent="0" algn="l" rtl="0">
              <a:spcBef>
                <a:spcPts val="0"/>
              </a:spcBef>
              <a:spcAft>
                <a:spcPts val="0"/>
              </a:spcAft>
              <a:buNone/>
            </a:pPr>
            <a:endParaRPr sz="1700">
              <a:solidFill>
                <a:schemeClr val="dk1"/>
              </a:solidFill>
            </a:endParaRPr>
          </a:p>
        </p:txBody>
      </p:sp>
      <p:grpSp>
        <p:nvGrpSpPr>
          <p:cNvPr id="364" name="Google Shape;364;p53"/>
          <p:cNvGrpSpPr/>
          <p:nvPr/>
        </p:nvGrpSpPr>
        <p:grpSpPr>
          <a:xfrm>
            <a:off x="581302" y="1867417"/>
            <a:ext cx="3314396" cy="2465228"/>
            <a:chOff x="40475" y="2448400"/>
            <a:chExt cx="2643902" cy="1989050"/>
          </a:xfrm>
        </p:grpSpPr>
        <p:pic>
          <p:nvPicPr>
            <p:cNvPr id="365" name="Google Shape;365;p53"/>
            <p:cNvPicPr preferRelativeResize="0"/>
            <p:nvPr/>
          </p:nvPicPr>
          <p:blipFill>
            <a:blip r:embed="rId3">
              <a:alphaModFix/>
            </a:blip>
            <a:stretch>
              <a:fillRect/>
            </a:stretch>
          </p:blipFill>
          <p:spPr>
            <a:xfrm>
              <a:off x="40475" y="2448400"/>
              <a:ext cx="2643902" cy="1989050"/>
            </a:xfrm>
            <a:prstGeom prst="rect">
              <a:avLst/>
            </a:prstGeom>
            <a:noFill/>
            <a:ln>
              <a:noFill/>
            </a:ln>
          </p:spPr>
        </p:pic>
        <p:sp>
          <p:nvSpPr>
            <p:cNvPr id="366" name="Google Shape;366;p53"/>
            <p:cNvSpPr/>
            <p:nvPr/>
          </p:nvSpPr>
          <p:spPr>
            <a:xfrm rot="-5400000">
              <a:off x="1006325" y="3140150"/>
              <a:ext cx="31200" cy="505800"/>
            </a:xfrm>
            <a:prstGeom prst="rect">
              <a:avLst/>
            </a:prstGeom>
            <a:gradFill>
              <a:gsLst>
                <a:gs pos="0">
                  <a:srgbClr val="51AB2A"/>
                </a:gs>
                <a:gs pos="30000">
                  <a:srgbClr val="39751F"/>
                </a:gs>
                <a:gs pos="74000">
                  <a:srgbClr val="FF0000"/>
                </a:gs>
                <a:gs pos="100000">
                  <a:srgbClr val="203E13"/>
                </a:gs>
              </a:gsLst>
              <a:lin ang="5400012"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pic>
        <p:nvPicPr>
          <p:cNvPr id="367" name="Google Shape;367;p53"/>
          <p:cNvPicPr preferRelativeResize="0"/>
          <p:nvPr/>
        </p:nvPicPr>
        <p:blipFill>
          <a:blip r:embed="rId4">
            <a:alphaModFix/>
          </a:blip>
          <a:stretch>
            <a:fillRect/>
          </a:stretch>
        </p:blipFill>
        <p:spPr>
          <a:xfrm rot="5400000">
            <a:off x="5743350" y="729424"/>
            <a:ext cx="1621175" cy="4630625"/>
          </a:xfrm>
          <a:prstGeom prst="rect">
            <a:avLst/>
          </a:prstGeom>
          <a:noFill/>
          <a:ln>
            <a:noFill/>
          </a:ln>
        </p:spPr>
      </p:pic>
      <p:sp>
        <p:nvSpPr>
          <p:cNvPr id="368" name="Google Shape;368;p53"/>
          <p:cNvSpPr txBox="1"/>
          <p:nvPr/>
        </p:nvSpPr>
        <p:spPr>
          <a:xfrm>
            <a:off x="651275" y="4480000"/>
            <a:ext cx="1626000" cy="408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100" u="sng">
                <a:solidFill>
                  <a:schemeClr val="accent1"/>
                </a:solidFill>
                <a:hlinkClick r:id="rId5">
                  <a:extLst>
                    <a:ext uri="{A12FA001-AC4F-418D-AE19-62706E023703}">
                      <ahyp:hlinkClr xmlns:ahyp="http://schemas.microsoft.com/office/drawing/2018/hyperlinkcolor" val="tx"/>
                    </a:ext>
                  </a:extLst>
                </a:hlinkClick>
              </a:rPr>
              <a:t>M. Fraser 2019</a:t>
            </a:r>
            <a:endParaRPr sz="1100">
              <a:solidFill>
                <a:schemeClr val="accent1"/>
              </a:solidFill>
            </a:endParaRPr>
          </a:p>
        </p:txBody>
      </p:sp>
      <p:sp>
        <p:nvSpPr>
          <p:cNvPr id="369" name="Google Shape;369;p53"/>
          <p:cNvSpPr txBox="1"/>
          <p:nvPr/>
        </p:nvSpPr>
        <p:spPr>
          <a:xfrm>
            <a:off x="2927500" y="4406975"/>
            <a:ext cx="2865900" cy="646500"/>
          </a:xfrm>
          <a:prstGeom prst="rect">
            <a:avLst/>
          </a:prstGeom>
          <a:noFill/>
          <a:ln>
            <a:noFill/>
          </a:ln>
        </p:spPr>
        <p:txBody>
          <a:bodyPr spcFirstLastPara="1" wrap="square" lIns="91425" tIns="91425" rIns="91425" bIns="91425" anchor="ctr" anchorCtr="0">
            <a:spAutoFit/>
          </a:bodyPr>
          <a:lstStyle/>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Slow-Extraction R&amp;D at CERN</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P. Arrutia</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June 28th 2024</a:t>
            </a:r>
            <a:endParaRPr sz="1000">
              <a:solidFill>
                <a:schemeClr val="accent1"/>
              </a:solidFill>
            </a:endParaRPr>
          </a:p>
        </p:txBody>
      </p:sp>
      <p:sp>
        <p:nvSpPr>
          <p:cNvPr id="370" name="Google Shape;370;p53"/>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spcBef>
                <a:spcPts val="0"/>
              </a:spcBef>
              <a:spcAft>
                <a:spcPts val="0"/>
              </a:spcAft>
              <a:buClr>
                <a:srgbClr val="000000"/>
              </a:buClr>
              <a:buSzPts val="1200"/>
              <a:buFont typeface="Arial"/>
              <a:buNone/>
            </a:pPr>
            <a:fld id="{00000000-1234-1234-1234-123412341234}" type="slidenum">
              <a:rPr lang="en-GB" smtClean="0"/>
              <a:pPr marL="0" lvl="0" indent="0" algn="r" rtl="0">
                <a:spcBef>
                  <a:spcPts val="0"/>
                </a:spcBef>
                <a:spcAft>
                  <a:spcPts val="0"/>
                </a:spcAft>
                <a:buClr>
                  <a:srgbClr val="000000"/>
                </a:buClr>
                <a:buSzPts val="1200"/>
                <a:buFont typeface="Arial"/>
                <a:buNone/>
              </a:pPr>
              <a:t>123</a:t>
            </a:fld>
            <a:endParaRPr/>
          </a:p>
        </p:txBody>
      </p:sp>
      <p:sp>
        <p:nvSpPr>
          <p:cNvPr id="2" name="Footer Placeholder 1">
            <a:extLst>
              <a:ext uri="{FF2B5EF4-FFF2-40B4-BE49-F238E27FC236}">
                <a16:creationId xmlns:a16="http://schemas.microsoft.com/office/drawing/2014/main" id="{76242CB7-FCE7-D8A8-7234-8CFE1DE87405}"/>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2616326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Shape 374"/>
        <p:cNvGrpSpPr/>
        <p:nvPr/>
      </p:nvGrpSpPr>
      <p:grpSpPr>
        <a:xfrm>
          <a:off x="0" y="0"/>
          <a:ext cx="0" cy="0"/>
          <a:chOff x="0" y="0"/>
          <a:chExt cx="0" cy="0"/>
        </a:xfrm>
      </p:grpSpPr>
      <p:sp>
        <p:nvSpPr>
          <p:cNvPr id="375" name="Google Shape;375;p54"/>
          <p:cNvSpPr txBox="1">
            <a:spLocks noGrp="1"/>
          </p:cNvSpPr>
          <p:nvPr>
            <p:ph type="title"/>
          </p:nvPr>
        </p:nvSpPr>
        <p:spPr>
          <a:xfrm>
            <a:off x="457200" y="175120"/>
            <a:ext cx="8226900" cy="705300"/>
          </a:xfrm>
          <a:prstGeom prst="rect">
            <a:avLst/>
          </a:prstGeom>
        </p:spPr>
        <p:txBody>
          <a:bodyPr spcFirstLastPara="1" wrap="square" lIns="45700" tIns="45700" rIns="45700" bIns="45700" anchor="ctr" anchorCtr="0">
            <a:noAutofit/>
          </a:bodyPr>
          <a:lstStyle/>
          <a:p>
            <a:pPr marL="0" lvl="0" indent="0" algn="l" rtl="0">
              <a:spcBef>
                <a:spcPts val="0"/>
              </a:spcBef>
              <a:spcAft>
                <a:spcPts val="0"/>
              </a:spcAft>
              <a:buNone/>
            </a:pPr>
            <a:r>
              <a:rPr lang="en-GB"/>
              <a:t>New septum materials (ii)</a:t>
            </a:r>
            <a:endParaRPr/>
          </a:p>
        </p:txBody>
      </p:sp>
      <p:sp>
        <p:nvSpPr>
          <p:cNvPr id="376" name="Google Shape;376;p54"/>
          <p:cNvSpPr txBox="1"/>
          <p:nvPr/>
        </p:nvSpPr>
        <p:spPr>
          <a:xfrm>
            <a:off x="539275" y="863975"/>
            <a:ext cx="8144700" cy="427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3000">
              <a:solidFill>
                <a:schemeClr val="dk1"/>
              </a:solidFill>
            </a:endParaRPr>
          </a:p>
        </p:txBody>
      </p:sp>
      <p:sp>
        <p:nvSpPr>
          <p:cNvPr id="377" name="Google Shape;377;p54"/>
          <p:cNvSpPr txBox="1"/>
          <p:nvPr/>
        </p:nvSpPr>
        <p:spPr>
          <a:xfrm>
            <a:off x="581300" y="754425"/>
            <a:ext cx="8102700" cy="496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2000">
              <a:solidFill>
                <a:schemeClr val="dk1"/>
              </a:solidFill>
            </a:endParaRPr>
          </a:p>
          <a:p>
            <a:pPr marL="0" lvl="0" indent="0" algn="l" rtl="0">
              <a:spcBef>
                <a:spcPts val="0"/>
              </a:spcBef>
              <a:spcAft>
                <a:spcPts val="0"/>
              </a:spcAft>
              <a:buNone/>
            </a:pPr>
            <a:endParaRPr sz="2000">
              <a:solidFill>
                <a:schemeClr val="dk1"/>
              </a:solidFill>
            </a:endParaRPr>
          </a:p>
        </p:txBody>
      </p:sp>
      <p:grpSp>
        <p:nvGrpSpPr>
          <p:cNvPr id="378" name="Google Shape;378;p54"/>
          <p:cNvGrpSpPr/>
          <p:nvPr/>
        </p:nvGrpSpPr>
        <p:grpSpPr>
          <a:xfrm>
            <a:off x="193475" y="1411950"/>
            <a:ext cx="6155575" cy="2744750"/>
            <a:chOff x="193475" y="1411950"/>
            <a:chExt cx="6155575" cy="2744750"/>
          </a:xfrm>
        </p:grpSpPr>
        <p:pic>
          <p:nvPicPr>
            <p:cNvPr id="379" name="Google Shape;379;p54"/>
            <p:cNvPicPr preferRelativeResize="0"/>
            <p:nvPr/>
          </p:nvPicPr>
          <p:blipFill>
            <a:blip r:embed="rId3">
              <a:alphaModFix/>
            </a:blip>
            <a:stretch>
              <a:fillRect/>
            </a:stretch>
          </p:blipFill>
          <p:spPr>
            <a:xfrm>
              <a:off x="871250" y="1764600"/>
              <a:ext cx="2574833" cy="1767775"/>
            </a:xfrm>
            <a:prstGeom prst="rect">
              <a:avLst/>
            </a:prstGeom>
            <a:noFill/>
            <a:ln>
              <a:noFill/>
            </a:ln>
          </p:spPr>
        </p:pic>
        <p:pic>
          <p:nvPicPr>
            <p:cNvPr id="380" name="Google Shape;380;p54"/>
            <p:cNvPicPr preferRelativeResize="0"/>
            <p:nvPr/>
          </p:nvPicPr>
          <p:blipFill rotWithShape="1">
            <a:blip r:embed="rId4">
              <a:alphaModFix/>
            </a:blip>
            <a:srcRect t="27204" r="69910" b="22832"/>
            <a:stretch/>
          </p:blipFill>
          <p:spPr>
            <a:xfrm>
              <a:off x="193475" y="1633225"/>
              <a:ext cx="1669225" cy="742375"/>
            </a:xfrm>
            <a:prstGeom prst="rect">
              <a:avLst/>
            </a:prstGeom>
            <a:noFill/>
            <a:ln>
              <a:noFill/>
            </a:ln>
          </p:spPr>
        </p:pic>
        <p:sp>
          <p:nvSpPr>
            <p:cNvPr id="381" name="Google Shape;381;p54"/>
            <p:cNvSpPr txBox="1"/>
            <p:nvPr/>
          </p:nvSpPr>
          <p:spPr>
            <a:xfrm>
              <a:off x="680200" y="1411950"/>
              <a:ext cx="819300" cy="294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500">
                  <a:solidFill>
                    <a:schemeClr val="dk1"/>
                  </a:solidFill>
                </a:rPr>
                <a:t>Current</a:t>
              </a:r>
              <a:endParaRPr sz="1500">
                <a:solidFill>
                  <a:schemeClr val="dk1"/>
                </a:solidFill>
              </a:endParaRPr>
            </a:p>
          </p:txBody>
        </p:sp>
        <p:pic>
          <p:nvPicPr>
            <p:cNvPr id="382" name="Google Shape;382;p54"/>
            <p:cNvPicPr preferRelativeResize="0"/>
            <p:nvPr/>
          </p:nvPicPr>
          <p:blipFill>
            <a:blip r:embed="rId5">
              <a:alphaModFix/>
            </a:blip>
            <a:stretch>
              <a:fillRect/>
            </a:stretch>
          </p:blipFill>
          <p:spPr>
            <a:xfrm>
              <a:off x="2057400" y="3308950"/>
              <a:ext cx="4109331" cy="650575"/>
            </a:xfrm>
            <a:prstGeom prst="rect">
              <a:avLst/>
            </a:prstGeom>
            <a:noFill/>
            <a:ln>
              <a:noFill/>
            </a:ln>
          </p:spPr>
        </p:pic>
        <p:sp>
          <p:nvSpPr>
            <p:cNvPr id="383" name="Google Shape;383;p54"/>
            <p:cNvSpPr txBox="1"/>
            <p:nvPr/>
          </p:nvSpPr>
          <p:spPr>
            <a:xfrm>
              <a:off x="2503950" y="3862400"/>
              <a:ext cx="3845100" cy="294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600">
                  <a:solidFill>
                    <a:schemeClr val="dk1"/>
                  </a:solidFill>
                </a:rPr>
                <a:t>Residual dose rate after 1 week</a:t>
              </a:r>
              <a:endParaRPr sz="1600">
                <a:solidFill>
                  <a:schemeClr val="dk1"/>
                </a:solidFill>
              </a:endParaRPr>
            </a:p>
          </p:txBody>
        </p:sp>
      </p:grpSp>
      <p:grpSp>
        <p:nvGrpSpPr>
          <p:cNvPr id="384" name="Google Shape;384;p54"/>
          <p:cNvGrpSpPr/>
          <p:nvPr/>
        </p:nvGrpSpPr>
        <p:grpSpPr>
          <a:xfrm>
            <a:off x="3368775" y="1348675"/>
            <a:ext cx="5035250" cy="2183700"/>
            <a:chOff x="3368775" y="1348675"/>
            <a:chExt cx="5035250" cy="2183700"/>
          </a:xfrm>
        </p:grpSpPr>
        <p:pic>
          <p:nvPicPr>
            <p:cNvPr id="385" name="Google Shape;385;p54"/>
            <p:cNvPicPr preferRelativeResize="0"/>
            <p:nvPr/>
          </p:nvPicPr>
          <p:blipFill>
            <a:blip r:embed="rId6">
              <a:alphaModFix/>
            </a:blip>
            <a:stretch>
              <a:fillRect/>
            </a:stretch>
          </p:blipFill>
          <p:spPr>
            <a:xfrm>
              <a:off x="5983625" y="1725025"/>
              <a:ext cx="2420400" cy="1807350"/>
            </a:xfrm>
            <a:prstGeom prst="rect">
              <a:avLst/>
            </a:prstGeom>
            <a:noFill/>
            <a:ln>
              <a:noFill/>
            </a:ln>
          </p:spPr>
        </p:pic>
        <p:pic>
          <p:nvPicPr>
            <p:cNvPr id="386" name="Google Shape;386;p54"/>
            <p:cNvPicPr preferRelativeResize="0"/>
            <p:nvPr/>
          </p:nvPicPr>
          <p:blipFill rotWithShape="1">
            <a:blip r:embed="rId4">
              <a:alphaModFix/>
            </a:blip>
            <a:srcRect l="68565" t="25810" b="24226"/>
            <a:stretch/>
          </p:blipFill>
          <p:spPr>
            <a:xfrm>
              <a:off x="4712075" y="1557025"/>
              <a:ext cx="1743826" cy="742375"/>
            </a:xfrm>
            <a:prstGeom prst="rect">
              <a:avLst/>
            </a:prstGeom>
            <a:noFill/>
            <a:ln>
              <a:noFill/>
            </a:ln>
          </p:spPr>
        </p:pic>
        <p:sp>
          <p:nvSpPr>
            <p:cNvPr id="387" name="Google Shape;387;p54"/>
            <p:cNvSpPr txBox="1"/>
            <p:nvPr/>
          </p:nvSpPr>
          <p:spPr>
            <a:xfrm>
              <a:off x="4926675" y="1348675"/>
              <a:ext cx="1379700" cy="294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500">
                  <a:solidFill>
                    <a:schemeClr val="dk1"/>
                  </a:solidFill>
                </a:rPr>
                <a:t>Dream world</a:t>
              </a:r>
              <a:endParaRPr sz="1500">
                <a:solidFill>
                  <a:schemeClr val="dk1"/>
                </a:solidFill>
              </a:endParaRPr>
            </a:p>
          </p:txBody>
        </p:sp>
        <p:sp>
          <p:nvSpPr>
            <p:cNvPr id="388" name="Google Shape;388;p54"/>
            <p:cNvSpPr/>
            <p:nvPr/>
          </p:nvSpPr>
          <p:spPr>
            <a:xfrm>
              <a:off x="3368775" y="2509825"/>
              <a:ext cx="1953900" cy="650700"/>
            </a:xfrm>
            <a:prstGeom prst="rightArrow">
              <a:avLst>
                <a:gd name="adj1" fmla="val 50000"/>
                <a:gd name="adj2" fmla="val 50000"/>
              </a:avLst>
            </a:prstGeom>
            <a:solidFill>
              <a:schemeClr val="lt1"/>
            </a:solid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t>20x reduction!</a:t>
              </a:r>
              <a:endParaRPr/>
            </a:p>
          </p:txBody>
        </p:sp>
      </p:grpSp>
      <p:sp>
        <p:nvSpPr>
          <p:cNvPr id="389" name="Google Shape;389;p54"/>
          <p:cNvSpPr txBox="1"/>
          <p:nvPr/>
        </p:nvSpPr>
        <p:spPr>
          <a:xfrm>
            <a:off x="651275" y="4480000"/>
            <a:ext cx="1626000" cy="408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100" u="sng">
                <a:solidFill>
                  <a:schemeClr val="accent1"/>
                </a:solidFill>
                <a:hlinkClick r:id="rId7">
                  <a:extLst>
                    <a:ext uri="{A12FA001-AC4F-418D-AE19-62706E023703}">
                      <ahyp:hlinkClr xmlns:ahyp="http://schemas.microsoft.com/office/drawing/2018/hyperlinkcolor" val="tx"/>
                    </a:ext>
                  </a:extLst>
                </a:hlinkClick>
              </a:rPr>
              <a:t>H. Vincke</a:t>
            </a:r>
            <a:r>
              <a:rPr lang="en-GB" sz="1100">
                <a:solidFill>
                  <a:schemeClr val="accent1"/>
                </a:solidFill>
              </a:rPr>
              <a:t> 2023</a:t>
            </a:r>
            <a:endParaRPr sz="1100">
              <a:solidFill>
                <a:schemeClr val="accent1"/>
              </a:solidFill>
            </a:endParaRPr>
          </a:p>
        </p:txBody>
      </p:sp>
      <p:sp>
        <p:nvSpPr>
          <p:cNvPr id="390" name="Google Shape;390;p54"/>
          <p:cNvSpPr txBox="1"/>
          <p:nvPr/>
        </p:nvSpPr>
        <p:spPr>
          <a:xfrm>
            <a:off x="2927500" y="4406975"/>
            <a:ext cx="2865900" cy="646500"/>
          </a:xfrm>
          <a:prstGeom prst="rect">
            <a:avLst/>
          </a:prstGeom>
          <a:noFill/>
          <a:ln>
            <a:noFill/>
          </a:ln>
        </p:spPr>
        <p:txBody>
          <a:bodyPr spcFirstLastPara="1" wrap="square" lIns="91425" tIns="91425" rIns="91425" bIns="91425" anchor="ctr" anchorCtr="0">
            <a:spAutoFit/>
          </a:bodyPr>
          <a:lstStyle/>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Slow-Extraction R&amp;D at CERN</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P. Arrutia</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June 28th 2024</a:t>
            </a:r>
            <a:endParaRPr sz="1000">
              <a:solidFill>
                <a:schemeClr val="accent1"/>
              </a:solidFill>
            </a:endParaRPr>
          </a:p>
        </p:txBody>
      </p:sp>
      <p:sp>
        <p:nvSpPr>
          <p:cNvPr id="391" name="Google Shape;391;p54"/>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spcBef>
                <a:spcPts val="0"/>
              </a:spcBef>
              <a:spcAft>
                <a:spcPts val="0"/>
              </a:spcAft>
              <a:buClr>
                <a:srgbClr val="000000"/>
              </a:buClr>
              <a:buSzPts val="1200"/>
              <a:buFont typeface="Arial"/>
              <a:buNone/>
            </a:pPr>
            <a:fld id="{00000000-1234-1234-1234-123412341234}" type="slidenum">
              <a:rPr lang="en-GB" smtClean="0"/>
              <a:pPr marL="0" lvl="0" indent="0" algn="r" rtl="0">
                <a:spcBef>
                  <a:spcPts val="0"/>
                </a:spcBef>
                <a:spcAft>
                  <a:spcPts val="0"/>
                </a:spcAft>
                <a:buClr>
                  <a:srgbClr val="000000"/>
                </a:buClr>
                <a:buSzPts val="1200"/>
                <a:buFont typeface="Arial"/>
                <a:buNone/>
              </a:pPr>
              <a:t>124</a:t>
            </a:fld>
            <a:endParaRPr/>
          </a:p>
        </p:txBody>
      </p:sp>
      <p:sp>
        <p:nvSpPr>
          <p:cNvPr id="2" name="Footer Placeholder 1">
            <a:extLst>
              <a:ext uri="{FF2B5EF4-FFF2-40B4-BE49-F238E27FC236}">
                <a16:creationId xmlns:a16="http://schemas.microsoft.com/office/drawing/2014/main" id="{86882F3F-C9D6-E3F4-EEA4-5BB2670D49E3}"/>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2014331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6" name="Google Shape;396;p55"/>
          <p:cNvSpPr txBox="1">
            <a:spLocks noGrp="1"/>
          </p:cNvSpPr>
          <p:nvPr>
            <p:ph type="title"/>
          </p:nvPr>
        </p:nvSpPr>
        <p:spPr>
          <a:xfrm>
            <a:off x="457200" y="175120"/>
            <a:ext cx="8226900" cy="705300"/>
          </a:xfrm>
          <a:prstGeom prst="rect">
            <a:avLst/>
          </a:prstGeom>
        </p:spPr>
        <p:txBody>
          <a:bodyPr spcFirstLastPara="1" wrap="square" lIns="45700" tIns="45700" rIns="45700" bIns="45700" anchor="ctr" anchorCtr="0">
            <a:noAutofit/>
          </a:bodyPr>
          <a:lstStyle/>
          <a:p>
            <a:pPr marL="0" lvl="0" indent="0" algn="l" rtl="0">
              <a:spcBef>
                <a:spcPts val="0"/>
              </a:spcBef>
              <a:spcAft>
                <a:spcPts val="0"/>
              </a:spcAft>
              <a:buNone/>
            </a:pPr>
            <a:r>
              <a:rPr lang="en-GB"/>
              <a:t>New septum materials (iii)</a:t>
            </a:r>
            <a:endParaRPr/>
          </a:p>
        </p:txBody>
      </p:sp>
      <p:sp>
        <p:nvSpPr>
          <p:cNvPr id="397" name="Google Shape;397;p55"/>
          <p:cNvSpPr txBox="1">
            <a:spLocks noGrp="1"/>
          </p:cNvSpPr>
          <p:nvPr>
            <p:ph type="body" idx="1"/>
          </p:nvPr>
        </p:nvSpPr>
        <p:spPr>
          <a:xfrm>
            <a:off x="457200" y="994200"/>
            <a:ext cx="8451600" cy="2122500"/>
          </a:xfrm>
          <a:prstGeom prst="rect">
            <a:avLst/>
          </a:prstGeom>
        </p:spPr>
        <p:txBody>
          <a:bodyPr spcFirstLastPara="1" wrap="square" lIns="91425" tIns="45700" rIns="91425" bIns="45700" anchor="t" anchorCtr="0">
            <a:noAutofit/>
          </a:bodyPr>
          <a:lstStyle/>
          <a:p>
            <a:pPr marL="0" lvl="0" indent="0" algn="l" rtl="0">
              <a:spcBef>
                <a:spcPts val="600"/>
              </a:spcBef>
              <a:spcAft>
                <a:spcPts val="0"/>
              </a:spcAft>
              <a:buNone/>
            </a:pPr>
            <a:r>
              <a:rPr lang="en-GB" sz="1800" b="1"/>
              <a:t>Efforts focused on tank material</a:t>
            </a:r>
            <a:r>
              <a:rPr lang="en-GB" sz="1800"/>
              <a:t>. Best candidate: feasible + </a:t>
            </a:r>
            <a:r>
              <a:rPr lang="en-GB" sz="1700" b="1"/>
              <a:t>2x dose reduction</a:t>
            </a:r>
            <a:r>
              <a:rPr lang="en-GB" sz="1800"/>
              <a:t>. </a:t>
            </a:r>
            <a:endParaRPr sz="1800"/>
          </a:p>
          <a:p>
            <a:pPr marL="457200" lvl="0" indent="-336550" algn="l" rtl="0">
              <a:spcBef>
                <a:spcPts val="600"/>
              </a:spcBef>
              <a:spcAft>
                <a:spcPts val="0"/>
              </a:spcAft>
              <a:buSzPts val="1700"/>
              <a:buChar char="•"/>
            </a:pPr>
            <a:r>
              <a:rPr lang="en-GB" sz="1700"/>
              <a:t>Selection of alloy -&gt; Al 5083 </a:t>
            </a:r>
            <a:endParaRPr sz="1700"/>
          </a:p>
          <a:p>
            <a:pPr marL="457200" lvl="0" indent="-336550" algn="l" rtl="0">
              <a:spcBef>
                <a:spcPts val="0"/>
              </a:spcBef>
              <a:spcAft>
                <a:spcPts val="0"/>
              </a:spcAft>
              <a:buSzPts val="1700"/>
              <a:buChar char="•"/>
            </a:pPr>
            <a:r>
              <a:rPr lang="en-GB" sz="1700"/>
              <a:t>design of low-Z flanges -&gt; Bimetallic flange</a:t>
            </a:r>
            <a:endParaRPr sz="1700"/>
          </a:p>
          <a:p>
            <a:pPr marL="457200" lvl="0" indent="-336550" algn="l" rtl="0">
              <a:spcBef>
                <a:spcPts val="0"/>
              </a:spcBef>
              <a:spcAft>
                <a:spcPts val="0"/>
              </a:spcAft>
              <a:buSzPts val="1700"/>
              <a:buChar char="•"/>
            </a:pPr>
            <a:r>
              <a:rPr lang="en-GB" sz="1700"/>
              <a:t>buckling tests -&gt; mass reduction of 2.7x w.r.t. current tank</a:t>
            </a:r>
            <a:endParaRPr sz="1700"/>
          </a:p>
          <a:p>
            <a:pPr marL="457200" lvl="0" indent="-336550" algn="l" rtl="0">
              <a:spcBef>
                <a:spcPts val="0"/>
              </a:spcBef>
              <a:spcAft>
                <a:spcPts val="0"/>
              </a:spcAft>
              <a:buSzPts val="1700"/>
              <a:buChar char="•"/>
            </a:pPr>
            <a:r>
              <a:rPr lang="en-GB" sz="1700"/>
              <a:t>Manufacturing -&gt; mock-up + welding tests</a:t>
            </a:r>
            <a:endParaRPr sz="1100"/>
          </a:p>
        </p:txBody>
      </p:sp>
      <p:pic>
        <p:nvPicPr>
          <p:cNvPr id="398" name="Google Shape;398;p55"/>
          <p:cNvPicPr preferRelativeResize="0"/>
          <p:nvPr/>
        </p:nvPicPr>
        <p:blipFill>
          <a:blip r:embed="rId3">
            <a:alphaModFix/>
          </a:blip>
          <a:stretch>
            <a:fillRect/>
          </a:stretch>
        </p:blipFill>
        <p:spPr>
          <a:xfrm>
            <a:off x="773775" y="2983025"/>
            <a:ext cx="2483500" cy="1433900"/>
          </a:xfrm>
          <a:prstGeom prst="rect">
            <a:avLst/>
          </a:prstGeom>
          <a:noFill/>
          <a:ln>
            <a:noFill/>
          </a:ln>
        </p:spPr>
      </p:pic>
      <p:pic>
        <p:nvPicPr>
          <p:cNvPr id="399" name="Google Shape;399;p55"/>
          <p:cNvPicPr preferRelativeResize="0"/>
          <p:nvPr/>
        </p:nvPicPr>
        <p:blipFill>
          <a:blip r:embed="rId4">
            <a:alphaModFix/>
          </a:blip>
          <a:stretch>
            <a:fillRect/>
          </a:stretch>
        </p:blipFill>
        <p:spPr>
          <a:xfrm>
            <a:off x="4625550" y="3145027"/>
            <a:ext cx="2700300" cy="1299150"/>
          </a:xfrm>
          <a:prstGeom prst="rect">
            <a:avLst/>
          </a:prstGeom>
          <a:noFill/>
          <a:ln>
            <a:noFill/>
          </a:ln>
        </p:spPr>
      </p:pic>
      <p:sp>
        <p:nvSpPr>
          <p:cNvPr id="400" name="Google Shape;400;p55"/>
          <p:cNvSpPr txBox="1"/>
          <p:nvPr/>
        </p:nvSpPr>
        <p:spPr>
          <a:xfrm>
            <a:off x="350175" y="2549350"/>
            <a:ext cx="8103300" cy="433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500">
                <a:solidFill>
                  <a:schemeClr val="dk1"/>
                </a:solidFill>
              </a:rPr>
              <a:t>Before Aug 2024: develop, manufacture and assembly of full tank</a:t>
            </a:r>
            <a:endParaRPr sz="1500">
              <a:solidFill>
                <a:schemeClr val="dk1"/>
              </a:solidFill>
            </a:endParaRPr>
          </a:p>
        </p:txBody>
      </p:sp>
      <p:sp>
        <p:nvSpPr>
          <p:cNvPr id="401" name="Google Shape;401;p55"/>
          <p:cNvSpPr txBox="1"/>
          <p:nvPr/>
        </p:nvSpPr>
        <p:spPr>
          <a:xfrm>
            <a:off x="651275" y="4480000"/>
            <a:ext cx="1626000" cy="408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100" u="sng">
                <a:solidFill>
                  <a:schemeClr val="accent1"/>
                </a:solidFill>
                <a:hlinkClick r:id="rId5">
                  <a:extLst>
                    <a:ext uri="{A12FA001-AC4F-418D-AE19-62706E023703}">
                      <ahyp:hlinkClr xmlns:ahyp="http://schemas.microsoft.com/office/drawing/2018/hyperlinkcolor" val="tx"/>
                    </a:ext>
                  </a:extLst>
                </a:hlinkClick>
              </a:rPr>
              <a:t>F. Pirozzi</a:t>
            </a:r>
            <a:r>
              <a:rPr lang="en-GB" sz="1100">
                <a:solidFill>
                  <a:schemeClr val="accent1"/>
                </a:solidFill>
              </a:rPr>
              <a:t> 2023</a:t>
            </a:r>
            <a:endParaRPr sz="1100">
              <a:solidFill>
                <a:schemeClr val="accent1"/>
              </a:solidFill>
            </a:endParaRPr>
          </a:p>
        </p:txBody>
      </p:sp>
      <p:sp>
        <p:nvSpPr>
          <p:cNvPr id="402" name="Google Shape;402;p55"/>
          <p:cNvSpPr txBox="1"/>
          <p:nvPr/>
        </p:nvSpPr>
        <p:spPr>
          <a:xfrm>
            <a:off x="2927500" y="4406975"/>
            <a:ext cx="2865900" cy="646500"/>
          </a:xfrm>
          <a:prstGeom prst="rect">
            <a:avLst/>
          </a:prstGeom>
          <a:noFill/>
          <a:ln>
            <a:noFill/>
          </a:ln>
        </p:spPr>
        <p:txBody>
          <a:bodyPr spcFirstLastPara="1" wrap="square" lIns="91425" tIns="91425" rIns="91425" bIns="91425" anchor="ctr" anchorCtr="0">
            <a:spAutoFit/>
          </a:bodyPr>
          <a:lstStyle/>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Slow-Extraction R&amp;D at CERN</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P. Arrutia</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June 28th 2024</a:t>
            </a:r>
            <a:endParaRPr sz="1000">
              <a:solidFill>
                <a:schemeClr val="accent1"/>
              </a:solidFill>
            </a:endParaRPr>
          </a:p>
        </p:txBody>
      </p:sp>
      <p:sp>
        <p:nvSpPr>
          <p:cNvPr id="403" name="Google Shape;403;p55"/>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spcBef>
                <a:spcPts val="0"/>
              </a:spcBef>
              <a:spcAft>
                <a:spcPts val="0"/>
              </a:spcAft>
              <a:buClr>
                <a:srgbClr val="000000"/>
              </a:buClr>
              <a:buSzPts val="1200"/>
              <a:buFont typeface="Arial"/>
              <a:buNone/>
            </a:pPr>
            <a:fld id="{00000000-1234-1234-1234-123412341234}" type="slidenum">
              <a:rPr lang="en-GB" smtClean="0"/>
              <a:pPr marL="0" lvl="0" indent="0" algn="r" rtl="0">
                <a:spcBef>
                  <a:spcPts val="0"/>
                </a:spcBef>
                <a:spcAft>
                  <a:spcPts val="0"/>
                </a:spcAft>
                <a:buClr>
                  <a:srgbClr val="000000"/>
                </a:buClr>
                <a:buSzPts val="1200"/>
                <a:buFont typeface="Arial"/>
                <a:buNone/>
              </a:pPr>
              <a:t>125</a:t>
            </a:fld>
            <a:endParaRPr/>
          </a:p>
        </p:txBody>
      </p:sp>
      <p:sp>
        <p:nvSpPr>
          <p:cNvPr id="2" name="Footer Placeholder 1">
            <a:extLst>
              <a:ext uri="{FF2B5EF4-FFF2-40B4-BE49-F238E27FC236}">
                <a16:creationId xmlns:a16="http://schemas.microsoft.com/office/drawing/2014/main" id="{06F77C81-42FB-9D0A-3807-A2C992AA2683}"/>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1155448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9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9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9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408" name="Google Shape;408;p56"/>
          <p:cNvSpPr txBox="1">
            <a:spLocks noGrp="1"/>
          </p:cNvSpPr>
          <p:nvPr>
            <p:ph type="title"/>
          </p:nvPr>
        </p:nvSpPr>
        <p:spPr>
          <a:xfrm>
            <a:off x="457200" y="175120"/>
            <a:ext cx="8226900" cy="705300"/>
          </a:xfrm>
          <a:prstGeom prst="rect">
            <a:avLst/>
          </a:prstGeom>
          <a:noFill/>
          <a:ln>
            <a:noFill/>
          </a:ln>
        </p:spPr>
        <p:txBody>
          <a:bodyPr spcFirstLastPara="1" wrap="square" lIns="45700" tIns="45700" rIns="45700" bIns="45700" anchor="ctr" anchorCtr="0">
            <a:noAutofit/>
          </a:bodyPr>
          <a:lstStyle/>
          <a:p>
            <a:pPr marL="0" lvl="0" indent="0" algn="l" rtl="0">
              <a:lnSpc>
                <a:spcPct val="100000"/>
              </a:lnSpc>
              <a:spcBef>
                <a:spcPts val="0"/>
              </a:spcBef>
              <a:spcAft>
                <a:spcPts val="0"/>
              </a:spcAft>
              <a:buSzPts val="4600"/>
              <a:buNone/>
            </a:pPr>
            <a:r>
              <a:rPr lang="en-GB"/>
              <a:t>Crystal shadowing</a:t>
            </a:r>
            <a:endParaRPr/>
          </a:p>
        </p:txBody>
      </p:sp>
      <p:sp>
        <p:nvSpPr>
          <p:cNvPr id="409" name="Google Shape;409;p56"/>
          <p:cNvSpPr txBox="1">
            <a:spLocks noGrp="1"/>
          </p:cNvSpPr>
          <p:nvPr>
            <p:ph type="body" idx="1"/>
          </p:nvPr>
        </p:nvSpPr>
        <p:spPr>
          <a:xfrm>
            <a:off x="457200" y="994200"/>
            <a:ext cx="7523100" cy="10323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600"/>
              </a:spcBef>
              <a:spcAft>
                <a:spcPts val="0"/>
              </a:spcAft>
              <a:buNone/>
            </a:pPr>
            <a:r>
              <a:rPr lang="en-GB" sz="1400" b="1"/>
              <a:t>High-energy beams can be deflected with bent silicon crystals.</a:t>
            </a:r>
            <a:endParaRPr sz="1400" b="1"/>
          </a:p>
          <a:p>
            <a:pPr marL="457200" lvl="0" indent="-317500" algn="l" rtl="0">
              <a:spcBef>
                <a:spcPts val="600"/>
              </a:spcBef>
              <a:spcAft>
                <a:spcPts val="0"/>
              </a:spcAft>
              <a:buSzPts val="1400"/>
              <a:buChar char="•"/>
            </a:pPr>
            <a:r>
              <a:rPr lang="en-GB" sz="1400"/>
              <a:t>Several applications, e.g. ion collimation system in LHC, positron extraction in DAFNE.</a:t>
            </a:r>
            <a:endParaRPr sz="1400"/>
          </a:p>
          <a:p>
            <a:pPr marL="457200" lvl="0" indent="-317500" algn="l" rtl="0">
              <a:spcBef>
                <a:spcPts val="0"/>
              </a:spcBef>
              <a:spcAft>
                <a:spcPts val="0"/>
              </a:spcAft>
              <a:buSzPts val="1400"/>
              <a:buChar char="•"/>
            </a:pPr>
            <a:r>
              <a:rPr lang="en-GB" sz="1400"/>
              <a:t>In the SPS, A local (TECS) and non-local (TECA) crystal shadow the ZS wires during slow extraction.</a:t>
            </a:r>
            <a:endParaRPr sz="1400"/>
          </a:p>
        </p:txBody>
      </p:sp>
      <p:sp>
        <p:nvSpPr>
          <p:cNvPr id="410" name="Google Shape;410;p56"/>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smtClean="0"/>
              <a:pPr marL="0" lvl="0" indent="0" algn="r" rtl="0">
                <a:lnSpc>
                  <a:spcPct val="100000"/>
                </a:lnSpc>
                <a:spcBef>
                  <a:spcPts val="0"/>
                </a:spcBef>
                <a:spcAft>
                  <a:spcPts val="0"/>
                </a:spcAft>
                <a:buClr>
                  <a:srgbClr val="000000"/>
                </a:buClr>
                <a:buSzPts val="1200"/>
                <a:buFont typeface="Arial"/>
                <a:buNone/>
              </a:pPr>
              <a:t>126</a:t>
            </a:fld>
            <a:endParaRPr/>
          </a:p>
        </p:txBody>
      </p:sp>
      <p:grpSp>
        <p:nvGrpSpPr>
          <p:cNvPr id="411" name="Google Shape;411;p56"/>
          <p:cNvGrpSpPr/>
          <p:nvPr/>
        </p:nvGrpSpPr>
        <p:grpSpPr>
          <a:xfrm>
            <a:off x="124303" y="2335108"/>
            <a:ext cx="8502947" cy="2012617"/>
            <a:chOff x="124303" y="2335108"/>
            <a:chExt cx="8502947" cy="2012617"/>
          </a:xfrm>
        </p:grpSpPr>
        <p:sp>
          <p:nvSpPr>
            <p:cNvPr id="412" name="Google Shape;412;p56"/>
            <p:cNvSpPr txBox="1"/>
            <p:nvPr/>
          </p:nvSpPr>
          <p:spPr>
            <a:xfrm>
              <a:off x="7550950" y="3947525"/>
              <a:ext cx="6246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Arial"/>
                  <a:ea typeface="Arial"/>
                  <a:cs typeface="Arial"/>
                  <a:sym typeface="Arial"/>
                </a:rPr>
                <a:t>down</a:t>
              </a:r>
              <a:endParaRPr sz="1400" b="0" i="0" u="none" strike="noStrike" cap="none">
                <a:solidFill>
                  <a:srgbClr val="000000"/>
                </a:solidFill>
                <a:latin typeface="Arial"/>
                <a:ea typeface="Arial"/>
                <a:cs typeface="Arial"/>
                <a:sym typeface="Arial"/>
              </a:endParaRPr>
            </a:p>
          </p:txBody>
        </p:sp>
        <p:sp>
          <p:nvSpPr>
            <p:cNvPr id="413" name="Google Shape;413;p56"/>
            <p:cNvSpPr/>
            <p:nvPr/>
          </p:nvSpPr>
          <p:spPr>
            <a:xfrm>
              <a:off x="7444122" y="3861514"/>
              <a:ext cx="712800" cy="84300"/>
            </a:xfrm>
            <a:prstGeom prst="rect">
              <a:avLst/>
            </a:prstGeom>
            <a:solidFill>
              <a:srgbClr val="0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4" name="Google Shape;414;p56"/>
            <p:cNvSpPr/>
            <p:nvPr/>
          </p:nvSpPr>
          <p:spPr>
            <a:xfrm>
              <a:off x="5632936" y="3978547"/>
              <a:ext cx="2542500" cy="337800"/>
            </a:xfrm>
            <a:prstGeom prst="rect">
              <a:avLst/>
            </a:prstGeom>
            <a:solidFill>
              <a:srgbClr val="F4CC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5" name="Google Shape;415;p56"/>
            <p:cNvSpPr txBox="1"/>
            <p:nvPr/>
          </p:nvSpPr>
          <p:spPr>
            <a:xfrm>
              <a:off x="7335950" y="4007592"/>
              <a:ext cx="1162800" cy="231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500"/>
                <a:buFont typeface="Arial"/>
                <a:buNone/>
              </a:pPr>
              <a:r>
                <a:rPr lang="en-GB" sz="1500" b="0" i="0" u="none" strike="noStrike" cap="none">
                  <a:solidFill>
                    <a:srgbClr val="000000"/>
                  </a:solidFill>
                  <a:latin typeface="Arial"/>
                  <a:ea typeface="Arial"/>
                  <a:cs typeface="Arial"/>
                  <a:sym typeface="Arial"/>
                </a:rPr>
                <a:t>To SPS</a:t>
              </a:r>
              <a:endParaRPr sz="1500" b="0" i="0" u="none" strike="noStrike" cap="none">
                <a:solidFill>
                  <a:srgbClr val="000000"/>
                </a:solidFill>
                <a:latin typeface="Arial"/>
                <a:ea typeface="Arial"/>
                <a:cs typeface="Arial"/>
                <a:sym typeface="Arial"/>
              </a:endParaRPr>
            </a:p>
          </p:txBody>
        </p:sp>
        <p:grpSp>
          <p:nvGrpSpPr>
            <p:cNvPr id="416" name="Google Shape;416;p56"/>
            <p:cNvGrpSpPr/>
            <p:nvPr/>
          </p:nvGrpSpPr>
          <p:grpSpPr>
            <a:xfrm>
              <a:off x="124303" y="2335108"/>
              <a:ext cx="8502947" cy="1981244"/>
              <a:chOff x="124303" y="2335108"/>
              <a:chExt cx="8502947" cy="1981244"/>
            </a:xfrm>
          </p:grpSpPr>
          <p:grpSp>
            <p:nvGrpSpPr>
              <p:cNvPr id="417" name="Google Shape;417;p56"/>
              <p:cNvGrpSpPr/>
              <p:nvPr/>
            </p:nvGrpSpPr>
            <p:grpSpPr>
              <a:xfrm>
                <a:off x="124303" y="3717731"/>
                <a:ext cx="759248" cy="576750"/>
                <a:chOff x="555000" y="3052500"/>
                <a:chExt cx="951200" cy="951575"/>
              </a:xfrm>
            </p:grpSpPr>
            <p:cxnSp>
              <p:nvCxnSpPr>
                <p:cNvPr id="418" name="Google Shape;418;p56"/>
                <p:cNvCxnSpPr/>
                <p:nvPr/>
              </p:nvCxnSpPr>
              <p:spPr>
                <a:xfrm rot="10800000">
                  <a:off x="890600" y="3052500"/>
                  <a:ext cx="0" cy="729300"/>
                </a:xfrm>
                <a:prstGeom prst="straightConnector1">
                  <a:avLst/>
                </a:prstGeom>
                <a:noFill/>
                <a:ln w="19050" cap="flat" cmpd="sng">
                  <a:solidFill>
                    <a:srgbClr val="000000"/>
                  </a:solidFill>
                  <a:prstDash val="solid"/>
                  <a:round/>
                  <a:headEnd type="none" w="sm" len="sm"/>
                  <a:tailEnd type="triangle" w="med" len="med"/>
                </a:ln>
              </p:spPr>
            </p:cxnSp>
            <p:cxnSp>
              <p:nvCxnSpPr>
                <p:cNvPr id="419" name="Google Shape;419;p56"/>
                <p:cNvCxnSpPr/>
                <p:nvPr/>
              </p:nvCxnSpPr>
              <p:spPr>
                <a:xfrm>
                  <a:off x="890600" y="3781800"/>
                  <a:ext cx="615600" cy="0"/>
                </a:xfrm>
                <a:prstGeom prst="straightConnector1">
                  <a:avLst/>
                </a:prstGeom>
                <a:noFill/>
                <a:ln w="19050" cap="flat" cmpd="sng">
                  <a:solidFill>
                    <a:srgbClr val="000000"/>
                  </a:solidFill>
                  <a:prstDash val="solid"/>
                  <a:round/>
                  <a:headEnd type="none" w="sm" len="sm"/>
                  <a:tailEnd type="triangle" w="med" len="med"/>
                </a:ln>
              </p:spPr>
            </p:cxnSp>
            <p:sp>
              <p:nvSpPr>
                <p:cNvPr id="420" name="Google Shape;420;p56"/>
                <p:cNvSpPr txBox="1"/>
                <p:nvPr/>
              </p:nvSpPr>
              <p:spPr>
                <a:xfrm>
                  <a:off x="555000" y="3052500"/>
                  <a:ext cx="277500" cy="273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Arial"/>
                      <a:ea typeface="Arial"/>
                      <a:cs typeface="Arial"/>
                      <a:sym typeface="Arial"/>
                    </a:rPr>
                    <a:t>x</a:t>
                  </a:r>
                  <a:endParaRPr sz="1400" b="0" i="0" u="none" strike="noStrike" cap="none">
                    <a:solidFill>
                      <a:srgbClr val="000000"/>
                    </a:solidFill>
                    <a:latin typeface="Arial"/>
                    <a:ea typeface="Arial"/>
                    <a:cs typeface="Arial"/>
                    <a:sym typeface="Arial"/>
                  </a:endParaRPr>
                </a:p>
              </p:txBody>
            </p:sp>
            <p:sp>
              <p:nvSpPr>
                <p:cNvPr id="421" name="Google Shape;421;p56"/>
                <p:cNvSpPr txBox="1"/>
                <p:nvPr/>
              </p:nvSpPr>
              <p:spPr>
                <a:xfrm>
                  <a:off x="1094550" y="3730175"/>
                  <a:ext cx="277500" cy="273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Arial"/>
                      <a:ea typeface="Arial"/>
                      <a:cs typeface="Arial"/>
                      <a:sym typeface="Arial"/>
                    </a:rPr>
                    <a:t>s</a:t>
                  </a:r>
                  <a:endParaRPr sz="1400" b="0" i="0" u="none" strike="noStrike" cap="none">
                    <a:solidFill>
                      <a:srgbClr val="000000"/>
                    </a:solidFill>
                    <a:latin typeface="Arial"/>
                    <a:ea typeface="Arial"/>
                    <a:cs typeface="Arial"/>
                    <a:sym typeface="Arial"/>
                  </a:endParaRPr>
                </a:p>
              </p:txBody>
            </p:sp>
          </p:grpSp>
          <p:sp>
            <p:nvSpPr>
              <p:cNvPr id="422" name="Google Shape;422;p56"/>
              <p:cNvSpPr txBox="1"/>
              <p:nvPr/>
            </p:nvSpPr>
            <p:spPr>
              <a:xfrm>
                <a:off x="8239950" y="3712025"/>
                <a:ext cx="387300" cy="231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rgbClr val="000000"/>
                    </a:solidFill>
                    <a:latin typeface="Arial"/>
                    <a:ea typeface="Arial"/>
                    <a:cs typeface="Arial"/>
                    <a:sym typeface="Arial"/>
                  </a:rPr>
                  <a:t>ZS</a:t>
                </a:r>
                <a:endParaRPr sz="1200" b="0" i="0" u="none" strike="noStrike" cap="none">
                  <a:solidFill>
                    <a:srgbClr val="000000"/>
                  </a:solidFill>
                  <a:latin typeface="Arial"/>
                  <a:ea typeface="Arial"/>
                  <a:cs typeface="Arial"/>
                  <a:sym typeface="Arial"/>
                </a:endParaRPr>
              </a:p>
            </p:txBody>
          </p:sp>
          <p:sp>
            <p:nvSpPr>
              <p:cNvPr id="423" name="Google Shape;423;p56"/>
              <p:cNvSpPr txBox="1"/>
              <p:nvPr/>
            </p:nvSpPr>
            <p:spPr>
              <a:xfrm>
                <a:off x="4675425" y="3418850"/>
                <a:ext cx="1437300" cy="231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rgbClr val="000000"/>
                    </a:solidFill>
                    <a:latin typeface="Arial"/>
                    <a:ea typeface="Arial"/>
                    <a:cs typeface="Arial"/>
                    <a:sym typeface="Arial"/>
                  </a:rPr>
                  <a:t>Unaffected beam</a:t>
                </a:r>
                <a:endParaRPr sz="1200" b="0" i="0" u="none" strike="noStrike" cap="none">
                  <a:solidFill>
                    <a:srgbClr val="000000"/>
                  </a:solidFill>
                  <a:latin typeface="Arial"/>
                  <a:ea typeface="Arial"/>
                  <a:cs typeface="Arial"/>
                  <a:sym typeface="Arial"/>
                </a:endParaRPr>
              </a:p>
            </p:txBody>
          </p:sp>
          <p:sp>
            <p:nvSpPr>
              <p:cNvPr id="424" name="Google Shape;424;p56"/>
              <p:cNvSpPr txBox="1"/>
              <p:nvPr/>
            </p:nvSpPr>
            <p:spPr>
              <a:xfrm rot="257099">
                <a:off x="5916979" y="3792872"/>
                <a:ext cx="1437418" cy="231056"/>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rgbClr val="000000"/>
                    </a:solidFill>
                    <a:latin typeface="Arial"/>
                    <a:ea typeface="Arial"/>
                    <a:cs typeface="Arial"/>
                    <a:sym typeface="Arial"/>
                  </a:rPr>
                  <a:t>Deflected beam</a:t>
                </a:r>
                <a:endParaRPr sz="1200" b="0" i="0" u="none" strike="noStrike" cap="none">
                  <a:solidFill>
                    <a:srgbClr val="000000"/>
                  </a:solidFill>
                  <a:latin typeface="Arial"/>
                  <a:ea typeface="Arial"/>
                  <a:cs typeface="Arial"/>
                  <a:sym typeface="Arial"/>
                </a:endParaRPr>
              </a:p>
            </p:txBody>
          </p:sp>
          <p:sp>
            <p:nvSpPr>
              <p:cNvPr id="425" name="Google Shape;425;p56"/>
              <p:cNvSpPr txBox="1"/>
              <p:nvPr/>
            </p:nvSpPr>
            <p:spPr>
              <a:xfrm>
                <a:off x="7550950" y="3490325"/>
                <a:ext cx="6246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Arial"/>
                    <a:ea typeface="Arial"/>
                    <a:cs typeface="Arial"/>
                    <a:sym typeface="Arial"/>
                  </a:rPr>
                  <a:t>up</a:t>
                </a:r>
                <a:endParaRPr sz="1400" b="0" i="0" u="none" strike="noStrike" cap="none">
                  <a:solidFill>
                    <a:srgbClr val="000000"/>
                  </a:solidFill>
                  <a:latin typeface="Arial"/>
                  <a:ea typeface="Arial"/>
                  <a:cs typeface="Arial"/>
                  <a:sym typeface="Arial"/>
                </a:endParaRPr>
              </a:p>
            </p:txBody>
          </p:sp>
          <p:sp>
            <p:nvSpPr>
              <p:cNvPr id="426" name="Google Shape;426;p56"/>
              <p:cNvSpPr/>
              <p:nvPr/>
            </p:nvSpPr>
            <p:spPr>
              <a:xfrm>
                <a:off x="4711902" y="3459848"/>
                <a:ext cx="981600" cy="856500"/>
              </a:xfrm>
              <a:prstGeom prst="rect">
                <a:avLst/>
              </a:prstGeom>
              <a:solidFill>
                <a:srgbClr val="F4CC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7" name="Google Shape;427;p56"/>
              <p:cNvSpPr/>
              <p:nvPr/>
            </p:nvSpPr>
            <p:spPr>
              <a:xfrm>
                <a:off x="5614439" y="3459852"/>
                <a:ext cx="2542500" cy="364800"/>
              </a:xfrm>
              <a:prstGeom prst="rect">
                <a:avLst/>
              </a:prstGeom>
              <a:solidFill>
                <a:srgbClr val="F4CC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8" name="Google Shape;428;p56"/>
              <p:cNvSpPr/>
              <p:nvPr/>
            </p:nvSpPr>
            <p:spPr>
              <a:xfrm rot="234161">
                <a:off x="5675126" y="3908765"/>
                <a:ext cx="2490375" cy="166890"/>
              </a:xfrm>
              <a:prstGeom prst="rect">
                <a:avLst/>
              </a:prstGeom>
              <a:solidFill>
                <a:srgbClr val="6FA8D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9" name="Google Shape;429;p56"/>
              <p:cNvSpPr/>
              <p:nvPr/>
            </p:nvSpPr>
            <p:spPr>
              <a:xfrm rot="-499519">
                <a:off x="5675089" y="3670247"/>
                <a:ext cx="2490445" cy="166736"/>
              </a:xfrm>
              <a:prstGeom prst="rect">
                <a:avLst/>
              </a:prstGeom>
              <a:solidFill>
                <a:srgbClr val="6FA8D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430" name="Google Shape;430;p56"/>
              <p:cNvPicPr preferRelativeResize="0"/>
              <p:nvPr/>
            </p:nvPicPr>
            <p:blipFill rotWithShape="1">
              <a:blip r:embed="rId3">
                <a:alphaModFix/>
              </a:blip>
              <a:srcRect/>
              <a:stretch/>
            </p:blipFill>
            <p:spPr>
              <a:xfrm>
                <a:off x="5503157" y="3734852"/>
                <a:ext cx="446503" cy="337872"/>
              </a:xfrm>
              <a:prstGeom prst="rect">
                <a:avLst/>
              </a:prstGeom>
              <a:noFill/>
              <a:ln>
                <a:noFill/>
              </a:ln>
            </p:spPr>
          </p:pic>
          <p:sp>
            <p:nvSpPr>
              <p:cNvPr id="431" name="Google Shape;431;p56"/>
              <p:cNvSpPr txBox="1"/>
              <p:nvPr/>
            </p:nvSpPr>
            <p:spPr>
              <a:xfrm>
                <a:off x="4954300" y="3417875"/>
                <a:ext cx="2307900" cy="36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500"/>
                  <a:buFont typeface="Arial"/>
                  <a:buNone/>
                </a:pPr>
                <a:r>
                  <a:rPr lang="en-GB" sz="1500" b="0" i="0" u="none" strike="noStrike" cap="none">
                    <a:solidFill>
                      <a:schemeClr val="dk1"/>
                    </a:solidFill>
                    <a:latin typeface="Arial"/>
                    <a:ea typeface="Arial"/>
                    <a:cs typeface="Arial"/>
                    <a:sym typeface="Arial"/>
                  </a:rPr>
                  <a:t>TECS (LSS2)</a:t>
                </a:r>
                <a:endParaRPr sz="1500" b="0" i="0" u="none" strike="noStrike" cap="none">
                  <a:solidFill>
                    <a:schemeClr val="dk1"/>
                  </a:solidFill>
                  <a:latin typeface="Arial"/>
                  <a:ea typeface="Arial"/>
                  <a:cs typeface="Arial"/>
                  <a:sym typeface="Arial"/>
                </a:endParaRPr>
              </a:p>
            </p:txBody>
          </p:sp>
          <p:sp>
            <p:nvSpPr>
              <p:cNvPr id="432" name="Google Shape;432;p56"/>
              <p:cNvSpPr txBox="1"/>
              <p:nvPr/>
            </p:nvSpPr>
            <p:spPr>
              <a:xfrm>
                <a:off x="3834250" y="3520475"/>
                <a:ext cx="1024500" cy="4662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3000"/>
                  <a:buFont typeface="Arial"/>
                  <a:buNone/>
                </a:pPr>
                <a:r>
                  <a:rPr lang="en-GB" sz="3000" b="0" i="0" u="none" strike="noStrike" cap="none">
                    <a:solidFill>
                      <a:schemeClr val="dk1"/>
                    </a:solidFill>
                    <a:latin typeface="Arial"/>
                    <a:ea typeface="Arial"/>
                    <a:cs typeface="Arial"/>
                    <a:sym typeface="Arial"/>
                  </a:rPr>
                  <a:t>(...)</a:t>
                </a:r>
                <a:endParaRPr sz="3000" b="0" i="0" u="none" strike="noStrike" cap="none">
                  <a:solidFill>
                    <a:schemeClr val="dk1"/>
                  </a:solidFill>
                  <a:latin typeface="Arial"/>
                  <a:ea typeface="Arial"/>
                  <a:cs typeface="Arial"/>
                  <a:sym typeface="Arial"/>
                </a:endParaRPr>
              </a:p>
            </p:txBody>
          </p:sp>
          <p:sp>
            <p:nvSpPr>
              <p:cNvPr id="433" name="Google Shape;433;p56"/>
              <p:cNvSpPr txBox="1"/>
              <p:nvPr/>
            </p:nvSpPr>
            <p:spPr>
              <a:xfrm rot="257099">
                <a:off x="2106979" y="3792872"/>
                <a:ext cx="1437418" cy="231056"/>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rgbClr val="000000"/>
                    </a:solidFill>
                    <a:latin typeface="Arial"/>
                    <a:ea typeface="Arial"/>
                    <a:cs typeface="Arial"/>
                    <a:sym typeface="Arial"/>
                  </a:rPr>
                  <a:t>Deflected beam</a:t>
                </a:r>
                <a:endParaRPr sz="1200" b="0" i="0" u="none" strike="noStrike" cap="none">
                  <a:solidFill>
                    <a:srgbClr val="000000"/>
                  </a:solidFill>
                  <a:latin typeface="Arial"/>
                  <a:ea typeface="Arial"/>
                  <a:cs typeface="Arial"/>
                  <a:sym typeface="Arial"/>
                </a:endParaRPr>
              </a:p>
            </p:txBody>
          </p:sp>
          <p:sp>
            <p:nvSpPr>
              <p:cNvPr id="434" name="Google Shape;434;p56"/>
              <p:cNvSpPr/>
              <p:nvPr/>
            </p:nvSpPr>
            <p:spPr>
              <a:xfrm>
                <a:off x="1170701" y="3459850"/>
                <a:ext cx="712800" cy="856500"/>
              </a:xfrm>
              <a:prstGeom prst="rect">
                <a:avLst/>
              </a:prstGeom>
              <a:solidFill>
                <a:srgbClr val="F4CC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5" name="Google Shape;435;p56"/>
              <p:cNvSpPr/>
              <p:nvPr/>
            </p:nvSpPr>
            <p:spPr>
              <a:xfrm>
                <a:off x="1804447" y="3459850"/>
                <a:ext cx="1917900" cy="364800"/>
              </a:xfrm>
              <a:prstGeom prst="rect">
                <a:avLst/>
              </a:prstGeom>
              <a:solidFill>
                <a:srgbClr val="F4CC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6" name="Google Shape;436;p56"/>
              <p:cNvSpPr/>
              <p:nvPr/>
            </p:nvSpPr>
            <p:spPr>
              <a:xfrm>
                <a:off x="1822928" y="3978552"/>
                <a:ext cx="1917900" cy="337800"/>
              </a:xfrm>
              <a:prstGeom prst="rect">
                <a:avLst/>
              </a:prstGeom>
              <a:solidFill>
                <a:srgbClr val="F4CC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7" name="Google Shape;437;p56"/>
              <p:cNvSpPr/>
              <p:nvPr/>
            </p:nvSpPr>
            <p:spPr>
              <a:xfrm rot="310029">
                <a:off x="1853120" y="3909018"/>
                <a:ext cx="1882048" cy="166278"/>
              </a:xfrm>
              <a:prstGeom prst="rect">
                <a:avLst/>
              </a:prstGeom>
              <a:solidFill>
                <a:srgbClr val="6FA8D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8" name="Google Shape;438;p56"/>
              <p:cNvSpPr/>
              <p:nvPr/>
            </p:nvSpPr>
            <p:spPr>
              <a:xfrm rot="-658624">
                <a:off x="1847419" y="3670393"/>
                <a:ext cx="1893749" cy="166269"/>
              </a:xfrm>
              <a:prstGeom prst="rect">
                <a:avLst/>
              </a:prstGeom>
              <a:solidFill>
                <a:srgbClr val="6FA8D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439" name="Google Shape;439;p56"/>
              <p:cNvPicPr preferRelativeResize="0"/>
              <p:nvPr/>
            </p:nvPicPr>
            <p:blipFill rotWithShape="1">
              <a:blip r:embed="rId3">
                <a:alphaModFix/>
              </a:blip>
              <a:srcRect/>
              <a:stretch/>
            </p:blipFill>
            <p:spPr>
              <a:xfrm>
                <a:off x="1693157" y="3734852"/>
                <a:ext cx="446503" cy="337872"/>
              </a:xfrm>
              <a:prstGeom prst="rect">
                <a:avLst/>
              </a:prstGeom>
              <a:noFill/>
              <a:ln>
                <a:noFill/>
              </a:ln>
            </p:spPr>
          </p:pic>
          <p:sp>
            <p:nvSpPr>
              <p:cNvPr id="440" name="Google Shape;440;p56"/>
              <p:cNvSpPr txBox="1"/>
              <p:nvPr/>
            </p:nvSpPr>
            <p:spPr>
              <a:xfrm>
                <a:off x="1144300" y="3417875"/>
                <a:ext cx="2307900" cy="36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500"/>
                  <a:buFont typeface="Arial"/>
                  <a:buNone/>
                </a:pPr>
                <a:r>
                  <a:rPr lang="en-GB" sz="1500" b="0" i="0" u="none" strike="noStrike" cap="none">
                    <a:solidFill>
                      <a:schemeClr val="dk1"/>
                    </a:solidFill>
                    <a:latin typeface="Arial"/>
                    <a:ea typeface="Arial"/>
                    <a:cs typeface="Arial"/>
                    <a:sym typeface="Arial"/>
                  </a:rPr>
                  <a:t>TECA (LSS4)</a:t>
                </a:r>
                <a:endParaRPr sz="1500" b="0" i="0" u="none" strike="noStrike" cap="none">
                  <a:solidFill>
                    <a:schemeClr val="dk1"/>
                  </a:solidFill>
                  <a:latin typeface="Arial"/>
                  <a:ea typeface="Arial"/>
                  <a:cs typeface="Arial"/>
                  <a:sym typeface="Arial"/>
                </a:endParaRPr>
              </a:p>
            </p:txBody>
          </p:sp>
          <p:sp>
            <p:nvSpPr>
              <p:cNvPr id="441" name="Google Shape;441;p56"/>
              <p:cNvSpPr txBox="1"/>
              <p:nvPr/>
            </p:nvSpPr>
            <p:spPr>
              <a:xfrm>
                <a:off x="7335950" y="3484775"/>
                <a:ext cx="1162800" cy="231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500"/>
                  <a:buFont typeface="Arial"/>
                  <a:buNone/>
                </a:pPr>
                <a:r>
                  <a:rPr lang="en-GB" sz="1500" b="0" i="0" u="none" strike="noStrike" cap="none">
                    <a:solidFill>
                      <a:srgbClr val="000000"/>
                    </a:solidFill>
                    <a:latin typeface="Arial"/>
                    <a:ea typeface="Arial"/>
                    <a:cs typeface="Arial"/>
                    <a:sym typeface="Arial"/>
                  </a:rPr>
                  <a:t>To TT20</a:t>
                </a:r>
                <a:endParaRPr sz="1500" b="0" i="0" u="none" strike="noStrike" cap="none">
                  <a:solidFill>
                    <a:srgbClr val="000000"/>
                  </a:solidFill>
                  <a:latin typeface="Arial"/>
                  <a:ea typeface="Arial"/>
                  <a:cs typeface="Arial"/>
                  <a:sym typeface="Arial"/>
                </a:endParaRPr>
              </a:p>
            </p:txBody>
          </p:sp>
          <p:sp>
            <p:nvSpPr>
              <p:cNvPr id="442" name="Google Shape;442;p56"/>
              <p:cNvSpPr txBox="1"/>
              <p:nvPr/>
            </p:nvSpPr>
            <p:spPr>
              <a:xfrm>
                <a:off x="1170700" y="4001100"/>
                <a:ext cx="1162800" cy="231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rgbClr val="1C3052"/>
                    </a:solidFill>
                    <a:latin typeface="Arial"/>
                    <a:ea typeface="Arial"/>
                    <a:cs typeface="Arial"/>
                    <a:sym typeface="Arial"/>
                  </a:rPr>
                  <a:t>circulating</a:t>
                </a:r>
                <a:endParaRPr sz="1200" b="0" i="0" u="none" strike="noStrike" cap="none">
                  <a:solidFill>
                    <a:srgbClr val="1C3052"/>
                  </a:solidFill>
                  <a:latin typeface="Arial"/>
                  <a:ea typeface="Arial"/>
                  <a:cs typeface="Arial"/>
                  <a:sym typeface="Arial"/>
                </a:endParaRPr>
              </a:p>
            </p:txBody>
          </p:sp>
          <p:sp>
            <p:nvSpPr>
              <p:cNvPr id="443" name="Google Shape;443;p56"/>
              <p:cNvSpPr txBox="1"/>
              <p:nvPr/>
            </p:nvSpPr>
            <p:spPr>
              <a:xfrm rot="-626065">
                <a:off x="2198014" y="3574993"/>
                <a:ext cx="1162830" cy="230897"/>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rgbClr val="1C3052"/>
                    </a:solidFill>
                    <a:latin typeface="Arial"/>
                    <a:ea typeface="Arial"/>
                    <a:cs typeface="Arial"/>
                    <a:sym typeface="Arial"/>
                  </a:rPr>
                  <a:t>deflected</a:t>
                </a:r>
                <a:endParaRPr sz="1200" b="0" i="0" u="none" strike="noStrike" cap="none">
                  <a:solidFill>
                    <a:srgbClr val="1C3052"/>
                  </a:solidFill>
                  <a:latin typeface="Arial"/>
                  <a:ea typeface="Arial"/>
                  <a:cs typeface="Arial"/>
                  <a:sym typeface="Arial"/>
                </a:endParaRPr>
              </a:p>
            </p:txBody>
          </p:sp>
          <p:cxnSp>
            <p:nvCxnSpPr>
              <p:cNvPr id="444" name="Google Shape;444;p56"/>
              <p:cNvCxnSpPr/>
              <p:nvPr/>
            </p:nvCxnSpPr>
            <p:spPr>
              <a:xfrm flipH="1">
                <a:off x="6215443" y="2768933"/>
                <a:ext cx="1956000" cy="819300"/>
              </a:xfrm>
              <a:prstGeom prst="straightConnector1">
                <a:avLst/>
              </a:prstGeom>
              <a:noFill/>
              <a:ln w="19050" cap="flat" cmpd="sng">
                <a:solidFill>
                  <a:srgbClr val="FF00FF"/>
                </a:solidFill>
                <a:prstDash val="solid"/>
                <a:round/>
                <a:headEnd type="none" w="sm" len="sm"/>
                <a:tailEnd type="none" w="sm" len="sm"/>
              </a:ln>
              <a:effectLst>
                <a:outerShdw blurRad="40000" dist="20000" dir="5400000" rotWithShape="0">
                  <a:srgbClr val="000000">
                    <a:alpha val="37647"/>
                  </a:srgbClr>
                </a:outerShdw>
              </a:effectLst>
            </p:spPr>
          </p:cxnSp>
          <p:pic>
            <p:nvPicPr>
              <p:cNvPr id="445" name="Google Shape;445;p56" descr="A picture containing device&#10;&#10;Description automatically generated"/>
              <p:cNvPicPr preferRelativeResize="0"/>
              <p:nvPr/>
            </p:nvPicPr>
            <p:blipFill rotWithShape="1">
              <a:blip r:embed="rId4">
                <a:alphaModFix/>
              </a:blip>
              <a:srcRect t="-10"/>
              <a:stretch/>
            </p:blipFill>
            <p:spPr>
              <a:xfrm>
                <a:off x="7358449" y="2335108"/>
                <a:ext cx="981600" cy="1007400"/>
              </a:xfrm>
              <a:prstGeom prst="ellipse">
                <a:avLst/>
              </a:prstGeom>
              <a:noFill/>
              <a:ln w="28575" cap="rnd" cmpd="sng">
                <a:solidFill>
                  <a:srgbClr val="FF00FF"/>
                </a:solidFill>
                <a:prstDash val="solid"/>
                <a:round/>
                <a:headEnd type="none" w="sm" len="sm"/>
                <a:tailEnd type="none" w="sm" len="sm"/>
              </a:ln>
              <a:effectLst>
                <a:outerShdw blurRad="381000" dist="292100" dir="5400000" sx="-80000" sy="-18000" rotWithShape="0">
                  <a:srgbClr val="000000">
                    <a:alpha val="21568"/>
                  </a:srgbClr>
                </a:outerShdw>
              </a:effectLst>
            </p:spPr>
          </p:pic>
          <p:pic>
            <p:nvPicPr>
              <p:cNvPr id="446" name="Google Shape;446;p56"/>
              <p:cNvPicPr preferRelativeResize="0"/>
              <p:nvPr/>
            </p:nvPicPr>
            <p:blipFill rotWithShape="1">
              <a:blip r:embed="rId5">
                <a:alphaModFix/>
              </a:blip>
              <a:srcRect/>
              <a:stretch/>
            </p:blipFill>
            <p:spPr>
              <a:xfrm>
                <a:off x="5451101" y="2379940"/>
                <a:ext cx="759300" cy="1055700"/>
              </a:xfrm>
              <a:prstGeom prst="ellipse">
                <a:avLst/>
              </a:prstGeom>
              <a:noFill/>
              <a:ln w="28575" cap="rnd" cmpd="sng">
                <a:solidFill>
                  <a:srgbClr val="FFFF00"/>
                </a:solidFill>
                <a:prstDash val="solid"/>
                <a:round/>
                <a:headEnd type="none" w="sm" len="sm"/>
                <a:tailEnd type="none" w="sm" len="sm"/>
              </a:ln>
              <a:effectLst>
                <a:outerShdw blurRad="381000" dist="292100" dir="5400000" sx="-80000" sy="-18000" rotWithShape="0">
                  <a:srgbClr val="000000">
                    <a:alpha val="21568"/>
                  </a:srgbClr>
                </a:outerShdw>
              </a:effectLst>
            </p:spPr>
          </p:pic>
          <p:cxnSp>
            <p:nvCxnSpPr>
              <p:cNvPr id="447" name="Google Shape;447;p56"/>
              <p:cNvCxnSpPr/>
              <p:nvPr/>
            </p:nvCxnSpPr>
            <p:spPr>
              <a:xfrm rot="10800000" flipH="1">
                <a:off x="2447675" y="3122050"/>
                <a:ext cx="3034200" cy="466200"/>
              </a:xfrm>
              <a:prstGeom prst="straightConnector1">
                <a:avLst/>
              </a:prstGeom>
              <a:noFill/>
              <a:ln w="19050" cap="flat" cmpd="sng">
                <a:solidFill>
                  <a:srgbClr val="FFFF00"/>
                </a:solidFill>
                <a:prstDash val="solid"/>
                <a:round/>
                <a:headEnd type="none" w="sm" len="sm"/>
                <a:tailEnd type="none" w="sm" len="sm"/>
              </a:ln>
              <a:effectLst>
                <a:outerShdw blurRad="40000" dist="20000" dir="5400000" rotWithShape="0">
                  <a:srgbClr val="000000">
                    <a:alpha val="37647"/>
                  </a:srgbClr>
                </a:outerShdw>
              </a:effectLst>
            </p:spPr>
          </p:cxnSp>
        </p:grpSp>
      </p:grpSp>
      <p:grpSp>
        <p:nvGrpSpPr>
          <p:cNvPr id="448" name="Google Shape;448;p56"/>
          <p:cNvGrpSpPr/>
          <p:nvPr/>
        </p:nvGrpSpPr>
        <p:grpSpPr>
          <a:xfrm>
            <a:off x="1249970" y="2333542"/>
            <a:ext cx="2024320" cy="819278"/>
            <a:chOff x="5714769" y="886195"/>
            <a:chExt cx="2542477" cy="1012705"/>
          </a:xfrm>
        </p:grpSpPr>
        <p:pic>
          <p:nvPicPr>
            <p:cNvPr id="449" name="Google Shape;449;p56"/>
            <p:cNvPicPr preferRelativeResize="0"/>
            <p:nvPr/>
          </p:nvPicPr>
          <p:blipFill rotWithShape="1">
            <a:blip r:embed="rId6">
              <a:alphaModFix/>
            </a:blip>
            <a:srcRect/>
            <a:stretch/>
          </p:blipFill>
          <p:spPr>
            <a:xfrm rot="-5400000">
              <a:off x="6871586" y="736698"/>
              <a:ext cx="1012705" cy="1311700"/>
            </a:xfrm>
            <a:prstGeom prst="rect">
              <a:avLst/>
            </a:prstGeom>
            <a:noFill/>
            <a:ln>
              <a:noFill/>
            </a:ln>
          </p:spPr>
        </p:pic>
        <p:grpSp>
          <p:nvGrpSpPr>
            <p:cNvPr id="450" name="Google Shape;450;p56"/>
            <p:cNvGrpSpPr/>
            <p:nvPr/>
          </p:nvGrpSpPr>
          <p:grpSpPr>
            <a:xfrm>
              <a:off x="5714769" y="1300054"/>
              <a:ext cx="2542477" cy="561926"/>
              <a:chOff x="1293700" y="2121975"/>
              <a:chExt cx="4933975" cy="1095800"/>
            </a:xfrm>
          </p:grpSpPr>
          <p:cxnSp>
            <p:nvCxnSpPr>
              <p:cNvPr id="451" name="Google Shape;451;p56"/>
              <p:cNvCxnSpPr/>
              <p:nvPr/>
            </p:nvCxnSpPr>
            <p:spPr>
              <a:xfrm rot="10800000" flipH="1">
                <a:off x="1293700" y="2122025"/>
                <a:ext cx="2166000" cy="9000"/>
              </a:xfrm>
              <a:prstGeom prst="straightConnector1">
                <a:avLst/>
              </a:prstGeom>
              <a:noFill/>
              <a:ln w="28575" cap="flat" cmpd="sng">
                <a:solidFill>
                  <a:srgbClr val="FF0000"/>
                </a:solidFill>
                <a:prstDash val="solid"/>
                <a:round/>
                <a:headEnd type="none" w="sm" len="sm"/>
                <a:tailEnd type="none" w="sm" len="sm"/>
              </a:ln>
            </p:spPr>
          </p:cxnSp>
          <p:cxnSp>
            <p:nvCxnSpPr>
              <p:cNvPr id="452" name="Google Shape;452;p56"/>
              <p:cNvCxnSpPr/>
              <p:nvPr/>
            </p:nvCxnSpPr>
            <p:spPr>
              <a:xfrm>
                <a:off x="5454875" y="2790875"/>
                <a:ext cx="772800" cy="426900"/>
              </a:xfrm>
              <a:prstGeom prst="straightConnector1">
                <a:avLst/>
              </a:prstGeom>
              <a:noFill/>
              <a:ln w="28575" cap="flat" cmpd="sng">
                <a:solidFill>
                  <a:srgbClr val="FF0000"/>
                </a:solidFill>
                <a:prstDash val="solid"/>
                <a:round/>
                <a:headEnd type="none" w="sm" len="sm"/>
                <a:tailEnd type="triangle" w="med" len="med"/>
              </a:ln>
            </p:spPr>
          </p:cxnSp>
          <p:sp>
            <p:nvSpPr>
              <p:cNvPr id="453" name="Google Shape;453;p56"/>
              <p:cNvSpPr/>
              <p:nvPr/>
            </p:nvSpPr>
            <p:spPr>
              <a:xfrm>
                <a:off x="3471275" y="2121975"/>
                <a:ext cx="1983600" cy="668900"/>
              </a:xfrm>
              <a:custGeom>
                <a:avLst/>
                <a:gdLst/>
                <a:ahLst/>
                <a:cxnLst/>
                <a:rect l="l" t="t" r="r" b="b"/>
                <a:pathLst>
                  <a:path w="79344" h="26756" extrusionOk="0">
                    <a:moveTo>
                      <a:pt x="0" y="0"/>
                    </a:moveTo>
                    <a:cubicBezTo>
                      <a:pt x="9212" y="0"/>
                      <a:pt x="17820" y="4682"/>
                      <a:pt x="26756" y="6920"/>
                    </a:cubicBezTo>
                    <a:cubicBezTo>
                      <a:pt x="34512" y="8862"/>
                      <a:pt x="43319" y="3952"/>
                      <a:pt x="50743" y="6920"/>
                    </a:cubicBezTo>
                    <a:cubicBezTo>
                      <a:pt x="55496" y="8820"/>
                      <a:pt x="54658" y="17203"/>
                      <a:pt x="59047" y="19836"/>
                    </a:cubicBezTo>
                    <a:cubicBezTo>
                      <a:pt x="65177" y="23513"/>
                      <a:pt x="76150" y="20361"/>
                      <a:pt x="79344" y="26756"/>
                    </a:cubicBezTo>
                  </a:path>
                </a:pathLst>
              </a:cu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454" name="Google Shape;454;p56"/>
          <p:cNvGrpSpPr/>
          <p:nvPr/>
        </p:nvGrpSpPr>
        <p:grpSpPr>
          <a:xfrm>
            <a:off x="6989850" y="13501"/>
            <a:ext cx="2092300" cy="1028700"/>
            <a:chOff x="6989850" y="13501"/>
            <a:chExt cx="2092300" cy="1028700"/>
          </a:xfrm>
        </p:grpSpPr>
        <p:pic>
          <p:nvPicPr>
            <p:cNvPr id="455" name="Google Shape;455;p56"/>
            <p:cNvPicPr preferRelativeResize="0"/>
            <p:nvPr/>
          </p:nvPicPr>
          <p:blipFill>
            <a:blip r:embed="rId7">
              <a:alphaModFix/>
            </a:blip>
            <a:stretch>
              <a:fillRect/>
            </a:stretch>
          </p:blipFill>
          <p:spPr>
            <a:xfrm>
              <a:off x="8354350" y="13501"/>
              <a:ext cx="727800" cy="1028700"/>
            </a:xfrm>
            <a:prstGeom prst="roundRect">
              <a:avLst>
                <a:gd name="adj" fmla="val 46534"/>
              </a:avLst>
            </a:prstGeom>
            <a:noFill/>
            <a:ln>
              <a:noFill/>
            </a:ln>
          </p:spPr>
        </p:pic>
        <p:pic>
          <p:nvPicPr>
            <p:cNvPr id="456" name="Google Shape;456;p56"/>
            <p:cNvPicPr preferRelativeResize="0"/>
            <p:nvPr/>
          </p:nvPicPr>
          <p:blipFill rotWithShape="1">
            <a:blip r:embed="rId3">
              <a:alphaModFix/>
            </a:blip>
            <a:srcRect/>
            <a:stretch/>
          </p:blipFill>
          <p:spPr>
            <a:xfrm>
              <a:off x="8461828" y="605500"/>
              <a:ext cx="286025" cy="216424"/>
            </a:xfrm>
            <a:prstGeom prst="rect">
              <a:avLst/>
            </a:prstGeom>
            <a:noFill/>
            <a:ln>
              <a:noFill/>
            </a:ln>
          </p:spPr>
        </p:pic>
        <p:sp>
          <p:nvSpPr>
            <p:cNvPr id="457" name="Google Shape;457;p56"/>
            <p:cNvSpPr txBox="1"/>
            <p:nvPr/>
          </p:nvSpPr>
          <p:spPr>
            <a:xfrm>
              <a:off x="6989850" y="175125"/>
              <a:ext cx="1326300" cy="609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solidFill>
                    <a:schemeClr val="dk1"/>
                  </a:solidFill>
                </a:rPr>
                <a:t>“Crystals to rule them all”</a:t>
              </a:r>
              <a:endParaRPr sz="1200">
                <a:solidFill>
                  <a:schemeClr val="dk1"/>
                </a:solidFill>
              </a:endParaRPr>
            </a:p>
          </p:txBody>
        </p:sp>
      </p:grpSp>
      <p:sp>
        <p:nvSpPr>
          <p:cNvPr id="458" name="Google Shape;458;p56"/>
          <p:cNvSpPr txBox="1"/>
          <p:nvPr/>
        </p:nvSpPr>
        <p:spPr>
          <a:xfrm>
            <a:off x="2927500" y="4406975"/>
            <a:ext cx="2865900" cy="646500"/>
          </a:xfrm>
          <a:prstGeom prst="rect">
            <a:avLst/>
          </a:prstGeom>
          <a:noFill/>
          <a:ln>
            <a:noFill/>
          </a:ln>
        </p:spPr>
        <p:txBody>
          <a:bodyPr spcFirstLastPara="1" wrap="square" lIns="91425" tIns="91425" rIns="91425" bIns="91425" anchor="ctr" anchorCtr="0">
            <a:spAutoFit/>
          </a:bodyPr>
          <a:lstStyle/>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Slow-Extraction R&amp;D at CERN</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P. Arrutia</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June 28th 2024</a:t>
            </a:r>
            <a:endParaRPr sz="1000">
              <a:solidFill>
                <a:schemeClr val="accent1"/>
              </a:solidFill>
            </a:endParaRPr>
          </a:p>
        </p:txBody>
      </p:sp>
      <p:sp>
        <p:nvSpPr>
          <p:cNvPr id="2" name="Footer Placeholder 1">
            <a:extLst>
              <a:ext uri="{FF2B5EF4-FFF2-40B4-BE49-F238E27FC236}">
                <a16:creationId xmlns:a16="http://schemas.microsoft.com/office/drawing/2014/main" id="{9AF0F093-28E8-18DB-5764-389AF35B03A1}"/>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703998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0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Shape 462"/>
        <p:cNvGrpSpPr/>
        <p:nvPr/>
      </p:nvGrpSpPr>
      <p:grpSpPr>
        <a:xfrm>
          <a:off x="0" y="0"/>
          <a:ext cx="0" cy="0"/>
          <a:chOff x="0" y="0"/>
          <a:chExt cx="0" cy="0"/>
        </a:xfrm>
      </p:grpSpPr>
      <p:sp>
        <p:nvSpPr>
          <p:cNvPr id="463" name="Google Shape;463;p57"/>
          <p:cNvSpPr txBox="1">
            <a:spLocks noGrp="1"/>
          </p:cNvSpPr>
          <p:nvPr>
            <p:ph type="sldNum" idx="12"/>
          </p:nvPr>
        </p:nvSpPr>
        <p:spPr>
          <a:xfrm>
            <a:off x="8185376" y="4767263"/>
            <a:ext cx="501300" cy="2739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127</a:t>
            </a:fld>
            <a:endParaRPr/>
          </a:p>
        </p:txBody>
      </p:sp>
      <p:grpSp>
        <p:nvGrpSpPr>
          <p:cNvPr id="464" name="Google Shape;464;p57"/>
          <p:cNvGrpSpPr/>
          <p:nvPr/>
        </p:nvGrpSpPr>
        <p:grpSpPr>
          <a:xfrm>
            <a:off x="71898" y="2648590"/>
            <a:ext cx="3236707" cy="1561632"/>
            <a:chOff x="1291650" y="1106650"/>
            <a:chExt cx="4958950" cy="2182575"/>
          </a:xfrm>
        </p:grpSpPr>
        <p:pic>
          <p:nvPicPr>
            <p:cNvPr id="465" name="Google Shape;465;p57"/>
            <p:cNvPicPr preferRelativeResize="0"/>
            <p:nvPr/>
          </p:nvPicPr>
          <p:blipFill rotWithShape="1">
            <a:blip r:embed="rId3">
              <a:alphaModFix/>
            </a:blip>
            <a:srcRect/>
            <a:stretch/>
          </p:blipFill>
          <p:spPr>
            <a:xfrm rot="-5400000">
              <a:off x="3533600" y="1029325"/>
              <a:ext cx="1974525" cy="2545275"/>
            </a:xfrm>
            <a:prstGeom prst="rect">
              <a:avLst/>
            </a:prstGeom>
            <a:noFill/>
            <a:ln>
              <a:noFill/>
            </a:ln>
          </p:spPr>
        </p:pic>
        <p:grpSp>
          <p:nvGrpSpPr>
            <p:cNvPr id="466" name="Google Shape;466;p57"/>
            <p:cNvGrpSpPr/>
            <p:nvPr/>
          </p:nvGrpSpPr>
          <p:grpSpPr>
            <a:xfrm>
              <a:off x="1291650" y="1106650"/>
              <a:ext cx="4193950" cy="1707275"/>
              <a:chOff x="1291650" y="1106650"/>
              <a:chExt cx="4193950" cy="1707275"/>
            </a:xfrm>
          </p:grpSpPr>
          <p:cxnSp>
            <p:nvCxnSpPr>
              <p:cNvPr id="467" name="Google Shape;467;p57"/>
              <p:cNvCxnSpPr/>
              <p:nvPr/>
            </p:nvCxnSpPr>
            <p:spPr>
              <a:xfrm rot="10800000" flipH="1">
                <a:off x="1291650" y="2208825"/>
                <a:ext cx="2258100" cy="605100"/>
              </a:xfrm>
              <a:prstGeom prst="straightConnector1">
                <a:avLst/>
              </a:prstGeom>
              <a:noFill/>
              <a:ln w="28575" cap="flat" cmpd="sng">
                <a:solidFill>
                  <a:srgbClr val="9900FF"/>
                </a:solidFill>
                <a:prstDash val="solid"/>
                <a:round/>
                <a:headEnd type="none" w="sm" len="sm"/>
                <a:tailEnd type="none" w="sm" len="sm"/>
              </a:ln>
            </p:spPr>
          </p:cxnSp>
          <p:sp>
            <p:nvSpPr>
              <p:cNvPr id="468" name="Google Shape;468;p57"/>
              <p:cNvSpPr/>
              <p:nvPr/>
            </p:nvSpPr>
            <p:spPr>
              <a:xfrm>
                <a:off x="3517425" y="1510750"/>
                <a:ext cx="1268575" cy="703500"/>
              </a:xfrm>
              <a:custGeom>
                <a:avLst/>
                <a:gdLst/>
                <a:ahLst/>
                <a:cxnLst/>
                <a:rect l="l" t="t" r="r" b="b"/>
                <a:pathLst>
                  <a:path w="50743" h="28140" extrusionOk="0">
                    <a:moveTo>
                      <a:pt x="0" y="28140"/>
                    </a:moveTo>
                    <a:cubicBezTo>
                      <a:pt x="5055" y="26453"/>
                      <a:pt x="5901" y="17899"/>
                      <a:pt x="11071" y="16607"/>
                    </a:cubicBezTo>
                    <a:cubicBezTo>
                      <a:pt x="16591" y="15228"/>
                      <a:pt x="23586" y="20018"/>
                      <a:pt x="28139" y="16607"/>
                    </a:cubicBezTo>
                    <a:cubicBezTo>
                      <a:pt x="31196" y="14317"/>
                      <a:pt x="32465" y="10134"/>
                      <a:pt x="35520" y="7842"/>
                    </a:cubicBezTo>
                    <a:cubicBezTo>
                      <a:pt x="37818" y="6118"/>
                      <a:pt x="41793" y="7568"/>
                      <a:pt x="43823" y="5536"/>
                    </a:cubicBezTo>
                    <a:cubicBezTo>
                      <a:pt x="45911" y="3446"/>
                      <a:pt x="47789" y="0"/>
                      <a:pt x="50743" y="0"/>
                    </a:cubicBezTo>
                  </a:path>
                </a:pathLst>
              </a:custGeom>
              <a:noFill/>
              <a:ln w="28575" cap="flat" cmpd="sng">
                <a:solidFill>
                  <a:srgbClr val="9900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69" name="Google Shape;469;p57"/>
              <p:cNvCxnSpPr/>
              <p:nvPr/>
            </p:nvCxnSpPr>
            <p:spPr>
              <a:xfrm rot="10800000" flipH="1">
                <a:off x="4786000" y="1106650"/>
                <a:ext cx="699600" cy="404100"/>
              </a:xfrm>
              <a:prstGeom prst="straightConnector1">
                <a:avLst/>
              </a:prstGeom>
              <a:noFill/>
              <a:ln w="28575" cap="flat" cmpd="sng">
                <a:solidFill>
                  <a:srgbClr val="9900FF"/>
                </a:solidFill>
                <a:prstDash val="solid"/>
                <a:round/>
                <a:headEnd type="none" w="sm" len="sm"/>
                <a:tailEnd type="triangle" w="med" len="med"/>
              </a:ln>
            </p:spPr>
          </p:cxnSp>
        </p:grpSp>
        <p:grpSp>
          <p:nvGrpSpPr>
            <p:cNvPr id="470" name="Google Shape;470;p57"/>
            <p:cNvGrpSpPr/>
            <p:nvPr/>
          </p:nvGrpSpPr>
          <p:grpSpPr>
            <a:xfrm>
              <a:off x="1293700" y="2121975"/>
              <a:ext cx="4933975" cy="1095800"/>
              <a:chOff x="1293700" y="2121975"/>
              <a:chExt cx="4933975" cy="1095800"/>
            </a:xfrm>
          </p:grpSpPr>
          <p:cxnSp>
            <p:nvCxnSpPr>
              <p:cNvPr id="471" name="Google Shape;471;p57"/>
              <p:cNvCxnSpPr/>
              <p:nvPr/>
            </p:nvCxnSpPr>
            <p:spPr>
              <a:xfrm rot="10800000" flipH="1">
                <a:off x="1293700" y="2122025"/>
                <a:ext cx="2166000" cy="9000"/>
              </a:xfrm>
              <a:prstGeom prst="straightConnector1">
                <a:avLst/>
              </a:prstGeom>
              <a:noFill/>
              <a:ln w="28575" cap="flat" cmpd="sng">
                <a:solidFill>
                  <a:srgbClr val="00FF00"/>
                </a:solidFill>
                <a:prstDash val="solid"/>
                <a:round/>
                <a:headEnd type="none" w="sm" len="sm"/>
                <a:tailEnd type="none" w="sm" len="sm"/>
              </a:ln>
            </p:spPr>
          </p:cxnSp>
          <p:cxnSp>
            <p:nvCxnSpPr>
              <p:cNvPr id="472" name="Google Shape;472;p57"/>
              <p:cNvCxnSpPr/>
              <p:nvPr/>
            </p:nvCxnSpPr>
            <p:spPr>
              <a:xfrm>
                <a:off x="5454875" y="2790875"/>
                <a:ext cx="772800" cy="426900"/>
              </a:xfrm>
              <a:prstGeom prst="straightConnector1">
                <a:avLst/>
              </a:prstGeom>
              <a:noFill/>
              <a:ln w="28575" cap="flat" cmpd="sng">
                <a:solidFill>
                  <a:srgbClr val="00FF00"/>
                </a:solidFill>
                <a:prstDash val="solid"/>
                <a:round/>
                <a:headEnd type="none" w="sm" len="sm"/>
                <a:tailEnd type="triangle" w="med" len="med"/>
              </a:ln>
            </p:spPr>
          </p:cxnSp>
          <p:sp>
            <p:nvSpPr>
              <p:cNvPr id="473" name="Google Shape;473;p57"/>
              <p:cNvSpPr/>
              <p:nvPr/>
            </p:nvSpPr>
            <p:spPr>
              <a:xfrm>
                <a:off x="3471275" y="2121975"/>
                <a:ext cx="1983600" cy="668900"/>
              </a:xfrm>
              <a:custGeom>
                <a:avLst/>
                <a:gdLst/>
                <a:ahLst/>
                <a:cxnLst/>
                <a:rect l="l" t="t" r="r" b="b"/>
                <a:pathLst>
                  <a:path w="79344" h="26756" extrusionOk="0">
                    <a:moveTo>
                      <a:pt x="0" y="0"/>
                    </a:moveTo>
                    <a:cubicBezTo>
                      <a:pt x="9212" y="0"/>
                      <a:pt x="17820" y="4682"/>
                      <a:pt x="26756" y="6920"/>
                    </a:cubicBezTo>
                    <a:cubicBezTo>
                      <a:pt x="34512" y="8862"/>
                      <a:pt x="43319" y="3952"/>
                      <a:pt x="50743" y="6920"/>
                    </a:cubicBezTo>
                    <a:cubicBezTo>
                      <a:pt x="55496" y="8820"/>
                      <a:pt x="54658" y="17203"/>
                      <a:pt x="59047" y="19836"/>
                    </a:cubicBezTo>
                    <a:cubicBezTo>
                      <a:pt x="65177" y="23513"/>
                      <a:pt x="76150" y="20361"/>
                      <a:pt x="79344" y="26756"/>
                    </a:cubicBezTo>
                  </a:path>
                </a:pathLst>
              </a:custGeom>
              <a:noFill/>
              <a:ln w="28575" cap="flat" cmpd="sng">
                <a:solidFill>
                  <a:srgbClr val="00FF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4" name="Google Shape;474;p57"/>
            <p:cNvGrpSpPr/>
            <p:nvPr/>
          </p:nvGrpSpPr>
          <p:grpSpPr>
            <a:xfrm>
              <a:off x="1303175" y="1448600"/>
              <a:ext cx="4947425" cy="741350"/>
              <a:chOff x="1303175" y="1448600"/>
              <a:chExt cx="4947425" cy="741350"/>
            </a:xfrm>
          </p:grpSpPr>
          <p:cxnSp>
            <p:nvCxnSpPr>
              <p:cNvPr id="475" name="Google Shape;475;p57"/>
              <p:cNvCxnSpPr/>
              <p:nvPr/>
            </p:nvCxnSpPr>
            <p:spPr>
              <a:xfrm>
                <a:off x="1303175" y="1637625"/>
                <a:ext cx="2179800" cy="299700"/>
              </a:xfrm>
              <a:prstGeom prst="straightConnector1">
                <a:avLst/>
              </a:prstGeom>
              <a:noFill/>
              <a:ln w="28575" cap="flat" cmpd="sng">
                <a:solidFill>
                  <a:srgbClr val="FF9900"/>
                </a:solidFill>
                <a:prstDash val="solid"/>
                <a:round/>
                <a:headEnd type="none" w="sm" len="sm"/>
                <a:tailEnd type="none" w="sm" len="sm"/>
              </a:ln>
            </p:spPr>
          </p:cxnSp>
          <p:cxnSp>
            <p:nvCxnSpPr>
              <p:cNvPr id="476" name="Google Shape;476;p57"/>
              <p:cNvCxnSpPr/>
              <p:nvPr/>
            </p:nvCxnSpPr>
            <p:spPr>
              <a:xfrm rot="10800000" flipH="1">
                <a:off x="4970500" y="1448600"/>
                <a:ext cx="1280100" cy="576600"/>
              </a:xfrm>
              <a:prstGeom prst="straightConnector1">
                <a:avLst/>
              </a:prstGeom>
              <a:noFill/>
              <a:ln w="28575" cap="flat" cmpd="sng">
                <a:solidFill>
                  <a:srgbClr val="FF9900"/>
                </a:solidFill>
                <a:prstDash val="solid"/>
                <a:round/>
                <a:headEnd type="none" w="sm" len="sm"/>
                <a:tailEnd type="triangle" w="med" len="med"/>
              </a:ln>
            </p:spPr>
          </p:cxnSp>
          <p:sp>
            <p:nvSpPr>
              <p:cNvPr id="477" name="Google Shape;477;p57"/>
              <p:cNvSpPr/>
              <p:nvPr/>
            </p:nvSpPr>
            <p:spPr>
              <a:xfrm>
                <a:off x="3482825" y="1937450"/>
                <a:ext cx="1487675" cy="252500"/>
              </a:xfrm>
              <a:custGeom>
                <a:avLst/>
                <a:gdLst/>
                <a:ahLst/>
                <a:cxnLst/>
                <a:rect l="l" t="t" r="r" b="b"/>
                <a:pathLst>
                  <a:path w="59507" h="10100" extrusionOk="0">
                    <a:moveTo>
                      <a:pt x="0" y="0"/>
                    </a:moveTo>
                    <a:cubicBezTo>
                      <a:pt x="7253" y="0"/>
                      <a:pt x="14644" y="88"/>
                      <a:pt x="21681" y="1846"/>
                    </a:cubicBezTo>
                    <a:cubicBezTo>
                      <a:pt x="28302" y="3500"/>
                      <a:pt x="33974" y="8030"/>
                      <a:pt x="40594" y="9688"/>
                    </a:cubicBezTo>
                    <a:cubicBezTo>
                      <a:pt x="47010" y="11295"/>
                      <a:pt x="53592" y="6649"/>
                      <a:pt x="59507" y="3691"/>
                    </a:cubicBezTo>
                  </a:path>
                </a:pathLst>
              </a:custGeom>
              <a:noFill/>
              <a:ln w="28575"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8" name="Google Shape;478;p57"/>
            <p:cNvGrpSpPr/>
            <p:nvPr/>
          </p:nvGrpSpPr>
          <p:grpSpPr>
            <a:xfrm rot="1700102">
              <a:off x="4776318" y="2026996"/>
              <a:ext cx="522226" cy="415787"/>
              <a:chOff x="1291650" y="1106650"/>
              <a:chExt cx="4193950" cy="1707275"/>
            </a:xfrm>
          </p:grpSpPr>
          <p:cxnSp>
            <p:nvCxnSpPr>
              <p:cNvPr id="479" name="Google Shape;479;p57"/>
              <p:cNvCxnSpPr/>
              <p:nvPr/>
            </p:nvCxnSpPr>
            <p:spPr>
              <a:xfrm rot="10800000" flipH="1">
                <a:off x="1291650" y="2208825"/>
                <a:ext cx="2258100" cy="605100"/>
              </a:xfrm>
              <a:prstGeom prst="straightConnector1">
                <a:avLst/>
              </a:prstGeom>
              <a:noFill/>
              <a:ln w="28575" cap="flat" cmpd="sng">
                <a:solidFill>
                  <a:srgbClr val="00FF00"/>
                </a:solidFill>
                <a:prstDash val="dash"/>
                <a:round/>
                <a:headEnd type="none" w="sm" len="sm"/>
                <a:tailEnd type="none" w="sm" len="sm"/>
              </a:ln>
            </p:spPr>
          </p:cxnSp>
          <p:sp>
            <p:nvSpPr>
              <p:cNvPr id="480" name="Google Shape;480;p57"/>
              <p:cNvSpPr/>
              <p:nvPr/>
            </p:nvSpPr>
            <p:spPr>
              <a:xfrm>
                <a:off x="3517425" y="1510750"/>
                <a:ext cx="1268575" cy="703500"/>
              </a:xfrm>
              <a:custGeom>
                <a:avLst/>
                <a:gdLst/>
                <a:ahLst/>
                <a:cxnLst/>
                <a:rect l="l" t="t" r="r" b="b"/>
                <a:pathLst>
                  <a:path w="50743" h="28140" extrusionOk="0">
                    <a:moveTo>
                      <a:pt x="0" y="28140"/>
                    </a:moveTo>
                    <a:cubicBezTo>
                      <a:pt x="5055" y="26453"/>
                      <a:pt x="5901" y="17899"/>
                      <a:pt x="11071" y="16607"/>
                    </a:cubicBezTo>
                    <a:cubicBezTo>
                      <a:pt x="16591" y="15228"/>
                      <a:pt x="23586" y="20018"/>
                      <a:pt x="28139" y="16607"/>
                    </a:cubicBezTo>
                    <a:cubicBezTo>
                      <a:pt x="31196" y="14317"/>
                      <a:pt x="32465" y="10134"/>
                      <a:pt x="35520" y="7842"/>
                    </a:cubicBezTo>
                    <a:cubicBezTo>
                      <a:pt x="37818" y="6118"/>
                      <a:pt x="41793" y="7568"/>
                      <a:pt x="43823" y="5536"/>
                    </a:cubicBezTo>
                    <a:cubicBezTo>
                      <a:pt x="45911" y="3446"/>
                      <a:pt x="47789" y="0"/>
                      <a:pt x="50743" y="0"/>
                    </a:cubicBezTo>
                  </a:path>
                </a:pathLst>
              </a:custGeom>
              <a:noFill/>
              <a:ln w="28575" cap="flat" cmpd="sng">
                <a:solidFill>
                  <a:srgbClr val="00FF00"/>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81" name="Google Shape;481;p57"/>
              <p:cNvCxnSpPr/>
              <p:nvPr/>
            </p:nvCxnSpPr>
            <p:spPr>
              <a:xfrm rot="10800000" flipH="1">
                <a:off x="4786000" y="1106650"/>
                <a:ext cx="699600" cy="404100"/>
              </a:xfrm>
              <a:prstGeom prst="straightConnector1">
                <a:avLst/>
              </a:prstGeom>
              <a:noFill/>
              <a:ln w="28575" cap="flat" cmpd="sng">
                <a:solidFill>
                  <a:srgbClr val="00FF00"/>
                </a:solidFill>
                <a:prstDash val="dash"/>
                <a:round/>
                <a:headEnd type="none" w="sm" len="sm"/>
                <a:tailEnd type="triangle" w="med" len="med"/>
              </a:ln>
            </p:spPr>
          </p:cxnSp>
        </p:grpSp>
      </p:grpSp>
      <p:sp>
        <p:nvSpPr>
          <p:cNvPr id="482" name="Google Shape;482;p57"/>
          <p:cNvSpPr txBox="1">
            <a:spLocks noGrp="1"/>
          </p:cNvSpPr>
          <p:nvPr>
            <p:ph type="title"/>
          </p:nvPr>
        </p:nvSpPr>
        <p:spPr>
          <a:xfrm>
            <a:off x="457200" y="175120"/>
            <a:ext cx="8226900" cy="705300"/>
          </a:xfrm>
          <a:prstGeom prst="rect">
            <a:avLst/>
          </a:prstGeom>
        </p:spPr>
        <p:txBody>
          <a:bodyPr spcFirstLastPara="1" wrap="square" lIns="45700" tIns="45700" rIns="45700" bIns="45700" anchor="ctr" anchorCtr="0">
            <a:noAutofit/>
          </a:bodyPr>
          <a:lstStyle/>
          <a:p>
            <a:pPr marL="0" lvl="0" indent="0" algn="l" rtl="0">
              <a:spcBef>
                <a:spcPts val="0"/>
              </a:spcBef>
              <a:spcAft>
                <a:spcPts val="0"/>
              </a:spcAft>
              <a:buNone/>
            </a:pPr>
            <a:r>
              <a:rPr lang="en-GB"/>
              <a:t>Crystal shadowing (ii)</a:t>
            </a:r>
            <a:endParaRPr/>
          </a:p>
        </p:txBody>
      </p:sp>
      <p:sp>
        <p:nvSpPr>
          <p:cNvPr id="483" name="Google Shape;483;p57"/>
          <p:cNvSpPr txBox="1"/>
          <p:nvPr/>
        </p:nvSpPr>
        <p:spPr>
          <a:xfrm rot="-1739974">
            <a:off x="2610679" y="2089691"/>
            <a:ext cx="1152839" cy="476606"/>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300"/>
              <a:t>Amorphous</a:t>
            </a:r>
            <a:endParaRPr sz="1300"/>
          </a:p>
          <a:p>
            <a:pPr marL="0" lvl="0" indent="0" algn="l" rtl="0">
              <a:spcBef>
                <a:spcPts val="0"/>
              </a:spcBef>
              <a:spcAft>
                <a:spcPts val="0"/>
              </a:spcAft>
              <a:buNone/>
            </a:pPr>
            <a:r>
              <a:rPr lang="en-GB" sz="1300"/>
              <a:t>scatter</a:t>
            </a:r>
            <a:endParaRPr sz="1300"/>
          </a:p>
        </p:txBody>
      </p:sp>
      <p:sp>
        <p:nvSpPr>
          <p:cNvPr id="484" name="Google Shape;484;p57"/>
          <p:cNvSpPr txBox="1"/>
          <p:nvPr/>
        </p:nvSpPr>
        <p:spPr>
          <a:xfrm rot="-1739682">
            <a:off x="3051585" y="2453957"/>
            <a:ext cx="1003242" cy="205831"/>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300"/>
              <a:t>Volume reflection</a:t>
            </a:r>
            <a:endParaRPr sz="1300"/>
          </a:p>
        </p:txBody>
      </p:sp>
      <p:sp>
        <p:nvSpPr>
          <p:cNvPr id="485" name="Google Shape;485;p57"/>
          <p:cNvSpPr txBox="1"/>
          <p:nvPr/>
        </p:nvSpPr>
        <p:spPr>
          <a:xfrm rot="-1036">
            <a:off x="2860593" y="3187287"/>
            <a:ext cx="995700" cy="20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300"/>
              <a:t>dechannel</a:t>
            </a:r>
            <a:endParaRPr sz="1300"/>
          </a:p>
        </p:txBody>
      </p:sp>
      <p:sp>
        <p:nvSpPr>
          <p:cNvPr id="486" name="Google Shape;486;p57"/>
          <p:cNvSpPr txBox="1"/>
          <p:nvPr/>
        </p:nvSpPr>
        <p:spPr>
          <a:xfrm rot="-1036">
            <a:off x="2898359" y="4149958"/>
            <a:ext cx="995700" cy="20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300"/>
              <a:t>channel</a:t>
            </a:r>
            <a:endParaRPr sz="1300"/>
          </a:p>
        </p:txBody>
      </p:sp>
      <p:sp>
        <p:nvSpPr>
          <p:cNvPr id="487" name="Google Shape;487;p57"/>
          <p:cNvSpPr/>
          <p:nvPr/>
        </p:nvSpPr>
        <p:spPr>
          <a:xfrm>
            <a:off x="8405700" y="1524000"/>
            <a:ext cx="738300" cy="152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nvGrpSpPr>
          <p:cNvPr id="488" name="Google Shape;488;p57"/>
          <p:cNvGrpSpPr/>
          <p:nvPr/>
        </p:nvGrpSpPr>
        <p:grpSpPr>
          <a:xfrm>
            <a:off x="4482749" y="1039825"/>
            <a:ext cx="4661249" cy="3392526"/>
            <a:chOff x="4482749" y="1039825"/>
            <a:chExt cx="4661249" cy="3392526"/>
          </a:xfrm>
        </p:grpSpPr>
        <p:grpSp>
          <p:nvGrpSpPr>
            <p:cNvPr id="489" name="Google Shape;489;p57"/>
            <p:cNvGrpSpPr/>
            <p:nvPr/>
          </p:nvGrpSpPr>
          <p:grpSpPr>
            <a:xfrm>
              <a:off x="4482749" y="1476375"/>
              <a:ext cx="4661249" cy="2955976"/>
              <a:chOff x="4482749" y="1476375"/>
              <a:chExt cx="4661249" cy="2955976"/>
            </a:xfrm>
          </p:grpSpPr>
          <p:pic>
            <p:nvPicPr>
              <p:cNvPr id="490" name="Google Shape;490;p57"/>
              <p:cNvPicPr preferRelativeResize="0"/>
              <p:nvPr/>
            </p:nvPicPr>
            <p:blipFill>
              <a:blip r:embed="rId4">
                <a:alphaModFix/>
              </a:blip>
              <a:stretch>
                <a:fillRect/>
              </a:stretch>
            </p:blipFill>
            <p:spPr>
              <a:xfrm>
                <a:off x="4482749" y="1524001"/>
                <a:ext cx="4661249" cy="2908350"/>
              </a:xfrm>
              <a:prstGeom prst="rect">
                <a:avLst/>
              </a:prstGeom>
              <a:noFill/>
              <a:ln>
                <a:noFill/>
              </a:ln>
            </p:spPr>
          </p:pic>
          <p:sp>
            <p:nvSpPr>
              <p:cNvPr id="491" name="Google Shape;491;p57"/>
              <p:cNvSpPr/>
              <p:nvPr/>
            </p:nvSpPr>
            <p:spPr>
              <a:xfrm>
                <a:off x="4484700" y="1476375"/>
                <a:ext cx="738300" cy="1524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sp>
          <p:nvSpPr>
            <p:cNvPr id="492" name="Google Shape;492;p57"/>
            <p:cNvSpPr txBox="1"/>
            <p:nvPr/>
          </p:nvSpPr>
          <p:spPr>
            <a:xfrm>
              <a:off x="6242050" y="1039825"/>
              <a:ext cx="1309800" cy="60330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chemeClr val="dk1"/>
                  </a:solidFill>
                </a:rPr>
                <a:t>SPS crystal </a:t>
              </a:r>
              <a:endParaRPr>
                <a:solidFill>
                  <a:schemeClr val="dk1"/>
                </a:solidFill>
              </a:endParaRPr>
            </a:p>
            <a:p>
              <a:pPr marL="0" lvl="0" indent="0" algn="l" rtl="0">
                <a:spcBef>
                  <a:spcPts val="0"/>
                </a:spcBef>
                <a:spcAft>
                  <a:spcPts val="0"/>
                </a:spcAft>
                <a:buNone/>
              </a:pPr>
              <a:r>
                <a:rPr lang="en-GB">
                  <a:solidFill>
                    <a:schemeClr val="dk1"/>
                  </a:solidFill>
                </a:rPr>
                <a:t>at 400 GeV/c</a:t>
              </a:r>
              <a:endParaRPr>
                <a:solidFill>
                  <a:schemeClr val="dk1"/>
                </a:solidFill>
              </a:endParaRPr>
            </a:p>
          </p:txBody>
        </p:sp>
      </p:grpSp>
      <p:sp>
        <p:nvSpPr>
          <p:cNvPr id="493" name="Google Shape;493;p57"/>
          <p:cNvSpPr txBox="1"/>
          <p:nvPr/>
        </p:nvSpPr>
        <p:spPr>
          <a:xfrm>
            <a:off x="2927500" y="4406975"/>
            <a:ext cx="2865900" cy="646500"/>
          </a:xfrm>
          <a:prstGeom prst="rect">
            <a:avLst/>
          </a:prstGeom>
          <a:noFill/>
          <a:ln>
            <a:noFill/>
          </a:ln>
        </p:spPr>
        <p:txBody>
          <a:bodyPr spcFirstLastPara="1" wrap="square" lIns="91425" tIns="91425" rIns="91425" bIns="91425" anchor="ctr" anchorCtr="0">
            <a:spAutoFit/>
          </a:bodyPr>
          <a:lstStyle/>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Slow-Extraction R&amp;D at CERN</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P. Arrutia</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June 28th 2024</a:t>
            </a:r>
            <a:endParaRPr sz="1000">
              <a:solidFill>
                <a:schemeClr val="accent1"/>
              </a:solidFill>
            </a:endParaRPr>
          </a:p>
        </p:txBody>
      </p:sp>
      <p:sp>
        <p:nvSpPr>
          <p:cNvPr id="494" name="Google Shape;494;p57"/>
          <p:cNvSpPr txBox="1"/>
          <p:nvPr/>
        </p:nvSpPr>
        <p:spPr>
          <a:xfrm>
            <a:off x="571500" y="945092"/>
            <a:ext cx="4816800" cy="1047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chemeClr val="dk1"/>
                </a:solidFill>
              </a:rPr>
              <a:t>Two regimes can be exploited for bending:</a:t>
            </a:r>
            <a:endParaRPr>
              <a:solidFill>
                <a:schemeClr val="dk1"/>
              </a:solidFill>
            </a:endParaRPr>
          </a:p>
          <a:p>
            <a:pPr marL="457200" lvl="0" indent="-317500" algn="l" rtl="0">
              <a:spcBef>
                <a:spcPts val="0"/>
              </a:spcBef>
              <a:spcAft>
                <a:spcPts val="0"/>
              </a:spcAft>
              <a:buClr>
                <a:schemeClr val="dk1"/>
              </a:buClr>
              <a:buSzPts val="1400"/>
              <a:buChar char="●"/>
            </a:pPr>
            <a:r>
              <a:rPr lang="en-GB">
                <a:solidFill>
                  <a:schemeClr val="dk1"/>
                </a:solidFill>
              </a:rPr>
              <a:t>Channelling: large kick, low efficiency</a:t>
            </a:r>
            <a:endParaRPr>
              <a:solidFill>
                <a:schemeClr val="dk1"/>
              </a:solidFill>
            </a:endParaRPr>
          </a:p>
          <a:p>
            <a:pPr marL="457200" lvl="0" indent="-317500" algn="l" rtl="0">
              <a:spcBef>
                <a:spcPts val="0"/>
              </a:spcBef>
              <a:spcAft>
                <a:spcPts val="0"/>
              </a:spcAft>
              <a:buClr>
                <a:schemeClr val="dk1"/>
              </a:buClr>
              <a:buSzPts val="1400"/>
              <a:buChar char="●"/>
            </a:pPr>
            <a:r>
              <a:rPr lang="en-GB">
                <a:solidFill>
                  <a:schemeClr val="dk1"/>
                </a:solidFill>
              </a:rPr>
              <a:t>Volume reflection: small kick, high efficiency</a:t>
            </a:r>
            <a:endParaRPr>
              <a:solidFill>
                <a:schemeClr val="dk1"/>
              </a:solidFill>
            </a:endParaRPr>
          </a:p>
        </p:txBody>
      </p:sp>
      <p:sp>
        <p:nvSpPr>
          <p:cNvPr id="2" name="Footer Placeholder 1">
            <a:extLst>
              <a:ext uri="{FF2B5EF4-FFF2-40B4-BE49-F238E27FC236}">
                <a16:creationId xmlns:a16="http://schemas.microsoft.com/office/drawing/2014/main" id="{BB4FCEC0-CF3F-66AE-58EE-93E57CED2808}"/>
              </a:ext>
            </a:extLst>
          </p:cNvPr>
          <p:cNvSpPr>
            <a:spLocks noGrp="1"/>
          </p:cNvSpPr>
          <p:nvPr>
            <p:ph type="ftr" idx="11"/>
          </p:nvPr>
        </p:nvSpPr>
        <p:spPr/>
        <p:txBody>
          <a:bodyPr/>
          <a:lstStyle/>
          <a:p>
            <a:r>
              <a:rPr lang="en-GB"/>
              <a:t>CAS 2025, P. Arrutia, Inj./Ext. </a:t>
            </a:r>
          </a:p>
        </p:txBody>
      </p:sp>
    </p:spTree>
    <p:extLst>
      <p:ext uri="{BB962C8B-B14F-4D97-AF65-F5344CB8AC3E}">
        <p14:creationId xmlns:p14="http://schemas.microsoft.com/office/powerpoint/2010/main" val="589693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8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Shape 498"/>
        <p:cNvGrpSpPr/>
        <p:nvPr/>
      </p:nvGrpSpPr>
      <p:grpSpPr>
        <a:xfrm>
          <a:off x="0" y="0"/>
          <a:ext cx="0" cy="0"/>
          <a:chOff x="0" y="0"/>
          <a:chExt cx="0" cy="0"/>
        </a:xfrm>
      </p:grpSpPr>
      <p:sp>
        <p:nvSpPr>
          <p:cNvPr id="499" name="Google Shape;499;p58"/>
          <p:cNvSpPr txBox="1">
            <a:spLocks noGrp="1"/>
          </p:cNvSpPr>
          <p:nvPr>
            <p:ph type="title"/>
          </p:nvPr>
        </p:nvSpPr>
        <p:spPr>
          <a:xfrm>
            <a:off x="457200" y="175120"/>
            <a:ext cx="8226900" cy="705300"/>
          </a:xfrm>
          <a:prstGeom prst="rect">
            <a:avLst/>
          </a:prstGeom>
        </p:spPr>
        <p:txBody>
          <a:bodyPr spcFirstLastPara="1" wrap="square" lIns="45700" tIns="45700" rIns="45700" bIns="45700" anchor="ctr" anchorCtr="0">
            <a:noAutofit/>
          </a:bodyPr>
          <a:lstStyle/>
          <a:p>
            <a:pPr marL="0" lvl="0" indent="0" algn="l" rtl="0">
              <a:spcBef>
                <a:spcPts val="0"/>
              </a:spcBef>
              <a:spcAft>
                <a:spcPts val="0"/>
              </a:spcAft>
              <a:buNone/>
            </a:pPr>
            <a:r>
              <a:rPr lang="en-GB"/>
              <a:t>Crystal shadowing (iii)</a:t>
            </a:r>
            <a:endParaRPr/>
          </a:p>
        </p:txBody>
      </p:sp>
      <p:sp>
        <p:nvSpPr>
          <p:cNvPr id="500" name="Google Shape;500;p58"/>
          <p:cNvSpPr txBox="1">
            <a:spLocks noGrp="1"/>
          </p:cNvSpPr>
          <p:nvPr>
            <p:ph type="body" idx="1"/>
          </p:nvPr>
        </p:nvSpPr>
        <p:spPr>
          <a:xfrm>
            <a:off x="457200" y="973543"/>
            <a:ext cx="8229600" cy="1533600"/>
          </a:xfrm>
          <a:prstGeom prst="rect">
            <a:avLst/>
          </a:prstGeom>
        </p:spPr>
        <p:txBody>
          <a:bodyPr spcFirstLastPara="1" wrap="square" lIns="91425" tIns="45700" rIns="91425" bIns="45700" anchor="t" anchorCtr="0">
            <a:noAutofit/>
          </a:bodyPr>
          <a:lstStyle/>
          <a:p>
            <a:pPr marL="0" lvl="0" indent="0" algn="l" rtl="0">
              <a:spcBef>
                <a:spcPts val="600"/>
              </a:spcBef>
              <a:spcAft>
                <a:spcPts val="0"/>
              </a:spcAft>
              <a:buNone/>
            </a:pPr>
            <a:r>
              <a:rPr lang="en-GB" sz="1400" b="1"/>
              <a:t>Double-crystal setup</a:t>
            </a:r>
            <a:r>
              <a:rPr lang="en-GB" sz="1400"/>
              <a:t> in SPS achieves over </a:t>
            </a:r>
            <a:r>
              <a:rPr lang="en-GB" sz="1400" b="1"/>
              <a:t>2x loss reduction</a:t>
            </a:r>
            <a:r>
              <a:rPr lang="en-GB" sz="1400"/>
              <a:t>.</a:t>
            </a:r>
            <a:endParaRPr sz="1400"/>
          </a:p>
          <a:p>
            <a:pPr marL="457200" lvl="0" indent="-317500" algn="l" rtl="0">
              <a:spcBef>
                <a:spcPts val="600"/>
              </a:spcBef>
              <a:spcAft>
                <a:spcPts val="0"/>
              </a:spcAft>
              <a:buSzPts val="1400"/>
              <a:buChar char="•"/>
            </a:pPr>
            <a:r>
              <a:rPr lang="en-GB" sz="1400"/>
              <a:t>Behaviour very reproducible year to year, after position and angular re-alignment is performed.</a:t>
            </a:r>
            <a:endParaRPr sz="1400"/>
          </a:p>
          <a:p>
            <a:pPr marL="457200" lvl="0" indent="-317500" algn="l" rtl="0">
              <a:spcBef>
                <a:spcPts val="0"/>
              </a:spcBef>
              <a:spcAft>
                <a:spcPts val="0"/>
              </a:spcAft>
              <a:buSzPts val="1400"/>
              <a:buChar char="•"/>
            </a:pPr>
            <a:r>
              <a:rPr lang="en-GB" sz="1400"/>
              <a:t>Bayesian optimisation being exploited to speed up alignment process -&gt; Important to pursue similar approaches for other aspects of operation.</a:t>
            </a:r>
            <a:endParaRPr sz="1400"/>
          </a:p>
        </p:txBody>
      </p:sp>
      <p:pic>
        <p:nvPicPr>
          <p:cNvPr id="501" name="Google Shape;501;p58"/>
          <p:cNvPicPr preferRelativeResize="0"/>
          <p:nvPr/>
        </p:nvPicPr>
        <p:blipFill rotWithShape="1">
          <a:blip r:embed="rId3">
            <a:alphaModFix/>
          </a:blip>
          <a:srcRect r="23983"/>
          <a:stretch/>
        </p:blipFill>
        <p:spPr>
          <a:xfrm>
            <a:off x="1301250" y="2944010"/>
            <a:ext cx="1920900" cy="1497389"/>
          </a:xfrm>
          <a:prstGeom prst="rect">
            <a:avLst/>
          </a:prstGeom>
          <a:noFill/>
          <a:ln>
            <a:noFill/>
          </a:ln>
        </p:spPr>
      </p:pic>
      <p:pic>
        <p:nvPicPr>
          <p:cNvPr id="502" name="Google Shape;502;p58"/>
          <p:cNvPicPr preferRelativeResize="0"/>
          <p:nvPr/>
        </p:nvPicPr>
        <p:blipFill rotWithShape="1">
          <a:blip r:embed="rId4">
            <a:alphaModFix/>
          </a:blip>
          <a:srcRect r="21191"/>
          <a:stretch/>
        </p:blipFill>
        <p:spPr>
          <a:xfrm>
            <a:off x="71950" y="2013100"/>
            <a:ext cx="1720386" cy="1379825"/>
          </a:xfrm>
          <a:prstGeom prst="rect">
            <a:avLst/>
          </a:prstGeom>
          <a:noFill/>
          <a:ln>
            <a:noFill/>
          </a:ln>
        </p:spPr>
      </p:pic>
      <p:sp>
        <p:nvSpPr>
          <p:cNvPr id="503" name="Google Shape;503;p58"/>
          <p:cNvSpPr txBox="1"/>
          <p:nvPr/>
        </p:nvSpPr>
        <p:spPr>
          <a:xfrm>
            <a:off x="2927500" y="4406975"/>
            <a:ext cx="2865900" cy="646500"/>
          </a:xfrm>
          <a:prstGeom prst="rect">
            <a:avLst/>
          </a:prstGeom>
          <a:noFill/>
          <a:ln>
            <a:noFill/>
          </a:ln>
        </p:spPr>
        <p:txBody>
          <a:bodyPr spcFirstLastPara="1" wrap="square" lIns="91425" tIns="91425" rIns="91425" bIns="91425" anchor="ctr" anchorCtr="0">
            <a:spAutoFit/>
          </a:bodyPr>
          <a:lstStyle/>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Slow-Extraction R&amp;D at CERN</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P. Arrutia</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June 28th 2024</a:t>
            </a:r>
            <a:endParaRPr sz="1000">
              <a:solidFill>
                <a:schemeClr val="accent1"/>
              </a:solidFill>
            </a:endParaRPr>
          </a:p>
        </p:txBody>
      </p:sp>
      <p:sp>
        <p:nvSpPr>
          <p:cNvPr id="504" name="Google Shape;504;p58"/>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spcBef>
                <a:spcPts val="0"/>
              </a:spcBef>
              <a:spcAft>
                <a:spcPts val="0"/>
              </a:spcAft>
              <a:buClr>
                <a:srgbClr val="000000"/>
              </a:buClr>
              <a:buSzPts val="1200"/>
              <a:buFont typeface="Arial"/>
              <a:buNone/>
            </a:pPr>
            <a:fld id="{00000000-1234-1234-1234-123412341234}" type="slidenum">
              <a:rPr lang="en-GB" smtClean="0"/>
              <a:pPr marL="0" lvl="0" indent="0" algn="r" rtl="0">
                <a:spcBef>
                  <a:spcPts val="0"/>
                </a:spcBef>
                <a:spcAft>
                  <a:spcPts val="0"/>
                </a:spcAft>
                <a:buClr>
                  <a:srgbClr val="000000"/>
                </a:buClr>
                <a:buSzPts val="1200"/>
                <a:buFont typeface="Arial"/>
                <a:buNone/>
              </a:pPr>
              <a:t>128</a:t>
            </a:fld>
            <a:endParaRPr/>
          </a:p>
        </p:txBody>
      </p:sp>
      <p:sp>
        <p:nvSpPr>
          <p:cNvPr id="505" name="Google Shape;505;p58"/>
          <p:cNvSpPr txBox="1"/>
          <p:nvPr/>
        </p:nvSpPr>
        <p:spPr>
          <a:xfrm>
            <a:off x="651275" y="4480000"/>
            <a:ext cx="1626000" cy="408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100" u="sng">
                <a:solidFill>
                  <a:schemeClr val="accent1"/>
                </a:solidFill>
                <a:hlinkClick r:id="rId5">
                  <a:extLst>
                    <a:ext uri="{A12FA001-AC4F-418D-AE19-62706E023703}">
                      <ahyp:hlinkClr xmlns:ahyp="http://schemas.microsoft.com/office/drawing/2018/hyperlinkcolor" val="tx"/>
                    </a:ext>
                  </a:extLst>
                </a:hlinkClick>
              </a:rPr>
              <a:t>F. Velotti 2024</a:t>
            </a:r>
            <a:endParaRPr sz="1100">
              <a:solidFill>
                <a:schemeClr val="accent1"/>
              </a:solidFill>
            </a:endParaRPr>
          </a:p>
        </p:txBody>
      </p:sp>
      <p:grpSp>
        <p:nvGrpSpPr>
          <p:cNvPr id="506" name="Google Shape;506;p58"/>
          <p:cNvGrpSpPr/>
          <p:nvPr/>
        </p:nvGrpSpPr>
        <p:grpSpPr>
          <a:xfrm>
            <a:off x="6541976" y="2410101"/>
            <a:ext cx="2525825" cy="2277799"/>
            <a:chOff x="6541976" y="2410101"/>
            <a:chExt cx="2525825" cy="2277799"/>
          </a:xfrm>
        </p:grpSpPr>
        <p:sp>
          <p:nvSpPr>
            <p:cNvPr id="507" name="Google Shape;507;p58"/>
            <p:cNvSpPr txBox="1"/>
            <p:nvPr/>
          </p:nvSpPr>
          <p:spPr>
            <a:xfrm>
              <a:off x="7146900" y="4178200"/>
              <a:ext cx="1920900" cy="50970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GB" sz="1100">
                  <a:solidFill>
                    <a:schemeClr val="dk1"/>
                  </a:solidFill>
                </a:rPr>
                <a:t>EI - Expected improvement</a:t>
              </a:r>
              <a:endParaRPr sz="1100">
                <a:solidFill>
                  <a:schemeClr val="dk1"/>
                </a:solidFill>
              </a:endParaRPr>
            </a:p>
            <a:p>
              <a:pPr marL="0" lvl="0" indent="0" algn="l" rtl="0">
                <a:spcBef>
                  <a:spcPts val="0"/>
                </a:spcBef>
                <a:spcAft>
                  <a:spcPts val="0"/>
                </a:spcAft>
                <a:buNone/>
              </a:pPr>
              <a:r>
                <a:rPr lang="en-GB" sz="1100">
                  <a:solidFill>
                    <a:schemeClr val="dk1"/>
                  </a:solidFill>
                </a:rPr>
                <a:t>RGPE: Rank-weighted GP</a:t>
              </a:r>
              <a:endParaRPr sz="1100">
                <a:solidFill>
                  <a:schemeClr val="dk1"/>
                </a:solidFill>
              </a:endParaRPr>
            </a:p>
          </p:txBody>
        </p:sp>
        <p:pic>
          <p:nvPicPr>
            <p:cNvPr id="508" name="Google Shape;508;p58"/>
            <p:cNvPicPr preferRelativeResize="0"/>
            <p:nvPr/>
          </p:nvPicPr>
          <p:blipFill>
            <a:blip r:embed="rId6">
              <a:alphaModFix/>
            </a:blip>
            <a:stretch>
              <a:fillRect/>
            </a:stretch>
          </p:blipFill>
          <p:spPr>
            <a:xfrm>
              <a:off x="6541976" y="2410101"/>
              <a:ext cx="2525825" cy="1768099"/>
            </a:xfrm>
            <a:prstGeom prst="rect">
              <a:avLst/>
            </a:prstGeom>
            <a:noFill/>
            <a:ln>
              <a:noFill/>
            </a:ln>
          </p:spPr>
        </p:pic>
      </p:grpSp>
      <p:pic>
        <p:nvPicPr>
          <p:cNvPr id="509" name="Google Shape;509;p58"/>
          <p:cNvPicPr preferRelativeResize="0"/>
          <p:nvPr/>
        </p:nvPicPr>
        <p:blipFill>
          <a:blip r:embed="rId7">
            <a:alphaModFix/>
          </a:blip>
          <a:stretch>
            <a:fillRect/>
          </a:stretch>
        </p:blipFill>
        <p:spPr>
          <a:xfrm>
            <a:off x="3415523" y="2473875"/>
            <a:ext cx="2962953" cy="1640551"/>
          </a:xfrm>
          <a:prstGeom prst="rect">
            <a:avLst/>
          </a:prstGeom>
          <a:noFill/>
          <a:ln>
            <a:noFill/>
          </a:ln>
        </p:spPr>
      </p:pic>
      <p:sp>
        <p:nvSpPr>
          <p:cNvPr id="2" name="Footer Placeholder 1">
            <a:extLst>
              <a:ext uri="{FF2B5EF4-FFF2-40B4-BE49-F238E27FC236}">
                <a16:creationId xmlns:a16="http://schemas.microsoft.com/office/drawing/2014/main" id="{C662BCD3-4698-D7DA-8207-345F4F4553E7}"/>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2838004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0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0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0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Shape 513"/>
        <p:cNvGrpSpPr/>
        <p:nvPr/>
      </p:nvGrpSpPr>
      <p:grpSpPr>
        <a:xfrm>
          <a:off x="0" y="0"/>
          <a:ext cx="0" cy="0"/>
          <a:chOff x="0" y="0"/>
          <a:chExt cx="0" cy="0"/>
        </a:xfrm>
      </p:grpSpPr>
      <p:sp>
        <p:nvSpPr>
          <p:cNvPr id="514" name="Google Shape;514;p59"/>
          <p:cNvSpPr txBox="1">
            <a:spLocks noGrp="1"/>
          </p:cNvSpPr>
          <p:nvPr>
            <p:ph type="title"/>
          </p:nvPr>
        </p:nvSpPr>
        <p:spPr>
          <a:xfrm>
            <a:off x="457200" y="175120"/>
            <a:ext cx="8226900" cy="705300"/>
          </a:xfrm>
          <a:prstGeom prst="rect">
            <a:avLst/>
          </a:prstGeom>
        </p:spPr>
        <p:txBody>
          <a:bodyPr spcFirstLastPara="1" wrap="square" lIns="45700" tIns="45700" rIns="45700" bIns="45700" anchor="ctr" anchorCtr="0">
            <a:noAutofit/>
          </a:bodyPr>
          <a:lstStyle/>
          <a:p>
            <a:pPr marL="0" lvl="0" indent="0" algn="l" rtl="0">
              <a:spcBef>
                <a:spcPts val="0"/>
              </a:spcBef>
              <a:spcAft>
                <a:spcPts val="0"/>
              </a:spcAft>
              <a:buNone/>
            </a:pPr>
            <a:r>
              <a:rPr lang="en-GB"/>
              <a:t>Septumless extraction</a:t>
            </a:r>
            <a:endParaRPr/>
          </a:p>
        </p:txBody>
      </p:sp>
      <p:sp>
        <p:nvSpPr>
          <p:cNvPr id="515" name="Google Shape;515;p59"/>
          <p:cNvSpPr txBox="1">
            <a:spLocks noGrp="1"/>
          </p:cNvSpPr>
          <p:nvPr>
            <p:ph type="body" idx="1"/>
          </p:nvPr>
        </p:nvSpPr>
        <p:spPr>
          <a:xfrm>
            <a:off x="457200" y="994200"/>
            <a:ext cx="8154900" cy="1426800"/>
          </a:xfrm>
          <a:prstGeom prst="rect">
            <a:avLst/>
          </a:prstGeom>
        </p:spPr>
        <p:txBody>
          <a:bodyPr spcFirstLastPara="1" wrap="square" lIns="91425" tIns="45700" rIns="91425" bIns="45700" anchor="t" anchorCtr="0">
            <a:noAutofit/>
          </a:bodyPr>
          <a:lstStyle/>
          <a:p>
            <a:pPr marL="0" lvl="0" indent="0" algn="l" rtl="0">
              <a:spcBef>
                <a:spcPts val="600"/>
              </a:spcBef>
              <a:spcAft>
                <a:spcPts val="0"/>
              </a:spcAft>
              <a:buNone/>
            </a:pPr>
            <a:r>
              <a:rPr lang="en-GB" sz="1500"/>
              <a:t>Conceptual studies ongoing to </a:t>
            </a:r>
            <a:r>
              <a:rPr lang="en-GB" sz="1500" b="1"/>
              <a:t>replace ZS with crystal</a:t>
            </a:r>
            <a:r>
              <a:rPr lang="en-GB" sz="1500"/>
              <a:t>: </a:t>
            </a:r>
            <a:endParaRPr sz="1500"/>
          </a:p>
          <a:p>
            <a:pPr marL="457200" lvl="0" indent="-323850" algn="l" rtl="0">
              <a:spcBef>
                <a:spcPts val="600"/>
              </a:spcBef>
              <a:spcAft>
                <a:spcPts val="0"/>
              </a:spcAft>
              <a:buSzPts val="1500"/>
              <a:buChar char="•"/>
            </a:pPr>
            <a:r>
              <a:rPr lang="en-GB" sz="1500" b="1"/>
              <a:t>Long way to go</a:t>
            </a:r>
            <a:r>
              <a:rPr lang="en-GB" sz="1500"/>
              <a:t> to achieve efficiency and reliability + manufacturing of suitable crystals required…</a:t>
            </a:r>
            <a:endParaRPr sz="1500"/>
          </a:p>
          <a:p>
            <a:pPr marL="457200" lvl="0" indent="-323850" algn="l" rtl="0">
              <a:spcBef>
                <a:spcPts val="0"/>
              </a:spcBef>
              <a:spcAft>
                <a:spcPts val="0"/>
              </a:spcAft>
              <a:buSzPts val="1500"/>
              <a:buChar char="•"/>
            </a:pPr>
            <a:r>
              <a:rPr lang="en-GB" sz="1500"/>
              <a:t>… but huge promise: 15 m of high-voltage hardware replaced by a few mm of silicon?!</a:t>
            </a:r>
            <a:endParaRPr sz="1500"/>
          </a:p>
          <a:p>
            <a:pPr marL="0" lvl="0" indent="0" algn="l" rtl="0">
              <a:spcBef>
                <a:spcPts val="600"/>
              </a:spcBef>
              <a:spcAft>
                <a:spcPts val="0"/>
              </a:spcAft>
              <a:buNone/>
            </a:pPr>
            <a:endParaRPr sz="2400"/>
          </a:p>
        </p:txBody>
      </p:sp>
      <p:sp>
        <p:nvSpPr>
          <p:cNvPr id="516" name="Google Shape;516;p59"/>
          <p:cNvSpPr txBox="1"/>
          <p:nvPr/>
        </p:nvSpPr>
        <p:spPr>
          <a:xfrm>
            <a:off x="2927500" y="4406975"/>
            <a:ext cx="2865900" cy="646500"/>
          </a:xfrm>
          <a:prstGeom prst="rect">
            <a:avLst/>
          </a:prstGeom>
          <a:noFill/>
          <a:ln>
            <a:noFill/>
          </a:ln>
        </p:spPr>
        <p:txBody>
          <a:bodyPr spcFirstLastPara="1" wrap="square" lIns="91425" tIns="91425" rIns="91425" bIns="91425" anchor="ctr" anchorCtr="0">
            <a:spAutoFit/>
          </a:bodyPr>
          <a:lstStyle/>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Slow-Extraction R&amp;D at CERN</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P. Arrutia</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June 28th 2024</a:t>
            </a:r>
            <a:endParaRPr sz="1000">
              <a:solidFill>
                <a:schemeClr val="accent1"/>
              </a:solidFill>
            </a:endParaRPr>
          </a:p>
        </p:txBody>
      </p:sp>
      <p:sp>
        <p:nvSpPr>
          <p:cNvPr id="517" name="Google Shape;517;p59"/>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spcBef>
                <a:spcPts val="0"/>
              </a:spcBef>
              <a:spcAft>
                <a:spcPts val="0"/>
              </a:spcAft>
              <a:buClr>
                <a:srgbClr val="000000"/>
              </a:buClr>
              <a:buSzPts val="1200"/>
              <a:buFont typeface="Arial"/>
              <a:buNone/>
            </a:pPr>
            <a:fld id="{00000000-1234-1234-1234-123412341234}" type="slidenum">
              <a:rPr lang="en-GB" smtClean="0"/>
              <a:pPr marL="0" lvl="0" indent="0" algn="r" rtl="0">
                <a:spcBef>
                  <a:spcPts val="0"/>
                </a:spcBef>
                <a:spcAft>
                  <a:spcPts val="0"/>
                </a:spcAft>
                <a:buClr>
                  <a:srgbClr val="000000"/>
                </a:buClr>
                <a:buSzPts val="1200"/>
                <a:buFont typeface="Arial"/>
                <a:buNone/>
              </a:pPr>
              <a:t>129</a:t>
            </a:fld>
            <a:endParaRPr/>
          </a:p>
        </p:txBody>
      </p:sp>
      <p:grpSp>
        <p:nvGrpSpPr>
          <p:cNvPr id="518" name="Google Shape;518;p59"/>
          <p:cNvGrpSpPr/>
          <p:nvPr/>
        </p:nvGrpSpPr>
        <p:grpSpPr>
          <a:xfrm>
            <a:off x="470379" y="1981450"/>
            <a:ext cx="7794345" cy="2366659"/>
            <a:chOff x="470379" y="1981450"/>
            <a:chExt cx="7794345" cy="2366659"/>
          </a:xfrm>
        </p:grpSpPr>
        <p:grpSp>
          <p:nvGrpSpPr>
            <p:cNvPr id="519" name="Google Shape;519;p59"/>
            <p:cNvGrpSpPr/>
            <p:nvPr/>
          </p:nvGrpSpPr>
          <p:grpSpPr>
            <a:xfrm>
              <a:off x="470379" y="2295608"/>
              <a:ext cx="3091384" cy="2052501"/>
              <a:chOff x="2963925" y="2774625"/>
              <a:chExt cx="2288050" cy="1573400"/>
            </a:xfrm>
          </p:grpSpPr>
          <p:grpSp>
            <p:nvGrpSpPr>
              <p:cNvPr id="520" name="Google Shape;520;p59"/>
              <p:cNvGrpSpPr/>
              <p:nvPr/>
            </p:nvGrpSpPr>
            <p:grpSpPr>
              <a:xfrm>
                <a:off x="2963925" y="2774625"/>
                <a:ext cx="2288050" cy="1573400"/>
                <a:chOff x="2963925" y="2774625"/>
                <a:chExt cx="2288050" cy="1573400"/>
              </a:xfrm>
            </p:grpSpPr>
            <p:pic>
              <p:nvPicPr>
                <p:cNvPr id="521" name="Google Shape;521;p59"/>
                <p:cNvPicPr preferRelativeResize="0"/>
                <p:nvPr/>
              </p:nvPicPr>
              <p:blipFill rotWithShape="1">
                <a:blip r:embed="rId3">
                  <a:alphaModFix/>
                </a:blip>
                <a:srcRect l="50605" r="8087"/>
                <a:stretch/>
              </p:blipFill>
              <p:spPr>
                <a:xfrm>
                  <a:off x="2963925" y="2774625"/>
                  <a:ext cx="2288050" cy="1573400"/>
                </a:xfrm>
                <a:prstGeom prst="rect">
                  <a:avLst/>
                </a:prstGeom>
                <a:noFill/>
                <a:ln>
                  <a:noFill/>
                </a:ln>
              </p:spPr>
            </p:pic>
            <p:cxnSp>
              <p:nvCxnSpPr>
                <p:cNvPr id="522" name="Google Shape;522;p59"/>
                <p:cNvCxnSpPr/>
                <p:nvPr/>
              </p:nvCxnSpPr>
              <p:spPr>
                <a:xfrm rot="10800000" flipH="1">
                  <a:off x="4711025" y="3372500"/>
                  <a:ext cx="180300" cy="91800"/>
                </a:xfrm>
                <a:prstGeom prst="straightConnector1">
                  <a:avLst/>
                </a:prstGeom>
                <a:noFill/>
                <a:ln w="9525" cap="flat" cmpd="sng">
                  <a:solidFill>
                    <a:srgbClr val="000000"/>
                  </a:solidFill>
                  <a:prstDash val="solid"/>
                  <a:round/>
                  <a:headEnd type="none" w="med" len="med"/>
                  <a:tailEnd type="triangle" w="med" len="med"/>
                </a:ln>
              </p:spPr>
            </p:cxnSp>
            <p:cxnSp>
              <p:nvCxnSpPr>
                <p:cNvPr id="523" name="Google Shape;523;p59"/>
                <p:cNvCxnSpPr/>
                <p:nvPr/>
              </p:nvCxnSpPr>
              <p:spPr>
                <a:xfrm flipH="1">
                  <a:off x="4512300" y="3328875"/>
                  <a:ext cx="184200" cy="91200"/>
                </a:xfrm>
                <a:prstGeom prst="straightConnector1">
                  <a:avLst/>
                </a:prstGeom>
                <a:noFill/>
                <a:ln w="9525" cap="flat" cmpd="sng">
                  <a:solidFill>
                    <a:srgbClr val="000000"/>
                  </a:solidFill>
                  <a:prstDash val="solid"/>
                  <a:round/>
                  <a:headEnd type="none" w="med" len="med"/>
                  <a:tailEnd type="triangle" w="med" len="med"/>
                </a:ln>
              </p:spPr>
            </p:cxnSp>
          </p:grpSp>
          <p:cxnSp>
            <p:nvCxnSpPr>
              <p:cNvPr id="524" name="Google Shape;524;p59"/>
              <p:cNvCxnSpPr/>
              <p:nvPr/>
            </p:nvCxnSpPr>
            <p:spPr>
              <a:xfrm rot="10800000" flipH="1">
                <a:off x="3658550" y="3436400"/>
                <a:ext cx="838200" cy="353400"/>
              </a:xfrm>
              <a:prstGeom prst="straightConnector1">
                <a:avLst/>
              </a:prstGeom>
              <a:noFill/>
              <a:ln w="9525" cap="flat" cmpd="sng">
                <a:solidFill>
                  <a:srgbClr val="000000"/>
                </a:solidFill>
                <a:prstDash val="dash"/>
                <a:round/>
                <a:headEnd type="none" w="med" len="med"/>
                <a:tailEnd type="none" w="med" len="med"/>
              </a:ln>
            </p:spPr>
          </p:cxnSp>
          <p:cxnSp>
            <p:nvCxnSpPr>
              <p:cNvPr id="525" name="Google Shape;525;p59"/>
              <p:cNvCxnSpPr/>
              <p:nvPr/>
            </p:nvCxnSpPr>
            <p:spPr>
              <a:xfrm rot="10800000" flipH="1">
                <a:off x="3810950" y="3510500"/>
                <a:ext cx="830400" cy="355500"/>
              </a:xfrm>
              <a:prstGeom prst="straightConnector1">
                <a:avLst/>
              </a:prstGeom>
              <a:noFill/>
              <a:ln w="9525" cap="flat" cmpd="sng">
                <a:solidFill>
                  <a:srgbClr val="000000"/>
                </a:solidFill>
                <a:prstDash val="dash"/>
                <a:round/>
                <a:headEnd type="none" w="med" len="med"/>
                <a:tailEnd type="none" w="med" len="med"/>
              </a:ln>
            </p:spPr>
          </p:cxnSp>
          <p:cxnSp>
            <p:nvCxnSpPr>
              <p:cNvPr id="526" name="Google Shape;526;p59"/>
              <p:cNvCxnSpPr/>
              <p:nvPr/>
            </p:nvCxnSpPr>
            <p:spPr>
              <a:xfrm rot="10800000" flipH="1">
                <a:off x="3739325" y="3298475"/>
                <a:ext cx="696600" cy="279300"/>
              </a:xfrm>
              <a:prstGeom prst="straightConnector1">
                <a:avLst/>
              </a:prstGeom>
              <a:noFill/>
              <a:ln w="9525" cap="flat" cmpd="sng">
                <a:solidFill>
                  <a:schemeClr val="dk2"/>
                </a:solidFill>
                <a:prstDash val="solid"/>
                <a:round/>
                <a:headEnd type="none" w="med" len="med"/>
                <a:tailEnd type="triangle" w="med" len="med"/>
              </a:ln>
            </p:spPr>
          </p:cxnSp>
          <p:sp>
            <p:nvSpPr>
              <p:cNvPr id="527" name="Google Shape;527;p59"/>
              <p:cNvSpPr txBox="1"/>
              <p:nvPr/>
            </p:nvSpPr>
            <p:spPr>
              <a:xfrm rot="-1268145">
                <a:off x="3680164" y="3181652"/>
                <a:ext cx="891899" cy="178557"/>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100">
                    <a:solidFill>
                      <a:schemeClr val="dk1"/>
                    </a:solidFill>
                  </a:rPr>
                  <a:t>Push</a:t>
                </a:r>
                <a:endParaRPr sz="1100">
                  <a:solidFill>
                    <a:schemeClr val="dk1"/>
                  </a:solidFill>
                </a:endParaRPr>
              </a:p>
            </p:txBody>
          </p:sp>
        </p:grpSp>
        <p:sp>
          <p:nvSpPr>
            <p:cNvPr id="528" name="Google Shape;528;p59"/>
            <p:cNvSpPr txBox="1"/>
            <p:nvPr/>
          </p:nvSpPr>
          <p:spPr>
            <a:xfrm>
              <a:off x="1477625" y="2041875"/>
              <a:ext cx="1936800" cy="51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500" u="sng">
                  <a:solidFill>
                    <a:schemeClr val="dk1"/>
                  </a:solidFill>
                </a:rPr>
                <a:t>Non resonant</a:t>
              </a:r>
              <a:endParaRPr sz="1500" u="sng">
                <a:solidFill>
                  <a:schemeClr val="dk1"/>
                </a:solidFill>
              </a:endParaRPr>
            </a:p>
          </p:txBody>
        </p:sp>
        <p:sp>
          <p:nvSpPr>
            <p:cNvPr id="529" name="Google Shape;529;p59"/>
            <p:cNvSpPr txBox="1"/>
            <p:nvPr/>
          </p:nvSpPr>
          <p:spPr>
            <a:xfrm>
              <a:off x="5617000" y="1981450"/>
              <a:ext cx="1284000" cy="397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u="sng">
                  <a:solidFill>
                    <a:schemeClr val="dk1"/>
                  </a:solidFill>
                </a:rPr>
                <a:t>Resonant [1]</a:t>
              </a:r>
              <a:endParaRPr u="sng">
                <a:solidFill>
                  <a:schemeClr val="dk1"/>
                </a:solidFill>
              </a:endParaRPr>
            </a:p>
          </p:txBody>
        </p:sp>
        <p:pic>
          <p:nvPicPr>
            <p:cNvPr id="530" name="Google Shape;530;p59"/>
            <p:cNvPicPr preferRelativeResize="0"/>
            <p:nvPr/>
          </p:nvPicPr>
          <p:blipFill>
            <a:blip r:embed="rId4">
              <a:alphaModFix/>
            </a:blip>
            <a:stretch>
              <a:fillRect/>
            </a:stretch>
          </p:blipFill>
          <p:spPr>
            <a:xfrm>
              <a:off x="4233300" y="2378651"/>
              <a:ext cx="4031423" cy="1955950"/>
            </a:xfrm>
            <a:prstGeom prst="rect">
              <a:avLst/>
            </a:prstGeom>
            <a:noFill/>
            <a:ln>
              <a:noFill/>
            </a:ln>
          </p:spPr>
        </p:pic>
      </p:grpSp>
      <p:sp>
        <p:nvSpPr>
          <p:cNvPr id="531" name="Google Shape;531;p59"/>
          <p:cNvSpPr txBox="1"/>
          <p:nvPr/>
        </p:nvSpPr>
        <p:spPr>
          <a:xfrm>
            <a:off x="651275" y="4480000"/>
            <a:ext cx="1626000" cy="408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u="sng">
                <a:solidFill>
                  <a:schemeClr val="accent1"/>
                </a:solidFill>
                <a:hlinkClick r:id="rId5">
                  <a:extLst>
                    <a:ext uri="{A12FA001-AC4F-418D-AE19-62706E023703}">
                      <ahyp:hlinkClr xmlns:ahyp="http://schemas.microsoft.com/office/drawing/2018/hyperlinkcolor" val="tx"/>
                    </a:ext>
                  </a:extLst>
                </a:hlinkClick>
              </a:rPr>
              <a:t>[1] D. Veres </a:t>
            </a:r>
            <a:r>
              <a:rPr lang="en-GB" sz="1100" u="sng">
                <a:solidFill>
                  <a:schemeClr val="accent1"/>
                </a:solidFill>
                <a:hlinkClick r:id="rId5">
                  <a:extLst>
                    <a:ext uri="{A12FA001-AC4F-418D-AE19-62706E023703}">
                      <ahyp:hlinkClr xmlns:ahyp="http://schemas.microsoft.com/office/drawing/2018/hyperlinkcolor" val="tx"/>
                    </a:ext>
                  </a:extLst>
                </a:hlinkClick>
              </a:rPr>
              <a:t>2023</a:t>
            </a:r>
            <a:endParaRPr sz="1100">
              <a:solidFill>
                <a:schemeClr val="accent1"/>
              </a:solidFill>
            </a:endParaRPr>
          </a:p>
        </p:txBody>
      </p:sp>
      <p:sp>
        <p:nvSpPr>
          <p:cNvPr id="2" name="Footer Placeholder 1">
            <a:extLst>
              <a:ext uri="{FF2B5EF4-FFF2-40B4-BE49-F238E27FC236}">
                <a16:creationId xmlns:a16="http://schemas.microsoft.com/office/drawing/2014/main" id="{C7F85C5B-1C6C-C1BE-8D91-EAC5C5281D68}"/>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3855271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382DE4-1A04-D686-31F4-1909E351FB37}"/>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CAC00213-1E3B-DA71-2A04-26401A75C95D}"/>
              </a:ext>
            </a:extLst>
          </p:cNvPr>
          <p:cNvSpPr>
            <a:spLocks noGrp="1"/>
          </p:cNvSpPr>
          <p:nvPr>
            <p:ph type="title"/>
          </p:nvPr>
        </p:nvSpPr>
        <p:spPr/>
        <p:txBody>
          <a:bodyPr/>
          <a:lstStyle/>
          <a:p>
            <a:r>
              <a:rPr lang="en-US" dirty="0"/>
              <a:t>Layout</a:t>
            </a:r>
          </a:p>
        </p:txBody>
      </p:sp>
      <p:sp>
        <p:nvSpPr>
          <p:cNvPr id="8" name="Content Placeholder 7">
            <a:extLst>
              <a:ext uri="{FF2B5EF4-FFF2-40B4-BE49-F238E27FC236}">
                <a16:creationId xmlns:a16="http://schemas.microsoft.com/office/drawing/2014/main" id="{C2938878-1CC0-03F5-CA0E-3FD5FDA9B7B9}"/>
              </a:ext>
            </a:extLst>
          </p:cNvPr>
          <p:cNvSpPr>
            <a:spLocks noGrp="1"/>
          </p:cNvSpPr>
          <p:nvPr>
            <p:ph idx="1"/>
          </p:nvPr>
        </p:nvSpPr>
        <p:spPr/>
        <p:txBody>
          <a:bodyPr>
            <a:normAutofit fontScale="85000" lnSpcReduction="20000"/>
          </a:bodyPr>
          <a:lstStyle/>
          <a:p>
            <a:r>
              <a:rPr lang="en-US" dirty="0">
                <a:solidFill>
                  <a:schemeClr val="accent1"/>
                </a:solidFill>
              </a:rPr>
              <a:t>Basic principle + hardware</a:t>
            </a:r>
          </a:p>
          <a:p>
            <a:r>
              <a:rPr lang="en-US" dirty="0"/>
              <a:t>Injection techniques</a:t>
            </a:r>
          </a:p>
          <a:p>
            <a:pPr lvl="1"/>
            <a:r>
              <a:rPr lang="en-US" dirty="0"/>
              <a:t>Fast injection</a:t>
            </a:r>
          </a:p>
          <a:p>
            <a:pPr lvl="2"/>
            <a:r>
              <a:rPr lang="en-US" dirty="0">
                <a:solidFill>
                  <a:schemeClr val="accent1"/>
                </a:solidFill>
              </a:rPr>
              <a:t>Normalized phase space</a:t>
            </a:r>
          </a:p>
          <a:p>
            <a:pPr lvl="2"/>
            <a:r>
              <a:rPr lang="en-US" dirty="0">
                <a:solidFill>
                  <a:schemeClr val="accent1"/>
                </a:solidFill>
              </a:rPr>
              <a:t>Imperfect injection</a:t>
            </a:r>
          </a:p>
          <a:p>
            <a:pPr lvl="1"/>
            <a:r>
              <a:rPr lang="en-US" dirty="0">
                <a:solidFill>
                  <a:schemeClr val="accent1"/>
                </a:solidFill>
              </a:rPr>
              <a:t>Multi-turn injection</a:t>
            </a:r>
          </a:p>
          <a:p>
            <a:pPr lvl="1"/>
            <a:r>
              <a:rPr lang="en-US" dirty="0">
                <a:solidFill>
                  <a:schemeClr val="accent1"/>
                </a:solidFill>
              </a:rPr>
              <a:t>Charge exchange technique</a:t>
            </a:r>
          </a:p>
          <a:p>
            <a:pPr lvl="1"/>
            <a:r>
              <a:rPr lang="en-US" dirty="0">
                <a:solidFill>
                  <a:schemeClr val="accent1"/>
                </a:solidFill>
              </a:rPr>
              <a:t>Lepton injection</a:t>
            </a:r>
          </a:p>
          <a:p>
            <a:r>
              <a:rPr lang="en-US" dirty="0">
                <a:solidFill>
                  <a:schemeClr val="accent1"/>
                </a:solidFill>
              </a:rPr>
              <a:t>Extraction techniques</a:t>
            </a:r>
          </a:p>
          <a:p>
            <a:pPr lvl="1"/>
            <a:r>
              <a:rPr lang="en-US" dirty="0">
                <a:solidFill>
                  <a:schemeClr val="accent1"/>
                </a:solidFill>
              </a:rPr>
              <a:t>Fast extraction</a:t>
            </a:r>
          </a:p>
          <a:p>
            <a:pPr lvl="1"/>
            <a:r>
              <a:rPr lang="en-US" dirty="0">
                <a:solidFill>
                  <a:schemeClr val="accent1"/>
                </a:solidFill>
              </a:rPr>
              <a:t>Multi-turn extraction</a:t>
            </a:r>
          </a:p>
          <a:p>
            <a:pPr lvl="1"/>
            <a:r>
              <a:rPr lang="en-US" dirty="0">
                <a:solidFill>
                  <a:schemeClr val="accent1"/>
                </a:solidFill>
              </a:rPr>
              <a:t>Resonant multi-turn extraction</a:t>
            </a:r>
          </a:p>
          <a:p>
            <a:pPr lvl="1"/>
            <a:r>
              <a:rPr lang="en-US" dirty="0">
                <a:solidFill>
                  <a:schemeClr val="accent1"/>
                </a:solidFill>
              </a:rPr>
              <a:t>Resonant slow extraction</a:t>
            </a:r>
          </a:p>
          <a:p>
            <a:r>
              <a:rPr lang="en-US" dirty="0">
                <a:solidFill>
                  <a:schemeClr val="accent1"/>
                </a:solidFill>
              </a:rPr>
              <a:t>Transfer between machines</a:t>
            </a:r>
          </a:p>
          <a:p>
            <a:r>
              <a:rPr lang="en-US" dirty="0">
                <a:solidFill>
                  <a:schemeClr val="accent1"/>
                </a:solidFill>
              </a:rPr>
              <a:t>R&amp;D example</a:t>
            </a:r>
          </a:p>
          <a:p>
            <a:r>
              <a:rPr lang="en-US" dirty="0">
                <a:solidFill>
                  <a:schemeClr val="accent1"/>
                </a:solidFill>
              </a:rPr>
              <a:t>Conclusion</a:t>
            </a:r>
          </a:p>
        </p:txBody>
      </p:sp>
      <p:sp>
        <p:nvSpPr>
          <p:cNvPr id="4" name="Footer Placeholder 3">
            <a:extLst>
              <a:ext uri="{FF2B5EF4-FFF2-40B4-BE49-F238E27FC236}">
                <a16:creationId xmlns:a16="http://schemas.microsoft.com/office/drawing/2014/main" id="{45C223C4-08DB-4D9C-F6CD-6C3E453C9BFB}"/>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5" name="Slide Number Placeholder 4">
            <a:extLst>
              <a:ext uri="{FF2B5EF4-FFF2-40B4-BE49-F238E27FC236}">
                <a16:creationId xmlns:a16="http://schemas.microsoft.com/office/drawing/2014/main" id="{AF0650F4-CB22-6A1E-0D4C-0499DA80D2CB}"/>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13</a:t>
            </a:fld>
            <a:endParaRPr lang="en-US" dirty="0"/>
          </a:p>
        </p:txBody>
      </p:sp>
      <p:sp>
        <p:nvSpPr>
          <p:cNvPr id="6" name="Oval 5">
            <a:extLst>
              <a:ext uri="{FF2B5EF4-FFF2-40B4-BE49-F238E27FC236}">
                <a16:creationId xmlns:a16="http://schemas.microsoft.com/office/drawing/2014/main" id="{379820CF-4CA0-8C6C-2A06-C486F13B3F92}"/>
              </a:ext>
            </a:extLst>
          </p:cNvPr>
          <p:cNvSpPr>
            <a:spLocks noChangeArrowheads="1"/>
          </p:cNvSpPr>
          <p:nvPr/>
        </p:nvSpPr>
        <p:spPr bwMode="auto">
          <a:xfrm>
            <a:off x="3812063" y="1598627"/>
            <a:ext cx="2427605" cy="411734"/>
          </a:xfrm>
          <a:prstGeom prst="ellipse">
            <a:avLst/>
          </a:prstGeom>
          <a:noFill/>
          <a:ln w="1587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9" name="Oval 6">
            <a:extLst>
              <a:ext uri="{FF2B5EF4-FFF2-40B4-BE49-F238E27FC236}">
                <a16:creationId xmlns:a16="http://schemas.microsoft.com/office/drawing/2014/main" id="{45FDE906-48F1-F393-E982-C8CD3026EB88}"/>
              </a:ext>
            </a:extLst>
          </p:cNvPr>
          <p:cNvSpPr>
            <a:spLocks noChangeArrowheads="1"/>
          </p:cNvSpPr>
          <p:nvPr/>
        </p:nvSpPr>
        <p:spPr bwMode="auto">
          <a:xfrm>
            <a:off x="4982026" y="1984103"/>
            <a:ext cx="43839" cy="50416"/>
          </a:xfrm>
          <a:prstGeom prst="ellipse">
            <a:avLst/>
          </a:prstGeom>
          <a:solidFill>
            <a:schemeClr val="tx1"/>
          </a:solidFill>
          <a:ln w="9525">
            <a:solidFill>
              <a:schemeClr val="tx1"/>
            </a:solidFill>
            <a:round/>
            <a:headEnd/>
            <a:tailEnd/>
          </a:ln>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0" name="Oval 9">
            <a:extLst>
              <a:ext uri="{FF2B5EF4-FFF2-40B4-BE49-F238E27FC236}">
                <a16:creationId xmlns:a16="http://schemas.microsoft.com/office/drawing/2014/main" id="{EFDFEB47-44DF-CB15-1E4A-C47256D5E34C}"/>
              </a:ext>
            </a:extLst>
          </p:cNvPr>
          <p:cNvSpPr>
            <a:spLocks noChangeArrowheads="1"/>
          </p:cNvSpPr>
          <p:nvPr/>
        </p:nvSpPr>
        <p:spPr bwMode="auto">
          <a:xfrm>
            <a:off x="3940841" y="1657446"/>
            <a:ext cx="2188315" cy="284643"/>
          </a:xfrm>
          <a:prstGeom prst="ellipse">
            <a:avLst/>
          </a:prstGeom>
          <a:noFill/>
          <a:ln w="15875">
            <a:solidFill>
              <a:schemeClr val="tx1"/>
            </a:solidFill>
            <a:prstDash val="sysDot"/>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1" name="Rectangle 10">
            <a:extLst>
              <a:ext uri="{FF2B5EF4-FFF2-40B4-BE49-F238E27FC236}">
                <a16:creationId xmlns:a16="http://schemas.microsoft.com/office/drawing/2014/main" id="{532107C2-00DF-CBB8-63AF-AEE8A7C7EBD4}"/>
              </a:ext>
            </a:extLst>
          </p:cNvPr>
          <p:cNvSpPr>
            <a:spLocks noChangeArrowheads="1"/>
          </p:cNvSpPr>
          <p:nvPr/>
        </p:nvSpPr>
        <p:spPr bwMode="auto">
          <a:xfrm>
            <a:off x="4907133" y="1880118"/>
            <a:ext cx="239290" cy="95581"/>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algn="ctr" eaLnBrk="1" hangingPunct="1"/>
            <a:endParaRPr lang="en-GB" altLang="en-US" sz="1800" b="0">
              <a:solidFill>
                <a:srgbClr val="000000"/>
              </a:solidFill>
            </a:endParaRPr>
          </a:p>
        </p:txBody>
      </p:sp>
      <p:sp>
        <p:nvSpPr>
          <p:cNvPr id="12" name="Line 12">
            <a:extLst>
              <a:ext uri="{FF2B5EF4-FFF2-40B4-BE49-F238E27FC236}">
                <a16:creationId xmlns:a16="http://schemas.microsoft.com/office/drawing/2014/main" id="{70DADCB0-BC95-06C4-3DF6-CBBEF258D971}"/>
              </a:ext>
            </a:extLst>
          </p:cNvPr>
          <p:cNvSpPr>
            <a:spLocks noChangeShapeType="1"/>
          </p:cNvSpPr>
          <p:nvPr/>
        </p:nvSpPr>
        <p:spPr bwMode="auto">
          <a:xfrm>
            <a:off x="4879734" y="1939988"/>
            <a:ext cx="26487" cy="0"/>
          </a:xfrm>
          <a:prstGeom prst="line">
            <a:avLst/>
          </a:prstGeom>
          <a:noFill/>
          <a:ln w="9525">
            <a:solidFill>
              <a:schemeClr val="tx1"/>
            </a:solidFill>
            <a:round/>
            <a:headEnd/>
            <a:tailEnd type="triangle" w="lg" len="lg"/>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13" name="Oval 18">
            <a:extLst>
              <a:ext uri="{FF2B5EF4-FFF2-40B4-BE49-F238E27FC236}">
                <a16:creationId xmlns:a16="http://schemas.microsoft.com/office/drawing/2014/main" id="{7F4A9AC5-F3C3-E009-4E46-E0998AA78978}"/>
              </a:ext>
            </a:extLst>
          </p:cNvPr>
          <p:cNvSpPr>
            <a:spLocks noChangeArrowheads="1"/>
          </p:cNvSpPr>
          <p:nvPr/>
        </p:nvSpPr>
        <p:spPr bwMode="auto">
          <a:xfrm>
            <a:off x="3946321" y="3035494"/>
            <a:ext cx="4073407" cy="680621"/>
          </a:xfrm>
          <a:prstGeom prst="ellipse">
            <a:avLst/>
          </a:prstGeom>
          <a:noFill/>
          <a:ln w="1587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4" name="Oval 19">
            <a:extLst>
              <a:ext uri="{FF2B5EF4-FFF2-40B4-BE49-F238E27FC236}">
                <a16:creationId xmlns:a16="http://schemas.microsoft.com/office/drawing/2014/main" id="{82E4B3FD-0B25-9E3C-2DF9-A4EBFF81D62F}"/>
              </a:ext>
            </a:extLst>
          </p:cNvPr>
          <p:cNvSpPr>
            <a:spLocks noChangeArrowheads="1"/>
          </p:cNvSpPr>
          <p:nvPr/>
        </p:nvSpPr>
        <p:spPr bwMode="auto">
          <a:xfrm>
            <a:off x="7933876" y="3277072"/>
            <a:ext cx="43839" cy="50416"/>
          </a:xfrm>
          <a:prstGeom prst="ellipse">
            <a:avLst/>
          </a:prstGeom>
          <a:solidFill>
            <a:schemeClr val="tx1"/>
          </a:solidFill>
          <a:ln w="9525">
            <a:solidFill>
              <a:schemeClr val="tx1"/>
            </a:solidFill>
            <a:round/>
            <a:headEnd/>
            <a:tailEnd/>
          </a:ln>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5" name="Oval 20">
            <a:extLst>
              <a:ext uri="{FF2B5EF4-FFF2-40B4-BE49-F238E27FC236}">
                <a16:creationId xmlns:a16="http://schemas.microsoft.com/office/drawing/2014/main" id="{5ECA563B-C725-BBF9-E9DB-DC4914709751}"/>
              </a:ext>
            </a:extLst>
          </p:cNvPr>
          <p:cNvSpPr>
            <a:spLocks noChangeArrowheads="1"/>
          </p:cNvSpPr>
          <p:nvPr/>
        </p:nvSpPr>
        <p:spPr bwMode="auto">
          <a:xfrm>
            <a:off x="4131725" y="3124773"/>
            <a:ext cx="3705339" cy="493660"/>
          </a:xfrm>
          <a:prstGeom prst="ellipse">
            <a:avLst/>
          </a:prstGeom>
          <a:noFill/>
          <a:ln w="15875">
            <a:solidFill>
              <a:schemeClr val="tx1"/>
            </a:solidFill>
            <a:prstDash val="sysDot"/>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6" name="Rectangle 21">
            <a:extLst>
              <a:ext uri="{FF2B5EF4-FFF2-40B4-BE49-F238E27FC236}">
                <a16:creationId xmlns:a16="http://schemas.microsoft.com/office/drawing/2014/main" id="{0403D36D-352C-BBE8-B1E3-7A58D05A3B62}"/>
              </a:ext>
            </a:extLst>
          </p:cNvPr>
          <p:cNvSpPr>
            <a:spLocks noChangeArrowheads="1"/>
          </p:cNvSpPr>
          <p:nvPr/>
        </p:nvSpPr>
        <p:spPr bwMode="auto">
          <a:xfrm>
            <a:off x="7645267" y="3304381"/>
            <a:ext cx="239290" cy="13129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7" name="Line 22">
            <a:extLst>
              <a:ext uri="{FF2B5EF4-FFF2-40B4-BE49-F238E27FC236}">
                <a16:creationId xmlns:a16="http://schemas.microsoft.com/office/drawing/2014/main" id="{F0470014-315D-138D-5845-5D4247B0F0BB}"/>
              </a:ext>
            </a:extLst>
          </p:cNvPr>
          <p:cNvSpPr>
            <a:spLocks noChangeShapeType="1"/>
          </p:cNvSpPr>
          <p:nvPr/>
        </p:nvSpPr>
        <p:spPr bwMode="auto">
          <a:xfrm>
            <a:off x="7728379" y="3282324"/>
            <a:ext cx="51146" cy="42014"/>
          </a:xfrm>
          <a:prstGeom prst="line">
            <a:avLst/>
          </a:prstGeom>
          <a:noFill/>
          <a:ln w="9525">
            <a:solidFill>
              <a:schemeClr val="tx1"/>
            </a:solidFill>
            <a:round/>
            <a:headEnd/>
            <a:tailEnd type="triangle" w="lg" len="lg"/>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18" name="Text Box 25">
            <a:extLst>
              <a:ext uri="{FF2B5EF4-FFF2-40B4-BE49-F238E27FC236}">
                <a16:creationId xmlns:a16="http://schemas.microsoft.com/office/drawing/2014/main" id="{39C157F5-56BD-A668-9209-AFF51727543B}"/>
              </a:ext>
            </a:extLst>
          </p:cNvPr>
          <p:cNvSpPr txBox="1">
            <a:spLocks noChangeArrowheads="1"/>
          </p:cNvSpPr>
          <p:nvPr/>
        </p:nvSpPr>
        <p:spPr bwMode="auto">
          <a:xfrm>
            <a:off x="4666017" y="1667950"/>
            <a:ext cx="113120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dirty="0">
                <a:solidFill>
                  <a:schemeClr val="accent1"/>
                </a:solidFill>
                <a:latin typeface="Calibri"/>
              </a:rPr>
              <a:t>Extraction</a:t>
            </a:r>
          </a:p>
        </p:txBody>
      </p:sp>
      <p:sp>
        <p:nvSpPr>
          <p:cNvPr id="19" name="Text Box 26">
            <a:extLst>
              <a:ext uri="{FF2B5EF4-FFF2-40B4-BE49-F238E27FC236}">
                <a16:creationId xmlns:a16="http://schemas.microsoft.com/office/drawing/2014/main" id="{429969FF-6C82-E0B0-A47D-F5216C46D3F9}"/>
              </a:ext>
            </a:extLst>
          </p:cNvPr>
          <p:cNvSpPr txBox="1">
            <a:spLocks noChangeArrowheads="1"/>
          </p:cNvSpPr>
          <p:nvPr/>
        </p:nvSpPr>
        <p:spPr bwMode="auto">
          <a:xfrm>
            <a:off x="6090677" y="2279625"/>
            <a:ext cx="938398"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dirty="0">
                <a:solidFill>
                  <a:schemeClr val="accent1"/>
                </a:solidFill>
                <a:latin typeface="Calibri"/>
              </a:rPr>
              <a:t>Transfer</a:t>
            </a:r>
          </a:p>
        </p:txBody>
      </p:sp>
      <p:sp>
        <p:nvSpPr>
          <p:cNvPr id="20" name="Text Box 27">
            <a:extLst>
              <a:ext uri="{FF2B5EF4-FFF2-40B4-BE49-F238E27FC236}">
                <a16:creationId xmlns:a16="http://schemas.microsoft.com/office/drawing/2014/main" id="{830D1003-FCB4-83D7-71F2-7320ECA2BF74}"/>
              </a:ext>
            </a:extLst>
          </p:cNvPr>
          <p:cNvSpPr txBox="1">
            <a:spLocks noChangeArrowheads="1"/>
          </p:cNvSpPr>
          <p:nvPr/>
        </p:nvSpPr>
        <p:spPr bwMode="auto">
          <a:xfrm>
            <a:off x="8042561" y="3180966"/>
            <a:ext cx="595485" cy="2426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a:solidFill>
                  <a:srgbClr val="000000"/>
                </a:solidFill>
                <a:latin typeface="Calibri"/>
              </a:rPr>
              <a:t>Injection</a:t>
            </a:r>
          </a:p>
        </p:txBody>
      </p:sp>
      <p:sp>
        <p:nvSpPr>
          <p:cNvPr id="21" name="Freeform 39">
            <a:extLst>
              <a:ext uri="{FF2B5EF4-FFF2-40B4-BE49-F238E27FC236}">
                <a16:creationId xmlns:a16="http://schemas.microsoft.com/office/drawing/2014/main" id="{D42FA7E5-B9DB-F904-0A8D-3E5F688DE03E}"/>
              </a:ext>
            </a:extLst>
          </p:cNvPr>
          <p:cNvSpPr>
            <a:spLocks/>
          </p:cNvSpPr>
          <p:nvPr/>
        </p:nvSpPr>
        <p:spPr bwMode="auto">
          <a:xfrm>
            <a:off x="5005772" y="2008260"/>
            <a:ext cx="2953677" cy="1294020"/>
          </a:xfrm>
          <a:custGeom>
            <a:avLst/>
            <a:gdLst>
              <a:gd name="T0" fmla="*/ 0 w 3234"/>
              <a:gd name="T1" fmla="*/ 0 h 1232"/>
              <a:gd name="T2" fmla="*/ 2147483647 w 3234"/>
              <a:gd name="T3" fmla="*/ 2147483647 h 1232"/>
              <a:gd name="T4" fmla="*/ 2147483647 w 3234"/>
              <a:gd name="T5" fmla="*/ 2147483647 h 1232"/>
              <a:gd name="T6" fmla="*/ 2147483647 w 3234"/>
              <a:gd name="T7" fmla="*/ 2147483647 h 1232"/>
              <a:gd name="T8" fmla="*/ 2147483647 w 3234"/>
              <a:gd name="T9" fmla="*/ 2147483647 h 1232"/>
              <a:gd name="T10" fmla="*/ 2147483647 w 3234"/>
              <a:gd name="T11" fmla="*/ 2147483647 h 1232"/>
              <a:gd name="T12" fmla="*/ 0 60000 65536"/>
              <a:gd name="T13" fmla="*/ 0 60000 65536"/>
              <a:gd name="T14" fmla="*/ 0 60000 65536"/>
              <a:gd name="T15" fmla="*/ 0 60000 65536"/>
              <a:gd name="T16" fmla="*/ 0 60000 65536"/>
              <a:gd name="T17" fmla="*/ 0 60000 65536"/>
              <a:gd name="T18" fmla="*/ 0 w 3234"/>
              <a:gd name="T19" fmla="*/ 0 h 1232"/>
              <a:gd name="T20" fmla="*/ 3234 w 3234"/>
              <a:gd name="T21" fmla="*/ 1232 h 1232"/>
            </a:gdLst>
            <a:ahLst/>
            <a:cxnLst>
              <a:cxn ang="T12">
                <a:pos x="T0" y="T1"/>
              </a:cxn>
              <a:cxn ang="T13">
                <a:pos x="T2" y="T3"/>
              </a:cxn>
              <a:cxn ang="T14">
                <a:pos x="T4" y="T5"/>
              </a:cxn>
              <a:cxn ang="T15">
                <a:pos x="T6" y="T7"/>
              </a:cxn>
              <a:cxn ang="T16">
                <a:pos x="T8" y="T9"/>
              </a:cxn>
              <a:cxn ang="T17">
                <a:pos x="T10" y="T11"/>
              </a:cxn>
            </a:cxnLst>
            <a:rect l="T18" t="T19" r="T20" b="T21"/>
            <a:pathLst>
              <a:path w="3234" h="1232">
                <a:moveTo>
                  <a:pt x="0" y="0"/>
                </a:moveTo>
                <a:cubicBezTo>
                  <a:pt x="145" y="17"/>
                  <a:pt x="420" y="72"/>
                  <a:pt x="644" y="177"/>
                </a:cubicBezTo>
                <a:cubicBezTo>
                  <a:pt x="868" y="282"/>
                  <a:pt x="1099" y="514"/>
                  <a:pt x="1346" y="628"/>
                </a:cubicBezTo>
                <a:cubicBezTo>
                  <a:pt x="1593" y="742"/>
                  <a:pt x="1879" y="793"/>
                  <a:pt x="2127" y="861"/>
                </a:cubicBezTo>
                <a:cubicBezTo>
                  <a:pt x="2375" y="929"/>
                  <a:pt x="2649" y="976"/>
                  <a:pt x="2834" y="1038"/>
                </a:cubicBezTo>
                <a:cubicBezTo>
                  <a:pt x="3019" y="1100"/>
                  <a:pt x="3126" y="1166"/>
                  <a:pt x="3234" y="1232"/>
                </a:cubicBezTo>
              </a:path>
            </a:pathLst>
          </a:custGeom>
          <a:noFill/>
          <a:ln w="19050" cap="flat" cmpd="sng">
            <a:solidFill>
              <a:schemeClr val="tx1"/>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GB">
              <a:solidFill>
                <a:srgbClr val="000000"/>
              </a:solidFill>
            </a:endParaRPr>
          </a:p>
        </p:txBody>
      </p:sp>
      <p:sp>
        <p:nvSpPr>
          <p:cNvPr id="22" name="Freeform 42">
            <a:extLst>
              <a:ext uri="{FF2B5EF4-FFF2-40B4-BE49-F238E27FC236}">
                <a16:creationId xmlns:a16="http://schemas.microsoft.com/office/drawing/2014/main" id="{D1ED3323-F2BC-400A-D778-92FCE65BAB3C}"/>
              </a:ext>
            </a:extLst>
          </p:cNvPr>
          <p:cNvSpPr>
            <a:spLocks/>
          </p:cNvSpPr>
          <p:nvPr/>
        </p:nvSpPr>
        <p:spPr bwMode="auto">
          <a:xfrm>
            <a:off x="5461519" y="2208876"/>
            <a:ext cx="969946" cy="642809"/>
          </a:xfrm>
          <a:custGeom>
            <a:avLst/>
            <a:gdLst>
              <a:gd name="T0" fmla="*/ 0 w 1062"/>
              <a:gd name="T1" fmla="*/ 0 h 612"/>
              <a:gd name="T2" fmla="*/ 2147483647 w 1062"/>
              <a:gd name="T3" fmla="*/ 2147483647 h 612"/>
              <a:gd name="T4" fmla="*/ 2147483647 w 1062"/>
              <a:gd name="T5" fmla="*/ 2147483647 h 612"/>
              <a:gd name="T6" fmla="*/ 2147483647 w 1062"/>
              <a:gd name="T7" fmla="*/ 2147483647 h 612"/>
              <a:gd name="T8" fmla="*/ 2147483647 w 1062"/>
              <a:gd name="T9" fmla="*/ 2147483647 h 612"/>
              <a:gd name="T10" fmla="*/ 0 60000 65536"/>
              <a:gd name="T11" fmla="*/ 0 60000 65536"/>
              <a:gd name="T12" fmla="*/ 0 60000 65536"/>
              <a:gd name="T13" fmla="*/ 0 60000 65536"/>
              <a:gd name="T14" fmla="*/ 0 60000 65536"/>
              <a:gd name="T15" fmla="*/ 0 w 1062"/>
              <a:gd name="T16" fmla="*/ 0 h 612"/>
              <a:gd name="T17" fmla="*/ 1062 w 1062"/>
              <a:gd name="T18" fmla="*/ 612 h 612"/>
            </a:gdLst>
            <a:ahLst/>
            <a:cxnLst>
              <a:cxn ang="T10">
                <a:pos x="T0" y="T1"/>
              </a:cxn>
              <a:cxn ang="T11">
                <a:pos x="T2" y="T3"/>
              </a:cxn>
              <a:cxn ang="T12">
                <a:pos x="T4" y="T5"/>
              </a:cxn>
              <a:cxn ang="T13">
                <a:pos x="T6" y="T7"/>
              </a:cxn>
              <a:cxn ang="T14">
                <a:pos x="T8" y="T9"/>
              </a:cxn>
            </a:cxnLst>
            <a:rect l="T15" t="T16" r="T17" b="T18"/>
            <a:pathLst>
              <a:path w="1062" h="612">
                <a:moveTo>
                  <a:pt x="0" y="0"/>
                </a:moveTo>
                <a:cubicBezTo>
                  <a:pt x="23" y="11"/>
                  <a:pt x="81" y="31"/>
                  <a:pt x="144" y="66"/>
                </a:cubicBezTo>
                <a:cubicBezTo>
                  <a:pt x="207" y="101"/>
                  <a:pt x="290" y="145"/>
                  <a:pt x="378" y="210"/>
                </a:cubicBezTo>
                <a:cubicBezTo>
                  <a:pt x="466" y="275"/>
                  <a:pt x="558" y="389"/>
                  <a:pt x="672" y="456"/>
                </a:cubicBezTo>
                <a:cubicBezTo>
                  <a:pt x="786" y="523"/>
                  <a:pt x="924" y="567"/>
                  <a:pt x="1062" y="612"/>
                </a:cubicBezTo>
              </a:path>
            </a:pathLst>
          </a:custGeom>
          <a:noFill/>
          <a:ln w="19050" cap="flat" cmpd="sng">
            <a:solidFill>
              <a:schemeClr val="tx1"/>
            </a:solidFill>
            <a:prstDash val="sysDot"/>
            <a:round/>
            <a:headEnd/>
            <a:tailEnd type="triangle" w="med" len="med"/>
          </a:ln>
          <a:extLst>
            <a:ext uri="{909E8E84-426E-40dd-AFC4-6F175D3DCCD1}">
              <a14:hiddenFill xmlns:a14="http://schemas.microsoft.com/office/drawing/2010/main" xmlns="">
                <a:solidFill>
                  <a:srgbClr val="FFFFFF"/>
                </a:solidFill>
              </a14:hiddenFill>
            </a:ext>
          </a:extLst>
        </p:spPr>
        <p:txBody>
          <a:bodyPr wrap="none">
            <a:spAutoFit/>
          </a:bodyPr>
          <a:lstStyle/>
          <a:p>
            <a:endParaRPr lang="en-GB">
              <a:solidFill>
                <a:srgbClr val="000000"/>
              </a:solidFill>
            </a:endParaRPr>
          </a:p>
        </p:txBody>
      </p:sp>
    </p:spTree>
    <p:extLst>
      <p:ext uri="{BB962C8B-B14F-4D97-AF65-F5344CB8AC3E}">
        <p14:creationId xmlns:p14="http://schemas.microsoft.com/office/powerpoint/2010/main" val="1531992763"/>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Shape 535"/>
        <p:cNvGrpSpPr/>
        <p:nvPr/>
      </p:nvGrpSpPr>
      <p:grpSpPr>
        <a:xfrm>
          <a:off x="0" y="0"/>
          <a:ext cx="0" cy="0"/>
          <a:chOff x="0" y="0"/>
          <a:chExt cx="0" cy="0"/>
        </a:xfrm>
      </p:grpSpPr>
      <p:sp>
        <p:nvSpPr>
          <p:cNvPr id="536" name="Google Shape;536;p60"/>
          <p:cNvSpPr txBox="1">
            <a:spLocks noGrp="1"/>
          </p:cNvSpPr>
          <p:nvPr>
            <p:ph type="title"/>
          </p:nvPr>
        </p:nvSpPr>
        <p:spPr>
          <a:xfrm>
            <a:off x="457200" y="175125"/>
            <a:ext cx="4673700" cy="705300"/>
          </a:xfrm>
          <a:prstGeom prst="rect">
            <a:avLst/>
          </a:prstGeom>
        </p:spPr>
        <p:txBody>
          <a:bodyPr spcFirstLastPara="1" wrap="square" lIns="45700" tIns="45700" rIns="45700" bIns="45700" anchor="ctr" anchorCtr="0">
            <a:noAutofit/>
          </a:bodyPr>
          <a:lstStyle/>
          <a:p>
            <a:pPr marL="0" lvl="0" indent="0" algn="l" rtl="0">
              <a:spcBef>
                <a:spcPts val="0"/>
              </a:spcBef>
              <a:spcAft>
                <a:spcPts val="0"/>
              </a:spcAft>
              <a:buNone/>
            </a:pPr>
            <a:r>
              <a:rPr lang="en-GB"/>
              <a:t>In-house crystals</a:t>
            </a:r>
            <a:endParaRPr/>
          </a:p>
        </p:txBody>
      </p:sp>
      <p:sp>
        <p:nvSpPr>
          <p:cNvPr id="537" name="Google Shape;537;p60"/>
          <p:cNvSpPr txBox="1">
            <a:spLocks noGrp="1"/>
          </p:cNvSpPr>
          <p:nvPr>
            <p:ph type="body" idx="1"/>
          </p:nvPr>
        </p:nvSpPr>
        <p:spPr>
          <a:xfrm>
            <a:off x="457200" y="994200"/>
            <a:ext cx="5893500" cy="1887000"/>
          </a:xfrm>
          <a:prstGeom prst="rect">
            <a:avLst/>
          </a:prstGeom>
        </p:spPr>
        <p:txBody>
          <a:bodyPr spcFirstLastPara="1" wrap="square" lIns="91425" tIns="45700" rIns="91425" bIns="45700" anchor="t" anchorCtr="0">
            <a:noAutofit/>
          </a:bodyPr>
          <a:lstStyle/>
          <a:p>
            <a:pPr marL="0" lvl="0" indent="0" algn="l" rtl="0">
              <a:spcBef>
                <a:spcPts val="600"/>
              </a:spcBef>
              <a:spcAft>
                <a:spcPts val="0"/>
              </a:spcAft>
              <a:buNone/>
            </a:pPr>
            <a:r>
              <a:rPr lang="en-GB" sz="1500" b="1"/>
              <a:t>DECRYCE</a:t>
            </a:r>
            <a:r>
              <a:rPr lang="en-GB" sz="1500"/>
              <a:t> (DEvelopment of CRYstals for Collimation and Beam Extraction) project established </a:t>
            </a:r>
            <a:r>
              <a:rPr lang="en-GB" sz="1500" b="1"/>
              <a:t>for CERN’s crystal needs [1]</a:t>
            </a:r>
            <a:r>
              <a:rPr lang="en-GB" sz="1500"/>
              <a:t>: LHC collimation, septum shadowing…</a:t>
            </a:r>
            <a:endParaRPr sz="1500"/>
          </a:p>
          <a:p>
            <a:pPr marL="457200" lvl="0" indent="-323850" algn="l" rtl="0">
              <a:spcBef>
                <a:spcPts val="600"/>
              </a:spcBef>
              <a:spcAft>
                <a:spcPts val="0"/>
              </a:spcAft>
              <a:buSzPts val="1500"/>
              <a:buChar char="•"/>
            </a:pPr>
            <a:r>
              <a:rPr lang="en-GB" sz="1500"/>
              <a:t>Procurement of crystal wafers</a:t>
            </a:r>
            <a:endParaRPr sz="1500"/>
          </a:p>
          <a:p>
            <a:pPr marL="457200" lvl="0" indent="-323850" algn="l" rtl="0">
              <a:spcBef>
                <a:spcPts val="0"/>
              </a:spcBef>
              <a:spcAft>
                <a:spcPts val="0"/>
              </a:spcAft>
              <a:buSzPts val="1500"/>
              <a:buChar char="•"/>
            </a:pPr>
            <a:r>
              <a:rPr lang="en-GB" sz="1500"/>
              <a:t>Cutting and polishing</a:t>
            </a:r>
            <a:endParaRPr sz="1500"/>
          </a:p>
          <a:p>
            <a:pPr marL="457200" lvl="0" indent="-323850" algn="l" rtl="0">
              <a:spcBef>
                <a:spcPts val="0"/>
              </a:spcBef>
              <a:spcAft>
                <a:spcPts val="0"/>
              </a:spcAft>
              <a:buSzPts val="1500"/>
              <a:buChar char="•"/>
            </a:pPr>
            <a:r>
              <a:rPr lang="en-GB" sz="1500"/>
              <a:t>Bender system and integration</a:t>
            </a:r>
            <a:endParaRPr sz="1500"/>
          </a:p>
          <a:p>
            <a:pPr marL="457200" lvl="0" indent="-323850" algn="l" rtl="0">
              <a:spcBef>
                <a:spcPts val="0"/>
              </a:spcBef>
              <a:spcAft>
                <a:spcPts val="0"/>
              </a:spcAft>
              <a:buSzPts val="1500"/>
              <a:buChar char="•"/>
            </a:pPr>
            <a:r>
              <a:rPr lang="en-GB" sz="1500"/>
              <a:t>Validation with X-ray and particle beams</a:t>
            </a:r>
            <a:endParaRPr sz="2700"/>
          </a:p>
        </p:txBody>
      </p:sp>
      <p:pic>
        <p:nvPicPr>
          <p:cNvPr id="538" name="Google Shape;538;p60"/>
          <p:cNvPicPr preferRelativeResize="0"/>
          <p:nvPr/>
        </p:nvPicPr>
        <p:blipFill>
          <a:blip r:embed="rId3">
            <a:alphaModFix/>
          </a:blip>
          <a:stretch>
            <a:fillRect/>
          </a:stretch>
        </p:blipFill>
        <p:spPr>
          <a:xfrm>
            <a:off x="6554700" y="1074202"/>
            <a:ext cx="1322700" cy="1208225"/>
          </a:xfrm>
          <a:prstGeom prst="rect">
            <a:avLst/>
          </a:prstGeom>
          <a:noFill/>
          <a:ln>
            <a:noFill/>
          </a:ln>
        </p:spPr>
      </p:pic>
      <p:sp>
        <p:nvSpPr>
          <p:cNvPr id="539" name="Google Shape;539;p60"/>
          <p:cNvSpPr txBox="1"/>
          <p:nvPr/>
        </p:nvSpPr>
        <p:spPr>
          <a:xfrm>
            <a:off x="651275" y="4556200"/>
            <a:ext cx="2118900" cy="408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100" u="sng">
                <a:solidFill>
                  <a:schemeClr val="accent1"/>
                </a:solidFill>
              </a:rPr>
              <a:t>[1]</a:t>
            </a:r>
            <a:r>
              <a:rPr lang="en-GB"/>
              <a:t> </a:t>
            </a:r>
            <a:r>
              <a:rPr lang="en-GB" sz="1100" u="sng">
                <a:solidFill>
                  <a:schemeClr val="accent1"/>
                </a:solidFill>
                <a:hlinkClick r:id="rId4">
                  <a:extLst>
                    <a:ext uri="{A12FA001-AC4F-418D-AE19-62706E023703}">
                      <ahyp:hlinkClr xmlns:ahyp="http://schemas.microsoft.com/office/drawing/2018/hyperlinkcolor" val="tx"/>
                    </a:ext>
                  </a:extLst>
                </a:hlinkClick>
              </a:rPr>
              <a:t>G. Daher, L. Esposito 2024</a:t>
            </a:r>
            <a:endParaRPr sz="1100">
              <a:solidFill>
                <a:schemeClr val="accent1"/>
              </a:solidFill>
            </a:endParaRPr>
          </a:p>
          <a:p>
            <a:pPr marL="0" lvl="0" indent="0" algn="l" rtl="0">
              <a:spcBef>
                <a:spcPts val="0"/>
              </a:spcBef>
              <a:spcAft>
                <a:spcPts val="0"/>
              </a:spcAft>
              <a:buNone/>
            </a:pPr>
            <a:r>
              <a:rPr lang="en-GB" sz="1100">
                <a:solidFill>
                  <a:schemeClr val="accent1"/>
                </a:solidFill>
              </a:rPr>
              <a:t>[2] </a:t>
            </a:r>
            <a:r>
              <a:rPr lang="en-GB" sz="1100" u="sng">
                <a:solidFill>
                  <a:schemeClr val="accent1"/>
                </a:solidFill>
                <a:hlinkClick r:id="rId5">
                  <a:extLst>
                    <a:ext uri="{A12FA001-AC4F-418D-AE19-62706E023703}">
                      <ahyp:hlinkClr xmlns:ahyp="http://schemas.microsoft.com/office/drawing/2018/hyperlinkcolor" val="tx"/>
                    </a:ext>
                  </a:extLst>
                </a:hlinkClick>
              </a:rPr>
              <a:t>F. Velotti 2024</a:t>
            </a:r>
            <a:endParaRPr sz="1100">
              <a:solidFill>
                <a:schemeClr val="accent1"/>
              </a:solidFill>
            </a:endParaRPr>
          </a:p>
        </p:txBody>
      </p:sp>
      <p:sp>
        <p:nvSpPr>
          <p:cNvPr id="540" name="Google Shape;540;p60"/>
          <p:cNvSpPr txBox="1"/>
          <p:nvPr/>
        </p:nvSpPr>
        <p:spPr>
          <a:xfrm>
            <a:off x="2927500" y="4406975"/>
            <a:ext cx="2865900" cy="646500"/>
          </a:xfrm>
          <a:prstGeom prst="rect">
            <a:avLst/>
          </a:prstGeom>
          <a:noFill/>
          <a:ln>
            <a:noFill/>
          </a:ln>
        </p:spPr>
        <p:txBody>
          <a:bodyPr spcFirstLastPara="1" wrap="square" lIns="91425" tIns="91425" rIns="91425" bIns="91425" anchor="ctr" anchorCtr="0">
            <a:spAutoFit/>
          </a:bodyPr>
          <a:lstStyle/>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Slow-Extraction R&amp;D at CERN</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P. Arrutia</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June 28th 2024</a:t>
            </a:r>
            <a:endParaRPr sz="1000">
              <a:solidFill>
                <a:schemeClr val="accent1"/>
              </a:solidFill>
            </a:endParaRPr>
          </a:p>
        </p:txBody>
      </p:sp>
      <p:sp>
        <p:nvSpPr>
          <p:cNvPr id="541" name="Google Shape;541;p60"/>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spcBef>
                <a:spcPts val="0"/>
              </a:spcBef>
              <a:spcAft>
                <a:spcPts val="0"/>
              </a:spcAft>
              <a:buClr>
                <a:srgbClr val="000000"/>
              </a:buClr>
              <a:buSzPts val="1200"/>
              <a:buFont typeface="Arial"/>
              <a:buNone/>
            </a:pPr>
            <a:fld id="{00000000-1234-1234-1234-123412341234}" type="slidenum">
              <a:rPr lang="en-GB" smtClean="0"/>
              <a:pPr marL="0" lvl="0" indent="0" algn="r" rtl="0">
                <a:spcBef>
                  <a:spcPts val="0"/>
                </a:spcBef>
                <a:spcAft>
                  <a:spcPts val="0"/>
                </a:spcAft>
                <a:buClr>
                  <a:srgbClr val="000000"/>
                </a:buClr>
                <a:buSzPts val="1200"/>
                <a:buFont typeface="Arial"/>
                <a:buNone/>
              </a:pPr>
              <a:t>130</a:t>
            </a:fld>
            <a:endParaRPr/>
          </a:p>
        </p:txBody>
      </p:sp>
      <p:grpSp>
        <p:nvGrpSpPr>
          <p:cNvPr id="542" name="Google Shape;542;p60"/>
          <p:cNvGrpSpPr/>
          <p:nvPr/>
        </p:nvGrpSpPr>
        <p:grpSpPr>
          <a:xfrm>
            <a:off x="303279" y="2413025"/>
            <a:ext cx="8128150" cy="2005900"/>
            <a:chOff x="303279" y="2413025"/>
            <a:chExt cx="8128150" cy="2005900"/>
          </a:xfrm>
        </p:grpSpPr>
        <p:grpSp>
          <p:nvGrpSpPr>
            <p:cNvPr id="543" name="Google Shape;543;p60"/>
            <p:cNvGrpSpPr/>
            <p:nvPr/>
          </p:nvGrpSpPr>
          <p:grpSpPr>
            <a:xfrm>
              <a:off x="303279" y="3267030"/>
              <a:ext cx="4167152" cy="1113107"/>
              <a:chOff x="1401004" y="1669894"/>
              <a:chExt cx="7218348" cy="2633949"/>
            </a:xfrm>
          </p:grpSpPr>
          <p:grpSp>
            <p:nvGrpSpPr>
              <p:cNvPr id="544" name="Google Shape;544;p60"/>
              <p:cNvGrpSpPr/>
              <p:nvPr/>
            </p:nvGrpSpPr>
            <p:grpSpPr>
              <a:xfrm>
                <a:off x="3731117" y="3229109"/>
                <a:ext cx="2415828" cy="1074734"/>
                <a:chOff x="1303175" y="1314700"/>
                <a:chExt cx="4947425" cy="1974525"/>
              </a:xfrm>
            </p:grpSpPr>
            <p:pic>
              <p:nvPicPr>
                <p:cNvPr id="545" name="Google Shape;545;p60"/>
                <p:cNvPicPr preferRelativeResize="0"/>
                <p:nvPr/>
              </p:nvPicPr>
              <p:blipFill rotWithShape="1">
                <a:blip r:embed="rId6">
                  <a:alphaModFix/>
                </a:blip>
                <a:srcRect/>
                <a:stretch/>
              </p:blipFill>
              <p:spPr>
                <a:xfrm rot="-5400000">
                  <a:off x="3533600" y="1029325"/>
                  <a:ext cx="1974525" cy="2545275"/>
                </a:xfrm>
                <a:prstGeom prst="rect">
                  <a:avLst/>
                </a:prstGeom>
                <a:noFill/>
                <a:ln>
                  <a:noFill/>
                </a:ln>
              </p:spPr>
            </p:pic>
            <p:grpSp>
              <p:nvGrpSpPr>
                <p:cNvPr id="546" name="Google Shape;546;p60"/>
                <p:cNvGrpSpPr/>
                <p:nvPr/>
              </p:nvGrpSpPr>
              <p:grpSpPr>
                <a:xfrm>
                  <a:off x="1303175" y="1448600"/>
                  <a:ext cx="4947425" cy="741350"/>
                  <a:chOff x="1303175" y="1448600"/>
                  <a:chExt cx="4947425" cy="741350"/>
                </a:xfrm>
              </p:grpSpPr>
              <p:cxnSp>
                <p:nvCxnSpPr>
                  <p:cNvPr id="547" name="Google Shape;547;p60"/>
                  <p:cNvCxnSpPr/>
                  <p:nvPr/>
                </p:nvCxnSpPr>
                <p:spPr>
                  <a:xfrm>
                    <a:off x="1303175" y="1637625"/>
                    <a:ext cx="2179800" cy="299700"/>
                  </a:xfrm>
                  <a:prstGeom prst="straightConnector1">
                    <a:avLst/>
                  </a:prstGeom>
                  <a:noFill/>
                  <a:ln w="28575" cap="flat" cmpd="sng">
                    <a:solidFill>
                      <a:srgbClr val="FF9900"/>
                    </a:solidFill>
                    <a:prstDash val="solid"/>
                    <a:round/>
                    <a:headEnd type="none" w="sm" len="sm"/>
                    <a:tailEnd type="none" w="sm" len="sm"/>
                  </a:ln>
                </p:spPr>
              </p:cxnSp>
              <p:cxnSp>
                <p:nvCxnSpPr>
                  <p:cNvPr id="548" name="Google Shape;548;p60"/>
                  <p:cNvCxnSpPr/>
                  <p:nvPr/>
                </p:nvCxnSpPr>
                <p:spPr>
                  <a:xfrm rot="10800000" flipH="1">
                    <a:off x="4970500" y="1448600"/>
                    <a:ext cx="1280100" cy="576600"/>
                  </a:xfrm>
                  <a:prstGeom prst="straightConnector1">
                    <a:avLst/>
                  </a:prstGeom>
                  <a:noFill/>
                  <a:ln w="28575" cap="flat" cmpd="sng">
                    <a:solidFill>
                      <a:srgbClr val="FF9900"/>
                    </a:solidFill>
                    <a:prstDash val="solid"/>
                    <a:round/>
                    <a:headEnd type="none" w="sm" len="sm"/>
                    <a:tailEnd type="triangle" w="med" len="med"/>
                  </a:ln>
                </p:spPr>
              </p:cxnSp>
              <p:sp>
                <p:nvSpPr>
                  <p:cNvPr id="549" name="Google Shape;549;p60"/>
                  <p:cNvSpPr/>
                  <p:nvPr/>
                </p:nvSpPr>
                <p:spPr>
                  <a:xfrm>
                    <a:off x="3482825" y="1937450"/>
                    <a:ext cx="1487675" cy="252500"/>
                  </a:xfrm>
                  <a:custGeom>
                    <a:avLst/>
                    <a:gdLst/>
                    <a:ahLst/>
                    <a:cxnLst/>
                    <a:rect l="l" t="t" r="r" b="b"/>
                    <a:pathLst>
                      <a:path w="59507" h="10100" extrusionOk="0">
                        <a:moveTo>
                          <a:pt x="0" y="0"/>
                        </a:moveTo>
                        <a:cubicBezTo>
                          <a:pt x="7253" y="0"/>
                          <a:pt x="14644" y="88"/>
                          <a:pt x="21681" y="1846"/>
                        </a:cubicBezTo>
                        <a:cubicBezTo>
                          <a:pt x="28302" y="3500"/>
                          <a:pt x="33974" y="8030"/>
                          <a:pt x="40594" y="9688"/>
                        </a:cubicBezTo>
                        <a:cubicBezTo>
                          <a:pt x="47010" y="11295"/>
                          <a:pt x="53592" y="6649"/>
                          <a:pt x="59507" y="3691"/>
                        </a:cubicBezTo>
                      </a:path>
                    </a:pathLst>
                  </a:custGeom>
                  <a:noFill/>
                  <a:ln w="28575"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550" name="Google Shape;550;p60"/>
              <p:cNvGrpSpPr/>
              <p:nvPr/>
            </p:nvGrpSpPr>
            <p:grpSpPr>
              <a:xfrm rot="-2129396">
                <a:off x="6115861" y="2370968"/>
                <a:ext cx="2415935" cy="1074770"/>
                <a:chOff x="1303175" y="1314700"/>
                <a:chExt cx="4947425" cy="1974525"/>
              </a:xfrm>
            </p:grpSpPr>
            <p:pic>
              <p:nvPicPr>
                <p:cNvPr id="551" name="Google Shape;551;p60"/>
                <p:cNvPicPr preferRelativeResize="0"/>
                <p:nvPr/>
              </p:nvPicPr>
              <p:blipFill rotWithShape="1">
                <a:blip r:embed="rId6">
                  <a:alphaModFix/>
                </a:blip>
                <a:srcRect/>
                <a:stretch/>
              </p:blipFill>
              <p:spPr>
                <a:xfrm rot="-5400000">
                  <a:off x="3533600" y="1029325"/>
                  <a:ext cx="1974525" cy="2545275"/>
                </a:xfrm>
                <a:prstGeom prst="rect">
                  <a:avLst/>
                </a:prstGeom>
                <a:noFill/>
                <a:ln>
                  <a:noFill/>
                </a:ln>
              </p:spPr>
            </p:pic>
            <p:grpSp>
              <p:nvGrpSpPr>
                <p:cNvPr id="552" name="Google Shape;552;p60"/>
                <p:cNvGrpSpPr/>
                <p:nvPr/>
              </p:nvGrpSpPr>
              <p:grpSpPr>
                <a:xfrm>
                  <a:off x="1303175" y="1448600"/>
                  <a:ext cx="4947425" cy="741350"/>
                  <a:chOff x="1303175" y="1448600"/>
                  <a:chExt cx="4947425" cy="741350"/>
                </a:xfrm>
              </p:grpSpPr>
              <p:cxnSp>
                <p:nvCxnSpPr>
                  <p:cNvPr id="553" name="Google Shape;553;p60"/>
                  <p:cNvCxnSpPr/>
                  <p:nvPr/>
                </p:nvCxnSpPr>
                <p:spPr>
                  <a:xfrm>
                    <a:off x="1303175" y="1637625"/>
                    <a:ext cx="2179800" cy="299700"/>
                  </a:xfrm>
                  <a:prstGeom prst="straightConnector1">
                    <a:avLst/>
                  </a:prstGeom>
                  <a:noFill/>
                  <a:ln w="28575" cap="flat" cmpd="sng">
                    <a:solidFill>
                      <a:srgbClr val="FF9900"/>
                    </a:solidFill>
                    <a:prstDash val="solid"/>
                    <a:round/>
                    <a:headEnd type="none" w="sm" len="sm"/>
                    <a:tailEnd type="none" w="sm" len="sm"/>
                  </a:ln>
                </p:spPr>
              </p:cxnSp>
              <p:cxnSp>
                <p:nvCxnSpPr>
                  <p:cNvPr id="554" name="Google Shape;554;p60"/>
                  <p:cNvCxnSpPr/>
                  <p:nvPr/>
                </p:nvCxnSpPr>
                <p:spPr>
                  <a:xfrm rot="10800000" flipH="1">
                    <a:off x="4970500" y="1448600"/>
                    <a:ext cx="1280100" cy="576600"/>
                  </a:xfrm>
                  <a:prstGeom prst="straightConnector1">
                    <a:avLst/>
                  </a:prstGeom>
                  <a:noFill/>
                  <a:ln w="28575" cap="flat" cmpd="sng">
                    <a:solidFill>
                      <a:srgbClr val="FF9900"/>
                    </a:solidFill>
                    <a:prstDash val="solid"/>
                    <a:round/>
                    <a:headEnd type="none" w="sm" len="sm"/>
                    <a:tailEnd type="triangle" w="med" len="med"/>
                  </a:ln>
                </p:spPr>
              </p:cxnSp>
              <p:sp>
                <p:nvSpPr>
                  <p:cNvPr id="555" name="Google Shape;555;p60"/>
                  <p:cNvSpPr/>
                  <p:nvPr/>
                </p:nvSpPr>
                <p:spPr>
                  <a:xfrm>
                    <a:off x="3482825" y="1937450"/>
                    <a:ext cx="1487675" cy="252500"/>
                  </a:xfrm>
                  <a:custGeom>
                    <a:avLst/>
                    <a:gdLst/>
                    <a:ahLst/>
                    <a:cxnLst/>
                    <a:rect l="l" t="t" r="r" b="b"/>
                    <a:pathLst>
                      <a:path w="59507" h="10100" extrusionOk="0">
                        <a:moveTo>
                          <a:pt x="0" y="0"/>
                        </a:moveTo>
                        <a:cubicBezTo>
                          <a:pt x="7253" y="0"/>
                          <a:pt x="14644" y="88"/>
                          <a:pt x="21681" y="1846"/>
                        </a:cubicBezTo>
                        <a:cubicBezTo>
                          <a:pt x="28302" y="3500"/>
                          <a:pt x="33974" y="8030"/>
                          <a:pt x="40594" y="9688"/>
                        </a:cubicBezTo>
                        <a:cubicBezTo>
                          <a:pt x="47010" y="11295"/>
                          <a:pt x="53592" y="6649"/>
                          <a:pt x="59507" y="3691"/>
                        </a:cubicBezTo>
                      </a:path>
                    </a:pathLst>
                  </a:custGeom>
                  <a:noFill/>
                  <a:ln w="28575"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556" name="Google Shape;556;p60"/>
              <p:cNvGrpSpPr/>
              <p:nvPr/>
            </p:nvGrpSpPr>
            <p:grpSpPr>
              <a:xfrm rot="2700498">
                <a:off x="1427316" y="2366527"/>
                <a:ext cx="2415616" cy="1075074"/>
                <a:chOff x="1303175" y="1314700"/>
                <a:chExt cx="4947425" cy="1974525"/>
              </a:xfrm>
            </p:grpSpPr>
            <p:pic>
              <p:nvPicPr>
                <p:cNvPr id="557" name="Google Shape;557;p60"/>
                <p:cNvPicPr preferRelativeResize="0"/>
                <p:nvPr/>
              </p:nvPicPr>
              <p:blipFill rotWithShape="1">
                <a:blip r:embed="rId6">
                  <a:alphaModFix/>
                </a:blip>
                <a:srcRect/>
                <a:stretch/>
              </p:blipFill>
              <p:spPr>
                <a:xfrm rot="-5400000">
                  <a:off x="3533600" y="1029325"/>
                  <a:ext cx="1974525" cy="2545275"/>
                </a:xfrm>
                <a:prstGeom prst="rect">
                  <a:avLst/>
                </a:prstGeom>
                <a:noFill/>
                <a:ln>
                  <a:noFill/>
                </a:ln>
              </p:spPr>
            </p:pic>
            <p:grpSp>
              <p:nvGrpSpPr>
                <p:cNvPr id="558" name="Google Shape;558;p60"/>
                <p:cNvGrpSpPr/>
                <p:nvPr/>
              </p:nvGrpSpPr>
              <p:grpSpPr>
                <a:xfrm>
                  <a:off x="1303175" y="1448600"/>
                  <a:ext cx="4947425" cy="741350"/>
                  <a:chOff x="1303175" y="1448600"/>
                  <a:chExt cx="4947425" cy="741350"/>
                </a:xfrm>
              </p:grpSpPr>
              <p:cxnSp>
                <p:nvCxnSpPr>
                  <p:cNvPr id="559" name="Google Shape;559;p60"/>
                  <p:cNvCxnSpPr/>
                  <p:nvPr/>
                </p:nvCxnSpPr>
                <p:spPr>
                  <a:xfrm>
                    <a:off x="1303175" y="1637625"/>
                    <a:ext cx="2179800" cy="299700"/>
                  </a:xfrm>
                  <a:prstGeom prst="straightConnector1">
                    <a:avLst/>
                  </a:prstGeom>
                  <a:noFill/>
                  <a:ln w="28575" cap="flat" cmpd="sng">
                    <a:solidFill>
                      <a:srgbClr val="FF9900"/>
                    </a:solidFill>
                    <a:prstDash val="solid"/>
                    <a:round/>
                    <a:headEnd type="none" w="sm" len="sm"/>
                    <a:tailEnd type="none" w="sm" len="sm"/>
                  </a:ln>
                </p:spPr>
              </p:cxnSp>
              <p:cxnSp>
                <p:nvCxnSpPr>
                  <p:cNvPr id="560" name="Google Shape;560;p60"/>
                  <p:cNvCxnSpPr/>
                  <p:nvPr/>
                </p:nvCxnSpPr>
                <p:spPr>
                  <a:xfrm rot="10800000" flipH="1">
                    <a:off x="4970500" y="1448600"/>
                    <a:ext cx="1280100" cy="576600"/>
                  </a:xfrm>
                  <a:prstGeom prst="straightConnector1">
                    <a:avLst/>
                  </a:prstGeom>
                  <a:noFill/>
                  <a:ln w="28575" cap="flat" cmpd="sng">
                    <a:solidFill>
                      <a:srgbClr val="FF9900"/>
                    </a:solidFill>
                    <a:prstDash val="solid"/>
                    <a:round/>
                    <a:headEnd type="none" w="sm" len="sm"/>
                    <a:tailEnd type="triangle" w="med" len="med"/>
                  </a:ln>
                </p:spPr>
              </p:cxnSp>
              <p:sp>
                <p:nvSpPr>
                  <p:cNvPr id="561" name="Google Shape;561;p60"/>
                  <p:cNvSpPr/>
                  <p:nvPr/>
                </p:nvSpPr>
                <p:spPr>
                  <a:xfrm>
                    <a:off x="3482825" y="1937450"/>
                    <a:ext cx="1487675" cy="252500"/>
                  </a:xfrm>
                  <a:custGeom>
                    <a:avLst/>
                    <a:gdLst/>
                    <a:ahLst/>
                    <a:cxnLst/>
                    <a:rect l="l" t="t" r="r" b="b"/>
                    <a:pathLst>
                      <a:path w="59507" h="10100" extrusionOk="0">
                        <a:moveTo>
                          <a:pt x="0" y="0"/>
                        </a:moveTo>
                        <a:cubicBezTo>
                          <a:pt x="7253" y="0"/>
                          <a:pt x="14644" y="88"/>
                          <a:pt x="21681" y="1846"/>
                        </a:cubicBezTo>
                        <a:cubicBezTo>
                          <a:pt x="28302" y="3500"/>
                          <a:pt x="33974" y="8030"/>
                          <a:pt x="40594" y="9688"/>
                        </a:cubicBezTo>
                        <a:cubicBezTo>
                          <a:pt x="47010" y="11295"/>
                          <a:pt x="53592" y="6649"/>
                          <a:pt x="59507" y="3691"/>
                        </a:cubicBezTo>
                      </a:path>
                    </a:pathLst>
                  </a:custGeom>
                  <a:noFill/>
                  <a:ln w="28575"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sp>
          <p:nvSpPr>
            <p:cNvPr id="562" name="Google Shape;562;p60"/>
            <p:cNvSpPr txBox="1"/>
            <p:nvPr/>
          </p:nvSpPr>
          <p:spPr>
            <a:xfrm>
              <a:off x="935050" y="2995625"/>
              <a:ext cx="3103500" cy="317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000" u="sng">
                  <a:solidFill>
                    <a:schemeClr val="dk1"/>
                  </a:solidFill>
                </a:rPr>
                <a:t>Multi-volume reflection</a:t>
              </a:r>
              <a:endParaRPr sz="2000" u="sng">
                <a:solidFill>
                  <a:schemeClr val="dk1"/>
                </a:solidFill>
              </a:endParaRPr>
            </a:p>
          </p:txBody>
        </p:sp>
        <p:pic>
          <p:nvPicPr>
            <p:cNvPr id="563" name="Google Shape;563;p60"/>
            <p:cNvPicPr preferRelativeResize="0"/>
            <p:nvPr/>
          </p:nvPicPr>
          <p:blipFill>
            <a:blip r:embed="rId7">
              <a:alphaModFix/>
            </a:blip>
            <a:stretch>
              <a:fillRect/>
            </a:stretch>
          </p:blipFill>
          <p:spPr>
            <a:xfrm>
              <a:off x="5514450" y="2571750"/>
              <a:ext cx="2916979" cy="1847175"/>
            </a:xfrm>
            <a:prstGeom prst="rect">
              <a:avLst/>
            </a:prstGeom>
            <a:noFill/>
            <a:ln>
              <a:noFill/>
            </a:ln>
          </p:spPr>
        </p:pic>
        <p:sp>
          <p:nvSpPr>
            <p:cNvPr id="564" name="Google Shape;564;p60"/>
            <p:cNvSpPr txBox="1"/>
            <p:nvPr/>
          </p:nvSpPr>
          <p:spPr>
            <a:xfrm>
              <a:off x="5793400" y="2413025"/>
              <a:ext cx="2637900" cy="218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solidFill>
                    <a:schemeClr val="dk1"/>
                  </a:solidFill>
                </a:rPr>
                <a:t>Simulation: SPS with MVR array [2]</a:t>
              </a:r>
              <a:endParaRPr sz="1200">
                <a:solidFill>
                  <a:schemeClr val="dk1"/>
                </a:solidFill>
              </a:endParaRPr>
            </a:p>
          </p:txBody>
        </p:sp>
      </p:grpSp>
      <p:sp>
        <p:nvSpPr>
          <p:cNvPr id="2" name="Footer Placeholder 1">
            <a:extLst>
              <a:ext uri="{FF2B5EF4-FFF2-40B4-BE49-F238E27FC236}">
                <a16:creationId xmlns:a16="http://schemas.microsoft.com/office/drawing/2014/main" id="{9B3E6C4C-91D0-5E95-74F6-CDD5C8B7BEE8}"/>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1778567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3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3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3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Shape 568"/>
        <p:cNvGrpSpPr/>
        <p:nvPr/>
      </p:nvGrpSpPr>
      <p:grpSpPr>
        <a:xfrm>
          <a:off x="0" y="0"/>
          <a:ext cx="0" cy="0"/>
          <a:chOff x="0" y="0"/>
          <a:chExt cx="0" cy="0"/>
        </a:xfrm>
      </p:grpSpPr>
      <p:grpSp>
        <p:nvGrpSpPr>
          <p:cNvPr id="569" name="Google Shape;569;p61"/>
          <p:cNvGrpSpPr/>
          <p:nvPr/>
        </p:nvGrpSpPr>
        <p:grpSpPr>
          <a:xfrm>
            <a:off x="-28575" y="1934400"/>
            <a:ext cx="4663150" cy="2216000"/>
            <a:chOff x="-28575" y="1934400"/>
            <a:chExt cx="4663150" cy="2216000"/>
          </a:xfrm>
        </p:grpSpPr>
        <p:pic>
          <p:nvPicPr>
            <p:cNvPr id="570" name="Google Shape;570;p61"/>
            <p:cNvPicPr preferRelativeResize="0"/>
            <p:nvPr/>
          </p:nvPicPr>
          <p:blipFill rotWithShape="1">
            <a:blip r:embed="rId3">
              <a:alphaModFix/>
            </a:blip>
            <a:srcRect t="5587" r="44398" b="57312"/>
            <a:stretch/>
          </p:blipFill>
          <p:spPr>
            <a:xfrm>
              <a:off x="-28575" y="2964625"/>
              <a:ext cx="2171725" cy="1117297"/>
            </a:xfrm>
            <a:prstGeom prst="rect">
              <a:avLst/>
            </a:prstGeom>
            <a:noFill/>
            <a:ln>
              <a:noFill/>
            </a:ln>
          </p:spPr>
        </p:pic>
        <p:pic>
          <p:nvPicPr>
            <p:cNvPr id="571" name="Google Shape;571;p61"/>
            <p:cNvPicPr preferRelativeResize="0"/>
            <p:nvPr/>
          </p:nvPicPr>
          <p:blipFill>
            <a:blip r:embed="rId4">
              <a:alphaModFix/>
            </a:blip>
            <a:stretch>
              <a:fillRect/>
            </a:stretch>
          </p:blipFill>
          <p:spPr>
            <a:xfrm>
              <a:off x="1851025" y="1934400"/>
              <a:ext cx="2783550" cy="2216000"/>
            </a:xfrm>
            <a:prstGeom prst="rect">
              <a:avLst/>
            </a:prstGeom>
            <a:noFill/>
            <a:ln>
              <a:noFill/>
            </a:ln>
          </p:spPr>
        </p:pic>
      </p:grpSp>
      <p:sp>
        <p:nvSpPr>
          <p:cNvPr id="572" name="Google Shape;572;p61"/>
          <p:cNvSpPr txBox="1">
            <a:spLocks noGrp="1"/>
          </p:cNvSpPr>
          <p:nvPr>
            <p:ph type="title"/>
          </p:nvPr>
        </p:nvSpPr>
        <p:spPr>
          <a:xfrm>
            <a:off x="457200" y="175120"/>
            <a:ext cx="8226900" cy="705300"/>
          </a:xfrm>
          <a:prstGeom prst="rect">
            <a:avLst/>
          </a:prstGeom>
        </p:spPr>
        <p:txBody>
          <a:bodyPr spcFirstLastPara="1" wrap="square" lIns="45700" tIns="45700" rIns="45700" bIns="45700" anchor="ctr" anchorCtr="0">
            <a:noAutofit/>
          </a:bodyPr>
          <a:lstStyle/>
          <a:p>
            <a:pPr marL="0" lvl="0" indent="0" algn="l" rtl="0">
              <a:spcBef>
                <a:spcPts val="0"/>
              </a:spcBef>
              <a:spcAft>
                <a:spcPts val="0"/>
              </a:spcAft>
              <a:buNone/>
            </a:pPr>
            <a:r>
              <a:rPr lang="en-GB"/>
              <a:t>Spill quality</a:t>
            </a:r>
            <a:endParaRPr/>
          </a:p>
        </p:txBody>
      </p:sp>
      <p:sp>
        <p:nvSpPr>
          <p:cNvPr id="573" name="Google Shape;573;p61"/>
          <p:cNvSpPr txBox="1">
            <a:spLocks noGrp="1"/>
          </p:cNvSpPr>
          <p:nvPr>
            <p:ph type="body" idx="1"/>
          </p:nvPr>
        </p:nvSpPr>
        <p:spPr>
          <a:xfrm>
            <a:off x="457200" y="1146600"/>
            <a:ext cx="8226900" cy="609300"/>
          </a:xfrm>
          <a:prstGeom prst="rect">
            <a:avLst/>
          </a:prstGeom>
        </p:spPr>
        <p:txBody>
          <a:bodyPr spcFirstLastPara="1" wrap="square" lIns="91425" tIns="45700" rIns="91425" bIns="45700" anchor="t" anchorCtr="0">
            <a:noAutofit/>
          </a:bodyPr>
          <a:lstStyle/>
          <a:p>
            <a:pPr marL="457200" lvl="0" indent="-323850" algn="l" rtl="0">
              <a:spcBef>
                <a:spcPts val="600"/>
              </a:spcBef>
              <a:spcAft>
                <a:spcPts val="0"/>
              </a:spcAft>
              <a:buSzPts val="1500"/>
              <a:buChar char="•"/>
            </a:pPr>
            <a:r>
              <a:rPr lang="en-GB" sz="1500"/>
              <a:t>Undesired ripple (power converters, RF, etc.) modulates the rate of particle extraction.</a:t>
            </a:r>
            <a:endParaRPr sz="1500"/>
          </a:p>
          <a:p>
            <a:pPr marL="457200" lvl="0" indent="-323850" algn="l" rtl="0">
              <a:spcBef>
                <a:spcPts val="0"/>
              </a:spcBef>
              <a:spcAft>
                <a:spcPts val="0"/>
              </a:spcAft>
              <a:buSzPts val="1500"/>
              <a:buChar char="•"/>
            </a:pPr>
            <a:r>
              <a:rPr lang="en-GB" sz="1500" b="1"/>
              <a:t>Flux fluctuations</a:t>
            </a:r>
            <a:r>
              <a:rPr lang="en-GB" sz="1500"/>
              <a:t> can </a:t>
            </a:r>
            <a:r>
              <a:rPr lang="en-GB" sz="1500" b="1"/>
              <a:t>negatively impact experimental performance.</a:t>
            </a:r>
            <a:endParaRPr sz="1500" b="1"/>
          </a:p>
        </p:txBody>
      </p:sp>
      <p:grpSp>
        <p:nvGrpSpPr>
          <p:cNvPr id="574" name="Google Shape;574;p61"/>
          <p:cNvGrpSpPr/>
          <p:nvPr/>
        </p:nvGrpSpPr>
        <p:grpSpPr>
          <a:xfrm>
            <a:off x="6220825" y="133825"/>
            <a:ext cx="2331075" cy="787900"/>
            <a:chOff x="6220825" y="133825"/>
            <a:chExt cx="2331075" cy="787900"/>
          </a:xfrm>
        </p:grpSpPr>
        <p:pic>
          <p:nvPicPr>
            <p:cNvPr id="575" name="Google Shape;575;p61"/>
            <p:cNvPicPr preferRelativeResize="0"/>
            <p:nvPr/>
          </p:nvPicPr>
          <p:blipFill rotWithShape="1">
            <a:blip r:embed="rId5">
              <a:alphaModFix/>
            </a:blip>
            <a:srcRect/>
            <a:stretch/>
          </p:blipFill>
          <p:spPr>
            <a:xfrm>
              <a:off x="7547125" y="133825"/>
              <a:ext cx="1004775" cy="787900"/>
            </a:xfrm>
            <a:prstGeom prst="rect">
              <a:avLst/>
            </a:prstGeom>
            <a:noFill/>
            <a:ln>
              <a:noFill/>
            </a:ln>
          </p:spPr>
        </p:pic>
        <p:sp>
          <p:nvSpPr>
            <p:cNvPr id="576" name="Google Shape;576;p61"/>
            <p:cNvSpPr txBox="1"/>
            <p:nvPr/>
          </p:nvSpPr>
          <p:spPr>
            <a:xfrm>
              <a:off x="6220825" y="271125"/>
              <a:ext cx="1326300" cy="609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solidFill>
                    <a:schemeClr val="dk1"/>
                  </a:solidFill>
                </a:rPr>
                <a:t>“The beam sees everything”</a:t>
              </a:r>
              <a:endParaRPr sz="1200">
                <a:solidFill>
                  <a:schemeClr val="dk1"/>
                </a:solidFill>
              </a:endParaRPr>
            </a:p>
          </p:txBody>
        </p:sp>
      </p:grpSp>
      <p:sp>
        <p:nvSpPr>
          <p:cNvPr id="577" name="Google Shape;577;p61"/>
          <p:cNvSpPr txBox="1"/>
          <p:nvPr/>
        </p:nvSpPr>
        <p:spPr>
          <a:xfrm>
            <a:off x="2927500" y="4406975"/>
            <a:ext cx="2865900" cy="646500"/>
          </a:xfrm>
          <a:prstGeom prst="rect">
            <a:avLst/>
          </a:prstGeom>
          <a:noFill/>
          <a:ln>
            <a:noFill/>
          </a:ln>
        </p:spPr>
        <p:txBody>
          <a:bodyPr spcFirstLastPara="1" wrap="square" lIns="91425" tIns="91425" rIns="91425" bIns="91425" anchor="ctr" anchorCtr="0">
            <a:spAutoFit/>
          </a:bodyPr>
          <a:lstStyle/>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Slow-Extraction R&amp;D at CERN</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P. Arrutia</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June 28th 2024</a:t>
            </a:r>
            <a:endParaRPr sz="1000">
              <a:solidFill>
                <a:schemeClr val="accent1"/>
              </a:solidFill>
            </a:endParaRPr>
          </a:p>
        </p:txBody>
      </p:sp>
      <p:sp>
        <p:nvSpPr>
          <p:cNvPr id="578" name="Google Shape;578;p61"/>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spcBef>
                <a:spcPts val="0"/>
              </a:spcBef>
              <a:spcAft>
                <a:spcPts val="0"/>
              </a:spcAft>
              <a:buClr>
                <a:srgbClr val="000000"/>
              </a:buClr>
              <a:buSzPts val="1200"/>
              <a:buFont typeface="Arial"/>
              <a:buNone/>
            </a:pPr>
            <a:fld id="{00000000-1234-1234-1234-123412341234}" type="slidenum">
              <a:rPr lang="en-GB" smtClean="0"/>
              <a:pPr marL="0" lvl="0" indent="0" algn="r" rtl="0">
                <a:spcBef>
                  <a:spcPts val="0"/>
                </a:spcBef>
                <a:spcAft>
                  <a:spcPts val="0"/>
                </a:spcAft>
                <a:buClr>
                  <a:srgbClr val="000000"/>
                </a:buClr>
                <a:buSzPts val="1200"/>
                <a:buFont typeface="Arial"/>
                <a:buNone/>
              </a:pPr>
              <a:t>131</a:t>
            </a:fld>
            <a:endParaRPr/>
          </a:p>
        </p:txBody>
      </p:sp>
      <p:grpSp>
        <p:nvGrpSpPr>
          <p:cNvPr id="579" name="Google Shape;579;p61"/>
          <p:cNvGrpSpPr/>
          <p:nvPr/>
        </p:nvGrpSpPr>
        <p:grpSpPr>
          <a:xfrm>
            <a:off x="5299750" y="1913961"/>
            <a:ext cx="3526125" cy="2432025"/>
            <a:chOff x="5299750" y="1913961"/>
            <a:chExt cx="3526125" cy="2432025"/>
          </a:xfrm>
        </p:grpSpPr>
        <p:pic>
          <p:nvPicPr>
            <p:cNvPr id="580" name="Google Shape;580;p61"/>
            <p:cNvPicPr preferRelativeResize="0"/>
            <p:nvPr/>
          </p:nvPicPr>
          <p:blipFill>
            <a:blip r:embed="rId6">
              <a:alphaModFix/>
            </a:blip>
            <a:stretch>
              <a:fillRect/>
            </a:stretch>
          </p:blipFill>
          <p:spPr>
            <a:xfrm>
              <a:off x="5299750" y="1913961"/>
              <a:ext cx="3526125" cy="2432025"/>
            </a:xfrm>
            <a:prstGeom prst="rect">
              <a:avLst/>
            </a:prstGeom>
            <a:noFill/>
            <a:ln>
              <a:noFill/>
            </a:ln>
          </p:spPr>
        </p:pic>
        <p:sp>
          <p:nvSpPr>
            <p:cNvPr id="581" name="Google Shape;581;p61"/>
            <p:cNvSpPr txBox="1"/>
            <p:nvPr/>
          </p:nvSpPr>
          <p:spPr>
            <a:xfrm>
              <a:off x="8168100" y="3641850"/>
              <a:ext cx="416400" cy="317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000">
                  <a:solidFill>
                    <a:schemeClr val="dk1"/>
                  </a:solidFill>
                </a:rPr>
                <a:t>[1]</a:t>
              </a:r>
              <a:endParaRPr sz="1000">
                <a:solidFill>
                  <a:schemeClr val="dk1"/>
                </a:solidFill>
              </a:endParaRPr>
            </a:p>
          </p:txBody>
        </p:sp>
      </p:grpSp>
      <p:sp>
        <p:nvSpPr>
          <p:cNvPr id="582" name="Google Shape;582;p61"/>
          <p:cNvSpPr txBox="1"/>
          <p:nvPr/>
        </p:nvSpPr>
        <p:spPr>
          <a:xfrm>
            <a:off x="651275" y="4556200"/>
            <a:ext cx="2118900" cy="408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100" u="sng">
                <a:solidFill>
                  <a:schemeClr val="accent1"/>
                </a:solidFill>
              </a:rPr>
              <a:t>[1]</a:t>
            </a:r>
            <a:r>
              <a:rPr lang="en-GB">
                <a:solidFill>
                  <a:schemeClr val="accent1"/>
                </a:solidFill>
              </a:rPr>
              <a:t> </a:t>
            </a:r>
            <a:r>
              <a:rPr lang="en-GB" sz="1100">
                <a:solidFill>
                  <a:schemeClr val="accent1"/>
                </a:solidFill>
              </a:rPr>
              <a:t>R. Jacobsson</a:t>
            </a:r>
            <a:endParaRPr sz="1100">
              <a:solidFill>
                <a:schemeClr val="accent1"/>
              </a:solidFill>
            </a:endParaRPr>
          </a:p>
        </p:txBody>
      </p:sp>
      <p:sp>
        <p:nvSpPr>
          <p:cNvPr id="2" name="Footer Placeholder 1">
            <a:extLst>
              <a:ext uri="{FF2B5EF4-FFF2-40B4-BE49-F238E27FC236}">
                <a16:creationId xmlns:a16="http://schemas.microsoft.com/office/drawing/2014/main" id="{959AB266-F42F-B4FD-ACF8-3E77AEC00790}"/>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129092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7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7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7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Shape 586"/>
        <p:cNvGrpSpPr/>
        <p:nvPr/>
      </p:nvGrpSpPr>
      <p:grpSpPr>
        <a:xfrm>
          <a:off x="0" y="0"/>
          <a:ext cx="0" cy="0"/>
          <a:chOff x="0" y="0"/>
          <a:chExt cx="0" cy="0"/>
        </a:xfrm>
      </p:grpSpPr>
      <p:sp>
        <p:nvSpPr>
          <p:cNvPr id="587" name="Google Shape;587;p62"/>
          <p:cNvSpPr txBox="1">
            <a:spLocks noGrp="1"/>
          </p:cNvSpPr>
          <p:nvPr>
            <p:ph type="title"/>
          </p:nvPr>
        </p:nvSpPr>
        <p:spPr>
          <a:xfrm>
            <a:off x="457200" y="175120"/>
            <a:ext cx="8226900" cy="705300"/>
          </a:xfrm>
          <a:prstGeom prst="rect">
            <a:avLst/>
          </a:prstGeom>
        </p:spPr>
        <p:txBody>
          <a:bodyPr spcFirstLastPara="1" wrap="square" lIns="45700" tIns="45700" rIns="45700" bIns="45700" anchor="ctr" anchorCtr="0">
            <a:noAutofit/>
          </a:bodyPr>
          <a:lstStyle/>
          <a:p>
            <a:pPr marL="0" lvl="0" indent="0" algn="l" rtl="0">
              <a:spcBef>
                <a:spcPts val="0"/>
              </a:spcBef>
              <a:spcAft>
                <a:spcPts val="0"/>
              </a:spcAft>
              <a:buNone/>
            </a:pPr>
            <a:r>
              <a:rPr lang="en-GB"/>
              <a:t>Transfer function</a:t>
            </a:r>
            <a:endParaRPr/>
          </a:p>
        </p:txBody>
      </p:sp>
      <p:sp>
        <p:nvSpPr>
          <p:cNvPr id="588" name="Google Shape;588;p62"/>
          <p:cNvSpPr txBox="1">
            <a:spLocks noGrp="1"/>
          </p:cNvSpPr>
          <p:nvPr>
            <p:ph type="body" idx="1"/>
          </p:nvPr>
        </p:nvSpPr>
        <p:spPr>
          <a:xfrm>
            <a:off x="457200" y="1146600"/>
            <a:ext cx="6130800" cy="298200"/>
          </a:xfrm>
          <a:prstGeom prst="rect">
            <a:avLst/>
          </a:prstGeom>
        </p:spPr>
        <p:txBody>
          <a:bodyPr spcFirstLastPara="1" wrap="square" lIns="91425" tIns="45700" rIns="91425" bIns="45700" anchor="t" anchorCtr="0">
            <a:noAutofit/>
          </a:bodyPr>
          <a:lstStyle/>
          <a:p>
            <a:pPr marL="0" lvl="0" indent="0" algn="l" rtl="0">
              <a:spcBef>
                <a:spcPts val="600"/>
              </a:spcBef>
              <a:spcAft>
                <a:spcPts val="0"/>
              </a:spcAft>
              <a:buNone/>
            </a:pPr>
            <a:r>
              <a:rPr lang="en-GB" sz="1500"/>
              <a:t>Process can be modelled as transfer function. </a:t>
            </a:r>
            <a:endParaRPr sz="1500"/>
          </a:p>
          <a:p>
            <a:pPr marL="0" lvl="0" indent="0" algn="l" rtl="0">
              <a:spcBef>
                <a:spcPts val="600"/>
              </a:spcBef>
              <a:spcAft>
                <a:spcPts val="0"/>
              </a:spcAft>
              <a:buNone/>
            </a:pPr>
            <a:endParaRPr sz="1300"/>
          </a:p>
        </p:txBody>
      </p:sp>
      <p:grpSp>
        <p:nvGrpSpPr>
          <p:cNvPr id="589" name="Google Shape;589;p62"/>
          <p:cNvGrpSpPr/>
          <p:nvPr/>
        </p:nvGrpSpPr>
        <p:grpSpPr>
          <a:xfrm>
            <a:off x="285775" y="1792300"/>
            <a:ext cx="2770325" cy="2405850"/>
            <a:chOff x="285775" y="1792300"/>
            <a:chExt cx="2770325" cy="2405850"/>
          </a:xfrm>
        </p:grpSpPr>
        <p:pic>
          <p:nvPicPr>
            <p:cNvPr id="590" name="Google Shape;590;p62"/>
            <p:cNvPicPr preferRelativeResize="0"/>
            <p:nvPr/>
          </p:nvPicPr>
          <p:blipFill rotWithShape="1">
            <a:blip r:embed="rId3">
              <a:alphaModFix/>
            </a:blip>
            <a:srcRect l="50539"/>
            <a:stretch/>
          </p:blipFill>
          <p:spPr>
            <a:xfrm>
              <a:off x="285775" y="1916575"/>
              <a:ext cx="2724124" cy="2281575"/>
            </a:xfrm>
            <a:prstGeom prst="rect">
              <a:avLst/>
            </a:prstGeom>
            <a:noFill/>
            <a:ln>
              <a:noFill/>
            </a:ln>
          </p:spPr>
        </p:pic>
        <p:sp>
          <p:nvSpPr>
            <p:cNvPr id="591" name="Google Shape;591;p62"/>
            <p:cNvSpPr txBox="1"/>
            <p:nvPr/>
          </p:nvSpPr>
          <p:spPr>
            <a:xfrm>
              <a:off x="762000" y="1792300"/>
              <a:ext cx="2294100" cy="341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t>Power converter current</a:t>
              </a:r>
              <a:endParaRPr/>
            </a:p>
          </p:txBody>
        </p:sp>
      </p:grpSp>
      <p:grpSp>
        <p:nvGrpSpPr>
          <p:cNvPr id="592" name="Google Shape;592;p62"/>
          <p:cNvGrpSpPr/>
          <p:nvPr/>
        </p:nvGrpSpPr>
        <p:grpSpPr>
          <a:xfrm>
            <a:off x="5850853" y="1792300"/>
            <a:ext cx="2920247" cy="2431775"/>
            <a:chOff x="5850853" y="1792300"/>
            <a:chExt cx="2920247" cy="2431775"/>
          </a:xfrm>
        </p:grpSpPr>
        <p:pic>
          <p:nvPicPr>
            <p:cNvPr id="593" name="Google Shape;593;p62"/>
            <p:cNvPicPr preferRelativeResize="0"/>
            <p:nvPr/>
          </p:nvPicPr>
          <p:blipFill rotWithShape="1">
            <a:blip r:embed="rId3">
              <a:alphaModFix/>
            </a:blip>
            <a:srcRect r="49718"/>
            <a:stretch/>
          </p:blipFill>
          <p:spPr>
            <a:xfrm>
              <a:off x="5850853" y="1942500"/>
              <a:ext cx="2769300" cy="2281575"/>
            </a:xfrm>
            <a:prstGeom prst="rect">
              <a:avLst/>
            </a:prstGeom>
            <a:noFill/>
            <a:ln>
              <a:noFill/>
            </a:ln>
          </p:spPr>
        </p:pic>
        <p:sp>
          <p:nvSpPr>
            <p:cNvPr id="594" name="Google Shape;594;p62"/>
            <p:cNvSpPr txBox="1"/>
            <p:nvPr/>
          </p:nvSpPr>
          <p:spPr>
            <a:xfrm>
              <a:off x="6477000" y="1792300"/>
              <a:ext cx="2294100" cy="341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t>Extracted beam current</a:t>
              </a:r>
              <a:endParaRPr/>
            </a:p>
          </p:txBody>
        </p:sp>
      </p:grpSp>
      <p:grpSp>
        <p:nvGrpSpPr>
          <p:cNvPr id="595" name="Google Shape;595;p62"/>
          <p:cNvGrpSpPr/>
          <p:nvPr/>
        </p:nvGrpSpPr>
        <p:grpSpPr>
          <a:xfrm>
            <a:off x="2766225" y="2114550"/>
            <a:ext cx="3278700" cy="1079625"/>
            <a:chOff x="2766225" y="2114550"/>
            <a:chExt cx="3278700" cy="1079625"/>
          </a:xfrm>
        </p:grpSpPr>
        <p:sp>
          <p:nvSpPr>
            <p:cNvPr id="596" name="Google Shape;596;p62"/>
            <p:cNvSpPr/>
            <p:nvPr/>
          </p:nvSpPr>
          <p:spPr>
            <a:xfrm>
              <a:off x="3606425" y="2292075"/>
              <a:ext cx="1491600" cy="902100"/>
            </a:xfrm>
            <a:prstGeom prst="ellipse">
              <a:avLst/>
            </a:prstGeom>
            <a:no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GB" sz="1000"/>
                <a:t>Transfer function</a:t>
              </a:r>
              <a:endParaRPr sz="1000" b="0" i="0" u="none" strike="noStrike" cap="none">
                <a:latin typeface="Arial"/>
                <a:ea typeface="Arial"/>
                <a:cs typeface="Arial"/>
                <a:sym typeface="Arial"/>
              </a:endParaRPr>
            </a:p>
          </p:txBody>
        </p:sp>
        <p:sp>
          <p:nvSpPr>
            <p:cNvPr id="597" name="Google Shape;597;p62"/>
            <p:cNvSpPr/>
            <p:nvPr/>
          </p:nvSpPr>
          <p:spPr>
            <a:xfrm>
              <a:off x="2816525" y="2459175"/>
              <a:ext cx="789900" cy="622200"/>
            </a:xfrm>
            <a:prstGeom prst="rightArrow">
              <a:avLst>
                <a:gd name="adj1" fmla="val 50000"/>
                <a:gd name="adj2" fmla="val 50000"/>
              </a:avLst>
            </a:prstGeom>
            <a:no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latin typeface="Arial"/>
                  <a:ea typeface="Arial"/>
                  <a:cs typeface="Arial"/>
                  <a:sym typeface="Arial"/>
                </a:rPr>
                <a:t>Input</a:t>
              </a:r>
              <a:endParaRPr sz="1400" b="0" i="0" u="none" strike="noStrike" cap="none">
                <a:latin typeface="Arial"/>
                <a:ea typeface="Arial"/>
                <a:cs typeface="Arial"/>
                <a:sym typeface="Arial"/>
              </a:endParaRPr>
            </a:p>
          </p:txBody>
        </p:sp>
        <p:sp>
          <p:nvSpPr>
            <p:cNvPr id="598" name="Google Shape;598;p62"/>
            <p:cNvSpPr/>
            <p:nvPr/>
          </p:nvSpPr>
          <p:spPr>
            <a:xfrm>
              <a:off x="5098125" y="2459175"/>
              <a:ext cx="946800" cy="622200"/>
            </a:xfrm>
            <a:prstGeom prst="rightArrow">
              <a:avLst>
                <a:gd name="adj1" fmla="val 50000"/>
                <a:gd name="adj2" fmla="val 50000"/>
              </a:avLst>
            </a:prstGeom>
            <a:no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GB" sz="1400" b="0" i="0" u="none" strike="noStrike" cap="none">
                  <a:latin typeface="Arial"/>
                  <a:ea typeface="Arial"/>
                  <a:cs typeface="Arial"/>
                  <a:sym typeface="Arial"/>
                </a:rPr>
                <a:t>output</a:t>
              </a:r>
              <a:endParaRPr sz="1400" b="0" i="0" u="none" strike="noStrike" cap="none">
                <a:latin typeface="Arial"/>
                <a:ea typeface="Arial"/>
                <a:cs typeface="Arial"/>
                <a:sym typeface="Arial"/>
              </a:endParaRPr>
            </a:p>
          </p:txBody>
        </p:sp>
        <p:sp>
          <p:nvSpPr>
            <p:cNvPr id="599" name="Google Shape;599;p62"/>
            <p:cNvSpPr/>
            <p:nvPr/>
          </p:nvSpPr>
          <p:spPr>
            <a:xfrm flipH="1">
              <a:off x="2766225" y="2114550"/>
              <a:ext cx="3214800" cy="497400"/>
            </a:xfrm>
            <a:prstGeom prst="curvedDownArrow">
              <a:avLst>
                <a:gd name="adj1" fmla="val 25000"/>
                <a:gd name="adj2" fmla="val 50000"/>
                <a:gd name="adj3" fmla="val 25000"/>
              </a:avLst>
            </a:prstGeom>
            <a:solidFill>
              <a:schemeClr val="lt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grpSp>
        <p:nvGrpSpPr>
          <p:cNvPr id="600" name="Google Shape;600;p62"/>
          <p:cNvGrpSpPr/>
          <p:nvPr/>
        </p:nvGrpSpPr>
        <p:grpSpPr>
          <a:xfrm>
            <a:off x="3648063" y="3102837"/>
            <a:ext cx="1505013" cy="1228737"/>
            <a:chOff x="3648063" y="3102838"/>
            <a:chExt cx="1505013" cy="1228737"/>
          </a:xfrm>
        </p:grpSpPr>
        <p:sp>
          <p:nvSpPr>
            <p:cNvPr id="601" name="Google Shape;601;p62"/>
            <p:cNvSpPr txBox="1"/>
            <p:nvPr/>
          </p:nvSpPr>
          <p:spPr>
            <a:xfrm>
              <a:off x="3707675" y="3102838"/>
              <a:ext cx="14454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latin typeface="Arial"/>
                  <a:ea typeface="Arial"/>
                  <a:cs typeface="Arial"/>
                  <a:sym typeface="Arial"/>
                </a:rPr>
                <a:t>Slow extraction</a:t>
              </a:r>
              <a:endParaRPr sz="1400" b="0" i="0" u="none" strike="noStrike" cap="none">
                <a:latin typeface="Arial"/>
                <a:ea typeface="Arial"/>
                <a:cs typeface="Arial"/>
                <a:sym typeface="Arial"/>
              </a:endParaRPr>
            </a:p>
          </p:txBody>
        </p:sp>
        <p:pic>
          <p:nvPicPr>
            <p:cNvPr id="602" name="Google Shape;602;p62"/>
            <p:cNvPicPr preferRelativeResize="0"/>
            <p:nvPr/>
          </p:nvPicPr>
          <p:blipFill rotWithShape="1">
            <a:blip r:embed="rId4">
              <a:alphaModFix/>
            </a:blip>
            <a:srcRect l="15183" t="5563" r="4649" b="13340"/>
            <a:stretch/>
          </p:blipFill>
          <p:spPr>
            <a:xfrm>
              <a:off x="3648063" y="3386875"/>
              <a:ext cx="1275562" cy="944700"/>
            </a:xfrm>
            <a:prstGeom prst="rect">
              <a:avLst/>
            </a:prstGeom>
            <a:noFill/>
            <a:ln>
              <a:noFill/>
            </a:ln>
          </p:spPr>
        </p:pic>
        <p:cxnSp>
          <p:nvCxnSpPr>
            <p:cNvPr id="603" name="Google Shape;603;p62"/>
            <p:cNvCxnSpPr/>
            <p:nvPr/>
          </p:nvCxnSpPr>
          <p:spPr>
            <a:xfrm rot="10800000">
              <a:off x="4696340" y="3477934"/>
              <a:ext cx="131700" cy="137100"/>
            </a:xfrm>
            <a:prstGeom prst="straightConnector1">
              <a:avLst/>
            </a:prstGeom>
            <a:noFill/>
            <a:ln w="38100" cap="flat" cmpd="sng">
              <a:solidFill>
                <a:srgbClr val="595959"/>
              </a:solidFill>
              <a:prstDash val="solid"/>
              <a:round/>
              <a:headEnd type="none" w="med" len="med"/>
              <a:tailEnd type="none" w="med" len="med"/>
            </a:ln>
          </p:spPr>
        </p:cxnSp>
        <p:cxnSp>
          <p:nvCxnSpPr>
            <p:cNvPr id="604" name="Google Shape;604;p62"/>
            <p:cNvCxnSpPr/>
            <p:nvPr/>
          </p:nvCxnSpPr>
          <p:spPr>
            <a:xfrm>
              <a:off x="4803091" y="3490256"/>
              <a:ext cx="296100" cy="138900"/>
            </a:xfrm>
            <a:prstGeom prst="curvedConnector3">
              <a:avLst>
                <a:gd name="adj1" fmla="val 19273"/>
              </a:avLst>
            </a:prstGeom>
            <a:noFill/>
            <a:ln w="28575" cap="flat" cmpd="sng">
              <a:solidFill>
                <a:srgbClr val="595959"/>
              </a:solidFill>
              <a:prstDash val="solid"/>
              <a:round/>
              <a:headEnd type="none" w="med" len="med"/>
              <a:tailEnd type="stealth" w="med" len="med"/>
            </a:ln>
          </p:spPr>
        </p:cxnSp>
        <p:sp>
          <p:nvSpPr>
            <p:cNvPr id="605" name="Google Shape;605;p62"/>
            <p:cNvSpPr/>
            <p:nvPr/>
          </p:nvSpPr>
          <p:spPr>
            <a:xfrm>
              <a:off x="4482249" y="3776196"/>
              <a:ext cx="441300" cy="137100"/>
            </a:xfrm>
            <a:prstGeom prst="rect">
              <a:avLst/>
            </a:prstGeom>
            <a:solidFill>
              <a:schemeClr val="lt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000"/>
            </a:p>
          </p:txBody>
        </p:sp>
        <p:cxnSp>
          <p:nvCxnSpPr>
            <p:cNvPr id="606" name="Google Shape;606;p62"/>
            <p:cNvCxnSpPr/>
            <p:nvPr/>
          </p:nvCxnSpPr>
          <p:spPr>
            <a:xfrm rot="10800000">
              <a:off x="4777631" y="3406308"/>
              <a:ext cx="131700" cy="137100"/>
            </a:xfrm>
            <a:prstGeom prst="straightConnector1">
              <a:avLst/>
            </a:prstGeom>
            <a:noFill/>
            <a:ln w="38100" cap="flat" cmpd="sng">
              <a:solidFill>
                <a:srgbClr val="595959"/>
              </a:solidFill>
              <a:prstDash val="solid"/>
              <a:round/>
              <a:headEnd type="none" w="med" len="med"/>
              <a:tailEnd type="none" w="med" len="med"/>
            </a:ln>
          </p:spPr>
        </p:cxnSp>
        <p:cxnSp>
          <p:nvCxnSpPr>
            <p:cNvPr id="607" name="Google Shape;607;p62"/>
            <p:cNvCxnSpPr/>
            <p:nvPr/>
          </p:nvCxnSpPr>
          <p:spPr>
            <a:xfrm rot="10800000" flipH="1">
              <a:off x="4713971" y="3425992"/>
              <a:ext cx="71400" cy="71400"/>
            </a:xfrm>
            <a:prstGeom prst="straightConnector1">
              <a:avLst/>
            </a:prstGeom>
            <a:noFill/>
            <a:ln w="9525" cap="flat" cmpd="sng">
              <a:solidFill>
                <a:srgbClr val="888888"/>
              </a:solidFill>
              <a:prstDash val="solid"/>
              <a:round/>
              <a:headEnd type="none" w="med" len="med"/>
              <a:tailEnd type="triangle" w="med" len="med"/>
            </a:ln>
            <a:effectLst>
              <a:outerShdw blurRad="57150" dist="19050" dir="5400000" algn="bl" rotWithShape="0">
                <a:srgbClr val="000000">
                  <a:alpha val="32000"/>
                </a:srgbClr>
              </a:outerShdw>
            </a:effectLst>
          </p:spPr>
        </p:cxnSp>
        <p:cxnSp>
          <p:nvCxnSpPr>
            <p:cNvPr id="608" name="Google Shape;608;p62"/>
            <p:cNvCxnSpPr/>
            <p:nvPr/>
          </p:nvCxnSpPr>
          <p:spPr>
            <a:xfrm rot="10800000" flipH="1">
              <a:off x="4756744" y="3477714"/>
              <a:ext cx="71400" cy="71400"/>
            </a:xfrm>
            <a:prstGeom prst="straightConnector1">
              <a:avLst/>
            </a:prstGeom>
            <a:noFill/>
            <a:ln w="9525" cap="flat" cmpd="sng">
              <a:solidFill>
                <a:srgbClr val="888888"/>
              </a:solidFill>
              <a:prstDash val="solid"/>
              <a:round/>
              <a:headEnd type="none" w="med" len="med"/>
              <a:tailEnd type="triangle" w="med" len="med"/>
            </a:ln>
            <a:effectLst>
              <a:outerShdw blurRad="57150" dist="19050" dir="5400000" algn="bl" rotWithShape="0">
                <a:srgbClr val="000000">
                  <a:alpha val="32000"/>
                </a:srgbClr>
              </a:outerShdw>
            </a:effectLst>
          </p:spPr>
        </p:cxnSp>
        <p:cxnSp>
          <p:nvCxnSpPr>
            <p:cNvPr id="609" name="Google Shape;609;p62"/>
            <p:cNvCxnSpPr/>
            <p:nvPr/>
          </p:nvCxnSpPr>
          <p:spPr>
            <a:xfrm rot="10800000" flipH="1">
              <a:off x="4807763" y="3524498"/>
              <a:ext cx="71400" cy="71400"/>
            </a:xfrm>
            <a:prstGeom prst="straightConnector1">
              <a:avLst/>
            </a:prstGeom>
            <a:noFill/>
            <a:ln w="9525" cap="flat" cmpd="sng">
              <a:solidFill>
                <a:srgbClr val="888888"/>
              </a:solidFill>
              <a:prstDash val="solid"/>
              <a:round/>
              <a:headEnd type="none" w="med" len="med"/>
              <a:tailEnd type="triangle" w="med" len="med"/>
            </a:ln>
            <a:effectLst>
              <a:outerShdw blurRad="57150" dist="19050" dir="5400000" algn="bl" rotWithShape="0">
                <a:srgbClr val="000000">
                  <a:alpha val="32000"/>
                </a:srgbClr>
              </a:outerShdw>
            </a:effectLst>
          </p:spPr>
        </p:cxnSp>
      </p:grpSp>
      <p:sp>
        <p:nvSpPr>
          <p:cNvPr id="610" name="Google Shape;610;p62"/>
          <p:cNvSpPr txBox="1"/>
          <p:nvPr/>
        </p:nvSpPr>
        <p:spPr>
          <a:xfrm>
            <a:off x="2927500" y="4406975"/>
            <a:ext cx="2865900" cy="646500"/>
          </a:xfrm>
          <a:prstGeom prst="rect">
            <a:avLst/>
          </a:prstGeom>
          <a:noFill/>
          <a:ln>
            <a:noFill/>
          </a:ln>
        </p:spPr>
        <p:txBody>
          <a:bodyPr spcFirstLastPara="1" wrap="square" lIns="91425" tIns="91425" rIns="91425" bIns="91425" anchor="ctr" anchorCtr="0">
            <a:spAutoFit/>
          </a:bodyPr>
          <a:lstStyle/>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Slow-Extraction R&amp;D at CERN</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P. Arrutia</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June 28th 2024</a:t>
            </a:r>
            <a:endParaRPr sz="1000">
              <a:solidFill>
                <a:schemeClr val="accent1"/>
              </a:solidFill>
            </a:endParaRPr>
          </a:p>
        </p:txBody>
      </p:sp>
      <p:sp>
        <p:nvSpPr>
          <p:cNvPr id="611" name="Google Shape;611;p62"/>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spcBef>
                <a:spcPts val="0"/>
              </a:spcBef>
              <a:spcAft>
                <a:spcPts val="0"/>
              </a:spcAft>
              <a:buClr>
                <a:srgbClr val="000000"/>
              </a:buClr>
              <a:buSzPts val="1200"/>
              <a:buFont typeface="Arial"/>
              <a:buNone/>
            </a:pPr>
            <a:fld id="{00000000-1234-1234-1234-123412341234}" type="slidenum">
              <a:rPr lang="en-GB" smtClean="0"/>
              <a:pPr marL="0" lvl="0" indent="0" algn="r" rtl="0">
                <a:spcBef>
                  <a:spcPts val="0"/>
                </a:spcBef>
                <a:spcAft>
                  <a:spcPts val="0"/>
                </a:spcAft>
                <a:buClr>
                  <a:srgbClr val="000000"/>
                </a:buClr>
                <a:buSzPts val="1200"/>
                <a:buFont typeface="Arial"/>
                <a:buNone/>
              </a:pPr>
              <a:t>132</a:t>
            </a:fld>
            <a:endParaRPr/>
          </a:p>
        </p:txBody>
      </p:sp>
      <p:grpSp>
        <p:nvGrpSpPr>
          <p:cNvPr id="612" name="Google Shape;612;p62"/>
          <p:cNvGrpSpPr/>
          <p:nvPr/>
        </p:nvGrpSpPr>
        <p:grpSpPr>
          <a:xfrm>
            <a:off x="4804825" y="734950"/>
            <a:ext cx="4163250" cy="1090200"/>
            <a:chOff x="4804825" y="734950"/>
            <a:chExt cx="4163250" cy="1090200"/>
          </a:xfrm>
        </p:grpSpPr>
        <p:grpSp>
          <p:nvGrpSpPr>
            <p:cNvPr id="613" name="Google Shape;613;p62"/>
            <p:cNvGrpSpPr/>
            <p:nvPr/>
          </p:nvGrpSpPr>
          <p:grpSpPr>
            <a:xfrm>
              <a:off x="6526375" y="734950"/>
              <a:ext cx="2441700" cy="1090200"/>
              <a:chOff x="6526375" y="734950"/>
              <a:chExt cx="2441700" cy="1090200"/>
            </a:xfrm>
          </p:grpSpPr>
          <p:sp>
            <p:nvSpPr>
              <p:cNvPr id="614" name="Google Shape;614;p62"/>
              <p:cNvSpPr txBox="1"/>
              <p:nvPr/>
            </p:nvSpPr>
            <p:spPr>
              <a:xfrm>
                <a:off x="6526375" y="880425"/>
                <a:ext cx="2441700" cy="944700"/>
              </a:xfrm>
              <a:prstGeom prst="rect">
                <a:avLst/>
              </a:prstGeom>
              <a:noFill/>
              <a:ln>
                <a:noFill/>
              </a:ln>
            </p:spPr>
            <p:txBody>
              <a:bodyPr spcFirstLastPara="1" wrap="square" lIns="91425" tIns="91425" rIns="91425" bIns="91425" anchor="t" anchorCtr="0">
                <a:noAutofit/>
              </a:bodyPr>
              <a:lstStyle/>
              <a:p>
                <a:pPr marL="457200" lvl="0" indent="-311150" algn="l" rtl="0">
                  <a:spcBef>
                    <a:spcPts val="600"/>
                  </a:spcBef>
                  <a:spcAft>
                    <a:spcPts val="0"/>
                  </a:spcAft>
                  <a:buClr>
                    <a:schemeClr val="dk1"/>
                  </a:buClr>
                  <a:buSzPts val="1300"/>
                  <a:buChar char="●"/>
                </a:pPr>
                <a:r>
                  <a:rPr lang="en-GB" sz="1300">
                    <a:solidFill>
                      <a:schemeClr val="dk1"/>
                    </a:solidFill>
                  </a:rPr>
                  <a:t>Improve inputs</a:t>
                </a:r>
                <a:endParaRPr sz="1300">
                  <a:solidFill>
                    <a:schemeClr val="dk1"/>
                  </a:solidFill>
                </a:endParaRPr>
              </a:p>
              <a:p>
                <a:pPr marL="457200" lvl="0" indent="-311150" algn="l" rtl="0">
                  <a:spcBef>
                    <a:spcPts val="0"/>
                  </a:spcBef>
                  <a:spcAft>
                    <a:spcPts val="0"/>
                  </a:spcAft>
                  <a:buClr>
                    <a:schemeClr val="dk1"/>
                  </a:buClr>
                  <a:buSzPts val="1300"/>
                  <a:buChar char="●"/>
                </a:pPr>
                <a:r>
                  <a:rPr lang="en-GB" sz="1300">
                    <a:solidFill>
                      <a:schemeClr val="dk1"/>
                    </a:solidFill>
                  </a:rPr>
                  <a:t>Control theory</a:t>
                </a:r>
                <a:endParaRPr sz="1300">
                  <a:solidFill>
                    <a:schemeClr val="dk1"/>
                  </a:solidFill>
                </a:endParaRPr>
              </a:p>
              <a:p>
                <a:pPr marL="457200" lvl="0" indent="-311150" algn="l" rtl="0">
                  <a:spcBef>
                    <a:spcPts val="0"/>
                  </a:spcBef>
                  <a:spcAft>
                    <a:spcPts val="0"/>
                  </a:spcAft>
                  <a:buClr>
                    <a:schemeClr val="dk1"/>
                  </a:buClr>
                  <a:buSzPts val="1300"/>
                  <a:buChar char="●"/>
                </a:pPr>
                <a:r>
                  <a:rPr lang="en-GB" sz="1300">
                    <a:solidFill>
                      <a:schemeClr val="dk1"/>
                    </a:solidFill>
                  </a:rPr>
                  <a:t>Modify transfer function</a:t>
                </a:r>
                <a:endParaRPr sz="3000">
                  <a:solidFill>
                    <a:schemeClr val="dk1"/>
                  </a:solidFill>
                </a:endParaRPr>
              </a:p>
            </p:txBody>
          </p:sp>
          <p:sp>
            <p:nvSpPr>
              <p:cNvPr id="615" name="Google Shape;615;p62"/>
              <p:cNvSpPr/>
              <p:nvPr/>
            </p:nvSpPr>
            <p:spPr>
              <a:xfrm>
                <a:off x="6557550" y="734950"/>
                <a:ext cx="131700" cy="1090200"/>
              </a:xfrm>
              <a:prstGeom prst="leftBrace">
                <a:avLst>
                  <a:gd name="adj1" fmla="val 50000"/>
                  <a:gd name="adj2" fmla="val 5000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sp>
          <p:nvSpPr>
            <p:cNvPr id="616" name="Google Shape;616;p62"/>
            <p:cNvSpPr txBox="1"/>
            <p:nvPr/>
          </p:nvSpPr>
          <p:spPr>
            <a:xfrm>
              <a:off x="4804825" y="1078025"/>
              <a:ext cx="2016000" cy="298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300">
                  <a:solidFill>
                    <a:schemeClr val="dk1"/>
                  </a:solidFill>
                </a:rPr>
                <a:t>Mitigation approaches</a:t>
              </a:r>
              <a:endParaRPr sz="1300">
                <a:solidFill>
                  <a:schemeClr val="dk1"/>
                </a:solidFill>
              </a:endParaRPr>
            </a:p>
          </p:txBody>
        </p:sp>
      </p:grpSp>
      <p:sp>
        <p:nvSpPr>
          <p:cNvPr id="2" name="Footer Placeholder 1">
            <a:extLst>
              <a:ext uri="{FF2B5EF4-FFF2-40B4-BE49-F238E27FC236}">
                <a16:creationId xmlns:a16="http://schemas.microsoft.com/office/drawing/2014/main" id="{20D5A1E6-AFB0-9872-81BB-3F0BA9BE1FBC}"/>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2562457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8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9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0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Shape 620"/>
        <p:cNvGrpSpPr/>
        <p:nvPr/>
      </p:nvGrpSpPr>
      <p:grpSpPr>
        <a:xfrm>
          <a:off x="0" y="0"/>
          <a:ext cx="0" cy="0"/>
          <a:chOff x="0" y="0"/>
          <a:chExt cx="0" cy="0"/>
        </a:xfrm>
      </p:grpSpPr>
      <p:sp>
        <p:nvSpPr>
          <p:cNvPr id="621" name="Google Shape;621;p63"/>
          <p:cNvSpPr txBox="1">
            <a:spLocks noGrp="1"/>
          </p:cNvSpPr>
          <p:nvPr>
            <p:ph type="title"/>
          </p:nvPr>
        </p:nvSpPr>
        <p:spPr>
          <a:xfrm>
            <a:off x="457200" y="175120"/>
            <a:ext cx="8226900" cy="705300"/>
          </a:xfrm>
          <a:prstGeom prst="rect">
            <a:avLst/>
          </a:prstGeom>
        </p:spPr>
        <p:txBody>
          <a:bodyPr spcFirstLastPara="1" wrap="square" lIns="45700" tIns="45700" rIns="45700" bIns="45700" anchor="ctr" anchorCtr="0">
            <a:noAutofit/>
          </a:bodyPr>
          <a:lstStyle/>
          <a:p>
            <a:pPr marL="0" lvl="0" indent="0" algn="l" rtl="0">
              <a:spcBef>
                <a:spcPts val="0"/>
              </a:spcBef>
              <a:spcAft>
                <a:spcPts val="0"/>
              </a:spcAft>
              <a:buNone/>
            </a:pPr>
            <a:r>
              <a:rPr lang="en-GB"/>
              <a:t>Hysteresis control</a:t>
            </a:r>
            <a:endParaRPr/>
          </a:p>
        </p:txBody>
      </p:sp>
      <p:sp>
        <p:nvSpPr>
          <p:cNvPr id="622" name="Google Shape;622;p63"/>
          <p:cNvSpPr txBox="1">
            <a:spLocks noGrp="1"/>
          </p:cNvSpPr>
          <p:nvPr>
            <p:ph type="body" idx="1"/>
          </p:nvPr>
        </p:nvSpPr>
        <p:spPr>
          <a:xfrm>
            <a:off x="457200" y="994199"/>
            <a:ext cx="8229600" cy="1212000"/>
          </a:xfrm>
          <a:prstGeom prst="rect">
            <a:avLst/>
          </a:prstGeom>
        </p:spPr>
        <p:txBody>
          <a:bodyPr spcFirstLastPara="1" wrap="square" lIns="91425" tIns="45700" rIns="91425" bIns="45700" anchor="t" anchorCtr="0">
            <a:noAutofit/>
          </a:bodyPr>
          <a:lstStyle/>
          <a:p>
            <a:pPr marL="457200" lvl="0" indent="-330200" algn="l" rtl="0">
              <a:spcBef>
                <a:spcPts val="600"/>
              </a:spcBef>
              <a:spcAft>
                <a:spcPts val="0"/>
              </a:spcAft>
              <a:buSzPts val="1600"/>
              <a:buChar char="•"/>
            </a:pPr>
            <a:r>
              <a:rPr lang="en-GB" sz="1600"/>
              <a:t>Magnetic-history effects have impact on extracted spill.</a:t>
            </a:r>
            <a:endParaRPr sz="1600"/>
          </a:p>
          <a:p>
            <a:pPr marL="457200" lvl="0" indent="-330200" algn="l" rtl="0">
              <a:spcBef>
                <a:spcPts val="0"/>
              </a:spcBef>
              <a:spcAft>
                <a:spcPts val="0"/>
              </a:spcAft>
              <a:buSzPts val="1600"/>
              <a:buChar char="•"/>
            </a:pPr>
            <a:r>
              <a:rPr lang="en-GB" sz="1600" b="1"/>
              <a:t>ML models</a:t>
            </a:r>
            <a:r>
              <a:rPr lang="en-GB" sz="1600"/>
              <a:t> (Temporal Fusion transformers, xLSTM, etc.) being explored </a:t>
            </a:r>
            <a:r>
              <a:rPr lang="en-GB" sz="1600" b="1"/>
              <a:t>to model I-to-B curve</a:t>
            </a:r>
            <a:r>
              <a:rPr lang="en-GB" sz="1600"/>
              <a:t> as a function of time.</a:t>
            </a:r>
            <a:endParaRPr sz="1600"/>
          </a:p>
        </p:txBody>
      </p:sp>
      <p:sp>
        <p:nvSpPr>
          <p:cNvPr id="623" name="Google Shape;623;p63"/>
          <p:cNvSpPr txBox="1"/>
          <p:nvPr/>
        </p:nvSpPr>
        <p:spPr>
          <a:xfrm>
            <a:off x="651275" y="4556200"/>
            <a:ext cx="2118900" cy="408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100" u="sng">
                <a:solidFill>
                  <a:schemeClr val="accent1"/>
                </a:solidFill>
                <a:hlinkClick r:id="rId3">
                  <a:extLst>
                    <a:ext uri="{A12FA001-AC4F-418D-AE19-62706E023703}">
                      <ahyp:hlinkClr xmlns:ahyp="http://schemas.microsoft.com/office/drawing/2018/hyperlinkcolor" val="tx"/>
                    </a:ext>
                  </a:extLst>
                </a:hlinkClick>
              </a:rPr>
              <a:t>A. Lu 2024</a:t>
            </a:r>
            <a:endParaRPr sz="1100">
              <a:solidFill>
                <a:schemeClr val="accent1"/>
              </a:solidFill>
            </a:endParaRPr>
          </a:p>
        </p:txBody>
      </p:sp>
      <p:pic>
        <p:nvPicPr>
          <p:cNvPr id="624" name="Google Shape;624;p63"/>
          <p:cNvPicPr preferRelativeResize="0"/>
          <p:nvPr/>
        </p:nvPicPr>
        <p:blipFill>
          <a:blip r:embed="rId4">
            <a:alphaModFix/>
          </a:blip>
          <a:stretch>
            <a:fillRect/>
          </a:stretch>
        </p:blipFill>
        <p:spPr>
          <a:xfrm>
            <a:off x="5672125" y="2455875"/>
            <a:ext cx="3373570" cy="1987575"/>
          </a:xfrm>
          <a:prstGeom prst="rect">
            <a:avLst/>
          </a:prstGeom>
          <a:noFill/>
          <a:ln>
            <a:noFill/>
          </a:ln>
        </p:spPr>
      </p:pic>
      <p:pic>
        <p:nvPicPr>
          <p:cNvPr id="625" name="Google Shape;625;p63"/>
          <p:cNvPicPr preferRelativeResize="0"/>
          <p:nvPr/>
        </p:nvPicPr>
        <p:blipFill>
          <a:blip r:embed="rId5">
            <a:alphaModFix/>
          </a:blip>
          <a:stretch>
            <a:fillRect/>
          </a:stretch>
        </p:blipFill>
        <p:spPr>
          <a:xfrm>
            <a:off x="111125" y="2757500"/>
            <a:ext cx="4968476" cy="1503738"/>
          </a:xfrm>
          <a:prstGeom prst="rect">
            <a:avLst/>
          </a:prstGeom>
          <a:noFill/>
          <a:ln>
            <a:noFill/>
          </a:ln>
        </p:spPr>
      </p:pic>
      <p:sp>
        <p:nvSpPr>
          <p:cNvPr id="626" name="Google Shape;626;p63"/>
          <p:cNvSpPr txBox="1"/>
          <p:nvPr/>
        </p:nvSpPr>
        <p:spPr>
          <a:xfrm>
            <a:off x="2927500" y="4406975"/>
            <a:ext cx="2865900" cy="646500"/>
          </a:xfrm>
          <a:prstGeom prst="rect">
            <a:avLst/>
          </a:prstGeom>
          <a:noFill/>
          <a:ln>
            <a:noFill/>
          </a:ln>
        </p:spPr>
        <p:txBody>
          <a:bodyPr spcFirstLastPara="1" wrap="square" lIns="91425" tIns="91425" rIns="91425" bIns="91425" anchor="ctr" anchorCtr="0">
            <a:spAutoFit/>
          </a:bodyPr>
          <a:lstStyle/>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Slow-Extraction R&amp;D at CERN</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P. Arrutia</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June 28th 2024</a:t>
            </a:r>
            <a:endParaRPr sz="1000">
              <a:solidFill>
                <a:schemeClr val="accent1"/>
              </a:solidFill>
            </a:endParaRPr>
          </a:p>
        </p:txBody>
      </p:sp>
      <p:sp>
        <p:nvSpPr>
          <p:cNvPr id="627" name="Google Shape;627;p63"/>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spcBef>
                <a:spcPts val="0"/>
              </a:spcBef>
              <a:spcAft>
                <a:spcPts val="0"/>
              </a:spcAft>
              <a:buClr>
                <a:srgbClr val="000000"/>
              </a:buClr>
              <a:buSzPts val="1200"/>
              <a:buFont typeface="Arial"/>
              <a:buNone/>
            </a:pPr>
            <a:fld id="{00000000-1234-1234-1234-123412341234}" type="slidenum">
              <a:rPr lang="en-GB" smtClean="0"/>
              <a:pPr marL="0" lvl="0" indent="0" algn="r" rtl="0">
                <a:spcBef>
                  <a:spcPts val="0"/>
                </a:spcBef>
                <a:spcAft>
                  <a:spcPts val="0"/>
                </a:spcAft>
                <a:buClr>
                  <a:srgbClr val="000000"/>
                </a:buClr>
                <a:buSzPts val="1200"/>
                <a:buFont typeface="Arial"/>
                <a:buNone/>
              </a:pPr>
              <a:t>133</a:t>
            </a:fld>
            <a:endParaRPr/>
          </a:p>
        </p:txBody>
      </p:sp>
      <p:grpSp>
        <p:nvGrpSpPr>
          <p:cNvPr id="628" name="Google Shape;628;p63"/>
          <p:cNvGrpSpPr/>
          <p:nvPr/>
        </p:nvGrpSpPr>
        <p:grpSpPr>
          <a:xfrm>
            <a:off x="1053450" y="1889746"/>
            <a:ext cx="6387186" cy="566125"/>
            <a:chOff x="1053450" y="1889746"/>
            <a:chExt cx="6387186" cy="566125"/>
          </a:xfrm>
        </p:grpSpPr>
        <p:pic>
          <p:nvPicPr>
            <p:cNvPr id="629" name="Google Shape;629;p63"/>
            <p:cNvPicPr preferRelativeResize="0"/>
            <p:nvPr/>
          </p:nvPicPr>
          <p:blipFill>
            <a:blip r:embed="rId6">
              <a:alphaModFix/>
            </a:blip>
            <a:stretch>
              <a:fillRect/>
            </a:stretch>
          </p:blipFill>
          <p:spPr>
            <a:xfrm>
              <a:off x="1053450" y="1919125"/>
              <a:ext cx="2477164" cy="507375"/>
            </a:xfrm>
            <a:prstGeom prst="rect">
              <a:avLst/>
            </a:prstGeom>
            <a:noFill/>
            <a:ln w="28575" cap="flat" cmpd="sng">
              <a:solidFill>
                <a:srgbClr val="000000"/>
              </a:solidFill>
              <a:prstDash val="solid"/>
              <a:round/>
              <a:headEnd type="none" w="sm" len="sm"/>
              <a:tailEnd type="none" w="sm" len="sm"/>
            </a:ln>
          </p:spPr>
        </p:pic>
        <p:pic>
          <p:nvPicPr>
            <p:cNvPr id="630" name="Google Shape;630;p63"/>
            <p:cNvPicPr preferRelativeResize="0"/>
            <p:nvPr/>
          </p:nvPicPr>
          <p:blipFill>
            <a:blip r:embed="rId7">
              <a:alphaModFix/>
            </a:blip>
            <a:stretch>
              <a:fillRect/>
            </a:stretch>
          </p:blipFill>
          <p:spPr>
            <a:xfrm>
              <a:off x="4434921" y="1889746"/>
              <a:ext cx="3005715" cy="566125"/>
            </a:xfrm>
            <a:prstGeom prst="rect">
              <a:avLst/>
            </a:prstGeom>
            <a:noFill/>
            <a:ln w="28575" cap="flat" cmpd="sng">
              <a:solidFill>
                <a:srgbClr val="000000"/>
              </a:solidFill>
              <a:prstDash val="solid"/>
              <a:round/>
              <a:headEnd type="none" w="sm" len="sm"/>
              <a:tailEnd type="none" w="sm" len="sm"/>
            </a:ln>
          </p:spPr>
        </p:pic>
        <p:cxnSp>
          <p:nvCxnSpPr>
            <p:cNvPr id="631" name="Google Shape;631;p63"/>
            <p:cNvCxnSpPr>
              <a:stCxn id="629" idx="3"/>
              <a:endCxn id="630" idx="1"/>
            </p:cNvCxnSpPr>
            <p:nvPr/>
          </p:nvCxnSpPr>
          <p:spPr>
            <a:xfrm>
              <a:off x="3530614" y="2172812"/>
              <a:ext cx="904200" cy="0"/>
            </a:xfrm>
            <a:prstGeom prst="straightConnector1">
              <a:avLst/>
            </a:prstGeom>
            <a:noFill/>
            <a:ln w="19050" cap="flat" cmpd="sng">
              <a:solidFill>
                <a:srgbClr val="000000"/>
              </a:solidFill>
              <a:prstDash val="solid"/>
              <a:round/>
              <a:headEnd type="none" w="med" len="med"/>
              <a:tailEnd type="triangle" w="med" len="med"/>
            </a:ln>
          </p:spPr>
        </p:cxnSp>
      </p:grpSp>
      <p:sp>
        <p:nvSpPr>
          <p:cNvPr id="2" name="Footer Placeholder 1">
            <a:extLst>
              <a:ext uri="{FF2B5EF4-FFF2-40B4-BE49-F238E27FC236}">
                <a16:creationId xmlns:a16="http://schemas.microsoft.com/office/drawing/2014/main" id="{BD843B3C-7FC4-7339-5DB7-ED398C97EAA5}"/>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1008704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2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2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Shape 635"/>
        <p:cNvGrpSpPr/>
        <p:nvPr/>
      </p:nvGrpSpPr>
      <p:grpSpPr>
        <a:xfrm>
          <a:off x="0" y="0"/>
          <a:ext cx="0" cy="0"/>
          <a:chOff x="0" y="0"/>
          <a:chExt cx="0" cy="0"/>
        </a:xfrm>
      </p:grpSpPr>
      <p:sp>
        <p:nvSpPr>
          <p:cNvPr id="636" name="Google Shape;636;p64"/>
          <p:cNvSpPr txBox="1">
            <a:spLocks noGrp="1"/>
          </p:cNvSpPr>
          <p:nvPr>
            <p:ph type="title"/>
          </p:nvPr>
        </p:nvSpPr>
        <p:spPr>
          <a:xfrm>
            <a:off x="457200" y="175120"/>
            <a:ext cx="8226900" cy="705300"/>
          </a:xfrm>
          <a:prstGeom prst="rect">
            <a:avLst/>
          </a:prstGeom>
        </p:spPr>
        <p:txBody>
          <a:bodyPr spcFirstLastPara="1" wrap="square" lIns="45700" tIns="45700" rIns="45700" bIns="45700" anchor="ctr" anchorCtr="0">
            <a:noAutofit/>
          </a:bodyPr>
          <a:lstStyle/>
          <a:p>
            <a:pPr marL="0" lvl="0" indent="0" algn="l" rtl="0">
              <a:spcBef>
                <a:spcPts val="0"/>
              </a:spcBef>
              <a:spcAft>
                <a:spcPts val="0"/>
              </a:spcAft>
              <a:buNone/>
            </a:pPr>
            <a:r>
              <a:rPr lang="en-GB"/>
              <a:t>50/100 Hz control</a:t>
            </a:r>
            <a:endParaRPr/>
          </a:p>
        </p:txBody>
      </p:sp>
      <p:sp>
        <p:nvSpPr>
          <p:cNvPr id="637" name="Google Shape;637;p64"/>
          <p:cNvSpPr txBox="1">
            <a:spLocks noGrp="1"/>
          </p:cNvSpPr>
          <p:nvPr>
            <p:ph type="body" idx="1"/>
          </p:nvPr>
        </p:nvSpPr>
        <p:spPr>
          <a:xfrm>
            <a:off x="457200" y="994195"/>
            <a:ext cx="8229600" cy="1133100"/>
          </a:xfrm>
          <a:prstGeom prst="rect">
            <a:avLst/>
          </a:prstGeom>
        </p:spPr>
        <p:txBody>
          <a:bodyPr spcFirstLastPara="1" wrap="square" lIns="91425" tIns="45700" rIns="91425" bIns="45700" anchor="t" anchorCtr="0">
            <a:noAutofit/>
          </a:bodyPr>
          <a:lstStyle/>
          <a:p>
            <a:pPr marL="457200" lvl="0" indent="-323850" algn="l" rtl="0">
              <a:spcBef>
                <a:spcPts val="600"/>
              </a:spcBef>
              <a:spcAft>
                <a:spcPts val="0"/>
              </a:spcAft>
              <a:buSzPts val="1500"/>
              <a:buChar char="•"/>
            </a:pPr>
            <a:r>
              <a:rPr lang="en-GB" sz="1500" b="1"/>
              <a:t>Bayesian model</a:t>
            </a:r>
            <a:r>
              <a:rPr lang="en-GB" sz="1500"/>
              <a:t> (Gaussian Processes) </a:t>
            </a:r>
            <a:r>
              <a:rPr lang="en-GB" sz="1500" b="1"/>
              <a:t>to correct 50/100 Hz ripple</a:t>
            </a:r>
            <a:r>
              <a:rPr lang="en-GB" sz="1500"/>
              <a:t> via focusing quads.</a:t>
            </a:r>
            <a:endParaRPr sz="1500"/>
          </a:p>
          <a:p>
            <a:pPr marL="457200" lvl="0" indent="-323850" algn="l" rtl="0">
              <a:spcBef>
                <a:spcPts val="0"/>
              </a:spcBef>
              <a:spcAft>
                <a:spcPts val="0"/>
              </a:spcAft>
              <a:buSzPts val="1500"/>
              <a:buChar char="•"/>
            </a:pPr>
            <a:r>
              <a:rPr lang="en-GB" sz="1500"/>
              <a:t>Successfully tracks long term variations by treating “time” as additional parameter.</a:t>
            </a:r>
            <a:endParaRPr sz="1500"/>
          </a:p>
          <a:p>
            <a:pPr marL="457200" lvl="0" indent="-323850" algn="l" rtl="0">
              <a:spcBef>
                <a:spcPts val="0"/>
              </a:spcBef>
              <a:spcAft>
                <a:spcPts val="0"/>
              </a:spcAft>
              <a:buSzPts val="1500"/>
              <a:buChar char="•"/>
            </a:pPr>
            <a:r>
              <a:rPr lang="en-GB" sz="1500"/>
              <a:t>Running on GPU for fast prediction time.</a:t>
            </a:r>
            <a:endParaRPr sz="1500"/>
          </a:p>
        </p:txBody>
      </p:sp>
      <p:pic>
        <p:nvPicPr>
          <p:cNvPr id="638" name="Google Shape;638;p64"/>
          <p:cNvPicPr preferRelativeResize="0"/>
          <p:nvPr/>
        </p:nvPicPr>
        <p:blipFill>
          <a:blip r:embed="rId3">
            <a:alphaModFix/>
          </a:blip>
          <a:stretch>
            <a:fillRect/>
          </a:stretch>
        </p:blipFill>
        <p:spPr>
          <a:xfrm>
            <a:off x="3660975" y="2439950"/>
            <a:ext cx="4848625" cy="1992349"/>
          </a:xfrm>
          <a:prstGeom prst="rect">
            <a:avLst/>
          </a:prstGeom>
          <a:noFill/>
          <a:ln>
            <a:noFill/>
          </a:ln>
        </p:spPr>
      </p:pic>
      <p:sp>
        <p:nvSpPr>
          <p:cNvPr id="639" name="Google Shape;639;p64"/>
          <p:cNvSpPr txBox="1"/>
          <p:nvPr/>
        </p:nvSpPr>
        <p:spPr>
          <a:xfrm>
            <a:off x="651275" y="4556200"/>
            <a:ext cx="2118900" cy="408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100" u="sng">
                <a:solidFill>
                  <a:schemeClr val="accent1"/>
                </a:solidFill>
                <a:hlinkClick r:id="rId4">
                  <a:extLst>
                    <a:ext uri="{A12FA001-AC4F-418D-AE19-62706E023703}">
                      <ahyp:hlinkClr xmlns:ahyp="http://schemas.microsoft.com/office/drawing/2018/hyperlinkcolor" val="tx"/>
                    </a:ext>
                  </a:extLst>
                </a:hlinkClick>
              </a:rPr>
              <a:t>V. Kain 2024</a:t>
            </a:r>
            <a:endParaRPr sz="1100">
              <a:solidFill>
                <a:schemeClr val="accent1"/>
              </a:solidFill>
            </a:endParaRPr>
          </a:p>
        </p:txBody>
      </p:sp>
      <p:pic>
        <p:nvPicPr>
          <p:cNvPr id="640" name="Google Shape;640;p64"/>
          <p:cNvPicPr preferRelativeResize="0"/>
          <p:nvPr/>
        </p:nvPicPr>
        <p:blipFill>
          <a:blip r:embed="rId5">
            <a:alphaModFix/>
          </a:blip>
          <a:stretch>
            <a:fillRect/>
          </a:stretch>
        </p:blipFill>
        <p:spPr>
          <a:xfrm>
            <a:off x="651275" y="2663864"/>
            <a:ext cx="2431426" cy="1567438"/>
          </a:xfrm>
          <a:prstGeom prst="rect">
            <a:avLst/>
          </a:prstGeom>
          <a:noFill/>
          <a:ln>
            <a:noFill/>
          </a:ln>
        </p:spPr>
      </p:pic>
      <p:pic>
        <p:nvPicPr>
          <p:cNvPr id="641" name="Google Shape;641;p64"/>
          <p:cNvPicPr preferRelativeResize="0"/>
          <p:nvPr/>
        </p:nvPicPr>
        <p:blipFill>
          <a:blip r:embed="rId6">
            <a:alphaModFix/>
          </a:blip>
          <a:stretch>
            <a:fillRect/>
          </a:stretch>
        </p:blipFill>
        <p:spPr>
          <a:xfrm>
            <a:off x="2231774" y="1897375"/>
            <a:ext cx="3660199" cy="371050"/>
          </a:xfrm>
          <a:prstGeom prst="rect">
            <a:avLst/>
          </a:prstGeom>
          <a:noFill/>
          <a:ln w="28575" cap="flat" cmpd="sng">
            <a:solidFill>
              <a:srgbClr val="000000"/>
            </a:solidFill>
            <a:prstDash val="solid"/>
            <a:round/>
            <a:headEnd type="none" w="sm" len="sm"/>
            <a:tailEnd type="none" w="sm" len="sm"/>
          </a:ln>
        </p:spPr>
      </p:pic>
      <p:sp>
        <p:nvSpPr>
          <p:cNvPr id="642" name="Google Shape;642;p64"/>
          <p:cNvSpPr txBox="1"/>
          <p:nvPr/>
        </p:nvSpPr>
        <p:spPr>
          <a:xfrm>
            <a:off x="2927500" y="4406975"/>
            <a:ext cx="2865900" cy="646500"/>
          </a:xfrm>
          <a:prstGeom prst="rect">
            <a:avLst/>
          </a:prstGeom>
          <a:noFill/>
          <a:ln>
            <a:noFill/>
          </a:ln>
        </p:spPr>
        <p:txBody>
          <a:bodyPr spcFirstLastPara="1" wrap="square" lIns="91425" tIns="91425" rIns="91425" bIns="91425" anchor="ctr" anchorCtr="0">
            <a:spAutoFit/>
          </a:bodyPr>
          <a:lstStyle/>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Slow-Extraction R&amp;D at CERN</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P. Arrutia</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June 28th 2024</a:t>
            </a:r>
            <a:endParaRPr sz="1000">
              <a:solidFill>
                <a:schemeClr val="accent1"/>
              </a:solidFill>
            </a:endParaRPr>
          </a:p>
        </p:txBody>
      </p:sp>
      <p:sp>
        <p:nvSpPr>
          <p:cNvPr id="643" name="Google Shape;643;p64"/>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spcBef>
                <a:spcPts val="0"/>
              </a:spcBef>
              <a:spcAft>
                <a:spcPts val="0"/>
              </a:spcAft>
              <a:buClr>
                <a:srgbClr val="000000"/>
              </a:buClr>
              <a:buSzPts val="1200"/>
              <a:buFont typeface="Arial"/>
              <a:buNone/>
            </a:pPr>
            <a:fld id="{00000000-1234-1234-1234-123412341234}" type="slidenum">
              <a:rPr lang="en-GB" smtClean="0"/>
              <a:pPr marL="0" lvl="0" indent="0" algn="r" rtl="0">
                <a:spcBef>
                  <a:spcPts val="0"/>
                </a:spcBef>
                <a:spcAft>
                  <a:spcPts val="0"/>
                </a:spcAft>
                <a:buClr>
                  <a:srgbClr val="000000"/>
                </a:buClr>
                <a:buSzPts val="1200"/>
                <a:buFont typeface="Arial"/>
                <a:buNone/>
              </a:pPr>
              <a:t>134</a:t>
            </a:fld>
            <a:endParaRPr/>
          </a:p>
        </p:txBody>
      </p:sp>
      <p:sp>
        <p:nvSpPr>
          <p:cNvPr id="2" name="Footer Placeholder 1">
            <a:extLst>
              <a:ext uri="{FF2B5EF4-FFF2-40B4-BE49-F238E27FC236}">
                <a16:creationId xmlns:a16="http://schemas.microsoft.com/office/drawing/2014/main" id="{B6B1B996-16AE-4E88-5CBE-BD061B221175}"/>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643723965"/>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Shape 647"/>
        <p:cNvGrpSpPr/>
        <p:nvPr/>
      </p:nvGrpSpPr>
      <p:grpSpPr>
        <a:xfrm>
          <a:off x="0" y="0"/>
          <a:ext cx="0" cy="0"/>
          <a:chOff x="0" y="0"/>
          <a:chExt cx="0" cy="0"/>
        </a:xfrm>
      </p:grpSpPr>
      <p:sp>
        <p:nvSpPr>
          <p:cNvPr id="648" name="Google Shape;648;p65"/>
          <p:cNvSpPr txBox="1">
            <a:spLocks noGrp="1"/>
          </p:cNvSpPr>
          <p:nvPr>
            <p:ph type="title"/>
          </p:nvPr>
        </p:nvSpPr>
        <p:spPr>
          <a:xfrm>
            <a:off x="457200" y="175120"/>
            <a:ext cx="8226900" cy="705300"/>
          </a:xfrm>
          <a:prstGeom prst="rect">
            <a:avLst/>
          </a:prstGeom>
        </p:spPr>
        <p:txBody>
          <a:bodyPr spcFirstLastPara="1" wrap="square" lIns="45700" tIns="45700" rIns="45700" bIns="45700" anchor="ctr" anchorCtr="0">
            <a:noAutofit/>
          </a:bodyPr>
          <a:lstStyle/>
          <a:p>
            <a:pPr marL="0" lvl="0" indent="0" algn="l" rtl="0">
              <a:spcBef>
                <a:spcPts val="0"/>
              </a:spcBef>
              <a:spcAft>
                <a:spcPts val="0"/>
              </a:spcAft>
              <a:buNone/>
            </a:pPr>
            <a:r>
              <a:rPr lang="en-GB"/>
              <a:t>RF Techniques</a:t>
            </a:r>
            <a:endParaRPr/>
          </a:p>
        </p:txBody>
      </p:sp>
      <p:sp>
        <p:nvSpPr>
          <p:cNvPr id="649" name="Google Shape;649;p65"/>
          <p:cNvSpPr txBox="1">
            <a:spLocks noGrp="1"/>
          </p:cNvSpPr>
          <p:nvPr>
            <p:ph type="body" idx="1"/>
          </p:nvPr>
        </p:nvSpPr>
        <p:spPr>
          <a:xfrm>
            <a:off x="457200" y="918000"/>
            <a:ext cx="4344900" cy="705300"/>
          </a:xfrm>
          <a:prstGeom prst="rect">
            <a:avLst/>
          </a:prstGeom>
        </p:spPr>
        <p:txBody>
          <a:bodyPr spcFirstLastPara="1" wrap="square" lIns="91425" tIns="45700" rIns="91425" bIns="45700" anchor="t" anchorCtr="0">
            <a:noAutofit/>
          </a:bodyPr>
          <a:lstStyle/>
          <a:p>
            <a:pPr marL="0" lvl="0" indent="0" algn="l" rtl="0">
              <a:spcBef>
                <a:spcPts val="600"/>
              </a:spcBef>
              <a:spcAft>
                <a:spcPts val="0"/>
              </a:spcAft>
              <a:buNone/>
            </a:pPr>
            <a:r>
              <a:rPr lang="en-GB" sz="1300" b="1"/>
              <a:t>RK kicks</a:t>
            </a:r>
            <a:r>
              <a:rPr lang="en-GB" sz="1300"/>
              <a:t> (either transverse or longitudinal with non-zero chromaticity) can be used </a:t>
            </a:r>
            <a:r>
              <a:rPr lang="en-GB" sz="1300" b="1"/>
              <a:t>to affect the time particles need to reach the septum</a:t>
            </a:r>
            <a:r>
              <a:rPr lang="en-GB" sz="1300"/>
              <a:t> once they are resonant.</a:t>
            </a:r>
            <a:endParaRPr sz="1300"/>
          </a:p>
        </p:txBody>
      </p:sp>
      <p:pic>
        <p:nvPicPr>
          <p:cNvPr id="650" name="Google Shape;650;p65"/>
          <p:cNvPicPr preferRelativeResize="0"/>
          <p:nvPr/>
        </p:nvPicPr>
        <p:blipFill rotWithShape="1">
          <a:blip r:embed="rId3">
            <a:alphaModFix/>
          </a:blip>
          <a:srcRect r="47747" b="50094"/>
          <a:stretch/>
        </p:blipFill>
        <p:spPr>
          <a:xfrm>
            <a:off x="5332400" y="720025"/>
            <a:ext cx="3665550" cy="1796175"/>
          </a:xfrm>
          <a:prstGeom prst="rect">
            <a:avLst/>
          </a:prstGeom>
          <a:noFill/>
          <a:ln>
            <a:noFill/>
          </a:ln>
        </p:spPr>
      </p:pic>
      <p:sp>
        <p:nvSpPr>
          <p:cNvPr id="651" name="Google Shape;651;p65"/>
          <p:cNvSpPr txBox="1"/>
          <p:nvPr/>
        </p:nvSpPr>
        <p:spPr>
          <a:xfrm>
            <a:off x="6524625" y="2349475"/>
            <a:ext cx="1111200" cy="325500"/>
          </a:xfrm>
          <a:prstGeom prst="rect">
            <a:avLst/>
          </a:prstGeom>
          <a:solidFill>
            <a:schemeClr val="lt1"/>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solidFill>
                  <a:schemeClr val="dk1"/>
                </a:solidFill>
              </a:rPr>
              <a:t>Time (arb.)</a:t>
            </a:r>
            <a:endParaRPr sz="1200">
              <a:solidFill>
                <a:schemeClr val="dk1"/>
              </a:solidFill>
            </a:endParaRPr>
          </a:p>
        </p:txBody>
      </p:sp>
      <p:sp>
        <p:nvSpPr>
          <p:cNvPr id="652" name="Google Shape;652;p65"/>
          <p:cNvSpPr txBox="1"/>
          <p:nvPr/>
        </p:nvSpPr>
        <p:spPr>
          <a:xfrm rot="-5400000">
            <a:off x="4769725" y="1391350"/>
            <a:ext cx="987600" cy="325500"/>
          </a:xfrm>
          <a:prstGeom prst="rect">
            <a:avLst/>
          </a:prstGeom>
          <a:solidFill>
            <a:schemeClr val="lt1"/>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solidFill>
                  <a:schemeClr val="dk1"/>
                </a:solidFill>
              </a:rPr>
              <a:t>Rate (arb.)</a:t>
            </a:r>
            <a:endParaRPr sz="1200">
              <a:solidFill>
                <a:schemeClr val="dk1"/>
              </a:solidFill>
            </a:endParaRPr>
          </a:p>
        </p:txBody>
      </p:sp>
      <p:sp>
        <p:nvSpPr>
          <p:cNvPr id="653" name="Google Shape;653;p65"/>
          <p:cNvSpPr txBox="1"/>
          <p:nvPr/>
        </p:nvSpPr>
        <p:spPr>
          <a:xfrm>
            <a:off x="7842250" y="603900"/>
            <a:ext cx="785700" cy="31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500"/>
              <a:t>Pulsed</a:t>
            </a:r>
            <a:endParaRPr sz="1500"/>
          </a:p>
        </p:txBody>
      </p:sp>
      <p:pic>
        <p:nvPicPr>
          <p:cNvPr id="654" name="Google Shape;654;p65"/>
          <p:cNvPicPr preferRelativeResize="0"/>
          <p:nvPr/>
        </p:nvPicPr>
        <p:blipFill>
          <a:blip r:embed="rId4">
            <a:alphaModFix/>
          </a:blip>
          <a:stretch>
            <a:fillRect/>
          </a:stretch>
        </p:blipFill>
        <p:spPr>
          <a:xfrm>
            <a:off x="425400" y="1949225"/>
            <a:ext cx="4168922" cy="2305251"/>
          </a:xfrm>
          <a:prstGeom prst="rect">
            <a:avLst/>
          </a:prstGeom>
          <a:noFill/>
          <a:ln>
            <a:noFill/>
          </a:ln>
        </p:spPr>
      </p:pic>
      <p:cxnSp>
        <p:nvCxnSpPr>
          <p:cNvPr id="655" name="Google Shape;655;p65"/>
          <p:cNvCxnSpPr/>
          <p:nvPr/>
        </p:nvCxnSpPr>
        <p:spPr>
          <a:xfrm>
            <a:off x="5421325" y="79375"/>
            <a:ext cx="7800" cy="516000"/>
          </a:xfrm>
          <a:prstGeom prst="straightConnector1">
            <a:avLst/>
          </a:prstGeom>
          <a:noFill/>
          <a:ln w="9525" cap="flat" cmpd="sng">
            <a:solidFill>
              <a:srgbClr val="595959"/>
            </a:solidFill>
            <a:prstDash val="solid"/>
            <a:round/>
            <a:headEnd type="triangle" w="med" len="med"/>
            <a:tailEnd type="none" w="med" len="med"/>
          </a:ln>
        </p:spPr>
      </p:cxnSp>
      <p:cxnSp>
        <p:nvCxnSpPr>
          <p:cNvPr id="656" name="Google Shape;656;p65"/>
          <p:cNvCxnSpPr/>
          <p:nvPr/>
        </p:nvCxnSpPr>
        <p:spPr>
          <a:xfrm>
            <a:off x="5437200" y="571500"/>
            <a:ext cx="3159000" cy="0"/>
          </a:xfrm>
          <a:prstGeom prst="straightConnector1">
            <a:avLst/>
          </a:prstGeom>
          <a:noFill/>
          <a:ln w="9525" cap="flat" cmpd="sng">
            <a:solidFill>
              <a:srgbClr val="595959"/>
            </a:solidFill>
            <a:prstDash val="solid"/>
            <a:round/>
            <a:headEnd type="none" w="med" len="med"/>
            <a:tailEnd type="triangle" w="med" len="med"/>
          </a:ln>
        </p:spPr>
      </p:cxnSp>
      <p:sp>
        <p:nvSpPr>
          <p:cNvPr id="657" name="Google Shape;657;p65"/>
          <p:cNvSpPr txBox="1"/>
          <p:nvPr/>
        </p:nvSpPr>
        <p:spPr>
          <a:xfrm rot="-5400000">
            <a:off x="4858700" y="83400"/>
            <a:ext cx="785700" cy="31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100"/>
              <a:t>Ripple</a:t>
            </a:r>
            <a:endParaRPr sz="1100"/>
          </a:p>
        </p:txBody>
      </p:sp>
      <p:cxnSp>
        <p:nvCxnSpPr>
          <p:cNvPr id="658" name="Google Shape;658;p65"/>
          <p:cNvCxnSpPr/>
          <p:nvPr/>
        </p:nvCxnSpPr>
        <p:spPr>
          <a:xfrm rot="10800000">
            <a:off x="5953125" y="166800"/>
            <a:ext cx="0" cy="404700"/>
          </a:xfrm>
          <a:prstGeom prst="straightConnector1">
            <a:avLst/>
          </a:prstGeom>
          <a:noFill/>
          <a:ln w="28575" cap="flat" cmpd="sng">
            <a:solidFill>
              <a:schemeClr val="dk2"/>
            </a:solidFill>
            <a:prstDash val="dash"/>
            <a:round/>
            <a:headEnd type="none" w="med" len="med"/>
            <a:tailEnd type="oval" w="med" len="med"/>
          </a:ln>
        </p:spPr>
      </p:cxnSp>
      <p:cxnSp>
        <p:nvCxnSpPr>
          <p:cNvPr id="659" name="Google Shape;659;p65"/>
          <p:cNvCxnSpPr/>
          <p:nvPr/>
        </p:nvCxnSpPr>
        <p:spPr>
          <a:xfrm rot="10800000">
            <a:off x="6189650" y="166800"/>
            <a:ext cx="0" cy="404700"/>
          </a:xfrm>
          <a:prstGeom prst="straightConnector1">
            <a:avLst/>
          </a:prstGeom>
          <a:noFill/>
          <a:ln w="28575" cap="flat" cmpd="sng">
            <a:solidFill>
              <a:schemeClr val="dk2"/>
            </a:solidFill>
            <a:prstDash val="dash"/>
            <a:round/>
            <a:headEnd type="none" w="med" len="med"/>
            <a:tailEnd type="oval" w="med" len="med"/>
          </a:ln>
        </p:spPr>
      </p:cxnSp>
      <p:cxnSp>
        <p:nvCxnSpPr>
          <p:cNvPr id="660" name="Google Shape;660;p65"/>
          <p:cNvCxnSpPr/>
          <p:nvPr/>
        </p:nvCxnSpPr>
        <p:spPr>
          <a:xfrm rot="10800000">
            <a:off x="6473825" y="166800"/>
            <a:ext cx="0" cy="404700"/>
          </a:xfrm>
          <a:prstGeom prst="straightConnector1">
            <a:avLst/>
          </a:prstGeom>
          <a:noFill/>
          <a:ln w="28575" cap="flat" cmpd="sng">
            <a:solidFill>
              <a:schemeClr val="dk2"/>
            </a:solidFill>
            <a:prstDash val="dash"/>
            <a:round/>
            <a:headEnd type="none" w="med" len="med"/>
            <a:tailEnd type="oval" w="med" len="med"/>
          </a:ln>
        </p:spPr>
      </p:cxnSp>
      <p:sp>
        <p:nvSpPr>
          <p:cNvPr id="661" name="Google Shape;661;p65"/>
          <p:cNvSpPr txBox="1"/>
          <p:nvPr/>
        </p:nvSpPr>
        <p:spPr>
          <a:xfrm>
            <a:off x="6611925" y="55500"/>
            <a:ext cx="1023900" cy="51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3000">
                <a:solidFill>
                  <a:schemeClr val="dk1"/>
                </a:solidFill>
              </a:rPr>
              <a:t>(...)</a:t>
            </a:r>
            <a:endParaRPr sz="3000">
              <a:solidFill>
                <a:schemeClr val="dk1"/>
              </a:solidFill>
            </a:endParaRPr>
          </a:p>
        </p:txBody>
      </p:sp>
      <p:sp>
        <p:nvSpPr>
          <p:cNvPr id="662" name="Google Shape;662;p65"/>
          <p:cNvSpPr txBox="1"/>
          <p:nvPr/>
        </p:nvSpPr>
        <p:spPr>
          <a:xfrm>
            <a:off x="2927500" y="4406975"/>
            <a:ext cx="2865900" cy="646500"/>
          </a:xfrm>
          <a:prstGeom prst="rect">
            <a:avLst/>
          </a:prstGeom>
          <a:noFill/>
          <a:ln>
            <a:noFill/>
          </a:ln>
        </p:spPr>
        <p:txBody>
          <a:bodyPr spcFirstLastPara="1" wrap="square" lIns="91425" tIns="91425" rIns="91425" bIns="91425" anchor="ctr" anchorCtr="0">
            <a:spAutoFit/>
          </a:bodyPr>
          <a:lstStyle/>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Slow-Extraction R&amp;D at CERN</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P. Arrutia</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June 28th 2024</a:t>
            </a:r>
            <a:endParaRPr sz="1000">
              <a:solidFill>
                <a:schemeClr val="accent1"/>
              </a:solidFill>
            </a:endParaRPr>
          </a:p>
        </p:txBody>
      </p:sp>
      <p:sp>
        <p:nvSpPr>
          <p:cNvPr id="663" name="Google Shape;663;p65"/>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spcBef>
                <a:spcPts val="0"/>
              </a:spcBef>
              <a:spcAft>
                <a:spcPts val="0"/>
              </a:spcAft>
              <a:buClr>
                <a:srgbClr val="000000"/>
              </a:buClr>
              <a:buSzPts val="1200"/>
              <a:buFont typeface="Arial"/>
              <a:buNone/>
            </a:pPr>
            <a:fld id="{00000000-1234-1234-1234-123412341234}" type="slidenum">
              <a:rPr lang="en-GB" smtClean="0"/>
              <a:pPr marL="0" lvl="0" indent="0" algn="r" rtl="0">
                <a:spcBef>
                  <a:spcPts val="0"/>
                </a:spcBef>
                <a:spcAft>
                  <a:spcPts val="0"/>
                </a:spcAft>
                <a:buClr>
                  <a:srgbClr val="000000"/>
                </a:buClr>
                <a:buSzPts val="1200"/>
                <a:buFont typeface="Arial"/>
                <a:buNone/>
              </a:pPr>
              <a:t>135</a:t>
            </a:fld>
            <a:endParaRPr/>
          </a:p>
        </p:txBody>
      </p:sp>
      <p:sp>
        <p:nvSpPr>
          <p:cNvPr id="2" name="Footer Placeholder 1">
            <a:extLst>
              <a:ext uri="{FF2B5EF4-FFF2-40B4-BE49-F238E27FC236}">
                <a16:creationId xmlns:a16="http://schemas.microsoft.com/office/drawing/2014/main" id="{DE4FD8B5-C391-E82C-0D31-BD211A478C3E}"/>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1027054351"/>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Shape 667"/>
        <p:cNvGrpSpPr/>
        <p:nvPr/>
      </p:nvGrpSpPr>
      <p:grpSpPr>
        <a:xfrm>
          <a:off x="0" y="0"/>
          <a:ext cx="0" cy="0"/>
          <a:chOff x="0" y="0"/>
          <a:chExt cx="0" cy="0"/>
        </a:xfrm>
      </p:grpSpPr>
      <p:sp>
        <p:nvSpPr>
          <p:cNvPr id="668" name="Google Shape;668;p66"/>
          <p:cNvSpPr txBox="1">
            <a:spLocks noGrp="1"/>
          </p:cNvSpPr>
          <p:nvPr>
            <p:ph type="title"/>
          </p:nvPr>
        </p:nvSpPr>
        <p:spPr>
          <a:xfrm>
            <a:off x="457200" y="175120"/>
            <a:ext cx="8226900" cy="705300"/>
          </a:xfrm>
          <a:prstGeom prst="rect">
            <a:avLst/>
          </a:prstGeom>
        </p:spPr>
        <p:txBody>
          <a:bodyPr spcFirstLastPara="1" wrap="square" lIns="45700" tIns="45700" rIns="45700" bIns="45700" anchor="ctr" anchorCtr="0">
            <a:noAutofit/>
          </a:bodyPr>
          <a:lstStyle/>
          <a:p>
            <a:pPr marL="0" lvl="0" indent="0" algn="l" rtl="0">
              <a:spcBef>
                <a:spcPts val="0"/>
              </a:spcBef>
              <a:spcAft>
                <a:spcPts val="0"/>
              </a:spcAft>
              <a:buNone/>
            </a:pPr>
            <a:r>
              <a:rPr lang="en-GB"/>
              <a:t>RF Techniques</a:t>
            </a:r>
            <a:endParaRPr/>
          </a:p>
        </p:txBody>
      </p:sp>
      <p:sp>
        <p:nvSpPr>
          <p:cNvPr id="669" name="Google Shape;669;p66"/>
          <p:cNvSpPr txBox="1">
            <a:spLocks noGrp="1"/>
          </p:cNvSpPr>
          <p:nvPr>
            <p:ph type="body" idx="1"/>
          </p:nvPr>
        </p:nvSpPr>
        <p:spPr>
          <a:xfrm>
            <a:off x="457200" y="918000"/>
            <a:ext cx="4344900" cy="705300"/>
          </a:xfrm>
          <a:prstGeom prst="rect">
            <a:avLst/>
          </a:prstGeom>
        </p:spPr>
        <p:txBody>
          <a:bodyPr spcFirstLastPara="1" wrap="square" lIns="91425" tIns="45700" rIns="91425" bIns="45700" anchor="t" anchorCtr="0">
            <a:noAutofit/>
          </a:bodyPr>
          <a:lstStyle/>
          <a:p>
            <a:pPr marL="0" lvl="0" indent="0" algn="l" rtl="0">
              <a:spcBef>
                <a:spcPts val="600"/>
              </a:spcBef>
              <a:spcAft>
                <a:spcPts val="0"/>
              </a:spcAft>
              <a:buNone/>
            </a:pPr>
            <a:r>
              <a:rPr lang="en-GB" sz="1300"/>
              <a:t>RK kicks (either transverse or longitudinal with non-zero chromaticity) can be used to affect the time particles need to reach the septum once they are resonant.</a:t>
            </a:r>
            <a:endParaRPr sz="1300"/>
          </a:p>
        </p:txBody>
      </p:sp>
      <p:pic>
        <p:nvPicPr>
          <p:cNvPr id="670" name="Google Shape;670;p66"/>
          <p:cNvPicPr preferRelativeResize="0"/>
          <p:nvPr/>
        </p:nvPicPr>
        <p:blipFill rotWithShape="1">
          <a:blip r:embed="rId3">
            <a:alphaModFix/>
          </a:blip>
          <a:srcRect r="47747" b="50094"/>
          <a:stretch/>
        </p:blipFill>
        <p:spPr>
          <a:xfrm>
            <a:off x="5332400" y="720025"/>
            <a:ext cx="3665550" cy="1796175"/>
          </a:xfrm>
          <a:prstGeom prst="rect">
            <a:avLst/>
          </a:prstGeom>
          <a:noFill/>
          <a:ln>
            <a:noFill/>
          </a:ln>
        </p:spPr>
      </p:pic>
      <p:pic>
        <p:nvPicPr>
          <p:cNvPr id="671" name="Google Shape;671;p66"/>
          <p:cNvPicPr preferRelativeResize="0"/>
          <p:nvPr/>
        </p:nvPicPr>
        <p:blipFill rotWithShape="1">
          <a:blip r:embed="rId3">
            <a:alphaModFix/>
          </a:blip>
          <a:srcRect t="50094" r="47747"/>
          <a:stretch/>
        </p:blipFill>
        <p:spPr>
          <a:xfrm>
            <a:off x="5332400" y="2540900"/>
            <a:ext cx="3665550" cy="1796175"/>
          </a:xfrm>
          <a:prstGeom prst="rect">
            <a:avLst/>
          </a:prstGeom>
          <a:noFill/>
          <a:ln>
            <a:noFill/>
          </a:ln>
        </p:spPr>
      </p:pic>
      <p:sp>
        <p:nvSpPr>
          <p:cNvPr id="672" name="Google Shape;672;p66"/>
          <p:cNvSpPr txBox="1"/>
          <p:nvPr/>
        </p:nvSpPr>
        <p:spPr>
          <a:xfrm>
            <a:off x="6524625" y="2349475"/>
            <a:ext cx="1111200" cy="325500"/>
          </a:xfrm>
          <a:prstGeom prst="rect">
            <a:avLst/>
          </a:prstGeom>
          <a:solidFill>
            <a:schemeClr val="lt1"/>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solidFill>
                  <a:schemeClr val="dk1"/>
                </a:solidFill>
              </a:rPr>
              <a:t>Time (arb.)</a:t>
            </a:r>
            <a:endParaRPr sz="1200">
              <a:solidFill>
                <a:schemeClr val="dk1"/>
              </a:solidFill>
            </a:endParaRPr>
          </a:p>
        </p:txBody>
      </p:sp>
      <p:sp>
        <p:nvSpPr>
          <p:cNvPr id="673" name="Google Shape;673;p66"/>
          <p:cNvSpPr txBox="1"/>
          <p:nvPr/>
        </p:nvSpPr>
        <p:spPr>
          <a:xfrm rot="-5400000">
            <a:off x="4769725" y="1391350"/>
            <a:ext cx="987600" cy="325500"/>
          </a:xfrm>
          <a:prstGeom prst="rect">
            <a:avLst/>
          </a:prstGeom>
          <a:solidFill>
            <a:schemeClr val="lt1"/>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solidFill>
                  <a:schemeClr val="dk1"/>
                </a:solidFill>
              </a:rPr>
              <a:t>Rate (arb.)</a:t>
            </a:r>
            <a:endParaRPr sz="1200">
              <a:solidFill>
                <a:schemeClr val="dk1"/>
              </a:solidFill>
            </a:endParaRPr>
          </a:p>
        </p:txBody>
      </p:sp>
      <p:sp>
        <p:nvSpPr>
          <p:cNvPr id="674" name="Google Shape;674;p66"/>
          <p:cNvSpPr txBox="1"/>
          <p:nvPr/>
        </p:nvSpPr>
        <p:spPr>
          <a:xfrm>
            <a:off x="6609575" y="4148525"/>
            <a:ext cx="1111200" cy="240300"/>
          </a:xfrm>
          <a:prstGeom prst="rect">
            <a:avLst/>
          </a:prstGeom>
          <a:solidFill>
            <a:schemeClr val="lt1"/>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solidFill>
                  <a:schemeClr val="dk1"/>
                </a:solidFill>
              </a:rPr>
              <a:t>Time (arb.)</a:t>
            </a:r>
            <a:endParaRPr sz="1200">
              <a:solidFill>
                <a:schemeClr val="dk1"/>
              </a:solidFill>
            </a:endParaRPr>
          </a:p>
        </p:txBody>
      </p:sp>
      <p:sp>
        <p:nvSpPr>
          <p:cNvPr id="675" name="Google Shape;675;p66"/>
          <p:cNvSpPr txBox="1"/>
          <p:nvPr/>
        </p:nvSpPr>
        <p:spPr>
          <a:xfrm rot="-5400000">
            <a:off x="4769725" y="3276238"/>
            <a:ext cx="987600" cy="325500"/>
          </a:xfrm>
          <a:prstGeom prst="rect">
            <a:avLst/>
          </a:prstGeom>
          <a:solidFill>
            <a:schemeClr val="lt1"/>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solidFill>
                  <a:schemeClr val="dk1"/>
                </a:solidFill>
              </a:rPr>
              <a:t>Rate (arb.)</a:t>
            </a:r>
            <a:endParaRPr sz="1200">
              <a:solidFill>
                <a:schemeClr val="dk1"/>
              </a:solidFill>
            </a:endParaRPr>
          </a:p>
        </p:txBody>
      </p:sp>
      <p:sp>
        <p:nvSpPr>
          <p:cNvPr id="676" name="Google Shape;676;p66"/>
          <p:cNvSpPr txBox="1"/>
          <p:nvPr/>
        </p:nvSpPr>
        <p:spPr>
          <a:xfrm>
            <a:off x="7842250" y="603900"/>
            <a:ext cx="785700" cy="31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500"/>
              <a:t>Pulsed</a:t>
            </a:r>
            <a:endParaRPr sz="1500"/>
          </a:p>
        </p:txBody>
      </p:sp>
      <p:sp>
        <p:nvSpPr>
          <p:cNvPr id="677" name="Google Shape;677;p66"/>
          <p:cNvSpPr txBox="1"/>
          <p:nvPr/>
        </p:nvSpPr>
        <p:spPr>
          <a:xfrm>
            <a:off x="7620600" y="2395525"/>
            <a:ext cx="1063500" cy="31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500"/>
              <a:t>Smoothed</a:t>
            </a:r>
            <a:endParaRPr sz="1500"/>
          </a:p>
        </p:txBody>
      </p:sp>
      <p:pic>
        <p:nvPicPr>
          <p:cNvPr id="678" name="Google Shape;678;p66"/>
          <p:cNvPicPr preferRelativeResize="0"/>
          <p:nvPr/>
        </p:nvPicPr>
        <p:blipFill>
          <a:blip r:embed="rId4">
            <a:alphaModFix/>
          </a:blip>
          <a:stretch>
            <a:fillRect/>
          </a:stretch>
        </p:blipFill>
        <p:spPr>
          <a:xfrm>
            <a:off x="425413" y="1971702"/>
            <a:ext cx="4168892" cy="2305251"/>
          </a:xfrm>
          <a:prstGeom prst="rect">
            <a:avLst/>
          </a:prstGeom>
          <a:noFill/>
          <a:ln>
            <a:noFill/>
          </a:ln>
        </p:spPr>
      </p:pic>
      <p:cxnSp>
        <p:nvCxnSpPr>
          <p:cNvPr id="679" name="Google Shape;679;p66"/>
          <p:cNvCxnSpPr/>
          <p:nvPr/>
        </p:nvCxnSpPr>
        <p:spPr>
          <a:xfrm>
            <a:off x="5421325" y="79375"/>
            <a:ext cx="7800" cy="516000"/>
          </a:xfrm>
          <a:prstGeom prst="straightConnector1">
            <a:avLst/>
          </a:prstGeom>
          <a:noFill/>
          <a:ln w="9525" cap="flat" cmpd="sng">
            <a:solidFill>
              <a:srgbClr val="595959"/>
            </a:solidFill>
            <a:prstDash val="solid"/>
            <a:round/>
            <a:headEnd type="triangle" w="med" len="med"/>
            <a:tailEnd type="none" w="med" len="med"/>
          </a:ln>
        </p:spPr>
      </p:cxnSp>
      <p:cxnSp>
        <p:nvCxnSpPr>
          <p:cNvPr id="680" name="Google Shape;680;p66"/>
          <p:cNvCxnSpPr/>
          <p:nvPr/>
        </p:nvCxnSpPr>
        <p:spPr>
          <a:xfrm>
            <a:off x="5437200" y="571500"/>
            <a:ext cx="3159000" cy="0"/>
          </a:xfrm>
          <a:prstGeom prst="straightConnector1">
            <a:avLst/>
          </a:prstGeom>
          <a:noFill/>
          <a:ln w="9525" cap="flat" cmpd="sng">
            <a:solidFill>
              <a:srgbClr val="595959"/>
            </a:solidFill>
            <a:prstDash val="solid"/>
            <a:round/>
            <a:headEnd type="none" w="med" len="med"/>
            <a:tailEnd type="triangle" w="med" len="med"/>
          </a:ln>
        </p:spPr>
      </p:cxnSp>
      <p:sp>
        <p:nvSpPr>
          <p:cNvPr id="681" name="Google Shape;681;p66"/>
          <p:cNvSpPr txBox="1"/>
          <p:nvPr/>
        </p:nvSpPr>
        <p:spPr>
          <a:xfrm rot="-5400000">
            <a:off x="4858700" y="83400"/>
            <a:ext cx="785700" cy="31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100"/>
              <a:t>Ripple</a:t>
            </a:r>
            <a:endParaRPr sz="1100"/>
          </a:p>
        </p:txBody>
      </p:sp>
      <p:cxnSp>
        <p:nvCxnSpPr>
          <p:cNvPr id="682" name="Google Shape;682;p66"/>
          <p:cNvCxnSpPr/>
          <p:nvPr/>
        </p:nvCxnSpPr>
        <p:spPr>
          <a:xfrm rot="10800000">
            <a:off x="5953125" y="166800"/>
            <a:ext cx="0" cy="404700"/>
          </a:xfrm>
          <a:prstGeom prst="straightConnector1">
            <a:avLst/>
          </a:prstGeom>
          <a:noFill/>
          <a:ln w="28575" cap="flat" cmpd="sng">
            <a:solidFill>
              <a:schemeClr val="dk2"/>
            </a:solidFill>
            <a:prstDash val="dash"/>
            <a:round/>
            <a:headEnd type="none" w="med" len="med"/>
            <a:tailEnd type="oval" w="med" len="med"/>
          </a:ln>
        </p:spPr>
      </p:cxnSp>
      <p:cxnSp>
        <p:nvCxnSpPr>
          <p:cNvPr id="683" name="Google Shape;683;p66"/>
          <p:cNvCxnSpPr/>
          <p:nvPr/>
        </p:nvCxnSpPr>
        <p:spPr>
          <a:xfrm rot="10800000">
            <a:off x="6189650" y="166800"/>
            <a:ext cx="0" cy="404700"/>
          </a:xfrm>
          <a:prstGeom prst="straightConnector1">
            <a:avLst/>
          </a:prstGeom>
          <a:noFill/>
          <a:ln w="28575" cap="flat" cmpd="sng">
            <a:solidFill>
              <a:schemeClr val="dk2"/>
            </a:solidFill>
            <a:prstDash val="dash"/>
            <a:round/>
            <a:headEnd type="none" w="med" len="med"/>
            <a:tailEnd type="oval" w="med" len="med"/>
          </a:ln>
        </p:spPr>
      </p:cxnSp>
      <p:cxnSp>
        <p:nvCxnSpPr>
          <p:cNvPr id="684" name="Google Shape;684;p66"/>
          <p:cNvCxnSpPr/>
          <p:nvPr/>
        </p:nvCxnSpPr>
        <p:spPr>
          <a:xfrm rot="10800000">
            <a:off x="6473825" y="166800"/>
            <a:ext cx="0" cy="404700"/>
          </a:xfrm>
          <a:prstGeom prst="straightConnector1">
            <a:avLst/>
          </a:prstGeom>
          <a:noFill/>
          <a:ln w="28575" cap="flat" cmpd="sng">
            <a:solidFill>
              <a:schemeClr val="dk2"/>
            </a:solidFill>
            <a:prstDash val="dash"/>
            <a:round/>
            <a:headEnd type="none" w="med" len="med"/>
            <a:tailEnd type="oval" w="med" len="med"/>
          </a:ln>
        </p:spPr>
      </p:cxnSp>
      <p:sp>
        <p:nvSpPr>
          <p:cNvPr id="685" name="Google Shape;685;p66"/>
          <p:cNvSpPr txBox="1"/>
          <p:nvPr/>
        </p:nvSpPr>
        <p:spPr>
          <a:xfrm>
            <a:off x="6611925" y="55500"/>
            <a:ext cx="1023900" cy="51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3000">
                <a:solidFill>
                  <a:schemeClr val="dk1"/>
                </a:solidFill>
              </a:rPr>
              <a:t>(...)</a:t>
            </a:r>
            <a:endParaRPr sz="3000">
              <a:solidFill>
                <a:schemeClr val="dk1"/>
              </a:solidFill>
            </a:endParaRPr>
          </a:p>
        </p:txBody>
      </p:sp>
      <p:sp>
        <p:nvSpPr>
          <p:cNvPr id="686" name="Google Shape;686;p66"/>
          <p:cNvSpPr txBox="1"/>
          <p:nvPr/>
        </p:nvSpPr>
        <p:spPr>
          <a:xfrm>
            <a:off x="2927500" y="4406975"/>
            <a:ext cx="2865900" cy="646500"/>
          </a:xfrm>
          <a:prstGeom prst="rect">
            <a:avLst/>
          </a:prstGeom>
          <a:noFill/>
          <a:ln>
            <a:noFill/>
          </a:ln>
        </p:spPr>
        <p:txBody>
          <a:bodyPr spcFirstLastPara="1" wrap="square" lIns="91425" tIns="91425" rIns="91425" bIns="91425" anchor="ctr" anchorCtr="0">
            <a:spAutoFit/>
          </a:bodyPr>
          <a:lstStyle/>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Slow-Extraction R&amp;D at CERN</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P. Arrutia</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June 28th 2024</a:t>
            </a:r>
            <a:endParaRPr sz="1000">
              <a:solidFill>
                <a:schemeClr val="accent1"/>
              </a:solidFill>
            </a:endParaRPr>
          </a:p>
        </p:txBody>
      </p:sp>
      <p:sp>
        <p:nvSpPr>
          <p:cNvPr id="687" name="Google Shape;687;p66"/>
          <p:cNvSpPr txBox="1"/>
          <p:nvPr/>
        </p:nvSpPr>
        <p:spPr>
          <a:xfrm>
            <a:off x="452150" y="1542100"/>
            <a:ext cx="4119900" cy="277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solidFill>
                  <a:schemeClr val="dk1"/>
                </a:solidFill>
              </a:rPr>
              <a:t>… i.e. low-pass filter effect</a:t>
            </a:r>
            <a:endParaRPr sz="1200">
              <a:solidFill>
                <a:schemeClr val="dk1"/>
              </a:solidFill>
            </a:endParaRPr>
          </a:p>
        </p:txBody>
      </p:sp>
      <p:sp>
        <p:nvSpPr>
          <p:cNvPr id="688" name="Google Shape;688;p66"/>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spcBef>
                <a:spcPts val="0"/>
              </a:spcBef>
              <a:spcAft>
                <a:spcPts val="0"/>
              </a:spcAft>
              <a:buClr>
                <a:srgbClr val="000000"/>
              </a:buClr>
              <a:buSzPts val="1200"/>
              <a:buFont typeface="Arial"/>
              <a:buNone/>
            </a:pPr>
            <a:fld id="{00000000-1234-1234-1234-123412341234}" type="slidenum">
              <a:rPr lang="en-GB" smtClean="0"/>
              <a:pPr marL="0" lvl="0" indent="0" algn="r" rtl="0">
                <a:spcBef>
                  <a:spcPts val="0"/>
                </a:spcBef>
                <a:spcAft>
                  <a:spcPts val="0"/>
                </a:spcAft>
                <a:buClr>
                  <a:srgbClr val="000000"/>
                </a:buClr>
                <a:buSzPts val="1200"/>
                <a:buFont typeface="Arial"/>
                <a:buNone/>
              </a:pPr>
              <a:t>136</a:t>
            </a:fld>
            <a:endParaRPr/>
          </a:p>
        </p:txBody>
      </p:sp>
      <p:sp>
        <p:nvSpPr>
          <p:cNvPr id="2" name="Footer Placeholder 1">
            <a:extLst>
              <a:ext uri="{FF2B5EF4-FFF2-40B4-BE49-F238E27FC236}">
                <a16:creationId xmlns:a16="http://schemas.microsoft.com/office/drawing/2014/main" id="{262EC99D-661F-1546-6097-3E6149CBD881}"/>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1610681961"/>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Shape 692"/>
        <p:cNvGrpSpPr/>
        <p:nvPr/>
      </p:nvGrpSpPr>
      <p:grpSpPr>
        <a:xfrm>
          <a:off x="0" y="0"/>
          <a:ext cx="0" cy="0"/>
          <a:chOff x="0" y="0"/>
          <a:chExt cx="0" cy="0"/>
        </a:xfrm>
      </p:grpSpPr>
      <p:sp>
        <p:nvSpPr>
          <p:cNvPr id="693" name="Google Shape;693;p67"/>
          <p:cNvSpPr txBox="1">
            <a:spLocks noGrp="1"/>
          </p:cNvSpPr>
          <p:nvPr>
            <p:ph type="title"/>
          </p:nvPr>
        </p:nvSpPr>
        <p:spPr>
          <a:xfrm>
            <a:off x="457200" y="175120"/>
            <a:ext cx="8226900" cy="705300"/>
          </a:xfrm>
          <a:prstGeom prst="rect">
            <a:avLst/>
          </a:prstGeom>
        </p:spPr>
        <p:txBody>
          <a:bodyPr spcFirstLastPara="1" wrap="square" lIns="45700" tIns="45700" rIns="45700" bIns="45700" anchor="ctr" anchorCtr="0">
            <a:noAutofit/>
          </a:bodyPr>
          <a:lstStyle/>
          <a:p>
            <a:pPr marL="0" lvl="0" indent="0" algn="l" rtl="0">
              <a:spcBef>
                <a:spcPts val="0"/>
              </a:spcBef>
              <a:spcAft>
                <a:spcPts val="0"/>
              </a:spcAft>
              <a:buNone/>
            </a:pPr>
            <a:r>
              <a:rPr lang="en-GB"/>
              <a:t>RF techniques (ii)</a:t>
            </a:r>
            <a:endParaRPr/>
          </a:p>
        </p:txBody>
      </p:sp>
      <p:sp>
        <p:nvSpPr>
          <p:cNvPr id="694" name="Google Shape;694;p67"/>
          <p:cNvSpPr txBox="1">
            <a:spLocks noGrp="1"/>
          </p:cNvSpPr>
          <p:nvPr>
            <p:ph type="body" idx="1"/>
          </p:nvPr>
        </p:nvSpPr>
        <p:spPr>
          <a:xfrm>
            <a:off x="457200" y="994200"/>
            <a:ext cx="4986300" cy="918900"/>
          </a:xfrm>
          <a:prstGeom prst="rect">
            <a:avLst/>
          </a:prstGeom>
        </p:spPr>
        <p:txBody>
          <a:bodyPr spcFirstLastPara="1" wrap="square" lIns="91425" tIns="45700" rIns="91425" bIns="45700" anchor="t" anchorCtr="0">
            <a:noAutofit/>
          </a:bodyPr>
          <a:lstStyle/>
          <a:p>
            <a:pPr marL="0" lvl="0" indent="0" algn="l" rtl="0">
              <a:spcBef>
                <a:spcPts val="600"/>
              </a:spcBef>
              <a:spcAft>
                <a:spcPts val="0"/>
              </a:spcAft>
              <a:buNone/>
            </a:pPr>
            <a:r>
              <a:rPr lang="en-GB" sz="1700"/>
              <a:t>Since 2023, the SPS uses its 800 MHz RF system to give small longitudinal kicks to the beam (RF phase displacement [1]). </a:t>
            </a:r>
            <a:endParaRPr sz="1700"/>
          </a:p>
        </p:txBody>
      </p:sp>
      <p:grpSp>
        <p:nvGrpSpPr>
          <p:cNvPr id="695" name="Google Shape;695;p67"/>
          <p:cNvGrpSpPr/>
          <p:nvPr/>
        </p:nvGrpSpPr>
        <p:grpSpPr>
          <a:xfrm>
            <a:off x="233200" y="1989300"/>
            <a:ext cx="5210175" cy="2090025"/>
            <a:chOff x="233200" y="1989300"/>
            <a:chExt cx="5210175" cy="2090025"/>
          </a:xfrm>
        </p:grpSpPr>
        <p:pic>
          <p:nvPicPr>
            <p:cNvPr id="696" name="Google Shape;696;p67"/>
            <p:cNvPicPr preferRelativeResize="0"/>
            <p:nvPr/>
          </p:nvPicPr>
          <p:blipFill rotWithShape="1">
            <a:blip r:embed="rId3">
              <a:alphaModFix/>
            </a:blip>
            <a:srcRect r="49952"/>
            <a:stretch/>
          </p:blipFill>
          <p:spPr>
            <a:xfrm>
              <a:off x="233200" y="2232275"/>
              <a:ext cx="2487777" cy="1847050"/>
            </a:xfrm>
            <a:prstGeom prst="rect">
              <a:avLst/>
            </a:prstGeom>
            <a:noFill/>
            <a:ln>
              <a:noFill/>
            </a:ln>
          </p:spPr>
        </p:pic>
        <p:pic>
          <p:nvPicPr>
            <p:cNvPr id="697" name="Google Shape;697;p67"/>
            <p:cNvPicPr preferRelativeResize="0"/>
            <p:nvPr/>
          </p:nvPicPr>
          <p:blipFill rotWithShape="1">
            <a:blip r:embed="rId4">
              <a:alphaModFix/>
            </a:blip>
            <a:srcRect r="50107"/>
            <a:stretch/>
          </p:blipFill>
          <p:spPr>
            <a:xfrm>
              <a:off x="2849875" y="2147113"/>
              <a:ext cx="2593500" cy="1931538"/>
            </a:xfrm>
            <a:prstGeom prst="rect">
              <a:avLst/>
            </a:prstGeom>
            <a:noFill/>
            <a:ln>
              <a:noFill/>
            </a:ln>
          </p:spPr>
        </p:pic>
        <p:sp>
          <p:nvSpPr>
            <p:cNvPr id="698" name="Google Shape;698;p67"/>
            <p:cNvSpPr txBox="1"/>
            <p:nvPr/>
          </p:nvSpPr>
          <p:spPr>
            <a:xfrm>
              <a:off x="3840325" y="1989300"/>
              <a:ext cx="13248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a:t>RF on</a:t>
              </a:r>
              <a:endParaRPr sz="1400" b="0" i="0" u="none" strike="noStrike" cap="none">
                <a:solidFill>
                  <a:srgbClr val="000000"/>
                </a:solidFill>
                <a:latin typeface="Arial"/>
                <a:ea typeface="Arial"/>
                <a:cs typeface="Arial"/>
                <a:sym typeface="Arial"/>
              </a:endParaRPr>
            </a:p>
          </p:txBody>
        </p:sp>
        <p:sp>
          <p:nvSpPr>
            <p:cNvPr id="699" name="Google Shape;699;p67"/>
            <p:cNvSpPr txBox="1"/>
            <p:nvPr/>
          </p:nvSpPr>
          <p:spPr>
            <a:xfrm>
              <a:off x="1052675" y="1989300"/>
              <a:ext cx="13248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a:t>RF off</a:t>
              </a:r>
              <a:endParaRPr sz="1400" b="0" i="0" u="none" strike="noStrike" cap="none">
                <a:solidFill>
                  <a:srgbClr val="000000"/>
                </a:solidFill>
                <a:latin typeface="Arial"/>
                <a:ea typeface="Arial"/>
                <a:cs typeface="Arial"/>
                <a:sym typeface="Arial"/>
              </a:endParaRPr>
            </a:p>
          </p:txBody>
        </p:sp>
      </p:grpSp>
      <p:pic>
        <p:nvPicPr>
          <p:cNvPr id="700" name="Google Shape;700;p67"/>
          <p:cNvPicPr preferRelativeResize="0"/>
          <p:nvPr/>
        </p:nvPicPr>
        <p:blipFill>
          <a:blip r:embed="rId5">
            <a:alphaModFix/>
          </a:blip>
          <a:stretch>
            <a:fillRect/>
          </a:stretch>
        </p:blipFill>
        <p:spPr>
          <a:xfrm>
            <a:off x="5915775" y="1073300"/>
            <a:ext cx="3149189" cy="2925600"/>
          </a:xfrm>
          <a:prstGeom prst="rect">
            <a:avLst/>
          </a:prstGeom>
          <a:noFill/>
          <a:ln>
            <a:noFill/>
          </a:ln>
        </p:spPr>
      </p:pic>
      <p:sp>
        <p:nvSpPr>
          <p:cNvPr id="701" name="Google Shape;701;p67"/>
          <p:cNvSpPr txBox="1"/>
          <p:nvPr/>
        </p:nvSpPr>
        <p:spPr>
          <a:xfrm>
            <a:off x="2927500" y="4406975"/>
            <a:ext cx="2865900" cy="646500"/>
          </a:xfrm>
          <a:prstGeom prst="rect">
            <a:avLst/>
          </a:prstGeom>
          <a:noFill/>
          <a:ln>
            <a:noFill/>
          </a:ln>
        </p:spPr>
        <p:txBody>
          <a:bodyPr spcFirstLastPara="1" wrap="square" lIns="91425" tIns="91425" rIns="91425" bIns="91425" anchor="ctr" anchorCtr="0">
            <a:spAutoFit/>
          </a:bodyPr>
          <a:lstStyle/>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Slow-Extraction R&amp;D at CERN</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P. Arrutia</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June 28th 2024</a:t>
            </a:r>
            <a:endParaRPr sz="1000">
              <a:solidFill>
                <a:schemeClr val="accent1"/>
              </a:solidFill>
            </a:endParaRPr>
          </a:p>
        </p:txBody>
      </p:sp>
      <p:sp>
        <p:nvSpPr>
          <p:cNvPr id="702" name="Google Shape;702;p67"/>
          <p:cNvSpPr txBox="1"/>
          <p:nvPr/>
        </p:nvSpPr>
        <p:spPr>
          <a:xfrm>
            <a:off x="651275" y="4556200"/>
            <a:ext cx="2118900" cy="408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solidFill>
                  <a:schemeClr val="accent1"/>
                </a:solidFill>
              </a:rPr>
              <a:t>[1] </a:t>
            </a:r>
            <a:r>
              <a:rPr lang="en-GB" sz="1200" u="sng">
                <a:solidFill>
                  <a:schemeClr val="accent1"/>
                </a:solidFill>
                <a:hlinkClick r:id="rId6">
                  <a:extLst>
                    <a:ext uri="{A12FA001-AC4F-418D-AE19-62706E023703}">
                      <ahyp:hlinkClr xmlns:ahyp="http://schemas.microsoft.com/office/drawing/2018/hyperlinkcolor" val="tx"/>
                    </a:ext>
                  </a:extLst>
                </a:hlinkClick>
              </a:rPr>
              <a:t>Cappi, Steinbach 1981</a:t>
            </a:r>
            <a:endParaRPr sz="1200">
              <a:solidFill>
                <a:schemeClr val="accent1"/>
              </a:solidFill>
            </a:endParaRPr>
          </a:p>
        </p:txBody>
      </p:sp>
      <p:sp>
        <p:nvSpPr>
          <p:cNvPr id="703" name="Google Shape;703;p67"/>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spcBef>
                <a:spcPts val="0"/>
              </a:spcBef>
              <a:spcAft>
                <a:spcPts val="0"/>
              </a:spcAft>
              <a:buClr>
                <a:srgbClr val="000000"/>
              </a:buClr>
              <a:buSzPts val="1200"/>
              <a:buFont typeface="Arial"/>
              <a:buNone/>
            </a:pPr>
            <a:fld id="{00000000-1234-1234-1234-123412341234}" type="slidenum">
              <a:rPr lang="en-GB" smtClean="0"/>
              <a:pPr marL="0" lvl="0" indent="0" algn="r" rtl="0">
                <a:spcBef>
                  <a:spcPts val="0"/>
                </a:spcBef>
                <a:spcAft>
                  <a:spcPts val="0"/>
                </a:spcAft>
                <a:buClr>
                  <a:srgbClr val="000000"/>
                </a:buClr>
                <a:buSzPts val="1200"/>
                <a:buFont typeface="Arial"/>
                <a:buNone/>
              </a:pPr>
              <a:t>137</a:t>
            </a:fld>
            <a:endParaRPr/>
          </a:p>
        </p:txBody>
      </p:sp>
      <p:sp>
        <p:nvSpPr>
          <p:cNvPr id="2" name="Footer Placeholder 1">
            <a:extLst>
              <a:ext uri="{FF2B5EF4-FFF2-40B4-BE49-F238E27FC236}">
                <a16:creationId xmlns:a16="http://schemas.microsoft.com/office/drawing/2014/main" id="{1795F6AB-C823-2ECC-7EBC-C111948E71DC}"/>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1180193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0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Shape 707"/>
        <p:cNvGrpSpPr/>
        <p:nvPr/>
      </p:nvGrpSpPr>
      <p:grpSpPr>
        <a:xfrm>
          <a:off x="0" y="0"/>
          <a:ext cx="0" cy="0"/>
          <a:chOff x="0" y="0"/>
          <a:chExt cx="0" cy="0"/>
        </a:xfrm>
      </p:grpSpPr>
      <p:sp>
        <p:nvSpPr>
          <p:cNvPr id="708" name="Google Shape;708;p68"/>
          <p:cNvSpPr txBox="1">
            <a:spLocks noGrp="1"/>
          </p:cNvSpPr>
          <p:nvPr>
            <p:ph type="title"/>
          </p:nvPr>
        </p:nvSpPr>
        <p:spPr>
          <a:xfrm>
            <a:off x="457200" y="175120"/>
            <a:ext cx="8226900" cy="705300"/>
          </a:xfrm>
          <a:prstGeom prst="rect">
            <a:avLst/>
          </a:prstGeom>
        </p:spPr>
        <p:txBody>
          <a:bodyPr spcFirstLastPara="1" wrap="square" lIns="45700" tIns="45700" rIns="45700" bIns="45700" anchor="ctr" anchorCtr="0">
            <a:noAutofit/>
          </a:bodyPr>
          <a:lstStyle/>
          <a:p>
            <a:pPr marL="0" lvl="0" indent="0" algn="l" rtl="0">
              <a:spcBef>
                <a:spcPts val="0"/>
              </a:spcBef>
              <a:spcAft>
                <a:spcPts val="0"/>
              </a:spcAft>
              <a:buNone/>
            </a:pPr>
            <a:r>
              <a:rPr lang="en-GB"/>
              <a:t>RF techniques (iii)</a:t>
            </a:r>
            <a:endParaRPr/>
          </a:p>
        </p:txBody>
      </p:sp>
      <p:sp>
        <p:nvSpPr>
          <p:cNvPr id="709" name="Google Shape;709;p68"/>
          <p:cNvSpPr txBox="1">
            <a:spLocks noGrp="1"/>
          </p:cNvSpPr>
          <p:nvPr>
            <p:ph type="body" idx="1"/>
          </p:nvPr>
        </p:nvSpPr>
        <p:spPr>
          <a:xfrm>
            <a:off x="339250" y="994200"/>
            <a:ext cx="6072600" cy="1196700"/>
          </a:xfrm>
          <a:prstGeom prst="rect">
            <a:avLst/>
          </a:prstGeom>
        </p:spPr>
        <p:txBody>
          <a:bodyPr spcFirstLastPara="1" wrap="square" lIns="91425" tIns="45700" rIns="91425" bIns="45700" anchor="t" anchorCtr="0">
            <a:noAutofit/>
          </a:bodyPr>
          <a:lstStyle/>
          <a:p>
            <a:pPr marL="0" lvl="0" indent="0" algn="l" rtl="0">
              <a:spcBef>
                <a:spcPts val="600"/>
              </a:spcBef>
              <a:spcAft>
                <a:spcPts val="0"/>
              </a:spcAft>
              <a:buNone/>
            </a:pPr>
            <a:r>
              <a:rPr lang="en-GB" sz="1400" b="1"/>
              <a:t>Simulation models extremely useful</a:t>
            </a:r>
            <a:r>
              <a:rPr lang="en-GB" sz="1400"/>
              <a:t> at predicting relevant properties [1].</a:t>
            </a:r>
            <a:endParaRPr sz="1400"/>
          </a:p>
          <a:p>
            <a:pPr marL="457200" lvl="0" indent="-317500" algn="l" rtl="0">
              <a:spcBef>
                <a:spcPts val="600"/>
              </a:spcBef>
              <a:spcAft>
                <a:spcPts val="0"/>
              </a:spcAft>
              <a:buSzPts val="1400"/>
              <a:buChar char="•"/>
            </a:pPr>
            <a:r>
              <a:rPr lang="en-GB" sz="1400"/>
              <a:t>Now moving towards GPU use with </a:t>
            </a:r>
            <a:r>
              <a:rPr lang="en-GB" sz="1400" i="1"/>
              <a:t>xsuite [2]</a:t>
            </a:r>
            <a:r>
              <a:rPr lang="en-GB" sz="1400"/>
              <a:t>.</a:t>
            </a:r>
            <a:endParaRPr sz="1400"/>
          </a:p>
          <a:p>
            <a:pPr marL="457200" lvl="0" indent="-317500" algn="l" rtl="0">
              <a:spcBef>
                <a:spcPts val="0"/>
              </a:spcBef>
              <a:spcAft>
                <a:spcPts val="0"/>
              </a:spcAft>
              <a:buSzPts val="1400"/>
              <a:buChar char="•"/>
            </a:pPr>
            <a:r>
              <a:rPr lang="en-GB" sz="1400"/>
              <a:t>Plans to exploit differentiable physics models for optimisation tasks.</a:t>
            </a:r>
            <a:endParaRPr sz="1400"/>
          </a:p>
        </p:txBody>
      </p:sp>
      <p:pic>
        <p:nvPicPr>
          <p:cNvPr id="710" name="Google Shape;710;p68"/>
          <p:cNvPicPr preferRelativeResize="0"/>
          <p:nvPr/>
        </p:nvPicPr>
        <p:blipFill rotWithShape="1">
          <a:blip r:embed="rId3">
            <a:alphaModFix/>
          </a:blip>
          <a:srcRect t="17184"/>
          <a:stretch/>
        </p:blipFill>
        <p:spPr>
          <a:xfrm>
            <a:off x="179500" y="2549524"/>
            <a:ext cx="2732024" cy="1648725"/>
          </a:xfrm>
          <a:prstGeom prst="rect">
            <a:avLst/>
          </a:prstGeom>
          <a:noFill/>
          <a:ln>
            <a:noFill/>
          </a:ln>
        </p:spPr>
      </p:pic>
      <p:pic>
        <p:nvPicPr>
          <p:cNvPr id="711" name="Google Shape;711;p68"/>
          <p:cNvPicPr preferRelativeResize="0"/>
          <p:nvPr/>
        </p:nvPicPr>
        <p:blipFill>
          <a:blip r:embed="rId4">
            <a:alphaModFix/>
          </a:blip>
          <a:stretch>
            <a:fillRect/>
          </a:stretch>
        </p:blipFill>
        <p:spPr>
          <a:xfrm>
            <a:off x="536338" y="3331788"/>
            <a:ext cx="693381" cy="546914"/>
          </a:xfrm>
          <a:prstGeom prst="rect">
            <a:avLst/>
          </a:prstGeom>
          <a:noFill/>
          <a:ln>
            <a:noFill/>
          </a:ln>
        </p:spPr>
      </p:pic>
      <p:pic>
        <p:nvPicPr>
          <p:cNvPr id="712" name="Google Shape;712;p68"/>
          <p:cNvPicPr preferRelativeResize="0"/>
          <p:nvPr/>
        </p:nvPicPr>
        <p:blipFill>
          <a:blip r:embed="rId5">
            <a:alphaModFix/>
          </a:blip>
          <a:stretch>
            <a:fillRect/>
          </a:stretch>
        </p:blipFill>
        <p:spPr>
          <a:xfrm>
            <a:off x="6412000" y="1295550"/>
            <a:ext cx="2732001" cy="2720850"/>
          </a:xfrm>
          <a:prstGeom prst="rect">
            <a:avLst/>
          </a:prstGeom>
          <a:noFill/>
          <a:ln>
            <a:noFill/>
          </a:ln>
        </p:spPr>
      </p:pic>
      <p:sp>
        <p:nvSpPr>
          <p:cNvPr id="713" name="Google Shape;713;p68"/>
          <p:cNvSpPr txBox="1"/>
          <p:nvPr/>
        </p:nvSpPr>
        <p:spPr>
          <a:xfrm>
            <a:off x="651275" y="4556200"/>
            <a:ext cx="2118900" cy="408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solidFill>
                  <a:schemeClr val="accent1"/>
                </a:solidFill>
              </a:rPr>
              <a:t>[1] </a:t>
            </a:r>
            <a:r>
              <a:rPr lang="en-GB" sz="1200" u="sng">
                <a:solidFill>
                  <a:schemeClr val="accent1"/>
                </a:solidFill>
                <a:hlinkClick r:id="rId6">
                  <a:extLst>
                    <a:ext uri="{A12FA001-AC4F-418D-AE19-62706E023703}">
                      <ahyp:hlinkClr xmlns:ahyp="http://schemas.microsoft.com/office/drawing/2018/hyperlinkcolor" val="tx"/>
                    </a:ext>
                  </a:extLst>
                </a:hlinkClick>
              </a:rPr>
              <a:t>P. Arrutia 2024</a:t>
            </a:r>
            <a:endParaRPr sz="1200">
              <a:solidFill>
                <a:schemeClr val="accent1"/>
              </a:solidFill>
            </a:endParaRPr>
          </a:p>
          <a:p>
            <a:pPr marL="0" lvl="0" indent="0" algn="l" rtl="0">
              <a:spcBef>
                <a:spcPts val="0"/>
              </a:spcBef>
              <a:spcAft>
                <a:spcPts val="0"/>
              </a:spcAft>
              <a:buNone/>
            </a:pPr>
            <a:r>
              <a:rPr lang="en-GB" sz="1200">
                <a:solidFill>
                  <a:schemeClr val="accent1"/>
                </a:solidFill>
              </a:rPr>
              <a:t>[2] </a:t>
            </a:r>
            <a:r>
              <a:rPr lang="en-GB" sz="1200" u="sng">
                <a:solidFill>
                  <a:schemeClr val="accent1"/>
                </a:solidFill>
                <a:hlinkClick r:id="rId7">
                  <a:extLst>
                    <a:ext uri="{A12FA001-AC4F-418D-AE19-62706E023703}">
                      <ahyp:hlinkClr xmlns:ahyp="http://schemas.microsoft.com/office/drawing/2018/hyperlinkcolor" val="tx"/>
                    </a:ext>
                  </a:extLst>
                </a:hlinkClick>
              </a:rPr>
              <a:t>xsuite</a:t>
            </a:r>
            <a:endParaRPr sz="1200">
              <a:solidFill>
                <a:schemeClr val="accent1"/>
              </a:solidFill>
            </a:endParaRPr>
          </a:p>
        </p:txBody>
      </p:sp>
      <p:pic>
        <p:nvPicPr>
          <p:cNvPr id="714" name="Google Shape;714;p68"/>
          <p:cNvPicPr preferRelativeResize="0"/>
          <p:nvPr/>
        </p:nvPicPr>
        <p:blipFill>
          <a:blip r:embed="rId8">
            <a:alphaModFix/>
          </a:blip>
          <a:stretch>
            <a:fillRect/>
          </a:stretch>
        </p:blipFill>
        <p:spPr>
          <a:xfrm>
            <a:off x="3033446" y="2508338"/>
            <a:ext cx="3077125" cy="1684325"/>
          </a:xfrm>
          <a:prstGeom prst="rect">
            <a:avLst/>
          </a:prstGeom>
          <a:noFill/>
          <a:ln>
            <a:noFill/>
          </a:ln>
        </p:spPr>
      </p:pic>
      <p:sp>
        <p:nvSpPr>
          <p:cNvPr id="715" name="Google Shape;715;p68"/>
          <p:cNvSpPr txBox="1"/>
          <p:nvPr/>
        </p:nvSpPr>
        <p:spPr>
          <a:xfrm>
            <a:off x="619150" y="2185950"/>
            <a:ext cx="1968600" cy="309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500" u="sng">
                <a:solidFill>
                  <a:schemeClr val="dk1"/>
                </a:solidFill>
              </a:rPr>
              <a:t>Ripple suppression</a:t>
            </a:r>
            <a:endParaRPr sz="1500" u="sng">
              <a:solidFill>
                <a:schemeClr val="dk1"/>
              </a:solidFill>
            </a:endParaRPr>
          </a:p>
        </p:txBody>
      </p:sp>
      <p:sp>
        <p:nvSpPr>
          <p:cNvPr id="716" name="Google Shape;716;p68"/>
          <p:cNvSpPr txBox="1"/>
          <p:nvPr/>
        </p:nvSpPr>
        <p:spPr>
          <a:xfrm>
            <a:off x="3895750" y="2262150"/>
            <a:ext cx="1968600" cy="309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500" u="sng">
                <a:solidFill>
                  <a:schemeClr val="dk1"/>
                </a:solidFill>
              </a:rPr>
              <a:t>RF time structure</a:t>
            </a:r>
            <a:endParaRPr sz="1500" u="sng">
              <a:solidFill>
                <a:schemeClr val="dk1"/>
              </a:solidFill>
            </a:endParaRPr>
          </a:p>
        </p:txBody>
      </p:sp>
      <p:sp>
        <p:nvSpPr>
          <p:cNvPr id="717" name="Google Shape;717;p68"/>
          <p:cNvSpPr txBox="1"/>
          <p:nvPr/>
        </p:nvSpPr>
        <p:spPr>
          <a:xfrm>
            <a:off x="6944100" y="985950"/>
            <a:ext cx="1968600" cy="309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500" u="sng">
                <a:solidFill>
                  <a:schemeClr val="dk1"/>
                </a:solidFill>
              </a:rPr>
              <a:t>Horizontal size</a:t>
            </a:r>
            <a:endParaRPr sz="1500" u="sng">
              <a:solidFill>
                <a:schemeClr val="dk1"/>
              </a:solidFill>
            </a:endParaRPr>
          </a:p>
        </p:txBody>
      </p:sp>
      <p:sp>
        <p:nvSpPr>
          <p:cNvPr id="718" name="Google Shape;718;p68"/>
          <p:cNvSpPr txBox="1"/>
          <p:nvPr/>
        </p:nvSpPr>
        <p:spPr>
          <a:xfrm>
            <a:off x="2927500" y="4406975"/>
            <a:ext cx="2865900" cy="646500"/>
          </a:xfrm>
          <a:prstGeom prst="rect">
            <a:avLst/>
          </a:prstGeom>
          <a:noFill/>
          <a:ln>
            <a:noFill/>
          </a:ln>
        </p:spPr>
        <p:txBody>
          <a:bodyPr spcFirstLastPara="1" wrap="square" lIns="91425" tIns="91425" rIns="91425" bIns="91425" anchor="ctr" anchorCtr="0">
            <a:spAutoFit/>
          </a:bodyPr>
          <a:lstStyle/>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Slow-Extraction R&amp;D at CERN</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P. Arrutia</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June 28th 2024</a:t>
            </a:r>
            <a:endParaRPr sz="1000">
              <a:solidFill>
                <a:schemeClr val="accent1"/>
              </a:solidFill>
            </a:endParaRPr>
          </a:p>
        </p:txBody>
      </p:sp>
      <p:sp>
        <p:nvSpPr>
          <p:cNvPr id="719" name="Google Shape;719;p68"/>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spcBef>
                <a:spcPts val="0"/>
              </a:spcBef>
              <a:spcAft>
                <a:spcPts val="0"/>
              </a:spcAft>
              <a:buClr>
                <a:srgbClr val="000000"/>
              </a:buClr>
              <a:buSzPts val="1200"/>
              <a:buFont typeface="Arial"/>
              <a:buNone/>
            </a:pPr>
            <a:fld id="{00000000-1234-1234-1234-123412341234}" type="slidenum">
              <a:rPr lang="en-GB" smtClean="0"/>
              <a:pPr marL="0" lvl="0" indent="0" algn="r" rtl="0">
                <a:spcBef>
                  <a:spcPts val="0"/>
                </a:spcBef>
                <a:spcAft>
                  <a:spcPts val="0"/>
                </a:spcAft>
                <a:buClr>
                  <a:srgbClr val="000000"/>
                </a:buClr>
                <a:buSzPts val="1200"/>
                <a:buFont typeface="Arial"/>
                <a:buNone/>
              </a:pPr>
              <a:t>138</a:t>
            </a:fld>
            <a:endParaRPr/>
          </a:p>
        </p:txBody>
      </p:sp>
      <p:sp>
        <p:nvSpPr>
          <p:cNvPr id="2" name="Footer Placeholder 1">
            <a:extLst>
              <a:ext uri="{FF2B5EF4-FFF2-40B4-BE49-F238E27FC236}">
                <a16:creationId xmlns:a16="http://schemas.microsoft.com/office/drawing/2014/main" id="{71D540B3-99AA-17FE-F77B-B1056A4A42F1}"/>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953474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0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0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0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Shape 723"/>
        <p:cNvGrpSpPr/>
        <p:nvPr/>
      </p:nvGrpSpPr>
      <p:grpSpPr>
        <a:xfrm>
          <a:off x="0" y="0"/>
          <a:ext cx="0" cy="0"/>
          <a:chOff x="0" y="0"/>
          <a:chExt cx="0" cy="0"/>
        </a:xfrm>
      </p:grpSpPr>
      <p:sp>
        <p:nvSpPr>
          <p:cNvPr id="724" name="Google Shape;724;p69"/>
          <p:cNvSpPr txBox="1">
            <a:spLocks noGrp="1"/>
          </p:cNvSpPr>
          <p:nvPr>
            <p:ph type="title"/>
          </p:nvPr>
        </p:nvSpPr>
        <p:spPr>
          <a:xfrm>
            <a:off x="457200" y="98920"/>
            <a:ext cx="8226900" cy="705300"/>
          </a:xfrm>
          <a:prstGeom prst="rect">
            <a:avLst/>
          </a:prstGeom>
          <a:noFill/>
          <a:ln>
            <a:noFill/>
          </a:ln>
        </p:spPr>
        <p:txBody>
          <a:bodyPr spcFirstLastPara="1" wrap="square" lIns="45700" tIns="45700" rIns="45700" bIns="45700" anchor="ctr" anchorCtr="0">
            <a:noAutofit/>
          </a:bodyPr>
          <a:lstStyle/>
          <a:p>
            <a:pPr marL="0" lvl="0" indent="0" algn="l" rtl="0">
              <a:lnSpc>
                <a:spcPct val="100000"/>
              </a:lnSpc>
              <a:spcBef>
                <a:spcPts val="0"/>
              </a:spcBef>
              <a:spcAft>
                <a:spcPts val="0"/>
              </a:spcAft>
              <a:buSzPts val="4600"/>
              <a:buNone/>
            </a:pPr>
            <a:r>
              <a:rPr lang="en-GB" sz="3600"/>
              <a:t>Instrumentation</a:t>
            </a:r>
            <a:endParaRPr sz="3600"/>
          </a:p>
        </p:txBody>
      </p:sp>
      <p:cxnSp>
        <p:nvCxnSpPr>
          <p:cNvPr id="725" name="Google Shape;725;p69"/>
          <p:cNvCxnSpPr/>
          <p:nvPr/>
        </p:nvCxnSpPr>
        <p:spPr>
          <a:xfrm rot="10800000">
            <a:off x="566382" y="3055465"/>
            <a:ext cx="0" cy="760800"/>
          </a:xfrm>
          <a:prstGeom prst="straightConnector1">
            <a:avLst/>
          </a:prstGeom>
          <a:noFill/>
          <a:ln w="9525" cap="flat" cmpd="sng">
            <a:solidFill>
              <a:schemeClr val="dk1"/>
            </a:solidFill>
            <a:prstDash val="solid"/>
            <a:miter lim="800000"/>
            <a:headEnd type="none" w="sm" len="sm"/>
            <a:tailEnd type="triangle" w="med" len="med"/>
          </a:ln>
        </p:spPr>
      </p:cxnSp>
      <p:cxnSp>
        <p:nvCxnSpPr>
          <p:cNvPr id="726" name="Google Shape;726;p69"/>
          <p:cNvCxnSpPr/>
          <p:nvPr/>
        </p:nvCxnSpPr>
        <p:spPr>
          <a:xfrm>
            <a:off x="420956" y="3769201"/>
            <a:ext cx="8117700" cy="0"/>
          </a:xfrm>
          <a:prstGeom prst="straightConnector1">
            <a:avLst/>
          </a:prstGeom>
          <a:noFill/>
          <a:ln w="9525" cap="flat" cmpd="sng">
            <a:solidFill>
              <a:schemeClr val="dk1"/>
            </a:solidFill>
            <a:prstDash val="solid"/>
            <a:miter lim="800000"/>
            <a:headEnd type="none" w="sm" len="sm"/>
            <a:tailEnd type="triangle" w="med" len="med"/>
          </a:ln>
        </p:spPr>
      </p:cxnSp>
      <p:sp>
        <p:nvSpPr>
          <p:cNvPr id="727" name="Google Shape;727;p69"/>
          <p:cNvSpPr txBox="1"/>
          <p:nvPr/>
        </p:nvSpPr>
        <p:spPr>
          <a:xfrm>
            <a:off x="8044770" y="3709435"/>
            <a:ext cx="6834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a:solidFill>
                  <a:schemeClr val="dk1"/>
                </a:solidFill>
                <a:latin typeface="Calibri"/>
                <a:ea typeface="Calibri"/>
                <a:cs typeface="Calibri"/>
                <a:sym typeface="Calibri"/>
              </a:rPr>
              <a:t>f, </a:t>
            </a:r>
            <a:r>
              <a:rPr lang="en-GB" sz="1400" b="0" i="0" u="none" strike="noStrike" cap="none">
                <a:solidFill>
                  <a:schemeClr val="dk1"/>
                </a:solidFill>
                <a:latin typeface="Calibri"/>
                <a:ea typeface="Calibri"/>
                <a:cs typeface="Calibri"/>
                <a:sym typeface="Calibri"/>
              </a:rPr>
              <a:t>freq</a:t>
            </a:r>
            <a:endParaRPr sz="1400" b="0" i="0" u="none" strike="noStrike" cap="none">
              <a:solidFill>
                <a:schemeClr val="dk1"/>
              </a:solidFill>
              <a:latin typeface="Calibri"/>
              <a:ea typeface="Calibri"/>
              <a:cs typeface="Calibri"/>
              <a:sym typeface="Calibri"/>
            </a:endParaRPr>
          </a:p>
        </p:txBody>
      </p:sp>
      <p:sp>
        <p:nvSpPr>
          <p:cNvPr id="728" name="Google Shape;728;p69"/>
          <p:cNvSpPr txBox="1"/>
          <p:nvPr/>
        </p:nvSpPr>
        <p:spPr>
          <a:xfrm rot="-5400000">
            <a:off x="37975" y="3177173"/>
            <a:ext cx="7911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a:solidFill>
                  <a:schemeClr val="dk1"/>
                </a:solidFill>
                <a:latin typeface="Calibri"/>
                <a:ea typeface="Calibri"/>
                <a:cs typeface="Calibri"/>
                <a:sym typeface="Calibri"/>
              </a:rPr>
              <a:t>Power</a:t>
            </a:r>
            <a:endParaRPr sz="1400" b="0" i="0" u="none" strike="noStrike" cap="none">
              <a:solidFill>
                <a:schemeClr val="dk1"/>
              </a:solidFill>
              <a:latin typeface="Calibri"/>
              <a:ea typeface="Calibri"/>
              <a:cs typeface="Calibri"/>
              <a:sym typeface="Calibri"/>
            </a:endParaRPr>
          </a:p>
        </p:txBody>
      </p:sp>
      <p:sp>
        <p:nvSpPr>
          <p:cNvPr id="729" name="Google Shape;729;p69"/>
          <p:cNvSpPr txBox="1"/>
          <p:nvPr/>
        </p:nvSpPr>
        <p:spPr>
          <a:xfrm>
            <a:off x="3078961" y="3752220"/>
            <a:ext cx="913500" cy="492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GB" sz="1000" b="1" i="0" u="none" strike="noStrike" cap="none">
                <a:solidFill>
                  <a:schemeClr val="accent5"/>
                </a:solidFill>
              </a:rPr>
              <a:t>Frev</a:t>
            </a:r>
            <a:endParaRPr sz="1000" b="1" i="0" u="none" strike="noStrike" cap="none">
              <a:solidFill>
                <a:schemeClr val="accent5"/>
              </a:solidFill>
            </a:endParaRPr>
          </a:p>
          <a:p>
            <a:pPr marL="0" marR="0" lvl="0" indent="0" algn="l" rtl="0">
              <a:lnSpc>
                <a:spcPct val="100000"/>
              </a:lnSpc>
              <a:spcBef>
                <a:spcPts val="0"/>
              </a:spcBef>
              <a:spcAft>
                <a:spcPts val="0"/>
              </a:spcAft>
              <a:buClr>
                <a:srgbClr val="000000"/>
              </a:buClr>
              <a:buSzPts val="1200"/>
              <a:buFont typeface="Arial"/>
              <a:buNone/>
            </a:pPr>
            <a:r>
              <a:rPr lang="en-GB" sz="1000" b="0" i="0" u="none" strike="noStrike" cap="none">
                <a:solidFill>
                  <a:schemeClr val="accent5"/>
                </a:solidFill>
                <a:latin typeface="Arial"/>
                <a:ea typeface="Arial"/>
                <a:cs typeface="Arial"/>
                <a:sym typeface="Arial"/>
              </a:rPr>
              <a:t>43 kHz</a:t>
            </a:r>
            <a:endParaRPr sz="1000" b="0" i="0" u="none" strike="noStrike" cap="none">
              <a:solidFill>
                <a:schemeClr val="accent5"/>
              </a:solidFill>
              <a:latin typeface="Arial"/>
              <a:ea typeface="Arial"/>
              <a:cs typeface="Arial"/>
              <a:sym typeface="Arial"/>
            </a:endParaRPr>
          </a:p>
        </p:txBody>
      </p:sp>
      <p:sp>
        <p:nvSpPr>
          <p:cNvPr id="730" name="Google Shape;730;p69"/>
          <p:cNvSpPr txBox="1"/>
          <p:nvPr/>
        </p:nvSpPr>
        <p:spPr>
          <a:xfrm>
            <a:off x="4066434" y="3752225"/>
            <a:ext cx="975600" cy="738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GB" sz="900" b="1" i="0" u="none" strike="noStrike" cap="none">
                <a:solidFill>
                  <a:schemeClr val="accent5"/>
                </a:solidFill>
              </a:rPr>
              <a:t>2xFrev</a:t>
            </a:r>
            <a:endParaRPr sz="900" b="1" i="0" u="none" strike="noStrike" cap="none">
              <a:solidFill>
                <a:schemeClr val="accent5"/>
              </a:solidFill>
            </a:endParaRPr>
          </a:p>
          <a:p>
            <a:pPr marL="0" marR="0" lvl="0" indent="0" algn="l" rtl="0">
              <a:lnSpc>
                <a:spcPct val="100000"/>
              </a:lnSpc>
              <a:spcBef>
                <a:spcPts val="0"/>
              </a:spcBef>
              <a:spcAft>
                <a:spcPts val="0"/>
              </a:spcAft>
              <a:buClr>
                <a:srgbClr val="000000"/>
              </a:buClr>
              <a:buSzPts val="1200"/>
              <a:buFont typeface="Arial"/>
              <a:buNone/>
            </a:pPr>
            <a:r>
              <a:rPr lang="en-GB" sz="900" b="0" i="0" u="none" strike="noStrike" cap="none">
                <a:solidFill>
                  <a:schemeClr val="accent5"/>
                </a:solidFill>
                <a:latin typeface="Arial"/>
                <a:ea typeface="Arial"/>
                <a:cs typeface="Arial"/>
                <a:sym typeface="Arial"/>
              </a:rPr>
              <a:t>86 kHz</a:t>
            </a:r>
            <a:endParaRPr sz="900" b="0" i="0" u="none" strike="noStrike" cap="none">
              <a:solidFill>
                <a:schemeClr val="accent5"/>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GB" sz="900" b="0" i="0" u="none" strike="noStrike" cap="none">
                <a:solidFill>
                  <a:schemeClr val="accent5"/>
                </a:solidFill>
                <a:latin typeface="Arial"/>
                <a:ea typeface="Arial"/>
                <a:cs typeface="Arial"/>
                <a:sym typeface="Arial"/>
              </a:rPr>
              <a:t>(2 injections from PS)</a:t>
            </a:r>
            <a:endParaRPr sz="900" b="0" i="0" u="none" strike="noStrike" cap="none">
              <a:solidFill>
                <a:schemeClr val="accent5"/>
              </a:solidFill>
              <a:latin typeface="Arial"/>
              <a:ea typeface="Arial"/>
              <a:cs typeface="Arial"/>
              <a:sym typeface="Arial"/>
            </a:endParaRPr>
          </a:p>
        </p:txBody>
      </p:sp>
      <p:sp>
        <p:nvSpPr>
          <p:cNvPr id="731" name="Google Shape;731;p69"/>
          <p:cNvSpPr txBox="1"/>
          <p:nvPr/>
        </p:nvSpPr>
        <p:spPr>
          <a:xfrm>
            <a:off x="652271" y="3763729"/>
            <a:ext cx="2479800" cy="6003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GB" sz="900" b="1" i="0" u="none" strike="noStrike" cap="none">
                <a:solidFill>
                  <a:schemeClr val="accent5"/>
                </a:solidFill>
              </a:rPr>
              <a:t>Power converters</a:t>
            </a:r>
            <a:endParaRPr sz="900" b="1" i="0" u="none" strike="noStrike" cap="none">
              <a:solidFill>
                <a:schemeClr val="accent5"/>
              </a:solidFill>
            </a:endParaRPr>
          </a:p>
          <a:p>
            <a:pPr marL="0" marR="0" lvl="0" indent="0" algn="ctr" rtl="0">
              <a:lnSpc>
                <a:spcPct val="100000"/>
              </a:lnSpc>
              <a:spcBef>
                <a:spcPts val="0"/>
              </a:spcBef>
              <a:spcAft>
                <a:spcPts val="0"/>
              </a:spcAft>
              <a:buClr>
                <a:srgbClr val="000000"/>
              </a:buClr>
              <a:buSzPts val="1200"/>
              <a:buFont typeface="Arial"/>
              <a:buNone/>
            </a:pPr>
            <a:r>
              <a:rPr lang="en-GB" sz="900" b="0" i="0" u="none" strike="noStrike" cap="none">
                <a:solidFill>
                  <a:schemeClr val="accent5"/>
                </a:solidFill>
                <a:latin typeface="Arial"/>
                <a:ea typeface="Arial"/>
                <a:cs typeface="Arial"/>
                <a:sym typeface="Arial"/>
              </a:rPr>
              <a:t>Broad-band: 10Hz-10kHz</a:t>
            </a:r>
            <a:endParaRPr sz="900" b="0" i="0" u="none" strike="noStrike" cap="none">
              <a:solidFill>
                <a:schemeClr val="accent5"/>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r>
              <a:rPr lang="en-GB" sz="900" b="0" i="0" u="none" strike="noStrike" cap="none">
                <a:solidFill>
                  <a:schemeClr val="accent5"/>
                </a:solidFill>
                <a:latin typeface="Arial"/>
                <a:ea typeface="Arial"/>
                <a:cs typeface="Arial"/>
                <a:sym typeface="Arial"/>
              </a:rPr>
              <a:t>Narrow: k*50Hz </a:t>
            </a:r>
            <a:endParaRPr sz="900" b="0" i="0" u="none" strike="noStrike" cap="none">
              <a:solidFill>
                <a:schemeClr val="accent5"/>
              </a:solidFill>
              <a:latin typeface="Arial"/>
              <a:ea typeface="Arial"/>
              <a:cs typeface="Arial"/>
              <a:sym typeface="Arial"/>
            </a:endParaRPr>
          </a:p>
        </p:txBody>
      </p:sp>
      <p:sp>
        <p:nvSpPr>
          <p:cNvPr id="732" name="Google Shape;732;p69"/>
          <p:cNvSpPr/>
          <p:nvPr/>
        </p:nvSpPr>
        <p:spPr>
          <a:xfrm rot="-5400000">
            <a:off x="1702475" y="2846703"/>
            <a:ext cx="91200" cy="1982100"/>
          </a:xfrm>
          <a:prstGeom prst="leftBrace">
            <a:avLst>
              <a:gd name="adj1" fmla="val 50000"/>
              <a:gd name="adj2" fmla="val 5000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3" name="Google Shape;733;p69"/>
          <p:cNvSpPr txBox="1"/>
          <p:nvPr/>
        </p:nvSpPr>
        <p:spPr>
          <a:xfrm>
            <a:off x="5591473" y="3752220"/>
            <a:ext cx="913500" cy="431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GB" sz="800" b="1">
                <a:solidFill>
                  <a:schemeClr val="accent5"/>
                </a:solidFill>
              </a:rPr>
              <a:t>Main RF</a:t>
            </a:r>
            <a:endParaRPr sz="800" b="1">
              <a:solidFill>
                <a:schemeClr val="accent5"/>
              </a:solidFill>
            </a:endParaRPr>
          </a:p>
          <a:p>
            <a:pPr marL="0" marR="0" lvl="0" indent="0" algn="l" rtl="0">
              <a:lnSpc>
                <a:spcPct val="100000"/>
              </a:lnSpc>
              <a:spcBef>
                <a:spcPts val="0"/>
              </a:spcBef>
              <a:spcAft>
                <a:spcPts val="0"/>
              </a:spcAft>
              <a:buClr>
                <a:srgbClr val="000000"/>
              </a:buClr>
              <a:buSzPts val="1200"/>
              <a:buFont typeface="Arial"/>
              <a:buNone/>
            </a:pPr>
            <a:r>
              <a:rPr lang="en-GB" sz="800" b="0" i="0" u="none" strike="noStrike" cap="none">
                <a:solidFill>
                  <a:schemeClr val="accent5"/>
                </a:solidFill>
                <a:latin typeface="Arial"/>
                <a:ea typeface="Arial"/>
                <a:cs typeface="Arial"/>
                <a:sym typeface="Arial"/>
              </a:rPr>
              <a:t>200 MHz</a:t>
            </a:r>
            <a:endParaRPr sz="800" b="0" i="0" u="none" strike="noStrike" cap="none">
              <a:solidFill>
                <a:schemeClr val="accent5"/>
              </a:solidFill>
              <a:latin typeface="Arial"/>
              <a:ea typeface="Arial"/>
              <a:cs typeface="Arial"/>
              <a:sym typeface="Arial"/>
            </a:endParaRPr>
          </a:p>
        </p:txBody>
      </p:sp>
      <p:sp>
        <p:nvSpPr>
          <p:cNvPr id="734" name="Google Shape;734;p69"/>
          <p:cNvSpPr txBox="1"/>
          <p:nvPr/>
        </p:nvSpPr>
        <p:spPr>
          <a:xfrm>
            <a:off x="6847730" y="3752220"/>
            <a:ext cx="913500" cy="431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GB" sz="800" b="1" i="0" u="none" strike="noStrike" cap="none">
                <a:solidFill>
                  <a:schemeClr val="accent5"/>
                </a:solidFill>
              </a:rPr>
              <a:t>RF 2</a:t>
            </a:r>
            <a:endParaRPr sz="800" b="1" i="0" u="none" strike="noStrike" cap="none">
              <a:solidFill>
                <a:schemeClr val="accent5"/>
              </a:solidFill>
            </a:endParaRPr>
          </a:p>
          <a:p>
            <a:pPr marL="0" marR="0" lvl="0" indent="0" algn="l" rtl="0">
              <a:lnSpc>
                <a:spcPct val="100000"/>
              </a:lnSpc>
              <a:spcBef>
                <a:spcPts val="0"/>
              </a:spcBef>
              <a:spcAft>
                <a:spcPts val="0"/>
              </a:spcAft>
              <a:buClr>
                <a:srgbClr val="000000"/>
              </a:buClr>
              <a:buSzPts val="1200"/>
              <a:buFont typeface="Arial"/>
              <a:buNone/>
            </a:pPr>
            <a:r>
              <a:rPr lang="en-GB" sz="800" b="0" i="0" u="none" strike="noStrike" cap="none">
                <a:solidFill>
                  <a:schemeClr val="accent5"/>
                </a:solidFill>
                <a:latin typeface="Arial"/>
                <a:ea typeface="Arial"/>
                <a:cs typeface="Arial"/>
                <a:sym typeface="Arial"/>
              </a:rPr>
              <a:t>800 MHz</a:t>
            </a:r>
            <a:endParaRPr sz="800" b="0" i="0" u="none" strike="noStrike" cap="none">
              <a:solidFill>
                <a:schemeClr val="accent5"/>
              </a:solidFill>
              <a:latin typeface="Arial"/>
              <a:ea typeface="Arial"/>
              <a:cs typeface="Arial"/>
              <a:sym typeface="Arial"/>
            </a:endParaRPr>
          </a:p>
        </p:txBody>
      </p:sp>
      <p:cxnSp>
        <p:nvCxnSpPr>
          <p:cNvPr id="735" name="Google Shape;735;p69"/>
          <p:cNvCxnSpPr/>
          <p:nvPr/>
        </p:nvCxnSpPr>
        <p:spPr>
          <a:xfrm>
            <a:off x="6375120" y="3769206"/>
            <a:ext cx="501600" cy="0"/>
          </a:xfrm>
          <a:prstGeom prst="straightConnector1">
            <a:avLst/>
          </a:prstGeom>
          <a:noFill/>
          <a:ln w="19050" cap="flat" cmpd="sng">
            <a:solidFill>
              <a:schemeClr val="dk1"/>
            </a:solidFill>
            <a:prstDash val="lgDash"/>
            <a:miter lim="8000"/>
            <a:headEnd type="none" w="sm" len="sm"/>
            <a:tailEnd type="none" w="sm" len="sm"/>
          </a:ln>
        </p:spPr>
      </p:cxnSp>
      <p:cxnSp>
        <p:nvCxnSpPr>
          <p:cNvPr id="736" name="Google Shape;736;p69"/>
          <p:cNvCxnSpPr/>
          <p:nvPr/>
        </p:nvCxnSpPr>
        <p:spPr>
          <a:xfrm>
            <a:off x="4951363" y="3769206"/>
            <a:ext cx="501600" cy="0"/>
          </a:xfrm>
          <a:prstGeom prst="straightConnector1">
            <a:avLst/>
          </a:prstGeom>
          <a:noFill/>
          <a:ln w="19050" cap="flat" cmpd="sng">
            <a:solidFill>
              <a:schemeClr val="dk1"/>
            </a:solidFill>
            <a:prstDash val="lgDash"/>
            <a:miter lim="8000"/>
            <a:headEnd type="none" w="sm" len="sm"/>
            <a:tailEnd type="none" w="sm" len="sm"/>
          </a:ln>
        </p:spPr>
      </p:cxnSp>
      <p:cxnSp>
        <p:nvCxnSpPr>
          <p:cNvPr id="737" name="Google Shape;737;p69"/>
          <p:cNvCxnSpPr/>
          <p:nvPr/>
        </p:nvCxnSpPr>
        <p:spPr>
          <a:xfrm rot="10800000">
            <a:off x="3307873" y="3287691"/>
            <a:ext cx="0" cy="486600"/>
          </a:xfrm>
          <a:prstGeom prst="straightConnector1">
            <a:avLst/>
          </a:prstGeom>
          <a:noFill/>
          <a:ln w="9525" cap="flat" cmpd="sng">
            <a:solidFill>
              <a:srgbClr val="888888"/>
            </a:solidFill>
            <a:prstDash val="solid"/>
            <a:round/>
            <a:headEnd type="none" w="sm" len="sm"/>
            <a:tailEnd type="triangle" w="med" len="med"/>
          </a:ln>
        </p:spPr>
      </p:cxnSp>
      <p:cxnSp>
        <p:nvCxnSpPr>
          <p:cNvPr id="738" name="Google Shape;738;p69"/>
          <p:cNvCxnSpPr/>
          <p:nvPr/>
        </p:nvCxnSpPr>
        <p:spPr>
          <a:xfrm rot="10800000">
            <a:off x="4396628" y="3287691"/>
            <a:ext cx="0" cy="486600"/>
          </a:xfrm>
          <a:prstGeom prst="straightConnector1">
            <a:avLst/>
          </a:prstGeom>
          <a:noFill/>
          <a:ln w="9525" cap="flat" cmpd="sng">
            <a:solidFill>
              <a:srgbClr val="888888"/>
            </a:solidFill>
            <a:prstDash val="solid"/>
            <a:round/>
            <a:headEnd type="none" w="sm" len="sm"/>
            <a:tailEnd type="triangle" w="med" len="med"/>
          </a:ln>
        </p:spPr>
      </p:cxnSp>
      <p:cxnSp>
        <p:nvCxnSpPr>
          <p:cNvPr id="739" name="Google Shape;739;p69"/>
          <p:cNvCxnSpPr/>
          <p:nvPr/>
        </p:nvCxnSpPr>
        <p:spPr>
          <a:xfrm rot="10800000">
            <a:off x="5798186" y="3088791"/>
            <a:ext cx="22200" cy="685500"/>
          </a:xfrm>
          <a:prstGeom prst="straightConnector1">
            <a:avLst/>
          </a:prstGeom>
          <a:noFill/>
          <a:ln w="9525" cap="flat" cmpd="sng">
            <a:solidFill>
              <a:srgbClr val="888888"/>
            </a:solidFill>
            <a:prstDash val="solid"/>
            <a:round/>
            <a:headEnd type="none" w="sm" len="sm"/>
            <a:tailEnd type="triangle" w="med" len="med"/>
          </a:ln>
        </p:spPr>
      </p:cxnSp>
      <p:cxnSp>
        <p:nvCxnSpPr>
          <p:cNvPr id="740" name="Google Shape;740;p69"/>
          <p:cNvCxnSpPr/>
          <p:nvPr/>
        </p:nvCxnSpPr>
        <p:spPr>
          <a:xfrm rot="10800000">
            <a:off x="7076642" y="3287691"/>
            <a:ext cx="0" cy="486600"/>
          </a:xfrm>
          <a:prstGeom prst="straightConnector1">
            <a:avLst/>
          </a:prstGeom>
          <a:noFill/>
          <a:ln w="9525" cap="flat" cmpd="sng">
            <a:solidFill>
              <a:srgbClr val="888888"/>
            </a:solidFill>
            <a:prstDash val="solid"/>
            <a:round/>
            <a:headEnd type="none" w="sm" len="sm"/>
            <a:tailEnd type="triangle" w="med" len="med"/>
          </a:ln>
        </p:spPr>
      </p:cxnSp>
      <p:sp>
        <p:nvSpPr>
          <p:cNvPr id="741" name="Google Shape;741;p69"/>
          <p:cNvSpPr/>
          <p:nvPr/>
        </p:nvSpPr>
        <p:spPr>
          <a:xfrm>
            <a:off x="782886" y="3534996"/>
            <a:ext cx="1982100" cy="209400"/>
          </a:xfrm>
          <a:prstGeom prst="round2SameRect">
            <a:avLst>
              <a:gd name="adj1" fmla="val 16667"/>
              <a:gd name="adj2" fmla="val 0"/>
            </a:avLst>
          </a:prstGeom>
          <a:solidFill>
            <a:srgbClr val="999999"/>
          </a:solidFill>
          <a:ln w="9525" cap="flat" cmpd="sng">
            <a:solidFill>
              <a:srgbClr val="88888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742" name="Google Shape;742;p69"/>
          <p:cNvCxnSpPr/>
          <p:nvPr/>
        </p:nvCxnSpPr>
        <p:spPr>
          <a:xfrm rot="10800000">
            <a:off x="1046612" y="3258855"/>
            <a:ext cx="0" cy="486600"/>
          </a:xfrm>
          <a:prstGeom prst="straightConnector1">
            <a:avLst/>
          </a:prstGeom>
          <a:noFill/>
          <a:ln w="9525" cap="flat" cmpd="sng">
            <a:solidFill>
              <a:srgbClr val="888888"/>
            </a:solidFill>
            <a:prstDash val="solid"/>
            <a:round/>
            <a:headEnd type="none" w="sm" len="sm"/>
            <a:tailEnd type="triangle" w="med" len="med"/>
          </a:ln>
        </p:spPr>
      </p:cxnSp>
      <p:cxnSp>
        <p:nvCxnSpPr>
          <p:cNvPr id="743" name="Google Shape;743;p69"/>
          <p:cNvCxnSpPr/>
          <p:nvPr/>
        </p:nvCxnSpPr>
        <p:spPr>
          <a:xfrm rot="10800000">
            <a:off x="1465364" y="3258855"/>
            <a:ext cx="0" cy="486600"/>
          </a:xfrm>
          <a:prstGeom prst="straightConnector1">
            <a:avLst/>
          </a:prstGeom>
          <a:noFill/>
          <a:ln w="9525" cap="flat" cmpd="sng">
            <a:solidFill>
              <a:srgbClr val="888888"/>
            </a:solidFill>
            <a:prstDash val="solid"/>
            <a:round/>
            <a:headEnd type="none" w="sm" len="sm"/>
            <a:tailEnd type="triangle" w="med" len="med"/>
          </a:ln>
        </p:spPr>
      </p:cxnSp>
      <p:cxnSp>
        <p:nvCxnSpPr>
          <p:cNvPr id="744" name="Google Shape;744;p69"/>
          <p:cNvCxnSpPr/>
          <p:nvPr/>
        </p:nvCxnSpPr>
        <p:spPr>
          <a:xfrm rot="10800000">
            <a:off x="1800365" y="3258855"/>
            <a:ext cx="0" cy="486600"/>
          </a:xfrm>
          <a:prstGeom prst="straightConnector1">
            <a:avLst/>
          </a:prstGeom>
          <a:noFill/>
          <a:ln w="9525" cap="flat" cmpd="sng">
            <a:solidFill>
              <a:srgbClr val="888888"/>
            </a:solidFill>
            <a:prstDash val="solid"/>
            <a:round/>
            <a:headEnd type="none" w="sm" len="sm"/>
            <a:tailEnd type="triangle" w="med" len="med"/>
          </a:ln>
        </p:spPr>
      </p:cxnSp>
      <p:cxnSp>
        <p:nvCxnSpPr>
          <p:cNvPr id="745" name="Google Shape;745;p69"/>
          <p:cNvCxnSpPr/>
          <p:nvPr/>
        </p:nvCxnSpPr>
        <p:spPr>
          <a:xfrm rot="10800000">
            <a:off x="2219117" y="3258855"/>
            <a:ext cx="0" cy="486600"/>
          </a:xfrm>
          <a:prstGeom prst="straightConnector1">
            <a:avLst/>
          </a:prstGeom>
          <a:noFill/>
          <a:ln w="9525" cap="flat" cmpd="sng">
            <a:solidFill>
              <a:srgbClr val="888888"/>
            </a:solidFill>
            <a:prstDash val="solid"/>
            <a:round/>
            <a:headEnd type="none" w="sm" len="sm"/>
            <a:tailEnd type="triangle" w="med" len="med"/>
          </a:ln>
        </p:spPr>
      </p:cxnSp>
      <p:sp>
        <p:nvSpPr>
          <p:cNvPr id="746" name="Google Shape;746;p69"/>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smtClean="0"/>
              <a:pPr marL="0" lvl="0" indent="0" algn="r" rtl="0">
                <a:lnSpc>
                  <a:spcPct val="100000"/>
                </a:lnSpc>
                <a:spcBef>
                  <a:spcPts val="0"/>
                </a:spcBef>
                <a:spcAft>
                  <a:spcPts val="0"/>
                </a:spcAft>
                <a:buClr>
                  <a:srgbClr val="000000"/>
                </a:buClr>
                <a:buSzPts val="1200"/>
                <a:buFont typeface="Arial"/>
                <a:buNone/>
              </a:pPr>
              <a:t>139</a:t>
            </a:fld>
            <a:endParaRPr/>
          </a:p>
        </p:txBody>
      </p:sp>
      <p:cxnSp>
        <p:nvCxnSpPr>
          <p:cNvPr id="747" name="Google Shape;747;p69"/>
          <p:cNvCxnSpPr/>
          <p:nvPr/>
        </p:nvCxnSpPr>
        <p:spPr>
          <a:xfrm rot="10800000">
            <a:off x="696140" y="2786394"/>
            <a:ext cx="0" cy="987900"/>
          </a:xfrm>
          <a:prstGeom prst="straightConnector1">
            <a:avLst/>
          </a:prstGeom>
          <a:noFill/>
          <a:ln w="9525" cap="flat" cmpd="sng">
            <a:solidFill>
              <a:srgbClr val="888888"/>
            </a:solidFill>
            <a:prstDash val="solid"/>
            <a:round/>
            <a:headEnd type="none" w="sm" len="sm"/>
            <a:tailEnd type="triangle" w="med" len="med"/>
          </a:ln>
        </p:spPr>
      </p:cxnSp>
      <p:sp>
        <p:nvSpPr>
          <p:cNvPr id="748" name="Google Shape;748;p69"/>
          <p:cNvSpPr txBox="1"/>
          <p:nvPr/>
        </p:nvSpPr>
        <p:spPr>
          <a:xfrm>
            <a:off x="457198" y="3763725"/>
            <a:ext cx="683400" cy="600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GB" sz="900" b="1">
                <a:solidFill>
                  <a:schemeClr val="accent5"/>
                </a:solidFill>
              </a:rPr>
              <a:t># of protons</a:t>
            </a:r>
            <a:endParaRPr sz="900" b="1" i="0" u="none" strike="noStrike" cap="none">
              <a:solidFill>
                <a:schemeClr val="accent5"/>
              </a:solidFill>
            </a:endParaRPr>
          </a:p>
          <a:p>
            <a:pPr marL="0" marR="0" lvl="0" indent="0" algn="l" rtl="0">
              <a:lnSpc>
                <a:spcPct val="100000"/>
              </a:lnSpc>
              <a:spcBef>
                <a:spcPts val="0"/>
              </a:spcBef>
              <a:spcAft>
                <a:spcPts val="0"/>
              </a:spcAft>
              <a:buClr>
                <a:srgbClr val="000000"/>
              </a:buClr>
              <a:buSzPts val="1200"/>
              <a:buFont typeface="Arial"/>
              <a:buNone/>
            </a:pPr>
            <a:r>
              <a:rPr lang="en-GB" sz="900">
                <a:solidFill>
                  <a:schemeClr val="accent5"/>
                </a:solidFill>
              </a:rPr>
              <a:t>f=0</a:t>
            </a:r>
            <a:endParaRPr sz="900" b="0" i="0" u="none" strike="noStrike" cap="none">
              <a:solidFill>
                <a:schemeClr val="accent5"/>
              </a:solidFill>
              <a:latin typeface="Arial"/>
              <a:ea typeface="Arial"/>
              <a:cs typeface="Arial"/>
              <a:sym typeface="Arial"/>
            </a:endParaRPr>
          </a:p>
        </p:txBody>
      </p:sp>
      <p:sp>
        <p:nvSpPr>
          <p:cNvPr id="749" name="Google Shape;749;p69"/>
          <p:cNvSpPr txBox="1"/>
          <p:nvPr/>
        </p:nvSpPr>
        <p:spPr>
          <a:xfrm>
            <a:off x="340250" y="699675"/>
            <a:ext cx="1770900" cy="43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900" u="sng">
              <a:solidFill>
                <a:schemeClr val="dk1"/>
              </a:solidFill>
            </a:endParaRPr>
          </a:p>
        </p:txBody>
      </p:sp>
      <p:sp>
        <p:nvSpPr>
          <p:cNvPr id="750" name="Google Shape;750;p69"/>
          <p:cNvSpPr/>
          <p:nvPr/>
        </p:nvSpPr>
        <p:spPr>
          <a:xfrm rot="-5400000">
            <a:off x="7954875" y="3164125"/>
            <a:ext cx="683400" cy="273900"/>
          </a:xfrm>
          <a:prstGeom prst="rightArrow">
            <a:avLst>
              <a:gd name="adj1" fmla="val 50000"/>
              <a:gd name="adj2" fmla="val 50000"/>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751" name="Google Shape;751;p69"/>
          <p:cNvSpPr txBox="1"/>
          <p:nvPr/>
        </p:nvSpPr>
        <p:spPr>
          <a:xfrm>
            <a:off x="7465375" y="2703450"/>
            <a:ext cx="1770900" cy="522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100">
                <a:solidFill>
                  <a:srgbClr val="FF0000"/>
                </a:solidFill>
              </a:rPr>
              <a:t>Up to 10 GHz for SHiP</a:t>
            </a:r>
            <a:endParaRPr sz="1100">
              <a:solidFill>
                <a:srgbClr val="FF0000"/>
              </a:solidFill>
            </a:endParaRPr>
          </a:p>
        </p:txBody>
      </p:sp>
      <p:grpSp>
        <p:nvGrpSpPr>
          <p:cNvPr id="752" name="Google Shape;752;p69"/>
          <p:cNvGrpSpPr/>
          <p:nvPr/>
        </p:nvGrpSpPr>
        <p:grpSpPr>
          <a:xfrm>
            <a:off x="457188" y="745125"/>
            <a:ext cx="1362663" cy="2290675"/>
            <a:chOff x="457188" y="745125"/>
            <a:chExt cx="1362663" cy="2290675"/>
          </a:xfrm>
        </p:grpSpPr>
        <p:pic>
          <p:nvPicPr>
            <p:cNvPr id="753" name="Google Shape;753;p69"/>
            <p:cNvPicPr preferRelativeResize="0"/>
            <p:nvPr/>
          </p:nvPicPr>
          <p:blipFill>
            <a:blip r:embed="rId3">
              <a:alphaModFix/>
            </a:blip>
            <a:stretch>
              <a:fillRect/>
            </a:stretch>
          </p:blipFill>
          <p:spPr>
            <a:xfrm>
              <a:off x="457188" y="1027265"/>
              <a:ext cx="1320075" cy="2008535"/>
            </a:xfrm>
            <a:prstGeom prst="rect">
              <a:avLst/>
            </a:prstGeom>
            <a:noFill/>
            <a:ln>
              <a:noFill/>
            </a:ln>
          </p:spPr>
        </p:pic>
        <p:sp>
          <p:nvSpPr>
            <p:cNvPr id="754" name="Google Shape;754;p69"/>
            <p:cNvSpPr/>
            <p:nvPr/>
          </p:nvSpPr>
          <p:spPr>
            <a:xfrm>
              <a:off x="499850" y="745125"/>
              <a:ext cx="1320000" cy="431100"/>
            </a:xfrm>
            <a:prstGeom prst="roundRect">
              <a:avLst>
                <a:gd name="adj" fmla="val 16667"/>
              </a:avLst>
            </a:prstGeom>
            <a:solidFill>
              <a:schemeClr val="lt1"/>
            </a:solid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800" b="1" u="sng">
                  <a:solidFill>
                    <a:schemeClr val="dk1"/>
                  </a:solidFill>
                </a:rPr>
                <a:t>Proposed:</a:t>
              </a:r>
              <a:r>
                <a:rPr lang="en-GB" sz="800" u="sng">
                  <a:solidFill>
                    <a:schemeClr val="dk1"/>
                  </a:solidFill>
                </a:rPr>
                <a:t> Cryogenic current comparator [1]</a:t>
              </a:r>
              <a:endParaRPr sz="800">
                <a:solidFill>
                  <a:schemeClr val="dk1"/>
                </a:solidFill>
              </a:endParaRPr>
            </a:p>
          </p:txBody>
        </p:sp>
      </p:grpSp>
      <p:grpSp>
        <p:nvGrpSpPr>
          <p:cNvPr id="755" name="Google Shape;755;p69"/>
          <p:cNvGrpSpPr/>
          <p:nvPr/>
        </p:nvGrpSpPr>
        <p:grpSpPr>
          <a:xfrm>
            <a:off x="2187350" y="1175025"/>
            <a:ext cx="1648726" cy="1576401"/>
            <a:chOff x="2187350" y="1175025"/>
            <a:chExt cx="1648726" cy="1576401"/>
          </a:xfrm>
        </p:grpSpPr>
        <p:pic>
          <p:nvPicPr>
            <p:cNvPr id="756" name="Google Shape;756;p69"/>
            <p:cNvPicPr preferRelativeResize="0"/>
            <p:nvPr/>
          </p:nvPicPr>
          <p:blipFill>
            <a:blip r:embed="rId4">
              <a:alphaModFix/>
            </a:blip>
            <a:stretch>
              <a:fillRect/>
            </a:stretch>
          </p:blipFill>
          <p:spPr>
            <a:xfrm>
              <a:off x="2187350" y="1650801"/>
              <a:ext cx="1648726" cy="1100625"/>
            </a:xfrm>
            <a:prstGeom prst="rect">
              <a:avLst/>
            </a:prstGeom>
            <a:noFill/>
            <a:ln>
              <a:noFill/>
            </a:ln>
          </p:spPr>
        </p:pic>
        <p:sp>
          <p:nvSpPr>
            <p:cNvPr id="757" name="Google Shape;757;p69"/>
            <p:cNvSpPr/>
            <p:nvPr/>
          </p:nvSpPr>
          <p:spPr>
            <a:xfrm>
              <a:off x="2551875" y="1175025"/>
              <a:ext cx="1234800" cy="522000"/>
            </a:xfrm>
            <a:prstGeom prst="roundRect">
              <a:avLst>
                <a:gd name="adj" fmla="val 16667"/>
              </a:avLst>
            </a:prstGeom>
            <a:solidFill>
              <a:schemeClr val="lt1"/>
            </a:solid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800" u="sng">
                  <a:solidFill>
                    <a:schemeClr val="dk1"/>
                  </a:solidFill>
                </a:rPr>
                <a:t>Secondary emission</a:t>
              </a:r>
              <a:endParaRPr sz="800" u="sng">
                <a:solidFill>
                  <a:schemeClr val="dk1"/>
                </a:solidFill>
              </a:endParaRPr>
            </a:p>
            <a:p>
              <a:pPr marL="0" lvl="0" indent="0" algn="ctr" rtl="0">
                <a:spcBef>
                  <a:spcPts val="0"/>
                </a:spcBef>
                <a:spcAft>
                  <a:spcPts val="0"/>
                </a:spcAft>
                <a:buNone/>
              </a:pPr>
              <a:r>
                <a:rPr lang="en-GB" sz="800">
                  <a:solidFill>
                    <a:schemeClr val="dk1"/>
                  </a:solidFill>
                </a:rPr>
                <a:t>Main “spill quality” device [2]</a:t>
              </a:r>
              <a:endParaRPr sz="800">
                <a:solidFill>
                  <a:schemeClr val="dk1"/>
                </a:solidFill>
              </a:endParaRPr>
            </a:p>
          </p:txBody>
        </p:sp>
      </p:grpSp>
      <p:sp>
        <p:nvSpPr>
          <p:cNvPr id="758" name="Google Shape;758;p69"/>
          <p:cNvSpPr/>
          <p:nvPr/>
        </p:nvSpPr>
        <p:spPr>
          <a:xfrm>
            <a:off x="6343539" y="223125"/>
            <a:ext cx="2570400" cy="522000"/>
          </a:xfrm>
          <a:prstGeom prst="roundRect">
            <a:avLst>
              <a:gd name="adj" fmla="val 16667"/>
            </a:avLst>
          </a:prstGeom>
          <a:solidFill>
            <a:schemeClr val="lt1"/>
          </a:solidFill>
          <a:ln w="28575" cap="flat" cmpd="sng">
            <a:solidFill>
              <a:schemeClr val="dk2"/>
            </a:solidFill>
            <a:prstDash val="dash"/>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800">
                <a:solidFill>
                  <a:schemeClr val="dk1"/>
                </a:solidFill>
              </a:rPr>
              <a:t>For high-frequency data, efficient transfer and storage solutions needed.</a:t>
            </a:r>
            <a:endParaRPr sz="800">
              <a:solidFill>
                <a:schemeClr val="dk1"/>
              </a:solidFill>
            </a:endParaRPr>
          </a:p>
          <a:p>
            <a:pPr marL="0" lvl="0" indent="0" algn="ctr" rtl="0">
              <a:spcBef>
                <a:spcPts val="0"/>
              </a:spcBef>
              <a:spcAft>
                <a:spcPts val="0"/>
              </a:spcAft>
              <a:buNone/>
            </a:pPr>
            <a:r>
              <a:rPr lang="en-GB" sz="800">
                <a:solidFill>
                  <a:schemeClr val="dk1"/>
                </a:solidFill>
              </a:rPr>
              <a:t>Typically, only short chunks (~10 ms) along spill are needed</a:t>
            </a:r>
            <a:endParaRPr sz="800">
              <a:solidFill>
                <a:schemeClr val="dk1"/>
              </a:solidFill>
            </a:endParaRPr>
          </a:p>
        </p:txBody>
      </p:sp>
      <p:grpSp>
        <p:nvGrpSpPr>
          <p:cNvPr id="759" name="Google Shape;759;p69"/>
          <p:cNvGrpSpPr/>
          <p:nvPr/>
        </p:nvGrpSpPr>
        <p:grpSpPr>
          <a:xfrm>
            <a:off x="4578763" y="1032825"/>
            <a:ext cx="3959588" cy="1947200"/>
            <a:chOff x="4578763" y="1032825"/>
            <a:chExt cx="3959588" cy="1947200"/>
          </a:xfrm>
        </p:grpSpPr>
        <p:pic>
          <p:nvPicPr>
            <p:cNvPr id="760" name="Google Shape;760;p69"/>
            <p:cNvPicPr preferRelativeResize="0"/>
            <p:nvPr/>
          </p:nvPicPr>
          <p:blipFill>
            <a:blip r:embed="rId5">
              <a:alphaModFix/>
            </a:blip>
            <a:stretch>
              <a:fillRect/>
            </a:stretch>
          </p:blipFill>
          <p:spPr>
            <a:xfrm>
              <a:off x="6556250" y="1566100"/>
              <a:ext cx="1982100" cy="905203"/>
            </a:xfrm>
            <a:prstGeom prst="rect">
              <a:avLst/>
            </a:prstGeom>
            <a:noFill/>
            <a:ln>
              <a:noFill/>
            </a:ln>
          </p:spPr>
        </p:pic>
        <p:pic>
          <p:nvPicPr>
            <p:cNvPr id="761" name="Google Shape;761;p69"/>
            <p:cNvPicPr preferRelativeResize="0"/>
            <p:nvPr/>
          </p:nvPicPr>
          <p:blipFill>
            <a:blip r:embed="rId6">
              <a:alphaModFix/>
            </a:blip>
            <a:stretch>
              <a:fillRect/>
            </a:stretch>
          </p:blipFill>
          <p:spPr>
            <a:xfrm>
              <a:off x="4578763" y="1464819"/>
              <a:ext cx="1234800" cy="1515206"/>
            </a:xfrm>
            <a:prstGeom prst="rect">
              <a:avLst/>
            </a:prstGeom>
            <a:noFill/>
            <a:ln>
              <a:noFill/>
            </a:ln>
          </p:spPr>
        </p:pic>
        <p:sp>
          <p:nvSpPr>
            <p:cNvPr id="762" name="Google Shape;762;p69"/>
            <p:cNvSpPr/>
            <p:nvPr/>
          </p:nvSpPr>
          <p:spPr>
            <a:xfrm>
              <a:off x="4578763" y="1032825"/>
              <a:ext cx="1234800" cy="400200"/>
            </a:xfrm>
            <a:prstGeom prst="roundRect">
              <a:avLst>
                <a:gd name="adj" fmla="val 16667"/>
              </a:avLst>
            </a:prstGeom>
            <a:solidFill>
              <a:schemeClr val="lt1"/>
            </a:solid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800" u="sng">
                  <a:solidFill>
                    <a:schemeClr val="dk1"/>
                  </a:solidFill>
                </a:rPr>
                <a:t>Optical transition radiation</a:t>
              </a:r>
              <a:endParaRPr sz="800">
                <a:solidFill>
                  <a:schemeClr val="dk1"/>
                </a:solidFill>
              </a:endParaRPr>
            </a:p>
          </p:txBody>
        </p:sp>
        <p:sp>
          <p:nvSpPr>
            <p:cNvPr id="763" name="Google Shape;763;p69"/>
            <p:cNvSpPr/>
            <p:nvPr/>
          </p:nvSpPr>
          <p:spPr>
            <a:xfrm>
              <a:off x="6374013" y="1312125"/>
              <a:ext cx="1234800" cy="400200"/>
            </a:xfrm>
            <a:prstGeom prst="roundRect">
              <a:avLst>
                <a:gd name="adj" fmla="val 16667"/>
              </a:avLst>
            </a:prstGeom>
            <a:solidFill>
              <a:schemeClr val="lt1"/>
            </a:solid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800" u="sng">
                  <a:solidFill>
                    <a:schemeClr val="dk1"/>
                  </a:solidFill>
                </a:rPr>
                <a:t>Diamond BLMs</a:t>
              </a:r>
              <a:endParaRPr sz="800">
                <a:solidFill>
                  <a:schemeClr val="dk1"/>
                </a:solidFill>
              </a:endParaRPr>
            </a:p>
          </p:txBody>
        </p:sp>
      </p:grpSp>
      <p:sp>
        <p:nvSpPr>
          <p:cNvPr id="764" name="Google Shape;764;p69"/>
          <p:cNvSpPr txBox="1"/>
          <p:nvPr/>
        </p:nvSpPr>
        <p:spPr>
          <a:xfrm>
            <a:off x="651275" y="4556200"/>
            <a:ext cx="2118900" cy="408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solidFill>
                  <a:schemeClr val="accent1"/>
                </a:solidFill>
              </a:rPr>
              <a:t>[1] </a:t>
            </a:r>
            <a:r>
              <a:rPr lang="en-GB" sz="1200" u="sng">
                <a:solidFill>
                  <a:schemeClr val="accent1"/>
                </a:solidFill>
                <a:hlinkClick r:id="rId7">
                  <a:extLst>
                    <a:ext uri="{A12FA001-AC4F-418D-AE19-62706E023703}">
                      <ahyp:hlinkClr xmlns:ahyp="http://schemas.microsoft.com/office/drawing/2018/hyperlinkcolor" val="tx"/>
                    </a:ext>
                  </a:extLst>
                </a:hlinkClick>
              </a:rPr>
              <a:t>J. Tan 2024</a:t>
            </a:r>
            <a:endParaRPr sz="1200">
              <a:solidFill>
                <a:schemeClr val="accent1"/>
              </a:solidFill>
            </a:endParaRPr>
          </a:p>
          <a:p>
            <a:pPr marL="0" lvl="0" indent="0" algn="l" rtl="0">
              <a:spcBef>
                <a:spcPts val="0"/>
              </a:spcBef>
              <a:spcAft>
                <a:spcPts val="0"/>
              </a:spcAft>
              <a:buNone/>
            </a:pPr>
            <a:r>
              <a:rPr lang="en-GB" sz="1200">
                <a:solidFill>
                  <a:schemeClr val="accent1"/>
                </a:solidFill>
              </a:rPr>
              <a:t>[2] </a:t>
            </a:r>
            <a:r>
              <a:rPr lang="en-GB" sz="1200" u="sng">
                <a:solidFill>
                  <a:schemeClr val="accent1"/>
                </a:solidFill>
                <a:hlinkClick r:id="rId8">
                  <a:extLst>
                    <a:ext uri="{A12FA001-AC4F-418D-AE19-62706E023703}">
                      <ahyp:hlinkClr xmlns:ahyp="http://schemas.microsoft.com/office/drawing/2018/hyperlinkcolor" val="tx"/>
                    </a:ext>
                  </a:extLst>
                </a:hlinkClick>
              </a:rPr>
              <a:t>F. Roncarolo 2024</a:t>
            </a:r>
            <a:endParaRPr sz="1200">
              <a:solidFill>
                <a:schemeClr val="accent1"/>
              </a:solidFill>
            </a:endParaRPr>
          </a:p>
        </p:txBody>
      </p:sp>
      <p:sp>
        <p:nvSpPr>
          <p:cNvPr id="765" name="Google Shape;765;p69"/>
          <p:cNvSpPr txBox="1"/>
          <p:nvPr/>
        </p:nvSpPr>
        <p:spPr>
          <a:xfrm>
            <a:off x="2927500" y="4406975"/>
            <a:ext cx="2865900" cy="646500"/>
          </a:xfrm>
          <a:prstGeom prst="rect">
            <a:avLst/>
          </a:prstGeom>
          <a:noFill/>
          <a:ln>
            <a:noFill/>
          </a:ln>
        </p:spPr>
        <p:txBody>
          <a:bodyPr spcFirstLastPara="1" wrap="square" lIns="91425" tIns="91425" rIns="91425" bIns="91425" anchor="ctr" anchorCtr="0">
            <a:spAutoFit/>
          </a:bodyPr>
          <a:lstStyle/>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Slow-Extraction R&amp;D at CERN</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P. Arrutia</a:t>
            </a:r>
            <a:endParaRPr sz="1000">
              <a:solidFill>
                <a:schemeClr val="accent1"/>
              </a:solidFill>
            </a:endParaRPr>
          </a:p>
          <a:p>
            <a:pPr marL="0" marR="0" lvl="0" indent="0" algn="ctr" rtl="0">
              <a:lnSpc>
                <a:spcPct val="100000"/>
              </a:lnSpc>
              <a:spcBef>
                <a:spcPts val="0"/>
              </a:spcBef>
              <a:spcAft>
                <a:spcPts val="0"/>
              </a:spcAft>
              <a:buClr>
                <a:srgbClr val="000000"/>
              </a:buClr>
              <a:buSzPts val="1000"/>
              <a:buFont typeface="Arial"/>
              <a:buNone/>
            </a:pPr>
            <a:r>
              <a:rPr lang="en-GB" sz="1000">
                <a:solidFill>
                  <a:schemeClr val="accent1"/>
                </a:solidFill>
              </a:rPr>
              <a:t>June 28th 2024</a:t>
            </a:r>
            <a:endParaRPr sz="1000">
              <a:solidFill>
                <a:schemeClr val="accent1"/>
              </a:solidFill>
            </a:endParaRPr>
          </a:p>
        </p:txBody>
      </p:sp>
      <p:sp>
        <p:nvSpPr>
          <p:cNvPr id="2" name="Footer Placeholder 1">
            <a:extLst>
              <a:ext uri="{FF2B5EF4-FFF2-40B4-BE49-F238E27FC236}">
                <a16:creationId xmlns:a16="http://schemas.microsoft.com/office/drawing/2014/main" id="{0C5C3C6F-2FC5-DAF4-0512-5AE8DA184311}"/>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2621166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5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5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5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5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5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CFA795-3B2A-046F-D8D8-CE52A3CED383}"/>
            </a:ext>
          </a:extLst>
        </p:cNvPr>
        <p:cNvGrpSpPr/>
        <p:nvPr/>
      </p:nvGrpSpPr>
      <p:grpSpPr>
        <a:xfrm>
          <a:off x="0" y="0"/>
          <a:ext cx="0" cy="0"/>
          <a:chOff x="0" y="0"/>
          <a:chExt cx="0" cy="0"/>
        </a:xfrm>
      </p:grpSpPr>
      <p:sp>
        <p:nvSpPr>
          <p:cNvPr id="5" name="Footer Placeholder 4">
            <a:extLst>
              <a:ext uri="{FF2B5EF4-FFF2-40B4-BE49-F238E27FC236}">
                <a16:creationId xmlns:a16="http://schemas.microsoft.com/office/drawing/2014/main" id="{6A7156A1-317C-DCF3-3A7E-C6E004E7405C}"/>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75B6F9B5-7002-13F1-AFAF-DC5F80138EBB}"/>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14</a:t>
            </a:fld>
            <a:endParaRPr lang="en-US" dirty="0"/>
          </a:p>
        </p:txBody>
      </p:sp>
      <p:sp>
        <p:nvSpPr>
          <p:cNvPr id="42" name="TextBox 41">
            <a:extLst>
              <a:ext uri="{FF2B5EF4-FFF2-40B4-BE49-F238E27FC236}">
                <a16:creationId xmlns:a16="http://schemas.microsoft.com/office/drawing/2014/main" id="{7C7875BA-1D5B-C235-7F81-DCC5747A6A7E}"/>
              </a:ext>
            </a:extLst>
          </p:cNvPr>
          <p:cNvSpPr txBox="1"/>
          <p:nvPr/>
        </p:nvSpPr>
        <p:spPr>
          <a:xfrm>
            <a:off x="411982" y="3187622"/>
            <a:ext cx="8148198" cy="1477328"/>
          </a:xfrm>
          <a:prstGeom prst="rect">
            <a:avLst/>
          </a:prstGeom>
          <a:noFill/>
        </p:spPr>
        <p:txBody>
          <a:bodyPr wrap="square">
            <a:spAutoFit/>
          </a:bodyPr>
          <a:lstStyle/>
          <a:p>
            <a:pPr marL="285750" indent="-285750" algn="l" eaLnBrk="1" hangingPunct="1">
              <a:buFont typeface="Arial" panose="020B0604020202020204" pitchFamily="34" charset="0"/>
              <a:buChar char="•"/>
            </a:pPr>
            <a:r>
              <a:rPr lang="en-US" altLang="en-US" dirty="0">
                <a:cs typeface="Arial"/>
              </a:rPr>
              <a:t>Septum + kicker work together to put beam onto reference trajectory.</a:t>
            </a:r>
          </a:p>
          <a:p>
            <a:pPr marL="285750" indent="-285750" algn="l" eaLnBrk="1" hangingPunct="1">
              <a:buFont typeface="Arial" panose="020B0604020202020204" pitchFamily="34" charset="0"/>
              <a:buChar char="•"/>
            </a:pPr>
            <a:r>
              <a:rPr lang="en-US" altLang="en-US" dirty="0">
                <a:cs typeface="Arial"/>
              </a:rPr>
              <a:t>Several trains can be stacked (e.g. from smaller ring to larger).</a:t>
            </a:r>
          </a:p>
          <a:p>
            <a:pPr marL="285750" indent="-285750" algn="l" eaLnBrk="1" hangingPunct="1">
              <a:buFont typeface="Arial" panose="020B0604020202020204" pitchFamily="34" charset="0"/>
              <a:buChar char="•"/>
            </a:pPr>
            <a:r>
              <a:rPr lang="en-US" altLang="en-US" dirty="0">
                <a:cs typeface="Arial"/>
              </a:rPr>
              <a:t>Slow bumpers may be used to minimize necessary kicks.</a:t>
            </a:r>
          </a:p>
          <a:p>
            <a:pPr algn="l" eaLnBrk="1" hangingPunct="1"/>
            <a:endParaRPr lang="en-US" altLang="en-US" dirty="0">
              <a:cs typeface="Arial"/>
            </a:endParaRPr>
          </a:p>
          <a:p>
            <a:pPr marL="285750" indent="-285750" algn="l" eaLnBrk="1" hangingPunct="1">
              <a:buFont typeface="Arial" panose="020B0604020202020204" pitchFamily="34" charset="0"/>
              <a:buChar char="•"/>
            </a:pPr>
            <a:r>
              <a:rPr lang="en-US" altLang="en-US" dirty="0">
                <a:cs typeface="Arial"/>
              </a:rPr>
              <a:t>Applications: PS, SPS, LHC, etc. (“Bread and butter” of injection.)</a:t>
            </a:r>
          </a:p>
        </p:txBody>
      </p:sp>
      <p:grpSp>
        <p:nvGrpSpPr>
          <p:cNvPr id="7" name="Group 6">
            <a:extLst>
              <a:ext uri="{FF2B5EF4-FFF2-40B4-BE49-F238E27FC236}">
                <a16:creationId xmlns:a16="http://schemas.microsoft.com/office/drawing/2014/main" id="{7D7FB06F-68A2-D077-672D-E967766153EE}"/>
              </a:ext>
            </a:extLst>
          </p:cNvPr>
          <p:cNvGrpSpPr/>
          <p:nvPr/>
        </p:nvGrpSpPr>
        <p:grpSpPr>
          <a:xfrm>
            <a:off x="5576861" y="411440"/>
            <a:ext cx="3035306" cy="2253509"/>
            <a:chOff x="5381991" y="411440"/>
            <a:chExt cx="3035306" cy="2253509"/>
          </a:xfrm>
        </p:grpSpPr>
        <p:grpSp>
          <p:nvGrpSpPr>
            <p:cNvPr id="8" name="Group 7">
              <a:extLst>
                <a:ext uri="{FF2B5EF4-FFF2-40B4-BE49-F238E27FC236}">
                  <a16:creationId xmlns:a16="http://schemas.microsoft.com/office/drawing/2014/main" id="{77887A5B-ED1B-C7AC-E36B-46EE8643D44E}"/>
                </a:ext>
              </a:extLst>
            </p:cNvPr>
            <p:cNvGrpSpPr>
              <a:grpSpLocks/>
            </p:cNvGrpSpPr>
            <p:nvPr/>
          </p:nvGrpSpPr>
          <p:grpSpPr bwMode="auto">
            <a:xfrm>
              <a:off x="5381991" y="716241"/>
              <a:ext cx="3035306" cy="1948708"/>
              <a:chOff x="3693" y="630"/>
              <a:chExt cx="1912" cy="1339"/>
            </a:xfrm>
          </p:grpSpPr>
          <p:sp>
            <p:nvSpPr>
              <p:cNvPr id="10" name="Rectangle 9">
                <a:extLst>
                  <a:ext uri="{FF2B5EF4-FFF2-40B4-BE49-F238E27FC236}">
                    <a16:creationId xmlns:a16="http://schemas.microsoft.com/office/drawing/2014/main" id="{077E7AAB-7A3B-9E6B-75F1-16971C15D491}"/>
                  </a:ext>
                </a:extLst>
              </p:cNvPr>
              <p:cNvSpPr>
                <a:spLocks noChangeArrowheads="1"/>
              </p:cNvSpPr>
              <p:nvPr/>
            </p:nvSpPr>
            <p:spPr bwMode="auto">
              <a:xfrm>
                <a:off x="4840" y="917"/>
                <a:ext cx="191" cy="239"/>
              </a:xfrm>
              <a:prstGeom prst="rect">
                <a:avLst/>
              </a:prstGeom>
              <a:pattFill prst="ltUpDiag">
                <a:fgClr>
                  <a:srgbClr val="FF0000"/>
                </a:fgClr>
                <a:bgClr>
                  <a:schemeClr val="bg1"/>
                </a:bgClr>
              </a:pattFill>
              <a:ln>
                <a:noFill/>
              </a:ln>
              <a:extLst>
                <a:ext uri="{91240B29-F687-4f45-9708-019B960494DF}">
                  <a14:hiddenLine xmlns:a14="http://schemas.microsoft.com/office/drawing/2010/main" xmlns="" xmlns:lc="http://schemas.openxmlformats.org/drawingml/2006/lockedCanvas" w="9525" algn="ctr">
                    <a:solidFill>
                      <a:srgbClr val="000000"/>
                    </a:solidFill>
                    <a:miter lim="800000"/>
                    <a:headEnd/>
                    <a:tailEnd/>
                  </a14:hiddenLine>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endParaRPr lang="en-US" altLang="en-US"/>
              </a:p>
            </p:txBody>
          </p:sp>
          <p:sp>
            <p:nvSpPr>
              <p:cNvPr id="11" name="Freeform 20">
                <a:extLst>
                  <a:ext uri="{FF2B5EF4-FFF2-40B4-BE49-F238E27FC236}">
                    <a16:creationId xmlns:a16="http://schemas.microsoft.com/office/drawing/2014/main" id="{1426C089-794F-E4B2-2D6F-44507B67C2F1}"/>
                  </a:ext>
                </a:extLst>
              </p:cNvPr>
              <p:cNvSpPr>
                <a:spLocks/>
              </p:cNvSpPr>
              <p:nvPr/>
            </p:nvSpPr>
            <p:spPr bwMode="auto">
              <a:xfrm>
                <a:off x="3836" y="917"/>
                <a:ext cx="1004" cy="239"/>
              </a:xfrm>
              <a:custGeom>
                <a:avLst/>
                <a:gdLst>
                  <a:gd name="T0" fmla="*/ 0 w 1004"/>
                  <a:gd name="T1" fmla="*/ 239 h 239"/>
                  <a:gd name="T2" fmla="*/ 48 w 1004"/>
                  <a:gd name="T3" fmla="*/ 239 h 239"/>
                  <a:gd name="T4" fmla="*/ 48 w 1004"/>
                  <a:gd name="T5" fmla="*/ 0 h 239"/>
                  <a:gd name="T6" fmla="*/ 239 w 1004"/>
                  <a:gd name="T7" fmla="*/ 0 h 239"/>
                  <a:gd name="T8" fmla="*/ 239 w 1004"/>
                  <a:gd name="T9" fmla="*/ 239 h 239"/>
                  <a:gd name="T10" fmla="*/ 287 w 1004"/>
                  <a:gd name="T11" fmla="*/ 239 h 239"/>
                  <a:gd name="T12" fmla="*/ 287 w 1004"/>
                  <a:gd name="T13" fmla="*/ 0 h 239"/>
                  <a:gd name="T14" fmla="*/ 430 w 1004"/>
                  <a:gd name="T15" fmla="*/ 0 h 239"/>
                  <a:gd name="T16" fmla="*/ 478 w 1004"/>
                  <a:gd name="T17" fmla="*/ 0 h 239"/>
                  <a:gd name="T18" fmla="*/ 478 w 1004"/>
                  <a:gd name="T19" fmla="*/ 239 h 239"/>
                  <a:gd name="T20" fmla="*/ 526 w 1004"/>
                  <a:gd name="T21" fmla="*/ 239 h 239"/>
                  <a:gd name="T22" fmla="*/ 526 w 1004"/>
                  <a:gd name="T23" fmla="*/ 0 h 239"/>
                  <a:gd name="T24" fmla="*/ 717 w 1004"/>
                  <a:gd name="T25" fmla="*/ 0 h 239"/>
                  <a:gd name="T26" fmla="*/ 717 w 1004"/>
                  <a:gd name="T27" fmla="*/ 239 h 239"/>
                  <a:gd name="T28" fmla="*/ 765 w 1004"/>
                  <a:gd name="T29" fmla="*/ 239 h 239"/>
                  <a:gd name="T30" fmla="*/ 765 w 1004"/>
                  <a:gd name="T31" fmla="*/ 0 h 239"/>
                  <a:gd name="T32" fmla="*/ 956 w 1004"/>
                  <a:gd name="T33" fmla="*/ 0 h 239"/>
                  <a:gd name="T34" fmla="*/ 956 w 1004"/>
                  <a:gd name="T35" fmla="*/ 239 h 239"/>
                  <a:gd name="T36" fmla="*/ 1004 w 1004"/>
                  <a:gd name="T37" fmla="*/ 239 h 23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04"/>
                  <a:gd name="T58" fmla="*/ 0 h 239"/>
                  <a:gd name="T59" fmla="*/ 1004 w 1004"/>
                  <a:gd name="T60" fmla="*/ 239 h 23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04" h="239">
                    <a:moveTo>
                      <a:pt x="0" y="239"/>
                    </a:moveTo>
                    <a:lnTo>
                      <a:pt x="48" y="239"/>
                    </a:lnTo>
                    <a:lnTo>
                      <a:pt x="48" y="0"/>
                    </a:lnTo>
                    <a:lnTo>
                      <a:pt x="239" y="0"/>
                    </a:lnTo>
                    <a:lnTo>
                      <a:pt x="239" y="239"/>
                    </a:lnTo>
                    <a:lnTo>
                      <a:pt x="287" y="239"/>
                    </a:lnTo>
                    <a:lnTo>
                      <a:pt x="287" y="0"/>
                    </a:lnTo>
                    <a:lnTo>
                      <a:pt x="430" y="0"/>
                    </a:lnTo>
                    <a:lnTo>
                      <a:pt x="478" y="0"/>
                    </a:lnTo>
                    <a:lnTo>
                      <a:pt x="478" y="239"/>
                    </a:lnTo>
                    <a:lnTo>
                      <a:pt x="526" y="239"/>
                    </a:lnTo>
                    <a:lnTo>
                      <a:pt x="526" y="0"/>
                    </a:lnTo>
                    <a:lnTo>
                      <a:pt x="717" y="0"/>
                    </a:lnTo>
                    <a:lnTo>
                      <a:pt x="717" y="239"/>
                    </a:lnTo>
                    <a:lnTo>
                      <a:pt x="765" y="239"/>
                    </a:lnTo>
                    <a:lnTo>
                      <a:pt x="765" y="0"/>
                    </a:lnTo>
                    <a:lnTo>
                      <a:pt x="956" y="0"/>
                    </a:lnTo>
                    <a:lnTo>
                      <a:pt x="956" y="239"/>
                    </a:lnTo>
                    <a:lnTo>
                      <a:pt x="1004" y="239"/>
                    </a:lnTo>
                  </a:path>
                </a:pathLst>
              </a:custGeom>
              <a:noFill/>
              <a:ln w="9525" cap="flat" cmpd="sng">
                <a:solidFill>
                  <a:schemeClr val="tx1"/>
                </a:solidFill>
                <a:prstDash val="solid"/>
                <a:round/>
                <a:headEnd/>
                <a:tailEnd/>
              </a:ln>
              <a:extLst>
                <a:ext uri="{909E8E84-426E-40dd-AFC4-6F175D3DCCD1}">
                  <a14:hiddenFill xmlns:a14="http://schemas.microsoft.com/office/drawing/2010/main" xmlns="" xmlns:lc="http://schemas.openxmlformats.org/drawingml/2006/lockedCanvas">
                    <a:solidFill>
                      <a:srgbClr val="FFFFFF"/>
                    </a:solid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2" name="Freeform 21">
                <a:extLst>
                  <a:ext uri="{FF2B5EF4-FFF2-40B4-BE49-F238E27FC236}">
                    <a16:creationId xmlns:a16="http://schemas.microsoft.com/office/drawing/2014/main" id="{7CB0F387-0BBB-0EC6-F94B-444A2BA460C3}"/>
                  </a:ext>
                </a:extLst>
              </p:cNvPr>
              <p:cNvSpPr>
                <a:spLocks/>
              </p:cNvSpPr>
              <p:nvPr/>
            </p:nvSpPr>
            <p:spPr bwMode="auto">
              <a:xfrm>
                <a:off x="4840" y="917"/>
                <a:ext cx="191" cy="239"/>
              </a:xfrm>
              <a:custGeom>
                <a:avLst/>
                <a:gdLst>
                  <a:gd name="T0" fmla="*/ 0 w 191"/>
                  <a:gd name="T1" fmla="*/ 239 h 239"/>
                  <a:gd name="T2" fmla="*/ 0 w 191"/>
                  <a:gd name="T3" fmla="*/ 0 h 239"/>
                  <a:gd name="T4" fmla="*/ 191 w 191"/>
                  <a:gd name="T5" fmla="*/ 0 h 239"/>
                  <a:gd name="T6" fmla="*/ 191 w 191"/>
                  <a:gd name="T7" fmla="*/ 239 h 239"/>
                  <a:gd name="T8" fmla="*/ 0 60000 65536"/>
                  <a:gd name="T9" fmla="*/ 0 60000 65536"/>
                  <a:gd name="T10" fmla="*/ 0 60000 65536"/>
                  <a:gd name="T11" fmla="*/ 0 60000 65536"/>
                  <a:gd name="T12" fmla="*/ 0 w 191"/>
                  <a:gd name="T13" fmla="*/ 0 h 239"/>
                  <a:gd name="T14" fmla="*/ 191 w 191"/>
                  <a:gd name="T15" fmla="*/ 239 h 239"/>
                </a:gdLst>
                <a:ahLst/>
                <a:cxnLst>
                  <a:cxn ang="T8">
                    <a:pos x="T0" y="T1"/>
                  </a:cxn>
                  <a:cxn ang="T9">
                    <a:pos x="T2" y="T3"/>
                  </a:cxn>
                  <a:cxn ang="T10">
                    <a:pos x="T4" y="T5"/>
                  </a:cxn>
                  <a:cxn ang="T11">
                    <a:pos x="T6" y="T7"/>
                  </a:cxn>
                </a:cxnLst>
                <a:rect l="T12" t="T13" r="T14" b="T15"/>
                <a:pathLst>
                  <a:path w="191" h="239">
                    <a:moveTo>
                      <a:pt x="0" y="239"/>
                    </a:moveTo>
                    <a:lnTo>
                      <a:pt x="0" y="0"/>
                    </a:lnTo>
                    <a:lnTo>
                      <a:pt x="191" y="0"/>
                    </a:lnTo>
                    <a:lnTo>
                      <a:pt x="191" y="239"/>
                    </a:lnTo>
                  </a:path>
                </a:pathLst>
              </a:custGeom>
              <a:noFill/>
              <a:ln w="19050" cap="flat" cmpd="sng">
                <a:solidFill>
                  <a:srgbClr val="FF0000"/>
                </a:solidFill>
                <a:prstDash val="solid"/>
                <a:round/>
                <a:headEnd/>
                <a:tailEnd/>
              </a:ln>
              <a:extLst>
                <a:ext uri="{909E8E84-426E-40dd-AFC4-6F175D3DCCD1}">
                  <a14:hiddenFill xmlns:a14="http://schemas.microsoft.com/office/drawing/2010/main" xmlns="" xmlns:lc="http://schemas.openxmlformats.org/drawingml/2006/lockedCanvas">
                    <a:solidFill>
                      <a:srgbClr val="FFFFFF"/>
                    </a:solid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3" name="Line 24">
                <a:extLst>
                  <a:ext uri="{FF2B5EF4-FFF2-40B4-BE49-F238E27FC236}">
                    <a16:creationId xmlns:a16="http://schemas.microsoft.com/office/drawing/2014/main" id="{5DF522B4-5604-4CFB-67F1-A8A24EE3F807}"/>
                  </a:ext>
                </a:extLst>
              </p:cNvPr>
              <p:cNvSpPr>
                <a:spLocks noChangeShapeType="1"/>
              </p:cNvSpPr>
              <p:nvPr/>
            </p:nvSpPr>
            <p:spPr bwMode="auto">
              <a:xfrm>
                <a:off x="5032" y="1156"/>
                <a:ext cx="382" cy="0"/>
              </a:xfrm>
              <a:prstGeom prst="line">
                <a:avLst/>
              </a:prstGeom>
              <a:noFill/>
              <a:ln w="9525">
                <a:solidFill>
                  <a:schemeClr val="tx1"/>
                </a:solidFill>
                <a:round/>
                <a:headEnd/>
                <a:tailEnd/>
              </a:ln>
              <a:extLst>
                <a:ext uri="{909E8E84-426E-40dd-AFC4-6F175D3DCCD1}">
                  <a14:hiddenFill xmlns:a14="http://schemas.microsoft.com/office/drawing/2010/main" xmlns="" xmlns:lc="http://schemas.openxmlformats.org/drawingml/2006/lockedCanvas">
                    <a:no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4" name="Freeform 25">
                <a:extLst>
                  <a:ext uri="{FF2B5EF4-FFF2-40B4-BE49-F238E27FC236}">
                    <a16:creationId xmlns:a16="http://schemas.microsoft.com/office/drawing/2014/main" id="{BE0BBF82-D6D0-B8DC-CDBF-A596343A04BA}"/>
                  </a:ext>
                </a:extLst>
              </p:cNvPr>
              <p:cNvSpPr>
                <a:spLocks/>
              </p:cNvSpPr>
              <p:nvPr/>
            </p:nvSpPr>
            <p:spPr bwMode="auto">
              <a:xfrm>
                <a:off x="3836" y="1395"/>
                <a:ext cx="1578" cy="239"/>
              </a:xfrm>
              <a:custGeom>
                <a:avLst/>
                <a:gdLst>
                  <a:gd name="T0" fmla="*/ 0 w 1578"/>
                  <a:gd name="T1" fmla="*/ 239 h 239"/>
                  <a:gd name="T2" fmla="*/ 956 w 1578"/>
                  <a:gd name="T3" fmla="*/ 239 h 239"/>
                  <a:gd name="T4" fmla="*/ 1004 w 1578"/>
                  <a:gd name="T5" fmla="*/ 0 h 239"/>
                  <a:gd name="T6" fmla="*/ 1196 w 1578"/>
                  <a:gd name="T7" fmla="*/ 0 h 239"/>
                  <a:gd name="T8" fmla="*/ 1243 w 1578"/>
                  <a:gd name="T9" fmla="*/ 239 h 239"/>
                  <a:gd name="T10" fmla="*/ 1578 w 1578"/>
                  <a:gd name="T11" fmla="*/ 239 h 239"/>
                  <a:gd name="T12" fmla="*/ 0 60000 65536"/>
                  <a:gd name="T13" fmla="*/ 0 60000 65536"/>
                  <a:gd name="T14" fmla="*/ 0 60000 65536"/>
                  <a:gd name="T15" fmla="*/ 0 60000 65536"/>
                  <a:gd name="T16" fmla="*/ 0 60000 65536"/>
                  <a:gd name="T17" fmla="*/ 0 60000 65536"/>
                  <a:gd name="T18" fmla="*/ 0 w 1578"/>
                  <a:gd name="T19" fmla="*/ 0 h 239"/>
                  <a:gd name="T20" fmla="*/ 1578 w 1578"/>
                  <a:gd name="T21" fmla="*/ 239 h 239"/>
                </a:gdLst>
                <a:ahLst/>
                <a:cxnLst>
                  <a:cxn ang="T12">
                    <a:pos x="T0" y="T1"/>
                  </a:cxn>
                  <a:cxn ang="T13">
                    <a:pos x="T2" y="T3"/>
                  </a:cxn>
                  <a:cxn ang="T14">
                    <a:pos x="T4" y="T5"/>
                  </a:cxn>
                  <a:cxn ang="T15">
                    <a:pos x="T6" y="T7"/>
                  </a:cxn>
                  <a:cxn ang="T16">
                    <a:pos x="T8" y="T9"/>
                  </a:cxn>
                  <a:cxn ang="T17">
                    <a:pos x="T10" y="T11"/>
                  </a:cxn>
                </a:cxnLst>
                <a:rect l="T18" t="T19" r="T20" b="T21"/>
                <a:pathLst>
                  <a:path w="1578" h="239">
                    <a:moveTo>
                      <a:pt x="0" y="239"/>
                    </a:moveTo>
                    <a:lnTo>
                      <a:pt x="956" y="239"/>
                    </a:lnTo>
                    <a:lnTo>
                      <a:pt x="1004" y="0"/>
                    </a:lnTo>
                    <a:lnTo>
                      <a:pt x="1196" y="0"/>
                    </a:lnTo>
                    <a:lnTo>
                      <a:pt x="1243" y="239"/>
                    </a:lnTo>
                    <a:lnTo>
                      <a:pt x="1578" y="239"/>
                    </a:lnTo>
                  </a:path>
                </a:pathLst>
              </a:custGeom>
              <a:noFill/>
              <a:ln w="9525" cap="flat" cmpd="sng">
                <a:solidFill>
                  <a:schemeClr val="tx1"/>
                </a:solidFill>
                <a:prstDash val="solid"/>
                <a:round/>
                <a:headEnd/>
                <a:tailEnd/>
              </a:ln>
              <a:extLst>
                <a:ext uri="{909E8E84-426E-40dd-AFC4-6F175D3DCCD1}">
                  <a14:hiddenFill xmlns:a14="http://schemas.microsoft.com/office/drawing/2010/main" xmlns="" xmlns:lc="http://schemas.openxmlformats.org/drawingml/2006/lockedCanvas">
                    <a:solidFill>
                      <a:srgbClr val="FFFFFF"/>
                    </a:solid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5" name="Line 26">
                <a:extLst>
                  <a:ext uri="{FF2B5EF4-FFF2-40B4-BE49-F238E27FC236}">
                    <a16:creationId xmlns:a16="http://schemas.microsoft.com/office/drawing/2014/main" id="{0F243395-6C23-393E-5323-F3640FF4B806}"/>
                  </a:ext>
                </a:extLst>
              </p:cNvPr>
              <p:cNvSpPr>
                <a:spLocks noChangeShapeType="1"/>
              </p:cNvSpPr>
              <p:nvPr/>
            </p:nvSpPr>
            <p:spPr bwMode="auto">
              <a:xfrm>
                <a:off x="5079" y="1873"/>
                <a:ext cx="430" cy="0"/>
              </a:xfrm>
              <a:prstGeom prst="line">
                <a:avLst/>
              </a:prstGeom>
              <a:noFill/>
              <a:ln w="9525">
                <a:solidFill>
                  <a:schemeClr val="tx1"/>
                </a:solidFill>
                <a:round/>
                <a:headEnd/>
                <a:tailEnd type="triangle" w="med" len="med"/>
              </a:ln>
              <a:extLst>
                <a:ext uri="{909E8E84-426E-40dd-AFC4-6F175D3DCCD1}">
                  <a14:hiddenFill xmlns:a14="http://schemas.microsoft.com/office/drawing/2010/main" xmlns="" xmlns:lc="http://schemas.openxmlformats.org/drawingml/2006/lockedCanvas">
                    <a:no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6" name="Text Box 27">
                <a:extLst>
                  <a:ext uri="{FF2B5EF4-FFF2-40B4-BE49-F238E27FC236}">
                    <a16:creationId xmlns:a16="http://schemas.microsoft.com/office/drawing/2014/main" id="{4567068B-0950-C2CD-A7D9-55B7039DADDE}"/>
                  </a:ext>
                </a:extLst>
              </p:cNvPr>
              <p:cNvSpPr txBox="1">
                <a:spLocks noChangeArrowheads="1"/>
              </p:cNvSpPr>
              <p:nvPr/>
            </p:nvSpPr>
            <p:spPr bwMode="auto">
              <a:xfrm>
                <a:off x="5223" y="1682"/>
                <a:ext cx="147" cy="192"/>
              </a:xfrm>
              <a:prstGeom prst="rect">
                <a:avLst/>
              </a:prstGeom>
              <a:noFill/>
              <a:ln>
                <a:noFill/>
              </a:ln>
              <a:extLst>
                <a:ext uri="{909E8E84-426E-40dd-AFC4-6F175D3DCCD1}">
                  <a14:hiddenFill xmlns:a14="http://schemas.microsoft.com/office/drawing/2010/main" xmlns="" xmlns:lc="http://schemas.openxmlformats.org/drawingml/2006/lockedCanvas">
                    <a:solidFill>
                      <a:srgbClr val="FFFFFF"/>
                    </a:solidFill>
                  </a14:hiddenFill>
                </a:ext>
                <a:ext uri="{91240B29-F687-4f45-9708-019B960494DF}">
                  <a14:hiddenLine xmlns:a14="http://schemas.microsoft.com/office/drawing/2010/main" xmlns="" xmlns:lc="http://schemas.openxmlformats.org/drawingml/2006/lockedCanvas" w="9525" algn="ctr">
                    <a:solidFill>
                      <a:srgbClr val="000000"/>
                    </a:solidFill>
                    <a:miter lim="800000"/>
                    <a:headEnd/>
                    <a:tailEnd/>
                  </a14:hiddenLine>
                </a:ext>
              </a:extLst>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r>
                  <a:rPr lang="en-US" altLang="en-US" sz="1400"/>
                  <a:t>t</a:t>
                </a:r>
              </a:p>
            </p:txBody>
          </p:sp>
          <p:sp>
            <p:nvSpPr>
              <p:cNvPr id="18" name="Text Box 28">
                <a:extLst>
                  <a:ext uri="{FF2B5EF4-FFF2-40B4-BE49-F238E27FC236}">
                    <a16:creationId xmlns:a16="http://schemas.microsoft.com/office/drawing/2014/main" id="{02C1E50E-7DDC-D27F-AAC5-BAB30E5CFB4E}"/>
                  </a:ext>
                </a:extLst>
              </p:cNvPr>
              <p:cNvSpPr txBox="1">
                <a:spLocks noChangeArrowheads="1"/>
              </p:cNvSpPr>
              <p:nvPr/>
            </p:nvSpPr>
            <p:spPr bwMode="auto">
              <a:xfrm>
                <a:off x="3836" y="1443"/>
                <a:ext cx="644" cy="192"/>
              </a:xfrm>
              <a:prstGeom prst="rect">
                <a:avLst/>
              </a:prstGeom>
              <a:noFill/>
              <a:ln>
                <a:noFill/>
              </a:ln>
              <a:extLst>
                <a:ext uri="{909E8E84-426E-40dd-AFC4-6F175D3DCCD1}">
                  <a14:hiddenFill xmlns:a14="http://schemas.microsoft.com/office/drawing/2010/main" xmlns="" xmlns:lc="http://schemas.openxmlformats.org/drawingml/2006/lockedCanvas">
                    <a:solidFill>
                      <a:srgbClr val="FFFFFF"/>
                    </a:solidFill>
                  </a14:hiddenFill>
                </a:ext>
                <a:ext uri="{91240B29-F687-4f45-9708-019B960494DF}">
                  <a14:hiddenLine xmlns:a14="http://schemas.microsoft.com/office/drawing/2010/main" xmlns="" xmlns:lc="http://schemas.openxmlformats.org/drawingml/2006/lockedCanvas" w="9525" algn="ctr">
                    <a:solidFill>
                      <a:srgbClr val="000000"/>
                    </a:solidFill>
                    <a:miter lim="800000"/>
                    <a:headEnd/>
                    <a:tailEnd/>
                  </a14:hiddenLine>
                </a:ext>
              </a:extLst>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eaLnBrk="1" hangingPunct="1"/>
                <a:r>
                  <a:rPr lang="en-US" altLang="en-US" sz="1400" dirty="0"/>
                  <a:t>kicker field</a:t>
                </a:r>
              </a:p>
            </p:txBody>
          </p:sp>
          <p:sp>
            <p:nvSpPr>
              <p:cNvPr id="19" name="Text Box 29">
                <a:extLst>
                  <a:ext uri="{FF2B5EF4-FFF2-40B4-BE49-F238E27FC236}">
                    <a16:creationId xmlns:a16="http://schemas.microsoft.com/office/drawing/2014/main" id="{5A406A3D-80F0-7458-0624-1D4CE9A8BD86}"/>
                  </a:ext>
                </a:extLst>
              </p:cNvPr>
              <p:cNvSpPr txBox="1">
                <a:spLocks noChangeArrowheads="1"/>
              </p:cNvSpPr>
              <p:nvPr/>
            </p:nvSpPr>
            <p:spPr bwMode="auto">
              <a:xfrm>
                <a:off x="3788" y="678"/>
                <a:ext cx="526" cy="192"/>
              </a:xfrm>
              <a:prstGeom prst="rect">
                <a:avLst/>
              </a:prstGeom>
              <a:noFill/>
              <a:ln>
                <a:noFill/>
              </a:ln>
              <a:extLst>
                <a:ext uri="{909E8E84-426E-40dd-AFC4-6F175D3DCCD1}">
                  <a14:hiddenFill xmlns:a14="http://schemas.microsoft.com/office/drawing/2010/main" xmlns="" xmlns:lc="http://schemas.openxmlformats.org/drawingml/2006/lockedCanvas">
                    <a:solidFill>
                      <a:srgbClr val="FFFFFF"/>
                    </a:solidFill>
                  </a14:hiddenFill>
                </a:ext>
                <a:ext uri="{91240B29-F687-4f45-9708-019B960494DF}">
                  <a14:hiddenLine xmlns:a14="http://schemas.microsoft.com/office/drawing/2010/main" xmlns="" xmlns:lc="http://schemas.openxmlformats.org/drawingml/2006/lockedCanvas" w="9525" algn="ctr">
                    <a:solidFill>
                      <a:srgbClr val="000000"/>
                    </a:solidFill>
                    <a:miter lim="800000"/>
                    <a:headEnd/>
                    <a:tailEnd/>
                  </a14:hiddenLine>
                </a:ext>
              </a:extLst>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eaLnBrk="1" hangingPunct="1"/>
                <a:r>
                  <a:rPr lang="en-US" altLang="en-US" sz="1400"/>
                  <a:t>intensity</a:t>
                </a:r>
              </a:p>
            </p:txBody>
          </p:sp>
          <p:sp>
            <p:nvSpPr>
              <p:cNvPr id="20" name="Line 30">
                <a:extLst>
                  <a:ext uri="{FF2B5EF4-FFF2-40B4-BE49-F238E27FC236}">
                    <a16:creationId xmlns:a16="http://schemas.microsoft.com/office/drawing/2014/main" id="{72C1874E-7B1C-0B14-B3B2-BCF33EED9307}"/>
                  </a:ext>
                </a:extLst>
              </p:cNvPr>
              <p:cNvSpPr>
                <a:spLocks noChangeShapeType="1"/>
              </p:cNvSpPr>
              <p:nvPr/>
            </p:nvSpPr>
            <p:spPr bwMode="auto">
              <a:xfrm>
                <a:off x="4792" y="774"/>
                <a:ext cx="0" cy="1051"/>
              </a:xfrm>
              <a:prstGeom prst="line">
                <a:avLst/>
              </a:prstGeom>
              <a:noFill/>
              <a:ln w="9525">
                <a:solidFill>
                  <a:schemeClr val="tx1"/>
                </a:solidFill>
                <a:prstDash val="sysDot"/>
                <a:round/>
                <a:headEnd/>
                <a:tailEnd/>
              </a:ln>
              <a:extLst>
                <a:ext uri="{909E8E84-426E-40dd-AFC4-6F175D3DCCD1}">
                  <a14:hiddenFill xmlns:a14="http://schemas.microsoft.com/office/drawing/2010/main" xmlns="" xmlns:lc="http://schemas.openxmlformats.org/drawingml/2006/lockedCanvas">
                    <a:no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1" name="Line 31">
                <a:extLst>
                  <a:ext uri="{FF2B5EF4-FFF2-40B4-BE49-F238E27FC236}">
                    <a16:creationId xmlns:a16="http://schemas.microsoft.com/office/drawing/2014/main" id="{24248C75-FF41-2D0D-A383-6B39FB31E619}"/>
                  </a:ext>
                </a:extLst>
              </p:cNvPr>
              <p:cNvSpPr>
                <a:spLocks noChangeShapeType="1"/>
              </p:cNvSpPr>
              <p:nvPr/>
            </p:nvSpPr>
            <p:spPr bwMode="auto">
              <a:xfrm>
                <a:off x="4840" y="774"/>
                <a:ext cx="0" cy="1051"/>
              </a:xfrm>
              <a:prstGeom prst="line">
                <a:avLst/>
              </a:prstGeom>
              <a:noFill/>
              <a:ln w="9525">
                <a:solidFill>
                  <a:schemeClr val="tx1"/>
                </a:solidFill>
                <a:prstDash val="sysDot"/>
                <a:round/>
                <a:headEnd/>
                <a:tailEnd/>
              </a:ln>
              <a:extLst>
                <a:ext uri="{909E8E84-426E-40dd-AFC4-6F175D3DCCD1}">
                  <a14:hiddenFill xmlns:a14="http://schemas.microsoft.com/office/drawing/2010/main" xmlns="" xmlns:lc="http://schemas.openxmlformats.org/drawingml/2006/lockedCanvas">
                    <a:no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2" name="Rectangle 21">
                <a:extLst>
                  <a:ext uri="{FF2B5EF4-FFF2-40B4-BE49-F238E27FC236}">
                    <a16:creationId xmlns:a16="http://schemas.microsoft.com/office/drawing/2014/main" id="{26B3596D-3F14-ED7A-CFEE-EE72B2BD01CB}"/>
                  </a:ext>
                </a:extLst>
              </p:cNvPr>
              <p:cNvSpPr>
                <a:spLocks noChangeArrowheads="1"/>
              </p:cNvSpPr>
              <p:nvPr/>
            </p:nvSpPr>
            <p:spPr bwMode="auto">
              <a:xfrm>
                <a:off x="3693" y="630"/>
                <a:ext cx="1912" cy="1339"/>
              </a:xfrm>
              <a:prstGeom prst="rect">
                <a:avLst/>
              </a:prstGeom>
              <a:noFill/>
              <a:ln w="19050" algn="ctr">
                <a:solidFill>
                  <a:schemeClr val="accent2"/>
                </a:solidFill>
                <a:miter lim="800000"/>
                <a:headEnd/>
                <a:tailEnd/>
              </a:ln>
              <a:extLst>
                <a:ext uri="{909E8E84-426E-40dd-AFC4-6F175D3DCCD1}">
                  <a14:hiddenFill xmlns:a14="http://schemas.microsoft.com/office/drawing/2010/main" xmlns="" xmlns:lc="http://schemas.openxmlformats.org/drawingml/2006/lockedCanvas">
                    <a:solidFill>
                      <a:srgbClr val="FFFFFF"/>
                    </a:solid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endParaRPr lang="en-US" altLang="en-US"/>
              </a:p>
            </p:txBody>
          </p:sp>
          <p:sp>
            <p:nvSpPr>
              <p:cNvPr id="23" name="Text Box 33">
                <a:extLst>
                  <a:ext uri="{FF2B5EF4-FFF2-40B4-BE49-F238E27FC236}">
                    <a16:creationId xmlns:a16="http://schemas.microsoft.com/office/drawing/2014/main" id="{97FCA1EB-F1A4-8BD7-955C-19601DEB86B7}"/>
                  </a:ext>
                </a:extLst>
              </p:cNvPr>
              <p:cNvSpPr txBox="1">
                <a:spLocks noChangeArrowheads="1"/>
              </p:cNvSpPr>
              <p:nvPr/>
            </p:nvSpPr>
            <p:spPr bwMode="auto">
              <a:xfrm>
                <a:off x="5031" y="726"/>
                <a:ext cx="532" cy="326"/>
              </a:xfrm>
              <a:prstGeom prst="rect">
                <a:avLst/>
              </a:prstGeom>
              <a:noFill/>
              <a:ln>
                <a:noFill/>
              </a:ln>
              <a:extLst>
                <a:ext uri="{909E8E84-426E-40dd-AFC4-6F175D3DCCD1}">
                  <a14:hiddenFill xmlns:a14="http://schemas.microsoft.com/office/drawing/2010/main" xmlns="" xmlns:lc="http://schemas.openxmlformats.org/drawingml/2006/lockedCanvas">
                    <a:solidFill>
                      <a:srgbClr val="FFFFFF"/>
                    </a:solidFill>
                  </a14:hiddenFill>
                </a:ext>
                <a:ext uri="{91240B29-F687-4f45-9708-019B960494DF}">
                  <a14:hiddenLine xmlns:a14="http://schemas.microsoft.com/office/drawing/2010/main" xmlns="" xmlns:lc="http://schemas.openxmlformats.org/drawingml/2006/lockedCanvas" w="9525" algn="ctr">
                    <a:solidFill>
                      <a:srgbClr val="000000"/>
                    </a:solidFill>
                    <a:miter lim="800000"/>
                    <a:headEnd/>
                    <a:tailEnd/>
                  </a14:hiddenLine>
                </a:ext>
              </a:extLst>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eaLnBrk="1" hangingPunct="1"/>
                <a:r>
                  <a:rPr lang="en-US" altLang="en-US" sz="1400" dirty="0">
                    <a:solidFill>
                      <a:srgbClr val="FF0000"/>
                    </a:solidFill>
                  </a:rPr>
                  <a:t>injected </a:t>
                </a:r>
              </a:p>
              <a:p>
                <a:pPr algn="l" eaLnBrk="1" hangingPunct="1"/>
                <a:r>
                  <a:rPr lang="en-US" altLang="en-US" sz="1400" dirty="0">
                    <a:solidFill>
                      <a:srgbClr val="FF0000"/>
                    </a:solidFill>
                  </a:rPr>
                  <a:t>beam</a:t>
                </a:r>
              </a:p>
            </p:txBody>
          </p:sp>
          <p:sp>
            <p:nvSpPr>
              <p:cNvPr id="25" name="Line 34">
                <a:extLst>
                  <a:ext uri="{FF2B5EF4-FFF2-40B4-BE49-F238E27FC236}">
                    <a16:creationId xmlns:a16="http://schemas.microsoft.com/office/drawing/2014/main" id="{71A049DB-53B8-43BE-B697-9701485ACE4B}"/>
                  </a:ext>
                </a:extLst>
              </p:cNvPr>
              <p:cNvSpPr>
                <a:spLocks noChangeShapeType="1"/>
              </p:cNvSpPr>
              <p:nvPr/>
            </p:nvSpPr>
            <p:spPr bwMode="auto">
              <a:xfrm flipV="1">
                <a:off x="3788" y="726"/>
                <a:ext cx="0" cy="191"/>
              </a:xfrm>
              <a:prstGeom prst="line">
                <a:avLst/>
              </a:prstGeom>
              <a:noFill/>
              <a:ln w="9525">
                <a:solidFill>
                  <a:schemeClr val="tx1"/>
                </a:solidFill>
                <a:round/>
                <a:headEnd/>
                <a:tailEnd type="triangle" w="med" len="med"/>
              </a:ln>
              <a:extLst>
                <a:ext uri="{909E8E84-426E-40dd-AFC4-6F175D3DCCD1}">
                  <a14:hiddenFill xmlns:a14="http://schemas.microsoft.com/office/drawing/2010/main" xmlns="" xmlns:lc="http://schemas.openxmlformats.org/drawingml/2006/lockedCanvas">
                    <a:no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41" name="Line 35">
                <a:extLst>
                  <a:ext uri="{FF2B5EF4-FFF2-40B4-BE49-F238E27FC236}">
                    <a16:creationId xmlns:a16="http://schemas.microsoft.com/office/drawing/2014/main" id="{8DA1249F-6618-63EC-F753-2DE1D835D6B3}"/>
                  </a:ext>
                </a:extLst>
              </p:cNvPr>
              <p:cNvSpPr>
                <a:spLocks noChangeShapeType="1"/>
              </p:cNvSpPr>
              <p:nvPr/>
            </p:nvSpPr>
            <p:spPr bwMode="auto">
              <a:xfrm flipV="1">
                <a:off x="3788" y="1395"/>
                <a:ext cx="0" cy="191"/>
              </a:xfrm>
              <a:prstGeom prst="line">
                <a:avLst/>
              </a:prstGeom>
              <a:noFill/>
              <a:ln w="9525">
                <a:solidFill>
                  <a:schemeClr val="tx1"/>
                </a:solidFill>
                <a:round/>
                <a:headEnd/>
                <a:tailEnd type="triangle" w="med" len="med"/>
              </a:ln>
              <a:extLst>
                <a:ext uri="{909E8E84-426E-40dd-AFC4-6F175D3DCCD1}">
                  <a14:hiddenFill xmlns:a14="http://schemas.microsoft.com/office/drawing/2010/main" xmlns="" xmlns:lc="http://schemas.openxmlformats.org/drawingml/2006/lockedCanvas">
                    <a:no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grpSp>
        <p:sp>
          <p:nvSpPr>
            <p:cNvPr id="9" name="Text Box 38">
              <a:extLst>
                <a:ext uri="{FF2B5EF4-FFF2-40B4-BE49-F238E27FC236}">
                  <a16:creationId xmlns:a16="http://schemas.microsoft.com/office/drawing/2014/main" id="{F3D65DE1-2700-68EF-2E05-CBAB81FCB6DD}"/>
                </a:ext>
              </a:extLst>
            </p:cNvPr>
            <p:cNvSpPr txBox="1">
              <a:spLocks noChangeArrowheads="1"/>
            </p:cNvSpPr>
            <p:nvPr/>
          </p:nvSpPr>
          <p:spPr bwMode="auto">
            <a:xfrm>
              <a:off x="6064605" y="411440"/>
              <a:ext cx="1684337" cy="336550"/>
            </a:xfrm>
            <a:prstGeom prst="rect">
              <a:avLst/>
            </a:prstGeom>
            <a:noFill/>
            <a:ln>
              <a:noFill/>
            </a:ln>
            <a:extLst>
              <a:ext uri="{909E8E84-426E-40dd-AFC4-6F175D3DCCD1}">
                <a14:hiddenFill xmlns:a14="http://schemas.microsoft.com/office/drawing/2010/main" xmlns="" xmlns:lc="http://schemas.openxmlformats.org/drawingml/2006/lockedCanvas">
                  <a:solidFill>
                    <a:srgbClr val="FFFFFF"/>
                  </a:solidFill>
                </a14:hiddenFill>
              </a:ext>
              <a:ext uri="{91240B29-F687-4f45-9708-019B960494DF}">
                <a14:hiddenLine xmlns:a14="http://schemas.microsoft.com/office/drawing/2010/main" xmlns="" xmlns:lc="http://schemas.openxmlformats.org/drawingml/2006/lockedCanvas" w="9525" algn="ctr">
                  <a:solidFill>
                    <a:srgbClr val="000000"/>
                  </a:solidFill>
                  <a:miter lim="800000"/>
                  <a:headEnd/>
                  <a:tailEnd/>
                </a14:hiddenLine>
              </a:ext>
            </a:extLst>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r>
                <a:rPr lang="en-US" altLang="en-US" sz="1600" dirty="0"/>
                <a:t>‘boxcar’ stacking</a:t>
              </a:r>
            </a:p>
          </p:txBody>
        </p:sp>
      </p:grpSp>
      <p:pic>
        <p:nvPicPr>
          <p:cNvPr id="43" name="Picture 42">
            <a:extLst>
              <a:ext uri="{FF2B5EF4-FFF2-40B4-BE49-F238E27FC236}">
                <a16:creationId xmlns:a16="http://schemas.microsoft.com/office/drawing/2014/main" id="{6ED17FE6-DE6A-48C3-577A-715C6248A904}"/>
              </a:ext>
            </a:extLst>
          </p:cNvPr>
          <p:cNvPicPr>
            <a:picLocks noChangeAspect="1"/>
          </p:cNvPicPr>
          <p:nvPr/>
        </p:nvPicPr>
        <p:blipFill>
          <a:blip r:embed="rId2"/>
          <a:stretch>
            <a:fillRect/>
          </a:stretch>
        </p:blipFill>
        <p:spPr>
          <a:xfrm>
            <a:off x="249053" y="604915"/>
            <a:ext cx="5035608" cy="2393117"/>
          </a:xfrm>
          <a:prstGeom prst="rect">
            <a:avLst/>
          </a:prstGeom>
        </p:spPr>
      </p:pic>
      <p:grpSp>
        <p:nvGrpSpPr>
          <p:cNvPr id="51" name="Group 50">
            <a:extLst>
              <a:ext uri="{FF2B5EF4-FFF2-40B4-BE49-F238E27FC236}">
                <a16:creationId xmlns:a16="http://schemas.microsoft.com/office/drawing/2014/main" id="{511363D1-61FE-1675-2E10-FEF5E9BD8776}"/>
              </a:ext>
            </a:extLst>
          </p:cNvPr>
          <p:cNvGrpSpPr/>
          <p:nvPr/>
        </p:nvGrpSpPr>
        <p:grpSpPr>
          <a:xfrm>
            <a:off x="287690" y="1983675"/>
            <a:ext cx="3287465" cy="463573"/>
            <a:chOff x="80489" y="2885607"/>
            <a:chExt cx="5625695" cy="793292"/>
          </a:xfrm>
        </p:grpSpPr>
        <p:cxnSp>
          <p:nvCxnSpPr>
            <p:cNvPr id="45" name="Straight Connector 44">
              <a:extLst>
                <a:ext uri="{FF2B5EF4-FFF2-40B4-BE49-F238E27FC236}">
                  <a16:creationId xmlns:a16="http://schemas.microsoft.com/office/drawing/2014/main" id="{BB45AC84-7E15-EBB0-A2EF-0415BB4E779F}"/>
                </a:ext>
              </a:extLst>
            </p:cNvPr>
            <p:cNvCxnSpPr>
              <a:cxnSpLocks/>
            </p:cNvCxnSpPr>
            <p:nvPr/>
          </p:nvCxnSpPr>
          <p:spPr>
            <a:xfrm flipV="1">
              <a:off x="172387" y="2885607"/>
              <a:ext cx="1363093" cy="578596"/>
            </a:xfrm>
            <a:prstGeom prst="line">
              <a:avLst/>
            </a:prstGeom>
            <a:ln w="19050"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6" name="Straight Connector 45">
              <a:extLst>
                <a:ext uri="{FF2B5EF4-FFF2-40B4-BE49-F238E27FC236}">
                  <a16:creationId xmlns:a16="http://schemas.microsoft.com/office/drawing/2014/main" id="{53D73E65-D917-524F-524D-05F55B419923}"/>
                </a:ext>
              </a:extLst>
            </p:cNvPr>
            <p:cNvCxnSpPr>
              <a:cxnSpLocks/>
            </p:cNvCxnSpPr>
            <p:nvPr/>
          </p:nvCxnSpPr>
          <p:spPr>
            <a:xfrm>
              <a:off x="1537068" y="2890473"/>
              <a:ext cx="4099848" cy="573730"/>
            </a:xfrm>
            <a:prstGeom prst="line">
              <a:avLst/>
            </a:prstGeom>
            <a:ln w="19050"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7" name="Rectangle 46">
              <a:extLst>
                <a:ext uri="{FF2B5EF4-FFF2-40B4-BE49-F238E27FC236}">
                  <a16:creationId xmlns:a16="http://schemas.microsoft.com/office/drawing/2014/main" id="{E217C110-FB98-EEF2-6299-DD862AAB9387}"/>
                </a:ext>
              </a:extLst>
            </p:cNvPr>
            <p:cNvSpPr>
              <a:spLocks noChangeArrowheads="1"/>
            </p:cNvSpPr>
            <p:nvPr/>
          </p:nvSpPr>
          <p:spPr bwMode="auto">
            <a:xfrm>
              <a:off x="80489" y="3245370"/>
              <a:ext cx="301625" cy="377566"/>
            </a:xfrm>
            <a:prstGeom prst="rect">
              <a:avLst/>
            </a:prstGeom>
            <a:noFill/>
            <a:ln w="9525" algn="ctr">
              <a:solidFill>
                <a:schemeClr val="tx1"/>
              </a:solidFill>
              <a:miter lim="800000"/>
              <a:headEnd/>
              <a:tailEnd/>
            </a:ln>
            <a:extLst>
              <a:ext uri="{909E8E84-426E-40dd-AFC4-6F175D3DCCD1}">
                <a14:hiddenFill xmlns:a14="http://schemas.microsoft.com/office/drawing/2010/main" xmlns="" xmlns:lc="http://schemas.openxmlformats.org/drawingml/2006/lockedCanvas">
                  <a:solidFill>
                    <a:srgbClr val="FFFFFF"/>
                  </a:solid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endParaRPr lang="en-US" altLang="en-US"/>
            </a:p>
          </p:txBody>
        </p:sp>
        <p:sp>
          <p:nvSpPr>
            <p:cNvPr id="48" name="Rectangle 47">
              <a:extLst>
                <a:ext uri="{FF2B5EF4-FFF2-40B4-BE49-F238E27FC236}">
                  <a16:creationId xmlns:a16="http://schemas.microsoft.com/office/drawing/2014/main" id="{72B2DD6A-7DCA-FE16-2DD1-7588E0A2EC8F}"/>
                </a:ext>
              </a:extLst>
            </p:cNvPr>
            <p:cNvSpPr>
              <a:spLocks noChangeArrowheads="1"/>
            </p:cNvSpPr>
            <p:nvPr/>
          </p:nvSpPr>
          <p:spPr bwMode="auto">
            <a:xfrm>
              <a:off x="5404559" y="3301333"/>
              <a:ext cx="301625" cy="377566"/>
            </a:xfrm>
            <a:prstGeom prst="rect">
              <a:avLst/>
            </a:prstGeom>
            <a:noFill/>
            <a:ln w="9525" algn="ctr">
              <a:solidFill>
                <a:schemeClr val="tx1"/>
              </a:solidFill>
              <a:miter lim="800000"/>
              <a:headEnd/>
              <a:tailEnd/>
            </a:ln>
            <a:extLst>
              <a:ext uri="{909E8E84-426E-40dd-AFC4-6F175D3DCCD1}">
                <a14:hiddenFill xmlns:a14="http://schemas.microsoft.com/office/drawing/2010/main" xmlns="" xmlns:lc="http://schemas.openxmlformats.org/drawingml/2006/lockedCanvas">
                  <a:solidFill>
                    <a:srgbClr val="FFFFFF"/>
                  </a:solid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endParaRPr lang="en-US" altLang="en-US"/>
            </a:p>
          </p:txBody>
        </p:sp>
      </p:grpSp>
      <p:sp>
        <p:nvSpPr>
          <p:cNvPr id="53" name="Title 52">
            <a:extLst>
              <a:ext uri="{FF2B5EF4-FFF2-40B4-BE49-F238E27FC236}">
                <a16:creationId xmlns:a16="http://schemas.microsoft.com/office/drawing/2014/main" id="{6F6FFD3E-AF8D-AB1B-11BC-0255C3173A05}"/>
              </a:ext>
            </a:extLst>
          </p:cNvPr>
          <p:cNvSpPr>
            <a:spLocks noGrp="1"/>
          </p:cNvSpPr>
          <p:nvPr>
            <p:ph type="title"/>
          </p:nvPr>
        </p:nvSpPr>
        <p:spPr/>
        <p:txBody>
          <a:bodyPr/>
          <a:lstStyle/>
          <a:p>
            <a:r>
              <a:rPr lang="en-CH" dirty="0"/>
              <a:t>Fast injection: concept</a:t>
            </a:r>
          </a:p>
        </p:txBody>
      </p:sp>
    </p:spTree>
    <p:extLst>
      <p:ext uri="{BB962C8B-B14F-4D97-AF65-F5344CB8AC3E}">
        <p14:creationId xmlns:p14="http://schemas.microsoft.com/office/powerpoint/2010/main" val="2577700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uild="p"/>
    </p:bld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Shape 769"/>
        <p:cNvGrpSpPr/>
        <p:nvPr/>
      </p:nvGrpSpPr>
      <p:grpSpPr>
        <a:xfrm>
          <a:off x="0" y="0"/>
          <a:ext cx="0" cy="0"/>
          <a:chOff x="0" y="0"/>
          <a:chExt cx="0" cy="0"/>
        </a:xfrm>
      </p:grpSpPr>
      <p:pic>
        <p:nvPicPr>
          <p:cNvPr id="770" name="Google Shape;770;p70"/>
          <p:cNvPicPr preferRelativeResize="0"/>
          <p:nvPr/>
        </p:nvPicPr>
        <p:blipFill>
          <a:blip r:embed="rId3">
            <a:alphaModFix amt="49000"/>
          </a:blip>
          <a:stretch>
            <a:fillRect/>
          </a:stretch>
        </p:blipFill>
        <p:spPr>
          <a:xfrm>
            <a:off x="2817925" y="0"/>
            <a:ext cx="6319649" cy="5143501"/>
          </a:xfrm>
          <a:prstGeom prst="rect">
            <a:avLst/>
          </a:prstGeom>
          <a:noFill/>
          <a:ln>
            <a:noFill/>
          </a:ln>
        </p:spPr>
      </p:pic>
      <p:sp>
        <p:nvSpPr>
          <p:cNvPr id="771" name="Google Shape;771;p70"/>
          <p:cNvSpPr/>
          <p:nvPr/>
        </p:nvSpPr>
        <p:spPr>
          <a:xfrm>
            <a:off x="5916250" y="3035400"/>
            <a:ext cx="1130100" cy="389400"/>
          </a:xfrm>
          <a:prstGeom prst="ellipse">
            <a:avLst/>
          </a:prstGeom>
          <a:noFill/>
          <a:ln w="38100" cap="flat" cmpd="sng">
            <a:solidFill>
              <a:schemeClr val="dk2"/>
            </a:solidFill>
            <a:prstDash val="dash"/>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cxnSp>
        <p:nvCxnSpPr>
          <p:cNvPr id="772" name="Google Shape;772;p70"/>
          <p:cNvCxnSpPr/>
          <p:nvPr/>
        </p:nvCxnSpPr>
        <p:spPr>
          <a:xfrm rot="10800000" flipH="1">
            <a:off x="6769922" y="3053950"/>
            <a:ext cx="1087500" cy="18900"/>
          </a:xfrm>
          <a:prstGeom prst="straightConnector1">
            <a:avLst/>
          </a:prstGeom>
          <a:noFill/>
          <a:ln w="38100" cap="flat" cmpd="sng">
            <a:solidFill>
              <a:schemeClr val="dk2"/>
            </a:solidFill>
            <a:prstDash val="solid"/>
            <a:round/>
            <a:headEnd type="none" w="med" len="med"/>
            <a:tailEnd type="triangle" w="med" len="med"/>
          </a:ln>
        </p:spPr>
      </p:cxnSp>
      <p:sp>
        <p:nvSpPr>
          <p:cNvPr id="773" name="Google Shape;773;p70"/>
          <p:cNvSpPr/>
          <p:nvPr/>
        </p:nvSpPr>
        <p:spPr>
          <a:xfrm>
            <a:off x="7869800" y="2689200"/>
            <a:ext cx="834600" cy="550200"/>
          </a:xfrm>
          <a:prstGeom prst="rect">
            <a:avLst/>
          </a:prstGeom>
          <a:no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774" name="Google Shape;774;p70"/>
          <p:cNvSpPr txBox="1">
            <a:spLocks noGrp="1"/>
          </p:cNvSpPr>
          <p:nvPr>
            <p:ph type="title"/>
          </p:nvPr>
        </p:nvSpPr>
        <p:spPr>
          <a:xfrm>
            <a:off x="457200" y="1833611"/>
            <a:ext cx="8226900" cy="705300"/>
          </a:xfrm>
          <a:prstGeom prst="rect">
            <a:avLst/>
          </a:prstGeom>
        </p:spPr>
        <p:txBody>
          <a:bodyPr spcFirstLastPara="1" wrap="square" lIns="45700" tIns="45700" rIns="45700" bIns="45700" anchor="ctr" anchorCtr="0">
            <a:noAutofit/>
          </a:bodyPr>
          <a:lstStyle/>
          <a:p>
            <a:pPr marL="0" lvl="0" indent="0" algn="l" rtl="0">
              <a:spcBef>
                <a:spcPts val="0"/>
              </a:spcBef>
              <a:spcAft>
                <a:spcPts val="0"/>
              </a:spcAft>
              <a:buNone/>
            </a:pPr>
            <a:r>
              <a:rPr lang="en-GB"/>
              <a:t>PS</a:t>
            </a:r>
            <a:endParaRPr/>
          </a:p>
        </p:txBody>
      </p:sp>
      <p:sp>
        <p:nvSpPr>
          <p:cNvPr id="775" name="Google Shape;775;p70"/>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p>
            <a:pPr marL="0" lvl="0" indent="0" algn="r" rtl="0">
              <a:spcBef>
                <a:spcPts val="0"/>
              </a:spcBef>
              <a:spcAft>
                <a:spcPts val="0"/>
              </a:spcAft>
              <a:buClr>
                <a:srgbClr val="000000"/>
              </a:buClr>
              <a:buSzPts val="1300"/>
              <a:buFont typeface="Arial"/>
              <a:buNone/>
            </a:pPr>
            <a:fld id="{00000000-1234-1234-1234-123412341234}" type="slidenum">
              <a:rPr lang="en-GB"/>
              <a:t>140</a:t>
            </a:fld>
            <a:endParaRPr/>
          </a:p>
        </p:txBody>
      </p:sp>
      <p:sp>
        <p:nvSpPr>
          <p:cNvPr id="2" name="Footer Placeholder 1">
            <a:extLst>
              <a:ext uri="{FF2B5EF4-FFF2-40B4-BE49-F238E27FC236}">
                <a16:creationId xmlns:a16="http://schemas.microsoft.com/office/drawing/2014/main" id="{21E89006-BDD8-D98E-4574-85427D5324A0}"/>
              </a:ext>
            </a:extLst>
          </p:cNvPr>
          <p:cNvSpPr>
            <a:spLocks noGrp="1"/>
          </p:cNvSpPr>
          <p:nvPr>
            <p:ph type="ftr" idx="11"/>
          </p:nvPr>
        </p:nvSpPr>
        <p:spPr/>
        <p:txBody>
          <a:bodyPr/>
          <a:lstStyle/>
          <a:p>
            <a:r>
              <a:rPr lang="en-GB"/>
              <a:t>CAS 2025, P. Arrutia, Inj./Ext. </a:t>
            </a:r>
          </a:p>
        </p:txBody>
      </p:sp>
    </p:spTree>
    <p:extLst>
      <p:ext uri="{BB962C8B-B14F-4D97-AF65-F5344CB8AC3E}">
        <p14:creationId xmlns:p14="http://schemas.microsoft.com/office/powerpoint/2010/main" val="1395377888"/>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Shape 779"/>
        <p:cNvGrpSpPr/>
        <p:nvPr/>
      </p:nvGrpSpPr>
      <p:grpSpPr>
        <a:xfrm>
          <a:off x="0" y="0"/>
          <a:ext cx="0" cy="0"/>
          <a:chOff x="0" y="0"/>
          <a:chExt cx="0" cy="0"/>
        </a:xfrm>
      </p:grpSpPr>
      <p:sp>
        <p:nvSpPr>
          <p:cNvPr id="780" name="Google Shape;780;p71"/>
          <p:cNvSpPr txBox="1">
            <a:spLocks noGrp="1"/>
          </p:cNvSpPr>
          <p:nvPr>
            <p:ph type="title"/>
          </p:nvPr>
        </p:nvSpPr>
        <p:spPr>
          <a:xfrm>
            <a:off x="457200" y="175120"/>
            <a:ext cx="8226900" cy="705300"/>
          </a:xfrm>
          <a:prstGeom prst="rect">
            <a:avLst/>
          </a:prstGeom>
        </p:spPr>
        <p:txBody>
          <a:bodyPr spcFirstLastPara="1" wrap="square" lIns="45700" tIns="45700" rIns="45700" bIns="45700" anchor="ctr" anchorCtr="0">
            <a:noAutofit/>
          </a:bodyPr>
          <a:lstStyle/>
          <a:p>
            <a:pPr marL="0" lvl="0" indent="0" algn="l" rtl="0">
              <a:spcBef>
                <a:spcPts val="0"/>
              </a:spcBef>
              <a:spcAft>
                <a:spcPts val="0"/>
              </a:spcAft>
              <a:buNone/>
            </a:pPr>
            <a:r>
              <a:rPr lang="en-GB"/>
              <a:t>HEARTS</a:t>
            </a:r>
            <a:endParaRPr/>
          </a:p>
        </p:txBody>
      </p:sp>
      <p:sp>
        <p:nvSpPr>
          <p:cNvPr id="781" name="Google Shape;781;p71"/>
          <p:cNvSpPr txBox="1">
            <a:spLocks noGrp="1"/>
          </p:cNvSpPr>
          <p:nvPr>
            <p:ph type="body" idx="1"/>
          </p:nvPr>
        </p:nvSpPr>
        <p:spPr>
          <a:xfrm>
            <a:off x="457200" y="1070398"/>
            <a:ext cx="8229600" cy="1577400"/>
          </a:xfrm>
          <a:prstGeom prst="rect">
            <a:avLst/>
          </a:prstGeom>
        </p:spPr>
        <p:txBody>
          <a:bodyPr spcFirstLastPara="1" wrap="square" lIns="91425" tIns="45700" rIns="91425" bIns="45700" anchor="t" anchorCtr="0">
            <a:noAutofit/>
          </a:bodyPr>
          <a:lstStyle/>
          <a:p>
            <a:pPr marL="0" lvl="0" indent="0" algn="l" rtl="0">
              <a:spcBef>
                <a:spcPts val="600"/>
              </a:spcBef>
              <a:spcAft>
                <a:spcPts val="0"/>
              </a:spcAft>
              <a:buNone/>
            </a:pPr>
            <a:r>
              <a:rPr lang="en-GB" sz="1500"/>
              <a:t>High-Energy Accelerators for Radiation Testing and Shielding:</a:t>
            </a:r>
            <a:endParaRPr sz="1500"/>
          </a:p>
          <a:p>
            <a:pPr marL="457200" lvl="0" indent="-323850" algn="l" rtl="0">
              <a:spcBef>
                <a:spcPts val="600"/>
              </a:spcBef>
              <a:spcAft>
                <a:spcPts val="0"/>
              </a:spcAft>
              <a:buSzPts val="1500"/>
              <a:buChar char="•"/>
            </a:pPr>
            <a:r>
              <a:rPr lang="en-GB" sz="1500"/>
              <a:t>Other labs (e.g. GSI, NSRL) not enough availability.</a:t>
            </a:r>
            <a:endParaRPr sz="1500"/>
          </a:p>
          <a:p>
            <a:pPr marL="457200" lvl="0" indent="-323850" algn="l" rtl="0">
              <a:spcBef>
                <a:spcPts val="0"/>
              </a:spcBef>
              <a:spcAft>
                <a:spcPts val="0"/>
              </a:spcAft>
              <a:buSzPts val="1500"/>
              <a:buChar char="•"/>
            </a:pPr>
            <a:r>
              <a:rPr lang="en-GB" sz="1500"/>
              <a:t>Existing CHARM infrastructure can be exploited in PS -&gt; CHIMERA.</a:t>
            </a:r>
            <a:endParaRPr sz="1500"/>
          </a:p>
          <a:p>
            <a:pPr marL="457200" lvl="0" indent="-323850" algn="l" rtl="0">
              <a:spcBef>
                <a:spcPts val="0"/>
              </a:spcBef>
              <a:spcAft>
                <a:spcPts val="0"/>
              </a:spcAft>
              <a:buSzPts val="1500"/>
              <a:buChar char="•"/>
            </a:pPr>
            <a:r>
              <a:rPr lang="en-GB" sz="1500" b="1"/>
              <a:t>R&amp;D towards flexibility</a:t>
            </a:r>
            <a:r>
              <a:rPr lang="en-GB" sz="1500"/>
              <a:t>: ion energy, ion flux, beam size, ion species.</a:t>
            </a:r>
            <a:endParaRPr sz="1500"/>
          </a:p>
        </p:txBody>
      </p:sp>
      <p:pic>
        <p:nvPicPr>
          <p:cNvPr id="782" name="Google Shape;782;p71"/>
          <p:cNvPicPr preferRelativeResize="0"/>
          <p:nvPr/>
        </p:nvPicPr>
        <p:blipFill>
          <a:blip r:embed="rId3">
            <a:alphaModFix/>
          </a:blip>
          <a:stretch>
            <a:fillRect/>
          </a:stretch>
        </p:blipFill>
        <p:spPr>
          <a:xfrm>
            <a:off x="2900350" y="11838"/>
            <a:ext cx="877500" cy="1031875"/>
          </a:xfrm>
          <a:prstGeom prst="rect">
            <a:avLst/>
          </a:prstGeom>
          <a:noFill/>
          <a:ln>
            <a:noFill/>
          </a:ln>
        </p:spPr>
      </p:pic>
      <p:pic>
        <p:nvPicPr>
          <p:cNvPr id="783" name="Google Shape;783;p71"/>
          <p:cNvPicPr preferRelativeResize="0"/>
          <p:nvPr/>
        </p:nvPicPr>
        <p:blipFill>
          <a:blip r:embed="rId4">
            <a:alphaModFix/>
          </a:blip>
          <a:stretch>
            <a:fillRect/>
          </a:stretch>
        </p:blipFill>
        <p:spPr>
          <a:xfrm>
            <a:off x="4284675" y="175350"/>
            <a:ext cx="4776774" cy="647250"/>
          </a:xfrm>
          <a:prstGeom prst="rect">
            <a:avLst/>
          </a:prstGeom>
          <a:noFill/>
          <a:ln>
            <a:noFill/>
          </a:ln>
        </p:spPr>
      </p:pic>
      <p:sp>
        <p:nvSpPr>
          <p:cNvPr id="784" name="Google Shape;784;p71"/>
          <p:cNvSpPr txBox="1"/>
          <p:nvPr/>
        </p:nvSpPr>
        <p:spPr>
          <a:xfrm>
            <a:off x="738200" y="4484700"/>
            <a:ext cx="1174800" cy="428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u="sng">
                <a:solidFill>
                  <a:schemeClr val="accent1"/>
                </a:solidFill>
                <a:hlinkClick r:id="rId5">
                  <a:extLst>
                    <a:ext uri="{A12FA001-AC4F-418D-AE19-62706E023703}">
                      <ahyp:hlinkClr xmlns:ahyp="http://schemas.microsoft.com/office/drawing/2018/hyperlinkcolor" val="tx"/>
                    </a:ext>
                  </a:extLst>
                </a:hlinkClick>
              </a:rPr>
              <a:t>HEARTS</a:t>
            </a:r>
            <a:endParaRPr>
              <a:solidFill>
                <a:schemeClr val="accent1"/>
              </a:solidFill>
            </a:endParaRPr>
          </a:p>
        </p:txBody>
      </p:sp>
      <p:pic>
        <p:nvPicPr>
          <p:cNvPr id="785" name="Google Shape;785;p71"/>
          <p:cNvPicPr preferRelativeResize="0"/>
          <p:nvPr/>
        </p:nvPicPr>
        <p:blipFill>
          <a:blip r:embed="rId6">
            <a:alphaModFix/>
          </a:blip>
          <a:stretch>
            <a:fillRect/>
          </a:stretch>
        </p:blipFill>
        <p:spPr>
          <a:xfrm>
            <a:off x="368950" y="2531900"/>
            <a:ext cx="3212690" cy="1879600"/>
          </a:xfrm>
          <a:prstGeom prst="rect">
            <a:avLst/>
          </a:prstGeom>
          <a:noFill/>
          <a:ln>
            <a:noFill/>
          </a:ln>
        </p:spPr>
      </p:pic>
      <p:grpSp>
        <p:nvGrpSpPr>
          <p:cNvPr id="786" name="Google Shape;786;p71"/>
          <p:cNvGrpSpPr/>
          <p:nvPr/>
        </p:nvGrpSpPr>
        <p:grpSpPr>
          <a:xfrm>
            <a:off x="5045024" y="2219100"/>
            <a:ext cx="2993425" cy="2192400"/>
            <a:chOff x="5045024" y="2219100"/>
            <a:chExt cx="2993425" cy="2192400"/>
          </a:xfrm>
        </p:grpSpPr>
        <p:pic>
          <p:nvPicPr>
            <p:cNvPr id="787" name="Google Shape;787;p71"/>
            <p:cNvPicPr preferRelativeResize="0"/>
            <p:nvPr/>
          </p:nvPicPr>
          <p:blipFill>
            <a:blip r:embed="rId7">
              <a:alphaModFix/>
            </a:blip>
            <a:stretch>
              <a:fillRect/>
            </a:stretch>
          </p:blipFill>
          <p:spPr>
            <a:xfrm>
              <a:off x="5045024" y="2399900"/>
              <a:ext cx="2993425" cy="2011600"/>
            </a:xfrm>
            <a:prstGeom prst="rect">
              <a:avLst/>
            </a:prstGeom>
            <a:noFill/>
            <a:ln>
              <a:noFill/>
            </a:ln>
          </p:spPr>
        </p:pic>
        <p:sp>
          <p:nvSpPr>
            <p:cNvPr id="788" name="Google Shape;788;p71"/>
            <p:cNvSpPr txBox="1"/>
            <p:nvPr/>
          </p:nvSpPr>
          <p:spPr>
            <a:xfrm>
              <a:off x="6004875" y="2219100"/>
              <a:ext cx="1644000" cy="428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300" u="sng">
                  <a:solidFill>
                    <a:schemeClr val="dk1"/>
                  </a:solidFill>
                </a:rPr>
                <a:t>Pb beam in Si</a:t>
              </a:r>
              <a:endParaRPr sz="1300" u="sng">
                <a:solidFill>
                  <a:schemeClr val="dk1"/>
                </a:solidFill>
              </a:endParaRPr>
            </a:p>
          </p:txBody>
        </p:sp>
      </p:grpSp>
      <p:sp>
        <p:nvSpPr>
          <p:cNvPr id="789" name="Google Shape;789;p71"/>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spcBef>
                <a:spcPts val="0"/>
              </a:spcBef>
              <a:spcAft>
                <a:spcPts val="0"/>
              </a:spcAft>
              <a:buClr>
                <a:srgbClr val="000000"/>
              </a:buClr>
              <a:buSzPts val="1200"/>
              <a:buFont typeface="Arial"/>
              <a:buNone/>
            </a:pPr>
            <a:fld id="{00000000-1234-1234-1234-123412341234}" type="slidenum">
              <a:rPr lang="en-GB" smtClean="0"/>
              <a:pPr marL="0" lvl="0" indent="0" algn="r" rtl="0">
                <a:spcBef>
                  <a:spcPts val="0"/>
                </a:spcBef>
                <a:spcAft>
                  <a:spcPts val="0"/>
                </a:spcAft>
                <a:buClr>
                  <a:srgbClr val="000000"/>
                </a:buClr>
                <a:buSzPts val="1200"/>
                <a:buFont typeface="Arial"/>
                <a:buNone/>
              </a:pPr>
              <a:t>141</a:t>
            </a:fld>
            <a:endParaRPr/>
          </a:p>
        </p:txBody>
      </p:sp>
      <p:sp>
        <p:nvSpPr>
          <p:cNvPr id="2" name="Footer Placeholder 1">
            <a:extLst>
              <a:ext uri="{FF2B5EF4-FFF2-40B4-BE49-F238E27FC236}">
                <a16:creationId xmlns:a16="http://schemas.microsoft.com/office/drawing/2014/main" id="{16626E33-6F02-9C70-B8BE-264F04B51DB2}"/>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2047790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8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8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8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8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Shape 793"/>
        <p:cNvGrpSpPr/>
        <p:nvPr/>
      </p:nvGrpSpPr>
      <p:grpSpPr>
        <a:xfrm>
          <a:off x="0" y="0"/>
          <a:ext cx="0" cy="0"/>
          <a:chOff x="0" y="0"/>
          <a:chExt cx="0" cy="0"/>
        </a:xfrm>
      </p:grpSpPr>
      <p:sp>
        <p:nvSpPr>
          <p:cNvPr id="794" name="Google Shape;794;p72"/>
          <p:cNvSpPr txBox="1">
            <a:spLocks noGrp="1"/>
          </p:cNvSpPr>
          <p:nvPr>
            <p:ph type="title"/>
          </p:nvPr>
        </p:nvSpPr>
        <p:spPr>
          <a:xfrm>
            <a:off x="457200" y="175120"/>
            <a:ext cx="8226900" cy="705300"/>
          </a:xfrm>
          <a:prstGeom prst="rect">
            <a:avLst/>
          </a:prstGeom>
        </p:spPr>
        <p:txBody>
          <a:bodyPr spcFirstLastPara="1" wrap="square" lIns="45700" tIns="45700" rIns="45700" bIns="45700" anchor="ctr" anchorCtr="0">
            <a:noAutofit/>
          </a:bodyPr>
          <a:lstStyle/>
          <a:p>
            <a:pPr marL="0" lvl="0" indent="0" algn="l" rtl="0">
              <a:spcBef>
                <a:spcPts val="0"/>
              </a:spcBef>
              <a:spcAft>
                <a:spcPts val="0"/>
              </a:spcAft>
              <a:buNone/>
            </a:pPr>
            <a:r>
              <a:rPr lang="en-GB"/>
              <a:t>Variable energy</a:t>
            </a:r>
            <a:endParaRPr/>
          </a:p>
        </p:txBody>
      </p:sp>
      <p:sp>
        <p:nvSpPr>
          <p:cNvPr id="795" name="Google Shape;795;p72"/>
          <p:cNvSpPr txBox="1"/>
          <p:nvPr/>
        </p:nvSpPr>
        <p:spPr>
          <a:xfrm>
            <a:off x="571500" y="1000125"/>
            <a:ext cx="8215200" cy="705300"/>
          </a:xfrm>
          <a:prstGeom prst="rect">
            <a:avLst/>
          </a:prstGeom>
          <a:noFill/>
          <a:ln>
            <a:noFill/>
          </a:ln>
        </p:spPr>
        <p:txBody>
          <a:bodyPr spcFirstLastPara="1" wrap="square" lIns="91425" tIns="91425" rIns="91425" bIns="91425" anchor="t" anchorCtr="0">
            <a:noAutofit/>
          </a:bodyPr>
          <a:lstStyle/>
          <a:p>
            <a:pPr marL="457200" lvl="0" indent="-330200" algn="l" rtl="0">
              <a:spcBef>
                <a:spcPts val="0"/>
              </a:spcBef>
              <a:spcAft>
                <a:spcPts val="0"/>
              </a:spcAft>
              <a:buClr>
                <a:schemeClr val="dk1"/>
              </a:buClr>
              <a:buSzPts val="1600"/>
              <a:buChar char="●"/>
            </a:pPr>
            <a:r>
              <a:rPr lang="en-GB" sz="1600">
                <a:solidFill>
                  <a:schemeClr val="dk1"/>
                </a:solidFill>
              </a:rPr>
              <a:t>The PS provides a very interesting energy range: 10-40 MeVcm2/mg for Pb ions [1]</a:t>
            </a:r>
            <a:endParaRPr sz="1600">
              <a:solidFill>
                <a:schemeClr val="dk1"/>
              </a:solidFill>
            </a:endParaRPr>
          </a:p>
          <a:p>
            <a:pPr marL="457200" lvl="0" indent="-330200" algn="l" rtl="0">
              <a:spcBef>
                <a:spcPts val="0"/>
              </a:spcBef>
              <a:spcAft>
                <a:spcPts val="0"/>
              </a:spcAft>
              <a:buClr>
                <a:schemeClr val="dk1"/>
              </a:buClr>
              <a:buSzPts val="1600"/>
              <a:buChar char="●"/>
            </a:pPr>
            <a:r>
              <a:rPr lang="en-GB" sz="1600">
                <a:solidFill>
                  <a:schemeClr val="dk1"/>
                </a:solidFill>
              </a:rPr>
              <a:t>Extraction energy controlled by single high-level knob -&gt; scales flattop B-field [2]</a:t>
            </a:r>
            <a:endParaRPr sz="1600">
              <a:solidFill>
                <a:schemeClr val="dk1"/>
              </a:solidFill>
            </a:endParaRPr>
          </a:p>
          <a:p>
            <a:pPr marL="0" lvl="0" indent="0" algn="l" rtl="0">
              <a:spcBef>
                <a:spcPts val="0"/>
              </a:spcBef>
              <a:spcAft>
                <a:spcPts val="0"/>
              </a:spcAft>
              <a:buNone/>
            </a:pPr>
            <a:endParaRPr sz="1600">
              <a:solidFill>
                <a:schemeClr val="dk1"/>
              </a:solidFill>
            </a:endParaRPr>
          </a:p>
        </p:txBody>
      </p:sp>
      <p:pic>
        <p:nvPicPr>
          <p:cNvPr id="796" name="Google Shape;796;p72"/>
          <p:cNvPicPr preferRelativeResize="0"/>
          <p:nvPr/>
        </p:nvPicPr>
        <p:blipFill>
          <a:blip r:embed="rId3">
            <a:alphaModFix/>
          </a:blip>
          <a:stretch>
            <a:fillRect/>
          </a:stretch>
        </p:blipFill>
        <p:spPr>
          <a:xfrm>
            <a:off x="4572000" y="2207325"/>
            <a:ext cx="3808425" cy="2041651"/>
          </a:xfrm>
          <a:prstGeom prst="rect">
            <a:avLst/>
          </a:prstGeom>
          <a:noFill/>
          <a:ln>
            <a:noFill/>
          </a:ln>
        </p:spPr>
      </p:pic>
      <p:sp>
        <p:nvSpPr>
          <p:cNvPr id="797" name="Google Shape;797;p72"/>
          <p:cNvSpPr txBox="1"/>
          <p:nvPr/>
        </p:nvSpPr>
        <p:spPr>
          <a:xfrm>
            <a:off x="738200" y="4484700"/>
            <a:ext cx="1950600" cy="529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chemeClr val="accent1"/>
                </a:solidFill>
              </a:rPr>
              <a:t>[1] </a:t>
            </a:r>
            <a:r>
              <a:rPr lang="en-GB" u="sng">
                <a:solidFill>
                  <a:schemeClr val="accent1"/>
                </a:solidFill>
                <a:hlinkClick r:id="rId4">
                  <a:extLst>
                    <a:ext uri="{A12FA001-AC4F-418D-AE19-62706E023703}">
                      <ahyp:hlinkClr xmlns:ahyp="http://schemas.microsoft.com/office/drawing/2018/hyperlinkcolor" val="tx"/>
                    </a:ext>
                  </a:extLst>
                </a:hlinkClick>
              </a:rPr>
              <a:t>R. Garcia 2024</a:t>
            </a:r>
            <a:endParaRPr>
              <a:solidFill>
                <a:schemeClr val="accent1"/>
              </a:solidFill>
            </a:endParaRPr>
          </a:p>
          <a:p>
            <a:pPr marL="0" lvl="0" indent="0" algn="l" rtl="0">
              <a:spcBef>
                <a:spcPts val="0"/>
              </a:spcBef>
              <a:spcAft>
                <a:spcPts val="0"/>
              </a:spcAft>
              <a:buNone/>
            </a:pPr>
            <a:r>
              <a:rPr lang="en-GB">
                <a:solidFill>
                  <a:schemeClr val="accent1"/>
                </a:solidFill>
              </a:rPr>
              <a:t>[2] </a:t>
            </a:r>
            <a:r>
              <a:rPr lang="en-GB" u="sng">
                <a:solidFill>
                  <a:schemeClr val="accent1"/>
                </a:solidFill>
                <a:hlinkClick r:id="rId5">
                  <a:extLst>
                    <a:ext uri="{A12FA001-AC4F-418D-AE19-62706E023703}">
                      <ahyp:hlinkClr xmlns:ahyp="http://schemas.microsoft.com/office/drawing/2018/hyperlinkcolor" val="tx"/>
                    </a:ext>
                  </a:extLst>
                </a:hlinkClick>
              </a:rPr>
              <a:t>E. Johnson 2024</a:t>
            </a:r>
            <a:endParaRPr>
              <a:solidFill>
                <a:schemeClr val="accent1"/>
              </a:solidFill>
            </a:endParaRPr>
          </a:p>
        </p:txBody>
      </p:sp>
      <p:pic>
        <p:nvPicPr>
          <p:cNvPr id="798" name="Google Shape;798;p72"/>
          <p:cNvPicPr preferRelativeResize="0"/>
          <p:nvPr/>
        </p:nvPicPr>
        <p:blipFill>
          <a:blip r:embed="rId6">
            <a:alphaModFix/>
          </a:blip>
          <a:stretch>
            <a:fillRect/>
          </a:stretch>
        </p:blipFill>
        <p:spPr>
          <a:xfrm>
            <a:off x="368325" y="2065425"/>
            <a:ext cx="3521625" cy="2325450"/>
          </a:xfrm>
          <a:prstGeom prst="rect">
            <a:avLst/>
          </a:prstGeom>
          <a:noFill/>
          <a:ln>
            <a:noFill/>
          </a:ln>
        </p:spPr>
      </p:pic>
      <p:sp>
        <p:nvSpPr>
          <p:cNvPr id="799" name="Google Shape;799;p72"/>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spcBef>
                <a:spcPts val="0"/>
              </a:spcBef>
              <a:spcAft>
                <a:spcPts val="0"/>
              </a:spcAft>
              <a:buClr>
                <a:srgbClr val="000000"/>
              </a:buClr>
              <a:buSzPts val="1200"/>
              <a:buFont typeface="Arial"/>
              <a:buNone/>
            </a:pPr>
            <a:fld id="{00000000-1234-1234-1234-123412341234}" type="slidenum">
              <a:rPr lang="en-GB" smtClean="0"/>
              <a:pPr marL="0" lvl="0" indent="0" algn="r" rtl="0">
                <a:spcBef>
                  <a:spcPts val="0"/>
                </a:spcBef>
                <a:spcAft>
                  <a:spcPts val="0"/>
                </a:spcAft>
                <a:buClr>
                  <a:srgbClr val="000000"/>
                </a:buClr>
                <a:buSzPts val="1200"/>
                <a:buFont typeface="Arial"/>
                <a:buNone/>
              </a:pPr>
              <a:t>142</a:t>
            </a:fld>
            <a:endParaRPr/>
          </a:p>
        </p:txBody>
      </p:sp>
      <p:sp>
        <p:nvSpPr>
          <p:cNvPr id="2" name="Footer Placeholder 1">
            <a:extLst>
              <a:ext uri="{FF2B5EF4-FFF2-40B4-BE49-F238E27FC236}">
                <a16:creationId xmlns:a16="http://schemas.microsoft.com/office/drawing/2014/main" id="{4C0080DF-FC6C-B46D-7F1F-F7C9A621B68F}"/>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2768685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9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9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Shape 803"/>
        <p:cNvGrpSpPr/>
        <p:nvPr/>
      </p:nvGrpSpPr>
      <p:grpSpPr>
        <a:xfrm>
          <a:off x="0" y="0"/>
          <a:ext cx="0" cy="0"/>
          <a:chOff x="0" y="0"/>
          <a:chExt cx="0" cy="0"/>
        </a:xfrm>
      </p:grpSpPr>
      <p:sp>
        <p:nvSpPr>
          <p:cNvPr id="804" name="Google Shape;804;p73"/>
          <p:cNvSpPr txBox="1">
            <a:spLocks noGrp="1"/>
          </p:cNvSpPr>
          <p:nvPr>
            <p:ph type="title"/>
          </p:nvPr>
        </p:nvSpPr>
        <p:spPr>
          <a:xfrm>
            <a:off x="457200" y="175120"/>
            <a:ext cx="8226900" cy="705300"/>
          </a:xfrm>
          <a:prstGeom prst="rect">
            <a:avLst/>
          </a:prstGeom>
        </p:spPr>
        <p:txBody>
          <a:bodyPr spcFirstLastPara="1" wrap="square" lIns="45700" tIns="45700" rIns="45700" bIns="45700" anchor="ctr" anchorCtr="0">
            <a:noAutofit/>
          </a:bodyPr>
          <a:lstStyle/>
          <a:p>
            <a:pPr marL="0" lvl="0" indent="0" algn="l" rtl="0">
              <a:spcBef>
                <a:spcPts val="0"/>
              </a:spcBef>
              <a:spcAft>
                <a:spcPts val="0"/>
              </a:spcAft>
              <a:buNone/>
            </a:pPr>
            <a:r>
              <a:rPr lang="en-GB"/>
              <a:t>Variable flux</a:t>
            </a:r>
            <a:endParaRPr/>
          </a:p>
        </p:txBody>
      </p:sp>
      <p:sp>
        <p:nvSpPr>
          <p:cNvPr id="805" name="Google Shape;805;p73"/>
          <p:cNvSpPr txBox="1">
            <a:spLocks noGrp="1"/>
          </p:cNvSpPr>
          <p:nvPr>
            <p:ph type="body" idx="1"/>
          </p:nvPr>
        </p:nvSpPr>
        <p:spPr>
          <a:xfrm>
            <a:off x="457200" y="994200"/>
            <a:ext cx="4993800" cy="820200"/>
          </a:xfrm>
          <a:prstGeom prst="rect">
            <a:avLst/>
          </a:prstGeom>
        </p:spPr>
        <p:txBody>
          <a:bodyPr spcFirstLastPara="1" wrap="square" lIns="91425" tIns="45700" rIns="91425" bIns="45700" anchor="t" anchorCtr="0">
            <a:noAutofit/>
          </a:bodyPr>
          <a:lstStyle/>
          <a:p>
            <a:pPr marL="457200" lvl="0" indent="-311150" algn="l" rtl="0">
              <a:spcBef>
                <a:spcPts val="600"/>
              </a:spcBef>
              <a:spcAft>
                <a:spcPts val="0"/>
              </a:spcAft>
              <a:buSzPts val="1300"/>
              <a:buChar char="•"/>
            </a:pPr>
            <a:r>
              <a:rPr lang="en-GB" sz="1300"/>
              <a:t>Hard to significantly reduce injected intensity -&gt; Not enough signal for RF feedback loops.</a:t>
            </a:r>
            <a:endParaRPr sz="1300"/>
          </a:p>
          <a:p>
            <a:pPr marL="457200" lvl="0" indent="-311150" algn="l" rtl="0">
              <a:spcBef>
                <a:spcPts val="0"/>
              </a:spcBef>
              <a:spcAft>
                <a:spcPts val="0"/>
              </a:spcAft>
              <a:buSzPts val="1300"/>
              <a:buChar char="•"/>
            </a:pPr>
            <a:r>
              <a:rPr lang="en-GB" sz="1300"/>
              <a:t>Scraping at flattop: poor shot-to-shot reproducibility during extraction.</a:t>
            </a:r>
            <a:endParaRPr sz="1400"/>
          </a:p>
        </p:txBody>
      </p:sp>
      <p:grpSp>
        <p:nvGrpSpPr>
          <p:cNvPr id="806" name="Google Shape;806;p73"/>
          <p:cNvGrpSpPr/>
          <p:nvPr/>
        </p:nvGrpSpPr>
        <p:grpSpPr>
          <a:xfrm>
            <a:off x="5665575" y="1752225"/>
            <a:ext cx="3327275" cy="2630875"/>
            <a:chOff x="5665575" y="1752225"/>
            <a:chExt cx="3327275" cy="2630875"/>
          </a:xfrm>
        </p:grpSpPr>
        <p:pic>
          <p:nvPicPr>
            <p:cNvPr id="807" name="Google Shape;807;p73"/>
            <p:cNvPicPr preferRelativeResize="0"/>
            <p:nvPr/>
          </p:nvPicPr>
          <p:blipFill rotWithShape="1">
            <a:blip r:embed="rId3">
              <a:alphaModFix/>
            </a:blip>
            <a:srcRect/>
            <a:stretch/>
          </p:blipFill>
          <p:spPr>
            <a:xfrm>
              <a:off x="5665575" y="1752225"/>
              <a:ext cx="3327275" cy="2630875"/>
            </a:xfrm>
            <a:prstGeom prst="rect">
              <a:avLst/>
            </a:prstGeom>
            <a:noFill/>
            <a:ln>
              <a:noFill/>
            </a:ln>
          </p:spPr>
        </p:pic>
        <p:cxnSp>
          <p:nvCxnSpPr>
            <p:cNvPr id="808" name="Google Shape;808;p73"/>
            <p:cNvCxnSpPr/>
            <p:nvPr/>
          </p:nvCxnSpPr>
          <p:spPr>
            <a:xfrm rot="10800000" flipH="1">
              <a:off x="6486384" y="2329569"/>
              <a:ext cx="1455600" cy="1545000"/>
            </a:xfrm>
            <a:prstGeom prst="straightConnector1">
              <a:avLst/>
            </a:prstGeom>
            <a:noFill/>
            <a:ln w="28575" cap="flat" cmpd="sng">
              <a:solidFill>
                <a:srgbClr val="000000"/>
              </a:solidFill>
              <a:prstDash val="dash"/>
              <a:round/>
              <a:headEnd type="none" w="sm" len="sm"/>
              <a:tailEnd type="none" w="sm" len="sm"/>
            </a:ln>
          </p:spPr>
        </p:cxnSp>
      </p:grpSp>
      <p:grpSp>
        <p:nvGrpSpPr>
          <p:cNvPr id="809" name="Google Shape;809;p73"/>
          <p:cNvGrpSpPr/>
          <p:nvPr/>
        </p:nvGrpSpPr>
        <p:grpSpPr>
          <a:xfrm>
            <a:off x="494475" y="248975"/>
            <a:ext cx="7614650" cy="3937599"/>
            <a:chOff x="494475" y="248975"/>
            <a:chExt cx="7614650" cy="3937599"/>
          </a:xfrm>
        </p:grpSpPr>
        <p:pic>
          <p:nvPicPr>
            <p:cNvPr id="810" name="Google Shape;810;p73"/>
            <p:cNvPicPr preferRelativeResize="0"/>
            <p:nvPr/>
          </p:nvPicPr>
          <p:blipFill rotWithShape="1">
            <a:blip r:embed="rId4">
              <a:alphaModFix/>
            </a:blip>
            <a:srcRect l="7364"/>
            <a:stretch/>
          </p:blipFill>
          <p:spPr>
            <a:xfrm>
              <a:off x="6431400" y="248975"/>
              <a:ext cx="1677725" cy="1356625"/>
            </a:xfrm>
            <a:prstGeom prst="rect">
              <a:avLst/>
            </a:prstGeom>
            <a:noFill/>
            <a:ln>
              <a:noFill/>
            </a:ln>
          </p:spPr>
        </p:pic>
        <p:grpSp>
          <p:nvGrpSpPr>
            <p:cNvPr id="811" name="Google Shape;811;p73"/>
            <p:cNvGrpSpPr/>
            <p:nvPr/>
          </p:nvGrpSpPr>
          <p:grpSpPr>
            <a:xfrm>
              <a:off x="494475" y="1948500"/>
              <a:ext cx="4773900" cy="2238074"/>
              <a:chOff x="494475" y="1948500"/>
              <a:chExt cx="4773900" cy="2238074"/>
            </a:xfrm>
          </p:grpSpPr>
          <p:pic>
            <p:nvPicPr>
              <p:cNvPr id="812" name="Google Shape;812;p73"/>
              <p:cNvPicPr preferRelativeResize="0"/>
              <p:nvPr/>
            </p:nvPicPr>
            <p:blipFill>
              <a:blip r:embed="rId5">
                <a:alphaModFix/>
              </a:blip>
              <a:stretch>
                <a:fillRect/>
              </a:stretch>
            </p:blipFill>
            <p:spPr>
              <a:xfrm>
                <a:off x="533400" y="2721949"/>
                <a:ext cx="4201401" cy="1464625"/>
              </a:xfrm>
              <a:prstGeom prst="rect">
                <a:avLst/>
              </a:prstGeom>
              <a:noFill/>
              <a:ln>
                <a:noFill/>
              </a:ln>
            </p:spPr>
          </p:pic>
          <p:sp>
            <p:nvSpPr>
              <p:cNvPr id="813" name="Google Shape;813;p73"/>
              <p:cNvSpPr txBox="1"/>
              <p:nvPr/>
            </p:nvSpPr>
            <p:spPr>
              <a:xfrm>
                <a:off x="494475" y="1948500"/>
                <a:ext cx="4773900" cy="623400"/>
              </a:xfrm>
              <a:prstGeom prst="rect">
                <a:avLst/>
              </a:prstGeom>
              <a:noFill/>
              <a:ln>
                <a:noFill/>
              </a:ln>
            </p:spPr>
            <p:txBody>
              <a:bodyPr spcFirstLastPara="1" wrap="square" lIns="91425" tIns="91425" rIns="91425" bIns="91425" anchor="t" anchorCtr="0">
                <a:noAutofit/>
              </a:bodyPr>
              <a:lstStyle/>
              <a:p>
                <a:pPr marL="0" lvl="0" indent="0" algn="l" rtl="0">
                  <a:spcBef>
                    <a:spcPts val="600"/>
                  </a:spcBef>
                  <a:spcAft>
                    <a:spcPts val="0"/>
                  </a:spcAft>
                  <a:buNone/>
                </a:pPr>
                <a:r>
                  <a:rPr lang="en-GB" sz="1300" b="1">
                    <a:solidFill>
                      <a:schemeClr val="dk1"/>
                    </a:solidFill>
                  </a:rPr>
                  <a:t>Alternative:</a:t>
                </a:r>
                <a:r>
                  <a:rPr lang="en-GB" sz="1300">
                    <a:solidFill>
                      <a:schemeClr val="dk1"/>
                    </a:solidFill>
                  </a:rPr>
                  <a:t>  Keep lattice fixed, push beam into resonance with transverse RF exciter -&gt; learning from medical machines</a:t>
                </a:r>
                <a:endParaRPr sz="3000">
                  <a:solidFill>
                    <a:schemeClr val="dk1"/>
                  </a:solidFill>
                </a:endParaRPr>
              </a:p>
            </p:txBody>
          </p:sp>
        </p:grpSp>
      </p:grpSp>
      <p:sp>
        <p:nvSpPr>
          <p:cNvPr id="814" name="Google Shape;814;p73"/>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spcBef>
                <a:spcPts val="0"/>
              </a:spcBef>
              <a:spcAft>
                <a:spcPts val="0"/>
              </a:spcAft>
              <a:buClr>
                <a:srgbClr val="000000"/>
              </a:buClr>
              <a:buSzPts val="1200"/>
              <a:buFont typeface="Arial"/>
              <a:buNone/>
            </a:pPr>
            <a:fld id="{00000000-1234-1234-1234-123412341234}" type="slidenum">
              <a:rPr lang="en-GB" smtClean="0"/>
              <a:pPr marL="0" lvl="0" indent="0" algn="r" rtl="0">
                <a:spcBef>
                  <a:spcPts val="0"/>
                </a:spcBef>
                <a:spcAft>
                  <a:spcPts val="0"/>
                </a:spcAft>
                <a:buClr>
                  <a:srgbClr val="000000"/>
                </a:buClr>
                <a:buSzPts val="1200"/>
                <a:buFont typeface="Arial"/>
                <a:buNone/>
              </a:pPr>
              <a:t>143</a:t>
            </a:fld>
            <a:endParaRPr/>
          </a:p>
        </p:txBody>
      </p:sp>
      <p:sp>
        <p:nvSpPr>
          <p:cNvPr id="2" name="Footer Placeholder 1">
            <a:extLst>
              <a:ext uri="{FF2B5EF4-FFF2-40B4-BE49-F238E27FC236}">
                <a16:creationId xmlns:a16="http://schemas.microsoft.com/office/drawing/2014/main" id="{925107AD-D813-D51C-1804-577C36489153}"/>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2084826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0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0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0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Shape 818"/>
        <p:cNvGrpSpPr/>
        <p:nvPr/>
      </p:nvGrpSpPr>
      <p:grpSpPr>
        <a:xfrm>
          <a:off x="0" y="0"/>
          <a:ext cx="0" cy="0"/>
          <a:chOff x="0" y="0"/>
          <a:chExt cx="0" cy="0"/>
        </a:xfrm>
      </p:grpSpPr>
      <p:sp>
        <p:nvSpPr>
          <p:cNvPr id="819" name="Google Shape;819;p74"/>
          <p:cNvSpPr txBox="1">
            <a:spLocks noGrp="1"/>
          </p:cNvSpPr>
          <p:nvPr>
            <p:ph type="title"/>
          </p:nvPr>
        </p:nvSpPr>
        <p:spPr>
          <a:xfrm>
            <a:off x="457200" y="175120"/>
            <a:ext cx="8226900" cy="705300"/>
          </a:xfrm>
          <a:prstGeom prst="rect">
            <a:avLst/>
          </a:prstGeom>
        </p:spPr>
        <p:txBody>
          <a:bodyPr spcFirstLastPara="1" wrap="square" lIns="45700" tIns="45700" rIns="45700" bIns="45700" anchor="ctr" anchorCtr="0">
            <a:noAutofit/>
          </a:bodyPr>
          <a:lstStyle/>
          <a:p>
            <a:pPr marL="0" lvl="0" indent="0" algn="l" rtl="0">
              <a:spcBef>
                <a:spcPts val="0"/>
              </a:spcBef>
              <a:spcAft>
                <a:spcPts val="0"/>
              </a:spcAft>
              <a:buNone/>
            </a:pPr>
            <a:r>
              <a:rPr lang="en-GB"/>
              <a:t>Variable flux (ii)</a:t>
            </a:r>
            <a:endParaRPr/>
          </a:p>
        </p:txBody>
      </p:sp>
      <p:sp>
        <p:nvSpPr>
          <p:cNvPr id="820" name="Google Shape;820;p74"/>
          <p:cNvSpPr txBox="1">
            <a:spLocks noGrp="1"/>
          </p:cNvSpPr>
          <p:nvPr>
            <p:ph type="body" idx="1"/>
          </p:nvPr>
        </p:nvSpPr>
        <p:spPr>
          <a:xfrm>
            <a:off x="457200" y="994201"/>
            <a:ext cx="8229600" cy="705300"/>
          </a:xfrm>
          <a:prstGeom prst="rect">
            <a:avLst/>
          </a:prstGeom>
        </p:spPr>
        <p:txBody>
          <a:bodyPr spcFirstLastPara="1" wrap="square" lIns="91425" tIns="45700" rIns="91425" bIns="45700" anchor="t" anchorCtr="0">
            <a:noAutofit/>
          </a:bodyPr>
          <a:lstStyle/>
          <a:p>
            <a:pPr marL="0" lvl="0" indent="0" algn="l" rtl="0">
              <a:spcBef>
                <a:spcPts val="600"/>
              </a:spcBef>
              <a:spcAft>
                <a:spcPts val="0"/>
              </a:spcAft>
              <a:buNone/>
            </a:pPr>
            <a:r>
              <a:rPr lang="en-GB" sz="1300"/>
              <a:t>Remaining challenges:</a:t>
            </a:r>
            <a:endParaRPr sz="1300"/>
          </a:p>
          <a:p>
            <a:pPr marL="457200" lvl="0" indent="-311150" algn="l" rtl="0">
              <a:spcBef>
                <a:spcPts val="600"/>
              </a:spcBef>
              <a:spcAft>
                <a:spcPts val="0"/>
              </a:spcAft>
              <a:buSzPts val="1300"/>
              <a:buChar char="•"/>
            </a:pPr>
            <a:r>
              <a:rPr lang="en-GB" sz="1300"/>
              <a:t>RF gain to be varied as function of time to keep flux constant -&gt; PID controller being tested.</a:t>
            </a:r>
            <a:endParaRPr sz="1300"/>
          </a:p>
          <a:p>
            <a:pPr marL="457200" lvl="0" indent="-311150" algn="l" rtl="0">
              <a:spcBef>
                <a:spcPts val="0"/>
              </a:spcBef>
              <a:spcAft>
                <a:spcPts val="0"/>
              </a:spcAft>
              <a:buSzPts val="1300"/>
              <a:buChar char="•"/>
            </a:pPr>
            <a:r>
              <a:rPr lang="en-GB" sz="1300"/>
              <a:t>Current RF signal imprints too much high-frequency structure on spill.</a:t>
            </a:r>
            <a:endParaRPr sz="1300"/>
          </a:p>
          <a:p>
            <a:pPr marL="0" lvl="0" indent="0" algn="l" rtl="0">
              <a:spcBef>
                <a:spcPts val="600"/>
              </a:spcBef>
              <a:spcAft>
                <a:spcPts val="0"/>
              </a:spcAft>
              <a:buNone/>
            </a:pPr>
            <a:endParaRPr sz="1300"/>
          </a:p>
        </p:txBody>
      </p:sp>
      <p:grpSp>
        <p:nvGrpSpPr>
          <p:cNvPr id="821" name="Google Shape;821;p74"/>
          <p:cNvGrpSpPr/>
          <p:nvPr/>
        </p:nvGrpSpPr>
        <p:grpSpPr>
          <a:xfrm>
            <a:off x="359975" y="1956525"/>
            <a:ext cx="3860125" cy="2485898"/>
            <a:chOff x="359975" y="1956525"/>
            <a:chExt cx="3860125" cy="2485898"/>
          </a:xfrm>
        </p:grpSpPr>
        <p:sp>
          <p:nvSpPr>
            <p:cNvPr id="822" name="Google Shape;822;p74"/>
            <p:cNvSpPr txBox="1"/>
            <p:nvPr/>
          </p:nvSpPr>
          <p:spPr>
            <a:xfrm>
              <a:off x="1939673" y="4094423"/>
              <a:ext cx="954900" cy="348000"/>
            </a:xfrm>
            <a:prstGeom prst="rect">
              <a:avLst/>
            </a:prstGeom>
            <a:solidFill>
              <a:schemeClr val="lt1"/>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000">
                  <a:solidFill>
                    <a:schemeClr val="dk1"/>
                  </a:solidFill>
                </a:rPr>
                <a:t>Time (ms)</a:t>
              </a:r>
              <a:endParaRPr sz="1000">
                <a:solidFill>
                  <a:schemeClr val="dk1"/>
                </a:solidFill>
              </a:endParaRPr>
            </a:p>
          </p:txBody>
        </p:sp>
        <p:grpSp>
          <p:nvGrpSpPr>
            <p:cNvPr id="823" name="Google Shape;823;p74"/>
            <p:cNvGrpSpPr/>
            <p:nvPr/>
          </p:nvGrpSpPr>
          <p:grpSpPr>
            <a:xfrm>
              <a:off x="359975" y="1956525"/>
              <a:ext cx="3860125" cy="2266630"/>
              <a:chOff x="359975" y="1956525"/>
              <a:chExt cx="3860125" cy="2266630"/>
            </a:xfrm>
          </p:grpSpPr>
          <p:pic>
            <p:nvPicPr>
              <p:cNvPr id="824" name="Google Shape;824;p74"/>
              <p:cNvPicPr preferRelativeResize="0"/>
              <p:nvPr/>
            </p:nvPicPr>
            <p:blipFill rotWithShape="1">
              <a:blip r:embed="rId3">
                <a:alphaModFix/>
              </a:blip>
              <a:srcRect/>
              <a:stretch/>
            </p:blipFill>
            <p:spPr>
              <a:xfrm>
                <a:off x="449242" y="2268171"/>
                <a:ext cx="3770858" cy="1954983"/>
              </a:xfrm>
              <a:prstGeom prst="rect">
                <a:avLst/>
              </a:prstGeom>
              <a:noFill/>
              <a:ln>
                <a:noFill/>
              </a:ln>
            </p:spPr>
          </p:pic>
          <p:sp>
            <p:nvSpPr>
              <p:cNvPr id="825" name="Google Shape;825;p74"/>
              <p:cNvSpPr txBox="1"/>
              <p:nvPr/>
            </p:nvSpPr>
            <p:spPr>
              <a:xfrm>
                <a:off x="745829" y="1956525"/>
                <a:ext cx="2866500" cy="348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700"/>
                  <a:buFont typeface="Arial"/>
                  <a:buNone/>
                </a:pPr>
                <a:r>
                  <a:rPr lang="en-GB" sz="1700" u="sng">
                    <a:solidFill>
                      <a:srgbClr val="0055A0"/>
                    </a:solidFill>
                  </a:rPr>
                  <a:t>Feedforward, feedback</a:t>
                </a:r>
                <a:endParaRPr sz="1700" b="0" i="0" u="sng" strike="noStrike" cap="none">
                  <a:solidFill>
                    <a:srgbClr val="0055A0"/>
                  </a:solidFill>
                  <a:latin typeface="Arial"/>
                  <a:ea typeface="Arial"/>
                  <a:cs typeface="Arial"/>
                  <a:sym typeface="Arial"/>
                </a:endParaRPr>
              </a:p>
            </p:txBody>
          </p:sp>
          <p:cxnSp>
            <p:nvCxnSpPr>
              <p:cNvPr id="826" name="Google Shape;826;p74"/>
              <p:cNvCxnSpPr/>
              <p:nvPr/>
            </p:nvCxnSpPr>
            <p:spPr>
              <a:xfrm>
                <a:off x="938741" y="2915037"/>
                <a:ext cx="2073600" cy="843000"/>
              </a:xfrm>
              <a:prstGeom prst="straightConnector1">
                <a:avLst/>
              </a:prstGeom>
              <a:noFill/>
              <a:ln w="28575" cap="flat" cmpd="sng">
                <a:solidFill>
                  <a:srgbClr val="000000"/>
                </a:solidFill>
                <a:prstDash val="dash"/>
                <a:round/>
                <a:headEnd type="none" w="med" len="med"/>
                <a:tailEnd type="none" w="med" len="med"/>
              </a:ln>
            </p:spPr>
          </p:cxnSp>
          <p:sp>
            <p:nvSpPr>
              <p:cNvPr id="827" name="Google Shape;827;p74"/>
              <p:cNvSpPr txBox="1"/>
              <p:nvPr/>
            </p:nvSpPr>
            <p:spPr>
              <a:xfrm rot="1346897">
                <a:off x="1641622" y="3044319"/>
                <a:ext cx="1248398" cy="309979"/>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t>Target</a:t>
                </a:r>
                <a:endParaRPr sz="1200"/>
              </a:p>
            </p:txBody>
          </p:sp>
          <p:sp>
            <p:nvSpPr>
              <p:cNvPr id="828" name="Google Shape;828;p74"/>
              <p:cNvSpPr txBox="1"/>
              <p:nvPr/>
            </p:nvSpPr>
            <p:spPr>
              <a:xfrm rot="-5400000">
                <a:off x="-381775" y="3057243"/>
                <a:ext cx="1812000" cy="328500"/>
              </a:xfrm>
              <a:prstGeom prst="rect">
                <a:avLst/>
              </a:prstGeom>
              <a:solidFill>
                <a:schemeClr val="lt1"/>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sz="1000">
                    <a:solidFill>
                      <a:schemeClr val="dk1"/>
                    </a:solidFill>
                  </a:rPr>
                  <a:t>Charges in ring</a:t>
                </a:r>
                <a:endParaRPr sz="1000">
                  <a:solidFill>
                    <a:schemeClr val="dk1"/>
                  </a:solidFill>
                </a:endParaRPr>
              </a:p>
            </p:txBody>
          </p:sp>
          <p:cxnSp>
            <p:nvCxnSpPr>
              <p:cNvPr id="829" name="Google Shape;829;p74"/>
              <p:cNvCxnSpPr/>
              <p:nvPr/>
            </p:nvCxnSpPr>
            <p:spPr>
              <a:xfrm rot="10800000">
                <a:off x="1332210" y="3104974"/>
                <a:ext cx="0" cy="457800"/>
              </a:xfrm>
              <a:prstGeom prst="straightConnector1">
                <a:avLst/>
              </a:prstGeom>
              <a:noFill/>
              <a:ln w="9525" cap="flat" cmpd="sng">
                <a:solidFill>
                  <a:srgbClr val="000000"/>
                </a:solidFill>
                <a:prstDash val="solid"/>
                <a:round/>
                <a:headEnd type="none" w="med" len="med"/>
                <a:tailEnd type="triangle" w="med" len="med"/>
              </a:ln>
            </p:spPr>
          </p:cxnSp>
          <p:cxnSp>
            <p:nvCxnSpPr>
              <p:cNvPr id="830" name="Google Shape;830;p74"/>
              <p:cNvCxnSpPr/>
              <p:nvPr/>
            </p:nvCxnSpPr>
            <p:spPr>
              <a:xfrm rot="10800000">
                <a:off x="1774399" y="3260677"/>
                <a:ext cx="0" cy="437400"/>
              </a:xfrm>
              <a:prstGeom prst="straightConnector1">
                <a:avLst/>
              </a:prstGeom>
              <a:noFill/>
              <a:ln w="9525" cap="flat" cmpd="sng">
                <a:solidFill>
                  <a:srgbClr val="000000"/>
                </a:solidFill>
                <a:prstDash val="solid"/>
                <a:round/>
                <a:headEnd type="none" w="med" len="med"/>
                <a:tailEnd type="triangle" w="med" len="med"/>
              </a:ln>
            </p:spPr>
          </p:cxnSp>
          <p:cxnSp>
            <p:nvCxnSpPr>
              <p:cNvPr id="831" name="Google Shape;831;p74"/>
              <p:cNvCxnSpPr/>
              <p:nvPr/>
            </p:nvCxnSpPr>
            <p:spPr>
              <a:xfrm rot="10800000">
                <a:off x="2265751" y="3510543"/>
                <a:ext cx="0" cy="247500"/>
              </a:xfrm>
              <a:prstGeom prst="straightConnector1">
                <a:avLst/>
              </a:prstGeom>
              <a:noFill/>
              <a:ln w="9525" cap="flat" cmpd="sng">
                <a:solidFill>
                  <a:srgbClr val="000000"/>
                </a:solidFill>
                <a:prstDash val="solid"/>
                <a:round/>
                <a:headEnd type="none" w="med" len="med"/>
                <a:tailEnd type="triangle" w="med" len="med"/>
              </a:ln>
            </p:spPr>
          </p:cxnSp>
        </p:grpSp>
      </p:grpSp>
      <p:sp>
        <p:nvSpPr>
          <p:cNvPr id="832" name="Google Shape;832;p74"/>
          <p:cNvSpPr txBox="1"/>
          <p:nvPr/>
        </p:nvSpPr>
        <p:spPr>
          <a:xfrm>
            <a:off x="819500" y="4529950"/>
            <a:ext cx="2192700" cy="28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chemeClr val="accent1"/>
                </a:solidFill>
              </a:rPr>
              <a:t>[1]</a:t>
            </a:r>
            <a:r>
              <a:rPr lang="en-GB"/>
              <a:t> </a:t>
            </a:r>
            <a:r>
              <a:rPr lang="en-GB" sz="1200" u="sng">
                <a:solidFill>
                  <a:schemeClr val="accent1"/>
                </a:solidFill>
                <a:hlinkClick r:id="rId4">
                  <a:extLst>
                    <a:ext uri="{A12FA001-AC4F-418D-AE19-62706E023703}">
                      <ahyp:hlinkClr xmlns:ahyp="http://schemas.microsoft.com/office/drawing/2018/hyperlinkcolor" val="tx"/>
                    </a:ext>
                  </a:extLst>
                </a:hlinkClick>
              </a:rPr>
              <a:t>P. Niedermayer</a:t>
            </a:r>
            <a:r>
              <a:rPr lang="en-GB" sz="1200">
                <a:solidFill>
                  <a:schemeClr val="accent1"/>
                </a:solidFill>
              </a:rPr>
              <a:t> 2024</a:t>
            </a:r>
            <a:endParaRPr sz="1200">
              <a:solidFill>
                <a:schemeClr val="accent1"/>
              </a:solidFill>
            </a:endParaRPr>
          </a:p>
        </p:txBody>
      </p:sp>
      <p:grpSp>
        <p:nvGrpSpPr>
          <p:cNvPr id="833" name="Google Shape;833;p74"/>
          <p:cNvGrpSpPr/>
          <p:nvPr/>
        </p:nvGrpSpPr>
        <p:grpSpPr>
          <a:xfrm>
            <a:off x="4506200" y="1956525"/>
            <a:ext cx="4225750" cy="2353851"/>
            <a:chOff x="4506200" y="1956525"/>
            <a:chExt cx="4225750" cy="2353851"/>
          </a:xfrm>
        </p:grpSpPr>
        <p:pic>
          <p:nvPicPr>
            <p:cNvPr id="834" name="Google Shape;834;p74"/>
            <p:cNvPicPr preferRelativeResize="0"/>
            <p:nvPr/>
          </p:nvPicPr>
          <p:blipFill>
            <a:blip r:embed="rId5">
              <a:alphaModFix/>
            </a:blip>
            <a:stretch>
              <a:fillRect/>
            </a:stretch>
          </p:blipFill>
          <p:spPr>
            <a:xfrm>
              <a:off x="4506200" y="1956525"/>
              <a:ext cx="4225750" cy="2353851"/>
            </a:xfrm>
            <a:prstGeom prst="rect">
              <a:avLst/>
            </a:prstGeom>
            <a:noFill/>
            <a:ln>
              <a:noFill/>
            </a:ln>
          </p:spPr>
        </p:pic>
        <p:sp>
          <p:nvSpPr>
            <p:cNvPr id="835" name="Google Shape;835;p74"/>
            <p:cNvSpPr txBox="1"/>
            <p:nvPr/>
          </p:nvSpPr>
          <p:spPr>
            <a:xfrm>
              <a:off x="8170925" y="2520000"/>
              <a:ext cx="402300" cy="348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solidFill>
                    <a:schemeClr val="dk1"/>
                  </a:solidFill>
                </a:rPr>
                <a:t>[1]</a:t>
              </a:r>
              <a:endParaRPr sz="1200">
                <a:solidFill>
                  <a:schemeClr val="dk1"/>
                </a:solidFill>
              </a:endParaRPr>
            </a:p>
          </p:txBody>
        </p:sp>
      </p:grpSp>
      <p:sp>
        <p:nvSpPr>
          <p:cNvPr id="836" name="Google Shape;836;p74"/>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spcBef>
                <a:spcPts val="0"/>
              </a:spcBef>
              <a:spcAft>
                <a:spcPts val="0"/>
              </a:spcAft>
              <a:buClr>
                <a:srgbClr val="000000"/>
              </a:buClr>
              <a:buSzPts val="1200"/>
              <a:buFont typeface="Arial"/>
              <a:buNone/>
            </a:pPr>
            <a:fld id="{00000000-1234-1234-1234-123412341234}" type="slidenum">
              <a:rPr lang="en-GB" smtClean="0"/>
              <a:pPr marL="0" lvl="0" indent="0" algn="r" rtl="0">
                <a:spcBef>
                  <a:spcPts val="0"/>
                </a:spcBef>
                <a:spcAft>
                  <a:spcPts val="0"/>
                </a:spcAft>
                <a:buClr>
                  <a:srgbClr val="000000"/>
                </a:buClr>
                <a:buSzPts val="1200"/>
                <a:buFont typeface="Arial"/>
                <a:buNone/>
              </a:pPr>
              <a:t>144</a:t>
            </a:fld>
            <a:endParaRPr/>
          </a:p>
        </p:txBody>
      </p:sp>
      <p:sp>
        <p:nvSpPr>
          <p:cNvPr id="2" name="Footer Placeholder 1">
            <a:extLst>
              <a:ext uri="{FF2B5EF4-FFF2-40B4-BE49-F238E27FC236}">
                <a16:creationId xmlns:a16="http://schemas.microsoft.com/office/drawing/2014/main" id="{A3B84D65-52A4-E16F-1519-19C5BA0E3C31}"/>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1224319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2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2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2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2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Shape 840"/>
        <p:cNvGrpSpPr/>
        <p:nvPr/>
      </p:nvGrpSpPr>
      <p:grpSpPr>
        <a:xfrm>
          <a:off x="0" y="0"/>
          <a:ext cx="0" cy="0"/>
          <a:chOff x="0" y="0"/>
          <a:chExt cx="0" cy="0"/>
        </a:xfrm>
      </p:grpSpPr>
      <p:sp>
        <p:nvSpPr>
          <p:cNvPr id="841" name="Google Shape;841;p75"/>
          <p:cNvSpPr txBox="1">
            <a:spLocks noGrp="1"/>
          </p:cNvSpPr>
          <p:nvPr>
            <p:ph type="title"/>
          </p:nvPr>
        </p:nvSpPr>
        <p:spPr>
          <a:xfrm>
            <a:off x="457200" y="175120"/>
            <a:ext cx="8226900" cy="705300"/>
          </a:xfrm>
          <a:prstGeom prst="rect">
            <a:avLst/>
          </a:prstGeom>
        </p:spPr>
        <p:txBody>
          <a:bodyPr spcFirstLastPara="1" wrap="square" lIns="45700" tIns="45700" rIns="45700" bIns="45700" anchor="ctr" anchorCtr="0">
            <a:noAutofit/>
          </a:bodyPr>
          <a:lstStyle/>
          <a:p>
            <a:pPr marL="0" lvl="0" indent="0" algn="l" rtl="0">
              <a:spcBef>
                <a:spcPts val="0"/>
              </a:spcBef>
              <a:spcAft>
                <a:spcPts val="0"/>
              </a:spcAft>
              <a:buNone/>
            </a:pPr>
            <a:r>
              <a:rPr lang="en-GB"/>
              <a:t>Variable beam size</a:t>
            </a:r>
            <a:endParaRPr/>
          </a:p>
        </p:txBody>
      </p:sp>
      <p:sp>
        <p:nvSpPr>
          <p:cNvPr id="842" name="Google Shape;842;p75"/>
          <p:cNvSpPr txBox="1">
            <a:spLocks noGrp="1"/>
          </p:cNvSpPr>
          <p:nvPr>
            <p:ph type="body" idx="1"/>
          </p:nvPr>
        </p:nvSpPr>
        <p:spPr>
          <a:xfrm>
            <a:off x="457200" y="994202"/>
            <a:ext cx="8229600" cy="610200"/>
          </a:xfrm>
          <a:prstGeom prst="rect">
            <a:avLst/>
          </a:prstGeom>
        </p:spPr>
        <p:txBody>
          <a:bodyPr spcFirstLastPara="1" wrap="square" lIns="91425" tIns="45700" rIns="91425" bIns="45700" anchor="t" anchorCtr="0">
            <a:noAutofit/>
          </a:bodyPr>
          <a:lstStyle/>
          <a:p>
            <a:pPr marL="457200" lvl="0" indent="-323850" algn="l" rtl="0">
              <a:spcBef>
                <a:spcPts val="600"/>
              </a:spcBef>
              <a:spcAft>
                <a:spcPts val="0"/>
              </a:spcAft>
              <a:buSzPts val="1500"/>
              <a:buChar char="•"/>
            </a:pPr>
            <a:r>
              <a:rPr lang="en-GB" sz="1500"/>
              <a:t>Current mode of operation: blow up Gaussian beam + collimate tails.</a:t>
            </a:r>
            <a:endParaRPr sz="1500"/>
          </a:p>
          <a:p>
            <a:pPr marL="457200" lvl="0" indent="-323850" algn="l" rtl="0">
              <a:spcBef>
                <a:spcPts val="0"/>
              </a:spcBef>
              <a:spcAft>
                <a:spcPts val="0"/>
              </a:spcAft>
              <a:buSzPts val="1500"/>
              <a:buChar char="•"/>
            </a:pPr>
            <a:r>
              <a:rPr lang="en-GB" sz="1500"/>
              <a:t>Inspired by NSRL -&gt; exploring octupole folding.</a:t>
            </a:r>
            <a:endParaRPr sz="1500"/>
          </a:p>
        </p:txBody>
      </p:sp>
      <p:grpSp>
        <p:nvGrpSpPr>
          <p:cNvPr id="843" name="Google Shape;843;p75"/>
          <p:cNvGrpSpPr/>
          <p:nvPr/>
        </p:nvGrpSpPr>
        <p:grpSpPr>
          <a:xfrm>
            <a:off x="3595425" y="1889700"/>
            <a:ext cx="5330224" cy="2447025"/>
            <a:chOff x="3595425" y="1889700"/>
            <a:chExt cx="5330224" cy="2447025"/>
          </a:xfrm>
        </p:grpSpPr>
        <p:pic>
          <p:nvPicPr>
            <p:cNvPr id="844" name="Google Shape;844;p75"/>
            <p:cNvPicPr preferRelativeResize="0"/>
            <p:nvPr/>
          </p:nvPicPr>
          <p:blipFill>
            <a:blip r:embed="rId3">
              <a:alphaModFix/>
            </a:blip>
            <a:stretch>
              <a:fillRect/>
            </a:stretch>
          </p:blipFill>
          <p:spPr>
            <a:xfrm>
              <a:off x="3808625" y="2131975"/>
              <a:ext cx="5117024" cy="1990175"/>
            </a:xfrm>
            <a:prstGeom prst="rect">
              <a:avLst/>
            </a:prstGeom>
            <a:noFill/>
            <a:ln>
              <a:noFill/>
            </a:ln>
          </p:spPr>
        </p:pic>
        <p:sp>
          <p:nvSpPr>
            <p:cNvPr id="845" name="Google Shape;845;p75"/>
            <p:cNvSpPr txBox="1"/>
            <p:nvPr/>
          </p:nvSpPr>
          <p:spPr>
            <a:xfrm>
              <a:off x="5699000" y="1889700"/>
              <a:ext cx="1821300" cy="367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600" u="sng">
                  <a:solidFill>
                    <a:schemeClr val="dk1"/>
                  </a:solidFill>
                </a:rPr>
                <a:t>Simulation</a:t>
              </a:r>
              <a:endParaRPr sz="1600" u="sng">
                <a:solidFill>
                  <a:schemeClr val="dk1"/>
                </a:solidFill>
              </a:endParaRPr>
            </a:p>
          </p:txBody>
        </p:sp>
        <p:sp>
          <p:nvSpPr>
            <p:cNvPr id="846" name="Google Shape;846;p75"/>
            <p:cNvSpPr txBox="1"/>
            <p:nvPr/>
          </p:nvSpPr>
          <p:spPr>
            <a:xfrm>
              <a:off x="4612800" y="3827125"/>
              <a:ext cx="685200" cy="43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500">
                  <a:solidFill>
                    <a:schemeClr val="dk1"/>
                  </a:solidFill>
                </a:rPr>
                <a:t>X (m)</a:t>
              </a:r>
              <a:endParaRPr sz="1500">
                <a:solidFill>
                  <a:schemeClr val="dk1"/>
                </a:solidFill>
              </a:endParaRPr>
            </a:p>
          </p:txBody>
        </p:sp>
        <p:sp>
          <p:nvSpPr>
            <p:cNvPr id="847" name="Google Shape;847;p75"/>
            <p:cNvSpPr txBox="1"/>
            <p:nvPr/>
          </p:nvSpPr>
          <p:spPr>
            <a:xfrm>
              <a:off x="6267050" y="3902325"/>
              <a:ext cx="685200" cy="43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500">
                  <a:solidFill>
                    <a:schemeClr val="dk1"/>
                  </a:solidFill>
                </a:rPr>
                <a:t>X (m)</a:t>
              </a:r>
              <a:endParaRPr sz="1500">
                <a:solidFill>
                  <a:schemeClr val="dk1"/>
                </a:solidFill>
              </a:endParaRPr>
            </a:p>
          </p:txBody>
        </p:sp>
        <p:sp>
          <p:nvSpPr>
            <p:cNvPr id="848" name="Google Shape;848;p75"/>
            <p:cNvSpPr txBox="1"/>
            <p:nvPr/>
          </p:nvSpPr>
          <p:spPr>
            <a:xfrm>
              <a:off x="7873250" y="3902325"/>
              <a:ext cx="685200" cy="43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500">
                  <a:solidFill>
                    <a:schemeClr val="dk1"/>
                  </a:solidFill>
                </a:rPr>
                <a:t>Y (m)</a:t>
              </a:r>
              <a:endParaRPr sz="1500">
                <a:solidFill>
                  <a:schemeClr val="dk1"/>
                </a:solidFill>
              </a:endParaRPr>
            </a:p>
          </p:txBody>
        </p:sp>
        <p:sp>
          <p:nvSpPr>
            <p:cNvPr id="849" name="Google Shape;849;p75"/>
            <p:cNvSpPr txBox="1"/>
            <p:nvPr/>
          </p:nvSpPr>
          <p:spPr>
            <a:xfrm rot="-5400000">
              <a:off x="3470025" y="2834850"/>
              <a:ext cx="685200" cy="43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500">
                  <a:solidFill>
                    <a:schemeClr val="dk1"/>
                  </a:solidFill>
                </a:rPr>
                <a:t>Y (m)</a:t>
              </a:r>
              <a:endParaRPr sz="1500">
                <a:solidFill>
                  <a:schemeClr val="dk1"/>
                </a:solidFill>
              </a:endParaRPr>
            </a:p>
          </p:txBody>
        </p:sp>
      </p:grpSp>
      <p:pic>
        <p:nvPicPr>
          <p:cNvPr id="850" name="Google Shape;850;p75"/>
          <p:cNvPicPr preferRelativeResize="0"/>
          <p:nvPr/>
        </p:nvPicPr>
        <p:blipFill>
          <a:blip r:embed="rId4">
            <a:alphaModFix/>
          </a:blip>
          <a:stretch>
            <a:fillRect/>
          </a:stretch>
        </p:blipFill>
        <p:spPr>
          <a:xfrm>
            <a:off x="533400" y="1978525"/>
            <a:ext cx="2440074" cy="2358200"/>
          </a:xfrm>
          <a:prstGeom prst="rect">
            <a:avLst/>
          </a:prstGeom>
          <a:noFill/>
          <a:ln>
            <a:noFill/>
          </a:ln>
        </p:spPr>
      </p:pic>
      <p:sp>
        <p:nvSpPr>
          <p:cNvPr id="851" name="Google Shape;851;p75"/>
          <p:cNvSpPr txBox="1"/>
          <p:nvPr/>
        </p:nvSpPr>
        <p:spPr>
          <a:xfrm>
            <a:off x="678375" y="4508775"/>
            <a:ext cx="1696200" cy="28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u="sng">
                <a:solidFill>
                  <a:schemeClr val="accent1"/>
                </a:solidFill>
                <a:hlinkClick r:id="rId5">
                  <a:extLst>
                    <a:ext uri="{A12FA001-AC4F-418D-AE19-62706E023703}">
                      <ahyp:hlinkClr xmlns:ahyp="http://schemas.microsoft.com/office/drawing/2018/hyperlinkcolor" val="tx"/>
                    </a:ext>
                  </a:extLst>
                </a:hlinkClick>
              </a:rPr>
              <a:t>E. Johnson 2024</a:t>
            </a:r>
            <a:endParaRPr sz="1200">
              <a:solidFill>
                <a:schemeClr val="accent1"/>
              </a:solidFill>
            </a:endParaRPr>
          </a:p>
        </p:txBody>
      </p:sp>
      <p:sp>
        <p:nvSpPr>
          <p:cNvPr id="852" name="Google Shape;852;p75"/>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spcBef>
                <a:spcPts val="0"/>
              </a:spcBef>
              <a:spcAft>
                <a:spcPts val="0"/>
              </a:spcAft>
              <a:buClr>
                <a:srgbClr val="000000"/>
              </a:buClr>
              <a:buSzPts val="1200"/>
              <a:buFont typeface="Arial"/>
              <a:buNone/>
            </a:pPr>
            <a:fld id="{00000000-1234-1234-1234-123412341234}" type="slidenum">
              <a:rPr lang="en-GB" smtClean="0"/>
              <a:pPr marL="0" lvl="0" indent="0" algn="r" rtl="0">
                <a:spcBef>
                  <a:spcPts val="0"/>
                </a:spcBef>
                <a:spcAft>
                  <a:spcPts val="0"/>
                </a:spcAft>
                <a:buClr>
                  <a:srgbClr val="000000"/>
                </a:buClr>
                <a:buSzPts val="1200"/>
                <a:buFont typeface="Arial"/>
                <a:buNone/>
              </a:pPr>
              <a:t>145</a:t>
            </a:fld>
            <a:endParaRPr/>
          </a:p>
        </p:txBody>
      </p:sp>
      <p:sp>
        <p:nvSpPr>
          <p:cNvPr id="2" name="Footer Placeholder 1">
            <a:extLst>
              <a:ext uri="{FF2B5EF4-FFF2-40B4-BE49-F238E27FC236}">
                <a16:creationId xmlns:a16="http://schemas.microsoft.com/office/drawing/2014/main" id="{9DBB8D2E-8671-37FB-7E44-72B72C020791}"/>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1191207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4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4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Shape 856"/>
        <p:cNvGrpSpPr/>
        <p:nvPr/>
      </p:nvGrpSpPr>
      <p:grpSpPr>
        <a:xfrm>
          <a:off x="0" y="0"/>
          <a:ext cx="0" cy="0"/>
          <a:chOff x="0" y="0"/>
          <a:chExt cx="0" cy="0"/>
        </a:xfrm>
      </p:grpSpPr>
      <p:sp>
        <p:nvSpPr>
          <p:cNvPr id="857" name="Google Shape;857;p76"/>
          <p:cNvSpPr txBox="1">
            <a:spLocks noGrp="1"/>
          </p:cNvSpPr>
          <p:nvPr>
            <p:ph type="title"/>
          </p:nvPr>
        </p:nvSpPr>
        <p:spPr>
          <a:xfrm>
            <a:off x="457200" y="175120"/>
            <a:ext cx="8226900" cy="705300"/>
          </a:xfrm>
          <a:prstGeom prst="rect">
            <a:avLst/>
          </a:prstGeom>
        </p:spPr>
        <p:txBody>
          <a:bodyPr spcFirstLastPara="1" wrap="square" lIns="45700" tIns="45700" rIns="45700" bIns="45700" anchor="ctr" anchorCtr="0">
            <a:noAutofit/>
          </a:bodyPr>
          <a:lstStyle/>
          <a:p>
            <a:pPr marL="0" lvl="0" indent="0" algn="l" rtl="0">
              <a:spcBef>
                <a:spcPts val="0"/>
              </a:spcBef>
              <a:spcAft>
                <a:spcPts val="0"/>
              </a:spcAft>
              <a:buNone/>
            </a:pPr>
            <a:r>
              <a:rPr lang="en-GB"/>
              <a:t>Variable species (i)</a:t>
            </a:r>
            <a:endParaRPr/>
          </a:p>
        </p:txBody>
      </p:sp>
      <p:sp>
        <p:nvSpPr>
          <p:cNvPr id="858" name="Google Shape;858;p76"/>
          <p:cNvSpPr txBox="1"/>
          <p:nvPr/>
        </p:nvSpPr>
        <p:spPr>
          <a:xfrm>
            <a:off x="6159600" y="4492625"/>
            <a:ext cx="2786100" cy="365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solidFill>
                  <a:schemeClr val="lt1"/>
                </a:solidFill>
              </a:rPr>
              <a:t>*Still very modest compared to NSRL</a:t>
            </a:r>
            <a:endParaRPr sz="1200">
              <a:solidFill>
                <a:schemeClr val="lt1"/>
              </a:solidFill>
            </a:endParaRPr>
          </a:p>
        </p:txBody>
      </p:sp>
      <p:sp>
        <p:nvSpPr>
          <p:cNvPr id="859" name="Google Shape;859;p76"/>
          <p:cNvSpPr txBox="1"/>
          <p:nvPr/>
        </p:nvSpPr>
        <p:spPr>
          <a:xfrm>
            <a:off x="471500" y="1150950"/>
            <a:ext cx="3826200" cy="1238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800">
                <a:solidFill>
                  <a:schemeClr val="dk1"/>
                </a:solidFill>
              </a:rPr>
              <a:t>Currently only one ion source (ECR)</a:t>
            </a:r>
            <a:endParaRPr sz="1800">
              <a:solidFill>
                <a:schemeClr val="dk1"/>
              </a:solidFill>
            </a:endParaRPr>
          </a:p>
          <a:p>
            <a:pPr marL="457200" lvl="0" indent="-317500" algn="l" rtl="0">
              <a:spcBef>
                <a:spcPts val="0"/>
              </a:spcBef>
              <a:spcAft>
                <a:spcPts val="0"/>
              </a:spcAft>
              <a:buClr>
                <a:schemeClr val="dk1"/>
              </a:buClr>
              <a:buSzPts val="1400"/>
              <a:buChar char="●"/>
            </a:pPr>
            <a:r>
              <a:rPr lang="en-GB">
                <a:solidFill>
                  <a:schemeClr val="dk1"/>
                </a:solidFill>
              </a:rPr>
              <a:t>Solid to gas ~ 1 week </a:t>
            </a:r>
            <a:endParaRPr>
              <a:solidFill>
                <a:schemeClr val="dk1"/>
              </a:solidFill>
            </a:endParaRPr>
          </a:p>
          <a:p>
            <a:pPr marL="457200" lvl="0" indent="-317500" algn="l" rtl="0">
              <a:spcBef>
                <a:spcPts val="0"/>
              </a:spcBef>
              <a:spcAft>
                <a:spcPts val="0"/>
              </a:spcAft>
              <a:buClr>
                <a:schemeClr val="dk1"/>
              </a:buClr>
              <a:buSzPts val="1400"/>
              <a:buChar char="●"/>
            </a:pPr>
            <a:r>
              <a:rPr lang="en-GB">
                <a:solidFill>
                  <a:schemeClr val="dk1"/>
                </a:solidFill>
              </a:rPr>
              <a:t>Gas to gas ~ 1 day</a:t>
            </a:r>
            <a:endParaRPr>
              <a:solidFill>
                <a:schemeClr val="dk1"/>
              </a:solidFill>
            </a:endParaRPr>
          </a:p>
          <a:p>
            <a:pPr marL="457200" lvl="0" indent="-317500" algn="l" rtl="0">
              <a:spcBef>
                <a:spcPts val="0"/>
              </a:spcBef>
              <a:spcAft>
                <a:spcPts val="0"/>
              </a:spcAft>
              <a:buClr>
                <a:schemeClr val="dk1"/>
              </a:buClr>
              <a:buSzPts val="1400"/>
              <a:buChar char="●"/>
            </a:pPr>
            <a:r>
              <a:rPr lang="en-GB">
                <a:solidFill>
                  <a:schemeClr val="dk1"/>
                </a:solidFill>
              </a:rPr>
              <a:t>Goal: ~10 minutes, ~4 species*</a:t>
            </a:r>
            <a:endParaRPr>
              <a:solidFill>
                <a:schemeClr val="dk1"/>
              </a:solidFill>
            </a:endParaRPr>
          </a:p>
        </p:txBody>
      </p:sp>
      <p:grpSp>
        <p:nvGrpSpPr>
          <p:cNvPr id="860" name="Google Shape;860;p76"/>
          <p:cNvGrpSpPr/>
          <p:nvPr/>
        </p:nvGrpSpPr>
        <p:grpSpPr>
          <a:xfrm>
            <a:off x="384175" y="974118"/>
            <a:ext cx="8561291" cy="3369149"/>
            <a:chOff x="384175" y="974118"/>
            <a:chExt cx="8561291" cy="3369149"/>
          </a:xfrm>
        </p:grpSpPr>
        <p:grpSp>
          <p:nvGrpSpPr>
            <p:cNvPr id="861" name="Google Shape;861;p76"/>
            <p:cNvGrpSpPr/>
            <p:nvPr/>
          </p:nvGrpSpPr>
          <p:grpSpPr>
            <a:xfrm>
              <a:off x="4444955" y="974118"/>
              <a:ext cx="4500511" cy="3316723"/>
              <a:chOff x="4667250" y="1222375"/>
              <a:chExt cx="4403200" cy="2919651"/>
            </a:xfrm>
          </p:grpSpPr>
          <p:pic>
            <p:nvPicPr>
              <p:cNvPr id="862" name="Google Shape;862;p76"/>
              <p:cNvPicPr preferRelativeResize="0"/>
              <p:nvPr/>
            </p:nvPicPr>
            <p:blipFill>
              <a:blip r:embed="rId3">
                <a:alphaModFix/>
              </a:blip>
              <a:stretch>
                <a:fillRect/>
              </a:stretch>
            </p:blipFill>
            <p:spPr>
              <a:xfrm>
                <a:off x="4673575" y="1231025"/>
                <a:ext cx="4396875" cy="2911000"/>
              </a:xfrm>
              <a:prstGeom prst="rect">
                <a:avLst/>
              </a:prstGeom>
              <a:noFill/>
              <a:ln>
                <a:noFill/>
              </a:ln>
            </p:spPr>
          </p:pic>
          <p:sp>
            <p:nvSpPr>
              <p:cNvPr id="863" name="Google Shape;863;p76"/>
              <p:cNvSpPr/>
              <p:nvPr/>
            </p:nvSpPr>
            <p:spPr>
              <a:xfrm>
                <a:off x="4667250" y="1222375"/>
                <a:ext cx="531900" cy="285900"/>
              </a:xfrm>
              <a:prstGeom prst="rect">
                <a:avLst/>
              </a:prstGeom>
              <a:solidFill>
                <a:schemeClr val="l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cxnSp>
          <p:nvCxnSpPr>
            <p:cNvPr id="864" name="Google Shape;864;p76"/>
            <p:cNvCxnSpPr/>
            <p:nvPr/>
          </p:nvCxnSpPr>
          <p:spPr>
            <a:xfrm rot="10800000">
              <a:off x="1767407" y="3270334"/>
              <a:ext cx="955500" cy="0"/>
            </a:xfrm>
            <a:prstGeom prst="straightConnector1">
              <a:avLst/>
            </a:prstGeom>
            <a:noFill/>
            <a:ln w="9525" cap="flat" cmpd="sng">
              <a:solidFill>
                <a:schemeClr val="dk2"/>
              </a:solidFill>
              <a:prstDash val="solid"/>
              <a:round/>
              <a:headEnd type="none" w="med" len="med"/>
              <a:tailEnd type="triangle" w="med" len="med"/>
            </a:ln>
          </p:spPr>
        </p:cxnSp>
        <p:sp>
          <p:nvSpPr>
            <p:cNvPr id="865" name="Google Shape;865;p76"/>
            <p:cNvSpPr txBox="1"/>
            <p:nvPr/>
          </p:nvSpPr>
          <p:spPr>
            <a:xfrm>
              <a:off x="553240" y="3098776"/>
              <a:ext cx="1339200" cy="581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chemeClr val="dk1"/>
                  </a:solidFill>
                </a:rPr>
                <a:t>Existing ECR source</a:t>
              </a:r>
              <a:endParaRPr>
                <a:solidFill>
                  <a:schemeClr val="dk1"/>
                </a:solidFill>
              </a:endParaRPr>
            </a:p>
          </p:txBody>
        </p:sp>
        <p:sp>
          <p:nvSpPr>
            <p:cNvPr id="866" name="Google Shape;866;p76"/>
            <p:cNvSpPr/>
            <p:nvPr/>
          </p:nvSpPr>
          <p:spPr>
            <a:xfrm>
              <a:off x="2546120" y="3422734"/>
              <a:ext cx="131700" cy="744300"/>
            </a:xfrm>
            <a:prstGeom prst="leftBrace">
              <a:avLst>
                <a:gd name="adj1" fmla="val 50000"/>
                <a:gd name="adj2" fmla="val 5000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cxnSp>
          <p:nvCxnSpPr>
            <p:cNvPr id="867" name="Google Shape;867;p76"/>
            <p:cNvCxnSpPr>
              <a:stCxn id="866" idx="1"/>
            </p:cNvCxnSpPr>
            <p:nvPr/>
          </p:nvCxnSpPr>
          <p:spPr>
            <a:xfrm rot="10800000">
              <a:off x="1331120" y="3794884"/>
              <a:ext cx="1215000" cy="0"/>
            </a:xfrm>
            <a:prstGeom prst="straightConnector1">
              <a:avLst/>
            </a:prstGeom>
            <a:noFill/>
            <a:ln w="9525" cap="flat" cmpd="sng">
              <a:solidFill>
                <a:schemeClr val="dk2"/>
              </a:solidFill>
              <a:prstDash val="solid"/>
              <a:round/>
              <a:headEnd type="none" w="med" len="med"/>
              <a:tailEnd type="none" w="med" len="med"/>
            </a:ln>
          </p:spPr>
        </p:cxnSp>
        <p:cxnSp>
          <p:nvCxnSpPr>
            <p:cNvPr id="868" name="Google Shape;868;p76"/>
            <p:cNvCxnSpPr/>
            <p:nvPr/>
          </p:nvCxnSpPr>
          <p:spPr>
            <a:xfrm>
              <a:off x="1338775" y="3791266"/>
              <a:ext cx="0" cy="233100"/>
            </a:xfrm>
            <a:prstGeom prst="straightConnector1">
              <a:avLst/>
            </a:prstGeom>
            <a:noFill/>
            <a:ln w="9525" cap="flat" cmpd="sng">
              <a:solidFill>
                <a:schemeClr val="dk2"/>
              </a:solidFill>
              <a:prstDash val="solid"/>
              <a:round/>
              <a:headEnd type="none" w="med" len="med"/>
              <a:tailEnd type="triangle" w="med" len="med"/>
            </a:ln>
          </p:spPr>
        </p:cxnSp>
        <p:sp>
          <p:nvSpPr>
            <p:cNvPr id="869" name="Google Shape;869;p76"/>
            <p:cNvSpPr txBox="1"/>
            <p:nvPr/>
          </p:nvSpPr>
          <p:spPr>
            <a:xfrm>
              <a:off x="384175" y="3977566"/>
              <a:ext cx="2083800" cy="365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700">
                  <a:solidFill>
                    <a:schemeClr val="dk1"/>
                  </a:solidFill>
                </a:rPr>
                <a:t>New EBIS source?</a:t>
              </a:r>
              <a:endParaRPr sz="1700">
                <a:solidFill>
                  <a:schemeClr val="dk1"/>
                </a:solidFill>
              </a:endParaRPr>
            </a:p>
          </p:txBody>
        </p:sp>
        <p:pic>
          <p:nvPicPr>
            <p:cNvPr id="870" name="Google Shape;870;p76"/>
            <p:cNvPicPr preferRelativeResize="0"/>
            <p:nvPr/>
          </p:nvPicPr>
          <p:blipFill rotWithShape="1">
            <a:blip r:embed="rId4">
              <a:alphaModFix/>
            </a:blip>
            <a:srcRect r="75176" b="58087"/>
            <a:stretch/>
          </p:blipFill>
          <p:spPr>
            <a:xfrm>
              <a:off x="2867375" y="2911475"/>
              <a:ext cx="1533175" cy="1237975"/>
            </a:xfrm>
            <a:prstGeom prst="rect">
              <a:avLst/>
            </a:prstGeom>
            <a:noFill/>
            <a:ln>
              <a:noFill/>
            </a:ln>
          </p:spPr>
        </p:pic>
      </p:grpSp>
      <p:sp>
        <p:nvSpPr>
          <p:cNvPr id="871" name="Google Shape;871;p76"/>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spcBef>
                <a:spcPts val="0"/>
              </a:spcBef>
              <a:spcAft>
                <a:spcPts val="0"/>
              </a:spcAft>
              <a:buClr>
                <a:srgbClr val="000000"/>
              </a:buClr>
              <a:buSzPts val="1200"/>
              <a:buFont typeface="Arial"/>
              <a:buNone/>
            </a:pPr>
            <a:fld id="{00000000-1234-1234-1234-123412341234}" type="slidenum">
              <a:rPr lang="en-GB" smtClean="0"/>
              <a:pPr marL="0" lvl="0" indent="0" algn="r" rtl="0">
                <a:spcBef>
                  <a:spcPts val="0"/>
                </a:spcBef>
                <a:spcAft>
                  <a:spcPts val="0"/>
                </a:spcAft>
                <a:buClr>
                  <a:srgbClr val="000000"/>
                </a:buClr>
                <a:buSzPts val="1200"/>
                <a:buFont typeface="Arial"/>
                <a:buNone/>
              </a:pPr>
              <a:t>146</a:t>
            </a:fld>
            <a:endParaRPr/>
          </a:p>
        </p:txBody>
      </p:sp>
      <p:sp>
        <p:nvSpPr>
          <p:cNvPr id="2" name="Footer Placeholder 1">
            <a:extLst>
              <a:ext uri="{FF2B5EF4-FFF2-40B4-BE49-F238E27FC236}">
                <a16:creationId xmlns:a16="http://schemas.microsoft.com/office/drawing/2014/main" id="{62B430FF-64FD-CFE3-377E-900D145F1BDA}"/>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871736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5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5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5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5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Shape 875"/>
        <p:cNvGrpSpPr/>
        <p:nvPr/>
      </p:nvGrpSpPr>
      <p:grpSpPr>
        <a:xfrm>
          <a:off x="0" y="0"/>
          <a:ext cx="0" cy="0"/>
          <a:chOff x="0" y="0"/>
          <a:chExt cx="0" cy="0"/>
        </a:xfrm>
      </p:grpSpPr>
      <p:pic>
        <p:nvPicPr>
          <p:cNvPr id="876" name="Google Shape;876;p77"/>
          <p:cNvPicPr preferRelativeResize="0"/>
          <p:nvPr/>
        </p:nvPicPr>
        <p:blipFill rotWithShape="1">
          <a:blip r:embed="rId3">
            <a:alphaModFix/>
          </a:blip>
          <a:srcRect l="38180" t="48310" r="23029" b="24846"/>
          <a:stretch/>
        </p:blipFill>
        <p:spPr>
          <a:xfrm>
            <a:off x="304787" y="2388600"/>
            <a:ext cx="2828927" cy="1593375"/>
          </a:xfrm>
          <a:prstGeom prst="rect">
            <a:avLst/>
          </a:prstGeom>
          <a:noFill/>
          <a:ln>
            <a:noFill/>
          </a:ln>
        </p:spPr>
      </p:pic>
      <p:sp>
        <p:nvSpPr>
          <p:cNvPr id="877" name="Google Shape;877;p77"/>
          <p:cNvSpPr txBox="1">
            <a:spLocks noGrp="1"/>
          </p:cNvSpPr>
          <p:nvPr>
            <p:ph type="title"/>
          </p:nvPr>
        </p:nvSpPr>
        <p:spPr>
          <a:xfrm>
            <a:off x="457200" y="175120"/>
            <a:ext cx="8226900" cy="705300"/>
          </a:xfrm>
          <a:prstGeom prst="rect">
            <a:avLst/>
          </a:prstGeom>
        </p:spPr>
        <p:txBody>
          <a:bodyPr spcFirstLastPara="1" wrap="square" lIns="45700" tIns="45700" rIns="45700" bIns="45700" anchor="ctr" anchorCtr="0">
            <a:noAutofit/>
          </a:bodyPr>
          <a:lstStyle/>
          <a:p>
            <a:pPr marL="0" lvl="0" indent="0" algn="l" rtl="0">
              <a:spcBef>
                <a:spcPts val="0"/>
              </a:spcBef>
              <a:spcAft>
                <a:spcPts val="0"/>
              </a:spcAft>
              <a:buNone/>
            </a:pPr>
            <a:r>
              <a:rPr lang="en-GB" sz="4200"/>
              <a:t>Variable species (ii)</a:t>
            </a:r>
            <a:endParaRPr sz="4200"/>
          </a:p>
        </p:txBody>
      </p:sp>
      <p:sp>
        <p:nvSpPr>
          <p:cNvPr id="878" name="Google Shape;878;p77"/>
          <p:cNvSpPr txBox="1">
            <a:spLocks noGrp="1"/>
          </p:cNvSpPr>
          <p:nvPr>
            <p:ph type="body" idx="1"/>
          </p:nvPr>
        </p:nvSpPr>
        <p:spPr>
          <a:xfrm>
            <a:off x="457200" y="994204"/>
            <a:ext cx="8229600" cy="7053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GB" sz="1800"/>
              <a:t>Additionally, HEARTS operation would ideally be decoupled from SPS/LHC ion + proton program…</a:t>
            </a:r>
            <a:endParaRPr sz="1800"/>
          </a:p>
          <a:p>
            <a:pPr marL="0" lvl="0" indent="0" algn="l" rtl="0">
              <a:spcBef>
                <a:spcPts val="600"/>
              </a:spcBef>
              <a:spcAft>
                <a:spcPts val="0"/>
              </a:spcAft>
              <a:buNone/>
            </a:pPr>
            <a:endParaRPr sz="2300"/>
          </a:p>
        </p:txBody>
      </p:sp>
      <p:grpSp>
        <p:nvGrpSpPr>
          <p:cNvPr id="879" name="Google Shape;879;p77"/>
          <p:cNvGrpSpPr/>
          <p:nvPr/>
        </p:nvGrpSpPr>
        <p:grpSpPr>
          <a:xfrm>
            <a:off x="4495800" y="1813275"/>
            <a:ext cx="4648189" cy="2569125"/>
            <a:chOff x="4495800" y="1813275"/>
            <a:chExt cx="4648189" cy="2569125"/>
          </a:xfrm>
        </p:grpSpPr>
        <p:sp>
          <p:nvSpPr>
            <p:cNvPr id="880" name="Google Shape;880;p77"/>
            <p:cNvSpPr txBox="1"/>
            <p:nvPr/>
          </p:nvSpPr>
          <p:spPr>
            <a:xfrm>
              <a:off x="4741850" y="1889475"/>
              <a:ext cx="2642400" cy="547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300" u="sng">
                  <a:solidFill>
                    <a:schemeClr val="dk1"/>
                  </a:solidFill>
                </a:rPr>
                <a:t>HEARTS@LEIR</a:t>
              </a:r>
              <a:endParaRPr sz="2300" u="sng">
                <a:solidFill>
                  <a:schemeClr val="dk1"/>
                </a:solidFill>
              </a:endParaRPr>
            </a:p>
          </p:txBody>
        </p:sp>
        <p:pic>
          <p:nvPicPr>
            <p:cNvPr id="881" name="Google Shape;881;p77"/>
            <p:cNvPicPr preferRelativeResize="0"/>
            <p:nvPr/>
          </p:nvPicPr>
          <p:blipFill rotWithShape="1">
            <a:blip r:embed="rId3">
              <a:alphaModFix/>
            </a:blip>
            <a:srcRect l="38180" t="58439" r="23029" b="24845"/>
            <a:stretch/>
          </p:blipFill>
          <p:spPr>
            <a:xfrm>
              <a:off x="4495800" y="3038475"/>
              <a:ext cx="2828927" cy="992174"/>
            </a:xfrm>
            <a:prstGeom prst="rect">
              <a:avLst/>
            </a:prstGeom>
            <a:noFill/>
            <a:ln>
              <a:noFill/>
            </a:ln>
          </p:spPr>
        </p:pic>
        <p:cxnSp>
          <p:nvCxnSpPr>
            <p:cNvPr id="882" name="Google Shape;882;p77"/>
            <p:cNvCxnSpPr>
              <a:endCxn id="883" idx="1"/>
            </p:cNvCxnSpPr>
            <p:nvPr/>
          </p:nvCxnSpPr>
          <p:spPr>
            <a:xfrm>
              <a:off x="5345000" y="3857700"/>
              <a:ext cx="1077000" cy="249600"/>
            </a:xfrm>
            <a:prstGeom prst="straightConnector1">
              <a:avLst/>
            </a:prstGeom>
            <a:noFill/>
            <a:ln w="38100" cap="flat" cmpd="sng">
              <a:solidFill>
                <a:schemeClr val="dk2"/>
              </a:solidFill>
              <a:prstDash val="solid"/>
              <a:round/>
              <a:headEnd type="none" w="med" len="med"/>
              <a:tailEnd type="triangle" w="med" len="med"/>
            </a:ln>
          </p:spPr>
        </p:cxnSp>
        <p:sp>
          <p:nvSpPr>
            <p:cNvPr id="883" name="Google Shape;883;p77"/>
            <p:cNvSpPr/>
            <p:nvPr/>
          </p:nvSpPr>
          <p:spPr>
            <a:xfrm>
              <a:off x="6422000" y="3832200"/>
              <a:ext cx="834600" cy="550200"/>
            </a:xfrm>
            <a:prstGeom prst="rect">
              <a:avLst/>
            </a:prstGeom>
            <a:no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t>South hall</a:t>
              </a:r>
              <a:endParaRPr/>
            </a:p>
          </p:txBody>
        </p:sp>
        <p:pic>
          <p:nvPicPr>
            <p:cNvPr id="884" name="Google Shape;884;p77"/>
            <p:cNvPicPr preferRelativeResize="0"/>
            <p:nvPr/>
          </p:nvPicPr>
          <p:blipFill>
            <a:blip r:embed="rId4">
              <a:alphaModFix/>
            </a:blip>
            <a:stretch>
              <a:fillRect/>
            </a:stretch>
          </p:blipFill>
          <p:spPr>
            <a:xfrm>
              <a:off x="7544400" y="1813275"/>
              <a:ext cx="1599589" cy="2477625"/>
            </a:xfrm>
            <a:prstGeom prst="rect">
              <a:avLst/>
            </a:prstGeom>
            <a:noFill/>
            <a:ln>
              <a:noFill/>
            </a:ln>
          </p:spPr>
        </p:pic>
      </p:grpSp>
      <p:sp>
        <p:nvSpPr>
          <p:cNvPr id="885" name="Google Shape;885;p77"/>
          <p:cNvSpPr txBox="1"/>
          <p:nvPr/>
        </p:nvSpPr>
        <p:spPr>
          <a:xfrm>
            <a:off x="571500" y="1889475"/>
            <a:ext cx="3095700" cy="547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300" u="sng">
                <a:solidFill>
                  <a:schemeClr val="dk1"/>
                </a:solidFill>
              </a:rPr>
              <a:t>HEARTS@PS</a:t>
            </a:r>
            <a:endParaRPr sz="2300" u="sng">
              <a:solidFill>
                <a:schemeClr val="dk1"/>
              </a:solidFill>
            </a:endParaRPr>
          </a:p>
        </p:txBody>
      </p:sp>
      <p:pic>
        <p:nvPicPr>
          <p:cNvPr id="886" name="Google Shape;886;p77"/>
          <p:cNvPicPr preferRelativeResize="0"/>
          <p:nvPr/>
        </p:nvPicPr>
        <p:blipFill rotWithShape="1">
          <a:blip r:embed="rId3">
            <a:alphaModFix/>
          </a:blip>
          <a:srcRect l="38180" t="58350" r="23029" b="24845"/>
          <a:stretch/>
        </p:blipFill>
        <p:spPr>
          <a:xfrm>
            <a:off x="304800" y="3033175"/>
            <a:ext cx="2828927" cy="997475"/>
          </a:xfrm>
          <a:prstGeom prst="rect">
            <a:avLst/>
          </a:prstGeom>
          <a:noFill/>
          <a:ln>
            <a:noFill/>
          </a:ln>
        </p:spPr>
      </p:pic>
      <p:cxnSp>
        <p:nvCxnSpPr>
          <p:cNvPr id="887" name="Google Shape;887;p77"/>
          <p:cNvCxnSpPr/>
          <p:nvPr/>
        </p:nvCxnSpPr>
        <p:spPr>
          <a:xfrm>
            <a:off x="2228550" y="3092850"/>
            <a:ext cx="638100" cy="384300"/>
          </a:xfrm>
          <a:prstGeom prst="straightConnector1">
            <a:avLst/>
          </a:prstGeom>
          <a:noFill/>
          <a:ln w="38100" cap="flat" cmpd="sng">
            <a:solidFill>
              <a:schemeClr val="dk2"/>
            </a:solidFill>
            <a:prstDash val="solid"/>
            <a:round/>
            <a:headEnd type="none" w="med" len="med"/>
            <a:tailEnd type="triangle" w="med" len="med"/>
          </a:ln>
        </p:spPr>
      </p:cxnSp>
      <p:sp>
        <p:nvSpPr>
          <p:cNvPr id="888" name="Google Shape;888;p77"/>
          <p:cNvSpPr/>
          <p:nvPr/>
        </p:nvSpPr>
        <p:spPr>
          <a:xfrm>
            <a:off x="2866650" y="3259463"/>
            <a:ext cx="834600" cy="550200"/>
          </a:xfrm>
          <a:prstGeom prst="rect">
            <a:avLst/>
          </a:prstGeom>
          <a:solidFill>
            <a:schemeClr val="lt1"/>
          </a:solid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t>Ion hall</a:t>
            </a:r>
            <a:endParaRPr/>
          </a:p>
        </p:txBody>
      </p:sp>
      <p:sp>
        <p:nvSpPr>
          <p:cNvPr id="889" name="Google Shape;889;p77"/>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spcBef>
                <a:spcPts val="0"/>
              </a:spcBef>
              <a:spcAft>
                <a:spcPts val="0"/>
              </a:spcAft>
              <a:buClr>
                <a:srgbClr val="000000"/>
              </a:buClr>
              <a:buSzPts val="1200"/>
              <a:buFont typeface="Arial"/>
              <a:buNone/>
            </a:pPr>
            <a:fld id="{00000000-1234-1234-1234-123412341234}" type="slidenum">
              <a:rPr lang="en-GB" smtClean="0"/>
              <a:pPr marL="0" lvl="0" indent="0" algn="r" rtl="0">
                <a:spcBef>
                  <a:spcPts val="0"/>
                </a:spcBef>
                <a:spcAft>
                  <a:spcPts val="0"/>
                </a:spcAft>
                <a:buClr>
                  <a:srgbClr val="000000"/>
                </a:buClr>
                <a:buSzPts val="1200"/>
                <a:buFont typeface="Arial"/>
                <a:buNone/>
              </a:pPr>
              <a:t>147</a:t>
            </a:fld>
            <a:endParaRPr/>
          </a:p>
        </p:txBody>
      </p:sp>
      <p:sp>
        <p:nvSpPr>
          <p:cNvPr id="2" name="Footer Placeholder 1">
            <a:extLst>
              <a:ext uri="{FF2B5EF4-FFF2-40B4-BE49-F238E27FC236}">
                <a16:creationId xmlns:a16="http://schemas.microsoft.com/office/drawing/2014/main" id="{125EF359-6E96-9A25-89FE-3555496DB174}"/>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2745832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7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Shape 893"/>
        <p:cNvGrpSpPr/>
        <p:nvPr/>
      </p:nvGrpSpPr>
      <p:grpSpPr>
        <a:xfrm>
          <a:off x="0" y="0"/>
          <a:ext cx="0" cy="0"/>
          <a:chOff x="0" y="0"/>
          <a:chExt cx="0" cy="0"/>
        </a:xfrm>
      </p:grpSpPr>
      <p:pic>
        <p:nvPicPr>
          <p:cNvPr id="894" name="Google Shape;894;p78"/>
          <p:cNvPicPr preferRelativeResize="0"/>
          <p:nvPr/>
        </p:nvPicPr>
        <p:blipFill rotWithShape="1">
          <a:blip r:embed="rId3">
            <a:alphaModFix/>
          </a:blip>
          <a:srcRect t="23846" r="40779" b="16223"/>
          <a:stretch/>
        </p:blipFill>
        <p:spPr>
          <a:xfrm>
            <a:off x="3870325" y="-1575"/>
            <a:ext cx="5238750" cy="4538975"/>
          </a:xfrm>
          <a:prstGeom prst="rect">
            <a:avLst/>
          </a:prstGeom>
          <a:noFill/>
          <a:ln>
            <a:noFill/>
          </a:ln>
        </p:spPr>
      </p:pic>
      <p:sp>
        <p:nvSpPr>
          <p:cNvPr id="895" name="Google Shape;895;p78"/>
          <p:cNvSpPr txBox="1">
            <a:spLocks noGrp="1"/>
          </p:cNvSpPr>
          <p:nvPr>
            <p:ph type="title"/>
          </p:nvPr>
        </p:nvSpPr>
        <p:spPr>
          <a:xfrm>
            <a:off x="457200" y="1833600"/>
            <a:ext cx="4337100" cy="705300"/>
          </a:xfrm>
          <a:prstGeom prst="rect">
            <a:avLst/>
          </a:prstGeom>
        </p:spPr>
        <p:txBody>
          <a:bodyPr spcFirstLastPara="1" wrap="square" lIns="45700" tIns="45700" rIns="45700" bIns="45700" anchor="ctr" anchorCtr="0">
            <a:noAutofit/>
          </a:bodyPr>
          <a:lstStyle/>
          <a:p>
            <a:pPr marL="0" lvl="0" indent="0" algn="l" rtl="0">
              <a:spcBef>
                <a:spcPts val="0"/>
              </a:spcBef>
              <a:spcAft>
                <a:spcPts val="0"/>
              </a:spcAft>
              <a:buNone/>
            </a:pPr>
            <a:r>
              <a:rPr lang="en-GB"/>
              <a:t>Medical </a:t>
            </a:r>
            <a:endParaRPr/>
          </a:p>
          <a:p>
            <a:pPr marL="0" lvl="0" indent="0" algn="l" rtl="0">
              <a:spcBef>
                <a:spcPts val="0"/>
              </a:spcBef>
              <a:spcAft>
                <a:spcPts val="0"/>
              </a:spcAft>
              <a:buNone/>
            </a:pPr>
            <a:r>
              <a:rPr lang="en-GB"/>
              <a:t>collaborations</a:t>
            </a:r>
            <a:endParaRPr/>
          </a:p>
        </p:txBody>
      </p:sp>
      <p:sp>
        <p:nvSpPr>
          <p:cNvPr id="896" name="Google Shape;896;p78"/>
          <p:cNvSpPr/>
          <p:nvPr/>
        </p:nvSpPr>
        <p:spPr>
          <a:xfrm>
            <a:off x="6891435" y="2961245"/>
            <a:ext cx="235800" cy="1743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97" name="Google Shape;897;p78"/>
          <p:cNvSpPr/>
          <p:nvPr/>
        </p:nvSpPr>
        <p:spPr>
          <a:xfrm>
            <a:off x="7536350" y="2697084"/>
            <a:ext cx="235800" cy="1743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98" name="Google Shape;898;p78"/>
          <p:cNvSpPr txBox="1"/>
          <p:nvPr/>
        </p:nvSpPr>
        <p:spPr>
          <a:xfrm>
            <a:off x="6239400" y="2697075"/>
            <a:ext cx="746400" cy="49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chemeClr val="dk1"/>
                </a:solidFill>
              </a:rPr>
              <a:t>CERN</a:t>
            </a:r>
            <a:endParaRPr>
              <a:solidFill>
                <a:schemeClr val="dk1"/>
              </a:solidFill>
            </a:endParaRPr>
          </a:p>
        </p:txBody>
      </p:sp>
      <p:sp>
        <p:nvSpPr>
          <p:cNvPr id="899" name="Google Shape;899;p78"/>
          <p:cNvSpPr txBox="1"/>
          <p:nvPr/>
        </p:nvSpPr>
        <p:spPr>
          <a:xfrm>
            <a:off x="7737475" y="2411425"/>
            <a:ext cx="1190700" cy="341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300">
                <a:solidFill>
                  <a:schemeClr val="dk1"/>
                </a:solidFill>
              </a:rPr>
              <a:t>TU Wien</a:t>
            </a:r>
            <a:endParaRPr sz="1300">
              <a:solidFill>
                <a:schemeClr val="dk1"/>
              </a:solidFill>
            </a:endParaRPr>
          </a:p>
          <a:p>
            <a:pPr marL="0" lvl="0" indent="0" algn="l" rtl="0">
              <a:spcBef>
                <a:spcPts val="0"/>
              </a:spcBef>
              <a:spcAft>
                <a:spcPts val="0"/>
              </a:spcAft>
              <a:buNone/>
            </a:pPr>
            <a:r>
              <a:rPr lang="en-GB" sz="1300">
                <a:solidFill>
                  <a:schemeClr val="dk1"/>
                </a:solidFill>
              </a:rPr>
              <a:t>MedAustron</a:t>
            </a:r>
            <a:endParaRPr sz="1300">
              <a:solidFill>
                <a:schemeClr val="dk1"/>
              </a:solidFill>
            </a:endParaRPr>
          </a:p>
        </p:txBody>
      </p:sp>
      <p:pic>
        <p:nvPicPr>
          <p:cNvPr id="900" name="Google Shape;900;p78"/>
          <p:cNvPicPr preferRelativeResize="0"/>
          <p:nvPr/>
        </p:nvPicPr>
        <p:blipFill rotWithShape="1">
          <a:blip r:embed="rId4">
            <a:alphaModFix/>
          </a:blip>
          <a:srcRect l="4997" t="4725"/>
          <a:stretch/>
        </p:blipFill>
        <p:spPr>
          <a:xfrm>
            <a:off x="2875050" y="276350"/>
            <a:ext cx="2295300" cy="1809300"/>
          </a:xfrm>
          <a:prstGeom prst="roundRect">
            <a:avLst>
              <a:gd name="adj" fmla="val 40549"/>
            </a:avLst>
          </a:prstGeom>
          <a:noFill/>
          <a:ln w="28575" cap="flat" cmpd="sng">
            <a:solidFill>
              <a:schemeClr val="dk1"/>
            </a:solidFill>
            <a:prstDash val="solid"/>
            <a:round/>
            <a:headEnd type="none" w="sm" len="sm"/>
            <a:tailEnd type="none" w="sm" len="sm"/>
          </a:ln>
        </p:spPr>
      </p:pic>
      <p:cxnSp>
        <p:nvCxnSpPr>
          <p:cNvPr id="901" name="Google Shape;901;p78"/>
          <p:cNvCxnSpPr/>
          <p:nvPr/>
        </p:nvCxnSpPr>
        <p:spPr>
          <a:xfrm rot="10800000">
            <a:off x="5115982" y="1722710"/>
            <a:ext cx="2454900" cy="999900"/>
          </a:xfrm>
          <a:prstGeom prst="straightConnector1">
            <a:avLst/>
          </a:prstGeom>
          <a:noFill/>
          <a:ln w="28575" cap="flat" cmpd="sng">
            <a:solidFill>
              <a:schemeClr val="dk2"/>
            </a:solidFill>
            <a:prstDash val="solid"/>
            <a:round/>
            <a:headEnd type="none" w="med" len="med"/>
            <a:tailEnd type="triangle" w="med" len="med"/>
          </a:ln>
        </p:spPr>
      </p:cxnSp>
      <p:sp>
        <p:nvSpPr>
          <p:cNvPr id="902" name="Google Shape;902;p78"/>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p>
            <a:pPr marL="0" lvl="0" indent="0" algn="r" rtl="0">
              <a:spcBef>
                <a:spcPts val="0"/>
              </a:spcBef>
              <a:spcAft>
                <a:spcPts val="0"/>
              </a:spcAft>
              <a:buClr>
                <a:srgbClr val="000000"/>
              </a:buClr>
              <a:buSzPts val="1300"/>
              <a:buFont typeface="Arial"/>
              <a:buNone/>
            </a:pPr>
            <a:fld id="{00000000-1234-1234-1234-123412341234}" type="slidenum">
              <a:rPr lang="en-GB"/>
              <a:t>148</a:t>
            </a:fld>
            <a:endParaRPr/>
          </a:p>
        </p:txBody>
      </p:sp>
      <p:sp>
        <p:nvSpPr>
          <p:cNvPr id="2" name="Footer Placeholder 1">
            <a:extLst>
              <a:ext uri="{FF2B5EF4-FFF2-40B4-BE49-F238E27FC236}">
                <a16:creationId xmlns:a16="http://schemas.microsoft.com/office/drawing/2014/main" id="{333FBF1F-16A7-45B8-3289-C3F0D0269830}"/>
              </a:ext>
            </a:extLst>
          </p:cNvPr>
          <p:cNvSpPr>
            <a:spLocks noGrp="1"/>
          </p:cNvSpPr>
          <p:nvPr>
            <p:ph type="ftr" idx="11"/>
          </p:nvPr>
        </p:nvSpPr>
        <p:spPr/>
        <p:txBody>
          <a:bodyPr/>
          <a:lstStyle/>
          <a:p>
            <a:r>
              <a:rPr lang="en-GB"/>
              <a:t>CAS 2025, P. Arrutia, Inj./Ext. </a:t>
            </a:r>
          </a:p>
        </p:txBody>
      </p:sp>
    </p:spTree>
    <p:extLst>
      <p:ext uri="{BB962C8B-B14F-4D97-AF65-F5344CB8AC3E}">
        <p14:creationId xmlns:p14="http://schemas.microsoft.com/office/powerpoint/2010/main" val="3402500338"/>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Shape 906"/>
        <p:cNvGrpSpPr/>
        <p:nvPr/>
      </p:nvGrpSpPr>
      <p:grpSpPr>
        <a:xfrm>
          <a:off x="0" y="0"/>
          <a:ext cx="0" cy="0"/>
          <a:chOff x="0" y="0"/>
          <a:chExt cx="0" cy="0"/>
        </a:xfrm>
      </p:grpSpPr>
      <p:sp>
        <p:nvSpPr>
          <p:cNvPr id="907" name="Google Shape;907;p79"/>
          <p:cNvSpPr txBox="1">
            <a:spLocks noGrp="1"/>
          </p:cNvSpPr>
          <p:nvPr>
            <p:ph type="title"/>
          </p:nvPr>
        </p:nvSpPr>
        <p:spPr>
          <a:xfrm>
            <a:off x="457200" y="175120"/>
            <a:ext cx="8226900" cy="705300"/>
          </a:xfrm>
          <a:prstGeom prst="rect">
            <a:avLst/>
          </a:prstGeom>
        </p:spPr>
        <p:txBody>
          <a:bodyPr spcFirstLastPara="1" wrap="square" lIns="45700" tIns="45700" rIns="45700" bIns="45700" anchor="ctr" anchorCtr="0">
            <a:noAutofit/>
          </a:bodyPr>
          <a:lstStyle/>
          <a:p>
            <a:pPr marL="0" lvl="0" indent="0" algn="l" rtl="0">
              <a:spcBef>
                <a:spcPts val="0"/>
              </a:spcBef>
              <a:spcAft>
                <a:spcPts val="0"/>
              </a:spcAft>
              <a:buNone/>
            </a:pPr>
            <a:r>
              <a:rPr lang="en-GB"/>
              <a:t>Hadron therapy</a:t>
            </a:r>
            <a:endParaRPr/>
          </a:p>
        </p:txBody>
      </p:sp>
      <p:sp>
        <p:nvSpPr>
          <p:cNvPr id="908" name="Google Shape;908;p79"/>
          <p:cNvSpPr txBox="1">
            <a:spLocks noGrp="1"/>
          </p:cNvSpPr>
          <p:nvPr>
            <p:ph type="body" idx="1"/>
          </p:nvPr>
        </p:nvSpPr>
        <p:spPr>
          <a:xfrm>
            <a:off x="457200" y="994200"/>
            <a:ext cx="8391000" cy="705300"/>
          </a:xfrm>
          <a:prstGeom prst="rect">
            <a:avLst/>
          </a:prstGeom>
        </p:spPr>
        <p:txBody>
          <a:bodyPr spcFirstLastPara="1" wrap="square" lIns="91425" tIns="45700" rIns="91425" bIns="45700" anchor="t" anchorCtr="0">
            <a:noAutofit/>
          </a:bodyPr>
          <a:lstStyle/>
          <a:p>
            <a:pPr marL="457200" lvl="0" indent="-342900" algn="l" rtl="0">
              <a:spcBef>
                <a:spcPts val="600"/>
              </a:spcBef>
              <a:spcAft>
                <a:spcPts val="0"/>
              </a:spcAft>
              <a:buSzPts val="1800"/>
              <a:buChar char="•"/>
            </a:pPr>
            <a:r>
              <a:rPr lang="en-GB" sz="1800"/>
              <a:t>“Bragg peak” exploited to target tumour and spare healthy tissue.</a:t>
            </a:r>
            <a:endParaRPr sz="1800"/>
          </a:p>
          <a:p>
            <a:pPr marL="457200" lvl="0" indent="-342900" algn="l" rtl="0">
              <a:spcBef>
                <a:spcPts val="0"/>
              </a:spcBef>
              <a:spcAft>
                <a:spcPts val="0"/>
              </a:spcAft>
              <a:buSzPts val="1800"/>
              <a:buChar char="•"/>
            </a:pPr>
            <a:r>
              <a:rPr lang="en-GB" sz="1800"/>
              <a:t>Plenty of R&amp;D synergies, e.g. spill quality, variable flux, variable energy.</a:t>
            </a:r>
            <a:endParaRPr sz="1800"/>
          </a:p>
          <a:p>
            <a:pPr marL="0" lvl="0" indent="0" algn="l" rtl="0">
              <a:spcBef>
                <a:spcPts val="600"/>
              </a:spcBef>
              <a:spcAft>
                <a:spcPts val="0"/>
              </a:spcAft>
              <a:buNone/>
            </a:pPr>
            <a:endParaRPr sz="2000"/>
          </a:p>
        </p:txBody>
      </p:sp>
      <p:pic>
        <p:nvPicPr>
          <p:cNvPr id="909" name="Google Shape;909;p79"/>
          <p:cNvPicPr preferRelativeResize="0"/>
          <p:nvPr/>
        </p:nvPicPr>
        <p:blipFill>
          <a:blip r:embed="rId3">
            <a:alphaModFix/>
          </a:blip>
          <a:stretch>
            <a:fillRect/>
          </a:stretch>
        </p:blipFill>
        <p:spPr>
          <a:xfrm>
            <a:off x="162875" y="2418476"/>
            <a:ext cx="2284663" cy="1569337"/>
          </a:xfrm>
          <a:prstGeom prst="rect">
            <a:avLst/>
          </a:prstGeom>
          <a:noFill/>
          <a:ln>
            <a:noFill/>
          </a:ln>
        </p:spPr>
      </p:pic>
      <p:sp>
        <p:nvSpPr>
          <p:cNvPr id="910" name="Google Shape;910;p79"/>
          <p:cNvSpPr txBox="1"/>
          <p:nvPr/>
        </p:nvSpPr>
        <p:spPr>
          <a:xfrm>
            <a:off x="678375" y="4432575"/>
            <a:ext cx="1696200" cy="519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chemeClr val="accent1"/>
                </a:solidFill>
              </a:rPr>
              <a:t>[1]</a:t>
            </a:r>
            <a:r>
              <a:rPr lang="en-GB"/>
              <a:t> </a:t>
            </a:r>
            <a:r>
              <a:rPr lang="en-GB" sz="1200" u="sng">
                <a:solidFill>
                  <a:schemeClr val="accent1"/>
                </a:solidFill>
                <a:hlinkClick r:id="rId4">
                  <a:extLst>
                    <a:ext uri="{A12FA001-AC4F-418D-AE19-62706E023703}">
                      <ahyp:hlinkClr xmlns:ahyp="http://schemas.microsoft.com/office/drawing/2018/hyperlinkcolor" val="tx"/>
                    </a:ext>
                  </a:extLst>
                </a:hlinkClick>
              </a:rPr>
              <a:t>Samsung hospital</a:t>
            </a:r>
            <a:endParaRPr sz="1200">
              <a:solidFill>
                <a:schemeClr val="accent1"/>
              </a:solidFill>
            </a:endParaRPr>
          </a:p>
          <a:p>
            <a:pPr marL="0" lvl="0" indent="0" algn="l" rtl="0">
              <a:spcBef>
                <a:spcPts val="0"/>
              </a:spcBef>
              <a:spcAft>
                <a:spcPts val="0"/>
              </a:spcAft>
              <a:buNone/>
            </a:pPr>
            <a:r>
              <a:rPr lang="en-GB" sz="1200">
                <a:solidFill>
                  <a:schemeClr val="accent1"/>
                </a:solidFill>
              </a:rPr>
              <a:t>[2] </a:t>
            </a:r>
            <a:r>
              <a:rPr lang="en-GB" sz="1200" u="sng">
                <a:solidFill>
                  <a:schemeClr val="accent1"/>
                </a:solidFill>
                <a:hlinkClick r:id="rId5">
                  <a:extLst>
                    <a:ext uri="{A12FA001-AC4F-418D-AE19-62706E023703}">
                      <ahyp:hlinkClr xmlns:ahyp="http://schemas.microsoft.com/office/drawing/2018/hyperlinkcolor" val="tx"/>
                    </a:ext>
                  </a:extLst>
                </a:hlinkClick>
              </a:rPr>
              <a:t>G. Guidoboni 2024</a:t>
            </a:r>
            <a:endParaRPr sz="1200">
              <a:solidFill>
                <a:schemeClr val="accent1"/>
              </a:solidFill>
            </a:endParaRPr>
          </a:p>
        </p:txBody>
      </p:sp>
      <p:grpSp>
        <p:nvGrpSpPr>
          <p:cNvPr id="911" name="Google Shape;911;p79"/>
          <p:cNvGrpSpPr/>
          <p:nvPr/>
        </p:nvGrpSpPr>
        <p:grpSpPr>
          <a:xfrm>
            <a:off x="5990750" y="1814475"/>
            <a:ext cx="3080837" cy="2559725"/>
            <a:chOff x="5990750" y="1814475"/>
            <a:chExt cx="3080837" cy="2559725"/>
          </a:xfrm>
        </p:grpSpPr>
        <p:pic>
          <p:nvPicPr>
            <p:cNvPr id="912" name="Google Shape;912;p79"/>
            <p:cNvPicPr preferRelativeResize="0"/>
            <p:nvPr/>
          </p:nvPicPr>
          <p:blipFill>
            <a:blip r:embed="rId6">
              <a:alphaModFix/>
            </a:blip>
            <a:stretch>
              <a:fillRect/>
            </a:stretch>
          </p:blipFill>
          <p:spPr>
            <a:xfrm>
              <a:off x="6150975" y="1977800"/>
              <a:ext cx="2920613" cy="2396400"/>
            </a:xfrm>
            <a:prstGeom prst="rect">
              <a:avLst/>
            </a:prstGeom>
            <a:noFill/>
            <a:ln>
              <a:noFill/>
            </a:ln>
          </p:spPr>
        </p:pic>
        <p:sp>
          <p:nvSpPr>
            <p:cNvPr id="913" name="Google Shape;913;p79"/>
            <p:cNvSpPr txBox="1"/>
            <p:nvPr/>
          </p:nvSpPr>
          <p:spPr>
            <a:xfrm>
              <a:off x="5990750" y="2194050"/>
              <a:ext cx="1601400" cy="28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000">
                  <a:solidFill>
                    <a:srgbClr val="104282"/>
                  </a:solidFill>
                </a:rPr>
                <a:t>Central nervous system, </a:t>
              </a:r>
              <a:endParaRPr sz="1000">
                <a:solidFill>
                  <a:srgbClr val="104282"/>
                </a:solidFill>
              </a:endParaRPr>
            </a:p>
          </p:txBody>
        </p:sp>
        <p:cxnSp>
          <p:nvCxnSpPr>
            <p:cNvPr id="914" name="Google Shape;914;p79"/>
            <p:cNvCxnSpPr/>
            <p:nvPr/>
          </p:nvCxnSpPr>
          <p:spPr>
            <a:xfrm>
              <a:off x="6780975" y="3274950"/>
              <a:ext cx="1326600" cy="0"/>
            </a:xfrm>
            <a:prstGeom prst="straightConnector1">
              <a:avLst/>
            </a:prstGeom>
            <a:noFill/>
            <a:ln w="38100" cap="flat" cmpd="sng">
              <a:solidFill>
                <a:srgbClr val="FF0000"/>
              </a:solidFill>
              <a:prstDash val="solid"/>
              <a:round/>
              <a:headEnd type="none" w="med" len="med"/>
              <a:tailEnd type="none" w="med" len="med"/>
            </a:ln>
          </p:spPr>
        </p:cxnSp>
        <p:cxnSp>
          <p:nvCxnSpPr>
            <p:cNvPr id="915" name="Google Shape;915;p79"/>
            <p:cNvCxnSpPr/>
            <p:nvPr/>
          </p:nvCxnSpPr>
          <p:spPr>
            <a:xfrm>
              <a:off x="6456425" y="2723475"/>
              <a:ext cx="1622700" cy="0"/>
            </a:xfrm>
            <a:prstGeom prst="straightConnector1">
              <a:avLst/>
            </a:prstGeom>
            <a:noFill/>
            <a:ln w="38100" cap="flat" cmpd="sng">
              <a:solidFill>
                <a:srgbClr val="FF0000"/>
              </a:solidFill>
              <a:prstDash val="solid"/>
              <a:round/>
              <a:headEnd type="none" w="med" len="med"/>
              <a:tailEnd type="none" w="med" len="med"/>
            </a:ln>
          </p:spPr>
        </p:cxnSp>
        <p:cxnSp>
          <p:nvCxnSpPr>
            <p:cNvPr id="916" name="Google Shape;916;p79"/>
            <p:cNvCxnSpPr/>
            <p:nvPr/>
          </p:nvCxnSpPr>
          <p:spPr>
            <a:xfrm>
              <a:off x="7413375" y="2442300"/>
              <a:ext cx="694200" cy="0"/>
            </a:xfrm>
            <a:prstGeom prst="straightConnector1">
              <a:avLst/>
            </a:prstGeom>
            <a:noFill/>
            <a:ln w="38100" cap="flat" cmpd="sng">
              <a:solidFill>
                <a:srgbClr val="FF0000"/>
              </a:solidFill>
              <a:prstDash val="solid"/>
              <a:round/>
              <a:headEnd type="none" w="med" len="med"/>
              <a:tailEnd type="none" w="med" len="med"/>
            </a:ln>
          </p:spPr>
        </p:cxnSp>
        <p:sp>
          <p:nvSpPr>
            <p:cNvPr id="917" name="Google Shape;917;p79"/>
            <p:cNvSpPr txBox="1"/>
            <p:nvPr/>
          </p:nvSpPr>
          <p:spPr>
            <a:xfrm>
              <a:off x="6519925" y="1814475"/>
              <a:ext cx="1940400" cy="28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u="sng">
                  <a:solidFill>
                    <a:schemeClr val="dk1"/>
                  </a:solidFill>
                </a:rPr>
                <a:t>MedAustron summary [2] </a:t>
              </a:r>
              <a:endParaRPr sz="1000" u="sng">
                <a:solidFill>
                  <a:schemeClr val="dk1"/>
                </a:solidFill>
              </a:endParaRPr>
            </a:p>
          </p:txBody>
        </p:sp>
      </p:grpSp>
      <p:grpSp>
        <p:nvGrpSpPr>
          <p:cNvPr id="918" name="Google Shape;918;p79"/>
          <p:cNvGrpSpPr/>
          <p:nvPr/>
        </p:nvGrpSpPr>
        <p:grpSpPr>
          <a:xfrm>
            <a:off x="2146579" y="2112841"/>
            <a:ext cx="3844171" cy="2032759"/>
            <a:chOff x="2146579" y="2112841"/>
            <a:chExt cx="3844171" cy="2032759"/>
          </a:xfrm>
        </p:grpSpPr>
        <p:grpSp>
          <p:nvGrpSpPr>
            <p:cNvPr id="919" name="Google Shape;919;p79"/>
            <p:cNvGrpSpPr/>
            <p:nvPr/>
          </p:nvGrpSpPr>
          <p:grpSpPr>
            <a:xfrm>
              <a:off x="2146579" y="2112841"/>
              <a:ext cx="3844171" cy="2032759"/>
              <a:chOff x="2146579" y="2112841"/>
              <a:chExt cx="3844171" cy="2032759"/>
            </a:xfrm>
          </p:grpSpPr>
          <p:pic>
            <p:nvPicPr>
              <p:cNvPr id="920" name="Google Shape;920;p79"/>
              <p:cNvPicPr preferRelativeResize="0"/>
              <p:nvPr/>
            </p:nvPicPr>
            <p:blipFill>
              <a:blip r:embed="rId7">
                <a:alphaModFix/>
              </a:blip>
              <a:stretch>
                <a:fillRect/>
              </a:stretch>
            </p:blipFill>
            <p:spPr>
              <a:xfrm>
                <a:off x="3034590" y="2238162"/>
                <a:ext cx="2956160" cy="1907439"/>
              </a:xfrm>
              <a:prstGeom prst="rect">
                <a:avLst/>
              </a:prstGeom>
              <a:noFill/>
              <a:ln>
                <a:noFill/>
              </a:ln>
            </p:spPr>
          </p:pic>
          <p:sp>
            <p:nvSpPr>
              <p:cNvPr id="921" name="Google Shape;921;p79"/>
              <p:cNvSpPr/>
              <p:nvPr/>
            </p:nvSpPr>
            <p:spPr>
              <a:xfrm rot="569">
                <a:off x="2146579" y="2112991"/>
                <a:ext cx="1813800" cy="370500"/>
              </a:xfrm>
              <a:prstGeom prst="curvedDownArrow">
                <a:avLst>
                  <a:gd name="adj1" fmla="val 25000"/>
                  <a:gd name="adj2" fmla="val 53614"/>
                  <a:gd name="adj3" fmla="val 27226"/>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pic>
            <p:nvPicPr>
              <p:cNvPr id="922" name="Google Shape;922;p79"/>
              <p:cNvPicPr preferRelativeResize="0"/>
              <p:nvPr/>
            </p:nvPicPr>
            <p:blipFill>
              <a:blip r:embed="rId8">
                <a:alphaModFix/>
              </a:blip>
              <a:stretch>
                <a:fillRect/>
              </a:stretch>
            </p:blipFill>
            <p:spPr>
              <a:xfrm>
                <a:off x="2714183" y="2180924"/>
                <a:ext cx="374415" cy="581303"/>
              </a:xfrm>
              <a:prstGeom prst="rect">
                <a:avLst/>
              </a:prstGeom>
              <a:noFill/>
              <a:ln>
                <a:noFill/>
              </a:ln>
            </p:spPr>
          </p:pic>
        </p:grpSp>
        <p:sp>
          <p:nvSpPr>
            <p:cNvPr id="923" name="Google Shape;923;p79"/>
            <p:cNvSpPr txBox="1"/>
            <p:nvPr/>
          </p:nvSpPr>
          <p:spPr>
            <a:xfrm>
              <a:off x="4805425" y="3493675"/>
              <a:ext cx="451500" cy="370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chemeClr val="dk1"/>
                  </a:solidFill>
                </a:rPr>
                <a:t>[1]</a:t>
              </a:r>
              <a:endParaRPr>
                <a:solidFill>
                  <a:schemeClr val="dk1"/>
                </a:solidFill>
              </a:endParaRPr>
            </a:p>
          </p:txBody>
        </p:sp>
      </p:grpSp>
      <p:sp>
        <p:nvSpPr>
          <p:cNvPr id="924" name="Google Shape;924;p79"/>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spcBef>
                <a:spcPts val="0"/>
              </a:spcBef>
              <a:spcAft>
                <a:spcPts val="0"/>
              </a:spcAft>
              <a:buClr>
                <a:srgbClr val="000000"/>
              </a:buClr>
              <a:buSzPts val="1200"/>
              <a:buFont typeface="Arial"/>
              <a:buNone/>
            </a:pPr>
            <a:fld id="{00000000-1234-1234-1234-123412341234}" type="slidenum">
              <a:rPr lang="en-GB" smtClean="0"/>
              <a:pPr marL="0" lvl="0" indent="0" algn="r" rtl="0">
                <a:spcBef>
                  <a:spcPts val="0"/>
                </a:spcBef>
                <a:spcAft>
                  <a:spcPts val="0"/>
                </a:spcAft>
                <a:buClr>
                  <a:srgbClr val="000000"/>
                </a:buClr>
                <a:buSzPts val="1200"/>
                <a:buFont typeface="Arial"/>
                <a:buNone/>
              </a:pPr>
              <a:t>149</a:t>
            </a:fld>
            <a:endParaRPr/>
          </a:p>
        </p:txBody>
      </p:sp>
      <p:sp>
        <p:nvSpPr>
          <p:cNvPr id="2" name="Footer Placeholder 1">
            <a:extLst>
              <a:ext uri="{FF2B5EF4-FFF2-40B4-BE49-F238E27FC236}">
                <a16:creationId xmlns:a16="http://schemas.microsoft.com/office/drawing/2014/main" id="{AD1604CB-2335-74E6-A505-FE759DA13D9E}"/>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3304131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812252-ED30-AED3-E419-5D95B00C4447}"/>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97720846-CA16-2A49-66EB-07826FB84C93}"/>
              </a:ext>
            </a:extLst>
          </p:cNvPr>
          <p:cNvSpPr>
            <a:spLocks noGrp="1"/>
          </p:cNvSpPr>
          <p:nvPr>
            <p:ph type="title"/>
          </p:nvPr>
        </p:nvSpPr>
        <p:spPr/>
        <p:txBody>
          <a:bodyPr/>
          <a:lstStyle/>
          <a:p>
            <a:r>
              <a:rPr lang="en-US" dirty="0"/>
              <a:t>Layout</a:t>
            </a:r>
          </a:p>
        </p:txBody>
      </p:sp>
      <p:sp>
        <p:nvSpPr>
          <p:cNvPr id="8" name="Content Placeholder 7">
            <a:extLst>
              <a:ext uri="{FF2B5EF4-FFF2-40B4-BE49-F238E27FC236}">
                <a16:creationId xmlns:a16="http://schemas.microsoft.com/office/drawing/2014/main" id="{A8A02AEB-5513-50C3-0997-BA778B5481B3}"/>
              </a:ext>
            </a:extLst>
          </p:cNvPr>
          <p:cNvSpPr>
            <a:spLocks noGrp="1"/>
          </p:cNvSpPr>
          <p:nvPr>
            <p:ph idx="1"/>
          </p:nvPr>
        </p:nvSpPr>
        <p:spPr/>
        <p:txBody>
          <a:bodyPr>
            <a:normAutofit fontScale="85000" lnSpcReduction="20000"/>
          </a:bodyPr>
          <a:lstStyle/>
          <a:p>
            <a:r>
              <a:rPr lang="en-US" dirty="0">
                <a:solidFill>
                  <a:schemeClr val="accent1"/>
                </a:solidFill>
              </a:rPr>
              <a:t>Basic principle + hardware</a:t>
            </a:r>
          </a:p>
          <a:p>
            <a:r>
              <a:rPr lang="en-US" dirty="0"/>
              <a:t>Injection techniques</a:t>
            </a:r>
          </a:p>
          <a:p>
            <a:pPr lvl="1"/>
            <a:r>
              <a:rPr lang="en-US" dirty="0"/>
              <a:t>Fast injection</a:t>
            </a:r>
          </a:p>
          <a:p>
            <a:pPr lvl="2"/>
            <a:r>
              <a:rPr lang="en-US" dirty="0"/>
              <a:t>Normalized phase space</a:t>
            </a:r>
          </a:p>
          <a:p>
            <a:pPr lvl="2"/>
            <a:r>
              <a:rPr lang="en-US" dirty="0">
                <a:solidFill>
                  <a:schemeClr val="accent1"/>
                </a:solidFill>
              </a:rPr>
              <a:t>Imperfect injection</a:t>
            </a:r>
          </a:p>
          <a:p>
            <a:pPr lvl="1"/>
            <a:r>
              <a:rPr lang="en-US" dirty="0">
                <a:solidFill>
                  <a:schemeClr val="accent1"/>
                </a:solidFill>
              </a:rPr>
              <a:t>Multi-turn injection</a:t>
            </a:r>
          </a:p>
          <a:p>
            <a:pPr lvl="1"/>
            <a:r>
              <a:rPr lang="en-US" dirty="0">
                <a:solidFill>
                  <a:schemeClr val="accent1"/>
                </a:solidFill>
              </a:rPr>
              <a:t>Charge exchange technique</a:t>
            </a:r>
          </a:p>
          <a:p>
            <a:pPr lvl="1"/>
            <a:r>
              <a:rPr lang="en-US" dirty="0">
                <a:solidFill>
                  <a:schemeClr val="accent1"/>
                </a:solidFill>
              </a:rPr>
              <a:t>Lepton injection</a:t>
            </a:r>
          </a:p>
          <a:p>
            <a:r>
              <a:rPr lang="en-US" dirty="0">
                <a:solidFill>
                  <a:schemeClr val="accent1"/>
                </a:solidFill>
              </a:rPr>
              <a:t>Extraction techniques</a:t>
            </a:r>
          </a:p>
          <a:p>
            <a:pPr lvl="1"/>
            <a:r>
              <a:rPr lang="en-US" dirty="0">
                <a:solidFill>
                  <a:schemeClr val="accent1"/>
                </a:solidFill>
              </a:rPr>
              <a:t>Fast extraction</a:t>
            </a:r>
          </a:p>
          <a:p>
            <a:pPr lvl="1"/>
            <a:r>
              <a:rPr lang="en-US" dirty="0">
                <a:solidFill>
                  <a:schemeClr val="accent1"/>
                </a:solidFill>
              </a:rPr>
              <a:t>Multi-turn extraction</a:t>
            </a:r>
          </a:p>
          <a:p>
            <a:pPr lvl="1"/>
            <a:r>
              <a:rPr lang="en-US" dirty="0">
                <a:solidFill>
                  <a:schemeClr val="accent1"/>
                </a:solidFill>
              </a:rPr>
              <a:t>Resonant multi-turn extraction</a:t>
            </a:r>
          </a:p>
          <a:p>
            <a:pPr lvl="1"/>
            <a:r>
              <a:rPr lang="en-US" dirty="0">
                <a:solidFill>
                  <a:schemeClr val="accent1"/>
                </a:solidFill>
              </a:rPr>
              <a:t>Resonant slow extraction</a:t>
            </a:r>
          </a:p>
          <a:p>
            <a:r>
              <a:rPr lang="en-US" dirty="0">
                <a:solidFill>
                  <a:schemeClr val="accent1"/>
                </a:solidFill>
              </a:rPr>
              <a:t>Transfer between machines</a:t>
            </a:r>
          </a:p>
          <a:p>
            <a:r>
              <a:rPr lang="en-US" dirty="0">
                <a:solidFill>
                  <a:schemeClr val="accent1"/>
                </a:solidFill>
              </a:rPr>
              <a:t>R&amp;D example</a:t>
            </a:r>
          </a:p>
          <a:p>
            <a:r>
              <a:rPr lang="en-US" dirty="0">
                <a:solidFill>
                  <a:schemeClr val="accent1"/>
                </a:solidFill>
              </a:rPr>
              <a:t>Conclusion</a:t>
            </a:r>
          </a:p>
        </p:txBody>
      </p:sp>
      <p:sp>
        <p:nvSpPr>
          <p:cNvPr id="4" name="Footer Placeholder 3">
            <a:extLst>
              <a:ext uri="{FF2B5EF4-FFF2-40B4-BE49-F238E27FC236}">
                <a16:creationId xmlns:a16="http://schemas.microsoft.com/office/drawing/2014/main" id="{24B359DA-4DC4-A0E5-2807-66229612A7F3}"/>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5" name="Slide Number Placeholder 4">
            <a:extLst>
              <a:ext uri="{FF2B5EF4-FFF2-40B4-BE49-F238E27FC236}">
                <a16:creationId xmlns:a16="http://schemas.microsoft.com/office/drawing/2014/main" id="{77BB142E-7352-E0A2-45B4-446337AB7891}"/>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15</a:t>
            </a:fld>
            <a:endParaRPr lang="en-US" dirty="0"/>
          </a:p>
        </p:txBody>
      </p:sp>
      <p:sp>
        <p:nvSpPr>
          <p:cNvPr id="6" name="Oval 5">
            <a:extLst>
              <a:ext uri="{FF2B5EF4-FFF2-40B4-BE49-F238E27FC236}">
                <a16:creationId xmlns:a16="http://schemas.microsoft.com/office/drawing/2014/main" id="{60C32CD1-62D3-7E7A-54AD-83D712F4C4A2}"/>
              </a:ext>
            </a:extLst>
          </p:cNvPr>
          <p:cNvSpPr>
            <a:spLocks noChangeArrowheads="1"/>
          </p:cNvSpPr>
          <p:nvPr/>
        </p:nvSpPr>
        <p:spPr bwMode="auto">
          <a:xfrm>
            <a:off x="3812063" y="1598627"/>
            <a:ext cx="2427605" cy="411734"/>
          </a:xfrm>
          <a:prstGeom prst="ellipse">
            <a:avLst/>
          </a:prstGeom>
          <a:noFill/>
          <a:ln w="1587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9" name="Oval 6">
            <a:extLst>
              <a:ext uri="{FF2B5EF4-FFF2-40B4-BE49-F238E27FC236}">
                <a16:creationId xmlns:a16="http://schemas.microsoft.com/office/drawing/2014/main" id="{6FA5399F-4F54-85B8-3E64-04513E631DA3}"/>
              </a:ext>
            </a:extLst>
          </p:cNvPr>
          <p:cNvSpPr>
            <a:spLocks noChangeArrowheads="1"/>
          </p:cNvSpPr>
          <p:nvPr/>
        </p:nvSpPr>
        <p:spPr bwMode="auto">
          <a:xfrm>
            <a:off x="4982026" y="1984103"/>
            <a:ext cx="43839" cy="50416"/>
          </a:xfrm>
          <a:prstGeom prst="ellipse">
            <a:avLst/>
          </a:prstGeom>
          <a:solidFill>
            <a:schemeClr val="tx1"/>
          </a:solidFill>
          <a:ln w="9525">
            <a:solidFill>
              <a:schemeClr val="tx1"/>
            </a:solidFill>
            <a:round/>
            <a:headEnd/>
            <a:tailEnd/>
          </a:ln>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0" name="Oval 9">
            <a:extLst>
              <a:ext uri="{FF2B5EF4-FFF2-40B4-BE49-F238E27FC236}">
                <a16:creationId xmlns:a16="http://schemas.microsoft.com/office/drawing/2014/main" id="{AC592BE8-CE0F-419E-C3D9-01E516053ECB}"/>
              </a:ext>
            </a:extLst>
          </p:cNvPr>
          <p:cNvSpPr>
            <a:spLocks noChangeArrowheads="1"/>
          </p:cNvSpPr>
          <p:nvPr/>
        </p:nvSpPr>
        <p:spPr bwMode="auto">
          <a:xfrm>
            <a:off x="3940841" y="1657446"/>
            <a:ext cx="2188315" cy="284643"/>
          </a:xfrm>
          <a:prstGeom prst="ellipse">
            <a:avLst/>
          </a:prstGeom>
          <a:noFill/>
          <a:ln w="15875">
            <a:solidFill>
              <a:schemeClr val="tx1"/>
            </a:solidFill>
            <a:prstDash val="sysDot"/>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1" name="Rectangle 10">
            <a:extLst>
              <a:ext uri="{FF2B5EF4-FFF2-40B4-BE49-F238E27FC236}">
                <a16:creationId xmlns:a16="http://schemas.microsoft.com/office/drawing/2014/main" id="{74D4F9D8-EBE5-CA29-DCCA-A534FE6CC5E7}"/>
              </a:ext>
            </a:extLst>
          </p:cNvPr>
          <p:cNvSpPr>
            <a:spLocks noChangeArrowheads="1"/>
          </p:cNvSpPr>
          <p:nvPr/>
        </p:nvSpPr>
        <p:spPr bwMode="auto">
          <a:xfrm>
            <a:off x="4907133" y="1880118"/>
            <a:ext cx="239290" cy="95581"/>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algn="ctr" eaLnBrk="1" hangingPunct="1"/>
            <a:endParaRPr lang="en-GB" altLang="en-US" sz="1800" b="0">
              <a:solidFill>
                <a:srgbClr val="000000"/>
              </a:solidFill>
            </a:endParaRPr>
          </a:p>
        </p:txBody>
      </p:sp>
      <p:sp>
        <p:nvSpPr>
          <p:cNvPr id="12" name="Line 12">
            <a:extLst>
              <a:ext uri="{FF2B5EF4-FFF2-40B4-BE49-F238E27FC236}">
                <a16:creationId xmlns:a16="http://schemas.microsoft.com/office/drawing/2014/main" id="{5D5D0F67-60F8-C153-24D1-C346000A59AA}"/>
              </a:ext>
            </a:extLst>
          </p:cNvPr>
          <p:cNvSpPr>
            <a:spLocks noChangeShapeType="1"/>
          </p:cNvSpPr>
          <p:nvPr/>
        </p:nvSpPr>
        <p:spPr bwMode="auto">
          <a:xfrm>
            <a:off x="4879734" y="1939988"/>
            <a:ext cx="26487" cy="0"/>
          </a:xfrm>
          <a:prstGeom prst="line">
            <a:avLst/>
          </a:prstGeom>
          <a:noFill/>
          <a:ln w="9525">
            <a:solidFill>
              <a:schemeClr val="tx1"/>
            </a:solidFill>
            <a:round/>
            <a:headEnd/>
            <a:tailEnd type="triangle" w="lg" len="lg"/>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13" name="Oval 18">
            <a:extLst>
              <a:ext uri="{FF2B5EF4-FFF2-40B4-BE49-F238E27FC236}">
                <a16:creationId xmlns:a16="http://schemas.microsoft.com/office/drawing/2014/main" id="{F5A97921-31F0-2ED7-3DB0-C6C0BEF516B6}"/>
              </a:ext>
            </a:extLst>
          </p:cNvPr>
          <p:cNvSpPr>
            <a:spLocks noChangeArrowheads="1"/>
          </p:cNvSpPr>
          <p:nvPr/>
        </p:nvSpPr>
        <p:spPr bwMode="auto">
          <a:xfrm>
            <a:off x="3946321" y="3035494"/>
            <a:ext cx="4073407" cy="680621"/>
          </a:xfrm>
          <a:prstGeom prst="ellipse">
            <a:avLst/>
          </a:prstGeom>
          <a:noFill/>
          <a:ln w="1587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4" name="Oval 19">
            <a:extLst>
              <a:ext uri="{FF2B5EF4-FFF2-40B4-BE49-F238E27FC236}">
                <a16:creationId xmlns:a16="http://schemas.microsoft.com/office/drawing/2014/main" id="{2E49C6DD-CC1C-8C05-4943-180B0836F240}"/>
              </a:ext>
            </a:extLst>
          </p:cNvPr>
          <p:cNvSpPr>
            <a:spLocks noChangeArrowheads="1"/>
          </p:cNvSpPr>
          <p:nvPr/>
        </p:nvSpPr>
        <p:spPr bwMode="auto">
          <a:xfrm>
            <a:off x="7933876" y="3277072"/>
            <a:ext cx="43839" cy="50416"/>
          </a:xfrm>
          <a:prstGeom prst="ellipse">
            <a:avLst/>
          </a:prstGeom>
          <a:solidFill>
            <a:schemeClr val="tx1"/>
          </a:solidFill>
          <a:ln w="9525">
            <a:solidFill>
              <a:schemeClr val="tx1"/>
            </a:solidFill>
            <a:round/>
            <a:headEnd/>
            <a:tailEnd/>
          </a:ln>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5" name="Oval 20">
            <a:extLst>
              <a:ext uri="{FF2B5EF4-FFF2-40B4-BE49-F238E27FC236}">
                <a16:creationId xmlns:a16="http://schemas.microsoft.com/office/drawing/2014/main" id="{F84F8958-5FB5-D285-3FDE-F044C7E3E6F3}"/>
              </a:ext>
            </a:extLst>
          </p:cNvPr>
          <p:cNvSpPr>
            <a:spLocks noChangeArrowheads="1"/>
          </p:cNvSpPr>
          <p:nvPr/>
        </p:nvSpPr>
        <p:spPr bwMode="auto">
          <a:xfrm>
            <a:off x="4131725" y="3124773"/>
            <a:ext cx="3705339" cy="493660"/>
          </a:xfrm>
          <a:prstGeom prst="ellipse">
            <a:avLst/>
          </a:prstGeom>
          <a:noFill/>
          <a:ln w="15875">
            <a:solidFill>
              <a:schemeClr val="tx1"/>
            </a:solidFill>
            <a:prstDash val="sysDot"/>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6" name="Rectangle 21">
            <a:extLst>
              <a:ext uri="{FF2B5EF4-FFF2-40B4-BE49-F238E27FC236}">
                <a16:creationId xmlns:a16="http://schemas.microsoft.com/office/drawing/2014/main" id="{9A64569F-7D37-919E-9E1D-1A7DB2D185CC}"/>
              </a:ext>
            </a:extLst>
          </p:cNvPr>
          <p:cNvSpPr>
            <a:spLocks noChangeArrowheads="1"/>
          </p:cNvSpPr>
          <p:nvPr/>
        </p:nvSpPr>
        <p:spPr bwMode="auto">
          <a:xfrm>
            <a:off x="7645267" y="3304381"/>
            <a:ext cx="239290" cy="13129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7" name="Line 22">
            <a:extLst>
              <a:ext uri="{FF2B5EF4-FFF2-40B4-BE49-F238E27FC236}">
                <a16:creationId xmlns:a16="http://schemas.microsoft.com/office/drawing/2014/main" id="{A9D500AF-5AEE-A39A-E66B-977ED93B6645}"/>
              </a:ext>
            </a:extLst>
          </p:cNvPr>
          <p:cNvSpPr>
            <a:spLocks noChangeShapeType="1"/>
          </p:cNvSpPr>
          <p:nvPr/>
        </p:nvSpPr>
        <p:spPr bwMode="auto">
          <a:xfrm>
            <a:off x="7728379" y="3282324"/>
            <a:ext cx="51146" cy="42014"/>
          </a:xfrm>
          <a:prstGeom prst="line">
            <a:avLst/>
          </a:prstGeom>
          <a:noFill/>
          <a:ln w="9525">
            <a:solidFill>
              <a:schemeClr val="tx1"/>
            </a:solidFill>
            <a:round/>
            <a:headEnd/>
            <a:tailEnd type="triangle" w="lg" len="lg"/>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18" name="Text Box 25">
            <a:extLst>
              <a:ext uri="{FF2B5EF4-FFF2-40B4-BE49-F238E27FC236}">
                <a16:creationId xmlns:a16="http://schemas.microsoft.com/office/drawing/2014/main" id="{0D22189B-C0F5-6AC1-F160-6EA3FC50EB0C}"/>
              </a:ext>
            </a:extLst>
          </p:cNvPr>
          <p:cNvSpPr txBox="1">
            <a:spLocks noChangeArrowheads="1"/>
          </p:cNvSpPr>
          <p:nvPr/>
        </p:nvSpPr>
        <p:spPr bwMode="auto">
          <a:xfrm>
            <a:off x="4666017" y="1667950"/>
            <a:ext cx="113120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dirty="0">
                <a:solidFill>
                  <a:schemeClr val="accent1"/>
                </a:solidFill>
                <a:latin typeface="Calibri"/>
              </a:rPr>
              <a:t>Extraction</a:t>
            </a:r>
          </a:p>
        </p:txBody>
      </p:sp>
      <p:sp>
        <p:nvSpPr>
          <p:cNvPr id="19" name="Text Box 26">
            <a:extLst>
              <a:ext uri="{FF2B5EF4-FFF2-40B4-BE49-F238E27FC236}">
                <a16:creationId xmlns:a16="http://schemas.microsoft.com/office/drawing/2014/main" id="{352B1663-13AB-5FEB-5700-CBACCCA1E252}"/>
              </a:ext>
            </a:extLst>
          </p:cNvPr>
          <p:cNvSpPr txBox="1">
            <a:spLocks noChangeArrowheads="1"/>
          </p:cNvSpPr>
          <p:nvPr/>
        </p:nvSpPr>
        <p:spPr bwMode="auto">
          <a:xfrm>
            <a:off x="6090677" y="2279625"/>
            <a:ext cx="938398"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dirty="0">
                <a:solidFill>
                  <a:schemeClr val="accent1"/>
                </a:solidFill>
                <a:latin typeface="Calibri"/>
              </a:rPr>
              <a:t>Transfer</a:t>
            </a:r>
          </a:p>
        </p:txBody>
      </p:sp>
      <p:sp>
        <p:nvSpPr>
          <p:cNvPr id="20" name="Text Box 27">
            <a:extLst>
              <a:ext uri="{FF2B5EF4-FFF2-40B4-BE49-F238E27FC236}">
                <a16:creationId xmlns:a16="http://schemas.microsoft.com/office/drawing/2014/main" id="{A613E3F3-72D1-40B5-742F-06E09EDC156D}"/>
              </a:ext>
            </a:extLst>
          </p:cNvPr>
          <p:cNvSpPr txBox="1">
            <a:spLocks noChangeArrowheads="1"/>
          </p:cNvSpPr>
          <p:nvPr/>
        </p:nvSpPr>
        <p:spPr bwMode="auto">
          <a:xfrm>
            <a:off x="8042561" y="3180966"/>
            <a:ext cx="595485" cy="2426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a:solidFill>
                  <a:srgbClr val="000000"/>
                </a:solidFill>
                <a:latin typeface="Calibri"/>
              </a:rPr>
              <a:t>Injection</a:t>
            </a:r>
          </a:p>
        </p:txBody>
      </p:sp>
      <p:sp>
        <p:nvSpPr>
          <p:cNvPr id="21" name="Freeform 39">
            <a:extLst>
              <a:ext uri="{FF2B5EF4-FFF2-40B4-BE49-F238E27FC236}">
                <a16:creationId xmlns:a16="http://schemas.microsoft.com/office/drawing/2014/main" id="{AB2D786C-8AAB-92EA-A869-CCB2F35DCBD1}"/>
              </a:ext>
            </a:extLst>
          </p:cNvPr>
          <p:cNvSpPr>
            <a:spLocks/>
          </p:cNvSpPr>
          <p:nvPr/>
        </p:nvSpPr>
        <p:spPr bwMode="auto">
          <a:xfrm>
            <a:off x="5005772" y="2008260"/>
            <a:ext cx="2953677" cy="1294020"/>
          </a:xfrm>
          <a:custGeom>
            <a:avLst/>
            <a:gdLst>
              <a:gd name="T0" fmla="*/ 0 w 3234"/>
              <a:gd name="T1" fmla="*/ 0 h 1232"/>
              <a:gd name="T2" fmla="*/ 2147483647 w 3234"/>
              <a:gd name="T3" fmla="*/ 2147483647 h 1232"/>
              <a:gd name="T4" fmla="*/ 2147483647 w 3234"/>
              <a:gd name="T5" fmla="*/ 2147483647 h 1232"/>
              <a:gd name="T6" fmla="*/ 2147483647 w 3234"/>
              <a:gd name="T7" fmla="*/ 2147483647 h 1232"/>
              <a:gd name="T8" fmla="*/ 2147483647 w 3234"/>
              <a:gd name="T9" fmla="*/ 2147483647 h 1232"/>
              <a:gd name="T10" fmla="*/ 2147483647 w 3234"/>
              <a:gd name="T11" fmla="*/ 2147483647 h 1232"/>
              <a:gd name="T12" fmla="*/ 0 60000 65536"/>
              <a:gd name="T13" fmla="*/ 0 60000 65536"/>
              <a:gd name="T14" fmla="*/ 0 60000 65536"/>
              <a:gd name="T15" fmla="*/ 0 60000 65536"/>
              <a:gd name="T16" fmla="*/ 0 60000 65536"/>
              <a:gd name="T17" fmla="*/ 0 60000 65536"/>
              <a:gd name="T18" fmla="*/ 0 w 3234"/>
              <a:gd name="T19" fmla="*/ 0 h 1232"/>
              <a:gd name="T20" fmla="*/ 3234 w 3234"/>
              <a:gd name="T21" fmla="*/ 1232 h 1232"/>
            </a:gdLst>
            <a:ahLst/>
            <a:cxnLst>
              <a:cxn ang="T12">
                <a:pos x="T0" y="T1"/>
              </a:cxn>
              <a:cxn ang="T13">
                <a:pos x="T2" y="T3"/>
              </a:cxn>
              <a:cxn ang="T14">
                <a:pos x="T4" y="T5"/>
              </a:cxn>
              <a:cxn ang="T15">
                <a:pos x="T6" y="T7"/>
              </a:cxn>
              <a:cxn ang="T16">
                <a:pos x="T8" y="T9"/>
              </a:cxn>
              <a:cxn ang="T17">
                <a:pos x="T10" y="T11"/>
              </a:cxn>
            </a:cxnLst>
            <a:rect l="T18" t="T19" r="T20" b="T21"/>
            <a:pathLst>
              <a:path w="3234" h="1232">
                <a:moveTo>
                  <a:pt x="0" y="0"/>
                </a:moveTo>
                <a:cubicBezTo>
                  <a:pt x="145" y="17"/>
                  <a:pt x="420" y="72"/>
                  <a:pt x="644" y="177"/>
                </a:cubicBezTo>
                <a:cubicBezTo>
                  <a:pt x="868" y="282"/>
                  <a:pt x="1099" y="514"/>
                  <a:pt x="1346" y="628"/>
                </a:cubicBezTo>
                <a:cubicBezTo>
                  <a:pt x="1593" y="742"/>
                  <a:pt x="1879" y="793"/>
                  <a:pt x="2127" y="861"/>
                </a:cubicBezTo>
                <a:cubicBezTo>
                  <a:pt x="2375" y="929"/>
                  <a:pt x="2649" y="976"/>
                  <a:pt x="2834" y="1038"/>
                </a:cubicBezTo>
                <a:cubicBezTo>
                  <a:pt x="3019" y="1100"/>
                  <a:pt x="3126" y="1166"/>
                  <a:pt x="3234" y="1232"/>
                </a:cubicBezTo>
              </a:path>
            </a:pathLst>
          </a:custGeom>
          <a:noFill/>
          <a:ln w="19050" cap="flat" cmpd="sng">
            <a:solidFill>
              <a:schemeClr val="tx1"/>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GB">
              <a:solidFill>
                <a:srgbClr val="000000"/>
              </a:solidFill>
            </a:endParaRPr>
          </a:p>
        </p:txBody>
      </p:sp>
      <p:sp>
        <p:nvSpPr>
          <p:cNvPr id="22" name="Freeform 42">
            <a:extLst>
              <a:ext uri="{FF2B5EF4-FFF2-40B4-BE49-F238E27FC236}">
                <a16:creationId xmlns:a16="http://schemas.microsoft.com/office/drawing/2014/main" id="{E9EA3F6F-A6E6-A8DD-388F-9B7277896604}"/>
              </a:ext>
            </a:extLst>
          </p:cNvPr>
          <p:cNvSpPr>
            <a:spLocks/>
          </p:cNvSpPr>
          <p:nvPr/>
        </p:nvSpPr>
        <p:spPr bwMode="auto">
          <a:xfrm>
            <a:off x="5461519" y="2208876"/>
            <a:ext cx="969946" cy="642809"/>
          </a:xfrm>
          <a:custGeom>
            <a:avLst/>
            <a:gdLst>
              <a:gd name="T0" fmla="*/ 0 w 1062"/>
              <a:gd name="T1" fmla="*/ 0 h 612"/>
              <a:gd name="T2" fmla="*/ 2147483647 w 1062"/>
              <a:gd name="T3" fmla="*/ 2147483647 h 612"/>
              <a:gd name="T4" fmla="*/ 2147483647 w 1062"/>
              <a:gd name="T5" fmla="*/ 2147483647 h 612"/>
              <a:gd name="T6" fmla="*/ 2147483647 w 1062"/>
              <a:gd name="T7" fmla="*/ 2147483647 h 612"/>
              <a:gd name="T8" fmla="*/ 2147483647 w 1062"/>
              <a:gd name="T9" fmla="*/ 2147483647 h 612"/>
              <a:gd name="T10" fmla="*/ 0 60000 65536"/>
              <a:gd name="T11" fmla="*/ 0 60000 65536"/>
              <a:gd name="T12" fmla="*/ 0 60000 65536"/>
              <a:gd name="T13" fmla="*/ 0 60000 65536"/>
              <a:gd name="T14" fmla="*/ 0 60000 65536"/>
              <a:gd name="T15" fmla="*/ 0 w 1062"/>
              <a:gd name="T16" fmla="*/ 0 h 612"/>
              <a:gd name="T17" fmla="*/ 1062 w 1062"/>
              <a:gd name="T18" fmla="*/ 612 h 612"/>
            </a:gdLst>
            <a:ahLst/>
            <a:cxnLst>
              <a:cxn ang="T10">
                <a:pos x="T0" y="T1"/>
              </a:cxn>
              <a:cxn ang="T11">
                <a:pos x="T2" y="T3"/>
              </a:cxn>
              <a:cxn ang="T12">
                <a:pos x="T4" y="T5"/>
              </a:cxn>
              <a:cxn ang="T13">
                <a:pos x="T6" y="T7"/>
              </a:cxn>
              <a:cxn ang="T14">
                <a:pos x="T8" y="T9"/>
              </a:cxn>
            </a:cxnLst>
            <a:rect l="T15" t="T16" r="T17" b="T18"/>
            <a:pathLst>
              <a:path w="1062" h="612">
                <a:moveTo>
                  <a:pt x="0" y="0"/>
                </a:moveTo>
                <a:cubicBezTo>
                  <a:pt x="23" y="11"/>
                  <a:pt x="81" y="31"/>
                  <a:pt x="144" y="66"/>
                </a:cubicBezTo>
                <a:cubicBezTo>
                  <a:pt x="207" y="101"/>
                  <a:pt x="290" y="145"/>
                  <a:pt x="378" y="210"/>
                </a:cubicBezTo>
                <a:cubicBezTo>
                  <a:pt x="466" y="275"/>
                  <a:pt x="558" y="389"/>
                  <a:pt x="672" y="456"/>
                </a:cubicBezTo>
                <a:cubicBezTo>
                  <a:pt x="786" y="523"/>
                  <a:pt x="924" y="567"/>
                  <a:pt x="1062" y="612"/>
                </a:cubicBezTo>
              </a:path>
            </a:pathLst>
          </a:custGeom>
          <a:noFill/>
          <a:ln w="19050" cap="flat" cmpd="sng">
            <a:solidFill>
              <a:schemeClr val="tx1"/>
            </a:solidFill>
            <a:prstDash val="sysDot"/>
            <a:round/>
            <a:headEnd/>
            <a:tailEnd type="triangle" w="med" len="med"/>
          </a:ln>
          <a:extLst>
            <a:ext uri="{909E8E84-426E-40dd-AFC4-6F175D3DCCD1}">
              <a14:hiddenFill xmlns:a14="http://schemas.microsoft.com/office/drawing/2010/main" xmlns="">
                <a:solidFill>
                  <a:srgbClr val="FFFFFF"/>
                </a:solidFill>
              </a14:hiddenFill>
            </a:ext>
          </a:extLst>
        </p:spPr>
        <p:txBody>
          <a:bodyPr wrap="none">
            <a:spAutoFit/>
          </a:bodyPr>
          <a:lstStyle/>
          <a:p>
            <a:endParaRPr lang="en-GB">
              <a:solidFill>
                <a:srgbClr val="000000"/>
              </a:solidFill>
            </a:endParaRPr>
          </a:p>
        </p:txBody>
      </p:sp>
    </p:spTree>
    <p:extLst>
      <p:ext uri="{BB962C8B-B14F-4D97-AF65-F5344CB8AC3E}">
        <p14:creationId xmlns:p14="http://schemas.microsoft.com/office/powerpoint/2010/main" val="1494392023"/>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Shape 928"/>
        <p:cNvGrpSpPr/>
        <p:nvPr/>
      </p:nvGrpSpPr>
      <p:grpSpPr>
        <a:xfrm>
          <a:off x="0" y="0"/>
          <a:ext cx="0" cy="0"/>
          <a:chOff x="0" y="0"/>
          <a:chExt cx="0" cy="0"/>
        </a:xfrm>
      </p:grpSpPr>
      <p:sp>
        <p:nvSpPr>
          <p:cNvPr id="929" name="Google Shape;929;p80"/>
          <p:cNvSpPr txBox="1">
            <a:spLocks noGrp="1"/>
          </p:cNvSpPr>
          <p:nvPr>
            <p:ph type="title"/>
          </p:nvPr>
        </p:nvSpPr>
        <p:spPr>
          <a:xfrm>
            <a:off x="457200" y="175120"/>
            <a:ext cx="8226900" cy="705300"/>
          </a:xfrm>
          <a:prstGeom prst="rect">
            <a:avLst/>
          </a:prstGeom>
        </p:spPr>
        <p:txBody>
          <a:bodyPr spcFirstLastPara="1" wrap="square" lIns="45700" tIns="45700" rIns="45700" bIns="45700" anchor="ctr" anchorCtr="0">
            <a:noAutofit/>
          </a:bodyPr>
          <a:lstStyle/>
          <a:p>
            <a:pPr marL="0" lvl="0" indent="0" algn="l" rtl="0">
              <a:spcBef>
                <a:spcPts val="0"/>
              </a:spcBef>
              <a:spcAft>
                <a:spcPts val="0"/>
              </a:spcAft>
              <a:buNone/>
            </a:pPr>
            <a:r>
              <a:rPr lang="en-GB"/>
              <a:t>Mixed beams</a:t>
            </a:r>
            <a:endParaRPr/>
          </a:p>
        </p:txBody>
      </p:sp>
      <p:pic>
        <p:nvPicPr>
          <p:cNvPr id="930" name="Google Shape;930;p80"/>
          <p:cNvPicPr preferRelativeResize="0"/>
          <p:nvPr/>
        </p:nvPicPr>
        <p:blipFill rotWithShape="1">
          <a:blip r:embed="rId3">
            <a:alphaModFix/>
          </a:blip>
          <a:srcRect t="10825"/>
          <a:stretch/>
        </p:blipFill>
        <p:spPr>
          <a:xfrm>
            <a:off x="2445450" y="1316000"/>
            <a:ext cx="6698551" cy="2299425"/>
          </a:xfrm>
          <a:prstGeom prst="rect">
            <a:avLst/>
          </a:prstGeom>
          <a:noFill/>
          <a:ln>
            <a:noFill/>
          </a:ln>
        </p:spPr>
      </p:pic>
      <p:grpSp>
        <p:nvGrpSpPr>
          <p:cNvPr id="931" name="Google Shape;931;p80"/>
          <p:cNvGrpSpPr/>
          <p:nvPr/>
        </p:nvGrpSpPr>
        <p:grpSpPr>
          <a:xfrm>
            <a:off x="94072" y="1267574"/>
            <a:ext cx="2232024" cy="2854051"/>
            <a:chOff x="94072" y="1267574"/>
            <a:chExt cx="2232024" cy="2854051"/>
          </a:xfrm>
        </p:grpSpPr>
        <p:pic>
          <p:nvPicPr>
            <p:cNvPr id="932" name="Google Shape;932;p80"/>
            <p:cNvPicPr preferRelativeResize="0"/>
            <p:nvPr/>
          </p:nvPicPr>
          <p:blipFill rotWithShape="1">
            <a:blip r:embed="rId4">
              <a:alphaModFix/>
            </a:blip>
            <a:srcRect l="40001"/>
            <a:stretch/>
          </p:blipFill>
          <p:spPr>
            <a:xfrm>
              <a:off x="94072" y="2906452"/>
              <a:ext cx="2232024" cy="1215173"/>
            </a:xfrm>
            <a:prstGeom prst="rect">
              <a:avLst/>
            </a:prstGeom>
            <a:noFill/>
            <a:ln w="28575" cap="flat" cmpd="sng">
              <a:solidFill>
                <a:schemeClr val="dk2"/>
              </a:solidFill>
              <a:prstDash val="solid"/>
              <a:round/>
              <a:headEnd type="none" w="sm" len="sm"/>
              <a:tailEnd type="none" w="sm" len="sm"/>
            </a:ln>
          </p:spPr>
        </p:pic>
        <p:pic>
          <p:nvPicPr>
            <p:cNvPr id="933" name="Google Shape;933;p80"/>
            <p:cNvPicPr preferRelativeResize="0"/>
            <p:nvPr/>
          </p:nvPicPr>
          <p:blipFill rotWithShape="1">
            <a:blip r:embed="rId4">
              <a:alphaModFix/>
            </a:blip>
            <a:srcRect r="59765" b="3110"/>
            <a:stretch/>
          </p:blipFill>
          <p:spPr>
            <a:xfrm>
              <a:off x="347812" y="1267574"/>
              <a:ext cx="1795099" cy="1412050"/>
            </a:xfrm>
            <a:prstGeom prst="rect">
              <a:avLst/>
            </a:prstGeom>
            <a:noFill/>
            <a:ln w="28575" cap="flat" cmpd="sng">
              <a:solidFill>
                <a:schemeClr val="dk2"/>
              </a:solidFill>
              <a:prstDash val="solid"/>
              <a:round/>
              <a:headEnd type="none" w="sm" len="sm"/>
              <a:tailEnd type="none" w="sm" len="sm"/>
            </a:ln>
          </p:spPr>
        </p:pic>
      </p:grpSp>
      <p:sp>
        <p:nvSpPr>
          <p:cNvPr id="934" name="Google Shape;934;p80"/>
          <p:cNvSpPr txBox="1"/>
          <p:nvPr/>
        </p:nvSpPr>
        <p:spPr>
          <a:xfrm>
            <a:off x="678375" y="4508775"/>
            <a:ext cx="1696200" cy="28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u="sng">
                <a:solidFill>
                  <a:schemeClr val="accent1"/>
                </a:solidFill>
                <a:hlinkClick r:id="rId5">
                  <a:extLst>
                    <a:ext uri="{A12FA001-AC4F-418D-AE19-62706E023703}">
                      <ahyp:hlinkClr xmlns:ahyp="http://schemas.microsoft.com/office/drawing/2018/hyperlinkcolor" val="tx"/>
                    </a:ext>
                  </a:extLst>
                </a:hlinkClick>
              </a:rPr>
              <a:t>E. Renner 2024</a:t>
            </a:r>
            <a:endParaRPr sz="1200">
              <a:solidFill>
                <a:schemeClr val="accent1"/>
              </a:solidFill>
            </a:endParaRPr>
          </a:p>
        </p:txBody>
      </p:sp>
      <p:sp>
        <p:nvSpPr>
          <p:cNvPr id="935" name="Google Shape;935;p80"/>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spcBef>
                <a:spcPts val="0"/>
              </a:spcBef>
              <a:spcAft>
                <a:spcPts val="0"/>
              </a:spcAft>
              <a:buClr>
                <a:srgbClr val="000000"/>
              </a:buClr>
              <a:buSzPts val="1200"/>
              <a:buFont typeface="Arial"/>
              <a:buNone/>
            </a:pPr>
            <a:fld id="{00000000-1234-1234-1234-123412341234}" type="slidenum">
              <a:rPr lang="en-GB" smtClean="0"/>
              <a:pPr marL="0" lvl="0" indent="0" algn="r" rtl="0">
                <a:spcBef>
                  <a:spcPts val="0"/>
                </a:spcBef>
                <a:spcAft>
                  <a:spcPts val="0"/>
                </a:spcAft>
                <a:buClr>
                  <a:srgbClr val="000000"/>
                </a:buClr>
                <a:buSzPts val="1200"/>
                <a:buFont typeface="Arial"/>
                <a:buNone/>
              </a:pPr>
              <a:t>150</a:t>
            </a:fld>
            <a:endParaRPr/>
          </a:p>
        </p:txBody>
      </p:sp>
      <p:sp>
        <p:nvSpPr>
          <p:cNvPr id="2" name="Footer Placeholder 1">
            <a:extLst>
              <a:ext uri="{FF2B5EF4-FFF2-40B4-BE49-F238E27FC236}">
                <a16:creationId xmlns:a16="http://schemas.microsoft.com/office/drawing/2014/main" id="{FFA42A26-F71D-B32B-FF61-F7729F42AC9E}"/>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3658770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Shape 939"/>
        <p:cNvGrpSpPr/>
        <p:nvPr/>
      </p:nvGrpSpPr>
      <p:grpSpPr>
        <a:xfrm>
          <a:off x="0" y="0"/>
          <a:ext cx="0" cy="0"/>
          <a:chOff x="0" y="0"/>
          <a:chExt cx="0" cy="0"/>
        </a:xfrm>
      </p:grpSpPr>
      <p:sp>
        <p:nvSpPr>
          <p:cNvPr id="940" name="Google Shape;940;p81"/>
          <p:cNvSpPr txBox="1">
            <a:spLocks noGrp="1"/>
          </p:cNvSpPr>
          <p:nvPr>
            <p:ph type="title"/>
          </p:nvPr>
        </p:nvSpPr>
        <p:spPr>
          <a:xfrm>
            <a:off x="457200" y="175120"/>
            <a:ext cx="8226900" cy="705300"/>
          </a:xfrm>
          <a:prstGeom prst="rect">
            <a:avLst/>
          </a:prstGeom>
        </p:spPr>
        <p:txBody>
          <a:bodyPr spcFirstLastPara="1" wrap="square" lIns="45700" tIns="45700" rIns="45700" bIns="45700" anchor="ctr" anchorCtr="0">
            <a:noAutofit/>
          </a:bodyPr>
          <a:lstStyle/>
          <a:p>
            <a:pPr marL="0" lvl="0" indent="0" algn="l" rtl="0">
              <a:spcBef>
                <a:spcPts val="0"/>
              </a:spcBef>
              <a:spcAft>
                <a:spcPts val="0"/>
              </a:spcAft>
              <a:buNone/>
            </a:pPr>
            <a:r>
              <a:rPr lang="en-GB"/>
              <a:t>Mixed beams (ii)</a:t>
            </a:r>
            <a:endParaRPr/>
          </a:p>
        </p:txBody>
      </p:sp>
      <p:sp>
        <p:nvSpPr>
          <p:cNvPr id="941" name="Google Shape;941;p81"/>
          <p:cNvSpPr txBox="1">
            <a:spLocks noGrp="1"/>
          </p:cNvSpPr>
          <p:nvPr>
            <p:ph type="body" idx="1"/>
          </p:nvPr>
        </p:nvSpPr>
        <p:spPr>
          <a:xfrm>
            <a:off x="333025" y="1115550"/>
            <a:ext cx="5130900" cy="1039200"/>
          </a:xfrm>
          <a:prstGeom prst="rect">
            <a:avLst/>
          </a:prstGeom>
        </p:spPr>
        <p:txBody>
          <a:bodyPr spcFirstLastPara="1" wrap="square" lIns="91425" tIns="45700" rIns="91425" bIns="45700" anchor="t" anchorCtr="0">
            <a:noAutofit/>
          </a:bodyPr>
          <a:lstStyle/>
          <a:p>
            <a:pPr marL="0" lvl="0" indent="0" algn="l" rtl="0">
              <a:spcBef>
                <a:spcPts val="600"/>
              </a:spcBef>
              <a:spcAft>
                <a:spcPts val="0"/>
              </a:spcAft>
              <a:buNone/>
            </a:pPr>
            <a:r>
              <a:rPr lang="en-GB" sz="1300"/>
              <a:t>The extraction scheme must </a:t>
            </a:r>
            <a:endParaRPr sz="1300"/>
          </a:p>
          <a:p>
            <a:pPr marL="457200" lvl="0" indent="-311150" algn="l" rtl="0">
              <a:spcBef>
                <a:spcPts val="600"/>
              </a:spcBef>
              <a:spcAft>
                <a:spcPts val="0"/>
              </a:spcAft>
              <a:buSzPts val="1300"/>
              <a:buChar char="•"/>
            </a:pPr>
            <a:r>
              <a:rPr lang="en-GB" sz="1300"/>
              <a:t>Keep an approximately constant fluence ratio between species (~5-15% He).</a:t>
            </a:r>
            <a:endParaRPr sz="1300"/>
          </a:p>
          <a:p>
            <a:pPr marL="457200" lvl="0" indent="-311150" algn="l" rtl="0">
              <a:spcBef>
                <a:spcPts val="0"/>
              </a:spcBef>
              <a:spcAft>
                <a:spcPts val="0"/>
              </a:spcAft>
              <a:buSzPts val="1300"/>
              <a:buChar char="•"/>
            </a:pPr>
            <a:r>
              <a:rPr lang="en-GB" sz="1300"/>
              <a:t>Be robust across treatment energies.</a:t>
            </a:r>
            <a:endParaRPr sz="1300"/>
          </a:p>
          <a:p>
            <a:pPr marL="0" lvl="0" indent="0" algn="l" rtl="0">
              <a:spcBef>
                <a:spcPts val="600"/>
              </a:spcBef>
              <a:spcAft>
                <a:spcPts val="0"/>
              </a:spcAft>
              <a:buNone/>
            </a:pPr>
            <a:endParaRPr sz="1300"/>
          </a:p>
        </p:txBody>
      </p:sp>
      <p:pic>
        <p:nvPicPr>
          <p:cNvPr id="942" name="Google Shape;942;p81"/>
          <p:cNvPicPr preferRelativeResize="0"/>
          <p:nvPr/>
        </p:nvPicPr>
        <p:blipFill>
          <a:blip r:embed="rId3">
            <a:alphaModFix/>
          </a:blip>
          <a:stretch>
            <a:fillRect/>
          </a:stretch>
        </p:blipFill>
        <p:spPr>
          <a:xfrm>
            <a:off x="261921" y="2724146"/>
            <a:ext cx="4713900" cy="1122350"/>
          </a:xfrm>
          <a:prstGeom prst="rect">
            <a:avLst/>
          </a:prstGeom>
          <a:noFill/>
          <a:ln>
            <a:noFill/>
          </a:ln>
        </p:spPr>
      </p:pic>
      <p:grpSp>
        <p:nvGrpSpPr>
          <p:cNvPr id="943" name="Google Shape;943;p81"/>
          <p:cNvGrpSpPr/>
          <p:nvPr/>
        </p:nvGrpSpPr>
        <p:grpSpPr>
          <a:xfrm>
            <a:off x="5337875" y="1258871"/>
            <a:ext cx="3668900" cy="2916254"/>
            <a:chOff x="5337875" y="1258871"/>
            <a:chExt cx="3668900" cy="2916254"/>
          </a:xfrm>
        </p:grpSpPr>
        <p:pic>
          <p:nvPicPr>
            <p:cNvPr id="944" name="Google Shape;944;p81"/>
            <p:cNvPicPr preferRelativeResize="0"/>
            <p:nvPr/>
          </p:nvPicPr>
          <p:blipFill>
            <a:blip r:embed="rId4">
              <a:alphaModFix/>
            </a:blip>
            <a:stretch>
              <a:fillRect/>
            </a:stretch>
          </p:blipFill>
          <p:spPr>
            <a:xfrm>
              <a:off x="5337875" y="1943525"/>
              <a:ext cx="3668900" cy="2231600"/>
            </a:xfrm>
            <a:prstGeom prst="rect">
              <a:avLst/>
            </a:prstGeom>
            <a:noFill/>
            <a:ln>
              <a:noFill/>
            </a:ln>
          </p:spPr>
        </p:pic>
        <p:pic>
          <p:nvPicPr>
            <p:cNvPr id="945" name="Google Shape;945;p81"/>
            <p:cNvPicPr preferRelativeResize="0"/>
            <p:nvPr/>
          </p:nvPicPr>
          <p:blipFill>
            <a:blip r:embed="rId5">
              <a:alphaModFix/>
            </a:blip>
            <a:stretch>
              <a:fillRect/>
            </a:stretch>
          </p:blipFill>
          <p:spPr>
            <a:xfrm>
              <a:off x="5978525" y="1258871"/>
              <a:ext cx="2667000" cy="676275"/>
            </a:xfrm>
            <a:prstGeom prst="rect">
              <a:avLst/>
            </a:prstGeom>
            <a:noFill/>
            <a:ln>
              <a:noFill/>
            </a:ln>
          </p:spPr>
        </p:pic>
      </p:grpSp>
      <p:sp>
        <p:nvSpPr>
          <p:cNvPr id="946" name="Google Shape;946;p81"/>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spcBef>
                <a:spcPts val="0"/>
              </a:spcBef>
              <a:spcAft>
                <a:spcPts val="0"/>
              </a:spcAft>
              <a:buClr>
                <a:srgbClr val="000000"/>
              </a:buClr>
              <a:buSzPts val="1200"/>
              <a:buFont typeface="Arial"/>
              <a:buNone/>
            </a:pPr>
            <a:fld id="{00000000-1234-1234-1234-123412341234}" type="slidenum">
              <a:rPr lang="en-GB" smtClean="0"/>
              <a:pPr marL="0" lvl="0" indent="0" algn="r" rtl="0">
                <a:spcBef>
                  <a:spcPts val="0"/>
                </a:spcBef>
                <a:spcAft>
                  <a:spcPts val="0"/>
                </a:spcAft>
                <a:buClr>
                  <a:srgbClr val="000000"/>
                </a:buClr>
                <a:buSzPts val="1200"/>
                <a:buFont typeface="Arial"/>
                <a:buNone/>
              </a:pPr>
              <a:t>151</a:t>
            </a:fld>
            <a:endParaRPr/>
          </a:p>
        </p:txBody>
      </p:sp>
      <p:sp>
        <p:nvSpPr>
          <p:cNvPr id="2" name="Footer Placeholder 1">
            <a:extLst>
              <a:ext uri="{FF2B5EF4-FFF2-40B4-BE49-F238E27FC236}">
                <a16:creationId xmlns:a16="http://schemas.microsoft.com/office/drawing/2014/main" id="{FA5EE5F8-9588-5874-B110-89FE3A524866}"/>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1535538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Shape 950"/>
        <p:cNvGrpSpPr/>
        <p:nvPr/>
      </p:nvGrpSpPr>
      <p:grpSpPr>
        <a:xfrm>
          <a:off x="0" y="0"/>
          <a:ext cx="0" cy="0"/>
          <a:chOff x="0" y="0"/>
          <a:chExt cx="0" cy="0"/>
        </a:xfrm>
      </p:grpSpPr>
      <p:sp>
        <p:nvSpPr>
          <p:cNvPr id="951" name="Google Shape;951;p82"/>
          <p:cNvSpPr txBox="1">
            <a:spLocks noGrp="1"/>
          </p:cNvSpPr>
          <p:nvPr>
            <p:ph type="title"/>
          </p:nvPr>
        </p:nvSpPr>
        <p:spPr>
          <a:xfrm>
            <a:off x="457200" y="175120"/>
            <a:ext cx="8226900" cy="705300"/>
          </a:xfrm>
          <a:prstGeom prst="rect">
            <a:avLst/>
          </a:prstGeom>
        </p:spPr>
        <p:txBody>
          <a:bodyPr spcFirstLastPara="1" wrap="square" lIns="45700" tIns="45700" rIns="45700" bIns="45700" anchor="ctr" anchorCtr="0">
            <a:noAutofit/>
          </a:bodyPr>
          <a:lstStyle/>
          <a:p>
            <a:pPr marL="0" lvl="0" indent="0" algn="l" rtl="0">
              <a:spcBef>
                <a:spcPts val="0"/>
              </a:spcBef>
              <a:spcAft>
                <a:spcPts val="0"/>
              </a:spcAft>
              <a:buNone/>
            </a:pPr>
            <a:r>
              <a:rPr lang="en-GB"/>
              <a:t>FLASH </a:t>
            </a:r>
            <a:endParaRPr/>
          </a:p>
        </p:txBody>
      </p:sp>
      <p:sp>
        <p:nvSpPr>
          <p:cNvPr id="952" name="Google Shape;952;p82"/>
          <p:cNvSpPr txBox="1"/>
          <p:nvPr/>
        </p:nvSpPr>
        <p:spPr>
          <a:xfrm>
            <a:off x="757050" y="4520700"/>
            <a:ext cx="19590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a:solidFill>
                  <a:schemeClr val="accent1"/>
                </a:solidFill>
              </a:rPr>
              <a:t>[1] MC </a:t>
            </a:r>
            <a:r>
              <a:rPr lang="en-GB" u="sng">
                <a:solidFill>
                  <a:schemeClr val="accent1"/>
                </a:solidFill>
                <a:hlinkClick r:id="rId3">
                  <a:extLst>
                    <a:ext uri="{A12FA001-AC4F-418D-AE19-62706E023703}">
                      <ahyp:hlinkClr xmlns:ahyp="http://schemas.microsoft.com/office/drawing/2018/hyperlinkcolor" val="tx"/>
                    </a:ext>
                  </a:extLst>
                </a:hlinkClick>
              </a:rPr>
              <a:t>Vozenin 2019</a:t>
            </a:r>
            <a:endParaRPr sz="1400" b="0" i="0" u="none" strike="noStrike" cap="none">
              <a:solidFill>
                <a:schemeClr val="accent1"/>
              </a:solidFill>
              <a:latin typeface="Arial"/>
              <a:ea typeface="Arial"/>
              <a:cs typeface="Arial"/>
              <a:sym typeface="Arial"/>
            </a:endParaRPr>
          </a:p>
        </p:txBody>
      </p:sp>
      <p:grpSp>
        <p:nvGrpSpPr>
          <p:cNvPr id="953" name="Google Shape;953;p82"/>
          <p:cNvGrpSpPr/>
          <p:nvPr/>
        </p:nvGrpSpPr>
        <p:grpSpPr>
          <a:xfrm>
            <a:off x="5825600" y="1850625"/>
            <a:ext cx="2248900" cy="2424400"/>
            <a:chOff x="5825600" y="1850625"/>
            <a:chExt cx="2248900" cy="2424400"/>
          </a:xfrm>
        </p:grpSpPr>
        <p:pic>
          <p:nvPicPr>
            <p:cNvPr id="954" name="Google Shape;954;p82"/>
            <p:cNvPicPr preferRelativeResize="0"/>
            <p:nvPr/>
          </p:nvPicPr>
          <p:blipFill rotWithShape="1">
            <a:blip r:embed="rId4">
              <a:alphaModFix/>
            </a:blip>
            <a:srcRect/>
            <a:stretch/>
          </p:blipFill>
          <p:spPr>
            <a:xfrm>
              <a:off x="5825600" y="2181075"/>
              <a:ext cx="2248900" cy="2093950"/>
            </a:xfrm>
            <a:prstGeom prst="rect">
              <a:avLst/>
            </a:prstGeom>
            <a:noFill/>
            <a:ln>
              <a:noFill/>
            </a:ln>
          </p:spPr>
        </p:pic>
        <p:sp>
          <p:nvSpPr>
            <p:cNvPr id="955" name="Google Shape;955;p82"/>
            <p:cNvSpPr txBox="1"/>
            <p:nvPr/>
          </p:nvSpPr>
          <p:spPr>
            <a:xfrm>
              <a:off x="6279500" y="1850625"/>
              <a:ext cx="1630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i="0" u="sng" strike="noStrike" cap="none">
                  <a:solidFill>
                    <a:schemeClr val="dk1"/>
                  </a:solidFill>
                </a:rPr>
                <a:t>Tissue sparing [1]</a:t>
              </a:r>
              <a:endParaRPr sz="1400" i="0" u="sng" strike="noStrike" cap="none">
                <a:solidFill>
                  <a:schemeClr val="dk1"/>
                </a:solidFill>
              </a:endParaRPr>
            </a:p>
          </p:txBody>
        </p:sp>
      </p:grpSp>
      <p:grpSp>
        <p:nvGrpSpPr>
          <p:cNvPr id="956" name="Google Shape;956;p82"/>
          <p:cNvGrpSpPr/>
          <p:nvPr/>
        </p:nvGrpSpPr>
        <p:grpSpPr>
          <a:xfrm>
            <a:off x="95250" y="1920375"/>
            <a:ext cx="4857750" cy="2456375"/>
            <a:chOff x="95250" y="1920375"/>
            <a:chExt cx="4857750" cy="2456375"/>
          </a:xfrm>
        </p:grpSpPr>
        <p:pic>
          <p:nvPicPr>
            <p:cNvPr id="957" name="Google Shape;957;p82"/>
            <p:cNvPicPr preferRelativeResize="0"/>
            <p:nvPr/>
          </p:nvPicPr>
          <p:blipFill rotWithShape="1">
            <a:blip r:embed="rId5">
              <a:alphaModFix/>
            </a:blip>
            <a:srcRect t="73372"/>
            <a:stretch/>
          </p:blipFill>
          <p:spPr>
            <a:xfrm>
              <a:off x="95250" y="3502825"/>
              <a:ext cx="2159001" cy="619425"/>
            </a:xfrm>
            <a:prstGeom prst="rect">
              <a:avLst/>
            </a:prstGeom>
            <a:noFill/>
            <a:ln>
              <a:noFill/>
            </a:ln>
          </p:spPr>
        </p:pic>
        <p:pic>
          <p:nvPicPr>
            <p:cNvPr id="958" name="Google Shape;958;p82"/>
            <p:cNvPicPr preferRelativeResize="0"/>
            <p:nvPr/>
          </p:nvPicPr>
          <p:blipFill rotWithShape="1">
            <a:blip r:embed="rId5">
              <a:alphaModFix/>
            </a:blip>
            <a:srcRect b="26750"/>
            <a:stretch/>
          </p:blipFill>
          <p:spPr>
            <a:xfrm>
              <a:off x="1863750" y="1938550"/>
              <a:ext cx="3089250" cy="2438200"/>
            </a:xfrm>
            <a:prstGeom prst="rect">
              <a:avLst/>
            </a:prstGeom>
            <a:noFill/>
            <a:ln>
              <a:noFill/>
            </a:ln>
          </p:spPr>
        </p:pic>
        <p:sp>
          <p:nvSpPr>
            <p:cNvPr id="959" name="Google Shape;959;p82"/>
            <p:cNvSpPr/>
            <p:nvPr/>
          </p:nvSpPr>
          <p:spPr>
            <a:xfrm>
              <a:off x="3127425" y="1996575"/>
              <a:ext cx="291300" cy="260700"/>
            </a:xfrm>
            <a:prstGeom prst="smileyFace">
              <a:avLst>
                <a:gd name="adj" fmla="val 4653"/>
              </a:avLst>
            </a:prstGeom>
            <a:solidFill>
              <a:srgbClr val="00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60" name="Google Shape;960;p82"/>
            <p:cNvSpPr/>
            <p:nvPr/>
          </p:nvSpPr>
          <p:spPr>
            <a:xfrm>
              <a:off x="3157875" y="2894250"/>
              <a:ext cx="230400" cy="260700"/>
            </a:xfrm>
            <a:prstGeom prst="mathMultiply">
              <a:avLst>
                <a:gd name="adj1" fmla="val 23520"/>
              </a:avLst>
            </a:prstGeom>
            <a:solidFill>
              <a:srgbClr val="FF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61" name="Google Shape;961;p82"/>
            <p:cNvSpPr/>
            <p:nvPr/>
          </p:nvSpPr>
          <p:spPr>
            <a:xfrm>
              <a:off x="3538875" y="2894250"/>
              <a:ext cx="230400" cy="260700"/>
            </a:xfrm>
            <a:prstGeom prst="mathMultiply">
              <a:avLst>
                <a:gd name="adj1" fmla="val 2352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962" name="Google Shape;962;p82"/>
            <p:cNvCxnSpPr/>
            <p:nvPr/>
          </p:nvCxnSpPr>
          <p:spPr>
            <a:xfrm rot="10800000">
              <a:off x="3654075" y="2093575"/>
              <a:ext cx="0" cy="1971300"/>
            </a:xfrm>
            <a:prstGeom prst="straightConnector1">
              <a:avLst/>
            </a:prstGeom>
            <a:noFill/>
            <a:ln w="28575" cap="flat" cmpd="sng">
              <a:solidFill>
                <a:srgbClr val="000000"/>
              </a:solidFill>
              <a:prstDash val="dash"/>
              <a:round/>
              <a:headEnd type="none" w="sm" len="sm"/>
              <a:tailEnd type="none" w="sm" len="sm"/>
            </a:ln>
          </p:spPr>
        </p:cxnSp>
        <p:sp>
          <p:nvSpPr>
            <p:cNvPr id="963" name="Google Shape;963;p82"/>
            <p:cNvSpPr/>
            <p:nvPr/>
          </p:nvSpPr>
          <p:spPr>
            <a:xfrm>
              <a:off x="3508425" y="1920375"/>
              <a:ext cx="291300" cy="260700"/>
            </a:xfrm>
            <a:prstGeom prst="smileyFace">
              <a:avLst>
                <a:gd name="adj" fmla="val 4653"/>
              </a:avLst>
            </a:prstGeom>
            <a:solidFill>
              <a:srgbClr val="00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964" name="Google Shape;964;p82"/>
            <p:cNvCxnSpPr/>
            <p:nvPr/>
          </p:nvCxnSpPr>
          <p:spPr>
            <a:xfrm rot="10800000" flipH="1">
              <a:off x="3273075" y="2045025"/>
              <a:ext cx="339600" cy="93600"/>
            </a:xfrm>
            <a:prstGeom prst="straightConnector1">
              <a:avLst/>
            </a:prstGeom>
            <a:noFill/>
            <a:ln w="9525" cap="flat" cmpd="sng">
              <a:solidFill>
                <a:srgbClr val="274E13"/>
              </a:solidFill>
              <a:prstDash val="solid"/>
              <a:round/>
              <a:headEnd type="none" w="sm" len="sm"/>
              <a:tailEnd type="triangle" w="med" len="med"/>
            </a:ln>
          </p:spPr>
        </p:cxnSp>
        <p:cxnSp>
          <p:nvCxnSpPr>
            <p:cNvPr id="965" name="Google Shape;965;p82"/>
            <p:cNvCxnSpPr/>
            <p:nvPr/>
          </p:nvCxnSpPr>
          <p:spPr>
            <a:xfrm>
              <a:off x="2369325" y="3009500"/>
              <a:ext cx="2019900" cy="0"/>
            </a:xfrm>
            <a:prstGeom prst="straightConnector1">
              <a:avLst/>
            </a:prstGeom>
            <a:noFill/>
            <a:ln w="9525" cap="flat" cmpd="sng">
              <a:solidFill>
                <a:srgbClr val="000000"/>
              </a:solidFill>
              <a:prstDash val="dash"/>
              <a:round/>
              <a:headEnd type="none" w="sm" len="sm"/>
              <a:tailEnd type="none" w="sm" len="sm"/>
            </a:ln>
          </p:spPr>
        </p:cxnSp>
      </p:grpSp>
      <p:sp>
        <p:nvSpPr>
          <p:cNvPr id="966" name="Google Shape;966;p82"/>
          <p:cNvSpPr txBox="1"/>
          <p:nvPr/>
        </p:nvSpPr>
        <p:spPr>
          <a:xfrm>
            <a:off x="311025" y="838200"/>
            <a:ext cx="7915800" cy="831300"/>
          </a:xfrm>
          <a:prstGeom prst="rect">
            <a:avLst/>
          </a:prstGeom>
          <a:noFill/>
          <a:ln>
            <a:noFill/>
          </a:ln>
        </p:spPr>
        <p:txBody>
          <a:bodyPr spcFirstLastPara="1" wrap="square" lIns="91425" tIns="91425" rIns="91425" bIns="91425" anchor="t" anchorCtr="0">
            <a:spAutoFit/>
          </a:bodyPr>
          <a:lstStyle/>
          <a:p>
            <a:pPr marL="457200" lvl="0" indent="-317500" algn="l" rtl="0">
              <a:spcBef>
                <a:spcPts val="600"/>
              </a:spcBef>
              <a:spcAft>
                <a:spcPts val="0"/>
              </a:spcAft>
              <a:buClr>
                <a:schemeClr val="dk1"/>
              </a:buClr>
              <a:buSzPts val="1400"/>
              <a:buChar char="●"/>
            </a:pPr>
            <a:r>
              <a:rPr lang="en-GB">
                <a:solidFill>
                  <a:schemeClr val="dk1"/>
                </a:solidFill>
              </a:rPr>
              <a:t>Conventional particle/radiotherapy relies on differential repair response between cancer and healthy tissue. </a:t>
            </a:r>
            <a:endParaRPr>
              <a:solidFill>
                <a:schemeClr val="dk1"/>
              </a:solidFill>
            </a:endParaRPr>
          </a:p>
          <a:p>
            <a:pPr marL="457200" lvl="0" indent="-317500" algn="l" rtl="0">
              <a:spcBef>
                <a:spcPts val="0"/>
              </a:spcBef>
              <a:spcAft>
                <a:spcPts val="0"/>
              </a:spcAft>
              <a:buClr>
                <a:schemeClr val="dk1"/>
              </a:buClr>
              <a:buSzPts val="1400"/>
              <a:buChar char="●"/>
            </a:pPr>
            <a:r>
              <a:rPr lang="en-GB">
                <a:solidFill>
                  <a:schemeClr val="dk1"/>
                </a:solidFill>
              </a:rPr>
              <a:t>FLASH effect: differential effect increases if ultra-high dose rate (~1000x conventional).</a:t>
            </a:r>
            <a:endParaRPr/>
          </a:p>
        </p:txBody>
      </p:sp>
      <p:sp>
        <p:nvSpPr>
          <p:cNvPr id="967" name="Google Shape;967;p82"/>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spcBef>
                <a:spcPts val="0"/>
              </a:spcBef>
              <a:spcAft>
                <a:spcPts val="0"/>
              </a:spcAft>
              <a:buClr>
                <a:srgbClr val="000000"/>
              </a:buClr>
              <a:buSzPts val="1200"/>
              <a:buFont typeface="Arial"/>
              <a:buNone/>
            </a:pPr>
            <a:fld id="{00000000-1234-1234-1234-123412341234}" type="slidenum">
              <a:rPr lang="en-GB" smtClean="0"/>
              <a:pPr marL="0" lvl="0" indent="0" algn="r" rtl="0">
                <a:spcBef>
                  <a:spcPts val="0"/>
                </a:spcBef>
                <a:spcAft>
                  <a:spcPts val="0"/>
                </a:spcAft>
                <a:buClr>
                  <a:srgbClr val="000000"/>
                </a:buClr>
                <a:buSzPts val="1200"/>
                <a:buFont typeface="Arial"/>
                <a:buNone/>
              </a:pPr>
              <a:t>152</a:t>
            </a:fld>
            <a:endParaRPr/>
          </a:p>
        </p:txBody>
      </p:sp>
      <p:sp>
        <p:nvSpPr>
          <p:cNvPr id="2" name="Footer Placeholder 1">
            <a:extLst>
              <a:ext uri="{FF2B5EF4-FFF2-40B4-BE49-F238E27FC236}">
                <a16:creationId xmlns:a16="http://schemas.microsoft.com/office/drawing/2014/main" id="{82B10A6A-B6F8-1DB1-D16E-440C8F64CC47}"/>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11797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6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6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5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Shape 971"/>
        <p:cNvGrpSpPr/>
        <p:nvPr/>
      </p:nvGrpSpPr>
      <p:grpSpPr>
        <a:xfrm>
          <a:off x="0" y="0"/>
          <a:ext cx="0" cy="0"/>
          <a:chOff x="0" y="0"/>
          <a:chExt cx="0" cy="0"/>
        </a:xfrm>
      </p:grpSpPr>
      <p:sp>
        <p:nvSpPr>
          <p:cNvPr id="972" name="Google Shape;972;p83"/>
          <p:cNvSpPr txBox="1">
            <a:spLocks noGrp="1"/>
          </p:cNvSpPr>
          <p:nvPr>
            <p:ph type="title"/>
          </p:nvPr>
        </p:nvSpPr>
        <p:spPr>
          <a:xfrm>
            <a:off x="457200" y="175120"/>
            <a:ext cx="8226900" cy="705300"/>
          </a:xfrm>
          <a:prstGeom prst="rect">
            <a:avLst/>
          </a:prstGeom>
        </p:spPr>
        <p:txBody>
          <a:bodyPr spcFirstLastPara="1" wrap="square" lIns="45700" tIns="45700" rIns="45700" bIns="45700" anchor="ctr" anchorCtr="0">
            <a:noAutofit/>
          </a:bodyPr>
          <a:lstStyle/>
          <a:p>
            <a:pPr marL="0" lvl="0" indent="0" algn="l" rtl="0">
              <a:spcBef>
                <a:spcPts val="0"/>
              </a:spcBef>
              <a:spcAft>
                <a:spcPts val="0"/>
              </a:spcAft>
              <a:buNone/>
            </a:pPr>
            <a:r>
              <a:rPr lang="en-GB"/>
              <a:t>FLASH </a:t>
            </a:r>
            <a:endParaRPr/>
          </a:p>
        </p:txBody>
      </p:sp>
      <p:sp>
        <p:nvSpPr>
          <p:cNvPr id="973" name="Google Shape;973;p83"/>
          <p:cNvSpPr txBox="1"/>
          <p:nvPr/>
        </p:nvSpPr>
        <p:spPr>
          <a:xfrm>
            <a:off x="757050" y="4520700"/>
            <a:ext cx="19590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a:solidFill>
                  <a:schemeClr val="accent1"/>
                </a:solidFill>
              </a:rPr>
              <a:t>[1] MC </a:t>
            </a:r>
            <a:r>
              <a:rPr lang="en-GB" u="sng">
                <a:solidFill>
                  <a:schemeClr val="accent1"/>
                </a:solidFill>
                <a:hlinkClick r:id="rId3">
                  <a:extLst>
                    <a:ext uri="{A12FA001-AC4F-418D-AE19-62706E023703}">
                      <ahyp:hlinkClr xmlns:ahyp="http://schemas.microsoft.com/office/drawing/2018/hyperlinkcolor" val="tx"/>
                    </a:ext>
                  </a:extLst>
                </a:hlinkClick>
              </a:rPr>
              <a:t>Vozenin 2019</a:t>
            </a:r>
            <a:endParaRPr sz="1400" b="0" i="0" u="none" strike="noStrike" cap="none">
              <a:solidFill>
                <a:schemeClr val="accent1"/>
              </a:solidFill>
              <a:latin typeface="Arial"/>
              <a:ea typeface="Arial"/>
              <a:cs typeface="Arial"/>
              <a:sym typeface="Arial"/>
            </a:endParaRPr>
          </a:p>
        </p:txBody>
      </p:sp>
      <p:sp>
        <p:nvSpPr>
          <p:cNvPr id="974" name="Google Shape;974;p83"/>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smtClean="0"/>
              <a:pPr marL="0" lvl="0" indent="0" algn="r" rtl="0">
                <a:spcBef>
                  <a:spcPts val="0"/>
                </a:spcBef>
                <a:spcAft>
                  <a:spcPts val="0"/>
                </a:spcAft>
                <a:buNone/>
              </a:pPr>
              <a:t>153</a:t>
            </a:fld>
            <a:endParaRPr/>
          </a:p>
        </p:txBody>
      </p:sp>
      <p:pic>
        <p:nvPicPr>
          <p:cNvPr id="975" name="Google Shape;975;p83"/>
          <p:cNvPicPr preferRelativeResize="0"/>
          <p:nvPr/>
        </p:nvPicPr>
        <p:blipFill rotWithShape="1">
          <a:blip r:embed="rId4">
            <a:alphaModFix/>
          </a:blip>
          <a:srcRect t="7926" b="48494"/>
          <a:stretch/>
        </p:blipFill>
        <p:spPr>
          <a:xfrm>
            <a:off x="507900" y="2489200"/>
            <a:ext cx="7874099" cy="1926176"/>
          </a:xfrm>
          <a:prstGeom prst="rect">
            <a:avLst/>
          </a:prstGeom>
          <a:noFill/>
          <a:ln>
            <a:noFill/>
          </a:ln>
        </p:spPr>
      </p:pic>
      <p:sp>
        <p:nvSpPr>
          <p:cNvPr id="976" name="Google Shape;976;p83"/>
          <p:cNvSpPr/>
          <p:nvPr/>
        </p:nvSpPr>
        <p:spPr>
          <a:xfrm>
            <a:off x="1054800" y="929225"/>
            <a:ext cx="6392400" cy="1718700"/>
          </a:xfrm>
          <a:prstGeom prst="ellipse">
            <a:avLst/>
          </a:prstGeom>
          <a:solidFill>
            <a:schemeClr val="accent1"/>
          </a:solidFill>
          <a:ln w="3810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600">
                <a:solidFill>
                  <a:schemeClr val="dk1"/>
                </a:solidFill>
              </a:rPr>
              <a:t>FLASH mechanism not fully understood… </a:t>
            </a:r>
            <a:endParaRPr sz="1600">
              <a:solidFill>
                <a:schemeClr val="dk1"/>
              </a:solidFill>
            </a:endParaRPr>
          </a:p>
          <a:p>
            <a:pPr marL="0" lvl="0" indent="0" algn="ctr" rtl="0">
              <a:spcBef>
                <a:spcPts val="0"/>
              </a:spcBef>
              <a:spcAft>
                <a:spcPts val="0"/>
              </a:spcAft>
              <a:buNone/>
            </a:pPr>
            <a:r>
              <a:rPr lang="en-GB" sz="1600">
                <a:solidFill>
                  <a:schemeClr val="dk1"/>
                </a:solidFill>
              </a:rPr>
              <a:t>Rule of thumb ~40 Gy/s, but is it sufficient?</a:t>
            </a:r>
            <a:endParaRPr sz="1600">
              <a:solidFill>
                <a:schemeClr val="dk1"/>
              </a:solidFill>
            </a:endParaRPr>
          </a:p>
          <a:p>
            <a:pPr marL="0" lvl="0" indent="0" algn="ctr" rtl="0">
              <a:spcBef>
                <a:spcPts val="0"/>
              </a:spcBef>
              <a:spcAft>
                <a:spcPts val="0"/>
              </a:spcAft>
              <a:buNone/>
            </a:pPr>
            <a:r>
              <a:rPr lang="en-GB" sz="1600">
                <a:solidFill>
                  <a:schemeClr val="dk1"/>
                </a:solidFill>
              </a:rPr>
              <a:t>Does time micro-structure have an impact?</a:t>
            </a:r>
            <a:endParaRPr sz="1600">
              <a:solidFill>
                <a:schemeClr val="dk1"/>
              </a:solidFill>
            </a:endParaRPr>
          </a:p>
        </p:txBody>
      </p:sp>
      <p:sp>
        <p:nvSpPr>
          <p:cNvPr id="2" name="Footer Placeholder 1">
            <a:extLst>
              <a:ext uri="{FF2B5EF4-FFF2-40B4-BE49-F238E27FC236}">
                <a16:creationId xmlns:a16="http://schemas.microsoft.com/office/drawing/2014/main" id="{B21B84C0-3678-7265-E57A-00B9AF04EA65}"/>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2139453573"/>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Shape 980"/>
        <p:cNvGrpSpPr/>
        <p:nvPr/>
      </p:nvGrpSpPr>
      <p:grpSpPr>
        <a:xfrm>
          <a:off x="0" y="0"/>
          <a:ext cx="0" cy="0"/>
          <a:chOff x="0" y="0"/>
          <a:chExt cx="0" cy="0"/>
        </a:xfrm>
      </p:grpSpPr>
      <p:sp>
        <p:nvSpPr>
          <p:cNvPr id="981" name="Google Shape;981;p84"/>
          <p:cNvSpPr txBox="1">
            <a:spLocks noGrp="1"/>
          </p:cNvSpPr>
          <p:nvPr>
            <p:ph type="title"/>
          </p:nvPr>
        </p:nvSpPr>
        <p:spPr>
          <a:xfrm>
            <a:off x="457200" y="175120"/>
            <a:ext cx="8226900" cy="705300"/>
          </a:xfrm>
          <a:prstGeom prst="rect">
            <a:avLst/>
          </a:prstGeom>
        </p:spPr>
        <p:txBody>
          <a:bodyPr spcFirstLastPara="1" wrap="square" lIns="45700" tIns="45700" rIns="45700" bIns="45700" anchor="ctr" anchorCtr="0">
            <a:noAutofit/>
          </a:bodyPr>
          <a:lstStyle/>
          <a:p>
            <a:pPr marL="0" lvl="0" indent="0" algn="l" rtl="0">
              <a:spcBef>
                <a:spcPts val="0"/>
              </a:spcBef>
              <a:spcAft>
                <a:spcPts val="0"/>
              </a:spcAft>
              <a:buNone/>
            </a:pPr>
            <a:r>
              <a:rPr lang="en-GB"/>
              <a:t>FLASH (ii)</a:t>
            </a:r>
            <a:endParaRPr/>
          </a:p>
        </p:txBody>
      </p:sp>
      <p:pic>
        <p:nvPicPr>
          <p:cNvPr id="982" name="Google Shape;982;p84"/>
          <p:cNvPicPr preferRelativeResize="0"/>
          <p:nvPr/>
        </p:nvPicPr>
        <p:blipFill>
          <a:blip r:embed="rId3">
            <a:alphaModFix/>
          </a:blip>
          <a:stretch>
            <a:fillRect/>
          </a:stretch>
        </p:blipFill>
        <p:spPr>
          <a:xfrm>
            <a:off x="4899100" y="1730375"/>
            <a:ext cx="4049225" cy="2651150"/>
          </a:xfrm>
          <a:prstGeom prst="rect">
            <a:avLst/>
          </a:prstGeom>
          <a:noFill/>
          <a:ln>
            <a:noFill/>
          </a:ln>
        </p:spPr>
      </p:pic>
      <p:grpSp>
        <p:nvGrpSpPr>
          <p:cNvPr id="983" name="Google Shape;983;p84"/>
          <p:cNvGrpSpPr/>
          <p:nvPr/>
        </p:nvGrpSpPr>
        <p:grpSpPr>
          <a:xfrm>
            <a:off x="415900" y="880425"/>
            <a:ext cx="8204125" cy="2972525"/>
            <a:chOff x="415900" y="880425"/>
            <a:chExt cx="8204125" cy="2972525"/>
          </a:xfrm>
        </p:grpSpPr>
        <p:grpSp>
          <p:nvGrpSpPr>
            <p:cNvPr id="984" name="Google Shape;984;p84"/>
            <p:cNvGrpSpPr/>
            <p:nvPr/>
          </p:nvGrpSpPr>
          <p:grpSpPr>
            <a:xfrm>
              <a:off x="457200" y="880425"/>
              <a:ext cx="8162825" cy="762650"/>
              <a:chOff x="457200" y="880425"/>
              <a:chExt cx="8162825" cy="762650"/>
            </a:xfrm>
          </p:grpSpPr>
          <p:pic>
            <p:nvPicPr>
              <p:cNvPr id="985" name="Google Shape;985;p84"/>
              <p:cNvPicPr preferRelativeResize="0"/>
              <p:nvPr/>
            </p:nvPicPr>
            <p:blipFill rotWithShape="1">
              <a:blip r:embed="rId4">
                <a:alphaModFix/>
              </a:blip>
              <a:srcRect b="64053"/>
              <a:stretch/>
            </p:blipFill>
            <p:spPr>
              <a:xfrm>
                <a:off x="457200" y="880425"/>
                <a:ext cx="8151799" cy="762650"/>
              </a:xfrm>
              <a:prstGeom prst="rect">
                <a:avLst/>
              </a:prstGeom>
              <a:noFill/>
              <a:ln>
                <a:noFill/>
              </a:ln>
            </p:spPr>
          </p:pic>
          <p:sp>
            <p:nvSpPr>
              <p:cNvPr id="986" name="Google Shape;986;p84"/>
              <p:cNvSpPr/>
              <p:nvPr/>
            </p:nvSpPr>
            <p:spPr>
              <a:xfrm>
                <a:off x="7350125" y="1262075"/>
                <a:ext cx="1269900" cy="381000"/>
              </a:xfrm>
              <a:prstGeom prst="rect">
                <a:avLst/>
              </a:prstGeom>
              <a:solidFill>
                <a:schemeClr val="l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pic>
          <p:nvPicPr>
            <p:cNvPr id="987" name="Google Shape;987;p84"/>
            <p:cNvPicPr preferRelativeResize="0"/>
            <p:nvPr/>
          </p:nvPicPr>
          <p:blipFill rotWithShape="1">
            <a:blip r:embed="rId4">
              <a:alphaModFix/>
            </a:blip>
            <a:srcRect l="53477" t="23902"/>
            <a:stretch/>
          </p:blipFill>
          <p:spPr>
            <a:xfrm>
              <a:off x="415900" y="2238375"/>
              <a:ext cx="3792500" cy="1614575"/>
            </a:xfrm>
            <a:prstGeom prst="rect">
              <a:avLst/>
            </a:prstGeom>
            <a:noFill/>
            <a:ln>
              <a:noFill/>
            </a:ln>
          </p:spPr>
        </p:pic>
      </p:grpSp>
      <p:sp>
        <p:nvSpPr>
          <p:cNvPr id="988" name="Google Shape;988;p84"/>
          <p:cNvSpPr txBox="1"/>
          <p:nvPr/>
        </p:nvSpPr>
        <p:spPr>
          <a:xfrm>
            <a:off x="127000" y="3879850"/>
            <a:ext cx="4500600" cy="58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300">
                <a:solidFill>
                  <a:schemeClr val="dk1"/>
                </a:solidFill>
              </a:rPr>
              <a:t>SX process naturally fights against fast pulses…</a:t>
            </a:r>
            <a:endParaRPr sz="1300">
              <a:solidFill>
                <a:schemeClr val="dk1"/>
              </a:solidFill>
            </a:endParaRPr>
          </a:p>
          <a:p>
            <a:pPr marL="0" lvl="0" indent="0" algn="l" rtl="0">
              <a:spcBef>
                <a:spcPts val="0"/>
              </a:spcBef>
              <a:spcAft>
                <a:spcPts val="0"/>
              </a:spcAft>
              <a:buNone/>
            </a:pPr>
            <a:r>
              <a:rPr lang="en-GB" sz="1300">
                <a:solidFill>
                  <a:schemeClr val="dk1"/>
                </a:solidFill>
              </a:rPr>
              <a:t>Rapid-cycling fast-extraction schemes become attractive?</a:t>
            </a:r>
            <a:endParaRPr sz="1300">
              <a:solidFill>
                <a:schemeClr val="dk1"/>
              </a:solidFill>
            </a:endParaRPr>
          </a:p>
        </p:txBody>
      </p:sp>
      <p:sp>
        <p:nvSpPr>
          <p:cNvPr id="989" name="Google Shape;989;p84"/>
          <p:cNvSpPr txBox="1"/>
          <p:nvPr/>
        </p:nvSpPr>
        <p:spPr>
          <a:xfrm>
            <a:off x="757050" y="4520700"/>
            <a:ext cx="19590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u="sng">
                <a:solidFill>
                  <a:schemeClr val="accent1"/>
                </a:solidFill>
                <a:hlinkClick r:id="rId5">
                  <a:extLst>
                    <a:ext uri="{A12FA001-AC4F-418D-AE19-62706E023703}">
                      <ahyp:hlinkClr xmlns:ahyp="http://schemas.microsoft.com/office/drawing/2018/hyperlinkcolor" val="tx"/>
                    </a:ext>
                  </a:extLst>
                </a:hlinkClick>
              </a:rPr>
              <a:t>E. Renner 2024</a:t>
            </a:r>
            <a:endParaRPr sz="1400" b="0" i="0" u="none" strike="noStrike" cap="none">
              <a:solidFill>
                <a:schemeClr val="accent1"/>
              </a:solidFill>
              <a:latin typeface="Arial"/>
              <a:ea typeface="Arial"/>
              <a:cs typeface="Arial"/>
              <a:sym typeface="Arial"/>
            </a:endParaRPr>
          </a:p>
        </p:txBody>
      </p:sp>
      <p:sp>
        <p:nvSpPr>
          <p:cNvPr id="990" name="Google Shape;990;p84"/>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spcBef>
                <a:spcPts val="0"/>
              </a:spcBef>
              <a:spcAft>
                <a:spcPts val="0"/>
              </a:spcAft>
              <a:buClr>
                <a:srgbClr val="000000"/>
              </a:buClr>
              <a:buSzPts val="1200"/>
              <a:buFont typeface="Arial"/>
              <a:buNone/>
            </a:pPr>
            <a:fld id="{00000000-1234-1234-1234-123412341234}" type="slidenum">
              <a:rPr lang="en-GB" smtClean="0"/>
              <a:pPr marL="0" lvl="0" indent="0" algn="r" rtl="0">
                <a:spcBef>
                  <a:spcPts val="0"/>
                </a:spcBef>
                <a:spcAft>
                  <a:spcPts val="0"/>
                </a:spcAft>
                <a:buClr>
                  <a:srgbClr val="000000"/>
                </a:buClr>
                <a:buSzPts val="1200"/>
                <a:buFont typeface="Arial"/>
                <a:buNone/>
              </a:pPr>
              <a:t>154</a:t>
            </a:fld>
            <a:endParaRPr/>
          </a:p>
        </p:txBody>
      </p:sp>
      <p:sp>
        <p:nvSpPr>
          <p:cNvPr id="2" name="Footer Placeholder 1">
            <a:extLst>
              <a:ext uri="{FF2B5EF4-FFF2-40B4-BE49-F238E27FC236}">
                <a16:creationId xmlns:a16="http://schemas.microsoft.com/office/drawing/2014/main" id="{8646D702-26DB-BB19-D791-318CA64B589F}"/>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2839579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8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8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Shape 994"/>
        <p:cNvGrpSpPr/>
        <p:nvPr/>
      </p:nvGrpSpPr>
      <p:grpSpPr>
        <a:xfrm>
          <a:off x="0" y="0"/>
          <a:ext cx="0" cy="0"/>
          <a:chOff x="0" y="0"/>
          <a:chExt cx="0" cy="0"/>
        </a:xfrm>
      </p:grpSpPr>
      <p:sp>
        <p:nvSpPr>
          <p:cNvPr id="995" name="Google Shape;995;p85"/>
          <p:cNvSpPr txBox="1">
            <a:spLocks noGrp="1"/>
          </p:cNvSpPr>
          <p:nvPr>
            <p:ph type="title"/>
          </p:nvPr>
        </p:nvSpPr>
        <p:spPr>
          <a:xfrm>
            <a:off x="457200" y="175120"/>
            <a:ext cx="8226900" cy="705300"/>
          </a:xfrm>
          <a:prstGeom prst="rect">
            <a:avLst/>
          </a:prstGeom>
        </p:spPr>
        <p:txBody>
          <a:bodyPr spcFirstLastPara="1" wrap="square" lIns="45700" tIns="45700" rIns="45700" bIns="45700" anchor="ctr" anchorCtr="0">
            <a:noAutofit/>
          </a:bodyPr>
          <a:lstStyle/>
          <a:p>
            <a:pPr marL="0" lvl="0" indent="0" algn="l" rtl="0">
              <a:spcBef>
                <a:spcPts val="0"/>
              </a:spcBef>
              <a:spcAft>
                <a:spcPts val="0"/>
              </a:spcAft>
              <a:buNone/>
            </a:pPr>
            <a:r>
              <a:rPr lang="en-GB"/>
              <a:t>Conclusion</a:t>
            </a:r>
            <a:endParaRPr/>
          </a:p>
        </p:txBody>
      </p:sp>
      <p:sp>
        <p:nvSpPr>
          <p:cNvPr id="996" name="Google Shape;996;p85"/>
          <p:cNvSpPr txBox="1">
            <a:spLocks noGrp="1"/>
          </p:cNvSpPr>
          <p:nvPr>
            <p:ph type="body" idx="1"/>
          </p:nvPr>
        </p:nvSpPr>
        <p:spPr>
          <a:xfrm>
            <a:off x="457200" y="994200"/>
            <a:ext cx="7728300" cy="1749300"/>
          </a:xfrm>
          <a:prstGeom prst="rect">
            <a:avLst/>
          </a:prstGeom>
        </p:spPr>
        <p:txBody>
          <a:bodyPr spcFirstLastPara="1" wrap="square" lIns="91425" tIns="45700" rIns="91425" bIns="45700" anchor="t" anchorCtr="0">
            <a:noAutofit/>
          </a:bodyPr>
          <a:lstStyle/>
          <a:p>
            <a:pPr marL="457200" lvl="0" indent="-342900" algn="l" rtl="0">
              <a:spcBef>
                <a:spcPts val="600"/>
              </a:spcBef>
              <a:spcAft>
                <a:spcPts val="0"/>
              </a:spcAft>
              <a:buSzPts val="1800"/>
              <a:buChar char="•"/>
            </a:pPr>
            <a:r>
              <a:rPr lang="en-GB" sz="1800"/>
              <a:t>Slow extraction has become a major tool in experimental physics, radiation testing and medicine.</a:t>
            </a:r>
            <a:endParaRPr sz="1800"/>
          </a:p>
          <a:p>
            <a:pPr marL="457200" lvl="0" indent="-342900" algn="l" rtl="0">
              <a:spcBef>
                <a:spcPts val="0"/>
              </a:spcBef>
              <a:spcAft>
                <a:spcPts val="0"/>
              </a:spcAft>
              <a:buSzPts val="1800"/>
              <a:buChar char="•"/>
            </a:pPr>
            <a:r>
              <a:rPr lang="en-GB" sz="1800"/>
              <a:t>Varied R&amp;D programme at CERN, targeting high-energy high-intensity frontier + flexible and efficient operation.</a:t>
            </a:r>
            <a:endParaRPr sz="1800"/>
          </a:p>
          <a:p>
            <a:pPr marL="457200" lvl="0" indent="-342900" algn="l" rtl="0">
              <a:spcBef>
                <a:spcPts val="0"/>
              </a:spcBef>
              <a:spcAft>
                <a:spcPts val="0"/>
              </a:spcAft>
              <a:buSzPts val="1800"/>
              <a:buChar char="•"/>
            </a:pPr>
            <a:r>
              <a:rPr lang="en-GB" sz="1800"/>
              <a:t>Plenty of opportunities to share expertise with BNL :) </a:t>
            </a:r>
            <a:endParaRPr sz="1800"/>
          </a:p>
        </p:txBody>
      </p:sp>
      <p:grpSp>
        <p:nvGrpSpPr>
          <p:cNvPr id="997" name="Google Shape;997;p85"/>
          <p:cNvGrpSpPr/>
          <p:nvPr/>
        </p:nvGrpSpPr>
        <p:grpSpPr>
          <a:xfrm>
            <a:off x="6190300" y="3059050"/>
            <a:ext cx="2471600" cy="1607725"/>
            <a:chOff x="6190300" y="3059050"/>
            <a:chExt cx="2471600" cy="1607725"/>
          </a:xfrm>
        </p:grpSpPr>
        <p:pic>
          <p:nvPicPr>
            <p:cNvPr id="998" name="Google Shape;998;p85"/>
            <p:cNvPicPr preferRelativeResize="0"/>
            <p:nvPr/>
          </p:nvPicPr>
          <p:blipFill>
            <a:blip r:embed="rId3">
              <a:alphaModFix/>
            </a:blip>
            <a:stretch>
              <a:fillRect/>
            </a:stretch>
          </p:blipFill>
          <p:spPr>
            <a:xfrm>
              <a:off x="6190300" y="3308675"/>
              <a:ext cx="2420400" cy="1358100"/>
            </a:xfrm>
            <a:prstGeom prst="roundRect">
              <a:avLst>
                <a:gd name="adj" fmla="val 27076"/>
              </a:avLst>
            </a:prstGeom>
            <a:noFill/>
            <a:ln>
              <a:noFill/>
            </a:ln>
          </p:spPr>
        </p:pic>
        <p:sp>
          <p:nvSpPr>
            <p:cNvPr id="999" name="Google Shape;999;p85"/>
            <p:cNvSpPr txBox="1"/>
            <p:nvPr/>
          </p:nvSpPr>
          <p:spPr>
            <a:xfrm>
              <a:off x="6630000" y="3059050"/>
              <a:ext cx="2031900" cy="338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300">
                  <a:solidFill>
                    <a:schemeClr val="dk1"/>
                  </a:solidFill>
                </a:rPr>
                <a:t>CERN + BNL</a:t>
              </a:r>
              <a:endParaRPr sz="1300">
                <a:solidFill>
                  <a:schemeClr val="dk1"/>
                </a:solidFill>
              </a:endParaRPr>
            </a:p>
          </p:txBody>
        </p:sp>
      </p:grpSp>
      <p:pic>
        <p:nvPicPr>
          <p:cNvPr id="1000" name="Google Shape;1000;p85"/>
          <p:cNvPicPr preferRelativeResize="0"/>
          <p:nvPr/>
        </p:nvPicPr>
        <p:blipFill>
          <a:blip r:embed="rId4">
            <a:alphaModFix/>
          </a:blip>
          <a:stretch>
            <a:fillRect/>
          </a:stretch>
        </p:blipFill>
        <p:spPr>
          <a:xfrm>
            <a:off x="1031525" y="3080075"/>
            <a:ext cx="2983500" cy="1293000"/>
          </a:xfrm>
          <a:prstGeom prst="roundRect">
            <a:avLst>
              <a:gd name="adj" fmla="val 50000"/>
            </a:avLst>
          </a:prstGeom>
          <a:noFill/>
          <a:ln>
            <a:noFill/>
          </a:ln>
        </p:spPr>
      </p:pic>
      <p:sp>
        <p:nvSpPr>
          <p:cNvPr id="1001" name="Google Shape;1001;p85"/>
          <p:cNvSpPr txBox="1"/>
          <p:nvPr/>
        </p:nvSpPr>
        <p:spPr>
          <a:xfrm>
            <a:off x="1740150" y="2855200"/>
            <a:ext cx="1636800" cy="28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300" u="sng">
                <a:solidFill>
                  <a:schemeClr val="hlink"/>
                </a:solidFill>
                <a:hlinkClick r:id="rId5"/>
              </a:rPr>
              <a:t>Hereward 1961</a:t>
            </a:r>
            <a:endParaRPr sz="1300">
              <a:solidFill>
                <a:schemeClr val="dk1"/>
              </a:solidFill>
            </a:endParaRPr>
          </a:p>
        </p:txBody>
      </p:sp>
      <p:sp>
        <p:nvSpPr>
          <p:cNvPr id="1002" name="Google Shape;1002;p85"/>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spcBef>
                <a:spcPts val="0"/>
              </a:spcBef>
              <a:spcAft>
                <a:spcPts val="0"/>
              </a:spcAft>
              <a:buClr>
                <a:srgbClr val="000000"/>
              </a:buClr>
              <a:buSzPts val="1200"/>
              <a:buFont typeface="Arial"/>
              <a:buNone/>
            </a:pPr>
            <a:fld id="{00000000-1234-1234-1234-123412341234}" type="slidenum">
              <a:rPr lang="en-GB" smtClean="0"/>
              <a:pPr marL="0" lvl="0" indent="0" algn="r" rtl="0">
                <a:spcBef>
                  <a:spcPts val="0"/>
                </a:spcBef>
                <a:spcAft>
                  <a:spcPts val="0"/>
                </a:spcAft>
                <a:buClr>
                  <a:srgbClr val="000000"/>
                </a:buClr>
                <a:buSzPts val="1200"/>
                <a:buFont typeface="Arial"/>
                <a:buNone/>
              </a:pPr>
              <a:t>155</a:t>
            </a:fld>
            <a:endParaRPr/>
          </a:p>
        </p:txBody>
      </p:sp>
      <p:sp>
        <p:nvSpPr>
          <p:cNvPr id="2" name="Footer Placeholder 1">
            <a:extLst>
              <a:ext uri="{FF2B5EF4-FFF2-40B4-BE49-F238E27FC236}">
                <a16:creationId xmlns:a16="http://schemas.microsoft.com/office/drawing/2014/main" id="{A35D1707-8A30-505F-F57D-EA1CAA047C65}"/>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833487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9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9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9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Shape 1006"/>
        <p:cNvGrpSpPr/>
        <p:nvPr/>
      </p:nvGrpSpPr>
      <p:grpSpPr>
        <a:xfrm>
          <a:off x="0" y="0"/>
          <a:ext cx="0" cy="0"/>
          <a:chOff x="0" y="0"/>
          <a:chExt cx="0" cy="0"/>
        </a:xfrm>
      </p:grpSpPr>
      <p:sp>
        <p:nvSpPr>
          <p:cNvPr id="1007" name="Google Shape;1007;p86"/>
          <p:cNvSpPr txBox="1">
            <a:spLocks noGrp="1"/>
          </p:cNvSpPr>
          <p:nvPr>
            <p:ph type="title"/>
          </p:nvPr>
        </p:nvSpPr>
        <p:spPr>
          <a:xfrm>
            <a:off x="457200" y="1833611"/>
            <a:ext cx="8226900" cy="705300"/>
          </a:xfrm>
          <a:prstGeom prst="rect">
            <a:avLst/>
          </a:prstGeom>
        </p:spPr>
        <p:txBody>
          <a:bodyPr spcFirstLastPara="1" wrap="square" lIns="45700" tIns="45700" rIns="45700" bIns="45700" anchor="ctr" anchorCtr="0">
            <a:noAutofit/>
          </a:bodyPr>
          <a:lstStyle/>
          <a:p>
            <a:pPr marL="0" lvl="0" indent="0" algn="l" rtl="0">
              <a:spcBef>
                <a:spcPts val="0"/>
              </a:spcBef>
              <a:spcAft>
                <a:spcPts val="0"/>
              </a:spcAft>
              <a:buNone/>
            </a:pPr>
            <a:r>
              <a:rPr lang="en-GB"/>
              <a:t>Extra slides</a:t>
            </a:r>
            <a:endParaRPr/>
          </a:p>
        </p:txBody>
      </p:sp>
      <p:sp>
        <p:nvSpPr>
          <p:cNvPr id="1008" name="Google Shape;1008;p86"/>
          <p:cNvSpPr txBox="1">
            <a:spLocks noGrp="1"/>
          </p:cNvSpPr>
          <p:nvPr>
            <p:ph type="body" idx="1"/>
          </p:nvPr>
        </p:nvSpPr>
        <p:spPr>
          <a:xfrm>
            <a:off x="457200" y="2543343"/>
            <a:ext cx="2743200" cy="314700"/>
          </a:xfrm>
          <a:prstGeom prst="rect">
            <a:avLst/>
          </a:prstGeom>
        </p:spPr>
        <p:txBody>
          <a:bodyPr spcFirstLastPara="1" wrap="square" lIns="45700" tIns="0" rIns="45700" bIns="0" anchor="b" anchorCtr="0">
            <a:noAutofit/>
          </a:bodyPr>
          <a:lstStyle/>
          <a:p>
            <a:pPr marL="0" lvl="0" indent="0" algn="l" rtl="0">
              <a:spcBef>
                <a:spcPts val="280"/>
              </a:spcBef>
              <a:spcAft>
                <a:spcPts val="0"/>
              </a:spcAft>
              <a:buNone/>
            </a:pPr>
            <a:endParaRPr/>
          </a:p>
        </p:txBody>
      </p:sp>
      <p:sp>
        <p:nvSpPr>
          <p:cNvPr id="1009" name="Google Shape;1009;p86"/>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p>
            <a:pPr marL="0" lvl="0" indent="0" algn="r" rtl="0">
              <a:spcBef>
                <a:spcPts val="0"/>
              </a:spcBef>
              <a:spcAft>
                <a:spcPts val="0"/>
              </a:spcAft>
              <a:buClr>
                <a:srgbClr val="000000"/>
              </a:buClr>
              <a:buSzPts val="1300"/>
              <a:buFont typeface="Arial"/>
              <a:buNone/>
            </a:pPr>
            <a:fld id="{00000000-1234-1234-1234-123412341234}" type="slidenum">
              <a:rPr lang="en-GB"/>
              <a:t>156</a:t>
            </a:fld>
            <a:endParaRPr/>
          </a:p>
        </p:txBody>
      </p:sp>
      <p:sp>
        <p:nvSpPr>
          <p:cNvPr id="2" name="Footer Placeholder 1">
            <a:extLst>
              <a:ext uri="{FF2B5EF4-FFF2-40B4-BE49-F238E27FC236}">
                <a16:creationId xmlns:a16="http://schemas.microsoft.com/office/drawing/2014/main" id="{64B34636-0D83-4264-2B11-5AA8E48FEF97}"/>
              </a:ext>
            </a:extLst>
          </p:cNvPr>
          <p:cNvSpPr>
            <a:spLocks noGrp="1"/>
          </p:cNvSpPr>
          <p:nvPr>
            <p:ph type="ftr" idx="11"/>
          </p:nvPr>
        </p:nvSpPr>
        <p:spPr/>
        <p:txBody>
          <a:bodyPr/>
          <a:lstStyle/>
          <a:p>
            <a:r>
              <a:rPr lang="en-GB"/>
              <a:t>CAS 2025, P. Arrutia, Inj./Ext. </a:t>
            </a:r>
          </a:p>
        </p:txBody>
      </p:sp>
    </p:spTree>
    <p:extLst>
      <p:ext uri="{BB962C8B-B14F-4D97-AF65-F5344CB8AC3E}">
        <p14:creationId xmlns:p14="http://schemas.microsoft.com/office/powerpoint/2010/main" val="2662776859"/>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Shape 1013"/>
        <p:cNvGrpSpPr/>
        <p:nvPr/>
      </p:nvGrpSpPr>
      <p:grpSpPr>
        <a:xfrm>
          <a:off x="0" y="0"/>
          <a:ext cx="0" cy="0"/>
          <a:chOff x="0" y="0"/>
          <a:chExt cx="0" cy="0"/>
        </a:xfrm>
      </p:grpSpPr>
      <p:sp>
        <p:nvSpPr>
          <p:cNvPr id="1014" name="Google Shape;1014;p87"/>
          <p:cNvSpPr/>
          <p:nvPr/>
        </p:nvSpPr>
        <p:spPr>
          <a:xfrm>
            <a:off x="3084058" y="280625"/>
            <a:ext cx="2121600" cy="8760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t>North Area/ HI-ECN3</a:t>
            </a:r>
            <a:endParaRPr/>
          </a:p>
        </p:txBody>
      </p:sp>
      <p:sp>
        <p:nvSpPr>
          <p:cNvPr id="1015" name="Google Shape;1015;p87"/>
          <p:cNvSpPr/>
          <p:nvPr/>
        </p:nvSpPr>
        <p:spPr>
          <a:xfrm>
            <a:off x="1103750" y="3470300"/>
            <a:ext cx="2121600" cy="8760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t>East Area/</a:t>
            </a:r>
            <a:endParaRPr/>
          </a:p>
          <a:p>
            <a:pPr marL="0" lvl="0" indent="0" algn="ctr" rtl="0">
              <a:spcBef>
                <a:spcPts val="0"/>
              </a:spcBef>
              <a:spcAft>
                <a:spcPts val="0"/>
              </a:spcAft>
              <a:buNone/>
            </a:pPr>
            <a:r>
              <a:rPr lang="en-GB"/>
              <a:t>HEARTS</a:t>
            </a:r>
            <a:endParaRPr/>
          </a:p>
        </p:txBody>
      </p:sp>
      <p:sp>
        <p:nvSpPr>
          <p:cNvPr id="1016" name="Google Shape;1016;p87"/>
          <p:cNvSpPr/>
          <p:nvPr/>
        </p:nvSpPr>
        <p:spPr>
          <a:xfrm>
            <a:off x="5547550" y="3470300"/>
            <a:ext cx="2121600" cy="8760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t>Medical</a:t>
            </a:r>
            <a:endParaRPr/>
          </a:p>
        </p:txBody>
      </p:sp>
      <p:sp>
        <p:nvSpPr>
          <p:cNvPr id="1017" name="Google Shape;1017;p87"/>
          <p:cNvSpPr/>
          <p:nvPr/>
        </p:nvSpPr>
        <p:spPr>
          <a:xfrm>
            <a:off x="3104925" y="1043650"/>
            <a:ext cx="2080200" cy="7188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457200" lvl="0" indent="-317500" algn="l" rtl="0">
              <a:spcBef>
                <a:spcPts val="0"/>
              </a:spcBef>
              <a:spcAft>
                <a:spcPts val="0"/>
              </a:spcAft>
              <a:buSzPts val="1400"/>
              <a:buChar char="-"/>
            </a:pPr>
            <a:r>
              <a:rPr lang="en-GB"/>
              <a:t>High energy</a:t>
            </a:r>
            <a:endParaRPr/>
          </a:p>
          <a:p>
            <a:pPr marL="457200" lvl="0" indent="-317500" algn="l" rtl="0">
              <a:spcBef>
                <a:spcPts val="0"/>
              </a:spcBef>
              <a:spcAft>
                <a:spcPts val="0"/>
              </a:spcAft>
              <a:buSzPts val="1400"/>
              <a:buChar char="-"/>
            </a:pPr>
            <a:r>
              <a:rPr lang="en-GB"/>
              <a:t>High intensity</a:t>
            </a:r>
            <a:endParaRPr/>
          </a:p>
        </p:txBody>
      </p:sp>
      <p:sp>
        <p:nvSpPr>
          <p:cNvPr id="1018" name="Google Shape;1018;p87"/>
          <p:cNvSpPr/>
          <p:nvPr/>
        </p:nvSpPr>
        <p:spPr>
          <a:xfrm>
            <a:off x="3130125" y="3422300"/>
            <a:ext cx="2612400" cy="9720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457200" lvl="0" indent="-317500" algn="l" rtl="0">
              <a:spcBef>
                <a:spcPts val="0"/>
              </a:spcBef>
              <a:spcAft>
                <a:spcPts val="0"/>
              </a:spcAft>
              <a:buSzPts val="1400"/>
              <a:buChar char="-"/>
            </a:pPr>
            <a:r>
              <a:rPr lang="en-GB"/>
              <a:t>Variable energy</a:t>
            </a:r>
            <a:endParaRPr/>
          </a:p>
          <a:p>
            <a:pPr marL="457200" lvl="0" indent="-317500" algn="l" rtl="0">
              <a:spcBef>
                <a:spcPts val="0"/>
              </a:spcBef>
              <a:spcAft>
                <a:spcPts val="0"/>
              </a:spcAft>
              <a:buSzPts val="1400"/>
              <a:buChar char="-"/>
            </a:pPr>
            <a:r>
              <a:rPr lang="en-GB"/>
              <a:t>Variable flux</a:t>
            </a:r>
            <a:endParaRPr/>
          </a:p>
          <a:p>
            <a:pPr marL="457200" lvl="0" indent="-317500" algn="l" rtl="0">
              <a:spcBef>
                <a:spcPts val="0"/>
              </a:spcBef>
              <a:spcAft>
                <a:spcPts val="0"/>
              </a:spcAft>
              <a:buSzPts val="1400"/>
              <a:buChar char="-"/>
            </a:pPr>
            <a:r>
              <a:rPr lang="en-GB"/>
              <a:t>Variable spill length</a:t>
            </a:r>
            <a:endParaRPr/>
          </a:p>
          <a:p>
            <a:pPr marL="457200" lvl="0" indent="-317500" algn="l" rtl="0">
              <a:spcBef>
                <a:spcPts val="0"/>
              </a:spcBef>
              <a:spcAft>
                <a:spcPts val="0"/>
              </a:spcAft>
              <a:buSzPts val="1400"/>
              <a:buChar char="-"/>
            </a:pPr>
            <a:r>
              <a:rPr lang="en-GB"/>
              <a:t>Variable species</a:t>
            </a:r>
            <a:endParaRPr/>
          </a:p>
        </p:txBody>
      </p:sp>
      <p:sp>
        <p:nvSpPr>
          <p:cNvPr id="1019" name="Google Shape;1019;p87"/>
          <p:cNvSpPr/>
          <p:nvPr/>
        </p:nvSpPr>
        <p:spPr>
          <a:xfrm>
            <a:off x="138700" y="51225"/>
            <a:ext cx="1472700" cy="534000"/>
          </a:xfrm>
          <a:prstGeom prst="roundRect">
            <a:avLst>
              <a:gd name="adj" fmla="val 16667"/>
            </a:avLst>
          </a:prstGeom>
          <a:solidFill>
            <a:schemeClr val="lt2"/>
          </a:solidFill>
          <a:ln w="3810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t>Beam loss</a:t>
            </a:r>
            <a:endParaRPr/>
          </a:p>
        </p:txBody>
      </p:sp>
      <p:sp>
        <p:nvSpPr>
          <p:cNvPr id="1020" name="Google Shape;1020;p87"/>
          <p:cNvSpPr/>
          <p:nvPr/>
        </p:nvSpPr>
        <p:spPr>
          <a:xfrm>
            <a:off x="138700" y="627975"/>
            <a:ext cx="1472700" cy="534000"/>
          </a:xfrm>
          <a:prstGeom prst="roundRect">
            <a:avLst>
              <a:gd name="adj" fmla="val 16667"/>
            </a:avLst>
          </a:prstGeom>
          <a:solidFill>
            <a:schemeClr val="lt2"/>
          </a:solid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t>Spill quality</a:t>
            </a:r>
            <a:endParaRPr/>
          </a:p>
        </p:txBody>
      </p:sp>
      <p:sp>
        <p:nvSpPr>
          <p:cNvPr id="1021" name="Google Shape;1021;p87"/>
          <p:cNvSpPr/>
          <p:nvPr/>
        </p:nvSpPr>
        <p:spPr>
          <a:xfrm>
            <a:off x="30425" y="1204725"/>
            <a:ext cx="1807500" cy="534000"/>
          </a:xfrm>
          <a:prstGeom prst="roundRect">
            <a:avLst>
              <a:gd name="adj" fmla="val 16667"/>
            </a:avLst>
          </a:prstGeom>
          <a:solidFill>
            <a:schemeClr val="lt2"/>
          </a:solidFill>
          <a:ln w="28575" cap="flat" cmpd="sng">
            <a:solidFill>
              <a:srgbClr val="FF00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t>“Unconventional beams”</a:t>
            </a:r>
            <a:endParaRPr/>
          </a:p>
        </p:txBody>
      </p:sp>
      <p:sp>
        <p:nvSpPr>
          <p:cNvPr id="1022" name="Google Shape;1022;p87"/>
          <p:cNvSpPr/>
          <p:nvPr/>
        </p:nvSpPr>
        <p:spPr>
          <a:xfrm>
            <a:off x="6843600" y="198500"/>
            <a:ext cx="1472700" cy="431100"/>
          </a:xfrm>
          <a:prstGeom prst="round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t>RP predictions</a:t>
            </a:r>
            <a:endParaRPr/>
          </a:p>
        </p:txBody>
      </p:sp>
      <p:sp>
        <p:nvSpPr>
          <p:cNvPr id="1023" name="Google Shape;1023;p87"/>
          <p:cNvSpPr/>
          <p:nvPr/>
        </p:nvSpPr>
        <p:spPr>
          <a:xfrm>
            <a:off x="6843600" y="679425"/>
            <a:ext cx="1472700" cy="431100"/>
          </a:xfrm>
          <a:prstGeom prst="round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t>New ZS materials</a:t>
            </a:r>
            <a:endParaRPr/>
          </a:p>
        </p:txBody>
      </p:sp>
      <p:sp>
        <p:nvSpPr>
          <p:cNvPr id="1024" name="Google Shape;1024;p87"/>
          <p:cNvSpPr/>
          <p:nvPr/>
        </p:nvSpPr>
        <p:spPr>
          <a:xfrm>
            <a:off x="6843600" y="1136625"/>
            <a:ext cx="1472700" cy="431100"/>
          </a:xfrm>
          <a:prstGeom prst="round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t>Crystal shadowing</a:t>
            </a:r>
            <a:endParaRPr/>
          </a:p>
        </p:txBody>
      </p:sp>
      <p:sp>
        <p:nvSpPr>
          <p:cNvPr id="1025" name="Google Shape;1025;p87"/>
          <p:cNvSpPr/>
          <p:nvPr/>
        </p:nvSpPr>
        <p:spPr>
          <a:xfrm>
            <a:off x="6843600" y="1816025"/>
            <a:ext cx="1472700" cy="431100"/>
          </a:xfrm>
          <a:prstGeom prst="round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t>Crystal extraction</a:t>
            </a:r>
            <a:endParaRPr/>
          </a:p>
        </p:txBody>
      </p:sp>
      <p:sp>
        <p:nvSpPr>
          <p:cNvPr id="1026" name="Google Shape;1026;p87"/>
          <p:cNvSpPr/>
          <p:nvPr/>
        </p:nvSpPr>
        <p:spPr>
          <a:xfrm>
            <a:off x="6601300" y="2748675"/>
            <a:ext cx="1472700" cy="431100"/>
          </a:xfrm>
          <a:prstGeom prst="round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t>Mixed beams</a:t>
            </a:r>
            <a:endParaRPr/>
          </a:p>
        </p:txBody>
      </p:sp>
      <p:sp>
        <p:nvSpPr>
          <p:cNvPr id="1027" name="Google Shape;1027;p87"/>
          <p:cNvSpPr/>
          <p:nvPr/>
        </p:nvSpPr>
        <p:spPr>
          <a:xfrm>
            <a:off x="4159700" y="2968625"/>
            <a:ext cx="1472700" cy="431100"/>
          </a:xfrm>
          <a:prstGeom prst="round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t>Pulsed SX</a:t>
            </a:r>
            <a:endParaRPr/>
          </a:p>
        </p:txBody>
      </p:sp>
      <p:sp>
        <p:nvSpPr>
          <p:cNvPr id="1028" name="Google Shape;1028;p87"/>
          <p:cNvSpPr/>
          <p:nvPr/>
        </p:nvSpPr>
        <p:spPr>
          <a:xfrm>
            <a:off x="3266025" y="2029638"/>
            <a:ext cx="1472700" cy="431100"/>
          </a:xfrm>
          <a:prstGeom prst="round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t>Controllers</a:t>
            </a:r>
            <a:endParaRPr/>
          </a:p>
        </p:txBody>
      </p:sp>
      <p:sp>
        <p:nvSpPr>
          <p:cNvPr id="1029" name="Google Shape;1029;p87"/>
          <p:cNvSpPr/>
          <p:nvPr/>
        </p:nvSpPr>
        <p:spPr>
          <a:xfrm>
            <a:off x="4931800" y="2029638"/>
            <a:ext cx="1472700" cy="431100"/>
          </a:xfrm>
          <a:prstGeom prst="round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t>Instrumentation</a:t>
            </a:r>
            <a:endParaRPr/>
          </a:p>
        </p:txBody>
      </p:sp>
      <p:sp>
        <p:nvSpPr>
          <p:cNvPr id="1030" name="Google Shape;1030;p87"/>
          <p:cNvSpPr/>
          <p:nvPr/>
        </p:nvSpPr>
        <p:spPr>
          <a:xfrm>
            <a:off x="2897425" y="2872396"/>
            <a:ext cx="1049400" cy="311100"/>
          </a:xfrm>
          <a:prstGeom prst="round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t>RFKO</a:t>
            </a:r>
            <a:endParaRPr/>
          </a:p>
        </p:txBody>
      </p:sp>
      <p:sp>
        <p:nvSpPr>
          <p:cNvPr id="1031" name="Google Shape;1031;p87"/>
          <p:cNvSpPr/>
          <p:nvPr/>
        </p:nvSpPr>
        <p:spPr>
          <a:xfrm>
            <a:off x="1878050" y="2323327"/>
            <a:ext cx="1194900" cy="431100"/>
          </a:xfrm>
          <a:prstGeom prst="round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t>Bunched SX</a:t>
            </a:r>
            <a:endParaRPr/>
          </a:p>
        </p:txBody>
      </p:sp>
      <p:sp>
        <p:nvSpPr>
          <p:cNvPr id="1032" name="Google Shape;1032;p87"/>
          <p:cNvSpPr/>
          <p:nvPr/>
        </p:nvSpPr>
        <p:spPr>
          <a:xfrm>
            <a:off x="2041425" y="1760825"/>
            <a:ext cx="1194900" cy="431100"/>
          </a:xfrm>
          <a:prstGeom prst="round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t>RF channelling</a:t>
            </a:r>
            <a:endParaRPr/>
          </a:p>
        </p:txBody>
      </p:sp>
      <p:sp>
        <p:nvSpPr>
          <p:cNvPr id="1033" name="Google Shape;1033;p87"/>
          <p:cNvSpPr/>
          <p:nvPr/>
        </p:nvSpPr>
        <p:spPr>
          <a:xfrm>
            <a:off x="1512600" y="314850"/>
            <a:ext cx="239700" cy="212100"/>
          </a:xfrm>
          <a:prstGeom prst="rect">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34" name="Google Shape;1034;p87"/>
          <p:cNvSpPr/>
          <p:nvPr/>
        </p:nvSpPr>
        <p:spPr>
          <a:xfrm>
            <a:off x="1512600" y="896925"/>
            <a:ext cx="239700" cy="239700"/>
          </a:xfrm>
          <a:prstGeom prst="ellipse">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35" name="Google Shape;1035;p87"/>
          <p:cNvSpPr/>
          <p:nvPr/>
        </p:nvSpPr>
        <p:spPr>
          <a:xfrm>
            <a:off x="1396500" y="1506600"/>
            <a:ext cx="355800" cy="311100"/>
          </a:xfrm>
          <a:prstGeom prst="star5">
            <a:avLst>
              <a:gd name="adj" fmla="val 19098"/>
              <a:gd name="hf" fmla="val 105146"/>
              <a:gd name="vf" fmla="val 110557"/>
            </a:avLst>
          </a:prstGeom>
          <a:solidFill>
            <a:srgbClr val="FF00FF"/>
          </a:solidFill>
          <a:ln w="9525" cap="flat" cmpd="sng">
            <a:solidFill>
              <a:srgbClr val="FF00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36" name="Google Shape;1036;p87"/>
          <p:cNvSpPr/>
          <p:nvPr/>
        </p:nvSpPr>
        <p:spPr>
          <a:xfrm>
            <a:off x="6678300" y="314850"/>
            <a:ext cx="239700" cy="212100"/>
          </a:xfrm>
          <a:prstGeom prst="rect">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37" name="Google Shape;1037;p87"/>
          <p:cNvSpPr/>
          <p:nvPr/>
        </p:nvSpPr>
        <p:spPr>
          <a:xfrm>
            <a:off x="6678300" y="777050"/>
            <a:ext cx="239700" cy="212100"/>
          </a:xfrm>
          <a:prstGeom prst="rect">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38" name="Google Shape;1038;p87"/>
          <p:cNvSpPr/>
          <p:nvPr/>
        </p:nvSpPr>
        <p:spPr>
          <a:xfrm>
            <a:off x="6734875" y="1296538"/>
            <a:ext cx="239700" cy="212100"/>
          </a:xfrm>
          <a:prstGeom prst="rect">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39" name="Google Shape;1039;p87"/>
          <p:cNvSpPr/>
          <p:nvPr/>
        </p:nvSpPr>
        <p:spPr>
          <a:xfrm>
            <a:off x="6734875" y="1715200"/>
            <a:ext cx="239700" cy="212100"/>
          </a:xfrm>
          <a:prstGeom prst="rect">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40" name="Google Shape;1040;p87"/>
          <p:cNvSpPr/>
          <p:nvPr/>
        </p:nvSpPr>
        <p:spPr>
          <a:xfrm>
            <a:off x="6734875" y="1972950"/>
            <a:ext cx="239700" cy="239700"/>
          </a:xfrm>
          <a:prstGeom prst="ellipse">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41" name="Google Shape;1041;p87"/>
          <p:cNvSpPr/>
          <p:nvPr/>
        </p:nvSpPr>
        <p:spPr>
          <a:xfrm>
            <a:off x="8133125" y="1715200"/>
            <a:ext cx="355800" cy="311100"/>
          </a:xfrm>
          <a:prstGeom prst="star5">
            <a:avLst>
              <a:gd name="adj" fmla="val 19098"/>
              <a:gd name="hf" fmla="val 105146"/>
              <a:gd name="vf" fmla="val 110557"/>
            </a:avLst>
          </a:prstGeom>
          <a:solidFill>
            <a:srgbClr val="FF00FF"/>
          </a:solidFill>
          <a:ln w="9525" cap="flat" cmpd="sng">
            <a:solidFill>
              <a:srgbClr val="FF00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42" name="Google Shape;1042;p87"/>
          <p:cNvSpPr/>
          <p:nvPr/>
        </p:nvSpPr>
        <p:spPr>
          <a:xfrm>
            <a:off x="4572000" y="1968425"/>
            <a:ext cx="239700" cy="239700"/>
          </a:xfrm>
          <a:prstGeom prst="ellipse">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43" name="Google Shape;1043;p87"/>
          <p:cNvSpPr/>
          <p:nvPr/>
        </p:nvSpPr>
        <p:spPr>
          <a:xfrm>
            <a:off x="6209625" y="1750900"/>
            <a:ext cx="239700" cy="239700"/>
          </a:xfrm>
          <a:prstGeom prst="ellipse">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44" name="Google Shape;1044;p87"/>
          <p:cNvSpPr/>
          <p:nvPr/>
        </p:nvSpPr>
        <p:spPr>
          <a:xfrm>
            <a:off x="6209625" y="2212650"/>
            <a:ext cx="239700" cy="212100"/>
          </a:xfrm>
          <a:prstGeom prst="rect">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45" name="Google Shape;1045;p87"/>
          <p:cNvSpPr/>
          <p:nvPr/>
        </p:nvSpPr>
        <p:spPr>
          <a:xfrm>
            <a:off x="2173750" y="1598875"/>
            <a:ext cx="239700" cy="239700"/>
          </a:xfrm>
          <a:prstGeom prst="ellipse">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46" name="Google Shape;1046;p87"/>
          <p:cNvSpPr/>
          <p:nvPr/>
        </p:nvSpPr>
        <p:spPr>
          <a:xfrm>
            <a:off x="1781625" y="2530050"/>
            <a:ext cx="355800" cy="311100"/>
          </a:xfrm>
          <a:prstGeom prst="star5">
            <a:avLst>
              <a:gd name="adj" fmla="val 19098"/>
              <a:gd name="hf" fmla="val 105146"/>
              <a:gd name="vf" fmla="val 110557"/>
            </a:avLst>
          </a:prstGeom>
          <a:solidFill>
            <a:srgbClr val="FF00FF"/>
          </a:solidFill>
          <a:ln w="9525" cap="flat" cmpd="sng">
            <a:solidFill>
              <a:srgbClr val="FF00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47" name="Google Shape;1047;p87"/>
          <p:cNvSpPr/>
          <p:nvPr/>
        </p:nvSpPr>
        <p:spPr>
          <a:xfrm>
            <a:off x="7838825" y="2630975"/>
            <a:ext cx="355800" cy="311100"/>
          </a:xfrm>
          <a:prstGeom prst="star5">
            <a:avLst>
              <a:gd name="adj" fmla="val 19098"/>
              <a:gd name="hf" fmla="val 105146"/>
              <a:gd name="vf" fmla="val 110557"/>
            </a:avLst>
          </a:prstGeom>
          <a:solidFill>
            <a:srgbClr val="FF00FF"/>
          </a:solidFill>
          <a:ln w="9525" cap="flat" cmpd="sng">
            <a:solidFill>
              <a:srgbClr val="FF00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48" name="Google Shape;1048;p87"/>
          <p:cNvSpPr/>
          <p:nvPr/>
        </p:nvSpPr>
        <p:spPr>
          <a:xfrm>
            <a:off x="4105600" y="2808675"/>
            <a:ext cx="355800" cy="311100"/>
          </a:xfrm>
          <a:prstGeom prst="star5">
            <a:avLst>
              <a:gd name="adj" fmla="val 19098"/>
              <a:gd name="hf" fmla="val 105146"/>
              <a:gd name="vf" fmla="val 110557"/>
            </a:avLst>
          </a:prstGeom>
          <a:solidFill>
            <a:srgbClr val="FF00FF"/>
          </a:solidFill>
          <a:ln w="9525" cap="flat" cmpd="sng">
            <a:solidFill>
              <a:srgbClr val="FF00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49" name="Google Shape;1049;p87"/>
          <p:cNvSpPr/>
          <p:nvPr/>
        </p:nvSpPr>
        <p:spPr>
          <a:xfrm>
            <a:off x="3664775" y="2727950"/>
            <a:ext cx="355800" cy="311100"/>
          </a:xfrm>
          <a:prstGeom prst="star5">
            <a:avLst>
              <a:gd name="adj" fmla="val 19098"/>
              <a:gd name="hf" fmla="val 105146"/>
              <a:gd name="vf" fmla="val 110557"/>
            </a:avLst>
          </a:prstGeom>
          <a:solidFill>
            <a:srgbClr val="FF00FF"/>
          </a:solidFill>
          <a:ln w="9525" cap="flat" cmpd="sng">
            <a:solidFill>
              <a:srgbClr val="FF00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50" name="Google Shape;1050;p87"/>
          <p:cNvSpPr/>
          <p:nvPr/>
        </p:nvSpPr>
        <p:spPr>
          <a:xfrm>
            <a:off x="2897425" y="2796125"/>
            <a:ext cx="239700" cy="239700"/>
          </a:xfrm>
          <a:prstGeom prst="ellipse">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51" name="Google Shape;1051;p87"/>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spcBef>
                <a:spcPts val="0"/>
              </a:spcBef>
              <a:spcAft>
                <a:spcPts val="0"/>
              </a:spcAft>
              <a:buClr>
                <a:srgbClr val="000000"/>
              </a:buClr>
              <a:buSzPts val="1200"/>
              <a:buFont typeface="Arial"/>
              <a:buNone/>
            </a:pPr>
            <a:fld id="{00000000-1234-1234-1234-123412341234}" type="slidenum">
              <a:rPr lang="en-GB" smtClean="0"/>
              <a:pPr marL="0" lvl="0" indent="0" algn="r" rtl="0">
                <a:spcBef>
                  <a:spcPts val="0"/>
                </a:spcBef>
                <a:spcAft>
                  <a:spcPts val="0"/>
                </a:spcAft>
                <a:buClr>
                  <a:srgbClr val="000000"/>
                </a:buClr>
                <a:buSzPts val="1200"/>
                <a:buFont typeface="Arial"/>
                <a:buNone/>
              </a:pPr>
              <a:t>157</a:t>
            </a:fld>
            <a:endParaRPr/>
          </a:p>
        </p:txBody>
      </p:sp>
      <p:sp>
        <p:nvSpPr>
          <p:cNvPr id="2" name="Footer Placeholder 1">
            <a:extLst>
              <a:ext uri="{FF2B5EF4-FFF2-40B4-BE49-F238E27FC236}">
                <a16:creationId xmlns:a16="http://schemas.microsoft.com/office/drawing/2014/main" id="{666B2985-D2E1-2622-2AE1-1B93EAB5FB14}"/>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3384457940"/>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Shape 1055"/>
        <p:cNvGrpSpPr/>
        <p:nvPr/>
      </p:nvGrpSpPr>
      <p:grpSpPr>
        <a:xfrm>
          <a:off x="0" y="0"/>
          <a:ext cx="0" cy="0"/>
          <a:chOff x="0" y="0"/>
          <a:chExt cx="0" cy="0"/>
        </a:xfrm>
      </p:grpSpPr>
      <p:pic>
        <p:nvPicPr>
          <p:cNvPr id="1056" name="Google Shape;1056;p88"/>
          <p:cNvPicPr preferRelativeResize="0"/>
          <p:nvPr/>
        </p:nvPicPr>
        <p:blipFill>
          <a:blip r:embed="rId3">
            <a:alphaModFix/>
          </a:blip>
          <a:stretch>
            <a:fillRect/>
          </a:stretch>
        </p:blipFill>
        <p:spPr>
          <a:xfrm>
            <a:off x="795750" y="0"/>
            <a:ext cx="7703400" cy="4838698"/>
          </a:xfrm>
          <a:prstGeom prst="rect">
            <a:avLst/>
          </a:prstGeom>
          <a:noFill/>
          <a:ln>
            <a:noFill/>
          </a:ln>
        </p:spPr>
      </p:pic>
      <p:sp>
        <p:nvSpPr>
          <p:cNvPr id="1057" name="Google Shape;1057;p88"/>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spcBef>
                <a:spcPts val="0"/>
              </a:spcBef>
              <a:spcAft>
                <a:spcPts val="0"/>
              </a:spcAft>
              <a:buClr>
                <a:srgbClr val="000000"/>
              </a:buClr>
              <a:buSzPts val="1200"/>
              <a:buFont typeface="Arial"/>
              <a:buNone/>
            </a:pPr>
            <a:fld id="{00000000-1234-1234-1234-123412341234}" type="slidenum">
              <a:rPr lang="en-GB" smtClean="0"/>
              <a:pPr marL="0" lvl="0" indent="0" algn="r" rtl="0">
                <a:spcBef>
                  <a:spcPts val="0"/>
                </a:spcBef>
                <a:spcAft>
                  <a:spcPts val="0"/>
                </a:spcAft>
                <a:buClr>
                  <a:srgbClr val="000000"/>
                </a:buClr>
                <a:buSzPts val="1200"/>
                <a:buFont typeface="Arial"/>
                <a:buNone/>
              </a:pPr>
              <a:t>158</a:t>
            </a:fld>
            <a:endParaRPr/>
          </a:p>
        </p:txBody>
      </p:sp>
      <p:sp>
        <p:nvSpPr>
          <p:cNvPr id="2" name="Footer Placeholder 1">
            <a:extLst>
              <a:ext uri="{FF2B5EF4-FFF2-40B4-BE49-F238E27FC236}">
                <a16:creationId xmlns:a16="http://schemas.microsoft.com/office/drawing/2014/main" id="{297E6718-1965-9211-E6A1-A5ACB7ACC532}"/>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2764680848"/>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Shape 1061"/>
        <p:cNvGrpSpPr/>
        <p:nvPr/>
      </p:nvGrpSpPr>
      <p:grpSpPr>
        <a:xfrm>
          <a:off x="0" y="0"/>
          <a:ext cx="0" cy="0"/>
          <a:chOff x="0" y="0"/>
          <a:chExt cx="0" cy="0"/>
        </a:xfrm>
      </p:grpSpPr>
      <p:sp>
        <p:nvSpPr>
          <p:cNvPr id="1062" name="Google Shape;1062;p89"/>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spcBef>
                <a:spcPts val="0"/>
              </a:spcBef>
              <a:spcAft>
                <a:spcPts val="0"/>
              </a:spcAft>
              <a:buClr>
                <a:srgbClr val="000000"/>
              </a:buClr>
              <a:buSzPts val="1200"/>
              <a:buFont typeface="Arial"/>
              <a:buNone/>
            </a:pPr>
            <a:fld id="{00000000-1234-1234-1234-123412341234}" type="slidenum">
              <a:rPr lang="en-GB" smtClean="0"/>
              <a:pPr marL="0" lvl="0" indent="0" algn="r" rtl="0">
                <a:spcBef>
                  <a:spcPts val="0"/>
                </a:spcBef>
                <a:spcAft>
                  <a:spcPts val="0"/>
                </a:spcAft>
                <a:buClr>
                  <a:srgbClr val="000000"/>
                </a:buClr>
                <a:buSzPts val="1200"/>
                <a:buFont typeface="Arial"/>
                <a:buNone/>
              </a:pPr>
              <a:t>159</a:t>
            </a:fld>
            <a:endParaRPr/>
          </a:p>
        </p:txBody>
      </p:sp>
      <p:pic>
        <p:nvPicPr>
          <p:cNvPr id="1063" name="Google Shape;1063;p89"/>
          <p:cNvPicPr preferRelativeResize="0"/>
          <p:nvPr/>
        </p:nvPicPr>
        <p:blipFill>
          <a:blip r:embed="rId3">
            <a:alphaModFix/>
          </a:blip>
          <a:stretch>
            <a:fillRect/>
          </a:stretch>
        </p:blipFill>
        <p:spPr>
          <a:xfrm>
            <a:off x="582100" y="331625"/>
            <a:ext cx="7684751" cy="3556624"/>
          </a:xfrm>
          <a:prstGeom prst="rect">
            <a:avLst/>
          </a:prstGeom>
          <a:noFill/>
          <a:ln>
            <a:noFill/>
          </a:ln>
        </p:spPr>
      </p:pic>
      <p:sp>
        <p:nvSpPr>
          <p:cNvPr id="2" name="Footer Placeholder 1">
            <a:extLst>
              <a:ext uri="{FF2B5EF4-FFF2-40B4-BE49-F238E27FC236}">
                <a16:creationId xmlns:a16="http://schemas.microsoft.com/office/drawing/2014/main" id="{DE18FC16-5672-A2DC-85F9-2C2690DBC9F2}"/>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1848259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8A099A-3EBB-7497-268E-F1E14634F1E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B196B44-6F13-E57F-80AA-81CA3D3C3F04}"/>
              </a:ext>
            </a:extLst>
          </p:cNvPr>
          <p:cNvSpPr>
            <a:spLocks noGrp="1"/>
          </p:cNvSpPr>
          <p:nvPr>
            <p:ph type="title"/>
          </p:nvPr>
        </p:nvSpPr>
        <p:spPr/>
        <p:txBody>
          <a:bodyPr/>
          <a:lstStyle/>
          <a:p>
            <a:r>
              <a:rPr lang="en-CH" dirty="0"/>
              <a:t>Normalized phase space: concept</a:t>
            </a:r>
          </a:p>
        </p:txBody>
      </p:sp>
      <p:sp>
        <p:nvSpPr>
          <p:cNvPr id="5" name="Footer Placeholder 4">
            <a:extLst>
              <a:ext uri="{FF2B5EF4-FFF2-40B4-BE49-F238E27FC236}">
                <a16:creationId xmlns:a16="http://schemas.microsoft.com/office/drawing/2014/main" id="{3C1AF317-D4E4-9812-BA97-75BE22113806}"/>
              </a:ext>
            </a:extLst>
          </p:cNvPr>
          <p:cNvSpPr>
            <a:spLocks noGrp="1"/>
          </p:cNvSpPr>
          <p:nvPr>
            <p:ph type="ftr" sz="quarter" idx="3"/>
          </p:nvPr>
        </p:nvSpPr>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6BC3DFE0-6549-F672-75CE-79EAFCAA09CA}"/>
              </a:ext>
            </a:extLst>
          </p:cNvPr>
          <p:cNvSpPr>
            <a:spLocks noGrp="1"/>
          </p:cNvSpPr>
          <p:nvPr>
            <p:ph type="sldNum" sz="quarter" idx="4"/>
          </p:nvPr>
        </p:nvSpPr>
        <p:spPr/>
        <p:txBody>
          <a:bodyPr/>
          <a:lstStyle/>
          <a:p>
            <a:fld id="{17918391-D411-FE40-AAD7-861AE5233E0E}" type="slidenum">
              <a:rPr lang="en-US" smtClean="0"/>
              <a:pPr/>
              <a:t>16</a:t>
            </a:fld>
            <a:endParaRPr lang="en-US" dirty="0"/>
          </a:p>
        </p:txBody>
      </p:sp>
      <p:pic>
        <p:nvPicPr>
          <p:cNvPr id="40" name="Picture 39">
            <a:extLst>
              <a:ext uri="{FF2B5EF4-FFF2-40B4-BE49-F238E27FC236}">
                <a16:creationId xmlns:a16="http://schemas.microsoft.com/office/drawing/2014/main" id="{204DA895-195F-BF0E-09FF-2892F42075DE}"/>
              </a:ext>
            </a:extLst>
          </p:cNvPr>
          <p:cNvPicPr>
            <a:picLocks noChangeAspect="1"/>
          </p:cNvPicPr>
          <p:nvPr/>
        </p:nvPicPr>
        <p:blipFill>
          <a:blip r:embed="rId2"/>
          <a:stretch>
            <a:fillRect/>
          </a:stretch>
        </p:blipFill>
        <p:spPr>
          <a:xfrm>
            <a:off x="477549" y="2375224"/>
            <a:ext cx="2057400" cy="654050"/>
          </a:xfrm>
          <a:prstGeom prst="rect">
            <a:avLst/>
          </a:prstGeom>
        </p:spPr>
      </p:pic>
      <p:graphicFrame>
        <p:nvGraphicFramePr>
          <p:cNvPr id="42" name="Object 15">
            <a:extLst>
              <a:ext uri="{FF2B5EF4-FFF2-40B4-BE49-F238E27FC236}">
                <a16:creationId xmlns:a16="http://schemas.microsoft.com/office/drawing/2014/main" id="{BC116905-E5D8-826E-7B47-166FD30B5DAF}"/>
              </a:ext>
            </a:extLst>
          </p:cNvPr>
          <p:cNvGraphicFramePr>
            <a:graphicFrameLocks noChangeAspect="1"/>
          </p:cNvGraphicFramePr>
          <p:nvPr/>
        </p:nvGraphicFramePr>
        <p:xfrm>
          <a:off x="477549" y="3265312"/>
          <a:ext cx="2268160" cy="323061"/>
        </p:xfrm>
        <a:graphic>
          <a:graphicData uri="http://schemas.openxmlformats.org/presentationml/2006/ole">
            <mc:AlternateContent xmlns:mc="http://schemas.openxmlformats.org/markup-compatibility/2006">
              <mc:Choice xmlns:v="urn:schemas-microsoft-com:vml" Requires="v">
                <p:oleObj name="Equation" r:id="rId3" imgW="1879600" imgH="266700" progId="Equation.3">
                  <p:embed/>
                </p:oleObj>
              </mc:Choice>
              <mc:Fallback>
                <p:oleObj name="Equation" r:id="rId3" imgW="1879600" imgH="266700" progId="Equation.3">
                  <p:embed/>
                  <p:pic>
                    <p:nvPicPr>
                      <p:cNvPr id="42" name="Object 15">
                        <a:extLst>
                          <a:ext uri="{FF2B5EF4-FFF2-40B4-BE49-F238E27FC236}">
                            <a16:creationId xmlns:a16="http://schemas.microsoft.com/office/drawing/2014/main" id="{0C394F1D-0EF5-55AE-8A99-7DB406D62BCA}"/>
                          </a:ext>
                        </a:extLst>
                      </p:cNvPr>
                      <p:cNvPicPr>
                        <a:picLocks noChangeAspect="1" noChangeArrowheads="1"/>
                      </p:cNvPicPr>
                      <p:nvPr/>
                    </p:nvPicPr>
                    <p:blipFill>
                      <a:blip r:embed="rId4"/>
                      <a:srcRect/>
                      <a:stretch>
                        <a:fillRect/>
                      </a:stretch>
                    </p:blipFill>
                    <p:spPr bwMode="auto">
                      <a:xfrm>
                        <a:off x="477549" y="3265312"/>
                        <a:ext cx="2268160" cy="323061"/>
                      </a:xfrm>
                      <a:prstGeom prst="rect">
                        <a:avLst/>
                      </a:prstGeom>
                      <a:noFill/>
                      <a:ln>
                        <a:noFill/>
                      </a:ln>
                      <a:effectLst/>
                    </p:spPr>
                  </p:pic>
                </p:oleObj>
              </mc:Fallback>
            </mc:AlternateContent>
          </a:graphicData>
        </a:graphic>
      </p:graphicFrame>
      <p:sp>
        <p:nvSpPr>
          <p:cNvPr id="64" name="TextBox 63">
            <a:extLst>
              <a:ext uri="{FF2B5EF4-FFF2-40B4-BE49-F238E27FC236}">
                <a16:creationId xmlns:a16="http://schemas.microsoft.com/office/drawing/2014/main" id="{9AE0A015-FD28-3757-25C4-422569C7FEC5}"/>
              </a:ext>
            </a:extLst>
          </p:cNvPr>
          <p:cNvSpPr txBox="1"/>
          <p:nvPr/>
        </p:nvSpPr>
        <p:spPr>
          <a:xfrm>
            <a:off x="449704" y="961404"/>
            <a:ext cx="3236921" cy="1200329"/>
          </a:xfrm>
          <a:prstGeom prst="rect">
            <a:avLst/>
          </a:prstGeom>
          <a:noFill/>
        </p:spPr>
        <p:txBody>
          <a:bodyPr wrap="square" rtlCol="0">
            <a:spAutoFit/>
          </a:bodyPr>
          <a:lstStyle/>
          <a:p>
            <a:r>
              <a:rPr lang="en-CH" dirty="0"/>
              <a:t>Hill’s equation describes oscillator whose amplitude and frequency vary with s coordinate. </a:t>
            </a:r>
          </a:p>
        </p:txBody>
      </p:sp>
      <p:grpSp>
        <p:nvGrpSpPr>
          <p:cNvPr id="15" name="Group 14">
            <a:extLst>
              <a:ext uri="{FF2B5EF4-FFF2-40B4-BE49-F238E27FC236}">
                <a16:creationId xmlns:a16="http://schemas.microsoft.com/office/drawing/2014/main" id="{84DFFEC7-1242-4C5B-ACDA-2F687DE2347F}"/>
              </a:ext>
            </a:extLst>
          </p:cNvPr>
          <p:cNvGrpSpPr/>
          <p:nvPr/>
        </p:nvGrpSpPr>
        <p:grpSpPr>
          <a:xfrm>
            <a:off x="3576372" y="-645616"/>
            <a:ext cx="5285301" cy="4893812"/>
            <a:chOff x="3576372" y="-645616"/>
            <a:chExt cx="5285301" cy="4893812"/>
          </a:xfrm>
        </p:grpSpPr>
        <p:cxnSp>
          <p:nvCxnSpPr>
            <p:cNvPr id="8" name="Straight Arrow Connector 7">
              <a:extLst>
                <a:ext uri="{FF2B5EF4-FFF2-40B4-BE49-F238E27FC236}">
                  <a16:creationId xmlns:a16="http://schemas.microsoft.com/office/drawing/2014/main" id="{5A03B76C-9713-A50E-98D4-AC592A4E5EBA}"/>
                </a:ext>
              </a:extLst>
            </p:cNvPr>
            <p:cNvCxnSpPr/>
            <p:nvPr/>
          </p:nvCxnSpPr>
          <p:spPr>
            <a:xfrm flipV="1">
              <a:off x="4768090" y="494026"/>
              <a:ext cx="0" cy="1611443"/>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10" name="Straight Arrow Connector 9">
              <a:extLst>
                <a:ext uri="{FF2B5EF4-FFF2-40B4-BE49-F238E27FC236}">
                  <a16:creationId xmlns:a16="http://schemas.microsoft.com/office/drawing/2014/main" id="{08F88633-78E6-756D-BE8C-5AC679835E36}"/>
                </a:ext>
              </a:extLst>
            </p:cNvPr>
            <p:cNvCxnSpPr/>
            <p:nvPr/>
          </p:nvCxnSpPr>
          <p:spPr>
            <a:xfrm>
              <a:off x="3576372" y="2097974"/>
              <a:ext cx="2330970"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11" name="Arc 10">
              <a:extLst>
                <a:ext uri="{FF2B5EF4-FFF2-40B4-BE49-F238E27FC236}">
                  <a16:creationId xmlns:a16="http://schemas.microsoft.com/office/drawing/2014/main" id="{DD45525A-050F-7E49-33E5-87EE8BCA33BB}"/>
                </a:ext>
              </a:extLst>
            </p:cNvPr>
            <p:cNvSpPr/>
            <p:nvPr/>
          </p:nvSpPr>
          <p:spPr>
            <a:xfrm>
              <a:off x="4021080" y="-645616"/>
              <a:ext cx="1506511" cy="2745464"/>
            </a:xfrm>
            <a:prstGeom prst="arc">
              <a:avLst>
                <a:gd name="adj1" fmla="val 1689871"/>
                <a:gd name="adj2" fmla="val 9172314"/>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CH"/>
            </a:p>
          </p:txBody>
        </p:sp>
        <p:sp>
          <p:nvSpPr>
            <p:cNvPr id="12" name="TextBox 11">
              <a:extLst>
                <a:ext uri="{FF2B5EF4-FFF2-40B4-BE49-F238E27FC236}">
                  <a16:creationId xmlns:a16="http://schemas.microsoft.com/office/drawing/2014/main" id="{352A67C7-5212-AB22-482D-0BFD464FBE67}"/>
                </a:ext>
              </a:extLst>
            </p:cNvPr>
            <p:cNvSpPr txBox="1"/>
            <p:nvPr/>
          </p:nvSpPr>
          <p:spPr>
            <a:xfrm>
              <a:off x="4778084" y="492766"/>
              <a:ext cx="434715" cy="369332"/>
            </a:xfrm>
            <a:prstGeom prst="rect">
              <a:avLst/>
            </a:prstGeom>
            <a:noFill/>
          </p:spPr>
          <p:txBody>
            <a:bodyPr wrap="square" rtlCol="0">
              <a:spAutoFit/>
            </a:bodyPr>
            <a:lstStyle/>
            <a:p>
              <a:r>
                <a:rPr lang="en-CH" dirty="0">
                  <a:solidFill>
                    <a:schemeClr val="accent6">
                      <a:lumMod val="50000"/>
                    </a:schemeClr>
                  </a:solidFill>
                </a:rPr>
                <a:t>E</a:t>
              </a:r>
            </a:p>
          </p:txBody>
        </p:sp>
        <p:sp>
          <p:nvSpPr>
            <p:cNvPr id="13" name="TextBox 12">
              <a:extLst>
                <a:ext uri="{FF2B5EF4-FFF2-40B4-BE49-F238E27FC236}">
                  <a16:creationId xmlns:a16="http://schemas.microsoft.com/office/drawing/2014/main" id="{92D43F21-5ABB-ABEC-0C88-75554893B5A8}"/>
                </a:ext>
              </a:extLst>
            </p:cNvPr>
            <p:cNvSpPr txBox="1"/>
            <p:nvPr/>
          </p:nvSpPr>
          <p:spPr>
            <a:xfrm>
              <a:off x="5537584" y="2032392"/>
              <a:ext cx="434715" cy="369332"/>
            </a:xfrm>
            <a:prstGeom prst="rect">
              <a:avLst/>
            </a:prstGeom>
            <a:noFill/>
          </p:spPr>
          <p:txBody>
            <a:bodyPr wrap="square" rtlCol="0">
              <a:spAutoFit/>
            </a:bodyPr>
            <a:lstStyle/>
            <a:p>
              <a:r>
                <a:rPr lang="en-CH" dirty="0">
                  <a:solidFill>
                    <a:schemeClr val="accent6">
                      <a:lumMod val="50000"/>
                    </a:schemeClr>
                  </a:solidFill>
                </a:rPr>
                <a:t>x</a:t>
              </a:r>
            </a:p>
          </p:txBody>
        </p:sp>
        <p:sp>
          <p:nvSpPr>
            <p:cNvPr id="14" name="Oval 13">
              <a:extLst>
                <a:ext uri="{FF2B5EF4-FFF2-40B4-BE49-F238E27FC236}">
                  <a16:creationId xmlns:a16="http://schemas.microsoft.com/office/drawing/2014/main" id="{544C3148-CA11-FE36-2897-B00FE9147CB7}"/>
                </a:ext>
              </a:extLst>
            </p:cNvPr>
            <p:cNvSpPr/>
            <p:nvPr/>
          </p:nvSpPr>
          <p:spPr>
            <a:xfrm>
              <a:off x="4113520" y="1147971"/>
              <a:ext cx="187377" cy="187377"/>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cxnSp>
          <p:nvCxnSpPr>
            <p:cNvPr id="16" name="Straight Arrow Connector 15">
              <a:extLst>
                <a:ext uri="{FF2B5EF4-FFF2-40B4-BE49-F238E27FC236}">
                  <a16:creationId xmlns:a16="http://schemas.microsoft.com/office/drawing/2014/main" id="{E720271F-5C45-94D1-72CD-DC7CA87077BF}"/>
                </a:ext>
              </a:extLst>
            </p:cNvPr>
            <p:cNvCxnSpPr>
              <a:cxnSpLocks/>
            </p:cNvCxnSpPr>
            <p:nvPr/>
          </p:nvCxnSpPr>
          <p:spPr>
            <a:xfrm>
              <a:off x="4213438" y="1223933"/>
              <a:ext cx="277355" cy="585282"/>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15326B5F-42E0-44C0-9E51-E8F62444ED9C}"/>
                </a:ext>
              </a:extLst>
            </p:cNvPr>
            <p:cNvCxnSpPr/>
            <p:nvPr/>
          </p:nvCxnSpPr>
          <p:spPr>
            <a:xfrm flipV="1">
              <a:off x="7432634" y="468163"/>
              <a:ext cx="0" cy="1611443"/>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18" name="Straight Arrow Connector 17">
              <a:extLst>
                <a:ext uri="{FF2B5EF4-FFF2-40B4-BE49-F238E27FC236}">
                  <a16:creationId xmlns:a16="http://schemas.microsoft.com/office/drawing/2014/main" id="{46B92C77-2930-8241-AE30-FEF26CABE72D}"/>
                </a:ext>
              </a:extLst>
            </p:cNvPr>
            <p:cNvCxnSpPr/>
            <p:nvPr/>
          </p:nvCxnSpPr>
          <p:spPr>
            <a:xfrm>
              <a:off x="6282116" y="2079606"/>
              <a:ext cx="2330970"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19" name="TextBox 18">
              <a:extLst>
                <a:ext uri="{FF2B5EF4-FFF2-40B4-BE49-F238E27FC236}">
                  <a16:creationId xmlns:a16="http://schemas.microsoft.com/office/drawing/2014/main" id="{F1809E2E-2496-CD33-E1DB-8CE7BC7DCD03}"/>
                </a:ext>
              </a:extLst>
            </p:cNvPr>
            <p:cNvSpPr txBox="1"/>
            <p:nvPr/>
          </p:nvSpPr>
          <p:spPr>
            <a:xfrm>
              <a:off x="7483828" y="466903"/>
              <a:ext cx="434715" cy="369332"/>
            </a:xfrm>
            <a:prstGeom prst="rect">
              <a:avLst/>
            </a:prstGeom>
            <a:noFill/>
          </p:spPr>
          <p:txBody>
            <a:bodyPr wrap="square" rtlCol="0">
              <a:spAutoFit/>
            </a:bodyPr>
            <a:lstStyle/>
            <a:p>
              <a:r>
                <a:rPr lang="en-CH" dirty="0">
                  <a:solidFill>
                    <a:schemeClr val="accent6">
                      <a:lumMod val="50000"/>
                    </a:schemeClr>
                  </a:solidFill>
                </a:rPr>
                <a:t>E</a:t>
              </a:r>
            </a:p>
          </p:txBody>
        </p:sp>
        <p:sp>
          <p:nvSpPr>
            <p:cNvPr id="20" name="Oval 19">
              <a:extLst>
                <a:ext uri="{FF2B5EF4-FFF2-40B4-BE49-F238E27FC236}">
                  <a16:creationId xmlns:a16="http://schemas.microsoft.com/office/drawing/2014/main" id="{94F61438-9433-ABBA-0DC8-FFA7506C4424}"/>
                </a:ext>
              </a:extLst>
            </p:cNvPr>
            <p:cNvSpPr/>
            <p:nvPr/>
          </p:nvSpPr>
          <p:spPr>
            <a:xfrm>
              <a:off x="7056631" y="1374944"/>
              <a:ext cx="187377" cy="187377"/>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cxnSp>
          <p:nvCxnSpPr>
            <p:cNvPr id="21" name="Straight Arrow Connector 20">
              <a:extLst>
                <a:ext uri="{FF2B5EF4-FFF2-40B4-BE49-F238E27FC236}">
                  <a16:creationId xmlns:a16="http://schemas.microsoft.com/office/drawing/2014/main" id="{4F9E025F-3958-5A37-9DDD-B54EA7419873}"/>
                </a:ext>
              </a:extLst>
            </p:cNvPr>
            <p:cNvCxnSpPr>
              <a:cxnSpLocks/>
            </p:cNvCxnSpPr>
            <p:nvPr/>
          </p:nvCxnSpPr>
          <p:spPr>
            <a:xfrm flipH="1">
              <a:off x="6896083" y="1439663"/>
              <a:ext cx="248550" cy="30597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2" name="Arc 21">
              <a:extLst>
                <a:ext uri="{FF2B5EF4-FFF2-40B4-BE49-F238E27FC236}">
                  <a16:creationId xmlns:a16="http://schemas.microsoft.com/office/drawing/2014/main" id="{F977B349-7110-E6DF-66CC-D82FCB023550}"/>
                </a:ext>
              </a:extLst>
            </p:cNvPr>
            <p:cNvSpPr/>
            <p:nvPr/>
          </p:nvSpPr>
          <p:spPr>
            <a:xfrm rot="10800000">
              <a:off x="6730572" y="1502732"/>
              <a:ext cx="1506511" cy="2745464"/>
            </a:xfrm>
            <a:prstGeom prst="arc">
              <a:avLst>
                <a:gd name="adj1" fmla="val 1689871"/>
                <a:gd name="adj2" fmla="val 9172314"/>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CH"/>
            </a:p>
          </p:txBody>
        </p:sp>
        <p:sp>
          <p:nvSpPr>
            <p:cNvPr id="24" name="TextBox 23">
              <a:extLst>
                <a:ext uri="{FF2B5EF4-FFF2-40B4-BE49-F238E27FC236}">
                  <a16:creationId xmlns:a16="http://schemas.microsoft.com/office/drawing/2014/main" id="{586C6C8F-0E15-61FD-AD18-C17880BA52F5}"/>
                </a:ext>
              </a:extLst>
            </p:cNvPr>
            <p:cNvSpPr txBox="1"/>
            <p:nvPr/>
          </p:nvSpPr>
          <p:spPr>
            <a:xfrm>
              <a:off x="8426958" y="2073582"/>
              <a:ext cx="434715" cy="369332"/>
            </a:xfrm>
            <a:prstGeom prst="rect">
              <a:avLst/>
            </a:prstGeom>
            <a:noFill/>
          </p:spPr>
          <p:txBody>
            <a:bodyPr wrap="square" rtlCol="0">
              <a:spAutoFit/>
            </a:bodyPr>
            <a:lstStyle/>
            <a:p>
              <a:r>
                <a:rPr lang="en-CH" dirty="0">
                  <a:solidFill>
                    <a:schemeClr val="accent6">
                      <a:lumMod val="50000"/>
                    </a:schemeClr>
                  </a:solidFill>
                </a:rPr>
                <a:t>x</a:t>
              </a:r>
            </a:p>
          </p:txBody>
        </p:sp>
        <p:sp>
          <p:nvSpPr>
            <p:cNvPr id="59" name="TextBox 58">
              <a:extLst>
                <a:ext uri="{FF2B5EF4-FFF2-40B4-BE49-F238E27FC236}">
                  <a16:creationId xmlns:a16="http://schemas.microsoft.com/office/drawing/2014/main" id="{B084702C-4788-111C-42A8-DC2F1DB6F6CE}"/>
                </a:ext>
              </a:extLst>
            </p:cNvPr>
            <p:cNvSpPr txBox="1"/>
            <p:nvPr/>
          </p:nvSpPr>
          <p:spPr>
            <a:xfrm>
              <a:off x="4271787" y="1218998"/>
              <a:ext cx="688351" cy="369332"/>
            </a:xfrm>
            <a:prstGeom prst="rect">
              <a:avLst/>
            </a:prstGeom>
            <a:noFill/>
            <a:ln>
              <a:noFill/>
            </a:ln>
          </p:spPr>
          <p:txBody>
            <a:bodyPr wrap="square" rtlCol="0">
              <a:spAutoFit/>
            </a:bodyPr>
            <a:lstStyle/>
            <a:p>
              <a:r>
                <a:rPr lang="en-CH" dirty="0">
                  <a:solidFill>
                    <a:srgbClr val="FF0000"/>
                  </a:solidFill>
                </a:rPr>
                <a:t>d</a:t>
              </a:r>
              <a:r>
                <a:rPr lang="en-US" dirty="0">
                  <a:solidFill>
                    <a:srgbClr val="FF0000"/>
                  </a:solidFill>
                </a:rPr>
                <a:t>s</a:t>
              </a:r>
              <a:endParaRPr lang="en-CH" dirty="0">
                <a:solidFill>
                  <a:srgbClr val="FF0000"/>
                </a:solidFill>
              </a:endParaRPr>
            </a:p>
          </p:txBody>
        </p:sp>
        <p:sp>
          <p:nvSpPr>
            <p:cNvPr id="60" name="TextBox 59">
              <a:extLst>
                <a:ext uri="{FF2B5EF4-FFF2-40B4-BE49-F238E27FC236}">
                  <a16:creationId xmlns:a16="http://schemas.microsoft.com/office/drawing/2014/main" id="{88EE23AF-5979-5F9A-4B5C-6FB83A586B36}"/>
                </a:ext>
              </a:extLst>
            </p:cNvPr>
            <p:cNvSpPr txBox="1"/>
            <p:nvPr/>
          </p:nvSpPr>
          <p:spPr>
            <a:xfrm>
              <a:off x="5416567" y="1260566"/>
              <a:ext cx="789501" cy="307777"/>
            </a:xfrm>
            <a:prstGeom prst="rect">
              <a:avLst/>
            </a:prstGeom>
            <a:noFill/>
            <a:ln>
              <a:noFill/>
            </a:ln>
          </p:spPr>
          <p:txBody>
            <a:bodyPr wrap="square" rtlCol="0">
              <a:spAutoFit/>
            </a:bodyPr>
            <a:lstStyle/>
            <a:p>
              <a:r>
                <a:rPr lang="en-US" sz="1400" dirty="0">
                  <a:solidFill>
                    <a:srgbClr val="FF0000"/>
                  </a:solidFill>
                </a:rPr>
                <a:t>~K(s0)</a:t>
              </a:r>
              <a:endParaRPr lang="en-CH" sz="1400" dirty="0">
                <a:solidFill>
                  <a:srgbClr val="FF0000"/>
                </a:solidFill>
              </a:endParaRPr>
            </a:p>
          </p:txBody>
        </p:sp>
        <p:sp>
          <p:nvSpPr>
            <p:cNvPr id="9" name="TextBox 8">
              <a:extLst>
                <a:ext uri="{FF2B5EF4-FFF2-40B4-BE49-F238E27FC236}">
                  <a16:creationId xmlns:a16="http://schemas.microsoft.com/office/drawing/2014/main" id="{93E9150C-2F81-20EE-6EA5-2235270175D7}"/>
                </a:ext>
              </a:extLst>
            </p:cNvPr>
            <p:cNvSpPr txBox="1"/>
            <p:nvPr/>
          </p:nvSpPr>
          <p:spPr>
            <a:xfrm>
              <a:off x="7920386" y="1534687"/>
              <a:ext cx="789501" cy="307777"/>
            </a:xfrm>
            <a:prstGeom prst="rect">
              <a:avLst/>
            </a:prstGeom>
            <a:noFill/>
            <a:ln>
              <a:noFill/>
            </a:ln>
          </p:spPr>
          <p:txBody>
            <a:bodyPr wrap="square" rtlCol="0">
              <a:spAutoFit/>
            </a:bodyPr>
            <a:lstStyle/>
            <a:p>
              <a:r>
                <a:rPr lang="en-US" sz="1400" dirty="0">
                  <a:solidFill>
                    <a:srgbClr val="FF0000"/>
                  </a:solidFill>
                </a:rPr>
                <a:t>~K(s1)</a:t>
              </a:r>
              <a:endParaRPr lang="en-CH" sz="1400" dirty="0">
                <a:solidFill>
                  <a:srgbClr val="FF0000"/>
                </a:solidFill>
              </a:endParaRPr>
            </a:p>
          </p:txBody>
        </p:sp>
      </p:grpSp>
    </p:spTree>
    <p:extLst>
      <p:ext uri="{BB962C8B-B14F-4D97-AF65-F5344CB8AC3E}">
        <p14:creationId xmlns:p14="http://schemas.microsoft.com/office/powerpoint/2010/main" val="3806328053"/>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Shape 1067"/>
        <p:cNvGrpSpPr/>
        <p:nvPr/>
      </p:nvGrpSpPr>
      <p:grpSpPr>
        <a:xfrm>
          <a:off x="0" y="0"/>
          <a:ext cx="0" cy="0"/>
          <a:chOff x="0" y="0"/>
          <a:chExt cx="0" cy="0"/>
        </a:xfrm>
      </p:grpSpPr>
      <p:sp>
        <p:nvSpPr>
          <p:cNvPr id="1068" name="Google Shape;1068;p90"/>
          <p:cNvSpPr txBox="1">
            <a:spLocks noGrp="1"/>
          </p:cNvSpPr>
          <p:nvPr>
            <p:ph type="title"/>
          </p:nvPr>
        </p:nvSpPr>
        <p:spPr>
          <a:xfrm>
            <a:off x="457200" y="175120"/>
            <a:ext cx="8226900" cy="705300"/>
          </a:xfrm>
          <a:prstGeom prst="rect">
            <a:avLst/>
          </a:prstGeom>
          <a:noFill/>
          <a:ln>
            <a:noFill/>
          </a:ln>
        </p:spPr>
        <p:txBody>
          <a:bodyPr spcFirstLastPara="1" wrap="square" lIns="45700" tIns="45700" rIns="45700" bIns="45700" anchor="ctr" anchorCtr="0">
            <a:noAutofit/>
          </a:bodyPr>
          <a:lstStyle/>
          <a:p>
            <a:pPr marL="0" lvl="0" indent="0" algn="l" rtl="0">
              <a:lnSpc>
                <a:spcPct val="100000"/>
              </a:lnSpc>
              <a:spcBef>
                <a:spcPts val="0"/>
              </a:spcBef>
              <a:spcAft>
                <a:spcPts val="0"/>
              </a:spcAft>
              <a:buSzPts val="4600"/>
              <a:buNone/>
            </a:pPr>
            <a:r>
              <a:rPr lang="en-GB"/>
              <a:t>Operational implementation</a:t>
            </a:r>
            <a:endParaRPr/>
          </a:p>
        </p:txBody>
      </p:sp>
      <p:sp>
        <p:nvSpPr>
          <p:cNvPr id="1069" name="Google Shape;1069;p90"/>
          <p:cNvSpPr txBox="1">
            <a:spLocks noGrp="1"/>
          </p:cNvSpPr>
          <p:nvPr>
            <p:ph type="body" idx="1"/>
          </p:nvPr>
        </p:nvSpPr>
        <p:spPr>
          <a:xfrm>
            <a:off x="457200" y="1063200"/>
            <a:ext cx="4813200" cy="24609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600"/>
              </a:spcBef>
              <a:spcAft>
                <a:spcPts val="0"/>
              </a:spcAft>
              <a:buSzPts val="2400"/>
              <a:buNone/>
            </a:pPr>
            <a:r>
              <a:rPr lang="en-GB" sz="1600" b="1"/>
              <a:t>Aug 2023: EBC is put in operation. Running successfully until end of proton run.</a:t>
            </a:r>
            <a:endParaRPr sz="1600" b="1"/>
          </a:p>
          <a:p>
            <a:pPr marL="457200" lvl="0" indent="-330200" algn="l" rtl="0">
              <a:lnSpc>
                <a:spcPct val="100000"/>
              </a:lnSpc>
              <a:spcBef>
                <a:spcPts val="600"/>
              </a:spcBef>
              <a:spcAft>
                <a:spcPts val="0"/>
              </a:spcAft>
              <a:buSzPts val="1600"/>
              <a:buChar char="•"/>
            </a:pPr>
            <a:r>
              <a:rPr lang="en-GB" sz="1600"/>
              <a:t>In combination with Adaptive Bayesian Optimisation (See Michael’s talk [1]), </a:t>
            </a:r>
            <a:r>
              <a:rPr lang="en-GB" sz="1600" b="1"/>
              <a:t>we reach the SPS spill-quality KPIs</a:t>
            </a:r>
            <a:r>
              <a:rPr lang="en-GB" sz="1600"/>
              <a:t> [2].</a:t>
            </a:r>
            <a:endParaRPr sz="1600" b="1"/>
          </a:p>
          <a:p>
            <a:pPr marL="457200" lvl="0" indent="-330200" algn="l" rtl="0">
              <a:lnSpc>
                <a:spcPct val="100000"/>
              </a:lnSpc>
              <a:spcBef>
                <a:spcPts val="0"/>
              </a:spcBef>
              <a:spcAft>
                <a:spcPts val="0"/>
              </a:spcAft>
              <a:buSzPts val="1600"/>
              <a:buChar char="•"/>
            </a:pPr>
            <a:r>
              <a:rPr lang="en-GB" sz="1600" b="1"/>
              <a:t>No need for explicit alignment</a:t>
            </a:r>
            <a:r>
              <a:rPr lang="en-GB" sz="1600"/>
              <a:t>: tune adjustment performed by operators also aligns EBC. </a:t>
            </a:r>
            <a:endParaRPr sz="1600"/>
          </a:p>
          <a:p>
            <a:pPr marL="457200" lvl="0" indent="-330200" algn="l" rtl="0">
              <a:lnSpc>
                <a:spcPct val="100000"/>
              </a:lnSpc>
              <a:spcBef>
                <a:spcPts val="0"/>
              </a:spcBef>
              <a:spcAft>
                <a:spcPts val="0"/>
              </a:spcAft>
              <a:buSzPts val="1600"/>
              <a:buChar char="•"/>
            </a:pPr>
            <a:r>
              <a:rPr lang="en-GB" sz="1600"/>
              <a:t>Suppresses all low-frequency ripple (50, 100, 150 Hz…)</a:t>
            </a:r>
            <a:endParaRPr sz="1600"/>
          </a:p>
        </p:txBody>
      </p:sp>
      <p:sp>
        <p:nvSpPr>
          <p:cNvPr id="1070" name="Google Shape;1070;p90"/>
          <p:cNvSpPr txBox="1"/>
          <p:nvPr/>
        </p:nvSpPr>
        <p:spPr>
          <a:xfrm>
            <a:off x="830675" y="4528075"/>
            <a:ext cx="1956000" cy="279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GB" sz="1000" b="0" i="0" u="none" strike="noStrike" cap="none">
                <a:solidFill>
                  <a:schemeClr val="accent1"/>
                </a:solidFill>
                <a:latin typeface="Arial"/>
                <a:ea typeface="Arial"/>
                <a:cs typeface="Arial"/>
                <a:sym typeface="Arial"/>
              </a:rPr>
              <a:t>[1] </a:t>
            </a:r>
            <a:r>
              <a:rPr lang="en-GB" sz="1000" b="0" i="0" u="sng" strike="noStrike" cap="none">
                <a:solidFill>
                  <a:schemeClr val="accent1"/>
                </a:solidFill>
                <a:latin typeface="Arial"/>
                <a:ea typeface="Arial"/>
                <a:cs typeface="Arial"/>
                <a:sym typeface="Arial"/>
                <a:hlinkClick r:id="rId3">
                  <a:extLst>
                    <a:ext uri="{A12FA001-AC4F-418D-AE19-62706E023703}">
                      <ahyp:hlinkClr xmlns:ahyp="http://schemas.microsoft.com/office/drawing/2018/hyperlinkcolor" val="tx"/>
                    </a:ext>
                  </a:extLst>
                </a:hlinkClick>
              </a:rPr>
              <a:t>M. Schenk</a:t>
            </a:r>
            <a:r>
              <a:rPr lang="en-GB" sz="1000" b="0" i="0" u="none" strike="noStrike" cap="none">
                <a:solidFill>
                  <a:schemeClr val="accent1"/>
                </a:solidFill>
                <a:latin typeface="Arial"/>
                <a:ea typeface="Arial"/>
                <a:cs typeface="Arial"/>
                <a:sym typeface="Arial"/>
              </a:rPr>
              <a:t> (JAPW 2023)</a:t>
            </a:r>
            <a:endParaRPr sz="1000" b="0" i="0" u="none" strike="noStrike" cap="none">
              <a:solidFill>
                <a:schemeClr val="accen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r>
              <a:rPr lang="en-GB" sz="1000" b="0" i="0" u="none" strike="noStrike" cap="none">
                <a:solidFill>
                  <a:schemeClr val="accent1"/>
                </a:solidFill>
                <a:latin typeface="Arial"/>
                <a:ea typeface="Arial"/>
                <a:cs typeface="Arial"/>
                <a:sym typeface="Arial"/>
              </a:rPr>
              <a:t>[2] </a:t>
            </a:r>
            <a:r>
              <a:rPr lang="en-GB" sz="1000" b="0" i="0" u="sng" strike="noStrike" cap="none">
                <a:solidFill>
                  <a:schemeClr val="accent1"/>
                </a:solidFill>
                <a:latin typeface="Arial"/>
                <a:ea typeface="Arial"/>
                <a:cs typeface="Arial"/>
                <a:sym typeface="Arial"/>
                <a:hlinkClick r:id="rId4">
                  <a:extLst>
                    <a:ext uri="{A12FA001-AC4F-418D-AE19-62706E023703}">
                      <ahyp:hlinkClr xmlns:ahyp="http://schemas.microsoft.com/office/drawing/2018/hyperlinkcolor" val="tx"/>
                    </a:ext>
                  </a:extLst>
                </a:hlinkClick>
              </a:rPr>
              <a:t>V. Kain</a:t>
            </a:r>
            <a:r>
              <a:rPr lang="en-GB" sz="1000" b="0" i="0" u="none" strike="noStrike" cap="none">
                <a:solidFill>
                  <a:schemeClr val="accent1"/>
                </a:solidFill>
                <a:latin typeface="Arial"/>
                <a:ea typeface="Arial"/>
                <a:cs typeface="Arial"/>
                <a:sym typeface="Arial"/>
              </a:rPr>
              <a:t> (IPP 2023)</a:t>
            </a:r>
            <a:endParaRPr sz="1000" b="0" i="0" u="none" strike="noStrike" cap="none">
              <a:solidFill>
                <a:schemeClr val="accent1"/>
              </a:solidFill>
              <a:latin typeface="Arial"/>
              <a:ea typeface="Arial"/>
              <a:cs typeface="Arial"/>
              <a:sym typeface="Arial"/>
            </a:endParaRPr>
          </a:p>
        </p:txBody>
      </p:sp>
      <p:sp>
        <p:nvSpPr>
          <p:cNvPr id="1071" name="Google Shape;1071;p90"/>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smtClean="0"/>
              <a:pPr marL="0" lvl="0" indent="0" algn="r" rtl="0">
                <a:lnSpc>
                  <a:spcPct val="100000"/>
                </a:lnSpc>
                <a:spcBef>
                  <a:spcPts val="0"/>
                </a:spcBef>
                <a:spcAft>
                  <a:spcPts val="0"/>
                </a:spcAft>
                <a:buClr>
                  <a:srgbClr val="000000"/>
                </a:buClr>
                <a:buSzPts val="1200"/>
                <a:buFont typeface="Arial"/>
                <a:buNone/>
              </a:pPr>
              <a:t>160</a:t>
            </a:fld>
            <a:endParaRPr/>
          </a:p>
        </p:txBody>
      </p:sp>
      <p:grpSp>
        <p:nvGrpSpPr>
          <p:cNvPr id="1072" name="Google Shape;1072;p90"/>
          <p:cNvGrpSpPr/>
          <p:nvPr/>
        </p:nvGrpSpPr>
        <p:grpSpPr>
          <a:xfrm>
            <a:off x="5869600" y="750025"/>
            <a:ext cx="2496551" cy="1949250"/>
            <a:chOff x="5869600" y="2578825"/>
            <a:chExt cx="2496551" cy="1949250"/>
          </a:xfrm>
        </p:grpSpPr>
        <p:grpSp>
          <p:nvGrpSpPr>
            <p:cNvPr id="1073" name="Google Shape;1073;p90"/>
            <p:cNvGrpSpPr/>
            <p:nvPr/>
          </p:nvGrpSpPr>
          <p:grpSpPr>
            <a:xfrm>
              <a:off x="5869600" y="2688800"/>
              <a:ext cx="2496551" cy="1839275"/>
              <a:chOff x="5869600" y="2688800"/>
              <a:chExt cx="2496551" cy="1839275"/>
            </a:xfrm>
          </p:grpSpPr>
          <p:pic>
            <p:nvPicPr>
              <p:cNvPr id="1074" name="Google Shape;1074;p90"/>
              <p:cNvPicPr preferRelativeResize="0"/>
              <p:nvPr/>
            </p:nvPicPr>
            <p:blipFill rotWithShape="1">
              <a:blip r:embed="rId5">
                <a:alphaModFix/>
              </a:blip>
              <a:srcRect/>
              <a:stretch/>
            </p:blipFill>
            <p:spPr>
              <a:xfrm>
                <a:off x="5869600" y="2688800"/>
                <a:ext cx="2496551" cy="1839275"/>
              </a:xfrm>
              <a:prstGeom prst="rect">
                <a:avLst/>
              </a:prstGeom>
              <a:noFill/>
              <a:ln>
                <a:noFill/>
              </a:ln>
            </p:spPr>
          </p:pic>
          <p:sp>
            <p:nvSpPr>
              <p:cNvPr id="1075" name="Google Shape;1075;p90"/>
              <p:cNvSpPr txBox="1"/>
              <p:nvPr/>
            </p:nvSpPr>
            <p:spPr>
              <a:xfrm>
                <a:off x="6268725" y="3976725"/>
                <a:ext cx="1459500" cy="279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GB" sz="1000" b="0" i="0" u="none" strike="noStrike" cap="none">
                    <a:solidFill>
                      <a:schemeClr val="dk1"/>
                    </a:solidFill>
                    <a:latin typeface="Arial"/>
                    <a:ea typeface="Arial"/>
                    <a:cs typeface="Arial"/>
                    <a:sym typeface="Arial"/>
                  </a:rPr>
                  <a:t>Courtesy of F. Velotti</a:t>
                </a:r>
                <a:endParaRPr sz="1000" b="0" i="0" u="none" strike="noStrike" cap="none">
                  <a:solidFill>
                    <a:schemeClr val="dk1"/>
                  </a:solidFill>
                  <a:latin typeface="Arial"/>
                  <a:ea typeface="Arial"/>
                  <a:cs typeface="Arial"/>
                  <a:sym typeface="Arial"/>
                </a:endParaRPr>
              </a:p>
            </p:txBody>
          </p:sp>
        </p:grpSp>
        <p:sp>
          <p:nvSpPr>
            <p:cNvPr id="1076" name="Google Shape;1076;p90"/>
            <p:cNvSpPr txBox="1"/>
            <p:nvPr/>
          </p:nvSpPr>
          <p:spPr>
            <a:xfrm>
              <a:off x="6184800" y="2578825"/>
              <a:ext cx="2055900" cy="279300"/>
            </a:xfrm>
            <a:prstGeom prst="rect">
              <a:avLst/>
            </a:prstGeom>
            <a:solidFill>
              <a:schemeClr val="lt1"/>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500"/>
                <a:buFont typeface="Arial"/>
                <a:buNone/>
              </a:pPr>
              <a:r>
                <a:rPr lang="en-GB" sz="1500" b="0" i="0" u="sng" strike="noStrike" cap="none">
                  <a:solidFill>
                    <a:schemeClr val="dk1"/>
                  </a:solidFill>
                  <a:latin typeface="Arial"/>
                  <a:ea typeface="Arial"/>
                  <a:cs typeface="Arial"/>
                  <a:sym typeface="Arial"/>
                </a:rPr>
                <a:t>Spill KPI with EBC</a:t>
              </a:r>
              <a:endParaRPr sz="1500" b="0" i="0" u="sng" strike="noStrike" cap="none">
                <a:solidFill>
                  <a:schemeClr val="dk1"/>
                </a:solidFill>
                <a:latin typeface="Arial"/>
                <a:ea typeface="Arial"/>
                <a:cs typeface="Arial"/>
                <a:sym typeface="Arial"/>
              </a:endParaRPr>
            </a:p>
          </p:txBody>
        </p:sp>
      </p:grpSp>
      <p:sp>
        <p:nvSpPr>
          <p:cNvPr id="1077" name="Google Shape;1077;p90"/>
          <p:cNvSpPr txBox="1"/>
          <p:nvPr/>
        </p:nvSpPr>
        <p:spPr>
          <a:xfrm>
            <a:off x="447775" y="3617350"/>
            <a:ext cx="4843500" cy="651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chemeClr val="dk1"/>
                </a:solidFill>
                <a:latin typeface="Arial"/>
                <a:ea typeface="Arial"/>
                <a:cs typeface="Arial"/>
                <a:sym typeface="Arial"/>
              </a:rPr>
              <a:t>Next step is to implement EBC monitoring tool</a:t>
            </a:r>
            <a:r>
              <a:rPr lang="en-GB" sz="1400" b="0" i="0" u="none" strike="noStrike" cap="none">
                <a:solidFill>
                  <a:schemeClr val="dk1"/>
                </a:solidFill>
                <a:latin typeface="Arial"/>
                <a:ea typeface="Arial"/>
                <a:cs typeface="Arial"/>
                <a:sym typeface="Arial"/>
              </a:rPr>
              <a:t> via UCAP node to facilitate operation and post-mortem analysis.</a:t>
            </a:r>
            <a:endParaRPr sz="1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grpSp>
        <p:nvGrpSpPr>
          <p:cNvPr id="1078" name="Google Shape;1078;p90"/>
          <p:cNvGrpSpPr/>
          <p:nvPr/>
        </p:nvGrpSpPr>
        <p:grpSpPr>
          <a:xfrm>
            <a:off x="5715700" y="2543500"/>
            <a:ext cx="3425600" cy="1886635"/>
            <a:chOff x="5715700" y="2543500"/>
            <a:chExt cx="3425600" cy="1886635"/>
          </a:xfrm>
        </p:grpSpPr>
        <p:grpSp>
          <p:nvGrpSpPr>
            <p:cNvPr id="1079" name="Google Shape;1079;p90"/>
            <p:cNvGrpSpPr/>
            <p:nvPr/>
          </p:nvGrpSpPr>
          <p:grpSpPr>
            <a:xfrm>
              <a:off x="5880000" y="2543500"/>
              <a:ext cx="3261300" cy="1886635"/>
              <a:chOff x="5880000" y="2543500"/>
              <a:chExt cx="3261300" cy="1886635"/>
            </a:xfrm>
          </p:grpSpPr>
          <p:pic>
            <p:nvPicPr>
              <p:cNvPr id="1080" name="Google Shape;1080;p90"/>
              <p:cNvPicPr preferRelativeResize="0"/>
              <p:nvPr/>
            </p:nvPicPr>
            <p:blipFill rotWithShape="1">
              <a:blip r:embed="rId6">
                <a:alphaModFix/>
              </a:blip>
              <a:srcRect/>
              <a:stretch/>
            </p:blipFill>
            <p:spPr>
              <a:xfrm>
                <a:off x="5880000" y="2765526"/>
                <a:ext cx="2407473" cy="1664609"/>
              </a:xfrm>
              <a:prstGeom prst="rect">
                <a:avLst/>
              </a:prstGeom>
              <a:noFill/>
              <a:ln>
                <a:noFill/>
              </a:ln>
            </p:spPr>
          </p:pic>
          <p:sp>
            <p:nvSpPr>
              <p:cNvPr id="1081" name="Google Shape;1081;p90"/>
              <p:cNvSpPr txBox="1"/>
              <p:nvPr/>
            </p:nvSpPr>
            <p:spPr>
              <a:xfrm>
                <a:off x="6108600" y="2543500"/>
                <a:ext cx="3032700" cy="272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1400" b="0" i="0" u="sng" strike="noStrike" cap="none">
                    <a:solidFill>
                      <a:schemeClr val="dk1"/>
                    </a:solidFill>
                    <a:latin typeface="Arial"/>
                    <a:ea typeface="Arial"/>
                    <a:cs typeface="Arial"/>
                    <a:sym typeface="Arial"/>
                  </a:rPr>
                  <a:t>Spill ripple (6 days of data)</a:t>
                </a:r>
                <a:endParaRPr sz="1400" b="0" i="0" u="sng" strike="noStrike" cap="none">
                  <a:solidFill>
                    <a:schemeClr val="dk1"/>
                  </a:solidFill>
                  <a:latin typeface="Arial"/>
                  <a:ea typeface="Arial"/>
                  <a:cs typeface="Arial"/>
                  <a:sym typeface="Arial"/>
                </a:endParaRPr>
              </a:p>
            </p:txBody>
          </p:sp>
        </p:grpSp>
        <p:sp>
          <p:nvSpPr>
            <p:cNvPr id="1082" name="Google Shape;1082;p90"/>
            <p:cNvSpPr txBox="1"/>
            <p:nvPr/>
          </p:nvSpPr>
          <p:spPr>
            <a:xfrm rot="-5400000">
              <a:off x="5092750" y="3391000"/>
              <a:ext cx="1577400" cy="331500"/>
            </a:xfrm>
            <a:prstGeom prst="rect">
              <a:avLst/>
            </a:prstGeom>
            <a:solidFill>
              <a:schemeClr val="lt1"/>
            </a:solid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GB" sz="1200" b="0" i="0" u="none" strike="noStrike" cap="none">
                  <a:solidFill>
                    <a:srgbClr val="000000"/>
                  </a:solidFill>
                  <a:latin typeface="Arial"/>
                  <a:ea typeface="Arial"/>
                  <a:cs typeface="Arial"/>
                  <a:sym typeface="Arial"/>
                </a:rPr>
                <a:t>Ripple amplitude </a:t>
              </a:r>
              <a:endParaRPr sz="1200" b="0" i="0" u="none" strike="noStrike" cap="none">
                <a:solidFill>
                  <a:srgbClr val="000000"/>
                </a:solidFill>
                <a:latin typeface="Arial"/>
                <a:ea typeface="Arial"/>
                <a:cs typeface="Arial"/>
                <a:sym typeface="Arial"/>
              </a:endParaRPr>
            </a:p>
          </p:txBody>
        </p:sp>
      </p:grpSp>
      <p:sp>
        <p:nvSpPr>
          <p:cNvPr id="2" name="Footer Placeholder 1">
            <a:extLst>
              <a:ext uri="{FF2B5EF4-FFF2-40B4-BE49-F238E27FC236}">
                <a16:creationId xmlns:a16="http://schemas.microsoft.com/office/drawing/2014/main" id="{EEE4CCAF-057F-525D-A771-8ADCD6C8644F}"/>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1043955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6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6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6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6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7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Shape 1086"/>
        <p:cNvGrpSpPr/>
        <p:nvPr/>
      </p:nvGrpSpPr>
      <p:grpSpPr>
        <a:xfrm>
          <a:off x="0" y="0"/>
          <a:ext cx="0" cy="0"/>
          <a:chOff x="0" y="0"/>
          <a:chExt cx="0" cy="0"/>
        </a:xfrm>
      </p:grpSpPr>
      <p:sp>
        <p:nvSpPr>
          <p:cNvPr id="1087" name="Google Shape;1087;p91"/>
          <p:cNvSpPr txBox="1">
            <a:spLocks noGrp="1"/>
          </p:cNvSpPr>
          <p:nvPr>
            <p:ph type="title"/>
          </p:nvPr>
        </p:nvSpPr>
        <p:spPr>
          <a:xfrm>
            <a:off x="457200" y="175120"/>
            <a:ext cx="8226900" cy="705300"/>
          </a:xfrm>
          <a:prstGeom prst="rect">
            <a:avLst/>
          </a:prstGeom>
          <a:noFill/>
          <a:ln>
            <a:noFill/>
          </a:ln>
        </p:spPr>
        <p:txBody>
          <a:bodyPr spcFirstLastPara="1" wrap="square" lIns="45700" tIns="45700" rIns="45700" bIns="45700" anchor="ctr" anchorCtr="0">
            <a:noAutofit/>
          </a:bodyPr>
          <a:lstStyle/>
          <a:p>
            <a:pPr marL="0" lvl="0" indent="0" algn="l" rtl="0">
              <a:lnSpc>
                <a:spcPct val="100000"/>
              </a:lnSpc>
              <a:spcBef>
                <a:spcPts val="0"/>
              </a:spcBef>
              <a:spcAft>
                <a:spcPts val="0"/>
              </a:spcAft>
              <a:buSzPts val="4600"/>
              <a:buNone/>
            </a:pPr>
            <a:r>
              <a:rPr lang="en-GB"/>
              <a:t>SPS power-converter analysis</a:t>
            </a:r>
            <a:endParaRPr/>
          </a:p>
        </p:txBody>
      </p:sp>
      <p:sp>
        <p:nvSpPr>
          <p:cNvPr id="1088" name="Google Shape;1088;p91"/>
          <p:cNvSpPr txBox="1">
            <a:spLocks noGrp="1"/>
          </p:cNvSpPr>
          <p:nvPr>
            <p:ph type="body" idx="1"/>
          </p:nvPr>
        </p:nvSpPr>
        <p:spPr>
          <a:xfrm>
            <a:off x="457200" y="765600"/>
            <a:ext cx="5888100" cy="17301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600"/>
              </a:spcBef>
              <a:spcAft>
                <a:spcPts val="0"/>
              </a:spcAft>
              <a:buSzPts val="2400"/>
              <a:buNone/>
            </a:pPr>
            <a:r>
              <a:rPr lang="en-GB" sz="1300" b="1"/>
              <a:t>Low-frequency spill quality suddenly got worse at 9:34 12/5/2022. Investigations launched to find root cause [1].</a:t>
            </a:r>
            <a:endParaRPr sz="1300" b="1"/>
          </a:p>
          <a:p>
            <a:pPr marL="457200" lvl="0" indent="-311150" algn="l" rtl="0">
              <a:lnSpc>
                <a:spcPct val="100000"/>
              </a:lnSpc>
              <a:spcBef>
                <a:spcPts val="600"/>
              </a:spcBef>
              <a:spcAft>
                <a:spcPts val="0"/>
              </a:spcAft>
              <a:buSzPts val="1300"/>
              <a:buChar char="•"/>
            </a:pPr>
            <a:r>
              <a:rPr lang="en-GB" sz="1300"/>
              <a:t>Comprehensive analysis of power converters but no smoking gun found: </a:t>
            </a:r>
            <a:r>
              <a:rPr lang="en-GB" sz="1300" b="1"/>
              <a:t>request to</a:t>
            </a:r>
            <a:r>
              <a:rPr lang="en-GB" sz="1300"/>
              <a:t> </a:t>
            </a:r>
            <a:r>
              <a:rPr lang="en-GB" sz="1300" b="1"/>
              <a:t>characterise measurement noise when magnets are off.</a:t>
            </a:r>
            <a:endParaRPr sz="1300" b="1"/>
          </a:p>
          <a:p>
            <a:pPr marL="457200" lvl="0" indent="-311150" algn="l" rtl="0">
              <a:lnSpc>
                <a:spcPct val="100000"/>
              </a:lnSpc>
              <a:spcBef>
                <a:spcPts val="0"/>
              </a:spcBef>
              <a:spcAft>
                <a:spcPts val="0"/>
              </a:spcAft>
              <a:buSzPts val="1300"/>
              <a:buChar char="•"/>
            </a:pPr>
            <a:r>
              <a:rPr lang="en-GB" sz="1300"/>
              <a:t>Spill monitor (BSI) differs from NA62 detector (GTK) when comparing spectra before and after 12/5/2022 -&gt; </a:t>
            </a:r>
            <a:r>
              <a:rPr lang="en-GB" sz="1300" b="1"/>
              <a:t>Second spill monitor needed on ATS side (OTR PMT).</a:t>
            </a:r>
            <a:endParaRPr sz="1300" b="1"/>
          </a:p>
        </p:txBody>
      </p:sp>
      <p:pic>
        <p:nvPicPr>
          <p:cNvPr id="1089" name="Google Shape;1089;p91"/>
          <p:cNvPicPr preferRelativeResize="0"/>
          <p:nvPr/>
        </p:nvPicPr>
        <p:blipFill rotWithShape="1">
          <a:blip r:embed="rId3">
            <a:alphaModFix/>
          </a:blip>
          <a:srcRect b="8599"/>
          <a:stretch/>
        </p:blipFill>
        <p:spPr>
          <a:xfrm>
            <a:off x="2353300" y="2571750"/>
            <a:ext cx="2132872" cy="1835225"/>
          </a:xfrm>
          <a:prstGeom prst="rect">
            <a:avLst/>
          </a:prstGeom>
          <a:noFill/>
          <a:ln>
            <a:noFill/>
          </a:ln>
        </p:spPr>
      </p:pic>
      <p:sp>
        <p:nvSpPr>
          <p:cNvPr id="1090" name="Google Shape;1090;p91"/>
          <p:cNvSpPr txBox="1"/>
          <p:nvPr/>
        </p:nvSpPr>
        <p:spPr>
          <a:xfrm>
            <a:off x="975575" y="4548775"/>
            <a:ext cx="1873200" cy="37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GB" sz="1000" b="0" i="0" u="none" strike="noStrike" cap="none">
                <a:solidFill>
                  <a:schemeClr val="accent1"/>
                </a:solidFill>
                <a:latin typeface="Arial"/>
                <a:ea typeface="Arial"/>
                <a:cs typeface="Arial"/>
                <a:sym typeface="Arial"/>
              </a:rPr>
              <a:t>[1] </a:t>
            </a:r>
            <a:r>
              <a:rPr lang="en-GB" sz="1000" b="0" i="0" u="sng" strike="noStrike" cap="none">
                <a:solidFill>
                  <a:schemeClr val="accent1"/>
                </a:solidFill>
                <a:latin typeface="Arial"/>
                <a:ea typeface="Arial"/>
                <a:cs typeface="Arial"/>
                <a:sym typeface="Arial"/>
                <a:hlinkClick r:id="rId4">
                  <a:extLst>
                    <a:ext uri="{A12FA001-AC4F-418D-AE19-62706E023703}">
                      <ahyp:hlinkClr xmlns:ahyp="http://schemas.microsoft.com/office/drawing/2018/hyperlinkcolor" val="tx"/>
                    </a:ext>
                  </a:extLst>
                </a:hlinkClick>
              </a:rPr>
              <a:t>I</a:t>
            </a:r>
            <a:r>
              <a:rPr lang="en-GB" sz="1000" b="0" i="0" u="none" strike="noStrike" cap="none">
                <a:solidFill>
                  <a:schemeClr val="accent1"/>
                </a:solidFill>
                <a:latin typeface="Arial"/>
                <a:ea typeface="Arial"/>
                <a:cs typeface="Arial"/>
                <a:sym typeface="Arial"/>
              </a:rPr>
              <a:t>, </a:t>
            </a:r>
            <a:r>
              <a:rPr lang="en-GB" sz="1000" b="0" i="0" u="sng" strike="noStrike" cap="none">
                <a:solidFill>
                  <a:schemeClr val="accent1"/>
                </a:solidFill>
                <a:latin typeface="Arial"/>
                <a:ea typeface="Arial"/>
                <a:cs typeface="Arial"/>
                <a:sym typeface="Arial"/>
                <a:hlinkClick r:id="rId5">
                  <a:extLst>
                    <a:ext uri="{A12FA001-AC4F-418D-AE19-62706E023703}">
                      <ahyp:hlinkClr xmlns:ahyp="http://schemas.microsoft.com/office/drawing/2018/hyperlinkcolor" val="tx"/>
                    </a:ext>
                  </a:extLst>
                </a:hlinkClick>
              </a:rPr>
              <a:t>II,</a:t>
            </a:r>
            <a:r>
              <a:rPr lang="en-GB" sz="1000" b="0" i="0" u="none" strike="noStrike" cap="none">
                <a:solidFill>
                  <a:schemeClr val="accent1"/>
                </a:solidFill>
                <a:latin typeface="Arial"/>
                <a:ea typeface="Arial"/>
                <a:cs typeface="Arial"/>
                <a:sym typeface="Arial"/>
              </a:rPr>
              <a:t> </a:t>
            </a:r>
            <a:r>
              <a:rPr lang="en-GB" sz="1000" b="0" i="0" u="sng" strike="noStrike" cap="none">
                <a:solidFill>
                  <a:schemeClr val="accent1"/>
                </a:solidFill>
                <a:latin typeface="Arial"/>
                <a:ea typeface="Arial"/>
                <a:cs typeface="Arial"/>
                <a:sym typeface="Arial"/>
                <a:hlinkClick r:id="rId6">
                  <a:extLst>
                    <a:ext uri="{A12FA001-AC4F-418D-AE19-62706E023703}">
                      <ahyp:hlinkClr xmlns:ahyp="http://schemas.microsoft.com/office/drawing/2018/hyperlinkcolor" val="tx"/>
                    </a:ext>
                  </a:extLst>
                </a:hlinkClick>
              </a:rPr>
              <a:t>III</a:t>
            </a:r>
            <a:r>
              <a:rPr lang="en-GB" sz="1000" b="0" i="0" u="none" strike="noStrike" cap="none">
                <a:solidFill>
                  <a:schemeClr val="accent1"/>
                </a:solidFill>
                <a:latin typeface="Arial"/>
                <a:ea typeface="Arial"/>
                <a:cs typeface="Arial"/>
                <a:sym typeface="Arial"/>
              </a:rPr>
              <a:t> (SLAWG 2023)</a:t>
            </a:r>
            <a:endParaRPr sz="1000" b="0" i="0" u="none" strike="noStrike" cap="none">
              <a:solidFill>
                <a:schemeClr val="accent1"/>
              </a:solidFill>
              <a:latin typeface="Arial"/>
              <a:ea typeface="Arial"/>
              <a:cs typeface="Arial"/>
              <a:sym typeface="Arial"/>
            </a:endParaRPr>
          </a:p>
        </p:txBody>
      </p:sp>
      <p:grpSp>
        <p:nvGrpSpPr>
          <p:cNvPr id="1091" name="Google Shape;1091;p91"/>
          <p:cNvGrpSpPr/>
          <p:nvPr/>
        </p:nvGrpSpPr>
        <p:grpSpPr>
          <a:xfrm>
            <a:off x="6226125" y="880380"/>
            <a:ext cx="2801036" cy="3451942"/>
            <a:chOff x="6345425" y="967074"/>
            <a:chExt cx="2681700" cy="3365450"/>
          </a:xfrm>
        </p:grpSpPr>
        <p:pic>
          <p:nvPicPr>
            <p:cNvPr id="1092" name="Google Shape;1092;p91"/>
            <p:cNvPicPr preferRelativeResize="0"/>
            <p:nvPr/>
          </p:nvPicPr>
          <p:blipFill rotWithShape="1">
            <a:blip r:embed="rId7">
              <a:alphaModFix/>
            </a:blip>
            <a:srcRect/>
            <a:stretch/>
          </p:blipFill>
          <p:spPr>
            <a:xfrm>
              <a:off x="6345425" y="967074"/>
              <a:ext cx="2470825" cy="3365450"/>
            </a:xfrm>
            <a:prstGeom prst="rect">
              <a:avLst/>
            </a:prstGeom>
            <a:noFill/>
            <a:ln>
              <a:noFill/>
            </a:ln>
          </p:spPr>
        </p:pic>
        <p:sp>
          <p:nvSpPr>
            <p:cNvPr id="1093" name="Google Shape;1093;p91"/>
            <p:cNvSpPr txBox="1"/>
            <p:nvPr/>
          </p:nvSpPr>
          <p:spPr>
            <a:xfrm>
              <a:off x="7919825" y="1099675"/>
              <a:ext cx="1107300" cy="207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500"/>
                <a:buFont typeface="Arial"/>
                <a:buNone/>
              </a:pPr>
              <a:r>
                <a:rPr lang="en-GB" sz="1500" b="0" i="0" u="none" strike="noStrike" cap="none">
                  <a:solidFill>
                    <a:schemeClr val="dk1"/>
                  </a:solidFill>
                  <a:latin typeface="Arial"/>
                  <a:ea typeface="Arial"/>
                  <a:cs typeface="Arial"/>
                  <a:sym typeface="Arial"/>
                </a:rPr>
                <a:t>(NA62)</a:t>
              </a:r>
              <a:endParaRPr sz="1500" b="0" i="0" u="none" strike="noStrike" cap="none">
                <a:solidFill>
                  <a:schemeClr val="dk1"/>
                </a:solidFill>
                <a:latin typeface="Arial"/>
                <a:ea typeface="Arial"/>
                <a:cs typeface="Arial"/>
                <a:sym typeface="Arial"/>
              </a:endParaRPr>
            </a:p>
          </p:txBody>
        </p:sp>
        <p:sp>
          <p:nvSpPr>
            <p:cNvPr id="1094" name="Google Shape;1094;p91"/>
            <p:cNvSpPr txBox="1"/>
            <p:nvPr/>
          </p:nvSpPr>
          <p:spPr>
            <a:xfrm>
              <a:off x="7919825" y="2623675"/>
              <a:ext cx="1107300" cy="207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500"/>
                <a:buFont typeface="Arial"/>
                <a:buNone/>
              </a:pPr>
              <a:r>
                <a:rPr lang="en-GB" sz="1500" b="0" i="0" u="none" strike="noStrike" cap="none">
                  <a:solidFill>
                    <a:schemeClr val="dk1"/>
                  </a:solidFill>
                  <a:latin typeface="Arial"/>
                  <a:ea typeface="Arial"/>
                  <a:cs typeface="Arial"/>
                  <a:sym typeface="Arial"/>
                </a:rPr>
                <a:t>(SY-BI)</a:t>
              </a:r>
              <a:endParaRPr sz="1500" b="0" i="0" u="none" strike="noStrike" cap="none">
                <a:solidFill>
                  <a:schemeClr val="dk1"/>
                </a:solidFill>
                <a:latin typeface="Arial"/>
                <a:ea typeface="Arial"/>
                <a:cs typeface="Arial"/>
                <a:sym typeface="Arial"/>
              </a:endParaRPr>
            </a:p>
          </p:txBody>
        </p:sp>
      </p:grpSp>
      <p:sp>
        <p:nvSpPr>
          <p:cNvPr id="1095" name="Google Shape;1095;p91"/>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smtClean="0"/>
              <a:pPr marL="0" lvl="0" indent="0" algn="r" rtl="0">
                <a:lnSpc>
                  <a:spcPct val="100000"/>
                </a:lnSpc>
                <a:spcBef>
                  <a:spcPts val="0"/>
                </a:spcBef>
                <a:spcAft>
                  <a:spcPts val="0"/>
                </a:spcAft>
                <a:buClr>
                  <a:srgbClr val="000000"/>
                </a:buClr>
                <a:buSzPts val="1200"/>
                <a:buFont typeface="Arial"/>
                <a:buNone/>
              </a:pPr>
              <a:t>161</a:t>
            </a:fld>
            <a:endParaRPr/>
          </a:p>
        </p:txBody>
      </p:sp>
      <p:sp>
        <p:nvSpPr>
          <p:cNvPr id="2" name="Footer Placeholder 1">
            <a:extLst>
              <a:ext uri="{FF2B5EF4-FFF2-40B4-BE49-F238E27FC236}">
                <a16:creationId xmlns:a16="http://schemas.microsoft.com/office/drawing/2014/main" id="{4454A14F-9F55-90A9-BD88-29C974D457BC}"/>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4126779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8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8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8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Shape 1099"/>
        <p:cNvGrpSpPr/>
        <p:nvPr/>
      </p:nvGrpSpPr>
      <p:grpSpPr>
        <a:xfrm>
          <a:off x="0" y="0"/>
          <a:ext cx="0" cy="0"/>
          <a:chOff x="0" y="0"/>
          <a:chExt cx="0" cy="0"/>
        </a:xfrm>
      </p:grpSpPr>
      <p:sp>
        <p:nvSpPr>
          <p:cNvPr id="1100" name="Google Shape;1100;p92"/>
          <p:cNvSpPr txBox="1">
            <a:spLocks noGrp="1"/>
          </p:cNvSpPr>
          <p:nvPr>
            <p:ph type="title"/>
          </p:nvPr>
        </p:nvSpPr>
        <p:spPr>
          <a:xfrm>
            <a:off x="457200" y="175120"/>
            <a:ext cx="8226900" cy="705300"/>
          </a:xfrm>
          <a:prstGeom prst="rect">
            <a:avLst/>
          </a:prstGeom>
          <a:noFill/>
          <a:ln>
            <a:noFill/>
          </a:ln>
        </p:spPr>
        <p:txBody>
          <a:bodyPr spcFirstLastPara="1" wrap="square" lIns="45700" tIns="45700" rIns="45700" bIns="45700" anchor="ctr" anchorCtr="0">
            <a:noAutofit/>
          </a:bodyPr>
          <a:lstStyle/>
          <a:p>
            <a:pPr marL="0" lvl="0" indent="0" algn="l" rtl="0">
              <a:lnSpc>
                <a:spcPct val="100000"/>
              </a:lnSpc>
              <a:spcBef>
                <a:spcPts val="0"/>
              </a:spcBef>
              <a:spcAft>
                <a:spcPts val="0"/>
              </a:spcAft>
              <a:buSzPts val="4600"/>
              <a:buNone/>
            </a:pPr>
            <a:r>
              <a:rPr lang="en-GB"/>
              <a:t>Latest results</a:t>
            </a:r>
            <a:endParaRPr/>
          </a:p>
        </p:txBody>
      </p:sp>
      <p:sp>
        <p:nvSpPr>
          <p:cNvPr id="1101" name="Google Shape;1101;p92"/>
          <p:cNvSpPr txBox="1">
            <a:spLocks noGrp="1"/>
          </p:cNvSpPr>
          <p:nvPr>
            <p:ph type="body" idx="1"/>
          </p:nvPr>
        </p:nvSpPr>
        <p:spPr>
          <a:xfrm>
            <a:off x="457200" y="918000"/>
            <a:ext cx="8331900" cy="16947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600"/>
              </a:spcBef>
              <a:spcAft>
                <a:spcPts val="0"/>
              </a:spcAft>
              <a:buSzPts val="2400"/>
              <a:buNone/>
            </a:pPr>
            <a:r>
              <a:rPr lang="en-GB" sz="1500" b="1"/>
              <a:t>High-level controller implemented, which allows to employ numerical optimisers reliably.</a:t>
            </a:r>
            <a:endParaRPr sz="1500" b="1"/>
          </a:p>
          <a:p>
            <a:pPr marL="457200" lvl="0" indent="-323850" algn="l" rtl="0">
              <a:lnSpc>
                <a:spcPct val="100000"/>
              </a:lnSpc>
              <a:spcBef>
                <a:spcPts val="600"/>
              </a:spcBef>
              <a:spcAft>
                <a:spcPts val="0"/>
              </a:spcAft>
              <a:buSzPts val="1500"/>
              <a:buChar char="•"/>
            </a:pPr>
            <a:r>
              <a:rPr lang="en-GB" sz="1500"/>
              <a:t>The absolute position and angle measurements are used via PID controller (limited by the minimum step size of the motor).</a:t>
            </a:r>
            <a:endParaRPr sz="1500"/>
          </a:p>
          <a:p>
            <a:pPr marL="457200" lvl="0" indent="-323850" algn="l" rtl="0">
              <a:lnSpc>
                <a:spcPct val="100000"/>
              </a:lnSpc>
              <a:spcBef>
                <a:spcPts val="0"/>
              </a:spcBef>
              <a:spcAft>
                <a:spcPts val="0"/>
              </a:spcAft>
              <a:buSzPts val="1500"/>
              <a:buChar char="•"/>
            </a:pPr>
            <a:r>
              <a:rPr lang="en-GB" sz="1500"/>
              <a:t>TECA aligned with Bayesian optimisation in &lt;60 cycles (potential to cut in half with surrogate optimisation).</a:t>
            </a:r>
            <a:endParaRPr sz="1500"/>
          </a:p>
        </p:txBody>
      </p:sp>
      <p:grpSp>
        <p:nvGrpSpPr>
          <p:cNvPr id="1102" name="Google Shape;1102;p92"/>
          <p:cNvGrpSpPr/>
          <p:nvPr/>
        </p:nvGrpSpPr>
        <p:grpSpPr>
          <a:xfrm>
            <a:off x="2442777" y="2687459"/>
            <a:ext cx="2236503" cy="1574342"/>
            <a:chOff x="86000" y="2772182"/>
            <a:chExt cx="1984651" cy="1386230"/>
          </a:xfrm>
        </p:grpSpPr>
        <p:pic>
          <p:nvPicPr>
            <p:cNvPr id="1103" name="Google Shape;1103;p92" descr="zoom"/>
            <p:cNvPicPr preferRelativeResize="0"/>
            <p:nvPr/>
          </p:nvPicPr>
          <p:blipFill rotWithShape="1">
            <a:blip r:embed="rId3">
              <a:alphaModFix/>
            </a:blip>
            <a:srcRect l="47873"/>
            <a:stretch/>
          </p:blipFill>
          <p:spPr>
            <a:xfrm>
              <a:off x="86000" y="2772182"/>
              <a:ext cx="1984651" cy="1386230"/>
            </a:xfrm>
            <a:prstGeom prst="rect">
              <a:avLst/>
            </a:prstGeom>
            <a:noFill/>
            <a:ln>
              <a:noFill/>
            </a:ln>
          </p:spPr>
        </p:pic>
        <p:cxnSp>
          <p:nvCxnSpPr>
            <p:cNvPr id="1104" name="Google Shape;1104;p92"/>
            <p:cNvCxnSpPr/>
            <p:nvPr/>
          </p:nvCxnSpPr>
          <p:spPr>
            <a:xfrm rot="10800000">
              <a:off x="520250" y="2892925"/>
              <a:ext cx="1397100" cy="0"/>
            </a:xfrm>
            <a:prstGeom prst="straightConnector1">
              <a:avLst/>
            </a:prstGeom>
            <a:noFill/>
            <a:ln w="19050" cap="flat" cmpd="sng">
              <a:solidFill>
                <a:srgbClr val="C55A11"/>
              </a:solidFill>
              <a:prstDash val="dash"/>
              <a:round/>
              <a:headEnd type="none" w="sm" len="sm"/>
              <a:tailEnd type="none" w="sm" len="sm"/>
            </a:ln>
          </p:spPr>
        </p:cxnSp>
      </p:grpSp>
      <p:grpSp>
        <p:nvGrpSpPr>
          <p:cNvPr id="1105" name="Google Shape;1105;p92"/>
          <p:cNvGrpSpPr/>
          <p:nvPr/>
        </p:nvGrpSpPr>
        <p:grpSpPr>
          <a:xfrm>
            <a:off x="337113" y="2687380"/>
            <a:ext cx="2080906" cy="1657687"/>
            <a:chOff x="2140576" y="2733300"/>
            <a:chExt cx="1984651" cy="1464000"/>
          </a:xfrm>
        </p:grpSpPr>
        <p:pic>
          <p:nvPicPr>
            <p:cNvPr id="1106" name="Google Shape;1106;p92" descr="zoom"/>
            <p:cNvPicPr preferRelativeResize="0"/>
            <p:nvPr/>
          </p:nvPicPr>
          <p:blipFill rotWithShape="1">
            <a:blip r:embed="rId4">
              <a:alphaModFix/>
            </a:blip>
            <a:srcRect l="49614"/>
            <a:stretch/>
          </p:blipFill>
          <p:spPr>
            <a:xfrm>
              <a:off x="2140576" y="2733300"/>
              <a:ext cx="1984651" cy="1464000"/>
            </a:xfrm>
            <a:prstGeom prst="rect">
              <a:avLst/>
            </a:prstGeom>
            <a:noFill/>
            <a:ln>
              <a:noFill/>
            </a:ln>
          </p:spPr>
        </p:pic>
        <p:cxnSp>
          <p:nvCxnSpPr>
            <p:cNvPr id="1107" name="Google Shape;1107;p92"/>
            <p:cNvCxnSpPr/>
            <p:nvPr/>
          </p:nvCxnSpPr>
          <p:spPr>
            <a:xfrm rot="10800000">
              <a:off x="2577650" y="3197725"/>
              <a:ext cx="1397100" cy="0"/>
            </a:xfrm>
            <a:prstGeom prst="straightConnector1">
              <a:avLst/>
            </a:prstGeom>
            <a:noFill/>
            <a:ln w="19050" cap="flat" cmpd="sng">
              <a:solidFill>
                <a:srgbClr val="C55A11"/>
              </a:solidFill>
              <a:prstDash val="dash"/>
              <a:round/>
              <a:headEnd type="none" w="sm" len="sm"/>
              <a:tailEnd type="none" w="sm" len="sm"/>
            </a:ln>
          </p:spPr>
        </p:cxnSp>
      </p:grpSp>
      <p:grpSp>
        <p:nvGrpSpPr>
          <p:cNvPr id="1108" name="Google Shape;1108;p92"/>
          <p:cNvGrpSpPr/>
          <p:nvPr/>
        </p:nvGrpSpPr>
        <p:grpSpPr>
          <a:xfrm>
            <a:off x="4612775" y="2440951"/>
            <a:ext cx="3853425" cy="1957673"/>
            <a:chOff x="4612775" y="2440951"/>
            <a:chExt cx="3853425" cy="1957673"/>
          </a:xfrm>
        </p:grpSpPr>
        <p:pic>
          <p:nvPicPr>
            <p:cNvPr id="1109" name="Google Shape;1109;p92" descr="zoom"/>
            <p:cNvPicPr preferRelativeResize="0"/>
            <p:nvPr/>
          </p:nvPicPr>
          <p:blipFill rotWithShape="1">
            <a:blip r:embed="rId5">
              <a:alphaModFix/>
            </a:blip>
            <a:srcRect/>
            <a:stretch/>
          </p:blipFill>
          <p:spPr>
            <a:xfrm>
              <a:off x="5600300" y="2440951"/>
              <a:ext cx="2865900" cy="1957673"/>
            </a:xfrm>
            <a:prstGeom prst="rect">
              <a:avLst/>
            </a:prstGeom>
            <a:noFill/>
            <a:ln>
              <a:noFill/>
            </a:ln>
          </p:spPr>
        </p:pic>
        <p:sp>
          <p:nvSpPr>
            <p:cNvPr id="1110" name="Google Shape;1110;p92"/>
            <p:cNvSpPr/>
            <p:nvPr/>
          </p:nvSpPr>
          <p:spPr>
            <a:xfrm>
              <a:off x="4612775" y="3207150"/>
              <a:ext cx="931500" cy="4656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111" name="Google Shape;1111;p92"/>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smtClean="0"/>
              <a:pPr marL="0" lvl="0" indent="0" algn="r" rtl="0">
                <a:lnSpc>
                  <a:spcPct val="100000"/>
                </a:lnSpc>
                <a:spcBef>
                  <a:spcPts val="0"/>
                </a:spcBef>
                <a:spcAft>
                  <a:spcPts val="0"/>
                </a:spcAft>
                <a:buClr>
                  <a:srgbClr val="000000"/>
                </a:buClr>
                <a:buSzPts val="1200"/>
                <a:buFont typeface="Arial"/>
                <a:buNone/>
              </a:pPr>
              <a:t>162</a:t>
            </a:fld>
            <a:endParaRPr/>
          </a:p>
        </p:txBody>
      </p:sp>
      <p:sp>
        <p:nvSpPr>
          <p:cNvPr id="2" name="Footer Placeholder 1">
            <a:extLst>
              <a:ext uri="{FF2B5EF4-FFF2-40B4-BE49-F238E27FC236}">
                <a16:creationId xmlns:a16="http://schemas.microsoft.com/office/drawing/2014/main" id="{75AC6241-8853-4BDB-FB17-C4F6A82B905B}"/>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1496552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0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0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0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Shape 1115"/>
        <p:cNvGrpSpPr/>
        <p:nvPr/>
      </p:nvGrpSpPr>
      <p:grpSpPr>
        <a:xfrm>
          <a:off x="0" y="0"/>
          <a:ext cx="0" cy="0"/>
          <a:chOff x="0" y="0"/>
          <a:chExt cx="0" cy="0"/>
        </a:xfrm>
      </p:grpSpPr>
      <p:sp>
        <p:nvSpPr>
          <p:cNvPr id="1116" name="Google Shape;1116;p93"/>
          <p:cNvSpPr txBox="1">
            <a:spLocks noGrp="1"/>
          </p:cNvSpPr>
          <p:nvPr>
            <p:ph type="title"/>
          </p:nvPr>
        </p:nvSpPr>
        <p:spPr>
          <a:xfrm>
            <a:off x="457200" y="175120"/>
            <a:ext cx="8226900" cy="705300"/>
          </a:xfrm>
          <a:prstGeom prst="rect">
            <a:avLst/>
          </a:prstGeom>
          <a:noFill/>
          <a:ln>
            <a:noFill/>
          </a:ln>
        </p:spPr>
        <p:txBody>
          <a:bodyPr spcFirstLastPara="1" wrap="square" lIns="45700" tIns="45700" rIns="45700" bIns="45700" anchor="ctr" anchorCtr="0">
            <a:noAutofit/>
          </a:bodyPr>
          <a:lstStyle/>
          <a:p>
            <a:pPr marL="0" lvl="0" indent="0" algn="l" rtl="0">
              <a:lnSpc>
                <a:spcPct val="100000"/>
              </a:lnSpc>
              <a:spcBef>
                <a:spcPts val="0"/>
              </a:spcBef>
              <a:spcAft>
                <a:spcPts val="0"/>
              </a:spcAft>
              <a:buClr>
                <a:schemeClr val="dk1"/>
              </a:buClr>
              <a:buSzPts val="4140"/>
              <a:buFont typeface="Arial"/>
              <a:buNone/>
            </a:pPr>
            <a:r>
              <a:rPr lang="en-GB" sz="3600"/>
              <a:t>Beamlet</a:t>
            </a:r>
            <a:endParaRPr/>
          </a:p>
        </p:txBody>
      </p:sp>
      <p:sp>
        <p:nvSpPr>
          <p:cNvPr id="1117" name="Google Shape;1117;p93"/>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lnSpc>
                <a:spcPct val="100000"/>
              </a:lnSpc>
              <a:spcBef>
                <a:spcPts val="0"/>
              </a:spcBef>
              <a:spcAft>
                <a:spcPts val="0"/>
              </a:spcAft>
              <a:buSzPts val="1200"/>
              <a:buNone/>
            </a:pPr>
            <a:fld id="{00000000-1234-1234-1234-123412341234}" type="slidenum">
              <a:rPr lang="en-GB" smtClean="0"/>
              <a:pPr marL="0" lvl="0" indent="0" algn="r" rtl="0">
                <a:lnSpc>
                  <a:spcPct val="100000"/>
                </a:lnSpc>
                <a:spcBef>
                  <a:spcPts val="0"/>
                </a:spcBef>
                <a:spcAft>
                  <a:spcPts val="0"/>
                </a:spcAft>
                <a:buSzPts val="1200"/>
                <a:buNone/>
              </a:pPr>
              <a:t>163</a:t>
            </a:fld>
            <a:endParaRPr/>
          </a:p>
        </p:txBody>
      </p:sp>
      <p:pic>
        <p:nvPicPr>
          <p:cNvPr id="1118" name="Google Shape;1118;p93"/>
          <p:cNvPicPr preferRelativeResize="0"/>
          <p:nvPr/>
        </p:nvPicPr>
        <p:blipFill rotWithShape="1">
          <a:blip r:embed="rId3">
            <a:alphaModFix/>
          </a:blip>
          <a:srcRect/>
          <a:stretch/>
        </p:blipFill>
        <p:spPr>
          <a:xfrm>
            <a:off x="842250" y="1268525"/>
            <a:ext cx="7434772" cy="3047701"/>
          </a:xfrm>
          <a:prstGeom prst="rect">
            <a:avLst/>
          </a:prstGeom>
          <a:noFill/>
          <a:ln>
            <a:noFill/>
          </a:ln>
        </p:spPr>
      </p:pic>
      <p:sp>
        <p:nvSpPr>
          <p:cNvPr id="2" name="Footer Placeholder 1">
            <a:extLst>
              <a:ext uri="{FF2B5EF4-FFF2-40B4-BE49-F238E27FC236}">
                <a16:creationId xmlns:a16="http://schemas.microsoft.com/office/drawing/2014/main" id="{991D1BEC-2D70-8DD4-5835-EC2362D1AFBB}"/>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2078686789"/>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Shape 1122"/>
        <p:cNvGrpSpPr/>
        <p:nvPr/>
      </p:nvGrpSpPr>
      <p:grpSpPr>
        <a:xfrm>
          <a:off x="0" y="0"/>
          <a:ext cx="0" cy="0"/>
          <a:chOff x="0" y="0"/>
          <a:chExt cx="0" cy="0"/>
        </a:xfrm>
      </p:grpSpPr>
      <p:sp>
        <p:nvSpPr>
          <p:cNvPr id="1123" name="Google Shape;1123;p94"/>
          <p:cNvSpPr txBox="1">
            <a:spLocks noGrp="1"/>
          </p:cNvSpPr>
          <p:nvPr>
            <p:ph type="title"/>
          </p:nvPr>
        </p:nvSpPr>
        <p:spPr>
          <a:xfrm>
            <a:off x="457200" y="175120"/>
            <a:ext cx="8226900" cy="705300"/>
          </a:xfrm>
          <a:prstGeom prst="rect">
            <a:avLst/>
          </a:prstGeom>
          <a:noFill/>
          <a:ln>
            <a:noFill/>
          </a:ln>
        </p:spPr>
        <p:txBody>
          <a:bodyPr spcFirstLastPara="1" wrap="square" lIns="45700" tIns="45700" rIns="45700" bIns="45700" anchor="ctr" anchorCtr="0">
            <a:noAutofit/>
          </a:bodyPr>
          <a:lstStyle/>
          <a:p>
            <a:pPr marL="0" lvl="0" indent="0" algn="l" rtl="0">
              <a:lnSpc>
                <a:spcPct val="100000"/>
              </a:lnSpc>
              <a:spcBef>
                <a:spcPts val="0"/>
              </a:spcBef>
              <a:spcAft>
                <a:spcPts val="0"/>
              </a:spcAft>
              <a:buSzPts val="4600"/>
              <a:buNone/>
            </a:pPr>
            <a:r>
              <a:rPr lang="en-GB"/>
              <a:t>Latest results (ii)</a:t>
            </a:r>
            <a:endParaRPr/>
          </a:p>
        </p:txBody>
      </p:sp>
      <p:sp>
        <p:nvSpPr>
          <p:cNvPr id="1124" name="Google Shape;1124;p94"/>
          <p:cNvSpPr txBox="1">
            <a:spLocks noGrp="1"/>
          </p:cNvSpPr>
          <p:nvPr>
            <p:ph type="body" idx="1"/>
          </p:nvPr>
        </p:nvSpPr>
        <p:spPr>
          <a:xfrm>
            <a:off x="457200" y="994201"/>
            <a:ext cx="8229600" cy="7053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600"/>
              </a:spcBef>
              <a:spcAft>
                <a:spcPts val="0"/>
              </a:spcAft>
              <a:buSzPts val="2400"/>
              <a:buNone/>
            </a:pPr>
            <a:r>
              <a:rPr lang="en-GB" sz="1600" b="1"/>
              <a:t>TECA can reduce losses by factor 2 at high intensity, but controller is essential to recover </a:t>
            </a:r>
            <a:r>
              <a:rPr lang="en-GB" sz="1600" b="1">
                <a:highlight>
                  <a:srgbClr val="C9DAF8"/>
                </a:highlight>
              </a:rPr>
              <a:t>loss reduction</a:t>
            </a:r>
            <a:r>
              <a:rPr lang="en-GB" sz="1600" b="1"/>
              <a:t> after machine stop or supercycle change.</a:t>
            </a:r>
            <a:endParaRPr sz="1600" b="1"/>
          </a:p>
          <a:p>
            <a:pPr marL="0" lvl="0" indent="0" algn="l" rtl="0">
              <a:lnSpc>
                <a:spcPct val="100000"/>
              </a:lnSpc>
              <a:spcBef>
                <a:spcPts val="600"/>
              </a:spcBef>
              <a:spcAft>
                <a:spcPts val="0"/>
              </a:spcAft>
              <a:buSzPts val="2400"/>
              <a:buNone/>
            </a:pPr>
            <a:endParaRPr sz="1600"/>
          </a:p>
        </p:txBody>
      </p:sp>
      <p:pic>
        <p:nvPicPr>
          <p:cNvPr id="1125" name="Google Shape;1125;p94" descr="A screenshot of a computer screen&#10;&#10;Description automatically generated"/>
          <p:cNvPicPr preferRelativeResize="0"/>
          <p:nvPr/>
        </p:nvPicPr>
        <p:blipFill rotWithShape="1">
          <a:blip r:embed="rId3">
            <a:alphaModFix/>
          </a:blip>
          <a:srcRect/>
          <a:stretch/>
        </p:blipFill>
        <p:spPr>
          <a:xfrm>
            <a:off x="1372036" y="1701136"/>
            <a:ext cx="7314328" cy="2742871"/>
          </a:xfrm>
          <a:prstGeom prst="rect">
            <a:avLst/>
          </a:prstGeom>
          <a:noFill/>
          <a:ln>
            <a:noFill/>
          </a:ln>
        </p:spPr>
      </p:pic>
      <p:sp>
        <p:nvSpPr>
          <p:cNvPr id="1126" name="Google Shape;1126;p94"/>
          <p:cNvSpPr/>
          <p:nvPr/>
        </p:nvSpPr>
        <p:spPr>
          <a:xfrm>
            <a:off x="1372025" y="2644550"/>
            <a:ext cx="276300" cy="10971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27" name="Google Shape;1127;p94"/>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smtClean="0"/>
              <a:pPr marL="0" lvl="0" indent="0" algn="r" rtl="0">
                <a:lnSpc>
                  <a:spcPct val="100000"/>
                </a:lnSpc>
                <a:spcBef>
                  <a:spcPts val="0"/>
                </a:spcBef>
                <a:spcAft>
                  <a:spcPts val="0"/>
                </a:spcAft>
                <a:buClr>
                  <a:srgbClr val="000000"/>
                </a:buClr>
                <a:buSzPts val="1200"/>
                <a:buFont typeface="Arial"/>
                <a:buNone/>
              </a:pPr>
              <a:t>164</a:t>
            </a:fld>
            <a:endParaRPr/>
          </a:p>
        </p:txBody>
      </p:sp>
      <p:sp>
        <p:nvSpPr>
          <p:cNvPr id="2" name="Footer Placeholder 1">
            <a:extLst>
              <a:ext uri="{FF2B5EF4-FFF2-40B4-BE49-F238E27FC236}">
                <a16:creationId xmlns:a16="http://schemas.microsoft.com/office/drawing/2014/main" id="{C90DCFC9-F658-98DF-D87E-F21264E4A269}"/>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74817962"/>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Shape 1131"/>
        <p:cNvGrpSpPr/>
        <p:nvPr/>
      </p:nvGrpSpPr>
      <p:grpSpPr>
        <a:xfrm>
          <a:off x="0" y="0"/>
          <a:ext cx="0" cy="0"/>
          <a:chOff x="0" y="0"/>
          <a:chExt cx="0" cy="0"/>
        </a:xfrm>
      </p:grpSpPr>
      <p:sp>
        <p:nvSpPr>
          <p:cNvPr id="1132" name="Google Shape;1132;p95"/>
          <p:cNvSpPr txBox="1">
            <a:spLocks noGrp="1"/>
          </p:cNvSpPr>
          <p:nvPr>
            <p:ph type="title"/>
          </p:nvPr>
        </p:nvSpPr>
        <p:spPr>
          <a:xfrm>
            <a:off x="458550" y="226995"/>
            <a:ext cx="8226900" cy="705300"/>
          </a:xfrm>
          <a:prstGeom prst="rect">
            <a:avLst/>
          </a:prstGeom>
          <a:no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chemeClr val="dk1"/>
              </a:buClr>
              <a:buSzPts val="4140"/>
              <a:buFont typeface="Arial"/>
              <a:buNone/>
            </a:pPr>
            <a:r>
              <a:rPr lang="en-GB" sz="3600"/>
              <a:t>Splitters</a:t>
            </a:r>
            <a:endParaRPr sz="2400" b="0" i="0" u="none" strike="noStrike" cap="none">
              <a:solidFill>
                <a:schemeClr val="dk1"/>
              </a:solidFill>
              <a:latin typeface="Arial"/>
              <a:ea typeface="Arial"/>
              <a:cs typeface="Arial"/>
              <a:sym typeface="Arial"/>
            </a:endParaRPr>
          </a:p>
        </p:txBody>
      </p:sp>
      <p:sp>
        <p:nvSpPr>
          <p:cNvPr id="1133" name="Google Shape;1133;p95"/>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smtClean="0"/>
              <a:pPr marL="0" lvl="0" indent="0" algn="r" rtl="0">
                <a:lnSpc>
                  <a:spcPct val="100000"/>
                </a:lnSpc>
                <a:spcBef>
                  <a:spcPts val="0"/>
                </a:spcBef>
                <a:spcAft>
                  <a:spcPts val="0"/>
                </a:spcAft>
                <a:buClr>
                  <a:srgbClr val="000000"/>
                </a:buClr>
                <a:buSzPts val="1200"/>
                <a:buFont typeface="Arial"/>
                <a:buNone/>
              </a:pPr>
              <a:t>165</a:t>
            </a:fld>
            <a:endParaRPr/>
          </a:p>
        </p:txBody>
      </p:sp>
      <p:sp>
        <p:nvSpPr>
          <p:cNvPr id="1134" name="Google Shape;1134;p95"/>
          <p:cNvSpPr txBox="1">
            <a:spLocks noGrp="1"/>
          </p:cNvSpPr>
          <p:nvPr>
            <p:ph type="body" idx="1"/>
          </p:nvPr>
        </p:nvSpPr>
        <p:spPr>
          <a:xfrm>
            <a:off x="480250" y="932500"/>
            <a:ext cx="4200300" cy="16341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2400"/>
              <a:buNone/>
            </a:pPr>
            <a:r>
              <a:rPr lang="en-GB" sz="1300" b="1"/>
              <a:t>Two Lambertson septa splitters in TT20 provide simultaneous beam to targets.</a:t>
            </a:r>
            <a:endParaRPr sz="1300" b="1"/>
          </a:p>
          <a:p>
            <a:pPr marL="457200" marR="0" lvl="0" indent="-311150" algn="l" rtl="0">
              <a:lnSpc>
                <a:spcPct val="100000"/>
              </a:lnSpc>
              <a:spcBef>
                <a:spcPts val="0"/>
              </a:spcBef>
              <a:spcAft>
                <a:spcPts val="0"/>
              </a:spcAft>
              <a:buSzPts val="1300"/>
              <a:buChar char="•"/>
            </a:pPr>
            <a:r>
              <a:rPr lang="en-GB" sz="1300"/>
              <a:t>Beam is physically split on TCSC collimator blade.</a:t>
            </a:r>
            <a:endParaRPr sz="1300"/>
          </a:p>
          <a:p>
            <a:pPr marL="457200" marR="0" lvl="0" indent="-311150" algn="l" rtl="0">
              <a:lnSpc>
                <a:spcPct val="100000"/>
              </a:lnSpc>
              <a:spcBef>
                <a:spcPts val="0"/>
              </a:spcBef>
              <a:spcAft>
                <a:spcPts val="0"/>
              </a:spcAft>
              <a:buSzPts val="1300"/>
              <a:buChar char="•"/>
            </a:pPr>
            <a:r>
              <a:rPr lang="en-GB" sz="1300"/>
              <a:t>Activation is high. New device (more compliant with ALARA) is part of NA-CONS.</a:t>
            </a:r>
            <a:endParaRPr sz="1300"/>
          </a:p>
          <a:p>
            <a:pPr marL="0" marR="0" lvl="0" indent="0" algn="l" rtl="0">
              <a:lnSpc>
                <a:spcPct val="100000"/>
              </a:lnSpc>
              <a:spcBef>
                <a:spcPts val="0"/>
              </a:spcBef>
              <a:spcAft>
                <a:spcPts val="0"/>
              </a:spcAft>
              <a:buSzPts val="2400"/>
              <a:buNone/>
            </a:pPr>
            <a:endParaRPr sz="2000"/>
          </a:p>
        </p:txBody>
      </p:sp>
      <p:pic>
        <p:nvPicPr>
          <p:cNvPr id="1135" name="Google Shape;1135;p95"/>
          <p:cNvPicPr preferRelativeResize="0"/>
          <p:nvPr/>
        </p:nvPicPr>
        <p:blipFill rotWithShape="1">
          <a:blip r:embed="rId3">
            <a:alphaModFix/>
          </a:blip>
          <a:srcRect/>
          <a:stretch/>
        </p:blipFill>
        <p:spPr>
          <a:xfrm>
            <a:off x="76200" y="2251900"/>
            <a:ext cx="5340352" cy="1829313"/>
          </a:xfrm>
          <a:prstGeom prst="rect">
            <a:avLst/>
          </a:prstGeom>
          <a:noFill/>
          <a:ln>
            <a:noFill/>
          </a:ln>
        </p:spPr>
      </p:pic>
      <p:sp>
        <p:nvSpPr>
          <p:cNvPr id="1136" name="Google Shape;1136;p95"/>
          <p:cNvSpPr txBox="1"/>
          <p:nvPr/>
        </p:nvSpPr>
        <p:spPr>
          <a:xfrm>
            <a:off x="202225" y="2992650"/>
            <a:ext cx="890100" cy="273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000"/>
              <a:buFont typeface="Arial"/>
              <a:buNone/>
            </a:pPr>
            <a:r>
              <a:rPr lang="en-GB" sz="2000" b="0" i="0" u="none" strike="noStrike" cap="none">
                <a:solidFill>
                  <a:srgbClr val="000000"/>
                </a:solidFill>
                <a:latin typeface="Arial"/>
                <a:ea typeface="Arial"/>
                <a:cs typeface="Arial"/>
                <a:sym typeface="Arial"/>
              </a:rPr>
              <a:t>SPS</a:t>
            </a:r>
            <a:endParaRPr sz="2000" b="0" i="0" u="none" strike="noStrike" cap="none">
              <a:solidFill>
                <a:srgbClr val="000000"/>
              </a:solidFill>
              <a:latin typeface="Arial"/>
              <a:ea typeface="Arial"/>
              <a:cs typeface="Arial"/>
              <a:sym typeface="Arial"/>
            </a:endParaRPr>
          </a:p>
        </p:txBody>
      </p:sp>
      <p:grpSp>
        <p:nvGrpSpPr>
          <p:cNvPr id="1137" name="Google Shape;1137;p95"/>
          <p:cNvGrpSpPr/>
          <p:nvPr/>
        </p:nvGrpSpPr>
        <p:grpSpPr>
          <a:xfrm>
            <a:off x="1696450" y="845800"/>
            <a:ext cx="7325100" cy="3478500"/>
            <a:chOff x="1696450" y="845800"/>
            <a:chExt cx="7325100" cy="3478500"/>
          </a:xfrm>
        </p:grpSpPr>
        <p:grpSp>
          <p:nvGrpSpPr>
            <p:cNvPr id="1138" name="Google Shape;1138;p95"/>
            <p:cNvGrpSpPr/>
            <p:nvPr/>
          </p:nvGrpSpPr>
          <p:grpSpPr>
            <a:xfrm>
              <a:off x="1696450" y="845800"/>
              <a:ext cx="7325100" cy="3478500"/>
              <a:chOff x="1696450" y="845800"/>
              <a:chExt cx="7325100" cy="3478500"/>
            </a:xfrm>
          </p:grpSpPr>
          <p:sp>
            <p:nvSpPr>
              <p:cNvPr id="1139" name="Google Shape;1139;p95"/>
              <p:cNvSpPr/>
              <p:nvPr/>
            </p:nvSpPr>
            <p:spPr>
              <a:xfrm>
                <a:off x="1696450" y="2622875"/>
                <a:ext cx="198600" cy="481200"/>
              </a:xfrm>
              <a:prstGeom prst="rect">
                <a:avLst/>
              </a:prstGeom>
              <a:no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1140" name="Google Shape;1140;p95"/>
              <p:cNvCxnSpPr/>
              <p:nvPr/>
            </p:nvCxnSpPr>
            <p:spPr>
              <a:xfrm rot="10800000" flipH="1">
                <a:off x="1925050" y="2137525"/>
                <a:ext cx="3076200" cy="503400"/>
              </a:xfrm>
              <a:prstGeom prst="straightConnector1">
                <a:avLst/>
              </a:prstGeom>
              <a:noFill/>
              <a:ln w="28575" cap="flat" cmpd="sng">
                <a:solidFill>
                  <a:srgbClr val="000000"/>
                </a:solidFill>
                <a:prstDash val="solid"/>
                <a:round/>
                <a:headEnd type="none" w="sm" len="sm"/>
                <a:tailEnd type="triangle" w="med" len="med"/>
              </a:ln>
            </p:spPr>
          </p:cxnSp>
          <p:sp>
            <p:nvSpPr>
              <p:cNvPr id="1141" name="Google Shape;1141;p95"/>
              <p:cNvSpPr/>
              <p:nvPr/>
            </p:nvSpPr>
            <p:spPr>
              <a:xfrm>
                <a:off x="2991850" y="2622875"/>
                <a:ext cx="198600" cy="481200"/>
              </a:xfrm>
              <a:prstGeom prst="rect">
                <a:avLst/>
              </a:prstGeom>
              <a:no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1142" name="Google Shape;1142;p95"/>
              <p:cNvCxnSpPr/>
              <p:nvPr/>
            </p:nvCxnSpPr>
            <p:spPr>
              <a:xfrm rot="10800000" flipH="1">
                <a:off x="3220450" y="2323825"/>
                <a:ext cx="1853400" cy="317100"/>
              </a:xfrm>
              <a:prstGeom prst="straightConnector1">
                <a:avLst/>
              </a:prstGeom>
              <a:noFill/>
              <a:ln w="28575" cap="flat" cmpd="sng">
                <a:solidFill>
                  <a:srgbClr val="000000"/>
                </a:solidFill>
                <a:prstDash val="solid"/>
                <a:round/>
                <a:headEnd type="none" w="sm" len="sm"/>
                <a:tailEnd type="triangle" w="med" len="med"/>
              </a:ln>
            </p:spPr>
          </p:cxnSp>
          <p:grpSp>
            <p:nvGrpSpPr>
              <p:cNvPr id="1143" name="Google Shape;1143;p95"/>
              <p:cNvGrpSpPr/>
              <p:nvPr/>
            </p:nvGrpSpPr>
            <p:grpSpPr>
              <a:xfrm>
                <a:off x="5110450" y="845800"/>
                <a:ext cx="3911100" cy="3478500"/>
                <a:chOff x="5110450" y="845800"/>
                <a:chExt cx="3911100" cy="3478500"/>
              </a:xfrm>
            </p:grpSpPr>
            <p:pic>
              <p:nvPicPr>
                <p:cNvPr id="1144" name="Google Shape;1144;p95"/>
                <p:cNvPicPr preferRelativeResize="0"/>
                <p:nvPr/>
              </p:nvPicPr>
              <p:blipFill rotWithShape="1">
                <a:blip r:embed="rId4">
                  <a:alphaModFix/>
                </a:blip>
                <a:srcRect/>
                <a:stretch/>
              </p:blipFill>
              <p:spPr>
                <a:xfrm>
                  <a:off x="5110450" y="1106106"/>
                  <a:ext cx="3911051" cy="3218094"/>
                </a:xfrm>
                <a:prstGeom prst="rect">
                  <a:avLst/>
                </a:prstGeom>
                <a:noFill/>
                <a:ln>
                  <a:noFill/>
                </a:ln>
              </p:spPr>
            </p:pic>
            <p:sp>
              <p:nvSpPr>
                <p:cNvPr id="1145" name="Google Shape;1145;p95"/>
                <p:cNvSpPr/>
                <p:nvPr/>
              </p:nvSpPr>
              <p:spPr>
                <a:xfrm>
                  <a:off x="7261050" y="2398225"/>
                  <a:ext cx="396900" cy="168300"/>
                </a:xfrm>
                <a:prstGeom prst="ellipse">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46" name="Google Shape;1146;p95"/>
                <p:cNvSpPr txBox="1"/>
                <p:nvPr/>
              </p:nvSpPr>
              <p:spPr>
                <a:xfrm>
                  <a:off x="7873350" y="2148625"/>
                  <a:ext cx="1040700" cy="4812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0000"/>
                      </a:solidFill>
                      <a:latin typeface="Arial"/>
                      <a:ea typeface="Arial"/>
                      <a:cs typeface="Arial"/>
                      <a:sym typeface="Arial"/>
                    </a:rPr>
                    <a:t>LOSSES</a:t>
                  </a:r>
                  <a:endParaRPr sz="1400" b="1" i="0" u="none" strike="noStrike" cap="none">
                    <a:solidFill>
                      <a:srgbClr val="FF0000"/>
                    </a:solidFill>
                    <a:latin typeface="Arial"/>
                    <a:ea typeface="Arial"/>
                    <a:cs typeface="Arial"/>
                    <a:sym typeface="Arial"/>
                  </a:endParaRPr>
                </a:p>
              </p:txBody>
            </p:sp>
            <p:sp>
              <p:nvSpPr>
                <p:cNvPr id="1147" name="Google Shape;1147;p95"/>
                <p:cNvSpPr/>
                <p:nvPr/>
              </p:nvSpPr>
              <p:spPr>
                <a:xfrm>
                  <a:off x="5110450" y="845800"/>
                  <a:ext cx="3911100" cy="3478500"/>
                </a:xfrm>
                <a:prstGeom prst="rect">
                  <a:avLst/>
                </a:prstGeom>
                <a:no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48" name="Google Shape;1148;p95"/>
                <p:cNvSpPr txBox="1"/>
                <p:nvPr/>
              </p:nvSpPr>
              <p:spPr>
                <a:xfrm>
                  <a:off x="6998750" y="1328350"/>
                  <a:ext cx="1730400" cy="4242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n-GB" sz="1600" b="0" i="0" u="none" strike="noStrike" cap="none">
                      <a:solidFill>
                        <a:srgbClr val="000000"/>
                      </a:solidFill>
                      <a:latin typeface="Arial"/>
                      <a:ea typeface="Arial"/>
                      <a:cs typeface="Arial"/>
                      <a:sym typeface="Arial"/>
                    </a:rPr>
                    <a:t>T2 + T4</a:t>
                  </a:r>
                  <a:endParaRPr sz="1600" b="0" i="0" u="none" strike="noStrike" cap="none">
                    <a:solidFill>
                      <a:srgbClr val="000000"/>
                    </a:solidFill>
                    <a:latin typeface="Arial"/>
                    <a:ea typeface="Arial"/>
                    <a:cs typeface="Arial"/>
                    <a:sym typeface="Arial"/>
                  </a:endParaRPr>
                </a:p>
              </p:txBody>
            </p:sp>
            <p:sp>
              <p:nvSpPr>
                <p:cNvPr id="1149" name="Google Shape;1149;p95"/>
                <p:cNvSpPr txBox="1"/>
                <p:nvPr/>
              </p:nvSpPr>
              <p:spPr>
                <a:xfrm>
                  <a:off x="6399250" y="2414125"/>
                  <a:ext cx="1730400" cy="4242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n-GB" sz="1600" b="0" i="0" u="none" strike="noStrike" cap="none">
                      <a:solidFill>
                        <a:srgbClr val="000000"/>
                      </a:solidFill>
                      <a:latin typeface="Arial"/>
                      <a:ea typeface="Arial"/>
                      <a:cs typeface="Arial"/>
                      <a:sym typeface="Arial"/>
                    </a:rPr>
                    <a:t>T6</a:t>
                  </a:r>
                  <a:endParaRPr sz="1600" b="0" i="0" u="none" strike="noStrike" cap="none">
                    <a:solidFill>
                      <a:srgbClr val="000000"/>
                    </a:solidFill>
                    <a:latin typeface="Arial"/>
                    <a:ea typeface="Arial"/>
                    <a:cs typeface="Arial"/>
                    <a:sym typeface="Arial"/>
                  </a:endParaRPr>
                </a:p>
              </p:txBody>
            </p:sp>
            <p:sp>
              <p:nvSpPr>
                <p:cNvPr id="1150" name="Google Shape;1150;p95"/>
                <p:cNvSpPr txBox="1"/>
                <p:nvPr/>
              </p:nvSpPr>
              <p:spPr>
                <a:xfrm>
                  <a:off x="6246850" y="2185525"/>
                  <a:ext cx="938100" cy="317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GB" sz="1100" b="0" i="0" u="none" strike="noStrike" cap="none">
                      <a:solidFill>
                        <a:srgbClr val="000000"/>
                      </a:solidFill>
                      <a:latin typeface="Arial"/>
                      <a:ea typeface="Arial"/>
                      <a:cs typeface="Arial"/>
                      <a:sym typeface="Arial"/>
                    </a:rPr>
                    <a:t>Collimator</a:t>
                  </a:r>
                  <a:endParaRPr sz="1100" b="0" i="0" u="none" strike="noStrike" cap="none">
                    <a:solidFill>
                      <a:srgbClr val="000000"/>
                    </a:solidFill>
                    <a:latin typeface="Arial"/>
                    <a:ea typeface="Arial"/>
                    <a:cs typeface="Arial"/>
                    <a:sym typeface="Arial"/>
                  </a:endParaRPr>
                </a:p>
              </p:txBody>
            </p:sp>
          </p:grpSp>
        </p:grpSp>
        <p:sp>
          <p:nvSpPr>
            <p:cNvPr id="1151" name="Google Shape;1151;p95"/>
            <p:cNvSpPr txBox="1"/>
            <p:nvPr/>
          </p:nvSpPr>
          <p:spPr>
            <a:xfrm>
              <a:off x="6437275" y="845800"/>
              <a:ext cx="1748100" cy="399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GB" sz="1100" b="0" i="0" u="none" strike="noStrike" cap="none">
                  <a:solidFill>
                    <a:srgbClr val="000000"/>
                  </a:solidFill>
                  <a:latin typeface="Arial"/>
                  <a:ea typeface="Arial"/>
                  <a:cs typeface="Arial"/>
                  <a:sym typeface="Arial"/>
                </a:rPr>
                <a:t>Front face of TCSC</a:t>
              </a:r>
              <a:endParaRPr sz="1100" b="0" i="0" u="none" strike="noStrike" cap="none">
                <a:solidFill>
                  <a:srgbClr val="000000"/>
                </a:solidFill>
                <a:latin typeface="Arial"/>
                <a:ea typeface="Arial"/>
                <a:cs typeface="Arial"/>
                <a:sym typeface="Arial"/>
              </a:endParaRPr>
            </a:p>
          </p:txBody>
        </p:sp>
      </p:grpSp>
      <p:sp>
        <p:nvSpPr>
          <p:cNvPr id="2" name="Footer Placeholder 1">
            <a:extLst>
              <a:ext uri="{FF2B5EF4-FFF2-40B4-BE49-F238E27FC236}">
                <a16:creationId xmlns:a16="http://schemas.microsoft.com/office/drawing/2014/main" id="{B1C135EB-DBD1-03F5-B15B-093CD50D7200}"/>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608844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Shape 1155"/>
        <p:cNvGrpSpPr/>
        <p:nvPr/>
      </p:nvGrpSpPr>
      <p:grpSpPr>
        <a:xfrm>
          <a:off x="0" y="0"/>
          <a:ext cx="0" cy="0"/>
          <a:chOff x="0" y="0"/>
          <a:chExt cx="0" cy="0"/>
        </a:xfrm>
      </p:grpSpPr>
      <p:sp>
        <p:nvSpPr>
          <p:cNvPr id="1156" name="Google Shape;1156;p96"/>
          <p:cNvSpPr txBox="1">
            <a:spLocks noGrp="1"/>
          </p:cNvSpPr>
          <p:nvPr>
            <p:ph type="title"/>
          </p:nvPr>
        </p:nvSpPr>
        <p:spPr>
          <a:xfrm>
            <a:off x="458550" y="74595"/>
            <a:ext cx="8226900" cy="705300"/>
          </a:xfrm>
          <a:prstGeom prst="rect">
            <a:avLst/>
          </a:prstGeom>
          <a:no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chemeClr val="dk1"/>
              </a:buClr>
              <a:buSzPts val="4140"/>
              <a:buFont typeface="Arial"/>
              <a:buNone/>
            </a:pPr>
            <a:r>
              <a:rPr lang="en-GB" sz="3600"/>
              <a:t>R&amp;D: Crystal shadowing of splitter</a:t>
            </a:r>
            <a:endParaRPr sz="2400" b="0" i="0" u="none" strike="noStrike" cap="none">
              <a:solidFill>
                <a:schemeClr val="dk1"/>
              </a:solidFill>
              <a:latin typeface="Arial"/>
              <a:ea typeface="Arial"/>
              <a:cs typeface="Arial"/>
              <a:sym typeface="Arial"/>
            </a:endParaRPr>
          </a:p>
        </p:txBody>
      </p:sp>
      <p:sp>
        <p:nvSpPr>
          <p:cNvPr id="1157" name="Google Shape;1157;p96"/>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smtClean="0"/>
              <a:pPr marL="0" lvl="0" indent="0" algn="r" rtl="0">
                <a:lnSpc>
                  <a:spcPct val="100000"/>
                </a:lnSpc>
                <a:spcBef>
                  <a:spcPts val="0"/>
                </a:spcBef>
                <a:spcAft>
                  <a:spcPts val="0"/>
                </a:spcAft>
                <a:buClr>
                  <a:srgbClr val="000000"/>
                </a:buClr>
                <a:buSzPts val="1200"/>
                <a:buFont typeface="Arial"/>
                <a:buNone/>
              </a:pPr>
              <a:t>166</a:t>
            </a:fld>
            <a:endParaRPr/>
          </a:p>
        </p:txBody>
      </p:sp>
      <p:sp>
        <p:nvSpPr>
          <p:cNvPr id="1158" name="Google Shape;1158;p96"/>
          <p:cNvSpPr txBox="1"/>
          <p:nvPr/>
        </p:nvSpPr>
        <p:spPr>
          <a:xfrm>
            <a:off x="451750" y="801475"/>
            <a:ext cx="8273400" cy="1542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chemeClr val="dk1"/>
                </a:solidFill>
                <a:latin typeface="Arial"/>
                <a:ea typeface="Arial"/>
                <a:cs typeface="Arial"/>
                <a:sym typeface="Arial"/>
              </a:rPr>
              <a:t>In the future, the splitter blade could be shadowed by a crystal, as done for the ZS (but in v-plane)</a:t>
            </a:r>
            <a:endParaRPr sz="1400" b="1" i="0" u="none" strike="noStrike" cap="none">
              <a:solidFill>
                <a:schemeClr val="dk1"/>
              </a:solidFill>
              <a:latin typeface="Arial"/>
              <a:ea typeface="Arial"/>
              <a:cs typeface="Arial"/>
              <a:sym typeface="Arial"/>
            </a:endParaRPr>
          </a:p>
          <a:p>
            <a:pPr marL="457200" marR="0" lvl="0" indent="-317500" algn="l" rtl="0">
              <a:lnSpc>
                <a:spcPct val="100000"/>
              </a:lnSpc>
              <a:spcBef>
                <a:spcPts val="0"/>
              </a:spcBef>
              <a:spcAft>
                <a:spcPts val="0"/>
              </a:spcAft>
              <a:buClr>
                <a:schemeClr val="dk1"/>
              </a:buClr>
              <a:buSzPts val="1400"/>
              <a:buFont typeface="Arial"/>
              <a:buChar char="●"/>
            </a:pPr>
            <a:r>
              <a:rPr lang="en-GB" sz="1400" b="0" i="0" u="none" strike="noStrike" cap="none">
                <a:solidFill>
                  <a:schemeClr val="dk1"/>
                </a:solidFill>
                <a:latin typeface="Arial"/>
                <a:ea typeface="Arial"/>
                <a:cs typeface="Arial"/>
                <a:sym typeface="Arial"/>
              </a:rPr>
              <a:t>~25% loss reduction expected with same crystal as those we have in the SPS (TECS/TECA).</a:t>
            </a:r>
            <a:endParaRPr sz="1400" b="0" i="0" u="none" strike="noStrike" cap="none">
              <a:solidFill>
                <a:schemeClr val="dk1"/>
              </a:solidFill>
              <a:latin typeface="Arial"/>
              <a:ea typeface="Arial"/>
              <a:cs typeface="Arial"/>
              <a:sym typeface="Arial"/>
            </a:endParaRPr>
          </a:p>
          <a:p>
            <a:pPr marL="457200" marR="0" lvl="0" indent="-317500" algn="l" rtl="0">
              <a:lnSpc>
                <a:spcPct val="100000"/>
              </a:lnSpc>
              <a:spcBef>
                <a:spcPts val="0"/>
              </a:spcBef>
              <a:spcAft>
                <a:spcPts val="0"/>
              </a:spcAft>
              <a:buClr>
                <a:schemeClr val="dk1"/>
              </a:buClr>
              <a:buSzPts val="1400"/>
              <a:buFont typeface="Arial"/>
              <a:buChar char="●"/>
            </a:pPr>
            <a:r>
              <a:rPr lang="en-GB" sz="1400" b="0" i="0" u="none" strike="noStrike" cap="none">
                <a:solidFill>
                  <a:schemeClr val="dk1"/>
                </a:solidFill>
                <a:latin typeface="Arial"/>
                <a:ea typeface="Arial"/>
                <a:cs typeface="Arial"/>
                <a:sym typeface="Arial"/>
              </a:rPr>
              <a:t>Discussions ongoing with STI to specify technical details, location and optimised crystal parameters.</a:t>
            </a:r>
            <a:endParaRPr sz="1400" b="0" i="0" u="none" strike="noStrike" cap="none">
              <a:solidFill>
                <a:schemeClr val="dk1"/>
              </a:solidFill>
              <a:latin typeface="Arial"/>
              <a:ea typeface="Arial"/>
              <a:cs typeface="Arial"/>
              <a:sym typeface="Arial"/>
            </a:endParaRPr>
          </a:p>
        </p:txBody>
      </p:sp>
      <p:grpSp>
        <p:nvGrpSpPr>
          <p:cNvPr id="1159" name="Google Shape;1159;p96"/>
          <p:cNvGrpSpPr/>
          <p:nvPr/>
        </p:nvGrpSpPr>
        <p:grpSpPr>
          <a:xfrm>
            <a:off x="2029303" y="2266938"/>
            <a:ext cx="5675247" cy="1886360"/>
            <a:chOff x="2029303" y="2266938"/>
            <a:chExt cx="5675247" cy="1886360"/>
          </a:xfrm>
        </p:grpSpPr>
        <p:grpSp>
          <p:nvGrpSpPr>
            <p:cNvPr id="1160" name="Google Shape;1160;p96"/>
            <p:cNvGrpSpPr/>
            <p:nvPr/>
          </p:nvGrpSpPr>
          <p:grpSpPr>
            <a:xfrm>
              <a:off x="2029303" y="2266938"/>
              <a:ext cx="5675247" cy="1886360"/>
              <a:chOff x="2029303" y="2266938"/>
              <a:chExt cx="5675247" cy="1886360"/>
            </a:xfrm>
          </p:grpSpPr>
          <p:grpSp>
            <p:nvGrpSpPr>
              <p:cNvPr id="1161" name="Google Shape;1161;p96"/>
              <p:cNvGrpSpPr/>
              <p:nvPr/>
            </p:nvGrpSpPr>
            <p:grpSpPr>
              <a:xfrm>
                <a:off x="2883102" y="2274114"/>
                <a:ext cx="3463487" cy="1879184"/>
                <a:chOff x="5001521" y="1041121"/>
                <a:chExt cx="3833411" cy="2189936"/>
              </a:xfrm>
            </p:grpSpPr>
            <p:sp>
              <p:nvSpPr>
                <p:cNvPr id="1162" name="Google Shape;1162;p96"/>
                <p:cNvSpPr/>
                <p:nvPr/>
              </p:nvSpPr>
              <p:spPr>
                <a:xfrm>
                  <a:off x="8025561" y="1041121"/>
                  <a:ext cx="788965" cy="425051"/>
                </a:xfrm>
                <a:prstGeom prst="rect">
                  <a:avLst/>
                </a:prstGeom>
                <a:solidFill>
                  <a:srgbClr val="0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63" name="Google Shape;1163;p96"/>
                <p:cNvSpPr/>
                <p:nvPr/>
              </p:nvSpPr>
              <p:spPr>
                <a:xfrm>
                  <a:off x="8025561" y="2003013"/>
                  <a:ext cx="788965" cy="98529"/>
                </a:xfrm>
                <a:prstGeom prst="rect">
                  <a:avLst/>
                </a:prstGeom>
                <a:solidFill>
                  <a:srgbClr val="0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64" name="Google Shape;1164;p96"/>
                <p:cNvSpPr/>
                <p:nvPr/>
              </p:nvSpPr>
              <p:spPr>
                <a:xfrm>
                  <a:off x="8025561" y="2600472"/>
                  <a:ext cx="809371" cy="630585"/>
                </a:xfrm>
                <a:prstGeom prst="rect">
                  <a:avLst/>
                </a:prstGeom>
                <a:solidFill>
                  <a:srgbClr val="0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65" name="Google Shape;1165;p96"/>
                <p:cNvSpPr/>
                <p:nvPr/>
              </p:nvSpPr>
              <p:spPr>
                <a:xfrm>
                  <a:off x="5001521" y="1534925"/>
                  <a:ext cx="1086600" cy="998100"/>
                </a:xfrm>
                <a:prstGeom prst="rect">
                  <a:avLst/>
                </a:prstGeom>
                <a:solidFill>
                  <a:srgbClr val="F4CC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66" name="Google Shape;1166;p96"/>
                <p:cNvSpPr/>
                <p:nvPr/>
              </p:nvSpPr>
              <p:spPr>
                <a:xfrm>
                  <a:off x="6000455" y="1534931"/>
                  <a:ext cx="2813982" cy="425051"/>
                </a:xfrm>
                <a:prstGeom prst="rect">
                  <a:avLst/>
                </a:prstGeom>
                <a:solidFill>
                  <a:srgbClr val="F4CC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67" name="Google Shape;1167;p96"/>
                <p:cNvSpPr/>
                <p:nvPr/>
              </p:nvSpPr>
              <p:spPr>
                <a:xfrm>
                  <a:off x="6020928" y="2139400"/>
                  <a:ext cx="2813982" cy="393692"/>
                </a:xfrm>
                <a:prstGeom prst="rect">
                  <a:avLst/>
                </a:prstGeom>
                <a:solidFill>
                  <a:srgbClr val="F4CC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68" name="Google Shape;1168;p96"/>
                <p:cNvSpPr/>
                <p:nvPr/>
              </p:nvSpPr>
              <p:spPr>
                <a:xfrm rot="246436">
                  <a:off x="6067233" y="2058112"/>
                  <a:ext cx="2757194" cy="194041"/>
                </a:xfrm>
                <a:prstGeom prst="rect">
                  <a:avLst/>
                </a:prstGeom>
                <a:solidFill>
                  <a:srgbClr val="6FA8D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169" name="Google Shape;1169;p96"/>
                <p:cNvPicPr preferRelativeResize="0"/>
                <p:nvPr/>
              </p:nvPicPr>
              <p:blipFill rotWithShape="1">
                <a:blip r:embed="rId3">
                  <a:alphaModFix/>
                </a:blip>
                <a:srcRect/>
                <a:stretch/>
              </p:blipFill>
              <p:spPr>
                <a:xfrm>
                  <a:off x="5877287" y="1855405"/>
                  <a:ext cx="494195" cy="393744"/>
                </a:xfrm>
                <a:prstGeom prst="rect">
                  <a:avLst/>
                </a:prstGeom>
                <a:noFill/>
                <a:ln>
                  <a:noFill/>
                </a:ln>
              </p:spPr>
            </p:pic>
          </p:grpSp>
          <p:grpSp>
            <p:nvGrpSpPr>
              <p:cNvPr id="1170" name="Google Shape;1170;p96"/>
              <p:cNvGrpSpPr/>
              <p:nvPr/>
            </p:nvGrpSpPr>
            <p:grpSpPr>
              <a:xfrm>
                <a:off x="2029303" y="3489131"/>
                <a:ext cx="759248" cy="576750"/>
                <a:chOff x="555000" y="3052500"/>
                <a:chExt cx="951200" cy="951575"/>
              </a:xfrm>
            </p:grpSpPr>
            <p:cxnSp>
              <p:nvCxnSpPr>
                <p:cNvPr id="1171" name="Google Shape;1171;p96"/>
                <p:cNvCxnSpPr/>
                <p:nvPr/>
              </p:nvCxnSpPr>
              <p:spPr>
                <a:xfrm rot="10800000">
                  <a:off x="890600" y="3052500"/>
                  <a:ext cx="0" cy="729300"/>
                </a:xfrm>
                <a:prstGeom prst="straightConnector1">
                  <a:avLst/>
                </a:prstGeom>
                <a:noFill/>
                <a:ln w="19050" cap="flat" cmpd="sng">
                  <a:solidFill>
                    <a:srgbClr val="000000"/>
                  </a:solidFill>
                  <a:prstDash val="solid"/>
                  <a:round/>
                  <a:headEnd type="none" w="sm" len="sm"/>
                  <a:tailEnd type="triangle" w="med" len="med"/>
                </a:ln>
              </p:spPr>
            </p:cxnSp>
            <p:cxnSp>
              <p:nvCxnSpPr>
                <p:cNvPr id="1172" name="Google Shape;1172;p96"/>
                <p:cNvCxnSpPr/>
                <p:nvPr/>
              </p:nvCxnSpPr>
              <p:spPr>
                <a:xfrm>
                  <a:off x="890600" y="3781800"/>
                  <a:ext cx="615600" cy="0"/>
                </a:xfrm>
                <a:prstGeom prst="straightConnector1">
                  <a:avLst/>
                </a:prstGeom>
                <a:noFill/>
                <a:ln w="19050" cap="flat" cmpd="sng">
                  <a:solidFill>
                    <a:srgbClr val="000000"/>
                  </a:solidFill>
                  <a:prstDash val="solid"/>
                  <a:round/>
                  <a:headEnd type="none" w="sm" len="sm"/>
                  <a:tailEnd type="triangle" w="med" len="med"/>
                </a:ln>
              </p:spPr>
            </p:cxnSp>
            <p:sp>
              <p:nvSpPr>
                <p:cNvPr id="1173" name="Google Shape;1173;p96"/>
                <p:cNvSpPr txBox="1"/>
                <p:nvPr/>
              </p:nvSpPr>
              <p:spPr>
                <a:xfrm>
                  <a:off x="555000" y="3052500"/>
                  <a:ext cx="277500" cy="273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Arial"/>
                      <a:ea typeface="Arial"/>
                      <a:cs typeface="Arial"/>
                      <a:sym typeface="Arial"/>
                    </a:rPr>
                    <a:t>y</a:t>
                  </a:r>
                  <a:endParaRPr sz="1400" b="0" i="0" u="none" strike="noStrike" cap="none">
                    <a:solidFill>
                      <a:srgbClr val="000000"/>
                    </a:solidFill>
                    <a:latin typeface="Arial"/>
                    <a:ea typeface="Arial"/>
                    <a:cs typeface="Arial"/>
                    <a:sym typeface="Arial"/>
                  </a:endParaRPr>
                </a:p>
              </p:txBody>
            </p:sp>
            <p:sp>
              <p:nvSpPr>
                <p:cNvPr id="1174" name="Google Shape;1174;p96"/>
                <p:cNvSpPr txBox="1"/>
                <p:nvPr/>
              </p:nvSpPr>
              <p:spPr>
                <a:xfrm>
                  <a:off x="1094550" y="3730175"/>
                  <a:ext cx="277500" cy="273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Arial"/>
                      <a:ea typeface="Arial"/>
                      <a:cs typeface="Arial"/>
                      <a:sym typeface="Arial"/>
                    </a:rPr>
                    <a:t>s</a:t>
                  </a:r>
                  <a:endParaRPr sz="1400" b="0" i="0" u="none" strike="noStrike" cap="none">
                    <a:solidFill>
                      <a:srgbClr val="000000"/>
                    </a:solidFill>
                    <a:latin typeface="Arial"/>
                    <a:ea typeface="Arial"/>
                    <a:cs typeface="Arial"/>
                    <a:sym typeface="Arial"/>
                  </a:endParaRPr>
                </a:p>
              </p:txBody>
            </p:sp>
          </p:grpSp>
          <p:sp>
            <p:nvSpPr>
              <p:cNvPr id="1175" name="Google Shape;1175;p96"/>
              <p:cNvSpPr txBox="1"/>
              <p:nvPr/>
            </p:nvSpPr>
            <p:spPr>
              <a:xfrm>
                <a:off x="6346750" y="2266938"/>
                <a:ext cx="1357800" cy="231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rgbClr val="000000"/>
                    </a:solidFill>
                    <a:latin typeface="Arial"/>
                    <a:ea typeface="Arial"/>
                    <a:cs typeface="Arial"/>
                    <a:sym typeface="Arial"/>
                  </a:rPr>
                  <a:t>TCSC.211708</a:t>
                </a:r>
                <a:endParaRPr sz="1200" b="0" i="0" u="none" strike="noStrike" cap="none">
                  <a:solidFill>
                    <a:srgbClr val="000000"/>
                  </a:solidFill>
                  <a:latin typeface="Arial"/>
                  <a:ea typeface="Arial"/>
                  <a:cs typeface="Arial"/>
                  <a:sym typeface="Arial"/>
                </a:endParaRPr>
              </a:p>
            </p:txBody>
          </p:sp>
          <p:sp>
            <p:nvSpPr>
              <p:cNvPr id="1176" name="Google Shape;1176;p96"/>
              <p:cNvSpPr txBox="1"/>
              <p:nvPr/>
            </p:nvSpPr>
            <p:spPr>
              <a:xfrm rot="257099">
                <a:off x="4088247" y="3030877"/>
                <a:ext cx="1437418" cy="231056"/>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rgbClr val="000000"/>
                    </a:solidFill>
                    <a:latin typeface="Arial"/>
                    <a:ea typeface="Arial"/>
                    <a:cs typeface="Arial"/>
                    <a:sym typeface="Arial"/>
                  </a:rPr>
                  <a:t>Deflected beam</a:t>
                </a:r>
                <a:endParaRPr sz="1200" b="0" i="0" u="none" strike="noStrike" cap="none">
                  <a:solidFill>
                    <a:srgbClr val="000000"/>
                  </a:solidFill>
                  <a:latin typeface="Arial"/>
                  <a:ea typeface="Arial"/>
                  <a:cs typeface="Arial"/>
                  <a:sym typeface="Arial"/>
                </a:endParaRPr>
              </a:p>
            </p:txBody>
          </p:sp>
          <p:sp>
            <p:nvSpPr>
              <p:cNvPr id="1177" name="Google Shape;1177;p96"/>
              <p:cNvSpPr txBox="1"/>
              <p:nvPr/>
            </p:nvSpPr>
            <p:spPr>
              <a:xfrm>
                <a:off x="5722150" y="2728325"/>
                <a:ext cx="6246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Arial"/>
                    <a:ea typeface="Arial"/>
                    <a:cs typeface="Arial"/>
                    <a:sym typeface="Arial"/>
                  </a:rPr>
                  <a:t>up</a:t>
                </a:r>
                <a:endParaRPr sz="1400" b="0" i="0" u="none" strike="noStrike" cap="none">
                  <a:solidFill>
                    <a:srgbClr val="000000"/>
                  </a:solidFill>
                  <a:latin typeface="Arial"/>
                  <a:ea typeface="Arial"/>
                  <a:cs typeface="Arial"/>
                  <a:sym typeface="Arial"/>
                </a:endParaRPr>
              </a:p>
            </p:txBody>
          </p:sp>
          <p:sp>
            <p:nvSpPr>
              <p:cNvPr id="1178" name="Google Shape;1178;p96"/>
              <p:cNvSpPr txBox="1"/>
              <p:nvPr/>
            </p:nvSpPr>
            <p:spPr>
              <a:xfrm>
                <a:off x="5722150" y="3185525"/>
                <a:ext cx="6246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Arial"/>
                    <a:ea typeface="Arial"/>
                    <a:cs typeface="Arial"/>
                    <a:sym typeface="Arial"/>
                  </a:rPr>
                  <a:t>down</a:t>
                </a:r>
                <a:endParaRPr sz="1400" b="0" i="0" u="none" strike="noStrike" cap="none">
                  <a:solidFill>
                    <a:srgbClr val="000000"/>
                  </a:solidFill>
                  <a:latin typeface="Arial"/>
                  <a:ea typeface="Arial"/>
                  <a:cs typeface="Arial"/>
                  <a:sym typeface="Arial"/>
                </a:endParaRPr>
              </a:p>
            </p:txBody>
          </p:sp>
        </p:grpSp>
        <p:sp>
          <p:nvSpPr>
            <p:cNvPr id="1179" name="Google Shape;1179;p96"/>
            <p:cNvSpPr txBox="1"/>
            <p:nvPr/>
          </p:nvSpPr>
          <p:spPr>
            <a:xfrm>
              <a:off x="2846625" y="2656850"/>
              <a:ext cx="1437300" cy="231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rgbClr val="000000"/>
                  </a:solidFill>
                  <a:latin typeface="Arial"/>
                  <a:ea typeface="Arial"/>
                  <a:cs typeface="Arial"/>
                  <a:sym typeface="Arial"/>
                </a:rPr>
                <a:t>Unaffected beam</a:t>
              </a:r>
              <a:endParaRPr sz="1200" b="0" i="0" u="none" strike="noStrike" cap="none">
                <a:solidFill>
                  <a:srgbClr val="000000"/>
                </a:solidFill>
                <a:latin typeface="Arial"/>
                <a:ea typeface="Arial"/>
                <a:cs typeface="Arial"/>
                <a:sym typeface="Arial"/>
              </a:endParaRPr>
            </a:p>
          </p:txBody>
        </p:sp>
      </p:grpSp>
      <p:sp>
        <p:nvSpPr>
          <p:cNvPr id="2" name="Footer Placeholder 1">
            <a:extLst>
              <a:ext uri="{FF2B5EF4-FFF2-40B4-BE49-F238E27FC236}">
                <a16:creationId xmlns:a16="http://schemas.microsoft.com/office/drawing/2014/main" id="{8D2754E1-07E8-9604-772D-5044597DB9F2}"/>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1300815039"/>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Shape 1183"/>
        <p:cNvGrpSpPr/>
        <p:nvPr/>
      </p:nvGrpSpPr>
      <p:grpSpPr>
        <a:xfrm>
          <a:off x="0" y="0"/>
          <a:ext cx="0" cy="0"/>
          <a:chOff x="0" y="0"/>
          <a:chExt cx="0" cy="0"/>
        </a:xfrm>
      </p:grpSpPr>
      <p:sp>
        <p:nvSpPr>
          <p:cNvPr id="1184" name="Google Shape;1184;p97"/>
          <p:cNvSpPr txBox="1">
            <a:spLocks noGrp="1"/>
          </p:cNvSpPr>
          <p:nvPr>
            <p:ph type="title"/>
          </p:nvPr>
        </p:nvSpPr>
        <p:spPr>
          <a:xfrm>
            <a:off x="457200" y="175120"/>
            <a:ext cx="8226900" cy="705300"/>
          </a:xfrm>
          <a:prstGeom prst="rect">
            <a:avLst/>
          </a:prstGeom>
          <a:noFill/>
          <a:ln>
            <a:noFill/>
          </a:ln>
        </p:spPr>
        <p:txBody>
          <a:bodyPr spcFirstLastPara="1" wrap="square" lIns="45700" tIns="45700" rIns="45700" bIns="45700" anchor="ctr" anchorCtr="0">
            <a:noAutofit/>
          </a:bodyPr>
          <a:lstStyle/>
          <a:p>
            <a:pPr marL="0" lvl="0" indent="0" algn="l" rtl="0">
              <a:lnSpc>
                <a:spcPct val="100000"/>
              </a:lnSpc>
              <a:spcBef>
                <a:spcPts val="0"/>
              </a:spcBef>
              <a:spcAft>
                <a:spcPts val="0"/>
              </a:spcAft>
              <a:buSzPts val="4600"/>
              <a:buNone/>
            </a:pPr>
            <a:r>
              <a:rPr lang="en-GB"/>
              <a:t>R&amp;D: Non-linear folding</a:t>
            </a:r>
            <a:endParaRPr/>
          </a:p>
        </p:txBody>
      </p:sp>
      <p:sp>
        <p:nvSpPr>
          <p:cNvPr id="1185" name="Google Shape;1185;p97"/>
          <p:cNvSpPr txBox="1">
            <a:spLocks noGrp="1"/>
          </p:cNvSpPr>
          <p:nvPr>
            <p:ph type="body" idx="1"/>
          </p:nvPr>
        </p:nvSpPr>
        <p:spPr>
          <a:xfrm>
            <a:off x="457200" y="1604025"/>
            <a:ext cx="5672100" cy="2669400"/>
          </a:xfrm>
          <a:prstGeom prst="rect">
            <a:avLst/>
          </a:prstGeom>
          <a:noFill/>
          <a:ln>
            <a:noFill/>
          </a:ln>
        </p:spPr>
        <p:txBody>
          <a:bodyPr spcFirstLastPara="1" wrap="square" lIns="91425" tIns="45700" rIns="91425" bIns="45700" anchor="t" anchorCtr="0">
            <a:noAutofit/>
          </a:bodyPr>
          <a:lstStyle/>
          <a:p>
            <a:pPr marL="457200" lvl="0" indent="-323850" algn="l" rtl="0">
              <a:lnSpc>
                <a:spcPct val="100000"/>
              </a:lnSpc>
              <a:spcBef>
                <a:spcPts val="600"/>
              </a:spcBef>
              <a:spcAft>
                <a:spcPts val="0"/>
              </a:spcAft>
              <a:buSzPts val="1500"/>
              <a:buChar char="•"/>
            </a:pPr>
            <a:r>
              <a:rPr lang="en-GB" sz="1500"/>
              <a:t>Octupole folding for </a:t>
            </a:r>
            <a:r>
              <a:rPr lang="en-GB" sz="1500" b="1"/>
              <a:t>ZS loss reduction already demonstrated</a:t>
            </a:r>
            <a:r>
              <a:rPr lang="en-GB" sz="1500"/>
              <a:t> in the past (MD time to be requested in 2024 to follow this up) [1].</a:t>
            </a:r>
            <a:endParaRPr sz="1500"/>
          </a:p>
          <a:p>
            <a:pPr marL="457200" lvl="0" indent="-323850" algn="l" rtl="0">
              <a:lnSpc>
                <a:spcPct val="100000"/>
              </a:lnSpc>
              <a:spcBef>
                <a:spcPts val="0"/>
              </a:spcBef>
              <a:spcAft>
                <a:spcPts val="0"/>
              </a:spcAft>
              <a:buSzPts val="1500"/>
              <a:buChar char="•"/>
            </a:pPr>
            <a:r>
              <a:rPr lang="en-GB" sz="1500" b="1"/>
              <a:t>Similar strategies can be used for splitter</a:t>
            </a:r>
            <a:r>
              <a:rPr lang="en-GB" sz="1500"/>
              <a:t>:</a:t>
            </a:r>
            <a:endParaRPr sz="1500"/>
          </a:p>
          <a:p>
            <a:pPr marL="914400" lvl="1" indent="-323850" algn="l" rtl="0">
              <a:lnSpc>
                <a:spcPct val="100000"/>
              </a:lnSpc>
              <a:spcBef>
                <a:spcPts val="0"/>
              </a:spcBef>
              <a:spcAft>
                <a:spcPts val="0"/>
              </a:spcAft>
              <a:buSzPts val="1500"/>
              <a:buChar char="•"/>
            </a:pPr>
            <a:r>
              <a:rPr lang="en-GB" sz="1500"/>
              <a:t>Deplete core of vertical distribution inside SPS.</a:t>
            </a:r>
            <a:endParaRPr sz="1500"/>
          </a:p>
          <a:p>
            <a:pPr marL="914400" lvl="1" indent="-323850" algn="l" rtl="0">
              <a:lnSpc>
                <a:spcPct val="100000"/>
              </a:lnSpc>
              <a:spcBef>
                <a:spcPts val="0"/>
              </a:spcBef>
              <a:spcAft>
                <a:spcPts val="0"/>
              </a:spcAft>
              <a:buSzPts val="1500"/>
              <a:buChar char="•"/>
            </a:pPr>
            <a:r>
              <a:rPr lang="en-GB" sz="1500"/>
              <a:t>Deform distribution in transfer line [2].</a:t>
            </a:r>
            <a:endParaRPr sz="1500"/>
          </a:p>
          <a:p>
            <a:pPr marL="914400" lvl="1" indent="-323850" algn="l" rtl="0">
              <a:lnSpc>
                <a:spcPct val="100000"/>
              </a:lnSpc>
              <a:spcBef>
                <a:spcPts val="0"/>
              </a:spcBef>
              <a:spcAft>
                <a:spcPts val="0"/>
              </a:spcAft>
              <a:buSzPts val="1500"/>
              <a:buChar char="•"/>
            </a:pPr>
            <a:r>
              <a:rPr lang="en-GB" sz="1500"/>
              <a:t>PhD student will start in ABT in 2024, with synergies with Machine Learning topics.</a:t>
            </a:r>
            <a:endParaRPr sz="1500"/>
          </a:p>
        </p:txBody>
      </p:sp>
      <p:pic>
        <p:nvPicPr>
          <p:cNvPr id="1186" name="Google Shape;1186;p97"/>
          <p:cNvPicPr preferRelativeResize="0"/>
          <p:nvPr/>
        </p:nvPicPr>
        <p:blipFill rotWithShape="1">
          <a:blip r:embed="rId3">
            <a:alphaModFix/>
          </a:blip>
          <a:srcRect/>
          <a:stretch/>
        </p:blipFill>
        <p:spPr>
          <a:xfrm>
            <a:off x="5992000" y="1496480"/>
            <a:ext cx="3152000" cy="2837270"/>
          </a:xfrm>
          <a:prstGeom prst="rect">
            <a:avLst/>
          </a:prstGeom>
          <a:noFill/>
          <a:ln>
            <a:noFill/>
          </a:ln>
        </p:spPr>
      </p:pic>
      <p:sp>
        <p:nvSpPr>
          <p:cNvPr id="1187" name="Google Shape;1187;p97"/>
          <p:cNvSpPr txBox="1"/>
          <p:nvPr/>
        </p:nvSpPr>
        <p:spPr>
          <a:xfrm>
            <a:off x="857975" y="4524325"/>
            <a:ext cx="3570600" cy="479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GB" sz="1000" b="0" i="0" u="sng" strike="noStrike" cap="none">
                <a:solidFill>
                  <a:schemeClr val="accent1"/>
                </a:solidFill>
                <a:latin typeface="Arial"/>
                <a:ea typeface="Arial"/>
                <a:cs typeface="Arial"/>
                <a:sym typeface="Arial"/>
                <a:hlinkClick r:id="rId4">
                  <a:extLst>
                    <a:ext uri="{A12FA001-AC4F-418D-AE19-62706E023703}">
                      <ahyp:hlinkClr xmlns:ahyp="http://schemas.microsoft.com/office/drawing/2018/hyperlinkcolor" val="tx"/>
                    </a:ext>
                  </a:extLst>
                </a:hlinkClick>
              </a:rPr>
              <a:t>[1] PRAB 2019</a:t>
            </a:r>
            <a:endParaRPr sz="1000" b="0" i="0" u="none" strike="noStrike" cap="none">
              <a:solidFill>
                <a:schemeClr val="accen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r>
              <a:rPr lang="en-GB" sz="1000" b="0" i="0" u="sng" strike="noStrike" cap="none">
                <a:solidFill>
                  <a:schemeClr val="accent1"/>
                </a:solidFill>
                <a:latin typeface="Arial"/>
                <a:ea typeface="Arial"/>
                <a:cs typeface="Arial"/>
                <a:sym typeface="Arial"/>
                <a:hlinkClick r:id="rId5">
                  <a:extLst>
                    <a:ext uri="{A12FA001-AC4F-418D-AE19-62706E023703}">
                      <ahyp:hlinkClr xmlns:ahyp="http://schemas.microsoft.com/office/drawing/2018/hyperlinkcolor" val="tx"/>
                    </a:ext>
                  </a:extLst>
                </a:hlinkClick>
              </a:rPr>
              <a:t>[2] PRAB 2013</a:t>
            </a:r>
            <a:endParaRPr sz="1000" b="0" i="0" u="none" strike="noStrike" cap="none">
              <a:solidFill>
                <a:schemeClr val="accent1"/>
              </a:solidFill>
              <a:latin typeface="Arial"/>
              <a:ea typeface="Arial"/>
              <a:cs typeface="Arial"/>
              <a:sym typeface="Arial"/>
            </a:endParaRPr>
          </a:p>
        </p:txBody>
      </p:sp>
      <p:sp>
        <p:nvSpPr>
          <p:cNvPr id="1188" name="Google Shape;1188;p97"/>
          <p:cNvSpPr txBox="1"/>
          <p:nvPr/>
        </p:nvSpPr>
        <p:spPr>
          <a:xfrm>
            <a:off x="493800" y="1026100"/>
            <a:ext cx="7922700" cy="5502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n-GB" sz="1600" b="1" i="0" u="none" strike="noStrike" cap="none">
                <a:solidFill>
                  <a:schemeClr val="dk1"/>
                </a:solidFill>
                <a:latin typeface="Arial"/>
                <a:ea typeface="Arial"/>
                <a:cs typeface="Arial"/>
                <a:sym typeface="Arial"/>
              </a:rPr>
              <a:t>Non-linear folding being pursued for loss reduction both at the ZS and at the splitters.</a:t>
            </a:r>
            <a:endParaRPr sz="1600" b="1" i="0" u="none" strike="noStrike" cap="none">
              <a:solidFill>
                <a:schemeClr val="dk1"/>
              </a:solidFill>
              <a:latin typeface="Arial"/>
              <a:ea typeface="Arial"/>
              <a:cs typeface="Arial"/>
              <a:sym typeface="Arial"/>
            </a:endParaRPr>
          </a:p>
        </p:txBody>
      </p:sp>
      <p:sp>
        <p:nvSpPr>
          <p:cNvPr id="1189" name="Google Shape;1189;p97"/>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smtClean="0"/>
              <a:pPr marL="0" lvl="0" indent="0" algn="r" rtl="0">
                <a:lnSpc>
                  <a:spcPct val="100000"/>
                </a:lnSpc>
                <a:spcBef>
                  <a:spcPts val="0"/>
                </a:spcBef>
                <a:spcAft>
                  <a:spcPts val="0"/>
                </a:spcAft>
                <a:buClr>
                  <a:srgbClr val="000000"/>
                </a:buClr>
                <a:buSzPts val="1200"/>
                <a:buFont typeface="Arial"/>
                <a:buNone/>
              </a:pPr>
              <a:t>167</a:t>
            </a:fld>
            <a:endParaRPr/>
          </a:p>
        </p:txBody>
      </p:sp>
      <p:sp>
        <p:nvSpPr>
          <p:cNvPr id="2" name="Footer Placeholder 1">
            <a:extLst>
              <a:ext uri="{FF2B5EF4-FFF2-40B4-BE49-F238E27FC236}">
                <a16:creationId xmlns:a16="http://schemas.microsoft.com/office/drawing/2014/main" id="{3A512DC2-12C9-C419-6ED6-37ADBE18095A}"/>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3845150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8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8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8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8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8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Shape 1193"/>
        <p:cNvGrpSpPr/>
        <p:nvPr/>
      </p:nvGrpSpPr>
      <p:grpSpPr>
        <a:xfrm>
          <a:off x="0" y="0"/>
          <a:ext cx="0" cy="0"/>
          <a:chOff x="0" y="0"/>
          <a:chExt cx="0" cy="0"/>
        </a:xfrm>
      </p:grpSpPr>
      <p:pic>
        <p:nvPicPr>
          <p:cNvPr id="1194" name="Google Shape;1194;p98"/>
          <p:cNvPicPr preferRelativeResize="0"/>
          <p:nvPr/>
        </p:nvPicPr>
        <p:blipFill rotWithShape="1">
          <a:blip r:embed="rId3">
            <a:alphaModFix/>
          </a:blip>
          <a:srcRect/>
          <a:stretch/>
        </p:blipFill>
        <p:spPr>
          <a:xfrm>
            <a:off x="660300" y="5300"/>
            <a:ext cx="7874099" cy="4420051"/>
          </a:xfrm>
          <a:prstGeom prst="rect">
            <a:avLst/>
          </a:prstGeom>
          <a:noFill/>
          <a:ln>
            <a:noFill/>
          </a:ln>
        </p:spPr>
      </p:pic>
      <p:sp>
        <p:nvSpPr>
          <p:cNvPr id="1195" name="Google Shape;1195;p98"/>
          <p:cNvSpPr txBox="1">
            <a:spLocks noGrp="1"/>
          </p:cNvSpPr>
          <p:nvPr>
            <p:ph type="sldNum" idx="12"/>
          </p:nvPr>
        </p:nvSpPr>
        <p:spPr>
          <a:xfrm>
            <a:off x="8185376" y="4767263"/>
            <a:ext cx="501424" cy="2738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97BD"/>
                </a:solidFill>
                <a:latin typeface="Arial"/>
                <a:ea typeface="Arial"/>
                <a:cs typeface="Arial"/>
                <a:sym typeface="Arial"/>
              </a:defRPr>
            </a:lvl9p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smtClean="0"/>
              <a:pPr marL="0" lvl="0" indent="0" algn="r" rtl="0">
                <a:lnSpc>
                  <a:spcPct val="100000"/>
                </a:lnSpc>
                <a:spcBef>
                  <a:spcPts val="0"/>
                </a:spcBef>
                <a:spcAft>
                  <a:spcPts val="0"/>
                </a:spcAft>
                <a:buClr>
                  <a:srgbClr val="000000"/>
                </a:buClr>
                <a:buSzPts val="1200"/>
                <a:buFont typeface="Arial"/>
                <a:buNone/>
              </a:pPr>
              <a:t>168</a:t>
            </a:fld>
            <a:endParaRPr/>
          </a:p>
        </p:txBody>
      </p:sp>
      <p:sp>
        <p:nvSpPr>
          <p:cNvPr id="2" name="Footer Placeholder 1">
            <a:extLst>
              <a:ext uri="{FF2B5EF4-FFF2-40B4-BE49-F238E27FC236}">
                <a16:creationId xmlns:a16="http://schemas.microsoft.com/office/drawing/2014/main" id="{41452AF6-A8A7-BEB6-8675-B806EC75EFD9}"/>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1348733446"/>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1A2E84-BDEA-2279-3894-AB70640249BA}"/>
              </a:ext>
            </a:extLst>
          </p:cNvPr>
          <p:cNvSpPr>
            <a:spLocks noGrp="1"/>
          </p:cNvSpPr>
          <p:nvPr>
            <p:ph type="title"/>
          </p:nvPr>
        </p:nvSpPr>
        <p:spPr/>
        <p:txBody>
          <a:bodyPr/>
          <a:lstStyle/>
          <a:p>
            <a:r>
              <a:rPr lang="en-CH" dirty="0"/>
              <a:t>SPS S</a:t>
            </a:r>
            <a:r>
              <a:rPr lang="en-GB" dirty="0"/>
              <a:t>l</a:t>
            </a:r>
            <a:r>
              <a:rPr lang="en-CH" dirty="0"/>
              <a:t>ow Extraction: Septum R&amp;D</a:t>
            </a:r>
          </a:p>
        </p:txBody>
      </p:sp>
      <p:sp>
        <p:nvSpPr>
          <p:cNvPr id="3" name="Content Placeholder 2">
            <a:extLst>
              <a:ext uri="{FF2B5EF4-FFF2-40B4-BE49-F238E27FC236}">
                <a16:creationId xmlns:a16="http://schemas.microsoft.com/office/drawing/2014/main" id="{792B484E-FD2F-17B8-59A0-9B56E99C33FA}"/>
              </a:ext>
            </a:extLst>
          </p:cNvPr>
          <p:cNvSpPr>
            <a:spLocks noGrp="1"/>
          </p:cNvSpPr>
          <p:nvPr>
            <p:ph idx="1"/>
          </p:nvPr>
        </p:nvSpPr>
        <p:spPr/>
        <p:txBody>
          <a:bodyPr/>
          <a:lstStyle/>
          <a:p>
            <a:endParaRPr lang="en-CH"/>
          </a:p>
        </p:txBody>
      </p:sp>
      <p:sp>
        <p:nvSpPr>
          <p:cNvPr id="5" name="Footer Placeholder 4">
            <a:extLst>
              <a:ext uri="{FF2B5EF4-FFF2-40B4-BE49-F238E27FC236}">
                <a16:creationId xmlns:a16="http://schemas.microsoft.com/office/drawing/2014/main" id="{9A9C809A-7CE9-99A4-138D-115FB9DF07B3}"/>
              </a:ext>
            </a:extLst>
          </p:cNvPr>
          <p:cNvSpPr>
            <a:spLocks noGrp="1"/>
          </p:cNvSpPr>
          <p:nvPr>
            <p:ph type="ftr" sz="quarter" idx="3"/>
          </p:nvPr>
        </p:nvSpPr>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0B6E4C16-A3BC-D1BC-B290-7CA409D825AA}"/>
              </a:ext>
            </a:extLst>
          </p:cNvPr>
          <p:cNvSpPr>
            <a:spLocks noGrp="1"/>
          </p:cNvSpPr>
          <p:nvPr>
            <p:ph type="sldNum" sz="quarter" idx="4"/>
          </p:nvPr>
        </p:nvSpPr>
        <p:spPr/>
        <p:txBody>
          <a:bodyPr/>
          <a:lstStyle/>
          <a:p>
            <a:fld id="{17918391-D411-FE40-AAD7-861AE5233E0E}" type="slidenum">
              <a:rPr lang="en-US" smtClean="0"/>
              <a:pPr/>
              <a:t>169</a:t>
            </a:fld>
            <a:endParaRPr lang="en-US" dirty="0"/>
          </a:p>
        </p:txBody>
      </p:sp>
    </p:spTree>
    <p:extLst>
      <p:ext uri="{BB962C8B-B14F-4D97-AF65-F5344CB8AC3E}">
        <p14:creationId xmlns:p14="http://schemas.microsoft.com/office/powerpoint/2010/main" val="38810802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ADECEC-1D77-644A-D33E-A2A7C39E94C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2C9CA54-EC74-2E29-437F-BA612B976DE1}"/>
              </a:ext>
            </a:extLst>
          </p:cNvPr>
          <p:cNvSpPr>
            <a:spLocks noGrp="1"/>
          </p:cNvSpPr>
          <p:nvPr>
            <p:ph type="title"/>
          </p:nvPr>
        </p:nvSpPr>
        <p:spPr/>
        <p:txBody>
          <a:bodyPr/>
          <a:lstStyle/>
          <a:p>
            <a:r>
              <a:rPr lang="en-CH" dirty="0"/>
              <a:t>Normalized phase space: concept</a:t>
            </a:r>
          </a:p>
        </p:txBody>
      </p:sp>
      <p:sp>
        <p:nvSpPr>
          <p:cNvPr id="5" name="Footer Placeholder 4">
            <a:extLst>
              <a:ext uri="{FF2B5EF4-FFF2-40B4-BE49-F238E27FC236}">
                <a16:creationId xmlns:a16="http://schemas.microsoft.com/office/drawing/2014/main" id="{33F9A148-F9B7-5155-A3E2-EF06FD864CAB}"/>
              </a:ext>
            </a:extLst>
          </p:cNvPr>
          <p:cNvSpPr>
            <a:spLocks noGrp="1"/>
          </p:cNvSpPr>
          <p:nvPr>
            <p:ph type="ftr" sz="quarter" idx="3"/>
          </p:nvPr>
        </p:nvSpPr>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0018F515-9D91-8A8C-E368-FD6B15D75930}"/>
              </a:ext>
            </a:extLst>
          </p:cNvPr>
          <p:cNvSpPr>
            <a:spLocks noGrp="1"/>
          </p:cNvSpPr>
          <p:nvPr>
            <p:ph type="sldNum" sz="quarter" idx="4"/>
          </p:nvPr>
        </p:nvSpPr>
        <p:spPr/>
        <p:txBody>
          <a:bodyPr/>
          <a:lstStyle/>
          <a:p>
            <a:fld id="{17918391-D411-FE40-AAD7-861AE5233E0E}" type="slidenum">
              <a:rPr lang="en-US" smtClean="0"/>
              <a:pPr/>
              <a:t>17</a:t>
            </a:fld>
            <a:endParaRPr lang="en-US" dirty="0"/>
          </a:p>
        </p:txBody>
      </p:sp>
      <p:pic>
        <p:nvPicPr>
          <p:cNvPr id="40" name="Picture 39">
            <a:extLst>
              <a:ext uri="{FF2B5EF4-FFF2-40B4-BE49-F238E27FC236}">
                <a16:creationId xmlns:a16="http://schemas.microsoft.com/office/drawing/2014/main" id="{DE1B8C5A-6586-608E-3E2C-135A325AA8F0}"/>
              </a:ext>
            </a:extLst>
          </p:cNvPr>
          <p:cNvPicPr>
            <a:picLocks noChangeAspect="1"/>
          </p:cNvPicPr>
          <p:nvPr/>
        </p:nvPicPr>
        <p:blipFill>
          <a:blip r:embed="rId2"/>
          <a:stretch>
            <a:fillRect/>
          </a:stretch>
        </p:blipFill>
        <p:spPr>
          <a:xfrm>
            <a:off x="477549" y="2375224"/>
            <a:ext cx="2057400" cy="654050"/>
          </a:xfrm>
          <a:prstGeom prst="rect">
            <a:avLst/>
          </a:prstGeom>
        </p:spPr>
      </p:pic>
      <p:graphicFrame>
        <p:nvGraphicFramePr>
          <p:cNvPr id="42" name="Object 15">
            <a:extLst>
              <a:ext uri="{FF2B5EF4-FFF2-40B4-BE49-F238E27FC236}">
                <a16:creationId xmlns:a16="http://schemas.microsoft.com/office/drawing/2014/main" id="{0C394F1D-0EF5-55AE-8A99-7DB406D62BCA}"/>
              </a:ext>
            </a:extLst>
          </p:cNvPr>
          <p:cNvGraphicFramePr>
            <a:graphicFrameLocks noChangeAspect="1"/>
          </p:cNvGraphicFramePr>
          <p:nvPr>
            <p:extLst>
              <p:ext uri="{D42A27DB-BD31-4B8C-83A1-F6EECF244321}">
                <p14:modId xmlns:p14="http://schemas.microsoft.com/office/powerpoint/2010/main" val="1294851666"/>
              </p:ext>
            </p:extLst>
          </p:nvPr>
        </p:nvGraphicFramePr>
        <p:xfrm>
          <a:off x="477549" y="3265312"/>
          <a:ext cx="2268160" cy="323061"/>
        </p:xfrm>
        <a:graphic>
          <a:graphicData uri="http://schemas.openxmlformats.org/presentationml/2006/ole">
            <mc:AlternateContent xmlns:mc="http://schemas.openxmlformats.org/markup-compatibility/2006">
              <mc:Choice xmlns:v="urn:schemas-microsoft-com:vml" Requires="v">
                <p:oleObj name="Equation" r:id="rId3" imgW="1879600" imgH="266700" progId="Equation.3">
                  <p:embed/>
                </p:oleObj>
              </mc:Choice>
              <mc:Fallback>
                <p:oleObj name="Equation" r:id="rId3" imgW="1879600" imgH="266700" progId="Equation.3">
                  <p:embed/>
                  <p:pic>
                    <p:nvPicPr>
                      <p:cNvPr id="42" name="Object 15">
                        <a:extLst>
                          <a:ext uri="{FF2B5EF4-FFF2-40B4-BE49-F238E27FC236}">
                            <a16:creationId xmlns:a16="http://schemas.microsoft.com/office/drawing/2014/main" id="{94E29EC3-56D8-93E8-1E64-DB33BBC4A8AA}"/>
                          </a:ext>
                        </a:extLst>
                      </p:cNvPr>
                      <p:cNvPicPr>
                        <a:picLocks noChangeAspect="1" noChangeArrowheads="1"/>
                      </p:cNvPicPr>
                      <p:nvPr/>
                    </p:nvPicPr>
                    <p:blipFill>
                      <a:blip r:embed="rId4"/>
                      <a:srcRect/>
                      <a:stretch>
                        <a:fillRect/>
                      </a:stretch>
                    </p:blipFill>
                    <p:spPr bwMode="auto">
                      <a:xfrm>
                        <a:off x="477549" y="3265312"/>
                        <a:ext cx="2268160" cy="323061"/>
                      </a:xfrm>
                      <a:prstGeom prst="rect">
                        <a:avLst/>
                      </a:prstGeom>
                      <a:noFill/>
                      <a:ln>
                        <a:noFill/>
                      </a:ln>
                      <a:effectLst/>
                    </p:spPr>
                  </p:pic>
                </p:oleObj>
              </mc:Fallback>
            </mc:AlternateContent>
          </a:graphicData>
        </a:graphic>
      </p:graphicFrame>
      <p:sp>
        <p:nvSpPr>
          <p:cNvPr id="64" name="TextBox 63">
            <a:extLst>
              <a:ext uri="{FF2B5EF4-FFF2-40B4-BE49-F238E27FC236}">
                <a16:creationId xmlns:a16="http://schemas.microsoft.com/office/drawing/2014/main" id="{8D757B4F-937C-27DF-5945-231F1C8BD941}"/>
              </a:ext>
            </a:extLst>
          </p:cNvPr>
          <p:cNvSpPr txBox="1"/>
          <p:nvPr/>
        </p:nvSpPr>
        <p:spPr>
          <a:xfrm>
            <a:off x="449704" y="961404"/>
            <a:ext cx="3236921" cy="1200329"/>
          </a:xfrm>
          <a:prstGeom prst="rect">
            <a:avLst/>
          </a:prstGeom>
          <a:noFill/>
        </p:spPr>
        <p:txBody>
          <a:bodyPr wrap="square" rtlCol="0">
            <a:spAutoFit/>
          </a:bodyPr>
          <a:lstStyle/>
          <a:p>
            <a:r>
              <a:rPr lang="en-CH" dirty="0"/>
              <a:t>Hill’s equation describes oscillator whose amplitude and frequency vary with s coordinate. </a:t>
            </a:r>
          </a:p>
        </p:txBody>
      </p:sp>
      <p:pic>
        <p:nvPicPr>
          <p:cNvPr id="3" name="Picture 2">
            <a:extLst>
              <a:ext uri="{FF2B5EF4-FFF2-40B4-BE49-F238E27FC236}">
                <a16:creationId xmlns:a16="http://schemas.microsoft.com/office/drawing/2014/main" id="{3BCC2691-31CA-F68C-2C62-0860F5F0FD56}"/>
              </a:ext>
            </a:extLst>
          </p:cNvPr>
          <p:cNvPicPr>
            <a:picLocks noChangeAspect="1"/>
          </p:cNvPicPr>
          <p:nvPr/>
        </p:nvPicPr>
        <p:blipFill>
          <a:blip r:embed="rId5"/>
          <a:stretch>
            <a:fillRect/>
          </a:stretch>
        </p:blipFill>
        <p:spPr>
          <a:xfrm>
            <a:off x="6341481" y="2571750"/>
            <a:ext cx="2182305" cy="2166352"/>
          </a:xfrm>
          <a:prstGeom prst="rect">
            <a:avLst/>
          </a:prstGeom>
        </p:spPr>
      </p:pic>
      <p:pic>
        <p:nvPicPr>
          <p:cNvPr id="7" name="Picture 6">
            <a:extLst>
              <a:ext uri="{FF2B5EF4-FFF2-40B4-BE49-F238E27FC236}">
                <a16:creationId xmlns:a16="http://schemas.microsoft.com/office/drawing/2014/main" id="{30E3E853-1638-E83B-8726-F105FF11D0D7}"/>
              </a:ext>
            </a:extLst>
          </p:cNvPr>
          <p:cNvPicPr>
            <a:picLocks noChangeAspect="1"/>
          </p:cNvPicPr>
          <p:nvPr/>
        </p:nvPicPr>
        <p:blipFill>
          <a:blip r:embed="rId6"/>
          <a:stretch>
            <a:fillRect/>
          </a:stretch>
        </p:blipFill>
        <p:spPr>
          <a:xfrm>
            <a:off x="3654970" y="2564226"/>
            <a:ext cx="2168069" cy="2040535"/>
          </a:xfrm>
          <a:prstGeom prst="rect">
            <a:avLst/>
          </a:prstGeom>
        </p:spPr>
      </p:pic>
      <p:grpSp>
        <p:nvGrpSpPr>
          <p:cNvPr id="15" name="Group 14">
            <a:extLst>
              <a:ext uri="{FF2B5EF4-FFF2-40B4-BE49-F238E27FC236}">
                <a16:creationId xmlns:a16="http://schemas.microsoft.com/office/drawing/2014/main" id="{FE4F6849-21E5-AA97-D079-6D897F3DC349}"/>
              </a:ext>
            </a:extLst>
          </p:cNvPr>
          <p:cNvGrpSpPr/>
          <p:nvPr/>
        </p:nvGrpSpPr>
        <p:grpSpPr>
          <a:xfrm>
            <a:off x="3576372" y="-645616"/>
            <a:ext cx="5285301" cy="4893812"/>
            <a:chOff x="3576372" y="-645616"/>
            <a:chExt cx="5285301" cy="4893812"/>
          </a:xfrm>
        </p:grpSpPr>
        <p:cxnSp>
          <p:nvCxnSpPr>
            <p:cNvPr id="8" name="Straight Arrow Connector 7">
              <a:extLst>
                <a:ext uri="{FF2B5EF4-FFF2-40B4-BE49-F238E27FC236}">
                  <a16:creationId xmlns:a16="http://schemas.microsoft.com/office/drawing/2014/main" id="{5F5B4B42-92A8-FF94-B86D-D68349A5AFF1}"/>
                </a:ext>
              </a:extLst>
            </p:cNvPr>
            <p:cNvCxnSpPr/>
            <p:nvPr/>
          </p:nvCxnSpPr>
          <p:spPr>
            <a:xfrm flipV="1">
              <a:off x="4768090" y="494026"/>
              <a:ext cx="0" cy="1611443"/>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10" name="Straight Arrow Connector 9">
              <a:extLst>
                <a:ext uri="{FF2B5EF4-FFF2-40B4-BE49-F238E27FC236}">
                  <a16:creationId xmlns:a16="http://schemas.microsoft.com/office/drawing/2014/main" id="{2F51FCFC-F3F5-EC84-A3CD-562C0432B0CE}"/>
                </a:ext>
              </a:extLst>
            </p:cNvPr>
            <p:cNvCxnSpPr/>
            <p:nvPr/>
          </p:nvCxnSpPr>
          <p:spPr>
            <a:xfrm>
              <a:off x="3576372" y="2097974"/>
              <a:ext cx="2330970"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11" name="Arc 10">
              <a:extLst>
                <a:ext uri="{FF2B5EF4-FFF2-40B4-BE49-F238E27FC236}">
                  <a16:creationId xmlns:a16="http://schemas.microsoft.com/office/drawing/2014/main" id="{1BC71839-32C5-833C-CD59-261BF9BBF39B}"/>
                </a:ext>
              </a:extLst>
            </p:cNvPr>
            <p:cNvSpPr/>
            <p:nvPr/>
          </p:nvSpPr>
          <p:spPr>
            <a:xfrm>
              <a:off x="4021080" y="-645616"/>
              <a:ext cx="1506511" cy="2745464"/>
            </a:xfrm>
            <a:prstGeom prst="arc">
              <a:avLst>
                <a:gd name="adj1" fmla="val 1689871"/>
                <a:gd name="adj2" fmla="val 9172314"/>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CH"/>
            </a:p>
          </p:txBody>
        </p:sp>
        <p:sp>
          <p:nvSpPr>
            <p:cNvPr id="12" name="TextBox 11">
              <a:extLst>
                <a:ext uri="{FF2B5EF4-FFF2-40B4-BE49-F238E27FC236}">
                  <a16:creationId xmlns:a16="http://schemas.microsoft.com/office/drawing/2014/main" id="{9AFF8C89-D64F-FBBB-26BA-EAD764D312FF}"/>
                </a:ext>
              </a:extLst>
            </p:cNvPr>
            <p:cNvSpPr txBox="1"/>
            <p:nvPr/>
          </p:nvSpPr>
          <p:spPr>
            <a:xfrm>
              <a:off x="4778084" y="492766"/>
              <a:ext cx="434715" cy="369332"/>
            </a:xfrm>
            <a:prstGeom prst="rect">
              <a:avLst/>
            </a:prstGeom>
            <a:noFill/>
          </p:spPr>
          <p:txBody>
            <a:bodyPr wrap="square" rtlCol="0">
              <a:spAutoFit/>
            </a:bodyPr>
            <a:lstStyle/>
            <a:p>
              <a:r>
                <a:rPr lang="en-CH" dirty="0">
                  <a:solidFill>
                    <a:schemeClr val="accent6">
                      <a:lumMod val="50000"/>
                    </a:schemeClr>
                  </a:solidFill>
                </a:rPr>
                <a:t>E</a:t>
              </a:r>
            </a:p>
          </p:txBody>
        </p:sp>
        <p:sp>
          <p:nvSpPr>
            <p:cNvPr id="13" name="TextBox 12">
              <a:extLst>
                <a:ext uri="{FF2B5EF4-FFF2-40B4-BE49-F238E27FC236}">
                  <a16:creationId xmlns:a16="http://schemas.microsoft.com/office/drawing/2014/main" id="{44986E35-C413-7DFD-99B5-316BDFD0DD09}"/>
                </a:ext>
              </a:extLst>
            </p:cNvPr>
            <p:cNvSpPr txBox="1"/>
            <p:nvPr/>
          </p:nvSpPr>
          <p:spPr>
            <a:xfrm>
              <a:off x="5537584" y="2032392"/>
              <a:ext cx="434715" cy="369332"/>
            </a:xfrm>
            <a:prstGeom prst="rect">
              <a:avLst/>
            </a:prstGeom>
            <a:noFill/>
          </p:spPr>
          <p:txBody>
            <a:bodyPr wrap="square" rtlCol="0">
              <a:spAutoFit/>
            </a:bodyPr>
            <a:lstStyle/>
            <a:p>
              <a:r>
                <a:rPr lang="en-CH" dirty="0">
                  <a:solidFill>
                    <a:schemeClr val="accent6">
                      <a:lumMod val="50000"/>
                    </a:schemeClr>
                  </a:solidFill>
                </a:rPr>
                <a:t>x</a:t>
              </a:r>
            </a:p>
          </p:txBody>
        </p:sp>
        <p:sp>
          <p:nvSpPr>
            <p:cNvPr id="14" name="Oval 13">
              <a:extLst>
                <a:ext uri="{FF2B5EF4-FFF2-40B4-BE49-F238E27FC236}">
                  <a16:creationId xmlns:a16="http://schemas.microsoft.com/office/drawing/2014/main" id="{22B75BD4-FF23-BA94-3116-B01AE0E4B1EE}"/>
                </a:ext>
              </a:extLst>
            </p:cNvPr>
            <p:cNvSpPr/>
            <p:nvPr/>
          </p:nvSpPr>
          <p:spPr>
            <a:xfrm>
              <a:off x="4113520" y="1147971"/>
              <a:ext cx="187377" cy="187377"/>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cxnSp>
          <p:nvCxnSpPr>
            <p:cNvPr id="16" name="Straight Arrow Connector 15">
              <a:extLst>
                <a:ext uri="{FF2B5EF4-FFF2-40B4-BE49-F238E27FC236}">
                  <a16:creationId xmlns:a16="http://schemas.microsoft.com/office/drawing/2014/main" id="{FB768D10-E5F2-6B75-6CE3-AABFBE08B53B}"/>
                </a:ext>
              </a:extLst>
            </p:cNvPr>
            <p:cNvCxnSpPr>
              <a:cxnSpLocks/>
            </p:cNvCxnSpPr>
            <p:nvPr/>
          </p:nvCxnSpPr>
          <p:spPr>
            <a:xfrm>
              <a:off x="4213438" y="1223933"/>
              <a:ext cx="277355" cy="585282"/>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5D709756-577A-0494-56E7-4B16942C7B74}"/>
                </a:ext>
              </a:extLst>
            </p:cNvPr>
            <p:cNvCxnSpPr/>
            <p:nvPr/>
          </p:nvCxnSpPr>
          <p:spPr>
            <a:xfrm flipV="1">
              <a:off x="7432634" y="468163"/>
              <a:ext cx="0" cy="1611443"/>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18" name="Straight Arrow Connector 17">
              <a:extLst>
                <a:ext uri="{FF2B5EF4-FFF2-40B4-BE49-F238E27FC236}">
                  <a16:creationId xmlns:a16="http://schemas.microsoft.com/office/drawing/2014/main" id="{FD61F943-0687-1D42-EF7D-68093897CBD7}"/>
                </a:ext>
              </a:extLst>
            </p:cNvPr>
            <p:cNvCxnSpPr/>
            <p:nvPr/>
          </p:nvCxnSpPr>
          <p:spPr>
            <a:xfrm>
              <a:off x="6282116" y="2079606"/>
              <a:ext cx="2330970"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19" name="TextBox 18">
              <a:extLst>
                <a:ext uri="{FF2B5EF4-FFF2-40B4-BE49-F238E27FC236}">
                  <a16:creationId xmlns:a16="http://schemas.microsoft.com/office/drawing/2014/main" id="{25AB6C6E-93AA-B2E0-6491-D0DB292ADDF1}"/>
                </a:ext>
              </a:extLst>
            </p:cNvPr>
            <p:cNvSpPr txBox="1"/>
            <p:nvPr/>
          </p:nvSpPr>
          <p:spPr>
            <a:xfrm>
              <a:off x="7483828" y="466903"/>
              <a:ext cx="434715" cy="369332"/>
            </a:xfrm>
            <a:prstGeom prst="rect">
              <a:avLst/>
            </a:prstGeom>
            <a:noFill/>
          </p:spPr>
          <p:txBody>
            <a:bodyPr wrap="square" rtlCol="0">
              <a:spAutoFit/>
            </a:bodyPr>
            <a:lstStyle/>
            <a:p>
              <a:r>
                <a:rPr lang="en-CH" dirty="0">
                  <a:solidFill>
                    <a:schemeClr val="accent6">
                      <a:lumMod val="50000"/>
                    </a:schemeClr>
                  </a:solidFill>
                </a:rPr>
                <a:t>E</a:t>
              </a:r>
            </a:p>
          </p:txBody>
        </p:sp>
        <p:sp>
          <p:nvSpPr>
            <p:cNvPr id="20" name="Oval 19">
              <a:extLst>
                <a:ext uri="{FF2B5EF4-FFF2-40B4-BE49-F238E27FC236}">
                  <a16:creationId xmlns:a16="http://schemas.microsoft.com/office/drawing/2014/main" id="{45257C5A-46FF-B792-EC23-D6EFC39DE548}"/>
                </a:ext>
              </a:extLst>
            </p:cNvPr>
            <p:cNvSpPr/>
            <p:nvPr/>
          </p:nvSpPr>
          <p:spPr>
            <a:xfrm>
              <a:off x="7056631" y="1374944"/>
              <a:ext cx="187377" cy="187377"/>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cxnSp>
          <p:nvCxnSpPr>
            <p:cNvPr id="21" name="Straight Arrow Connector 20">
              <a:extLst>
                <a:ext uri="{FF2B5EF4-FFF2-40B4-BE49-F238E27FC236}">
                  <a16:creationId xmlns:a16="http://schemas.microsoft.com/office/drawing/2014/main" id="{19A48DDC-752A-3822-1968-03CDC56287E6}"/>
                </a:ext>
              </a:extLst>
            </p:cNvPr>
            <p:cNvCxnSpPr>
              <a:cxnSpLocks/>
            </p:cNvCxnSpPr>
            <p:nvPr/>
          </p:nvCxnSpPr>
          <p:spPr>
            <a:xfrm flipH="1">
              <a:off x="6896083" y="1439663"/>
              <a:ext cx="248550" cy="30597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2" name="Arc 21">
              <a:extLst>
                <a:ext uri="{FF2B5EF4-FFF2-40B4-BE49-F238E27FC236}">
                  <a16:creationId xmlns:a16="http://schemas.microsoft.com/office/drawing/2014/main" id="{6DF60809-ED21-1A13-529F-47D880BE9A78}"/>
                </a:ext>
              </a:extLst>
            </p:cNvPr>
            <p:cNvSpPr/>
            <p:nvPr/>
          </p:nvSpPr>
          <p:spPr>
            <a:xfrm rot="10800000">
              <a:off x="6730572" y="1502732"/>
              <a:ext cx="1506511" cy="2745464"/>
            </a:xfrm>
            <a:prstGeom prst="arc">
              <a:avLst>
                <a:gd name="adj1" fmla="val 1689871"/>
                <a:gd name="adj2" fmla="val 9172314"/>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CH"/>
            </a:p>
          </p:txBody>
        </p:sp>
        <p:sp>
          <p:nvSpPr>
            <p:cNvPr id="24" name="TextBox 23">
              <a:extLst>
                <a:ext uri="{FF2B5EF4-FFF2-40B4-BE49-F238E27FC236}">
                  <a16:creationId xmlns:a16="http://schemas.microsoft.com/office/drawing/2014/main" id="{92E8F7C1-585B-447B-AC28-2FDAD25186AD}"/>
                </a:ext>
              </a:extLst>
            </p:cNvPr>
            <p:cNvSpPr txBox="1"/>
            <p:nvPr/>
          </p:nvSpPr>
          <p:spPr>
            <a:xfrm>
              <a:off x="8426958" y="2073582"/>
              <a:ext cx="434715" cy="369332"/>
            </a:xfrm>
            <a:prstGeom prst="rect">
              <a:avLst/>
            </a:prstGeom>
            <a:noFill/>
          </p:spPr>
          <p:txBody>
            <a:bodyPr wrap="square" rtlCol="0">
              <a:spAutoFit/>
            </a:bodyPr>
            <a:lstStyle/>
            <a:p>
              <a:r>
                <a:rPr lang="en-CH" dirty="0">
                  <a:solidFill>
                    <a:schemeClr val="accent6">
                      <a:lumMod val="50000"/>
                    </a:schemeClr>
                  </a:solidFill>
                </a:rPr>
                <a:t>x</a:t>
              </a:r>
            </a:p>
          </p:txBody>
        </p:sp>
        <p:sp>
          <p:nvSpPr>
            <p:cNvPr id="59" name="TextBox 58">
              <a:extLst>
                <a:ext uri="{FF2B5EF4-FFF2-40B4-BE49-F238E27FC236}">
                  <a16:creationId xmlns:a16="http://schemas.microsoft.com/office/drawing/2014/main" id="{A46AEA2C-4426-E08E-5290-E91594758715}"/>
                </a:ext>
              </a:extLst>
            </p:cNvPr>
            <p:cNvSpPr txBox="1"/>
            <p:nvPr/>
          </p:nvSpPr>
          <p:spPr>
            <a:xfrm>
              <a:off x="4271787" y="1218998"/>
              <a:ext cx="688351" cy="369332"/>
            </a:xfrm>
            <a:prstGeom prst="rect">
              <a:avLst/>
            </a:prstGeom>
            <a:noFill/>
            <a:ln>
              <a:noFill/>
            </a:ln>
          </p:spPr>
          <p:txBody>
            <a:bodyPr wrap="square" rtlCol="0">
              <a:spAutoFit/>
            </a:bodyPr>
            <a:lstStyle/>
            <a:p>
              <a:r>
                <a:rPr lang="en-CH" dirty="0">
                  <a:solidFill>
                    <a:srgbClr val="FF0000"/>
                  </a:solidFill>
                </a:rPr>
                <a:t>d</a:t>
              </a:r>
              <a:r>
                <a:rPr lang="en-US" dirty="0">
                  <a:solidFill>
                    <a:srgbClr val="FF0000"/>
                  </a:solidFill>
                </a:rPr>
                <a:t>s</a:t>
              </a:r>
              <a:endParaRPr lang="en-CH" dirty="0">
                <a:solidFill>
                  <a:srgbClr val="FF0000"/>
                </a:solidFill>
              </a:endParaRPr>
            </a:p>
          </p:txBody>
        </p:sp>
        <p:sp>
          <p:nvSpPr>
            <p:cNvPr id="60" name="TextBox 59">
              <a:extLst>
                <a:ext uri="{FF2B5EF4-FFF2-40B4-BE49-F238E27FC236}">
                  <a16:creationId xmlns:a16="http://schemas.microsoft.com/office/drawing/2014/main" id="{7B6D24EF-3042-28EA-99DE-8A1C0C352355}"/>
                </a:ext>
              </a:extLst>
            </p:cNvPr>
            <p:cNvSpPr txBox="1"/>
            <p:nvPr/>
          </p:nvSpPr>
          <p:spPr>
            <a:xfrm>
              <a:off x="5416567" y="1260566"/>
              <a:ext cx="789501" cy="307777"/>
            </a:xfrm>
            <a:prstGeom prst="rect">
              <a:avLst/>
            </a:prstGeom>
            <a:noFill/>
            <a:ln>
              <a:noFill/>
            </a:ln>
          </p:spPr>
          <p:txBody>
            <a:bodyPr wrap="square" rtlCol="0">
              <a:spAutoFit/>
            </a:bodyPr>
            <a:lstStyle/>
            <a:p>
              <a:r>
                <a:rPr lang="en-US" sz="1400" dirty="0">
                  <a:solidFill>
                    <a:srgbClr val="FF0000"/>
                  </a:solidFill>
                </a:rPr>
                <a:t>~K(s0)</a:t>
              </a:r>
              <a:endParaRPr lang="en-CH" sz="1400" dirty="0">
                <a:solidFill>
                  <a:srgbClr val="FF0000"/>
                </a:solidFill>
              </a:endParaRPr>
            </a:p>
          </p:txBody>
        </p:sp>
        <p:sp>
          <p:nvSpPr>
            <p:cNvPr id="9" name="TextBox 8">
              <a:extLst>
                <a:ext uri="{FF2B5EF4-FFF2-40B4-BE49-F238E27FC236}">
                  <a16:creationId xmlns:a16="http://schemas.microsoft.com/office/drawing/2014/main" id="{D3252CB7-23C9-CFEE-7CCE-7E9A488E6C60}"/>
                </a:ext>
              </a:extLst>
            </p:cNvPr>
            <p:cNvSpPr txBox="1"/>
            <p:nvPr/>
          </p:nvSpPr>
          <p:spPr>
            <a:xfrm>
              <a:off x="7920386" y="1534687"/>
              <a:ext cx="789501" cy="307777"/>
            </a:xfrm>
            <a:prstGeom prst="rect">
              <a:avLst/>
            </a:prstGeom>
            <a:noFill/>
            <a:ln>
              <a:noFill/>
            </a:ln>
          </p:spPr>
          <p:txBody>
            <a:bodyPr wrap="square" rtlCol="0">
              <a:spAutoFit/>
            </a:bodyPr>
            <a:lstStyle/>
            <a:p>
              <a:r>
                <a:rPr lang="en-US" sz="1400" dirty="0">
                  <a:solidFill>
                    <a:srgbClr val="FF0000"/>
                  </a:solidFill>
                </a:rPr>
                <a:t>~K(s1)</a:t>
              </a:r>
              <a:endParaRPr lang="en-CH" sz="1400" dirty="0">
                <a:solidFill>
                  <a:srgbClr val="FF0000"/>
                </a:solidFill>
              </a:endParaRPr>
            </a:p>
          </p:txBody>
        </p:sp>
      </p:grpSp>
    </p:spTree>
    <p:extLst>
      <p:ext uri="{BB962C8B-B14F-4D97-AF65-F5344CB8AC3E}">
        <p14:creationId xmlns:p14="http://schemas.microsoft.com/office/powerpoint/2010/main" val="1540299463"/>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2F415-8CE3-06AD-B22E-43B5B34B2FB0}"/>
              </a:ext>
            </a:extLst>
          </p:cNvPr>
          <p:cNvSpPr>
            <a:spLocks noGrp="1"/>
          </p:cNvSpPr>
          <p:nvPr>
            <p:ph type="title"/>
          </p:nvPr>
        </p:nvSpPr>
        <p:spPr/>
        <p:txBody>
          <a:bodyPr/>
          <a:lstStyle/>
          <a:p>
            <a:r>
              <a:rPr lang="en-CH" dirty="0"/>
              <a:t>SPS Slow Extraction: crystal R&amp;D</a:t>
            </a:r>
          </a:p>
        </p:txBody>
      </p:sp>
      <p:sp>
        <p:nvSpPr>
          <p:cNvPr id="3" name="Content Placeholder 2">
            <a:extLst>
              <a:ext uri="{FF2B5EF4-FFF2-40B4-BE49-F238E27FC236}">
                <a16:creationId xmlns:a16="http://schemas.microsoft.com/office/drawing/2014/main" id="{B2736BEE-88B2-E9F6-F9F2-19A6780A86D8}"/>
              </a:ext>
            </a:extLst>
          </p:cNvPr>
          <p:cNvSpPr>
            <a:spLocks noGrp="1"/>
          </p:cNvSpPr>
          <p:nvPr>
            <p:ph idx="1"/>
          </p:nvPr>
        </p:nvSpPr>
        <p:spPr/>
        <p:txBody>
          <a:bodyPr/>
          <a:lstStyle/>
          <a:p>
            <a:endParaRPr lang="en-CH"/>
          </a:p>
        </p:txBody>
      </p:sp>
      <p:sp>
        <p:nvSpPr>
          <p:cNvPr id="5" name="Footer Placeholder 4">
            <a:extLst>
              <a:ext uri="{FF2B5EF4-FFF2-40B4-BE49-F238E27FC236}">
                <a16:creationId xmlns:a16="http://schemas.microsoft.com/office/drawing/2014/main" id="{D131A713-9837-ACEF-9B71-32A5B5063402}"/>
              </a:ext>
            </a:extLst>
          </p:cNvPr>
          <p:cNvSpPr>
            <a:spLocks noGrp="1"/>
          </p:cNvSpPr>
          <p:nvPr>
            <p:ph type="ftr" sz="quarter" idx="3"/>
          </p:nvPr>
        </p:nvSpPr>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2975C37E-6CC0-2AD5-9F7A-E2C6D6196C3B}"/>
              </a:ext>
            </a:extLst>
          </p:cNvPr>
          <p:cNvSpPr>
            <a:spLocks noGrp="1"/>
          </p:cNvSpPr>
          <p:nvPr>
            <p:ph type="sldNum" sz="quarter" idx="4"/>
          </p:nvPr>
        </p:nvSpPr>
        <p:spPr/>
        <p:txBody>
          <a:bodyPr/>
          <a:lstStyle/>
          <a:p>
            <a:fld id="{17918391-D411-FE40-AAD7-861AE5233E0E}" type="slidenum">
              <a:rPr lang="en-US" smtClean="0"/>
              <a:pPr/>
              <a:t>170</a:t>
            </a:fld>
            <a:endParaRPr lang="en-US" dirty="0"/>
          </a:p>
        </p:txBody>
      </p:sp>
    </p:spTree>
    <p:extLst>
      <p:ext uri="{BB962C8B-B14F-4D97-AF65-F5344CB8AC3E}">
        <p14:creationId xmlns:p14="http://schemas.microsoft.com/office/powerpoint/2010/main" val="3012558730"/>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7CE59B-40D8-9361-5AE9-A6F2ACAABB5B}"/>
              </a:ext>
            </a:extLst>
          </p:cNvPr>
          <p:cNvSpPr>
            <a:spLocks noGrp="1"/>
          </p:cNvSpPr>
          <p:nvPr>
            <p:ph type="title"/>
          </p:nvPr>
        </p:nvSpPr>
        <p:spPr/>
        <p:txBody>
          <a:bodyPr/>
          <a:lstStyle/>
          <a:p>
            <a:r>
              <a:rPr lang="en-CH" dirty="0"/>
              <a:t>SPS Slow Extraction: more protons, please!</a:t>
            </a:r>
          </a:p>
        </p:txBody>
      </p:sp>
      <p:sp>
        <p:nvSpPr>
          <p:cNvPr id="3" name="Content Placeholder 2">
            <a:extLst>
              <a:ext uri="{FF2B5EF4-FFF2-40B4-BE49-F238E27FC236}">
                <a16:creationId xmlns:a16="http://schemas.microsoft.com/office/drawing/2014/main" id="{36298A70-A93A-C57F-8AC9-E163236A0D25}"/>
              </a:ext>
            </a:extLst>
          </p:cNvPr>
          <p:cNvSpPr>
            <a:spLocks noGrp="1"/>
          </p:cNvSpPr>
          <p:nvPr>
            <p:ph idx="1"/>
          </p:nvPr>
        </p:nvSpPr>
        <p:spPr/>
        <p:txBody>
          <a:bodyPr/>
          <a:lstStyle/>
          <a:p>
            <a:endParaRPr lang="en-CH" dirty="0"/>
          </a:p>
        </p:txBody>
      </p:sp>
      <p:sp>
        <p:nvSpPr>
          <p:cNvPr id="5" name="Footer Placeholder 4">
            <a:extLst>
              <a:ext uri="{FF2B5EF4-FFF2-40B4-BE49-F238E27FC236}">
                <a16:creationId xmlns:a16="http://schemas.microsoft.com/office/drawing/2014/main" id="{FCED4FFE-90CF-D689-78C6-5CB8261C3C52}"/>
              </a:ext>
            </a:extLst>
          </p:cNvPr>
          <p:cNvSpPr>
            <a:spLocks noGrp="1"/>
          </p:cNvSpPr>
          <p:nvPr>
            <p:ph type="ftr" sz="quarter" idx="3"/>
          </p:nvPr>
        </p:nvSpPr>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6E81A82-B902-5B0A-4BD8-9EB48DA5841E}"/>
              </a:ext>
            </a:extLst>
          </p:cNvPr>
          <p:cNvSpPr>
            <a:spLocks noGrp="1"/>
          </p:cNvSpPr>
          <p:nvPr>
            <p:ph type="sldNum" sz="quarter" idx="4"/>
          </p:nvPr>
        </p:nvSpPr>
        <p:spPr/>
        <p:txBody>
          <a:bodyPr/>
          <a:lstStyle/>
          <a:p>
            <a:fld id="{17918391-D411-FE40-AAD7-861AE5233E0E}" type="slidenum">
              <a:rPr lang="en-US" smtClean="0"/>
              <a:pPr/>
              <a:t>171</a:t>
            </a:fld>
            <a:endParaRPr lang="en-US" dirty="0"/>
          </a:p>
        </p:txBody>
      </p:sp>
    </p:spTree>
    <p:extLst>
      <p:ext uri="{BB962C8B-B14F-4D97-AF65-F5344CB8AC3E}">
        <p14:creationId xmlns:p14="http://schemas.microsoft.com/office/powerpoint/2010/main" val="1115309079"/>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42">
            <a:extLst>
              <a:ext uri="{FF2B5EF4-FFF2-40B4-BE49-F238E27FC236}">
                <a16:creationId xmlns:a16="http://schemas.microsoft.com/office/drawing/2014/main" id="{BDECCD74-B737-4D62-A222-F350EBB0A748}"/>
              </a:ext>
            </a:extLst>
          </p:cNvPr>
          <p:cNvPicPr>
            <a:picLocks noChangeAspect="1"/>
          </p:cNvPicPr>
          <p:nvPr/>
        </p:nvPicPr>
        <p:blipFill>
          <a:blip r:embed="rId2"/>
          <a:stretch>
            <a:fillRect/>
          </a:stretch>
        </p:blipFill>
        <p:spPr>
          <a:xfrm>
            <a:off x="2486297" y="620087"/>
            <a:ext cx="6312160" cy="3587194"/>
          </a:xfrm>
          <a:prstGeom prst="rect">
            <a:avLst/>
          </a:prstGeom>
        </p:spPr>
      </p:pic>
      <p:sp>
        <p:nvSpPr>
          <p:cNvPr id="2" name="Title 1">
            <a:extLst>
              <a:ext uri="{FF2B5EF4-FFF2-40B4-BE49-F238E27FC236}">
                <a16:creationId xmlns:a16="http://schemas.microsoft.com/office/drawing/2014/main" id="{E8572651-C354-41FC-8164-2693C298BE7A}"/>
              </a:ext>
            </a:extLst>
          </p:cNvPr>
          <p:cNvSpPr>
            <a:spLocks noGrp="1"/>
          </p:cNvSpPr>
          <p:nvPr>
            <p:ph type="title"/>
          </p:nvPr>
        </p:nvSpPr>
        <p:spPr/>
        <p:txBody>
          <a:bodyPr/>
          <a:lstStyle/>
          <a:p>
            <a:r>
              <a:rPr lang="en-US" dirty="0"/>
              <a:t>CERN complex</a:t>
            </a:r>
          </a:p>
        </p:txBody>
      </p:sp>
      <p:sp>
        <p:nvSpPr>
          <p:cNvPr id="6" name="Slide Number Placeholder 5">
            <a:extLst>
              <a:ext uri="{FF2B5EF4-FFF2-40B4-BE49-F238E27FC236}">
                <a16:creationId xmlns:a16="http://schemas.microsoft.com/office/drawing/2014/main" id="{F785C0F7-A822-4A44-8DED-FF3577EBC65B}"/>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172</a:t>
            </a:fld>
            <a:endParaRPr lang="en-US" dirty="0"/>
          </a:p>
        </p:txBody>
      </p:sp>
      <p:sp>
        <p:nvSpPr>
          <p:cNvPr id="29" name="Oval 28">
            <a:extLst>
              <a:ext uri="{FF2B5EF4-FFF2-40B4-BE49-F238E27FC236}">
                <a16:creationId xmlns:a16="http://schemas.microsoft.com/office/drawing/2014/main" id="{F4DAB069-0585-4CFE-9F1F-59E807495C75}"/>
              </a:ext>
            </a:extLst>
          </p:cNvPr>
          <p:cNvSpPr/>
          <p:nvPr/>
        </p:nvSpPr>
        <p:spPr>
          <a:xfrm>
            <a:off x="6975110" y="76123"/>
            <a:ext cx="2037646" cy="761689"/>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Fast extraction</a:t>
            </a:r>
          </a:p>
        </p:txBody>
      </p:sp>
      <p:cxnSp>
        <p:nvCxnSpPr>
          <p:cNvPr id="30" name="Gerade Verbindung mit Pfeil 17">
            <a:extLst>
              <a:ext uri="{FF2B5EF4-FFF2-40B4-BE49-F238E27FC236}">
                <a16:creationId xmlns:a16="http://schemas.microsoft.com/office/drawing/2014/main" id="{D0A981B9-4021-4D52-97FC-1B8044D81587}"/>
              </a:ext>
            </a:extLst>
          </p:cNvPr>
          <p:cNvCxnSpPr>
            <a:cxnSpLocks/>
            <a:stCxn id="29" idx="2"/>
          </p:cNvCxnSpPr>
          <p:nvPr/>
        </p:nvCxnSpPr>
        <p:spPr>
          <a:xfrm flipH="1">
            <a:off x="5835535" y="456968"/>
            <a:ext cx="1139575" cy="2726807"/>
          </a:xfrm>
          <a:prstGeom prst="straightConnector1">
            <a:avLst/>
          </a:prstGeom>
          <a:ln w="57150" cap="rnd">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34" name="Oval 33">
            <a:extLst>
              <a:ext uri="{FF2B5EF4-FFF2-40B4-BE49-F238E27FC236}">
                <a16:creationId xmlns:a16="http://schemas.microsoft.com/office/drawing/2014/main" id="{45DA9E73-80E9-42AF-B0B1-8E4A2EC3549A}"/>
              </a:ext>
            </a:extLst>
          </p:cNvPr>
          <p:cNvSpPr/>
          <p:nvPr/>
        </p:nvSpPr>
        <p:spPr>
          <a:xfrm>
            <a:off x="237484" y="2753919"/>
            <a:ext cx="2900372" cy="721529"/>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Charge exchange H- injection</a:t>
            </a:r>
          </a:p>
        </p:txBody>
      </p:sp>
      <p:cxnSp>
        <p:nvCxnSpPr>
          <p:cNvPr id="35" name="Gerade Verbindung mit Pfeil 15">
            <a:extLst>
              <a:ext uri="{FF2B5EF4-FFF2-40B4-BE49-F238E27FC236}">
                <a16:creationId xmlns:a16="http://schemas.microsoft.com/office/drawing/2014/main" id="{93940173-76FB-44CB-90E6-566BD27CD0F7}"/>
              </a:ext>
            </a:extLst>
          </p:cNvPr>
          <p:cNvCxnSpPr>
            <a:cxnSpLocks/>
            <a:stCxn id="34" idx="6"/>
          </p:cNvCxnSpPr>
          <p:nvPr/>
        </p:nvCxnSpPr>
        <p:spPr>
          <a:xfrm>
            <a:off x="3137856" y="3114684"/>
            <a:ext cx="2197951" cy="178813"/>
          </a:xfrm>
          <a:prstGeom prst="straightConnector1">
            <a:avLst/>
          </a:prstGeom>
          <a:ln w="57150" cap="rnd">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36" name="Oval 35">
            <a:extLst>
              <a:ext uri="{FF2B5EF4-FFF2-40B4-BE49-F238E27FC236}">
                <a16:creationId xmlns:a16="http://schemas.microsoft.com/office/drawing/2014/main" id="{728ACE89-809C-4B7A-87DE-A584DCEC6AD4}"/>
              </a:ext>
            </a:extLst>
          </p:cNvPr>
          <p:cNvSpPr/>
          <p:nvPr/>
        </p:nvSpPr>
        <p:spPr>
          <a:xfrm>
            <a:off x="654734" y="3643256"/>
            <a:ext cx="2105883" cy="569660"/>
          </a:xfrm>
          <a:prstGeom prst="ellipse">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dirty="0"/>
              <a:t>Multi-turn extraction</a:t>
            </a:r>
          </a:p>
        </p:txBody>
      </p:sp>
      <p:cxnSp>
        <p:nvCxnSpPr>
          <p:cNvPr id="37" name="Gerade Verbindung mit Pfeil 18">
            <a:extLst>
              <a:ext uri="{FF2B5EF4-FFF2-40B4-BE49-F238E27FC236}">
                <a16:creationId xmlns:a16="http://schemas.microsoft.com/office/drawing/2014/main" id="{432C2BD2-6D38-4C5D-A5BE-592BE00A3F17}"/>
              </a:ext>
            </a:extLst>
          </p:cNvPr>
          <p:cNvCxnSpPr>
            <a:cxnSpLocks/>
            <a:stCxn id="36" idx="6"/>
          </p:cNvCxnSpPr>
          <p:nvPr/>
        </p:nvCxnSpPr>
        <p:spPr>
          <a:xfrm flipV="1">
            <a:off x="2760617" y="3508704"/>
            <a:ext cx="2738846" cy="419382"/>
          </a:xfrm>
          <a:prstGeom prst="straightConnector1">
            <a:avLst/>
          </a:prstGeom>
          <a:ln w="57150" cap="rnd">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38" name="Oval 37">
            <a:extLst>
              <a:ext uri="{FF2B5EF4-FFF2-40B4-BE49-F238E27FC236}">
                <a16:creationId xmlns:a16="http://schemas.microsoft.com/office/drawing/2014/main" id="{E75D7007-34F6-4A1E-95AC-289ACD7B462B}"/>
              </a:ext>
            </a:extLst>
          </p:cNvPr>
          <p:cNvSpPr/>
          <p:nvPr/>
        </p:nvSpPr>
        <p:spPr>
          <a:xfrm>
            <a:off x="6667452" y="3492662"/>
            <a:ext cx="2444532" cy="761689"/>
          </a:xfrm>
          <a:prstGeom prst="ellipse">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dirty="0"/>
              <a:t>Resonant slow extraction</a:t>
            </a:r>
          </a:p>
        </p:txBody>
      </p:sp>
      <p:cxnSp>
        <p:nvCxnSpPr>
          <p:cNvPr id="51" name="Gerade Verbindung mit Pfeil 15">
            <a:extLst>
              <a:ext uri="{FF2B5EF4-FFF2-40B4-BE49-F238E27FC236}">
                <a16:creationId xmlns:a16="http://schemas.microsoft.com/office/drawing/2014/main" id="{AA4CC722-7B20-40D1-9243-714CA3C3F698}"/>
              </a:ext>
            </a:extLst>
          </p:cNvPr>
          <p:cNvCxnSpPr>
            <a:cxnSpLocks/>
            <a:stCxn id="38" idx="2"/>
          </p:cNvCxnSpPr>
          <p:nvPr/>
        </p:nvCxnSpPr>
        <p:spPr>
          <a:xfrm flipH="1" flipV="1">
            <a:off x="6252554" y="3294899"/>
            <a:ext cx="414898" cy="578608"/>
          </a:xfrm>
          <a:prstGeom prst="straightConnector1">
            <a:avLst/>
          </a:prstGeom>
          <a:ln w="57150" cap="rnd">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54" name="Gerade Verbindung mit Pfeil 15">
            <a:extLst>
              <a:ext uri="{FF2B5EF4-FFF2-40B4-BE49-F238E27FC236}">
                <a16:creationId xmlns:a16="http://schemas.microsoft.com/office/drawing/2014/main" id="{B22FD62D-9E64-429E-BB12-DAC5B1BABC7A}"/>
              </a:ext>
            </a:extLst>
          </p:cNvPr>
          <p:cNvCxnSpPr>
            <a:cxnSpLocks/>
            <a:stCxn id="38" idx="2"/>
          </p:cNvCxnSpPr>
          <p:nvPr/>
        </p:nvCxnSpPr>
        <p:spPr>
          <a:xfrm flipH="1" flipV="1">
            <a:off x="4669863" y="1898469"/>
            <a:ext cx="1997589" cy="1975038"/>
          </a:xfrm>
          <a:prstGeom prst="straightConnector1">
            <a:avLst/>
          </a:prstGeom>
          <a:ln w="57150" cap="rnd">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61" name="Gerade Verbindung mit Pfeil 17">
            <a:extLst>
              <a:ext uri="{FF2B5EF4-FFF2-40B4-BE49-F238E27FC236}">
                <a16:creationId xmlns:a16="http://schemas.microsoft.com/office/drawing/2014/main" id="{87728473-4EA4-4257-A395-C11999ADFADB}"/>
              </a:ext>
            </a:extLst>
          </p:cNvPr>
          <p:cNvCxnSpPr>
            <a:cxnSpLocks/>
            <a:stCxn id="29" idx="2"/>
          </p:cNvCxnSpPr>
          <p:nvPr/>
        </p:nvCxnSpPr>
        <p:spPr>
          <a:xfrm flipH="1">
            <a:off x="5425440" y="456968"/>
            <a:ext cx="1549670" cy="1975037"/>
          </a:xfrm>
          <a:prstGeom prst="straightConnector1">
            <a:avLst/>
          </a:prstGeom>
          <a:ln w="57150" cap="rnd">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8" name="Gerade Verbindung mit Pfeil 17">
            <a:extLst>
              <a:ext uri="{FF2B5EF4-FFF2-40B4-BE49-F238E27FC236}">
                <a16:creationId xmlns:a16="http://schemas.microsoft.com/office/drawing/2014/main" id="{065AD222-80CC-1042-E5BE-ECCFEAD359EA}"/>
              </a:ext>
            </a:extLst>
          </p:cNvPr>
          <p:cNvCxnSpPr>
            <a:cxnSpLocks/>
            <a:stCxn id="29" idx="2"/>
          </p:cNvCxnSpPr>
          <p:nvPr/>
        </p:nvCxnSpPr>
        <p:spPr>
          <a:xfrm flipH="1">
            <a:off x="6940731" y="456968"/>
            <a:ext cx="34379" cy="660068"/>
          </a:xfrm>
          <a:prstGeom prst="straightConnector1">
            <a:avLst/>
          </a:prstGeom>
          <a:ln w="57150" cap="rnd">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3" name="Oval 2">
            <a:extLst>
              <a:ext uri="{FF2B5EF4-FFF2-40B4-BE49-F238E27FC236}">
                <a16:creationId xmlns:a16="http://schemas.microsoft.com/office/drawing/2014/main" id="{B5ABF5CD-0C1F-D64E-AB04-1857B5D036AF}"/>
              </a:ext>
            </a:extLst>
          </p:cNvPr>
          <p:cNvSpPr/>
          <p:nvPr/>
        </p:nvSpPr>
        <p:spPr>
          <a:xfrm>
            <a:off x="2608151" y="4103277"/>
            <a:ext cx="2105883" cy="569660"/>
          </a:xfrm>
          <a:prstGeom prst="ellipse">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dirty="0"/>
              <a:t>Multi-turn injection</a:t>
            </a:r>
          </a:p>
        </p:txBody>
      </p:sp>
      <p:cxnSp>
        <p:nvCxnSpPr>
          <p:cNvPr id="7" name="Gerade Verbindung mit Pfeil 15">
            <a:extLst>
              <a:ext uri="{FF2B5EF4-FFF2-40B4-BE49-F238E27FC236}">
                <a16:creationId xmlns:a16="http://schemas.microsoft.com/office/drawing/2014/main" id="{6722C6A6-2391-73BE-17F5-966810E88BC8}"/>
              </a:ext>
            </a:extLst>
          </p:cNvPr>
          <p:cNvCxnSpPr>
            <a:cxnSpLocks/>
          </p:cNvCxnSpPr>
          <p:nvPr/>
        </p:nvCxnSpPr>
        <p:spPr>
          <a:xfrm flipV="1">
            <a:off x="4669863" y="3981083"/>
            <a:ext cx="873182" cy="440318"/>
          </a:xfrm>
          <a:prstGeom prst="straightConnector1">
            <a:avLst/>
          </a:prstGeom>
          <a:ln w="57150" cap="rnd">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4" name="Footer Placeholder 3">
            <a:extLst>
              <a:ext uri="{FF2B5EF4-FFF2-40B4-BE49-F238E27FC236}">
                <a16:creationId xmlns:a16="http://schemas.microsoft.com/office/drawing/2014/main" id="{4F169468-7725-2FB5-4E46-EBDA5EE21CAF}"/>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1013298147"/>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7C9C1D-D333-E47D-02AA-1A436B3D8E5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222224E-80A9-FAF9-DF0F-91A1483C38DF}"/>
              </a:ext>
            </a:extLst>
          </p:cNvPr>
          <p:cNvSpPr>
            <a:spLocks noGrp="1"/>
          </p:cNvSpPr>
          <p:nvPr>
            <p:ph type="title"/>
          </p:nvPr>
        </p:nvSpPr>
        <p:spPr>
          <a:xfrm>
            <a:off x="85744" y="41295"/>
            <a:ext cx="9058256" cy="377565"/>
          </a:xfrm>
        </p:spPr>
        <p:txBody>
          <a:bodyPr/>
          <a:lstStyle/>
          <a:p>
            <a:r>
              <a:rPr lang="en-US" dirty="0"/>
              <a:t>Slow extraction: spiral step and beam loss</a:t>
            </a:r>
            <a:endParaRPr lang="en-US" sz="1800" dirty="0"/>
          </a:p>
        </p:txBody>
      </p:sp>
      <p:sp>
        <p:nvSpPr>
          <p:cNvPr id="5" name="Footer Placeholder 4">
            <a:extLst>
              <a:ext uri="{FF2B5EF4-FFF2-40B4-BE49-F238E27FC236}">
                <a16:creationId xmlns:a16="http://schemas.microsoft.com/office/drawing/2014/main" id="{8595E07D-213E-7FB3-A9A3-46CB61F29151}"/>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69FE620F-6156-D1BB-6D07-F6ADE1089F21}"/>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173</a:t>
            </a:fld>
            <a:endParaRPr lang="en-US" dirty="0"/>
          </a:p>
        </p:txBody>
      </p:sp>
      <p:sp>
        <p:nvSpPr>
          <p:cNvPr id="11" name="TextBox 10">
            <a:extLst>
              <a:ext uri="{FF2B5EF4-FFF2-40B4-BE49-F238E27FC236}">
                <a16:creationId xmlns:a16="http://schemas.microsoft.com/office/drawing/2014/main" id="{A71621DB-CD05-1CD8-A1C4-D6F54DB3A2E2}"/>
              </a:ext>
            </a:extLst>
          </p:cNvPr>
          <p:cNvSpPr txBox="1"/>
          <p:nvPr/>
        </p:nvSpPr>
        <p:spPr>
          <a:xfrm>
            <a:off x="85744" y="6180912"/>
            <a:ext cx="4022864" cy="430887"/>
          </a:xfrm>
          <a:prstGeom prst="rect">
            <a:avLst/>
          </a:prstGeom>
          <a:noFill/>
        </p:spPr>
        <p:txBody>
          <a:bodyPr wrap="square" rtlCol="0">
            <a:spAutoFit/>
          </a:bodyPr>
          <a:lstStyle/>
          <a:p>
            <a:r>
              <a:rPr lang="en-GB" sz="1100" b="1" i="1" dirty="0">
                <a:solidFill>
                  <a:schemeClr val="bg2"/>
                </a:solidFill>
              </a:rPr>
              <a:t>Courtesy M. </a:t>
            </a:r>
            <a:r>
              <a:rPr lang="en-GB" sz="1100" b="1" i="1" dirty="0" err="1">
                <a:solidFill>
                  <a:schemeClr val="bg2"/>
                </a:solidFill>
              </a:rPr>
              <a:t>Giovannozzi</a:t>
            </a:r>
            <a:r>
              <a:rPr lang="en-GB" sz="1100" b="1" i="1" dirty="0">
                <a:solidFill>
                  <a:schemeClr val="bg2"/>
                </a:solidFill>
              </a:rPr>
              <a:t>: MTE Design Report, CERN-2006-011, 2006</a:t>
            </a:r>
          </a:p>
        </p:txBody>
      </p:sp>
      <p:graphicFrame>
        <p:nvGraphicFramePr>
          <p:cNvPr id="34" name="Object 33">
            <a:extLst>
              <a:ext uri="{FF2B5EF4-FFF2-40B4-BE49-F238E27FC236}">
                <a16:creationId xmlns:a16="http://schemas.microsoft.com/office/drawing/2014/main" id="{FA56EBD4-5B08-76A4-D029-31C0CA9159BA}"/>
              </a:ext>
            </a:extLst>
          </p:cNvPr>
          <p:cNvGraphicFramePr>
            <a:graphicFrameLocks noChangeAspect="1"/>
          </p:cNvGraphicFramePr>
          <p:nvPr>
            <p:extLst>
              <p:ext uri="{D42A27DB-BD31-4B8C-83A1-F6EECF244321}">
                <p14:modId xmlns:p14="http://schemas.microsoft.com/office/powerpoint/2010/main" val="2255926552"/>
              </p:ext>
            </p:extLst>
          </p:nvPr>
        </p:nvGraphicFramePr>
        <p:xfrm>
          <a:off x="436706" y="3523515"/>
          <a:ext cx="1660470" cy="664187"/>
        </p:xfrm>
        <a:graphic>
          <a:graphicData uri="http://schemas.openxmlformats.org/presentationml/2006/ole">
            <mc:AlternateContent xmlns:mc="http://schemas.openxmlformats.org/markup-compatibility/2006">
              <mc:Choice xmlns:v="urn:schemas-microsoft-com:vml" Requires="v">
                <p:oleObj name="Equation" r:id="rId2" imgW="1016000" imgH="406400" progId="Equation.3">
                  <p:embed/>
                </p:oleObj>
              </mc:Choice>
              <mc:Fallback>
                <p:oleObj name="Equation" r:id="rId2" imgW="1016000" imgH="406400" progId="Equation.3">
                  <p:embed/>
                  <p:pic>
                    <p:nvPicPr>
                      <p:cNvPr id="34" name="Object 33">
                        <a:extLst>
                          <a:ext uri="{FF2B5EF4-FFF2-40B4-BE49-F238E27FC236}">
                            <a16:creationId xmlns:a16="http://schemas.microsoft.com/office/drawing/2014/main" id="{A0CBFA4F-8788-B834-D1BC-139E49CFD8CA}"/>
                          </a:ext>
                        </a:extLst>
                      </p:cNvPr>
                      <p:cNvPicPr/>
                      <p:nvPr/>
                    </p:nvPicPr>
                    <p:blipFill>
                      <a:blip r:embed="rId3"/>
                      <a:stretch>
                        <a:fillRect/>
                      </a:stretch>
                    </p:blipFill>
                    <p:spPr>
                      <a:xfrm>
                        <a:off x="436706" y="3523515"/>
                        <a:ext cx="1660470" cy="664187"/>
                      </a:xfrm>
                      <a:prstGeom prst="rect">
                        <a:avLst/>
                      </a:prstGeom>
                    </p:spPr>
                  </p:pic>
                </p:oleObj>
              </mc:Fallback>
            </mc:AlternateContent>
          </a:graphicData>
        </a:graphic>
      </p:graphicFrame>
      <p:sp>
        <p:nvSpPr>
          <p:cNvPr id="12" name="Content Placeholder 11">
            <a:extLst>
              <a:ext uri="{FF2B5EF4-FFF2-40B4-BE49-F238E27FC236}">
                <a16:creationId xmlns:a16="http://schemas.microsoft.com/office/drawing/2014/main" id="{22003328-BB13-6912-0B12-CADE075E1072}"/>
              </a:ext>
            </a:extLst>
          </p:cNvPr>
          <p:cNvSpPr>
            <a:spLocks noGrp="1"/>
          </p:cNvSpPr>
          <p:nvPr>
            <p:ph idx="1"/>
          </p:nvPr>
        </p:nvSpPr>
        <p:spPr>
          <a:xfrm>
            <a:off x="50334" y="958032"/>
            <a:ext cx="4235116" cy="2016668"/>
          </a:xfrm>
        </p:spPr>
        <p:txBody>
          <a:bodyPr>
            <a:normAutofit fontScale="92500" lnSpcReduction="20000"/>
          </a:bodyPr>
          <a:lstStyle/>
          <a:p>
            <a:r>
              <a:rPr lang="en-CH" dirty="0"/>
              <a:t>Eventually, the resonant kicks add up and particles are pushed over the septum.</a:t>
            </a:r>
          </a:p>
          <a:p>
            <a:r>
              <a:rPr lang="en-CH" dirty="0"/>
              <a:t>Distance travelled over last 3 turns is called “spiral step”.</a:t>
            </a:r>
          </a:p>
          <a:p>
            <a:r>
              <a:rPr lang="en-CH" dirty="0"/>
              <a:t>Still, a few particles interact with the septum blade and are lost.</a:t>
            </a:r>
          </a:p>
          <a:p>
            <a:endParaRPr lang="en-CH" dirty="0"/>
          </a:p>
        </p:txBody>
      </p:sp>
      <p:grpSp>
        <p:nvGrpSpPr>
          <p:cNvPr id="38" name="Group 37">
            <a:extLst>
              <a:ext uri="{FF2B5EF4-FFF2-40B4-BE49-F238E27FC236}">
                <a16:creationId xmlns:a16="http://schemas.microsoft.com/office/drawing/2014/main" id="{09731A32-AEF5-F8ED-CE12-7BD46BB68571}"/>
              </a:ext>
            </a:extLst>
          </p:cNvPr>
          <p:cNvGrpSpPr/>
          <p:nvPr/>
        </p:nvGrpSpPr>
        <p:grpSpPr>
          <a:xfrm>
            <a:off x="4555170" y="876325"/>
            <a:ext cx="4342817" cy="3390850"/>
            <a:chOff x="4431348" y="1625006"/>
            <a:chExt cx="4342817" cy="3390850"/>
          </a:xfrm>
        </p:grpSpPr>
        <p:pic>
          <p:nvPicPr>
            <p:cNvPr id="13" name="Picture 12">
              <a:extLst>
                <a:ext uri="{FF2B5EF4-FFF2-40B4-BE49-F238E27FC236}">
                  <a16:creationId xmlns:a16="http://schemas.microsoft.com/office/drawing/2014/main" id="{59B16706-DFA8-F6A9-664B-4A4E019888E2}"/>
                </a:ext>
              </a:extLst>
            </p:cNvPr>
            <p:cNvPicPr>
              <a:picLocks noChangeAspect="1"/>
            </p:cNvPicPr>
            <p:nvPr/>
          </p:nvPicPr>
          <p:blipFill>
            <a:blip r:embed="rId4"/>
            <a:stretch>
              <a:fillRect/>
            </a:stretch>
          </p:blipFill>
          <p:spPr>
            <a:xfrm>
              <a:off x="4431348" y="1625006"/>
              <a:ext cx="4342817" cy="3390850"/>
            </a:xfrm>
            <a:prstGeom prst="rect">
              <a:avLst/>
            </a:prstGeom>
          </p:spPr>
        </p:pic>
        <p:cxnSp>
          <p:nvCxnSpPr>
            <p:cNvPr id="16" name="Straight Connector 15">
              <a:extLst>
                <a:ext uri="{FF2B5EF4-FFF2-40B4-BE49-F238E27FC236}">
                  <a16:creationId xmlns:a16="http://schemas.microsoft.com/office/drawing/2014/main" id="{37F07EBD-FF6B-F4F9-A2DD-CCD050B1394B}"/>
                </a:ext>
              </a:extLst>
            </p:cNvPr>
            <p:cNvCxnSpPr>
              <a:cxnSpLocks/>
            </p:cNvCxnSpPr>
            <p:nvPr/>
          </p:nvCxnSpPr>
          <p:spPr>
            <a:xfrm>
              <a:off x="7846049" y="2974579"/>
              <a:ext cx="464614" cy="0"/>
            </a:xfrm>
            <a:prstGeom prst="line">
              <a:avLst/>
            </a:prstGeom>
            <a:ln cap="rnd">
              <a:headEnd type="oval"/>
              <a:tailEnd type="oval"/>
            </a:ln>
          </p:spPr>
          <p:style>
            <a:lnRef idx="1">
              <a:schemeClr val="accent6"/>
            </a:lnRef>
            <a:fillRef idx="0">
              <a:schemeClr val="accent6"/>
            </a:fillRef>
            <a:effectRef idx="0">
              <a:schemeClr val="accent6"/>
            </a:effectRef>
            <a:fontRef idx="minor">
              <a:schemeClr val="tx1"/>
            </a:fontRef>
          </p:style>
        </p:cxnSp>
        <p:graphicFrame>
          <p:nvGraphicFramePr>
            <p:cNvPr id="17" name="Object 16">
              <a:extLst>
                <a:ext uri="{FF2B5EF4-FFF2-40B4-BE49-F238E27FC236}">
                  <a16:creationId xmlns:a16="http://schemas.microsoft.com/office/drawing/2014/main" id="{05B39059-3D86-0587-1EDA-E1F492FDADA9}"/>
                </a:ext>
              </a:extLst>
            </p:cNvPr>
            <p:cNvGraphicFramePr>
              <a:graphicFrameLocks noChangeAspect="1"/>
            </p:cNvGraphicFramePr>
            <p:nvPr>
              <p:extLst>
                <p:ext uri="{D42A27DB-BD31-4B8C-83A1-F6EECF244321}">
                  <p14:modId xmlns:p14="http://schemas.microsoft.com/office/powerpoint/2010/main" val="56257634"/>
                </p:ext>
              </p:extLst>
            </p:nvPr>
          </p:nvGraphicFramePr>
          <p:xfrm>
            <a:off x="7822843" y="3030629"/>
            <a:ext cx="725065" cy="455691"/>
          </p:xfrm>
          <a:graphic>
            <a:graphicData uri="http://schemas.openxmlformats.org/presentationml/2006/ole">
              <mc:AlternateContent xmlns:mc="http://schemas.openxmlformats.org/markup-compatibility/2006">
                <mc:Choice xmlns:v="urn:schemas-microsoft-com:vml" Requires="v">
                  <p:oleObj name="Equation" r:id="rId5" imgW="342900" imgH="215900" progId="Equation.3">
                    <p:embed/>
                  </p:oleObj>
                </mc:Choice>
                <mc:Fallback>
                  <p:oleObj name="Equation" r:id="rId5" imgW="342900" imgH="215900" progId="Equation.3">
                    <p:embed/>
                    <p:pic>
                      <p:nvPicPr>
                        <p:cNvPr id="41" name="Object 40">
                          <a:extLst>
                            <a:ext uri="{FF2B5EF4-FFF2-40B4-BE49-F238E27FC236}">
                              <a16:creationId xmlns:a16="http://schemas.microsoft.com/office/drawing/2014/main" id="{3670A1B6-106E-6670-4BFF-C0A9BA4B881D}"/>
                            </a:ext>
                          </a:extLst>
                        </p:cNvPr>
                        <p:cNvPicPr/>
                        <p:nvPr/>
                      </p:nvPicPr>
                      <p:blipFill>
                        <a:blip r:embed="rId6"/>
                        <a:stretch>
                          <a:fillRect/>
                        </a:stretch>
                      </p:blipFill>
                      <p:spPr>
                        <a:xfrm>
                          <a:off x="7822843" y="3030629"/>
                          <a:ext cx="725065" cy="455691"/>
                        </a:xfrm>
                        <a:prstGeom prst="rect">
                          <a:avLst/>
                        </a:prstGeom>
                      </p:spPr>
                    </p:pic>
                  </p:oleObj>
                </mc:Fallback>
              </mc:AlternateContent>
            </a:graphicData>
          </a:graphic>
        </p:graphicFrame>
      </p:grpSp>
      <p:grpSp>
        <p:nvGrpSpPr>
          <p:cNvPr id="43" name="Group 42">
            <a:extLst>
              <a:ext uri="{FF2B5EF4-FFF2-40B4-BE49-F238E27FC236}">
                <a16:creationId xmlns:a16="http://schemas.microsoft.com/office/drawing/2014/main" id="{EE766B5A-45A9-0E01-5E1D-29362BCB891C}"/>
              </a:ext>
            </a:extLst>
          </p:cNvPr>
          <p:cNvGrpSpPr/>
          <p:nvPr/>
        </p:nvGrpSpPr>
        <p:grpSpPr>
          <a:xfrm>
            <a:off x="2438446" y="2974700"/>
            <a:ext cx="2259572" cy="1749940"/>
            <a:chOff x="2438446" y="2974700"/>
            <a:chExt cx="2259572" cy="1749940"/>
          </a:xfrm>
        </p:grpSpPr>
        <p:pic>
          <p:nvPicPr>
            <p:cNvPr id="39" name="Picture 38">
              <a:extLst>
                <a:ext uri="{FF2B5EF4-FFF2-40B4-BE49-F238E27FC236}">
                  <a16:creationId xmlns:a16="http://schemas.microsoft.com/office/drawing/2014/main" id="{FB67D64E-03A3-2526-05F5-574F2885C266}"/>
                </a:ext>
              </a:extLst>
            </p:cNvPr>
            <p:cNvPicPr>
              <a:picLocks noChangeAspect="1"/>
            </p:cNvPicPr>
            <p:nvPr/>
          </p:nvPicPr>
          <p:blipFill>
            <a:blip r:embed="rId7">
              <a:extLst>
                <a:ext uri="{BEBA8EAE-BF5A-486C-A8C5-ECC9F3942E4B}">
                  <a14:imgProps xmlns:a14="http://schemas.microsoft.com/office/drawing/2010/main">
                    <a14:imgLayer r:embed="rId8">
                      <a14:imgEffect>
                        <a14:brightnessContrast bright="31000"/>
                      </a14:imgEffect>
                    </a14:imgLayer>
                  </a14:imgProps>
                </a:ext>
              </a:extLst>
            </a:blip>
            <a:stretch>
              <a:fillRect/>
            </a:stretch>
          </p:blipFill>
          <p:spPr>
            <a:xfrm>
              <a:off x="2438446" y="3282927"/>
              <a:ext cx="2259572" cy="1441713"/>
            </a:xfrm>
            <a:prstGeom prst="rect">
              <a:avLst/>
            </a:prstGeom>
          </p:spPr>
        </p:pic>
        <p:sp>
          <p:nvSpPr>
            <p:cNvPr id="42" name="TextBox 41">
              <a:extLst>
                <a:ext uri="{FF2B5EF4-FFF2-40B4-BE49-F238E27FC236}">
                  <a16:creationId xmlns:a16="http://schemas.microsoft.com/office/drawing/2014/main" id="{3B79E99F-BCD0-BE7F-563A-004865DBC9B2}"/>
                </a:ext>
              </a:extLst>
            </p:cNvPr>
            <p:cNvSpPr txBox="1"/>
            <p:nvPr/>
          </p:nvSpPr>
          <p:spPr>
            <a:xfrm>
              <a:off x="2795180" y="2974700"/>
              <a:ext cx="1402948" cy="369332"/>
            </a:xfrm>
            <a:prstGeom prst="rect">
              <a:avLst/>
            </a:prstGeom>
            <a:noFill/>
          </p:spPr>
          <p:txBody>
            <a:bodyPr wrap="none" rtlCol="0">
              <a:spAutoFit/>
            </a:bodyPr>
            <a:lstStyle/>
            <a:p>
              <a:r>
                <a:rPr lang="en-US" dirty="0"/>
                <a:t>Septa tanks</a:t>
              </a:r>
            </a:p>
          </p:txBody>
        </p:sp>
      </p:grpSp>
    </p:spTree>
    <p:extLst>
      <p:ext uri="{BB962C8B-B14F-4D97-AF65-F5344CB8AC3E}">
        <p14:creationId xmlns:p14="http://schemas.microsoft.com/office/powerpoint/2010/main" val="250566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086E3-D43A-F8E3-48C0-747CB32EEAF8}"/>
              </a:ext>
            </a:extLst>
          </p:cNvPr>
          <p:cNvSpPr>
            <a:spLocks noGrp="1"/>
          </p:cNvSpPr>
          <p:nvPr>
            <p:ph type="title"/>
          </p:nvPr>
        </p:nvSpPr>
        <p:spPr/>
        <p:txBody>
          <a:bodyPr/>
          <a:lstStyle/>
          <a:p>
            <a:r>
              <a:rPr lang="en-CH" dirty="0"/>
              <a:t>Slow extraction: spill quality</a:t>
            </a:r>
          </a:p>
        </p:txBody>
      </p:sp>
      <p:sp>
        <p:nvSpPr>
          <p:cNvPr id="3" name="Content Placeholder 2">
            <a:extLst>
              <a:ext uri="{FF2B5EF4-FFF2-40B4-BE49-F238E27FC236}">
                <a16:creationId xmlns:a16="http://schemas.microsoft.com/office/drawing/2014/main" id="{96BA58D5-AAE9-8B2A-F07C-04678ADEC265}"/>
              </a:ext>
            </a:extLst>
          </p:cNvPr>
          <p:cNvSpPr>
            <a:spLocks noGrp="1"/>
          </p:cNvSpPr>
          <p:nvPr>
            <p:ph idx="1"/>
          </p:nvPr>
        </p:nvSpPr>
        <p:spPr>
          <a:xfrm>
            <a:off x="0" y="495547"/>
            <a:ext cx="9144000" cy="1735926"/>
          </a:xfrm>
        </p:spPr>
        <p:txBody>
          <a:bodyPr/>
          <a:lstStyle/>
          <a:p>
            <a:r>
              <a:rPr lang="en-CH" dirty="0"/>
              <a:t>Slow extraction is a resonant process -&gt; amplifies any perturbation.</a:t>
            </a:r>
          </a:p>
          <a:p>
            <a:r>
              <a:rPr lang="en-CH" dirty="0"/>
              <a:t>Ripple of a few parts per million on quadrupole current can significantly modulate extracted intensity.</a:t>
            </a:r>
          </a:p>
        </p:txBody>
      </p:sp>
      <p:sp>
        <p:nvSpPr>
          <p:cNvPr id="5" name="Footer Placeholder 4">
            <a:extLst>
              <a:ext uri="{FF2B5EF4-FFF2-40B4-BE49-F238E27FC236}">
                <a16:creationId xmlns:a16="http://schemas.microsoft.com/office/drawing/2014/main" id="{BC7A0262-F49E-68BF-81EA-EF6AE2A383BB}"/>
              </a:ext>
            </a:extLst>
          </p:cNvPr>
          <p:cNvSpPr>
            <a:spLocks noGrp="1"/>
          </p:cNvSpPr>
          <p:nvPr>
            <p:ph type="ftr" sz="quarter" idx="3"/>
          </p:nvPr>
        </p:nvSpPr>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6A920936-F342-EEB2-2ADD-3F3D67085E0C}"/>
              </a:ext>
            </a:extLst>
          </p:cNvPr>
          <p:cNvSpPr>
            <a:spLocks noGrp="1"/>
          </p:cNvSpPr>
          <p:nvPr>
            <p:ph type="sldNum" sz="quarter" idx="4"/>
          </p:nvPr>
        </p:nvSpPr>
        <p:spPr/>
        <p:txBody>
          <a:bodyPr/>
          <a:lstStyle/>
          <a:p>
            <a:fld id="{17918391-D411-FE40-AAD7-861AE5233E0E}" type="slidenum">
              <a:rPr lang="en-US" smtClean="0"/>
              <a:pPr/>
              <a:t>174</a:t>
            </a:fld>
            <a:endParaRPr lang="en-US" dirty="0"/>
          </a:p>
        </p:txBody>
      </p:sp>
      <p:pic>
        <p:nvPicPr>
          <p:cNvPr id="7" name="Picture 6">
            <a:extLst>
              <a:ext uri="{FF2B5EF4-FFF2-40B4-BE49-F238E27FC236}">
                <a16:creationId xmlns:a16="http://schemas.microsoft.com/office/drawing/2014/main" id="{666FEFED-1C98-65E4-94CF-9F7E84E8E46B}"/>
              </a:ext>
            </a:extLst>
          </p:cNvPr>
          <p:cNvPicPr>
            <a:picLocks noChangeAspect="1"/>
          </p:cNvPicPr>
          <p:nvPr/>
        </p:nvPicPr>
        <p:blipFill>
          <a:blip r:embed="rId2"/>
          <a:stretch>
            <a:fillRect/>
          </a:stretch>
        </p:blipFill>
        <p:spPr>
          <a:xfrm>
            <a:off x="119300" y="2011972"/>
            <a:ext cx="3286630" cy="2610814"/>
          </a:xfrm>
          <a:prstGeom prst="rect">
            <a:avLst/>
          </a:prstGeom>
        </p:spPr>
      </p:pic>
      <p:pic>
        <p:nvPicPr>
          <p:cNvPr id="9" name="Picture 8">
            <a:extLst>
              <a:ext uri="{FF2B5EF4-FFF2-40B4-BE49-F238E27FC236}">
                <a16:creationId xmlns:a16="http://schemas.microsoft.com/office/drawing/2014/main" id="{5EC07B17-613A-F2A8-69C1-00742046A475}"/>
              </a:ext>
            </a:extLst>
          </p:cNvPr>
          <p:cNvPicPr>
            <a:picLocks noChangeAspect="1"/>
          </p:cNvPicPr>
          <p:nvPr/>
        </p:nvPicPr>
        <p:blipFill>
          <a:blip r:embed="rId3"/>
          <a:stretch>
            <a:fillRect/>
          </a:stretch>
        </p:blipFill>
        <p:spPr>
          <a:xfrm>
            <a:off x="3685896" y="2309208"/>
            <a:ext cx="5135982" cy="2104910"/>
          </a:xfrm>
          <a:prstGeom prst="rect">
            <a:avLst/>
          </a:prstGeom>
        </p:spPr>
      </p:pic>
    </p:spTree>
    <p:extLst>
      <p:ext uri="{BB962C8B-B14F-4D97-AF65-F5344CB8AC3E}">
        <p14:creationId xmlns:p14="http://schemas.microsoft.com/office/powerpoint/2010/main" val="2268881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a:xfrm>
            <a:off x="85744" y="41295"/>
            <a:ext cx="9058256" cy="377565"/>
          </a:xfrm>
        </p:spPr>
        <p:txBody>
          <a:bodyPr/>
          <a:lstStyle/>
          <a:p>
            <a:r>
              <a:rPr lang="en-US" dirty="0"/>
              <a:t>Extraction techniques : </a:t>
            </a:r>
            <a:r>
              <a:rPr lang="en-US" sz="1800" dirty="0"/>
              <a:t>Resonant extraction, slow extraction from the SPS</a:t>
            </a:r>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175</a:t>
            </a:fld>
            <a:endParaRPr lang="en-US" dirty="0"/>
          </a:p>
        </p:txBody>
      </p:sp>
      <p:pic>
        <p:nvPicPr>
          <p:cNvPr id="12" name="Picture 11">
            <a:extLst>
              <a:ext uri="{FF2B5EF4-FFF2-40B4-BE49-F238E27FC236}">
                <a16:creationId xmlns:a16="http://schemas.microsoft.com/office/drawing/2014/main" id="{2395A836-C289-45F5-B2AD-5711A39C622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1128" y="1292181"/>
            <a:ext cx="6027549" cy="2915566"/>
          </a:xfrm>
          <a:prstGeom prst="rect">
            <a:avLst/>
          </a:prstGeom>
        </p:spPr>
      </p:pic>
      <p:pic>
        <p:nvPicPr>
          <p:cNvPr id="21" name="Picture 20">
            <a:extLst>
              <a:ext uri="{FF2B5EF4-FFF2-40B4-BE49-F238E27FC236}">
                <a16:creationId xmlns:a16="http://schemas.microsoft.com/office/drawing/2014/main" id="{17525A0D-77CE-498A-95AE-04BA253248D3}"/>
              </a:ext>
            </a:extLst>
          </p:cNvPr>
          <p:cNvPicPr>
            <a:picLocks noChangeAspect="1"/>
          </p:cNvPicPr>
          <p:nvPr/>
        </p:nvPicPr>
        <p:blipFill>
          <a:blip r:embed="rId3"/>
          <a:stretch>
            <a:fillRect/>
          </a:stretch>
        </p:blipFill>
        <p:spPr>
          <a:xfrm>
            <a:off x="2665637" y="922816"/>
            <a:ext cx="5831688" cy="418156"/>
          </a:xfrm>
          <a:prstGeom prst="rect">
            <a:avLst/>
          </a:prstGeom>
        </p:spPr>
      </p:pic>
      <p:sp>
        <p:nvSpPr>
          <p:cNvPr id="22" name="Rectangle 21">
            <a:extLst>
              <a:ext uri="{FF2B5EF4-FFF2-40B4-BE49-F238E27FC236}">
                <a16:creationId xmlns:a16="http://schemas.microsoft.com/office/drawing/2014/main" id="{19FA51CA-11AB-443A-8708-B4E284B723C2}"/>
              </a:ext>
            </a:extLst>
          </p:cNvPr>
          <p:cNvSpPr/>
          <p:nvPr/>
        </p:nvSpPr>
        <p:spPr>
          <a:xfrm>
            <a:off x="3520162" y="740829"/>
            <a:ext cx="1051512" cy="338554"/>
          </a:xfrm>
          <a:prstGeom prst="rect">
            <a:avLst/>
          </a:prstGeom>
        </p:spPr>
        <p:txBody>
          <a:bodyPr wrap="square">
            <a:spAutoFit/>
          </a:bodyPr>
          <a:ls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GB" sz="800" dirty="0"/>
              <a:t>electrostatic septum (ES)</a:t>
            </a:r>
            <a:endParaRPr lang="en-US" sz="800" dirty="0"/>
          </a:p>
        </p:txBody>
      </p:sp>
      <p:sp>
        <p:nvSpPr>
          <p:cNvPr id="23" name="Rectangle 22">
            <a:extLst>
              <a:ext uri="{FF2B5EF4-FFF2-40B4-BE49-F238E27FC236}">
                <a16:creationId xmlns:a16="http://schemas.microsoft.com/office/drawing/2014/main" id="{02EB1D00-A766-49D9-BC1B-0B7CE9DA071F}"/>
              </a:ext>
            </a:extLst>
          </p:cNvPr>
          <p:cNvSpPr/>
          <p:nvPr/>
        </p:nvSpPr>
        <p:spPr>
          <a:xfrm>
            <a:off x="2782015" y="825225"/>
            <a:ext cx="425139" cy="215444"/>
          </a:xfrm>
          <a:prstGeom prst="rect">
            <a:avLst/>
          </a:prstGeom>
        </p:spPr>
        <p:txBody>
          <a:bodyPr wrap="square">
            <a:spAutoFit/>
          </a:bodyPr>
          <a:ls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GB" sz="800" dirty="0"/>
              <a:t>QFA</a:t>
            </a:r>
            <a:endParaRPr lang="en-US" sz="800" dirty="0"/>
          </a:p>
        </p:txBody>
      </p:sp>
      <p:sp>
        <p:nvSpPr>
          <p:cNvPr id="25" name="Rectangle 24">
            <a:extLst>
              <a:ext uri="{FF2B5EF4-FFF2-40B4-BE49-F238E27FC236}">
                <a16:creationId xmlns:a16="http://schemas.microsoft.com/office/drawing/2014/main" id="{5D07BA0E-30B1-4F69-9AD8-23A2F6E909EF}"/>
              </a:ext>
            </a:extLst>
          </p:cNvPr>
          <p:cNvSpPr/>
          <p:nvPr/>
        </p:nvSpPr>
        <p:spPr>
          <a:xfrm>
            <a:off x="4873839" y="815094"/>
            <a:ext cx="414399" cy="215444"/>
          </a:xfrm>
          <a:prstGeom prst="rect">
            <a:avLst/>
          </a:prstGeom>
        </p:spPr>
        <p:txBody>
          <a:bodyPr wrap="square">
            <a:spAutoFit/>
          </a:bodyPr>
          <a:ls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GB" sz="800" dirty="0"/>
              <a:t>QDA</a:t>
            </a:r>
            <a:endParaRPr lang="en-US" sz="800" dirty="0"/>
          </a:p>
        </p:txBody>
      </p:sp>
      <p:sp>
        <p:nvSpPr>
          <p:cNvPr id="26" name="Rectangle 25">
            <a:extLst>
              <a:ext uri="{FF2B5EF4-FFF2-40B4-BE49-F238E27FC236}">
                <a16:creationId xmlns:a16="http://schemas.microsoft.com/office/drawing/2014/main" id="{3E7B50ED-C65E-4766-8383-C01AA61901A6}"/>
              </a:ext>
            </a:extLst>
          </p:cNvPr>
          <p:cNvSpPr/>
          <p:nvPr/>
        </p:nvSpPr>
        <p:spPr>
          <a:xfrm>
            <a:off x="6241006" y="682257"/>
            <a:ext cx="720847" cy="461665"/>
          </a:xfrm>
          <a:prstGeom prst="rect">
            <a:avLst/>
          </a:prstGeom>
        </p:spPr>
        <p:txBody>
          <a:bodyPr wrap="square">
            <a:spAutoFit/>
          </a:bodyPr>
          <a:ls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en-GB" sz="800" dirty="0"/>
              <a:t>magnetic</a:t>
            </a:r>
          </a:p>
          <a:p>
            <a:pPr algn="ctr"/>
            <a:r>
              <a:rPr lang="en-GB" sz="800" dirty="0"/>
              <a:t>septum (MST)</a:t>
            </a:r>
            <a:endParaRPr lang="en-US" sz="800" dirty="0"/>
          </a:p>
        </p:txBody>
      </p:sp>
      <p:sp>
        <p:nvSpPr>
          <p:cNvPr id="27" name="Rectangle 26">
            <a:extLst>
              <a:ext uri="{FF2B5EF4-FFF2-40B4-BE49-F238E27FC236}">
                <a16:creationId xmlns:a16="http://schemas.microsoft.com/office/drawing/2014/main" id="{A3522A19-D079-41DE-B6B1-B9C1FBC1DCA8}"/>
              </a:ext>
            </a:extLst>
          </p:cNvPr>
          <p:cNvSpPr/>
          <p:nvPr/>
        </p:nvSpPr>
        <p:spPr>
          <a:xfrm>
            <a:off x="7263290" y="738814"/>
            <a:ext cx="1304896" cy="215444"/>
          </a:xfrm>
          <a:prstGeom prst="rect">
            <a:avLst/>
          </a:prstGeom>
        </p:spPr>
        <p:txBody>
          <a:bodyPr wrap="square">
            <a:spAutoFit/>
          </a:bodyPr>
          <a:ls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en-GB" sz="800" dirty="0"/>
              <a:t>magnetic septum (MSE)</a:t>
            </a:r>
            <a:endParaRPr lang="en-US" sz="800" dirty="0"/>
          </a:p>
        </p:txBody>
      </p:sp>
      <p:sp>
        <p:nvSpPr>
          <p:cNvPr id="28" name="Rectangle 27">
            <a:extLst>
              <a:ext uri="{FF2B5EF4-FFF2-40B4-BE49-F238E27FC236}">
                <a16:creationId xmlns:a16="http://schemas.microsoft.com/office/drawing/2014/main" id="{92814945-599D-4865-9F7D-171B19712D5A}"/>
              </a:ext>
            </a:extLst>
          </p:cNvPr>
          <p:cNvSpPr/>
          <p:nvPr/>
        </p:nvSpPr>
        <p:spPr>
          <a:xfrm>
            <a:off x="6961854" y="766153"/>
            <a:ext cx="455414" cy="215444"/>
          </a:xfrm>
          <a:prstGeom prst="rect">
            <a:avLst/>
          </a:prstGeom>
        </p:spPr>
        <p:txBody>
          <a:bodyPr wrap="square">
            <a:spAutoFit/>
          </a:bodyPr>
          <a:ls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GB" sz="800" dirty="0"/>
              <a:t>QFA</a:t>
            </a:r>
            <a:endParaRPr lang="en-US" sz="800" dirty="0"/>
          </a:p>
        </p:txBody>
      </p:sp>
      <p:sp>
        <p:nvSpPr>
          <p:cNvPr id="29" name="Rectangle 28">
            <a:extLst>
              <a:ext uri="{FF2B5EF4-FFF2-40B4-BE49-F238E27FC236}">
                <a16:creationId xmlns:a16="http://schemas.microsoft.com/office/drawing/2014/main" id="{278E2BE5-9B2F-422B-8E99-30B38904CF5C}"/>
              </a:ext>
            </a:extLst>
          </p:cNvPr>
          <p:cNvSpPr/>
          <p:nvPr/>
        </p:nvSpPr>
        <p:spPr>
          <a:xfrm>
            <a:off x="5888976" y="695262"/>
            <a:ext cx="479320" cy="338554"/>
          </a:xfrm>
          <a:prstGeom prst="rect">
            <a:avLst/>
          </a:prstGeom>
        </p:spPr>
        <p:txBody>
          <a:bodyPr wrap="square">
            <a:spAutoFit/>
          </a:bodyPr>
          <a:ls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GB" sz="800" dirty="0"/>
              <a:t>TPST</a:t>
            </a:r>
          </a:p>
          <a:p>
            <a:r>
              <a:rPr lang="en-GB" sz="800" dirty="0"/>
              <a:t>mask</a:t>
            </a:r>
            <a:endParaRPr lang="en-US" sz="800" dirty="0"/>
          </a:p>
        </p:txBody>
      </p:sp>
      <p:sp>
        <p:nvSpPr>
          <p:cNvPr id="30" name="Rectangle 29">
            <a:extLst>
              <a:ext uri="{FF2B5EF4-FFF2-40B4-BE49-F238E27FC236}">
                <a16:creationId xmlns:a16="http://schemas.microsoft.com/office/drawing/2014/main" id="{3327A05C-D014-4374-B7B6-82EE35432EE0}"/>
              </a:ext>
            </a:extLst>
          </p:cNvPr>
          <p:cNvSpPr/>
          <p:nvPr/>
        </p:nvSpPr>
        <p:spPr>
          <a:xfrm>
            <a:off x="5089845" y="701649"/>
            <a:ext cx="694434" cy="338554"/>
          </a:xfrm>
          <a:prstGeom prst="rect">
            <a:avLst/>
          </a:prstGeom>
        </p:spPr>
        <p:txBody>
          <a:bodyPr wrap="square">
            <a:spAutoFit/>
          </a:bodyPr>
          <a:ls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en-GB" sz="800" dirty="0"/>
              <a:t>extraction</a:t>
            </a:r>
          </a:p>
          <a:p>
            <a:pPr algn="ctr"/>
            <a:r>
              <a:rPr lang="en-GB" sz="800" dirty="0"/>
              <a:t>bumper</a:t>
            </a:r>
            <a:endParaRPr lang="en-US" sz="800" dirty="0"/>
          </a:p>
        </p:txBody>
      </p:sp>
      <p:cxnSp>
        <p:nvCxnSpPr>
          <p:cNvPr id="14" name="Straight Arrow Connector 13">
            <a:extLst>
              <a:ext uri="{FF2B5EF4-FFF2-40B4-BE49-F238E27FC236}">
                <a16:creationId xmlns:a16="http://schemas.microsoft.com/office/drawing/2014/main" id="{629D96F5-7D66-4657-8DB4-BD5D4EABDB9F}"/>
              </a:ext>
            </a:extLst>
          </p:cNvPr>
          <p:cNvCxnSpPr>
            <a:cxnSpLocks/>
          </p:cNvCxnSpPr>
          <p:nvPr/>
        </p:nvCxnSpPr>
        <p:spPr>
          <a:xfrm flipV="1">
            <a:off x="8517938" y="1237720"/>
            <a:ext cx="543710" cy="643994"/>
          </a:xfrm>
          <a:prstGeom prst="straightConnector1">
            <a:avLst/>
          </a:prstGeom>
          <a:ln>
            <a:solidFill>
              <a:schemeClr val="bg2">
                <a:lumMod val="10000"/>
              </a:schemeClr>
            </a:solidFill>
            <a:tailEnd type="arrow"/>
          </a:ln>
          <a:effectLst>
            <a:glow rad="635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sp>
        <p:nvSpPr>
          <p:cNvPr id="15" name="TextBox 18">
            <a:extLst>
              <a:ext uri="{FF2B5EF4-FFF2-40B4-BE49-F238E27FC236}">
                <a16:creationId xmlns:a16="http://schemas.microsoft.com/office/drawing/2014/main" id="{D0F079AD-87FD-4591-81E0-36F6C705951B}"/>
              </a:ext>
            </a:extLst>
          </p:cNvPr>
          <p:cNvSpPr txBox="1"/>
          <p:nvPr/>
        </p:nvSpPr>
        <p:spPr>
          <a:xfrm>
            <a:off x="8497325" y="709491"/>
            <a:ext cx="646676" cy="523220"/>
          </a:xfrm>
          <a:prstGeom prst="rect">
            <a:avLst/>
          </a:prstGeom>
          <a:noFill/>
        </p:spPr>
        <p:txBody>
          <a:bodyPr wrap="square" rtlCol="0">
            <a:spAutoFit/>
          </a:bodyPr>
          <a:ls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1400" dirty="0"/>
              <a:t>To NA</a:t>
            </a:r>
          </a:p>
        </p:txBody>
      </p:sp>
      <p:sp>
        <p:nvSpPr>
          <p:cNvPr id="17" name="TextBox 29">
            <a:extLst>
              <a:ext uri="{FF2B5EF4-FFF2-40B4-BE49-F238E27FC236}">
                <a16:creationId xmlns:a16="http://schemas.microsoft.com/office/drawing/2014/main" id="{6C4F18D6-5C36-409E-872E-2273F490E1C1}"/>
              </a:ext>
            </a:extLst>
          </p:cNvPr>
          <p:cNvSpPr txBox="1"/>
          <p:nvPr/>
        </p:nvSpPr>
        <p:spPr>
          <a:xfrm rot="471021">
            <a:off x="3360819" y="3596826"/>
            <a:ext cx="901367" cy="400110"/>
          </a:xfrm>
          <a:prstGeom prst="rect">
            <a:avLst/>
          </a:prstGeom>
          <a:solidFill>
            <a:schemeClr val="bg1"/>
          </a:solidFill>
        </p:spPr>
        <p:txBody>
          <a:bodyPr wrap="square" rtlCol="0">
            <a:spAutoFit/>
          </a:bodyPr>
          <a:ls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1000" dirty="0"/>
              <a:t>circulating beam</a:t>
            </a:r>
          </a:p>
        </p:txBody>
      </p:sp>
      <p:cxnSp>
        <p:nvCxnSpPr>
          <p:cNvPr id="18" name="Straight Arrow Connector 17">
            <a:extLst>
              <a:ext uri="{FF2B5EF4-FFF2-40B4-BE49-F238E27FC236}">
                <a16:creationId xmlns:a16="http://schemas.microsoft.com/office/drawing/2014/main" id="{54BD8AFD-B45E-46E9-B609-1425A48EF7C2}"/>
              </a:ext>
            </a:extLst>
          </p:cNvPr>
          <p:cNvCxnSpPr>
            <a:cxnSpLocks/>
          </p:cNvCxnSpPr>
          <p:nvPr/>
        </p:nvCxnSpPr>
        <p:spPr>
          <a:xfrm>
            <a:off x="3520162" y="3364546"/>
            <a:ext cx="1356245" cy="24063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9" name="TextBox 30">
            <a:extLst>
              <a:ext uri="{FF2B5EF4-FFF2-40B4-BE49-F238E27FC236}">
                <a16:creationId xmlns:a16="http://schemas.microsoft.com/office/drawing/2014/main" id="{6EBE96BB-1E7D-48D0-85C3-79B495DC7AED}"/>
              </a:ext>
            </a:extLst>
          </p:cNvPr>
          <p:cNvSpPr txBox="1"/>
          <p:nvPr/>
        </p:nvSpPr>
        <p:spPr>
          <a:xfrm rot="20868431">
            <a:off x="5808890" y="2934018"/>
            <a:ext cx="864232" cy="400110"/>
          </a:xfrm>
          <a:prstGeom prst="rect">
            <a:avLst/>
          </a:prstGeom>
          <a:noFill/>
        </p:spPr>
        <p:txBody>
          <a:bodyPr wrap="square" rtlCol="0">
            <a:spAutoFit/>
          </a:bodyPr>
          <a:ls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1000" dirty="0"/>
              <a:t>extracted beam</a:t>
            </a:r>
          </a:p>
        </p:txBody>
      </p:sp>
      <p:cxnSp>
        <p:nvCxnSpPr>
          <p:cNvPr id="20" name="Straight Arrow Connector 19">
            <a:extLst>
              <a:ext uri="{FF2B5EF4-FFF2-40B4-BE49-F238E27FC236}">
                <a16:creationId xmlns:a16="http://schemas.microsoft.com/office/drawing/2014/main" id="{606F82A4-7EE4-48B4-9477-A7EB3067E9A5}"/>
              </a:ext>
            </a:extLst>
          </p:cNvPr>
          <p:cNvCxnSpPr>
            <a:cxnSpLocks/>
          </p:cNvCxnSpPr>
          <p:nvPr/>
        </p:nvCxnSpPr>
        <p:spPr>
          <a:xfrm flipV="1">
            <a:off x="6096466" y="2800535"/>
            <a:ext cx="967944" cy="226516"/>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pic>
        <p:nvPicPr>
          <p:cNvPr id="34" name="Picture 33">
            <a:extLst>
              <a:ext uri="{FF2B5EF4-FFF2-40B4-BE49-F238E27FC236}">
                <a16:creationId xmlns:a16="http://schemas.microsoft.com/office/drawing/2014/main" id="{DF398187-1932-439A-9C90-3D81F60347CE}"/>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31000"/>
                    </a14:imgEffect>
                  </a14:imgLayer>
                </a14:imgProps>
              </a:ext>
            </a:extLst>
          </a:blip>
          <a:stretch>
            <a:fillRect/>
          </a:stretch>
        </p:blipFill>
        <p:spPr>
          <a:xfrm>
            <a:off x="271456" y="971101"/>
            <a:ext cx="2259572" cy="1441713"/>
          </a:xfrm>
          <a:prstGeom prst="rect">
            <a:avLst/>
          </a:prstGeom>
        </p:spPr>
      </p:pic>
      <p:cxnSp>
        <p:nvCxnSpPr>
          <p:cNvPr id="37" name="Straight Arrow Connector 36">
            <a:extLst>
              <a:ext uri="{FF2B5EF4-FFF2-40B4-BE49-F238E27FC236}">
                <a16:creationId xmlns:a16="http://schemas.microsoft.com/office/drawing/2014/main" id="{4CDCE4C4-C104-42F2-9DE8-BA22CD0DAC2F}"/>
              </a:ext>
            </a:extLst>
          </p:cNvPr>
          <p:cNvCxnSpPr>
            <a:cxnSpLocks/>
          </p:cNvCxnSpPr>
          <p:nvPr/>
        </p:nvCxnSpPr>
        <p:spPr>
          <a:xfrm>
            <a:off x="2468406" y="2456439"/>
            <a:ext cx="764511"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pic>
        <p:nvPicPr>
          <p:cNvPr id="3" name="Picture 34" descr="zs">
            <a:extLst>
              <a:ext uri="{FF2B5EF4-FFF2-40B4-BE49-F238E27FC236}">
                <a16:creationId xmlns:a16="http://schemas.microsoft.com/office/drawing/2014/main" id="{8572B0DB-0926-5083-5947-723AB9F8BC21}"/>
              </a:ext>
            </a:extLst>
          </p:cNvPr>
          <p:cNvPicPr>
            <a:picLocks noChangeAspect="1" noChangeArrowheads="1"/>
          </p:cNvPicPr>
          <p:nvPr/>
        </p:nvPicPr>
        <p:blipFill rotWithShape="1">
          <a:blip r:embed="rId6">
            <a:extLst>
              <a:ext uri="{28A0092B-C50C-407E-A947-70E740481C1C}">
                <a14:useLocalDpi xmlns:a14="http://schemas.microsoft.com/office/drawing/2010/main"/>
              </a:ext>
            </a:extLst>
          </a:blip>
          <a:srcRect b="13480"/>
          <a:stretch/>
        </p:blipFill>
        <p:spPr>
          <a:xfrm>
            <a:off x="2019" y="2571749"/>
            <a:ext cx="2529009" cy="1746525"/>
          </a:xfrm>
          <a:prstGeom prst="rect">
            <a:avLst/>
          </a:prstGeom>
          <a:noFill/>
          <a:ln>
            <a:solidFill>
              <a:schemeClr val="accent1"/>
            </a:solidFill>
          </a:ln>
        </p:spPr>
      </p:pic>
      <p:sp>
        <p:nvSpPr>
          <p:cNvPr id="11" name="TextBox 10">
            <a:extLst>
              <a:ext uri="{FF2B5EF4-FFF2-40B4-BE49-F238E27FC236}">
                <a16:creationId xmlns:a16="http://schemas.microsoft.com/office/drawing/2014/main" id="{C750A82E-7EAA-28A4-C0D1-0D1B40BD126F}"/>
              </a:ext>
            </a:extLst>
          </p:cNvPr>
          <p:cNvSpPr txBox="1"/>
          <p:nvPr/>
        </p:nvSpPr>
        <p:spPr>
          <a:xfrm>
            <a:off x="483778" y="640559"/>
            <a:ext cx="1402948" cy="369332"/>
          </a:xfrm>
          <a:prstGeom prst="rect">
            <a:avLst/>
          </a:prstGeom>
          <a:noFill/>
        </p:spPr>
        <p:txBody>
          <a:bodyPr wrap="none" rtlCol="0">
            <a:spAutoFit/>
          </a:bodyPr>
          <a:lstStyle/>
          <a:p>
            <a:r>
              <a:rPr lang="en-US" dirty="0"/>
              <a:t>Septa tanks</a:t>
            </a:r>
          </a:p>
        </p:txBody>
      </p:sp>
      <p:sp>
        <p:nvSpPr>
          <p:cNvPr id="24" name="TextBox 23">
            <a:extLst>
              <a:ext uri="{FF2B5EF4-FFF2-40B4-BE49-F238E27FC236}">
                <a16:creationId xmlns:a16="http://schemas.microsoft.com/office/drawing/2014/main" id="{0AD9B944-E609-B85A-ED58-C89EA0A1FD68}"/>
              </a:ext>
            </a:extLst>
          </p:cNvPr>
          <p:cNvSpPr txBox="1"/>
          <p:nvPr/>
        </p:nvSpPr>
        <p:spPr>
          <a:xfrm>
            <a:off x="998652" y="4414090"/>
            <a:ext cx="1776147" cy="369332"/>
          </a:xfrm>
          <a:prstGeom prst="rect">
            <a:avLst/>
          </a:prstGeom>
          <a:noFill/>
        </p:spPr>
        <p:txBody>
          <a:bodyPr wrap="square">
            <a:spAutoFit/>
          </a:bodyPr>
          <a:lstStyle/>
          <a:p>
            <a:r>
              <a:rPr lang="en-US" dirty="0"/>
              <a:t>Septum wires</a:t>
            </a:r>
          </a:p>
        </p:txBody>
      </p:sp>
      <p:cxnSp>
        <p:nvCxnSpPr>
          <p:cNvPr id="32" name="Straight Arrow Connector 31">
            <a:extLst>
              <a:ext uri="{FF2B5EF4-FFF2-40B4-BE49-F238E27FC236}">
                <a16:creationId xmlns:a16="http://schemas.microsoft.com/office/drawing/2014/main" id="{9294860B-6FB4-73E6-4B66-994CBE5637CF}"/>
              </a:ext>
            </a:extLst>
          </p:cNvPr>
          <p:cNvCxnSpPr>
            <a:stCxn id="24" idx="0"/>
          </p:cNvCxnSpPr>
          <p:nvPr/>
        </p:nvCxnSpPr>
        <p:spPr>
          <a:xfrm flipH="1" flipV="1">
            <a:off x="1710354" y="3861326"/>
            <a:ext cx="176372" cy="55276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4" name="Footer Placeholder 3">
            <a:extLst>
              <a:ext uri="{FF2B5EF4-FFF2-40B4-BE49-F238E27FC236}">
                <a16:creationId xmlns:a16="http://schemas.microsoft.com/office/drawing/2014/main" id="{2DD8EC1B-C9E0-B311-FEEC-05A1487E672F}"/>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1134446551"/>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a:xfrm>
            <a:off x="85744" y="41295"/>
            <a:ext cx="9058256" cy="377565"/>
          </a:xfrm>
        </p:spPr>
        <p:txBody>
          <a:bodyPr/>
          <a:lstStyle/>
          <a:p>
            <a:r>
              <a:rPr lang="en-US" dirty="0"/>
              <a:t>Extraction techniques : </a:t>
            </a:r>
            <a:r>
              <a:rPr lang="en-US" sz="1800" dirty="0"/>
              <a:t>Resonant extraction, slow extraction from the SPS</a:t>
            </a:r>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176</a:t>
            </a:fld>
            <a:endParaRPr lang="en-US" dirty="0"/>
          </a:p>
        </p:txBody>
      </p:sp>
      <p:pic>
        <p:nvPicPr>
          <p:cNvPr id="12" name="Picture 11">
            <a:extLst>
              <a:ext uri="{FF2B5EF4-FFF2-40B4-BE49-F238E27FC236}">
                <a16:creationId xmlns:a16="http://schemas.microsoft.com/office/drawing/2014/main" id="{2395A836-C289-45F5-B2AD-5711A39C622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1128" y="1292181"/>
            <a:ext cx="6027549" cy="2915566"/>
          </a:xfrm>
          <a:prstGeom prst="rect">
            <a:avLst/>
          </a:prstGeom>
        </p:spPr>
      </p:pic>
      <p:pic>
        <p:nvPicPr>
          <p:cNvPr id="8" name="Picture 7">
            <a:extLst>
              <a:ext uri="{FF2B5EF4-FFF2-40B4-BE49-F238E27FC236}">
                <a16:creationId xmlns:a16="http://schemas.microsoft.com/office/drawing/2014/main" id="{3C502745-2595-8B94-1B84-2E7E17E1845A}"/>
              </a:ext>
            </a:extLst>
          </p:cNvPr>
          <p:cNvPicPr>
            <a:picLocks noChangeAspect="1"/>
          </p:cNvPicPr>
          <p:nvPr/>
        </p:nvPicPr>
        <p:blipFill>
          <a:blip r:embed="rId3"/>
          <a:stretch>
            <a:fillRect/>
          </a:stretch>
        </p:blipFill>
        <p:spPr>
          <a:xfrm>
            <a:off x="2665637" y="922816"/>
            <a:ext cx="5831688" cy="418156"/>
          </a:xfrm>
          <a:prstGeom prst="rect">
            <a:avLst/>
          </a:prstGeom>
        </p:spPr>
      </p:pic>
      <p:sp>
        <p:nvSpPr>
          <p:cNvPr id="10" name="Rectangle 9">
            <a:extLst>
              <a:ext uri="{FF2B5EF4-FFF2-40B4-BE49-F238E27FC236}">
                <a16:creationId xmlns:a16="http://schemas.microsoft.com/office/drawing/2014/main" id="{6C1C2188-7C66-50F4-8A68-D7DF93A1E725}"/>
              </a:ext>
            </a:extLst>
          </p:cNvPr>
          <p:cNvSpPr/>
          <p:nvPr/>
        </p:nvSpPr>
        <p:spPr>
          <a:xfrm>
            <a:off x="3520162" y="740829"/>
            <a:ext cx="1051512" cy="338554"/>
          </a:xfrm>
          <a:prstGeom prst="rect">
            <a:avLst/>
          </a:prstGeom>
        </p:spPr>
        <p:txBody>
          <a:bodyPr wrap="square">
            <a:spAutoFit/>
          </a:bodyPr>
          <a:ls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GB" sz="800" dirty="0"/>
              <a:t>electrostatic septum (ES)</a:t>
            </a:r>
            <a:endParaRPr lang="en-US" sz="800" dirty="0"/>
          </a:p>
        </p:txBody>
      </p:sp>
      <p:sp>
        <p:nvSpPr>
          <p:cNvPr id="16" name="Rectangle 15">
            <a:extLst>
              <a:ext uri="{FF2B5EF4-FFF2-40B4-BE49-F238E27FC236}">
                <a16:creationId xmlns:a16="http://schemas.microsoft.com/office/drawing/2014/main" id="{983773E1-14F6-6CCF-08A0-661829962F80}"/>
              </a:ext>
            </a:extLst>
          </p:cNvPr>
          <p:cNvSpPr/>
          <p:nvPr/>
        </p:nvSpPr>
        <p:spPr>
          <a:xfrm>
            <a:off x="2782015" y="825225"/>
            <a:ext cx="425139" cy="215444"/>
          </a:xfrm>
          <a:prstGeom prst="rect">
            <a:avLst/>
          </a:prstGeom>
        </p:spPr>
        <p:txBody>
          <a:bodyPr wrap="square">
            <a:spAutoFit/>
          </a:bodyPr>
          <a:ls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GB" sz="800" dirty="0"/>
              <a:t>QFA</a:t>
            </a:r>
            <a:endParaRPr lang="en-US" sz="800" dirty="0"/>
          </a:p>
        </p:txBody>
      </p:sp>
      <p:sp>
        <p:nvSpPr>
          <p:cNvPr id="33" name="Rectangle 32">
            <a:extLst>
              <a:ext uri="{FF2B5EF4-FFF2-40B4-BE49-F238E27FC236}">
                <a16:creationId xmlns:a16="http://schemas.microsoft.com/office/drawing/2014/main" id="{1830CE30-B5FB-E57A-569F-5CF12C8203BC}"/>
              </a:ext>
            </a:extLst>
          </p:cNvPr>
          <p:cNvSpPr/>
          <p:nvPr/>
        </p:nvSpPr>
        <p:spPr>
          <a:xfrm>
            <a:off x="4873839" y="815094"/>
            <a:ext cx="414399" cy="215444"/>
          </a:xfrm>
          <a:prstGeom prst="rect">
            <a:avLst/>
          </a:prstGeom>
        </p:spPr>
        <p:txBody>
          <a:bodyPr wrap="square">
            <a:spAutoFit/>
          </a:bodyPr>
          <a:ls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GB" sz="800" dirty="0"/>
              <a:t>QDA</a:t>
            </a:r>
            <a:endParaRPr lang="en-US" sz="800" dirty="0"/>
          </a:p>
        </p:txBody>
      </p:sp>
      <p:sp>
        <p:nvSpPr>
          <p:cNvPr id="36" name="Rectangle 35">
            <a:extLst>
              <a:ext uri="{FF2B5EF4-FFF2-40B4-BE49-F238E27FC236}">
                <a16:creationId xmlns:a16="http://schemas.microsoft.com/office/drawing/2014/main" id="{BEF6CC9E-36E7-021D-A74C-D449E6ACA572}"/>
              </a:ext>
            </a:extLst>
          </p:cNvPr>
          <p:cNvSpPr/>
          <p:nvPr/>
        </p:nvSpPr>
        <p:spPr>
          <a:xfrm>
            <a:off x="6241006" y="682257"/>
            <a:ext cx="720847" cy="461665"/>
          </a:xfrm>
          <a:prstGeom prst="rect">
            <a:avLst/>
          </a:prstGeom>
        </p:spPr>
        <p:txBody>
          <a:bodyPr wrap="square">
            <a:spAutoFit/>
          </a:bodyPr>
          <a:ls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en-GB" sz="800" dirty="0"/>
              <a:t>magnetic</a:t>
            </a:r>
          </a:p>
          <a:p>
            <a:pPr algn="ctr"/>
            <a:r>
              <a:rPr lang="en-GB" sz="800" dirty="0"/>
              <a:t>septum (MST)</a:t>
            </a:r>
            <a:endParaRPr lang="en-US" sz="800" dirty="0"/>
          </a:p>
        </p:txBody>
      </p:sp>
      <p:sp>
        <p:nvSpPr>
          <p:cNvPr id="39" name="Rectangle 38">
            <a:extLst>
              <a:ext uri="{FF2B5EF4-FFF2-40B4-BE49-F238E27FC236}">
                <a16:creationId xmlns:a16="http://schemas.microsoft.com/office/drawing/2014/main" id="{6739F5FB-131F-142B-ED18-E7C7DD2877D1}"/>
              </a:ext>
            </a:extLst>
          </p:cNvPr>
          <p:cNvSpPr/>
          <p:nvPr/>
        </p:nvSpPr>
        <p:spPr>
          <a:xfrm>
            <a:off x="7263290" y="738814"/>
            <a:ext cx="1304896" cy="215444"/>
          </a:xfrm>
          <a:prstGeom prst="rect">
            <a:avLst/>
          </a:prstGeom>
        </p:spPr>
        <p:txBody>
          <a:bodyPr wrap="square">
            <a:spAutoFit/>
          </a:bodyPr>
          <a:ls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en-GB" sz="800" dirty="0"/>
              <a:t>magnetic septum (MSE)</a:t>
            </a:r>
            <a:endParaRPr lang="en-US" sz="800" dirty="0"/>
          </a:p>
        </p:txBody>
      </p:sp>
      <p:sp>
        <p:nvSpPr>
          <p:cNvPr id="41" name="Rectangle 40">
            <a:extLst>
              <a:ext uri="{FF2B5EF4-FFF2-40B4-BE49-F238E27FC236}">
                <a16:creationId xmlns:a16="http://schemas.microsoft.com/office/drawing/2014/main" id="{FF5B2053-35F6-551C-4201-BF0D86931A58}"/>
              </a:ext>
            </a:extLst>
          </p:cNvPr>
          <p:cNvSpPr/>
          <p:nvPr/>
        </p:nvSpPr>
        <p:spPr>
          <a:xfrm>
            <a:off x="6961854" y="766153"/>
            <a:ext cx="455414" cy="215444"/>
          </a:xfrm>
          <a:prstGeom prst="rect">
            <a:avLst/>
          </a:prstGeom>
        </p:spPr>
        <p:txBody>
          <a:bodyPr wrap="square">
            <a:spAutoFit/>
          </a:bodyPr>
          <a:ls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GB" sz="800" dirty="0"/>
              <a:t>QFA</a:t>
            </a:r>
            <a:endParaRPr lang="en-US" sz="800" dirty="0"/>
          </a:p>
        </p:txBody>
      </p:sp>
      <p:sp>
        <p:nvSpPr>
          <p:cNvPr id="43" name="Rectangle 42">
            <a:extLst>
              <a:ext uri="{FF2B5EF4-FFF2-40B4-BE49-F238E27FC236}">
                <a16:creationId xmlns:a16="http://schemas.microsoft.com/office/drawing/2014/main" id="{CB54B783-1B67-3BC4-1158-FF159426D7AD}"/>
              </a:ext>
            </a:extLst>
          </p:cNvPr>
          <p:cNvSpPr/>
          <p:nvPr/>
        </p:nvSpPr>
        <p:spPr>
          <a:xfrm>
            <a:off x="5888976" y="695262"/>
            <a:ext cx="479320" cy="338554"/>
          </a:xfrm>
          <a:prstGeom prst="rect">
            <a:avLst/>
          </a:prstGeom>
        </p:spPr>
        <p:txBody>
          <a:bodyPr wrap="square">
            <a:spAutoFit/>
          </a:bodyPr>
          <a:ls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GB" sz="800" dirty="0"/>
              <a:t>TPST</a:t>
            </a:r>
          </a:p>
          <a:p>
            <a:r>
              <a:rPr lang="en-GB" sz="800" dirty="0"/>
              <a:t>mask</a:t>
            </a:r>
            <a:endParaRPr lang="en-US" sz="800" dirty="0"/>
          </a:p>
        </p:txBody>
      </p:sp>
      <p:sp>
        <p:nvSpPr>
          <p:cNvPr id="45" name="Rectangle 44">
            <a:extLst>
              <a:ext uri="{FF2B5EF4-FFF2-40B4-BE49-F238E27FC236}">
                <a16:creationId xmlns:a16="http://schemas.microsoft.com/office/drawing/2014/main" id="{D85C8837-6086-AB96-A365-E94ABD3C46F6}"/>
              </a:ext>
            </a:extLst>
          </p:cNvPr>
          <p:cNvSpPr/>
          <p:nvPr/>
        </p:nvSpPr>
        <p:spPr>
          <a:xfrm>
            <a:off x="5089845" y="701649"/>
            <a:ext cx="694434" cy="338554"/>
          </a:xfrm>
          <a:prstGeom prst="rect">
            <a:avLst/>
          </a:prstGeom>
        </p:spPr>
        <p:txBody>
          <a:bodyPr wrap="square">
            <a:spAutoFit/>
          </a:bodyPr>
          <a:ls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en-GB" sz="800" dirty="0"/>
              <a:t>extraction</a:t>
            </a:r>
          </a:p>
          <a:p>
            <a:pPr algn="ctr"/>
            <a:r>
              <a:rPr lang="en-GB" sz="800" dirty="0"/>
              <a:t>bumper</a:t>
            </a:r>
            <a:endParaRPr lang="en-US" sz="800" dirty="0"/>
          </a:p>
        </p:txBody>
      </p:sp>
      <p:sp>
        <p:nvSpPr>
          <p:cNvPr id="3" name="Footer Placeholder 2">
            <a:extLst>
              <a:ext uri="{FF2B5EF4-FFF2-40B4-BE49-F238E27FC236}">
                <a16:creationId xmlns:a16="http://schemas.microsoft.com/office/drawing/2014/main" id="{687C3F76-03D1-3472-CAE3-DDFA955DC319}"/>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2469758969"/>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US" dirty="0"/>
              <a:t>Injection techniques : </a:t>
            </a:r>
            <a:r>
              <a:rPr lang="en-US" sz="1800" dirty="0"/>
              <a:t>Charge exchange</a:t>
            </a:r>
          </a:p>
        </p:txBody>
      </p:sp>
      <p:sp>
        <p:nvSpPr>
          <p:cNvPr id="3" name="Content Placeholder 2">
            <a:extLst>
              <a:ext uri="{FF2B5EF4-FFF2-40B4-BE49-F238E27FC236}">
                <a16:creationId xmlns:a16="http://schemas.microsoft.com/office/drawing/2014/main" id="{B4E75931-981E-4D3C-9DDE-C63EC7DE318C}"/>
              </a:ext>
            </a:extLst>
          </p:cNvPr>
          <p:cNvSpPr>
            <a:spLocks noGrp="1"/>
          </p:cNvSpPr>
          <p:nvPr>
            <p:ph idx="1"/>
          </p:nvPr>
        </p:nvSpPr>
        <p:spPr>
          <a:xfrm>
            <a:off x="-31114" y="495545"/>
            <a:ext cx="4117855" cy="4059830"/>
          </a:xfrm>
        </p:spPr>
        <p:txBody>
          <a:bodyPr>
            <a:normAutofit/>
          </a:bodyPr>
          <a:lstStyle/>
          <a:p>
            <a:r>
              <a:rPr lang="en-US" dirty="0"/>
              <a:t>Example of the PSB</a:t>
            </a:r>
          </a:p>
          <a:p>
            <a:pPr lvl="1"/>
            <a:r>
              <a:rPr lang="en-US" dirty="0"/>
              <a:t>Paint uniform transverse phase space density by modifying closed orbit bump and steering injected beam</a:t>
            </a:r>
          </a:p>
          <a:p>
            <a:pPr lvl="1"/>
            <a:r>
              <a:rPr lang="en-US" dirty="0"/>
              <a:t>Foil thickness calculated to double-strip most ions (≈99%) </a:t>
            </a:r>
          </a:p>
          <a:p>
            <a:pPr lvl="2"/>
            <a:r>
              <a:rPr lang="en-US" dirty="0"/>
              <a:t>200 μg.cm</a:t>
            </a:r>
            <a:r>
              <a:rPr lang="en-US" baseline="30000" dirty="0"/>
              <a:t>-2</a:t>
            </a:r>
            <a:r>
              <a:rPr lang="en-US" dirty="0"/>
              <a:t> (≈ 1 </a:t>
            </a:r>
            <a:r>
              <a:rPr lang="en-US" dirty="0" err="1"/>
              <a:t>μm</a:t>
            </a:r>
            <a:r>
              <a:rPr lang="en-US" dirty="0"/>
              <a:t> of C!)</a:t>
            </a:r>
          </a:p>
          <a:p>
            <a:pPr lvl="2"/>
            <a:r>
              <a:rPr lang="en-US" dirty="0"/>
              <a:t>Carbon foils generally used – very fragile</a:t>
            </a:r>
          </a:p>
          <a:p>
            <a:pPr lvl="1"/>
            <a:r>
              <a:rPr lang="en-US" dirty="0"/>
              <a:t>Injection chicane reduced or switched off after injection, to avoid excessive foil heating and beam blow-up</a:t>
            </a:r>
          </a:p>
          <a:p>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177</a:t>
            </a:fld>
            <a:endParaRPr lang="en-US" dirty="0"/>
          </a:p>
        </p:txBody>
      </p:sp>
      <p:pic>
        <p:nvPicPr>
          <p:cNvPr id="8" name="Picture 7">
            <a:extLst>
              <a:ext uri="{FF2B5EF4-FFF2-40B4-BE49-F238E27FC236}">
                <a16:creationId xmlns:a16="http://schemas.microsoft.com/office/drawing/2014/main" id="{892639EB-815A-445C-AB19-BEDCF7A93A95}"/>
              </a:ext>
            </a:extLst>
          </p:cNvPr>
          <p:cNvPicPr>
            <a:picLocks noChangeAspect="1"/>
          </p:cNvPicPr>
          <p:nvPr/>
        </p:nvPicPr>
        <p:blipFill>
          <a:blip r:embed="rId4"/>
          <a:stretch>
            <a:fillRect/>
          </a:stretch>
        </p:blipFill>
        <p:spPr>
          <a:xfrm>
            <a:off x="5627077" y="25470"/>
            <a:ext cx="3471705" cy="2708370"/>
          </a:xfrm>
          <a:prstGeom prst="rect">
            <a:avLst/>
          </a:prstGeom>
        </p:spPr>
      </p:pic>
      <p:sp>
        <p:nvSpPr>
          <p:cNvPr id="9" name="TextBox 8">
            <a:extLst>
              <a:ext uri="{FF2B5EF4-FFF2-40B4-BE49-F238E27FC236}">
                <a16:creationId xmlns:a16="http://schemas.microsoft.com/office/drawing/2014/main" id="{6E840997-D13E-4081-A180-5A8278657BCB}"/>
              </a:ext>
            </a:extLst>
          </p:cNvPr>
          <p:cNvSpPr txBox="1"/>
          <p:nvPr/>
        </p:nvSpPr>
        <p:spPr>
          <a:xfrm>
            <a:off x="4632290" y="835407"/>
            <a:ext cx="1153096" cy="1200329"/>
          </a:xfrm>
          <a:prstGeom prst="rect">
            <a:avLst/>
          </a:prstGeom>
          <a:noFill/>
        </p:spPr>
        <p:txBody>
          <a:bodyPr wrap="square" rtlCol="0">
            <a:spAutoFit/>
          </a:bodyPr>
          <a:lstStyle/>
          <a:p>
            <a:r>
              <a:rPr lang="en-US" dirty="0"/>
              <a:t>PSB injection</a:t>
            </a:r>
          </a:p>
          <a:p>
            <a:r>
              <a:rPr lang="en-US" dirty="0"/>
              <a:t>4 rings stacked</a:t>
            </a:r>
          </a:p>
        </p:txBody>
      </p:sp>
      <p:sp>
        <p:nvSpPr>
          <p:cNvPr id="11" name="TextBox 10">
            <a:extLst>
              <a:ext uri="{FF2B5EF4-FFF2-40B4-BE49-F238E27FC236}">
                <a16:creationId xmlns:a16="http://schemas.microsoft.com/office/drawing/2014/main" id="{02F1BAF5-3A13-480C-96BF-5AF5C521542D}"/>
              </a:ext>
            </a:extLst>
          </p:cNvPr>
          <p:cNvSpPr txBox="1"/>
          <p:nvPr/>
        </p:nvSpPr>
        <p:spPr>
          <a:xfrm>
            <a:off x="4931865" y="3285011"/>
            <a:ext cx="1698691" cy="923330"/>
          </a:xfrm>
          <a:prstGeom prst="rect">
            <a:avLst/>
          </a:prstGeom>
          <a:noFill/>
        </p:spPr>
        <p:txBody>
          <a:bodyPr wrap="square" rtlCol="0">
            <a:spAutoFit/>
          </a:bodyPr>
          <a:lstStyle/>
          <a:p>
            <a:r>
              <a:rPr lang="en-US" dirty="0"/>
              <a:t>Foils cassette developed by SY-ABT</a:t>
            </a:r>
          </a:p>
        </p:txBody>
      </p:sp>
      <p:pic>
        <p:nvPicPr>
          <p:cNvPr id="16" name="Foil_2_GSI_Shrink_move_out">
            <a:hlinkClick r:id="" action="ppaction://media"/>
            <a:extLst>
              <a:ext uri="{FF2B5EF4-FFF2-40B4-BE49-F238E27FC236}">
                <a16:creationId xmlns:a16="http://schemas.microsoft.com/office/drawing/2014/main" id="{6B333C94-AF03-432C-A4EB-C9D066EF4E13}"/>
              </a:ext>
            </a:extLst>
          </p:cNvPr>
          <p:cNvPicPr>
            <a:picLocks noChangeAspect="1"/>
          </p:cNvPicPr>
          <p:nvPr>
            <a:videoFile r:link="rId1"/>
            <p:extLst>
              <p:ext uri="{DAA4B4D4-6D71-4841-9C94-3DE7FCFB9230}">
                <p14:media xmlns:p14="http://schemas.microsoft.com/office/powerpoint/2010/main" r:embed="rId2">
                  <p14:trim st="2200"/>
                </p14:media>
              </p:ext>
            </p:extLst>
          </p:nvPr>
        </p:nvPicPr>
        <p:blipFill rotWithShape="1">
          <a:blip r:embed="rId5"/>
          <a:srcRect l="21071" t="1764" r="-882" b="-1764"/>
          <a:stretch/>
        </p:blipFill>
        <p:spPr>
          <a:xfrm>
            <a:off x="6478698" y="2845396"/>
            <a:ext cx="2021066" cy="1899224"/>
          </a:xfrm>
          <a:prstGeom prst="rect">
            <a:avLst/>
          </a:prstGeom>
        </p:spPr>
      </p:pic>
      <p:sp>
        <p:nvSpPr>
          <p:cNvPr id="4" name="Footer Placeholder 3">
            <a:extLst>
              <a:ext uri="{FF2B5EF4-FFF2-40B4-BE49-F238E27FC236}">
                <a16:creationId xmlns:a16="http://schemas.microsoft.com/office/drawing/2014/main" id="{1865BBEC-E0A0-A1E7-80D8-D94B49CE4836}"/>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3385882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6631" fill="hold"/>
                                        <p:tgtEl>
                                          <p:spTgt spid="16"/>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16"/>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16"/>
                                        </p:tgtEl>
                                      </p:cBhvr>
                                    </p:cmd>
                                  </p:childTnLst>
                                </p:cTn>
                              </p:par>
                            </p:childTnLst>
                          </p:cTn>
                        </p:par>
                      </p:childTnLst>
                    </p:cTn>
                  </p:par>
                </p:childTnLst>
              </p:cTn>
              <p:nextCondLst>
                <p:cond evt="onClick" delay="0">
                  <p:tgtEl>
                    <p:spTgt spid="16"/>
                  </p:tgtEl>
                </p:cond>
              </p:nextCondLst>
            </p:seq>
            <p:video>
              <p:cMediaNode vol="80000">
                <p:cTn id="12" repeatCount="indefinite" fill="hold" display="0">
                  <p:stCondLst>
                    <p:cond delay="indefinite"/>
                  </p:stCondLst>
                </p:cTn>
                <p:tgtEl>
                  <p:spTgt spid="16"/>
                </p:tgtEl>
              </p:cMediaNode>
            </p:video>
          </p:childTnLst>
        </p:cTn>
      </p:par>
    </p:tn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0A35B9-3DF5-1E92-F97E-CEF6EF311B16}"/>
              </a:ext>
            </a:extLst>
          </p:cNvPr>
          <p:cNvSpPr>
            <a:spLocks noGrp="1"/>
          </p:cNvSpPr>
          <p:nvPr>
            <p:ph type="title"/>
          </p:nvPr>
        </p:nvSpPr>
        <p:spPr/>
        <p:txBody>
          <a:bodyPr/>
          <a:lstStyle/>
          <a:p>
            <a:r>
              <a:rPr lang="en-US" dirty="0"/>
              <a:t>Injection techniques :</a:t>
            </a:r>
            <a:r>
              <a:rPr lang="en-US" sz="1800" dirty="0"/>
              <a:t> Fast injection</a:t>
            </a:r>
            <a:r>
              <a:rPr kumimoji="0" lang="en-US" sz="1800" b="0" i="0" u="none" strike="noStrike" kern="1200" cap="none" spc="0" normalizeH="0" baseline="0" noProof="0" dirty="0">
                <a:ln>
                  <a:noFill/>
                </a:ln>
                <a:solidFill>
                  <a:srgbClr val="0055A0"/>
                </a:solidFill>
                <a:effectLst/>
                <a:uLnTx/>
                <a:uFillTx/>
                <a:latin typeface="Arial"/>
                <a:ea typeface="+mj-ea"/>
                <a:cs typeface="+mj-cs"/>
              </a:rPr>
              <a:t>, dipole error and correction</a:t>
            </a:r>
            <a:endParaRPr lang="en-US" dirty="0"/>
          </a:p>
        </p:txBody>
      </p:sp>
      <p:sp>
        <p:nvSpPr>
          <p:cNvPr id="6" name="Slide Number Placeholder 5">
            <a:extLst>
              <a:ext uri="{FF2B5EF4-FFF2-40B4-BE49-F238E27FC236}">
                <a16:creationId xmlns:a16="http://schemas.microsoft.com/office/drawing/2014/main" id="{46D2F2A4-6FE0-450C-25E9-39FB917C092A}"/>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178</a:t>
            </a:fld>
            <a:endParaRPr lang="en-US" dirty="0"/>
          </a:p>
        </p:txBody>
      </p:sp>
      <p:sp>
        <p:nvSpPr>
          <p:cNvPr id="7" name="Rectangle 6">
            <a:extLst>
              <a:ext uri="{FF2B5EF4-FFF2-40B4-BE49-F238E27FC236}">
                <a16:creationId xmlns:a16="http://schemas.microsoft.com/office/drawing/2014/main" id="{FD37FBC0-0BD0-2CD5-06AD-835B2B0D2902}"/>
              </a:ext>
            </a:extLst>
          </p:cNvPr>
          <p:cNvSpPr>
            <a:spLocks noChangeArrowheads="1"/>
          </p:cNvSpPr>
          <p:nvPr/>
        </p:nvSpPr>
        <p:spPr bwMode="auto">
          <a:xfrm>
            <a:off x="3332294" y="1990335"/>
            <a:ext cx="1073150" cy="33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600"/>
              <a:t>kicker</a:t>
            </a:r>
          </a:p>
        </p:txBody>
      </p:sp>
      <p:sp>
        <p:nvSpPr>
          <p:cNvPr id="8" name="Rectangle 7">
            <a:extLst>
              <a:ext uri="{FF2B5EF4-FFF2-40B4-BE49-F238E27FC236}">
                <a16:creationId xmlns:a16="http://schemas.microsoft.com/office/drawing/2014/main" id="{22E07198-CD21-CB9C-6F00-C1199914B554}"/>
              </a:ext>
            </a:extLst>
          </p:cNvPr>
          <p:cNvSpPr>
            <a:spLocks noChangeArrowheads="1"/>
          </p:cNvSpPr>
          <p:nvPr/>
        </p:nvSpPr>
        <p:spPr bwMode="auto">
          <a:xfrm>
            <a:off x="5305556" y="3736585"/>
            <a:ext cx="1082675" cy="33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600"/>
              <a:t>bpm1</a:t>
            </a:r>
          </a:p>
        </p:txBody>
      </p:sp>
      <p:sp>
        <p:nvSpPr>
          <p:cNvPr id="9" name="Rectangle 8">
            <a:extLst>
              <a:ext uri="{FF2B5EF4-FFF2-40B4-BE49-F238E27FC236}">
                <a16:creationId xmlns:a16="http://schemas.microsoft.com/office/drawing/2014/main" id="{A46D158D-81E3-705A-89C8-2A5A1893D1AC}"/>
              </a:ext>
            </a:extLst>
          </p:cNvPr>
          <p:cNvSpPr>
            <a:spLocks noChangeArrowheads="1"/>
          </p:cNvSpPr>
          <p:nvPr/>
        </p:nvSpPr>
        <p:spPr bwMode="auto">
          <a:xfrm>
            <a:off x="6975606" y="3736585"/>
            <a:ext cx="993775" cy="33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600"/>
              <a:t>bpm2</a:t>
            </a:r>
          </a:p>
        </p:txBody>
      </p:sp>
      <p:sp>
        <p:nvSpPr>
          <p:cNvPr id="10" name="Rectangle 9">
            <a:extLst>
              <a:ext uri="{FF2B5EF4-FFF2-40B4-BE49-F238E27FC236}">
                <a16:creationId xmlns:a16="http://schemas.microsoft.com/office/drawing/2014/main" id="{6984227A-6B65-5BEF-2EC4-D82264F680C4}"/>
              </a:ext>
            </a:extLst>
          </p:cNvPr>
          <p:cNvSpPr>
            <a:spLocks noChangeArrowheads="1"/>
          </p:cNvSpPr>
          <p:nvPr/>
        </p:nvSpPr>
        <p:spPr bwMode="auto">
          <a:xfrm>
            <a:off x="544644" y="3206360"/>
            <a:ext cx="1458912" cy="33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600"/>
              <a:t>phase </a:t>
            </a:r>
            <a:r>
              <a:rPr lang="en-US" altLang="en-US" sz="1600">
                <a:latin typeface="Symbol" pitchFamily="18" charset="2"/>
              </a:rPr>
              <a:t>m</a:t>
            </a:r>
          </a:p>
        </p:txBody>
      </p:sp>
      <p:sp>
        <p:nvSpPr>
          <p:cNvPr id="11" name="Rectangle 10">
            <a:extLst>
              <a:ext uri="{FF2B5EF4-FFF2-40B4-BE49-F238E27FC236}">
                <a16:creationId xmlns:a16="http://schemas.microsoft.com/office/drawing/2014/main" id="{D539EA6F-7D1C-2E0C-F64B-CA5144A7A199}"/>
              </a:ext>
            </a:extLst>
          </p:cNvPr>
          <p:cNvSpPr>
            <a:spLocks noChangeArrowheads="1"/>
          </p:cNvSpPr>
          <p:nvPr/>
        </p:nvSpPr>
        <p:spPr bwMode="auto">
          <a:xfrm>
            <a:off x="2573469" y="3280973"/>
            <a:ext cx="576262" cy="33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600">
                <a:latin typeface="Symbol" pitchFamily="18" charset="2"/>
              </a:rPr>
              <a:t>~p</a:t>
            </a:r>
            <a:r>
              <a:rPr lang="en-US" altLang="en-US" sz="1600"/>
              <a:t>/2</a:t>
            </a:r>
          </a:p>
        </p:txBody>
      </p:sp>
      <p:sp>
        <p:nvSpPr>
          <p:cNvPr id="12" name="Rectangle 11">
            <a:extLst>
              <a:ext uri="{FF2B5EF4-FFF2-40B4-BE49-F238E27FC236}">
                <a16:creationId xmlns:a16="http://schemas.microsoft.com/office/drawing/2014/main" id="{731EA637-E472-18DC-3E51-181155AAF144}"/>
              </a:ext>
            </a:extLst>
          </p:cNvPr>
          <p:cNvSpPr>
            <a:spLocks noChangeArrowheads="1"/>
          </p:cNvSpPr>
          <p:nvPr/>
        </p:nvSpPr>
        <p:spPr bwMode="auto">
          <a:xfrm>
            <a:off x="6292981" y="3280973"/>
            <a:ext cx="576263" cy="33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600">
                <a:latin typeface="Symbol" pitchFamily="18" charset="2"/>
              </a:rPr>
              <a:t>~p</a:t>
            </a:r>
            <a:r>
              <a:rPr lang="en-US" altLang="en-US" sz="1600"/>
              <a:t>/2</a:t>
            </a:r>
          </a:p>
        </p:txBody>
      </p:sp>
      <p:sp>
        <p:nvSpPr>
          <p:cNvPr id="13" name="Rectangle 12">
            <a:extLst>
              <a:ext uri="{FF2B5EF4-FFF2-40B4-BE49-F238E27FC236}">
                <a16:creationId xmlns:a16="http://schemas.microsoft.com/office/drawing/2014/main" id="{939745AB-EC1A-F061-0E68-58BD71D5DDA1}"/>
              </a:ext>
            </a:extLst>
          </p:cNvPr>
          <p:cNvSpPr>
            <a:spLocks noChangeArrowheads="1"/>
          </p:cNvSpPr>
          <p:nvPr/>
        </p:nvSpPr>
        <p:spPr bwMode="auto">
          <a:xfrm>
            <a:off x="4470531" y="3280973"/>
            <a:ext cx="576263" cy="33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600">
                <a:latin typeface="Symbol" pitchFamily="18" charset="2"/>
              </a:rPr>
              <a:t>~p</a:t>
            </a:r>
            <a:r>
              <a:rPr lang="en-US" altLang="en-US" sz="1600"/>
              <a:t>/2</a:t>
            </a:r>
          </a:p>
        </p:txBody>
      </p:sp>
      <p:sp>
        <p:nvSpPr>
          <p:cNvPr id="14" name="Line 13">
            <a:extLst>
              <a:ext uri="{FF2B5EF4-FFF2-40B4-BE49-F238E27FC236}">
                <a16:creationId xmlns:a16="http://schemas.microsoft.com/office/drawing/2014/main" id="{5EC2BE69-5E26-C90B-AA97-3FF3D90C4168}"/>
              </a:ext>
            </a:extLst>
          </p:cNvPr>
          <p:cNvSpPr>
            <a:spLocks noChangeShapeType="1"/>
          </p:cNvSpPr>
          <p:nvPr/>
        </p:nvSpPr>
        <p:spPr bwMode="auto">
          <a:xfrm>
            <a:off x="2052769" y="3657210"/>
            <a:ext cx="1447800" cy="0"/>
          </a:xfrm>
          <a:prstGeom prst="line">
            <a:avLst/>
          </a:prstGeom>
          <a:noFill/>
          <a:ln w="12700">
            <a:solidFill>
              <a:schemeClr val="tx1"/>
            </a:solidFill>
            <a:round/>
            <a:headEnd type="stealth" w="med" len="med"/>
            <a:tailEnd type="stealth"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15" name="Line 14">
            <a:extLst>
              <a:ext uri="{FF2B5EF4-FFF2-40B4-BE49-F238E27FC236}">
                <a16:creationId xmlns:a16="http://schemas.microsoft.com/office/drawing/2014/main" id="{82521698-EF6E-F720-EA77-0DD1C9441EF6}"/>
              </a:ext>
            </a:extLst>
          </p:cNvPr>
          <p:cNvSpPr>
            <a:spLocks noChangeShapeType="1"/>
          </p:cNvSpPr>
          <p:nvPr/>
        </p:nvSpPr>
        <p:spPr bwMode="auto">
          <a:xfrm>
            <a:off x="3805369" y="3657210"/>
            <a:ext cx="1752600" cy="0"/>
          </a:xfrm>
          <a:prstGeom prst="line">
            <a:avLst/>
          </a:prstGeom>
          <a:noFill/>
          <a:ln w="12700">
            <a:solidFill>
              <a:schemeClr val="tx1"/>
            </a:solidFill>
            <a:round/>
            <a:headEnd type="stealth" w="med" len="med"/>
            <a:tailEnd type="stealth"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16" name="Line 15">
            <a:extLst>
              <a:ext uri="{FF2B5EF4-FFF2-40B4-BE49-F238E27FC236}">
                <a16:creationId xmlns:a16="http://schemas.microsoft.com/office/drawing/2014/main" id="{32CC9E52-3A6E-9AE7-9884-E278CB83E6B8}"/>
              </a:ext>
            </a:extLst>
          </p:cNvPr>
          <p:cNvSpPr>
            <a:spLocks noChangeShapeType="1"/>
          </p:cNvSpPr>
          <p:nvPr/>
        </p:nvSpPr>
        <p:spPr bwMode="auto">
          <a:xfrm>
            <a:off x="5862769" y="3657210"/>
            <a:ext cx="1295400" cy="0"/>
          </a:xfrm>
          <a:prstGeom prst="line">
            <a:avLst/>
          </a:prstGeom>
          <a:noFill/>
          <a:ln w="12700">
            <a:solidFill>
              <a:schemeClr val="tx1"/>
            </a:solidFill>
            <a:round/>
            <a:headEnd type="stealth" w="med" len="med"/>
            <a:tailEnd type="stealth"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17" name="Line 16">
            <a:extLst>
              <a:ext uri="{FF2B5EF4-FFF2-40B4-BE49-F238E27FC236}">
                <a16:creationId xmlns:a16="http://schemas.microsoft.com/office/drawing/2014/main" id="{C86E2605-C571-BEFF-EA11-DCA7018AEDFA}"/>
              </a:ext>
            </a:extLst>
          </p:cNvPr>
          <p:cNvSpPr>
            <a:spLocks noChangeShapeType="1"/>
          </p:cNvSpPr>
          <p:nvPr/>
        </p:nvSpPr>
        <p:spPr bwMode="auto">
          <a:xfrm>
            <a:off x="5710369" y="2133210"/>
            <a:ext cx="0" cy="685800"/>
          </a:xfrm>
          <a:prstGeom prst="line">
            <a:avLst/>
          </a:prstGeom>
          <a:noFill/>
          <a:ln w="12700">
            <a:solidFill>
              <a:srgbClr val="FF0000"/>
            </a:solidFill>
            <a:round/>
            <a:headEnd type="stealth" w="med" len="med"/>
            <a:tailEnd type="stealth"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18" name="Line 17">
            <a:extLst>
              <a:ext uri="{FF2B5EF4-FFF2-40B4-BE49-F238E27FC236}">
                <a16:creationId xmlns:a16="http://schemas.microsoft.com/office/drawing/2014/main" id="{81477C73-4AAC-A50E-F471-212B3C15AF23}"/>
              </a:ext>
            </a:extLst>
          </p:cNvPr>
          <p:cNvSpPr>
            <a:spLocks noChangeShapeType="1"/>
          </p:cNvSpPr>
          <p:nvPr/>
        </p:nvSpPr>
        <p:spPr bwMode="auto">
          <a:xfrm>
            <a:off x="7299456" y="2977760"/>
            <a:ext cx="0" cy="533400"/>
          </a:xfrm>
          <a:prstGeom prst="line">
            <a:avLst/>
          </a:prstGeom>
          <a:noFill/>
          <a:ln w="12700">
            <a:solidFill>
              <a:srgbClr val="FF0000"/>
            </a:solidFill>
            <a:round/>
            <a:headEnd type="stealth" w="med" len="med"/>
            <a:tailEnd type="stealth"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19" name="Line 20">
            <a:extLst>
              <a:ext uri="{FF2B5EF4-FFF2-40B4-BE49-F238E27FC236}">
                <a16:creationId xmlns:a16="http://schemas.microsoft.com/office/drawing/2014/main" id="{3C76BD0D-1512-9B5D-2EC4-D0BD39CB2A5D}"/>
              </a:ext>
            </a:extLst>
          </p:cNvPr>
          <p:cNvSpPr>
            <a:spLocks noChangeShapeType="1"/>
          </p:cNvSpPr>
          <p:nvPr/>
        </p:nvSpPr>
        <p:spPr bwMode="auto">
          <a:xfrm>
            <a:off x="1911481" y="1004498"/>
            <a:ext cx="2046288" cy="1746250"/>
          </a:xfrm>
          <a:prstGeom prst="line">
            <a:avLst/>
          </a:prstGeom>
          <a:noFill/>
          <a:ln w="12700">
            <a:solidFill>
              <a:srgbClr val="0000FF"/>
            </a:solidFill>
            <a:round/>
            <a:headEnd type="none" w="sm" len="sm"/>
            <a:tailEnd type="triangle" w="sm" len="sm"/>
          </a:ln>
          <a:extLst>
            <a:ext uri="{909E8E84-426E-40dd-AFC4-6F175D3DCCD1}">
              <a14:hiddenFill xmlns:a14="http://schemas.microsoft.com/office/drawing/2010/main" xmlns="">
                <a:noFill/>
              </a14:hiddenFill>
            </a:ext>
          </a:extLst>
        </p:spPr>
        <p:txBody>
          <a:bodyPr wrap="none"/>
          <a:lstStyle/>
          <a:p>
            <a:endParaRPr lang="en-GB"/>
          </a:p>
        </p:txBody>
      </p:sp>
      <p:sp>
        <p:nvSpPr>
          <p:cNvPr id="20" name="Rectangle 23">
            <a:extLst>
              <a:ext uri="{FF2B5EF4-FFF2-40B4-BE49-F238E27FC236}">
                <a16:creationId xmlns:a16="http://schemas.microsoft.com/office/drawing/2014/main" id="{F385E149-5929-1646-59C8-6D286D87C045}"/>
              </a:ext>
            </a:extLst>
          </p:cNvPr>
          <p:cNvSpPr>
            <a:spLocks noChangeArrowheads="1"/>
          </p:cNvSpPr>
          <p:nvPr/>
        </p:nvSpPr>
        <p:spPr bwMode="auto">
          <a:xfrm>
            <a:off x="1055819" y="2218935"/>
            <a:ext cx="1211262" cy="33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600"/>
              <a:t>septum</a:t>
            </a:r>
          </a:p>
        </p:txBody>
      </p:sp>
      <p:sp>
        <p:nvSpPr>
          <p:cNvPr id="21" name="Rectangle 25">
            <a:extLst>
              <a:ext uri="{FF2B5EF4-FFF2-40B4-BE49-F238E27FC236}">
                <a16:creationId xmlns:a16="http://schemas.microsoft.com/office/drawing/2014/main" id="{5B4CF039-0C75-A97D-A174-7448F78D2B74}"/>
              </a:ext>
            </a:extLst>
          </p:cNvPr>
          <p:cNvSpPr>
            <a:spLocks noChangeArrowheads="1"/>
          </p:cNvSpPr>
          <p:nvPr/>
        </p:nvSpPr>
        <p:spPr bwMode="auto">
          <a:xfrm>
            <a:off x="246176" y="701285"/>
            <a:ext cx="1709773"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sz="2000" b="1" dirty="0">
                <a:solidFill>
                  <a:srgbClr val="0000FF"/>
                </a:solidFill>
              </a:rPr>
              <a:t>Angle errors</a:t>
            </a:r>
          </a:p>
          <a:p>
            <a:pPr eaLnBrk="1" hangingPunct="1"/>
            <a:r>
              <a:rPr lang="en-US" altLang="en-US" sz="2000" b="1" dirty="0" err="1">
                <a:solidFill>
                  <a:srgbClr val="0000FF"/>
                </a:solidFill>
                <a:latin typeface="Symbol" pitchFamily="18" charset="2"/>
              </a:rPr>
              <a:t>Dq</a:t>
            </a:r>
            <a:r>
              <a:rPr lang="en-US" altLang="en-US" sz="2000" b="1" baseline="-25000" dirty="0" err="1">
                <a:solidFill>
                  <a:srgbClr val="0000FF"/>
                </a:solidFill>
              </a:rPr>
              <a:t>s,k</a:t>
            </a:r>
            <a:endParaRPr lang="en-US" altLang="en-US" sz="2000" b="1" dirty="0">
              <a:solidFill>
                <a:srgbClr val="0000FF"/>
              </a:solidFill>
              <a:latin typeface="Symbol" pitchFamily="18" charset="2"/>
            </a:endParaRPr>
          </a:p>
        </p:txBody>
      </p:sp>
      <p:sp>
        <p:nvSpPr>
          <p:cNvPr id="22" name="Line 26">
            <a:extLst>
              <a:ext uri="{FF2B5EF4-FFF2-40B4-BE49-F238E27FC236}">
                <a16:creationId xmlns:a16="http://schemas.microsoft.com/office/drawing/2014/main" id="{1DD283F7-7EC8-A8EC-F1E0-B1C8567485A8}"/>
              </a:ext>
            </a:extLst>
          </p:cNvPr>
          <p:cNvSpPr>
            <a:spLocks noChangeShapeType="1"/>
          </p:cNvSpPr>
          <p:nvPr/>
        </p:nvSpPr>
        <p:spPr bwMode="auto">
          <a:xfrm>
            <a:off x="1911481" y="1004498"/>
            <a:ext cx="606425" cy="1670050"/>
          </a:xfrm>
          <a:prstGeom prst="line">
            <a:avLst/>
          </a:prstGeom>
          <a:noFill/>
          <a:ln w="9525">
            <a:solidFill>
              <a:srgbClr val="0000FF"/>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23" name="Line 27">
            <a:extLst>
              <a:ext uri="{FF2B5EF4-FFF2-40B4-BE49-F238E27FC236}">
                <a16:creationId xmlns:a16="http://schemas.microsoft.com/office/drawing/2014/main" id="{562D3C35-8B34-037D-16EF-3D2BEC108BFE}"/>
              </a:ext>
            </a:extLst>
          </p:cNvPr>
          <p:cNvSpPr>
            <a:spLocks noChangeShapeType="1"/>
          </p:cNvSpPr>
          <p:nvPr/>
        </p:nvSpPr>
        <p:spPr bwMode="auto">
          <a:xfrm>
            <a:off x="4946781" y="1233098"/>
            <a:ext cx="2332038" cy="2047875"/>
          </a:xfrm>
          <a:prstGeom prst="line">
            <a:avLst/>
          </a:prstGeom>
          <a:noFill/>
          <a:ln w="12700">
            <a:solidFill>
              <a:srgbClr val="FF0000"/>
            </a:solidFill>
            <a:round/>
            <a:headEnd type="none" w="sm" len="sm"/>
            <a:tailEnd type="triangle" w="sm" len="sm"/>
          </a:ln>
          <a:extLst>
            <a:ext uri="{909E8E84-426E-40dd-AFC4-6F175D3DCCD1}">
              <a14:hiddenFill xmlns:a14="http://schemas.microsoft.com/office/drawing/2010/main" xmlns="">
                <a:noFill/>
              </a14:hiddenFill>
            </a:ext>
          </a:extLst>
        </p:spPr>
        <p:txBody>
          <a:bodyPr wrap="none"/>
          <a:lstStyle/>
          <a:p>
            <a:endParaRPr lang="en-GB"/>
          </a:p>
        </p:txBody>
      </p:sp>
      <p:sp>
        <p:nvSpPr>
          <p:cNvPr id="24" name="Rectangle 28">
            <a:extLst>
              <a:ext uri="{FF2B5EF4-FFF2-40B4-BE49-F238E27FC236}">
                <a16:creationId xmlns:a16="http://schemas.microsoft.com/office/drawing/2014/main" id="{B7E15F13-A576-045D-A377-AC98A3501D61}"/>
              </a:ext>
            </a:extLst>
          </p:cNvPr>
          <p:cNvSpPr>
            <a:spLocks noChangeArrowheads="1"/>
          </p:cNvSpPr>
          <p:nvPr/>
        </p:nvSpPr>
        <p:spPr bwMode="auto">
          <a:xfrm>
            <a:off x="3107878" y="548885"/>
            <a:ext cx="1995057" cy="1015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sz="2000" b="1" dirty="0">
                <a:solidFill>
                  <a:srgbClr val="FF0000"/>
                </a:solidFill>
              </a:rPr>
              <a:t>Measured </a:t>
            </a:r>
          </a:p>
          <a:p>
            <a:pPr eaLnBrk="1" hangingPunct="1"/>
            <a:r>
              <a:rPr lang="en-US" altLang="en-US" sz="2000" b="1" dirty="0">
                <a:solidFill>
                  <a:srgbClr val="FF0000"/>
                </a:solidFill>
              </a:rPr>
              <a:t>Displacements</a:t>
            </a:r>
          </a:p>
          <a:p>
            <a:pPr eaLnBrk="1" hangingPunct="1"/>
            <a:r>
              <a:rPr lang="en-US" altLang="en-US" sz="2000" b="1" dirty="0">
                <a:solidFill>
                  <a:srgbClr val="FF0000"/>
                </a:solidFill>
                <a:latin typeface="Symbol" pitchFamily="18" charset="2"/>
              </a:rPr>
              <a:t>d</a:t>
            </a:r>
            <a:r>
              <a:rPr lang="en-US" altLang="en-US" sz="2000" b="1" baseline="-25000" dirty="0">
                <a:solidFill>
                  <a:srgbClr val="FF0000"/>
                </a:solidFill>
              </a:rPr>
              <a:t>1,2</a:t>
            </a:r>
            <a:endParaRPr lang="en-US" altLang="en-US" sz="2000" b="1" dirty="0">
              <a:solidFill>
                <a:srgbClr val="FF0000"/>
              </a:solidFill>
            </a:endParaRPr>
          </a:p>
        </p:txBody>
      </p:sp>
      <p:sp>
        <p:nvSpPr>
          <p:cNvPr id="25" name="Line 29">
            <a:extLst>
              <a:ext uri="{FF2B5EF4-FFF2-40B4-BE49-F238E27FC236}">
                <a16:creationId xmlns:a16="http://schemas.microsoft.com/office/drawing/2014/main" id="{09D69B6D-9DB2-2DDC-7E79-2BD4319DB52D}"/>
              </a:ext>
            </a:extLst>
          </p:cNvPr>
          <p:cNvSpPr>
            <a:spLocks noChangeShapeType="1"/>
          </p:cNvSpPr>
          <p:nvPr/>
        </p:nvSpPr>
        <p:spPr bwMode="auto">
          <a:xfrm>
            <a:off x="4946781" y="1233098"/>
            <a:ext cx="682625" cy="1289050"/>
          </a:xfrm>
          <a:prstGeom prst="line">
            <a:avLst/>
          </a:prstGeom>
          <a:noFill/>
          <a:ln w="9525">
            <a:solidFill>
              <a:srgbClr val="FF0000"/>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26" name="Rectangle 32">
            <a:extLst>
              <a:ext uri="{FF2B5EF4-FFF2-40B4-BE49-F238E27FC236}">
                <a16:creationId xmlns:a16="http://schemas.microsoft.com/office/drawing/2014/main" id="{D1EF8EF6-2BA5-2341-DB2C-425D5D862CA8}"/>
              </a:ext>
            </a:extLst>
          </p:cNvPr>
          <p:cNvSpPr>
            <a:spLocks noChangeArrowheads="1"/>
          </p:cNvSpPr>
          <p:nvPr/>
        </p:nvSpPr>
        <p:spPr bwMode="auto">
          <a:xfrm>
            <a:off x="1727331" y="2676135"/>
            <a:ext cx="400050" cy="396875"/>
          </a:xfrm>
          <a:prstGeom prst="rect">
            <a:avLst/>
          </a:prstGeom>
          <a:noFill/>
          <a:ln w="0">
            <a:solidFill>
              <a:srgbClr val="000000"/>
            </a:solidFill>
            <a:miter lim="800000"/>
            <a:headEnd/>
            <a:tailEnd/>
          </a:ln>
          <a:extLst>
            <a:ext uri="{909E8E84-426E-40dd-AFC4-6F175D3DCCD1}">
              <a14:hiddenFill xmlns:a14="http://schemas.microsoft.com/office/drawing/2010/main" xmlns="">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7" name="Rectangle 33">
            <a:extLst>
              <a:ext uri="{FF2B5EF4-FFF2-40B4-BE49-F238E27FC236}">
                <a16:creationId xmlns:a16="http://schemas.microsoft.com/office/drawing/2014/main" id="{AB15C555-8772-1197-04C9-8D33B35CC20E}"/>
              </a:ext>
            </a:extLst>
          </p:cNvPr>
          <p:cNvSpPr>
            <a:spLocks noChangeArrowheads="1"/>
          </p:cNvSpPr>
          <p:nvPr/>
        </p:nvSpPr>
        <p:spPr bwMode="auto">
          <a:xfrm>
            <a:off x="3416431" y="2676135"/>
            <a:ext cx="400050" cy="396875"/>
          </a:xfrm>
          <a:prstGeom prst="rect">
            <a:avLst/>
          </a:prstGeom>
          <a:noFill/>
          <a:ln w="0">
            <a:solidFill>
              <a:srgbClr val="000000"/>
            </a:solidFill>
            <a:miter lim="800000"/>
            <a:headEnd/>
            <a:tailEnd/>
          </a:ln>
          <a:extLst>
            <a:ext uri="{909E8E84-426E-40dd-AFC4-6F175D3DCCD1}">
              <a14:hiddenFill xmlns:a14="http://schemas.microsoft.com/office/drawing/2010/main" xmlns="">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8" name="Rectangle 34">
            <a:extLst>
              <a:ext uri="{FF2B5EF4-FFF2-40B4-BE49-F238E27FC236}">
                <a16:creationId xmlns:a16="http://schemas.microsoft.com/office/drawing/2014/main" id="{A53847C9-C045-8530-1141-5A13DED0C786}"/>
              </a:ext>
            </a:extLst>
          </p:cNvPr>
          <p:cNvSpPr>
            <a:spLocks noChangeArrowheads="1"/>
          </p:cNvSpPr>
          <p:nvPr/>
        </p:nvSpPr>
        <p:spPr bwMode="auto">
          <a:xfrm>
            <a:off x="5608769" y="2676135"/>
            <a:ext cx="228600" cy="396875"/>
          </a:xfrm>
          <a:prstGeom prst="rect">
            <a:avLst/>
          </a:prstGeom>
          <a:noFill/>
          <a:ln w="0">
            <a:solidFill>
              <a:srgbClr val="000000"/>
            </a:solidFill>
            <a:miter lim="800000"/>
            <a:headEnd/>
            <a:tailEnd/>
          </a:ln>
          <a:extLst>
            <a:ext uri="{909E8E84-426E-40dd-AFC4-6F175D3DCCD1}">
              <a14:hiddenFill xmlns:a14="http://schemas.microsoft.com/office/drawing/2010/main" xmlns="">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9" name="Rectangle 35">
            <a:extLst>
              <a:ext uri="{FF2B5EF4-FFF2-40B4-BE49-F238E27FC236}">
                <a16:creationId xmlns:a16="http://schemas.microsoft.com/office/drawing/2014/main" id="{96FC6B91-0245-2458-F398-2474B04B4271}"/>
              </a:ext>
            </a:extLst>
          </p:cNvPr>
          <p:cNvSpPr>
            <a:spLocks noChangeArrowheads="1"/>
          </p:cNvSpPr>
          <p:nvPr/>
        </p:nvSpPr>
        <p:spPr bwMode="auto">
          <a:xfrm>
            <a:off x="7202619" y="2676135"/>
            <a:ext cx="228600" cy="396875"/>
          </a:xfrm>
          <a:prstGeom prst="rect">
            <a:avLst/>
          </a:prstGeom>
          <a:noFill/>
          <a:ln w="0">
            <a:solidFill>
              <a:srgbClr val="000000"/>
            </a:solidFill>
            <a:miter lim="800000"/>
            <a:headEnd/>
            <a:tailEnd/>
          </a:ln>
          <a:extLst>
            <a:ext uri="{909E8E84-426E-40dd-AFC4-6F175D3DCCD1}">
              <a14:hiddenFill xmlns:a14="http://schemas.microsoft.com/office/drawing/2010/main" xmlns="">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30" name="Line 44">
            <a:extLst>
              <a:ext uri="{FF2B5EF4-FFF2-40B4-BE49-F238E27FC236}">
                <a16:creationId xmlns:a16="http://schemas.microsoft.com/office/drawing/2014/main" id="{A7831FE8-0844-C795-3B0F-F15ECCEB5AC8}"/>
              </a:ext>
            </a:extLst>
          </p:cNvPr>
          <p:cNvSpPr>
            <a:spLocks noChangeShapeType="1"/>
          </p:cNvSpPr>
          <p:nvPr/>
        </p:nvSpPr>
        <p:spPr bwMode="auto">
          <a:xfrm>
            <a:off x="1911481" y="3130160"/>
            <a:ext cx="0" cy="985838"/>
          </a:xfrm>
          <a:prstGeom prst="line">
            <a:avLst/>
          </a:prstGeom>
          <a:noFill/>
          <a:ln w="9525">
            <a:solidFill>
              <a:schemeClr val="tx1"/>
            </a:solidFill>
            <a:prstDash val="dash"/>
            <a:round/>
            <a:headEnd/>
            <a:tailEnd/>
          </a:ln>
          <a:extLst>
            <a:ext uri="{909E8E84-426E-40dd-AFC4-6F175D3DCCD1}">
              <a14:hiddenFill xmlns:a14="http://schemas.microsoft.com/office/drawing/2010/main" xmlns="">
                <a:noFill/>
              </a14:hiddenFill>
            </a:ext>
          </a:extLst>
        </p:spPr>
        <p:txBody>
          <a:bodyPr wrap="none" anchor="ctr"/>
          <a:lstStyle/>
          <a:p>
            <a:endParaRPr lang="en-GB"/>
          </a:p>
        </p:txBody>
      </p:sp>
      <p:sp>
        <p:nvSpPr>
          <p:cNvPr id="31" name="Line 45">
            <a:extLst>
              <a:ext uri="{FF2B5EF4-FFF2-40B4-BE49-F238E27FC236}">
                <a16:creationId xmlns:a16="http://schemas.microsoft.com/office/drawing/2014/main" id="{0B1D258B-80C0-3F6A-E0CA-91A107EC021D}"/>
              </a:ext>
            </a:extLst>
          </p:cNvPr>
          <p:cNvSpPr>
            <a:spLocks noChangeShapeType="1"/>
          </p:cNvSpPr>
          <p:nvPr/>
        </p:nvSpPr>
        <p:spPr bwMode="auto">
          <a:xfrm>
            <a:off x="1227269" y="2901560"/>
            <a:ext cx="6527800"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GB"/>
          </a:p>
        </p:txBody>
      </p:sp>
      <p:sp>
        <p:nvSpPr>
          <p:cNvPr id="32" name="Line 47">
            <a:extLst>
              <a:ext uri="{FF2B5EF4-FFF2-40B4-BE49-F238E27FC236}">
                <a16:creationId xmlns:a16="http://schemas.microsoft.com/office/drawing/2014/main" id="{358EC2DA-107B-DE7B-3ECE-41E0ECFED720}"/>
              </a:ext>
            </a:extLst>
          </p:cNvPr>
          <p:cNvSpPr>
            <a:spLocks noChangeShapeType="1"/>
          </p:cNvSpPr>
          <p:nvPr/>
        </p:nvSpPr>
        <p:spPr bwMode="auto">
          <a:xfrm>
            <a:off x="5705606" y="2977760"/>
            <a:ext cx="0" cy="758825"/>
          </a:xfrm>
          <a:prstGeom prst="line">
            <a:avLst/>
          </a:prstGeom>
          <a:noFill/>
          <a:ln w="9525">
            <a:solidFill>
              <a:schemeClr val="tx1"/>
            </a:solidFill>
            <a:prstDash val="dash"/>
            <a:round/>
            <a:headEnd/>
            <a:tailEnd/>
          </a:ln>
          <a:extLst>
            <a:ext uri="{909E8E84-426E-40dd-AFC4-6F175D3DCCD1}">
              <a14:hiddenFill xmlns:a14="http://schemas.microsoft.com/office/drawing/2010/main" xmlns="">
                <a:noFill/>
              </a14:hiddenFill>
            </a:ext>
          </a:extLst>
        </p:spPr>
        <p:txBody>
          <a:bodyPr wrap="none" anchor="ctr"/>
          <a:lstStyle/>
          <a:p>
            <a:endParaRPr lang="en-GB"/>
          </a:p>
        </p:txBody>
      </p:sp>
      <p:sp>
        <p:nvSpPr>
          <p:cNvPr id="33" name="Line 48">
            <a:extLst>
              <a:ext uri="{FF2B5EF4-FFF2-40B4-BE49-F238E27FC236}">
                <a16:creationId xmlns:a16="http://schemas.microsoft.com/office/drawing/2014/main" id="{4520CC9C-7F7C-2D75-1605-F5E735BAD709}"/>
              </a:ext>
            </a:extLst>
          </p:cNvPr>
          <p:cNvSpPr>
            <a:spLocks noChangeShapeType="1"/>
          </p:cNvSpPr>
          <p:nvPr/>
        </p:nvSpPr>
        <p:spPr bwMode="auto">
          <a:xfrm>
            <a:off x="3656144" y="3206360"/>
            <a:ext cx="0" cy="985838"/>
          </a:xfrm>
          <a:prstGeom prst="line">
            <a:avLst/>
          </a:prstGeom>
          <a:noFill/>
          <a:ln w="9525">
            <a:solidFill>
              <a:schemeClr val="tx1"/>
            </a:solidFill>
            <a:prstDash val="dash"/>
            <a:round/>
            <a:headEnd/>
            <a:tailEnd/>
          </a:ln>
          <a:extLst>
            <a:ext uri="{909E8E84-426E-40dd-AFC4-6F175D3DCCD1}">
              <a14:hiddenFill xmlns:a14="http://schemas.microsoft.com/office/drawing/2010/main" xmlns="">
                <a:noFill/>
              </a14:hiddenFill>
            </a:ext>
          </a:extLst>
        </p:spPr>
        <p:txBody>
          <a:bodyPr wrap="none" anchor="ctr"/>
          <a:lstStyle/>
          <a:p>
            <a:endParaRPr lang="en-GB"/>
          </a:p>
        </p:txBody>
      </p:sp>
      <p:sp>
        <p:nvSpPr>
          <p:cNvPr id="34" name="Line 46">
            <a:extLst>
              <a:ext uri="{FF2B5EF4-FFF2-40B4-BE49-F238E27FC236}">
                <a16:creationId xmlns:a16="http://schemas.microsoft.com/office/drawing/2014/main" id="{C1878301-0ECC-E162-6A3A-73BD2B43CD9F}"/>
              </a:ext>
            </a:extLst>
          </p:cNvPr>
          <p:cNvSpPr>
            <a:spLocks noChangeShapeType="1"/>
          </p:cNvSpPr>
          <p:nvPr/>
        </p:nvSpPr>
        <p:spPr bwMode="auto">
          <a:xfrm>
            <a:off x="7299456" y="3130160"/>
            <a:ext cx="0" cy="606425"/>
          </a:xfrm>
          <a:prstGeom prst="line">
            <a:avLst/>
          </a:prstGeom>
          <a:noFill/>
          <a:ln w="9525">
            <a:solidFill>
              <a:schemeClr val="tx1"/>
            </a:solidFill>
            <a:prstDash val="dash"/>
            <a:round/>
            <a:headEnd/>
            <a:tailEnd/>
          </a:ln>
          <a:extLst>
            <a:ext uri="{909E8E84-426E-40dd-AFC4-6F175D3DCCD1}">
              <a14:hiddenFill xmlns:a14="http://schemas.microsoft.com/office/drawing/2010/main" xmlns="">
                <a:noFill/>
              </a14:hiddenFill>
            </a:ext>
          </a:extLst>
        </p:spPr>
        <p:txBody>
          <a:bodyPr wrap="none" anchor="ctr"/>
          <a:lstStyle/>
          <a:p>
            <a:endParaRPr lang="en-GB"/>
          </a:p>
        </p:txBody>
      </p:sp>
      <p:sp>
        <p:nvSpPr>
          <p:cNvPr id="35" name="Freeform 49">
            <a:extLst>
              <a:ext uri="{FF2B5EF4-FFF2-40B4-BE49-F238E27FC236}">
                <a16:creationId xmlns:a16="http://schemas.microsoft.com/office/drawing/2014/main" id="{C2341A92-1583-2C9D-5236-6C1073F2B88D}"/>
              </a:ext>
            </a:extLst>
          </p:cNvPr>
          <p:cNvSpPr>
            <a:spLocks/>
          </p:cNvSpPr>
          <p:nvPr/>
        </p:nvSpPr>
        <p:spPr bwMode="auto">
          <a:xfrm>
            <a:off x="1911481" y="2345935"/>
            <a:ext cx="5691188" cy="1163638"/>
          </a:xfrm>
          <a:custGeom>
            <a:avLst/>
            <a:gdLst>
              <a:gd name="T0" fmla="*/ 0 w 3585"/>
              <a:gd name="T1" fmla="*/ 882055170 h 733"/>
              <a:gd name="T2" fmla="*/ 1565017933 w 3585"/>
              <a:gd name="T3" fmla="*/ 279738264 h 733"/>
              <a:gd name="T4" fmla="*/ 2147483647 w 3585"/>
              <a:gd name="T5" fmla="*/ 40322516 h 733"/>
              <a:gd name="T6" fmla="*/ 2147483647 w 3585"/>
              <a:gd name="T7" fmla="*/ 40322516 h 733"/>
              <a:gd name="T8" fmla="*/ 2147483647 w 3585"/>
              <a:gd name="T9" fmla="*/ 279738264 h 733"/>
              <a:gd name="T10" fmla="*/ 2147483647 w 3585"/>
              <a:gd name="T11" fmla="*/ 882055170 h 733"/>
              <a:gd name="T12" fmla="*/ 2147483647 w 3585"/>
              <a:gd name="T13" fmla="*/ 1365925216 h 733"/>
              <a:gd name="T14" fmla="*/ 2147483647 w 3585"/>
              <a:gd name="T15" fmla="*/ 1726308786 h 733"/>
              <a:gd name="T16" fmla="*/ 2147483647 w 3585"/>
              <a:gd name="T17" fmla="*/ 1847276297 h 7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585"/>
              <a:gd name="T28" fmla="*/ 0 h 733"/>
              <a:gd name="T29" fmla="*/ 3585 w 3585"/>
              <a:gd name="T30" fmla="*/ 733 h 73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585" h="733">
                <a:moveTo>
                  <a:pt x="0" y="350"/>
                </a:moveTo>
                <a:cubicBezTo>
                  <a:pt x="219" y="258"/>
                  <a:pt x="438" y="167"/>
                  <a:pt x="621" y="111"/>
                </a:cubicBezTo>
                <a:cubicBezTo>
                  <a:pt x="804" y="55"/>
                  <a:pt x="948" y="32"/>
                  <a:pt x="1099" y="16"/>
                </a:cubicBezTo>
                <a:cubicBezTo>
                  <a:pt x="1250" y="0"/>
                  <a:pt x="1386" y="0"/>
                  <a:pt x="1529" y="16"/>
                </a:cubicBezTo>
                <a:cubicBezTo>
                  <a:pt x="1672" y="32"/>
                  <a:pt x="1817" y="55"/>
                  <a:pt x="1960" y="111"/>
                </a:cubicBezTo>
                <a:cubicBezTo>
                  <a:pt x="2103" y="167"/>
                  <a:pt x="2239" y="278"/>
                  <a:pt x="2390" y="350"/>
                </a:cubicBezTo>
                <a:cubicBezTo>
                  <a:pt x="2541" y="422"/>
                  <a:pt x="2725" y="486"/>
                  <a:pt x="2868" y="542"/>
                </a:cubicBezTo>
                <a:cubicBezTo>
                  <a:pt x="3011" y="598"/>
                  <a:pt x="3131" y="653"/>
                  <a:pt x="3250" y="685"/>
                </a:cubicBezTo>
                <a:cubicBezTo>
                  <a:pt x="3369" y="717"/>
                  <a:pt x="3477" y="725"/>
                  <a:pt x="3585" y="733"/>
                </a:cubicBezTo>
              </a:path>
            </a:pathLst>
          </a:custGeom>
          <a:noFill/>
          <a:ln w="9525" cap="flat" cmpd="sng">
            <a:solidFill>
              <a:schemeClr val="tx1"/>
            </a:solidFill>
            <a:prstDash val="dash"/>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GB"/>
          </a:p>
        </p:txBody>
      </p:sp>
      <p:sp>
        <p:nvSpPr>
          <p:cNvPr id="36" name="Freeform 50">
            <a:extLst>
              <a:ext uri="{FF2B5EF4-FFF2-40B4-BE49-F238E27FC236}">
                <a16:creationId xmlns:a16="http://schemas.microsoft.com/office/drawing/2014/main" id="{A2C59C78-F882-DEDE-9EEA-D9B36B9E3F80}"/>
              </a:ext>
            </a:extLst>
          </p:cNvPr>
          <p:cNvSpPr>
            <a:spLocks/>
          </p:cNvSpPr>
          <p:nvPr/>
        </p:nvSpPr>
        <p:spPr bwMode="auto">
          <a:xfrm>
            <a:off x="3656144" y="2142735"/>
            <a:ext cx="3870325" cy="987425"/>
          </a:xfrm>
          <a:custGeom>
            <a:avLst/>
            <a:gdLst>
              <a:gd name="T0" fmla="*/ 0 w 2438"/>
              <a:gd name="T1" fmla="*/ 1204634612 h 622"/>
              <a:gd name="T2" fmla="*/ 1567536956 w 2438"/>
              <a:gd name="T3" fmla="*/ 483870009 h 622"/>
              <a:gd name="T4" fmla="*/ 2147483647 w 2438"/>
              <a:gd name="T5" fmla="*/ 120967502 h 622"/>
              <a:gd name="T6" fmla="*/ 2147483647 w 2438"/>
              <a:gd name="T7" fmla="*/ 0 h 622"/>
              <a:gd name="T8" fmla="*/ 2147483647 w 2438"/>
              <a:gd name="T9" fmla="*/ 120967502 h 622"/>
              <a:gd name="T10" fmla="*/ 2147483647 w 2438"/>
              <a:gd name="T11" fmla="*/ 723285552 h 622"/>
              <a:gd name="T12" fmla="*/ 2147483647 w 2438"/>
              <a:gd name="T13" fmla="*/ 1567536969 h 622"/>
              <a:gd name="T14" fmla="*/ 0 60000 65536"/>
              <a:gd name="T15" fmla="*/ 0 60000 65536"/>
              <a:gd name="T16" fmla="*/ 0 60000 65536"/>
              <a:gd name="T17" fmla="*/ 0 60000 65536"/>
              <a:gd name="T18" fmla="*/ 0 60000 65536"/>
              <a:gd name="T19" fmla="*/ 0 60000 65536"/>
              <a:gd name="T20" fmla="*/ 0 60000 65536"/>
              <a:gd name="T21" fmla="*/ 0 w 2438"/>
              <a:gd name="T22" fmla="*/ 0 h 622"/>
              <a:gd name="T23" fmla="*/ 2438 w 2438"/>
              <a:gd name="T24" fmla="*/ 622 h 62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38" h="622">
                <a:moveTo>
                  <a:pt x="0" y="478"/>
                </a:moveTo>
                <a:cubicBezTo>
                  <a:pt x="223" y="371"/>
                  <a:pt x="447" y="264"/>
                  <a:pt x="622" y="192"/>
                </a:cubicBezTo>
                <a:cubicBezTo>
                  <a:pt x="797" y="120"/>
                  <a:pt x="924" y="80"/>
                  <a:pt x="1052" y="48"/>
                </a:cubicBezTo>
                <a:cubicBezTo>
                  <a:pt x="1180" y="16"/>
                  <a:pt x="1284" y="0"/>
                  <a:pt x="1387" y="0"/>
                </a:cubicBezTo>
                <a:cubicBezTo>
                  <a:pt x="1490" y="0"/>
                  <a:pt x="1562" y="0"/>
                  <a:pt x="1673" y="48"/>
                </a:cubicBezTo>
                <a:cubicBezTo>
                  <a:pt x="1784" y="96"/>
                  <a:pt x="1929" y="191"/>
                  <a:pt x="2056" y="287"/>
                </a:cubicBezTo>
                <a:cubicBezTo>
                  <a:pt x="2183" y="383"/>
                  <a:pt x="2374" y="566"/>
                  <a:pt x="2438" y="622"/>
                </a:cubicBezTo>
              </a:path>
            </a:pathLst>
          </a:custGeom>
          <a:noFill/>
          <a:ln w="9525" cap="flat" cmpd="sng">
            <a:solidFill>
              <a:schemeClr val="tx1"/>
            </a:solidFill>
            <a:prstDash val="lgDash"/>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GB"/>
          </a:p>
        </p:txBody>
      </p:sp>
      <p:sp>
        <p:nvSpPr>
          <p:cNvPr id="37" name="Rectangle 53">
            <a:extLst>
              <a:ext uri="{FF2B5EF4-FFF2-40B4-BE49-F238E27FC236}">
                <a16:creationId xmlns:a16="http://schemas.microsoft.com/office/drawing/2014/main" id="{7048281E-11BD-031E-FA9C-4D6D70BB86E9}"/>
              </a:ext>
            </a:extLst>
          </p:cNvPr>
          <p:cNvSpPr>
            <a:spLocks noChangeArrowheads="1"/>
          </p:cNvSpPr>
          <p:nvPr/>
        </p:nvSpPr>
        <p:spPr bwMode="auto">
          <a:xfrm>
            <a:off x="2497269" y="2522148"/>
            <a:ext cx="561975"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a:solidFill>
                  <a:srgbClr val="0000FF"/>
                </a:solidFill>
                <a:latin typeface="Symbol" pitchFamily="18" charset="2"/>
              </a:rPr>
              <a:t>Dq</a:t>
            </a:r>
            <a:r>
              <a:rPr lang="en-US" altLang="en-US" baseline="-25000">
                <a:solidFill>
                  <a:srgbClr val="0000FF"/>
                </a:solidFill>
              </a:rPr>
              <a:t>s,</a:t>
            </a:r>
          </a:p>
        </p:txBody>
      </p:sp>
      <p:sp>
        <p:nvSpPr>
          <p:cNvPr id="38" name="Rectangle 54">
            <a:extLst>
              <a:ext uri="{FF2B5EF4-FFF2-40B4-BE49-F238E27FC236}">
                <a16:creationId xmlns:a16="http://schemas.microsoft.com/office/drawing/2014/main" id="{8C010A1E-9BB9-98C7-4D6A-0186E3DDC5E2}"/>
              </a:ext>
            </a:extLst>
          </p:cNvPr>
          <p:cNvSpPr>
            <a:spLocks noChangeArrowheads="1"/>
          </p:cNvSpPr>
          <p:nvPr/>
        </p:nvSpPr>
        <p:spPr bwMode="auto">
          <a:xfrm>
            <a:off x="4091119" y="2522148"/>
            <a:ext cx="561975"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a:solidFill>
                  <a:srgbClr val="0000FF"/>
                </a:solidFill>
                <a:latin typeface="Symbol" pitchFamily="18" charset="2"/>
              </a:rPr>
              <a:t>Dq</a:t>
            </a:r>
            <a:r>
              <a:rPr lang="en-US" altLang="en-US" baseline="-25000">
                <a:solidFill>
                  <a:srgbClr val="0000FF"/>
                </a:solidFill>
              </a:rPr>
              <a:t>k,</a:t>
            </a:r>
          </a:p>
        </p:txBody>
      </p:sp>
      <p:sp>
        <p:nvSpPr>
          <p:cNvPr id="39" name="Rectangle 56">
            <a:extLst>
              <a:ext uri="{FF2B5EF4-FFF2-40B4-BE49-F238E27FC236}">
                <a16:creationId xmlns:a16="http://schemas.microsoft.com/office/drawing/2014/main" id="{9DB47CD1-69C2-D0E2-7D0C-69A4F80C2AFD}"/>
              </a:ext>
            </a:extLst>
          </p:cNvPr>
          <p:cNvSpPr>
            <a:spLocks noChangeArrowheads="1"/>
          </p:cNvSpPr>
          <p:nvPr/>
        </p:nvSpPr>
        <p:spPr bwMode="auto">
          <a:xfrm>
            <a:off x="5761169" y="2293548"/>
            <a:ext cx="381000"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a:solidFill>
                  <a:srgbClr val="FF0000"/>
                </a:solidFill>
                <a:latin typeface="Symbol" pitchFamily="18" charset="2"/>
              </a:rPr>
              <a:t>d</a:t>
            </a:r>
            <a:r>
              <a:rPr lang="en-US" altLang="en-US" baseline="-25000">
                <a:solidFill>
                  <a:srgbClr val="FF0000"/>
                </a:solidFill>
              </a:rPr>
              <a:t>1</a:t>
            </a:r>
          </a:p>
        </p:txBody>
      </p:sp>
      <p:sp>
        <p:nvSpPr>
          <p:cNvPr id="40" name="Rectangle 57">
            <a:extLst>
              <a:ext uri="{FF2B5EF4-FFF2-40B4-BE49-F238E27FC236}">
                <a16:creationId xmlns:a16="http://schemas.microsoft.com/office/drawing/2014/main" id="{BC44AB09-6C11-63C1-891C-901C80909831}"/>
              </a:ext>
            </a:extLst>
          </p:cNvPr>
          <p:cNvSpPr>
            <a:spLocks noChangeArrowheads="1"/>
          </p:cNvSpPr>
          <p:nvPr/>
        </p:nvSpPr>
        <p:spPr bwMode="auto">
          <a:xfrm>
            <a:off x="7355019" y="3128573"/>
            <a:ext cx="381000"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a:solidFill>
                  <a:srgbClr val="FF0000"/>
                </a:solidFill>
                <a:latin typeface="Symbol" pitchFamily="18" charset="2"/>
              </a:rPr>
              <a:t>d</a:t>
            </a:r>
            <a:r>
              <a:rPr lang="en-US" altLang="en-US" baseline="-25000">
                <a:solidFill>
                  <a:srgbClr val="FF0000"/>
                </a:solidFill>
              </a:rPr>
              <a:t>2</a:t>
            </a:r>
          </a:p>
        </p:txBody>
      </p:sp>
      <p:sp>
        <p:nvSpPr>
          <p:cNvPr id="41" name="Line 119">
            <a:extLst>
              <a:ext uri="{FF2B5EF4-FFF2-40B4-BE49-F238E27FC236}">
                <a16:creationId xmlns:a16="http://schemas.microsoft.com/office/drawing/2014/main" id="{E9F9A409-CCB4-D450-D2D0-9CDB57E01C49}"/>
              </a:ext>
            </a:extLst>
          </p:cNvPr>
          <p:cNvSpPr>
            <a:spLocks noChangeShapeType="1"/>
          </p:cNvSpPr>
          <p:nvPr/>
        </p:nvSpPr>
        <p:spPr bwMode="auto">
          <a:xfrm flipV="1">
            <a:off x="7624372" y="763464"/>
            <a:ext cx="0" cy="1290216"/>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42" name="Line 120">
            <a:extLst>
              <a:ext uri="{FF2B5EF4-FFF2-40B4-BE49-F238E27FC236}">
                <a16:creationId xmlns:a16="http://schemas.microsoft.com/office/drawing/2014/main" id="{8EEE2564-81F2-3C8E-C7A1-5DBA90A6906D}"/>
              </a:ext>
            </a:extLst>
          </p:cNvPr>
          <p:cNvSpPr>
            <a:spLocks noChangeShapeType="1"/>
          </p:cNvSpPr>
          <p:nvPr/>
        </p:nvSpPr>
        <p:spPr bwMode="auto">
          <a:xfrm>
            <a:off x="6865422" y="1446522"/>
            <a:ext cx="1517900" cy="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43" name="Oval 121">
            <a:extLst>
              <a:ext uri="{FF2B5EF4-FFF2-40B4-BE49-F238E27FC236}">
                <a16:creationId xmlns:a16="http://schemas.microsoft.com/office/drawing/2014/main" id="{30F6CE79-B51B-0E51-2790-30C40B3072B8}"/>
              </a:ext>
            </a:extLst>
          </p:cNvPr>
          <p:cNvSpPr>
            <a:spLocks noChangeArrowheads="1"/>
          </p:cNvSpPr>
          <p:nvPr/>
        </p:nvSpPr>
        <p:spPr bwMode="auto">
          <a:xfrm>
            <a:off x="7282692" y="1110885"/>
            <a:ext cx="683055" cy="683055"/>
          </a:xfrm>
          <a:prstGeom prst="ellipse">
            <a:avLst/>
          </a:prstGeom>
          <a:noFill/>
          <a:ln w="9525" algn="ctr">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44" name="Line 128">
            <a:extLst>
              <a:ext uri="{FF2B5EF4-FFF2-40B4-BE49-F238E27FC236}">
                <a16:creationId xmlns:a16="http://schemas.microsoft.com/office/drawing/2014/main" id="{17B7720B-A615-C9EC-1594-8CFA95B53D53}"/>
              </a:ext>
            </a:extLst>
          </p:cNvPr>
          <p:cNvSpPr>
            <a:spLocks noChangeShapeType="1"/>
          </p:cNvSpPr>
          <p:nvPr/>
        </p:nvSpPr>
        <p:spPr bwMode="auto">
          <a:xfrm>
            <a:off x="7211427" y="957211"/>
            <a:ext cx="8680" cy="495660"/>
          </a:xfrm>
          <a:prstGeom prst="line">
            <a:avLst/>
          </a:prstGeom>
          <a:noFill/>
          <a:ln w="9525">
            <a:solidFill>
              <a:schemeClr val="tx1"/>
            </a:solidFill>
            <a:round/>
            <a:headEnd type="triangle" w="sm" len="med"/>
            <a:tailEnd type="triangle" w="sm" len="med"/>
          </a:ln>
          <a:extLst>
            <a:ext uri="{909E8E84-426E-40dd-AFC4-6F175D3DCCD1}">
              <a14:hiddenFill xmlns:a14="http://schemas.microsoft.com/office/drawing/2010/main" xmlns="">
                <a:noFill/>
              </a14:hiddenFill>
            </a:ext>
          </a:extLst>
        </p:spPr>
        <p:txBody>
          <a:bodyPr wrap="none" anchor="ctr"/>
          <a:lstStyle/>
          <a:p>
            <a:endParaRPr lang="en-GB"/>
          </a:p>
        </p:txBody>
      </p:sp>
      <p:graphicFrame>
        <p:nvGraphicFramePr>
          <p:cNvPr id="45" name="Object 133">
            <a:extLst>
              <a:ext uri="{FF2B5EF4-FFF2-40B4-BE49-F238E27FC236}">
                <a16:creationId xmlns:a16="http://schemas.microsoft.com/office/drawing/2014/main" id="{C280B8F2-298C-2B3B-B20B-6D7719A10253}"/>
              </a:ext>
            </a:extLst>
          </p:cNvPr>
          <p:cNvGraphicFramePr>
            <a:graphicFrameLocks noChangeAspect="1"/>
          </p:cNvGraphicFramePr>
          <p:nvPr>
            <p:extLst>
              <p:ext uri="{D42A27DB-BD31-4B8C-83A1-F6EECF244321}">
                <p14:modId xmlns:p14="http://schemas.microsoft.com/office/powerpoint/2010/main" val="525117801"/>
              </p:ext>
            </p:extLst>
          </p:nvPr>
        </p:nvGraphicFramePr>
        <p:xfrm>
          <a:off x="6637737" y="1067046"/>
          <a:ext cx="495370" cy="232350"/>
        </p:xfrm>
        <a:graphic>
          <a:graphicData uri="http://schemas.openxmlformats.org/presentationml/2006/ole">
            <mc:AlternateContent xmlns:mc="http://schemas.openxmlformats.org/markup-compatibility/2006">
              <mc:Choice xmlns:v="urn:schemas-microsoft-com:vml" Requires="v">
                <p:oleObj name="Equation" r:id="rId2" imgW="546100" imgH="254000" progId="Equation.3">
                  <p:embed/>
                </p:oleObj>
              </mc:Choice>
              <mc:Fallback>
                <p:oleObj name="Equation" r:id="rId2" imgW="546100" imgH="254000" progId="Equation.3">
                  <p:embed/>
                  <p:pic>
                    <p:nvPicPr>
                      <p:cNvPr id="49" name="Object 133"/>
                      <p:cNvPicPr>
                        <a:picLocks noChangeAspect="1" noChangeArrowheads="1"/>
                      </p:cNvPicPr>
                      <p:nvPr/>
                    </p:nvPicPr>
                    <p:blipFill>
                      <a:blip r:embed="rId3"/>
                      <a:srcRect/>
                      <a:stretch>
                        <a:fillRect/>
                      </a:stretch>
                    </p:blipFill>
                    <p:spPr bwMode="auto">
                      <a:xfrm>
                        <a:off x="6637737" y="1067046"/>
                        <a:ext cx="495370" cy="232350"/>
                      </a:xfrm>
                      <a:prstGeom prst="rect">
                        <a:avLst/>
                      </a:prstGeom>
                      <a:noFill/>
                      <a:ln>
                        <a:noFill/>
                      </a:ln>
                      <a:effectLst/>
                    </p:spPr>
                  </p:pic>
                </p:oleObj>
              </mc:Fallback>
            </mc:AlternateContent>
          </a:graphicData>
        </a:graphic>
      </p:graphicFrame>
      <p:graphicFrame>
        <p:nvGraphicFramePr>
          <p:cNvPr id="46" name="Object 136">
            <a:extLst>
              <a:ext uri="{FF2B5EF4-FFF2-40B4-BE49-F238E27FC236}">
                <a16:creationId xmlns:a16="http://schemas.microsoft.com/office/drawing/2014/main" id="{FCB16233-EBF7-68EB-4876-3C556B909F54}"/>
              </a:ext>
            </a:extLst>
          </p:cNvPr>
          <p:cNvGraphicFramePr>
            <a:graphicFrameLocks noChangeAspect="1"/>
          </p:cNvGraphicFramePr>
          <p:nvPr>
            <p:extLst>
              <p:ext uri="{D42A27DB-BD31-4B8C-83A1-F6EECF244321}">
                <p14:modId xmlns:p14="http://schemas.microsoft.com/office/powerpoint/2010/main" val="2454102393"/>
              </p:ext>
            </p:extLst>
          </p:nvPr>
        </p:nvGraphicFramePr>
        <p:xfrm>
          <a:off x="8459217" y="1522416"/>
          <a:ext cx="450850" cy="280988"/>
        </p:xfrm>
        <a:graphic>
          <a:graphicData uri="http://schemas.openxmlformats.org/presentationml/2006/ole">
            <mc:AlternateContent xmlns:mc="http://schemas.openxmlformats.org/markup-compatibility/2006">
              <mc:Choice xmlns:v="urn:schemas-microsoft-com:vml" Requires="v">
                <p:oleObj name="Equation" r:id="rId4" imgW="368300" imgH="228600" progId="Equation.3">
                  <p:embed/>
                </p:oleObj>
              </mc:Choice>
              <mc:Fallback>
                <p:oleObj name="Equation" r:id="rId4" imgW="368300" imgH="228600" progId="Equation.3">
                  <p:embed/>
                  <p:pic>
                    <p:nvPicPr>
                      <p:cNvPr id="51" name="Object 136"/>
                      <p:cNvPicPr>
                        <a:picLocks noChangeAspect="1" noChangeArrowheads="1"/>
                      </p:cNvPicPr>
                      <p:nvPr/>
                    </p:nvPicPr>
                    <p:blipFill>
                      <a:blip r:embed="rId5"/>
                      <a:srcRect/>
                      <a:stretch>
                        <a:fillRect/>
                      </a:stretch>
                    </p:blipFill>
                    <p:spPr bwMode="auto">
                      <a:xfrm>
                        <a:off x="8459217" y="1522416"/>
                        <a:ext cx="450850" cy="280988"/>
                      </a:xfrm>
                      <a:prstGeom prst="rect">
                        <a:avLst/>
                      </a:prstGeom>
                      <a:noFill/>
                      <a:ln>
                        <a:noFill/>
                      </a:ln>
                      <a:effectLst/>
                    </p:spPr>
                  </p:pic>
                </p:oleObj>
              </mc:Fallback>
            </mc:AlternateContent>
          </a:graphicData>
        </a:graphic>
      </p:graphicFrame>
      <p:graphicFrame>
        <p:nvGraphicFramePr>
          <p:cNvPr id="47" name="Object 137">
            <a:extLst>
              <a:ext uri="{FF2B5EF4-FFF2-40B4-BE49-F238E27FC236}">
                <a16:creationId xmlns:a16="http://schemas.microsoft.com/office/drawing/2014/main" id="{C9217AE7-538E-574E-C400-277DD48DC8E2}"/>
              </a:ext>
            </a:extLst>
          </p:cNvPr>
          <p:cNvGraphicFramePr>
            <a:graphicFrameLocks noChangeAspect="1"/>
          </p:cNvGraphicFramePr>
          <p:nvPr>
            <p:extLst>
              <p:ext uri="{D42A27DB-BD31-4B8C-83A1-F6EECF244321}">
                <p14:modId xmlns:p14="http://schemas.microsoft.com/office/powerpoint/2010/main" val="3280750999"/>
              </p:ext>
            </p:extLst>
          </p:nvPr>
        </p:nvGraphicFramePr>
        <p:xfrm>
          <a:off x="7017212" y="535781"/>
          <a:ext cx="514350" cy="277813"/>
        </p:xfrm>
        <a:graphic>
          <a:graphicData uri="http://schemas.openxmlformats.org/presentationml/2006/ole">
            <mc:AlternateContent xmlns:mc="http://schemas.openxmlformats.org/markup-compatibility/2006">
              <mc:Choice xmlns:v="urn:schemas-microsoft-com:vml" Requires="v">
                <p:oleObj name="Equation" r:id="rId6" imgW="419100" imgH="228600" progId="Equation.3">
                  <p:embed/>
                </p:oleObj>
              </mc:Choice>
              <mc:Fallback>
                <p:oleObj name="Equation" r:id="rId6" imgW="419100" imgH="228600" progId="Equation.3">
                  <p:embed/>
                  <p:pic>
                    <p:nvPicPr>
                      <p:cNvPr id="52" name="Object 137"/>
                      <p:cNvPicPr>
                        <a:picLocks noChangeAspect="1" noChangeArrowheads="1"/>
                      </p:cNvPicPr>
                      <p:nvPr/>
                    </p:nvPicPr>
                    <p:blipFill>
                      <a:blip r:embed="rId7"/>
                      <a:srcRect/>
                      <a:stretch>
                        <a:fillRect/>
                      </a:stretch>
                    </p:blipFill>
                    <p:spPr bwMode="auto">
                      <a:xfrm>
                        <a:off x="7017212" y="535781"/>
                        <a:ext cx="514350" cy="277813"/>
                      </a:xfrm>
                      <a:prstGeom prst="rect">
                        <a:avLst/>
                      </a:prstGeom>
                      <a:noFill/>
                      <a:ln>
                        <a:noFill/>
                      </a:ln>
                      <a:effectLst/>
                    </p:spPr>
                  </p:pic>
                </p:oleObj>
              </mc:Fallback>
            </mc:AlternateContent>
          </a:graphicData>
        </a:graphic>
      </p:graphicFrame>
      <p:sp>
        <p:nvSpPr>
          <p:cNvPr id="48" name="Oval 47">
            <a:extLst>
              <a:ext uri="{FF2B5EF4-FFF2-40B4-BE49-F238E27FC236}">
                <a16:creationId xmlns:a16="http://schemas.microsoft.com/office/drawing/2014/main" id="{89CA3CFA-3C44-81E8-D79A-077BE1706865}"/>
              </a:ext>
            </a:extLst>
          </p:cNvPr>
          <p:cNvSpPr/>
          <p:nvPr/>
        </p:nvSpPr>
        <p:spPr bwMode="auto">
          <a:xfrm>
            <a:off x="7586577" y="1408421"/>
            <a:ext cx="75895" cy="75895"/>
          </a:xfrm>
          <a:prstGeom prst="ellipse">
            <a:avLst/>
          </a:prstGeom>
          <a:solidFill>
            <a:srgbClr val="008000"/>
          </a:solidFill>
          <a:ln w="9525" cap="flat" cmpd="sng" algn="ctr">
            <a:solidFill>
              <a:srgbClr val="008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49" name="Line 119">
            <a:extLst>
              <a:ext uri="{FF2B5EF4-FFF2-40B4-BE49-F238E27FC236}">
                <a16:creationId xmlns:a16="http://schemas.microsoft.com/office/drawing/2014/main" id="{018C07D8-3C1C-CBFA-E158-43C529C00BF3}"/>
              </a:ext>
            </a:extLst>
          </p:cNvPr>
          <p:cNvSpPr>
            <a:spLocks noChangeShapeType="1"/>
          </p:cNvSpPr>
          <p:nvPr/>
        </p:nvSpPr>
        <p:spPr bwMode="auto">
          <a:xfrm flipV="1">
            <a:off x="7624371" y="991151"/>
            <a:ext cx="1" cy="449323"/>
          </a:xfrm>
          <a:prstGeom prst="line">
            <a:avLst/>
          </a:prstGeom>
          <a:noFill/>
          <a:ln w="9525">
            <a:solidFill>
              <a:srgbClr val="3366FF"/>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50" name="Line 120">
            <a:extLst>
              <a:ext uri="{FF2B5EF4-FFF2-40B4-BE49-F238E27FC236}">
                <a16:creationId xmlns:a16="http://schemas.microsoft.com/office/drawing/2014/main" id="{7A5CAE5C-D1DE-EA2C-ECE2-DC136947E317}"/>
              </a:ext>
            </a:extLst>
          </p:cNvPr>
          <p:cNvSpPr>
            <a:spLocks noChangeShapeType="1"/>
          </p:cNvSpPr>
          <p:nvPr/>
        </p:nvSpPr>
        <p:spPr bwMode="auto">
          <a:xfrm>
            <a:off x="7017212" y="951222"/>
            <a:ext cx="607160" cy="0"/>
          </a:xfrm>
          <a:prstGeom prst="line">
            <a:avLst/>
          </a:prstGeom>
          <a:noFill/>
          <a:ln w="9525">
            <a:solidFill>
              <a:schemeClr val="tx1"/>
            </a:solidFill>
            <a:prstDash val="dash"/>
            <a:round/>
            <a:headEnd/>
            <a:tailEnd type="non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51" name="Oval 50">
            <a:extLst>
              <a:ext uri="{FF2B5EF4-FFF2-40B4-BE49-F238E27FC236}">
                <a16:creationId xmlns:a16="http://schemas.microsoft.com/office/drawing/2014/main" id="{DAC72B71-5008-889E-22E3-F2100797F335}"/>
              </a:ext>
            </a:extLst>
          </p:cNvPr>
          <p:cNvSpPr/>
          <p:nvPr/>
        </p:nvSpPr>
        <p:spPr bwMode="auto">
          <a:xfrm>
            <a:off x="7586577" y="913121"/>
            <a:ext cx="75895" cy="75895"/>
          </a:xfrm>
          <a:prstGeom prst="ellipse">
            <a:avLst/>
          </a:prstGeom>
          <a:solidFill>
            <a:schemeClr val="bg1"/>
          </a:solidFill>
          <a:ln w="9525" cap="flat" cmpd="sng" algn="ctr">
            <a:solidFill>
              <a:srgbClr val="008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52" name="Rectangle 51">
            <a:extLst>
              <a:ext uri="{FF2B5EF4-FFF2-40B4-BE49-F238E27FC236}">
                <a16:creationId xmlns:a16="http://schemas.microsoft.com/office/drawing/2014/main" id="{E413582C-545D-F701-3F90-D66EE8F4C2AE}"/>
              </a:ext>
            </a:extLst>
          </p:cNvPr>
          <p:cNvSpPr/>
          <p:nvPr/>
        </p:nvSpPr>
        <p:spPr bwMode="auto">
          <a:xfrm>
            <a:off x="6561843" y="459886"/>
            <a:ext cx="2428640" cy="1669690"/>
          </a:xfrm>
          <a:prstGeom prst="rect">
            <a:avLst/>
          </a:prstGeom>
          <a:noFill/>
          <a:ln w="9525" cap="flat" cmpd="sng" algn="ctr">
            <a:solidFill>
              <a:srgbClr val="00009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55" name="TextBox 54">
            <a:extLst>
              <a:ext uri="{FF2B5EF4-FFF2-40B4-BE49-F238E27FC236}">
                <a16:creationId xmlns:a16="http://schemas.microsoft.com/office/drawing/2014/main" id="{596FA036-E151-2E4E-CD77-85E7311B2DC2}"/>
              </a:ext>
            </a:extLst>
          </p:cNvPr>
          <p:cNvSpPr txBox="1"/>
          <p:nvPr/>
        </p:nvSpPr>
        <p:spPr>
          <a:xfrm>
            <a:off x="7575217" y="504078"/>
            <a:ext cx="1480293" cy="276999"/>
          </a:xfrm>
          <a:prstGeom prst="rect">
            <a:avLst/>
          </a:prstGeom>
          <a:noFill/>
        </p:spPr>
        <p:txBody>
          <a:bodyPr wrap="non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dirty="0">
                <a:ln>
                  <a:noFill/>
                </a:ln>
                <a:solidFill>
                  <a:srgbClr val="000000"/>
                </a:solidFill>
                <a:effectLst/>
                <a:uLnTx/>
                <a:uFillTx/>
              </a:rPr>
              <a:t>At kicker location</a:t>
            </a:r>
          </a:p>
        </p:txBody>
      </p:sp>
      <p:sp>
        <p:nvSpPr>
          <p:cNvPr id="3" name="Footer Placeholder 2">
            <a:extLst>
              <a:ext uri="{FF2B5EF4-FFF2-40B4-BE49-F238E27FC236}">
                <a16:creationId xmlns:a16="http://schemas.microsoft.com/office/drawing/2014/main" id="{50196BC9-D676-9E5C-FD6E-2AE9ACD6AD9B}"/>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856742034"/>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0A35B9-3DF5-1E92-F97E-CEF6EF311B16}"/>
              </a:ext>
            </a:extLst>
          </p:cNvPr>
          <p:cNvSpPr>
            <a:spLocks noGrp="1"/>
          </p:cNvSpPr>
          <p:nvPr>
            <p:ph type="title"/>
          </p:nvPr>
        </p:nvSpPr>
        <p:spPr/>
        <p:txBody>
          <a:bodyPr/>
          <a:lstStyle/>
          <a:p>
            <a:r>
              <a:rPr lang="en-US" dirty="0"/>
              <a:t>Injection techniques :</a:t>
            </a:r>
            <a:r>
              <a:rPr lang="en-US" sz="1800" dirty="0"/>
              <a:t> Fast injection</a:t>
            </a:r>
            <a:r>
              <a:rPr kumimoji="0" lang="en-US" sz="1800" b="0" i="0" u="none" strike="noStrike" kern="1200" cap="none" spc="0" normalizeH="0" baseline="0" noProof="0" dirty="0">
                <a:ln>
                  <a:noFill/>
                </a:ln>
                <a:solidFill>
                  <a:srgbClr val="0055A0"/>
                </a:solidFill>
                <a:effectLst/>
                <a:uLnTx/>
                <a:uFillTx/>
                <a:latin typeface="Arial"/>
                <a:ea typeface="+mj-ea"/>
                <a:cs typeface="+mj-cs"/>
              </a:rPr>
              <a:t>, dipole error and correction</a:t>
            </a:r>
            <a:endParaRPr lang="en-US" dirty="0"/>
          </a:p>
        </p:txBody>
      </p:sp>
      <p:sp>
        <p:nvSpPr>
          <p:cNvPr id="3" name="Content Placeholder 2">
            <a:extLst>
              <a:ext uri="{FF2B5EF4-FFF2-40B4-BE49-F238E27FC236}">
                <a16:creationId xmlns:a16="http://schemas.microsoft.com/office/drawing/2014/main" id="{7D1D793D-E00A-C607-9219-D306E6553ED8}"/>
              </a:ext>
            </a:extLst>
          </p:cNvPr>
          <p:cNvSpPr>
            <a:spLocks noGrp="1"/>
          </p:cNvSpPr>
          <p:nvPr>
            <p:ph idx="1"/>
          </p:nvPr>
        </p:nvSpPr>
        <p:spPr>
          <a:xfrm>
            <a:off x="29160" y="4195372"/>
            <a:ext cx="9144000" cy="576411"/>
          </a:xfrm>
        </p:spPr>
        <p:txBody>
          <a:bodyPr>
            <a:normAutofit fontScale="85000" lnSpcReduction="20000"/>
          </a:bodyPr>
          <a:lstStyle/>
          <a:p>
            <a:pPr marL="0" indent="0" algn="l" eaLnBrk="1" hangingPunct="1">
              <a:spcBef>
                <a:spcPct val="20000"/>
              </a:spcBef>
              <a:buNone/>
            </a:pPr>
            <a:r>
              <a:rPr lang="en-US" altLang="en-US" sz="2000" dirty="0">
                <a:latin typeface="Symbol" pitchFamily="18" charset="2"/>
              </a:rPr>
              <a:t>d</a:t>
            </a:r>
            <a:r>
              <a:rPr lang="en-US" altLang="en-US" sz="2000" baseline="-25000" dirty="0"/>
              <a:t>1</a:t>
            </a:r>
            <a:r>
              <a:rPr lang="en-US" altLang="en-US" sz="2000" dirty="0"/>
              <a:t> =  </a:t>
            </a:r>
            <a:r>
              <a:rPr lang="en-US" altLang="en-US" sz="2000" dirty="0" err="1">
                <a:latin typeface="Symbol" pitchFamily="18" charset="2"/>
              </a:rPr>
              <a:t>Dq</a:t>
            </a:r>
            <a:r>
              <a:rPr lang="en-US" altLang="en-US" sz="2000" baseline="-25000" dirty="0" err="1"/>
              <a:t>s</a:t>
            </a:r>
            <a:r>
              <a:rPr lang="en-US" altLang="en-US" sz="2000" dirty="0"/>
              <a:t> </a:t>
            </a:r>
            <a:r>
              <a:rPr lang="en-US" altLang="en-US" sz="2000" dirty="0">
                <a:sym typeface="Symbol" pitchFamily="18" charset="2"/>
              </a:rPr>
              <a:t>(</a:t>
            </a:r>
            <a:r>
              <a:rPr lang="en-US" altLang="en-US" sz="2000" dirty="0">
                <a:latin typeface="Symbol" pitchFamily="18" charset="2"/>
                <a:sym typeface="Symbol" pitchFamily="18" charset="2"/>
              </a:rPr>
              <a:t>b</a:t>
            </a:r>
            <a:r>
              <a:rPr lang="en-US" altLang="en-US" sz="2000" baseline="-25000" dirty="0">
                <a:sym typeface="Symbol" pitchFamily="18" charset="2"/>
              </a:rPr>
              <a:t>s</a:t>
            </a:r>
            <a:r>
              <a:rPr lang="en-US" altLang="en-US" sz="2000" dirty="0">
                <a:latin typeface="Symbol" pitchFamily="18" charset="2"/>
                <a:sym typeface="Symbol" pitchFamily="18" charset="2"/>
              </a:rPr>
              <a:t>b</a:t>
            </a:r>
            <a:r>
              <a:rPr lang="en-US" altLang="en-US" sz="2000" baseline="-25000" dirty="0">
                <a:sym typeface="Symbol" pitchFamily="18" charset="2"/>
              </a:rPr>
              <a:t>1</a:t>
            </a:r>
            <a:r>
              <a:rPr lang="en-US" altLang="en-US" sz="2000" dirty="0">
                <a:sym typeface="Symbol" pitchFamily="18" charset="2"/>
              </a:rPr>
              <a:t>) sin (</a:t>
            </a:r>
            <a:r>
              <a:rPr lang="en-US" altLang="en-US" sz="2000" dirty="0">
                <a:latin typeface="Symbol" pitchFamily="18" charset="2"/>
                <a:sym typeface="Symbol" pitchFamily="18" charset="2"/>
              </a:rPr>
              <a:t>m</a:t>
            </a:r>
            <a:r>
              <a:rPr lang="en-US" altLang="en-US" sz="2000" baseline="-25000" dirty="0">
                <a:sym typeface="Symbol" pitchFamily="18" charset="2"/>
              </a:rPr>
              <a:t>1</a:t>
            </a:r>
            <a:r>
              <a:rPr lang="en-US" altLang="en-US" sz="2000" dirty="0">
                <a:sym typeface="Symbol" pitchFamily="18" charset="2"/>
              </a:rPr>
              <a:t> – </a:t>
            </a:r>
            <a:r>
              <a:rPr lang="en-US" altLang="en-US" sz="2000" dirty="0" err="1">
                <a:latin typeface="Symbol" pitchFamily="18" charset="2"/>
                <a:sym typeface="Symbol" pitchFamily="18" charset="2"/>
              </a:rPr>
              <a:t>m</a:t>
            </a:r>
            <a:r>
              <a:rPr lang="en-US" altLang="en-US" sz="2000" baseline="-25000" dirty="0" err="1">
                <a:sym typeface="Symbol" pitchFamily="18" charset="2"/>
              </a:rPr>
              <a:t>s</a:t>
            </a:r>
            <a:r>
              <a:rPr lang="en-US" altLang="en-US" sz="2000" dirty="0">
                <a:sym typeface="Symbol" pitchFamily="18" charset="2"/>
              </a:rPr>
              <a:t>)</a:t>
            </a:r>
            <a:r>
              <a:rPr lang="en-US" altLang="en-US" sz="2000" dirty="0"/>
              <a:t> + </a:t>
            </a:r>
            <a:r>
              <a:rPr lang="en-US" altLang="en-US" sz="2000" dirty="0" err="1">
                <a:latin typeface="Symbol" pitchFamily="18" charset="2"/>
              </a:rPr>
              <a:t>Dq</a:t>
            </a:r>
            <a:r>
              <a:rPr lang="en-US" altLang="en-US" sz="2000" baseline="-25000" dirty="0" err="1"/>
              <a:t>k</a:t>
            </a:r>
            <a:r>
              <a:rPr lang="en-US" altLang="en-US" sz="2000" dirty="0"/>
              <a:t> </a:t>
            </a:r>
            <a:r>
              <a:rPr lang="en-US" altLang="en-US" sz="2000" dirty="0">
                <a:sym typeface="Symbol" pitchFamily="18" charset="2"/>
              </a:rPr>
              <a:t>(</a:t>
            </a:r>
            <a:r>
              <a:rPr lang="en-US" altLang="en-US" sz="2000" dirty="0">
                <a:latin typeface="Symbol" pitchFamily="18" charset="2"/>
                <a:sym typeface="Symbol" pitchFamily="18" charset="2"/>
              </a:rPr>
              <a:t>b</a:t>
            </a:r>
            <a:r>
              <a:rPr lang="en-US" altLang="en-US" sz="2000" baseline="-25000" dirty="0">
                <a:sym typeface="Symbol" pitchFamily="18" charset="2"/>
              </a:rPr>
              <a:t>k</a:t>
            </a:r>
            <a:r>
              <a:rPr lang="en-US" altLang="en-US" sz="2000" dirty="0">
                <a:latin typeface="Symbol" pitchFamily="18" charset="2"/>
                <a:sym typeface="Symbol" pitchFamily="18" charset="2"/>
              </a:rPr>
              <a:t>b</a:t>
            </a:r>
            <a:r>
              <a:rPr lang="en-US" altLang="en-US" sz="2000" baseline="-25000" dirty="0">
                <a:sym typeface="Symbol" pitchFamily="18" charset="2"/>
              </a:rPr>
              <a:t>1</a:t>
            </a:r>
            <a:r>
              <a:rPr lang="en-US" altLang="en-US" sz="2000" dirty="0">
                <a:sym typeface="Symbol" pitchFamily="18" charset="2"/>
              </a:rPr>
              <a:t>) sin (</a:t>
            </a:r>
            <a:r>
              <a:rPr lang="en-US" altLang="en-US" sz="2000" dirty="0">
                <a:latin typeface="Symbol" pitchFamily="18" charset="2"/>
                <a:sym typeface="Symbol" pitchFamily="18" charset="2"/>
              </a:rPr>
              <a:t>m</a:t>
            </a:r>
            <a:r>
              <a:rPr lang="en-US" altLang="en-US" sz="2000" baseline="-25000" dirty="0">
                <a:sym typeface="Symbol" pitchFamily="18" charset="2"/>
              </a:rPr>
              <a:t>1</a:t>
            </a:r>
            <a:r>
              <a:rPr lang="en-US" altLang="en-US" sz="2000" dirty="0">
                <a:sym typeface="Symbol" pitchFamily="18" charset="2"/>
              </a:rPr>
              <a:t> – </a:t>
            </a:r>
            <a:r>
              <a:rPr lang="en-US" altLang="en-US" sz="2000" dirty="0" err="1">
                <a:latin typeface="Symbol" pitchFamily="18" charset="2"/>
                <a:sym typeface="Symbol" pitchFamily="18" charset="2"/>
              </a:rPr>
              <a:t>m</a:t>
            </a:r>
            <a:r>
              <a:rPr lang="en-US" altLang="en-US" sz="2000" baseline="-25000" dirty="0" err="1">
                <a:sym typeface="Symbol" pitchFamily="18" charset="2"/>
              </a:rPr>
              <a:t>k</a:t>
            </a:r>
            <a:r>
              <a:rPr lang="en-US" altLang="en-US" sz="2000" dirty="0">
                <a:sym typeface="Symbol" pitchFamily="18" charset="2"/>
              </a:rPr>
              <a:t>) </a:t>
            </a:r>
            <a:r>
              <a:rPr lang="en-US" altLang="en-US" sz="2000" b="1" dirty="0">
                <a:solidFill>
                  <a:srgbClr val="FF0000"/>
                </a:solidFill>
                <a:sym typeface="Symbol" pitchFamily="18" charset="2"/>
              </a:rPr>
              <a:t>   </a:t>
            </a:r>
            <a:r>
              <a:rPr lang="en-US" altLang="en-US" sz="2000" b="1" dirty="0">
                <a:solidFill>
                  <a:srgbClr val="FF0000"/>
                </a:solidFill>
                <a:cs typeface="Arial" charset="0"/>
                <a:sym typeface="Symbol" pitchFamily="18" charset="2"/>
              </a:rPr>
              <a:t>≈  </a:t>
            </a:r>
            <a:r>
              <a:rPr lang="en-US" altLang="en-US" sz="2000" b="1" dirty="0" err="1">
                <a:solidFill>
                  <a:srgbClr val="FF0000"/>
                </a:solidFill>
                <a:latin typeface="Symbol" pitchFamily="18" charset="2"/>
              </a:rPr>
              <a:t>Dq</a:t>
            </a:r>
            <a:r>
              <a:rPr lang="en-US" altLang="en-US" sz="2000" b="1" baseline="-25000" dirty="0" err="1">
                <a:solidFill>
                  <a:srgbClr val="FF0000"/>
                </a:solidFill>
              </a:rPr>
              <a:t>k</a:t>
            </a:r>
            <a:r>
              <a:rPr lang="en-US" altLang="en-US" sz="2000" b="1" dirty="0">
                <a:solidFill>
                  <a:srgbClr val="FF0000"/>
                </a:solidFill>
              </a:rPr>
              <a:t> </a:t>
            </a:r>
            <a:r>
              <a:rPr lang="en-US" altLang="en-US" sz="2000" b="1" dirty="0">
                <a:solidFill>
                  <a:srgbClr val="FF0000"/>
                </a:solidFill>
                <a:sym typeface="Symbol" pitchFamily="18" charset="2"/>
              </a:rPr>
              <a:t>(</a:t>
            </a:r>
            <a:r>
              <a:rPr lang="en-US" altLang="en-US" sz="2000" b="1" dirty="0">
                <a:solidFill>
                  <a:srgbClr val="FF0000"/>
                </a:solidFill>
                <a:latin typeface="Symbol" pitchFamily="18" charset="2"/>
                <a:sym typeface="Symbol" pitchFamily="18" charset="2"/>
              </a:rPr>
              <a:t>b</a:t>
            </a:r>
            <a:r>
              <a:rPr lang="en-US" altLang="en-US" sz="2000" b="1" baseline="-25000" dirty="0">
                <a:solidFill>
                  <a:srgbClr val="FF0000"/>
                </a:solidFill>
                <a:sym typeface="Symbol" pitchFamily="18" charset="2"/>
              </a:rPr>
              <a:t>k</a:t>
            </a:r>
            <a:r>
              <a:rPr lang="en-US" altLang="en-US" sz="2000" b="1" dirty="0">
                <a:solidFill>
                  <a:srgbClr val="FF0000"/>
                </a:solidFill>
                <a:latin typeface="Symbol" pitchFamily="18" charset="2"/>
                <a:sym typeface="Symbol" pitchFamily="18" charset="2"/>
              </a:rPr>
              <a:t>b</a:t>
            </a:r>
            <a:r>
              <a:rPr lang="en-US" altLang="en-US" sz="2000" b="1" baseline="-25000" dirty="0">
                <a:solidFill>
                  <a:srgbClr val="FF0000"/>
                </a:solidFill>
                <a:sym typeface="Symbol" pitchFamily="18" charset="2"/>
              </a:rPr>
              <a:t>1</a:t>
            </a:r>
            <a:r>
              <a:rPr lang="en-US" altLang="en-US" sz="2000" b="1" dirty="0">
                <a:solidFill>
                  <a:srgbClr val="FF0000"/>
                </a:solidFill>
                <a:sym typeface="Symbol" pitchFamily="18" charset="2"/>
              </a:rPr>
              <a:t>)</a:t>
            </a:r>
            <a:r>
              <a:rPr lang="en-US" altLang="en-US" sz="2000" b="1" dirty="0">
                <a:sym typeface="Symbol" pitchFamily="18" charset="2"/>
              </a:rPr>
              <a:t> </a:t>
            </a:r>
          </a:p>
          <a:p>
            <a:pPr marL="0" indent="0" algn="l" eaLnBrk="1" hangingPunct="1">
              <a:spcBef>
                <a:spcPct val="20000"/>
              </a:spcBef>
              <a:buNone/>
            </a:pPr>
            <a:r>
              <a:rPr lang="en-US" altLang="en-US" sz="2000" dirty="0">
                <a:latin typeface="Symbol" pitchFamily="18" charset="2"/>
              </a:rPr>
              <a:t>d</a:t>
            </a:r>
            <a:r>
              <a:rPr lang="en-US" altLang="en-US" sz="2000" baseline="-25000" dirty="0"/>
              <a:t>2</a:t>
            </a:r>
            <a:r>
              <a:rPr lang="en-US" altLang="en-US" sz="2000" dirty="0"/>
              <a:t> =  </a:t>
            </a:r>
            <a:r>
              <a:rPr lang="en-US" altLang="en-US" sz="2000" dirty="0" err="1">
                <a:latin typeface="Symbol" pitchFamily="18" charset="2"/>
              </a:rPr>
              <a:t>Dq</a:t>
            </a:r>
            <a:r>
              <a:rPr lang="en-US" altLang="en-US" sz="2000" baseline="-25000" dirty="0" err="1"/>
              <a:t>s</a:t>
            </a:r>
            <a:r>
              <a:rPr lang="en-US" altLang="en-US" sz="2000" dirty="0"/>
              <a:t> </a:t>
            </a:r>
            <a:r>
              <a:rPr lang="en-US" altLang="en-US" sz="2000" dirty="0">
                <a:sym typeface="Symbol" pitchFamily="18" charset="2"/>
              </a:rPr>
              <a:t>(</a:t>
            </a:r>
            <a:r>
              <a:rPr lang="en-US" altLang="en-US" sz="2000" dirty="0">
                <a:latin typeface="Symbol" pitchFamily="18" charset="2"/>
                <a:sym typeface="Symbol" pitchFamily="18" charset="2"/>
              </a:rPr>
              <a:t>b</a:t>
            </a:r>
            <a:r>
              <a:rPr lang="en-US" altLang="en-US" sz="2000" baseline="-25000" dirty="0">
                <a:sym typeface="Symbol" pitchFamily="18" charset="2"/>
              </a:rPr>
              <a:t>s</a:t>
            </a:r>
            <a:r>
              <a:rPr lang="en-US" altLang="en-US" sz="2000" dirty="0">
                <a:latin typeface="Symbol" pitchFamily="18" charset="2"/>
                <a:sym typeface="Symbol" pitchFamily="18" charset="2"/>
              </a:rPr>
              <a:t>b</a:t>
            </a:r>
            <a:r>
              <a:rPr lang="en-US" altLang="en-US" sz="2000" baseline="-25000" dirty="0">
                <a:sym typeface="Symbol" pitchFamily="18" charset="2"/>
              </a:rPr>
              <a:t>2</a:t>
            </a:r>
            <a:r>
              <a:rPr lang="en-US" altLang="en-US" sz="2000" dirty="0">
                <a:sym typeface="Symbol" pitchFamily="18" charset="2"/>
              </a:rPr>
              <a:t>) sin (</a:t>
            </a:r>
            <a:r>
              <a:rPr lang="en-US" altLang="en-US" sz="2000" dirty="0">
                <a:latin typeface="Symbol" pitchFamily="18" charset="2"/>
                <a:sym typeface="Symbol" pitchFamily="18" charset="2"/>
              </a:rPr>
              <a:t>m</a:t>
            </a:r>
            <a:r>
              <a:rPr lang="en-US" altLang="en-US" sz="2000" baseline="-25000" dirty="0">
                <a:sym typeface="Symbol" pitchFamily="18" charset="2"/>
              </a:rPr>
              <a:t>2</a:t>
            </a:r>
            <a:r>
              <a:rPr lang="en-US" altLang="en-US" sz="2000" dirty="0">
                <a:sym typeface="Symbol" pitchFamily="18" charset="2"/>
              </a:rPr>
              <a:t> – </a:t>
            </a:r>
            <a:r>
              <a:rPr lang="en-US" altLang="en-US" sz="2000" dirty="0" err="1">
                <a:latin typeface="Symbol" pitchFamily="18" charset="2"/>
                <a:sym typeface="Symbol" pitchFamily="18" charset="2"/>
              </a:rPr>
              <a:t>m</a:t>
            </a:r>
            <a:r>
              <a:rPr lang="en-US" altLang="en-US" sz="2000" baseline="-25000" dirty="0" err="1">
                <a:sym typeface="Symbol" pitchFamily="18" charset="2"/>
              </a:rPr>
              <a:t>s</a:t>
            </a:r>
            <a:r>
              <a:rPr lang="en-US" altLang="en-US" sz="2000" dirty="0">
                <a:sym typeface="Symbol" pitchFamily="18" charset="2"/>
              </a:rPr>
              <a:t>)</a:t>
            </a:r>
            <a:r>
              <a:rPr lang="en-US" altLang="en-US" sz="2000" dirty="0"/>
              <a:t> + </a:t>
            </a:r>
            <a:r>
              <a:rPr lang="en-US" altLang="en-US" sz="2000" dirty="0" err="1">
                <a:latin typeface="Symbol" pitchFamily="18" charset="2"/>
              </a:rPr>
              <a:t>Dq</a:t>
            </a:r>
            <a:r>
              <a:rPr lang="en-US" altLang="en-US" sz="2000" baseline="-25000" dirty="0" err="1"/>
              <a:t>k</a:t>
            </a:r>
            <a:r>
              <a:rPr lang="en-US" altLang="en-US" sz="2000" dirty="0"/>
              <a:t> </a:t>
            </a:r>
            <a:r>
              <a:rPr lang="en-US" altLang="en-US" sz="2000" dirty="0">
                <a:sym typeface="Symbol" pitchFamily="18" charset="2"/>
              </a:rPr>
              <a:t>(</a:t>
            </a:r>
            <a:r>
              <a:rPr lang="en-US" altLang="en-US" sz="2000" dirty="0">
                <a:latin typeface="Symbol" pitchFamily="18" charset="2"/>
                <a:sym typeface="Symbol" pitchFamily="18" charset="2"/>
              </a:rPr>
              <a:t>b</a:t>
            </a:r>
            <a:r>
              <a:rPr lang="en-US" altLang="en-US" sz="2000" baseline="-25000" dirty="0">
                <a:sym typeface="Symbol" pitchFamily="18" charset="2"/>
              </a:rPr>
              <a:t>k</a:t>
            </a:r>
            <a:r>
              <a:rPr lang="en-US" altLang="en-US" sz="2000" dirty="0">
                <a:latin typeface="Symbol" pitchFamily="18" charset="2"/>
                <a:sym typeface="Symbol" pitchFamily="18" charset="2"/>
              </a:rPr>
              <a:t>b</a:t>
            </a:r>
            <a:r>
              <a:rPr lang="en-US" altLang="en-US" sz="2000" baseline="-25000" dirty="0">
                <a:sym typeface="Symbol" pitchFamily="18" charset="2"/>
              </a:rPr>
              <a:t>2</a:t>
            </a:r>
            <a:r>
              <a:rPr lang="en-US" altLang="en-US" sz="2000" dirty="0">
                <a:sym typeface="Symbol" pitchFamily="18" charset="2"/>
              </a:rPr>
              <a:t>) sin (</a:t>
            </a:r>
            <a:r>
              <a:rPr lang="en-US" altLang="en-US" sz="2000" dirty="0">
                <a:latin typeface="Symbol" pitchFamily="18" charset="2"/>
                <a:sym typeface="Symbol" pitchFamily="18" charset="2"/>
              </a:rPr>
              <a:t>m</a:t>
            </a:r>
            <a:r>
              <a:rPr lang="en-US" altLang="en-US" sz="2000" baseline="-25000" dirty="0">
                <a:sym typeface="Symbol" pitchFamily="18" charset="2"/>
              </a:rPr>
              <a:t>2</a:t>
            </a:r>
            <a:r>
              <a:rPr lang="en-US" altLang="en-US" sz="2000" dirty="0">
                <a:sym typeface="Symbol" pitchFamily="18" charset="2"/>
              </a:rPr>
              <a:t> – </a:t>
            </a:r>
            <a:r>
              <a:rPr lang="en-US" altLang="en-US" sz="2000" dirty="0" err="1">
                <a:latin typeface="Symbol" pitchFamily="18" charset="2"/>
                <a:sym typeface="Symbol" pitchFamily="18" charset="2"/>
              </a:rPr>
              <a:t>m</a:t>
            </a:r>
            <a:r>
              <a:rPr lang="en-US" altLang="en-US" sz="2000" baseline="-25000" dirty="0" err="1">
                <a:sym typeface="Symbol" pitchFamily="18" charset="2"/>
              </a:rPr>
              <a:t>k</a:t>
            </a:r>
            <a:r>
              <a:rPr lang="en-US" altLang="en-US" sz="2000" dirty="0">
                <a:sym typeface="Symbol" pitchFamily="18" charset="2"/>
              </a:rPr>
              <a:t>) </a:t>
            </a:r>
            <a:r>
              <a:rPr lang="en-US" altLang="en-US" sz="2000" b="1" dirty="0">
                <a:solidFill>
                  <a:srgbClr val="FF0000"/>
                </a:solidFill>
                <a:sym typeface="Symbol" pitchFamily="18" charset="2"/>
              </a:rPr>
              <a:t>   </a:t>
            </a:r>
            <a:r>
              <a:rPr lang="en-US" altLang="en-US" sz="2000" b="1" dirty="0">
                <a:solidFill>
                  <a:srgbClr val="FF0000"/>
                </a:solidFill>
                <a:cs typeface="Arial" charset="0"/>
                <a:sym typeface="Symbol" pitchFamily="18" charset="2"/>
              </a:rPr>
              <a:t>≈ -</a:t>
            </a:r>
            <a:r>
              <a:rPr lang="en-US" altLang="en-US" sz="2000" b="1" dirty="0" err="1">
                <a:solidFill>
                  <a:srgbClr val="FF0000"/>
                </a:solidFill>
                <a:latin typeface="Symbol" pitchFamily="18" charset="2"/>
              </a:rPr>
              <a:t>Dq</a:t>
            </a:r>
            <a:r>
              <a:rPr lang="en-US" altLang="en-US" sz="2000" b="1" baseline="-25000" dirty="0" err="1">
                <a:solidFill>
                  <a:srgbClr val="FF0000"/>
                </a:solidFill>
              </a:rPr>
              <a:t>s</a:t>
            </a:r>
            <a:r>
              <a:rPr lang="en-US" altLang="en-US" sz="2000" b="1" dirty="0">
                <a:solidFill>
                  <a:srgbClr val="FF0000"/>
                </a:solidFill>
              </a:rPr>
              <a:t> </a:t>
            </a:r>
            <a:r>
              <a:rPr lang="en-US" altLang="en-US" sz="2000" b="1" dirty="0">
                <a:solidFill>
                  <a:srgbClr val="FF0000"/>
                </a:solidFill>
                <a:sym typeface="Symbol" pitchFamily="18" charset="2"/>
              </a:rPr>
              <a:t>(</a:t>
            </a:r>
            <a:r>
              <a:rPr lang="en-US" altLang="en-US" sz="2000" b="1" dirty="0">
                <a:solidFill>
                  <a:srgbClr val="FF0000"/>
                </a:solidFill>
                <a:latin typeface="Symbol" pitchFamily="18" charset="2"/>
                <a:sym typeface="Symbol" pitchFamily="18" charset="2"/>
              </a:rPr>
              <a:t>b</a:t>
            </a:r>
            <a:r>
              <a:rPr lang="en-US" altLang="en-US" sz="2000" b="1" baseline="-25000" dirty="0">
                <a:solidFill>
                  <a:srgbClr val="FF0000"/>
                </a:solidFill>
                <a:sym typeface="Symbol" pitchFamily="18" charset="2"/>
              </a:rPr>
              <a:t>s</a:t>
            </a:r>
            <a:r>
              <a:rPr lang="en-US" altLang="en-US" sz="2000" b="1" dirty="0">
                <a:solidFill>
                  <a:srgbClr val="FF0000"/>
                </a:solidFill>
                <a:latin typeface="Symbol" pitchFamily="18" charset="2"/>
                <a:sym typeface="Symbol" pitchFamily="18" charset="2"/>
              </a:rPr>
              <a:t>b</a:t>
            </a:r>
            <a:r>
              <a:rPr lang="en-US" altLang="en-US" sz="2000" b="1" baseline="-25000" dirty="0">
                <a:solidFill>
                  <a:srgbClr val="FF0000"/>
                </a:solidFill>
                <a:sym typeface="Symbol" pitchFamily="18" charset="2"/>
              </a:rPr>
              <a:t>2</a:t>
            </a:r>
            <a:r>
              <a:rPr lang="en-US" altLang="en-US" sz="2000" b="1" dirty="0">
                <a:solidFill>
                  <a:srgbClr val="FF0000"/>
                </a:solidFill>
                <a:sym typeface="Symbol" pitchFamily="18" charset="2"/>
              </a:rPr>
              <a:t>)</a:t>
            </a:r>
            <a:r>
              <a:rPr lang="en-US" altLang="en-US" sz="2000" b="1" dirty="0">
                <a:sym typeface="Symbol" pitchFamily="18" charset="2"/>
              </a:rPr>
              <a:t> </a:t>
            </a:r>
          </a:p>
          <a:p>
            <a:pPr algn="l" eaLnBrk="1" hangingPunct="1">
              <a:spcBef>
                <a:spcPct val="20000"/>
              </a:spcBef>
            </a:pPr>
            <a:endParaRPr lang="en-US" altLang="en-US" sz="2000" b="1" dirty="0">
              <a:sym typeface="Symbol" pitchFamily="18" charset="2"/>
            </a:endParaRPr>
          </a:p>
        </p:txBody>
      </p:sp>
      <p:sp>
        <p:nvSpPr>
          <p:cNvPr id="6" name="Slide Number Placeholder 5">
            <a:extLst>
              <a:ext uri="{FF2B5EF4-FFF2-40B4-BE49-F238E27FC236}">
                <a16:creationId xmlns:a16="http://schemas.microsoft.com/office/drawing/2014/main" id="{46D2F2A4-6FE0-450C-25E9-39FB917C092A}"/>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179</a:t>
            </a:fld>
            <a:endParaRPr lang="en-US" dirty="0"/>
          </a:p>
        </p:txBody>
      </p:sp>
      <p:sp>
        <p:nvSpPr>
          <p:cNvPr id="7" name="Rectangle 6">
            <a:extLst>
              <a:ext uri="{FF2B5EF4-FFF2-40B4-BE49-F238E27FC236}">
                <a16:creationId xmlns:a16="http://schemas.microsoft.com/office/drawing/2014/main" id="{FD37FBC0-0BD0-2CD5-06AD-835B2B0D2902}"/>
              </a:ext>
            </a:extLst>
          </p:cNvPr>
          <p:cNvSpPr>
            <a:spLocks noChangeArrowheads="1"/>
          </p:cNvSpPr>
          <p:nvPr/>
        </p:nvSpPr>
        <p:spPr bwMode="auto">
          <a:xfrm>
            <a:off x="3332294" y="1990335"/>
            <a:ext cx="1073150" cy="33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600"/>
              <a:t>kicker</a:t>
            </a:r>
          </a:p>
        </p:txBody>
      </p:sp>
      <p:sp>
        <p:nvSpPr>
          <p:cNvPr id="8" name="Rectangle 7">
            <a:extLst>
              <a:ext uri="{FF2B5EF4-FFF2-40B4-BE49-F238E27FC236}">
                <a16:creationId xmlns:a16="http://schemas.microsoft.com/office/drawing/2014/main" id="{22E07198-CD21-CB9C-6F00-C1199914B554}"/>
              </a:ext>
            </a:extLst>
          </p:cNvPr>
          <p:cNvSpPr>
            <a:spLocks noChangeArrowheads="1"/>
          </p:cNvSpPr>
          <p:nvPr/>
        </p:nvSpPr>
        <p:spPr bwMode="auto">
          <a:xfrm>
            <a:off x="5305556" y="3736585"/>
            <a:ext cx="1082675" cy="33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600"/>
              <a:t>bpm1</a:t>
            </a:r>
          </a:p>
        </p:txBody>
      </p:sp>
      <p:sp>
        <p:nvSpPr>
          <p:cNvPr id="9" name="Rectangle 8">
            <a:extLst>
              <a:ext uri="{FF2B5EF4-FFF2-40B4-BE49-F238E27FC236}">
                <a16:creationId xmlns:a16="http://schemas.microsoft.com/office/drawing/2014/main" id="{A46D158D-81E3-705A-89C8-2A5A1893D1AC}"/>
              </a:ext>
            </a:extLst>
          </p:cNvPr>
          <p:cNvSpPr>
            <a:spLocks noChangeArrowheads="1"/>
          </p:cNvSpPr>
          <p:nvPr/>
        </p:nvSpPr>
        <p:spPr bwMode="auto">
          <a:xfrm>
            <a:off x="6975606" y="3736585"/>
            <a:ext cx="993775" cy="33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600"/>
              <a:t>bpm2</a:t>
            </a:r>
          </a:p>
        </p:txBody>
      </p:sp>
      <p:sp>
        <p:nvSpPr>
          <p:cNvPr id="10" name="Rectangle 9">
            <a:extLst>
              <a:ext uri="{FF2B5EF4-FFF2-40B4-BE49-F238E27FC236}">
                <a16:creationId xmlns:a16="http://schemas.microsoft.com/office/drawing/2014/main" id="{6984227A-6B65-5BEF-2EC4-D82264F680C4}"/>
              </a:ext>
            </a:extLst>
          </p:cNvPr>
          <p:cNvSpPr>
            <a:spLocks noChangeArrowheads="1"/>
          </p:cNvSpPr>
          <p:nvPr/>
        </p:nvSpPr>
        <p:spPr bwMode="auto">
          <a:xfrm>
            <a:off x="544644" y="3206360"/>
            <a:ext cx="1458912" cy="33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600"/>
              <a:t>phase </a:t>
            </a:r>
            <a:r>
              <a:rPr lang="en-US" altLang="en-US" sz="1600">
                <a:latin typeface="Symbol" pitchFamily="18" charset="2"/>
              </a:rPr>
              <a:t>m</a:t>
            </a:r>
          </a:p>
        </p:txBody>
      </p:sp>
      <p:sp>
        <p:nvSpPr>
          <p:cNvPr id="11" name="Rectangle 10">
            <a:extLst>
              <a:ext uri="{FF2B5EF4-FFF2-40B4-BE49-F238E27FC236}">
                <a16:creationId xmlns:a16="http://schemas.microsoft.com/office/drawing/2014/main" id="{D539EA6F-7D1C-2E0C-F64B-CA5144A7A199}"/>
              </a:ext>
            </a:extLst>
          </p:cNvPr>
          <p:cNvSpPr>
            <a:spLocks noChangeArrowheads="1"/>
          </p:cNvSpPr>
          <p:nvPr/>
        </p:nvSpPr>
        <p:spPr bwMode="auto">
          <a:xfrm>
            <a:off x="2573469" y="3280973"/>
            <a:ext cx="576262" cy="33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600">
                <a:latin typeface="Symbol" pitchFamily="18" charset="2"/>
              </a:rPr>
              <a:t>~p</a:t>
            </a:r>
            <a:r>
              <a:rPr lang="en-US" altLang="en-US" sz="1600"/>
              <a:t>/2</a:t>
            </a:r>
          </a:p>
        </p:txBody>
      </p:sp>
      <p:sp>
        <p:nvSpPr>
          <p:cNvPr id="12" name="Rectangle 11">
            <a:extLst>
              <a:ext uri="{FF2B5EF4-FFF2-40B4-BE49-F238E27FC236}">
                <a16:creationId xmlns:a16="http://schemas.microsoft.com/office/drawing/2014/main" id="{731EA637-E472-18DC-3E51-181155AAF144}"/>
              </a:ext>
            </a:extLst>
          </p:cNvPr>
          <p:cNvSpPr>
            <a:spLocks noChangeArrowheads="1"/>
          </p:cNvSpPr>
          <p:nvPr/>
        </p:nvSpPr>
        <p:spPr bwMode="auto">
          <a:xfrm>
            <a:off x="6292981" y="3280973"/>
            <a:ext cx="576263" cy="33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600">
                <a:latin typeface="Symbol" pitchFamily="18" charset="2"/>
              </a:rPr>
              <a:t>~p</a:t>
            </a:r>
            <a:r>
              <a:rPr lang="en-US" altLang="en-US" sz="1600"/>
              <a:t>/2</a:t>
            </a:r>
          </a:p>
        </p:txBody>
      </p:sp>
      <p:sp>
        <p:nvSpPr>
          <p:cNvPr id="13" name="Rectangle 12">
            <a:extLst>
              <a:ext uri="{FF2B5EF4-FFF2-40B4-BE49-F238E27FC236}">
                <a16:creationId xmlns:a16="http://schemas.microsoft.com/office/drawing/2014/main" id="{939745AB-EC1A-F061-0E68-58BD71D5DDA1}"/>
              </a:ext>
            </a:extLst>
          </p:cNvPr>
          <p:cNvSpPr>
            <a:spLocks noChangeArrowheads="1"/>
          </p:cNvSpPr>
          <p:nvPr/>
        </p:nvSpPr>
        <p:spPr bwMode="auto">
          <a:xfrm>
            <a:off x="4470531" y="3280973"/>
            <a:ext cx="576263" cy="33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600">
                <a:latin typeface="Symbol" pitchFamily="18" charset="2"/>
              </a:rPr>
              <a:t>~p</a:t>
            </a:r>
            <a:r>
              <a:rPr lang="en-US" altLang="en-US" sz="1600"/>
              <a:t>/2</a:t>
            </a:r>
          </a:p>
        </p:txBody>
      </p:sp>
      <p:sp>
        <p:nvSpPr>
          <p:cNvPr id="14" name="Line 13">
            <a:extLst>
              <a:ext uri="{FF2B5EF4-FFF2-40B4-BE49-F238E27FC236}">
                <a16:creationId xmlns:a16="http://schemas.microsoft.com/office/drawing/2014/main" id="{5EC2BE69-5E26-C90B-AA97-3FF3D90C4168}"/>
              </a:ext>
            </a:extLst>
          </p:cNvPr>
          <p:cNvSpPr>
            <a:spLocks noChangeShapeType="1"/>
          </p:cNvSpPr>
          <p:nvPr/>
        </p:nvSpPr>
        <p:spPr bwMode="auto">
          <a:xfrm>
            <a:off x="2052769" y="3657210"/>
            <a:ext cx="1447800" cy="0"/>
          </a:xfrm>
          <a:prstGeom prst="line">
            <a:avLst/>
          </a:prstGeom>
          <a:noFill/>
          <a:ln w="12700">
            <a:solidFill>
              <a:schemeClr val="tx1"/>
            </a:solidFill>
            <a:round/>
            <a:headEnd type="stealth" w="med" len="med"/>
            <a:tailEnd type="stealth"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15" name="Line 14">
            <a:extLst>
              <a:ext uri="{FF2B5EF4-FFF2-40B4-BE49-F238E27FC236}">
                <a16:creationId xmlns:a16="http://schemas.microsoft.com/office/drawing/2014/main" id="{82521698-EF6E-F720-EA77-0DD1C9441EF6}"/>
              </a:ext>
            </a:extLst>
          </p:cNvPr>
          <p:cNvSpPr>
            <a:spLocks noChangeShapeType="1"/>
          </p:cNvSpPr>
          <p:nvPr/>
        </p:nvSpPr>
        <p:spPr bwMode="auto">
          <a:xfrm>
            <a:off x="3805369" y="3657210"/>
            <a:ext cx="1752600" cy="0"/>
          </a:xfrm>
          <a:prstGeom prst="line">
            <a:avLst/>
          </a:prstGeom>
          <a:noFill/>
          <a:ln w="12700">
            <a:solidFill>
              <a:schemeClr val="tx1"/>
            </a:solidFill>
            <a:round/>
            <a:headEnd type="stealth" w="med" len="med"/>
            <a:tailEnd type="stealth"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16" name="Line 15">
            <a:extLst>
              <a:ext uri="{FF2B5EF4-FFF2-40B4-BE49-F238E27FC236}">
                <a16:creationId xmlns:a16="http://schemas.microsoft.com/office/drawing/2014/main" id="{32CC9E52-3A6E-9AE7-9884-E278CB83E6B8}"/>
              </a:ext>
            </a:extLst>
          </p:cNvPr>
          <p:cNvSpPr>
            <a:spLocks noChangeShapeType="1"/>
          </p:cNvSpPr>
          <p:nvPr/>
        </p:nvSpPr>
        <p:spPr bwMode="auto">
          <a:xfrm>
            <a:off x="5862769" y="3657210"/>
            <a:ext cx="1295400" cy="0"/>
          </a:xfrm>
          <a:prstGeom prst="line">
            <a:avLst/>
          </a:prstGeom>
          <a:noFill/>
          <a:ln w="12700">
            <a:solidFill>
              <a:schemeClr val="tx1"/>
            </a:solidFill>
            <a:round/>
            <a:headEnd type="stealth" w="med" len="med"/>
            <a:tailEnd type="stealth"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17" name="Line 16">
            <a:extLst>
              <a:ext uri="{FF2B5EF4-FFF2-40B4-BE49-F238E27FC236}">
                <a16:creationId xmlns:a16="http://schemas.microsoft.com/office/drawing/2014/main" id="{C86E2605-C571-BEFF-EA11-DCA7018AEDFA}"/>
              </a:ext>
            </a:extLst>
          </p:cNvPr>
          <p:cNvSpPr>
            <a:spLocks noChangeShapeType="1"/>
          </p:cNvSpPr>
          <p:nvPr/>
        </p:nvSpPr>
        <p:spPr bwMode="auto">
          <a:xfrm>
            <a:off x="5710369" y="2133210"/>
            <a:ext cx="0" cy="685800"/>
          </a:xfrm>
          <a:prstGeom prst="line">
            <a:avLst/>
          </a:prstGeom>
          <a:noFill/>
          <a:ln w="12700">
            <a:solidFill>
              <a:srgbClr val="FF0000"/>
            </a:solidFill>
            <a:round/>
            <a:headEnd type="stealth" w="med" len="med"/>
            <a:tailEnd type="stealth"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18" name="Line 17">
            <a:extLst>
              <a:ext uri="{FF2B5EF4-FFF2-40B4-BE49-F238E27FC236}">
                <a16:creationId xmlns:a16="http://schemas.microsoft.com/office/drawing/2014/main" id="{81477C73-4AAC-A50E-F471-212B3C15AF23}"/>
              </a:ext>
            </a:extLst>
          </p:cNvPr>
          <p:cNvSpPr>
            <a:spLocks noChangeShapeType="1"/>
          </p:cNvSpPr>
          <p:nvPr/>
        </p:nvSpPr>
        <p:spPr bwMode="auto">
          <a:xfrm>
            <a:off x="7299456" y="2977760"/>
            <a:ext cx="0" cy="533400"/>
          </a:xfrm>
          <a:prstGeom prst="line">
            <a:avLst/>
          </a:prstGeom>
          <a:noFill/>
          <a:ln w="12700">
            <a:solidFill>
              <a:srgbClr val="FF0000"/>
            </a:solidFill>
            <a:round/>
            <a:headEnd type="stealth" w="med" len="med"/>
            <a:tailEnd type="stealth"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19" name="Line 20">
            <a:extLst>
              <a:ext uri="{FF2B5EF4-FFF2-40B4-BE49-F238E27FC236}">
                <a16:creationId xmlns:a16="http://schemas.microsoft.com/office/drawing/2014/main" id="{3C76BD0D-1512-9B5D-2EC4-D0BD39CB2A5D}"/>
              </a:ext>
            </a:extLst>
          </p:cNvPr>
          <p:cNvSpPr>
            <a:spLocks noChangeShapeType="1"/>
          </p:cNvSpPr>
          <p:nvPr/>
        </p:nvSpPr>
        <p:spPr bwMode="auto">
          <a:xfrm>
            <a:off x="1911481" y="1004498"/>
            <a:ext cx="2046288" cy="1746250"/>
          </a:xfrm>
          <a:prstGeom prst="line">
            <a:avLst/>
          </a:prstGeom>
          <a:noFill/>
          <a:ln w="12700">
            <a:solidFill>
              <a:srgbClr val="0000FF"/>
            </a:solidFill>
            <a:round/>
            <a:headEnd type="none" w="sm" len="sm"/>
            <a:tailEnd type="triangle" w="sm" len="sm"/>
          </a:ln>
          <a:extLst>
            <a:ext uri="{909E8E84-426E-40dd-AFC4-6F175D3DCCD1}">
              <a14:hiddenFill xmlns:a14="http://schemas.microsoft.com/office/drawing/2010/main" xmlns="">
                <a:noFill/>
              </a14:hiddenFill>
            </a:ext>
          </a:extLst>
        </p:spPr>
        <p:txBody>
          <a:bodyPr wrap="none"/>
          <a:lstStyle/>
          <a:p>
            <a:endParaRPr lang="en-GB"/>
          </a:p>
        </p:txBody>
      </p:sp>
      <p:sp>
        <p:nvSpPr>
          <p:cNvPr id="20" name="Rectangle 23">
            <a:extLst>
              <a:ext uri="{FF2B5EF4-FFF2-40B4-BE49-F238E27FC236}">
                <a16:creationId xmlns:a16="http://schemas.microsoft.com/office/drawing/2014/main" id="{F385E149-5929-1646-59C8-6D286D87C045}"/>
              </a:ext>
            </a:extLst>
          </p:cNvPr>
          <p:cNvSpPr>
            <a:spLocks noChangeArrowheads="1"/>
          </p:cNvSpPr>
          <p:nvPr/>
        </p:nvSpPr>
        <p:spPr bwMode="auto">
          <a:xfrm>
            <a:off x="1055819" y="2218935"/>
            <a:ext cx="1211262" cy="33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600"/>
              <a:t>septum</a:t>
            </a:r>
          </a:p>
        </p:txBody>
      </p:sp>
      <p:sp>
        <p:nvSpPr>
          <p:cNvPr id="21" name="Rectangle 25">
            <a:extLst>
              <a:ext uri="{FF2B5EF4-FFF2-40B4-BE49-F238E27FC236}">
                <a16:creationId xmlns:a16="http://schemas.microsoft.com/office/drawing/2014/main" id="{5B4CF039-0C75-A97D-A174-7448F78D2B74}"/>
              </a:ext>
            </a:extLst>
          </p:cNvPr>
          <p:cNvSpPr>
            <a:spLocks noChangeArrowheads="1"/>
          </p:cNvSpPr>
          <p:nvPr/>
        </p:nvSpPr>
        <p:spPr bwMode="auto">
          <a:xfrm>
            <a:off x="246176" y="701285"/>
            <a:ext cx="1709773"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sz="2000" b="1" dirty="0">
                <a:solidFill>
                  <a:srgbClr val="0000FF"/>
                </a:solidFill>
              </a:rPr>
              <a:t>Angle errors</a:t>
            </a:r>
          </a:p>
          <a:p>
            <a:pPr eaLnBrk="1" hangingPunct="1"/>
            <a:r>
              <a:rPr lang="en-US" altLang="en-US" sz="2000" b="1" dirty="0" err="1">
                <a:solidFill>
                  <a:srgbClr val="0000FF"/>
                </a:solidFill>
                <a:latin typeface="Symbol" pitchFamily="18" charset="2"/>
              </a:rPr>
              <a:t>Dq</a:t>
            </a:r>
            <a:r>
              <a:rPr lang="en-US" altLang="en-US" sz="2000" b="1" baseline="-25000" dirty="0" err="1">
                <a:solidFill>
                  <a:srgbClr val="0000FF"/>
                </a:solidFill>
              </a:rPr>
              <a:t>s,k</a:t>
            </a:r>
            <a:endParaRPr lang="en-US" altLang="en-US" sz="2000" b="1" dirty="0">
              <a:solidFill>
                <a:srgbClr val="0000FF"/>
              </a:solidFill>
              <a:latin typeface="Symbol" pitchFamily="18" charset="2"/>
            </a:endParaRPr>
          </a:p>
        </p:txBody>
      </p:sp>
      <p:sp>
        <p:nvSpPr>
          <p:cNvPr id="22" name="Line 26">
            <a:extLst>
              <a:ext uri="{FF2B5EF4-FFF2-40B4-BE49-F238E27FC236}">
                <a16:creationId xmlns:a16="http://schemas.microsoft.com/office/drawing/2014/main" id="{1DD283F7-7EC8-A8EC-F1E0-B1C8567485A8}"/>
              </a:ext>
            </a:extLst>
          </p:cNvPr>
          <p:cNvSpPr>
            <a:spLocks noChangeShapeType="1"/>
          </p:cNvSpPr>
          <p:nvPr/>
        </p:nvSpPr>
        <p:spPr bwMode="auto">
          <a:xfrm>
            <a:off x="1911481" y="1004498"/>
            <a:ext cx="606425" cy="1670050"/>
          </a:xfrm>
          <a:prstGeom prst="line">
            <a:avLst/>
          </a:prstGeom>
          <a:noFill/>
          <a:ln w="9525">
            <a:solidFill>
              <a:srgbClr val="0000FF"/>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23" name="Line 27">
            <a:extLst>
              <a:ext uri="{FF2B5EF4-FFF2-40B4-BE49-F238E27FC236}">
                <a16:creationId xmlns:a16="http://schemas.microsoft.com/office/drawing/2014/main" id="{562D3C35-8B34-037D-16EF-3D2BEC108BFE}"/>
              </a:ext>
            </a:extLst>
          </p:cNvPr>
          <p:cNvSpPr>
            <a:spLocks noChangeShapeType="1"/>
          </p:cNvSpPr>
          <p:nvPr/>
        </p:nvSpPr>
        <p:spPr bwMode="auto">
          <a:xfrm>
            <a:off x="4946781" y="1233098"/>
            <a:ext cx="2332038" cy="2047875"/>
          </a:xfrm>
          <a:prstGeom prst="line">
            <a:avLst/>
          </a:prstGeom>
          <a:noFill/>
          <a:ln w="12700">
            <a:solidFill>
              <a:srgbClr val="FF0000"/>
            </a:solidFill>
            <a:round/>
            <a:headEnd type="none" w="sm" len="sm"/>
            <a:tailEnd type="triangle" w="sm" len="sm"/>
          </a:ln>
          <a:extLst>
            <a:ext uri="{909E8E84-426E-40dd-AFC4-6F175D3DCCD1}">
              <a14:hiddenFill xmlns:a14="http://schemas.microsoft.com/office/drawing/2010/main" xmlns="">
                <a:noFill/>
              </a14:hiddenFill>
            </a:ext>
          </a:extLst>
        </p:spPr>
        <p:txBody>
          <a:bodyPr wrap="none"/>
          <a:lstStyle/>
          <a:p>
            <a:endParaRPr lang="en-GB"/>
          </a:p>
        </p:txBody>
      </p:sp>
      <p:sp>
        <p:nvSpPr>
          <p:cNvPr id="24" name="Rectangle 28">
            <a:extLst>
              <a:ext uri="{FF2B5EF4-FFF2-40B4-BE49-F238E27FC236}">
                <a16:creationId xmlns:a16="http://schemas.microsoft.com/office/drawing/2014/main" id="{B7E15F13-A576-045D-A377-AC98A3501D61}"/>
              </a:ext>
            </a:extLst>
          </p:cNvPr>
          <p:cNvSpPr>
            <a:spLocks noChangeArrowheads="1"/>
          </p:cNvSpPr>
          <p:nvPr/>
        </p:nvSpPr>
        <p:spPr bwMode="auto">
          <a:xfrm>
            <a:off x="3107878" y="548885"/>
            <a:ext cx="1995057" cy="1015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sz="2000" b="1" dirty="0">
                <a:solidFill>
                  <a:srgbClr val="FF0000"/>
                </a:solidFill>
              </a:rPr>
              <a:t>Measured </a:t>
            </a:r>
          </a:p>
          <a:p>
            <a:pPr eaLnBrk="1" hangingPunct="1"/>
            <a:r>
              <a:rPr lang="en-US" altLang="en-US" sz="2000" b="1" dirty="0">
                <a:solidFill>
                  <a:srgbClr val="FF0000"/>
                </a:solidFill>
              </a:rPr>
              <a:t>Displacements</a:t>
            </a:r>
          </a:p>
          <a:p>
            <a:pPr eaLnBrk="1" hangingPunct="1"/>
            <a:r>
              <a:rPr lang="en-US" altLang="en-US" sz="2000" b="1" dirty="0">
                <a:solidFill>
                  <a:srgbClr val="FF0000"/>
                </a:solidFill>
                <a:latin typeface="Symbol" pitchFamily="18" charset="2"/>
              </a:rPr>
              <a:t>d</a:t>
            </a:r>
            <a:r>
              <a:rPr lang="en-US" altLang="en-US" sz="2000" b="1" baseline="-25000" dirty="0">
                <a:solidFill>
                  <a:srgbClr val="FF0000"/>
                </a:solidFill>
              </a:rPr>
              <a:t>1,2</a:t>
            </a:r>
            <a:endParaRPr lang="en-US" altLang="en-US" sz="2000" b="1" dirty="0">
              <a:solidFill>
                <a:srgbClr val="FF0000"/>
              </a:solidFill>
            </a:endParaRPr>
          </a:p>
        </p:txBody>
      </p:sp>
      <p:sp>
        <p:nvSpPr>
          <p:cNvPr id="25" name="Line 29">
            <a:extLst>
              <a:ext uri="{FF2B5EF4-FFF2-40B4-BE49-F238E27FC236}">
                <a16:creationId xmlns:a16="http://schemas.microsoft.com/office/drawing/2014/main" id="{09D69B6D-9DB2-2DDC-7E79-2BD4319DB52D}"/>
              </a:ext>
            </a:extLst>
          </p:cNvPr>
          <p:cNvSpPr>
            <a:spLocks noChangeShapeType="1"/>
          </p:cNvSpPr>
          <p:nvPr/>
        </p:nvSpPr>
        <p:spPr bwMode="auto">
          <a:xfrm>
            <a:off x="4946781" y="1233098"/>
            <a:ext cx="682625" cy="1289050"/>
          </a:xfrm>
          <a:prstGeom prst="line">
            <a:avLst/>
          </a:prstGeom>
          <a:noFill/>
          <a:ln w="9525">
            <a:solidFill>
              <a:srgbClr val="FF0000"/>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26" name="Rectangle 32">
            <a:extLst>
              <a:ext uri="{FF2B5EF4-FFF2-40B4-BE49-F238E27FC236}">
                <a16:creationId xmlns:a16="http://schemas.microsoft.com/office/drawing/2014/main" id="{D1EF8EF6-2BA5-2341-DB2C-425D5D862CA8}"/>
              </a:ext>
            </a:extLst>
          </p:cNvPr>
          <p:cNvSpPr>
            <a:spLocks noChangeArrowheads="1"/>
          </p:cNvSpPr>
          <p:nvPr/>
        </p:nvSpPr>
        <p:spPr bwMode="auto">
          <a:xfrm>
            <a:off x="1727331" y="2676135"/>
            <a:ext cx="400050" cy="396875"/>
          </a:xfrm>
          <a:prstGeom prst="rect">
            <a:avLst/>
          </a:prstGeom>
          <a:noFill/>
          <a:ln w="0">
            <a:solidFill>
              <a:srgbClr val="000000"/>
            </a:solidFill>
            <a:miter lim="800000"/>
            <a:headEnd/>
            <a:tailEnd/>
          </a:ln>
          <a:extLst>
            <a:ext uri="{909E8E84-426E-40dd-AFC4-6F175D3DCCD1}">
              <a14:hiddenFill xmlns:a14="http://schemas.microsoft.com/office/drawing/2010/main" xmlns="">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7" name="Rectangle 33">
            <a:extLst>
              <a:ext uri="{FF2B5EF4-FFF2-40B4-BE49-F238E27FC236}">
                <a16:creationId xmlns:a16="http://schemas.microsoft.com/office/drawing/2014/main" id="{AB15C555-8772-1197-04C9-8D33B35CC20E}"/>
              </a:ext>
            </a:extLst>
          </p:cNvPr>
          <p:cNvSpPr>
            <a:spLocks noChangeArrowheads="1"/>
          </p:cNvSpPr>
          <p:nvPr/>
        </p:nvSpPr>
        <p:spPr bwMode="auto">
          <a:xfrm>
            <a:off x="3416431" y="2676135"/>
            <a:ext cx="400050" cy="396875"/>
          </a:xfrm>
          <a:prstGeom prst="rect">
            <a:avLst/>
          </a:prstGeom>
          <a:noFill/>
          <a:ln w="0">
            <a:solidFill>
              <a:srgbClr val="000000"/>
            </a:solidFill>
            <a:miter lim="800000"/>
            <a:headEnd/>
            <a:tailEnd/>
          </a:ln>
          <a:extLst>
            <a:ext uri="{909E8E84-426E-40dd-AFC4-6F175D3DCCD1}">
              <a14:hiddenFill xmlns:a14="http://schemas.microsoft.com/office/drawing/2010/main" xmlns="">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8" name="Rectangle 34">
            <a:extLst>
              <a:ext uri="{FF2B5EF4-FFF2-40B4-BE49-F238E27FC236}">
                <a16:creationId xmlns:a16="http://schemas.microsoft.com/office/drawing/2014/main" id="{A53847C9-C045-8530-1141-5A13DED0C786}"/>
              </a:ext>
            </a:extLst>
          </p:cNvPr>
          <p:cNvSpPr>
            <a:spLocks noChangeArrowheads="1"/>
          </p:cNvSpPr>
          <p:nvPr/>
        </p:nvSpPr>
        <p:spPr bwMode="auto">
          <a:xfrm>
            <a:off x="5608769" y="2676135"/>
            <a:ext cx="228600" cy="396875"/>
          </a:xfrm>
          <a:prstGeom prst="rect">
            <a:avLst/>
          </a:prstGeom>
          <a:noFill/>
          <a:ln w="0">
            <a:solidFill>
              <a:srgbClr val="000000"/>
            </a:solidFill>
            <a:miter lim="800000"/>
            <a:headEnd/>
            <a:tailEnd/>
          </a:ln>
          <a:extLst>
            <a:ext uri="{909E8E84-426E-40dd-AFC4-6F175D3DCCD1}">
              <a14:hiddenFill xmlns:a14="http://schemas.microsoft.com/office/drawing/2010/main" xmlns="">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9" name="Rectangle 35">
            <a:extLst>
              <a:ext uri="{FF2B5EF4-FFF2-40B4-BE49-F238E27FC236}">
                <a16:creationId xmlns:a16="http://schemas.microsoft.com/office/drawing/2014/main" id="{96FC6B91-0245-2458-F398-2474B04B4271}"/>
              </a:ext>
            </a:extLst>
          </p:cNvPr>
          <p:cNvSpPr>
            <a:spLocks noChangeArrowheads="1"/>
          </p:cNvSpPr>
          <p:nvPr/>
        </p:nvSpPr>
        <p:spPr bwMode="auto">
          <a:xfrm>
            <a:off x="7202619" y="2676135"/>
            <a:ext cx="228600" cy="396875"/>
          </a:xfrm>
          <a:prstGeom prst="rect">
            <a:avLst/>
          </a:prstGeom>
          <a:noFill/>
          <a:ln w="0">
            <a:solidFill>
              <a:srgbClr val="000000"/>
            </a:solidFill>
            <a:miter lim="800000"/>
            <a:headEnd/>
            <a:tailEnd/>
          </a:ln>
          <a:extLst>
            <a:ext uri="{909E8E84-426E-40dd-AFC4-6F175D3DCCD1}">
              <a14:hiddenFill xmlns:a14="http://schemas.microsoft.com/office/drawing/2010/main" xmlns="">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30" name="Line 44">
            <a:extLst>
              <a:ext uri="{FF2B5EF4-FFF2-40B4-BE49-F238E27FC236}">
                <a16:creationId xmlns:a16="http://schemas.microsoft.com/office/drawing/2014/main" id="{A7831FE8-0844-C795-3B0F-F15ECCEB5AC8}"/>
              </a:ext>
            </a:extLst>
          </p:cNvPr>
          <p:cNvSpPr>
            <a:spLocks noChangeShapeType="1"/>
          </p:cNvSpPr>
          <p:nvPr/>
        </p:nvSpPr>
        <p:spPr bwMode="auto">
          <a:xfrm>
            <a:off x="1911481" y="3130160"/>
            <a:ext cx="0" cy="985838"/>
          </a:xfrm>
          <a:prstGeom prst="line">
            <a:avLst/>
          </a:prstGeom>
          <a:noFill/>
          <a:ln w="9525">
            <a:solidFill>
              <a:schemeClr val="tx1"/>
            </a:solidFill>
            <a:prstDash val="dash"/>
            <a:round/>
            <a:headEnd/>
            <a:tailEnd/>
          </a:ln>
          <a:extLst>
            <a:ext uri="{909E8E84-426E-40dd-AFC4-6F175D3DCCD1}">
              <a14:hiddenFill xmlns:a14="http://schemas.microsoft.com/office/drawing/2010/main" xmlns="">
                <a:noFill/>
              </a14:hiddenFill>
            </a:ext>
          </a:extLst>
        </p:spPr>
        <p:txBody>
          <a:bodyPr wrap="none" anchor="ctr"/>
          <a:lstStyle/>
          <a:p>
            <a:endParaRPr lang="en-GB"/>
          </a:p>
        </p:txBody>
      </p:sp>
      <p:sp>
        <p:nvSpPr>
          <p:cNvPr id="31" name="Line 45">
            <a:extLst>
              <a:ext uri="{FF2B5EF4-FFF2-40B4-BE49-F238E27FC236}">
                <a16:creationId xmlns:a16="http://schemas.microsoft.com/office/drawing/2014/main" id="{0B1D258B-80C0-3F6A-E0CA-91A107EC021D}"/>
              </a:ext>
            </a:extLst>
          </p:cNvPr>
          <p:cNvSpPr>
            <a:spLocks noChangeShapeType="1"/>
          </p:cNvSpPr>
          <p:nvPr/>
        </p:nvSpPr>
        <p:spPr bwMode="auto">
          <a:xfrm>
            <a:off x="1227269" y="2901560"/>
            <a:ext cx="6527800"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GB"/>
          </a:p>
        </p:txBody>
      </p:sp>
      <p:sp>
        <p:nvSpPr>
          <p:cNvPr id="32" name="Line 47">
            <a:extLst>
              <a:ext uri="{FF2B5EF4-FFF2-40B4-BE49-F238E27FC236}">
                <a16:creationId xmlns:a16="http://schemas.microsoft.com/office/drawing/2014/main" id="{358EC2DA-107B-DE7B-3ECE-41E0ECFED720}"/>
              </a:ext>
            </a:extLst>
          </p:cNvPr>
          <p:cNvSpPr>
            <a:spLocks noChangeShapeType="1"/>
          </p:cNvSpPr>
          <p:nvPr/>
        </p:nvSpPr>
        <p:spPr bwMode="auto">
          <a:xfrm>
            <a:off x="5705606" y="2977760"/>
            <a:ext cx="0" cy="758825"/>
          </a:xfrm>
          <a:prstGeom prst="line">
            <a:avLst/>
          </a:prstGeom>
          <a:noFill/>
          <a:ln w="9525">
            <a:solidFill>
              <a:schemeClr val="tx1"/>
            </a:solidFill>
            <a:prstDash val="dash"/>
            <a:round/>
            <a:headEnd/>
            <a:tailEnd/>
          </a:ln>
          <a:extLst>
            <a:ext uri="{909E8E84-426E-40dd-AFC4-6F175D3DCCD1}">
              <a14:hiddenFill xmlns:a14="http://schemas.microsoft.com/office/drawing/2010/main" xmlns="">
                <a:noFill/>
              </a14:hiddenFill>
            </a:ext>
          </a:extLst>
        </p:spPr>
        <p:txBody>
          <a:bodyPr wrap="none" anchor="ctr"/>
          <a:lstStyle/>
          <a:p>
            <a:endParaRPr lang="en-GB"/>
          </a:p>
        </p:txBody>
      </p:sp>
      <p:sp>
        <p:nvSpPr>
          <p:cNvPr id="33" name="Line 48">
            <a:extLst>
              <a:ext uri="{FF2B5EF4-FFF2-40B4-BE49-F238E27FC236}">
                <a16:creationId xmlns:a16="http://schemas.microsoft.com/office/drawing/2014/main" id="{4520CC9C-7F7C-2D75-1605-F5E735BAD709}"/>
              </a:ext>
            </a:extLst>
          </p:cNvPr>
          <p:cNvSpPr>
            <a:spLocks noChangeShapeType="1"/>
          </p:cNvSpPr>
          <p:nvPr/>
        </p:nvSpPr>
        <p:spPr bwMode="auto">
          <a:xfrm>
            <a:off x="3656144" y="3206360"/>
            <a:ext cx="0" cy="985838"/>
          </a:xfrm>
          <a:prstGeom prst="line">
            <a:avLst/>
          </a:prstGeom>
          <a:noFill/>
          <a:ln w="9525">
            <a:solidFill>
              <a:schemeClr val="tx1"/>
            </a:solidFill>
            <a:prstDash val="dash"/>
            <a:round/>
            <a:headEnd/>
            <a:tailEnd/>
          </a:ln>
          <a:extLst>
            <a:ext uri="{909E8E84-426E-40dd-AFC4-6F175D3DCCD1}">
              <a14:hiddenFill xmlns:a14="http://schemas.microsoft.com/office/drawing/2010/main" xmlns="">
                <a:noFill/>
              </a14:hiddenFill>
            </a:ext>
          </a:extLst>
        </p:spPr>
        <p:txBody>
          <a:bodyPr wrap="none" anchor="ctr"/>
          <a:lstStyle/>
          <a:p>
            <a:endParaRPr lang="en-GB"/>
          </a:p>
        </p:txBody>
      </p:sp>
      <p:sp>
        <p:nvSpPr>
          <p:cNvPr id="34" name="Line 46">
            <a:extLst>
              <a:ext uri="{FF2B5EF4-FFF2-40B4-BE49-F238E27FC236}">
                <a16:creationId xmlns:a16="http://schemas.microsoft.com/office/drawing/2014/main" id="{C1878301-0ECC-E162-6A3A-73BD2B43CD9F}"/>
              </a:ext>
            </a:extLst>
          </p:cNvPr>
          <p:cNvSpPr>
            <a:spLocks noChangeShapeType="1"/>
          </p:cNvSpPr>
          <p:nvPr/>
        </p:nvSpPr>
        <p:spPr bwMode="auto">
          <a:xfrm>
            <a:off x="7299456" y="3130160"/>
            <a:ext cx="0" cy="606425"/>
          </a:xfrm>
          <a:prstGeom prst="line">
            <a:avLst/>
          </a:prstGeom>
          <a:noFill/>
          <a:ln w="9525">
            <a:solidFill>
              <a:schemeClr val="tx1"/>
            </a:solidFill>
            <a:prstDash val="dash"/>
            <a:round/>
            <a:headEnd/>
            <a:tailEnd/>
          </a:ln>
          <a:extLst>
            <a:ext uri="{909E8E84-426E-40dd-AFC4-6F175D3DCCD1}">
              <a14:hiddenFill xmlns:a14="http://schemas.microsoft.com/office/drawing/2010/main" xmlns="">
                <a:noFill/>
              </a14:hiddenFill>
            </a:ext>
          </a:extLst>
        </p:spPr>
        <p:txBody>
          <a:bodyPr wrap="none" anchor="ctr"/>
          <a:lstStyle/>
          <a:p>
            <a:endParaRPr lang="en-GB"/>
          </a:p>
        </p:txBody>
      </p:sp>
      <p:sp>
        <p:nvSpPr>
          <p:cNvPr id="35" name="Freeform 49">
            <a:extLst>
              <a:ext uri="{FF2B5EF4-FFF2-40B4-BE49-F238E27FC236}">
                <a16:creationId xmlns:a16="http://schemas.microsoft.com/office/drawing/2014/main" id="{C2341A92-1583-2C9D-5236-6C1073F2B88D}"/>
              </a:ext>
            </a:extLst>
          </p:cNvPr>
          <p:cNvSpPr>
            <a:spLocks/>
          </p:cNvSpPr>
          <p:nvPr/>
        </p:nvSpPr>
        <p:spPr bwMode="auto">
          <a:xfrm>
            <a:off x="1911481" y="2345935"/>
            <a:ext cx="5691188" cy="1163638"/>
          </a:xfrm>
          <a:custGeom>
            <a:avLst/>
            <a:gdLst>
              <a:gd name="T0" fmla="*/ 0 w 3585"/>
              <a:gd name="T1" fmla="*/ 882055170 h 733"/>
              <a:gd name="T2" fmla="*/ 1565017933 w 3585"/>
              <a:gd name="T3" fmla="*/ 279738264 h 733"/>
              <a:gd name="T4" fmla="*/ 2147483647 w 3585"/>
              <a:gd name="T5" fmla="*/ 40322516 h 733"/>
              <a:gd name="T6" fmla="*/ 2147483647 w 3585"/>
              <a:gd name="T7" fmla="*/ 40322516 h 733"/>
              <a:gd name="T8" fmla="*/ 2147483647 w 3585"/>
              <a:gd name="T9" fmla="*/ 279738264 h 733"/>
              <a:gd name="T10" fmla="*/ 2147483647 w 3585"/>
              <a:gd name="T11" fmla="*/ 882055170 h 733"/>
              <a:gd name="T12" fmla="*/ 2147483647 w 3585"/>
              <a:gd name="T13" fmla="*/ 1365925216 h 733"/>
              <a:gd name="T14" fmla="*/ 2147483647 w 3585"/>
              <a:gd name="T15" fmla="*/ 1726308786 h 733"/>
              <a:gd name="T16" fmla="*/ 2147483647 w 3585"/>
              <a:gd name="T17" fmla="*/ 1847276297 h 7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585"/>
              <a:gd name="T28" fmla="*/ 0 h 733"/>
              <a:gd name="T29" fmla="*/ 3585 w 3585"/>
              <a:gd name="T30" fmla="*/ 733 h 73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585" h="733">
                <a:moveTo>
                  <a:pt x="0" y="350"/>
                </a:moveTo>
                <a:cubicBezTo>
                  <a:pt x="219" y="258"/>
                  <a:pt x="438" y="167"/>
                  <a:pt x="621" y="111"/>
                </a:cubicBezTo>
                <a:cubicBezTo>
                  <a:pt x="804" y="55"/>
                  <a:pt x="948" y="32"/>
                  <a:pt x="1099" y="16"/>
                </a:cubicBezTo>
                <a:cubicBezTo>
                  <a:pt x="1250" y="0"/>
                  <a:pt x="1386" y="0"/>
                  <a:pt x="1529" y="16"/>
                </a:cubicBezTo>
                <a:cubicBezTo>
                  <a:pt x="1672" y="32"/>
                  <a:pt x="1817" y="55"/>
                  <a:pt x="1960" y="111"/>
                </a:cubicBezTo>
                <a:cubicBezTo>
                  <a:pt x="2103" y="167"/>
                  <a:pt x="2239" y="278"/>
                  <a:pt x="2390" y="350"/>
                </a:cubicBezTo>
                <a:cubicBezTo>
                  <a:pt x="2541" y="422"/>
                  <a:pt x="2725" y="486"/>
                  <a:pt x="2868" y="542"/>
                </a:cubicBezTo>
                <a:cubicBezTo>
                  <a:pt x="3011" y="598"/>
                  <a:pt x="3131" y="653"/>
                  <a:pt x="3250" y="685"/>
                </a:cubicBezTo>
                <a:cubicBezTo>
                  <a:pt x="3369" y="717"/>
                  <a:pt x="3477" y="725"/>
                  <a:pt x="3585" y="733"/>
                </a:cubicBezTo>
              </a:path>
            </a:pathLst>
          </a:custGeom>
          <a:noFill/>
          <a:ln w="9525" cap="flat" cmpd="sng">
            <a:solidFill>
              <a:schemeClr val="tx1"/>
            </a:solidFill>
            <a:prstDash val="dash"/>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GB"/>
          </a:p>
        </p:txBody>
      </p:sp>
      <p:sp>
        <p:nvSpPr>
          <p:cNvPr id="36" name="Freeform 50">
            <a:extLst>
              <a:ext uri="{FF2B5EF4-FFF2-40B4-BE49-F238E27FC236}">
                <a16:creationId xmlns:a16="http://schemas.microsoft.com/office/drawing/2014/main" id="{A2C59C78-F882-DEDE-9EEA-D9B36B9E3F80}"/>
              </a:ext>
            </a:extLst>
          </p:cNvPr>
          <p:cNvSpPr>
            <a:spLocks/>
          </p:cNvSpPr>
          <p:nvPr/>
        </p:nvSpPr>
        <p:spPr bwMode="auto">
          <a:xfrm>
            <a:off x="3656144" y="2142735"/>
            <a:ext cx="3870325" cy="987425"/>
          </a:xfrm>
          <a:custGeom>
            <a:avLst/>
            <a:gdLst>
              <a:gd name="T0" fmla="*/ 0 w 2438"/>
              <a:gd name="T1" fmla="*/ 1204634612 h 622"/>
              <a:gd name="T2" fmla="*/ 1567536956 w 2438"/>
              <a:gd name="T3" fmla="*/ 483870009 h 622"/>
              <a:gd name="T4" fmla="*/ 2147483647 w 2438"/>
              <a:gd name="T5" fmla="*/ 120967502 h 622"/>
              <a:gd name="T6" fmla="*/ 2147483647 w 2438"/>
              <a:gd name="T7" fmla="*/ 0 h 622"/>
              <a:gd name="T8" fmla="*/ 2147483647 w 2438"/>
              <a:gd name="T9" fmla="*/ 120967502 h 622"/>
              <a:gd name="T10" fmla="*/ 2147483647 w 2438"/>
              <a:gd name="T11" fmla="*/ 723285552 h 622"/>
              <a:gd name="T12" fmla="*/ 2147483647 w 2438"/>
              <a:gd name="T13" fmla="*/ 1567536969 h 622"/>
              <a:gd name="T14" fmla="*/ 0 60000 65536"/>
              <a:gd name="T15" fmla="*/ 0 60000 65536"/>
              <a:gd name="T16" fmla="*/ 0 60000 65536"/>
              <a:gd name="T17" fmla="*/ 0 60000 65536"/>
              <a:gd name="T18" fmla="*/ 0 60000 65536"/>
              <a:gd name="T19" fmla="*/ 0 60000 65536"/>
              <a:gd name="T20" fmla="*/ 0 60000 65536"/>
              <a:gd name="T21" fmla="*/ 0 w 2438"/>
              <a:gd name="T22" fmla="*/ 0 h 622"/>
              <a:gd name="T23" fmla="*/ 2438 w 2438"/>
              <a:gd name="T24" fmla="*/ 622 h 62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38" h="622">
                <a:moveTo>
                  <a:pt x="0" y="478"/>
                </a:moveTo>
                <a:cubicBezTo>
                  <a:pt x="223" y="371"/>
                  <a:pt x="447" y="264"/>
                  <a:pt x="622" y="192"/>
                </a:cubicBezTo>
                <a:cubicBezTo>
                  <a:pt x="797" y="120"/>
                  <a:pt x="924" y="80"/>
                  <a:pt x="1052" y="48"/>
                </a:cubicBezTo>
                <a:cubicBezTo>
                  <a:pt x="1180" y="16"/>
                  <a:pt x="1284" y="0"/>
                  <a:pt x="1387" y="0"/>
                </a:cubicBezTo>
                <a:cubicBezTo>
                  <a:pt x="1490" y="0"/>
                  <a:pt x="1562" y="0"/>
                  <a:pt x="1673" y="48"/>
                </a:cubicBezTo>
                <a:cubicBezTo>
                  <a:pt x="1784" y="96"/>
                  <a:pt x="1929" y="191"/>
                  <a:pt x="2056" y="287"/>
                </a:cubicBezTo>
                <a:cubicBezTo>
                  <a:pt x="2183" y="383"/>
                  <a:pt x="2374" y="566"/>
                  <a:pt x="2438" y="622"/>
                </a:cubicBezTo>
              </a:path>
            </a:pathLst>
          </a:custGeom>
          <a:noFill/>
          <a:ln w="9525" cap="flat" cmpd="sng">
            <a:solidFill>
              <a:schemeClr val="tx1"/>
            </a:solidFill>
            <a:prstDash val="lgDash"/>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GB"/>
          </a:p>
        </p:txBody>
      </p:sp>
      <p:sp>
        <p:nvSpPr>
          <p:cNvPr id="37" name="Rectangle 53">
            <a:extLst>
              <a:ext uri="{FF2B5EF4-FFF2-40B4-BE49-F238E27FC236}">
                <a16:creationId xmlns:a16="http://schemas.microsoft.com/office/drawing/2014/main" id="{7048281E-11BD-031E-FA9C-4D6D70BB86E9}"/>
              </a:ext>
            </a:extLst>
          </p:cNvPr>
          <p:cNvSpPr>
            <a:spLocks noChangeArrowheads="1"/>
          </p:cNvSpPr>
          <p:nvPr/>
        </p:nvSpPr>
        <p:spPr bwMode="auto">
          <a:xfrm>
            <a:off x="2497269" y="2522148"/>
            <a:ext cx="561975"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a:solidFill>
                  <a:srgbClr val="0000FF"/>
                </a:solidFill>
                <a:latin typeface="Symbol" pitchFamily="18" charset="2"/>
              </a:rPr>
              <a:t>Dq</a:t>
            </a:r>
            <a:r>
              <a:rPr lang="en-US" altLang="en-US" baseline="-25000">
                <a:solidFill>
                  <a:srgbClr val="0000FF"/>
                </a:solidFill>
              </a:rPr>
              <a:t>s,</a:t>
            </a:r>
          </a:p>
        </p:txBody>
      </p:sp>
      <p:sp>
        <p:nvSpPr>
          <p:cNvPr id="38" name="Rectangle 54">
            <a:extLst>
              <a:ext uri="{FF2B5EF4-FFF2-40B4-BE49-F238E27FC236}">
                <a16:creationId xmlns:a16="http://schemas.microsoft.com/office/drawing/2014/main" id="{8C010A1E-9BB9-98C7-4D6A-0186E3DDC5E2}"/>
              </a:ext>
            </a:extLst>
          </p:cNvPr>
          <p:cNvSpPr>
            <a:spLocks noChangeArrowheads="1"/>
          </p:cNvSpPr>
          <p:nvPr/>
        </p:nvSpPr>
        <p:spPr bwMode="auto">
          <a:xfrm>
            <a:off x="4091119" y="2522148"/>
            <a:ext cx="561975"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a:solidFill>
                  <a:srgbClr val="0000FF"/>
                </a:solidFill>
                <a:latin typeface="Symbol" pitchFamily="18" charset="2"/>
              </a:rPr>
              <a:t>Dq</a:t>
            </a:r>
            <a:r>
              <a:rPr lang="en-US" altLang="en-US" baseline="-25000">
                <a:solidFill>
                  <a:srgbClr val="0000FF"/>
                </a:solidFill>
              </a:rPr>
              <a:t>k,</a:t>
            </a:r>
          </a:p>
        </p:txBody>
      </p:sp>
      <p:sp>
        <p:nvSpPr>
          <p:cNvPr id="39" name="Rectangle 56">
            <a:extLst>
              <a:ext uri="{FF2B5EF4-FFF2-40B4-BE49-F238E27FC236}">
                <a16:creationId xmlns:a16="http://schemas.microsoft.com/office/drawing/2014/main" id="{9DB47CD1-69C2-D0E2-7D0C-69A4F80C2AFD}"/>
              </a:ext>
            </a:extLst>
          </p:cNvPr>
          <p:cNvSpPr>
            <a:spLocks noChangeArrowheads="1"/>
          </p:cNvSpPr>
          <p:nvPr/>
        </p:nvSpPr>
        <p:spPr bwMode="auto">
          <a:xfrm>
            <a:off x="5761169" y="2293548"/>
            <a:ext cx="381000"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a:solidFill>
                  <a:srgbClr val="FF0000"/>
                </a:solidFill>
                <a:latin typeface="Symbol" pitchFamily="18" charset="2"/>
              </a:rPr>
              <a:t>d</a:t>
            </a:r>
            <a:r>
              <a:rPr lang="en-US" altLang="en-US" baseline="-25000">
                <a:solidFill>
                  <a:srgbClr val="FF0000"/>
                </a:solidFill>
              </a:rPr>
              <a:t>1</a:t>
            </a:r>
          </a:p>
        </p:txBody>
      </p:sp>
      <p:sp>
        <p:nvSpPr>
          <p:cNvPr id="40" name="Rectangle 57">
            <a:extLst>
              <a:ext uri="{FF2B5EF4-FFF2-40B4-BE49-F238E27FC236}">
                <a16:creationId xmlns:a16="http://schemas.microsoft.com/office/drawing/2014/main" id="{BC44AB09-6C11-63C1-891C-901C80909831}"/>
              </a:ext>
            </a:extLst>
          </p:cNvPr>
          <p:cNvSpPr>
            <a:spLocks noChangeArrowheads="1"/>
          </p:cNvSpPr>
          <p:nvPr/>
        </p:nvSpPr>
        <p:spPr bwMode="auto">
          <a:xfrm>
            <a:off x="7355019" y="3128573"/>
            <a:ext cx="381000"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a:solidFill>
                  <a:srgbClr val="FF0000"/>
                </a:solidFill>
                <a:latin typeface="Symbol" pitchFamily="18" charset="2"/>
              </a:rPr>
              <a:t>d</a:t>
            </a:r>
            <a:r>
              <a:rPr lang="en-US" altLang="en-US" baseline="-25000">
                <a:solidFill>
                  <a:srgbClr val="FF0000"/>
                </a:solidFill>
              </a:rPr>
              <a:t>2</a:t>
            </a:r>
          </a:p>
        </p:txBody>
      </p:sp>
      <p:grpSp>
        <p:nvGrpSpPr>
          <p:cNvPr id="53" name="Group 52">
            <a:extLst>
              <a:ext uri="{FF2B5EF4-FFF2-40B4-BE49-F238E27FC236}">
                <a16:creationId xmlns:a16="http://schemas.microsoft.com/office/drawing/2014/main" id="{B13FBF26-2D23-1AA2-DC9B-11395659B09D}"/>
              </a:ext>
            </a:extLst>
          </p:cNvPr>
          <p:cNvGrpSpPr/>
          <p:nvPr/>
        </p:nvGrpSpPr>
        <p:grpSpPr>
          <a:xfrm>
            <a:off x="6892492" y="830586"/>
            <a:ext cx="1337300" cy="1337300"/>
            <a:chOff x="6953250" y="1152150"/>
            <a:chExt cx="1337300" cy="1337300"/>
          </a:xfrm>
        </p:grpSpPr>
        <p:sp>
          <p:nvSpPr>
            <p:cNvPr id="54" name="Oval 121">
              <a:extLst>
                <a:ext uri="{FF2B5EF4-FFF2-40B4-BE49-F238E27FC236}">
                  <a16:creationId xmlns:a16="http://schemas.microsoft.com/office/drawing/2014/main" id="{244B80FD-A35E-5AE2-32B3-93F1990E5656}"/>
                </a:ext>
              </a:extLst>
            </p:cNvPr>
            <p:cNvSpPr>
              <a:spLocks noChangeArrowheads="1"/>
            </p:cNvSpPr>
            <p:nvPr/>
          </p:nvSpPr>
          <p:spPr bwMode="auto">
            <a:xfrm>
              <a:off x="7202925" y="1278540"/>
              <a:ext cx="961235" cy="961235"/>
            </a:xfrm>
            <a:prstGeom prst="ellipse">
              <a:avLst/>
            </a:prstGeom>
            <a:noFill/>
            <a:ln w="9525" algn="ctr">
              <a:solidFill>
                <a:schemeClr val="tx1"/>
              </a:solidFill>
              <a:prstDash val="dash"/>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grpSp>
          <p:nvGrpSpPr>
            <p:cNvPr id="55" name="Group 54">
              <a:extLst>
                <a:ext uri="{FF2B5EF4-FFF2-40B4-BE49-F238E27FC236}">
                  <a16:creationId xmlns:a16="http://schemas.microsoft.com/office/drawing/2014/main" id="{1EB081CF-F292-0A5F-57F8-1B7218E7FEB9}"/>
                </a:ext>
              </a:extLst>
            </p:cNvPr>
            <p:cNvGrpSpPr/>
            <p:nvPr/>
          </p:nvGrpSpPr>
          <p:grpSpPr>
            <a:xfrm>
              <a:off x="6953250" y="1152150"/>
              <a:ext cx="1337300" cy="1337300"/>
              <a:chOff x="6953250" y="1152150"/>
              <a:chExt cx="1337300" cy="1337300"/>
            </a:xfrm>
          </p:grpSpPr>
          <p:sp>
            <p:nvSpPr>
              <p:cNvPr id="56" name="Rectangle 55">
                <a:extLst>
                  <a:ext uri="{FF2B5EF4-FFF2-40B4-BE49-F238E27FC236}">
                    <a16:creationId xmlns:a16="http://schemas.microsoft.com/office/drawing/2014/main" id="{AFA68029-6EF0-1F7F-9741-B8B3433013A1}"/>
                  </a:ext>
                </a:extLst>
              </p:cNvPr>
              <p:cNvSpPr/>
              <p:nvPr/>
            </p:nvSpPr>
            <p:spPr bwMode="auto">
              <a:xfrm>
                <a:off x="6953250" y="1771400"/>
                <a:ext cx="1337300" cy="55270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57" name="Rectangle 56">
                <a:extLst>
                  <a:ext uri="{FF2B5EF4-FFF2-40B4-BE49-F238E27FC236}">
                    <a16:creationId xmlns:a16="http://schemas.microsoft.com/office/drawing/2014/main" id="{EF3FF4CF-4065-B684-9C06-F3F4E578341D}"/>
                  </a:ext>
                </a:extLst>
              </p:cNvPr>
              <p:cNvSpPr/>
              <p:nvPr/>
            </p:nvSpPr>
            <p:spPr bwMode="auto">
              <a:xfrm rot="5400000">
                <a:off x="6735035" y="1544450"/>
                <a:ext cx="1337300" cy="55270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grpSp>
      </p:grpSp>
      <p:sp>
        <p:nvSpPr>
          <p:cNvPr id="58" name="Line 119">
            <a:extLst>
              <a:ext uri="{FF2B5EF4-FFF2-40B4-BE49-F238E27FC236}">
                <a16:creationId xmlns:a16="http://schemas.microsoft.com/office/drawing/2014/main" id="{5B9E8858-1126-EA40-5D17-2AC9EA46455B}"/>
              </a:ext>
            </a:extLst>
          </p:cNvPr>
          <p:cNvSpPr>
            <a:spLocks noChangeShapeType="1"/>
          </p:cNvSpPr>
          <p:nvPr/>
        </p:nvSpPr>
        <p:spPr bwMode="auto">
          <a:xfrm flipV="1">
            <a:off x="7622632" y="767389"/>
            <a:ext cx="0" cy="1290216"/>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59" name="Line 120">
            <a:extLst>
              <a:ext uri="{FF2B5EF4-FFF2-40B4-BE49-F238E27FC236}">
                <a16:creationId xmlns:a16="http://schemas.microsoft.com/office/drawing/2014/main" id="{9479A139-27D5-89E8-A1FE-BA8582B440B3}"/>
              </a:ext>
            </a:extLst>
          </p:cNvPr>
          <p:cNvSpPr>
            <a:spLocks noChangeShapeType="1"/>
          </p:cNvSpPr>
          <p:nvPr/>
        </p:nvSpPr>
        <p:spPr bwMode="auto">
          <a:xfrm>
            <a:off x="6863682" y="1450447"/>
            <a:ext cx="1517900" cy="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60" name="Oval 121">
            <a:extLst>
              <a:ext uri="{FF2B5EF4-FFF2-40B4-BE49-F238E27FC236}">
                <a16:creationId xmlns:a16="http://schemas.microsoft.com/office/drawing/2014/main" id="{B6404E91-1D26-9FB8-82AB-8F872C9D50C2}"/>
              </a:ext>
            </a:extLst>
          </p:cNvPr>
          <p:cNvSpPr>
            <a:spLocks noChangeArrowheads="1"/>
          </p:cNvSpPr>
          <p:nvPr/>
        </p:nvSpPr>
        <p:spPr bwMode="auto">
          <a:xfrm>
            <a:off x="7280952" y="1114810"/>
            <a:ext cx="683055" cy="683055"/>
          </a:xfrm>
          <a:prstGeom prst="ellipse">
            <a:avLst/>
          </a:prstGeom>
          <a:noFill/>
          <a:ln w="9525" algn="ctr">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61" name="Line 128">
            <a:extLst>
              <a:ext uri="{FF2B5EF4-FFF2-40B4-BE49-F238E27FC236}">
                <a16:creationId xmlns:a16="http://schemas.microsoft.com/office/drawing/2014/main" id="{49A3C3BE-F147-AC80-D275-5887C8E1BF53}"/>
              </a:ext>
            </a:extLst>
          </p:cNvPr>
          <p:cNvSpPr>
            <a:spLocks noChangeShapeType="1"/>
          </p:cNvSpPr>
          <p:nvPr/>
        </p:nvSpPr>
        <p:spPr bwMode="auto">
          <a:xfrm>
            <a:off x="7209687" y="961136"/>
            <a:ext cx="8680" cy="495660"/>
          </a:xfrm>
          <a:prstGeom prst="line">
            <a:avLst/>
          </a:prstGeom>
          <a:noFill/>
          <a:ln w="9525">
            <a:solidFill>
              <a:schemeClr val="tx1"/>
            </a:solidFill>
            <a:round/>
            <a:headEnd type="triangle" w="sm" len="med"/>
            <a:tailEnd type="triangle" w="sm" len="med"/>
          </a:ln>
          <a:extLst>
            <a:ext uri="{909E8E84-426E-40dd-AFC4-6F175D3DCCD1}">
              <a14:hiddenFill xmlns:a14="http://schemas.microsoft.com/office/drawing/2010/main" xmlns="">
                <a:noFill/>
              </a14:hiddenFill>
            </a:ext>
          </a:extLst>
        </p:spPr>
        <p:txBody>
          <a:bodyPr wrap="none" anchor="ctr"/>
          <a:lstStyle/>
          <a:p>
            <a:endParaRPr lang="en-GB"/>
          </a:p>
        </p:txBody>
      </p:sp>
      <p:graphicFrame>
        <p:nvGraphicFramePr>
          <p:cNvPr id="62" name="Object 133">
            <a:extLst>
              <a:ext uri="{FF2B5EF4-FFF2-40B4-BE49-F238E27FC236}">
                <a16:creationId xmlns:a16="http://schemas.microsoft.com/office/drawing/2014/main" id="{8B7FA581-0C2A-5302-5830-71D2C3F0D330}"/>
              </a:ext>
            </a:extLst>
          </p:cNvPr>
          <p:cNvGraphicFramePr>
            <a:graphicFrameLocks noChangeAspect="1"/>
          </p:cNvGraphicFramePr>
          <p:nvPr>
            <p:extLst>
              <p:ext uri="{D42A27DB-BD31-4B8C-83A1-F6EECF244321}">
                <p14:modId xmlns:p14="http://schemas.microsoft.com/office/powerpoint/2010/main" val="3142962205"/>
              </p:ext>
            </p:extLst>
          </p:nvPr>
        </p:nvGraphicFramePr>
        <p:xfrm>
          <a:off x="6635997" y="1070971"/>
          <a:ext cx="495370" cy="232350"/>
        </p:xfrm>
        <a:graphic>
          <a:graphicData uri="http://schemas.openxmlformats.org/presentationml/2006/ole">
            <mc:AlternateContent xmlns:mc="http://schemas.openxmlformats.org/markup-compatibility/2006">
              <mc:Choice xmlns:v="urn:schemas-microsoft-com:vml" Requires="v">
                <p:oleObj name="Equation" r:id="rId2" imgW="546100" imgH="254000" progId="Equation.3">
                  <p:embed/>
                </p:oleObj>
              </mc:Choice>
              <mc:Fallback>
                <p:oleObj name="Equation" r:id="rId2" imgW="546100" imgH="254000" progId="Equation.3">
                  <p:embed/>
                  <p:pic>
                    <p:nvPicPr>
                      <p:cNvPr id="49" name="Object 133"/>
                      <p:cNvPicPr>
                        <a:picLocks noChangeAspect="1" noChangeArrowheads="1"/>
                      </p:cNvPicPr>
                      <p:nvPr/>
                    </p:nvPicPr>
                    <p:blipFill>
                      <a:blip r:embed="rId3"/>
                      <a:srcRect/>
                      <a:stretch>
                        <a:fillRect/>
                      </a:stretch>
                    </p:blipFill>
                    <p:spPr bwMode="auto">
                      <a:xfrm>
                        <a:off x="6635997" y="1070971"/>
                        <a:ext cx="495370" cy="232350"/>
                      </a:xfrm>
                      <a:prstGeom prst="rect">
                        <a:avLst/>
                      </a:prstGeom>
                      <a:noFill/>
                      <a:ln>
                        <a:noFill/>
                      </a:ln>
                      <a:effectLst/>
                    </p:spPr>
                  </p:pic>
                </p:oleObj>
              </mc:Fallback>
            </mc:AlternateContent>
          </a:graphicData>
        </a:graphic>
      </p:graphicFrame>
      <p:graphicFrame>
        <p:nvGraphicFramePr>
          <p:cNvPr id="63" name="Object 136">
            <a:extLst>
              <a:ext uri="{FF2B5EF4-FFF2-40B4-BE49-F238E27FC236}">
                <a16:creationId xmlns:a16="http://schemas.microsoft.com/office/drawing/2014/main" id="{6EA87792-B12A-FE1B-973F-92A50F5FA8E0}"/>
              </a:ext>
            </a:extLst>
          </p:cNvPr>
          <p:cNvGraphicFramePr>
            <a:graphicFrameLocks noChangeAspect="1"/>
          </p:cNvGraphicFramePr>
          <p:nvPr>
            <p:extLst>
              <p:ext uri="{D42A27DB-BD31-4B8C-83A1-F6EECF244321}">
                <p14:modId xmlns:p14="http://schemas.microsoft.com/office/powerpoint/2010/main" val="574364029"/>
              </p:ext>
            </p:extLst>
          </p:nvPr>
        </p:nvGraphicFramePr>
        <p:xfrm>
          <a:off x="8457477" y="1526341"/>
          <a:ext cx="450850" cy="280988"/>
        </p:xfrm>
        <a:graphic>
          <a:graphicData uri="http://schemas.openxmlformats.org/presentationml/2006/ole">
            <mc:AlternateContent xmlns:mc="http://schemas.openxmlformats.org/markup-compatibility/2006">
              <mc:Choice xmlns:v="urn:schemas-microsoft-com:vml" Requires="v">
                <p:oleObj name="Equation" r:id="rId4" imgW="368300" imgH="228600" progId="Equation.3">
                  <p:embed/>
                </p:oleObj>
              </mc:Choice>
              <mc:Fallback>
                <p:oleObj name="Equation" r:id="rId4" imgW="368300" imgH="228600" progId="Equation.3">
                  <p:embed/>
                  <p:pic>
                    <p:nvPicPr>
                      <p:cNvPr id="51" name="Object 136"/>
                      <p:cNvPicPr>
                        <a:picLocks noChangeAspect="1" noChangeArrowheads="1"/>
                      </p:cNvPicPr>
                      <p:nvPr/>
                    </p:nvPicPr>
                    <p:blipFill>
                      <a:blip r:embed="rId5"/>
                      <a:srcRect/>
                      <a:stretch>
                        <a:fillRect/>
                      </a:stretch>
                    </p:blipFill>
                    <p:spPr bwMode="auto">
                      <a:xfrm>
                        <a:off x="8457477" y="1526341"/>
                        <a:ext cx="450850" cy="280988"/>
                      </a:xfrm>
                      <a:prstGeom prst="rect">
                        <a:avLst/>
                      </a:prstGeom>
                      <a:noFill/>
                      <a:ln>
                        <a:noFill/>
                      </a:ln>
                      <a:effectLst/>
                    </p:spPr>
                  </p:pic>
                </p:oleObj>
              </mc:Fallback>
            </mc:AlternateContent>
          </a:graphicData>
        </a:graphic>
      </p:graphicFrame>
      <p:graphicFrame>
        <p:nvGraphicFramePr>
          <p:cNvPr id="64" name="Object 137">
            <a:extLst>
              <a:ext uri="{FF2B5EF4-FFF2-40B4-BE49-F238E27FC236}">
                <a16:creationId xmlns:a16="http://schemas.microsoft.com/office/drawing/2014/main" id="{B86EA13B-60DC-4D5F-89A0-C46BEDD940FC}"/>
              </a:ext>
            </a:extLst>
          </p:cNvPr>
          <p:cNvGraphicFramePr>
            <a:graphicFrameLocks noChangeAspect="1"/>
          </p:cNvGraphicFramePr>
          <p:nvPr>
            <p:extLst>
              <p:ext uri="{D42A27DB-BD31-4B8C-83A1-F6EECF244321}">
                <p14:modId xmlns:p14="http://schemas.microsoft.com/office/powerpoint/2010/main" val="3480278861"/>
              </p:ext>
            </p:extLst>
          </p:nvPr>
        </p:nvGraphicFramePr>
        <p:xfrm>
          <a:off x="7015472" y="539706"/>
          <a:ext cx="514350" cy="277813"/>
        </p:xfrm>
        <a:graphic>
          <a:graphicData uri="http://schemas.openxmlformats.org/presentationml/2006/ole">
            <mc:AlternateContent xmlns:mc="http://schemas.openxmlformats.org/markup-compatibility/2006">
              <mc:Choice xmlns:v="urn:schemas-microsoft-com:vml" Requires="v">
                <p:oleObj name="Equation" r:id="rId6" imgW="419100" imgH="228600" progId="Equation.3">
                  <p:embed/>
                </p:oleObj>
              </mc:Choice>
              <mc:Fallback>
                <p:oleObj name="Equation" r:id="rId6" imgW="419100" imgH="228600" progId="Equation.3">
                  <p:embed/>
                  <p:pic>
                    <p:nvPicPr>
                      <p:cNvPr id="52" name="Object 137"/>
                      <p:cNvPicPr>
                        <a:picLocks noChangeAspect="1" noChangeArrowheads="1"/>
                      </p:cNvPicPr>
                      <p:nvPr/>
                    </p:nvPicPr>
                    <p:blipFill>
                      <a:blip r:embed="rId7"/>
                      <a:srcRect/>
                      <a:stretch>
                        <a:fillRect/>
                      </a:stretch>
                    </p:blipFill>
                    <p:spPr bwMode="auto">
                      <a:xfrm>
                        <a:off x="7015472" y="539706"/>
                        <a:ext cx="514350" cy="277813"/>
                      </a:xfrm>
                      <a:prstGeom prst="rect">
                        <a:avLst/>
                      </a:prstGeom>
                      <a:noFill/>
                      <a:ln>
                        <a:noFill/>
                      </a:ln>
                      <a:effectLst/>
                    </p:spPr>
                  </p:pic>
                </p:oleObj>
              </mc:Fallback>
            </mc:AlternateContent>
          </a:graphicData>
        </a:graphic>
      </p:graphicFrame>
      <p:sp>
        <p:nvSpPr>
          <p:cNvPr id="65" name="Oval 64">
            <a:extLst>
              <a:ext uri="{FF2B5EF4-FFF2-40B4-BE49-F238E27FC236}">
                <a16:creationId xmlns:a16="http://schemas.microsoft.com/office/drawing/2014/main" id="{D1724723-219D-FFAA-AA8F-087EAA66093D}"/>
              </a:ext>
            </a:extLst>
          </p:cNvPr>
          <p:cNvSpPr/>
          <p:nvPr/>
        </p:nvSpPr>
        <p:spPr bwMode="auto">
          <a:xfrm>
            <a:off x="7584837" y="1412346"/>
            <a:ext cx="75895" cy="75895"/>
          </a:xfrm>
          <a:prstGeom prst="ellipse">
            <a:avLst/>
          </a:prstGeom>
          <a:solidFill>
            <a:srgbClr val="008000"/>
          </a:solidFill>
          <a:ln w="9525" cap="flat" cmpd="sng" algn="ctr">
            <a:solidFill>
              <a:srgbClr val="008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66" name="Line 119">
            <a:extLst>
              <a:ext uri="{FF2B5EF4-FFF2-40B4-BE49-F238E27FC236}">
                <a16:creationId xmlns:a16="http://schemas.microsoft.com/office/drawing/2014/main" id="{5E4FFBFA-A61B-2908-DBB2-A3859E378FFF}"/>
              </a:ext>
            </a:extLst>
          </p:cNvPr>
          <p:cNvSpPr>
            <a:spLocks noChangeShapeType="1"/>
          </p:cNvSpPr>
          <p:nvPr/>
        </p:nvSpPr>
        <p:spPr bwMode="auto">
          <a:xfrm>
            <a:off x="7622631" y="1444398"/>
            <a:ext cx="455371" cy="6047"/>
          </a:xfrm>
          <a:prstGeom prst="line">
            <a:avLst/>
          </a:prstGeom>
          <a:noFill/>
          <a:ln w="9525">
            <a:solidFill>
              <a:srgbClr val="3366FF"/>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67" name="Line 120">
            <a:extLst>
              <a:ext uri="{FF2B5EF4-FFF2-40B4-BE49-F238E27FC236}">
                <a16:creationId xmlns:a16="http://schemas.microsoft.com/office/drawing/2014/main" id="{71CECD54-BEF7-036A-3BE5-A6E007EABA47}"/>
              </a:ext>
            </a:extLst>
          </p:cNvPr>
          <p:cNvSpPr>
            <a:spLocks noChangeShapeType="1"/>
          </p:cNvSpPr>
          <p:nvPr/>
        </p:nvSpPr>
        <p:spPr bwMode="auto">
          <a:xfrm>
            <a:off x="7015472" y="955147"/>
            <a:ext cx="607160" cy="0"/>
          </a:xfrm>
          <a:prstGeom prst="line">
            <a:avLst/>
          </a:prstGeom>
          <a:noFill/>
          <a:ln w="9525">
            <a:solidFill>
              <a:schemeClr val="tx1"/>
            </a:solidFill>
            <a:prstDash val="dash"/>
            <a:round/>
            <a:headEnd/>
            <a:tailEnd type="non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68" name="Oval 67">
            <a:extLst>
              <a:ext uri="{FF2B5EF4-FFF2-40B4-BE49-F238E27FC236}">
                <a16:creationId xmlns:a16="http://schemas.microsoft.com/office/drawing/2014/main" id="{98CC722E-BB93-6E6E-4D39-CF7157F463CD}"/>
              </a:ext>
            </a:extLst>
          </p:cNvPr>
          <p:cNvSpPr/>
          <p:nvPr/>
        </p:nvSpPr>
        <p:spPr bwMode="auto">
          <a:xfrm>
            <a:off x="8078002" y="1405996"/>
            <a:ext cx="75895" cy="75895"/>
          </a:xfrm>
          <a:prstGeom prst="ellipse">
            <a:avLst/>
          </a:prstGeom>
          <a:solidFill>
            <a:schemeClr val="bg1"/>
          </a:solidFill>
          <a:ln w="9525" cap="flat" cmpd="sng" algn="ctr">
            <a:solidFill>
              <a:srgbClr val="008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graphicFrame>
        <p:nvGraphicFramePr>
          <p:cNvPr id="69" name="Object 133">
            <a:extLst>
              <a:ext uri="{FF2B5EF4-FFF2-40B4-BE49-F238E27FC236}">
                <a16:creationId xmlns:a16="http://schemas.microsoft.com/office/drawing/2014/main" id="{F3119B1E-8B95-891E-6510-3CB7CB3EACB4}"/>
              </a:ext>
            </a:extLst>
          </p:cNvPr>
          <p:cNvGraphicFramePr>
            <a:graphicFrameLocks noChangeAspect="1"/>
          </p:cNvGraphicFramePr>
          <p:nvPr>
            <p:extLst>
              <p:ext uri="{D42A27DB-BD31-4B8C-83A1-F6EECF244321}">
                <p14:modId xmlns:p14="http://schemas.microsoft.com/office/powerpoint/2010/main" val="4250720598"/>
              </p:ext>
            </p:extLst>
          </p:nvPr>
        </p:nvGraphicFramePr>
        <p:xfrm>
          <a:off x="8025435" y="727766"/>
          <a:ext cx="887412" cy="419100"/>
        </p:xfrm>
        <a:graphic>
          <a:graphicData uri="http://schemas.openxmlformats.org/presentationml/2006/ole">
            <mc:AlternateContent xmlns:mc="http://schemas.openxmlformats.org/markup-compatibility/2006">
              <mc:Choice xmlns:v="urn:schemas-microsoft-com:vml" Requires="v">
                <p:oleObj name="Equation" r:id="rId8" imgW="977900" imgH="457200" progId="Equation.3">
                  <p:embed/>
                </p:oleObj>
              </mc:Choice>
              <mc:Fallback>
                <p:oleObj name="Equation" r:id="rId8" imgW="977900" imgH="457200" progId="Equation.3">
                  <p:embed/>
                  <p:pic>
                    <p:nvPicPr>
                      <p:cNvPr id="65" name="Object 133"/>
                      <p:cNvPicPr>
                        <a:picLocks noChangeAspect="1" noChangeArrowheads="1"/>
                      </p:cNvPicPr>
                      <p:nvPr/>
                    </p:nvPicPr>
                    <p:blipFill>
                      <a:blip r:embed="rId9"/>
                      <a:srcRect/>
                      <a:stretch>
                        <a:fillRect/>
                      </a:stretch>
                    </p:blipFill>
                    <p:spPr bwMode="auto">
                      <a:xfrm>
                        <a:off x="8025435" y="727766"/>
                        <a:ext cx="887412" cy="419100"/>
                      </a:xfrm>
                      <a:prstGeom prst="rect">
                        <a:avLst/>
                      </a:prstGeom>
                      <a:noFill/>
                      <a:ln>
                        <a:noFill/>
                      </a:ln>
                      <a:effectLst/>
                    </p:spPr>
                  </p:pic>
                </p:oleObj>
              </mc:Fallback>
            </mc:AlternateContent>
          </a:graphicData>
        </a:graphic>
      </p:graphicFrame>
      <p:sp>
        <p:nvSpPr>
          <p:cNvPr id="70" name="TextBox 69">
            <a:extLst>
              <a:ext uri="{FF2B5EF4-FFF2-40B4-BE49-F238E27FC236}">
                <a16:creationId xmlns:a16="http://schemas.microsoft.com/office/drawing/2014/main" id="{97381E33-0EA9-4C98-46E9-953A2B70D920}"/>
              </a:ext>
            </a:extLst>
          </p:cNvPr>
          <p:cNvSpPr txBox="1"/>
          <p:nvPr/>
        </p:nvSpPr>
        <p:spPr>
          <a:xfrm>
            <a:off x="7583642" y="427088"/>
            <a:ext cx="1462860" cy="276999"/>
          </a:xfrm>
          <a:prstGeom prst="rect">
            <a:avLst/>
          </a:prstGeom>
          <a:noFill/>
        </p:spPr>
        <p:txBody>
          <a:bodyPr wrap="none" rtlCol="0">
            <a:spAutoFit/>
          </a:bodyPr>
          <a:lstStyle/>
          <a:p>
            <a:r>
              <a:rPr lang="en-US" sz="1200" b="1" dirty="0"/>
              <a:t>At BPM1 location</a:t>
            </a:r>
          </a:p>
        </p:txBody>
      </p:sp>
      <p:sp>
        <p:nvSpPr>
          <p:cNvPr id="71" name="Rectangle 70">
            <a:extLst>
              <a:ext uri="{FF2B5EF4-FFF2-40B4-BE49-F238E27FC236}">
                <a16:creationId xmlns:a16="http://schemas.microsoft.com/office/drawing/2014/main" id="{F53854FD-BBAE-649F-19AC-5DDD2467AED7}"/>
              </a:ext>
            </a:extLst>
          </p:cNvPr>
          <p:cNvSpPr/>
          <p:nvPr/>
        </p:nvSpPr>
        <p:spPr bwMode="auto">
          <a:xfrm>
            <a:off x="6560103" y="463811"/>
            <a:ext cx="2428640" cy="1669690"/>
          </a:xfrm>
          <a:prstGeom prst="rect">
            <a:avLst/>
          </a:prstGeom>
          <a:noFill/>
          <a:ln w="9525" cap="flat" cmpd="sng" algn="ctr">
            <a:solidFill>
              <a:srgbClr val="00009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4" name="Footer Placeholder 3">
            <a:extLst>
              <a:ext uri="{FF2B5EF4-FFF2-40B4-BE49-F238E27FC236}">
                <a16:creationId xmlns:a16="http://schemas.microsoft.com/office/drawing/2014/main" id="{2CE2B5D6-E591-CB1D-DB12-A67626E7C049}"/>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31424662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364BCA-C87F-4CA8-378D-7CB27CA1FED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1DCA24A-ACA1-0D56-830D-6BE555194BCA}"/>
              </a:ext>
            </a:extLst>
          </p:cNvPr>
          <p:cNvSpPr>
            <a:spLocks noGrp="1"/>
          </p:cNvSpPr>
          <p:nvPr>
            <p:ph type="title"/>
          </p:nvPr>
        </p:nvSpPr>
        <p:spPr/>
        <p:txBody>
          <a:bodyPr/>
          <a:lstStyle/>
          <a:p>
            <a:r>
              <a:rPr lang="en-CH" dirty="0"/>
              <a:t>Normalized phase space: concept</a:t>
            </a:r>
          </a:p>
        </p:txBody>
      </p:sp>
      <p:sp>
        <p:nvSpPr>
          <p:cNvPr id="5" name="Footer Placeholder 4">
            <a:extLst>
              <a:ext uri="{FF2B5EF4-FFF2-40B4-BE49-F238E27FC236}">
                <a16:creationId xmlns:a16="http://schemas.microsoft.com/office/drawing/2014/main" id="{FF6FF6E2-F31B-4328-6D94-68E7AD525415}"/>
              </a:ext>
            </a:extLst>
          </p:cNvPr>
          <p:cNvSpPr>
            <a:spLocks noGrp="1"/>
          </p:cNvSpPr>
          <p:nvPr>
            <p:ph type="ftr" sz="quarter" idx="3"/>
          </p:nvPr>
        </p:nvSpPr>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EBA6BE64-7E62-FCCD-F971-C867D3FC1FF5}"/>
              </a:ext>
            </a:extLst>
          </p:cNvPr>
          <p:cNvSpPr>
            <a:spLocks noGrp="1"/>
          </p:cNvSpPr>
          <p:nvPr>
            <p:ph type="sldNum" sz="quarter" idx="4"/>
          </p:nvPr>
        </p:nvSpPr>
        <p:spPr/>
        <p:txBody>
          <a:bodyPr/>
          <a:lstStyle/>
          <a:p>
            <a:fld id="{17918391-D411-FE40-AAD7-861AE5233E0E}" type="slidenum">
              <a:rPr lang="en-US" smtClean="0"/>
              <a:pPr/>
              <a:t>18</a:t>
            </a:fld>
            <a:endParaRPr lang="en-US" dirty="0"/>
          </a:p>
        </p:txBody>
      </p:sp>
      <p:sp>
        <p:nvSpPr>
          <p:cNvPr id="64" name="TextBox 63">
            <a:extLst>
              <a:ext uri="{FF2B5EF4-FFF2-40B4-BE49-F238E27FC236}">
                <a16:creationId xmlns:a16="http://schemas.microsoft.com/office/drawing/2014/main" id="{BB284CF2-DAFB-0132-8F27-BEC61D0F3F40}"/>
              </a:ext>
            </a:extLst>
          </p:cNvPr>
          <p:cNvSpPr txBox="1"/>
          <p:nvPr/>
        </p:nvSpPr>
        <p:spPr>
          <a:xfrm>
            <a:off x="449704" y="961404"/>
            <a:ext cx="3236921" cy="1200329"/>
          </a:xfrm>
          <a:prstGeom prst="rect">
            <a:avLst/>
          </a:prstGeom>
          <a:noFill/>
        </p:spPr>
        <p:txBody>
          <a:bodyPr wrap="square" rtlCol="0">
            <a:spAutoFit/>
          </a:bodyPr>
          <a:lstStyle/>
          <a:p>
            <a:r>
              <a:rPr lang="en-CH" dirty="0"/>
              <a:t>Hill’s equation describes oscillator whose amplitude and frequency vary with s coordinate. </a:t>
            </a:r>
          </a:p>
        </p:txBody>
      </p:sp>
      <p:grpSp>
        <p:nvGrpSpPr>
          <p:cNvPr id="50" name="Group 49">
            <a:extLst>
              <a:ext uri="{FF2B5EF4-FFF2-40B4-BE49-F238E27FC236}">
                <a16:creationId xmlns:a16="http://schemas.microsoft.com/office/drawing/2014/main" id="{B0D8CAD8-0CF2-D626-1243-F65AD493B58D}"/>
              </a:ext>
            </a:extLst>
          </p:cNvPr>
          <p:cNvGrpSpPr/>
          <p:nvPr/>
        </p:nvGrpSpPr>
        <p:grpSpPr>
          <a:xfrm>
            <a:off x="6292550" y="-544240"/>
            <a:ext cx="2395927" cy="3047340"/>
            <a:chOff x="6292550" y="-544240"/>
            <a:chExt cx="2395927" cy="3047340"/>
          </a:xfrm>
        </p:grpSpPr>
        <p:cxnSp>
          <p:nvCxnSpPr>
            <p:cNvPr id="9" name="Straight Arrow Connector 8">
              <a:extLst>
                <a:ext uri="{FF2B5EF4-FFF2-40B4-BE49-F238E27FC236}">
                  <a16:creationId xmlns:a16="http://schemas.microsoft.com/office/drawing/2014/main" id="{CB3042C2-7014-8B94-403F-35854F696801}"/>
                </a:ext>
              </a:extLst>
            </p:cNvPr>
            <p:cNvCxnSpPr/>
            <p:nvPr/>
          </p:nvCxnSpPr>
          <p:spPr>
            <a:xfrm flipV="1">
              <a:off x="7484268" y="595402"/>
              <a:ext cx="0" cy="1611443"/>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15" name="Straight Arrow Connector 14">
              <a:extLst>
                <a:ext uri="{FF2B5EF4-FFF2-40B4-BE49-F238E27FC236}">
                  <a16:creationId xmlns:a16="http://schemas.microsoft.com/office/drawing/2014/main" id="{54A07D32-FF6F-591A-6312-561501094671}"/>
                </a:ext>
              </a:extLst>
            </p:cNvPr>
            <p:cNvCxnSpPr/>
            <p:nvPr/>
          </p:nvCxnSpPr>
          <p:spPr>
            <a:xfrm>
              <a:off x="6292550" y="2206845"/>
              <a:ext cx="2330970"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23" name="Arc 22">
              <a:extLst>
                <a:ext uri="{FF2B5EF4-FFF2-40B4-BE49-F238E27FC236}">
                  <a16:creationId xmlns:a16="http://schemas.microsoft.com/office/drawing/2014/main" id="{532F4AE5-A87C-C2ED-172C-0F413B1DC918}"/>
                </a:ext>
              </a:extLst>
            </p:cNvPr>
            <p:cNvSpPr/>
            <p:nvPr/>
          </p:nvSpPr>
          <p:spPr>
            <a:xfrm>
              <a:off x="6737258" y="-544240"/>
              <a:ext cx="1506511" cy="2745464"/>
            </a:xfrm>
            <a:prstGeom prst="arc">
              <a:avLst>
                <a:gd name="adj1" fmla="val 2926520"/>
                <a:gd name="adj2" fmla="val 7827083"/>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CH"/>
            </a:p>
          </p:txBody>
        </p:sp>
        <p:sp>
          <p:nvSpPr>
            <p:cNvPr id="25" name="TextBox 24">
              <a:extLst>
                <a:ext uri="{FF2B5EF4-FFF2-40B4-BE49-F238E27FC236}">
                  <a16:creationId xmlns:a16="http://schemas.microsoft.com/office/drawing/2014/main" id="{219F914D-25D5-9532-DC2B-D078B12BAC94}"/>
                </a:ext>
              </a:extLst>
            </p:cNvPr>
            <p:cNvSpPr txBox="1"/>
            <p:nvPr/>
          </p:nvSpPr>
          <p:spPr>
            <a:xfrm>
              <a:off x="7494262" y="594142"/>
              <a:ext cx="434715" cy="369332"/>
            </a:xfrm>
            <a:prstGeom prst="rect">
              <a:avLst/>
            </a:prstGeom>
            <a:noFill/>
          </p:spPr>
          <p:txBody>
            <a:bodyPr wrap="square" rtlCol="0">
              <a:spAutoFit/>
            </a:bodyPr>
            <a:lstStyle/>
            <a:p>
              <a:r>
                <a:rPr lang="en-CH" dirty="0">
                  <a:solidFill>
                    <a:schemeClr val="accent6">
                      <a:lumMod val="50000"/>
                    </a:schemeClr>
                  </a:solidFill>
                </a:rPr>
                <a:t>E</a:t>
              </a:r>
            </a:p>
          </p:txBody>
        </p:sp>
        <p:sp>
          <p:nvSpPr>
            <p:cNvPr id="26" name="TextBox 25">
              <a:extLst>
                <a:ext uri="{FF2B5EF4-FFF2-40B4-BE49-F238E27FC236}">
                  <a16:creationId xmlns:a16="http://schemas.microsoft.com/office/drawing/2014/main" id="{228C7E47-5EE1-E003-E4D9-B16FE8CFBB88}"/>
                </a:ext>
              </a:extLst>
            </p:cNvPr>
            <p:cNvSpPr txBox="1"/>
            <p:nvPr/>
          </p:nvSpPr>
          <p:spPr>
            <a:xfrm>
              <a:off x="8253762" y="2133768"/>
              <a:ext cx="434715" cy="369332"/>
            </a:xfrm>
            <a:prstGeom prst="rect">
              <a:avLst/>
            </a:prstGeom>
            <a:noFill/>
          </p:spPr>
          <p:txBody>
            <a:bodyPr wrap="square" rtlCol="0">
              <a:spAutoFit/>
            </a:bodyPr>
            <a:lstStyle/>
            <a:p>
              <a:r>
                <a:rPr lang="en-CH" dirty="0">
                  <a:solidFill>
                    <a:schemeClr val="accent6">
                      <a:lumMod val="50000"/>
                    </a:schemeClr>
                  </a:solidFill>
                </a:rPr>
                <a:t>X</a:t>
              </a:r>
            </a:p>
          </p:txBody>
        </p:sp>
        <p:sp>
          <p:nvSpPr>
            <p:cNvPr id="27" name="Oval 26">
              <a:extLst>
                <a:ext uri="{FF2B5EF4-FFF2-40B4-BE49-F238E27FC236}">
                  <a16:creationId xmlns:a16="http://schemas.microsoft.com/office/drawing/2014/main" id="{5DC79506-D5B1-3EDC-C028-DDDE1AD6E1F3}"/>
                </a:ext>
              </a:extLst>
            </p:cNvPr>
            <p:cNvSpPr/>
            <p:nvPr/>
          </p:nvSpPr>
          <p:spPr>
            <a:xfrm>
              <a:off x="6911977" y="1482421"/>
              <a:ext cx="187377" cy="187377"/>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cxnSp>
          <p:nvCxnSpPr>
            <p:cNvPr id="28" name="Straight Arrow Connector 27">
              <a:extLst>
                <a:ext uri="{FF2B5EF4-FFF2-40B4-BE49-F238E27FC236}">
                  <a16:creationId xmlns:a16="http://schemas.microsoft.com/office/drawing/2014/main" id="{00FB619A-ABB0-28D1-CC49-7251D2AD7327}"/>
                </a:ext>
              </a:extLst>
            </p:cNvPr>
            <p:cNvCxnSpPr>
              <a:cxnSpLocks/>
            </p:cNvCxnSpPr>
            <p:nvPr/>
          </p:nvCxnSpPr>
          <p:spPr>
            <a:xfrm>
              <a:off x="7007001" y="1591998"/>
              <a:ext cx="192457" cy="33635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9" name="TextBox 28">
              <a:extLst>
                <a:ext uri="{FF2B5EF4-FFF2-40B4-BE49-F238E27FC236}">
                  <a16:creationId xmlns:a16="http://schemas.microsoft.com/office/drawing/2014/main" id="{0FD5607D-E8C9-D549-3C29-04243EEEC8E8}"/>
                </a:ext>
              </a:extLst>
            </p:cNvPr>
            <p:cNvSpPr txBox="1"/>
            <p:nvPr/>
          </p:nvSpPr>
          <p:spPr>
            <a:xfrm>
              <a:off x="7068141" y="1517404"/>
              <a:ext cx="688351" cy="369332"/>
            </a:xfrm>
            <a:prstGeom prst="rect">
              <a:avLst/>
            </a:prstGeom>
            <a:noFill/>
            <a:ln>
              <a:noFill/>
            </a:ln>
          </p:spPr>
          <p:txBody>
            <a:bodyPr wrap="square" rtlCol="0">
              <a:spAutoFit/>
            </a:bodyPr>
            <a:lstStyle/>
            <a:p>
              <a:r>
                <a:rPr lang="en-CH" dirty="0">
                  <a:solidFill>
                    <a:srgbClr val="FF0000"/>
                  </a:solidFill>
                </a:rPr>
                <a:t>d</a:t>
              </a:r>
              <a:r>
                <a:rPr lang="el-GR" dirty="0">
                  <a:solidFill>
                    <a:srgbClr val="FF0000"/>
                  </a:solidFill>
                </a:rPr>
                <a:t>μ</a:t>
              </a:r>
              <a:endParaRPr lang="en-CH" dirty="0">
                <a:solidFill>
                  <a:srgbClr val="FF0000"/>
                </a:solidFill>
              </a:endParaRPr>
            </a:p>
          </p:txBody>
        </p:sp>
      </p:grpSp>
      <p:sp>
        <p:nvSpPr>
          <p:cNvPr id="30" name="TextBox 29">
            <a:extLst>
              <a:ext uri="{FF2B5EF4-FFF2-40B4-BE49-F238E27FC236}">
                <a16:creationId xmlns:a16="http://schemas.microsoft.com/office/drawing/2014/main" id="{13A81B30-D06A-34D2-A6A1-E938B90DC04D}"/>
              </a:ext>
            </a:extLst>
          </p:cNvPr>
          <p:cNvSpPr txBox="1"/>
          <p:nvPr/>
        </p:nvSpPr>
        <p:spPr>
          <a:xfrm>
            <a:off x="8185376" y="1376902"/>
            <a:ext cx="688351" cy="369332"/>
          </a:xfrm>
          <a:prstGeom prst="rect">
            <a:avLst/>
          </a:prstGeom>
          <a:noFill/>
          <a:ln>
            <a:noFill/>
          </a:ln>
        </p:spPr>
        <p:txBody>
          <a:bodyPr wrap="square" rtlCol="0">
            <a:spAutoFit/>
          </a:bodyPr>
          <a:lstStyle/>
          <a:p>
            <a:r>
              <a:rPr lang="en-US" dirty="0">
                <a:solidFill>
                  <a:srgbClr val="FF0000"/>
                </a:solidFill>
              </a:rPr>
              <a:t>s1</a:t>
            </a:r>
            <a:endParaRPr lang="en-CH" dirty="0">
              <a:solidFill>
                <a:srgbClr val="FF0000"/>
              </a:solidFill>
            </a:endParaRPr>
          </a:p>
        </p:txBody>
      </p:sp>
      <p:cxnSp>
        <p:nvCxnSpPr>
          <p:cNvPr id="31" name="Straight Arrow Connector 30">
            <a:extLst>
              <a:ext uri="{FF2B5EF4-FFF2-40B4-BE49-F238E27FC236}">
                <a16:creationId xmlns:a16="http://schemas.microsoft.com/office/drawing/2014/main" id="{8895EC97-C123-5DF0-1CBF-992C2E647F45}"/>
              </a:ext>
            </a:extLst>
          </p:cNvPr>
          <p:cNvCxnSpPr/>
          <p:nvPr/>
        </p:nvCxnSpPr>
        <p:spPr>
          <a:xfrm flipV="1">
            <a:off x="4746761" y="595402"/>
            <a:ext cx="0" cy="1611443"/>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32" name="Straight Arrow Connector 31">
            <a:extLst>
              <a:ext uri="{FF2B5EF4-FFF2-40B4-BE49-F238E27FC236}">
                <a16:creationId xmlns:a16="http://schemas.microsoft.com/office/drawing/2014/main" id="{D79EAEAD-8D87-E44B-5BC1-E55A0906D9D6}"/>
              </a:ext>
            </a:extLst>
          </p:cNvPr>
          <p:cNvCxnSpPr/>
          <p:nvPr/>
        </p:nvCxnSpPr>
        <p:spPr>
          <a:xfrm>
            <a:off x="3555043" y="2206845"/>
            <a:ext cx="2330970"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33" name="Arc 32">
            <a:extLst>
              <a:ext uri="{FF2B5EF4-FFF2-40B4-BE49-F238E27FC236}">
                <a16:creationId xmlns:a16="http://schemas.microsoft.com/office/drawing/2014/main" id="{7E15985E-646D-1688-3AA9-2E4A8EC94C1C}"/>
              </a:ext>
            </a:extLst>
          </p:cNvPr>
          <p:cNvSpPr/>
          <p:nvPr/>
        </p:nvSpPr>
        <p:spPr>
          <a:xfrm>
            <a:off x="3999751" y="-544240"/>
            <a:ext cx="1506511" cy="2745464"/>
          </a:xfrm>
          <a:prstGeom prst="arc">
            <a:avLst>
              <a:gd name="adj1" fmla="val 2926520"/>
              <a:gd name="adj2" fmla="val 7827083"/>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CH"/>
          </a:p>
        </p:txBody>
      </p:sp>
      <p:sp>
        <p:nvSpPr>
          <p:cNvPr id="35" name="TextBox 34">
            <a:extLst>
              <a:ext uri="{FF2B5EF4-FFF2-40B4-BE49-F238E27FC236}">
                <a16:creationId xmlns:a16="http://schemas.microsoft.com/office/drawing/2014/main" id="{71B31A6B-1588-CBC2-A014-61A8D412B4C9}"/>
              </a:ext>
            </a:extLst>
          </p:cNvPr>
          <p:cNvSpPr txBox="1"/>
          <p:nvPr/>
        </p:nvSpPr>
        <p:spPr>
          <a:xfrm>
            <a:off x="4756755" y="594142"/>
            <a:ext cx="434715" cy="369332"/>
          </a:xfrm>
          <a:prstGeom prst="rect">
            <a:avLst/>
          </a:prstGeom>
          <a:noFill/>
        </p:spPr>
        <p:txBody>
          <a:bodyPr wrap="square" rtlCol="0">
            <a:spAutoFit/>
          </a:bodyPr>
          <a:lstStyle/>
          <a:p>
            <a:r>
              <a:rPr lang="en-CH" dirty="0">
                <a:solidFill>
                  <a:schemeClr val="accent6">
                    <a:lumMod val="50000"/>
                  </a:schemeClr>
                </a:solidFill>
              </a:rPr>
              <a:t>E</a:t>
            </a:r>
          </a:p>
        </p:txBody>
      </p:sp>
      <p:sp>
        <p:nvSpPr>
          <p:cNvPr id="36" name="TextBox 35">
            <a:extLst>
              <a:ext uri="{FF2B5EF4-FFF2-40B4-BE49-F238E27FC236}">
                <a16:creationId xmlns:a16="http://schemas.microsoft.com/office/drawing/2014/main" id="{1202C49B-AA96-94BC-D709-FB05E8743F64}"/>
              </a:ext>
            </a:extLst>
          </p:cNvPr>
          <p:cNvSpPr txBox="1"/>
          <p:nvPr/>
        </p:nvSpPr>
        <p:spPr>
          <a:xfrm>
            <a:off x="5516255" y="2133768"/>
            <a:ext cx="434715" cy="369332"/>
          </a:xfrm>
          <a:prstGeom prst="rect">
            <a:avLst/>
          </a:prstGeom>
          <a:noFill/>
        </p:spPr>
        <p:txBody>
          <a:bodyPr wrap="square" rtlCol="0">
            <a:spAutoFit/>
          </a:bodyPr>
          <a:lstStyle/>
          <a:p>
            <a:r>
              <a:rPr lang="en-CH" dirty="0">
                <a:solidFill>
                  <a:schemeClr val="accent6">
                    <a:lumMod val="50000"/>
                  </a:schemeClr>
                </a:solidFill>
              </a:rPr>
              <a:t>X</a:t>
            </a:r>
          </a:p>
        </p:txBody>
      </p:sp>
      <p:sp>
        <p:nvSpPr>
          <p:cNvPr id="37" name="Oval 36">
            <a:extLst>
              <a:ext uri="{FF2B5EF4-FFF2-40B4-BE49-F238E27FC236}">
                <a16:creationId xmlns:a16="http://schemas.microsoft.com/office/drawing/2014/main" id="{E7E0F5E5-6D02-F357-F92C-02E253491144}"/>
              </a:ext>
            </a:extLst>
          </p:cNvPr>
          <p:cNvSpPr/>
          <p:nvPr/>
        </p:nvSpPr>
        <p:spPr>
          <a:xfrm>
            <a:off x="5133838" y="1482421"/>
            <a:ext cx="187377" cy="187377"/>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cxnSp>
        <p:nvCxnSpPr>
          <p:cNvPr id="38" name="Straight Arrow Connector 37">
            <a:extLst>
              <a:ext uri="{FF2B5EF4-FFF2-40B4-BE49-F238E27FC236}">
                <a16:creationId xmlns:a16="http://schemas.microsoft.com/office/drawing/2014/main" id="{71847EFE-057F-0E44-2A5F-588A33E83085}"/>
              </a:ext>
            </a:extLst>
          </p:cNvPr>
          <p:cNvCxnSpPr>
            <a:cxnSpLocks/>
          </p:cNvCxnSpPr>
          <p:nvPr/>
        </p:nvCxnSpPr>
        <p:spPr>
          <a:xfrm flipH="1">
            <a:off x="4955749" y="1608489"/>
            <a:ext cx="266824" cy="401335"/>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39" name="TextBox 38">
            <a:extLst>
              <a:ext uri="{FF2B5EF4-FFF2-40B4-BE49-F238E27FC236}">
                <a16:creationId xmlns:a16="http://schemas.microsoft.com/office/drawing/2014/main" id="{91BBE1DA-0B77-5C20-030A-8DFB4C7DABE7}"/>
              </a:ext>
            </a:extLst>
          </p:cNvPr>
          <p:cNvSpPr txBox="1"/>
          <p:nvPr/>
        </p:nvSpPr>
        <p:spPr>
          <a:xfrm>
            <a:off x="4720730" y="1449593"/>
            <a:ext cx="688351" cy="369332"/>
          </a:xfrm>
          <a:prstGeom prst="rect">
            <a:avLst/>
          </a:prstGeom>
          <a:noFill/>
          <a:ln>
            <a:noFill/>
          </a:ln>
        </p:spPr>
        <p:txBody>
          <a:bodyPr wrap="square" rtlCol="0">
            <a:spAutoFit/>
          </a:bodyPr>
          <a:lstStyle/>
          <a:p>
            <a:r>
              <a:rPr lang="en-CH" dirty="0">
                <a:solidFill>
                  <a:srgbClr val="FF0000"/>
                </a:solidFill>
              </a:rPr>
              <a:t>d</a:t>
            </a:r>
            <a:r>
              <a:rPr lang="el-GR" dirty="0">
                <a:solidFill>
                  <a:srgbClr val="FF0000"/>
                </a:solidFill>
              </a:rPr>
              <a:t>μ</a:t>
            </a:r>
            <a:endParaRPr lang="en-CH" dirty="0">
              <a:solidFill>
                <a:srgbClr val="FF0000"/>
              </a:solidFill>
            </a:endParaRPr>
          </a:p>
        </p:txBody>
      </p:sp>
      <p:sp>
        <p:nvSpPr>
          <p:cNvPr id="41" name="TextBox 40">
            <a:extLst>
              <a:ext uri="{FF2B5EF4-FFF2-40B4-BE49-F238E27FC236}">
                <a16:creationId xmlns:a16="http://schemas.microsoft.com/office/drawing/2014/main" id="{22B3249F-EF44-9234-AA01-0DA7060ED2EE}"/>
              </a:ext>
            </a:extLst>
          </p:cNvPr>
          <p:cNvSpPr txBox="1"/>
          <p:nvPr/>
        </p:nvSpPr>
        <p:spPr>
          <a:xfrm>
            <a:off x="5447869" y="1376902"/>
            <a:ext cx="688351" cy="369332"/>
          </a:xfrm>
          <a:prstGeom prst="rect">
            <a:avLst/>
          </a:prstGeom>
          <a:noFill/>
          <a:ln>
            <a:noFill/>
          </a:ln>
        </p:spPr>
        <p:txBody>
          <a:bodyPr wrap="square" rtlCol="0">
            <a:spAutoFit/>
          </a:bodyPr>
          <a:lstStyle/>
          <a:p>
            <a:r>
              <a:rPr lang="en-US" dirty="0">
                <a:solidFill>
                  <a:srgbClr val="FF0000"/>
                </a:solidFill>
              </a:rPr>
              <a:t>s0</a:t>
            </a:r>
            <a:endParaRPr lang="en-CH" dirty="0">
              <a:solidFill>
                <a:srgbClr val="FF0000"/>
              </a:solidFill>
            </a:endParaRPr>
          </a:p>
        </p:txBody>
      </p:sp>
      <p:pic>
        <p:nvPicPr>
          <p:cNvPr id="45" name="Picture 44">
            <a:extLst>
              <a:ext uri="{FF2B5EF4-FFF2-40B4-BE49-F238E27FC236}">
                <a16:creationId xmlns:a16="http://schemas.microsoft.com/office/drawing/2014/main" id="{499466FB-8498-047B-CBFA-26E87D9A9C24}"/>
              </a:ext>
            </a:extLst>
          </p:cNvPr>
          <p:cNvPicPr>
            <a:picLocks noChangeAspect="1"/>
          </p:cNvPicPr>
          <p:nvPr/>
        </p:nvPicPr>
        <p:blipFill>
          <a:blip r:embed="rId2"/>
          <a:stretch>
            <a:fillRect/>
          </a:stretch>
        </p:blipFill>
        <p:spPr>
          <a:xfrm>
            <a:off x="449704" y="4005485"/>
            <a:ext cx="2743611" cy="491958"/>
          </a:xfrm>
          <a:prstGeom prst="rect">
            <a:avLst/>
          </a:prstGeom>
        </p:spPr>
      </p:pic>
      <p:pic>
        <p:nvPicPr>
          <p:cNvPr id="46" name="Picture 45">
            <a:extLst>
              <a:ext uri="{FF2B5EF4-FFF2-40B4-BE49-F238E27FC236}">
                <a16:creationId xmlns:a16="http://schemas.microsoft.com/office/drawing/2014/main" id="{40ACB113-466A-5552-8D29-3A182F6D45FF}"/>
              </a:ext>
            </a:extLst>
          </p:cNvPr>
          <p:cNvPicPr>
            <a:picLocks noChangeAspect="1"/>
          </p:cNvPicPr>
          <p:nvPr/>
        </p:nvPicPr>
        <p:blipFill>
          <a:blip r:embed="rId3"/>
          <a:stretch>
            <a:fillRect/>
          </a:stretch>
        </p:blipFill>
        <p:spPr>
          <a:xfrm>
            <a:off x="6057990" y="2473045"/>
            <a:ext cx="2532522" cy="2288596"/>
          </a:xfrm>
          <a:prstGeom prst="rect">
            <a:avLst/>
          </a:prstGeom>
        </p:spPr>
      </p:pic>
      <p:pic>
        <p:nvPicPr>
          <p:cNvPr id="47" name="Picture 46">
            <a:extLst>
              <a:ext uri="{FF2B5EF4-FFF2-40B4-BE49-F238E27FC236}">
                <a16:creationId xmlns:a16="http://schemas.microsoft.com/office/drawing/2014/main" id="{D404A869-5FDA-F357-8E8B-8FB0BF4CD3C6}"/>
              </a:ext>
            </a:extLst>
          </p:cNvPr>
          <p:cNvPicPr>
            <a:picLocks noChangeAspect="1"/>
          </p:cNvPicPr>
          <p:nvPr/>
        </p:nvPicPr>
        <p:blipFill>
          <a:blip r:embed="rId4"/>
          <a:stretch>
            <a:fillRect/>
          </a:stretch>
        </p:blipFill>
        <p:spPr>
          <a:xfrm>
            <a:off x="3516547" y="2415310"/>
            <a:ext cx="2369466" cy="2251340"/>
          </a:xfrm>
          <a:prstGeom prst="rect">
            <a:avLst/>
          </a:prstGeom>
        </p:spPr>
      </p:pic>
      <p:pic>
        <p:nvPicPr>
          <p:cNvPr id="48" name="Picture 47">
            <a:extLst>
              <a:ext uri="{FF2B5EF4-FFF2-40B4-BE49-F238E27FC236}">
                <a16:creationId xmlns:a16="http://schemas.microsoft.com/office/drawing/2014/main" id="{A1E2B6F1-A2E7-64F9-A0B0-49C084F5FA12}"/>
              </a:ext>
            </a:extLst>
          </p:cNvPr>
          <p:cNvPicPr>
            <a:picLocks noChangeAspect="1"/>
          </p:cNvPicPr>
          <p:nvPr/>
        </p:nvPicPr>
        <p:blipFill>
          <a:blip r:embed="rId5"/>
          <a:stretch>
            <a:fillRect/>
          </a:stretch>
        </p:blipFill>
        <p:spPr>
          <a:xfrm>
            <a:off x="477549" y="2375224"/>
            <a:ext cx="2057400" cy="654050"/>
          </a:xfrm>
          <a:prstGeom prst="rect">
            <a:avLst/>
          </a:prstGeom>
        </p:spPr>
      </p:pic>
      <p:graphicFrame>
        <p:nvGraphicFramePr>
          <p:cNvPr id="49" name="Object 15">
            <a:extLst>
              <a:ext uri="{FF2B5EF4-FFF2-40B4-BE49-F238E27FC236}">
                <a16:creationId xmlns:a16="http://schemas.microsoft.com/office/drawing/2014/main" id="{8702E06B-1A4A-12A0-43A1-A22D7AE8BA40}"/>
              </a:ext>
            </a:extLst>
          </p:cNvPr>
          <p:cNvGraphicFramePr>
            <a:graphicFrameLocks noChangeAspect="1"/>
          </p:cNvGraphicFramePr>
          <p:nvPr>
            <p:extLst>
              <p:ext uri="{D42A27DB-BD31-4B8C-83A1-F6EECF244321}">
                <p14:modId xmlns:p14="http://schemas.microsoft.com/office/powerpoint/2010/main" val="2933909545"/>
              </p:ext>
            </p:extLst>
          </p:nvPr>
        </p:nvGraphicFramePr>
        <p:xfrm>
          <a:off x="477549" y="3265312"/>
          <a:ext cx="2268160" cy="323061"/>
        </p:xfrm>
        <a:graphic>
          <a:graphicData uri="http://schemas.openxmlformats.org/presentationml/2006/ole">
            <mc:AlternateContent xmlns:mc="http://schemas.openxmlformats.org/markup-compatibility/2006">
              <mc:Choice xmlns:v="urn:schemas-microsoft-com:vml" Requires="v">
                <p:oleObj name="Equation" r:id="rId6" imgW="1879600" imgH="266700" progId="Equation.3">
                  <p:embed/>
                </p:oleObj>
              </mc:Choice>
              <mc:Fallback>
                <p:oleObj name="Equation" r:id="rId6" imgW="1879600" imgH="266700" progId="Equation.3">
                  <p:embed/>
                  <p:pic>
                    <p:nvPicPr>
                      <p:cNvPr id="42" name="Object 15">
                        <a:extLst>
                          <a:ext uri="{FF2B5EF4-FFF2-40B4-BE49-F238E27FC236}">
                            <a16:creationId xmlns:a16="http://schemas.microsoft.com/office/drawing/2014/main" id="{0C394F1D-0EF5-55AE-8A99-7DB406D62BCA}"/>
                          </a:ext>
                        </a:extLst>
                      </p:cNvPr>
                      <p:cNvPicPr>
                        <a:picLocks noChangeAspect="1" noChangeArrowheads="1"/>
                      </p:cNvPicPr>
                      <p:nvPr/>
                    </p:nvPicPr>
                    <p:blipFill>
                      <a:blip r:embed="rId7"/>
                      <a:srcRect/>
                      <a:stretch>
                        <a:fillRect/>
                      </a:stretch>
                    </p:blipFill>
                    <p:spPr bwMode="auto">
                      <a:xfrm>
                        <a:off x="477549" y="3265312"/>
                        <a:ext cx="2268160" cy="323061"/>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3636478918"/>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3F55B5-F19F-D8E6-7FDA-FC8B0075B971}"/>
              </a:ext>
            </a:extLst>
          </p:cNvPr>
          <p:cNvSpPr>
            <a:spLocks noGrp="1"/>
          </p:cNvSpPr>
          <p:nvPr>
            <p:ph type="title"/>
          </p:nvPr>
        </p:nvSpPr>
        <p:spPr/>
        <p:txBody>
          <a:bodyPr/>
          <a:lstStyle/>
          <a:p>
            <a:r>
              <a:rPr lang="en-US" dirty="0"/>
              <a:t>Hardware system : PFL &amp; PFN</a:t>
            </a:r>
          </a:p>
        </p:txBody>
      </p:sp>
      <p:sp>
        <p:nvSpPr>
          <p:cNvPr id="6" name="Slide Number Placeholder 5">
            <a:extLst>
              <a:ext uri="{FF2B5EF4-FFF2-40B4-BE49-F238E27FC236}">
                <a16:creationId xmlns:a16="http://schemas.microsoft.com/office/drawing/2014/main" id="{39323F5A-1CEC-C9D3-F60E-23378DC20621}"/>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180</a:t>
            </a:fld>
            <a:endParaRPr lang="en-US" dirty="0"/>
          </a:p>
        </p:txBody>
      </p:sp>
      <p:sp>
        <p:nvSpPr>
          <p:cNvPr id="7" name="TextBox 6">
            <a:extLst>
              <a:ext uri="{FF2B5EF4-FFF2-40B4-BE49-F238E27FC236}">
                <a16:creationId xmlns:a16="http://schemas.microsoft.com/office/drawing/2014/main" id="{20C8D948-9086-35F9-DC63-C3B37E9AD0E7}"/>
              </a:ext>
            </a:extLst>
          </p:cNvPr>
          <p:cNvSpPr txBox="1"/>
          <p:nvPr/>
        </p:nvSpPr>
        <p:spPr>
          <a:xfrm>
            <a:off x="85744" y="572081"/>
            <a:ext cx="4366218" cy="1668910"/>
          </a:xfrm>
          <a:prstGeom prst="rect">
            <a:avLst/>
          </a:prstGeom>
          <a:noFill/>
        </p:spPr>
        <p:txBody>
          <a:bodyPr wrap="square" rtlCol="0">
            <a:normAutofit fontScale="77500" lnSpcReduction="20000"/>
          </a:bodyPr>
          <a:lstStyle/>
          <a:p>
            <a:pPr>
              <a:spcBef>
                <a:spcPts val="600"/>
              </a:spcBef>
            </a:pPr>
            <a:r>
              <a:rPr lang="en-GB" b="1" dirty="0">
                <a:latin typeface="Arial"/>
                <a:cs typeface="Arial"/>
              </a:rPr>
              <a:t>Pulse Forming Line (PFL)</a:t>
            </a:r>
          </a:p>
          <a:p>
            <a:pPr marL="285750" indent="-285750">
              <a:spcBef>
                <a:spcPts val="600"/>
              </a:spcBef>
              <a:buFont typeface="Arial" panose="020B0604020202020204" pitchFamily="34" charset="0"/>
              <a:buChar char="•"/>
            </a:pPr>
            <a:r>
              <a:rPr lang="en-GB" sz="1600" b="0" dirty="0">
                <a:latin typeface="Arial"/>
                <a:cs typeface="Arial"/>
              </a:rPr>
              <a:t>Low-loss coaxial cable</a:t>
            </a:r>
          </a:p>
          <a:p>
            <a:pPr marL="285750" indent="-285750">
              <a:spcBef>
                <a:spcPts val="600"/>
              </a:spcBef>
              <a:buFont typeface="Arial" panose="020B0604020202020204" pitchFamily="34" charset="0"/>
              <a:buChar char="•"/>
            </a:pPr>
            <a:r>
              <a:rPr lang="en-GB" sz="1600" b="0" dirty="0">
                <a:latin typeface="Arial"/>
                <a:cs typeface="Arial"/>
              </a:rPr>
              <a:t>Fast and ripple-free pulses</a:t>
            </a:r>
          </a:p>
          <a:p>
            <a:pPr marL="285750" indent="-285750">
              <a:spcBef>
                <a:spcPts val="600"/>
              </a:spcBef>
              <a:buFont typeface="Arial" panose="020B0604020202020204" pitchFamily="34" charset="0"/>
              <a:buChar char="•"/>
            </a:pPr>
            <a:r>
              <a:rPr lang="en-GB" sz="1600" b="0" dirty="0">
                <a:latin typeface="Arial"/>
                <a:cs typeface="Arial"/>
                <a:sym typeface="Wingdings" panose="05000000000000000000" pitchFamily="2" charset="2"/>
              </a:rPr>
              <a:t>Attenuation  &amp; droop becomes problematic for pulses &gt;</a:t>
            </a:r>
            <a:r>
              <a:rPr lang="en-GB" sz="1600" b="0" dirty="0">
                <a:latin typeface="Arial"/>
                <a:cs typeface="Arial"/>
              </a:rPr>
              <a:t> 3 </a:t>
            </a:r>
            <a:r>
              <a:rPr lang="el-GR" sz="1600" b="0" dirty="0">
                <a:latin typeface="Arial"/>
                <a:cs typeface="Arial"/>
              </a:rPr>
              <a:t>μ</a:t>
            </a:r>
            <a:r>
              <a:rPr lang="en-GB" sz="1600" b="0" dirty="0">
                <a:latin typeface="Arial"/>
                <a:cs typeface="Arial"/>
              </a:rPr>
              <a:t>s</a:t>
            </a:r>
          </a:p>
          <a:p>
            <a:pPr marL="285750" indent="-285750">
              <a:spcBef>
                <a:spcPts val="600"/>
              </a:spcBef>
              <a:buFont typeface="Arial" panose="020B0604020202020204" pitchFamily="34" charset="0"/>
              <a:buChar char="•"/>
            </a:pPr>
            <a:r>
              <a:rPr lang="en-GB" sz="1600" b="0" dirty="0">
                <a:latin typeface="Arial"/>
                <a:cs typeface="Arial"/>
                <a:sym typeface="Wingdings" panose="05000000000000000000" pitchFamily="2" charset="2"/>
              </a:rPr>
              <a:t>Above </a:t>
            </a:r>
            <a:r>
              <a:rPr lang="en-GB" sz="1600" dirty="0">
                <a:latin typeface="Arial"/>
                <a:cs typeface="Arial"/>
                <a:sym typeface="Wingdings" panose="05000000000000000000" pitchFamily="2" charset="2"/>
              </a:rPr>
              <a:t>4</a:t>
            </a:r>
            <a:r>
              <a:rPr lang="en-GB" sz="1600" b="0" dirty="0">
                <a:latin typeface="Arial"/>
                <a:cs typeface="Arial"/>
                <a:sym typeface="Wingdings" panose="05000000000000000000" pitchFamily="2" charset="2"/>
              </a:rPr>
              <a:t>0 kV SF6 pressurized PE tape cables are used at CERN</a:t>
            </a:r>
            <a:endParaRPr lang="en-GB" sz="1600" b="0" dirty="0">
              <a:latin typeface="Arial"/>
              <a:cs typeface="Arial"/>
            </a:endParaRPr>
          </a:p>
          <a:p>
            <a:pPr marL="285750" indent="-285750">
              <a:spcBef>
                <a:spcPts val="600"/>
              </a:spcBef>
              <a:buFont typeface="Arial" panose="020B0604020202020204" pitchFamily="34" charset="0"/>
              <a:buChar char="•"/>
            </a:pPr>
            <a:r>
              <a:rPr lang="en-GB" sz="1600" b="0" dirty="0">
                <a:latin typeface="Arial"/>
                <a:cs typeface="Arial"/>
                <a:sym typeface="Wingdings" panose="05000000000000000000" pitchFamily="2" charset="2"/>
              </a:rPr>
              <a:t>Bulky: 3 </a:t>
            </a:r>
            <a:r>
              <a:rPr lang="el-GR" sz="1600" b="0" dirty="0">
                <a:latin typeface="Arial"/>
                <a:cs typeface="Arial"/>
              </a:rPr>
              <a:t>μ</a:t>
            </a:r>
            <a:r>
              <a:rPr lang="en-GB" sz="1600" b="0" dirty="0">
                <a:latin typeface="Arial"/>
                <a:cs typeface="Arial"/>
              </a:rPr>
              <a:t>s pulse ~ 300 m of cable</a:t>
            </a:r>
            <a:endParaRPr lang="en-GB" sz="1600" b="0" dirty="0">
              <a:latin typeface="Arial"/>
              <a:cs typeface="Arial"/>
              <a:sym typeface="Wingdings" panose="05000000000000000000" pitchFamily="2" charset="2"/>
            </a:endParaRPr>
          </a:p>
          <a:p>
            <a:pPr marL="285750" indent="-285750">
              <a:spcBef>
                <a:spcPts val="600"/>
              </a:spcBef>
              <a:buFont typeface="Arial" panose="020B0604020202020204" pitchFamily="34" charset="0"/>
              <a:buChar char="•"/>
            </a:pPr>
            <a:endParaRPr lang="en-GB" sz="1600" b="0" dirty="0">
              <a:latin typeface="Arial"/>
              <a:cs typeface="Arial"/>
            </a:endParaRPr>
          </a:p>
        </p:txBody>
      </p:sp>
      <p:sp>
        <p:nvSpPr>
          <p:cNvPr id="8" name="TextBox 7">
            <a:extLst>
              <a:ext uri="{FF2B5EF4-FFF2-40B4-BE49-F238E27FC236}">
                <a16:creationId xmlns:a16="http://schemas.microsoft.com/office/drawing/2014/main" id="{34F0631E-A934-6F73-F4C5-2CC47E565749}"/>
              </a:ext>
            </a:extLst>
          </p:cNvPr>
          <p:cNvSpPr txBox="1"/>
          <p:nvPr/>
        </p:nvSpPr>
        <p:spPr>
          <a:xfrm>
            <a:off x="4581543" y="336985"/>
            <a:ext cx="4604375" cy="1831271"/>
          </a:xfrm>
          <a:prstGeom prst="rect">
            <a:avLst/>
          </a:prstGeom>
          <a:noFill/>
        </p:spPr>
        <p:txBody>
          <a:bodyPr wrap="square" rtlCol="0">
            <a:spAutoFit/>
          </a:bodyPr>
          <a:lstStyle/>
          <a:p>
            <a:pPr>
              <a:spcBef>
                <a:spcPts val="600"/>
              </a:spcBef>
            </a:pPr>
            <a:r>
              <a:rPr lang="en-GB" b="1" dirty="0">
                <a:latin typeface="Arial"/>
                <a:cs typeface="Arial"/>
              </a:rPr>
              <a:t>Pulse Forming Network (PFN)</a:t>
            </a:r>
          </a:p>
          <a:p>
            <a:pPr marL="285750" indent="-285750">
              <a:spcBef>
                <a:spcPts val="600"/>
              </a:spcBef>
              <a:buFont typeface="Arial" panose="020B0604020202020204" pitchFamily="34" charset="0"/>
              <a:buChar char="•"/>
            </a:pPr>
            <a:r>
              <a:rPr lang="en-GB" sz="1600" b="0" dirty="0">
                <a:latin typeface="Arial"/>
                <a:cs typeface="Arial"/>
              </a:rPr>
              <a:t>Artificial coaxial cable made of lumped elements</a:t>
            </a:r>
          </a:p>
          <a:p>
            <a:pPr marL="285750" indent="-285750">
              <a:spcBef>
                <a:spcPts val="600"/>
              </a:spcBef>
              <a:buFont typeface="Arial" panose="020B0604020202020204" pitchFamily="34" charset="0"/>
              <a:buChar char="•"/>
            </a:pPr>
            <a:r>
              <a:rPr lang="en-GB" sz="1600" b="0" dirty="0">
                <a:latin typeface="Arial"/>
                <a:cs typeface="Arial"/>
              </a:rPr>
              <a:t>For low droop and long pulses &gt; 3</a:t>
            </a:r>
            <a:r>
              <a:rPr lang="el-GR" sz="1600" b="0" dirty="0">
                <a:latin typeface="Arial"/>
                <a:cs typeface="Arial"/>
              </a:rPr>
              <a:t> μ</a:t>
            </a:r>
            <a:r>
              <a:rPr lang="en-GB" sz="1600" b="0" dirty="0">
                <a:latin typeface="Arial"/>
                <a:cs typeface="Arial"/>
              </a:rPr>
              <a:t>s</a:t>
            </a:r>
          </a:p>
          <a:p>
            <a:pPr marL="285750" indent="-285750">
              <a:spcBef>
                <a:spcPts val="600"/>
              </a:spcBef>
              <a:buFont typeface="Arial" panose="020B0604020202020204" pitchFamily="34" charset="0"/>
              <a:buChar char="•"/>
            </a:pPr>
            <a:r>
              <a:rPr lang="en-GB" sz="1600" b="0" dirty="0">
                <a:latin typeface="Arial"/>
                <a:cs typeface="Arial"/>
              </a:rPr>
              <a:t>Each cell individually adjustable: adjustment of pulse flat-top difficult and time consuming.</a:t>
            </a:r>
          </a:p>
        </p:txBody>
      </p:sp>
      <p:pic>
        <p:nvPicPr>
          <p:cNvPr id="10" name="Picture 5" descr="CableReels_7603192">
            <a:extLst>
              <a:ext uri="{FF2B5EF4-FFF2-40B4-BE49-F238E27FC236}">
                <a16:creationId xmlns:a16="http://schemas.microsoft.com/office/drawing/2014/main" id="{6B6B3359-5BE6-A804-BA82-A88095EF5DCC}"/>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5009" y="2220844"/>
            <a:ext cx="3607152" cy="25037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2" name="Picture 17">
            <a:extLst>
              <a:ext uri="{FF2B5EF4-FFF2-40B4-BE49-F238E27FC236}">
                <a16:creationId xmlns:a16="http://schemas.microsoft.com/office/drawing/2014/main" id="{DF7626B7-F9AC-A28C-5FD8-8AD9ACFBF877}"/>
              </a:ext>
            </a:extLst>
          </p:cNvPr>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auto">
          <a:xfrm>
            <a:off x="5182756" y="2296228"/>
            <a:ext cx="3232835" cy="24141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 name="Footer Placeholder 2">
            <a:extLst>
              <a:ext uri="{FF2B5EF4-FFF2-40B4-BE49-F238E27FC236}">
                <a16:creationId xmlns:a16="http://schemas.microsoft.com/office/drawing/2014/main" id="{E3BFD058-D526-6FAF-787C-62F2124CD5D7}"/>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1534042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5F0A73-6BF8-38F4-5137-56ADB0993DC6}"/>
              </a:ext>
            </a:extLst>
          </p:cNvPr>
          <p:cNvSpPr>
            <a:spLocks noGrp="1"/>
          </p:cNvSpPr>
          <p:nvPr>
            <p:ph type="title"/>
          </p:nvPr>
        </p:nvSpPr>
        <p:spPr/>
        <p:txBody>
          <a:bodyPr/>
          <a:lstStyle/>
          <a:p>
            <a:r>
              <a:rPr lang="en-US" dirty="0"/>
              <a:t>Normalized phase space: math</a:t>
            </a:r>
          </a:p>
        </p:txBody>
      </p:sp>
      <p:sp>
        <p:nvSpPr>
          <p:cNvPr id="5" name="Footer Placeholder 4">
            <a:extLst>
              <a:ext uri="{FF2B5EF4-FFF2-40B4-BE49-F238E27FC236}">
                <a16:creationId xmlns:a16="http://schemas.microsoft.com/office/drawing/2014/main" id="{E1603906-4354-63D9-C6E2-29048AA1AB04}"/>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0F6AFF77-E88B-C55B-04E6-09DC6660D55B}"/>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19</a:t>
            </a:fld>
            <a:endParaRPr lang="en-US" dirty="0"/>
          </a:p>
        </p:txBody>
      </p:sp>
      <p:graphicFrame>
        <p:nvGraphicFramePr>
          <p:cNvPr id="7" name="Object 96">
            <a:extLst>
              <a:ext uri="{FF2B5EF4-FFF2-40B4-BE49-F238E27FC236}">
                <a16:creationId xmlns:a16="http://schemas.microsoft.com/office/drawing/2014/main" id="{CC6B8CB8-092A-07E8-718F-A3EA403FA6DB}"/>
              </a:ext>
            </a:extLst>
          </p:cNvPr>
          <p:cNvGraphicFramePr>
            <a:graphicFrameLocks noChangeAspect="1"/>
          </p:cNvGraphicFramePr>
          <p:nvPr>
            <p:extLst>
              <p:ext uri="{D42A27DB-BD31-4B8C-83A1-F6EECF244321}">
                <p14:modId xmlns:p14="http://schemas.microsoft.com/office/powerpoint/2010/main" val="3418728247"/>
              </p:ext>
            </p:extLst>
          </p:nvPr>
        </p:nvGraphicFramePr>
        <p:xfrm>
          <a:off x="2802431" y="1819860"/>
          <a:ext cx="482600" cy="444500"/>
        </p:xfrm>
        <a:graphic>
          <a:graphicData uri="http://schemas.openxmlformats.org/presentationml/2006/ole">
            <mc:AlternateContent xmlns:mc="http://schemas.openxmlformats.org/markup-compatibility/2006">
              <mc:Choice xmlns:v="urn:schemas-microsoft-com:vml" Requires="v">
                <p:oleObj name="Equation" r:id="rId2" imgW="482400" imgH="444240" progId="Equation.3">
                  <p:embed/>
                </p:oleObj>
              </mc:Choice>
              <mc:Fallback>
                <p:oleObj name="Equation" r:id="rId2" imgW="482400" imgH="444240" progId="Equation.3">
                  <p:embed/>
                  <p:pic>
                    <p:nvPicPr>
                      <p:cNvPr id="2050" name="Object 9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2431" y="1819860"/>
                        <a:ext cx="482600" cy="4445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 name="Object 97">
            <a:extLst>
              <a:ext uri="{FF2B5EF4-FFF2-40B4-BE49-F238E27FC236}">
                <a16:creationId xmlns:a16="http://schemas.microsoft.com/office/drawing/2014/main" id="{02A33474-11F6-5DF2-79E1-E5A43824E9F2}"/>
              </a:ext>
            </a:extLst>
          </p:cNvPr>
          <p:cNvGraphicFramePr>
            <a:graphicFrameLocks noChangeAspect="1"/>
          </p:cNvGraphicFramePr>
          <p:nvPr>
            <p:extLst>
              <p:ext uri="{D42A27DB-BD31-4B8C-83A1-F6EECF244321}">
                <p14:modId xmlns:p14="http://schemas.microsoft.com/office/powerpoint/2010/main" val="4261454656"/>
              </p:ext>
            </p:extLst>
          </p:nvPr>
        </p:nvGraphicFramePr>
        <p:xfrm>
          <a:off x="2650031" y="902285"/>
          <a:ext cx="596900" cy="444500"/>
        </p:xfrm>
        <a:graphic>
          <a:graphicData uri="http://schemas.openxmlformats.org/presentationml/2006/ole">
            <mc:AlternateContent xmlns:mc="http://schemas.openxmlformats.org/markup-compatibility/2006">
              <mc:Choice xmlns:v="urn:schemas-microsoft-com:vml" Requires="v">
                <p:oleObj name="Equation" r:id="rId4" imgW="596880" imgH="444240" progId="Equation.3">
                  <p:embed/>
                </p:oleObj>
              </mc:Choice>
              <mc:Fallback>
                <p:oleObj name="Equation" r:id="rId4" imgW="596880" imgH="444240" progId="Equation.3">
                  <p:embed/>
                  <p:pic>
                    <p:nvPicPr>
                      <p:cNvPr id="2051" name="Object 9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50031" y="902285"/>
                        <a:ext cx="596900" cy="4445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 name="Line 98">
            <a:extLst>
              <a:ext uri="{FF2B5EF4-FFF2-40B4-BE49-F238E27FC236}">
                <a16:creationId xmlns:a16="http://schemas.microsoft.com/office/drawing/2014/main" id="{9BB0934F-3591-4BBD-5725-CE08A1DED72C}"/>
              </a:ext>
            </a:extLst>
          </p:cNvPr>
          <p:cNvSpPr>
            <a:spLocks noChangeShapeType="1"/>
          </p:cNvSpPr>
          <p:nvPr/>
        </p:nvSpPr>
        <p:spPr bwMode="auto">
          <a:xfrm flipV="1">
            <a:off x="2503981" y="1005473"/>
            <a:ext cx="0" cy="276860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GB"/>
          </a:p>
        </p:txBody>
      </p:sp>
      <p:sp>
        <p:nvSpPr>
          <p:cNvPr id="10" name="Line 99">
            <a:extLst>
              <a:ext uri="{FF2B5EF4-FFF2-40B4-BE49-F238E27FC236}">
                <a16:creationId xmlns:a16="http://schemas.microsoft.com/office/drawing/2014/main" id="{2CB6BC52-E8B6-77FA-1132-3CD5FA671DEC}"/>
              </a:ext>
            </a:extLst>
          </p:cNvPr>
          <p:cNvSpPr>
            <a:spLocks noChangeShapeType="1"/>
          </p:cNvSpPr>
          <p:nvPr/>
        </p:nvSpPr>
        <p:spPr bwMode="auto">
          <a:xfrm>
            <a:off x="833931" y="2751723"/>
            <a:ext cx="3338512" cy="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GB"/>
          </a:p>
        </p:txBody>
      </p:sp>
      <p:sp>
        <p:nvSpPr>
          <p:cNvPr id="11" name="Oval 100">
            <a:extLst>
              <a:ext uri="{FF2B5EF4-FFF2-40B4-BE49-F238E27FC236}">
                <a16:creationId xmlns:a16="http://schemas.microsoft.com/office/drawing/2014/main" id="{A43B3738-9C3A-69D4-CCE2-7569BB335713}"/>
              </a:ext>
            </a:extLst>
          </p:cNvPr>
          <p:cNvSpPr>
            <a:spLocks noChangeArrowheads="1"/>
          </p:cNvSpPr>
          <p:nvPr/>
        </p:nvSpPr>
        <p:spPr bwMode="auto">
          <a:xfrm rot="19167719">
            <a:off x="1060943" y="2069098"/>
            <a:ext cx="2959100" cy="1365250"/>
          </a:xfrm>
          <a:prstGeom prst="ellipse">
            <a:avLst/>
          </a:prstGeom>
          <a:noFill/>
          <a:ln w="9525" algn="ctr">
            <a:solidFill>
              <a:srgbClr val="FF0000"/>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12" name="Text Box 101">
            <a:extLst>
              <a:ext uri="{FF2B5EF4-FFF2-40B4-BE49-F238E27FC236}">
                <a16:creationId xmlns:a16="http://schemas.microsoft.com/office/drawing/2014/main" id="{8F6B8281-3118-C097-01C6-62D7EED49720}"/>
              </a:ext>
            </a:extLst>
          </p:cNvPr>
          <p:cNvSpPr txBox="1">
            <a:spLocks noChangeArrowheads="1"/>
          </p:cNvSpPr>
          <p:nvPr/>
        </p:nvSpPr>
        <p:spPr bwMode="auto">
          <a:xfrm>
            <a:off x="3894507" y="2827923"/>
            <a:ext cx="527300"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sz="1400" i="1" dirty="0"/>
              <a:t>x(s)</a:t>
            </a:r>
          </a:p>
        </p:txBody>
      </p:sp>
      <p:sp>
        <p:nvSpPr>
          <p:cNvPr id="13" name="Text Box 102">
            <a:extLst>
              <a:ext uri="{FF2B5EF4-FFF2-40B4-BE49-F238E27FC236}">
                <a16:creationId xmlns:a16="http://schemas.microsoft.com/office/drawing/2014/main" id="{893FDDEC-6F50-8C0A-4B4A-A33FA566D35D}"/>
              </a:ext>
            </a:extLst>
          </p:cNvPr>
          <p:cNvSpPr txBox="1">
            <a:spLocks noChangeArrowheads="1"/>
          </p:cNvSpPr>
          <p:nvPr/>
        </p:nvSpPr>
        <p:spPr bwMode="auto">
          <a:xfrm>
            <a:off x="1936786" y="929273"/>
            <a:ext cx="567187"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sz="1400" i="1" dirty="0"/>
              <a:t>x’(s)</a:t>
            </a:r>
          </a:p>
        </p:txBody>
      </p:sp>
      <p:sp>
        <p:nvSpPr>
          <p:cNvPr id="14" name="Line 103">
            <a:extLst>
              <a:ext uri="{FF2B5EF4-FFF2-40B4-BE49-F238E27FC236}">
                <a16:creationId xmlns:a16="http://schemas.microsoft.com/office/drawing/2014/main" id="{3BEA9D1D-97FA-9C82-3CE5-7085D8A6BA46}"/>
              </a:ext>
            </a:extLst>
          </p:cNvPr>
          <p:cNvSpPr>
            <a:spLocks noChangeShapeType="1"/>
          </p:cNvSpPr>
          <p:nvPr/>
        </p:nvSpPr>
        <p:spPr bwMode="auto">
          <a:xfrm flipH="1">
            <a:off x="891081" y="1661110"/>
            <a:ext cx="2427287" cy="0"/>
          </a:xfrm>
          <a:prstGeom prst="line">
            <a:avLst/>
          </a:prstGeom>
          <a:noFill/>
          <a:ln w="9525">
            <a:solidFill>
              <a:schemeClr val="tx1"/>
            </a:solidFill>
            <a:prstDash val="sysDot"/>
            <a:round/>
            <a:headEnd/>
            <a:tailEnd/>
          </a:ln>
          <a:extLst>
            <a:ext uri="{909E8E84-426E-40dd-AFC4-6F175D3DCCD1}">
              <a14:hiddenFill xmlns="" xmlns:a14="http://schemas.microsoft.com/office/drawing/2010/main">
                <a:noFill/>
              </a14:hiddenFill>
            </a:ext>
          </a:extLst>
        </p:spPr>
        <p:txBody>
          <a:bodyPr wrap="none" anchor="ctr"/>
          <a:lstStyle/>
          <a:p>
            <a:endParaRPr lang="en-GB"/>
          </a:p>
        </p:txBody>
      </p:sp>
      <p:sp>
        <p:nvSpPr>
          <p:cNvPr id="15" name="Line 104">
            <a:extLst>
              <a:ext uri="{FF2B5EF4-FFF2-40B4-BE49-F238E27FC236}">
                <a16:creationId xmlns:a16="http://schemas.microsoft.com/office/drawing/2014/main" id="{54129C9F-32D0-D49E-1352-5A9DF1C5F5FD}"/>
              </a:ext>
            </a:extLst>
          </p:cNvPr>
          <p:cNvSpPr>
            <a:spLocks noChangeShapeType="1"/>
          </p:cNvSpPr>
          <p:nvPr/>
        </p:nvSpPr>
        <p:spPr bwMode="auto">
          <a:xfrm flipH="1">
            <a:off x="1735631" y="1945273"/>
            <a:ext cx="757237" cy="0"/>
          </a:xfrm>
          <a:prstGeom prst="line">
            <a:avLst/>
          </a:prstGeom>
          <a:noFill/>
          <a:ln w="9525">
            <a:solidFill>
              <a:schemeClr val="tx1"/>
            </a:solidFill>
            <a:prstDash val="sysDot"/>
            <a:round/>
            <a:headEnd/>
            <a:tailEnd/>
          </a:ln>
          <a:extLst>
            <a:ext uri="{909E8E84-426E-40dd-AFC4-6F175D3DCCD1}">
              <a14:hiddenFill xmlns="" xmlns:a14="http://schemas.microsoft.com/office/drawing/2010/main">
                <a:noFill/>
              </a14:hiddenFill>
            </a:ext>
          </a:extLst>
        </p:spPr>
        <p:txBody>
          <a:bodyPr wrap="none" anchor="ctr"/>
          <a:lstStyle/>
          <a:p>
            <a:endParaRPr lang="en-GB"/>
          </a:p>
        </p:txBody>
      </p:sp>
      <p:sp>
        <p:nvSpPr>
          <p:cNvPr id="16" name="Line 105">
            <a:extLst>
              <a:ext uri="{FF2B5EF4-FFF2-40B4-BE49-F238E27FC236}">
                <a16:creationId xmlns:a16="http://schemas.microsoft.com/office/drawing/2014/main" id="{6F881788-1319-2C36-3A5F-166546E1423A}"/>
              </a:ext>
            </a:extLst>
          </p:cNvPr>
          <p:cNvSpPr>
            <a:spLocks noChangeShapeType="1"/>
          </p:cNvSpPr>
          <p:nvPr/>
        </p:nvSpPr>
        <p:spPr bwMode="auto">
          <a:xfrm flipH="1">
            <a:off x="3754931" y="2030998"/>
            <a:ext cx="531812" cy="0"/>
          </a:xfrm>
          <a:prstGeom prst="line">
            <a:avLst/>
          </a:prstGeom>
          <a:noFill/>
          <a:ln w="9525">
            <a:solidFill>
              <a:schemeClr val="tx1"/>
            </a:solidFill>
            <a:prstDash val="sysDot"/>
            <a:round/>
            <a:headEnd/>
            <a:tailEnd/>
          </a:ln>
          <a:extLst>
            <a:ext uri="{909E8E84-426E-40dd-AFC4-6F175D3DCCD1}">
              <a14:hiddenFill xmlns="" xmlns:a14="http://schemas.microsoft.com/office/drawing/2010/main">
                <a:noFill/>
              </a14:hiddenFill>
            </a:ext>
          </a:extLst>
        </p:spPr>
        <p:txBody>
          <a:bodyPr wrap="none" anchor="ctr"/>
          <a:lstStyle/>
          <a:p>
            <a:endParaRPr lang="en-GB"/>
          </a:p>
        </p:txBody>
      </p:sp>
      <p:sp>
        <p:nvSpPr>
          <p:cNvPr id="17" name="Line 106">
            <a:extLst>
              <a:ext uri="{FF2B5EF4-FFF2-40B4-BE49-F238E27FC236}">
                <a16:creationId xmlns:a16="http://schemas.microsoft.com/office/drawing/2014/main" id="{1B8D78CB-B5F8-ABB0-40EA-6D03953D14B3}"/>
              </a:ext>
            </a:extLst>
          </p:cNvPr>
          <p:cNvSpPr>
            <a:spLocks noChangeShapeType="1"/>
          </p:cNvSpPr>
          <p:nvPr/>
        </p:nvSpPr>
        <p:spPr bwMode="auto">
          <a:xfrm flipH="1" flipV="1">
            <a:off x="3754931" y="2040523"/>
            <a:ext cx="0" cy="1819275"/>
          </a:xfrm>
          <a:prstGeom prst="line">
            <a:avLst/>
          </a:prstGeom>
          <a:noFill/>
          <a:ln w="9525">
            <a:solidFill>
              <a:schemeClr val="tx1"/>
            </a:solidFill>
            <a:prstDash val="sysDot"/>
            <a:round/>
            <a:headEnd/>
            <a:tailEnd/>
          </a:ln>
          <a:extLst>
            <a:ext uri="{909E8E84-426E-40dd-AFC4-6F175D3DCCD1}">
              <a14:hiddenFill xmlns="" xmlns:a14="http://schemas.microsoft.com/office/drawing/2010/main">
                <a:noFill/>
              </a14:hiddenFill>
            </a:ext>
          </a:extLst>
        </p:spPr>
        <p:txBody>
          <a:bodyPr wrap="none" anchor="ctr"/>
          <a:lstStyle/>
          <a:p>
            <a:endParaRPr lang="en-GB"/>
          </a:p>
        </p:txBody>
      </p:sp>
      <p:sp>
        <p:nvSpPr>
          <p:cNvPr id="18" name="Line 107">
            <a:extLst>
              <a:ext uri="{FF2B5EF4-FFF2-40B4-BE49-F238E27FC236}">
                <a16:creationId xmlns:a16="http://schemas.microsoft.com/office/drawing/2014/main" id="{A962AFFA-64A5-C702-52D5-628048AA1F56}"/>
              </a:ext>
            </a:extLst>
          </p:cNvPr>
          <p:cNvSpPr>
            <a:spLocks noChangeShapeType="1"/>
          </p:cNvSpPr>
          <p:nvPr/>
        </p:nvSpPr>
        <p:spPr bwMode="auto">
          <a:xfrm flipH="1" flipV="1">
            <a:off x="3470768" y="2153235"/>
            <a:ext cx="0" cy="608013"/>
          </a:xfrm>
          <a:prstGeom prst="line">
            <a:avLst/>
          </a:prstGeom>
          <a:noFill/>
          <a:ln w="9525">
            <a:solidFill>
              <a:schemeClr val="tx1"/>
            </a:solidFill>
            <a:prstDash val="sysDot"/>
            <a:round/>
            <a:headEnd/>
            <a:tailEnd/>
          </a:ln>
          <a:extLst>
            <a:ext uri="{909E8E84-426E-40dd-AFC4-6F175D3DCCD1}">
              <a14:hiddenFill xmlns="" xmlns:a14="http://schemas.microsoft.com/office/drawing/2010/main">
                <a:noFill/>
              </a14:hiddenFill>
            </a:ext>
          </a:extLst>
        </p:spPr>
        <p:txBody>
          <a:bodyPr wrap="none" anchor="ctr"/>
          <a:lstStyle/>
          <a:p>
            <a:endParaRPr lang="en-GB"/>
          </a:p>
        </p:txBody>
      </p:sp>
      <p:sp>
        <p:nvSpPr>
          <p:cNvPr id="19" name="Line 108">
            <a:extLst>
              <a:ext uri="{FF2B5EF4-FFF2-40B4-BE49-F238E27FC236}">
                <a16:creationId xmlns:a16="http://schemas.microsoft.com/office/drawing/2014/main" id="{340AC30D-720B-1FB9-4D55-13B2E2D80754}"/>
              </a:ext>
            </a:extLst>
          </p:cNvPr>
          <p:cNvSpPr>
            <a:spLocks noChangeShapeType="1"/>
          </p:cNvSpPr>
          <p:nvPr/>
        </p:nvSpPr>
        <p:spPr bwMode="auto">
          <a:xfrm flipH="1" flipV="1">
            <a:off x="3327893" y="1337260"/>
            <a:ext cx="0" cy="304800"/>
          </a:xfrm>
          <a:prstGeom prst="line">
            <a:avLst/>
          </a:prstGeom>
          <a:noFill/>
          <a:ln w="9525">
            <a:solidFill>
              <a:schemeClr val="tx1"/>
            </a:solidFill>
            <a:prstDash val="sysDot"/>
            <a:round/>
            <a:headEnd/>
            <a:tailEnd/>
          </a:ln>
          <a:extLst>
            <a:ext uri="{909E8E84-426E-40dd-AFC4-6F175D3DCCD1}">
              <a14:hiddenFill xmlns="" xmlns:a14="http://schemas.microsoft.com/office/drawing/2010/main">
                <a:noFill/>
              </a14:hiddenFill>
            </a:ext>
          </a:extLst>
        </p:spPr>
        <p:txBody>
          <a:bodyPr wrap="none" anchor="ctr"/>
          <a:lstStyle/>
          <a:p>
            <a:endParaRPr lang="en-GB"/>
          </a:p>
        </p:txBody>
      </p:sp>
      <p:sp>
        <p:nvSpPr>
          <p:cNvPr id="20" name="Line 109">
            <a:extLst>
              <a:ext uri="{FF2B5EF4-FFF2-40B4-BE49-F238E27FC236}">
                <a16:creationId xmlns:a16="http://schemas.microsoft.com/office/drawing/2014/main" id="{7A760264-BA9F-9091-2432-12782DD45897}"/>
              </a:ext>
            </a:extLst>
          </p:cNvPr>
          <p:cNvSpPr>
            <a:spLocks noChangeShapeType="1"/>
          </p:cNvSpPr>
          <p:nvPr/>
        </p:nvSpPr>
        <p:spPr bwMode="auto">
          <a:xfrm>
            <a:off x="2503981" y="3699460"/>
            <a:ext cx="1260475" cy="0"/>
          </a:xfrm>
          <a:prstGeom prst="line">
            <a:avLst/>
          </a:prstGeom>
          <a:noFill/>
          <a:ln w="9525">
            <a:solidFill>
              <a:schemeClr val="tx1"/>
            </a:solidFill>
            <a:round/>
            <a:headEnd type="arrow" w="med" len="med"/>
            <a:tailEnd type="arrow" w="med" len="med"/>
          </a:ln>
          <a:extLst>
            <a:ext uri="{909E8E84-426E-40dd-AFC4-6F175D3DCCD1}">
              <a14:hiddenFill xmlns="" xmlns:a14="http://schemas.microsoft.com/office/drawing/2010/main">
                <a:noFill/>
              </a14:hiddenFill>
            </a:ext>
          </a:extLst>
        </p:spPr>
        <p:txBody>
          <a:bodyPr wrap="none" anchor="ctr"/>
          <a:lstStyle/>
          <a:p>
            <a:endParaRPr lang="en-GB"/>
          </a:p>
        </p:txBody>
      </p:sp>
      <p:sp>
        <p:nvSpPr>
          <p:cNvPr id="21" name="Line 110">
            <a:extLst>
              <a:ext uri="{FF2B5EF4-FFF2-40B4-BE49-F238E27FC236}">
                <a16:creationId xmlns:a16="http://schemas.microsoft.com/office/drawing/2014/main" id="{1BB7A5C3-F77E-0748-2095-F9CDAF526510}"/>
              </a:ext>
            </a:extLst>
          </p:cNvPr>
          <p:cNvSpPr>
            <a:spLocks noChangeShapeType="1"/>
          </p:cNvSpPr>
          <p:nvPr/>
        </p:nvSpPr>
        <p:spPr bwMode="auto">
          <a:xfrm>
            <a:off x="2523031" y="1422985"/>
            <a:ext cx="803275" cy="0"/>
          </a:xfrm>
          <a:prstGeom prst="line">
            <a:avLst/>
          </a:prstGeom>
          <a:noFill/>
          <a:ln w="9525">
            <a:solidFill>
              <a:schemeClr val="tx1"/>
            </a:solidFill>
            <a:round/>
            <a:headEnd type="arrow" w="med" len="med"/>
            <a:tailEnd type="arrow" w="med" len="med"/>
          </a:ln>
          <a:extLst>
            <a:ext uri="{909E8E84-426E-40dd-AFC4-6F175D3DCCD1}">
              <a14:hiddenFill xmlns="" xmlns:a14="http://schemas.microsoft.com/office/drawing/2010/main">
                <a:noFill/>
              </a14:hiddenFill>
            </a:ext>
          </a:extLst>
        </p:spPr>
        <p:txBody>
          <a:bodyPr wrap="none" anchor="ctr"/>
          <a:lstStyle/>
          <a:p>
            <a:endParaRPr lang="en-GB"/>
          </a:p>
        </p:txBody>
      </p:sp>
      <p:sp>
        <p:nvSpPr>
          <p:cNvPr id="22" name="Line 111">
            <a:extLst>
              <a:ext uri="{FF2B5EF4-FFF2-40B4-BE49-F238E27FC236}">
                <a16:creationId xmlns:a16="http://schemas.microsoft.com/office/drawing/2014/main" id="{E2D63F2A-6677-F862-5645-48FE873E83DD}"/>
              </a:ext>
            </a:extLst>
          </p:cNvPr>
          <p:cNvSpPr>
            <a:spLocks noChangeShapeType="1"/>
          </p:cNvSpPr>
          <p:nvPr/>
        </p:nvSpPr>
        <p:spPr bwMode="auto">
          <a:xfrm>
            <a:off x="2532556" y="2327860"/>
            <a:ext cx="936625" cy="0"/>
          </a:xfrm>
          <a:prstGeom prst="line">
            <a:avLst/>
          </a:prstGeom>
          <a:noFill/>
          <a:ln w="9525">
            <a:solidFill>
              <a:schemeClr val="tx1"/>
            </a:solidFill>
            <a:round/>
            <a:headEnd type="arrow" w="med" len="med"/>
            <a:tailEnd type="arrow" w="med" len="med"/>
          </a:ln>
          <a:extLst>
            <a:ext uri="{909E8E84-426E-40dd-AFC4-6F175D3DCCD1}">
              <a14:hiddenFill xmlns="" xmlns:a14="http://schemas.microsoft.com/office/drawing/2010/main">
                <a:noFill/>
              </a14:hiddenFill>
            </a:ext>
          </a:extLst>
        </p:spPr>
        <p:txBody>
          <a:bodyPr wrap="none" anchor="ctr"/>
          <a:lstStyle/>
          <a:p>
            <a:endParaRPr lang="en-GB"/>
          </a:p>
        </p:txBody>
      </p:sp>
      <p:sp>
        <p:nvSpPr>
          <p:cNvPr id="23" name="Line 112">
            <a:extLst>
              <a:ext uri="{FF2B5EF4-FFF2-40B4-BE49-F238E27FC236}">
                <a16:creationId xmlns:a16="http://schemas.microsoft.com/office/drawing/2014/main" id="{1A6355BB-31FF-A970-1574-3B5C319B79C0}"/>
              </a:ext>
            </a:extLst>
          </p:cNvPr>
          <p:cNvSpPr>
            <a:spLocks noChangeShapeType="1"/>
          </p:cNvSpPr>
          <p:nvPr/>
        </p:nvSpPr>
        <p:spPr bwMode="auto">
          <a:xfrm>
            <a:off x="3945431" y="2021473"/>
            <a:ext cx="0" cy="730250"/>
          </a:xfrm>
          <a:prstGeom prst="line">
            <a:avLst/>
          </a:prstGeom>
          <a:noFill/>
          <a:ln w="9525">
            <a:solidFill>
              <a:schemeClr val="tx1"/>
            </a:solidFill>
            <a:round/>
            <a:headEnd type="arrow" w="med" len="med"/>
            <a:tailEnd type="arrow" w="med" len="med"/>
          </a:ln>
          <a:extLst>
            <a:ext uri="{909E8E84-426E-40dd-AFC4-6F175D3DCCD1}">
              <a14:hiddenFill xmlns="" xmlns:a14="http://schemas.microsoft.com/office/drawing/2010/main">
                <a:noFill/>
              </a14:hiddenFill>
            </a:ext>
          </a:extLst>
        </p:spPr>
        <p:txBody>
          <a:bodyPr wrap="none" anchor="ctr"/>
          <a:lstStyle/>
          <a:p>
            <a:endParaRPr lang="en-GB"/>
          </a:p>
        </p:txBody>
      </p:sp>
      <p:sp>
        <p:nvSpPr>
          <p:cNvPr id="24" name="Line 113">
            <a:extLst>
              <a:ext uri="{FF2B5EF4-FFF2-40B4-BE49-F238E27FC236}">
                <a16:creationId xmlns:a16="http://schemas.microsoft.com/office/drawing/2014/main" id="{CA1919E7-CFF4-B493-883F-9C0A2E563C84}"/>
              </a:ext>
            </a:extLst>
          </p:cNvPr>
          <p:cNvSpPr>
            <a:spLocks noChangeShapeType="1"/>
          </p:cNvSpPr>
          <p:nvPr/>
        </p:nvSpPr>
        <p:spPr bwMode="auto">
          <a:xfrm>
            <a:off x="2081706" y="1953210"/>
            <a:ext cx="0" cy="796925"/>
          </a:xfrm>
          <a:prstGeom prst="line">
            <a:avLst/>
          </a:prstGeom>
          <a:noFill/>
          <a:ln w="9525">
            <a:solidFill>
              <a:schemeClr val="tx1"/>
            </a:solidFill>
            <a:round/>
            <a:headEnd type="arrow" w="med" len="med"/>
            <a:tailEnd type="arrow" w="med" len="med"/>
          </a:ln>
          <a:extLst>
            <a:ext uri="{909E8E84-426E-40dd-AFC4-6F175D3DCCD1}">
              <a14:hiddenFill xmlns="" xmlns:a14="http://schemas.microsoft.com/office/drawing/2010/main">
                <a:noFill/>
              </a14:hiddenFill>
            </a:ext>
          </a:extLst>
        </p:spPr>
        <p:txBody>
          <a:bodyPr wrap="none" anchor="ctr"/>
          <a:lstStyle/>
          <a:p>
            <a:endParaRPr lang="en-GB"/>
          </a:p>
        </p:txBody>
      </p:sp>
      <p:sp>
        <p:nvSpPr>
          <p:cNvPr id="25" name="Line 114">
            <a:extLst>
              <a:ext uri="{FF2B5EF4-FFF2-40B4-BE49-F238E27FC236}">
                <a16:creationId xmlns:a16="http://schemas.microsoft.com/office/drawing/2014/main" id="{869403AA-7D54-1170-C40F-BB0A5FCFC47D}"/>
              </a:ext>
            </a:extLst>
          </p:cNvPr>
          <p:cNvSpPr>
            <a:spLocks noChangeShapeType="1"/>
          </p:cNvSpPr>
          <p:nvPr/>
        </p:nvSpPr>
        <p:spPr bwMode="auto">
          <a:xfrm>
            <a:off x="1322881" y="1659523"/>
            <a:ext cx="0" cy="1082675"/>
          </a:xfrm>
          <a:prstGeom prst="line">
            <a:avLst/>
          </a:prstGeom>
          <a:noFill/>
          <a:ln w="9525">
            <a:solidFill>
              <a:schemeClr val="tx1"/>
            </a:solidFill>
            <a:round/>
            <a:headEnd type="arrow" w="med" len="med"/>
            <a:tailEnd type="arrow" w="med" len="med"/>
          </a:ln>
          <a:extLst>
            <a:ext uri="{909E8E84-426E-40dd-AFC4-6F175D3DCCD1}">
              <a14:hiddenFill xmlns="" xmlns:a14="http://schemas.microsoft.com/office/drawing/2010/main">
                <a:noFill/>
              </a14:hiddenFill>
            </a:ext>
          </a:extLst>
        </p:spPr>
        <p:txBody>
          <a:bodyPr wrap="none" anchor="ctr"/>
          <a:lstStyle/>
          <a:p>
            <a:endParaRPr lang="en-GB"/>
          </a:p>
        </p:txBody>
      </p:sp>
      <p:graphicFrame>
        <p:nvGraphicFramePr>
          <p:cNvPr id="26" name="Object 116">
            <a:extLst>
              <a:ext uri="{FF2B5EF4-FFF2-40B4-BE49-F238E27FC236}">
                <a16:creationId xmlns:a16="http://schemas.microsoft.com/office/drawing/2014/main" id="{767998D0-577D-EDB8-89DA-CC7DD7C78F63}"/>
              </a:ext>
            </a:extLst>
          </p:cNvPr>
          <p:cNvGraphicFramePr>
            <a:graphicFrameLocks noChangeAspect="1"/>
          </p:cNvGraphicFramePr>
          <p:nvPr>
            <p:extLst>
              <p:ext uri="{D42A27DB-BD31-4B8C-83A1-F6EECF244321}">
                <p14:modId xmlns:p14="http://schemas.microsoft.com/office/powerpoint/2010/main" val="3745368305"/>
              </p:ext>
            </p:extLst>
          </p:nvPr>
        </p:nvGraphicFramePr>
        <p:xfrm>
          <a:off x="1441943" y="1992898"/>
          <a:ext cx="508000" cy="444500"/>
        </p:xfrm>
        <a:graphic>
          <a:graphicData uri="http://schemas.openxmlformats.org/presentationml/2006/ole">
            <mc:AlternateContent xmlns:mc="http://schemas.openxmlformats.org/markup-compatibility/2006">
              <mc:Choice xmlns:v="urn:schemas-microsoft-com:vml" Requires="v">
                <p:oleObj name="Equation" r:id="rId6" imgW="507960" imgH="444240" progId="Equation.3">
                  <p:embed/>
                </p:oleObj>
              </mc:Choice>
              <mc:Fallback>
                <p:oleObj name="Equation" r:id="rId6" imgW="507960" imgH="444240" progId="Equation.3">
                  <p:embed/>
                  <p:pic>
                    <p:nvPicPr>
                      <p:cNvPr id="2053" name="Object 11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41943" y="1992898"/>
                        <a:ext cx="508000" cy="4445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7" name="Object 117">
            <a:extLst>
              <a:ext uri="{FF2B5EF4-FFF2-40B4-BE49-F238E27FC236}">
                <a16:creationId xmlns:a16="http://schemas.microsoft.com/office/drawing/2014/main" id="{FE6D4C9B-0593-B0EB-9DD5-A64AF5D67768}"/>
              </a:ext>
            </a:extLst>
          </p:cNvPr>
          <p:cNvGraphicFramePr>
            <a:graphicFrameLocks noChangeAspect="1"/>
          </p:cNvGraphicFramePr>
          <p:nvPr>
            <p:extLst>
              <p:ext uri="{D42A27DB-BD31-4B8C-83A1-F6EECF244321}">
                <p14:modId xmlns:p14="http://schemas.microsoft.com/office/powerpoint/2010/main" val="3714788490"/>
              </p:ext>
            </p:extLst>
          </p:nvPr>
        </p:nvGraphicFramePr>
        <p:xfrm>
          <a:off x="411656" y="2067510"/>
          <a:ext cx="863600" cy="254000"/>
        </p:xfrm>
        <a:graphic>
          <a:graphicData uri="http://schemas.openxmlformats.org/presentationml/2006/ole">
            <mc:AlternateContent xmlns:mc="http://schemas.openxmlformats.org/markup-compatibility/2006">
              <mc:Choice xmlns:v="urn:schemas-microsoft-com:vml" Requires="v">
                <p:oleObj name="Equation" r:id="rId8" imgW="863280" imgH="253800" progId="Equation.3">
                  <p:embed/>
                </p:oleObj>
              </mc:Choice>
              <mc:Fallback>
                <p:oleObj name="Equation" r:id="rId8" imgW="863280" imgH="253800" progId="Equation.3">
                  <p:embed/>
                  <p:pic>
                    <p:nvPicPr>
                      <p:cNvPr id="2054" name="Object 11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1656" y="2067510"/>
                        <a:ext cx="863600" cy="254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8" name="Object 118">
            <a:extLst>
              <a:ext uri="{FF2B5EF4-FFF2-40B4-BE49-F238E27FC236}">
                <a16:creationId xmlns:a16="http://schemas.microsoft.com/office/drawing/2014/main" id="{A6874BD8-0F25-C0EE-1639-5C19FE2D4E01}"/>
              </a:ext>
            </a:extLst>
          </p:cNvPr>
          <p:cNvGraphicFramePr>
            <a:graphicFrameLocks noChangeAspect="1"/>
          </p:cNvGraphicFramePr>
          <p:nvPr>
            <p:extLst>
              <p:ext uri="{D42A27DB-BD31-4B8C-83A1-F6EECF244321}">
                <p14:modId xmlns:p14="http://schemas.microsoft.com/office/powerpoint/2010/main" val="397671863"/>
              </p:ext>
            </p:extLst>
          </p:nvPr>
        </p:nvGraphicFramePr>
        <p:xfrm>
          <a:off x="2719881" y="3759785"/>
          <a:ext cx="876300" cy="254000"/>
        </p:xfrm>
        <a:graphic>
          <a:graphicData uri="http://schemas.openxmlformats.org/presentationml/2006/ole">
            <mc:AlternateContent xmlns:mc="http://schemas.openxmlformats.org/markup-compatibility/2006">
              <mc:Choice xmlns:v="urn:schemas-microsoft-com:vml" Requires="v">
                <p:oleObj name="Equation" r:id="rId10" imgW="876240" imgH="253800" progId="Equation.3">
                  <p:embed/>
                </p:oleObj>
              </mc:Choice>
              <mc:Fallback>
                <p:oleObj name="Equation" r:id="rId10" imgW="876240" imgH="253800" progId="Equation.3">
                  <p:embed/>
                  <p:pic>
                    <p:nvPicPr>
                      <p:cNvPr id="2055" name="Object 11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719881" y="3759785"/>
                        <a:ext cx="876300" cy="254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9" name="Line 119">
            <a:extLst>
              <a:ext uri="{FF2B5EF4-FFF2-40B4-BE49-F238E27FC236}">
                <a16:creationId xmlns:a16="http://schemas.microsoft.com/office/drawing/2014/main" id="{92180FE1-1B91-0A81-A278-FA9C4DC0379A}"/>
              </a:ext>
            </a:extLst>
          </p:cNvPr>
          <p:cNvSpPr>
            <a:spLocks noChangeShapeType="1"/>
          </p:cNvSpPr>
          <p:nvPr/>
        </p:nvSpPr>
        <p:spPr bwMode="auto">
          <a:xfrm flipV="1">
            <a:off x="6410818" y="1005473"/>
            <a:ext cx="1588" cy="3189287"/>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GB"/>
          </a:p>
        </p:txBody>
      </p:sp>
      <p:sp>
        <p:nvSpPr>
          <p:cNvPr id="30" name="Line 120">
            <a:extLst>
              <a:ext uri="{FF2B5EF4-FFF2-40B4-BE49-F238E27FC236}">
                <a16:creationId xmlns:a16="http://schemas.microsoft.com/office/drawing/2014/main" id="{BA7796C4-CCDF-51A9-E8CC-E3C15D383F18}"/>
              </a:ext>
            </a:extLst>
          </p:cNvPr>
          <p:cNvSpPr>
            <a:spLocks noChangeShapeType="1"/>
          </p:cNvSpPr>
          <p:nvPr/>
        </p:nvSpPr>
        <p:spPr bwMode="auto">
          <a:xfrm>
            <a:off x="5197968" y="2751723"/>
            <a:ext cx="2732088" cy="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GB"/>
          </a:p>
        </p:txBody>
      </p:sp>
      <p:sp>
        <p:nvSpPr>
          <p:cNvPr id="31" name="Oval 121">
            <a:extLst>
              <a:ext uri="{FF2B5EF4-FFF2-40B4-BE49-F238E27FC236}">
                <a16:creationId xmlns:a16="http://schemas.microsoft.com/office/drawing/2014/main" id="{441E1A70-180B-C06F-3F03-CECFC840EA69}"/>
              </a:ext>
            </a:extLst>
          </p:cNvPr>
          <p:cNvSpPr>
            <a:spLocks noChangeArrowheads="1"/>
          </p:cNvSpPr>
          <p:nvPr/>
        </p:nvSpPr>
        <p:spPr bwMode="auto">
          <a:xfrm>
            <a:off x="5348781" y="1689685"/>
            <a:ext cx="2125662" cy="2125663"/>
          </a:xfrm>
          <a:prstGeom prst="ellipse">
            <a:avLst/>
          </a:prstGeom>
          <a:noFill/>
          <a:ln w="9525" algn="ctr">
            <a:solidFill>
              <a:srgbClr val="FF0000"/>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32" name="Text Box 122">
            <a:extLst>
              <a:ext uri="{FF2B5EF4-FFF2-40B4-BE49-F238E27FC236}">
                <a16:creationId xmlns:a16="http://schemas.microsoft.com/office/drawing/2014/main" id="{CC65EE39-E55E-F790-9D5A-E2FE928CFCB5}"/>
              </a:ext>
            </a:extLst>
          </p:cNvPr>
          <p:cNvSpPr txBox="1">
            <a:spLocks noChangeArrowheads="1"/>
          </p:cNvSpPr>
          <p:nvPr/>
        </p:nvSpPr>
        <p:spPr bwMode="auto">
          <a:xfrm>
            <a:off x="1397493" y="3129548"/>
            <a:ext cx="846138" cy="2746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sz="1200" b="1"/>
              <a:t>Area = </a:t>
            </a:r>
            <a:r>
              <a:rPr lang="en-US" altLang="en-US" sz="1200" b="1">
                <a:latin typeface="Symbol" pitchFamily="18" charset="2"/>
              </a:rPr>
              <a:t>pe</a:t>
            </a:r>
          </a:p>
        </p:txBody>
      </p:sp>
      <p:graphicFrame>
        <p:nvGraphicFramePr>
          <p:cNvPr id="34" name="Object 124">
            <a:extLst>
              <a:ext uri="{FF2B5EF4-FFF2-40B4-BE49-F238E27FC236}">
                <a16:creationId xmlns:a16="http://schemas.microsoft.com/office/drawing/2014/main" id="{C48E65A4-845B-C9A6-E88D-F46FF56E78AD}"/>
              </a:ext>
            </a:extLst>
          </p:cNvPr>
          <p:cNvGraphicFramePr>
            <a:graphicFrameLocks noGrp="1" noChangeAspect="1"/>
          </p:cNvGraphicFramePr>
          <p:nvPr>
            <p:ph sz="quarter" idx="1"/>
            <p:extLst>
              <p:ext uri="{D42A27DB-BD31-4B8C-83A1-F6EECF244321}">
                <p14:modId xmlns:p14="http://schemas.microsoft.com/office/powerpoint/2010/main" val="1119405794"/>
              </p:ext>
            </p:extLst>
          </p:nvPr>
        </p:nvGraphicFramePr>
        <p:xfrm>
          <a:off x="6558456" y="3969335"/>
          <a:ext cx="723900" cy="268288"/>
        </p:xfrm>
        <a:graphic>
          <a:graphicData uri="http://schemas.openxmlformats.org/presentationml/2006/ole">
            <mc:AlternateContent xmlns:mc="http://schemas.openxmlformats.org/markup-compatibility/2006">
              <mc:Choice xmlns:v="urn:schemas-microsoft-com:vml" Requires="v">
                <p:oleObj name="Equation" r:id="rId12" imgW="685800" imgH="253800" progId="Equation.3">
                  <p:embed/>
                </p:oleObj>
              </mc:Choice>
              <mc:Fallback>
                <p:oleObj name="Equation" r:id="rId12" imgW="685800" imgH="253800" progId="Equation.3">
                  <p:embed/>
                  <p:pic>
                    <p:nvPicPr>
                      <p:cNvPr id="2056" name="Object 12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558456" y="3969335"/>
                        <a:ext cx="723900" cy="2682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5" name="Line 125">
            <a:extLst>
              <a:ext uri="{FF2B5EF4-FFF2-40B4-BE49-F238E27FC236}">
                <a16:creationId xmlns:a16="http://schemas.microsoft.com/office/drawing/2014/main" id="{5A45013D-36F7-F6F9-A206-86A062F5EFAE}"/>
              </a:ext>
            </a:extLst>
          </p:cNvPr>
          <p:cNvSpPr>
            <a:spLocks noChangeShapeType="1"/>
          </p:cNvSpPr>
          <p:nvPr/>
        </p:nvSpPr>
        <p:spPr bwMode="auto">
          <a:xfrm>
            <a:off x="7474443" y="2751723"/>
            <a:ext cx="0" cy="1441450"/>
          </a:xfrm>
          <a:prstGeom prst="line">
            <a:avLst/>
          </a:prstGeom>
          <a:noFill/>
          <a:ln w="9525">
            <a:solidFill>
              <a:schemeClr val="tx1"/>
            </a:solidFill>
            <a:prstDash val="sysDot"/>
            <a:round/>
            <a:headEnd/>
            <a:tailEnd/>
          </a:ln>
          <a:extLst>
            <a:ext uri="{909E8E84-426E-40dd-AFC4-6F175D3DCCD1}">
              <a14:hiddenFill xmlns="" xmlns:a14="http://schemas.microsoft.com/office/drawing/2010/main">
                <a:noFill/>
              </a14:hiddenFill>
            </a:ext>
          </a:extLst>
        </p:spPr>
        <p:txBody>
          <a:bodyPr wrap="none" anchor="ctr"/>
          <a:lstStyle/>
          <a:p>
            <a:endParaRPr lang="en-GB"/>
          </a:p>
        </p:txBody>
      </p:sp>
      <p:sp>
        <p:nvSpPr>
          <p:cNvPr id="36" name="Line 126">
            <a:extLst>
              <a:ext uri="{FF2B5EF4-FFF2-40B4-BE49-F238E27FC236}">
                <a16:creationId xmlns:a16="http://schemas.microsoft.com/office/drawing/2014/main" id="{C7F53C97-E792-E197-937E-22650B29D968}"/>
              </a:ext>
            </a:extLst>
          </p:cNvPr>
          <p:cNvSpPr>
            <a:spLocks noChangeShapeType="1"/>
          </p:cNvSpPr>
          <p:nvPr/>
        </p:nvSpPr>
        <p:spPr bwMode="auto">
          <a:xfrm>
            <a:off x="6412406" y="3966160"/>
            <a:ext cx="1062037" cy="0"/>
          </a:xfrm>
          <a:prstGeom prst="line">
            <a:avLst/>
          </a:prstGeom>
          <a:noFill/>
          <a:ln w="9525">
            <a:solidFill>
              <a:schemeClr val="tx1"/>
            </a:solidFill>
            <a:round/>
            <a:headEnd type="arrow" w="med" len="med"/>
            <a:tailEnd type="arrow" w="med" len="med"/>
          </a:ln>
          <a:extLst>
            <a:ext uri="{909E8E84-426E-40dd-AFC4-6F175D3DCCD1}">
              <a14:hiddenFill xmlns="" xmlns:a14="http://schemas.microsoft.com/office/drawing/2010/main">
                <a:noFill/>
              </a14:hiddenFill>
            </a:ext>
          </a:extLst>
        </p:spPr>
        <p:txBody>
          <a:bodyPr wrap="none" anchor="ctr"/>
          <a:lstStyle/>
          <a:p>
            <a:endParaRPr lang="en-GB"/>
          </a:p>
        </p:txBody>
      </p:sp>
      <p:sp>
        <p:nvSpPr>
          <p:cNvPr id="37" name="Line 127">
            <a:extLst>
              <a:ext uri="{FF2B5EF4-FFF2-40B4-BE49-F238E27FC236}">
                <a16:creationId xmlns:a16="http://schemas.microsoft.com/office/drawing/2014/main" id="{A5B8F5E1-022A-96B4-AA71-D2F6D3E0D7F4}"/>
              </a:ext>
            </a:extLst>
          </p:cNvPr>
          <p:cNvSpPr>
            <a:spLocks noChangeShapeType="1"/>
          </p:cNvSpPr>
          <p:nvPr/>
        </p:nvSpPr>
        <p:spPr bwMode="auto">
          <a:xfrm>
            <a:off x="6412406" y="1689685"/>
            <a:ext cx="1517650" cy="0"/>
          </a:xfrm>
          <a:prstGeom prst="line">
            <a:avLst/>
          </a:prstGeom>
          <a:noFill/>
          <a:ln w="9525">
            <a:solidFill>
              <a:schemeClr val="tx1"/>
            </a:solidFill>
            <a:prstDash val="sysDot"/>
            <a:round/>
            <a:headEnd/>
            <a:tailEnd/>
          </a:ln>
          <a:extLst>
            <a:ext uri="{909E8E84-426E-40dd-AFC4-6F175D3DCCD1}">
              <a14:hiddenFill xmlns="" xmlns:a14="http://schemas.microsoft.com/office/drawing/2010/main">
                <a:noFill/>
              </a14:hiddenFill>
            </a:ext>
          </a:extLst>
        </p:spPr>
        <p:txBody>
          <a:bodyPr wrap="none" anchor="ctr"/>
          <a:lstStyle/>
          <a:p>
            <a:endParaRPr lang="en-GB"/>
          </a:p>
        </p:txBody>
      </p:sp>
      <p:sp>
        <p:nvSpPr>
          <p:cNvPr id="38" name="Line 128">
            <a:extLst>
              <a:ext uri="{FF2B5EF4-FFF2-40B4-BE49-F238E27FC236}">
                <a16:creationId xmlns:a16="http://schemas.microsoft.com/office/drawing/2014/main" id="{DE22CC6E-312E-BC44-4E9E-B1A5AC2D8A3E}"/>
              </a:ext>
            </a:extLst>
          </p:cNvPr>
          <p:cNvSpPr>
            <a:spLocks noChangeShapeType="1"/>
          </p:cNvSpPr>
          <p:nvPr/>
        </p:nvSpPr>
        <p:spPr bwMode="auto">
          <a:xfrm>
            <a:off x="7518893" y="1699210"/>
            <a:ext cx="0" cy="1062038"/>
          </a:xfrm>
          <a:prstGeom prst="line">
            <a:avLst/>
          </a:prstGeom>
          <a:noFill/>
          <a:ln w="9525">
            <a:solidFill>
              <a:schemeClr val="tx1"/>
            </a:solidFill>
            <a:round/>
            <a:headEnd type="arrow" w="med" len="med"/>
            <a:tailEnd type="arrow" w="med" len="med"/>
          </a:ln>
          <a:extLst>
            <a:ext uri="{909E8E84-426E-40dd-AFC4-6F175D3DCCD1}">
              <a14:hiddenFill xmlns="" xmlns:a14="http://schemas.microsoft.com/office/drawing/2010/main">
                <a:noFill/>
              </a14:hiddenFill>
            </a:ext>
          </a:extLst>
        </p:spPr>
        <p:txBody>
          <a:bodyPr wrap="none" anchor="ctr"/>
          <a:lstStyle/>
          <a:p>
            <a:endParaRPr lang="en-GB"/>
          </a:p>
        </p:txBody>
      </p:sp>
      <p:graphicFrame>
        <p:nvGraphicFramePr>
          <p:cNvPr id="39" name="Object 129">
            <a:extLst>
              <a:ext uri="{FF2B5EF4-FFF2-40B4-BE49-F238E27FC236}">
                <a16:creationId xmlns:a16="http://schemas.microsoft.com/office/drawing/2014/main" id="{4AB184F8-B17C-6A73-C907-A58DAD179BFD}"/>
              </a:ext>
            </a:extLst>
          </p:cNvPr>
          <p:cNvGraphicFramePr>
            <a:graphicFrameLocks noChangeAspect="1"/>
          </p:cNvGraphicFramePr>
          <p:nvPr>
            <p:extLst>
              <p:ext uri="{D42A27DB-BD31-4B8C-83A1-F6EECF244321}">
                <p14:modId xmlns:p14="http://schemas.microsoft.com/office/powerpoint/2010/main" val="195870990"/>
              </p:ext>
            </p:extLst>
          </p:nvPr>
        </p:nvGraphicFramePr>
        <p:xfrm>
          <a:off x="7664943" y="1754773"/>
          <a:ext cx="698500" cy="255587"/>
        </p:xfrm>
        <a:graphic>
          <a:graphicData uri="http://schemas.openxmlformats.org/presentationml/2006/ole">
            <mc:AlternateContent xmlns:mc="http://schemas.openxmlformats.org/markup-compatibility/2006">
              <mc:Choice xmlns:v="urn:schemas-microsoft-com:vml" Requires="v">
                <p:oleObj name="Equation" r:id="rId14" imgW="698400" imgH="253800" progId="Equation.3">
                  <p:embed/>
                </p:oleObj>
              </mc:Choice>
              <mc:Fallback>
                <p:oleObj name="Equation" r:id="rId14" imgW="698400" imgH="253800" progId="Equation.3">
                  <p:embed/>
                  <p:pic>
                    <p:nvPicPr>
                      <p:cNvPr id="2057" name="Object 12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64943" y="1754773"/>
                        <a:ext cx="698500" cy="2555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0" name="Text Box 130">
            <a:extLst>
              <a:ext uri="{FF2B5EF4-FFF2-40B4-BE49-F238E27FC236}">
                <a16:creationId xmlns:a16="http://schemas.microsoft.com/office/drawing/2014/main" id="{3EF8CC99-4F83-804E-2279-B3082DF63A7D}"/>
              </a:ext>
            </a:extLst>
          </p:cNvPr>
          <p:cNvSpPr txBox="1">
            <a:spLocks noChangeArrowheads="1"/>
          </p:cNvSpPr>
          <p:nvPr/>
        </p:nvSpPr>
        <p:spPr bwMode="auto">
          <a:xfrm>
            <a:off x="5499593" y="2904123"/>
            <a:ext cx="846138" cy="2746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sz="1200" b="1" dirty="0"/>
              <a:t>Area = </a:t>
            </a:r>
            <a:r>
              <a:rPr lang="en-US" altLang="en-US" sz="1200" b="1" dirty="0" err="1">
                <a:latin typeface="Symbol" pitchFamily="18" charset="2"/>
              </a:rPr>
              <a:t>pe</a:t>
            </a:r>
            <a:endParaRPr lang="en-US" altLang="en-US" sz="1200" b="1" dirty="0">
              <a:latin typeface="Symbol" pitchFamily="18" charset="2"/>
            </a:endParaRPr>
          </a:p>
        </p:txBody>
      </p:sp>
      <p:sp>
        <p:nvSpPr>
          <p:cNvPr id="41" name="Text Box 131">
            <a:extLst>
              <a:ext uri="{FF2B5EF4-FFF2-40B4-BE49-F238E27FC236}">
                <a16:creationId xmlns:a16="http://schemas.microsoft.com/office/drawing/2014/main" id="{FAF2769B-3541-3BDB-7649-06FC581CA140}"/>
              </a:ext>
            </a:extLst>
          </p:cNvPr>
          <p:cNvSpPr txBox="1">
            <a:spLocks noChangeArrowheads="1"/>
          </p:cNvSpPr>
          <p:nvPr/>
        </p:nvSpPr>
        <p:spPr bwMode="auto">
          <a:xfrm>
            <a:off x="4477243" y="2296110"/>
            <a:ext cx="736600" cy="762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sz="4400" b="1" dirty="0">
                <a:sym typeface="Symbol" pitchFamily="18" charset="2"/>
              </a:rPr>
              <a:t></a:t>
            </a:r>
          </a:p>
        </p:txBody>
      </p:sp>
      <p:graphicFrame>
        <p:nvGraphicFramePr>
          <p:cNvPr id="42" name="Object 132">
            <a:extLst>
              <a:ext uri="{FF2B5EF4-FFF2-40B4-BE49-F238E27FC236}">
                <a16:creationId xmlns:a16="http://schemas.microsoft.com/office/drawing/2014/main" id="{50556D89-7A92-F5A8-8845-5E487FF4DF50}"/>
              </a:ext>
            </a:extLst>
          </p:cNvPr>
          <p:cNvGraphicFramePr>
            <a:graphicFrameLocks noChangeAspect="1"/>
          </p:cNvGraphicFramePr>
          <p:nvPr>
            <p:extLst>
              <p:ext uri="{D42A27DB-BD31-4B8C-83A1-F6EECF244321}">
                <p14:modId xmlns:p14="http://schemas.microsoft.com/office/powerpoint/2010/main" val="2098916014"/>
              </p:ext>
            </p:extLst>
          </p:nvPr>
        </p:nvGraphicFramePr>
        <p:xfrm>
          <a:off x="121973" y="4190301"/>
          <a:ext cx="2924175" cy="404812"/>
        </p:xfrm>
        <a:graphic>
          <a:graphicData uri="http://schemas.openxmlformats.org/presentationml/2006/ole">
            <mc:AlternateContent xmlns:mc="http://schemas.openxmlformats.org/markup-compatibility/2006">
              <mc:Choice xmlns:v="urn:schemas-microsoft-com:vml" Requires="v">
                <p:oleObj name="Equation" r:id="rId16" imgW="1663560" imgH="228600" progId="Equation.3">
                  <p:embed/>
                </p:oleObj>
              </mc:Choice>
              <mc:Fallback>
                <p:oleObj name="Equation" r:id="rId16" imgW="1663560" imgH="228600" progId="Equation.3">
                  <p:embed/>
                  <p:pic>
                    <p:nvPicPr>
                      <p:cNvPr id="2058" name="Object 132"/>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21973" y="4190301"/>
                        <a:ext cx="2924175" cy="4048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3" name="Object 133">
            <a:extLst>
              <a:ext uri="{FF2B5EF4-FFF2-40B4-BE49-F238E27FC236}">
                <a16:creationId xmlns:a16="http://schemas.microsoft.com/office/drawing/2014/main" id="{EB74315B-01C2-94CD-FF4A-BAD4AE98AAC5}"/>
              </a:ext>
            </a:extLst>
          </p:cNvPr>
          <p:cNvGraphicFramePr>
            <a:graphicFrameLocks noChangeAspect="1"/>
          </p:cNvGraphicFramePr>
          <p:nvPr>
            <p:extLst>
              <p:ext uri="{D42A27DB-BD31-4B8C-83A1-F6EECF244321}">
                <p14:modId xmlns:p14="http://schemas.microsoft.com/office/powerpoint/2010/main" val="2137042777"/>
              </p:ext>
            </p:extLst>
          </p:nvPr>
        </p:nvGraphicFramePr>
        <p:xfrm>
          <a:off x="7518893" y="4265167"/>
          <a:ext cx="1220788" cy="317500"/>
        </p:xfrm>
        <a:graphic>
          <a:graphicData uri="http://schemas.openxmlformats.org/presentationml/2006/ole">
            <mc:AlternateContent xmlns:mc="http://schemas.openxmlformats.org/markup-compatibility/2006">
              <mc:Choice xmlns:v="urn:schemas-microsoft-com:vml" Requires="v">
                <p:oleObj name="Equation" r:id="rId18" imgW="787320" imgH="203040" progId="Equation.3">
                  <p:embed/>
                </p:oleObj>
              </mc:Choice>
              <mc:Fallback>
                <p:oleObj name="Equation" r:id="rId18" imgW="787320" imgH="203040" progId="Equation.3">
                  <p:embed/>
                  <p:pic>
                    <p:nvPicPr>
                      <p:cNvPr id="2059" name="Object 133"/>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518893" y="4265167"/>
                        <a:ext cx="1220788" cy="3175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4" name="Text Box 134">
            <a:extLst>
              <a:ext uri="{FF2B5EF4-FFF2-40B4-BE49-F238E27FC236}">
                <a16:creationId xmlns:a16="http://schemas.microsoft.com/office/drawing/2014/main" id="{B49D4847-41FC-AF6A-95E8-04B366505E9D}"/>
              </a:ext>
            </a:extLst>
          </p:cNvPr>
          <p:cNvSpPr txBox="1">
            <a:spLocks noChangeArrowheads="1"/>
          </p:cNvSpPr>
          <p:nvPr/>
        </p:nvSpPr>
        <p:spPr bwMode="auto">
          <a:xfrm>
            <a:off x="1372176" y="551448"/>
            <a:ext cx="2032565"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dirty="0">
                <a:latin typeface="Arial"/>
                <a:cs typeface="Arial"/>
              </a:rPr>
              <a:t>Real phase space</a:t>
            </a:r>
          </a:p>
        </p:txBody>
      </p:sp>
      <p:sp>
        <p:nvSpPr>
          <p:cNvPr id="45" name="Text Box 135">
            <a:extLst>
              <a:ext uri="{FF2B5EF4-FFF2-40B4-BE49-F238E27FC236}">
                <a16:creationId xmlns:a16="http://schemas.microsoft.com/office/drawing/2014/main" id="{139123E7-D394-A4FC-6D98-BB2C04190AEB}"/>
              </a:ext>
            </a:extLst>
          </p:cNvPr>
          <p:cNvSpPr txBox="1">
            <a:spLocks noChangeArrowheads="1"/>
          </p:cNvSpPr>
          <p:nvPr/>
        </p:nvSpPr>
        <p:spPr bwMode="auto">
          <a:xfrm>
            <a:off x="5146656" y="551448"/>
            <a:ext cx="2725175"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dirty="0" err="1">
                <a:latin typeface="Arial"/>
                <a:cs typeface="Arial"/>
              </a:rPr>
              <a:t>Normalised</a:t>
            </a:r>
            <a:r>
              <a:rPr lang="en-US" altLang="en-US" dirty="0">
                <a:latin typeface="Arial"/>
                <a:cs typeface="Arial"/>
              </a:rPr>
              <a:t> phase space</a:t>
            </a:r>
          </a:p>
        </p:txBody>
      </p:sp>
      <p:graphicFrame>
        <p:nvGraphicFramePr>
          <p:cNvPr id="46" name="Object 136">
            <a:extLst>
              <a:ext uri="{FF2B5EF4-FFF2-40B4-BE49-F238E27FC236}">
                <a16:creationId xmlns:a16="http://schemas.microsoft.com/office/drawing/2014/main" id="{00C257AA-AD52-AE64-8A34-9CE88A10FE14}"/>
              </a:ext>
            </a:extLst>
          </p:cNvPr>
          <p:cNvGraphicFramePr>
            <a:graphicFrameLocks noChangeAspect="1"/>
          </p:cNvGraphicFramePr>
          <p:nvPr>
            <p:extLst>
              <p:ext uri="{D42A27DB-BD31-4B8C-83A1-F6EECF244321}">
                <p14:modId xmlns:p14="http://schemas.microsoft.com/office/powerpoint/2010/main" val="3898751895"/>
              </p:ext>
            </p:extLst>
          </p:nvPr>
        </p:nvGraphicFramePr>
        <p:xfrm>
          <a:off x="7653831" y="2804110"/>
          <a:ext cx="450850" cy="280988"/>
        </p:xfrm>
        <a:graphic>
          <a:graphicData uri="http://schemas.openxmlformats.org/presentationml/2006/ole">
            <mc:AlternateContent xmlns:mc="http://schemas.openxmlformats.org/markup-compatibility/2006">
              <mc:Choice xmlns:v="urn:schemas-microsoft-com:vml" Requires="v">
                <p:oleObj name="Equation" r:id="rId20" imgW="368300" imgH="228600" progId="Equation.3">
                  <p:embed/>
                </p:oleObj>
              </mc:Choice>
              <mc:Fallback>
                <p:oleObj name="Equation" r:id="rId20" imgW="368300" imgH="228600" progId="Equation.3">
                  <p:embed/>
                  <p:pic>
                    <p:nvPicPr>
                      <p:cNvPr id="2060" name="Object 136"/>
                      <p:cNvPicPr>
                        <a:picLocks noChangeAspect="1" noChangeArrowheads="1"/>
                      </p:cNvPicPr>
                      <p:nvPr/>
                    </p:nvPicPr>
                    <p:blipFill>
                      <a:blip r:embed="rId21"/>
                      <a:srcRect/>
                      <a:stretch>
                        <a:fillRect/>
                      </a:stretch>
                    </p:blipFill>
                    <p:spPr bwMode="auto">
                      <a:xfrm>
                        <a:off x="7653831" y="2804110"/>
                        <a:ext cx="450850" cy="2809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7" name="Object 137">
            <a:extLst>
              <a:ext uri="{FF2B5EF4-FFF2-40B4-BE49-F238E27FC236}">
                <a16:creationId xmlns:a16="http://schemas.microsoft.com/office/drawing/2014/main" id="{F0F0647D-BB7E-B748-CFBD-0E5F489B6713}"/>
              </a:ext>
            </a:extLst>
          </p:cNvPr>
          <p:cNvGraphicFramePr>
            <a:graphicFrameLocks noChangeAspect="1"/>
          </p:cNvGraphicFramePr>
          <p:nvPr>
            <p:extLst>
              <p:ext uri="{D42A27DB-BD31-4B8C-83A1-F6EECF244321}">
                <p14:modId xmlns:p14="http://schemas.microsoft.com/office/powerpoint/2010/main" val="81479907"/>
              </p:ext>
            </p:extLst>
          </p:nvPr>
        </p:nvGraphicFramePr>
        <p:xfrm>
          <a:off x="5784373" y="984835"/>
          <a:ext cx="514350" cy="277813"/>
        </p:xfrm>
        <a:graphic>
          <a:graphicData uri="http://schemas.openxmlformats.org/presentationml/2006/ole">
            <mc:AlternateContent xmlns:mc="http://schemas.openxmlformats.org/markup-compatibility/2006">
              <mc:Choice xmlns:v="urn:schemas-microsoft-com:vml" Requires="v">
                <p:oleObj name="Equation" r:id="rId22" imgW="419100" imgH="228600" progId="Equation.3">
                  <p:embed/>
                </p:oleObj>
              </mc:Choice>
              <mc:Fallback>
                <p:oleObj name="Equation" r:id="rId22" imgW="419100" imgH="228600" progId="Equation.3">
                  <p:embed/>
                  <p:pic>
                    <p:nvPicPr>
                      <p:cNvPr id="2061" name="Object 137"/>
                      <p:cNvPicPr>
                        <a:picLocks noChangeAspect="1" noChangeArrowheads="1"/>
                      </p:cNvPicPr>
                      <p:nvPr/>
                    </p:nvPicPr>
                    <p:blipFill>
                      <a:blip r:embed="rId23"/>
                      <a:srcRect/>
                      <a:stretch>
                        <a:fillRect/>
                      </a:stretch>
                    </p:blipFill>
                    <p:spPr bwMode="auto">
                      <a:xfrm>
                        <a:off x="5784373" y="984835"/>
                        <a:ext cx="514350" cy="2778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oleObj>
              </mc:Fallback>
            </mc:AlternateContent>
          </a:graphicData>
        </a:graphic>
      </p:graphicFrame>
      <p:cxnSp>
        <p:nvCxnSpPr>
          <p:cNvPr id="48" name="Straight Connector 47">
            <a:extLst>
              <a:ext uri="{FF2B5EF4-FFF2-40B4-BE49-F238E27FC236}">
                <a16:creationId xmlns:a16="http://schemas.microsoft.com/office/drawing/2014/main" id="{F82714B0-6AB5-522E-B656-DA101BF8EE25}"/>
              </a:ext>
            </a:extLst>
          </p:cNvPr>
          <p:cNvCxnSpPr>
            <a:endCxn id="31" idx="5"/>
          </p:cNvCxnSpPr>
          <p:nvPr/>
        </p:nvCxnSpPr>
        <p:spPr bwMode="auto">
          <a:xfrm>
            <a:off x="6411876" y="2749077"/>
            <a:ext cx="751271" cy="754975"/>
          </a:xfrm>
          <a:prstGeom prst="line">
            <a:avLst/>
          </a:prstGeom>
          <a:noFill/>
          <a:ln w="9525" cap="flat" cmpd="sng" algn="ctr">
            <a:solidFill>
              <a:schemeClr val="tx1"/>
            </a:solidFill>
            <a:prstDash val="solid"/>
            <a:round/>
            <a:headEnd type="none" w="med" len="med"/>
            <a:tailEnd type="none" w="med" len="med"/>
          </a:ln>
          <a:effectLst/>
        </p:spPr>
      </p:cxnSp>
      <p:sp>
        <p:nvSpPr>
          <p:cNvPr id="49" name="Block Arc 48">
            <a:extLst>
              <a:ext uri="{FF2B5EF4-FFF2-40B4-BE49-F238E27FC236}">
                <a16:creationId xmlns:a16="http://schemas.microsoft.com/office/drawing/2014/main" id="{E0EFF6F1-1A15-695C-6808-836A01D7FD12}"/>
              </a:ext>
            </a:extLst>
          </p:cNvPr>
          <p:cNvSpPr/>
          <p:nvPr/>
        </p:nvSpPr>
        <p:spPr bwMode="auto">
          <a:xfrm>
            <a:off x="6211248" y="2534929"/>
            <a:ext cx="454251" cy="461473"/>
          </a:xfrm>
          <a:prstGeom prst="blockArc">
            <a:avLst>
              <a:gd name="adj1" fmla="val 21383051"/>
              <a:gd name="adj2" fmla="val 2716344"/>
              <a:gd name="adj3" fmla="val 0"/>
            </a:avLst>
          </a:prstGeom>
          <a:no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graphicFrame>
        <p:nvGraphicFramePr>
          <p:cNvPr id="50" name="Object 124">
            <a:extLst>
              <a:ext uri="{FF2B5EF4-FFF2-40B4-BE49-F238E27FC236}">
                <a16:creationId xmlns:a16="http://schemas.microsoft.com/office/drawing/2014/main" id="{55FA6BE4-E573-09DD-8E42-F12DCF60B881}"/>
              </a:ext>
            </a:extLst>
          </p:cNvPr>
          <p:cNvGraphicFramePr>
            <a:graphicFrameLocks noChangeAspect="1"/>
          </p:cNvGraphicFramePr>
          <p:nvPr>
            <p:extLst>
              <p:ext uri="{D42A27DB-BD31-4B8C-83A1-F6EECF244321}">
                <p14:modId xmlns:p14="http://schemas.microsoft.com/office/powerpoint/2010/main" val="1939012170"/>
              </p:ext>
            </p:extLst>
          </p:nvPr>
        </p:nvGraphicFramePr>
        <p:xfrm>
          <a:off x="6706093" y="2783473"/>
          <a:ext cx="254000" cy="217487"/>
        </p:xfrm>
        <a:graphic>
          <a:graphicData uri="http://schemas.openxmlformats.org/presentationml/2006/ole">
            <mc:AlternateContent xmlns:mc="http://schemas.openxmlformats.org/markup-compatibility/2006">
              <mc:Choice xmlns:v="urn:schemas-microsoft-com:vml" Requires="v">
                <p:oleObj name="Equation" r:id="rId24" imgW="241300" imgH="203200" progId="Equation.3">
                  <p:embed/>
                </p:oleObj>
              </mc:Choice>
              <mc:Fallback>
                <p:oleObj name="Equation" r:id="rId24" imgW="241300" imgH="203200" progId="Equation.3">
                  <p:embed/>
                  <p:pic>
                    <p:nvPicPr>
                      <p:cNvPr id="52" name="Object 124"/>
                      <p:cNvPicPr>
                        <a:picLocks noChangeAspect="1" noChangeArrowheads="1"/>
                      </p:cNvPicPr>
                      <p:nvPr/>
                    </p:nvPicPr>
                    <p:blipFill>
                      <a:blip r:embed="rId25"/>
                      <a:srcRect/>
                      <a:stretch>
                        <a:fillRect/>
                      </a:stretch>
                    </p:blipFill>
                    <p:spPr bwMode="auto">
                      <a:xfrm>
                        <a:off x="6706093" y="2783473"/>
                        <a:ext cx="254000" cy="2174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 name="Object 96">
            <a:extLst>
              <a:ext uri="{FF2B5EF4-FFF2-40B4-BE49-F238E27FC236}">
                <a16:creationId xmlns:a16="http://schemas.microsoft.com/office/drawing/2014/main" id="{63C21D78-4D91-1A1E-FBCF-08C2C6650E43}"/>
              </a:ext>
            </a:extLst>
          </p:cNvPr>
          <p:cNvGraphicFramePr>
            <a:graphicFrameLocks noChangeAspect="1"/>
          </p:cNvGraphicFramePr>
          <p:nvPr>
            <p:extLst>
              <p:ext uri="{D42A27DB-BD31-4B8C-83A1-F6EECF244321}">
                <p14:modId xmlns:p14="http://schemas.microsoft.com/office/powerpoint/2010/main" val="433695738"/>
              </p:ext>
            </p:extLst>
          </p:nvPr>
        </p:nvGraphicFramePr>
        <p:xfrm>
          <a:off x="4059731" y="2145298"/>
          <a:ext cx="558800" cy="444500"/>
        </p:xfrm>
        <a:graphic>
          <a:graphicData uri="http://schemas.openxmlformats.org/presentationml/2006/ole">
            <mc:AlternateContent xmlns:mc="http://schemas.openxmlformats.org/markup-compatibility/2006">
              <mc:Choice xmlns:v="urn:schemas-microsoft-com:vml" Requires="v">
                <p:oleObj name="Equation" r:id="rId26" imgW="558800" imgH="444500" progId="Equation.3">
                  <p:embed/>
                </p:oleObj>
              </mc:Choice>
              <mc:Fallback>
                <p:oleObj name="Equation" r:id="rId26" imgW="558800" imgH="444500" progId="Equation.3">
                  <p:embed/>
                  <p:pic>
                    <p:nvPicPr>
                      <p:cNvPr id="54" name="Object 96"/>
                      <p:cNvPicPr>
                        <a:picLocks noChangeAspect="1" noChangeArrowheads="1"/>
                      </p:cNvPicPr>
                      <p:nvPr/>
                    </p:nvPicPr>
                    <p:blipFill>
                      <a:blip r:embed="rId27"/>
                      <a:srcRect/>
                      <a:stretch>
                        <a:fillRect/>
                      </a:stretch>
                    </p:blipFill>
                    <p:spPr bwMode="auto">
                      <a:xfrm>
                        <a:off x="4059731" y="2145298"/>
                        <a:ext cx="558800" cy="4445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2" name="Object 15">
            <a:extLst>
              <a:ext uri="{FF2B5EF4-FFF2-40B4-BE49-F238E27FC236}">
                <a16:creationId xmlns:a16="http://schemas.microsoft.com/office/drawing/2014/main" id="{5F789D3A-3C42-BFFB-134D-ECCFBF1F769B}"/>
              </a:ext>
            </a:extLst>
          </p:cNvPr>
          <p:cNvGraphicFramePr>
            <a:graphicFrameLocks noChangeAspect="1"/>
          </p:cNvGraphicFramePr>
          <p:nvPr>
            <p:extLst>
              <p:ext uri="{D42A27DB-BD31-4B8C-83A1-F6EECF244321}">
                <p14:modId xmlns:p14="http://schemas.microsoft.com/office/powerpoint/2010/main" val="2554794540"/>
              </p:ext>
            </p:extLst>
          </p:nvPr>
        </p:nvGraphicFramePr>
        <p:xfrm>
          <a:off x="5615668" y="2220520"/>
          <a:ext cx="723827" cy="417505"/>
        </p:xfrm>
        <a:graphic>
          <a:graphicData uri="http://schemas.openxmlformats.org/presentationml/2006/ole">
            <mc:AlternateContent xmlns:mc="http://schemas.openxmlformats.org/markup-compatibility/2006">
              <mc:Choice xmlns:v="urn:schemas-microsoft-com:vml" Requires="v">
                <p:oleObj name="Equation" r:id="rId28" imgW="838200" imgH="482600" progId="Equation.3">
                  <p:embed/>
                </p:oleObj>
              </mc:Choice>
              <mc:Fallback>
                <p:oleObj name="Equation" r:id="rId28" imgW="838200" imgH="482600" progId="Equation.3">
                  <p:embed/>
                  <p:pic>
                    <p:nvPicPr>
                      <p:cNvPr id="48" name="Object 15"/>
                      <p:cNvPicPr>
                        <a:picLocks noChangeAspect="1" noChangeArrowheads="1"/>
                      </p:cNvPicPr>
                      <p:nvPr/>
                    </p:nvPicPr>
                    <p:blipFill>
                      <a:blip r:embed="rId29"/>
                      <a:srcRect/>
                      <a:stretch>
                        <a:fillRect/>
                      </a:stretch>
                    </p:blipFill>
                    <p:spPr bwMode="auto">
                      <a:xfrm>
                        <a:off x="5615668" y="2220520"/>
                        <a:ext cx="723827" cy="417505"/>
                      </a:xfrm>
                      <a:prstGeom prst="rect">
                        <a:avLst/>
                      </a:prstGeom>
                      <a:noFill/>
                      <a:ln>
                        <a:noFill/>
                      </a:ln>
                      <a:effectLst/>
                    </p:spPr>
                  </p:pic>
                </p:oleObj>
              </mc:Fallback>
            </mc:AlternateContent>
          </a:graphicData>
        </a:graphic>
      </p:graphicFrame>
      <p:pic>
        <p:nvPicPr>
          <p:cNvPr id="53" name="Picture 52">
            <a:extLst>
              <a:ext uri="{FF2B5EF4-FFF2-40B4-BE49-F238E27FC236}">
                <a16:creationId xmlns:a16="http://schemas.microsoft.com/office/drawing/2014/main" id="{15D7B803-0380-76E5-E828-E7A40C70427B}"/>
              </a:ext>
            </a:extLst>
          </p:cNvPr>
          <p:cNvPicPr>
            <a:picLocks noChangeAspect="1"/>
          </p:cNvPicPr>
          <p:nvPr/>
        </p:nvPicPr>
        <p:blipFill>
          <a:blip r:embed="rId30"/>
          <a:stretch>
            <a:fillRect/>
          </a:stretch>
        </p:blipFill>
        <p:spPr>
          <a:xfrm>
            <a:off x="3808717" y="3787931"/>
            <a:ext cx="2011502" cy="940800"/>
          </a:xfrm>
          <a:prstGeom prst="rect">
            <a:avLst/>
          </a:prstGeom>
        </p:spPr>
      </p:pic>
      <p:sp>
        <p:nvSpPr>
          <p:cNvPr id="54" name="Text Box 135">
            <a:extLst>
              <a:ext uri="{FF2B5EF4-FFF2-40B4-BE49-F238E27FC236}">
                <a16:creationId xmlns:a16="http://schemas.microsoft.com/office/drawing/2014/main" id="{0322A51B-30C4-F4C6-5476-73AA2E4BDC98}"/>
              </a:ext>
            </a:extLst>
          </p:cNvPr>
          <p:cNvSpPr txBox="1">
            <a:spLocks noChangeArrowheads="1"/>
          </p:cNvSpPr>
          <p:nvPr/>
        </p:nvSpPr>
        <p:spPr bwMode="auto">
          <a:xfrm>
            <a:off x="4128090" y="3700359"/>
            <a:ext cx="1470274" cy="2616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sz="1100" dirty="0">
                <a:latin typeface="Arial"/>
                <a:cs typeface="Arial"/>
              </a:rPr>
              <a:t>Normalization matrix</a:t>
            </a:r>
          </a:p>
        </p:txBody>
      </p:sp>
    </p:spTree>
    <p:extLst>
      <p:ext uri="{BB962C8B-B14F-4D97-AF65-F5344CB8AC3E}">
        <p14:creationId xmlns:p14="http://schemas.microsoft.com/office/powerpoint/2010/main" val="1553955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6"/>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9"/>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50"/>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5" grpId="0" animBg="1"/>
      <p:bldP spid="36" grpId="0" animBg="1"/>
      <p:bldP spid="37" grpId="0" animBg="1"/>
      <p:bldP spid="38" grpId="0" animBg="1"/>
      <p:bldP spid="40" grpId="0"/>
      <p:bldP spid="41" grpId="0"/>
      <p:bldP spid="45" grpId="0"/>
      <p:bldP spid="4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t>Injection and extraction</a:t>
            </a:r>
            <a:endParaRPr lang="en-GB" dirty="0"/>
          </a:p>
        </p:txBody>
      </p:sp>
      <p:sp>
        <p:nvSpPr>
          <p:cNvPr id="9" name="Text Placeholder 8"/>
          <p:cNvSpPr>
            <a:spLocks noGrp="1"/>
          </p:cNvSpPr>
          <p:nvPr>
            <p:ph type="body" idx="10"/>
          </p:nvPr>
        </p:nvSpPr>
        <p:spPr>
          <a:xfrm>
            <a:off x="457198" y="2543342"/>
            <a:ext cx="5442627" cy="999957"/>
          </a:xfrm>
        </p:spPr>
        <p:txBody>
          <a:bodyPr>
            <a:normAutofit/>
          </a:bodyPr>
          <a:lstStyle/>
          <a:p>
            <a:endParaRPr lang="en-US" dirty="0"/>
          </a:p>
          <a:p>
            <a:r>
              <a:rPr lang="en-US" dirty="0"/>
              <a:t>P. </a:t>
            </a:r>
            <a:r>
              <a:rPr lang="en-US" dirty="0" err="1"/>
              <a:t>Arrutia</a:t>
            </a:r>
            <a:r>
              <a:rPr lang="EN-US" dirty="0"/>
              <a:t>, CERN, Geneva, Switzerland (SY-ABT-BTP)</a:t>
            </a:r>
            <a:br>
              <a:rPr lang="EN-US" dirty="0"/>
            </a:br>
            <a:r>
              <a:rPr lang="en-US" dirty="0"/>
              <a:t>with material from past and current members of the ABT group as well as F. Tecker</a:t>
            </a:r>
            <a:endParaRPr lang="EN-US" dirty="0"/>
          </a:p>
          <a:p>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a:t>
            </a:fld>
            <a:endParaRPr lang="en-US" dirty="0"/>
          </a:p>
        </p:txBody>
      </p:sp>
      <p:sp>
        <p:nvSpPr>
          <p:cNvPr id="2" name="Footer Placeholder 1">
            <a:extLst>
              <a:ext uri="{FF2B5EF4-FFF2-40B4-BE49-F238E27FC236}">
                <a16:creationId xmlns:a16="http://schemas.microsoft.com/office/drawing/2014/main" id="{02A06E08-95E9-D527-C747-C0A8DFC6F79C}"/>
              </a:ext>
            </a:extLst>
          </p:cNvPr>
          <p:cNvSpPr>
            <a:spLocks noGrp="1"/>
          </p:cNvSpPr>
          <p:nvPr>
            <p:ph type="ftr" sz="quarter" idx="3"/>
          </p:nvPr>
        </p:nvSpPr>
        <p:spPr/>
        <p:txBody>
          <a:bodyPr/>
          <a:lstStyle/>
          <a:p>
            <a:r>
              <a:rPr lang="fr-FR"/>
              <a:t>CAS 2025, P. Arrutia, Inj./Ext. </a:t>
            </a:r>
            <a:endParaRPr lang="en-US" dirty="0"/>
          </a:p>
        </p:txBody>
      </p:sp>
    </p:spTree>
    <p:extLst>
      <p:ext uri="{BB962C8B-B14F-4D97-AF65-F5344CB8AC3E}">
        <p14:creationId xmlns:p14="http://schemas.microsoft.com/office/powerpoint/2010/main" val="16910490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4E75931-981E-4D3C-9DDE-C63EC7DE318C}"/>
              </a:ext>
            </a:extLst>
          </p:cNvPr>
          <p:cNvSpPr>
            <a:spLocks noGrp="1"/>
          </p:cNvSpPr>
          <p:nvPr>
            <p:ph idx="1"/>
          </p:nvPr>
        </p:nvSpPr>
        <p:spPr/>
        <p:txBody>
          <a:bodyPr/>
          <a:lstStyle/>
          <a:p>
            <a:r>
              <a:rPr lang="en-US" dirty="0"/>
              <a:t>Seen from the ring</a:t>
            </a:r>
          </a:p>
          <a:p>
            <a:pPr lvl="1"/>
            <a:r>
              <a:rPr lang="en-US" dirty="0"/>
              <a:t>in the normalized transverse phase space in the plane of injection</a:t>
            </a:r>
          </a:p>
          <a:p>
            <a:endParaRPr lang="en-US"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20</a:t>
            </a:fld>
            <a:endParaRPr lang="en-US" dirty="0"/>
          </a:p>
        </p:txBody>
      </p:sp>
      <p:pic>
        <p:nvPicPr>
          <p:cNvPr id="7" name="Picture 6">
            <a:extLst>
              <a:ext uri="{FF2B5EF4-FFF2-40B4-BE49-F238E27FC236}">
                <a16:creationId xmlns:a16="http://schemas.microsoft.com/office/drawing/2014/main" id="{949F2BCD-AFE4-474E-8E0A-A3B85E6DFB80}"/>
              </a:ext>
            </a:extLst>
          </p:cNvPr>
          <p:cNvPicPr>
            <a:picLocks noChangeAspect="1"/>
          </p:cNvPicPr>
          <p:nvPr/>
        </p:nvPicPr>
        <p:blipFill>
          <a:blip r:embed="rId2"/>
          <a:stretch>
            <a:fillRect/>
          </a:stretch>
        </p:blipFill>
        <p:spPr>
          <a:xfrm>
            <a:off x="277981" y="1548638"/>
            <a:ext cx="4616632" cy="2830883"/>
          </a:xfrm>
          <a:prstGeom prst="rect">
            <a:avLst/>
          </a:prstGeom>
        </p:spPr>
      </p:pic>
      <p:pic>
        <p:nvPicPr>
          <p:cNvPr id="10" name="Picture 9">
            <a:extLst>
              <a:ext uri="{FF2B5EF4-FFF2-40B4-BE49-F238E27FC236}">
                <a16:creationId xmlns:a16="http://schemas.microsoft.com/office/drawing/2014/main" id="{3F7899BD-AF4D-40F3-BC1B-32E2A31070D2}"/>
              </a:ext>
            </a:extLst>
          </p:cNvPr>
          <p:cNvPicPr>
            <a:picLocks noChangeAspect="1"/>
          </p:cNvPicPr>
          <p:nvPr/>
        </p:nvPicPr>
        <p:blipFill>
          <a:blip r:embed="rId3"/>
          <a:stretch>
            <a:fillRect/>
          </a:stretch>
        </p:blipFill>
        <p:spPr>
          <a:xfrm>
            <a:off x="5163760" y="1918995"/>
            <a:ext cx="3749424" cy="1569347"/>
          </a:xfrm>
          <a:prstGeom prst="rect">
            <a:avLst/>
          </a:prstGeom>
        </p:spPr>
      </p:pic>
      <p:cxnSp>
        <p:nvCxnSpPr>
          <p:cNvPr id="12" name="Straight Connector 11">
            <a:extLst>
              <a:ext uri="{FF2B5EF4-FFF2-40B4-BE49-F238E27FC236}">
                <a16:creationId xmlns:a16="http://schemas.microsoft.com/office/drawing/2014/main" id="{09DFDA7F-894D-4E93-9BBA-D630E172FE37}"/>
              </a:ext>
            </a:extLst>
          </p:cNvPr>
          <p:cNvCxnSpPr/>
          <p:nvPr/>
        </p:nvCxnSpPr>
        <p:spPr>
          <a:xfrm>
            <a:off x="6190822" y="1663700"/>
            <a:ext cx="0" cy="2159000"/>
          </a:xfrm>
          <a:prstGeom prst="line">
            <a:avLst/>
          </a:prstGeom>
          <a:ln>
            <a:solidFill>
              <a:schemeClr val="accent1">
                <a:lumMod val="10000"/>
              </a:schemeClr>
            </a:solidFill>
            <a:prstDash val="sysDash"/>
          </a:ln>
          <a:effectLst/>
        </p:spPr>
        <p:style>
          <a:lnRef idx="2">
            <a:schemeClr val="accent1"/>
          </a:lnRef>
          <a:fillRef idx="0">
            <a:schemeClr val="accent1"/>
          </a:fillRef>
          <a:effectRef idx="1">
            <a:schemeClr val="accent1"/>
          </a:effectRef>
          <a:fontRef idx="minor">
            <a:schemeClr val="tx1"/>
          </a:fontRef>
        </p:style>
      </p:cxnSp>
      <p:sp>
        <p:nvSpPr>
          <p:cNvPr id="8" name="Title 1">
            <a:extLst>
              <a:ext uri="{FF2B5EF4-FFF2-40B4-BE49-F238E27FC236}">
                <a16:creationId xmlns:a16="http://schemas.microsoft.com/office/drawing/2014/main" id="{F3C2B80A-669A-74FB-E29D-7ED3E2984356}"/>
              </a:ext>
            </a:extLst>
          </p:cNvPr>
          <p:cNvSpPr>
            <a:spLocks noGrp="1"/>
          </p:cNvSpPr>
          <p:nvPr>
            <p:ph type="title"/>
          </p:nvPr>
        </p:nvSpPr>
        <p:spPr>
          <a:xfrm>
            <a:off x="85744" y="41295"/>
            <a:ext cx="8969766" cy="377565"/>
          </a:xfrm>
        </p:spPr>
        <p:txBody>
          <a:bodyPr/>
          <a:lstStyle/>
          <a:p>
            <a:r>
              <a:rPr lang="en-CH" dirty="0"/>
              <a:t>Fast injection: normalized phase space</a:t>
            </a:r>
          </a:p>
        </p:txBody>
      </p:sp>
    </p:spTree>
    <p:extLst>
      <p:ext uri="{BB962C8B-B14F-4D97-AF65-F5344CB8AC3E}">
        <p14:creationId xmlns:p14="http://schemas.microsoft.com/office/powerpoint/2010/main" val="39969199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3C3137B-E3F9-45A5-A1BF-1ABFFB00334C}"/>
              </a:ext>
            </a:extLst>
          </p:cNvPr>
          <p:cNvPicPr>
            <a:picLocks noChangeAspect="1"/>
          </p:cNvPicPr>
          <p:nvPr/>
        </p:nvPicPr>
        <p:blipFill>
          <a:blip r:embed="rId2"/>
          <a:stretch>
            <a:fillRect/>
          </a:stretch>
        </p:blipFill>
        <p:spPr>
          <a:xfrm>
            <a:off x="265677" y="1549713"/>
            <a:ext cx="4616632" cy="2830883"/>
          </a:xfrm>
          <a:prstGeom prst="rect">
            <a:avLst/>
          </a:prstGeom>
        </p:spPr>
      </p:pic>
      <p:sp>
        <p:nvSpPr>
          <p:cNvPr id="3" name="Content Placeholder 2">
            <a:extLst>
              <a:ext uri="{FF2B5EF4-FFF2-40B4-BE49-F238E27FC236}">
                <a16:creationId xmlns:a16="http://schemas.microsoft.com/office/drawing/2014/main" id="{B4E75931-981E-4D3C-9DDE-C63EC7DE318C}"/>
              </a:ext>
            </a:extLst>
          </p:cNvPr>
          <p:cNvSpPr>
            <a:spLocks noGrp="1"/>
          </p:cNvSpPr>
          <p:nvPr>
            <p:ph idx="1"/>
          </p:nvPr>
        </p:nvSpPr>
        <p:spPr/>
        <p:txBody>
          <a:bodyPr/>
          <a:lstStyle/>
          <a:p>
            <a:r>
              <a:rPr lang="en-US" dirty="0"/>
              <a:t>Seen from the ring</a:t>
            </a:r>
          </a:p>
          <a:p>
            <a:pPr lvl="1"/>
            <a:r>
              <a:rPr lang="en-US" dirty="0"/>
              <a:t>in the normalized transverse phase space in the plane of injection</a:t>
            </a:r>
          </a:p>
          <a:p>
            <a:endParaRPr lang="en-US"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21</a:t>
            </a:fld>
            <a:endParaRPr lang="en-US" dirty="0"/>
          </a:p>
        </p:txBody>
      </p:sp>
      <p:pic>
        <p:nvPicPr>
          <p:cNvPr id="10" name="Picture 9">
            <a:extLst>
              <a:ext uri="{FF2B5EF4-FFF2-40B4-BE49-F238E27FC236}">
                <a16:creationId xmlns:a16="http://schemas.microsoft.com/office/drawing/2014/main" id="{3F7899BD-AF4D-40F3-BC1B-32E2A31070D2}"/>
              </a:ext>
            </a:extLst>
          </p:cNvPr>
          <p:cNvPicPr>
            <a:picLocks noChangeAspect="1"/>
          </p:cNvPicPr>
          <p:nvPr/>
        </p:nvPicPr>
        <p:blipFill>
          <a:blip r:embed="rId3"/>
          <a:stretch>
            <a:fillRect/>
          </a:stretch>
        </p:blipFill>
        <p:spPr>
          <a:xfrm>
            <a:off x="5163760" y="1918995"/>
            <a:ext cx="3749424" cy="1569347"/>
          </a:xfrm>
          <a:prstGeom prst="rect">
            <a:avLst/>
          </a:prstGeom>
        </p:spPr>
      </p:pic>
      <p:cxnSp>
        <p:nvCxnSpPr>
          <p:cNvPr id="20" name="Straight Connector 19">
            <a:extLst>
              <a:ext uri="{FF2B5EF4-FFF2-40B4-BE49-F238E27FC236}">
                <a16:creationId xmlns:a16="http://schemas.microsoft.com/office/drawing/2014/main" id="{5D4E4C23-11B9-42F9-8367-6757F2FEB12D}"/>
              </a:ext>
            </a:extLst>
          </p:cNvPr>
          <p:cNvCxnSpPr/>
          <p:nvPr/>
        </p:nvCxnSpPr>
        <p:spPr>
          <a:xfrm>
            <a:off x="6521450" y="1835150"/>
            <a:ext cx="0" cy="2159000"/>
          </a:xfrm>
          <a:prstGeom prst="line">
            <a:avLst/>
          </a:prstGeom>
          <a:ln>
            <a:solidFill>
              <a:schemeClr val="accent1">
                <a:lumMod val="10000"/>
              </a:schemeClr>
            </a:solidFill>
            <a:prstDash val="sysDash"/>
          </a:ln>
          <a:effectLst/>
        </p:spPr>
        <p:style>
          <a:lnRef idx="2">
            <a:schemeClr val="accent1"/>
          </a:lnRef>
          <a:fillRef idx="0">
            <a:schemeClr val="accent1"/>
          </a:fillRef>
          <a:effectRef idx="1">
            <a:schemeClr val="accent1"/>
          </a:effectRef>
          <a:fontRef idx="minor">
            <a:schemeClr val="tx1"/>
          </a:fontRef>
        </p:style>
      </p:cxnSp>
      <p:sp>
        <p:nvSpPr>
          <p:cNvPr id="9" name="Title 8">
            <a:extLst>
              <a:ext uri="{FF2B5EF4-FFF2-40B4-BE49-F238E27FC236}">
                <a16:creationId xmlns:a16="http://schemas.microsoft.com/office/drawing/2014/main" id="{4EF004F5-3758-8745-8BA6-51C950D54460}"/>
              </a:ext>
            </a:extLst>
          </p:cNvPr>
          <p:cNvSpPr>
            <a:spLocks noGrp="1"/>
          </p:cNvSpPr>
          <p:nvPr>
            <p:ph type="title"/>
          </p:nvPr>
        </p:nvSpPr>
        <p:spPr/>
        <p:txBody>
          <a:bodyPr/>
          <a:lstStyle/>
          <a:p>
            <a:r>
              <a:rPr lang="en-CH" dirty="0"/>
              <a:t>Fast injection: normalized phase space</a:t>
            </a:r>
          </a:p>
        </p:txBody>
      </p:sp>
    </p:spTree>
    <p:extLst>
      <p:ext uri="{BB962C8B-B14F-4D97-AF65-F5344CB8AC3E}">
        <p14:creationId xmlns:p14="http://schemas.microsoft.com/office/powerpoint/2010/main" val="34487736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a:extLst>
              <a:ext uri="{FF2B5EF4-FFF2-40B4-BE49-F238E27FC236}">
                <a16:creationId xmlns:a16="http://schemas.microsoft.com/office/drawing/2014/main" id="{7DB6A01B-CC95-4F61-ADBC-D9BF114B2A2A}"/>
              </a:ext>
            </a:extLst>
          </p:cNvPr>
          <p:cNvPicPr>
            <a:picLocks noChangeAspect="1"/>
          </p:cNvPicPr>
          <p:nvPr/>
        </p:nvPicPr>
        <p:blipFill>
          <a:blip r:embed="rId2"/>
          <a:stretch>
            <a:fillRect/>
          </a:stretch>
        </p:blipFill>
        <p:spPr>
          <a:xfrm>
            <a:off x="290285" y="1573529"/>
            <a:ext cx="4616632" cy="2830883"/>
          </a:xfrm>
          <a:prstGeom prst="rect">
            <a:avLst/>
          </a:prstGeom>
        </p:spPr>
      </p:pic>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US" dirty="0"/>
              <a:t>Fast injection: normalized phase space</a:t>
            </a:r>
            <a:endParaRPr lang="en-US" sz="1800" dirty="0"/>
          </a:p>
        </p:txBody>
      </p:sp>
      <p:sp>
        <p:nvSpPr>
          <p:cNvPr id="3" name="Content Placeholder 2">
            <a:extLst>
              <a:ext uri="{FF2B5EF4-FFF2-40B4-BE49-F238E27FC236}">
                <a16:creationId xmlns:a16="http://schemas.microsoft.com/office/drawing/2014/main" id="{B4E75931-981E-4D3C-9DDE-C63EC7DE318C}"/>
              </a:ext>
            </a:extLst>
          </p:cNvPr>
          <p:cNvSpPr>
            <a:spLocks noGrp="1"/>
          </p:cNvSpPr>
          <p:nvPr>
            <p:ph idx="1"/>
          </p:nvPr>
        </p:nvSpPr>
        <p:spPr/>
        <p:txBody>
          <a:bodyPr/>
          <a:lstStyle/>
          <a:p>
            <a:r>
              <a:rPr lang="en-US" dirty="0"/>
              <a:t>Seen from the ring</a:t>
            </a:r>
          </a:p>
          <a:p>
            <a:pPr lvl="1"/>
            <a:r>
              <a:rPr lang="en-US" dirty="0"/>
              <a:t>in the normalized transverse phase space in the plane of injection</a:t>
            </a:r>
          </a:p>
          <a:p>
            <a:endParaRPr lang="en-US"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22</a:t>
            </a:fld>
            <a:endParaRPr lang="en-US" dirty="0"/>
          </a:p>
        </p:txBody>
      </p:sp>
      <p:pic>
        <p:nvPicPr>
          <p:cNvPr id="10" name="Picture 9">
            <a:extLst>
              <a:ext uri="{FF2B5EF4-FFF2-40B4-BE49-F238E27FC236}">
                <a16:creationId xmlns:a16="http://schemas.microsoft.com/office/drawing/2014/main" id="{3F7899BD-AF4D-40F3-BC1B-32E2A31070D2}"/>
              </a:ext>
            </a:extLst>
          </p:cNvPr>
          <p:cNvPicPr>
            <a:picLocks noChangeAspect="1"/>
          </p:cNvPicPr>
          <p:nvPr/>
        </p:nvPicPr>
        <p:blipFill>
          <a:blip r:embed="rId3"/>
          <a:stretch>
            <a:fillRect/>
          </a:stretch>
        </p:blipFill>
        <p:spPr>
          <a:xfrm>
            <a:off x="5163760" y="1918995"/>
            <a:ext cx="3749424" cy="1569347"/>
          </a:xfrm>
          <a:prstGeom prst="rect">
            <a:avLst/>
          </a:prstGeom>
        </p:spPr>
      </p:pic>
      <p:cxnSp>
        <p:nvCxnSpPr>
          <p:cNvPr id="20" name="Straight Connector 19">
            <a:extLst>
              <a:ext uri="{FF2B5EF4-FFF2-40B4-BE49-F238E27FC236}">
                <a16:creationId xmlns:a16="http://schemas.microsoft.com/office/drawing/2014/main" id="{03A4FA29-11B5-433F-B529-1D2E33661E48}"/>
              </a:ext>
            </a:extLst>
          </p:cNvPr>
          <p:cNvCxnSpPr/>
          <p:nvPr/>
        </p:nvCxnSpPr>
        <p:spPr>
          <a:xfrm>
            <a:off x="6623050" y="1974850"/>
            <a:ext cx="0" cy="2159000"/>
          </a:xfrm>
          <a:prstGeom prst="line">
            <a:avLst/>
          </a:prstGeom>
          <a:ln>
            <a:solidFill>
              <a:schemeClr val="accent1">
                <a:lumMod val="10000"/>
              </a:schemeClr>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22" name="Straight Connector 21">
            <a:extLst>
              <a:ext uri="{FF2B5EF4-FFF2-40B4-BE49-F238E27FC236}">
                <a16:creationId xmlns:a16="http://schemas.microsoft.com/office/drawing/2014/main" id="{8917ADFB-1430-4C44-AE19-59D57D9502DD}"/>
              </a:ext>
            </a:extLst>
          </p:cNvPr>
          <p:cNvCxnSpPr/>
          <p:nvPr/>
        </p:nvCxnSpPr>
        <p:spPr>
          <a:xfrm>
            <a:off x="7721600" y="1974850"/>
            <a:ext cx="0" cy="2159000"/>
          </a:xfrm>
          <a:prstGeom prst="line">
            <a:avLst/>
          </a:prstGeom>
          <a:ln>
            <a:solidFill>
              <a:schemeClr val="accent1">
                <a:lumMod val="10000"/>
              </a:schemeClr>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FF4001A7-0C11-4286-8DBD-B1BD5335C7AE}"/>
              </a:ext>
            </a:extLst>
          </p:cNvPr>
          <p:cNvCxnSpPr/>
          <p:nvPr/>
        </p:nvCxnSpPr>
        <p:spPr>
          <a:xfrm>
            <a:off x="6623050" y="1790700"/>
            <a:ext cx="1098550" cy="0"/>
          </a:xfrm>
          <a:prstGeom prst="straightConnector1">
            <a:avLst/>
          </a:prstGeom>
          <a:ln>
            <a:solidFill>
              <a:schemeClr val="accent1">
                <a:lumMod val="25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069901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a:extLst>
              <a:ext uri="{FF2B5EF4-FFF2-40B4-BE49-F238E27FC236}">
                <a16:creationId xmlns:a16="http://schemas.microsoft.com/office/drawing/2014/main" id="{19A4D094-C2EC-4624-A7A9-A080B2F15CC9}"/>
              </a:ext>
            </a:extLst>
          </p:cNvPr>
          <p:cNvPicPr>
            <a:picLocks noChangeAspect="1"/>
          </p:cNvPicPr>
          <p:nvPr/>
        </p:nvPicPr>
        <p:blipFill>
          <a:blip r:embed="rId2"/>
          <a:stretch>
            <a:fillRect/>
          </a:stretch>
        </p:blipFill>
        <p:spPr>
          <a:xfrm>
            <a:off x="277981" y="1567934"/>
            <a:ext cx="4616632" cy="2830883"/>
          </a:xfrm>
          <a:prstGeom prst="rect">
            <a:avLst/>
          </a:prstGeom>
        </p:spPr>
      </p:pic>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US" dirty="0"/>
              <a:t>Fast injection: normalized phase space</a:t>
            </a:r>
            <a:endParaRPr lang="en-US" sz="1800" dirty="0"/>
          </a:p>
        </p:txBody>
      </p:sp>
      <p:sp>
        <p:nvSpPr>
          <p:cNvPr id="3" name="Content Placeholder 2">
            <a:extLst>
              <a:ext uri="{FF2B5EF4-FFF2-40B4-BE49-F238E27FC236}">
                <a16:creationId xmlns:a16="http://schemas.microsoft.com/office/drawing/2014/main" id="{B4E75931-981E-4D3C-9DDE-C63EC7DE318C}"/>
              </a:ext>
            </a:extLst>
          </p:cNvPr>
          <p:cNvSpPr>
            <a:spLocks noGrp="1"/>
          </p:cNvSpPr>
          <p:nvPr>
            <p:ph idx="1"/>
          </p:nvPr>
        </p:nvSpPr>
        <p:spPr/>
        <p:txBody>
          <a:bodyPr/>
          <a:lstStyle/>
          <a:p>
            <a:r>
              <a:rPr lang="en-US" dirty="0"/>
              <a:t>Seen from the ring</a:t>
            </a:r>
          </a:p>
          <a:p>
            <a:pPr lvl="1"/>
            <a:r>
              <a:rPr lang="en-US" dirty="0"/>
              <a:t>in the normalized transverse phase space in the plane of injection</a:t>
            </a:r>
          </a:p>
          <a:p>
            <a:endParaRPr lang="en-US"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23</a:t>
            </a:fld>
            <a:endParaRPr lang="en-US" dirty="0"/>
          </a:p>
        </p:txBody>
      </p:sp>
      <p:pic>
        <p:nvPicPr>
          <p:cNvPr id="10" name="Picture 9">
            <a:extLst>
              <a:ext uri="{FF2B5EF4-FFF2-40B4-BE49-F238E27FC236}">
                <a16:creationId xmlns:a16="http://schemas.microsoft.com/office/drawing/2014/main" id="{3F7899BD-AF4D-40F3-BC1B-32E2A31070D2}"/>
              </a:ext>
            </a:extLst>
          </p:cNvPr>
          <p:cNvPicPr>
            <a:picLocks noChangeAspect="1"/>
          </p:cNvPicPr>
          <p:nvPr/>
        </p:nvPicPr>
        <p:blipFill>
          <a:blip r:embed="rId3"/>
          <a:stretch>
            <a:fillRect/>
          </a:stretch>
        </p:blipFill>
        <p:spPr>
          <a:xfrm>
            <a:off x="5163760" y="1918995"/>
            <a:ext cx="3749424" cy="1569347"/>
          </a:xfrm>
          <a:prstGeom prst="rect">
            <a:avLst/>
          </a:prstGeom>
        </p:spPr>
      </p:pic>
      <p:cxnSp>
        <p:nvCxnSpPr>
          <p:cNvPr id="20" name="Straight Connector 19">
            <a:extLst>
              <a:ext uri="{FF2B5EF4-FFF2-40B4-BE49-F238E27FC236}">
                <a16:creationId xmlns:a16="http://schemas.microsoft.com/office/drawing/2014/main" id="{F61921F6-D89F-47F9-8D22-87B558EA88AB}"/>
              </a:ext>
            </a:extLst>
          </p:cNvPr>
          <p:cNvCxnSpPr/>
          <p:nvPr/>
        </p:nvCxnSpPr>
        <p:spPr>
          <a:xfrm>
            <a:off x="7994650" y="1828800"/>
            <a:ext cx="0" cy="2159000"/>
          </a:xfrm>
          <a:prstGeom prst="line">
            <a:avLst/>
          </a:prstGeom>
          <a:ln>
            <a:solidFill>
              <a:schemeClr val="accent1">
                <a:lumMod val="10000"/>
              </a:schemeClr>
            </a:solidFill>
            <a:prstDash val="sysDash"/>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354136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8955E1-2415-AD5B-AA63-0A4DAD11D470}"/>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9D511411-807D-E318-0D00-D85F88563B02}"/>
              </a:ext>
            </a:extLst>
          </p:cNvPr>
          <p:cNvSpPr>
            <a:spLocks noGrp="1"/>
          </p:cNvSpPr>
          <p:nvPr>
            <p:ph type="title"/>
          </p:nvPr>
        </p:nvSpPr>
        <p:spPr/>
        <p:txBody>
          <a:bodyPr/>
          <a:lstStyle/>
          <a:p>
            <a:r>
              <a:rPr lang="en-US" dirty="0"/>
              <a:t>Layout</a:t>
            </a:r>
          </a:p>
        </p:txBody>
      </p:sp>
      <p:sp>
        <p:nvSpPr>
          <p:cNvPr id="8" name="Content Placeholder 7">
            <a:extLst>
              <a:ext uri="{FF2B5EF4-FFF2-40B4-BE49-F238E27FC236}">
                <a16:creationId xmlns:a16="http://schemas.microsoft.com/office/drawing/2014/main" id="{BE1E4551-7BB9-609E-D267-C9C20695E12B}"/>
              </a:ext>
            </a:extLst>
          </p:cNvPr>
          <p:cNvSpPr>
            <a:spLocks noGrp="1"/>
          </p:cNvSpPr>
          <p:nvPr>
            <p:ph idx="1"/>
          </p:nvPr>
        </p:nvSpPr>
        <p:spPr/>
        <p:txBody>
          <a:bodyPr>
            <a:normAutofit fontScale="85000" lnSpcReduction="20000"/>
          </a:bodyPr>
          <a:lstStyle/>
          <a:p>
            <a:r>
              <a:rPr lang="en-US" dirty="0">
                <a:solidFill>
                  <a:schemeClr val="accent1"/>
                </a:solidFill>
              </a:rPr>
              <a:t>Basic principle + hardware</a:t>
            </a:r>
          </a:p>
          <a:p>
            <a:r>
              <a:rPr lang="en-US" dirty="0"/>
              <a:t>Injection techniques</a:t>
            </a:r>
          </a:p>
          <a:p>
            <a:pPr lvl="1"/>
            <a:r>
              <a:rPr lang="en-US" dirty="0"/>
              <a:t>Fast injection</a:t>
            </a:r>
          </a:p>
          <a:p>
            <a:pPr lvl="2"/>
            <a:r>
              <a:rPr lang="en-US" dirty="0"/>
              <a:t>Normalized phase space</a:t>
            </a:r>
          </a:p>
          <a:p>
            <a:pPr lvl="2"/>
            <a:r>
              <a:rPr lang="en-US" dirty="0"/>
              <a:t>Imperfect injection</a:t>
            </a:r>
          </a:p>
          <a:p>
            <a:pPr lvl="1"/>
            <a:r>
              <a:rPr lang="en-US" dirty="0">
                <a:solidFill>
                  <a:schemeClr val="accent1"/>
                </a:solidFill>
              </a:rPr>
              <a:t>Multi-turn injection</a:t>
            </a:r>
          </a:p>
          <a:p>
            <a:pPr lvl="1"/>
            <a:r>
              <a:rPr lang="en-US" dirty="0">
                <a:solidFill>
                  <a:schemeClr val="accent1"/>
                </a:solidFill>
              </a:rPr>
              <a:t>Charge exchange technique</a:t>
            </a:r>
          </a:p>
          <a:p>
            <a:pPr lvl="1"/>
            <a:r>
              <a:rPr lang="en-US" dirty="0">
                <a:solidFill>
                  <a:schemeClr val="accent1"/>
                </a:solidFill>
              </a:rPr>
              <a:t>Lepton injection</a:t>
            </a:r>
          </a:p>
          <a:p>
            <a:r>
              <a:rPr lang="en-US" dirty="0">
                <a:solidFill>
                  <a:schemeClr val="accent1"/>
                </a:solidFill>
              </a:rPr>
              <a:t>Extraction techniques</a:t>
            </a:r>
          </a:p>
          <a:p>
            <a:pPr lvl="1"/>
            <a:r>
              <a:rPr lang="en-US" dirty="0">
                <a:solidFill>
                  <a:schemeClr val="accent1"/>
                </a:solidFill>
              </a:rPr>
              <a:t>Fast extraction</a:t>
            </a:r>
          </a:p>
          <a:p>
            <a:pPr lvl="1"/>
            <a:r>
              <a:rPr lang="en-US" dirty="0">
                <a:solidFill>
                  <a:schemeClr val="accent1"/>
                </a:solidFill>
              </a:rPr>
              <a:t>Multi-turn extraction</a:t>
            </a:r>
          </a:p>
          <a:p>
            <a:pPr lvl="1"/>
            <a:r>
              <a:rPr lang="en-US" dirty="0">
                <a:solidFill>
                  <a:schemeClr val="accent1"/>
                </a:solidFill>
              </a:rPr>
              <a:t>Resonant multi-turn extraction</a:t>
            </a:r>
          </a:p>
          <a:p>
            <a:pPr lvl="1"/>
            <a:r>
              <a:rPr lang="en-US" dirty="0">
                <a:solidFill>
                  <a:schemeClr val="accent1"/>
                </a:solidFill>
              </a:rPr>
              <a:t>Resonant slow extraction</a:t>
            </a:r>
          </a:p>
          <a:p>
            <a:r>
              <a:rPr lang="en-US" dirty="0">
                <a:solidFill>
                  <a:schemeClr val="accent1"/>
                </a:solidFill>
              </a:rPr>
              <a:t>Transfer between machines</a:t>
            </a:r>
          </a:p>
          <a:p>
            <a:r>
              <a:rPr lang="en-US" dirty="0">
                <a:solidFill>
                  <a:schemeClr val="accent1"/>
                </a:solidFill>
              </a:rPr>
              <a:t>R&amp;D example</a:t>
            </a:r>
          </a:p>
          <a:p>
            <a:r>
              <a:rPr lang="en-US" dirty="0">
                <a:solidFill>
                  <a:schemeClr val="accent1"/>
                </a:solidFill>
              </a:rPr>
              <a:t>Conclusion</a:t>
            </a:r>
          </a:p>
        </p:txBody>
      </p:sp>
      <p:sp>
        <p:nvSpPr>
          <p:cNvPr id="4" name="Footer Placeholder 3">
            <a:extLst>
              <a:ext uri="{FF2B5EF4-FFF2-40B4-BE49-F238E27FC236}">
                <a16:creationId xmlns:a16="http://schemas.microsoft.com/office/drawing/2014/main" id="{79E4A07B-FD9F-2FF8-1C5F-ED4926D294A3}"/>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5" name="Slide Number Placeholder 4">
            <a:extLst>
              <a:ext uri="{FF2B5EF4-FFF2-40B4-BE49-F238E27FC236}">
                <a16:creationId xmlns:a16="http://schemas.microsoft.com/office/drawing/2014/main" id="{7E6BC745-E06F-6189-30D5-261932D275E7}"/>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24</a:t>
            </a:fld>
            <a:endParaRPr lang="en-US" dirty="0"/>
          </a:p>
        </p:txBody>
      </p:sp>
      <p:sp>
        <p:nvSpPr>
          <p:cNvPr id="6" name="Oval 5">
            <a:extLst>
              <a:ext uri="{FF2B5EF4-FFF2-40B4-BE49-F238E27FC236}">
                <a16:creationId xmlns:a16="http://schemas.microsoft.com/office/drawing/2014/main" id="{7C24B528-6C7E-B52F-FF93-79BBE714434D}"/>
              </a:ext>
            </a:extLst>
          </p:cNvPr>
          <p:cNvSpPr>
            <a:spLocks noChangeArrowheads="1"/>
          </p:cNvSpPr>
          <p:nvPr/>
        </p:nvSpPr>
        <p:spPr bwMode="auto">
          <a:xfrm>
            <a:off x="3812063" y="1598627"/>
            <a:ext cx="2427605" cy="411734"/>
          </a:xfrm>
          <a:prstGeom prst="ellipse">
            <a:avLst/>
          </a:prstGeom>
          <a:noFill/>
          <a:ln w="1587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9" name="Oval 6">
            <a:extLst>
              <a:ext uri="{FF2B5EF4-FFF2-40B4-BE49-F238E27FC236}">
                <a16:creationId xmlns:a16="http://schemas.microsoft.com/office/drawing/2014/main" id="{E150E4B4-E90E-784F-F9F3-001700A854BE}"/>
              </a:ext>
            </a:extLst>
          </p:cNvPr>
          <p:cNvSpPr>
            <a:spLocks noChangeArrowheads="1"/>
          </p:cNvSpPr>
          <p:nvPr/>
        </p:nvSpPr>
        <p:spPr bwMode="auto">
          <a:xfrm>
            <a:off x="4982026" y="1984103"/>
            <a:ext cx="43839" cy="50416"/>
          </a:xfrm>
          <a:prstGeom prst="ellipse">
            <a:avLst/>
          </a:prstGeom>
          <a:solidFill>
            <a:schemeClr val="tx1"/>
          </a:solidFill>
          <a:ln w="9525">
            <a:solidFill>
              <a:schemeClr val="tx1"/>
            </a:solidFill>
            <a:round/>
            <a:headEnd/>
            <a:tailEnd/>
          </a:ln>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0" name="Oval 9">
            <a:extLst>
              <a:ext uri="{FF2B5EF4-FFF2-40B4-BE49-F238E27FC236}">
                <a16:creationId xmlns:a16="http://schemas.microsoft.com/office/drawing/2014/main" id="{F295A872-A2A9-519D-2BCC-6EB2E145CF63}"/>
              </a:ext>
            </a:extLst>
          </p:cNvPr>
          <p:cNvSpPr>
            <a:spLocks noChangeArrowheads="1"/>
          </p:cNvSpPr>
          <p:nvPr/>
        </p:nvSpPr>
        <p:spPr bwMode="auto">
          <a:xfrm>
            <a:off x="3940841" y="1657446"/>
            <a:ext cx="2188315" cy="284643"/>
          </a:xfrm>
          <a:prstGeom prst="ellipse">
            <a:avLst/>
          </a:prstGeom>
          <a:noFill/>
          <a:ln w="15875">
            <a:solidFill>
              <a:schemeClr val="tx1"/>
            </a:solidFill>
            <a:prstDash val="sysDot"/>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1" name="Rectangle 10">
            <a:extLst>
              <a:ext uri="{FF2B5EF4-FFF2-40B4-BE49-F238E27FC236}">
                <a16:creationId xmlns:a16="http://schemas.microsoft.com/office/drawing/2014/main" id="{9B8185BD-27AE-44B8-12F0-C6471632EE25}"/>
              </a:ext>
            </a:extLst>
          </p:cNvPr>
          <p:cNvSpPr>
            <a:spLocks noChangeArrowheads="1"/>
          </p:cNvSpPr>
          <p:nvPr/>
        </p:nvSpPr>
        <p:spPr bwMode="auto">
          <a:xfrm>
            <a:off x="4907133" y="1880118"/>
            <a:ext cx="239290" cy="95581"/>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algn="ctr" eaLnBrk="1" hangingPunct="1"/>
            <a:endParaRPr lang="en-GB" altLang="en-US" sz="1800" b="0">
              <a:solidFill>
                <a:srgbClr val="000000"/>
              </a:solidFill>
            </a:endParaRPr>
          </a:p>
        </p:txBody>
      </p:sp>
      <p:sp>
        <p:nvSpPr>
          <p:cNvPr id="12" name="Line 12">
            <a:extLst>
              <a:ext uri="{FF2B5EF4-FFF2-40B4-BE49-F238E27FC236}">
                <a16:creationId xmlns:a16="http://schemas.microsoft.com/office/drawing/2014/main" id="{62097318-B6FC-13AA-8B9A-796C764D9679}"/>
              </a:ext>
            </a:extLst>
          </p:cNvPr>
          <p:cNvSpPr>
            <a:spLocks noChangeShapeType="1"/>
          </p:cNvSpPr>
          <p:nvPr/>
        </p:nvSpPr>
        <p:spPr bwMode="auto">
          <a:xfrm>
            <a:off x="4879734" y="1939988"/>
            <a:ext cx="26487" cy="0"/>
          </a:xfrm>
          <a:prstGeom prst="line">
            <a:avLst/>
          </a:prstGeom>
          <a:noFill/>
          <a:ln w="9525">
            <a:solidFill>
              <a:schemeClr val="tx1"/>
            </a:solidFill>
            <a:round/>
            <a:headEnd/>
            <a:tailEnd type="triangle" w="lg" len="lg"/>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13" name="Oval 18">
            <a:extLst>
              <a:ext uri="{FF2B5EF4-FFF2-40B4-BE49-F238E27FC236}">
                <a16:creationId xmlns:a16="http://schemas.microsoft.com/office/drawing/2014/main" id="{7082086D-1375-40C3-0FB2-3412F33892DD}"/>
              </a:ext>
            </a:extLst>
          </p:cNvPr>
          <p:cNvSpPr>
            <a:spLocks noChangeArrowheads="1"/>
          </p:cNvSpPr>
          <p:nvPr/>
        </p:nvSpPr>
        <p:spPr bwMode="auto">
          <a:xfrm>
            <a:off x="3946321" y="3035494"/>
            <a:ext cx="4073407" cy="680621"/>
          </a:xfrm>
          <a:prstGeom prst="ellipse">
            <a:avLst/>
          </a:prstGeom>
          <a:noFill/>
          <a:ln w="1587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4" name="Oval 19">
            <a:extLst>
              <a:ext uri="{FF2B5EF4-FFF2-40B4-BE49-F238E27FC236}">
                <a16:creationId xmlns:a16="http://schemas.microsoft.com/office/drawing/2014/main" id="{8E88C512-ED0E-67FE-6B75-D056A0046969}"/>
              </a:ext>
            </a:extLst>
          </p:cNvPr>
          <p:cNvSpPr>
            <a:spLocks noChangeArrowheads="1"/>
          </p:cNvSpPr>
          <p:nvPr/>
        </p:nvSpPr>
        <p:spPr bwMode="auto">
          <a:xfrm>
            <a:off x="7933876" y="3277072"/>
            <a:ext cx="43839" cy="50416"/>
          </a:xfrm>
          <a:prstGeom prst="ellipse">
            <a:avLst/>
          </a:prstGeom>
          <a:solidFill>
            <a:schemeClr val="tx1"/>
          </a:solidFill>
          <a:ln w="9525">
            <a:solidFill>
              <a:schemeClr val="tx1"/>
            </a:solidFill>
            <a:round/>
            <a:headEnd/>
            <a:tailEnd/>
          </a:ln>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5" name="Oval 20">
            <a:extLst>
              <a:ext uri="{FF2B5EF4-FFF2-40B4-BE49-F238E27FC236}">
                <a16:creationId xmlns:a16="http://schemas.microsoft.com/office/drawing/2014/main" id="{CC3BD72B-C9BF-B4AA-7B24-1DB1114141FF}"/>
              </a:ext>
            </a:extLst>
          </p:cNvPr>
          <p:cNvSpPr>
            <a:spLocks noChangeArrowheads="1"/>
          </p:cNvSpPr>
          <p:nvPr/>
        </p:nvSpPr>
        <p:spPr bwMode="auto">
          <a:xfrm>
            <a:off x="4131725" y="3124773"/>
            <a:ext cx="3705339" cy="493660"/>
          </a:xfrm>
          <a:prstGeom prst="ellipse">
            <a:avLst/>
          </a:prstGeom>
          <a:noFill/>
          <a:ln w="15875">
            <a:solidFill>
              <a:schemeClr val="tx1"/>
            </a:solidFill>
            <a:prstDash val="sysDot"/>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6" name="Rectangle 21">
            <a:extLst>
              <a:ext uri="{FF2B5EF4-FFF2-40B4-BE49-F238E27FC236}">
                <a16:creationId xmlns:a16="http://schemas.microsoft.com/office/drawing/2014/main" id="{E850C206-B102-C9CE-C921-331C2FED0CAA}"/>
              </a:ext>
            </a:extLst>
          </p:cNvPr>
          <p:cNvSpPr>
            <a:spLocks noChangeArrowheads="1"/>
          </p:cNvSpPr>
          <p:nvPr/>
        </p:nvSpPr>
        <p:spPr bwMode="auto">
          <a:xfrm>
            <a:off x="7645267" y="3304381"/>
            <a:ext cx="239290" cy="13129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7" name="Line 22">
            <a:extLst>
              <a:ext uri="{FF2B5EF4-FFF2-40B4-BE49-F238E27FC236}">
                <a16:creationId xmlns:a16="http://schemas.microsoft.com/office/drawing/2014/main" id="{A6CA12EA-75B3-7F69-8995-1F9CE288FE05}"/>
              </a:ext>
            </a:extLst>
          </p:cNvPr>
          <p:cNvSpPr>
            <a:spLocks noChangeShapeType="1"/>
          </p:cNvSpPr>
          <p:nvPr/>
        </p:nvSpPr>
        <p:spPr bwMode="auto">
          <a:xfrm>
            <a:off x="7728379" y="3282324"/>
            <a:ext cx="51146" cy="42014"/>
          </a:xfrm>
          <a:prstGeom prst="line">
            <a:avLst/>
          </a:prstGeom>
          <a:noFill/>
          <a:ln w="9525">
            <a:solidFill>
              <a:schemeClr val="tx1"/>
            </a:solidFill>
            <a:round/>
            <a:headEnd/>
            <a:tailEnd type="triangle" w="lg" len="lg"/>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18" name="Text Box 25">
            <a:extLst>
              <a:ext uri="{FF2B5EF4-FFF2-40B4-BE49-F238E27FC236}">
                <a16:creationId xmlns:a16="http://schemas.microsoft.com/office/drawing/2014/main" id="{B5F85265-FECE-13B3-A4FD-9C642B5C82DE}"/>
              </a:ext>
            </a:extLst>
          </p:cNvPr>
          <p:cNvSpPr txBox="1">
            <a:spLocks noChangeArrowheads="1"/>
          </p:cNvSpPr>
          <p:nvPr/>
        </p:nvSpPr>
        <p:spPr bwMode="auto">
          <a:xfrm>
            <a:off x="4666017" y="1667950"/>
            <a:ext cx="113120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dirty="0">
                <a:solidFill>
                  <a:schemeClr val="accent1"/>
                </a:solidFill>
                <a:latin typeface="Calibri"/>
              </a:rPr>
              <a:t>Extraction</a:t>
            </a:r>
          </a:p>
        </p:txBody>
      </p:sp>
      <p:sp>
        <p:nvSpPr>
          <p:cNvPr id="19" name="Text Box 26">
            <a:extLst>
              <a:ext uri="{FF2B5EF4-FFF2-40B4-BE49-F238E27FC236}">
                <a16:creationId xmlns:a16="http://schemas.microsoft.com/office/drawing/2014/main" id="{3B814457-C553-E7AE-0203-0B4ED5126F26}"/>
              </a:ext>
            </a:extLst>
          </p:cNvPr>
          <p:cNvSpPr txBox="1">
            <a:spLocks noChangeArrowheads="1"/>
          </p:cNvSpPr>
          <p:nvPr/>
        </p:nvSpPr>
        <p:spPr bwMode="auto">
          <a:xfrm>
            <a:off x="6090677" y="2279625"/>
            <a:ext cx="938398"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dirty="0">
                <a:solidFill>
                  <a:schemeClr val="accent1"/>
                </a:solidFill>
                <a:latin typeface="Calibri"/>
              </a:rPr>
              <a:t>Transfer</a:t>
            </a:r>
          </a:p>
        </p:txBody>
      </p:sp>
      <p:sp>
        <p:nvSpPr>
          <p:cNvPr id="20" name="Text Box 27">
            <a:extLst>
              <a:ext uri="{FF2B5EF4-FFF2-40B4-BE49-F238E27FC236}">
                <a16:creationId xmlns:a16="http://schemas.microsoft.com/office/drawing/2014/main" id="{98B67F37-9404-D807-11E4-6A2E0E198511}"/>
              </a:ext>
            </a:extLst>
          </p:cNvPr>
          <p:cNvSpPr txBox="1">
            <a:spLocks noChangeArrowheads="1"/>
          </p:cNvSpPr>
          <p:nvPr/>
        </p:nvSpPr>
        <p:spPr bwMode="auto">
          <a:xfrm>
            <a:off x="8042561" y="3180966"/>
            <a:ext cx="595485" cy="2426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a:solidFill>
                  <a:srgbClr val="000000"/>
                </a:solidFill>
                <a:latin typeface="Calibri"/>
              </a:rPr>
              <a:t>Injection</a:t>
            </a:r>
          </a:p>
        </p:txBody>
      </p:sp>
      <p:sp>
        <p:nvSpPr>
          <p:cNvPr id="21" name="Freeform 39">
            <a:extLst>
              <a:ext uri="{FF2B5EF4-FFF2-40B4-BE49-F238E27FC236}">
                <a16:creationId xmlns:a16="http://schemas.microsoft.com/office/drawing/2014/main" id="{859C758F-8231-453E-5C5A-BE232EAB644E}"/>
              </a:ext>
            </a:extLst>
          </p:cNvPr>
          <p:cNvSpPr>
            <a:spLocks/>
          </p:cNvSpPr>
          <p:nvPr/>
        </p:nvSpPr>
        <p:spPr bwMode="auto">
          <a:xfrm>
            <a:off x="5005772" y="2008260"/>
            <a:ext cx="2953677" cy="1294020"/>
          </a:xfrm>
          <a:custGeom>
            <a:avLst/>
            <a:gdLst>
              <a:gd name="T0" fmla="*/ 0 w 3234"/>
              <a:gd name="T1" fmla="*/ 0 h 1232"/>
              <a:gd name="T2" fmla="*/ 2147483647 w 3234"/>
              <a:gd name="T3" fmla="*/ 2147483647 h 1232"/>
              <a:gd name="T4" fmla="*/ 2147483647 w 3234"/>
              <a:gd name="T5" fmla="*/ 2147483647 h 1232"/>
              <a:gd name="T6" fmla="*/ 2147483647 w 3234"/>
              <a:gd name="T7" fmla="*/ 2147483647 h 1232"/>
              <a:gd name="T8" fmla="*/ 2147483647 w 3234"/>
              <a:gd name="T9" fmla="*/ 2147483647 h 1232"/>
              <a:gd name="T10" fmla="*/ 2147483647 w 3234"/>
              <a:gd name="T11" fmla="*/ 2147483647 h 1232"/>
              <a:gd name="T12" fmla="*/ 0 60000 65536"/>
              <a:gd name="T13" fmla="*/ 0 60000 65536"/>
              <a:gd name="T14" fmla="*/ 0 60000 65536"/>
              <a:gd name="T15" fmla="*/ 0 60000 65536"/>
              <a:gd name="T16" fmla="*/ 0 60000 65536"/>
              <a:gd name="T17" fmla="*/ 0 60000 65536"/>
              <a:gd name="T18" fmla="*/ 0 w 3234"/>
              <a:gd name="T19" fmla="*/ 0 h 1232"/>
              <a:gd name="T20" fmla="*/ 3234 w 3234"/>
              <a:gd name="T21" fmla="*/ 1232 h 1232"/>
            </a:gdLst>
            <a:ahLst/>
            <a:cxnLst>
              <a:cxn ang="T12">
                <a:pos x="T0" y="T1"/>
              </a:cxn>
              <a:cxn ang="T13">
                <a:pos x="T2" y="T3"/>
              </a:cxn>
              <a:cxn ang="T14">
                <a:pos x="T4" y="T5"/>
              </a:cxn>
              <a:cxn ang="T15">
                <a:pos x="T6" y="T7"/>
              </a:cxn>
              <a:cxn ang="T16">
                <a:pos x="T8" y="T9"/>
              </a:cxn>
              <a:cxn ang="T17">
                <a:pos x="T10" y="T11"/>
              </a:cxn>
            </a:cxnLst>
            <a:rect l="T18" t="T19" r="T20" b="T21"/>
            <a:pathLst>
              <a:path w="3234" h="1232">
                <a:moveTo>
                  <a:pt x="0" y="0"/>
                </a:moveTo>
                <a:cubicBezTo>
                  <a:pt x="145" y="17"/>
                  <a:pt x="420" y="72"/>
                  <a:pt x="644" y="177"/>
                </a:cubicBezTo>
                <a:cubicBezTo>
                  <a:pt x="868" y="282"/>
                  <a:pt x="1099" y="514"/>
                  <a:pt x="1346" y="628"/>
                </a:cubicBezTo>
                <a:cubicBezTo>
                  <a:pt x="1593" y="742"/>
                  <a:pt x="1879" y="793"/>
                  <a:pt x="2127" y="861"/>
                </a:cubicBezTo>
                <a:cubicBezTo>
                  <a:pt x="2375" y="929"/>
                  <a:pt x="2649" y="976"/>
                  <a:pt x="2834" y="1038"/>
                </a:cubicBezTo>
                <a:cubicBezTo>
                  <a:pt x="3019" y="1100"/>
                  <a:pt x="3126" y="1166"/>
                  <a:pt x="3234" y="1232"/>
                </a:cubicBezTo>
              </a:path>
            </a:pathLst>
          </a:custGeom>
          <a:noFill/>
          <a:ln w="19050" cap="flat" cmpd="sng">
            <a:solidFill>
              <a:schemeClr val="tx1"/>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GB">
              <a:solidFill>
                <a:srgbClr val="000000"/>
              </a:solidFill>
            </a:endParaRPr>
          </a:p>
        </p:txBody>
      </p:sp>
      <p:sp>
        <p:nvSpPr>
          <p:cNvPr id="22" name="Freeform 42">
            <a:extLst>
              <a:ext uri="{FF2B5EF4-FFF2-40B4-BE49-F238E27FC236}">
                <a16:creationId xmlns:a16="http://schemas.microsoft.com/office/drawing/2014/main" id="{EDB303E3-B78F-DE67-CF79-C540A46E73C7}"/>
              </a:ext>
            </a:extLst>
          </p:cNvPr>
          <p:cNvSpPr>
            <a:spLocks/>
          </p:cNvSpPr>
          <p:nvPr/>
        </p:nvSpPr>
        <p:spPr bwMode="auto">
          <a:xfrm>
            <a:off x="5461519" y="2208876"/>
            <a:ext cx="969946" cy="642809"/>
          </a:xfrm>
          <a:custGeom>
            <a:avLst/>
            <a:gdLst>
              <a:gd name="T0" fmla="*/ 0 w 1062"/>
              <a:gd name="T1" fmla="*/ 0 h 612"/>
              <a:gd name="T2" fmla="*/ 2147483647 w 1062"/>
              <a:gd name="T3" fmla="*/ 2147483647 h 612"/>
              <a:gd name="T4" fmla="*/ 2147483647 w 1062"/>
              <a:gd name="T5" fmla="*/ 2147483647 h 612"/>
              <a:gd name="T6" fmla="*/ 2147483647 w 1062"/>
              <a:gd name="T7" fmla="*/ 2147483647 h 612"/>
              <a:gd name="T8" fmla="*/ 2147483647 w 1062"/>
              <a:gd name="T9" fmla="*/ 2147483647 h 612"/>
              <a:gd name="T10" fmla="*/ 0 60000 65536"/>
              <a:gd name="T11" fmla="*/ 0 60000 65536"/>
              <a:gd name="T12" fmla="*/ 0 60000 65536"/>
              <a:gd name="T13" fmla="*/ 0 60000 65536"/>
              <a:gd name="T14" fmla="*/ 0 60000 65536"/>
              <a:gd name="T15" fmla="*/ 0 w 1062"/>
              <a:gd name="T16" fmla="*/ 0 h 612"/>
              <a:gd name="T17" fmla="*/ 1062 w 1062"/>
              <a:gd name="T18" fmla="*/ 612 h 612"/>
            </a:gdLst>
            <a:ahLst/>
            <a:cxnLst>
              <a:cxn ang="T10">
                <a:pos x="T0" y="T1"/>
              </a:cxn>
              <a:cxn ang="T11">
                <a:pos x="T2" y="T3"/>
              </a:cxn>
              <a:cxn ang="T12">
                <a:pos x="T4" y="T5"/>
              </a:cxn>
              <a:cxn ang="T13">
                <a:pos x="T6" y="T7"/>
              </a:cxn>
              <a:cxn ang="T14">
                <a:pos x="T8" y="T9"/>
              </a:cxn>
            </a:cxnLst>
            <a:rect l="T15" t="T16" r="T17" b="T18"/>
            <a:pathLst>
              <a:path w="1062" h="612">
                <a:moveTo>
                  <a:pt x="0" y="0"/>
                </a:moveTo>
                <a:cubicBezTo>
                  <a:pt x="23" y="11"/>
                  <a:pt x="81" y="31"/>
                  <a:pt x="144" y="66"/>
                </a:cubicBezTo>
                <a:cubicBezTo>
                  <a:pt x="207" y="101"/>
                  <a:pt x="290" y="145"/>
                  <a:pt x="378" y="210"/>
                </a:cubicBezTo>
                <a:cubicBezTo>
                  <a:pt x="466" y="275"/>
                  <a:pt x="558" y="389"/>
                  <a:pt x="672" y="456"/>
                </a:cubicBezTo>
                <a:cubicBezTo>
                  <a:pt x="786" y="523"/>
                  <a:pt x="924" y="567"/>
                  <a:pt x="1062" y="612"/>
                </a:cubicBezTo>
              </a:path>
            </a:pathLst>
          </a:custGeom>
          <a:noFill/>
          <a:ln w="19050" cap="flat" cmpd="sng">
            <a:solidFill>
              <a:schemeClr val="tx1"/>
            </a:solidFill>
            <a:prstDash val="sysDot"/>
            <a:round/>
            <a:headEnd/>
            <a:tailEnd type="triangle" w="med" len="med"/>
          </a:ln>
          <a:extLst>
            <a:ext uri="{909E8E84-426E-40dd-AFC4-6F175D3DCCD1}">
              <a14:hiddenFill xmlns:a14="http://schemas.microsoft.com/office/drawing/2010/main" xmlns="">
                <a:solidFill>
                  <a:srgbClr val="FFFFFF"/>
                </a:solidFill>
              </a14:hiddenFill>
            </a:ext>
          </a:extLst>
        </p:spPr>
        <p:txBody>
          <a:bodyPr wrap="none">
            <a:spAutoFit/>
          </a:bodyPr>
          <a:lstStyle/>
          <a:p>
            <a:endParaRPr lang="en-GB">
              <a:solidFill>
                <a:srgbClr val="000000"/>
              </a:solidFill>
            </a:endParaRPr>
          </a:p>
        </p:txBody>
      </p:sp>
    </p:spTree>
    <p:extLst>
      <p:ext uri="{BB962C8B-B14F-4D97-AF65-F5344CB8AC3E}">
        <p14:creationId xmlns:p14="http://schemas.microsoft.com/office/powerpoint/2010/main" val="20191165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B52AE9-FFA2-382F-3863-A7083601C5B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FC6E540-DC80-E804-77A1-60AB34508F90}"/>
              </a:ext>
            </a:extLst>
          </p:cNvPr>
          <p:cNvSpPr>
            <a:spLocks noGrp="1"/>
          </p:cNvSpPr>
          <p:nvPr>
            <p:ph type="title"/>
          </p:nvPr>
        </p:nvSpPr>
        <p:spPr/>
        <p:txBody>
          <a:bodyPr/>
          <a:lstStyle/>
          <a:p>
            <a:r>
              <a:rPr lang="en-CH" dirty="0"/>
              <a:t>Imperfect injection: injection oscillations</a:t>
            </a:r>
          </a:p>
        </p:txBody>
      </p:sp>
      <p:sp>
        <p:nvSpPr>
          <p:cNvPr id="3" name="Content Placeholder 2">
            <a:extLst>
              <a:ext uri="{FF2B5EF4-FFF2-40B4-BE49-F238E27FC236}">
                <a16:creationId xmlns:a16="http://schemas.microsoft.com/office/drawing/2014/main" id="{482220E3-A67C-BC5B-D3F3-791730721262}"/>
              </a:ext>
            </a:extLst>
          </p:cNvPr>
          <p:cNvSpPr>
            <a:spLocks noGrp="1"/>
          </p:cNvSpPr>
          <p:nvPr>
            <p:ph idx="1"/>
          </p:nvPr>
        </p:nvSpPr>
        <p:spPr>
          <a:xfrm>
            <a:off x="299803" y="533022"/>
            <a:ext cx="8491928" cy="1558106"/>
          </a:xfrm>
        </p:spPr>
        <p:txBody>
          <a:bodyPr/>
          <a:lstStyle/>
          <a:p>
            <a:pPr marL="0" indent="0">
              <a:buNone/>
            </a:pPr>
            <a:r>
              <a:rPr lang="en-US" sz="1800" dirty="0"/>
              <a:t>Challenges</a:t>
            </a:r>
          </a:p>
          <a:p>
            <a:pPr lvl="1"/>
            <a:r>
              <a:rPr lang="en-US" sz="1800" dirty="0"/>
              <a:t>Injected beam needs to be matched and aligned to the lattice and trajectory of the ring.</a:t>
            </a:r>
          </a:p>
          <a:p>
            <a:pPr lvl="1"/>
            <a:r>
              <a:rPr lang="en-US" sz="1800" dirty="0"/>
              <a:t>Injection kicker(s) needs to be fast enough to deflect only the injected beam.</a:t>
            </a:r>
          </a:p>
          <a:p>
            <a:endParaRPr lang="en-CH" dirty="0"/>
          </a:p>
          <a:p>
            <a:endParaRPr lang="en-CH" dirty="0"/>
          </a:p>
        </p:txBody>
      </p:sp>
      <p:sp>
        <p:nvSpPr>
          <p:cNvPr id="5" name="Footer Placeholder 4">
            <a:extLst>
              <a:ext uri="{FF2B5EF4-FFF2-40B4-BE49-F238E27FC236}">
                <a16:creationId xmlns:a16="http://schemas.microsoft.com/office/drawing/2014/main" id="{8FDEC31F-33F1-B9B5-3E65-C2CE9558EF95}"/>
              </a:ext>
            </a:extLst>
          </p:cNvPr>
          <p:cNvSpPr>
            <a:spLocks noGrp="1"/>
          </p:cNvSpPr>
          <p:nvPr>
            <p:ph type="ftr" sz="quarter" idx="3"/>
          </p:nvPr>
        </p:nvSpPr>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E334C525-491F-A5F5-3771-655261E98331}"/>
              </a:ext>
            </a:extLst>
          </p:cNvPr>
          <p:cNvSpPr>
            <a:spLocks noGrp="1"/>
          </p:cNvSpPr>
          <p:nvPr>
            <p:ph type="sldNum" sz="quarter" idx="4"/>
          </p:nvPr>
        </p:nvSpPr>
        <p:spPr/>
        <p:txBody>
          <a:bodyPr/>
          <a:lstStyle/>
          <a:p>
            <a:fld id="{17918391-D411-FE40-AAD7-861AE5233E0E}" type="slidenum">
              <a:rPr lang="en-US" smtClean="0"/>
              <a:pPr/>
              <a:t>25</a:t>
            </a:fld>
            <a:endParaRPr lang="en-US" dirty="0"/>
          </a:p>
        </p:txBody>
      </p:sp>
    </p:spTree>
    <p:extLst>
      <p:ext uri="{BB962C8B-B14F-4D97-AF65-F5344CB8AC3E}">
        <p14:creationId xmlns:p14="http://schemas.microsoft.com/office/powerpoint/2010/main" val="39526639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7D8C0D-AF6E-72E5-4B06-92A1FCECF008}"/>
              </a:ext>
            </a:extLst>
          </p:cNvPr>
          <p:cNvSpPr>
            <a:spLocks noGrp="1"/>
          </p:cNvSpPr>
          <p:nvPr>
            <p:ph type="title"/>
          </p:nvPr>
        </p:nvSpPr>
        <p:spPr/>
        <p:txBody>
          <a:bodyPr/>
          <a:lstStyle/>
          <a:p>
            <a:r>
              <a:rPr lang="en-CH" dirty="0"/>
              <a:t>Imperfect injection: injection oscillations</a:t>
            </a:r>
          </a:p>
        </p:txBody>
      </p:sp>
      <p:sp>
        <p:nvSpPr>
          <p:cNvPr id="3" name="Content Placeholder 2">
            <a:extLst>
              <a:ext uri="{FF2B5EF4-FFF2-40B4-BE49-F238E27FC236}">
                <a16:creationId xmlns:a16="http://schemas.microsoft.com/office/drawing/2014/main" id="{2E08D5C9-F3AE-1546-AEFC-1A8D3CA6331D}"/>
              </a:ext>
            </a:extLst>
          </p:cNvPr>
          <p:cNvSpPr>
            <a:spLocks noGrp="1"/>
          </p:cNvSpPr>
          <p:nvPr>
            <p:ph idx="1"/>
          </p:nvPr>
        </p:nvSpPr>
        <p:spPr>
          <a:xfrm>
            <a:off x="299803" y="533022"/>
            <a:ext cx="8491928" cy="1558106"/>
          </a:xfrm>
        </p:spPr>
        <p:txBody>
          <a:bodyPr/>
          <a:lstStyle/>
          <a:p>
            <a:pPr marL="0" indent="0">
              <a:buNone/>
            </a:pPr>
            <a:r>
              <a:rPr lang="en-US" sz="1800" dirty="0"/>
              <a:t>Challenges</a:t>
            </a:r>
          </a:p>
          <a:p>
            <a:pPr lvl="1"/>
            <a:r>
              <a:rPr lang="en-US" sz="1800" dirty="0"/>
              <a:t>Injected beam needs to be matched and aligned to the lattice and trajectory of the ring.</a:t>
            </a:r>
          </a:p>
          <a:p>
            <a:pPr lvl="1"/>
            <a:r>
              <a:rPr lang="en-US" sz="1800" dirty="0"/>
              <a:t>Injection kicker(s) needs to be fast enough to deflect only the injected beam.</a:t>
            </a:r>
          </a:p>
          <a:p>
            <a:endParaRPr lang="en-CH" dirty="0"/>
          </a:p>
          <a:p>
            <a:endParaRPr lang="en-CH" dirty="0"/>
          </a:p>
        </p:txBody>
      </p:sp>
      <p:sp>
        <p:nvSpPr>
          <p:cNvPr id="5" name="Footer Placeholder 4">
            <a:extLst>
              <a:ext uri="{FF2B5EF4-FFF2-40B4-BE49-F238E27FC236}">
                <a16:creationId xmlns:a16="http://schemas.microsoft.com/office/drawing/2014/main" id="{2B8E675B-49FE-7F00-5553-BEEDD6D2E5C9}"/>
              </a:ext>
            </a:extLst>
          </p:cNvPr>
          <p:cNvSpPr>
            <a:spLocks noGrp="1"/>
          </p:cNvSpPr>
          <p:nvPr>
            <p:ph type="ftr" sz="quarter" idx="3"/>
          </p:nvPr>
        </p:nvSpPr>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D53BBF6A-8A1C-B999-9AE2-EAAB87729290}"/>
              </a:ext>
            </a:extLst>
          </p:cNvPr>
          <p:cNvSpPr>
            <a:spLocks noGrp="1"/>
          </p:cNvSpPr>
          <p:nvPr>
            <p:ph type="sldNum" sz="quarter" idx="4"/>
          </p:nvPr>
        </p:nvSpPr>
        <p:spPr/>
        <p:txBody>
          <a:bodyPr/>
          <a:lstStyle/>
          <a:p>
            <a:fld id="{17918391-D411-FE40-AAD7-861AE5233E0E}" type="slidenum">
              <a:rPr lang="en-US" smtClean="0"/>
              <a:pPr/>
              <a:t>26</a:t>
            </a:fld>
            <a:endParaRPr lang="en-US" dirty="0"/>
          </a:p>
        </p:txBody>
      </p:sp>
      <p:pic>
        <p:nvPicPr>
          <p:cNvPr id="9" name="Picture 8">
            <a:extLst>
              <a:ext uri="{FF2B5EF4-FFF2-40B4-BE49-F238E27FC236}">
                <a16:creationId xmlns:a16="http://schemas.microsoft.com/office/drawing/2014/main" id="{01A670C9-F7BE-9853-1357-BBD852BC11D9}"/>
              </a:ext>
            </a:extLst>
          </p:cNvPr>
          <p:cNvPicPr>
            <a:picLocks noChangeAspect="1"/>
          </p:cNvPicPr>
          <p:nvPr/>
        </p:nvPicPr>
        <p:blipFill>
          <a:blip r:embed="rId2"/>
          <a:srcRect b="45527"/>
          <a:stretch/>
        </p:blipFill>
        <p:spPr>
          <a:xfrm>
            <a:off x="804260" y="2510413"/>
            <a:ext cx="7543786" cy="1712206"/>
          </a:xfrm>
          <a:prstGeom prst="rect">
            <a:avLst/>
          </a:prstGeom>
        </p:spPr>
      </p:pic>
      <p:cxnSp>
        <p:nvCxnSpPr>
          <p:cNvPr id="10" name="Straight Arrow Connector 9">
            <a:extLst>
              <a:ext uri="{FF2B5EF4-FFF2-40B4-BE49-F238E27FC236}">
                <a16:creationId xmlns:a16="http://schemas.microsoft.com/office/drawing/2014/main" id="{7AA3CFF8-63B9-7400-1C1F-56123CFDD397}"/>
              </a:ext>
            </a:extLst>
          </p:cNvPr>
          <p:cNvCxnSpPr>
            <a:cxnSpLocks/>
          </p:cNvCxnSpPr>
          <p:nvPr/>
        </p:nvCxnSpPr>
        <p:spPr>
          <a:xfrm>
            <a:off x="1428998" y="4365046"/>
            <a:ext cx="2579201" cy="11571"/>
          </a:xfrm>
          <a:prstGeom prst="straightConnector1">
            <a:avLst/>
          </a:prstGeom>
          <a:ln>
            <a:headEnd type="triangle"/>
            <a:tailEnd type="triangle"/>
          </a:ln>
        </p:spPr>
        <p:style>
          <a:lnRef idx="2">
            <a:schemeClr val="dk1"/>
          </a:lnRef>
          <a:fillRef idx="0">
            <a:schemeClr val="dk1"/>
          </a:fillRef>
          <a:effectRef idx="1">
            <a:schemeClr val="dk1"/>
          </a:effectRef>
          <a:fontRef idx="minor">
            <a:schemeClr val="tx1"/>
          </a:fontRef>
        </p:style>
      </p:cxnSp>
      <p:cxnSp>
        <p:nvCxnSpPr>
          <p:cNvPr id="11" name="Straight Arrow Connector 10">
            <a:extLst>
              <a:ext uri="{FF2B5EF4-FFF2-40B4-BE49-F238E27FC236}">
                <a16:creationId xmlns:a16="http://schemas.microsoft.com/office/drawing/2014/main" id="{58EF5C21-5E9D-7A56-3473-5B8C52A65E52}"/>
              </a:ext>
            </a:extLst>
          </p:cNvPr>
          <p:cNvCxnSpPr>
            <a:cxnSpLocks/>
          </p:cNvCxnSpPr>
          <p:nvPr/>
        </p:nvCxnSpPr>
        <p:spPr>
          <a:xfrm>
            <a:off x="4161596" y="4376617"/>
            <a:ext cx="3982723" cy="0"/>
          </a:xfrm>
          <a:prstGeom prst="straightConnector1">
            <a:avLst/>
          </a:prstGeom>
          <a:ln>
            <a:headEnd type="triangle"/>
            <a:tailEnd type="triangle"/>
          </a:ln>
        </p:spPr>
        <p:style>
          <a:lnRef idx="2">
            <a:schemeClr val="dk1"/>
          </a:lnRef>
          <a:fillRef idx="0">
            <a:schemeClr val="dk1"/>
          </a:fillRef>
          <a:effectRef idx="1">
            <a:schemeClr val="dk1"/>
          </a:effectRef>
          <a:fontRef idx="minor">
            <a:schemeClr val="tx1"/>
          </a:fontRef>
        </p:style>
      </p:cxnSp>
      <p:sp>
        <p:nvSpPr>
          <p:cNvPr id="12" name="TextBox 11">
            <a:extLst>
              <a:ext uri="{FF2B5EF4-FFF2-40B4-BE49-F238E27FC236}">
                <a16:creationId xmlns:a16="http://schemas.microsoft.com/office/drawing/2014/main" id="{BA4E2D6F-20FC-7623-EE31-8298AF4DF28D}"/>
              </a:ext>
            </a:extLst>
          </p:cNvPr>
          <p:cNvSpPr txBox="1"/>
          <p:nvPr/>
        </p:nvSpPr>
        <p:spPr>
          <a:xfrm>
            <a:off x="576296" y="4206128"/>
            <a:ext cx="650998" cy="369332"/>
          </a:xfrm>
          <a:prstGeom prst="rect">
            <a:avLst/>
          </a:prstGeom>
          <a:noFill/>
        </p:spPr>
        <p:txBody>
          <a:bodyPr wrap="square" rtlCol="0">
            <a:spAutoFit/>
          </a:bodyPr>
          <a:lstStyle/>
          <a:p>
            <a:r>
              <a:rPr lang="en-US" dirty="0"/>
              <a:t>SPS</a:t>
            </a:r>
          </a:p>
        </p:txBody>
      </p:sp>
      <p:sp>
        <p:nvSpPr>
          <p:cNvPr id="13" name="TextBox 12">
            <a:extLst>
              <a:ext uri="{FF2B5EF4-FFF2-40B4-BE49-F238E27FC236}">
                <a16:creationId xmlns:a16="http://schemas.microsoft.com/office/drawing/2014/main" id="{6741EFD5-7921-240C-7444-AD612332F741}"/>
              </a:ext>
            </a:extLst>
          </p:cNvPr>
          <p:cNvSpPr txBox="1"/>
          <p:nvPr/>
        </p:nvSpPr>
        <p:spPr>
          <a:xfrm>
            <a:off x="1627829" y="4343891"/>
            <a:ext cx="1800577" cy="369332"/>
          </a:xfrm>
          <a:prstGeom prst="rect">
            <a:avLst/>
          </a:prstGeom>
          <a:noFill/>
        </p:spPr>
        <p:txBody>
          <a:bodyPr wrap="square" rtlCol="0">
            <a:spAutoFit/>
          </a:bodyPr>
          <a:lstStyle/>
          <a:p>
            <a:r>
              <a:rPr lang="en-US" dirty="0"/>
              <a:t>TI8 transfer line</a:t>
            </a:r>
          </a:p>
        </p:txBody>
      </p:sp>
      <p:sp>
        <p:nvSpPr>
          <p:cNvPr id="14" name="TextBox 13">
            <a:extLst>
              <a:ext uri="{FF2B5EF4-FFF2-40B4-BE49-F238E27FC236}">
                <a16:creationId xmlns:a16="http://schemas.microsoft.com/office/drawing/2014/main" id="{28016757-52DD-87DD-947F-A3C31540B279}"/>
              </a:ext>
            </a:extLst>
          </p:cNvPr>
          <p:cNvSpPr txBox="1"/>
          <p:nvPr/>
        </p:nvSpPr>
        <p:spPr>
          <a:xfrm>
            <a:off x="4591848" y="4355462"/>
            <a:ext cx="2924323" cy="369332"/>
          </a:xfrm>
          <a:prstGeom prst="rect">
            <a:avLst/>
          </a:prstGeom>
          <a:noFill/>
        </p:spPr>
        <p:txBody>
          <a:bodyPr wrap="square" rtlCol="0">
            <a:spAutoFit/>
          </a:bodyPr>
          <a:lstStyle/>
          <a:p>
            <a:r>
              <a:rPr lang="en-US" dirty="0"/>
              <a:t>First arc of LHC (P8 to P7)</a:t>
            </a:r>
          </a:p>
        </p:txBody>
      </p:sp>
      <p:sp>
        <p:nvSpPr>
          <p:cNvPr id="15" name="TextBox 14">
            <a:extLst>
              <a:ext uri="{FF2B5EF4-FFF2-40B4-BE49-F238E27FC236}">
                <a16:creationId xmlns:a16="http://schemas.microsoft.com/office/drawing/2014/main" id="{B5E5CC72-C492-1389-F6DC-B2BBFC8F706A}"/>
              </a:ext>
            </a:extLst>
          </p:cNvPr>
          <p:cNvSpPr txBox="1"/>
          <p:nvPr/>
        </p:nvSpPr>
        <p:spPr>
          <a:xfrm>
            <a:off x="804260" y="2241030"/>
            <a:ext cx="4322376" cy="369332"/>
          </a:xfrm>
          <a:prstGeom prst="rect">
            <a:avLst/>
          </a:prstGeom>
          <a:noFill/>
        </p:spPr>
        <p:txBody>
          <a:bodyPr wrap="square" rtlCol="0">
            <a:spAutoFit/>
          </a:bodyPr>
          <a:lstStyle/>
          <a:p>
            <a:r>
              <a:rPr lang="en-CH" dirty="0"/>
              <a:t>Injection oscillations at LHC injection</a:t>
            </a:r>
          </a:p>
        </p:txBody>
      </p:sp>
    </p:spTree>
    <p:extLst>
      <p:ext uri="{BB962C8B-B14F-4D97-AF65-F5344CB8AC3E}">
        <p14:creationId xmlns:p14="http://schemas.microsoft.com/office/powerpoint/2010/main" val="19419522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35">
            <a:extLst>
              <a:ext uri="{FF2B5EF4-FFF2-40B4-BE49-F238E27FC236}">
                <a16:creationId xmlns:a16="http://schemas.microsoft.com/office/drawing/2014/main" id="{E3D4E264-E85E-4628-AFD7-CBBB674163D5}"/>
              </a:ext>
            </a:extLst>
          </p:cNvPr>
          <p:cNvPicPr>
            <a:picLocks noChangeAspect="1"/>
          </p:cNvPicPr>
          <p:nvPr/>
        </p:nvPicPr>
        <p:blipFill>
          <a:blip r:embed="rId2"/>
          <a:stretch>
            <a:fillRect/>
          </a:stretch>
        </p:blipFill>
        <p:spPr>
          <a:xfrm>
            <a:off x="271829" y="1548638"/>
            <a:ext cx="4616632" cy="2830883"/>
          </a:xfrm>
          <a:prstGeom prst="rect">
            <a:avLst/>
          </a:prstGeom>
        </p:spPr>
      </p:pic>
      <p:pic>
        <p:nvPicPr>
          <p:cNvPr id="9" name="Picture 8">
            <a:extLst>
              <a:ext uri="{FF2B5EF4-FFF2-40B4-BE49-F238E27FC236}">
                <a16:creationId xmlns:a16="http://schemas.microsoft.com/office/drawing/2014/main" id="{329FDBA7-A50E-4C50-A009-DFDD5387F9B7}"/>
              </a:ext>
            </a:extLst>
          </p:cNvPr>
          <p:cNvPicPr>
            <a:picLocks noChangeAspect="1"/>
          </p:cNvPicPr>
          <p:nvPr/>
        </p:nvPicPr>
        <p:blipFill>
          <a:blip r:embed="rId3"/>
          <a:stretch>
            <a:fillRect/>
          </a:stretch>
        </p:blipFill>
        <p:spPr>
          <a:xfrm>
            <a:off x="5163760" y="1928643"/>
            <a:ext cx="3752003" cy="1569347"/>
          </a:xfrm>
          <a:prstGeom prst="rect">
            <a:avLst/>
          </a:prstGeom>
        </p:spPr>
      </p:pic>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CH" dirty="0"/>
              <a:t>Imperfect injection: injection oscillations</a:t>
            </a:r>
            <a:endParaRPr lang="en-US" sz="1800" dirty="0"/>
          </a:p>
        </p:txBody>
      </p:sp>
      <p:sp>
        <p:nvSpPr>
          <p:cNvPr id="3" name="Content Placeholder 2">
            <a:extLst>
              <a:ext uri="{FF2B5EF4-FFF2-40B4-BE49-F238E27FC236}">
                <a16:creationId xmlns:a16="http://schemas.microsoft.com/office/drawing/2014/main" id="{B4E75931-981E-4D3C-9DDE-C63EC7DE318C}"/>
              </a:ext>
            </a:extLst>
          </p:cNvPr>
          <p:cNvSpPr>
            <a:spLocks noGrp="1"/>
          </p:cNvSpPr>
          <p:nvPr>
            <p:ph idx="1"/>
          </p:nvPr>
        </p:nvSpPr>
        <p:spPr/>
        <p:txBody>
          <a:bodyPr/>
          <a:lstStyle/>
          <a:p>
            <a:r>
              <a:rPr lang="en-US" dirty="0"/>
              <a:t>Injection with a dipole error, here of Δ in angle at the kicker</a:t>
            </a:r>
          </a:p>
          <a:p>
            <a:endParaRPr lang="en-US"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27</a:t>
            </a:fld>
            <a:endParaRPr lang="en-US" dirty="0"/>
          </a:p>
        </p:txBody>
      </p:sp>
      <p:cxnSp>
        <p:nvCxnSpPr>
          <p:cNvPr id="12" name="Straight Connector 11">
            <a:extLst>
              <a:ext uri="{FF2B5EF4-FFF2-40B4-BE49-F238E27FC236}">
                <a16:creationId xmlns:a16="http://schemas.microsoft.com/office/drawing/2014/main" id="{60B1B726-11F0-4BD4-8863-CD0F055BDF19}"/>
              </a:ext>
            </a:extLst>
          </p:cNvPr>
          <p:cNvCxnSpPr/>
          <p:nvPr/>
        </p:nvCxnSpPr>
        <p:spPr>
          <a:xfrm>
            <a:off x="7994650" y="1828800"/>
            <a:ext cx="0" cy="2159000"/>
          </a:xfrm>
          <a:prstGeom prst="line">
            <a:avLst/>
          </a:prstGeom>
          <a:ln>
            <a:solidFill>
              <a:schemeClr val="accent1">
                <a:lumMod val="10000"/>
              </a:schemeClr>
            </a:solidFill>
            <a:prstDash val="sysDash"/>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162731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56437EE4-88B8-43B1-A1E9-51E2AC317F3E}"/>
              </a:ext>
            </a:extLst>
          </p:cNvPr>
          <p:cNvPicPr>
            <a:picLocks noChangeAspect="1"/>
          </p:cNvPicPr>
          <p:nvPr/>
        </p:nvPicPr>
        <p:blipFill>
          <a:blip r:embed="rId2"/>
          <a:stretch>
            <a:fillRect/>
          </a:stretch>
        </p:blipFill>
        <p:spPr>
          <a:xfrm>
            <a:off x="228237" y="1516155"/>
            <a:ext cx="4654072" cy="2851278"/>
          </a:xfrm>
          <a:prstGeom prst="rect">
            <a:avLst/>
          </a:prstGeom>
        </p:spPr>
      </p:pic>
      <p:pic>
        <p:nvPicPr>
          <p:cNvPr id="9" name="Picture 8">
            <a:extLst>
              <a:ext uri="{FF2B5EF4-FFF2-40B4-BE49-F238E27FC236}">
                <a16:creationId xmlns:a16="http://schemas.microsoft.com/office/drawing/2014/main" id="{329FDBA7-A50E-4C50-A009-DFDD5387F9B7}"/>
              </a:ext>
            </a:extLst>
          </p:cNvPr>
          <p:cNvPicPr>
            <a:picLocks noChangeAspect="1"/>
          </p:cNvPicPr>
          <p:nvPr/>
        </p:nvPicPr>
        <p:blipFill>
          <a:blip r:embed="rId3"/>
          <a:stretch>
            <a:fillRect/>
          </a:stretch>
        </p:blipFill>
        <p:spPr>
          <a:xfrm>
            <a:off x="5163760" y="1928643"/>
            <a:ext cx="3752003" cy="1569347"/>
          </a:xfrm>
          <a:prstGeom prst="rect">
            <a:avLst/>
          </a:prstGeom>
        </p:spPr>
      </p:pic>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CH" dirty="0"/>
              <a:t>Imperfect injection: injection oscillations</a:t>
            </a:r>
            <a:endParaRPr lang="en-US" sz="1800" dirty="0"/>
          </a:p>
        </p:txBody>
      </p:sp>
      <p:sp>
        <p:nvSpPr>
          <p:cNvPr id="3" name="Content Placeholder 2">
            <a:extLst>
              <a:ext uri="{FF2B5EF4-FFF2-40B4-BE49-F238E27FC236}">
                <a16:creationId xmlns:a16="http://schemas.microsoft.com/office/drawing/2014/main" id="{B4E75931-981E-4D3C-9DDE-C63EC7DE318C}"/>
              </a:ext>
            </a:extLst>
          </p:cNvPr>
          <p:cNvSpPr>
            <a:spLocks noGrp="1"/>
          </p:cNvSpPr>
          <p:nvPr>
            <p:ph idx="1"/>
          </p:nvPr>
        </p:nvSpPr>
        <p:spPr/>
        <p:txBody>
          <a:bodyPr/>
          <a:lstStyle/>
          <a:p>
            <a:r>
              <a:rPr lang="en-US" dirty="0"/>
              <a:t>In the normalized phase space</a:t>
            </a:r>
          </a:p>
          <a:p>
            <a:pPr lvl="1"/>
            <a:r>
              <a:rPr lang="en-US" dirty="0"/>
              <a:t>The beam rotates around the closed orbit</a:t>
            </a:r>
          </a:p>
          <a:p>
            <a:endParaRPr lang="en-US"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28</a:t>
            </a:fld>
            <a:endParaRPr lang="en-US" dirty="0"/>
          </a:p>
        </p:txBody>
      </p:sp>
      <p:cxnSp>
        <p:nvCxnSpPr>
          <p:cNvPr id="22" name="Straight Connector 21">
            <a:extLst>
              <a:ext uri="{FF2B5EF4-FFF2-40B4-BE49-F238E27FC236}">
                <a16:creationId xmlns:a16="http://schemas.microsoft.com/office/drawing/2014/main" id="{318453F0-4562-4A5B-A9CE-A95EC3EEB7A4}"/>
              </a:ext>
            </a:extLst>
          </p:cNvPr>
          <p:cNvCxnSpPr/>
          <p:nvPr/>
        </p:nvCxnSpPr>
        <p:spPr>
          <a:xfrm>
            <a:off x="8007350" y="1928643"/>
            <a:ext cx="0" cy="2159000"/>
          </a:xfrm>
          <a:prstGeom prst="line">
            <a:avLst/>
          </a:prstGeom>
          <a:ln>
            <a:solidFill>
              <a:schemeClr val="accent1">
                <a:lumMod val="10000"/>
              </a:schemeClr>
            </a:solidFill>
            <a:prstDash val="sysDash"/>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765419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AFFB1062-0C82-4C3F-9D1A-6F11073380FA}"/>
              </a:ext>
            </a:extLst>
          </p:cNvPr>
          <p:cNvPicPr>
            <a:picLocks noChangeAspect="1"/>
          </p:cNvPicPr>
          <p:nvPr/>
        </p:nvPicPr>
        <p:blipFill>
          <a:blip r:embed="rId2"/>
          <a:stretch>
            <a:fillRect/>
          </a:stretch>
        </p:blipFill>
        <p:spPr>
          <a:xfrm>
            <a:off x="243120" y="1516155"/>
            <a:ext cx="4639189" cy="2842161"/>
          </a:xfrm>
          <a:prstGeom prst="rect">
            <a:avLst/>
          </a:prstGeom>
        </p:spPr>
      </p:pic>
      <p:pic>
        <p:nvPicPr>
          <p:cNvPr id="9" name="Picture 8">
            <a:extLst>
              <a:ext uri="{FF2B5EF4-FFF2-40B4-BE49-F238E27FC236}">
                <a16:creationId xmlns:a16="http://schemas.microsoft.com/office/drawing/2014/main" id="{329FDBA7-A50E-4C50-A009-DFDD5387F9B7}"/>
              </a:ext>
            </a:extLst>
          </p:cNvPr>
          <p:cNvPicPr>
            <a:picLocks noChangeAspect="1"/>
          </p:cNvPicPr>
          <p:nvPr/>
        </p:nvPicPr>
        <p:blipFill>
          <a:blip r:embed="rId3"/>
          <a:stretch>
            <a:fillRect/>
          </a:stretch>
        </p:blipFill>
        <p:spPr>
          <a:xfrm>
            <a:off x="5163760" y="1928643"/>
            <a:ext cx="3752003" cy="1569347"/>
          </a:xfrm>
          <a:prstGeom prst="rect">
            <a:avLst/>
          </a:prstGeom>
        </p:spPr>
      </p:pic>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CH" dirty="0"/>
              <a:t>Imperfect injection: injection oscillations</a:t>
            </a:r>
            <a:endParaRPr lang="en-US" sz="1800" dirty="0"/>
          </a:p>
        </p:txBody>
      </p:sp>
      <p:sp>
        <p:nvSpPr>
          <p:cNvPr id="3" name="Content Placeholder 2">
            <a:extLst>
              <a:ext uri="{FF2B5EF4-FFF2-40B4-BE49-F238E27FC236}">
                <a16:creationId xmlns:a16="http://schemas.microsoft.com/office/drawing/2014/main" id="{B4E75931-981E-4D3C-9DDE-C63EC7DE318C}"/>
              </a:ext>
            </a:extLst>
          </p:cNvPr>
          <p:cNvSpPr>
            <a:spLocks noGrp="1"/>
          </p:cNvSpPr>
          <p:nvPr>
            <p:ph idx="1"/>
          </p:nvPr>
        </p:nvSpPr>
        <p:spPr/>
        <p:txBody>
          <a:bodyPr/>
          <a:lstStyle/>
          <a:p>
            <a:r>
              <a:rPr lang="en-US" dirty="0"/>
              <a:t>In the normalized phase space</a:t>
            </a:r>
          </a:p>
          <a:p>
            <a:pPr lvl="1"/>
            <a:r>
              <a:rPr lang="en-US" dirty="0"/>
              <a:t>The beam rotates around the closed orbit</a:t>
            </a:r>
          </a:p>
          <a:p>
            <a:endParaRPr lang="en-US"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29</a:t>
            </a:fld>
            <a:endParaRPr lang="en-US" dirty="0"/>
          </a:p>
        </p:txBody>
      </p:sp>
      <p:cxnSp>
        <p:nvCxnSpPr>
          <p:cNvPr id="22" name="Straight Connector 21">
            <a:extLst>
              <a:ext uri="{FF2B5EF4-FFF2-40B4-BE49-F238E27FC236}">
                <a16:creationId xmlns:a16="http://schemas.microsoft.com/office/drawing/2014/main" id="{318453F0-4562-4A5B-A9CE-A95EC3EEB7A4}"/>
              </a:ext>
            </a:extLst>
          </p:cNvPr>
          <p:cNvCxnSpPr/>
          <p:nvPr/>
        </p:nvCxnSpPr>
        <p:spPr>
          <a:xfrm>
            <a:off x="8007350" y="1928643"/>
            <a:ext cx="0" cy="2159000"/>
          </a:xfrm>
          <a:prstGeom prst="line">
            <a:avLst/>
          </a:prstGeom>
          <a:ln>
            <a:solidFill>
              <a:schemeClr val="accent1">
                <a:lumMod val="10000"/>
              </a:schemeClr>
            </a:solidFill>
            <a:prstDash val="sysDash"/>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818683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623828B-CF99-4E42-BC86-EE29620933F4}"/>
              </a:ext>
            </a:extLst>
          </p:cNvPr>
          <p:cNvSpPr/>
          <p:nvPr/>
        </p:nvSpPr>
        <p:spPr>
          <a:xfrm>
            <a:off x="0" y="1343130"/>
            <a:ext cx="7083028" cy="2859245"/>
          </a:xfrm>
          <a:prstGeom prst="rect">
            <a:avLst/>
          </a:prstGeom>
        </p:spPr>
        <p:txBody>
          <a:bodyPr wrap="square">
            <a:normAutofit fontScale="85000" lnSpcReduction="20000"/>
          </a:bodyPr>
          <a:lstStyle/>
          <a:p>
            <a:pPr lvl="0" algn="just"/>
            <a:r>
              <a:rPr lang="en-US" dirty="0"/>
              <a:t>The author consents to the photographic, audio and video recording of this lecture at the CERN Accelerator School. The term “lecture” includes any material incorporated therein including but not limited to text, images and references. </a:t>
            </a:r>
            <a:endParaRPr lang="fr-FR" dirty="0"/>
          </a:p>
          <a:p>
            <a:pPr algn="just"/>
            <a:r>
              <a:rPr lang="en-US" dirty="0"/>
              <a:t> </a:t>
            </a:r>
            <a:endParaRPr lang="fr-FR" dirty="0"/>
          </a:p>
          <a:p>
            <a:pPr lvl="0" algn="just"/>
            <a:r>
              <a:rPr lang="en-US" dirty="0"/>
              <a:t>The author hereby grants CERN a royalty-free license to use his image and name as well as the recordings mentioned above, in order to post them on the CAS website.</a:t>
            </a:r>
            <a:endParaRPr lang="fr-FR" dirty="0"/>
          </a:p>
          <a:p>
            <a:pPr algn="just"/>
            <a:r>
              <a:rPr lang="en-US" dirty="0"/>
              <a:t> </a:t>
            </a:r>
            <a:endParaRPr lang="fr-FR" dirty="0"/>
          </a:p>
          <a:p>
            <a:pPr lvl="0" algn="just"/>
            <a:r>
              <a:rPr lang="en-US" dirty="0"/>
              <a:t>The material is used for the sole purpose of illustration for teaching or scientific research. The author hereby confirms that to his best knowledge the content of the lecture does not infringe the copyright, intellectual property or privacy rights of any third party. The author has cited and credited any third-party contribution in accordance with applicable professional standards and legislation in matters of attribution.</a:t>
            </a:r>
            <a:endParaRPr lang="fr-FR" dirty="0"/>
          </a:p>
        </p:txBody>
      </p:sp>
      <p:pic>
        <p:nvPicPr>
          <p:cNvPr id="11" name="Picture 2" descr="caschool-logo">
            <a:extLst>
              <a:ext uri="{FF2B5EF4-FFF2-40B4-BE49-F238E27FC236}">
                <a16:creationId xmlns:a16="http://schemas.microsoft.com/office/drawing/2014/main" id="{5E3B3D66-01A3-467A-BE5C-E37DE63EEE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24588" y="125903"/>
            <a:ext cx="16764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a:extLst>
              <a:ext uri="{FF2B5EF4-FFF2-40B4-BE49-F238E27FC236}">
                <a16:creationId xmlns:a16="http://schemas.microsoft.com/office/drawing/2014/main" id="{0628F346-41C8-4ACD-9848-B8EC76A5BCCC}"/>
              </a:ext>
            </a:extLst>
          </p:cNvPr>
          <p:cNvSpPr txBox="1"/>
          <p:nvPr/>
        </p:nvSpPr>
        <p:spPr>
          <a:xfrm>
            <a:off x="0" y="295739"/>
            <a:ext cx="7327538" cy="369332"/>
          </a:xfrm>
          <a:prstGeom prst="rect">
            <a:avLst/>
          </a:prstGeom>
          <a:noFill/>
        </p:spPr>
        <p:txBody>
          <a:bodyPr wrap="square" rtlCol="0">
            <a:spAutoFit/>
          </a:bodyPr>
          <a:lstStyle/>
          <a:p>
            <a:r>
              <a:rPr lang="en-GB" b="1" dirty="0"/>
              <a:t>Copyright statement and speaker’s release for video publishing</a:t>
            </a:r>
          </a:p>
        </p:txBody>
      </p:sp>
      <p:sp>
        <p:nvSpPr>
          <p:cNvPr id="14" name="Slide Number Placeholder 13">
            <a:extLst>
              <a:ext uri="{FF2B5EF4-FFF2-40B4-BE49-F238E27FC236}">
                <a16:creationId xmlns:a16="http://schemas.microsoft.com/office/drawing/2014/main" id="{A982457C-C97A-48C3-BEAF-0F02D2FF0622}"/>
              </a:ext>
            </a:extLst>
          </p:cNvPr>
          <p:cNvSpPr>
            <a:spLocks noGrp="1"/>
          </p:cNvSpPr>
          <p:nvPr>
            <p:ph type="sldNum" sz="quarter" idx="12"/>
          </p:nvPr>
        </p:nvSpPr>
        <p:spPr/>
        <p:txBody>
          <a:bodyPr/>
          <a:lstStyle/>
          <a:p>
            <a:fld id="{08A850B5-19C7-453A-85AA-ED131563F004}" type="slidenum">
              <a:rPr lang="en-GB" smtClean="0"/>
              <a:t>3</a:t>
            </a:fld>
            <a:endParaRPr lang="en-GB"/>
          </a:p>
        </p:txBody>
      </p:sp>
      <p:sp>
        <p:nvSpPr>
          <p:cNvPr id="2" name="Footer Placeholder 1">
            <a:extLst>
              <a:ext uri="{FF2B5EF4-FFF2-40B4-BE49-F238E27FC236}">
                <a16:creationId xmlns:a16="http://schemas.microsoft.com/office/drawing/2014/main" id="{2FFB6D16-E4C9-8B38-D8CF-2122F435D582}"/>
              </a:ext>
            </a:extLst>
          </p:cNvPr>
          <p:cNvSpPr>
            <a:spLocks noGrp="1"/>
          </p:cNvSpPr>
          <p:nvPr>
            <p:ph type="ftr" sz="quarter" idx="11"/>
          </p:nvPr>
        </p:nvSpPr>
        <p:spPr/>
        <p:txBody>
          <a:bodyPr/>
          <a:lstStyle/>
          <a:p>
            <a:r>
              <a:rPr lang="fr-FR"/>
              <a:t>CAS 2025, P. Arrutia, Inj./Ext. </a:t>
            </a:r>
            <a:endParaRPr lang="en-GB"/>
          </a:p>
        </p:txBody>
      </p:sp>
    </p:spTree>
    <p:extLst>
      <p:ext uri="{BB962C8B-B14F-4D97-AF65-F5344CB8AC3E}">
        <p14:creationId xmlns:p14="http://schemas.microsoft.com/office/powerpoint/2010/main" val="18268540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CE205EC5-9BD7-4128-9F10-4B178C2C6A1A}"/>
              </a:ext>
            </a:extLst>
          </p:cNvPr>
          <p:cNvPicPr>
            <a:picLocks noChangeAspect="1"/>
          </p:cNvPicPr>
          <p:nvPr/>
        </p:nvPicPr>
        <p:blipFill>
          <a:blip r:embed="rId2"/>
          <a:stretch>
            <a:fillRect/>
          </a:stretch>
        </p:blipFill>
        <p:spPr>
          <a:xfrm>
            <a:off x="230816" y="1516155"/>
            <a:ext cx="4639189" cy="2842161"/>
          </a:xfrm>
          <a:prstGeom prst="rect">
            <a:avLst/>
          </a:prstGeom>
        </p:spPr>
      </p:pic>
      <p:pic>
        <p:nvPicPr>
          <p:cNvPr id="9" name="Picture 8">
            <a:extLst>
              <a:ext uri="{FF2B5EF4-FFF2-40B4-BE49-F238E27FC236}">
                <a16:creationId xmlns:a16="http://schemas.microsoft.com/office/drawing/2014/main" id="{329FDBA7-A50E-4C50-A009-DFDD5387F9B7}"/>
              </a:ext>
            </a:extLst>
          </p:cNvPr>
          <p:cNvPicPr>
            <a:picLocks noChangeAspect="1"/>
          </p:cNvPicPr>
          <p:nvPr/>
        </p:nvPicPr>
        <p:blipFill>
          <a:blip r:embed="rId3"/>
          <a:stretch>
            <a:fillRect/>
          </a:stretch>
        </p:blipFill>
        <p:spPr>
          <a:xfrm>
            <a:off x="5163760" y="1928643"/>
            <a:ext cx="3752003" cy="1569347"/>
          </a:xfrm>
          <a:prstGeom prst="rect">
            <a:avLst/>
          </a:prstGeom>
        </p:spPr>
      </p:pic>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CH" dirty="0"/>
              <a:t>Imperfect injection: injection oscillations</a:t>
            </a:r>
            <a:endParaRPr lang="en-US" sz="1800" dirty="0"/>
          </a:p>
        </p:txBody>
      </p:sp>
      <p:sp>
        <p:nvSpPr>
          <p:cNvPr id="3" name="Content Placeholder 2">
            <a:extLst>
              <a:ext uri="{FF2B5EF4-FFF2-40B4-BE49-F238E27FC236}">
                <a16:creationId xmlns:a16="http://schemas.microsoft.com/office/drawing/2014/main" id="{B4E75931-981E-4D3C-9DDE-C63EC7DE318C}"/>
              </a:ext>
            </a:extLst>
          </p:cNvPr>
          <p:cNvSpPr>
            <a:spLocks noGrp="1"/>
          </p:cNvSpPr>
          <p:nvPr>
            <p:ph idx="1"/>
          </p:nvPr>
        </p:nvSpPr>
        <p:spPr/>
        <p:txBody>
          <a:bodyPr/>
          <a:lstStyle/>
          <a:p>
            <a:r>
              <a:rPr lang="en-US" dirty="0"/>
              <a:t>In the normalized phase space</a:t>
            </a:r>
          </a:p>
          <a:p>
            <a:pPr lvl="1"/>
            <a:r>
              <a:rPr lang="en-US" dirty="0"/>
              <a:t>The beam rotates around the closed orbit</a:t>
            </a:r>
          </a:p>
          <a:p>
            <a:endParaRPr lang="en-US"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30</a:t>
            </a:fld>
            <a:endParaRPr lang="en-US" dirty="0"/>
          </a:p>
        </p:txBody>
      </p:sp>
      <p:cxnSp>
        <p:nvCxnSpPr>
          <p:cNvPr id="22" name="Straight Connector 21">
            <a:extLst>
              <a:ext uri="{FF2B5EF4-FFF2-40B4-BE49-F238E27FC236}">
                <a16:creationId xmlns:a16="http://schemas.microsoft.com/office/drawing/2014/main" id="{318453F0-4562-4A5B-A9CE-A95EC3EEB7A4}"/>
              </a:ext>
            </a:extLst>
          </p:cNvPr>
          <p:cNvCxnSpPr/>
          <p:nvPr/>
        </p:nvCxnSpPr>
        <p:spPr>
          <a:xfrm>
            <a:off x="8007350" y="1928643"/>
            <a:ext cx="0" cy="2159000"/>
          </a:xfrm>
          <a:prstGeom prst="line">
            <a:avLst/>
          </a:prstGeom>
          <a:ln>
            <a:solidFill>
              <a:schemeClr val="accent1">
                <a:lumMod val="10000"/>
              </a:schemeClr>
            </a:solidFill>
            <a:prstDash val="sysDash"/>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569333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BDFB22-8ACA-CFC5-63E3-6D3C471DC74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A25A981-E254-8988-6457-279DEE6EFE9A}"/>
              </a:ext>
            </a:extLst>
          </p:cNvPr>
          <p:cNvSpPr>
            <a:spLocks noGrp="1"/>
          </p:cNvSpPr>
          <p:nvPr>
            <p:ph type="title"/>
          </p:nvPr>
        </p:nvSpPr>
        <p:spPr/>
        <p:txBody>
          <a:bodyPr/>
          <a:lstStyle/>
          <a:p>
            <a:r>
              <a:rPr lang="en-CH" dirty="0"/>
              <a:t>Imperfect injection: Filamentation</a:t>
            </a:r>
          </a:p>
        </p:txBody>
      </p:sp>
      <p:sp>
        <p:nvSpPr>
          <p:cNvPr id="3" name="Content Placeholder 2">
            <a:extLst>
              <a:ext uri="{FF2B5EF4-FFF2-40B4-BE49-F238E27FC236}">
                <a16:creationId xmlns:a16="http://schemas.microsoft.com/office/drawing/2014/main" id="{195595AB-E801-67FC-18DA-5EFA37481D09}"/>
              </a:ext>
            </a:extLst>
          </p:cNvPr>
          <p:cNvSpPr>
            <a:spLocks noGrp="1"/>
          </p:cNvSpPr>
          <p:nvPr>
            <p:ph idx="1"/>
          </p:nvPr>
        </p:nvSpPr>
        <p:spPr>
          <a:xfrm>
            <a:off x="672860" y="495546"/>
            <a:ext cx="7512516" cy="3893573"/>
          </a:xfrm>
        </p:spPr>
        <p:txBody>
          <a:bodyPr>
            <a:normAutofit/>
          </a:bodyPr>
          <a:lstStyle/>
          <a:p>
            <a:r>
              <a:rPr lang="en-CH" sz="1800" dirty="0"/>
              <a:t>If injection oscillation is left uncorrected, it might disappear after several turns. </a:t>
            </a:r>
          </a:p>
        </p:txBody>
      </p:sp>
      <p:sp>
        <p:nvSpPr>
          <p:cNvPr id="5" name="Footer Placeholder 4">
            <a:extLst>
              <a:ext uri="{FF2B5EF4-FFF2-40B4-BE49-F238E27FC236}">
                <a16:creationId xmlns:a16="http://schemas.microsoft.com/office/drawing/2014/main" id="{07CEECCB-AF1E-A555-EB10-5FC1A48E04D7}"/>
              </a:ext>
            </a:extLst>
          </p:cNvPr>
          <p:cNvSpPr>
            <a:spLocks noGrp="1"/>
          </p:cNvSpPr>
          <p:nvPr>
            <p:ph type="ftr" sz="quarter" idx="3"/>
          </p:nvPr>
        </p:nvSpPr>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61F1CF0D-172C-DA56-FD28-6937BEBBFD4E}"/>
              </a:ext>
            </a:extLst>
          </p:cNvPr>
          <p:cNvSpPr>
            <a:spLocks noGrp="1"/>
          </p:cNvSpPr>
          <p:nvPr>
            <p:ph type="sldNum" sz="quarter" idx="4"/>
          </p:nvPr>
        </p:nvSpPr>
        <p:spPr/>
        <p:txBody>
          <a:bodyPr/>
          <a:lstStyle/>
          <a:p>
            <a:fld id="{17918391-D411-FE40-AAD7-861AE5233E0E}" type="slidenum">
              <a:rPr lang="en-US" smtClean="0"/>
              <a:pPr/>
              <a:t>31</a:t>
            </a:fld>
            <a:endParaRPr lang="en-US" dirty="0"/>
          </a:p>
        </p:txBody>
      </p:sp>
      <p:pic>
        <p:nvPicPr>
          <p:cNvPr id="7" name="Picture 6">
            <a:extLst>
              <a:ext uri="{FF2B5EF4-FFF2-40B4-BE49-F238E27FC236}">
                <a16:creationId xmlns:a16="http://schemas.microsoft.com/office/drawing/2014/main" id="{1C6E4150-66CC-94D5-0230-96D2E4E7A7E9}"/>
              </a:ext>
            </a:extLst>
          </p:cNvPr>
          <p:cNvPicPr>
            <a:picLocks noChangeAspect="1"/>
          </p:cNvPicPr>
          <p:nvPr/>
        </p:nvPicPr>
        <p:blipFill>
          <a:blip r:embed="rId2">
            <a:grayscl/>
          </a:blip>
          <a:stretch>
            <a:fillRect/>
          </a:stretch>
        </p:blipFill>
        <p:spPr>
          <a:xfrm>
            <a:off x="171436" y="2052003"/>
            <a:ext cx="4400563" cy="2526187"/>
          </a:xfrm>
          <a:prstGeom prst="rect">
            <a:avLst/>
          </a:prstGeom>
        </p:spPr>
      </p:pic>
      <p:cxnSp>
        <p:nvCxnSpPr>
          <p:cNvPr id="12" name="Straight Arrow Connector 11">
            <a:extLst>
              <a:ext uri="{FF2B5EF4-FFF2-40B4-BE49-F238E27FC236}">
                <a16:creationId xmlns:a16="http://schemas.microsoft.com/office/drawing/2014/main" id="{716577BB-B556-38FC-9A2E-FBE7261E11C6}"/>
              </a:ext>
            </a:extLst>
          </p:cNvPr>
          <p:cNvCxnSpPr/>
          <p:nvPr/>
        </p:nvCxnSpPr>
        <p:spPr>
          <a:xfrm>
            <a:off x="767751" y="4578191"/>
            <a:ext cx="3398807" cy="0"/>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sp>
        <p:nvSpPr>
          <p:cNvPr id="13" name="TextBox 12">
            <a:extLst>
              <a:ext uri="{FF2B5EF4-FFF2-40B4-BE49-F238E27FC236}">
                <a16:creationId xmlns:a16="http://schemas.microsoft.com/office/drawing/2014/main" id="{F91D620E-9DCB-430D-51AC-EF07B6339A3D}"/>
              </a:ext>
            </a:extLst>
          </p:cNvPr>
          <p:cNvSpPr txBox="1"/>
          <p:nvPr/>
        </p:nvSpPr>
        <p:spPr>
          <a:xfrm>
            <a:off x="632090" y="4302172"/>
            <a:ext cx="1406577" cy="338554"/>
          </a:xfrm>
          <a:prstGeom prst="rect">
            <a:avLst/>
          </a:prstGeom>
          <a:noFill/>
        </p:spPr>
        <p:txBody>
          <a:bodyPr wrap="square" rtlCol="0">
            <a:spAutoFit/>
          </a:bodyPr>
          <a:lstStyle/>
          <a:p>
            <a:r>
              <a:rPr lang="en-GB" sz="1600" dirty="0">
                <a:solidFill>
                  <a:schemeClr val="accent6">
                    <a:lumMod val="50000"/>
                  </a:schemeClr>
                </a:solidFill>
              </a:rPr>
              <a:t>T</a:t>
            </a:r>
            <a:r>
              <a:rPr lang="en-CH" sz="1600" dirty="0">
                <a:solidFill>
                  <a:schemeClr val="accent6">
                    <a:lumMod val="50000"/>
                  </a:schemeClr>
                </a:solidFill>
              </a:rPr>
              <a:t>urn #</a:t>
            </a:r>
          </a:p>
        </p:txBody>
      </p:sp>
      <p:sp>
        <p:nvSpPr>
          <p:cNvPr id="16" name="TextBox 15">
            <a:extLst>
              <a:ext uri="{FF2B5EF4-FFF2-40B4-BE49-F238E27FC236}">
                <a16:creationId xmlns:a16="http://schemas.microsoft.com/office/drawing/2014/main" id="{05882499-4DF0-1FC0-FBCF-EDC67A5959C4}"/>
              </a:ext>
            </a:extLst>
          </p:cNvPr>
          <p:cNvSpPr txBox="1"/>
          <p:nvPr/>
        </p:nvSpPr>
        <p:spPr>
          <a:xfrm>
            <a:off x="568252" y="1794133"/>
            <a:ext cx="3793886" cy="369332"/>
          </a:xfrm>
          <a:prstGeom prst="rect">
            <a:avLst/>
          </a:prstGeom>
          <a:noFill/>
        </p:spPr>
        <p:txBody>
          <a:bodyPr wrap="square" rtlCol="0">
            <a:spAutoFit/>
          </a:bodyPr>
          <a:lstStyle/>
          <a:p>
            <a:r>
              <a:rPr lang="en-CH" dirty="0">
                <a:solidFill>
                  <a:schemeClr val="accent6">
                    <a:lumMod val="50000"/>
                  </a:schemeClr>
                </a:solidFill>
              </a:rPr>
              <a:t>BPM signal over many turns</a:t>
            </a:r>
          </a:p>
        </p:txBody>
      </p:sp>
    </p:spTree>
    <p:extLst>
      <p:ext uri="{BB962C8B-B14F-4D97-AF65-F5344CB8AC3E}">
        <p14:creationId xmlns:p14="http://schemas.microsoft.com/office/powerpoint/2010/main" val="4023643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22E4D7-58C0-CC19-606C-E67803F2103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AE47019-F801-77C9-E2C1-BDA645DB08A5}"/>
              </a:ext>
            </a:extLst>
          </p:cNvPr>
          <p:cNvSpPr>
            <a:spLocks noGrp="1"/>
          </p:cNvSpPr>
          <p:nvPr>
            <p:ph type="title"/>
          </p:nvPr>
        </p:nvSpPr>
        <p:spPr/>
        <p:txBody>
          <a:bodyPr/>
          <a:lstStyle/>
          <a:p>
            <a:r>
              <a:rPr lang="en-CH" dirty="0"/>
              <a:t>Imperfect injection: Filamentation</a:t>
            </a:r>
          </a:p>
        </p:txBody>
      </p:sp>
      <p:sp>
        <p:nvSpPr>
          <p:cNvPr id="3" name="Content Placeholder 2">
            <a:extLst>
              <a:ext uri="{FF2B5EF4-FFF2-40B4-BE49-F238E27FC236}">
                <a16:creationId xmlns:a16="http://schemas.microsoft.com/office/drawing/2014/main" id="{4AAA3E8B-75A6-FDB4-8E0E-D2188C1F1F88}"/>
              </a:ext>
            </a:extLst>
          </p:cNvPr>
          <p:cNvSpPr>
            <a:spLocks noGrp="1"/>
          </p:cNvSpPr>
          <p:nvPr>
            <p:ph idx="1"/>
          </p:nvPr>
        </p:nvSpPr>
        <p:spPr>
          <a:xfrm>
            <a:off x="672860" y="495546"/>
            <a:ext cx="7512516" cy="3893573"/>
          </a:xfrm>
        </p:spPr>
        <p:txBody>
          <a:bodyPr>
            <a:normAutofit/>
          </a:bodyPr>
          <a:lstStyle/>
          <a:p>
            <a:r>
              <a:rPr lang="en-CH" sz="1800" dirty="0"/>
              <a:t>If injection oscillation is left uncorrected, it might disappear after several turns. </a:t>
            </a:r>
          </a:p>
          <a:p>
            <a:r>
              <a:rPr lang="en-CH" sz="1800" dirty="0"/>
              <a:t>However, it has been “exchanged” for an r.m.s. emittance blow-up. </a:t>
            </a:r>
          </a:p>
        </p:txBody>
      </p:sp>
      <p:sp>
        <p:nvSpPr>
          <p:cNvPr id="5" name="Footer Placeholder 4">
            <a:extLst>
              <a:ext uri="{FF2B5EF4-FFF2-40B4-BE49-F238E27FC236}">
                <a16:creationId xmlns:a16="http://schemas.microsoft.com/office/drawing/2014/main" id="{167CA33F-BF00-63B5-A2AB-2BAE10C2507C}"/>
              </a:ext>
            </a:extLst>
          </p:cNvPr>
          <p:cNvSpPr>
            <a:spLocks noGrp="1"/>
          </p:cNvSpPr>
          <p:nvPr>
            <p:ph type="ftr" sz="quarter" idx="3"/>
          </p:nvPr>
        </p:nvSpPr>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63EA29FF-852F-9379-727F-DC11E42F337B}"/>
              </a:ext>
            </a:extLst>
          </p:cNvPr>
          <p:cNvSpPr>
            <a:spLocks noGrp="1"/>
          </p:cNvSpPr>
          <p:nvPr>
            <p:ph type="sldNum" sz="quarter" idx="4"/>
          </p:nvPr>
        </p:nvSpPr>
        <p:spPr/>
        <p:txBody>
          <a:bodyPr/>
          <a:lstStyle/>
          <a:p>
            <a:fld id="{17918391-D411-FE40-AAD7-861AE5233E0E}" type="slidenum">
              <a:rPr lang="en-US" smtClean="0"/>
              <a:pPr/>
              <a:t>32</a:t>
            </a:fld>
            <a:endParaRPr lang="en-US" dirty="0"/>
          </a:p>
        </p:txBody>
      </p:sp>
      <p:pic>
        <p:nvPicPr>
          <p:cNvPr id="7" name="Picture 6">
            <a:extLst>
              <a:ext uri="{FF2B5EF4-FFF2-40B4-BE49-F238E27FC236}">
                <a16:creationId xmlns:a16="http://schemas.microsoft.com/office/drawing/2014/main" id="{45113F0D-C4A1-473C-2F5E-59C23C85D306}"/>
              </a:ext>
            </a:extLst>
          </p:cNvPr>
          <p:cNvPicPr>
            <a:picLocks noChangeAspect="1"/>
          </p:cNvPicPr>
          <p:nvPr/>
        </p:nvPicPr>
        <p:blipFill>
          <a:blip r:embed="rId2">
            <a:grayscl/>
          </a:blip>
          <a:stretch>
            <a:fillRect/>
          </a:stretch>
        </p:blipFill>
        <p:spPr>
          <a:xfrm>
            <a:off x="171436" y="2052003"/>
            <a:ext cx="4400563" cy="2526187"/>
          </a:xfrm>
          <a:prstGeom prst="rect">
            <a:avLst/>
          </a:prstGeom>
        </p:spPr>
      </p:pic>
      <p:pic>
        <p:nvPicPr>
          <p:cNvPr id="8" name="Picture 7">
            <a:extLst>
              <a:ext uri="{FF2B5EF4-FFF2-40B4-BE49-F238E27FC236}">
                <a16:creationId xmlns:a16="http://schemas.microsoft.com/office/drawing/2014/main" id="{15651EFE-E12F-9C27-CA4E-4B6473A29AFD}"/>
              </a:ext>
            </a:extLst>
          </p:cNvPr>
          <p:cNvPicPr>
            <a:picLocks noChangeAspect="1"/>
          </p:cNvPicPr>
          <p:nvPr/>
        </p:nvPicPr>
        <p:blipFill>
          <a:blip r:embed="rId3"/>
          <a:stretch>
            <a:fillRect/>
          </a:stretch>
        </p:blipFill>
        <p:spPr>
          <a:xfrm>
            <a:off x="5292577" y="2038741"/>
            <a:ext cx="3219334" cy="2401623"/>
          </a:xfrm>
          <a:prstGeom prst="rect">
            <a:avLst/>
          </a:prstGeom>
        </p:spPr>
      </p:pic>
      <p:sp>
        <p:nvSpPr>
          <p:cNvPr id="9" name="TextBox 8">
            <a:extLst>
              <a:ext uri="{FF2B5EF4-FFF2-40B4-BE49-F238E27FC236}">
                <a16:creationId xmlns:a16="http://schemas.microsoft.com/office/drawing/2014/main" id="{DDDD8A71-7E39-7006-3681-2912EA4951C8}"/>
              </a:ext>
            </a:extLst>
          </p:cNvPr>
          <p:cNvSpPr txBox="1"/>
          <p:nvPr/>
        </p:nvSpPr>
        <p:spPr>
          <a:xfrm>
            <a:off x="7254814" y="3075201"/>
            <a:ext cx="1035170" cy="369332"/>
          </a:xfrm>
          <a:prstGeom prst="rect">
            <a:avLst/>
          </a:prstGeom>
          <a:noFill/>
        </p:spPr>
        <p:txBody>
          <a:bodyPr wrap="square" rtlCol="0">
            <a:spAutoFit/>
          </a:bodyPr>
          <a:lstStyle/>
          <a:p>
            <a:r>
              <a:rPr lang="en-CH" dirty="0">
                <a:solidFill>
                  <a:schemeClr val="accent6">
                    <a:lumMod val="50000"/>
                  </a:schemeClr>
                </a:solidFill>
              </a:rPr>
              <a:t>orbit</a:t>
            </a:r>
          </a:p>
        </p:txBody>
      </p:sp>
      <p:sp>
        <p:nvSpPr>
          <p:cNvPr id="10" name="TextBox 9">
            <a:extLst>
              <a:ext uri="{FF2B5EF4-FFF2-40B4-BE49-F238E27FC236}">
                <a16:creationId xmlns:a16="http://schemas.microsoft.com/office/drawing/2014/main" id="{933E37A9-2E9A-B8D4-75D5-039F9ABDB621}"/>
              </a:ext>
            </a:extLst>
          </p:cNvPr>
          <p:cNvSpPr txBox="1"/>
          <p:nvPr/>
        </p:nvSpPr>
        <p:spPr>
          <a:xfrm>
            <a:off x="7030528" y="2200546"/>
            <a:ext cx="1259456" cy="338554"/>
          </a:xfrm>
          <a:prstGeom prst="rect">
            <a:avLst/>
          </a:prstGeom>
          <a:noFill/>
        </p:spPr>
        <p:txBody>
          <a:bodyPr wrap="square" rtlCol="0">
            <a:spAutoFit/>
          </a:bodyPr>
          <a:lstStyle/>
          <a:p>
            <a:r>
              <a:rPr lang="en-US" sz="1600" dirty="0">
                <a:solidFill>
                  <a:schemeClr val="accent6">
                    <a:lumMod val="50000"/>
                  </a:schemeClr>
                </a:solidFill>
              </a:rPr>
              <a:t>emittance</a:t>
            </a:r>
            <a:endParaRPr lang="en-CH" sz="1600" dirty="0">
              <a:solidFill>
                <a:schemeClr val="accent6">
                  <a:lumMod val="50000"/>
                </a:schemeClr>
              </a:solidFill>
            </a:endParaRPr>
          </a:p>
        </p:txBody>
      </p:sp>
      <p:cxnSp>
        <p:nvCxnSpPr>
          <p:cNvPr id="12" name="Straight Arrow Connector 11">
            <a:extLst>
              <a:ext uri="{FF2B5EF4-FFF2-40B4-BE49-F238E27FC236}">
                <a16:creationId xmlns:a16="http://schemas.microsoft.com/office/drawing/2014/main" id="{8B73E74C-7CC9-CAD5-F530-9EFED74D40EA}"/>
              </a:ext>
            </a:extLst>
          </p:cNvPr>
          <p:cNvCxnSpPr/>
          <p:nvPr/>
        </p:nvCxnSpPr>
        <p:spPr>
          <a:xfrm>
            <a:off x="767751" y="4578191"/>
            <a:ext cx="3398807" cy="0"/>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sp>
        <p:nvSpPr>
          <p:cNvPr id="13" name="TextBox 12">
            <a:extLst>
              <a:ext uri="{FF2B5EF4-FFF2-40B4-BE49-F238E27FC236}">
                <a16:creationId xmlns:a16="http://schemas.microsoft.com/office/drawing/2014/main" id="{27AE5DFE-18F5-BD10-AFBB-EDDFA8195417}"/>
              </a:ext>
            </a:extLst>
          </p:cNvPr>
          <p:cNvSpPr txBox="1"/>
          <p:nvPr/>
        </p:nvSpPr>
        <p:spPr>
          <a:xfrm>
            <a:off x="632090" y="4302172"/>
            <a:ext cx="1406577" cy="338554"/>
          </a:xfrm>
          <a:prstGeom prst="rect">
            <a:avLst/>
          </a:prstGeom>
          <a:noFill/>
        </p:spPr>
        <p:txBody>
          <a:bodyPr wrap="square" rtlCol="0">
            <a:spAutoFit/>
          </a:bodyPr>
          <a:lstStyle/>
          <a:p>
            <a:r>
              <a:rPr lang="en-GB" sz="1600" dirty="0">
                <a:solidFill>
                  <a:schemeClr val="accent6">
                    <a:lumMod val="50000"/>
                  </a:schemeClr>
                </a:solidFill>
              </a:rPr>
              <a:t>T</a:t>
            </a:r>
            <a:r>
              <a:rPr lang="en-CH" sz="1600" dirty="0">
                <a:solidFill>
                  <a:schemeClr val="accent6">
                    <a:lumMod val="50000"/>
                  </a:schemeClr>
                </a:solidFill>
              </a:rPr>
              <a:t>urn #</a:t>
            </a:r>
          </a:p>
        </p:txBody>
      </p:sp>
      <p:cxnSp>
        <p:nvCxnSpPr>
          <p:cNvPr id="14" name="Straight Arrow Connector 13">
            <a:extLst>
              <a:ext uri="{FF2B5EF4-FFF2-40B4-BE49-F238E27FC236}">
                <a16:creationId xmlns:a16="http://schemas.microsoft.com/office/drawing/2014/main" id="{614EA073-B060-135A-501D-5F90A96E9530}"/>
              </a:ext>
            </a:extLst>
          </p:cNvPr>
          <p:cNvCxnSpPr/>
          <p:nvPr/>
        </p:nvCxnSpPr>
        <p:spPr>
          <a:xfrm>
            <a:off x="5370209" y="4572547"/>
            <a:ext cx="3398807" cy="0"/>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sp>
        <p:nvSpPr>
          <p:cNvPr id="15" name="TextBox 14">
            <a:extLst>
              <a:ext uri="{FF2B5EF4-FFF2-40B4-BE49-F238E27FC236}">
                <a16:creationId xmlns:a16="http://schemas.microsoft.com/office/drawing/2014/main" id="{6FA25F11-A99F-372E-B007-37705612F3E4}"/>
              </a:ext>
            </a:extLst>
          </p:cNvPr>
          <p:cNvSpPr txBox="1"/>
          <p:nvPr/>
        </p:nvSpPr>
        <p:spPr>
          <a:xfrm>
            <a:off x="5234548" y="4296528"/>
            <a:ext cx="1406577" cy="338554"/>
          </a:xfrm>
          <a:prstGeom prst="rect">
            <a:avLst/>
          </a:prstGeom>
          <a:noFill/>
        </p:spPr>
        <p:txBody>
          <a:bodyPr wrap="square" rtlCol="0">
            <a:spAutoFit/>
          </a:bodyPr>
          <a:lstStyle/>
          <a:p>
            <a:r>
              <a:rPr lang="en-GB" sz="1600" dirty="0">
                <a:solidFill>
                  <a:schemeClr val="accent6">
                    <a:lumMod val="50000"/>
                  </a:schemeClr>
                </a:solidFill>
              </a:rPr>
              <a:t>T</a:t>
            </a:r>
            <a:r>
              <a:rPr lang="en-CH" sz="1600" dirty="0">
                <a:solidFill>
                  <a:schemeClr val="accent6">
                    <a:lumMod val="50000"/>
                  </a:schemeClr>
                </a:solidFill>
              </a:rPr>
              <a:t>urn #</a:t>
            </a:r>
          </a:p>
        </p:txBody>
      </p:sp>
      <p:sp>
        <p:nvSpPr>
          <p:cNvPr id="16" name="TextBox 15">
            <a:extLst>
              <a:ext uri="{FF2B5EF4-FFF2-40B4-BE49-F238E27FC236}">
                <a16:creationId xmlns:a16="http://schemas.microsoft.com/office/drawing/2014/main" id="{DE8436BA-F9EB-D3D6-3AA7-0E46D92E7F11}"/>
              </a:ext>
            </a:extLst>
          </p:cNvPr>
          <p:cNvSpPr txBox="1"/>
          <p:nvPr/>
        </p:nvSpPr>
        <p:spPr>
          <a:xfrm>
            <a:off x="568252" y="1794133"/>
            <a:ext cx="3793886" cy="369332"/>
          </a:xfrm>
          <a:prstGeom prst="rect">
            <a:avLst/>
          </a:prstGeom>
          <a:noFill/>
        </p:spPr>
        <p:txBody>
          <a:bodyPr wrap="square" rtlCol="0">
            <a:spAutoFit/>
          </a:bodyPr>
          <a:lstStyle/>
          <a:p>
            <a:r>
              <a:rPr lang="en-CH" dirty="0">
                <a:solidFill>
                  <a:schemeClr val="accent6">
                    <a:lumMod val="50000"/>
                  </a:schemeClr>
                </a:solidFill>
              </a:rPr>
              <a:t>BPM signal over many turns</a:t>
            </a:r>
          </a:p>
        </p:txBody>
      </p:sp>
    </p:spTree>
    <p:extLst>
      <p:ext uri="{BB962C8B-B14F-4D97-AF65-F5344CB8AC3E}">
        <p14:creationId xmlns:p14="http://schemas.microsoft.com/office/powerpoint/2010/main" val="29608470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2C2632F7-7714-4E12-84F8-EE96A315C5DD}"/>
              </a:ext>
            </a:extLst>
          </p:cNvPr>
          <p:cNvPicPr>
            <a:picLocks noChangeAspect="1"/>
          </p:cNvPicPr>
          <p:nvPr/>
        </p:nvPicPr>
        <p:blipFill>
          <a:blip r:embed="rId2"/>
          <a:stretch>
            <a:fillRect/>
          </a:stretch>
        </p:blipFill>
        <p:spPr>
          <a:xfrm>
            <a:off x="4824500" y="969057"/>
            <a:ext cx="3573340" cy="3310843"/>
          </a:xfrm>
          <a:prstGeom prst="rect">
            <a:avLst/>
          </a:prstGeom>
        </p:spPr>
      </p:pic>
      <p:pic>
        <p:nvPicPr>
          <p:cNvPr id="18" name="Picture 17">
            <a:extLst>
              <a:ext uri="{FF2B5EF4-FFF2-40B4-BE49-F238E27FC236}">
                <a16:creationId xmlns:a16="http://schemas.microsoft.com/office/drawing/2014/main" id="{2F42F87F-29FC-4BF8-B7F5-6A8ABD436B06}"/>
              </a:ext>
            </a:extLst>
          </p:cNvPr>
          <p:cNvPicPr>
            <a:picLocks noChangeAspect="1"/>
          </p:cNvPicPr>
          <p:nvPr/>
        </p:nvPicPr>
        <p:blipFill>
          <a:blip r:embed="rId3"/>
          <a:stretch>
            <a:fillRect/>
          </a:stretch>
        </p:blipFill>
        <p:spPr>
          <a:xfrm>
            <a:off x="4835484" y="969041"/>
            <a:ext cx="3573340" cy="3310843"/>
          </a:xfrm>
          <a:prstGeom prst="rect">
            <a:avLst/>
          </a:prstGeom>
        </p:spPr>
      </p:pic>
      <p:pic>
        <p:nvPicPr>
          <p:cNvPr id="17" name="Picture 16">
            <a:extLst>
              <a:ext uri="{FF2B5EF4-FFF2-40B4-BE49-F238E27FC236}">
                <a16:creationId xmlns:a16="http://schemas.microsoft.com/office/drawing/2014/main" id="{CB019006-7545-495E-BAD7-416148335073}"/>
              </a:ext>
            </a:extLst>
          </p:cNvPr>
          <p:cNvPicPr>
            <a:picLocks noChangeAspect="1"/>
          </p:cNvPicPr>
          <p:nvPr/>
        </p:nvPicPr>
        <p:blipFill>
          <a:blip r:embed="rId4"/>
          <a:stretch>
            <a:fillRect/>
          </a:stretch>
        </p:blipFill>
        <p:spPr>
          <a:xfrm>
            <a:off x="4835484" y="969049"/>
            <a:ext cx="3573340" cy="3310843"/>
          </a:xfrm>
          <a:prstGeom prst="rect">
            <a:avLst/>
          </a:prstGeom>
        </p:spPr>
      </p:pic>
      <p:pic>
        <p:nvPicPr>
          <p:cNvPr id="16" name="Picture 15">
            <a:extLst>
              <a:ext uri="{FF2B5EF4-FFF2-40B4-BE49-F238E27FC236}">
                <a16:creationId xmlns:a16="http://schemas.microsoft.com/office/drawing/2014/main" id="{57379DF5-7C0F-49C7-850A-D99425492CDE}"/>
              </a:ext>
            </a:extLst>
          </p:cNvPr>
          <p:cNvPicPr>
            <a:picLocks noChangeAspect="1"/>
          </p:cNvPicPr>
          <p:nvPr/>
        </p:nvPicPr>
        <p:blipFill>
          <a:blip r:embed="rId5"/>
          <a:stretch>
            <a:fillRect/>
          </a:stretch>
        </p:blipFill>
        <p:spPr>
          <a:xfrm>
            <a:off x="4832738" y="969053"/>
            <a:ext cx="3573340" cy="3310843"/>
          </a:xfrm>
          <a:prstGeom prst="rect">
            <a:avLst/>
          </a:prstGeom>
        </p:spPr>
      </p:pic>
      <p:pic>
        <p:nvPicPr>
          <p:cNvPr id="15" name="Picture 14">
            <a:extLst>
              <a:ext uri="{FF2B5EF4-FFF2-40B4-BE49-F238E27FC236}">
                <a16:creationId xmlns:a16="http://schemas.microsoft.com/office/drawing/2014/main" id="{FB7B0B17-269C-4872-996C-AF592B76DBCC}"/>
              </a:ext>
            </a:extLst>
          </p:cNvPr>
          <p:cNvPicPr>
            <a:picLocks noChangeAspect="1"/>
          </p:cNvPicPr>
          <p:nvPr/>
        </p:nvPicPr>
        <p:blipFill>
          <a:blip r:embed="rId6"/>
          <a:stretch>
            <a:fillRect/>
          </a:stretch>
        </p:blipFill>
        <p:spPr>
          <a:xfrm>
            <a:off x="4828619" y="969055"/>
            <a:ext cx="3573340" cy="3310843"/>
          </a:xfrm>
          <a:prstGeom prst="rect">
            <a:avLst/>
          </a:prstGeom>
        </p:spPr>
      </p:pic>
      <p:pic>
        <p:nvPicPr>
          <p:cNvPr id="14" name="Picture 13">
            <a:extLst>
              <a:ext uri="{FF2B5EF4-FFF2-40B4-BE49-F238E27FC236}">
                <a16:creationId xmlns:a16="http://schemas.microsoft.com/office/drawing/2014/main" id="{04E54539-F0F3-4447-B22E-5FE723312F67}"/>
              </a:ext>
            </a:extLst>
          </p:cNvPr>
          <p:cNvPicPr>
            <a:picLocks noChangeAspect="1"/>
          </p:cNvPicPr>
          <p:nvPr/>
        </p:nvPicPr>
        <p:blipFill>
          <a:blip r:embed="rId7"/>
          <a:stretch>
            <a:fillRect/>
          </a:stretch>
        </p:blipFill>
        <p:spPr>
          <a:xfrm>
            <a:off x="4831365" y="969056"/>
            <a:ext cx="3573340" cy="3310843"/>
          </a:xfrm>
          <a:prstGeom prst="rect">
            <a:avLst/>
          </a:prstGeom>
        </p:spPr>
      </p:pic>
      <p:pic>
        <p:nvPicPr>
          <p:cNvPr id="12" name="Picture 11">
            <a:extLst>
              <a:ext uri="{FF2B5EF4-FFF2-40B4-BE49-F238E27FC236}">
                <a16:creationId xmlns:a16="http://schemas.microsoft.com/office/drawing/2014/main" id="{3BD6D1E0-2B4A-4816-AECD-0C707154224E}"/>
              </a:ext>
            </a:extLst>
          </p:cNvPr>
          <p:cNvPicPr>
            <a:picLocks noChangeAspect="1"/>
          </p:cNvPicPr>
          <p:nvPr/>
        </p:nvPicPr>
        <p:blipFill>
          <a:blip r:embed="rId8"/>
          <a:stretch>
            <a:fillRect/>
          </a:stretch>
        </p:blipFill>
        <p:spPr>
          <a:xfrm>
            <a:off x="4829992" y="969057"/>
            <a:ext cx="3573340" cy="3310843"/>
          </a:xfrm>
          <a:prstGeom prst="rect">
            <a:avLst/>
          </a:prstGeom>
        </p:spPr>
      </p:pic>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CH" dirty="0"/>
              <a:t>Imperfect injection: Filamentation</a:t>
            </a:r>
            <a:endParaRPr lang="en-US" sz="1800"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33</a:t>
            </a:fld>
            <a:endParaRPr lang="en-US" dirty="0"/>
          </a:p>
        </p:txBody>
      </p:sp>
      <p:pic>
        <p:nvPicPr>
          <p:cNvPr id="11" name="Picture 10">
            <a:extLst>
              <a:ext uri="{FF2B5EF4-FFF2-40B4-BE49-F238E27FC236}">
                <a16:creationId xmlns:a16="http://schemas.microsoft.com/office/drawing/2014/main" id="{D3EC6E11-C39C-4B15-86AD-1504CA09C741}"/>
              </a:ext>
            </a:extLst>
          </p:cNvPr>
          <p:cNvPicPr>
            <a:picLocks noChangeAspect="1"/>
          </p:cNvPicPr>
          <p:nvPr/>
        </p:nvPicPr>
        <p:blipFill>
          <a:blip r:embed="rId9"/>
          <a:stretch>
            <a:fillRect/>
          </a:stretch>
        </p:blipFill>
        <p:spPr>
          <a:xfrm>
            <a:off x="4831365" y="969057"/>
            <a:ext cx="3573340" cy="3310843"/>
          </a:xfrm>
          <a:prstGeom prst="rect">
            <a:avLst/>
          </a:prstGeom>
        </p:spPr>
      </p:pic>
      <p:sp>
        <p:nvSpPr>
          <p:cNvPr id="8" name="Arc 7">
            <a:extLst>
              <a:ext uri="{FF2B5EF4-FFF2-40B4-BE49-F238E27FC236}">
                <a16:creationId xmlns:a16="http://schemas.microsoft.com/office/drawing/2014/main" id="{C1393989-BCBC-8824-30DD-5DDCD6E90778}"/>
              </a:ext>
            </a:extLst>
          </p:cNvPr>
          <p:cNvSpPr/>
          <p:nvPr/>
        </p:nvSpPr>
        <p:spPr>
          <a:xfrm>
            <a:off x="6285353" y="2085942"/>
            <a:ext cx="646068" cy="829645"/>
          </a:xfrm>
          <a:prstGeom prst="arc">
            <a:avLst>
              <a:gd name="adj1" fmla="val 520993"/>
              <a:gd name="adj2" fmla="val 7222796"/>
            </a:avLst>
          </a:prstGeom>
          <a:noFill/>
          <a:ln w="19050"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CH"/>
          </a:p>
        </p:txBody>
      </p:sp>
      <p:pic>
        <p:nvPicPr>
          <p:cNvPr id="20" name="Picture 19">
            <a:extLst>
              <a:ext uri="{FF2B5EF4-FFF2-40B4-BE49-F238E27FC236}">
                <a16:creationId xmlns:a16="http://schemas.microsoft.com/office/drawing/2014/main" id="{792EF2D7-8D0C-928F-4002-3C05822B06AD}"/>
              </a:ext>
            </a:extLst>
          </p:cNvPr>
          <p:cNvPicPr>
            <a:picLocks noChangeAspect="1"/>
          </p:cNvPicPr>
          <p:nvPr/>
        </p:nvPicPr>
        <p:blipFill>
          <a:blip r:embed="rId10"/>
          <a:stretch>
            <a:fillRect/>
          </a:stretch>
        </p:blipFill>
        <p:spPr>
          <a:xfrm>
            <a:off x="5340870" y="3362700"/>
            <a:ext cx="490304" cy="480690"/>
          </a:xfrm>
          <a:prstGeom prst="rect">
            <a:avLst/>
          </a:prstGeom>
        </p:spPr>
      </p:pic>
      <p:sp>
        <p:nvSpPr>
          <p:cNvPr id="23" name="Content Placeholder 2">
            <a:extLst>
              <a:ext uri="{FF2B5EF4-FFF2-40B4-BE49-F238E27FC236}">
                <a16:creationId xmlns:a16="http://schemas.microsoft.com/office/drawing/2014/main" id="{943784C0-0ACC-D9F6-B03C-6A9CF970C173}"/>
              </a:ext>
            </a:extLst>
          </p:cNvPr>
          <p:cNvSpPr txBox="1">
            <a:spLocks/>
          </p:cNvSpPr>
          <p:nvPr/>
        </p:nvSpPr>
        <p:spPr>
          <a:xfrm>
            <a:off x="0" y="967731"/>
            <a:ext cx="4819008" cy="3506833"/>
          </a:xfrm>
          <a:prstGeom prst="rect">
            <a:avLst/>
          </a:prstGeom>
        </p:spPr>
        <p:txBody>
          <a:bodyPr vert="horz">
            <a:normAutofit/>
          </a:bodyPr>
          <a:lstStyle>
            <a:lvl1pPr marL="268288" indent="-268288" algn="l" rtl="0" eaLnBrk="1" latinLnBrk="0" hangingPunct="1">
              <a:lnSpc>
                <a:spcPct val="100000"/>
              </a:lnSpc>
              <a:spcBef>
                <a:spcPct val="20000"/>
              </a:spcBef>
              <a:buClr>
                <a:schemeClr val="tx1"/>
              </a:buClr>
              <a:buSzPct val="80000"/>
              <a:buFont typeface="Arial"/>
              <a:buChar char="•"/>
              <a:defRPr kumimoji="0" sz="2000" kern="1200">
                <a:solidFill>
                  <a:schemeClr val="tx1"/>
                </a:solidFill>
                <a:latin typeface="+mn-lt"/>
                <a:ea typeface="+mn-ea"/>
                <a:cs typeface="+mn-cs"/>
              </a:defRPr>
            </a:lvl1pPr>
            <a:lvl2pPr marL="536575" indent="-268288" algn="l" rtl="0" eaLnBrk="1" latinLnBrk="0" hangingPunct="1">
              <a:spcBef>
                <a:spcPct val="20000"/>
              </a:spcBef>
              <a:buClr>
                <a:schemeClr val="tx1"/>
              </a:buClr>
              <a:buSzPct val="90000"/>
              <a:buFont typeface="Arial" panose="020B0604020202020204" pitchFamily="34" charset="0"/>
              <a:buChar char="–"/>
              <a:defRPr kumimoji="0" sz="1600" kern="1200">
                <a:solidFill>
                  <a:schemeClr val="tx1"/>
                </a:solidFill>
                <a:latin typeface="+mn-lt"/>
                <a:ea typeface="+mn-ea"/>
                <a:cs typeface="+mn-cs"/>
              </a:defRPr>
            </a:lvl2pPr>
            <a:lvl3pPr marL="822325" indent="-285750" algn="l" rtl="0" eaLnBrk="1" latinLnBrk="0" hangingPunct="1">
              <a:spcBef>
                <a:spcPct val="20000"/>
              </a:spcBef>
              <a:buClr>
                <a:schemeClr val="tx1"/>
              </a:buClr>
              <a:buSzPct val="85000"/>
              <a:buFont typeface="Arial" panose="020B0604020202020204" pitchFamily="34" charset="0"/>
              <a:buChar char="."/>
              <a:tabLst/>
              <a:defRPr kumimoji="0" sz="1300" kern="1200">
                <a:solidFill>
                  <a:schemeClr val="tx1"/>
                </a:solidFill>
                <a:latin typeface="+mn-lt"/>
                <a:ea typeface="+mn-ea"/>
                <a:cs typeface="+mn-cs"/>
              </a:defRPr>
            </a:lvl3pPr>
            <a:lvl4pPr marL="1042416" indent="0" algn="l" rtl="0" eaLnBrk="1" latinLnBrk="0" hangingPunct="1">
              <a:spcBef>
                <a:spcPct val="20000"/>
              </a:spcBef>
              <a:buClr>
                <a:schemeClr val="tx1"/>
              </a:buClr>
              <a:buSzPct val="90000"/>
              <a:buFontTx/>
              <a:buNone/>
              <a:defRPr kumimoji="0" sz="8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611187" lvl="1" indent="-342900">
              <a:buFont typeface="Arial" panose="020B0604020202020204" pitchFamily="34" charset="0"/>
              <a:buAutoNum type="arabicPeriod"/>
            </a:pPr>
            <a:r>
              <a:rPr lang="en-US" dirty="0"/>
              <a:t>Mismatch between the injected beam and closed orbit -&gt; injection oscillations</a:t>
            </a:r>
          </a:p>
          <a:p>
            <a:pPr marL="268287" lvl="1" indent="0">
              <a:buNone/>
            </a:pPr>
            <a:endParaRPr lang="en-US" dirty="0"/>
          </a:p>
        </p:txBody>
      </p:sp>
    </p:spTree>
    <p:extLst>
      <p:ext uri="{BB962C8B-B14F-4D97-AF65-F5344CB8AC3E}">
        <p14:creationId xmlns:p14="http://schemas.microsoft.com/office/powerpoint/2010/main" val="3665024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2C2632F7-7714-4E12-84F8-EE96A315C5DD}"/>
              </a:ext>
            </a:extLst>
          </p:cNvPr>
          <p:cNvPicPr>
            <a:picLocks noChangeAspect="1"/>
          </p:cNvPicPr>
          <p:nvPr/>
        </p:nvPicPr>
        <p:blipFill>
          <a:blip r:embed="rId2"/>
          <a:stretch>
            <a:fillRect/>
          </a:stretch>
        </p:blipFill>
        <p:spPr>
          <a:xfrm>
            <a:off x="4824500" y="969057"/>
            <a:ext cx="3573340" cy="3310843"/>
          </a:xfrm>
          <a:prstGeom prst="rect">
            <a:avLst/>
          </a:prstGeom>
        </p:spPr>
      </p:pic>
      <p:pic>
        <p:nvPicPr>
          <p:cNvPr id="18" name="Picture 17">
            <a:extLst>
              <a:ext uri="{FF2B5EF4-FFF2-40B4-BE49-F238E27FC236}">
                <a16:creationId xmlns:a16="http://schemas.microsoft.com/office/drawing/2014/main" id="{2F42F87F-29FC-4BF8-B7F5-6A8ABD436B06}"/>
              </a:ext>
            </a:extLst>
          </p:cNvPr>
          <p:cNvPicPr>
            <a:picLocks noChangeAspect="1"/>
          </p:cNvPicPr>
          <p:nvPr/>
        </p:nvPicPr>
        <p:blipFill>
          <a:blip r:embed="rId3"/>
          <a:stretch>
            <a:fillRect/>
          </a:stretch>
        </p:blipFill>
        <p:spPr>
          <a:xfrm>
            <a:off x="4835484" y="969041"/>
            <a:ext cx="3573340" cy="3310843"/>
          </a:xfrm>
          <a:prstGeom prst="rect">
            <a:avLst/>
          </a:prstGeom>
        </p:spPr>
      </p:pic>
      <p:pic>
        <p:nvPicPr>
          <p:cNvPr id="17" name="Picture 16">
            <a:extLst>
              <a:ext uri="{FF2B5EF4-FFF2-40B4-BE49-F238E27FC236}">
                <a16:creationId xmlns:a16="http://schemas.microsoft.com/office/drawing/2014/main" id="{CB019006-7545-495E-BAD7-416148335073}"/>
              </a:ext>
            </a:extLst>
          </p:cNvPr>
          <p:cNvPicPr>
            <a:picLocks noChangeAspect="1"/>
          </p:cNvPicPr>
          <p:nvPr/>
        </p:nvPicPr>
        <p:blipFill>
          <a:blip r:embed="rId4"/>
          <a:stretch>
            <a:fillRect/>
          </a:stretch>
        </p:blipFill>
        <p:spPr>
          <a:xfrm>
            <a:off x="4835484" y="969049"/>
            <a:ext cx="3573340" cy="3310843"/>
          </a:xfrm>
          <a:prstGeom prst="rect">
            <a:avLst/>
          </a:prstGeom>
        </p:spPr>
      </p:pic>
      <p:pic>
        <p:nvPicPr>
          <p:cNvPr id="16" name="Picture 15">
            <a:extLst>
              <a:ext uri="{FF2B5EF4-FFF2-40B4-BE49-F238E27FC236}">
                <a16:creationId xmlns:a16="http://schemas.microsoft.com/office/drawing/2014/main" id="{57379DF5-7C0F-49C7-850A-D99425492CDE}"/>
              </a:ext>
            </a:extLst>
          </p:cNvPr>
          <p:cNvPicPr>
            <a:picLocks noChangeAspect="1"/>
          </p:cNvPicPr>
          <p:nvPr/>
        </p:nvPicPr>
        <p:blipFill>
          <a:blip r:embed="rId5"/>
          <a:stretch>
            <a:fillRect/>
          </a:stretch>
        </p:blipFill>
        <p:spPr>
          <a:xfrm>
            <a:off x="4832738" y="969053"/>
            <a:ext cx="3573340" cy="3310843"/>
          </a:xfrm>
          <a:prstGeom prst="rect">
            <a:avLst/>
          </a:prstGeom>
        </p:spPr>
      </p:pic>
      <p:pic>
        <p:nvPicPr>
          <p:cNvPr id="15" name="Picture 14">
            <a:extLst>
              <a:ext uri="{FF2B5EF4-FFF2-40B4-BE49-F238E27FC236}">
                <a16:creationId xmlns:a16="http://schemas.microsoft.com/office/drawing/2014/main" id="{FB7B0B17-269C-4872-996C-AF592B76DBCC}"/>
              </a:ext>
            </a:extLst>
          </p:cNvPr>
          <p:cNvPicPr>
            <a:picLocks noChangeAspect="1"/>
          </p:cNvPicPr>
          <p:nvPr/>
        </p:nvPicPr>
        <p:blipFill>
          <a:blip r:embed="rId6"/>
          <a:stretch>
            <a:fillRect/>
          </a:stretch>
        </p:blipFill>
        <p:spPr>
          <a:xfrm>
            <a:off x="4828619" y="969055"/>
            <a:ext cx="3573340" cy="3310843"/>
          </a:xfrm>
          <a:prstGeom prst="rect">
            <a:avLst/>
          </a:prstGeom>
        </p:spPr>
      </p:pic>
      <p:pic>
        <p:nvPicPr>
          <p:cNvPr id="14" name="Picture 13">
            <a:extLst>
              <a:ext uri="{FF2B5EF4-FFF2-40B4-BE49-F238E27FC236}">
                <a16:creationId xmlns:a16="http://schemas.microsoft.com/office/drawing/2014/main" id="{04E54539-F0F3-4447-B22E-5FE723312F67}"/>
              </a:ext>
            </a:extLst>
          </p:cNvPr>
          <p:cNvPicPr>
            <a:picLocks noChangeAspect="1"/>
          </p:cNvPicPr>
          <p:nvPr/>
        </p:nvPicPr>
        <p:blipFill>
          <a:blip r:embed="rId7"/>
          <a:stretch>
            <a:fillRect/>
          </a:stretch>
        </p:blipFill>
        <p:spPr>
          <a:xfrm>
            <a:off x="4831365" y="969056"/>
            <a:ext cx="3573340" cy="3310843"/>
          </a:xfrm>
          <a:prstGeom prst="rect">
            <a:avLst/>
          </a:prstGeom>
        </p:spPr>
      </p:pic>
      <p:pic>
        <p:nvPicPr>
          <p:cNvPr id="12" name="Picture 11">
            <a:extLst>
              <a:ext uri="{FF2B5EF4-FFF2-40B4-BE49-F238E27FC236}">
                <a16:creationId xmlns:a16="http://schemas.microsoft.com/office/drawing/2014/main" id="{3BD6D1E0-2B4A-4816-AECD-0C707154224E}"/>
              </a:ext>
            </a:extLst>
          </p:cNvPr>
          <p:cNvPicPr>
            <a:picLocks noChangeAspect="1"/>
          </p:cNvPicPr>
          <p:nvPr/>
        </p:nvPicPr>
        <p:blipFill>
          <a:blip r:embed="rId8"/>
          <a:stretch>
            <a:fillRect/>
          </a:stretch>
        </p:blipFill>
        <p:spPr>
          <a:xfrm>
            <a:off x="4829992" y="969057"/>
            <a:ext cx="3573340" cy="3310843"/>
          </a:xfrm>
          <a:prstGeom prst="rect">
            <a:avLst/>
          </a:prstGeom>
        </p:spPr>
      </p:pic>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CH" dirty="0"/>
              <a:t>Imperfect injection: Filamentation</a:t>
            </a:r>
            <a:endParaRPr lang="en-US" sz="1800"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34</a:t>
            </a:fld>
            <a:endParaRPr lang="en-US" dirty="0"/>
          </a:p>
        </p:txBody>
      </p:sp>
      <p:sp>
        <p:nvSpPr>
          <p:cNvPr id="7" name="Arc 6">
            <a:extLst>
              <a:ext uri="{FF2B5EF4-FFF2-40B4-BE49-F238E27FC236}">
                <a16:creationId xmlns:a16="http://schemas.microsoft.com/office/drawing/2014/main" id="{F24429B1-1740-418E-5B44-B58EDA7F9AEC}"/>
              </a:ext>
            </a:extLst>
          </p:cNvPr>
          <p:cNvSpPr/>
          <p:nvPr/>
        </p:nvSpPr>
        <p:spPr>
          <a:xfrm>
            <a:off x="5846166" y="1597394"/>
            <a:ext cx="1421470" cy="1634354"/>
          </a:xfrm>
          <a:prstGeom prst="arc">
            <a:avLst>
              <a:gd name="adj1" fmla="val 520993"/>
              <a:gd name="adj2" fmla="val 8617260"/>
            </a:avLst>
          </a:prstGeom>
          <a:noFill/>
          <a:ln w="19050"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CH"/>
          </a:p>
        </p:txBody>
      </p:sp>
      <p:sp>
        <p:nvSpPr>
          <p:cNvPr id="8" name="Arc 7">
            <a:extLst>
              <a:ext uri="{FF2B5EF4-FFF2-40B4-BE49-F238E27FC236}">
                <a16:creationId xmlns:a16="http://schemas.microsoft.com/office/drawing/2014/main" id="{D63F5DD8-77FE-00C8-E26E-CCD6E1BBF93F}"/>
              </a:ext>
            </a:extLst>
          </p:cNvPr>
          <p:cNvSpPr/>
          <p:nvPr/>
        </p:nvSpPr>
        <p:spPr>
          <a:xfrm>
            <a:off x="6285353" y="2085942"/>
            <a:ext cx="646068" cy="829645"/>
          </a:xfrm>
          <a:prstGeom prst="arc">
            <a:avLst>
              <a:gd name="adj1" fmla="val 520993"/>
              <a:gd name="adj2" fmla="val 7222796"/>
            </a:avLst>
          </a:prstGeom>
          <a:noFill/>
          <a:ln w="19050"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CH"/>
          </a:p>
        </p:txBody>
      </p:sp>
      <p:sp>
        <p:nvSpPr>
          <p:cNvPr id="9" name="Arc 8">
            <a:extLst>
              <a:ext uri="{FF2B5EF4-FFF2-40B4-BE49-F238E27FC236}">
                <a16:creationId xmlns:a16="http://schemas.microsoft.com/office/drawing/2014/main" id="{7FC533D6-7A99-AA71-EAB1-56385B086B33}"/>
              </a:ext>
            </a:extLst>
          </p:cNvPr>
          <p:cNvSpPr/>
          <p:nvPr/>
        </p:nvSpPr>
        <p:spPr>
          <a:xfrm>
            <a:off x="5643797" y="1185502"/>
            <a:ext cx="2022459" cy="2325350"/>
          </a:xfrm>
          <a:prstGeom prst="arc">
            <a:avLst>
              <a:gd name="adj1" fmla="val 520993"/>
              <a:gd name="adj2" fmla="val 10558725"/>
            </a:avLst>
          </a:prstGeom>
          <a:noFill/>
          <a:ln w="19050"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CH"/>
          </a:p>
        </p:txBody>
      </p:sp>
      <p:pic>
        <p:nvPicPr>
          <p:cNvPr id="21" name="Picture 20">
            <a:extLst>
              <a:ext uri="{FF2B5EF4-FFF2-40B4-BE49-F238E27FC236}">
                <a16:creationId xmlns:a16="http://schemas.microsoft.com/office/drawing/2014/main" id="{28A71D12-C616-BF83-B63E-C414D35547AF}"/>
              </a:ext>
            </a:extLst>
          </p:cNvPr>
          <p:cNvPicPr>
            <a:picLocks noChangeAspect="1"/>
          </p:cNvPicPr>
          <p:nvPr/>
        </p:nvPicPr>
        <p:blipFill>
          <a:blip r:embed="rId9"/>
          <a:stretch>
            <a:fillRect/>
          </a:stretch>
        </p:blipFill>
        <p:spPr>
          <a:xfrm>
            <a:off x="5340870" y="3362700"/>
            <a:ext cx="490304" cy="480690"/>
          </a:xfrm>
          <a:prstGeom prst="rect">
            <a:avLst/>
          </a:prstGeom>
        </p:spPr>
      </p:pic>
      <p:sp>
        <p:nvSpPr>
          <p:cNvPr id="22" name="Content Placeholder 2">
            <a:extLst>
              <a:ext uri="{FF2B5EF4-FFF2-40B4-BE49-F238E27FC236}">
                <a16:creationId xmlns:a16="http://schemas.microsoft.com/office/drawing/2014/main" id="{2EF94131-D3F1-5F8D-4E92-06443C0648FD}"/>
              </a:ext>
            </a:extLst>
          </p:cNvPr>
          <p:cNvSpPr txBox="1">
            <a:spLocks/>
          </p:cNvSpPr>
          <p:nvPr/>
        </p:nvSpPr>
        <p:spPr>
          <a:xfrm>
            <a:off x="0" y="967731"/>
            <a:ext cx="4819008" cy="3506833"/>
          </a:xfrm>
          <a:prstGeom prst="rect">
            <a:avLst/>
          </a:prstGeom>
        </p:spPr>
        <p:txBody>
          <a:bodyPr vert="horz">
            <a:normAutofit/>
          </a:bodyPr>
          <a:lstStyle>
            <a:lvl1pPr marL="268288" indent="-268288" algn="l" rtl="0" eaLnBrk="1" latinLnBrk="0" hangingPunct="1">
              <a:lnSpc>
                <a:spcPct val="100000"/>
              </a:lnSpc>
              <a:spcBef>
                <a:spcPct val="20000"/>
              </a:spcBef>
              <a:buClr>
                <a:schemeClr val="tx1"/>
              </a:buClr>
              <a:buSzPct val="80000"/>
              <a:buFont typeface="Arial"/>
              <a:buChar char="•"/>
              <a:defRPr kumimoji="0" sz="2000" kern="1200">
                <a:solidFill>
                  <a:schemeClr val="tx1"/>
                </a:solidFill>
                <a:latin typeface="+mn-lt"/>
                <a:ea typeface="+mn-ea"/>
                <a:cs typeface="+mn-cs"/>
              </a:defRPr>
            </a:lvl1pPr>
            <a:lvl2pPr marL="536575" indent="-268288" algn="l" rtl="0" eaLnBrk="1" latinLnBrk="0" hangingPunct="1">
              <a:spcBef>
                <a:spcPct val="20000"/>
              </a:spcBef>
              <a:buClr>
                <a:schemeClr val="tx1"/>
              </a:buClr>
              <a:buSzPct val="90000"/>
              <a:buFont typeface="Arial" panose="020B0604020202020204" pitchFamily="34" charset="0"/>
              <a:buChar char="–"/>
              <a:defRPr kumimoji="0" sz="1600" kern="1200">
                <a:solidFill>
                  <a:schemeClr val="tx1"/>
                </a:solidFill>
                <a:latin typeface="+mn-lt"/>
                <a:ea typeface="+mn-ea"/>
                <a:cs typeface="+mn-cs"/>
              </a:defRPr>
            </a:lvl2pPr>
            <a:lvl3pPr marL="822325" indent="-285750" algn="l" rtl="0" eaLnBrk="1" latinLnBrk="0" hangingPunct="1">
              <a:spcBef>
                <a:spcPct val="20000"/>
              </a:spcBef>
              <a:buClr>
                <a:schemeClr val="tx1"/>
              </a:buClr>
              <a:buSzPct val="85000"/>
              <a:buFont typeface="Arial" panose="020B0604020202020204" pitchFamily="34" charset="0"/>
              <a:buChar char="."/>
              <a:tabLst/>
              <a:defRPr kumimoji="0" sz="1300" kern="1200">
                <a:solidFill>
                  <a:schemeClr val="tx1"/>
                </a:solidFill>
                <a:latin typeface="+mn-lt"/>
                <a:ea typeface="+mn-ea"/>
                <a:cs typeface="+mn-cs"/>
              </a:defRPr>
            </a:lvl3pPr>
            <a:lvl4pPr marL="1042416" indent="0" algn="l" rtl="0" eaLnBrk="1" latinLnBrk="0" hangingPunct="1">
              <a:spcBef>
                <a:spcPct val="20000"/>
              </a:spcBef>
              <a:buClr>
                <a:schemeClr val="tx1"/>
              </a:buClr>
              <a:buSzPct val="90000"/>
              <a:buFontTx/>
              <a:buNone/>
              <a:defRPr kumimoji="0" sz="8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611187" lvl="1" indent="-342900">
              <a:buFont typeface="Arial" panose="020B0604020202020204" pitchFamily="34" charset="0"/>
              <a:buAutoNum type="arabicPeriod"/>
            </a:pPr>
            <a:r>
              <a:rPr lang="en-US" dirty="0"/>
              <a:t>Mismatch between the injected beam and closed orbit -&gt; injection oscillations</a:t>
            </a:r>
          </a:p>
          <a:p>
            <a:pPr marL="611187" lvl="1" indent="-342900">
              <a:buFont typeface="Arial" panose="020B0604020202020204" pitchFamily="34" charset="0"/>
              <a:buAutoNum type="arabicPeriod"/>
            </a:pPr>
            <a:r>
              <a:rPr lang="en-US" dirty="0"/>
              <a:t>Non-linearities -&gt; particles at different transverse amplitudes rotate at different speeds.</a:t>
            </a:r>
          </a:p>
          <a:p>
            <a:pPr marL="268287" lvl="1" indent="0">
              <a:buNone/>
            </a:pPr>
            <a:endParaRPr lang="en-US" dirty="0"/>
          </a:p>
        </p:txBody>
      </p:sp>
    </p:spTree>
    <p:extLst>
      <p:ext uri="{BB962C8B-B14F-4D97-AF65-F5344CB8AC3E}">
        <p14:creationId xmlns:p14="http://schemas.microsoft.com/office/powerpoint/2010/main" val="28674906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2C2632F7-7714-4E12-84F8-EE96A315C5DD}"/>
              </a:ext>
            </a:extLst>
          </p:cNvPr>
          <p:cNvPicPr>
            <a:picLocks noChangeAspect="1"/>
          </p:cNvPicPr>
          <p:nvPr/>
        </p:nvPicPr>
        <p:blipFill>
          <a:blip r:embed="rId2"/>
          <a:stretch>
            <a:fillRect/>
          </a:stretch>
        </p:blipFill>
        <p:spPr>
          <a:xfrm>
            <a:off x="4824500" y="969057"/>
            <a:ext cx="3573340" cy="3310843"/>
          </a:xfrm>
          <a:prstGeom prst="rect">
            <a:avLst/>
          </a:prstGeom>
        </p:spPr>
      </p:pic>
      <p:pic>
        <p:nvPicPr>
          <p:cNvPr id="18" name="Picture 17">
            <a:extLst>
              <a:ext uri="{FF2B5EF4-FFF2-40B4-BE49-F238E27FC236}">
                <a16:creationId xmlns:a16="http://schemas.microsoft.com/office/drawing/2014/main" id="{2F42F87F-29FC-4BF8-B7F5-6A8ABD436B06}"/>
              </a:ext>
            </a:extLst>
          </p:cNvPr>
          <p:cNvPicPr>
            <a:picLocks noChangeAspect="1"/>
          </p:cNvPicPr>
          <p:nvPr/>
        </p:nvPicPr>
        <p:blipFill>
          <a:blip r:embed="rId3"/>
          <a:stretch>
            <a:fillRect/>
          </a:stretch>
        </p:blipFill>
        <p:spPr>
          <a:xfrm>
            <a:off x="4835484" y="969041"/>
            <a:ext cx="3573340" cy="3310843"/>
          </a:xfrm>
          <a:prstGeom prst="rect">
            <a:avLst/>
          </a:prstGeom>
        </p:spPr>
      </p:pic>
      <p:pic>
        <p:nvPicPr>
          <p:cNvPr id="17" name="Picture 16">
            <a:extLst>
              <a:ext uri="{FF2B5EF4-FFF2-40B4-BE49-F238E27FC236}">
                <a16:creationId xmlns:a16="http://schemas.microsoft.com/office/drawing/2014/main" id="{CB019006-7545-495E-BAD7-416148335073}"/>
              </a:ext>
            </a:extLst>
          </p:cNvPr>
          <p:cNvPicPr>
            <a:picLocks noChangeAspect="1"/>
          </p:cNvPicPr>
          <p:nvPr/>
        </p:nvPicPr>
        <p:blipFill>
          <a:blip r:embed="rId4"/>
          <a:stretch>
            <a:fillRect/>
          </a:stretch>
        </p:blipFill>
        <p:spPr>
          <a:xfrm>
            <a:off x="4835484" y="969049"/>
            <a:ext cx="3573340" cy="3310843"/>
          </a:xfrm>
          <a:prstGeom prst="rect">
            <a:avLst/>
          </a:prstGeom>
        </p:spPr>
      </p:pic>
      <p:pic>
        <p:nvPicPr>
          <p:cNvPr id="16" name="Picture 15">
            <a:extLst>
              <a:ext uri="{FF2B5EF4-FFF2-40B4-BE49-F238E27FC236}">
                <a16:creationId xmlns:a16="http://schemas.microsoft.com/office/drawing/2014/main" id="{57379DF5-7C0F-49C7-850A-D99425492CDE}"/>
              </a:ext>
            </a:extLst>
          </p:cNvPr>
          <p:cNvPicPr>
            <a:picLocks noChangeAspect="1"/>
          </p:cNvPicPr>
          <p:nvPr/>
        </p:nvPicPr>
        <p:blipFill>
          <a:blip r:embed="rId5"/>
          <a:stretch>
            <a:fillRect/>
          </a:stretch>
        </p:blipFill>
        <p:spPr>
          <a:xfrm>
            <a:off x="4832738" y="969053"/>
            <a:ext cx="3573340" cy="3310843"/>
          </a:xfrm>
          <a:prstGeom prst="rect">
            <a:avLst/>
          </a:prstGeom>
        </p:spPr>
      </p:pic>
      <p:pic>
        <p:nvPicPr>
          <p:cNvPr id="15" name="Picture 14">
            <a:extLst>
              <a:ext uri="{FF2B5EF4-FFF2-40B4-BE49-F238E27FC236}">
                <a16:creationId xmlns:a16="http://schemas.microsoft.com/office/drawing/2014/main" id="{FB7B0B17-269C-4872-996C-AF592B76DBCC}"/>
              </a:ext>
            </a:extLst>
          </p:cNvPr>
          <p:cNvPicPr>
            <a:picLocks noChangeAspect="1"/>
          </p:cNvPicPr>
          <p:nvPr/>
        </p:nvPicPr>
        <p:blipFill>
          <a:blip r:embed="rId6"/>
          <a:stretch>
            <a:fillRect/>
          </a:stretch>
        </p:blipFill>
        <p:spPr>
          <a:xfrm>
            <a:off x="4828619" y="969055"/>
            <a:ext cx="3573340" cy="3310843"/>
          </a:xfrm>
          <a:prstGeom prst="rect">
            <a:avLst/>
          </a:prstGeom>
        </p:spPr>
      </p:pic>
      <p:pic>
        <p:nvPicPr>
          <p:cNvPr id="14" name="Picture 13">
            <a:extLst>
              <a:ext uri="{FF2B5EF4-FFF2-40B4-BE49-F238E27FC236}">
                <a16:creationId xmlns:a16="http://schemas.microsoft.com/office/drawing/2014/main" id="{04E54539-F0F3-4447-B22E-5FE723312F67}"/>
              </a:ext>
            </a:extLst>
          </p:cNvPr>
          <p:cNvPicPr>
            <a:picLocks noChangeAspect="1"/>
          </p:cNvPicPr>
          <p:nvPr/>
        </p:nvPicPr>
        <p:blipFill>
          <a:blip r:embed="rId7"/>
          <a:stretch>
            <a:fillRect/>
          </a:stretch>
        </p:blipFill>
        <p:spPr>
          <a:xfrm>
            <a:off x="4831365" y="969056"/>
            <a:ext cx="3573340" cy="3310843"/>
          </a:xfrm>
          <a:prstGeom prst="rect">
            <a:avLst/>
          </a:prstGeom>
        </p:spPr>
      </p:pic>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CH" dirty="0"/>
              <a:t>Imperfect injection: Filamentation</a:t>
            </a:r>
            <a:endParaRPr lang="en-US" sz="1800"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35</a:t>
            </a:fld>
            <a:endParaRPr lang="en-US" dirty="0"/>
          </a:p>
        </p:txBody>
      </p:sp>
      <p:pic>
        <p:nvPicPr>
          <p:cNvPr id="10" name="Picture 9">
            <a:extLst>
              <a:ext uri="{FF2B5EF4-FFF2-40B4-BE49-F238E27FC236}">
                <a16:creationId xmlns:a16="http://schemas.microsoft.com/office/drawing/2014/main" id="{4A6E1840-895D-86D5-3135-044A6E9D6A50}"/>
              </a:ext>
            </a:extLst>
          </p:cNvPr>
          <p:cNvPicPr>
            <a:picLocks noChangeAspect="1"/>
          </p:cNvPicPr>
          <p:nvPr/>
        </p:nvPicPr>
        <p:blipFill>
          <a:blip r:embed="rId8"/>
          <a:stretch>
            <a:fillRect/>
          </a:stretch>
        </p:blipFill>
        <p:spPr>
          <a:xfrm>
            <a:off x="5340870" y="3362700"/>
            <a:ext cx="490304" cy="480690"/>
          </a:xfrm>
          <a:prstGeom prst="rect">
            <a:avLst/>
          </a:prstGeom>
        </p:spPr>
      </p:pic>
      <p:sp>
        <p:nvSpPr>
          <p:cNvPr id="11" name="Content Placeholder 2">
            <a:extLst>
              <a:ext uri="{FF2B5EF4-FFF2-40B4-BE49-F238E27FC236}">
                <a16:creationId xmlns:a16="http://schemas.microsoft.com/office/drawing/2014/main" id="{644E4883-D111-9126-78E5-C0776F7488F0}"/>
              </a:ext>
            </a:extLst>
          </p:cNvPr>
          <p:cNvSpPr txBox="1">
            <a:spLocks/>
          </p:cNvSpPr>
          <p:nvPr/>
        </p:nvSpPr>
        <p:spPr>
          <a:xfrm>
            <a:off x="0" y="967731"/>
            <a:ext cx="4819008" cy="3506833"/>
          </a:xfrm>
          <a:prstGeom prst="rect">
            <a:avLst/>
          </a:prstGeom>
        </p:spPr>
        <p:txBody>
          <a:bodyPr vert="horz">
            <a:normAutofit/>
          </a:bodyPr>
          <a:lstStyle>
            <a:lvl1pPr marL="268288" indent="-268288" algn="l" rtl="0" eaLnBrk="1" latinLnBrk="0" hangingPunct="1">
              <a:lnSpc>
                <a:spcPct val="100000"/>
              </a:lnSpc>
              <a:spcBef>
                <a:spcPct val="20000"/>
              </a:spcBef>
              <a:buClr>
                <a:schemeClr val="tx1"/>
              </a:buClr>
              <a:buSzPct val="80000"/>
              <a:buFont typeface="Arial"/>
              <a:buChar char="•"/>
              <a:defRPr kumimoji="0" sz="2000" kern="1200">
                <a:solidFill>
                  <a:schemeClr val="tx1"/>
                </a:solidFill>
                <a:latin typeface="+mn-lt"/>
                <a:ea typeface="+mn-ea"/>
                <a:cs typeface="+mn-cs"/>
              </a:defRPr>
            </a:lvl1pPr>
            <a:lvl2pPr marL="536575" indent="-268288" algn="l" rtl="0" eaLnBrk="1" latinLnBrk="0" hangingPunct="1">
              <a:spcBef>
                <a:spcPct val="20000"/>
              </a:spcBef>
              <a:buClr>
                <a:schemeClr val="tx1"/>
              </a:buClr>
              <a:buSzPct val="90000"/>
              <a:buFont typeface="Arial" panose="020B0604020202020204" pitchFamily="34" charset="0"/>
              <a:buChar char="–"/>
              <a:defRPr kumimoji="0" sz="1600" kern="1200">
                <a:solidFill>
                  <a:schemeClr val="tx1"/>
                </a:solidFill>
                <a:latin typeface="+mn-lt"/>
                <a:ea typeface="+mn-ea"/>
                <a:cs typeface="+mn-cs"/>
              </a:defRPr>
            </a:lvl2pPr>
            <a:lvl3pPr marL="822325" indent="-285750" algn="l" rtl="0" eaLnBrk="1" latinLnBrk="0" hangingPunct="1">
              <a:spcBef>
                <a:spcPct val="20000"/>
              </a:spcBef>
              <a:buClr>
                <a:schemeClr val="tx1"/>
              </a:buClr>
              <a:buSzPct val="85000"/>
              <a:buFont typeface="Arial" panose="020B0604020202020204" pitchFamily="34" charset="0"/>
              <a:buChar char="."/>
              <a:tabLst/>
              <a:defRPr kumimoji="0" sz="1300" kern="1200">
                <a:solidFill>
                  <a:schemeClr val="tx1"/>
                </a:solidFill>
                <a:latin typeface="+mn-lt"/>
                <a:ea typeface="+mn-ea"/>
                <a:cs typeface="+mn-cs"/>
              </a:defRPr>
            </a:lvl3pPr>
            <a:lvl4pPr marL="1042416" indent="0" algn="l" rtl="0" eaLnBrk="1" latinLnBrk="0" hangingPunct="1">
              <a:spcBef>
                <a:spcPct val="20000"/>
              </a:spcBef>
              <a:buClr>
                <a:schemeClr val="tx1"/>
              </a:buClr>
              <a:buSzPct val="90000"/>
              <a:buFontTx/>
              <a:buNone/>
              <a:defRPr kumimoji="0" sz="8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611187" lvl="1" indent="-342900">
              <a:buFont typeface="Arial" panose="020B0604020202020204" pitchFamily="34" charset="0"/>
              <a:buAutoNum type="arabicPeriod"/>
            </a:pPr>
            <a:r>
              <a:rPr lang="en-US" dirty="0"/>
              <a:t>Mismatch between the injected beam and closed orbit -&gt; injection oscillations</a:t>
            </a:r>
          </a:p>
          <a:p>
            <a:pPr marL="611187" lvl="1" indent="-342900">
              <a:buFont typeface="Arial" panose="020B0604020202020204" pitchFamily="34" charset="0"/>
              <a:buAutoNum type="arabicPeriod"/>
            </a:pPr>
            <a:r>
              <a:rPr lang="en-US" dirty="0"/>
              <a:t>Non-linearities -&gt; particles at different transverse amplitudes rotate at different speeds.</a:t>
            </a:r>
          </a:p>
          <a:p>
            <a:pPr marL="611187" lvl="1" indent="-342900">
              <a:buFont typeface="Arial" panose="020B0604020202020204" pitchFamily="34" charset="0"/>
              <a:buAutoNum type="arabicPeriod"/>
            </a:pPr>
            <a:r>
              <a:rPr lang="en-US" dirty="0"/>
              <a:t>Beam distribution “wraps around” closed orbit.</a:t>
            </a:r>
          </a:p>
          <a:p>
            <a:pPr marL="268287" lvl="1" indent="0">
              <a:buNone/>
            </a:pPr>
            <a:endParaRPr lang="en-US" dirty="0"/>
          </a:p>
        </p:txBody>
      </p:sp>
    </p:spTree>
    <p:extLst>
      <p:ext uri="{BB962C8B-B14F-4D97-AF65-F5344CB8AC3E}">
        <p14:creationId xmlns:p14="http://schemas.microsoft.com/office/powerpoint/2010/main" val="124627716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2C2632F7-7714-4E12-84F8-EE96A315C5DD}"/>
              </a:ext>
            </a:extLst>
          </p:cNvPr>
          <p:cNvPicPr>
            <a:picLocks noChangeAspect="1"/>
          </p:cNvPicPr>
          <p:nvPr/>
        </p:nvPicPr>
        <p:blipFill>
          <a:blip r:embed="rId2"/>
          <a:stretch>
            <a:fillRect/>
          </a:stretch>
        </p:blipFill>
        <p:spPr>
          <a:xfrm>
            <a:off x="4824500" y="969057"/>
            <a:ext cx="3573340" cy="3310843"/>
          </a:xfrm>
          <a:prstGeom prst="rect">
            <a:avLst/>
          </a:prstGeom>
        </p:spPr>
      </p:pic>
      <p:pic>
        <p:nvPicPr>
          <p:cNvPr id="18" name="Picture 17">
            <a:extLst>
              <a:ext uri="{FF2B5EF4-FFF2-40B4-BE49-F238E27FC236}">
                <a16:creationId xmlns:a16="http://schemas.microsoft.com/office/drawing/2014/main" id="{2F42F87F-29FC-4BF8-B7F5-6A8ABD436B06}"/>
              </a:ext>
            </a:extLst>
          </p:cNvPr>
          <p:cNvPicPr>
            <a:picLocks noChangeAspect="1"/>
          </p:cNvPicPr>
          <p:nvPr/>
        </p:nvPicPr>
        <p:blipFill>
          <a:blip r:embed="rId3"/>
          <a:stretch>
            <a:fillRect/>
          </a:stretch>
        </p:blipFill>
        <p:spPr>
          <a:xfrm>
            <a:off x="4835484" y="969041"/>
            <a:ext cx="3573340" cy="3310843"/>
          </a:xfrm>
          <a:prstGeom prst="rect">
            <a:avLst/>
          </a:prstGeom>
        </p:spPr>
      </p:pic>
      <p:pic>
        <p:nvPicPr>
          <p:cNvPr id="17" name="Picture 16">
            <a:extLst>
              <a:ext uri="{FF2B5EF4-FFF2-40B4-BE49-F238E27FC236}">
                <a16:creationId xmlns:a16="http://schemas.microsoft.com/office/drawing/2014/main" id="{CB019006-7545-495E-BAD7-416148335073}"/>
              </a:ext>
            </a:extLst>
          </p:cNvPr>
          <p:cNvPicPr>
            <a:picLocks noChangeAspect="1"/>
          </p:cNvPicPr>
          <p:nvPr/>
        </p:nvPicPr>
        <p:blipFill>
          <a:blip r:embed="rId4"/>
          <a:stretch>
            <a:fillRect/>
          </a:stretch>
        </p:blipFill>
        <p:spPr>
          <a:xfrm>
            <a:off x="4835484" y="969049"/>
            <a:ext cx="3573340" cy="3310843"/>
          </a:xfrm>
          <a:prstGeom prst="rect">
            <a:avLst/>
          </a:prstGeom>
        </p:spPr>
      </p:pic>
      <p:pic>
        <p:nvPicPr>
          <p:cNvPr id="16" name="Picture 15">
            <a:extLst>
              <a:ext uri="{FF2B5EF4-FFF2-40B4-BE49-F238E27FC236}">
                <a16:creationId xmlns:a16="http://schemas.microsoft.com/office/drawing/2014/main" id="{57379DF5-7C0F-49C7-850A-D99425492CDE}"/>
              </a:ext>
            </a:extLst>
          </p:cNvPr>
          <p:cNvPicPr>
            <a:picLocks noChangeAspect="1"/>
          </p:cNvPicPr>
          <p:nvPr/>
        </p:nvPicPr>
        <p:blipFill>
          <a:blip r:embed="rId5"/>
          <a:stretch>
            <a:fillRect/>
          </a:stretch>
        </p:blipFill>
        <p:spPr>
          <a:xfrm>
            <a:off x="4832738" y="969053"/>
            <a:ext cx="3573340" cy="3310843"/>
          </a:xfrm>
          <a:prstGeom prst="rect">
            <a:avLst/>
          </a:prstGeom>
        </p:spPr>
      </p:pic>
      <p:pic>
        <p:nvPicPr>
          <p:cNvPr id="15" name="Picture 14">
            <a:extLst>
              <a:ext uri="{FF2B5EF4-FFF2-40B4-BE49-F238E27FC236}">
                <a16:creationId xmlns:a16="http://schemas.microsoft.com/office/drawing/2014/main" id="{FB7B0B17-269C-4872-996C-AF592B76DBCC}"/>
              </a:ext>
            </a:extLst>
          </p:cNvPr>
          <p:cNvPicPr>
            <a:picLocks noChangeAspect="1"/>
          </p:cNvPicPr>
          <p:nvPr/>
        </p:nvPicPr>
        <p:blipFill>
          <a:blip r:embed="rId6"/>
          <a:stretch>
            <a:fillRect/>
          </a:stretch>
        </p:blipFill>
        <p:spPr>
          <a:xfrm>
            <a:off x="4828619" y="969055"/>
            <a:ext cx="3573340" cy="3310843"/>
          </a:xfrm>
          <a:prstGeom prst="rect">
            <a:avLst/>
          </a:prstGeom>
        </p:spPr>
      </p:pic>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CH" dirty="0"/>
              <a:t>Imperfect injection: Filamentation</a:t>
            </a:r>
            <a:endParaRPr lang="en-US" sz="1800"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36</a:t>
            </a:fld>
            <a:endParaRPr lang="en-US" dirty="0"/>
          </a:p>
        </p:txBody>
      </p:sp>
      <p:pic>
        <p:nvPicPr>
          <p:cNvPr id="7" name="Picture 6">
            <a:extLst>
              <a:ext uri="{FF2B5EF4-FFF2-40B4-BE49-F238E27FC236}">
                <a16:creationId xmlns:a16="http://schemas.microsoft.com/office/drawing/2014/main" id="{D852789E-5EA6-04F9-6442-99863EBB3074}"/>
              </a:ext>
            </a:extLst>
          </p:cNvPr>
          <p:cNvPicPr>
            <a:picLocks noChangeAspect="1"/>
          </p:cNvPicPr>
          <p:nvPr/>
        </p:nvPicPr>
        <p:blipFill>
          <a:blip r:embed="rId7"/>
          <a:stretch>
            <a:fillRect/>
          </a:stretch>
        </p:blipFill>
        <p:spPr>
          <a:xfrm>
            <a:off x="5340870" y="3362700"/>
            <a:ext cx="490304" cy="480690"/>
          </a:xfrm>
          <a:prstGeom prst="rect">
            <a:avLst/>
          </a:prstGeom>
        </p:spPr>
      </p:pic>
      <p:sp>
        <p:nvSpPr>
          <p:cNvPr id="10" name="Content Placeholder 2">
            <a:extLst>
              <a:ext uri="{FF2B5EF4-FFF2-40B4-BE49-F238E27FC236}">
                <a16:creationId xmlns:a16="http://schemas.microsoft.com/office/drawing/2014/main" id="{07AC9798-A93E-7486-4BD9-31130A9F6E15}"/>
              </a:ext>
            </a:extLst>
          </p:cNvPr>
          <p:cNvSpPr txBox="1">
            <a:spLocks/>
          </p:cNvSpPr>
          <p:nvPr/>
        </p:nvSpPr>
        <p:spPr>
          <a:xfrm>
            <a:off x="0" y="967731"/>
            <a:ext cx="4819008" cy="3506833"/>
          </a:xfrm>
          <a:prstGeom prst="rect">
            <a:avLst/>
          </a:prstGeom>
        </p:spPr>
        <p:txBody>
          <a:bodyPr vert="horz">
            <a:normAutofit/>
          </a:bodyPr>
          <a:lstStyle>
            <a:lvl1pPr marL="268288" indent="-268288" algn="l" rtl="0" eaLnBrk="1" latinLnBrk="0" hangingPunct="1">
              <a:lnSpc>
                <a:spcPct val="100000"/>
              </a:lnSpc>
              <a:spcBef>
                <a:spcPct val="20000"/>
              </a:spcBef>
              <a:buClr>
                <a:schemeClr val="tx1"/>
              </a:buClr>
              <a:buSzPct val="80000"/>
              <a:buFont typeface="Arial"/>
              <a:buChar char="•"/>
              <a:defRPr kumimoji="0" sz="2000" kern="1200">
                <a:solidFill>
                  <a:schemeClr val="tx1"/>
                </a:solidFill>
                <a:latin typeface="+mn-lt"/>
                <a:ea typeface="+mn-ea"/>
                <a:cs typeface="+mn-cs"/>
              </a:defRPr>
            </a:lvl1pPr>
            <a:lvl2pPr marL="536575" indent="-268288" algn="l" rtl="0" eaLnBrk="1" latinLnBrk="0" hangingPunct="1">
              <a:spcBef>
                <a:spcPct val="20000"/>
              </a:spcBef>
              <a:buClr>
                <a:schemeClr val="tx1"/>
              </a:buClr>
              <a:buSzPct val="90000"/>
              <a:buFont typeface="Arial" panose="020B0604020202020204" pitchFamily="34" charset="0"/>
              <a:buChar char="–"/>
              <a:defRPr kumimoji="0" sz="1600" kern="1200">
                <a:solidFill>
                  <a:schemeClr val="tx1"/>
                </a:solidFill>
                <a:latin typeface="+mn-lt"/>
                <a:ea typeface="+mn-ea"/>
                <a:cs typeface="+mn-cs"/>
              </a:defRPr>
            </a:lvl2pPr>
            <a:lvl3pPr marL="822325" indent="-285750" algn="l" rtl="0" eaLnBrk="1" latinLnBrk="0" hangingPunct="1">
              <a:spcBef>
                <a:spcPct val="20000"/>
              </a:spcBef>
              <a:buClr>
                <a:schemeClr val="tx1"/>
              </a:buClr>
              <a:buSzPct val="85000"/>
              <a:buFont typeface="Arial" panose="020B0604020202020204" pitchFamily="34" charset="0"/>
              <a:buChar char="."/>
              <a:tabLst/>
              <a:defRPr kumimoji="0" sz="1300" kern="1200">
                <a:solidFill>
                  <a:schemeClr val="tx1"/>
                </a:solidFill>
                <a:latin typeface="+mn-lt"/>
                <a:ea typeface="+mn-ea"/>
                <a:cs typeface="+mn-cs"/>
              </a:defRPr>
            </a:lvl3pPr>
            <a:lvl4pPr marL="1042416" indent="0" algn="l" rtl="0" eaLnBrk="1" latinLnBrk="0" hangingPunct="1">
              <a:spcBef>
                <a:spcPct val="20000"/>
              </a:spcBef>
              <a:buClr>
                <a:schemeClr val="tx1"/>
              </a:buClr>
              <a:buSzPct val="90000"/>
              <a:buFontTx/>
              <a:buNone/>
              <a:defRPr kumimoji="0" sz="8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611187" lvl="1" indent="-342900">
              <a:buFont typeface="Arial" panose="020B0604020202020204" pitchFamily="34" charset="0"/>
              <a:buAutoNum type="arabicPeriod"/>
            </a:pPr>
            <a:r>
              <a:rPr lang="en-US" dirty="0"/>
              <a:t>Mismatch between the injected beam and closed orbit -&gt; injection oscillations</a:t>
            </a:r>
          </a:p>
          <a:p>
            <a:pPr marL="611187" lvl="1" indent="-342900">
              <a:buFont typeface="Arial" panose="020B0604020202020204" pitchFamily="34" charset="0"/>
              <a:buAutoNum type="arabicPeriod"/>
            </a:pPr>
            <a:r>
              <a:rPr lang="en-US" dirty="0"/>
              <a:t>Non-linearities -&gt; particles at different transverse amplitudes rotate at different speeds.</a:t>
            </a:r>
          </a:p>
          <a:p>
            <a:pPr marL="611187" lvl="1" indent="-342900">
              <a:buFont typeface="Arial" panose="020B0604020202020204" pitchFamily="34" charset="0"/>
              <a:buAutoNum type="arabicPeriod"/>
            </a:pPr>
            <a:r>
              <a:rPr lang="en-US" dirty="0"/>
              <a:t>Beam distribution “wraps around” closed orbit.</a:t>
            </a:r>
          </a:p>
          <a:p>
            <a:pPr marL="611187" lvl="1" indent="-342900">
              <a:buFont typeface="Arial" panose="020B0604020202020204" pitchFamily="34" charset="0"/>
              <a:buAutoNum type="arabicPeriod"/>
            </a:pPr>
            <a:r>
              <a:rPr lang="en-US" dirty="0"/>
              <a:t>Rms emittance increases + injection oscillations are damped.</a:t>
            </a:r>
          </a:p>
          <a:p>
            <a:pPr marL="611187" lvl="1" indent="-342900">
              <a:buFont typeface="Arial" panose="020B0604020202020204" pitchFamily="34" charset="0"/>
              <a:buAutoNum type="arabicPeriod"/>
            </a:pPr>
            <a:endParaRPr lang="en-US" dirty="0"/>
          </a:p>
          <a:p>
            <a:pPr marL="268287" lvl="1" indent="0">
              <a:buNone/>
            </a:pPr>
            <a:endParaRPr lang="en-US" dirty="0"/>
          </a:p>
        </p:txBody>
      </p:sp>
    </p:spTree>
    <p:extLst>
      <p:ext uri="{BB962C8B-B14F-4D97-AF65-F5344CB8AC3E}">
        <p14:creationId xmlns:p14="http://schemas.microsoft.com/office/powerpoint/2010/main" val="215341738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2C2632F7-7714-4E12-84F8-EE96A315C5DD}"/>
              </a:ext>
            </a:extLst>
          </p:cNvPr>
          <p:cNvPicPr>
            <a:picLocks noChangeAspect="1"/>
          </p:cNvPicPr>
          <p:nvPr/>
        </p:nvPicPr>
        <p:blipFill>
          <a:blip r:embed="rId2"/>
          <a:stretch>
            <a:fillRect/>
          </a:stretch>
        </p:blipFill>
        <p:spPr>
          <a:xfrm>
            <a:off x="4824500" y="969057"/>
            <a:ext cx="3573340" cy="3310843"/>
          </a:xfrm>
          <a:prstGeom prst="rect">
            <a:avLst/>
          </a:prstGeom>
        </p:spPr>
      </p:pic>
      <p:pic>
        <p:nvPicPr>
          <p:cNvPr id="18" name="Picture 17">
            <a:extLst>
              <a:ext uri="{FF2B5EF4-FFF2-40B4-BE49-F238E27FC236}">
                <a16:creationId xmlns:a16="http://schemas.microsoft.com/office/drawing/2014/main" id="{2F42F87F-29FC-4BF8-B7F5-6A8ABD436B06}"/>
              </a:ext>
            </a:extLst>
          </p:cNvPr>
          <p:cNvPicPr>
            <a:picLocks noChangeAspect="1"/>
          </p:cNvPicPr>
          <p:nvPr/>
        </p:nvPicPr>
        <p:blipFill>
          <a:blip r:embed="rId3"/>
          <a:stretch>
            <a:fillRect/>
          </a:stretch>
        </p:blipFill>
        <p:spPr>
          <a:xfrm>
            <a:off x="4835484" y="969041"/>
            <a:ext cx="3573340" cy="3310843"/>
          </a:xfrm>
          <a:prstGeom prst="rect">
            <a:avLst/>
          </a:prstGeom>
        </p:spPr>
      </p:pic>
      <p:pic>
        <p:nvPicPr>
          <p:cNvPr id="17" name="Picture 16">
            <a:extLst>
              <a:ext uri="{FF2B5EF4-FFF2-40B4-BE49-F238E27FC236}">
                <a16:creationId xmlns:a16="http://schemas.microsoft.com/office/drawing/2014/main" id="{CB019006-7545-495E-BAD7-416148335073}"/>
              </a:ext>
            </a:extLst>
          </p:cNvPr>
          <p:cNvPicPr>
            <a:picLocks noChangeAspect="1"/>
          </p:cNvPicPr>
          <p:nvPr/>
        </p:nvPicPr>
        <p:blipFill>
          <a:blip r:embed="rId4"/>
          <a:stretch>
            <a:fillRect/>
          </a:stretch>
        </p:blipFill>
        <p:spPr>
          <a:xfrm>
            <a:off x="4835484" y="969049"/>
            <a:ext cx="3573340" cy="3310843"/>
          </a:xfrm>
          <a:prstGeom prst="rect">
            <a:avLst/>
          </a:prstGeom>
        </p:spPr>
      </p:pic>
      <p:pic>
        <p:nvPicPr>
          <p:cNvPr id="16" name="Picture 15">
            <a:extLst>
              <a:ext uri="{FF2B5EF4-FFF2-40B4-BE49-F238E27FC236}">
                <a16:creationId xmlns:a16="http://schemas.microsoft.com/office/drawing/2014/main" id="{57379DF5-7C0F-49C7-850A-D99425492CDE}"/>
              </a:ext>
            </a:extLst>
          </p:cNvPr>
          <p:cNvPicPr>
            <a:picLocks noChangeAspect="1"/>
          </p:cNvPicPr>
          <p:nvPr/>
        </p:nvPicPr>
        <p:blipFill>
          <a:blip r:embed="rId5"/>
          <a:stretch>
            <a:fillRect/>
          </a:stretch>
        </p:blipFill>
        <p:spPr>
          <a:xfrm>
            <a:off x="4832738" y="969053"/>
            <a:ext cx="3573340" cy="3310843"/>
          </a:xfrm>
          <a:prstGeom prst="rect">
            <a:avLst/>
          </a:prstGeom>
        </p:spPr>
      </p:pic>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CH" dirty="0"/>
              <a:t>Imperfect injection: Filamentation</a:t>
            </a:r>
            <a:endParaRPr lang="en-US" sz="1800"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37</a:t>
            </a:fld>
            <a:endParaRPr lang="en-US" dirty="0"/>
          </a:p>
        </p:txBody>
      </p:sp>
      <p:pic>
        <p:nvPicPr>
          <p:cNvPr id="7" name="Picture 6">
            <a:extLst>
              <a:ext uri="{FF2B5EF4-FFF2-40B4-BE49-F238E27FC236}">
                <a16:creationId xmlns:a16="http://schemas.microsoft.com/office/drawing/2014/main" id="{C011940E-9C84-2539-4FBD-8464DE6299AF}"/>
              </a:ext>
            </a:extLst>
          </p:cNvPr>
          <p:cNvPicPr>
            <a:picLocks noChangeAspect="1"/>
          </p:cNvPicPr>
          <p:nvPr/>
        </p:nvPicPr>
        <p:blipFill>
          <a:blip r:embed="rId6"/>
          <a:stretch>
            <a:fillRect/>
          </a:stretch>
        </p:blipFill>
        <p:spPr>
          <a:xfrm>
            <a:off x="5340870" y="3362700"/>
            <a:ext cx="490304" cy="480690"/>
          </a:xfrm>
          <a:prstGeom prst="rect">
            <a:avLst/>
          </a:prstGeom>
        </p:spPr>
      </p:pic>
      <p:sp>
        <p:nvSpPr>
          <p:cNvPr id="10" name="Content Placeholder 2">
            <a:extLst>
              <a:ext uri="{FF2B5EF4-FFF2-40B4-BE49-F238E27FC236}">
                <a16:creationId xmlns:a16="http://schemas.microsoft.com/office/drawing/2014/main" id="{9ADBEB8C-C255-A56A-BF86-9DEA5AE61215}"/>
              </a:ext>
            </a:extLst>
          </p:cNvPr>
          <p:cNvSpPr txBox="1">
            <a:spLocks/>
          </p:cNvSpPr>
          <p:nvPr/>
        </p:nvSpPr>
        <p:spPr>
          <a:xfrm>
            <a:off x="0" y="967731"/>
            <a:ext cx="4819008" cy="3506833"/>
          </a:xfrm>
          <a:prstGeom prst="rect">
            <a:avLst/>
          </a:prstGeom>
        </p:spPr>
        <p:txBody>
          <a:bodyPr vert="horz">
            <a:normAutofit/>
          </a:bodyPr>
          <a:lstStyle>
            <a:lvl1pPr marL="268288" indent="-268288" algn="l" rtl="0" eaLnBrk="1" latinLnBrk="0" hangingPunct="1">
              <a:lnSpc>
                <a:spcPct val="100000"/>
              </a:lnSpc>
              <a:spcBef>
                <a:spcPct val="20000"/>
              </a:spcBef>
              <a:buClr>
                <a:schemeClr val="tx1"/>
              </a:buClr>
              <a:buSzPct val="80000"/>
              <a:buFont typeface="Arial"/>
              <a:buChar char="•"/>
              <a:defRPr kumimoji="0" sz="2000" kern="1200">
                <a:solidFill>
                  <a:schemeClr val="tx1"/>
                </a:solidFill>
                <a:latin typeface="+mn-lt"/>
                <a:ea typeface="+mn-ea"/>
                <a:cs typeface="+mn-cs"/>
              </a:defRPr>
            </a:lvl1pPr>
            <a:lvl2pPr marL="536575" indent="-268288" algn="l" rtl="0" eaLnBrk="1" latinLnBrk="0" hangingPunct="1">
              <a:spcBef>
                <a:spcPct val="20000"/>
              </a:spcBef>
              <a:buClr>
                <a:schemeClr val="tx1"/>
              </a:buClr>
              <a:buSzPct val="90000"/>
              <a:buFont typeface="Arial" panose="020B0604020202020204" pitchFamily="34" charset="0"/>
              <a:buChar char="–"/>
              <a:defRPr kumimoji="0" sz="1600" kern="1200">
                <a:solidFill>
                  <a:schemeClr val="tx1"/>
                </a:solidFill>
                <a:latin typeface="+mn-lt"/>
                <a:ea typeface="+mn-ea"/>
                <a:cs typeface="+mn-cs"/>
              </a:defRPr>
            </a:lvl2pPr>
            <a:lvl3pPr marL="822325" indent="-285750" algn="l" rtl="0" eaLnBrk="1" latinLnBrk="0" hangingPunct="1">
              <a:spcBef>
                <a:spcPct val="20000"/>
              </a:spcBef>
              <a:buClr>
                <a:schemeClr val="tx1"/>
              </a:buClr>
              <a:buSzPct val="85000"/>
              <a:buFont typeface="Arial" panose="020B0604020202020204" pitchFamily="34" charset="0"/>
              <a:buChar char="."/>
              <a:tabLst/>
              <a:defRPr kumimoji="0" sz="1300" kern="1200">
                <a:solidFill>
                  <a:schemeClr val="tx1"/>
                </a:solidFill>
                <a:latin typeface="+mn-lt"/>
                <a:ea typeface="+mn-ea"/>
                <a:cs typeface="+mn-cs"/>
              </a:defRPr>
            </a:lvl3pPr>
            <a:lvl4pPr marL="1042416" indent="0" algn="l" rtl="0" eaLnBrk="1" latinLnBrk="0" hangingPunct="1">
              <a:spcBef>
                <a:spcPct val="20000"/>
              </a:spcBef>
              <a:buClr>
                <a:schemeClr val="tx1"/>
              </a:buClr>
              <a:buSzPct val="90000"/>
              <a:buFontTx/>
              <a:buNone/>
              <a:defRPr kumimoji="0" sz="8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611187" lvl="1" indent="-342900">
              <a:buFont typeface="Arial" panose="020B0604020202020204" pitchFamily="34" charset="0"/>
              <a:buAutoNum type="arabicPeriod"/>
            </a:pPr>
            <a:r>
              <a:rPr lang="en-US" dirty="0"/>
              <a:t>Mismatch between the injected beam and closed orbit -&gt; injection oscillations</a:t>
            </a:r>
          </a:p>
          <a:p>
            <a:pPr marL="611187" lvl="1" indent="-342900">
              <a:buFont typeface="Arial" panose="020B0604020202020204" pitchFamily="34" charset="0"/>
              <a:buAutoNum type="arabicPeriod"/>
            </a:pPr>
            <a:r>
              <a:rPr lang="en-US" dirty="0"/>
              <a:t>Non-linearities -&gt; particles at different transverse amplitudes rotate at different speeds.</a:t>
            </a:r>
          </a:p>
          <a:p>
            <a:pPr marL="611187" lvl="1" indent="-342900">
              <a:buFont typeface="Arial" panose="020B0604020202020204" pitchFamily="34" charset="0"/>
              <a:buAutoNum type="arabicPeriod"/>
            </a:pPr>
            <a:r>
              <a:rPr lang="en-US" dirty="0"/>
              <a:t>Beam distribution “wraps around” closed orbit.</a:t>
            </a:r>
          </a:p>
          <a:p>
            <a:pPr marL="611187" lvl="1" indent="-342900">
              <a:buFont typeface="Arial" panose="020B0604020202020204" pitchFamily="34" charset="0"/>
              <a:buAutoNum type="arabicPeriod"/>
            </a:pPr>
            <a:r>
              <a:rPr lang="en-US" dirty="0"/>
              <a:t>Rms emittance increases + injection oscillations are damped.</a:t>
            </a:r>
          </a:p>
          <a:p>
            <a:pPr marL="611187" lvl="1" indent="-342900">
              <a:buFont typeface="Arial" panose="020B0604020202020204" pitchFamily="34" charset="0"/>
              <a:buAutoNum type="arabicPeriod"/>
            </a:pPr>
            <a:endParaRPr lang="en-US" dirty="0"/>
          </a:p>
          <a:p>
            <a:pPr marL="268287" lvl="1" indent="0">
              <a:buNone/>
            </a:pPr>
            <a:endParaRPr lang="en-US" dirty="0"/>
          </a:p>
        </p:txBody>
      </p:sp>
    </p:spTree>
    <p:extLst>
      <p:ext uri="{BB962C8B-B14F-4D97-AF65-F5344CB8AC3E}">
        <p14:creationId xmlns:p14="http://schemas.microsoft.com/office/powerpoint/2010/main" val="267935565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2C2632F7-7714-4E12-84F8-EE96A315C5DD}"/>
              </a:ext>
            </a:extLst>
          </p:cNvPr>
          <p:cNvPicPr>
            <a:picLocks noChangeAspect="1"/>
          </p:cNvPicPr>
          <p:nvPr/>
        </p:nvPicPr>
        <p:blipFill>
          <a:blip r:embed="rId2"/>
          <a:stretch>
            <a:fillRect/>
          </a:stretch>
        </p:blipFill>
        <p:spPr>
          <a:xfrm>
            <a:off x="4824500" y="969057"/>
            <a:ext cx="3573340" cy="3310843"/>
          </a:xfrm>
          <a:prstGeom prst="rect">
            <a:avLst/>
          </a:prstGeom>
        </p:spPr>
      </p:pic>
      <p:pic>
        <p:nvPicPr>
          <p:cNvPr id="18" name="Picture 17">
            <a:extLst>
              <a:ext uri="{FF2B5EF4-FFF2-40B4-BE49-F238E27FC236}">
                <a16:creationId xmlns:a16="http://schemas.microsoft.com/office/drawing/2014/main" id="{2F42F87F-29FC-4BF8-B7F5-6A8ABD436B06}"/>
              </a:ext>
            </a:extLst>
          </p:cNvPr>
          <p:cNvPicPr>
            <a:picLocks noChangeAspect="1"/>
          </p:cNvPicPr>
          <p:nvPr/>
        </p:nvPicPr>
        <p:blipFill>
          <a:blip r:embed="rId3"/>
          <a:stretch>
            <a:fillRect/>
          </a:stretch>
        </p:blipFill>
        <p:spPr>
          <a:xfrm>
            <a:off x="4835484" y="969041"/>
            <a:ext cx="3573340" cy="3310843"/>
          </a:xfrm>
          <a:prstGeom prst="rect">
            <a:avLst/>
          </a:prstGeom>
        </p:spPr>
      </p:pic>
      <p:pic>
        <p:nvPicPr>
          <p:cNvPr id="17" name="Picture 16">
            <a:extLst>
              <a:ext uri="{FF2B5EF4-FFF2-40B4-BE49-F238E27FC236}">
                <a16:creationId xmlns:a16="http://schemas.microsoft.com/office/drawing/2014/main" id="{CB019006-7545-495E-BAD7-416148335073}"/>
              </a:ext>
            </a:extLst>
          </p:cNvPr>
          <p:cNvPicPr>
            <a:picLocks noChangeAspect="1"/>
          </p:cNvPicPr>
          <p:nvPr/>
        </p:nvPicPr>
        <p:blipFill>
          <a:blip r:embed="rId4"/>
          <a:stretch>
            <a:fillRect/>
          </a:stretch>
        </p:blipFill>
        <p:spPr>
          <a:xfrm>
            <a:off x="4835484" y="969049"/>
            <a:ext cx="3573340" cy="3310843"/>
          </a:xfrm>
          <a:prstGeom prst="rect">
            <a:avLst/>
          </a:prstGeom>
        </p:spPr>
      </p:pic>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CH" dirty="0"/>
              <a:t>Imperfect injection: Filamentation</a:t>
            </a:r>
            <a:endParaRPr lang="en-US" sz="1800"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38</a:t>
            </a:fld>
            <a:endParaRPr lang="en-US" dirty="0"/>
          </a:p>
        </p:txBody>
      </p:sp>
      <p:pic>
        <p:nvPicPr>
          <p:cNvPr id="7" name="Picture 6">
            <a:extLst>
              <a:ext uri="{FF2B5EF4-FFF2-40B4-BE49-F238E27FC236}">
                <a16:creationId xmlns:a16="http://schemas.microsoft.com/office/drawing/2014/main" id="{890BA15B-4FD7-F9D4-3DB4-F8A904E9816B}"/>
              </a:ext>
            </a:extLst>
          </p:cNvPr>
          <p:cNvPicPr>
            <a:picLocks noChangeAspect="1"/>
          </p:cNvPicPr>
          <p:nvPr/>
        </p:nvPicPr>
        <p:blipFill>
          <a:blip r:embed="rId5"/>
          <a:stretch>
            <a:fillRect/>
          </a:stretch>
        </p:blipFill>
        <p:spPr>
          <a:xfrm>
            <a:off x="5340870" y="3362700"/>
            <a:ext cx="490304" cy="480690"/>
          </a:xfrm>
          <a:prstGeom prst="rect">
            <a:avLst/>
          </a:prstGeom>
        </p:spPr>
      </p:pic>
      <p:sp>
        <p:nvSpPr>
          <p:cNvPr id="10" name="Content Placeholder 2">
            <a:extLst>
              <a:ext uri="{FF2B5EF4-FFF2-40B4-BE49-F238E27FC236}">
                <a16:creationId xmlns:a16="http://schemas.microsoft.com/office/drawing/2014/main" id="{57568686-0F8E-9BDD-6D7C-7178020BA27A}"/>
              </a:ext>
            </a:extLst>
          </p:cNvPr>
          <p:cNvSpPr txBox="1">
            <a:spLocks/>
          </p:cNvSpPr>
          <p:nvPr/>
        </p:nvSpPr>
        <p:spPr>
          <a:xfrm>
            <a:off x="0" y="967731"/>
            <a:ext cx="4819008" cy="3506833"/>
          </a:xfrm>
          <a:prstGeom prst="rect">
            <a:avLst/>
          </a:prstGeom>
        </p:spPr>
        <p:txBody>
          <a:bodyPr vert="horz">
            <a:normAutofit/>
          </a:bodyPr>
          <a:lstStyle>
            <a:lvl1pPr marL="268288" indent="-268288" algn="l" rtl="0" eaLnBrk="1" latinLnBrk="0" hangingPunct="1">
              <a:lnSpc>
                <a:spcPct val="100000"/>
              </a:lnSpc>
              <a:spcBef>
                <a:spcPct val="20000"/>
              </a:spcBef>
              <a:buClr>
                <a:schemeClr val="tx1"/>
              </a:buClr>
              <a:buSzPct val="80000"/>
              <a:buFont typeface="Arial"/>
              <a:buChar char="•"/>
              <a:defRPr kumimoji="0" sz="2000" kern="1200">
                <a:solidFill>
                  <a:schemeClr val="tx1"/>
                </a:solidFill>
                <a:latin typeface="+mn-lt"/>
                <a:ea typeface="+mn-ea"/>
                <a:cs typeface="+mn-cs"/>
              </a:defRPr>
            </a:lvl1pPr>
            <a:lvl2pPr marL="536575" indent="-268288" algn="l" rtl="0" eaLnBrk="1" latinLnBrk="0" hangingPunct="1">
              <a:spcBef>
                <a:spcPct val="20000"/>
              </a:spcBef>
              <a:buClr>
                <a:schemeClr val="tx1"/>
              </a:buClr>
              <a:buSzPct val="90000"/>
              <a:buFont typeface="Arial" panose="020B0604020202020204" pitchFamily="34" charset="0"/>
              <a:buChar char="–"/>
              <a:defRPr kumimoji="0" sz="1600" kern="1200">
                <a:solidFill>
                  <a:schemeClr val="tx1"/>
                </a:solidFill>
                <a:latin typeface="+mn-lt"/>
                <a:ea typeface="+mn-ea"/>
                <a:cs typeface="+mn-cs"/>
              </a:defRPr>
            </a:lvl2pPr>
            <a:lvl3pPr marL="822325" indent="-285750" algn="l" rtl="0" eaLnBrk="1" latinLnBrk="0" hangingPunct="1">
              <a:spcBef>
                <a:spcPct val="20000"/>
              </a:spcBef>
              <a:buClr>
                <a:schemeClr val="tx1"/>
              </a:buClr>
              <a:buSzPct val="85000"/>
              <a:buFont typeface="Arial" panose="020B0604020202020204" pitchFamily="34" charset="0"/>
              <a:buChar char="."/>
              <a:tabLst/>
              <a:defRPr kumimoji="0" sz="1300" kern="1200">
                <a:solidFill>
                  <a:schemeClr val="tx1"/>
                </a:solidFill>
                <a:latin typeface="+mn-lt"/>
                <a:ea typeface="+mn-ea"/>
                <a:cs typeface="+mn-cs"/>
              </a:defRPr>
            </a:lvl3pPr>
            <a:lvl4pPr marL="1042416" indent="0" algn="l" rtl="0" eaLnBrk="1" latinLnBrk="0" hangingPunct="1">
              <a:spcBef>
                <a:spcPct val="20000"/>
              </a:spcBef>
              <a:buClr>
                <a:schemeClr val="tx1"/>
              </a:buClr>
              <a:buSzPct val="90000"/>
              <a:buFontTx/>
              <a:buNone/>
              <a:defRPr kumimoji="0" sz="8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611187" lvl="1" indent="-342900">
              <a:buFont typeface="Arial" panose="020B0604020202020204" pitchFamily="34" charset="0"/>
              <a:buAutoNum type="arabicPeriod"/>
            </a:pPr>
            <a:r>
              <a:rPr lang="en-US" dirty="0"/>
              <a:t>Mismatch between the injected beam and closed orbit -&gt; injection oscillations</a:t>
            </a:r>
          </a:p>
          <a:p>
            <a:pPr marL="611187" lvl="1" indent="-342900">
              <a:buFont typeface="Arial" panose="020B0604020202020204" pitchFamily="34" charset="0"/>
              <a:buAutoNum type="arabicPeriod"/>
            </a:pPr>
            <a:r>
              <a:rPr lang="en-US" dirty="0"/>
              <a:t>Non-linearities -&gt; particles at different transverse amplitudes rotate at different speeds.</a:t>
            </a:r>
          </a:p>
          <a:p>
            <a:pPr marL="611187" lvl="1" indent="-342900">
              <a:buFont typeface="Arial" panose="020B0604020202020204" pitchFamily="34" charset="0"/>
              <a:buAutoNum type="arabicPeriod"/>
            </a:pPr>
            <a:r>
              <a:rPr lang="en-US" dirty="0"/>
              <a:t>Beam distribution “wraps around” closed orbit.</a:t>
            </a:r>
          </a:p>
          <a:p>
            <a:pPr marL="611187" lvl="1" indent="-342900">
              <a:buFont typeface="Arial" panose="020B0604020202020204" pitchFamily="34" charset="0"/>
              <a:buAutoNum type="arabicPeriod"/>
            </a:pPr>
            <a:r>
              <a:rPr lang="en-US" dirty="0"/>
              <a:t>Rms emittance increases + injection oscillations are damped.</a:t>
            </a:r>
          </a:p>
          <a:p>
            <a:pPr marL="611187" lvl="1" indent="-342900">
              <a:buFont typeface="Arial" panose="020B0604020202020204" pitchFamily="34" charset="0"/>
              <a:buAutoNum type="arabicPeriod"/>
            </a:pPr>
            <a:endParaRPr lang="en-US" dirty="0"/>
          </a:p>
          <a:p>
            <a:pPr marL="268287" lvl="1" indent="0">
              <a:buNone/>
            </a:pPr>
            <a:endParaRPr lang="en-US" dirty="0"/>
          </a:p>
        </p:txBody>
      </p:sp>
    </p:spTree>
    <p:extLst>
      <p:ext uri="{BB962C8B-B14F-4D97-AF65-F5344CB8AC3E}">
        <p14:creationId xmlns:p14="http://schemas.microsoft.com/office/powerpoint/2010/main" val="144963320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2C2632F7-7714-4E12-84F8-EE96A315C5DD}"/>
              </a:ext>
            </a:extLst>
          </p:cNvPr>
          <p:cNvPicPr>
            <a:picLocks noChangeAspect="1"/>
          </p:cNvPicPr>
          <p:nvPr/>
        </p:nvPicPr>
        <p:blipFill>
          <a:blip r:embed="rId2"/>
          <a:stretch>
            <a:fillRect/>
          </a:stretch>
        </p:blipFill>
        <p:spPr>
          <a:xfrm>
            <a:off x="4824500" y="969057"/>
            <a:ext cx="3573340" cy="3310843"/>
          </a:xfrm>
          <a:prstGeom prst="rect">
            <a:avLst/>
          </a:prstGeom>
        </p:spPr>
      </p:pic>
      <p:pic>
        <p:nvPicPr>
          <p:cNvPr id="18" name="Picture 17">
            <a:extLst>
              <a:ext uri="{FF2B5EF4-FFF2-40B4-BE49-F238E27FC236}">
                <a16:creationId xmlns:a16="http://schemas.microsoft.com/office/drawing/2014/main" id="{2F42F87F-29FC-4BF8-B7F5-6A8ABD436B06}"/>
              </a:ext>
            </a:extLst>
          </p:cNvPr>
          <p:cNvPicPr>
            <a:picLocks noChangeAspect="1"/>
          </p:cNvPicPr>
          <p:nvPr/>
        </p:nvPicPr>
        <p:blipFill>
          <a:blip r:embed="rId3"/>
          <a:stretch>
            <a:fillRect/>
          </a:stretch>
        </p:blipFill>
        <p:spPr>
          <a:xfrm>
            <a:off x="4835484" y="969041"/>
            <a:ext cx="3573340" cy="3310843"/>
          </a:xfrm>
          <a:prstGeom prst="rect">
            <a:avLst/>
          </a:prstGeom>
        </p:spPr>
      </p:pic>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CH" dirty="0"/>
              <a:t>Imperfect injection: Filamentation</a:t>
            </a:r>
            <a:endParaRPr lang="en-US" sz="1800"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39</a:t>
            </a:fld>
            <a:endParaRPr lang="en-US" dirty="0"/>
          </a:p>
        </p:txBody>
      </p:sp>
      <p:pic>
        <p:nvPicPr>
          <p:cNvPr id="7" name="Picture 6">
            <a:extLst>
              <a:ext uri="{FF2B5EF4-FFF2-40B4-BE49-F238E27FC236}">
                <a16:creationId xmlns:a16="http://schemas.microsoft.com/office/drawing/2014/main" id="{8BAF6214-C6CE-ABAF-A34C-68ECCEAA3ACB}"/>
              </a:ext>
            </a:extLst>
          </p:cNvPr>
          <p:cNvPicPr>
            <a:picLocks noChangeAspect="1"/>
          </p:cNvPicPr>
          <p:nvPr/>
        </p:nvPicPr>
        <p:blipFill>
          <a:blip r:embed="rId4"/>
          <a:stretch>
            <a:fillRect/>
          </a:stretch>
        </p:blipFill>
        <p:spPr>
          <a:xfrm>
            <a:off x="5340870" y="3362700"/>
            <a:ext cx="490304" cy="480690"/>
          </a:xfrm>
          <a:prstGeom prst="rect">
            <a:avLst/>
          </a:prstGeom>
        </p:spPr>
      </p:pic>
      <p:sp>
        <p:nvSpPr>
          <p:cNvPr id="10" name="Content Placeholder 2">
            <a:extLst>
              <a:ext uri="{FF2B5EF4-FFF2-40B4-BE49-F238E27FC236}">
                <a16:creationId xmlns:a16="http://schemas.microsoft.com/office/drawing/2014/main" id="{7AB1BC61-02AD-79F4-36E5-3F744AE2128F}"/>
              </a:ext>
            </a:extLst>
          </p:cNvPr>
          <p:cNvSpPr txBox="1">
            <a:spLocks/>
          </p:cNvSpPr>
          <p:nvPr/>
        </p:nvSpPr>
        <p:spPr>
          <a:xfrm>
            <a:off x="0" y="967731"/>
            <a:ext cx="4819008" cy="3506833"/>
          </a:xfrm>
          <a:prstGeom prst="rect">
            <a:avLst/>
          </a:prstGeom>
        </p:spPr>
        <p:txBody>
          <a:bodyPr vert="horz">
            <a:normAutofit/>
          </a:bodyPr>
          <a:lstStyle>
            <a:lvl1pPr marL="268288" indent="-268288" algn="l" rtl="0" eaLnBrk="1" latinLnBrk="0" hangingPunct="1">
              <a:lnSpc>
                <a:spcPct val="100000"/>
              </a:lnSpc>
              <a:spcBef>
                <a:spcPct val="20000"/>
              </a:spcBef>
              <a:buClr>
                <a:schemeClr val="tx1"/>
              </a:buClr>
              <a:buSzPct val="80000"/>
              <a:buFont typeface="Arial"/>
              <a:buChar char="•"/>
              <a:defRPr kumimoji="0" sz="2000" kern="1200">
                <a:solidFill>
                  <a:schemeClr val="tx1"/>
                </a:solidFill>
                <a:latin typeface="+mn-lt"/>
                <a:ea typeface="+mn-ea"/>
                <a:cs typeface="+mn-cs"/>
              </a:defRPr>
            </a:lvl1pPr>
            <a:lvl2pPr marL="536575" indent="-268288" algn="l" rtl="0" eaLnBrk="1" latinLnBrk="0" hangingPunct="1">
              <a:spcBef>
                <a:spcPct val="20000"/>
              </a:spcBef>
              <a:buClr>
                <a:schemeClr val="tx1"/>
              </a:buClr>
              <a:buSzPct val="90000"/>
              <a:buFont typeface="Arial" panose="020B0604020202020204" pitchFamily="34" charset="0"/>
              <a:buChar char="–"/>
              <a:defRPr kumimoji="0" sz="1600" kern="1200">
                <a:solidFill>
                  <a:schemeClr val="tx1"/>
                </a:solidFill>
                <a:latin typeface="+mn-lt"/>
                <a:ea typeface="+mn-ea"/>
                <a:cs typeface="+mn-cs"/>
              </a:defRPr>
            </a:lvl2pPr>
            <a:lvl3pPr marL="822325" indent="-285750" algn="l" rtl="0" eaLnBrk="1" latinLnBrk="0" hangingPunct="1">
              <a:spcBef>
                <a:spcPct val="20000"/>
              </a:spcBef>
              <a:buClr>
                <a:schemeClr val="tx1"/>
              </a:buClr>
              <a:buSzPct val="85000"/>
              <a:buFont typeface="Arial" panose="020B0604020202020204" pitchFamily="34" charset="0"/>
              <a:buChar char="."/>
              <a:tabLst/>
              <a:defRPr kumimoji="0" sz="1300" kern="1200">
                <a:solidFill>
                  <a:schemeClr val="tx1"/>
                </a:solidFill>
                <a:latin typeface="+mn-lt"/>
                <a:ea typeface="+mn-ea"/>
                <a:cs typeface="+mn-cs"/>
              </a:defRPr>
            </a:lvl3pPr>
            <a:lvl4pPr marL="1042416" indent="0" algn="l" rtl="0" eaLnBrk="1" latinLnBrk="0" hangingPunct="1">
              <a:spcBef>
                <a:spcPct val="20000"/>
              </a:spcBef>
              <a:buClr>
                <a:schemeClr val="tx1"/>
              </a:buClr>
              <a:buSzPct val="90000"/>
              <a:buFontTx/>
              <a:buNone/>
              <a:defRPr kumimoji="0" sz="8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611187" lvl="1" indent="-342900">
              <a:buFont typeface="Arial" panose="020B0604020202020204" pitchFamily="34" charset="0"/>
              <a:buAutoNum type="arabicPeriod"/>
            </a:pPr>
            <a:r>
              <a:rPr lang="en-US" dirty="0"/>
              <a:t>Mismatch between the injected beam and closed orbit -&gt; injection oscillations</a:t>
            </a:r>
          </a:p>
          <a:p>
            <a:pPr marL="611187" lvl="1" indent="-342900">
              <a:buFont typeface="Arial" panose="020B0604020202020204" pitchFamily="34" charset="0"/>
              <a:buAutoNum type="arabicPeriod"/>
            </a:pPr>
            <a:r>
              <a:rPr lang="en-US" dirty="0"/>
              <a:t>Non-linearities -&gt; particles at different transverse amplitudes rotate at different speeds.</a:t>
            </a:r>
          </a:p>
          <a:p>
            <a:pPr marL="611187" lvl="1" indent="-342900">
              <a:buFont typeface="Arial" panose="020B0604020202020204" pitchFamily="34" charset="0"/>
              <a:buAutoNum type="arabicPeriod"/>
            </a:pPr>
            <a:r>
              <a:rPr lang="en-US" dirty="0"/>
              <a:t>Beam distribution “wraps around” closed orbit.</a:t>
            </a:r>
          </a:p>
          <a:p>
            <a:pPr marL="611187" lvl="1" indent="-342900">
              <a:buFont typeface="Arial" panose="020B0604020202020204" pitchFamily="34" charset="0"/>
              <a:buAutoNum type="arabicPeriod"/>
            </a:pPr>
            <a:r>
              <a:rPr lang="en-US" dirty="0"/>
              <a:t>Rms emittance increases + injection oscillations are damped.</a:t>
            </a:r>
          </a:p>
          <a:p>
            <a:pPr marL="611187" lvl="1" indent="-342900">
              <a:buFont typeface="Arial" panose="020B0604020202020204" pitchFamily="34" charset="0"/>
              <a:buAutoNum type="arabicPeriod"/>
            </a:pPr>
            <a:endParaRPr lang="en-US" dirty="0"/>
          </a:p>
          <a:p>
            <a:pPr marL="268287" lvl="1" indent="0">
              <a:buNone/>
            </a:pPr>
            <a:endParaRPr lang="en-US" dirty="0"/>
          </a:p>
        </p:txBody>
      </p:sp>
    </p:spTree>
    <p:extLst>
      <p:ext uri="{BB962C8B-B14F-4D97-AF65-F5344CB8AC3E}">
        <p14:creationId xmlns:p14="http://schemas.microsoft.com/office/powerpoint/2010/main" val="19783900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836C484-A8E5-A804-307E-6FE0A64BDA46}"/>
              </a:ext>
            </a:extLst>
          </p:cNvPr>
          <p:cNvSpPr>
            <a:spLocks noGrp="1"/>
          </p:cNvSpPr>
          <p:nvPr>
            <p:ph type="title"/>
          </p:nvPr>
        </p:nvSpPr>
        <p:spPr/>
        <p:txBody>
          <a:bodyPr/>
          <a:lstStyle/>
          <a:p>
            <a:r>
              <a:rPr lang="en-US" dirty="0"/>
              <a:t>Injection-Extraction @CERN</a:t>
            </a:r>
          </a:p>
        </p:txBody>
      </p:sp>
      <p:sp>
        <p:nvSpPr>
          <p:cNvPr id="8" name="Content Placeholder 7">
            <a:extLst>
              <a:ext uri="{FF2B5EF4-FFF2-40B4-BE49-F238E27FC236}">
                <a16:creationId xmlns:a16="http://schemas.microsoft.com/office/drawing/2014/main" id="{68382B4C-6B97-B76C-0929-ABE7290959F6}"/>
              </a:ext>
            </a:extLst>
          </p:cNvPr>
          <p:cNvSpPr>
            <a:spLocks noGrp="1"/>
          </p:cNvSpPr>
          <p:nvPr>
            <p:ph idx="1"/>
          </p:nvPr>
        </p:nvSpPr>
        <p:spPr>
          <a:xfrm>
            <a:off x="0" y="495547"/>
            <a:ext cx="9144000" cy="1346652"/>
          </a:xfrm>
        </p:spPr>
        <p:txBody>
          <a:bodyPr/>
          <a:lstStyle/>
          <a:p>
            <a:r>
              <a:rPr lang="en-US" dirty="0"/>
              <a:t>CERN Accelerator Beam Transfer group: </a:t>
            </a:r>
            <a:r>
              <a:rPr lang="en-US" dirty="0">
                <a:hlinkClick r:id="rId2"/>
              </a:rPr>
              <a:t>website</a:t>
            </a:r>
            <a:endParaRPr lang="en-US" dirty="0"/>
          </a:p>
        </p:txBody>
      </p:sp>
      <p:sp>
        <p:nvSpPr>
          <p:cNvPr id="4" name="Footer Placeholder 3">
            <a:extLst>
              <a:ext uri="{FF2B5EF4-FFF2-40B4-BE49-F238E27FC236}">
                <a16:creationId xmlns:a16="http://schemas.microsoft.com/office/drawing/2014/main" id="{1B0454FE-C7CF-72E4-4D6B-C7B424599ED7}"/>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5" name="Slide Number Placeholder 4">
            <a:extLst>
              <a:ext uri="{FF2B5EF4-FFF2-40B4-BE49-F238E27FC236}">
                <a16:creationId xmlns:a16="http://schemas.microsoft.com/office/drawing/2014/main" id="{2195BF59-E46C-8E31-6614-79B25F37A6C4}"/>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4</a:t>
            </a:fld>
            <a:endParaRPr lang="en-US" dirty="0"/>
          </a:p>
        </p:txBody>
      </p:sp>
      <p:pic>
        <p:nvPicPr>
          <p:cNvPr id="10" name="Picture 9">
            <a:extLst>
              <a:ext uri="{FF2B5EF4-FFF2-40B4-BE49-F238E27FC236}">
                <a16:creationId xmlns:a16="http://schemas.microsoft.com/office/drawing/2014/main" id="{10C15D90-BB22-D3AD-1A7E-7F3A25C9B821}"/>
              </a:ext>
            </a:extLst>
          </p:cNvPr>
          <p:cNvPicPr>
            <a:picLocks noChangeAspect="1"/>
          </p:cNvPicPr>
          <p:nvPr/>
        </p:nvPicPr>
        <p:blipFill>
          <a:blip r:embed="rId3"/>
          <a:stretch>
            <a:fillRect/>
          </a:stretch>
        </p:blipFill>
        <p:spPr>
          <a:xfrm>
            <a:off x="847410" y="1358459"/>
            <a:ext cx="7147727" cy="2793079"/>
          </a:xfrm>
          <a:prstGeom prst="rect">
            <a:avLst/>
          </a:prstGeom>
        </p:spPr>
      </p:pic>
    </p:spTree>
    <p:extLst>
      <p:ext uri="{BB962C8B-B14F-4D97-AF65-F5344CB8AC3E}">
        <p14:creationId xmlns:p14="http://schemas.microsoft.com/office/powerpoint/2010/main" val="3371497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2C2632F7-7714-4E12-84F8-EE96A315C5DD}"/>
              </a:ext>
            </a:extLst>
          </p:cNvPr>
          <p:cNvPicPr>
            <a:picLocks noChangeAspect="1"/>
          </p:cNvPicPr>
          <p:nvPr/>
        </p:nvPicPr>
        <p:blipFill>
          <a:blip r:embed="rId2"/>
          <a:stretch>
            <a:fillRect/>
          </a:stretch>
        </p:blipFill>
        <p:spPr>
          <a:xfrm>
            <a:off x="4824500" y="969057"/>
            <a:ext cx="3573340" cy="3310843"/>
          </a:xfrm>
          <a:prstGeom prst="rect">
            <a:avLst/>
          </a:prstGeom>
        </p:spPr>
      </p:pic>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CH" dirty="0"/>
              <a:t>Imperfect injection: Filamentation</a:t>
            </a:r>
            <a:endParaRPr lang="en-US" sz="1800"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40</a:t>
            </a:fld>
            <a:endParaRPr lang="en-US" dirty="0"/>
          </a:p>
        </p:txBody>
      </p:sp>
      <p:pic>
        <p:nvPicPr>
          <p:cNvPr id="7" name="Picture 6">
            <a:extLst>
              <a:ext uri="{FF2B5EF4-FFF2-40B4-BE49-F238E27FC236}">
                <a16:creationId xmlns:a16="http://schemas.microsoft.com/office/drawing/2014/main" id="{5987E02E-43A5-F391-5051-8A3FD7A33D63}"/>
              </a:ext>
            </a:extLst>
          </p:cNvPr>
          <p:cNvPicPr>
            <a:picLocks noChangeAspect="1"/>
          </p:cNvPicPr>
          <p:nvPr/>
        </p:nvPicPr>
        <p:blipFill>
          <a:blip r:embed="rId3"/>
          <a:stretch>
            <a:fillRect/>
          </a:stretch>
        </p:blipFill>
        <p:spPr>
          <a:xfrm>
            <a:off x="5340870" y="3362700"/>
            <a:ext cx="490304" cy="480690"/>
          </a:xfrm>
          <a:prstGeom prst="rect">
            <a:avLst/>
          </a:prstGeom>
        </p:spPr>
      </p:pic>
      <p:sp>
        <p:nvSpPr>
          <p:cNvPr id="10" name="Content Placeholder 2">
            <a:extLst>
              <a:ext uri="{FF2B5EF4-FFF2-40B4-BE49-F238E27FC236}">
                <a16:creationId xmlns:a16="http://schemas.microsoft.com/office/drawing/2014/main" id="{3A2F1CCA-7103-502A-3E8D-B3EDF61D9338}"/>
              </a:ext>
            </a:extLst>
          </p:cNvPr>
          <p:cNvSpPr txBox="1">
            <a:spLocks/>
          </p:cNvSpPr>
          <p:nvPr/>
        </p:nvSpPr>
        <p:spPr>
          <a:xfrm>
            <a:off x="0" y="967731"/>
            <a:ext cx="4819008" cy="3506833"/>
          </a:xfrm>
          <a:prstGeom prst="rect">
            <a:avLst/>
          </a:prstGeom>
        </p:spPr>
        <p:txBody>
          <a:bodyPr vert="horz">
            <a:normAutofit/>
          </a:bodyPr>
          <a:lstStyle>
            <a:lvl1pPr marL="268288" indent="-268288" algn="l" rtl="0" eaLnBrk="1" latinLnBrk="0" hangingPunct="1">
              <a:lnSpc>
                <a:spcPct val="100000"/>
              </a:lnSpc>
              <a:spcBef>
                <a:spcPct val="20000"/>
              </a:spcBef>
              <a:buClr>
                <a:schemeClr val="tx1"/>
              </a:buClr>
              <a:buSzPct val="80000"/>
              <a:buFont typeface="Arial"/>
              <a:buChar char="•"/>
              <a:defRPr kumimoji="0" sz="2000" kern="1200">
                <a:solidFill>
                  <a:schemeClr val="tx1"/>
                </a:solidFill>
                <a:latin typeface="+mn-lt"/>
                <a:ea typeface="+mn-ea"/>
                <a:cs typeface="+mn-cs"/>
              </a:defRPr>
            </a:lvl1pPr>
            <a:lvl2pPr marL="536575" indent="-268288" algn="l" rtl="0" eaLnBrk="1" latinLnBrk="0" hangingPunct="1">
              <a:spcBef>
                <a:spcPct val="20000"/>
              </a:spcBef>
              <a:buClr>
                <a:schemeClr val="tx1"/>
              </a:buClr>
              <a:buSzPct val="90000"/>
              <a:buFont typeface="Arial" panose="020B0604020202020204" pitchFamily="34" charset="0"/>
              <a:buChar char="–"/>
              <a:defRPr kumimoji="0" sz="1600" kern="1200">
                <a:solidFill>
                  <a:schemeClr val="tx1"/>
                </a:solidFill>
                <a:latin typeface="+mn-lt"/>
                <a:ea typeface="+mn-ea"/>
                <a:cs typeface="+mn-cs"/>
              </a:defRPr>
            </a:lvl2pPr>
            <a:lvl3pPr marL="822325" indent="-285750" algn="l" rtl="0" eaLnBrk="1" latinLnBrk="0" hangingPunct="1">
              <a:spcBef>
                <a:spcPct val="20000"/>
              </a:spcBef>
              <a:buClr>
                <a:schemeClr val="tx1"/>
              </a:buClr>
              <a:buSzPct val="85000"/>
              <a:buFont typeface="Arial" panose="020B0604020202020204" pitchFamily="34" charset="0"/>
              <a:buChar char="."/>
              <a:tabLst/>
              <a:defRPr kumimoji="0" sz="1300" kern="1200">
                <a:solidFill>
                  <a:schemeClr val="tx1"/>
                </a:solidFill>
                <a:latin typeface="+mn-lt"/>
                <a:ea typeface="+mn-ea"/>
                <a:cs typeface="+mn-cs"/>
              </a:defRPr>
            </a:lvl3pPr>
            <a:lvl4pPr marL="1042416" indent="0" algn="l" rtl="0" eaLnBrk="1" latinLnBrk="0" hangingPunct="1">
              <a:spcBef>
                <a:spcPct val="20000"/>
              </a:spcBef>
              <a:buClr>
                <a:schemeClr val="tx1"/>
              </a:buClr>
              <a:buSzPct val="90000"/>
              <a:buFontTx/>
              <a:buNone/>
              <a:defRPr kumimoji="0" sz="8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611187" lvl="1" indent="-342900">
              <a:buFont typeface="Arial" panose="020B0604020202020204" pitchFamily="34" charset="0"/>
              <a:buAutoNum type="arabicPeriod"/>
            </a:pPr>
            <a:r>
              <a:rPr lang="en-US" dirty="0"/>
              <a:t>Mismatch between the injected beam and closed orbit -&gt; injection oscillations</a:t>
            </a:r>
          </a:p>
          <a:p>
            <a:pPr marL="611187" lvl="1" indent="-342900">
              <a:buFont typeface="Arial" panose="020B0604020202020204" pitchFamily="34" charset="0"/>
              <a:buAutoNum type="arabicPeriod"/>
            </a:pPr>
            <a:r>
              <a:rPr lang="en-US" dirty="0"/>
              <a:t>Non-linearities -&gt; particles at different transverse amplitudes rotate at different speeds.</a:t>
            </a:r>
          </a:p>
          <a:p>
            <a:pPr marL="611187" lvl="1" indent="-342900">
              <a:buFont typeface="Arial" panose="020B0604020202020204" pitchFamily="34" charset="0"/>
              <a:buAutoNum type="arabicPeriod"/>
            </a:pPr>
            <a:r>
              <a:rPr lang="en-US" dirty="0"/>
              <a:t>Beam distribution “wraps around” closed orbit.</a:t>
            </a:r>
          </a:p>
          <a:p>
            <a:pPr marL="611187" lvl="1" indent="-342900">
              <a:buFont typeface="Arial" panose="020B0604020202020204" pitchFamily="34" charset="0"/>
              <a:buAutoNum type="arabicPeriod"/>
            </a:pPr>
            <a:r>
              <a:rPr lang="en-US" dirty="0"/>
              <a:t>Rms emittance increases + injection oscillations are damped.</a:t>
            </a:r>
          </a:p>
          <a:p>
            <a:pPr marL="611187" lvl="1" indent="-342900">
              <a:buFont typeface="Arial" panose="020B0604020202020204" pitchFamily="34" charset="0"/>
              <a:buAutoNum type="arabicPeriod"/>
            </a:pPr>
            <a:endParaRPr lang="en-US" dirty="0"/>
          </a:p>
          <a:p>
            <a:pPr marL="268287" lvl="1" indent="0">
              <a:buNone/>
            </a:pPr>
            <a:endParaRPr lang="en-US" dirty="0"/>
          </a:p>
        </p:txBody>
      </p:sp>
    </p:spTree>
    <p:extLst>
      <p:ext uri="{BB962C8B-B14F-4D97-AF65-F5344CB8AC3E}">
        <p14:creationId xmlns:p14="http://schemas.microsoft.com/office/powerpoint/2010/main" val="49086903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3A3FF-C3FF-5932-FB6A-FDB70336510B}"/>
              </a:ext>
            </a:extLst>
          </p:cNvPr>
          <p:cNvSpPr>
            <a:spLocks noGrp="1"/>
          </p:cNvSpPr>
          <p:nvPr>
            <p:ph type="title"/>
          </p:nvPr>
        </p:nvSpPr>
        <p:spPr/>
        <p:txBody>
          <a:bodyPr/>
          <a:lstStyle/>
          <a:p>
            <a:r>
              <a:rPr lang="en-CH" dirty="0"/>
              <a:t>Imperfect injection: Filamentation</a:t>
            </a:r>
          </a:p>
        </p:txBody>
      </p:sp>
      <p:sp>
        <p:nvSpPr>
          <p:cNvPr id="5" name="Footer Placeholder 4">
            <a:extLst>
              <a:ext uri="{FF2B5EF4-FFF2-40B4-BE49-F238E27FC236}">
                <a16:creationId xmlns:a16="http://schemas.microsoft.com/office/drawing/2014/main" id="{A3B2AD74-BE0D-E53B-5F42-C678717707E9}"/>
              </a:ext>
            </a:extLst>
          </p:cNvPr>
          <p:cNvSpPr>
            <a:spLocks noGrp="1"/>
          </p:cNvSpPr>
          <p:nvPr>
            <p:ph type="ftr" sz="quarter" idx="3"/>
          </p:nvPr>
        </p:nvSpPr>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4545B9E1-FCAF-9098-F62E-E6237B74ED49}"/>
              </a:ext>
            </a:extLst>
          </p:cNvPr>
          <p:cNvSpPr>
            <a:spLocks noGrp="1"/>
          </p:cNvSpPr>
          <p:nvPr>
            <p:ph type="sldNum" sz="quarter" idx="4"/>
          </p:nvPr>
        </p:nvSpPr>
        <p:spPr/>
        <p:txBody>
          <a:bodyPr/>
          <a:lstStyle/>
          <a:p>
            <a:fld id="{17918391-D411-FE40-AAD7-861AE5233E0E}" type="slidenum">
              <a:rPr lang="en-US" smtClean="0"/>
              <a:pPr/>
              <a:t>41</a:t>
            </a:fld>
            <a:endParaRPr lang="en-US" dirty="0"/>
          </a:p>
        </p:txBody>
      </p:sp>
      <p:sp>
        <p:nvSpPr>
          <p:cNvPr id="7" name="Content Placeholder 2">
            <a:extLst>
              <a:ext uri="{FF2B5EF4-FFF2-40B4-BE49-F238E27FC236}">
                <a16:creationId xmlns:a16="http://schemas.microsoft.com/office/drawing/2014/main" id="{F755314F-7912-6B7C-BED9-942BAEA934C0}"/>
              </a:ext>
            </a:extLst>
          </p:cNvPr>
          <p:cNvSpPr txBox="1">
            <a:spLocks/>
          </p:cNvSpPr>
          <p:nvPr/>
        </p:nvSpPr>
        <p:spPr>
          <a:xfrm>
            <a:off x="0" y="967731"/>
            <a:ext cx="4819008" cy="3506833"/>
          </a:xfrm>
          <a:prstGeom prst="rect">
            <a:avLst/>
          </a:prstGeom>
        </p:spPr>
        <p:txBody>
          <a:bodyPr vert="horz">
            <a:normAutofit/>
          </a:bodyPr>
          <a:lstStyle>
            <a:lvl1pPr marL="268288" indent="-268288" algn="l" rtl="0" eaLnBrk="1" latinLnBrk="0" hangingPunct="1">
              <a:lnSpc>
                <a:spcPct val="100000"/>
              </a:lnSpc>
              <a:spcBef>
                <a:spcPct val="20000"/>
              </a:spcBef>
              <a:buClr>
                <a:schemeClr val="tx1"/>
              </a:buClr>
              <a:buSzPct val="80000"/>
              <a:buFont typeface="Arial"/>
              <a:buChar char="•"/>
              <a:defRPr kumimoji="0" sz="2000" kern="1200">
                <a:solidFill>
                  <a:schemeClr val="tx1"/>
                </a:solidFill>
                <a:latin typeface="+mn-lt"/>
                <a:ea typeface="+mn-ea"/>
                <a:cs typeface="+mn-cs"/>
              </a:defRPr>
            </a:lvl1pPr>
            <a:lvl2pPr marL="536575" indent="-268288" algn="l" rtl="0" eaLnBrk="1" latinLnBrk="0" hangingPunct="1">
              <a:spcBef>
                <a:spcPct val="20000"/>
              </a:spcBef>
              <a:buClr>
                <a:schemeClr val="tx1"/>
              </a:buClr>
              <a:buSzPct val="90000"/>
              <a:buFont typeface="Arial" panose="020B0604020202020204" pitchFamily="34" charset="0"/>
              <a:buChar char="–"/>
              <a:defRPr kumimoji="0" sz="1600" kern="1200">
                <a:solidFill>
                  <a:schemeClr val="tx1"/>
                </a:solidFill>
                <a:latin typeface="+mn-lt"/>
                <a:ea typeface="+mn-ea"/>
                <a:cs typeface="+mn-cs"/>
              </a:defRPr>
            </a:lvl2pPr>
            <a:lvl3pPr marL="822325" indent="-285750" algn="l" rtl="0" eaLnBrk="1" latinLnBrk="0" hangingPunct="1">
              <a:spcBef>
                <a:spcPct val="20000"/>
              </a:spcBef>
              <a:buClr>
                <a:schemeClr val="tx1"/>
              </a:buClr>
              <a:buSzPct val="85000"/>
              <a:buFont typeface="Arial" panose="020B0604020202020204" pitchFamily="34" charset="0"/>
              <a:buChar char="."/>
              <a:tabLst/>
              <a:defRPr kumimoji="0" sz="1300" kern="1200">
                <a:solidFill>
                  <a:schemeClr val="tx1"/>
                </a:solidFill>
                <a:latin typeface="+mn-lt"/>
                <a:ea typeface="+mn-ea"/>
                <a:cs typeface="+mn-cs"/>
              </a:defRPr>
            </a:lvl3pPr>
            <a:lvl4pPr marL="1042416" indent="0" algn="l" rtl="0" eaLnBrk="1" latinLnBrk="0" hangingPunct="1">
              <a:spcBef>
                <a:spcPct val="20000"/>
              </a:spcBef>
              <a:buClr>
                <a:schemeClr val="tx1"/>
              </a:buClr>
              <a:buSzPct val="90000"/>
              <a:buFontTx/>
              <a:buNone/>
              <a:defRPr kumimoji="0" sz="8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611187" lvl="1" indent="-342900">
              <a:buFont typeface="Arial" panose="020B0604020202020204" pitchFamily="34" charset="0"/>
              <a:buAutoNum type="arabicPeriod"/>
            </a:pPr>
            <a:r>
              <a:rPr lang="en-US" dirty="0"/>
              <a:t>Mismatch between the injected beam and closed orbit -&gt; injection oscillations</a:t>
            </a:r>
          </a:p>
          <a:p>
            <a:pPr marL="611187" lvl="1" indent="-342900">
              <a:buFont typeface="Arial" panose="020B0604020202020204" pitchFamily="34" charset="0"/>
              <a:buAutoNum type="arabicPeriod"/>
            </a:pPr>
            <a:r>
              <a:rPr lang="en-US" dirty="0"/>
              <a:t>Non-linearities -&gt; particles at different transverse amplitudes rotate at different speeds.</a:t>
            </a:r>
          </a:p>
          <a:p>
            <a:pPr marL="611187" lvl="1" indent="-342900">
              <a:buFont typeface="Arial" panose="020B0604020202020204" pitchFamily="34" charset="0"/>
              <a:buAutoNum type="arabicPeriod"/>
            </a:pPr>
            <a:r>
              <a:rPr lang="en-US" dirty="0"/>
              <a:t>Beam distribution “wraps around” closed orbit.</a:t>
            </a:r>
          </a:p>
          <a:p>
            <a:pPr marL="611187" lvl="1" indent="-342900">
              <a:buFont typeface="Arial" panose="020B0604020202020204" pitchFamily="34" charset="0"/>
              <a:buAutoNum type="arabicPeriod"/>
            </a:pPr>
            <a:r>
              <a:rPr lang="en-US" dirty="0"/>
              <a:t>Rms emittance increases + injection oscillations are damped.</a:t>
            </a:r>
          </a:p>
          <a:p>
            <a:pPr marL="611187" lvl="1" indent="-342900">
              <a:buFont typeface="Arial" panose="020B0604020202020204" pitchFamily="34" charset="0"/>
              <a:buAutoNum type="arabicPeriod"/>
            </a:pPr>
            <a:endParaRPr lang="en-US" dirty="0"/>
          </a:p>
          <a:p>
            <a:pPr marL="268287" lvl="1" indent="0">
              <a:buNone/>
            </a:pPr>
            <a:r>
              <a:rPr lang="en-US" dirty="0"/>
              <a:t>Effect can be partially mitigated by using transverse damper -&gt; pick-up + kicker feedback system inside ring.</a:t>
            </a:r>
          </a:p>
          <a:p>
            <a:pPr marL="268287" lvl="1" indent="0">
              <a:buNone/>
            </a:pPr>
            <a:endParaRPr lang="en-US" dirty="0"/>
          </a:p>
        </p:txBody>
      </p:sp>
      <p:pic>
        <p:nvPicPr>
          <p:cNvPr id="3074" name="Picture 2">
            <a:extLst>
              <a:ext uri="{FF2B5EF4-FFF2-40B4-BE49-F238E27FC236}">
                <a16:creationId xmlns:a16="http://schemas.microsoft.com/office/drawing/2014/main" id="{86A81B09-5681-5D28-8D23-B38145BCD1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79819" y="1252627"/>
            <a:ext cx="3306981" cy="28560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2958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E73035-A4C0-3832-20FE-77626149D015}"/>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3068E958-5D92-673C-EC4E-4B35DDAD595E}"/>
              </a:ext>
            </a:extLst>
          </p:cNvPr>
          <p:cNvSpPr>
            <a:spLocks noGrp="1"/>
          </p:cNvSpPr>
          <p:nvPr>
            <p:ph type="title"/>
          </p:nvPr>
        </p:nvSpPr>
        <p:spPr/>
        <p:txBody>
          <a:bodyPr/>
          <a:lstStyle/>
          <a:p>
            <a:r>
              <a:rPr lang="en-US" dirty="0"/>
              <a:t>Layout</a:t>
            </a:r>
          </a:p>
        </p:txBody>
      </p:sp>
      <p:sp>
        <p:nvSpPr>
          <p:cNvPr id="8" name="Content Placeholder 7">
            <a:extLst>
              <a:ext uri="{FF2B5EF4-FFF2-40B4-BE49-F238E27FC236}">
                <a16:creationId xmlns:a16="http://schemas.microsoft.com/office/drawing/2014/main" id="{C6D7B256-30C2-F2B7-E58D-7ADFF7A9D27B}"/>
              </a:ext>
            </a:extLst>
          </p:cNvPr>
          <p:cNvSpPr>
            <a:spLocks noGrp="1"/>
          </p:cNvSpPr>
          <p:nvPr>
            <p:ph idx="1"/>
          </p:nvPr>
        </p:nvSpPr>
        <p:spPr/>
        <p:txBody>
          <a:bodyPr>
            <a:normAutofit fontScale="85000" lnSpcReduction="20000"/>
          </a:bodyPr>
          <a:lstStyle/>
          <a:p>
            <a:r>
              <a:rPr lang="en-US" dirty="0">
                <a:solidFill>
                  <a:schemeClr val="accent1"/>
                </a:solidFill>
              </a:rPr>
              <a:t>Basic principle + hardware</a:t>
            </a:r>
          </a:p>
          <a:p>
            <a:r>
              <a:rPr lang="en-US" dirty="0"/>
              <a:t>Injection techniques</a:t>
            </a:r>
          </a:p>
          <a:p>
            <a:pPr lvl="1"/>
            <a:r>
              <a:rPr lang="en-US" dirty="0">
                <a:solidFill>
                  <a:schemeClr val="accent1"/>
                </a:solidFill>
              </a:rPr>
              <a:t>Fast injection</a:t>
            </a:r>
          </a:p>
          <a:p>
            <a:pPr lvl="2"/>
            <a:r>
              <a:rPr lang="en-US" dirty="0">
                <a:solidFill>
                  <a:schemeClr val="accent1"/>
                </a:solidFill>
              </a:rPr>
              <a:t>Normalized phase space</a:t>
            </a:r>
          </a:p>
          <a:p>
            <a:pPr lvl="2"/>
            <a:r>
              <a:rPr lang="en-US" dirty="0">
                <a:solidFill>
                  <a:schemeClr val="accent1"/>
                </a:solidFill>
              </a:rPr>
              <a:t>Imperfect injection</a:t>
            </a:r>
          </a:p>
          <a:p>
            <a:pPr lvl="1"/>
            <a:r>
              <a:rPr lang="en-US" dirty="0"/>
              <a:t>Multi-turn injection</a:t>
            </a:r>
          </a:p>
          <a:p>
            <a:pPr lvl="1"/>
            <a:r>
              <a:rPr lang="en-US" dirty="0">
                <a:solidFill>
                  <a:schemeClr val="accent1"/>
                </a:solidFill>
              </a:rPr>
              <a:t>Charge exchange technique</a:t>
            </a:r>
          </a:p>
          <a:p>
            <a:pPr lvl="1"/>
            <a:r>
              <a:rPr lang="en-US" dirty="0">
                <a:solidFill>
                  <a:schemeClr val="accent1"/>
                </a:solidFill>
              </a:rPr>
              <a:t>Lepton injection</a:t>
            </a:r>
          </a:p>
          <a:p>
            <a:r>
              <a:rPr lang="en-US" dirty="0">
                <a:solidFill>
                  <a:schemeClr val="accent1"/>
                </a:solidFill>
              </a:rPr>
              <a:t>Extraction techniques</a:t>
            </a:r>
          </a:p>
          <a:p>
            <a:pPr lvl="1"/>
            <a:r>
              <a:rPr lang="en-US" dirty="0">
                <a:solidFill>
                  <a:schemeClr val="accent1"/>
                </a:solidFill>
              </a:rPr>
              <a:t>Fast extraction</a:t>
            </a:r>
          </a:p>
          <a:p>
            <a:pPr lvl="1"/>
            <a:r>
              <a:rPr lang="en-US" dirty="0">
                <a:solidFill>
                  <a:schemeClr val="accent1"/>
                </a:solidFill>
              </a:rPr>
              <a:t>Multi-turn extraction</a:t>
            </a:r>
          </a:p>
          <a:p>
            <a:pPr lvl="1"/>
            <a:r>
              <a:rPr lang="en-US" dirty="0">
                <a:solidFill>
                  <a:schemeClr val="accent1"/>
                </a:solidFill>
              </a:rPr>
              <a:t>Resonant multi-turn extraction</a:t>
            </a:r>
          </a:p>
          <a:p>
            <a:pPr lvl="1"/>
            <a:r>
              <a:rPr lang="en-US" dirty="0">
                <a:solidFill>
                  <a:schemeClr val="accent1"/>
                </a:solidFill>
              </a:rPr>
              <a:t>Resonant slow extraction</a:t>
            </a:r>
          </a:p>
          <a:p>
            <a:r>
              <a:rPr lang="en-US" dirty="0">
                <a:solidFill>
                  <a:schemeClr val="accent1"/>
                </a:solidFill>
              </a:rPr>
              <a:t>Transfer between machines</a:t>
            </a:r>
          </a:p>
          <a:p>
            <a:r>
              <a:rPr lang="en-US" dirty="0">
                <a:solidFill>
                  <a:schemeClr val="accent1"/>
                </a:solidFill>
              </a:rPr>
              <a:t>R&amp;D example</a:t>
            </a:r>
          </a:p>
          <a:p>
            <a:r>
              <a:rPr lang="en-US" dirty="0">
                <a:solidFill>
                  <a:schemeClr val="accent1"/>
                </a:solidFill>
              </a:rPr>
              <a:t>Conclusion</a:t>
            </a:r>
          </a:p>
        </p:txBody>
      </p:sp>
      <p:sp>
        <p:nvSpPr>
          <p:cNvPr id="4" name="Footer Placeholder 3">
            <a:extLst>
              <a:ext uri="{FF2B5EF4-FFF2-40B4-BE49-F238E27FC236}">
                <a16:creationId xmlns:a16="http://schemas.microsoft.com/office/drawing/2014/main" id="{70042600-5388-948B-4C4D-00BDB418D075}"/>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5" name="Slide Number Placeholder 4">
            <a:extLst>
              <a:ext uri="{FF2B5EF4-FFF2-40B4-BE49-F238E27FC236}">
                <a16:creationId xmlns:a16="http://schemas.microsoft.com/office/drawing/2014/main" id="{A04F73B9-2111-3CCE-081E-24B32F38F14E}"/>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42</a:t>
            </a:fld>
            <a:endParaRPr lang="en-US" dirty="0"/>
          </a:p>
        </p:txBody>
      </p:sp>
      <p:sp>
        <p:nvSpPr>
          <p:cNvPr id="6" name="Oval 5">
            <a:extLst>
              <a:ext uri="{FF2B5EF4-FFF2-40B4-BE49-F238E27FC236}">
                <a16:creationId xmlns:a16="http://schemas.microsoft.com/office/drawing/2014/main" id="{02F7DE3B-F2DC-F3E7-4BBA-FBD3015E0F1F}"/>
              </a:ext>
            </a:extLst>
          </p:cNvPr>
          <p:cNvSpPr>
            <a:spLocks noChangeArrowheads="1"/>
          </p:cNvSpPr>
          <p:nvPr/>
        </p:nvSpPr>
        <p:spPr bwMode="auto">
          <a:xfrm>
            <a:off x="3812063" y="1598627"/>
            <a:ext cx="2427605" cy="411734"/>
          </a:xfrm>
          <a:prstGeom prst="ellipse">
            <a:avLst/>
          </a:prstGeom>
          <a:noFill/>
          <a:ln w="1587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9" name="Oval 6">
            <a:extLst>
              <a:ext uri="{FF2B5EF4-FFF2-40B4-BE49-F238E27FC236}">
                <a16:creationId xmlns:a16="http://schemas.microsoft.com/office/drawing/2014/main" id="{4565D557-E71A-0541-D933-352F6D455788}"/>
              </a:ext>
            </a:extLst>
          </p:cNvPr>
          <p:cNvSpPr>
            <a:spLocks noChangeArrowheads="1"/>
          </p:cNvSpPr>
          <p:nvPr/>
        </p:nvSpPr>
        <p:spPr bwMode="auto">
          <a:xfrm>
            <a:off x="4982026" y="1984103"/>
            <a:ext cx="43839" cy="50416"/>
          </a:xfrm>
          <a:prstGeom prst="ellipse">
            <a:avLst/>
          </a:prstGeom>
          <a:solidFill>
            <a:schemeClr val="tx1"/>
          </a:solidFill>
          <a:ln w="9525">
            <a:solidFill>
              <a:schemeClr val="tx1"/>
            </a:solidFill>
            <a:round/>
            <a:headEnd/>
            <a:tailEnd/>
          </a:ln>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0" name="Oval 9">
            <a:extLst>
              <a:ext uri="{FF2B5EF4-FFF2-40B4-BE49-F238E27FC236}">
                <a16:creationId xmlns:a16="http://schemas.microsoft.com/office/drawing/2014/main" id="{39A7FBEE-56F5-FA63-9B45-882EF82E7630}"/>
              </a:ext>
            </a:extLst>
          </p:cNvPr>
          <p:cNvSpPr>
            <a:spLocks noChangeArrowheads="1"/>
          </p:cNvSpPr>
          <p:nvPr/>
        </p:nvSpPr>
        <p:spPr bwMode="auto">
          <a:xfrm>
            <a:off x="3940841" y="1657446"/>
            <a:ext cx="2188315" cy="284643"/>
          </a:xfrm>
          <a:prstGeom prst="ellipse">
            <a:avLst/>
          </a:prstGeom>
          <a:noFill/>
          <a:ln w="15875">
            <a:solidFill>
              <a:schemeClr val="tx1"/>
            </a:solidFill>
            <a:prstDash val="sysDot"/>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1" name="Rectangle 10">
            <a:extLst>
              <a:ext uri="{FF2B5EF4-FFF2-40B4-BE49-F238E27FC236}">
                <a16:creationId xmlns:a16="http://schemas.microsoft.com/office/drawing/2014/main" id="{DE4E9BC9-C3B7-4A52-D41D-A21830EF67E4}"/>
              </a:ext>
            </a:extLst>
          </p:cNvPr>
          <p:cNvSpPr>
            <a:spLocks noChangeArrowheads="1"/>
          </p:cNvSpPr>
          <p:nvPr/>
        </p:nvSpPr>
        <p:spPr bwMode="auto">
          <a:xfrm>
            <a:off x="4907133" y="1880118"/>
            <a:ext cx="239290" cy="95581"/>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algn="ctr" eaLnBrk="1" hangingPunct="1"/>
            <a:endParaRPr lang="en-GB" altLang="en-US" sz="1800" b="0">
              <a:solidFill>
                <a:srgbClr val="000000"/>
              </a:solidFill>
            </a:endParaRPr>
          </a:p>
        </p:txBody>
      </p:sp>
      <p:sp>
        <p:nvSpPr>
          <p:cNvPr id="12" name="Line 12">
            <a:extLst>
              <a:ext uri="{FF2B5EF4-FFF2-40B4-BE49-F238E27FC236}">
                <a16:creationId xmlns:a16="http://schemas.microsoft.com/office/drawing/2014/main" id="{04DA9B06-8E85-84D4-4DDD-2F26CAE00F28}"/>
              </a:ext>
            </a:extLst>
          </p:cNvPr>
          <p:cNvSpPr>
            <a:spLocks noChangeShapeType="1"/>
          </p:cNvSpPr>
          <p:nvPr/>
        </p:nvSpPr>
        <p:spPr bwMode="auto">
          <a:xfrm>
            <a:off x="4879734" y="1939988"/>
            <a:ext cx="26487" cy="0"/>
          </a:xfrm>
          <a:prstGeom prst="line">
            <a:avLst/>
          </a:prstGeom>
          <a:noFill/>
          <a:ln w="9525">
            <a:solidFill>
              <a:schemeClr val="tx1"/>
            </a:solidFill>
            <a:round/>
            <a:headEnd/>
            <a:tailEnd type="triangle" w="lg" len="lg"/>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13" name="Oval 18">
            <a:extLst>
              <a:ext uri="{FF2B5EF4-FFF2-40B4-BE49-F238E27FC236}">
                <a16:creationId xmlns:a16="http://schemas.microsoft.com/office/drawing/2014/main" id="{A0D644FB-01D3-6FEE-2DC8-2553C880178A}"/>
              </a:ext>
            </a:extLst>
          </p:cNvPr>
          <p:cNvSpPr>
            <a:spLocks noChangeArrowheads="1"/>
          </p:cNvSpPr>
          <p:nvPr/>
        </p:nvSpPr>
        <p:spPr bwMode="auto">
          <a:xfrm>
            <a:off x="3946321" y="3035494"/>
            <a:ext cx="4073407" cy="680621"/>
          </a:xfrm>
          <a:prstGeom prst="ellipse">
            <a:avLst/>
          </a:prstGeom>
          <a:noFill/>
          <a:ln w="1587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4" name="Oval 19">
            <a:extLst>
              <a:ext uri="{FF2B5EF4-FFF2-40B4-BE49-F238E27FC236}">
                <a16:creationId xmlns:a16="http://schemas.microsoft.com/office/drawing/2014/main" id="{C68609CC-2212-DF7D-7E94-A121B75C5634}"/>
              </a:ext>
            </a:extLst>
          </p:cNvPr>
          <p:cNvSpPr>
            <a:spLocks noChangeArrowheads="1"/>
          </p:cNvSpPr>
          <p:nvPr/>
        </p:nvSpPr>
        <p:spPr bwMode="auto">
          <a:xfrm>
            <a:off x="7933876" y="3277072"/>
            <a:ext cx="43839" cy="50416"/>
          </a:xfrm>
          <a:prstGeom prst="ellipse">
            <a:avLst/>
          </a:prstGeom>
          <a:solidFill>
            <a:schemeClr val="tx1"/>
          </a:solidFill>
          <a:ln w="9525">
            <a:solidFill>
              <a:schemeClr val="tx1"/>
            </a:solidFill>
            <a:round/>
            <a:headEnd/>
            <a:tailEnd/>
          </a:ln>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5" name="Oval 20">
            <a:extLst>
              <a:ext uri="{FF2B5EF4-FFF2-40B4-BE49-F238E27FC236}">
                <a16:creationId xmlns:a16="http://schemas.microsoft.com/office/drawing/2014/main" id="{28A53820-45A5-7B7B-D38A-31E8DC9451E4}"/>
              </a:ext>
            </a:extLst>
          </p:cNvPr>
          <p:cNvSpPr>
            <a:spLocks noChangeArrowheads="1"/>
          </p:cNvSpPr>
          <p:nvPr/>
        </p:nvSpPr>
        <p:spPr bwMode="auto">
          <a:xfrm>
            <a:off x="4131725" y="3124773"/>
            <a:ext cx="3705339" cy="493660"/>
          </a:xfrm>
          <a:prstGeom prst="ellipse">
            <a:avLst/>
          </a:prstGeom>
          <a:noFill/>
          <a:ln w="15875">
            <a:solidFill>
              <a:schemeClr val="tx1"/>
            </a:solidFill>
            <a:prstDash val="sysDot"/>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6" name="Rectangle 21">
            <a:extLst>
              <a:ext uri="{FF2B5EF4-FFF2-40B4-BE49-F238E27FC236}">
                <a16:creationId xmlns:a16="http://schemas.microsoft.com/office/drawing/2014/main" id="{ED7BC06E-5BAD-B364-2365-D182DDC2A4F9}"/>
              </a:ext>
            </a:extLst>
          </p:cNvPr>
          <p:cNvSpPr>
            <a:spLocks noChangeArrowheads="1"/>
          </p:cNvSpPr>
          <p:nvPr/>
        </p:nvSpPr>
        <p:spPr bwMode="auto">
          <a:xfrm>
            <a:off x="7645267" y="3304381"/>
            <a:ext cx="239290" cy="13129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7" name="Line 22">
            <a:extLst>
              <a:ext uri="{FF2B5EF4-FFF2-40B4-BE49-F238E27FC236}">
                <a16:creationId xmlns:a16="http://schemas.microsoft.com/office/drawing/2014/main" id="{0E141B52-3C71-F1E1-8DF4-B488A16F94C7}"/>
              </a:ext>
            </a:extLst>
          </p:cNvPr>
          <p:cNvSpPr>
            <a:spLocks noChangeShapeType="1"/>
          </p:cNvSpPr>
          <p:nvPr/>
        </p:nvSpPr>
        <p:spPr bwMode="auto">
          <a:xfrm>
            <a:off x="7728379" y="3282324"/>
            <a:ext cx="51146" cy="42014"/>
          </a:xfrm>
          <a:prstGeom prst="line">
            <a:avLst/>
          </a:prstGeom>
          <a:noFill/>
          <a:ln w="9525">
            <a:solidFill>
              <a:schemeClr val="tx1"/>
            </a:solidFill>
            <a:round/>
            <a:headEnd/>
            <a:tailEnd type="triangle" w="lg" len="lg"/>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18" name="Text Box 25">
            <a:extLst>
              <a:ext uri="{FF2B5EF4-FFF2-40B4-BE49-F238E27FC236}">
                <a16:creationId xmlns:a16="http://schemas.microsoft.com/office/drawing/2014/main" id="{36286443-6A00-C3FB-1E11-1010E3C5E5CA}"/>
              </a:ext>
            </a:extLst>
          </p:cNvPr>
          <p:cNvSpPr txBox="1">
            <a:spLocks noChangeArrowheads="1"/>
          </p:cNvSpPr>
          <p:nvPr/>
        </p:nvSpPr>
        <p:spPr bwMode="auto">
          <a:xfrm>
            <a:off x="4666017" y="1667950"/>
            <a:ext cx="113120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dirty="0">
                <a:solidFill>
                  <a:schemeClr val="accent1"/>
                </a:solidFill>
                <a:latin typeface="Calibri"/>
              </a:rPr>
              <a:t>Extraction</a:t>
            </a:r>
          </a:p>
        </p:txBody>
      </p:sp>
      <p:sp>
        <p:nvSpPr>
          <p:cNvPr id="19" name="Text Box 26">
            <a:extLst>
              <a:ext uri="{FF2B5EF4-FFF2-40B4-BE49-F238E27FC236}">
                <a16:creationId xmlns:a16="http://schemas.microsoft.com/office/drawing/2014/main" id="{054F4F67-91FE-AB73-B28C-5053F20A6911}"/>
              </a:ext>
            </a:extLst>
          </p:cNvPr>
          <p:cNvSpPr txBox="1">
            <a:spLocks noChangeArrowheads="1"/>
          </p:cNvSpPr>
          <p:nvPr/>
        </p:nvSpPr>
        <p:spPr bwMode="auto">
          <a:xfrm>
            <a:off x="6090677" y="2279625"/>
            <a:ext cx="938398"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dirty="0">
                <a:solidFill>
                  <a:schemeClr val="accent1"/>
                </a:solidFill>
                <a:latin typeface="Calibri"/>
              </a:rPr>
              <a:t>Transfer</a:t>
            </a:r>
          </a:p>
        </p:txBody>
      </p:sp>
      <p:sp>
        <p:nvSpPr>
          <p:cNvPr id="20" name="Text Box 27">
            <a:extLst>
              <a:ext uri="{FF2B5EF4-FFF2-40B4-BE49-F238E27FC236}">
                <a16:creationId xmlns:a16="http://schemas.microsoft.com/office/drawing/2014/main" id="{C5F610B0-E10F-B912-70FC-F54C827C30FC}"/>
              </a:ext>
            </a:extLst>
          </p:cNvPr>
          <p:cNvSpPr txBox="1">
            <a:spLocks noChangeArrowheads="1"/>
          </p:cNvSpPr>
          <p:nvPr/>
        </p:nvSpPr>
        <p:spPr bwMode="auto">
          <a:xfrm>
            <a:off x="8042561" y="3180966"/>
            <a:ext cx="595485" cy="2426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a:solidFill>
                  <a:srgbClr val="000000"/>
                </a:solidFill>
                <a:latin typeface="Calibri"/>
              </a:rPr>
              <a:t>Injection</a:t>
            </a:r>
          </a:p>
        </p:txBody>
      </p:sp>
      <p:sp>
        <p:nvSpPr>
          <p:cNvPr id="21" name="Freeform 39">
            <a:extLst>
              <a:ext uri="{FF2B5EF4-FFF2-40B4-BE49-F238E27FC236}">
                <a16:creationId xmlns:a16="http://schemas.microsoft.com/office/drawing/2014/main" id="{7A72DD84-744A-BCE1-5499-CAC528383E50}"/>
              </a:ext>
            </a:extLst>
          </p:cNvPr>
          <p:cNvSpPr>
            <a:spLocks/>
          </p:cNvSpPr>
          <p:nvPr/>
        </p:nvSpPr>
        <p:spPr bwMode="auto">
          <a:xfrm>
            <a:off x="5005772" y="2008260"/>
            <a:ext cx="2953677" cy="1294020"/>
          </a:xfrm>
          <a:custGeom>
            <a:avLst/>
            <a:gdLst>
              <a:gd name="T0" fmla="*/ 0 w 3234"/>
              <a:gd name="T1" fmla="*/ 0 h 1232"/>
              <a:gd name="T2" fmla="*/ 2147483647 w 3234"/>
              <a:gd name="T3" fmla="*/ 2147483647 h 1232"/>
              <a:gd name="T4" fmla="*/ 2147483647 w 3234"/>
              <a:gd name="T5" fmla="*/ 2147483647 h 1232"/>
              <a:gd name="T6" fmla="*/ 2147483647 w 3234"/>
              <a:gd name="T7" fmla="*/ 2147483647 h 1232"/>
              <a:gd name="T8" fmla="*/ 2147483647 w 3234"/>
              <a:gd name="T9" fmla="*/ 2147483647 h 1232"/>
              <a:gd name="T10" fmla="*/ 2147483647 w 3234"/>
              <a:gd name="T11" fmla="*/ 2147483647 h 1232"/>
              <a:gd name="T12" fmla="*/ 0 60000 65536"/>
              <a:gd name="T13" fmla="*/ 0 60000 65536"/>
              <a:gd name="T14" fmla="*/ 0 60000 65536"/>
              <a:gd name="T15" fmla="*/ 0 60000 65536"/>
              <a:gd name="T16" fmla="*/ 0 60000 65536"/>
              <a:gd name="T17" fmla="*/ 0 60000 65536"/>
              <a:gd name="T18" fmla="*/ 0 w 3234"/>
              <a:gd name="T19" fmla="*/ 0 h 1232"/>
              <a:gd name="T20" fmla="*/ 3234 w 3234"/>
              <a:gd name="T21" fmla="*/ 1232 h 1232"/>
            </a:gdLst>
            <a:ahLst/>
            <a:cxnLst>
              <a:cxn ang="T12">
                <a:pos x="T0" y="T1"/>
              </a:cxn>
              <a:cxn ang="T13">
                <a:pos x="T2" y="T3"/>
              </a:cxn>
              <a:cxn ang="T14">
                <a:pos x="T4" y="T5"/>
              </a:cxn>
              <a:cxn ang="T15">
                <a:pos x="T6" y="T7"/>
              </a:cxn>
              <a:cxn ang="T16">
                <a:pos x="T8" y="T9"/>
              </a:cxn>
              <a:cxn ang="T17">
                <a:pos x="T10" y="T11"/>
              </a:cxn>
            </a:cxnLst>
            <a:rect l="T18" t="T19" r="T20" b="T21"/>
            <a:pathLst>
              <a:path w="3234" h="1232">
                <a:moveTo>
                  <a:pt x="0" y="0"/>
                </a:moveTo>
                <a:cubicBezTo>
                  <a:pt x="145" y="17"/>
                  <a:pt x="420" y="72"/>
                  <a:pt x="644" y="177"/>
                </a:cubicBezTo>
                <a:cubicBezTo>
                  <a:pt x="868" y="282"/>
                  <a:pt x="1099" y="514"/>
                  <a:pt x="1346" y="628"/>
                </a:cubicBezTo>
                <a:cubicBezTo>
                  <a:pt x="1593" y="742"/>
                  <a:pt x="1879" y="793"/>
                  <a:pt x="2127" y="861"/>
                </a:cubicBezTo>
                <a:cubicBezTo>
                  <a:pt x="2375" y="929"/>
                  <a:pt x="2649" y="976"/>
                  <a:pt x="2834" y="1038"/>
                </a:cubicBezTo>
                <a:cubicBezTo>
                  <a:pt x="3019" y="1100"/>
                  <a:pt x="3126" y="1166"/>
                  <a:pt x="3234" y="1232"/>
                </a:cubicBezTo>
              </a:path>
            </a:pathLst>
          </a:custGeom>
          <a:noFill/>
          <a:ln w="19050" cap="flat" cmpd="sng">
            <a:solidFill>
              <a:schemeClr val="tx1"/>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GB">
              <a:solidFill>
                <a:srgbClr val="000000"/>
              </a:solidFill>
            </a:endParaRPr>
          </a:p>
        </p:txBody>
      </p:sp>
      <p:sp>
        <p:nvSpPr>
          <p:cNvPr id="22" name="Freeform 42">
            <a:extLst>
              <a:ext uri="{FF2B5EF4-FFF2-40B4-BE49-F238E27FC236}">
                <a16:creationId xmlns:a16="http://schemas.microsoft.com/office/drawing/2014/main" id="{E8B3CAE2-1E97-7845-B64E-B3C9BF652BFE}"/>
              </a:ext>
            </a:extLst>
          </p:cNvPr>
          <p:cNvSpPr>
            <a:spLocks/>
          </p:cNvSpPr>
          <p:nvPr/>
        </p:nvSpPr>
        <p:spPr bwMode="auto">
          <a:xfrm>
            <a:off x="5461519" y="2208876"/>
            <a:ext cx="969946" cy="642809"/>
          </a:xfrm>
          <a:custGeom>
            <a:avLst/>
            <a:gdLst>
              <a:gd name="T0" fmla="*/ 0 w 1062"/>
              <a:gd name="T1" fmla="*/ 0 h 612"/>
              <a:gd name="T2" fmla="*/ 2147483647 w 1062"/>
              <a:gd name="T3" fmla="*/ 2147483647 h 612"/>
              <a:gd name="T4" fmla="*/ 2147483647 w 1062"/>
              <a:gd name="T5" fmla="*/ 2147483647 h 612"/>
              <a:gd name="T6" fmla="*/ 2147483647 w 1062"/>
              <a:gd name="T7" fmla="*/ 2147483647 h 612"/>
              <a:gd name="T8" fmla="*/ 2147483647 w 1062"/>
              <a:gd name="T9" fmla="*/ 2147483647 h 612"/>
              <a:gd name="T10" fmla="*/ 0 60000 65536"/>
              <a:gd name="T11" fmla="*/ 0 60000 65536"/>
              <a:gd name="T12" fmla="*/ 0 60000 65536"/>
              <a:gd name="T13" fmla="*/ 0 60000 65536"/>
              <a:gd name="T14" fmla="*/ 0 60000 65536"/>
              <a:gd name="T15" fmla="*/ 0 w 1062"/>
              <a:gd name="T16" fmla="*/ 0 h 612"/>
              <a:gd name="T17" fmla="*/ 1062 w 1062"/>
              <a:gd name="T18" fmla="*/ 612 h 612"/>
            </a:gdLst>
            <a:ahLst/>
            <a:cxnLst>
              <a:cxn ang="T10">
                <a:pos x="T0" y="T1"/>
              </a:cxn>
              <a:cxn ang="T11">
                <a:pos x="T2" y="T3"/>
              </a:cxn>
              <a:cxn ang="T12">
                <a:pos x="T4" y="T5"/>
              </a:cxn>
              <a:cxn ang="T13">
                <a:pos x="T6" y="T7"/>
              </a:cxn>
              <a:cxn ang="T14">
                <a:pos x="T8" y="T9"/>
              </a:cxn>
            </a:cxnLst>
            <a:rect l="T15" t="T16" r="T17" b="T18"/>
            <a:pathLst>
              <a:path w="1062" h="612">
                <a:moveTo>
                  <a:pt x="0" y="0"/>
                </a:moveTo>
                <a:cubicBezTo>
                  <a:pt x="23" y="11"/>
                  <a:pt x="81" y="31"/>
                  <a:pt x="144" y="66"/>
                </a:cubicBezTo>
                <a:cubicBezTo>
                  <a:pt x="207" y="101"/>
                  <a:pt x="290" y="145"/>
                  <a:pt x="378" y="210"/>
                </a:cubicBezTo>
                <a:cubicBezTo>
                  <a:pt x="466" y="275"/>
                  <a:pt x="558" y="389"/>
                  <a:pt x="672" y="456"/>
                </a:cubicBezTo>
                <a:cubicBezTo>
                  <a:pt x="786" y="523"/>
                  <a:pt x="924" y="567"/>
                  <a:pt x="1062" y="612"/>
                </a:cubicBezTo>
              </a:path>
            </a:pathLst>
          </a:custGeom>
          <a:noFill/>
          <a:ln w="19050" cap="flat" cmpd="sng">
            <a:solidFill>
              <a:schemeClr val="tx1"/>
            </a:solidFill>
            <a:prstDash val="sysDot"/>
            <a:round/>
            <a:headEnd/>
            <a:tailEnd type="triangle" w="med" len="med"/>
          </a:ln>
          <a:extLst>
            <a:ext uri="{909E8E84-426E-40dd-AFC4-6F175D3DCCD1}">
              <a14:hiddenFill xmlns:a14="http://schemas.microsoft.com/office/drawing/2010/main" xmlns="">
                <a:solidFill>
                  <a:srgbClr val="FFFFFF"/>
                </a:solidFill>
              </a14:hiddenFill>
            </a:ext>
          </a:extLst>
        </p:spPr>
        <p:txBody>
          <a:bodyPr wrap="none">
            <a:spAutoFit/>
          </a:bodyPr>
          <a:lstStyle/>
          <a:p>
            <a:endParaRPr lang="en-GB">
              <a:solidFill>
                <a:srgbClr val="000000"/>
              </a:solidFill>
            </a:endParaRPr>
          </a:p>
        </p:txBody>
      </p:sp>
    </p:spTree>
    <p:extLst>
      <p:ext uri="{BB962C8B-B14F-4D97-AF65-F5344CB8AC3E}">
        <p14:creationId xmlns:p14="http://schemas.microsoft.com/office/powerpoint/2010/main" val="153262888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US" dirty="0"/>
              <a:t>Multi-turn injection: concept</a:t>
            </a:r>
            <a:endParaRPr lang="en-US" sz="1800" dirty="0"/>
          </a:p>
        </p:txBody>
      </p:sp>
      <p:sp>
        <p:nvSpPr>
          <p:cNvPr id="3" name="Content Placeholder 2">
            <a:extLst>
              <a:ext uri="{FF2B5EF4-FFF2-40B4-BE49-F238E27FC236}">
                <a16:creationId xmlns:a16="http://schemas.microsoft.com/office/drawing/2014/main" id="{B4E75931-981E-4D3C-9DDE-C63EC7DE318C}"/>
              </a:ext>
            </a:extLst>
          </p:cNvPr>
          <p:cNvSpPr>
            <a:spLocks noGrp="1"/>
          </p:cNvSpPr>
          <p:nvPr>
            <p:ph idx="1"/>
          </p:nvPr>
        </p:nvSpPr>
        <p:spPr>
          <a:xfrm>
            <a:off x="-31114" y="495546"/>
            <a:ext cx="4464574" cy="3893573"/>
          </a:xfrm>
        </p:spPr>
        <p:txBody>
          <a:bodyPr>
            <a:normAutofit lnSpcReduction="10000"/>
          </a:bodyPr>
          <a:lstStyle/>
          <a:p>
            <a:r>
              <a:rPr lang="en-US" dirty="0"/>
              <a:t>Principle</a:t>
            </a:r>
          </a:p>
          <a:p>
            <a:pPr lvl="1"/>
            <a:r>
              <a:rPr lang="en-US" dirty="0"/>
              <a:t>Injected beam is injected in a small part of the available phase space.</a:t>
            </a:r>
          </a:p>
          <a:p>
            <a:pPr lvl="1"/>
            <a:r>
              <a:rPr lang="en-US" dirty="0"/>
              <a:t>The injected trajectory is moved relative to the closed orbit during the injection process.</a:t>
            </a:r>
          </a:p>
          <a:p>
            <a:pPr lvl="1"/>
            <a:r>
              <a:rPr lang="en-US" dirty="0"/>
              <a:t>Allows to accumulate intensity and `paint` the phase space with a beam smaller than the available ring acceptance, typically from a linac to a ring.</a:t>
            </a:r>
          </a:p>
          <a:p>
            <a:pPr marL="268287" lvl="1" indent="0">
              <a:buNone/>
            </a:pPr>
            <a:endParaRPr lang="en-US" dirty="0"/>
          </a:p>
          <a:p>
            <a:r>
              <a:rPr lang="en-US" dirty="0"/>
              <a:t>Applications</a:t>
            </a:r>
          </a:p>
          <a:p>
            <a:pPr lvl="1"/>
            <a:r>
              <a:rPr lang="en-US" dirty="0"/>
              <a:t>At CERN PSB until LS2 and at LEIR presently.</a:t>
            </a:r>
          </a:p>
          <a:p>
            <a:pPr lvl="1"/>
            <a:r>
              <a:rPr lang="en-US" dirty="0"/>
              <a:t>At GSI SIS18 heavy ions injection.</a:t>
            </a:r>
          </a:p>
          <a:p>
            <a:pPr lvl="1"/>
            <a:endParaRPr lang="en-US"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43</a:t>
            </a:fld>
            <a:endParaRPr lang="en-US" dirty="0"/>
          </a:p>
        </p:txBody>
      </p:sp>
      <p:pic>
        <p:nvPicPr>
          <p:cNvPr id="7" name="Picture 6">
            <a:extLst>
              <a:ext uri="{FF2B5EF4-FFF2-40B4-BE49-F238E27FC236}">
                <a16:creationId xmlns:a16="http://schemas.microsoft.com/office/drawing/2014/main" id="{982F948B-434C-4C7B-B918-2B04FF21EDE7}"/>
              </a:ext>
            </a:extLst>
          </p:cNvPr>
          <p:cNvPicPr>
            <a:picLocks noChangeAspect="1"/>
          </p:cNvPicPr>
          <p:nvPr/>
        </p:nvPicPr>
        <p:blipFill>
          <a:blip r:embed="rId2"/>
          <a:stretch>
            <a:fillRect/>
          </a:stretch>
        </p:blipFill>
        <p:spPr>
          <a:xfrm>
            <a:off x="4161900" y="2423731"/>
            <a:ext cx="4937311" cy="2343532"/>
          </a:xfrm>
          <a:prstGeom prst="rect">
            <a:avLst/>
          </a:prstGeom>
        </p:spPr>
      </p:pic>
      <p:pic>
        <p:nvPicPr>
          <p:cNvPr id="9" name="Picture 8">
            <a:extLst>
              <a:ext uri="{FF2B5EF4-FFF2-40B4-BE49-F238E27FC236}">
                <a16:creationId xmlns:a16="http://schemas.microsoft.com/office/drawing/2014/main" id="{291FD1DE-4D08-06B1-AB9E-1012FD3ADEEB}"/>
              </a:ext>
            </a:extLst>
          </p:cNvPr>
          <p:cNvPicPr>
            <a:picLocks noChangeAspect="1"/>
          </p:cNvPicPr>
          <p:nvPr/>
        </p:nvPicPr>
        <p:blipFill>
          <a:blip r:embed="rId3"/>
          <a:stretch>
            <a:fillRect/>
          </a:stretch>
        </p:blipFill>
        <p:spPr>
          <a:xfrm>
            <a:off x="4997042" y="866427"/>
            <a:ext cx="3538587" cy="1557304"/>
          </a:xfrm>
          <a:prstGeom prst="rect">
            <a:avLst/>
          </a:prstGeom>
        </p:spPr>
      </p:pic>
    </p:spTree>
    <p:extLst>
      <p:ext uri="{BB962C8B-B14F-4D97-AF65-F5344CB8AC3E}">
        <p14:creationId xmlns:p14="http://schemas.microsoft.com/office/powerpoint/2010/main" val="709281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C23650E7-D8D6-47F1-A753-796EFC819A26}"/>
              </a:ext>
            </a:extLst>
          </p:cNvPr>
          <p:cNvPicPr>
            <a:picLocks noChangeAspect="1"/>
          </p:cNvPicPr>
          <p:nvPr/>
        </p:nvPicPr>
        <p:blipFill>
          <a:blip r:embed="rId2"/>
          <a:stretch>
            <a:fillRect/>
          </a:stretch>
        </p:blipFill>
        <p:spPr>
          <a:xfrm>
            <a:off x="365760" y="1013318"/>
            <a:ext cx="4737175" cy="3463741"/>
          </a:xfrm>
          <a:prstGeom prst="rect">
            <a:avLst/>
          </a:prstGeom>
        </p:spPr>
      </p:pic>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US" dirty="0"/>
              <a:t>Multi-turn injection: normalized phase space</a:t>
            </a:r>
            <a:endParaRPr lang="en-US" sz="1800" dirty="0"/>
          </a:p>
        </p:txBody>
      </p:sp>
      <p:sp>
        <p:nvSpPr>
          <p:cNvPr id="3" name="Content Placeholder 2">
            <a:extLst>
              <a:ext uri="{FF2B5EF4-FFF2-40B4-BE49-F238E27FC236}">
                <a16:creationId xmlns:a16="http://schemas.microsoft.com/office/drawing/2014/main" id="{B4E75931-981E-4D3C-9DDE-C63EC7DE318C}"/>
              </a:ext>
            </a:extLst>
          </p:cNvPr>
          <p:cNvSpPr>
            <a:spLocks noGrp="1"/>
          </p:cNvSpPr>
          <p:nvPr>
            <p:ph idx="1"/>
          </p:nvPr>
        </p:nvSpPr>
        <p:spPr>
          <a:xfrm>
            <a:off x="365761" y="615466"/>
            <a:ext cx="7670026" cy="3893573"/>
          </a:xfrm>
        </p:spPr>
        <p:txBody>
          <a:bodyPr>
            <a:normAutofit/>
          </a:bodyPr>
          <a:lstStyle/>
          <a:p>
            <a:pPr marL="0" indent="0">
              <a:buNone/>
            </a:pPr>
            <a:r>
              <a:rPr lang="en-US" dirty="0"/>
              <a:t>PSB (pre-LS2): horizontal injection with tune ~ 0.25</a:t>
            </a:r>
          </a:p>
          <a:p>
            <a:pPr lvl="1"/>
            <a:endParaRPr lang="en-US"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44</a:t>
            </a:fld>
            <a:endParaRPr lang="en-US" dirty="0"/>
          </a:p>
        </p:txBody>
      </p:sp>
      <p:pic>
        <p:nvPicPr>
          <p:cNvPr id="8" name="Picture 7">
            <a:extLst>
              <a:ext uri="{FF2B5EF4-FFF2-40B4-BE49-F238E27FC236}">
                <a16:creationId xmlns:a16="http://schemas.microsoft.com/office/drawing/2014/main" id="{3DDE1833-FA1D-47D1-8A58-0446322FC308}"/>
              </a:ext>
            </a:extLst>
          </p:cNvPr>
          <p:cNvPicPr>
            <a:picLocks noChangeAspect="1"/>
          </p:cNvPicPr>
          <p:nvPr/>
        </p:nvPicPr>
        <p:blipFill rotWithShape="1">
          <a:blip r:embed="rId3"/>
          <a:srcRect l="25644"/>
          <a:stretch/>
        </p:blipFill>
        <p:spPr>
          <a:xfrm>
            <a:off x="5729703" y="1724104"/>
            <a:ext cx="3154124" cy="1483916"/>
          </a:xfrm>
          <a:prstGeom prst="rect">
            <a:avLst/>
          </a:prstGeom>
        </p:spPr>
      </p:pic>
      <p:cxnSp>
        <p:nvCxnSpPr>
          <p:cNvPr id="9" name="Straight Arrow Connector 8">
            <a:extLst>
              <a:ext uri="{FF2B5EF4-FFF2-40B4-BE49-F238E27FC236}">
                <a16:creationId xmlns:a16="http://schemas.microsoft.com/office/drawing/2014/main" id="{555BE62E-4F59-57A6-F72E-D5AA5DEA40F3}"/>
              </a:ext>
            </a:extLst>
          </p:cNvPr>
          <p:cNvCxnSpPr/>
          <p:nvPr/>
        </p:nvCxnSpPr>
        <p:spPr>
          <a:xfrm flipH="1">
            <a:off x="2833141" y="2713220"/>
            <a:ext cx="839449"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185582346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5DAE2966-F95B-4D57-B776-5FC586EA5D43}"/>
              </a:ext>
            </a:extLst>
          </p:cNvPr>
          <p:cNvPicPr>
            <a:picLocks noChangeAspect="1"/>
          </p:cNvPicPr>
          <p:nvPr/>
        </p:nvPicPr>
        <p:blipFill>
          <a:blip r:embed="rId2"/>
          <a:stretch>
            <a:fillRect/>
          </a:stretch>
        </p:blipFill>
        <p:spPr>
          <a:xfrm>
            <a:off x="360365" y="1013318"/>
            <a:ext cx="4737175" cy="3463741"/>
          </a:xfrm>
          <a:prstGeom prst="rect">
            <a:avLst/>
          </a:prstGeom>
        </p:spPr>
      </p:pic>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US" dirty="0"/>
              <a:t>Multi-turn injection: normalized phase space</a:t>
            </a:r>
            <a:endParaRPr lang="en-US" sz="1800"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45</a:t>
            </a:fld>
            <a:endParaRPr lang="en-US" dirty="0"/>
          </a:p>
        </p:txBody>
      </p:sp>
      <p:pic>
        <p:nvPicPr>
          <p:cNvPr id="8" name="Picture 7">
            <a:extLst>
              <a:ext uri="{FF2B5EF4-FFF2-40B4-BE49-F238E27FC236}">
                <a16:creationId xmlns:a16="http://schemas.microsoft.com/office/drawing/2014/main" id="{3DDE1833-FA1D-47D1-8A58-0446322FC308}"/>
              </a:ext>
            </a:extLst>
          </p:cNvPr>
          <p:cNvPicPr>
            <a:picLocks noChangeAspect="1"/>
          </p:cNvPicPr>
          <p:nvPr/>
        </p:nvPicPr>
        <p:blipFill rotWithShape="1">
          <a:blip r:embed="rId3"/>
          <a:srcRect l="25644"/>
          <a:stretch/>
        </p:blipFill>
        <p:spPr>
          <a:xfrm>
            <a:off x="5729703" y="1724104"/>
            <a:ext cx="3154124" cy="1483916"/>
          </a:xfrm>
          <a:prstGeom prst="rect">
            <a:avLst/>
          </a:prstGeom>
        </p:spPr>
      </p:pic>
      <p:cxnSp>
        <p:nvCxnSpPr>
          <p:cNvPr id="10" name="Straight Arrow Connector 9">
            <a:extLst>
              <a:ext uri="{FF2B5EF4-FFF2-40B4-BE49-F238E27FC236}">
                <a16:creationId xmlns:a16="http://schemas.microsoft.com/office/drawing/2014/main" id="{43393077-0A92-6EF3-7C38-3E4E5D0FEE31}"/>
              </a:ext>
            </a:extLst>
          </p:cNvPr>
          <p:cNvCxnSpPr/>
          <p:nvPr/>
        </p:nvCxnSpPr>
        <p:spPr>
          <a:xfrm flipH="1">
            <a:off x="2780676" y="2728211"/>
            <a:ext cx="839449"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11" name="Content Placeholder 2">
            <a:extLst>
              <a:ext uri="{FF2B5EF4-FFF2-40B4-BE49-F238E27FC236}">
                <a16:creationId xmlns:a16="http://schemas.microsoft.com/office/drawing/2014/main" id="{DABA5A3C-C1C5-F013-E380-5BFF631A508B}"/>
              </a:ext>
            </a:extLst>
          </p:cNvPr>
          <p:cNvSpPr>
            <a:spLocks noGrp="1"/>
          </p:cNvSpPr>
          <p:nvPr>
            <p:ph idx="1"/>
          </p:nvPr>
        </p:nvSpPr>
        <p:spPr>
          <a:xfrm>
            <a:off x="365761" y="615466"/>
            <a:ext cx="7670026" cy="3893573"/>
          </a:xfrm>
        </p:spPr>
        <p:txBody>
          <a:bodyPr>
            <a:normAutofit/>
          </a:bodyPr>
          <a:lstStyle/>
          <a:p>
            <a:pPr marL="0" indent="0">
              <a:buNone/>
            </a:pPr>
            <a:r>
              <a:rPr lang="en-US" dirty="0"/>
              <a:t>PSB (pre-LS2): horizontal injection with tune ~ 0.25</a:t>
            </a:r>
          </a:p>
          <a:p>
            <a:pPr lvl="1"/>
            <a:endParaRPr lang="en-US" dirty="0"/>
          </a:p>
        </p:txBody>
      </p:sp>
    </p:spTree>
    <p:extLst>
      <p:ext uri="{BB962C8B-B14F-4D97-AF65-F5344CB8AC3E}">
        <p14:creationId xmlns:p14="http://schemas.microsoft.com/office/powerpoint/2010/main" val="1182652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3560FD8F-2D47-4069-B868-74FF1AAAEE19}"/>
              </a:ext>
            </a:extLst>
          </p:cNvPr>
          <p:cNvPicPr>
            <a:picLocks noChangeAspect="1"/>
          </p:cNvPicPr>
          <p:nvPr/>
        </p:nvPicPr>
        <p:blipFill>
          <a:blip r:embed="rId2"/>
          <a:stretch>
            <a:fillRect/>
          </a:stretch>
        </p:blipFill>
        <p:spPr>
          <a:xfrm>
            <a:off x="360364" y="1013318"/>
            <a:ext cx="4737175" cy="3463741"/>
          </a:xfrm>
          <a:prstGeom prst="rect">
            <a:avLst/>
          </a:prstGeom>
        </p:spPr>
      </p:pic>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US" dirty="0"/>
              <a:t>Multi-turn injection: normalized phase space</a:t>
            </a:r>
            <a:endParaRPr lang="en-US" sz="1800"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46</a:t>
            </a:fld>
            <a:endParaRPr lang="en-US" dirty="0"/>
          </a:p>
        </p:txBody>
      </p:sp>
      <p:pic>
        <p:nvPicPr>
          <p:cNvPr id="8" name="Picture 7">
            <a:extLst>
              <a:ext uri="{FF2B5EF4-FFF2-40B4-BE49-F238E27FC236}">
                <a16:creationId xmlns:a16="http://schemas.microsoft.com/office/drawing/2014/main" id="{3DDE1833-FA1D-47D1-8A58-0446322FC308}"/>
              </a:ext>
            </a:extLst>
          </p:cNvPr>
          <p:cNvPicPr>
            <a:picLocks noChangeAspect="1"/>
          </p:cNvPicPr>
          <p:nvPr/>
        </p:nvPicPr>
        <p:blipFill rotWithShape="1">
          <a:blip r:embed="rId3"/>
          <a:srcRect l="25644"/>
          <a:stretch/>
        </p:blipFill>
        <p:spPr>
          <a:xfrm>
            <a:off x="5729703" y="1724104"/>
            <a:ext cx="3154124" cy="1483916"/>
          </a:xfrm>
          <a:prstGeom prst="rect">
            <a:avLst/>
          </a:prstGeom>
        </p:spPr>
      </p:pic>
      <p:cxnSp>
        <p:nvCxnSpPr>
          <p:cNvPr id="11" name="Straight Arrow Connector 10">
            <a:extLst>
              <a:ext uri="{FF2B5EF4-FFF2-40B4-BE49-F238E27FC236}">
                <a16:creationId xmlns:a16="http://schemas.microsoft.com/office/drawing/2014/main" id="{F9FECBE1-FBF0-4DF8-16E8-9E314F77E5EF}"/>
              </a:ext>
            </a:extLst>
          </p:cNvPr>
          <p:cNvCxnSpPr/>
          <p:nvPr/>
        </p:nvCxnSpPr>
        <p:spPr>
          <a:xfrm flipH="1">
            <a:off x="2632056" y="2720715"/>
            <a:ext cx="839449"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12" name="Content Placeholder 2">
            <a:extLst>
              <a:ext uri="{FF2B5EF4-FFF2-40B4-BE49-F238E27FC236}">
                <a16:creationId xmlns:a16="http://schemas.microsoft.com/office/drawing/2014/main" id="{225C2C74-0D32-D1D2-8496-2ABCAE8852D6}"/>
              </a:ext>
            </a:extLst>
          </p:cNvPr>
          <p:cNvSpPr>
            <a:spLocks noGrp="1"/>
          </p:cNvSpPr>
          <p:nvPr>
            <p:ph idx="1"/>
          </p:nvPr>
        </p:nvSpPr>
        <p:spPr>
          <a:xfrm>
            <a:off x="365761" y="615466"/>
            <a:ext cx="7670026" cy="3893573"/>
          </a:xfrm>
        </p:spPr>
        <p:txBody>
          <a:bodyPr>
            <a:normAutofit/>
          </a:bodyPr>
          <a:lstStyle/>
          <a:p>
            <a:pPr marL="0" indent="0">
              <a:buNone/>
            </a:pPr>
            <a:r>
              <a:rPr lang="en-US" dirty="0"/>
              <a:t>PSB (pre-LS2): horizontal injection with tune ~ 0.25</a:t>
            </a:r>
          </a:p>
          <a:p>
            <a:pPr lvl="1"/>
            <a:endParaRPr lang="en-US" dirty="0"/>
          </a:p>
        </p:txBody>
      </p:sp>
    </p:spTree>
    <p:extLst>
      <p:ext uri="{BB962C8B-B14F-4D97-AF65-F5344CB8AC3E}">
        <p14:creationId xmlns:p14="http://schemas.microsoft.com/office/powerpoint/2010/main" val="79113445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573CFBC6-7BE6-43E5-AEA4-DC486C4B6F7C}"/>
              </a:ext>
            </a:extLst>
          </p:cNvPr>
          <p:cNvPicPr>
            <a:picLocks noChangeAspect="1"/>
          </p:cNvPicPr>
          <p:nvPr/>
        </p:nvPicPr>
        <p:blipFill>
          <a:blip r:embed="rId2"/>
          <a:stretch>
            <a:fillRect/>
          </a:stretch>
        </p:blipFill>
        <p:spPr>
          <a:xfrm>
            <a:off x="354870" y="1013318"/>
            <a:ext cx="4737175" cy="3463741"/>
          </a:xfrm>
          <a:prstGeom prst="rect">
            <a:avLst/>
          </a:prstGeom>
        </p:spPr>
      </p:pic>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US" dirty="0"/>
              <a:t>Multi-turn injection: normalized phase space</a:t>
            </a:r>
            <a:endParaRPr lang="en-US" sz="1800"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47</a:t>
            </a:fld>
            <a:endParaRPr lang="en-US" dirty="0"/>
          </a:p>
        </p:txBody>
      </p:sp>
      <p:pic>
        <p:nvPicPr>
          <p:cNvPr id="8" name="Picture 7">
            <a:extLst>
              <a:ext uri="{FF2B5EF4-FFF2-40B4-BE49-F238E27FC236}">
                <a16:creationId xmlns:a16="http://schemas.microsoft.com/office/drawing/2014/main" id="{3DDE1833-FA1D-47D1-8A58-0446322FC308}"/>
              </a:ext>
            </a:extLst>
          </p:cNvPr>
          <p:cNvPicPr>
            <a:picLocks noChangeAspect="1"/>
          </p:cNvPicPr>
          <p:nvPr/>
        </p:nvPicPr>
        <p:blipFill rotWithShape="1">
          <a:blip r:embed="rId3"/>
          <a:srcRect l="25644"/>
          <a:stretch/>
        </p:blipFill>
        <p:spPr>
          <a:xfrm>
            <a:off x="5729703" y="1724104"/>
            <a:ext cx="3154124" cy="1483916"/>
          </a:xfrm>
          <a:prstGeom prst="rect">
            <a:avLst/>
          </a:prstGeom>
        </p:spPr>
      </p:pic>
      <p:cxnSp>
        <p:nvCxnSpPr>
          <p:cNvPr id="7" name="Straight Arrow Connector 6">
            <a:extLst>
              <a:ext uri="{FF2B5EF4-FFF2-40B4-BE49-F238E27FC236}">
                <a16:creationId xmlns:a16="http://schemas.microsoft.com/office/drawing/2014/main" id="{496F5272-505C-A32F-3BD9-F5A1052D5D6D}"/>
              </a:ext>
            </a:extLst>
          </p:cNvPr>
          <p:cNvCxnSpPr/>
          <p:nvPr/>
        </p:nvCxnSpPr>
        <p:spPr>
          <a:xfrm flipH="1">
            <a:off x="2549610" y="2728210"/>
            <a:ext cx="839449"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11" name="Content Placeholder 2">
            <a:extLst>
              <a:ext uri="{FF2B5EF4-FFF2-40B4-BE49-F238E27FC236}">
                <a16:creationId xmlns:a16="http://schemas.microsoft.com/office/drawing/2014/main" id="{782037A6-E6ED-3BCA-602B-2814450057D2}"/>
              </a:ext>
            </a:extLst>
          </p:cNvPr>
          <p:cNvSpPr txBox="1">
            <a:spLocks/>
          </p:cNvSpPr>
          <p:nvPr/>
        </p:nvSpPr>
        <p:spPr>
          <a:xfrm>
            <a:off x="365761" y="615466"/>
            <a:ext cx="7670026" cy="3893573"/>
          </a:xfrm>
          <a:prstGeom prst="rect">
            <a:avLst/>
          </a:prstGeom>
        </p:spPr>
        <p:txBody>
          <a:bodyPr vert="horz">
            <a:normAutofit/>
          </a:bodyPr>
          <a:lstStyle>
            <a:lvl1pPr marL="268288" indent="-268288" algn="l" rtl="0" eaLnBrk="1" latinLnBrk="0" hangingPunct="1">
              <a:lnSpc>
                <a:spcPct val="100000"/>
              </a:lnSpc>
              <a:spcBef>
                <a:spcPct val="20000"/>
              </a:spcBef>
              <a:buClr>
                <a:schemeClr val="tx1"/>
              </a:buClr>
              <a:buSzPct val="80000"/>
              <a:buFont typeface="Arial"/>
              <a:buChar char="•"/>
              <a:defRPr kumimoji="0" sz="2000" kern="1200">
                <a:solidFill>
                  <a:schemeClr val="tx1"/>
                </a:solidFill>
                <a:latin typeface="+mn-lt"/>
                <a:ea typeface="+mn-ea"/>
                <a:cs typeface="+mn-cs"/>
              </a:defRPr>
            </a:lvl1pPr>
            <a:lvl2pPr marL="536575" indent="-268288" algn="l" rtl="0" eaLnBrk="1" latinLnBrk="0" hangingPunct="1">
              <a:spcBef>
                <a:spcPct val="20000"/>
              </a:spcBef>
              <a:buClr>
                <a:schemeClr val="tx1"/>
              </a:buClr>
              <a:buSzPct val="90000"/>
              <a:buFont typeface="Arial" panose="020B0604020202020204" pitchFamily="34" charset="0"/>
              <a:buChar char="–"/>
              <a:defRPr kumimoji="0" sz="1600" kern="1200">
                <a:solidFill>
                  <a:schemeClr val="tx1"/>
                </a:solidFill>
                <a:latin typeface="+mn-lt"/>
                <a:ea typeface="+mn-ea"/>
                <a:cs typeface="+mn-cs"/>
              </a:defRPr>
            </a:lvl2pPr>
            <a:lvl3pPr marL="822325" indent="-285750" algn="l" rtl="0" eaLnBrk="1" latinLnBrk="0" hangingPunct="1">
              <a:spcBef>
                <a:spcPct val="20000"/>
              </a:spcBef>
              <a:buClr>
                <a:schemeClr val="tx1"/>
              </a:buClr>
              <a:buSzPct val="85000"/>
              <a:buFont typeface="Arial" panose="020B0604020202020204" pitchFamily="34" charset="0"/>
              <a:buChar char="."/>
              <a:tabLst/>
              <a:defRPr kumimoji="0" sz="1300" kern="1200">
                <a:solidFill>
                  <a:schemeClr val="tx1"/>
                </a:solidFill>
                <a:latin typeface="+mn-lt"/>
                <a:ea typeface="+mn-ea"/>
                <a:cs typeface="+mn-cs"/>
              </a:defRPr>
            </a:lvl3pPr>
            <a:lvl4pPr marL="1042416" indent="0" algn="l" rtl="0" eaLnBrk="1" latinLnBrk="0" hangingPunct="1">
              <a:spcBef>
                <a:spcPct val="20000"/>
              </a:spcBef>
              <a:buClr>
                <a:schemeClr val="tx1"/>
              </a:buClr>
              <a:buSzPct val="90000"/>
              <a:buFontTx/>
              <a:buNone/>
              <a:defRPr kumimoji="0" sz="8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buFont typeface="Arial"/>
              <a:buNone/>
            </a:pPr>
            <a:r>
              <a:rPr lang="en-US"/>
              <a:t>PSB (pre-LS2): horizontal injection with tune ~ 0.25</a:t>
            </a:r>
          </a:p>
          <a:p>
            <a:pPr lvl="1"/>
            <a:endParaRPr lang="en-US" dirty="0"/>
          </a:p>
        </p:txBody>
      </p:sp>
    </p:spTree>
    <p:extLst>
      <p:ext uri="{BB962C8B-B14F-4D97-AF65-F5344CB8AC3E}">
        <p14:creationId xmlns:p14="http://schemas.microsoft.com/office/powerpoint/2010/main" val="103567125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D6CC76CB-981E-4002-9FED-56107E092D89}"/>
              </a:ext>
            </a:extLst>
          </p:cNvPr>
          <p:cNvPicPr>
            <a:picLocks noChangeAspect="1"/>
          </p:cNvPicPr>
          <p:nvPr/>
        </p:nvPicPr>
        <p:blipFill>
          <a:blip r:embed="rId2"/>
          <a:stretch>
            <a:fillRect/>
          </a:stretch>
        </p:blipFill>
        <p:spPr>
          <a:xfrm>
            <a:off x="365760" y="1013318"/>
            <a:ext cx="4737175" cy="3463741"/>
          </a:xfrm>
          <a:prstGeom prst="rect">
            <a:avLst/>
          </a:prstGeom>
        </p:spPr>
      </p:pic>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US" dirty="0"/>
              <a:t>Multi-turn injection: normalized phase space</a:t>
            </a:r>
            <a:endParaRPr lang="en-US" sz="1800"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48</a:t>
            </a:fld>
            <a:endParaRPr lang="en-US" dirty="0"/>
          </a:p>
        </p:txBody>
      </p:sp>
      <p:pic>
        <p:nvPicPr>
          <p:cNvPr id="8" name="Picture 7">
            <a:extLst>
              <a:ext uri="{FF2B5EF4-FFF2-40B4-BE49-F238E27FC236}">
                <a16:creationId xmlns:a16="http://schemas.microsoft.com/office/drawing/2014/main" id="{3DDE1833-FA1D-47D1-8A58-0446322FC308}"/>
              </a:ext>
            </a:extLst>
          </p:cNvPr>
          <p:cNvPicPr>
            <a:picLocks noChangeAspect="1"/>
          </p:cNvPicPr>
          <p:nvPr/>
        </p:nvPicPr>
        <p:blipFill rotWithShape="1">
          <a:blip r:embed="rId3"/>
          <a:srcRect l="25644"/>
          <a:stretch/>
        </p:blipFill>
        <p:spPr>
          <a:xfrm>
            <a:off x="5729703" y="1724104"/>
            <a:ext cx="3154124" cy="1483916"/>
          </a:xfrm>
          <a:prstGeom prst="rect">
            <a:avLst/>
          </a:prstGeom>
        </p:spPr>
      </p:pic>
      <p:cxnSp>
        <p:nvCxnSpPr>
          <p:cNvPr id="7" name="Straight Arrow Connector 6">
            <a:extLst>
              <a:ext uri="{FF2B5EF4-FFF2-40B4-BE49-F238E27FC236}">
                <a16:creationId xmlns:a16="http://schemas.microsoft.com/office/drawing/2014/main" id="{96FA1487-5D55-126E-2E71-0B9964FDDA60}"/>
              </a:ext>
            </a:extLst>
          </p:cNvPr>
          <p:cNvCxnSpPr/>
          <p:nvPr/>
        </p:nvCxnSpPr>
        <p:spPr>
          <a:xfrm flipH="1">
            <a:off x="2473377" y="2720715"/>
            <a:ext cx="839449"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11" name="Content Placeholder 2">
            <a:extLst>
              <a:ext uri="{FF2B5EF4-FFF2-40B4-BE49-F238E27FC236}">
                <a16:creationId xmlns:a16="http://schemas.microsoft.com/office/drawing/2014/main" id="{21B4D98C-CE92-296D-C336-AE36B3E3A006}"/>
              </a:ext>
            </a:extLst>
          </p:cNvPr>
          <p:cNvSpPr>
            <a:spLocks noGrp="1"/>
          </p:cNvSpPr>
          <p:nvPr>
            <p:ph idx="1"/>
          </p:nvPr>
        </p:nvSpPr>
        <p:spPr>
          <a:xfrm>
            <a:off x="365761" y="615466"/>
            <a:ext cx="7670026" cy="3893573"/>
          </a:xfrm>
        </p:spPr>
        <p:txBody>
          <a:bodyPr>
            <a:normAutofit/>
          </a:bodyPr>
          <a:lstStyle/>
          <a:p>
            <a:pPr marL="0" indent="0">
              <a:buNone/>
            </a:pPr>
            <a:r>
              <a:rPr lang="en-US" dirty="0"/>
              <a:t>PSB (pre-LS2): horizontal injection with tune ~ 0.25</a:t>
            </a:r>
          </a:p>
          <a:p>
            <a:pPr lvl="1"/>
            <a:endParaRPr lang="en-US" dirty="0"/>
          </a:p>
        </p:txBody>
      </p:sp>
    </p:spTree>
    <p:extLst>
      <p:ext uri="{BB962C8B-B14F-4D97-AF65-F5344CB8AC3E}">
        <p14:creationId xmlns:p14="http://schemas.microsoft.com/office/powerpoint/2010/main" val="283941975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90DC9957-865F-4537-9969-277D434923C1}"/>
              </a:ext>
            </a:extLst>
          </p:cNvPr>
          <p:cNvPicPr>
            <a:picLocks noChangeAspect="1"/>
          </p:cNvPicPr>
          <p:nvPr/>
        </p:nvPicPr>
        <p:blipFill>
          <a:blip r:embed="rId2"/>
          <a:stretch>
            <a:fillRect/>
          </a:stretch>
        </p:blipFill>
        <p:spPr>
          <a:xfrm>
            <a:off x="376651" y="1013318"/>
            <a:ext cx="4737175" cy="3463741"/>
          </a:xfrm>
          <a:prstGeom prst="rect">
            <a:avLst/>
          </a:prstGeom>
        </p:spPr>
      </p:pic>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US" dirty="0"/>
              <a:t>Multi-turn injection: normalized phase space</a:t>
            </a:r>
            <a:endParaRPr lang="en-US" sz="1800"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49</a:t>
            </a:fld>
            <a:endParaRPr lang="en-US" dirty="0"/>
          </a:p>
        </p:txBody>
      </p:sp>
      <p:pic>
        <p:nvPicPr>
          <p:cNvPr id="8" name="Picture 7">
            <a:extLst>
              <a:ext uri="{FF2B5EF4-FFF2-40B4-BE49-F238E27FC236}">
                <a16:creationId xmlns:a16="http://schemas.microsoft.com/office/drawing/2014/main" id="{3DDE1833-FA1D-47D1-8A58-0446322FC308}"/>
              </a:ext>
            </a:extLst>
          </p:cNvPr>
          <p:cNvPicPr>
            <a:picLocks noChangeAspect="1"/>
          </p:cNvPicPr>
          <p:nvPr/>
        </p:nvPicPr>
        <p:blipFill rotWithShape="1">
          <a:blip r:embed="rId3"/>
          <a:srcRect l="25644"/>
          <a:stretch/>
        </p:blipFill>
        <p:spPr>
          <a:xfrm>
            <a:off x="5729703" y="1724104"/>
            <a:ext cx="3154124" cy="1483916"/>
          </a:xfrm>
          <a:prstGeom prst="rect">
            <a:avLst/>
          </a:prstGeom>
        </p:spPr>
      </p:pic>
      <p:cxnSp>
        <p:nvCxnSpPr>
          <p:cNvPr id="7" name="Straight Arrow Connector 6">
            <a:extLst>
              <a:ext uri="{FF2B5EF4-FFF2-40B4-BE49-F238E27FC236}">
                <a16:creationId xmlns:a16="http://schemas.microsoft.com/office/drawing/2014/main" id="{D125AD86-49BA-53EB-EC96-FE506D845856}"/>
              </a:ext>
            </a:extLst>
          </p:cNvPr>
          <p:cNvCxnSpPr/>
          <p:nvPr/>
        </p:nvCxnSpPr>
        <p:spPr>
          <a:xfrm flipH="1">
            <a:off x="2398426" y="2728210"/>
            <a:ext cx="839449"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11" name="Content Placeholder 2">
            <a:extLst>
              <a:ext uri="{FF2B5EF4-FFF2-40B4-BE49-F238E27FC236}">
                <a16:creationId xmlns:a16="http://schemas.microsoft.com/office/drawing/2014/main" id="{7A501B33-DDC9-6546-EA80-48AED59D67A1}"/>
              </a:ext>
            </a:extLst>
          </p:cNvPr>
          <p:cNvSpPr txBox="1">
            <a:spLocks/>
          </p:cNvSpPr>
          <p:nvPr/>
        </p:nvSpPr>
        <p:spPr>
          <a:xfrm>
            <a:off x="365761" y="615466"/>
            <a:ext cx="7670026" cy="3893573"/>
          </a:xfrm>
          <a:prstGeom prst="rect">
            <a:avLst/>
          </a:prstGeom>
        </p:spPr>
        <p:txBody>
          <a:bodyPr vert="horz">
            <a:normAutofit/>
          </a:bodyPr>
          <a:lstStyle>
            <a:lvl1pPr marL="268288" indent="-268288" algn="l" rtl="0" eaLnBrk="1" latinLnBrk="0" hangingPunct="1">
              <a:lnSpc>
                <a:spcPct val="100000"/>
              </a:lnSpc>
              <a:spcBef>
                <a:spcPct val="20000"/>
              </a:spcBef>
              <a:buClr>
                <a:schemeClr val="tx1"/>
              </a:buClr>
              <a:buSzPct val="80000"/>
              <a:buFont typeface="Arial"/>
              <a:buChar char="•"/>
              <a:defRPr kumimoji="0" sz="2000" kern="1200">
                <a:solidFill>
                  <a:schemeClr val="tx1"/>
                </a:solidFill>
                <a:latin typeface="+mn-lt"/>
                <a:ea typeface="+mn-ea"/>
                <a:cs typeface="+mn-cs"/>
              </a:defRPr>
            </a:lvl1pPr>
            <a:lvl2pPr marL="536575" indent="-268288" algn="l" rtl="0" eaLnBrk="1" latinLnBrk="0" hangingPunct="1">
              <a:spcBef>
                <a:spcPct val="20000"/>
              </a:spcBef>
              <a:buClr>
                <a:schemeClr val="tx1"/>
              </a:buClr>
              <a:buSzPct val="90000"/>
              <a:buFont typeface="Arial" panose="020B0604020202020204" pitchFamily="34" charset="0"/>
              <a:buChar char="–"/>
              <a:defRPr kumimoji="0" sz="1600" kern="1200">
                <a:solidFill>
                  <a:schemeClr val="tx1"/>
                </a:solidFill>
                <a:latin typeface="+mn-lt"/>
                <a:ea typeface="+mn-ea"/>
                <a:cs typeface="+mn-cs"/>
              </a:defRPr>
            </a:lvl2pPr>
            <a:lvl3pPr marL="822325" indent="-285750" algn="l" rtl="0" eaLnBrk="1" latinLnBrk="0" hangingPunct="1">
              <a:spcBef>
                <a:spcPct val="20000"/>
              </a:spcBef>
              <a:buClr>
                <a:schemeClr val="tx1"/>
              </a:buClr>
              <a:buSzPct val="85000"/>
              <a:buFont typeface="Arial" panose="020B0604020202020204" pitchFamily="34" charset="0"/>
              <a:buChar char="."/>
              <a:tabLst/>
              <a:defRPr kumimoji="0" sz="1300" kern="1200">
                <a:solidFill>
                  <a:schemeClr val="tx1"/>
                </a:solidFill>
                <a:latin typeface="+mn-lt"/>
                <a:ea typeface="+mn-ea"/>
                <a:cs typeface="+mn-cs"/>
              </a:defRPr>
            </a:lvl3pPr>
            <a:lvl4pPr marL="1042416" indent="0" algn="l" rtl="0" eaLnBrk="1" latinLnBrk="0" hangingPunct="1">
              <a:spcBef>
                <a:spcPct val="20000"/>
              </a:spcBef>
              <a:buClr>
                <a:schemeClr val="tx1"/>
              </a:buClr>
              <a:buSzPct val="90000"/>
              <a:buFontTx/>
              <a:buNone/>
              <a:defRPr kumimoji="0" sz="8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buFont typeface="Arial"/>
              <a:buNone/>
            </a:pPr>
            <a:r>
              <a:rPr lang="en-US"/>
              <a:t>PSB (pre-LS2): horizontal injection with tune ~ 0.25</a:t>
            </a:r>
          </a:p>
          <a:p>
            <a:pPr lvl="1"/>
            <a:endParaRPr lang="en-US" dirty="0"/>
          </a:p>
        </p:txBody>
      </p:sp>
    </p:spTree>
    <p:extLst>
      <p:ext uri="{BB962C8B-B14F-4D97-AF65-F5344CB8AC3E}">
        <p14:creationId xmlns:p14="http://schemas.microsoft.com/office/powerpoint/2010/main" val="5799443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9E8C22-5120-4613-A65D-2DB005BB409A}"/>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5A6E3ECD-3C12-4721-BE07-018AC58EFFAC}"/>
              </a:ext>
            </a:extLst>
          </p:cNvPr>
          <p:cNvSpPr>
            <a:spLocks noGrp="1"/>
          </p:cNvSpPr>
          <p:nvPr>
            <p:ph idx="1"/>
          </p:nvPr>
        </p:nvSpPr>
        <p:spPr>
          <a:xfrm>
            <a:off x="0" y="735768"/>
            <a:ext cx="5182756" cy="3832945"/>
          </a:xfrm>
        </p:spPr>
        <p:txBody>
          <a:bodyPr>
            <a:normAutofit/>
          </a:bodyPr>
          <a:lstStyle/>
          <a:p>
            <a:r>
              <a:rPr lang="en-US" dirty="0"/>
              <a:t>Accelerators have limited ranges of energies: particles get accelerated in a chain of accelerators.</a:t>
            </a:r>
          </a:p>
          <a:p>
            <a:r>
              <a:rPr lang="en-US" dirty="0"/>
              <a:t>Injection and extraction between stages needs careful consideration </a:t>
            </a:r>
          </a:p>
          <a:p>
            <a:pPr lvl="1"/>
            <a:r>
              <a:rPr lang="en-US" dirty="0"/>
              <a:t>To deliver beams with required properties to users.</a:t>
            </a:r>
          </a:p>
          <a:p>
            <a:r>
              <a:rPr lang="en-US" dirty="0"/>
              <a:t>The limits of this lecture:  mostly focused on synchrotrons!</a:t>
            </a:r>
          </a:p>
          <a:p>
            <a:pPr lvl="1"/>
            <a:endParaRPr lang="en-US" dirty="0"/>
          </a:p>
          <a:p>
            <a:pPr lvl="1"/>
            <a:endParaRPr lang="en-US" dirty="0"/>
          </a:p>
          <a:p>
            <a:pPr lvl="1"/>
            <a:endParaRPr lang="en-US" dirty="0"/>
          </a:p>
        </p:txBody>
      </p:sp>
      <p:sp>
        <p:nvSpPr>
          <p:cNvPr id="5" name="Footer Placeholder 4">
            <a:extLst>
              <a:ext uri="{FF2B5EF4-FFF2-40B4-BE49-F238E27FC236}">
                <a16:creationId xmlns:a16="http://schemas.microsoft.com/office/drawing/2014/main" id="{48355E3B-A78A-4FE2-BFDB-3961C4A58286}"/>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95331F3-F42F-4C13-974C-61D48EF33B42}"/>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5</a:t>
            </a:fld>
            <a:endParaRPr lang="en-US" dirty="0"/>
          </a:p>
        </p:txBody>
      </p:sp>
      <p:pic>
        <p:nvPicPr>
          <p:cNvPr id="8" name="Picture 7">
            <a:extLst>
              <a:ext uri="{FF2B5EF4-FFF2-40B4-BE49-F238E27FC236}">
                <a16:creationId xmlns:a16="http://schemas.microsoft.com/office/drawing/2014/main" id="{7A4179DD-5AC4-48DE-B239-FFA8C0493D19}"/>
              </a:ext>
            </a:extLst>
          </p:cNvPr>
          <p:cNvPicPr>
            <a:picLocks noChangeAspect="1"/>
          </p:cNvPicPr>
          <p:nvPr/>
        </p:nvPicPr>
        <p:blipFill rotWithShape="1">
          <a:blip r:embed="rId2">
            <a:clrChange>
              <a:clrFrom>
                <a:srgbClr val="FFFFFF"/>
              </a:clrFrom>
              <a:clrTo>
                <a:srgbClr val="FFFFFF">
                  <a:alpha val="0"/>
                </a:srgbClr>
              </a:clrTo>
            </a:clrChange>
          </a:blip>
          <a:srcRect t="12395" b="23628"/>
          <a:stretch/>
        </p:blipFill>
        <p:spPr>
          <a:xfrm>
            <a:off x="4523361" y="668201"/>
            <a:ext cx="4727643" cy="2688530"/>
          </a:xfrm>
          <a:prstGeom prst="rect">
            <a:avLst/>
          </a:prstGeom>
        </p:spPr>
      </p:pic>
    </p:spTree>
    <p:extLst>
      <p:ext uri="{BB962C8B-B14F-4D97-AF65-F5344CB8AC3E}">
        <p14:creationId xmlns:p14="http://schemas.microsoft.com/office/powerpoint/2010/main" val="2605008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87F63968-52ED-4830-B350-38D180AD88F1}"/>
              </a:ext>
            </a:extLst>
          </p:cNvPr>
          <p:cNvPicPr>
            <a:picLocks noChangeAspect="1"/>
          </p:cNvPicPr>
          <p:nvPr/>
        </p:nvPicPr>
        <p:blipFill>
          <a:blip r:embed="rId2"/>
          <a:stretch>
            <a:fillRect/>
          </a:stretch>
        </p:blipFill>
        <p:spPr>
          <a:xfrm>
            <a:off x="382096" y="1013318"/>
            <a:ext cx="4737175" cy="3463741"/>
          </a:xfrm>
          <a:prstGeom prst="rect">
            <a:avLst/>
          </a:prstGeom>
        </p:spPr>
      </p:pic>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US" dirty="0"/>
              <a:t>Multi-turn injection: normalized phase space</a:t>
            </a:r>
            <a:endParaRPr lang="en-US" sz="1800"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50</a:t>
            </a:fld>
            <a:endParaRPr lang="en-US" dirty="0"/>
          </a:p>
        </p:txBody>
      </p:sp>
      <p:pic>
        <p:nvPicPr>
          <p:cNvPr id="8" name="Picture 7">
            <a:extLst>
              <a:ext uri="{FF2B5EF4-FFF2-40B4-BE49-F238E27FC236}">
                <a16:creationId xmlns:a16="http://schemas.microsoft.com/office/drawing/2014/main" id="{3DDE1833-FA1D-47D1-8A58-0446322FC308}"/>
              </a:ext>
            </a:extLst>
          </p:cNvPr>
          <p:cNvPicPr>
            <a:picLocks noChangeAspect="1"/>
          </p:cNvPicPr>
          <p:nvPr/>
        </p:nvPicPr>
        <p:blipFill rotWithShape="1">
          <a:blip r:embed="rId3"/>
          <a:srcRect l="25644"/>
          <a:stretch/>
        </p:blipFill>
        <p:spPr>
          <a:xfrm>
            <a:off x="5729703" y="1724104"/>
            <a:ext cx="3154124" cy="1483916"/>
          </a:xfrm>
          <a:prstGeom prst="rect">
            <a:avLst/>
          </a:prstGeom>
        </p:spPr>
      </p:pic>
      <p:cxnSp>
        <p:nvCxnSpPr>
          <p:cNvPr id="7" name="Straight Arrow Connector 6">
            <a:extLst>
              <a:ext uri="{FF2B5EF4-FFF2-40B4-BE49-F238E27FC236}">
                <a16:creationId xmlns:a16="http://schemas.microsoft.com/office/drawing/2014/main" id="{FA41D4D9-AD21-C5D0-EE39-FAA5259ABA7A}"/>
              </a:ext>
            </a:extLst>
          </p:cNvPr>
          <p:cNvCxnSpPr/>
          <p:nvPr/>
        </p:nvCxnSpPr>
        <p:spPr>
          <a:xfrm flipH="1">
            <a:off x="2293495" y="2720715"/>
            <a:ext cx="839449"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11" name="Content Placeholder 2">
            <a:extLst>
              <a:ext uri="{FF2B5EF4-FFF2-40B4-BE49-F238E27FC236}">
                <a16:creationId xmlns:a16="http://schemas.microsoft.com/office/drawing/2014/main" id="{6D2475A8-5E54-AF48-FC16-568C50470E87}"/>
              </a:ext>
            </a:extLst>
          </p:cNvPr>
          <p:cNvSpPr>
            <a:spLocks noGrp="1"/>
          </p:cNvSpPr>
          <p:nvPr>
            <p:ph idx="1"/>
          </p:nvPr>
        </p:nvSpPr>
        <p:spPr>
          <a:xfrm>
            <a:off x="365761" y="615466"/>
            <a:ext cx="7670026" cy="3893573"/>
          </a:xfrm>
        </p:spPr>
        <p:txBody>
          <a:bodyPr>
            <a:normAutofit/>
          </a:bodyPr>
          <a:lstStyle/>
          <a:p>
            <a:pPr marL="0" indent="0">
              <a:buNone/>
            </a:pPr>
            <a:r>
              <a:rPr lang="en-US" dirty="0"/>
              <a:t>PSB (pre-LS2): horizontal injection with tune ~ 0.25</a:t>
            </a:r>
          </a:p>
          <a:p>
            <a:pPr lvl="1"/>
            <a:endParaRPr lang="en-US" dirty="0"/>
          </a:p>
        </p:txBody>
      </p:sp>
    </p:spTree>
    <p:extLst>
      <p:ext uri="{BB962C8B-B14F-4D97-AF65-F5344CB8AC3E}">
        <p14:creationId xmlns:p14="http://schemas.microsoft.com/office/powerpoint/2010/main" val="164084342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67B24126-E5AB-40A8-98FB-32004F2822FA}"/>
              </a:ext>
            </a:extLst>
          </p:cNvPr>
          <p:cNvPicPr>
            <a:picLocks noChangeAspect="1"/>
          </p:cNvPicPr>
          <p:nvPr/>
        </p:nvPicPr>
        <p:blipFill>
          <a:blip r:embed="rId2"/>
          <a:stretch>
            <a:fillRect/>
          </a:stretch>
        </p:blipFill>
        <p:spPr>
          <a:xfrm>
            <a:off x="357567" y="1013318"/>
            <a:ext cx="4737175" cy="3463741"/>
          </a:xfrm>
          <a:prstGeom prst="rect">
            <a:avLst/>
          </a:prstGeom>
        </p:spPr>
      </p:pic>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US" dirty="0"/>
              <a:t>Multi-turn injection: normalized phase space</a:t>
            </a:r>
            <a:endParaRPr lang="en-US" sz="1800"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51</a:t>
            </a:fld>
            <a:endParaRPr lang="en-US" dirty="0"/>
          </a:p>
        </p:txBody>
      </p:sp>
      <p:pic>
        <p:nvPicPr>
          <p:cNvPr id="8" name="Picture 7">
            <a:extLst>
              <a:ext uri="{FF2B5EF4-FFF2-40B4-BE49-F238E27FC236}">
                <a16:creationId xmlns:a16="http://schemas.microsoft.com/office/drawing/2014/main" id="{3DDE1833-FA1D-47D1-8A58-0446322FC308}"/>
              </a:ext>
            </a:extLst>
          </p:cNvPr>
          <p:cNvPicPr>
            <a:picLocks noChangeAspect="1"/>
          </p:cNvPicPr>
          <p:nvPr/>
        </p:nvPicPr>
        <p:blipFill rotWithShape="1">
          <a:blip r:embed="rId3"/>
          <a:srcRect l="25644"/>
          <a:stretch/>
        </p:blipFill>
        <p:spPr>
          <a:xfrm>
            <a:off x="5729703" y="1724104"/>
            <a:ext cx="3154124" cy="1483916"/>
          </a:xfrm>
          <a:prstGeom prst="rect">
            <a:avLst/>
          </a:prstGeom>
        </p:spPr>
      </p:pic>
      <p:cxnSp>
        <p:nvCxnSpPr>
          <p:cNvPr id="7" name="Straight Arrow Connector 6">
            <a:extLst>
              <a:ext uri="{FF2B5EF4-FFF2-40B4-BE49-F238E27FC236}">
                <a16:creationId xmlns:a16="http://schemas.microsoft.com/office/drawing/2014/main" id="{BA5F54A6-499C-C860-91BC-EE8D61047FC7}"/>
              </a:ext>
            </a:extLst>
          </p:cNvPr>
          <p:cNvCxnSpPr/>
          <p:nvPr/>
        </p:nvCxnSpPr>
        <p:spPr>
          <a:xfrm flipH="1">
            <a:off x="2129886" y="2728210"/>
            <a:ext cx="839449"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11" name="Content Placeholder 2">
            <a:extLst>
              <a:ext uri="{FF2B5EF4-FFF2-40B4-BE49-F238E27FC236}">
                <a16:creationId xmlns:a16="http://schemas.microsoft.com/office/drawing/2014/main" id="{EB1EC689-3D6D-D340-C6CA-B74FE5D4E0F9}"/>
              </a:ext>
            </a:extLst>
          </p:cNvPr>
          <p:cNvSpPr txBox="1">
            <a:spLocks/>
          </p:cNvSpPr>
          <p:nvPr/>
        </p:nvSpPr>
        <p:spPr>
          <a:xfrm>
            <a:off x="365761" y="615466"/>
            <a:ext cx="7670026" cy="3893573"/>
          </a:xfrm>
          <a:prstGeom prst="rect">
            <a:avLst/>
          </a:prstGeom>
        </p:spPr>
        <p:txBody>
          <a:bodyPr vert="horz">
            <a:normAutofit/>
          </a:bodyPr>
          <a:lstStyle>
            <a:lvl1pPr marL="268288" indent="-268288" algn="l" rtl="0" eaLnBrk="1" latinLnBrk="0" hangingPunct="1">
              <a:lnSpc>
                <a:spcPct val="100000"/>
              </a:lnSpc>
              <a:spcBef>
                <a:spcPct val="20000"/>
              </a:spcBef>
              <a:buClr>
                <a:schemeClr val="tx1"/>
              </a:buClr>
              <a:buSzPct val="80000"/>
              <a:buFont typeface="Arial"/>
              <a:buChar char="•"/>
              <a:defRPr kumimoji="0" sz="2000" kern="1200">
                <a:solidFill>
                  <a:schemeClr val="tx1"/>
                </a:solidFill>
                <a:latin typeface="+mn-lt"/>
                <a:ea typeface="+mn-ea"/>
                <a:cs typeface="+mn-cs"/>
              </a:defRPr>
            </a:lvl1pPr>
            <a:lvl2pPr marL="536575" indent="-268288" algn="l" rtl="0" eaLnBrk="1" latinLnBrk="0" hangingPunct="1">
              <a:spcBef>
                <a:spcPct val="20000"/>
              </a:spcBef>
              <a:buClr>
                <a:schemeClr val="tx1"/>
              </a:buClr>
              <a:buSzPct val="90000"/>
              <a:buFont typeface="Arial" panose="020B0604020202020204" pitchFamily="34" charset="0"/>
              <a:buChar char="–"/>
              <a:defRPr kumimoji="0" sz="1600" kern="1200">
                <a:solidFill>
                  <a:schemeClr val="tx1"/>
                </a:solidFill>
                <a:latin typeface="+mn-lt"/>
                <a:ea typeface="+mn-ea"/>
                <a:cs typeface="+mn-cs"/>
              </a:defRPr>
            </a:lvl2pPr>
            <a:lvl3pPr marL="822325" indent="-285750" algn="l" rtl="0" eaLnBrk="1" latinLnBrk="0" hangingPunct="1">
              <a:spcBef>
                <a:spcPct val="20000"/>
              </a:spcBef>
              <a:buClr>
                <a:schemeClr val="tx1"/>
              </a:buClr>
              <a:buSzPct val="85000"/>
              <a:buFont typeface="Arial" panose="020B0604020202020204" pitchFamily="34" charset="0"/>
              <a:buChar char="."/>
              <a:tabLst/>
              <a:defRPr kumimoji="0" sz="1300" kern="1200">
                <a:solidFill>
                  <a:schemeClr val="tx1"/>
                </a:solidFill>
                <a:latin typeface="+mn-lt"/>
                <a:ea typeface="+mn-ea"/>
                <a:cs typeface="+mn-cs"/>
              </a:defRPr>
            </a:lvl3pPr>
            <a:lvl4pPr marL="1042416" indent="0" algn="l" rtl="0" eaLnBrk="1" latinLnBrk="0" hangingPunct="1">
              <a:spcBef>
                <a:spcPct val="20000"/>
              </a:spcBef>
              <a:buClr>
                <a:schemeClr val="tx1"/>
              </a:buClr>
              <a:buSzPct val="90000"/>
              <a:buFontTx/>
              <a:buNone/>
              <a:defRPr kumimoji="0" sz="8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buFont typeface="Arial"/>
              <a:buNone/>
            </a:pPr>
            <a:r>
              <a:rPr lang="en-US"/>
              <a:t>PSB (pre-LS2): horizontal injection with tune ~ 0.25</a:t>
            </a:r>
          </a:p>
          <a:p>
            <a:pPr lvl="1"/>
            <a:endParaRPr lang="en-US" dirty="0"/>
          </a:p>
        </p:txBody>
      </p:sp>
    </p:spTree>
    <p:extLst>
      <p:ext uri="{BB962C8B-B14F-4D97-AF65-F5344CB8AC3E}">
        <p14:creationId xmlns:p14="http://schemas.microsoft.com/office/powerpoint/2010/main" val="288614867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7A9FFF2B-B03E-4327-BEDF-7F3C401AFDAD}"/>
              </a:ext>
            </a:extLst>
          </p:cNvPr>
          <p:cNvPicPr>
            <a:picLocks noChangeAspect="1"/>
          </p:cNvPicPr>
          <p:nvPr/>
        </p:nvPicPr>
        <p:blipFill>
          <a:blip r:embed="rId2"/>
          <a:stretch>
            <a:fillRect/>
          </a:stretch>
        </p:blipFill>
        <p:spPr>
          <a:xfrm>
            <a:off x="365760" y="1013697"/>
            <a:ext cx="4737175" cy="3463741"/>
          </a:xfrm>
          <a:prstGeom prst="rect">
            <a:avLst/>
          </a:prstGeom>
        </p:spPr>
      </p:pic>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US" dirty="0"/>
              <a:t>Multi-turn injection: normalized phase space</a:t>
            </a:r>
            <a:endParaRPr lang="en-US" sz="1800"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52</a:t>
            </a:fld>
            <a:endParaRPr lang="en-US" dirty="0"/>
          </a:p>
        </p:txBody>
      </p:sp>
      <p:pic>
        <p:nvPicPr>
          <p:cNvPr id="8" name="Picture 7">
            <a:extLst>
              <a:ext uri="{FF2B5EF4-FFF2-40B4-BE49-F238E27FC236}">
                <a16:creationId xmlns:a16="http://schemas.microsoft.com/office/drawing/2014/main" id="{3DDE1833-FA1D-47D1-8A58-0446322FC308}"/>
              </a:ext>
            </a:extLst>
          </p:cNvPr>
          <p:cNvPicPr>
            <a:picLocks noChangeAspect="1"/>
          </p:cNvPicPr>
          <p:nvPr/>
        </p:nvPicPr>
        <p:blipFill rotWithShape="1">
          <a:blip r:embed="rId3"/>
          <a:srcRect l="25644"/>
          <a:stretch/>
        </p:blipFill>
        <p:spPr>
          <a:xfrm>
            <a:off x="5729703" y="1724104"/>
            <a:ext cx="3154124" cy="1483916"/>
          </a:xfrm>
          <a:prstGeom prst="rect">
            <a:avLst/>
          </a:prstGeom>
        </p:spPr>
      </p:pic>
      <p:cxnSp>
        <p:nvCxnSpPr>
          <p:cNvPr id="7" name="Straight Arrow Connector 6">
            <a:extLst>
              <a:ext uri="{FF2B5EF4-FFF2-40B4-BE49-F238E27FC236}">
                <a16:creationId xmlns:a16="http://schemas.microsoft.com/office/drawing/2014/main" id="{D0BC639A-E9D1-2CF2-4819-3C13A8C05E7E}"/>
              </a:ext>
            </a:extLst>
          </p:cNvPr>
          <p:cNvCxnSpPr/>
          <p:nvPr/>
        </p:nvCxnSpPr>
        <p:spPr>
          <a:xfrm flipH="1">
            <a:off x="2129886" y="2713220"/>
            <a:ext cx="839449"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11" name="Content Placeholder 2">
            <a:extLst>
              <a:ext uri="{FF2B5EF4-FFF2-40B4-BE49-F238E27FC236}">
                <a16:creationId xmlns:a16="http://schemas.microsoft.com/office/drawing/2014/main" id="{46624265-6659-C092-61E4-91B70C6223EA}"/>
              </a:ext>
            </a:extLst>
          </p:cNvPr>
          <p:cNvSpPr>
            <a:spLocks noGrp="1"/>
          </p:cNvSpPr>
          <p:nvPr>
            <p:ph idx="1"/>
          </p:nvPr>
        </p:nvSpPr>
        <p:spPr>
          <a:xfrm>
            <a:off x="365761" y="615466"/>
            <a:ext cx="7670026" cy="3893573"/>
          </a:xfrm>
        </p:spPr>
        <p:txBody>
          <a:bodyPr>
            <a:normAutofit/>
          </a:bodyPr>
          <a:lstStyle/>
          <a:p>
            <a:pPr marL="0" indent="0">
              <a:buNone/>
            </a:pPr>
            <a:r>
              <a:rPr lang="en-US" dirty="0"/>
              <a:t>PSB (pre-LS2): horizontal injection with tune ~ 0.25</a:t>
            </a:r>
          </a:p>
          <a:p>
            <a:pPr lvl="1"/>
            <a:endParaRPr lang="en-US" dirty="0"/>
          </a:p>
        </p:txBody>
      </p:sp>
    </p:spTree>
    <p:extLst>
      <p:ext uri="{BB962C8B-B14F-4D97-AF65-F5344CB8AC3E}">
        <p14:creationId xmlns:p14="http://schemas.microsoft.com/office/powerpoint/2010/main" val="116078182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F6F229F3-2745-4EAE-B226-F572EAFF7D43}"/>
              </a:ext>
            </a:extLst>
          </p:cNvPr>
          <p:cNvPicPr>
            <a:picLocks noChangeAspect="1"/>
          </p:cNvPicPr>
          <p:nvPr/>
        </p:nvPicPr>
        <p:blipFill>
          <a:blip r:embed="rId2"/>
          <a:stretch>
            <a:fillRect/>
          </a:stretch>
        </p:blipFill>
        <p:spPr>
          <a:xfrm>
            <a:off x="361090" y="1013319"/>
            <a:ext cx="4764603" cy="3463740"/>
          </a:xfrm>
          <a:prstGeom prst="rect">
            <a:avLst/>
          </a:prstGeom>
        </p:spPr>
      </p:pic>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US" dirty="0"/>
              <a:t>Multi-turn injection: normalized phase space</a:t>
            </a:r>
            <a:endParaRPr lang="en-US" sz="1800"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53</a:t>
            </a:fld>
            <a:endParaRPr lang="en-US" dirty="0"/>
          </a:p>
        </p:txBody>
      </p:sp>
      <p:pic>
        <p:nvPicPr>
          <p:cNvPr id="8" name="Picture 7">
            <a:extLst>
              <a:ext uri="{FF2B5EF4-FFF2-40B4-BE49-F238E27FC236}">
                <a16:creationId xmlns:a16="http://schemas.microsoft.com/office/drawing/2014/main" id="{3DDE1833-FA1D-47D1-8A58-0446322FC308}"/>
              </a:ext>
            </a:extLst>
          </p:cNvPr>
          <p:cNvPicPr>
            <a:picLocks noChangeAspect="1"/>
          </p:cNvPicPr>
          <p:nvPr/>
        </p:nvPicPr>
        <p:blipFill rotWithShape="1">
          <a:blip r:embed="rId3"/>
          <a:srcRect l="25644"/>
          <a:stretch/>
        </p:blipFill>
        <p:spPr>
          <a:xfrm>
            <a:off x="5729703" y="1724104"/>
            <a:ext cx="3154124" cy="1483916"/>
          </a:xfrm>
          <a:prstGeom prst="rect">
            <a:avLst/>
          </a:prstGeom>
        </p:spPr>
      </p:pic>
      <p:cxnSp>
        <p:nvCxnSpPr>
          <p:cNvPr id="7" name="Straight Arrow Connector 6">
            <a:extLst>
              <a:ext uri="{FF2B5EF4-FFF2-40B4-BE49-F238E27FC236}">
                <a16:creationId xmlns:a16="http://schemas.microsoft.com/office/drawing/2014/main" id="{95BA11D2-0EBB-1AAF-2FFB-1C3D07328658}"/>
              </a:ext>
            </a:extLst>
          </p:cNvPr>
          <p:cNvCxnSpPr/>
          <p:nvPr/>
        </p:nvCxnSpPr>
        <p:spPr>
          <a:xfrm flipH="1">
            <a:off x="2038663" y="2728210"/>
            <a:ext cx="839449"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11" name="Content Placeholder 2">
            <a:extLst>
              <a:ext uri="{FF2B5EF4-FFF2-40B4-BE49-F238E27FC236}">
                <a16:creationId xmlns:a16="http://schemas.microsoft.com/office/drawing/2014/main" id="{08F6C8F5-2535-79CF-2D10-CDF8EAD472C8}"/>
              </a:ext>
            </a:extLst>
          </p:cNvPr>
          <p:cNvSpPr txBox="1">
            <a:spLocks/>
          </p:cNvSpPr>
          <p:nvPr/>
        </p:nvSpPr>
        <p:spPr>
          <a:xfrm>
            <a:off x="365761" y="615466"/>
            <a:ext cx="7670026" cy="3893573"/>
          </a:xfrm>
          <a:prstGeom prst="rect">
            <a:avLst/>
          </a:prstGeom>
        </p:spPr>
        <p:txBody>
          <a:bodyPr vert="horz">
            <a:normAutofit/>
          </a:bodyPr>
          <a:lstStyle>
            <a:lvl1pPr marL="268288" indent="-268288" algn="l" rtl="0" eaLnBrk="1" latinLnBrk="0" hangingPunct="1">
              <a:lnSpc>
                <a:spcPct val="100000"/>
              </a:lnSpc>
              <a:spcBef>
                <a:spcPct val="20000"/>
              </a:spcBef>
              <a:buClr>
                <a:schemeClr val="tx1"/>
              </a:buClr>
              <a:buSzPct val="80000"/>
              <a:buFont typeface="Arial"/>
              <a:buChar char="•"/>
              <a:defRPr kumimoji="0" sz="2000" kern="1200">
                <a:solidFill>
                  <a:schemeClr val="tx1"/>
                </a:solidFill>
                <a:latin typeface="+mn-lt"/>
                <a:ea typeface="+mn-ea"/>
                <a:cs typeface="+mn-cs"/>
              </a:defRPr>
            </a:lvl1pPr>
            <a:lvl2pPr marL="536575" indent="-268288" algn="l" rtl="0" eaLnBrk="1" latinLnBrk="0" hangingPunct="1">
              <a:spcBef>
                <a:spcPct val="20000"/>
              </a:spcBef>
              <a:buClr>
                <a:schemeClr val="tx1"/>
              </a:buClr>
              <a:buSzPct val="90000"/>
              <a:buFont typeface="Arial" panose="020B0604020202020204" pitchFamily="34" charset="0"/>
              <a:buChar char="–"/>
              <a:defRPr kumimoji="0" sz="1600" kern="1200">
                <a:solidFill>
                  <a:schemeClr val="tx1"/>
                </a:solidFill>
                <a:latin typeface="+mn-lt"/>
                <a:ea typeface="+mn-ea"/>
                <a:cs typeface="+mn-cs"/>
              </a:defRPr>
            </a:lvl2pPr>
            <a:lvl3pPr marL="822325" indent="-285750" algn="l" rtl="0" eaLnBrk="1" latinLnBrk="0" hangingPunct="1">
              <a:spcBef>
                <a:spcPct val="20000"/>
              </a:spcBef>
              <a:buClr>
                <a:schemeClr val="tx1"/>
              </a:buClr>
              <a:buSzPct val="85000"/>
              <a:buFont typeface="Arial" panose="020B0604020202020204" pitchFamily="34" charset="0"/>
              <a:buChar char="."/>
              <a:tabLst/>
              <a:defRPr kumimoji="0" sz="1300" kern="1200">
                <a:solidFill>
                  <a:schemeClr val="tx1"/>
                </a:solidFill>
                <a:latin typeface="+mn-lt"/>
                <a:ea typeface="+mn-ea"/>
                <a:cs typeface="+mn-cs"/>
              </a:defRPr>
            </a:lvl3pPr>
            <a:lvl4pPr marL="1042416" indent="0" algn="l" rtl="0" eaLnBrk="1" latinLnBrk="0" hangingPunct="1">
              <a:spcBef>
                <a:spcPct val="20000"/>
              </a:spcBef>
              <a:buClr>
                <a:schemeClr val="tx1"/>
              </a:buClr>
              <a:buSzPct val="90000"/>
              <a:buFontTx/>
              <a:buNone/>
              <a:defRPr kumimoji="0" sz="8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buFont typeface="Arial"/>
              <a:buNone/>
            </a:pPr>
            <a:r>
              <a:rPr lang="en-US"/>
              <a:t>PSB (pre-LS2): horizontal injection with tune ~ 0.25</a:t>
            </a:r>
          </a:p>
          <a:p>
            <a:pPr lvl="1"/>
            <a:endParaRPr lang="en-US" dirty="0"/>
          </a:p>
        </p:txBody>
      </p:sp>
    </p:spTree>
    <p:extLst>
      <p:ext uri="{BB962C8B-B14F-4D97-AF65-F5344CB8AC3E}">
        <p14:creationId xmlns:p14="http://schemas.microsoft.com/office/powerpoint/2010/main" val="167016282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a:extLst>
              <a:ext uri="{FF2B5EF4-FFF2-40B4-BE49-F238E27FC236}">
                <a16:creationId xmlns:a16="http://schemas.microsoft.com/office/drawing/2014/main" id="{A1F2BD72-6336-4F1B-BCEA-44AA684A95EC}"/>
              </a:ext>
            </a:extLst>
          </p:cNvPr>
          <p:cNvPicPr>
            <a:picLocks noChangeAspect="1"/>
          </p:cNvPicPr>
          <p:nvPr/>
        </p:nvPicPr>
        <p:blipFill>
          <a:blip r:embed="rId2"/>
          <a:stretch>
            <a:fillRect/>
          </a:stretch>
        </p:blipFill>
        <p:spPr>
          <a:xfrm>
            <a:off x="347879" y="1012940"/>
            <a:ext cx="4756766" cy="3463740"/>
          </a:xfrm>
          <a:prstGeom prst="rect">
            <a:avLst/>
          </a:prstGeom>
        </p:spPr>
      </p:pic>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US" dirty="0"/>
              <a:t>Multi-turn injection: normalized phase space</a:t>
            </a:r>
            <a:endParaRPr lang="en-US" sz="1800"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54</a:t>
            </a:fld>
            <a:endParaRPr lang="en-US" dirty="0"/>
          </a:p>
        </p:txBody>
      </p:sp>
      <p:pic>
        <p:nvPicPr>
          <p:cNvPr id="8" name="Picture 7">
            <a:extLst>
              <a:ext uri="{FF2B5EF4-FFF2-40B4-BE49-F238E27FC236}">
                <a16:creationId xmlns:a16="http://schemas.microsoft.com/office/drawing/2014/main" id="{3DDE1833-FA1D-47D1-8A58-0446322FC308}"/>
              </a:ext>
            </a:extLst>
          </p:cNvPr>
          <p:cNvPicPr>
            <a:picLocks noChangeAspect="1"/>
          </p:cNvPicPr>
          <p:nvPr/>
        </p:nvPicPr>
        <p:blipFill rotWithShape="1">
          <a:blip r:embed="rId3"/>
          <a:srcRect l="25644"/>
          <a:stretch/>
        </p:blipFill>
        <p:spPr>
          <a:xfrm>
            <a:off x="5729703" y="1724104"/>
            <a:ext cx="3154124" cy="1483916"/>
          </a:xfrm>
          <a:prstGeom prst="rect">
            <a:avLst/>
          </a:prstGeom>
        </p:spPr>
      </p:pic>
      <p:cxnSp>
        <p:nvCxnSpPr>
          <p:cNvPr id="7" name="Straight Arrow Connector 6">
            <a:extLst>
              <a:ext uri="{FF2B5EF4-FFF2-40B4-BE49-F238E27FC236}">
                <a16:creationId xmlns:a16="http://schemas.microsoft.com/office/drawing/2014/main" id="{663F453E-1469-81A2-D3F1-9E4077C2ACE2}"/>
              </a:ext>
            </a:extLst>
          </p:cNvPr>
          <p:cNvCxnSpPr/>
          <p:nvPr/>
        </p:nvCxnSpPr>
        <p:spPr>
          <a:xfrm flipH="1">
            <a:off x="1888761" y="2728210"/>
            <a:ext cx="839449"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11" name="Content Placeholder 2">
            <a:extLst>
              <a:ext uri="{FF2B5EF4-FFF2-40B4-BE49-F238E27FC236}">
                <a16:creationId xmlns:a16="http://schemas.microsoft.com/office/drawing/2014/main" id="{B8E32180-0AEB-B450-7180-777FF5D4DC2B}"/>
              </a:ext>
            </a:extLst>
          </p:cNvPr>
          <p:cNvSpPr>
            <a:spLocks noGrp="1"/>
          </p:cNvSpPr>
          <p:nvPr>
            <p:ph idx="1"/>
          </p:nvPr>
        </p:nvSpPr>
        <p:spPr>
          <a:xfrm>
            <a:off x="365761" y="615466"/>
            <a:ext cx="7670026" cy="3893573"/>
          </a:xfrm>
        </p:spPr>
        <p:txBody>
          <a:bodyPr>
            <a:normAutofit/>
          </a:bodyPr>
          <a:lstStyle/>
          <a:p>
            <a:pPr marL="0" indent="0">
              <a:buNone/>
            </a:pPr>
            <a:r>
              <a:rPr lang="en-US" dirty="0"/>
              <a:t>PSB (pre-LS2): horizontal injection with tune ~ 0.25</a:t>
            </a:r>
          </a:p>
          <a:p>
            <a:pPr lvl="1"/>
            <a:endParaRPr lang="en-US" dirty="0"/>
          </a:p>
        </p:txBody>
      </p:sp>
    </p:spTree>
    <p:extLst>
      <p:ext uri="{BB962C8B-B14F-4D97-AF65-F5344CB8AC3E}">
        <p14:creationId xmlns:p14="http://schemas.microsoft.com/office/powerpoint/2010/main" val="32770797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a:extLst>
              <a:ext uri="{FF2B5EF4-FFF2-40B4-BE49-F238E27FC236}">
                <a16:creationId xmlns:a16="http://schemas.microsoft.com/office/drawing/2014/main" id="{AEAE9239-201C-4E37-AD66-7CC81AAAD6A2}"/>
              </a:ext>
            </a:extLst>
          </p:cNvPr>
          <p:cNvPicPr>
            <a:picLocks noChangeAspect="1"/>
          </p:cNvPicPr>
          <p:nvPr/>
        </p:nvPicPr>
        <p:blipFill>
          <a:blip r:embed="rId2"/>
          <a:stretch>
            <a:fillRect/>
          </a:stretch>
        </p:blipFill>
        <p:spPr>
          <a:xfrm>
            <a:off x="357088" y="1013318"/>
            <a:ext cx="4788112" cy="3463741"/>
          </a:xfrm>
          <a:prstGeom prst="rect">
            <a:avLst/>
          </a:prstGeom>
        </p:spPr>
      </p:pic>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US" dirty="0"/>
              <a:t>Multi-turn injection: normalized phase space</a:t>
            </a:r>
            <a:endParaRPr lang="en-US" sz="1800"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55</a:t>
            </a:fld>
            <a:endParaRPr lang="en-US" dirty="0"/>
          </a:p>
        </p:txBody>
      </p:sp>
      <p:pic>
        <p:nvPicPr>
          <p:cNvPr id="8" name="Picture 7">
            <a:extLst>
              <a:ext uri="{FF2B5EF4-FFF2-40B4-BE49-F238E27FC236}">
                <a16:creationId xmlns:a16="http://schemas.microsoft.com/office/drawing/2014/main" id="{3DDE1833-FA1D-47D1-8A58-0446322FC308}"/>
              </a:ext>
            </a:extLst>
          </p:cNvPr>
          <p:cNvPicPr>
            <a:picLocks noChangeAspect="1"/>
          </p:cNvPicPr>
          <p:nvPr/>
        </p:nvPicPr>
        <p:blipFill rotWithShape="1">
          <a:blip r:embed="rId3"/>
          <a:srcRect l="25644"/>
          <a:stretch/>
        </p:blipFill>
        <p:spPr>
          <a:xfrm>
            <a:off x="5729703" y="1724104"/>
            <a:ext cx="3154124" cy="1483916"/>
          </a:xfrm>
          <a:prstGeom prst="rect">
            <a:avLst/>
          </a:prstGeom>
        </p:spPr>
      </p:pic>
      <p:cxnSp>
        <p:nvCxnSpPr>
          <p:cNvPr id="7" name="Straight Arrow Connector 6">
            <a:extLst>
              <a:ext uri="{FF2B5EF4-FFF2-40B4-BE49-F238E27FC236}">
                <a16:creationId xmlns:a16="http://schemas.microsoft.com/office/drawing/2014/main" id="{4858DB43-43E6-95CA-E69D-FC1091E4E969}"/>
              </a:ext>
            </a:extLst>
          </p:cNvPr>
          <p:cNvCxnSpPr/>
          <p:nvPr/>
        </p:nvCxnSpPr>
        <p:spPr>
          <a:xfrm flipH="1">
            <a:off x="1881266" y="2735705"/>
            <a:ext cx="839449"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11" name="Content Placeholder 2">
            <a:extLst>
              <a:ext uri="{FF2B5EF4-FFF2-40B4-BE49-F238E27FC236}">
                <a16:creationId xmlns:a16="http://schemas.microsoft.com/office/drawing/2014/main" id="{D9A60904-B0DD-CE96-A666-D196A2D88DB8}"/>
              </a:ext>
            </a:extLst>
          </p:cNvPr>
          <p:cNvSpPr>
            <a:spLocks noGrp="1"/>
          </p:cNvSpPr>
          <p:nvPr>
            <p:ph idx="1"/>
          </p:nvPr>
        </p:nvSpPr>
        <p:spPr>
          <a:xfrm>
            <a:off x="365761" y="615466"/>
            <a:ext cx="7670026" cy="3893573"/>
          </a:xfrm>
        </p:spPr>
        <p:txBody>
          <a:bodyPr>
            <a:normAutofit/>
          </a:bodyPr>
          <a:lstStyle/>
          <a:p>
            <a:pPr marL="0" indent="0">
              <a:buNone/>
            </a:pPr>
            <a:r>
              <a:rPr lang="en-US" dirty="0"/>
              <a:t>PSB (pre-LS2): horizontal injection with tune ~ 0.25</a:t>
            </a:r>
          </a:p>
          <a:p>
            <a:pPr lvl="1"/>
            <a:endParaRPr lang="en-US" dirty="0"/>
          </a:p>
        </p:txBody>
      </p:sp>
    </p:spTree>
    <p:extLst>
      <p:ext uri="{BB962C8B-B14F-4D97-AF65-F5344CB8AC3E}">
        <p14:creationId xmlns:p14="http://schemas.microsoft.com/office/powerpoint/2010/main" val="355038860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a:extLst>
              <a:ext uri="{FF2B5EF4-FFF2-40B4-BE49-F238E27FC236}">
                <a16:creationId xmlns:a16="http://schemas.microsoft.com/office/drawing/2014/main" id="{C7E3B88A-3DB2-415C-9D91-C909FE01899F}"/>
              </a:ext>
            </a:extLst>
          </p:cNvPr>
          <p:cNvPicPr>
            <a:picLocks noChangeAspect="1"/>
          </p:cNvPicPr>
          <p:nvPr/>
        </p:nvPicPr>
        <p:blipFill>
          <a:blip r:embed="rId2"/>
          <a:stretch>
            <a:fillRect/>
          </a:stretch>
        </p:blipFill>
        <p:spPr>
          <a:xfrm>
            <a:off x="320310" y="1013319"/>
            <a:ext cx="4795948" cy="3463740"/>
          </a:xfrm>
          <a:prstGeom prst="rect">
            <a:avLst/>
          </a:prstGeom>
        </p:spPr>
      </p:pic>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US" dirty="0"/>
              <a:t>Multi-turn injection: normalized phase space</a:t>
            </a:r>
            <a:endParaRPr lang="en-US" sz="1800"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56</a:t>
            </a:fld>
            <a:endParaRPr lang="en-US" dirty="0"/>
          </a:p>
        </p:txBody>
      </p:sp>
      <p:pic>
        <p:nvPicPr>
          <p:cNvPr id="8" name="Picture 7">
            <a:extLst>
              <a:ext uri="{FF2B5EF4-FFF2-40B4-BE49-F238E27FC236}">
                <a16:creationId xmlns:a16="http://schemas.microsoft.com/office/drawing/2014/main" id="{3DDE1833-FA1D-47D1-8A58-0446322FC308}"/>
              </a:ext>
            </a:extLst>
          </p:cNvPr>
          <p:cNvPicPr>
            <a:picLocks noChangeAspect="1"/>
          </p:cNvPicPr>
          <p:nvPr/>
        </p:nvPicPr>
        <p:blipFill rotWithShape="1">
          <a:blip r:embed="rId3"/>
          <a:srcRect l="25644"/>
          <a:stretch/>
        </p:blipFill>
        <p:spPr>
          <a:xfrm>
            <a:off x="5729703" y="1724104"/>
            <a:ext cx="3154124" cy="1483916"/>
          </a:xfrm>
          <a:prstGeom prst="rect">
            <a:avLst/>
          </a:prstGeom>
        </p:spPr>
      </p:pic>
      <p:cxnSp>
        <p:nvCxnSpPr>
          <p:cNvPr id="7" name="Straight Arrow Connector 6">
            <a:extLst>
              <a:ext uri="{FF2B5EF4-FFF2-40B4-BE49-F238E27FC236}">
                <a16:creationId xmlns:a16="http://schemas.microsoft.com/office/drawing/2014/main" id="{BA7F1A1E-86DF-CED9-7F3A-4DA0D81653AC}"/>
              </a:ext>
            </a:extLst>
          </p:cNvPr>
          <p:cNvCxnSpPr/>
          <p:nvPr/>
        </p:nvCxnSpPr>
        <p:spPr>
          <a:xfrm flipH="1">
            <a:off x="1723869" y="2690735"/>
            <a:ext cx="839449"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11" name="Content Placeholder 2">
            <a:extLst>
              <a:ext uri="{FF2B5EF4-FFF2-40B4-BE49-F238E27FC236}">
                <a16:creationId xmlns:a16="http://schemas.microsoft.com/office/drawing/2014/main" id="{ADC255AF-5251-27D3-5D46-D14310DB5039}"/>
              </a:ext>
            </a:extLst>
          </p:cNvPr>
          <p:cNvSpPr>
            <a:spLocks noGrp="1"/>
          </p:cNvSpPr>
          <p:nvPr>
            <p:ph idx="1"/>
          </p:nvPr>
        </p:nvSpPr>
        <p:spPr>
          <a:xfrm>
            <a:off x="365761" y="615466"/>
            <a:ext cx="7670026" cy="3893573"/>
          </a:xfrm>
        </p:spPr>
        <p:txBody>
          <a:bodyPr>
            <a:normAutofit/>
          </a:bodyPr>
          <a:lstStyle/>
          <a:p>
            <a:pPr marL="0" indent="0">
              <a:buNone/>
            </a:pPr>
            <a:r>
              <a:rPr lang="en-US" dirty="0"/>
              <a:t>PSB (pre-LS2): horizontal injection with tune ~ 0.25</a:t>
            </a:r>
          </a:p>
          <a:p>
            <a:pPr lvl="1"/>
            <a:endParaRPr lang="en-US" dirty="0"/>
          </a:p>
        </p:txBody>
      </p:sp>
    </p:spTree>
    <p:extLst>
      <p:ext uri="{BB962C8B-B14F-4D97-AF65-F5344CB8AC3E}">
        <p14:creationId xmlns:p14="http://schemas.microsoft.com/office/powerpoint/2010/main" val="222621026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B5F74A24-042C-4B63-ACE5-E7792BD4416F}"/>
              </a:ext>
            </a:extLst>
          </p:cNvPr>
          <p:cNvPicPr>
            <a:picLocks noChangeAspect="1"/>
          </p:cNvPicPr>
          <p:nvPr/>
        </p:nvPicPr>
        <p:blipFill>
          <a:blip r:embed="rId2"/>
          <a:stretch>
            <a:fillRect/>
          </a:stretch>
        </p:blipFill>
        <p:spPr>
          <a:xfrm>
            <a:off x="340502" y="1013698"/>
            <a:ext cx="4795948" cy="3463740"/>
          </a:xfrm>
          <a:prstGeom prst="rect">
            <a:avLst/>
          </a:prstGeom>
        </p:spPr>
      </p:pic>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US" dirty="0"/>
              <a:t>Multi-turn injection: normalized phase space</a:t>
            </a:r>
            <a:endParaRPr lang="en-US" sz="1800"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57</a:t>
            </a:fld>
            <a:endParaRPr lang="en-US" dirty="0"/>
          </a:p>
        </p:txBody>
      </p:sp>
      <p:pic>
        <p:nvPicPr>
          <p:cNvPr id="8" name="Picture 7">
            <a:extLst>
              <a:ext uri="{FF2B5EF4-FFF2-40B4-BE49-F238E27FC236}">
                <a16:creationId xmlns:a16="http://schemas.microsoft.com/office/drawing/2014/main" id="{3DDE1833-FA1D-47D1-8A58-0446322FC308}"/>
              </a:ext>
            </a:extLst>
          </p:cNvPr>
          <p:cNvPicPr>
            <a:picLocks noChangeAspect="1"/>
          </p:cNvPicPr>
          <p:nvPr/>
        </p:nvPicPr>
        <p:blipFill rotWithShape="1">
          <a:blip r:embed="rId3"/>
          <a:srcRect l="25644"/>
          <a:stretch/>
        </p:blipFill>
        <p:spPr>
          <a:xfrm>
            <a:off x="5729703" y="1724104"/>
            <a:ext cx="3154124" cy="1483916"/>
          </a:xfrm>
          <a:prstGeom prst="rect">
            <a:avLst/>
          </a:prstGeom>
        </p:spPr>
      </p:pic>
      <p:cxnSp>
        <p:nvCxnSpPr>
          <p:cNvPr id="7" name="Straight Arrow Connector 6">
            <a:extLst>
              <a:ext uri="{FF2B5EF4-FFF2-40B4-BE49-F238E27FC236}">
                <a16:creationId xmlns:a16="http://schemas.microsoft.com/office/drawing/2014/main" id="{C8E83909-D250-BB9F-0F60-172EE147FA43}"/>
              </a:ext>
            </a:extLst>
          </p:cNvPr>
          <p:cNvCxnSpPr/>
          <p:nvPr/>
        </p:nvCxnSpPr>
        <p:spPr>
          <a:xfrm flipH="1">
            <a:off x="1633928" y="2690735"/>
            <a:ext cx="839449"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11" name="Content Placeholder 2">
            <a:extLst>
              <a:ext uri="{FF2B5EF4-FFF2-40B4-BE49-F238E27FC236}">
                <a16:creationId xmlns:a16="http://schemas.microsoft.com/office/drawing/2014/main" id="{685F1EF6-6C7E-2C7B-9D88-BF6B1C79544F}"/>
              </a:ext>
            </a:extLst>
          </p:cNvPr>
          <p:cNvSpPr>
            <a:spLocks noGrp="1"/>
          </p:cNvSpPr>
          <p:nvPr>
            <p:ph idx="1"/>
          </p:nvPr>
        </p:nvSpPr>
        <p:spPr>
          <a:xfrm>
            <a:off x="365761" y="615466"/>
            <a:ext cx="7670026" cy="3893573"/>
          </a:xfrm>
        </p:spPr>
        <p:txBody>
          <a:bodyPr>
            <a:normAutofit/>
          </a:bodyPr>
          <a:lstStyle/>
          <a:p>
            <a:pPr marL="0" indent="0">
              <a:buNone/>
            </a:pPr>
            <a:r>
              <a:rPr lang="en-US" dirty="0"/>
              <a:t>PSB (pre-LS2): horizontal injection with tune ~ 0.25</a:t>
            </a:r>
          </a:p>
          <a:p>
            <a:pPr lvl="1"/>
            <a:endParaRPr lang="en-US" dirty="0"/>
          </a:p>
        </p:txBody>
      </p:sp>
    </p:spTree>
    <p:extLst>
      <p:ext uri="{BB962C8B-B14F-4D97-AF65-F5344CB8AC3E}">
        <p14:creationId xmlns:p14="http://schemas.microsoft.com/office/powerpoint/2010/main" val="137974151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31">
            <a:extLst>
              <a:ext uri="{FF2B5EF4-FFF2-40B4-BE49-F238E27FC236}">
                <a16:creationId xmlns:a16="http://schemas.microsoft.com/office/drawing/2014/main" id="{C4BCA569-6F8E-49F8-9AA0-B8EE2CD75219}"/>
              </a:ext>
            </a:extLst>
          </p:cNvPr>
          <p:cNvPicPr>
            <a:picLocks noChangeAspect="1"/>
          </p:cNvPicPr>
          <p:nvPr/>
        </p:nvPicPr>
        <p:blipFill>
          <a:blip r:embed="rId2"/>
          <a:stretch>
            <a:fillRect/>
          </a:stretch>
        </p:blipFill>
        <p:spPr>
          <a:xfrm>
            <a:off x="417723" y="1002064"/>
            <a:ext cx="4966182" cy="3463741"/>
          </a:xfrm>
          <a:prstGeom prst="rect">
            <a:avLst/>
          </a:prstGeom>
        </p:spPr>
      </p:pic>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US" dirty="0"/>
              <a:t>Multi-turn injection: normalized phase space</a:t>
            </a:r>
            <a:endParaRPr lang="en-US" sz="1800"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58</a:t>
            </a:fld>
            <a:endParaRPr lang="en-US" dirty="0"/>
          </a:p>
        </p:txBody>
      </p:sp>
      <p:pic>
        <p:nvPicPr>
          <p:cNvPr id="8" name="Picture 7">
            <a:extLst>
              <a:ext uri="{FF2B5EF4-FFF2-40B4-BE49-F238E27FC236}">
                <a16:creationId xmlns:a16="http://schemas.microsoft.com/office/drawing/2014/main" id="{3DDE1833-FA1D-47D1-8A58-0446322FC308}"/>
              </a:ext>
            </a:extLst>
          </p:cNvPr>
          <p:cNvPicPr>
            <a:picLocks noChangeAspect="1"/>
          </p:cNvPicPr>
          <p:nvPr/>
        </p:nvPicPr>
        <p:blipFill rotWithShape="1">
          <a:blip r:embed="rId3"/>
          <a:srcRect l="25644"/>
          <a:stretch/>
        </p:blipFill>
        <p:spPr>
          <a:xfrm>
            <a:off x="5729703" y="1724104"/>
            <a:ext cx="3154124" cy="1483916"/>
          </a:xfrm>
          <a:prstGeom prst="rect">
            <a:avLst/>
          </a:prstGeom>
        </p:spPr>
      </p:pic>
      <p:cxnSp>
        <p:nvCxnSpPr>
          <p:cNvPr id="7" name="Straight Arrow Connector 6">
            <a:extLst>
              <a:ext uri="{FF2B5EF4-FFF2-40B4-BE49-F238E27FC236}">
                <a16:creationId xmlns:a16="http://schemas.microsoft.com/office/drawing/2014/main" id="{3941625C-29AD-074F-7874-000097189683}"/>
              </a:ext>
            </a:extLst>
          </p:cNvPr>
          <p:cNvCxnSpPr/>
          <p:nvPr/>
        </p:nvCxnSpPr>
        <p:spPr>
          <a:xfrm flipH="1">
            <a:off x="1686394" y="2750695"/>
            <a:ext cx="839449"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11" name="Content Placeholder 2">
            <a:extLst>
              <a:ext uri="{FF2B5EF4-FFF2-40B4-BE49-F238E27FC236}">
                <a16:creationId xmlns:a16="http://schemas.microsoft.com/office/drawing/2014/main" id="{BC72B210-358B-301E-21BB-7ABD9BFBE9C4}"/>
              </a:ext>
            </a:extLst>
          </p:cNvPr>
          <p:cNvSpPr>
            <a:spLocks noGrp="1"/>
          </p:cNvSpPr>
          <p:nvPr>
            <p:ph idx="1"/>
          </p:nvPr>
        </p:nvSpPr>
        <p:spPr>
          <a:xfrm>
            <a:off x="365761" y="615466"/>
            <a:ext cx="7670026" cy="3893573"/>
          </a:xfrm>
        </p:spPr>
        <p:txBody>
          <a:bodyPr>
            <a:normAutofit/>
          </a:bodyPr>
          <a:lstStyle/>
          <a:p>
            <a:pPr marL="0" indent="0">
              <a:buNone/>
            </a:pPr>
            <a:r>
              <a:rPr lang="en-US" dirty="0"/>
              <a:t>PSB (pre-LS2): horizontal injection with tune ~ 0.25</a:t>
            </a:r>
          </a:p>
          <a:p>
            <a:pPr lvl="1"/>
            <a:endParaRPr lang="en-US" dirty="0"/>
          </a:p>
        </p:txBody>
      </p:sp>
    </p:spTree>
    <p:extLst>
      <p:ext uri="{BB962C8B-B14F-4D97-AF65-F5344CB8AC3E}">
        <p14:creationId xmlns:p14="http://schemas.microsoft.com/office/powerpoint/2010/main" val="99562784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48EEB6-8B1B-0209-FE8E-8F03D8858B5D}"/>
              </a:ext>
            </a:extLst>
          </p:cNvPr>
          <p:cNvSpPr>
            <a:spLocks noGrp="1"/>
          </p:cNvSpPr>
          <p:nvPr>
            <p:ph type="title"/>
          </p:nvPr>
        </p:nvSpPr>
        <p:spPr>
          <a:xfrm>
            <a:off x="457200" y="205979"/>
            <a:ext cx="7467600" cy="857250"/>
          </a:xfrm>
        </p:spPr>
        <p:txBody>
          <a:bodyPr anchor="ctr">
            <a:noAutofit/>
          </a:bodyPr>
          <a:lstStyle/>
          <a:p>
            <a:r>
              <a:rPr lang="en-CH" sz="3200" dirty="0"/>
              <a:t>Example: Multi-turn injection in LEIR</a:t>
            </a:r>
          </a:p>
        </p:txBody>
      </p:sp>
      <p:sp>
        <p:nvSpPr>
          <p:cNvPr id="1031" name="Content Placeholder 2">
            <a:extLst>
              <a:ext uri="{FF2B5EF4-FFF2-40B4-BE49-F238E27FC236}">
                <a16:creationId xmlns:a16="http://schemas.microsoft.com/office/drawing/2014/main" id="{FD3DC664-693D-6B02-F86A-E6251A8A5A0D}"/>
              </a:ext>
            </a:extLst>
          </p:cNvPr>
          <p:cNvSpPr>
            <a:spLocks noGrp="1"/>
          </p:cNvSpPr>
          <p:nvPr>
            <p:ph sz="half" idx="1"/>
          </p:nvPr>
        </p:nvSpPr>
        <p:spPr>
          <a:xfrm>
            <a:off x="457200" y="1200151"/>
            <a:ext cx="4520242" cy="3262788"/>
          </a:xfrm>
        </p:spPr>
        <p:txBody>
          <a:bodyPr>
            <a:normAutofit/>
          </a:bodyPr>
          <a:lstStyle/>
          <a:p>
            <a:r>
              <a:rPr lang="en-US" sz="1800" dirty="0"/>
              <a:t>By tilting the septum, both horizontal and vertical planes can be filled. </a:t>
            </a:r>
          </a:p>
          <a:p>
            <a:r>
              <a:rPr lang="en-US" sz="1800" dirty="0"/>
              <a:t>Challenges:</a:t>
            </a:r>
            <a:endParaRPr lang="en-US" sz="800" dirty="0"/>
          </a:p>
          <a:p>
            <a:pPr lvl="1"/>
            <a:r>
              <a:rPr lang="en-US" sz="1400" dirty="0"/>
              <a:t>Very complicated optimization processes.</a:t>
            </a:r>
          </a:p>
          <a:p>
            <a:pPr lvl="1"/>
            <a:r>
              <a:rPr lang="en-US" sz="1400" dirty="0"/>
              <a:t>Inevitably lossy at injection septum.</a:t>
            </a:r>
          </a:p>
          <a:p>
            <a:pPr lvl="1"/>
            <a:r>
              <a:rPr lang="en-US" sz="1400" dirty="0"/>
              <a:t>LEIR efficiency ~70%.</a:t>
            </a:r>
          </a:p>
          <a:p>
            <a:r>
              <a:rPr lang="en-US" sz="1800" dirty="0"/>
              <a:t>Limitations:</a:t>
            </a:r>
          </a:p>
          <a:p>
            <a:pPr lvl="1"/>
            <a:r>
              <a:rPr lang="en-US" sz="1400" dirty="0"/>
              <a:t>Phase space density must be conserved, so resulting beam will inevitably be much larger than injected beam.</a:t>
            </a:r>
          </a:p>
        </p:txBody>
      </p:sp>
      <p:pic>
        <p:nvPicPr>
          <p:cNvPr id="1026" name="Picture 2">
            <a:extLst>
              <a:ext uri="{FF2B5EF4-FFF2-40B4-BE49-F238E27FC236}">
                <a16:creationId xmlns:a16="http://schemas.microsoft.com/office/drawing/2014/main" id="{DDC7B67D-1FF8-FFAB-0916-AEEA50FB324E}"/>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175844" y="1268083"/>
            <a:ext cx="3507842" cy="3429698"/>
          </a:xfrm>
          <a:prstGeom prst="rect">
            <a:avLst/>
          </a:prstGeom>
          <a:solidFill>
            <a:srgbClr val="FFFFFF"/>
          </a:solidFill>
        </p:spPr>
      </p:pic>
      <p:sp>
        <p:nvSpPr>
          <p:cNvPr id="5" name="Footer Placeholder 4">
            <a:extLst>
              <a:ext uri="{FF2B5EF4-FFF2-40B4-BE49-F238E27FC236}">
                <a16:creationId xmlns:a16="http://schemas.microsoft.com/office/drawing/2014/main" id="{F58EAB05-5306-FD92-D009-80DA89C100CB}"/>
              </a:ext>
            </a:extLst>
          </p:cNvPr>
          <p:cNvSpPr>
            <a:spLocks noGrp="1"/>
          </p:cNvSpPr>
          <p:nvPr>
            <p:ph type="ftr" sz="quarter" idx="3"/>
          </p:nvPr>
        </p:nvSpPr>
        <p:spPr>
          <a:xfrm>
            <a:off x="5182756" y="4767263"/>
            <a:ext cx="2895600" cy="273844"/>
          </a:xfrm>
        </p:spPr>
        <p:txBody>
          <a:bodyPr anchor="ctr">
            <a:normAutofit lnSpcReduction="10000"/>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BBC33CE7-C402-0EB4-E886-62DC3FFF748A}"/>
              </a:ext>
            </a:extLst>
          </p:cNvPr>
          <p:cNvSpPr>
            <a:spLocks noGrp="1"/>
          </p:cNvSpPr>
          <p:nvPr>
            <p:ph type="sldNum" sz="quarter" idx="4"/>
          </p:nvPr>
        </p:nvSpPr>
        <p:spPr>
          <a:xfrm>
            <a:off x="8185376" y="4767263"/>
            <a:ext cx="501424" cy="273844"/>
          </a:xfrm>
        </p:spPr>
        <p:txBody>
          <a:bodyPr anchor="ctr">
            <a:normAutofit/>
          </a:bodyPr>
          <a:lstStyle/>
          <a:p>
            <a:pPr>
              <a:lnSpc>
                <a:spcPct val="90000"/>
              </a:lnSpc>
              <a:spcAft>
                <a:spcPts val="600"/>
              </a:spcAft>
            </a:pPr>
            <a:fld id="{17918391-D411-FE40-AAD7-861AE5233E0E}" type="slidenum">
              <a:rPr lang="en-US" smtClean="0"/>
              <a:pPr>
                <a:lnSpc>
                  <a:spcPct val="90000"/>
                </a:lnSpc>
                <a:spcAft>
                  <a:spcPts val="600"/>
                </a:spcAft>
              </a:pPr>
              <a:t>59</a:t>
            </a:fld>
            <a:endParaRPr lang="en-US"/>
          </a:p>
        </p:txBody>
      </p:sp>
      <p:sp>
        <p:nvSpPr>
          <p:cNvPr id="7" name="TextBox 6">
            <a:extLst>
              <a:ext uri="{FF2B5EF4-FFF2-40B4-BE49-F238E27FC236}">
                <a16:creationId xmlns:a16="http://schemas.microsoft.com/office/drawing/2014/main" id="{3B4ACA27-CCEF-ABD2-8B36-99C37635530F}"/>
              </a:ext>
            </a:extLst>
          </p:cNvPr>
          <p:cNvSpPr txBox="1"/>
          <p:nvPr/>
        </p:nvSpPr>
        <p:spPr>
          <a:xfrm>
            <a:off x="5736566" y="1063229"/>
            <a:ext cx="2337758" cy="369332"/>
          </a:xfrm>
          <a:prstGeom prst="rect">
            <a:avLst/>
          </a:prstGeom>
          <a:noFill/>
        </p:spPr>
        <p:txBody>
          <a:bodyPr wrap="square" rtlCol="0">
            <a:spAutoFit/>
          </a:bodyPr>
          <a:lstStyle/>
          <a:p>
            <a:r>
              <a:rPr lang="en-CH" dirty="0"/>
              <a:t>X-Y Physical space</a:t>
            </a:r>
          </a:p>
        </p:txBody>
      </p:sp>
    </p:spTree>
    <p:extLst>
      <p:ext uri="{BB962C8B-B14F-4D97-AF65-F5344CB8AC3E}">
        <p14:creationId xmlns:p14="http://schemas.microsoft.com/office/powerpoint/2010/main" val="2402574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3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3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3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31">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31">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3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1"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A9EF86-8214-C7E0-5E89-4B6CAF3E51B2}"/>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36E2FE76-ED23-EE05-6BDD-CF637E83AFC5}"/>
              </a:ext>
            </a:extLst>
          </p:cNvPr>
          <p:cNvSpPr>
            <a:spLocks noGrp="1"/>
          </p:cNvSpPr>
          <p:nvPr>
            <p:ph type="title"/>
          </p:nvPr>
        </p:nvSpPr>
        <p:spPr/>
        <p:txBody>
          <a:bodyPr/>
          <a:lstStyle/>
          <a:p>
            <a:r>
              <a:rPr lang="en-US" dirty="0"/>
              <a:t>Layout</a:t>
            </a:r>
          </a:p>
        </p:txBody>
      </p:sp>
      <p:sp>
        <p:nvSpPr>
          <p:cNvPr id="8" name="Content Placeholder 7">
            <a:extLst>
              <a:ext uri="{FF2B5EF4-FFF2-40B4-BE49-F238E27FC236}">
                <a16:creationId xmlns:a16="http://schemas.microsoft.com/office/drawing/2014/main" id="{16DFA96F-4FD8-7983-6013-74591800185C}"/>
              </a:ext>
            </a:extLst>
          </p:cNvPr>
          <p:cNvSpPr>
            <a:spLocks noGrp="1"/>
          </p:cNvSpPr>
          <p:nvPr>
            <p:ph idx="1"/>
          </p:nvPr>
        </p:nvSpPr>
        <p:spPr/>
        <p:txBody>
          <a:bodyPr>
            <a:normAutofit fontScale="85000" lnSpcReduction="20000"/>
          </a:bodyPr>
          <a:lstStyle/>
          <a:p>
            <a:r>
              <a:rPr lang="en-US" dirty="0"/>
              <a:t>Basic principle + hardware</a:t>
            </a:r>
          </a:p>
          <a:p>
            <a:r>
              <a:rPr lang="en-US" dirty="0"/>
              <a:t>Injection techniques</a:t>
            </a:r>
          </a:p>
          <a:p>
            <a:pPr lvl="1"/>
            <a:r>
              <a:rPr lang="en-US" dirty="0"/>
              <a:t>Fast injection</a:t>
            </a:r>
          </a:p>
          <a:p>
            <a:pPr lvl="2"/>
            <a:r>
              <a:rPr lang="en-US" dirty="0"/>
              <a:t>Normalized phase space</a:t>
            </a:r>
          </a:p>
          <a:p>
            <a:pPr lvl="2"/>
            <a:r>
              <a:rPr lang="en-US" dirty="0"/>
              <a:t>Imperfect injection</a:t>
            </a:r>
          </a:p>
          <a:p>
            <a:pPr lvl="1"/>
            <a:r>
              <a:rPr lang="en-US" dirty="0"/>
              <a:t>Multi-turn injection</a:t>
            </a:r>
          </a:p>
          <a:p>
            <a:pPr lvl="1"/>
            <a:r>
              <a:rPr lang="en-US" dirty="0"/>
              <a:t>Charge exchange technique</a:t>
            </a:r>
          </a:p>
          <a:p>
            <a:pPr lvl="1"/>
            <a:r>
              <a:rPr lang="en-US" dirty="0"/>
              <a:t>Lepton injection</a:t>
            </a:r>
          </a:p>
          <a:p>
            <a:r>
              <a:rPr lang="en-US" dirty="0"/>
              <a:t>Extraction techniques</a:t>
            </a:r>
          </a:p>
          <a:p>
            <a:pPr lvl="1"/>
            <a:r>
              <a:rPr lang="en-US" dirty="0"/>
              <a:t>Fast extraction</a:t>
            </a:r>
          </a:p>
          <a:p>
            <a:pPr lvl="1"/>
            <a:r>
              <a:rPr lang="en-US" dirty="0"/>
              <a:t>Multi-turn extraction</a:t>
            </a:r>
          </a:p>
          <a:p>
            <a:pPr lvl="1"/>
            <a:r>
              <a:rPr lang="en-US" dirty="0"/>
              <a:t>Resonant multi-turn extraction</a:t>
            </a:r>
          </a:p>
          <a:p>
            <a:pPr lvl="1"/>
            <a:r>
              <a:rPr lang="en-US" dirty="0"/>
              <a:t>Resonant slow extraction</a:t>
            </a:r>
          </a:p>
          <a:p>
            <a:r>
              <a:rPr lang="en-US" dirty="0"/>
              <a:t>Transfer between machines</a:t>
            </a:r>
          </a:p>
          <a:p>
            <a:r>
              <a:rPr lang="en-US" dirty="0"/>
              <a:t>R&amp;D example</a:t>
            </a:r>
          </a:p>
          <a:p>
            <a:r>
              <a:rPr lang="en-US" dirty="0"/>
              <a:t>Conclusion</a:t>
            </a:r>
          </a:p>
        </p:txBody>
      </p:sp>
      <p:sp>
        <p:nvSpPr>
          <p:cNvPr id="4" name="Footer Placeholder 3">
            <a:extLst>
              <a:ext uri="{FF2B5EF4-FFF2-40B4-BE49-F238E27FC236}">
                <a16:creationId xmlns:a16="http://schemas.microsoft.com/office/drawing/2014/main" id="{5316ECB0-8364-1BD9-98E8-B8905BFCBA85}"/>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5" name="Slide Number Placeholder 4">
            <a:extLst>
              <a:ext uri="{FF2B5EF4-FFF2-40B4-BE49-F238E27FC236}">
                <a16:creationId xmlns:a16="http://schemas.microsoft.com/office/drawing/2014/main" id="{D8E9C3AE-3DB0-FFDA-8783-631D034FF55A}"/>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6</a:t>
            </a:fld>
            <a:endParaRPr lang="en-US" dirty="0"/>
          </a:p>
        </p:txBody>
      </p:sp>
      <p:sp>
        <p:nvSpPr>
          <p:cNvPr id="6" name="Oval 5">
            <a:extLst>
              <a:ext uri="{FF2B5EF4-FFF2-40B4-BE49-F238E27FC236}">
                <a16:creationId xmlns:a16="http://schemas.microsoft.com/office/drawing/2014/main" id="{FB687BAB-8DF5-B6C6-E5D8-480AAFAA6FCD}"/>
              </a:ext>
            </a:extLst>
          </p:cNvPr>
          <p:cNvSpPr>
            <a:spLocks noChangeArrowheads="1"/>
          </p:cNvSpPr>
          <p:nvPr/>
        </p:nvSpPr>
        <p:spPr bwMode="auto">
          <a:xfrm>
            <a:off x="3812063" y="1598627"/>
            <a:ext cx="2427605" cy="411734"/>
          </a:xfrm>
          <a:prstGeom prst="ellipse">
            <a:avLst/>
          </a:prstGeom>
          <a:noFill/>
          <a:ln w="1587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9" name="Oval 6">
            <a:extLst>
              <a:ext uri="{FF2B5EF4-FFF2-40B4-BE49-F238E27FC236}">
                <a16:creationId xmlns:a16="http://schemas.microsoft.com/office/drawing/2014/main" id="{ABECBE32-3C99-432E-E664-CE95542E4E43}"/>
              </a:ext>
            </a:extLst>
          </p:cNvPr>
          <p:cNvSpPr>
            <a:spLocks noChangeArrowheads="1"/>
          </p:cNvSpPr>
          <p:nvPr/>
        </p:nvSpPr>
        <p:spPr bwMode="auto">
          <a:xfrm>
            <a:off x="4982026" y="1984103"/>
            <a:ext cx="43839" cy="50416"/>
          </a:xfrm>
          <a:prstGeom prst="ellipse">
            <a:avLst/>
          </a:prstGeom>
          <a:solidFill>
            <a:schemeClr val="tx1"/>
          </a:solidFill>
          <a:ln w="9525">
            <a:solidFill>
              <a:schemeClr val="tx1"/>
            </a:solidFill>
            <a:round/>
            <a:headEnd/>
            <a:tailEnd/>
          </a:ln>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0" name="Oval 9">
            <a:extLst>
              <a:ext uri="{FF2B5EF4-FFF2-40B4-BE49-F238E27FC236}">
                <a16:creationId xmlns:a16="http://schemas.microsoft.com/office/drawing/2014/main" id="{477644DB-857F-37BA-64E0-502CEA396044}"/>
              </a:ext>
            </a:extLst>
          </p:cNvPr>
          <p:cNvSpPr>
            <a:spLocks noChangeArrowheads="1"/>
          </p:cNvSpPr>
          <p:nvPr/>
        </p:nvSpPr>
        <p:spPr bwMode="auto">
          <a:xfrm>
            <a:off x="3940841" y="1657446"/>
            <a:ext cx="2188315" cy="284643"/>
          </a:xfrm>
          <a:prstGeom prst="ellipse">
            <a:avLst/>
          </a:prstGeom>
          <a:noFill/>
          <a:ln w="15875">
            <a:solidFill>
              <a:schemeClr val="tx1"/>
            </a:solidFill>
            <a:prstDash val="sysDot"/>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1" name="Rectangle 10">
            <a:extLst>
              <a:ext uri="{FF2B5EF4-FFF2-40B4-BE49-F238E27FC236}">
                <a16:creationId xmlns:a16="http://schemas.microsoft.com/office/drawing/2014/main" id="{1950D4F8-C022-8080-3EE6-3A8EE32282F6}"/>
              </a:ext>
            </a:extLst>
          </p:cNvPr>
          <p:cNvSpPr>
            <a:spLocks noChangeArrowheads="1"/>
          </p:cNvSpPr>
          <p:nvPr/>
        </p:nvSpPr>
        <p:spPr bwMode="auto">
          <a:xfrm>
            <a:off x="4907133" y="1880118"/>
            <a:ext cx="239290" cy="95581"/>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algn="ctr" eaLnBrk="1" hangingPunct="1"/>
            <a:endParaRPr lang="en-GB" altLang="en-US" sz="1800" b="0">
              <a:solidFill>
                <a:srgbClr val="000000"/>
              </a:solidFill>
            </a:endParaRPr>
          </a:p>
        </p:txBody>
      </p:sp>
      <p:sp>
        <p:nvSpPr>
          <p:cNvPr id="12" name="Line 12">
            <a:extLst>
              <a:ext uri="{FF2B5EF4-FFF2-40B4-BE49-F238E27FC236}">
                <a16:creationId xmlns:a16="http://schemas.microsoft.com/office/drawing/2014/main" id="{BAD54F93-5522-5A51-F1F5-74B922097F8C}"/>
              </a:ext>
            </a:extLst>
          </p:cNvPr>
          <p:cNvSpPr>
            <a:spLocks noChangeShapeType="1"/>
          </p:cNvSpPr>
          <p:nvPr/>
        </p:nvSpPr>
        <p:spPr bwMode="auto">
          <a:xfrm>
            <a:off x="4879734" y="1939988"/>
            <a:ext cx="26487" cy="0"/>
          </a:xfrm>
          <a:prstGeom prst="line">
            <a:avLst/>
          </a:prstGeom>
          <a:noFill/>
          <a:ln w="9525">
            <a:solidFill>
              <a:schemeClr val="tx1"/>
            </a:solidFill>
            <a:round/>
            <a:headEnd/>
            <a:tailEnd type="triangle" w="lg" len="lg"/>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13" name="Oval 18">
            <a:extLst>
              <a:ext uri="{FF2B5EF4-FFF2-40B4-BE49-F238E27FC236}">
                <a16:creationId xmlns:a16="http://schemas.microsoft.com/office/drawing/2014/main" id="{8D35F857-2BC9-F30F-E2E6-78B6C1A9B048}"/>
              </a:ext>
            </a:extLst>
          </p:cNvPr>
          <p:cNvSpPr>
            <a:spLocks noChangeArrowheads="1"/>
          </p:cNvSpPr>
          <p:nvPr/>
        </p:nvSpPr>
        <p:spPr bwMode="auto">
          <a:xfrm>
            <a:off x="3946321" y="3035494"/>
            <a:ext cx="4073407" cy="680621"/>
          </a:xfrm>
          <a:prstGeom prst="ellipse">
            <a:avLst/>
          </a:prstGeom>
          <a:noFill/>
          <a:ln w="1587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4" name="Oval 19">
            <a:extLst>
              <a:ext uri="{FF2B5EF4-FFF2-40B4-BE49-F238E27FC236}">
                <a16:creationId xmlns:a16="http://schemas.microsoft.com/office/drawing/2014/main" id="{4BBCC1F6-11CB-1A90-E475-56DC9696C8D3}"/>
              </a:ext>
            </a:extLst>
          </p:cNvPr>
          <p:cNvSpPr>
            <a:spLocks noChangeArrowheads="1"/>
          </p:cNvSpPr>
          <p:nvPr/>
        </p:nvSpPr>
        <p:spPr bwMode="auto">
          <a:xfrm>
            <a:off x="7933876" y="3277072"/>
            <a:ext cx="43839" cy="50416"/>
          </a:xfrm>
          <a:prstGeom prst="ellipse">
            <a:avLst/>
          </a:prstGeom>
          <a:solidFill>
            <a:schemeClr val="tx1"/>
          </a:solidFill>
          <a:ln w="9525">
            <a:solidFill>
              <a:schemeClr val="tx1"/>
            </a:solidFill>
            <a:round/>
            <a:headEnd/>
            <a:tailEnd/>
          </a:ln>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5" name="Oval 20">
            <a:extLst>
              <a:ext uri="{FF2B5EF4-FFF2-40B4-BE49-F238E27FC236}">
                <a16:creationId xmlns:a16="http://schemas.microsoft.com/office/drawing/2014/main" id="{44DFFD16-12E7-23C4-B732-E1D85CA4CC5C}"/>
              </a:ext>
            </a:extLst>
          </p:cNvPr>
          <p:cNvSpPr>
            <a:spLocks noChangeArrowheads="1"/>
          </p:cNvSpPr>
          <p:nvPr/>
        </p:nvSpPr>
        <p:spPr bwMode="auto">
          <a:xfrm>
            <a:off x="4131725" y="3124773"/>
            <a:ext cx="3705339" cy="493660"/>
          </a:xfrm>
          <a:prstGeom prst="ellipse">
            <a:avLst/>
          </a:prstGeom>
          <a:noFill/>
          <a:ln w="15875">
            <a:solidFill>
              <a:schemeClr val="tx1"/>
            </a:solidFill>
            <a:prstDash val="sysDot"/>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6" name="Rectangle 21">
            <a:extLst>
              <a:ext uri="{FF2B5EF4-FFF2-40B4-BE49-F238E27FC236}">
                <a16:creationId xmlns:a16="http://schemas.microsoft.com/office/drawing/2014/main" id="{E265DCE3-B09A-4349-5D14-ECCC6140B8EB}"/>
              </a:ext>
            </a:extLst>
          </p:cNvPr>
          <p:cNvSpPr>
            <a:spLocks noChangeArrowheads="1"/>
          </p:cNvSpPr>
          <p:nvPr/>
        </p:nvSpPr>
        <p:spPr bwMode="auto">
          <a:xfrm>
            <a:off x="7645267" y="3304381"/>
            <a:ext cx="239290" cy="13129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7" name="Line 22">
            <a:extLst>
              <a:ext uri="{FF2B5EF4-FFF2-40B4-BE49-F238E27FC236}">
                <a16:creationId xmlns:a16="http://schemas.microsoft.com/office/drawing/2014/main" id="{A5791F3F-3754-8354-D399-C59443BC412A}"/>
              </a:ext>
            </a:extLst>
          </p:cNvPr>
          <p:cNvSpPr>
            <a:spLocks noChangeShapeType="1"/>
          </p:cNvSpPr>
          <p:nvPr/>
        </p:nvSpPr>
        <p:spPr bwMode="auto">
          <a:xfrm>
            <a:off x="7728379" y="3282324"/>
            <a:ext cx="51146" cy="42014"/>
          </a:xfrm>
          <a:prstGeom prst="line">
            <a:avLst/>
          </a:prstGeom>
          <a:noFill/>
          <a:ln w="9525">
            <a:solidFill>
              <a:schemeClr val="tx1"/>
            </a:solidFill>
            <a:round/>
            <a:headEnd/>
            <a:tailEnd type="triangle" w="lg" len="lg"/>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18" name="Text Box 25">
            <a:extLst>
              <a:ext uri="{FF2B5EF4-FFF2-40B4-BE49-F238E27FC236}">
                <a16:creationId xmlns:a16="http://schemas.microsoft.com/office/drawing/2014/main" id="{E7D188C6-B3DC-1D04-8A2D-8F2F03C085B6}"/>
              </a:ext>
            </a:extLst>
          </p:cNvPr>
          <p:cNvSpPr txBox="1">
            <a:spLocks noChangeArrowheads="1"/>
          </p:cNvSpPr>
          <p:nvPr/>
        </p:nvSpPr>
        <p:spPr bwMode="auto">
          <a:xfrm>
            <a:off x="4666017" y="1667950"/>
            <a:ext cx="650806" cy="244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a:solidFill>
                  <a:srgbClr val="000000"/>
                </a:solidFill>
                <a:latin typeface="Calibri"/>
              </a:rPr>
              <a:t>Extraction</a:t>
            </a:r>
          </a:p>
        </p:txBody>
      </p:sp>
      <p:sp>
        <p:nvSpPr>
          <p:cNvPr id="19" name="Text Box 26">
            <a:extLst>
              <a:ext uri="{FF2B5EF4-FFF2-40B4-BE49-F238E27FC236}">
                <a16:creationId xmlns:a16="http://schemas.microsoft.com/office/drawing/2014/main" id="{6317465C-3E10-6E2C-8249-1C3B3540960E}"/>
              </a:ext>
            </a:extLst>
          </p:cNvPr>
          <p:cNvSpPr txBox="1">
            <a:spLocks noChangeArrowheads="1"/>
          </p:cNvSpPr>
          <p:nvPr/>
        </p:nvSpPr>
        <p:spPr bwMode="auto">
          <a:xfrm>
            <a:off x="6090677" y="2279625"/>
            <a:ext cx="539879" cy="244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a:solidFill>
                  <a:srgbClr val="000000"/>
                </a:solidFill>
                <a:latin typeface="Calibri"/>
              </a:rPr>
              <a:t>Transfer</a:t>
            </a:r>
          </a:p>
        </p:txBody>
      </p:sp>
      <p:sp>
        <p:nvSpPr>
          <p:cNvPr id="20" name="Text Box 27">
            <a:extLst>
              <a:ext uri="{FF2B5EF4-FFF2-40B4-BE49-F238E27FC236}">
                <a16:creationId xmlns:a16="http://schemas.microsoft.com/office/drawing/2014/main" id="{C4DE07D0-2E59-86A0-BB38-72ECED33C0D2}"/>
              </a:ext>
            </a:extLst>
          </p:cNvPr>
          <p:cNvSpPr txBox="1">
            <a:spLocks noChangeArrowheads="1"/>
          </p:cNvSpPr>
          <p:nvPr/>
        </p:nvSpPr>
        <p:spPr bwMode="auto">
          <a:xfrm>
            <a:off x="8042561" y="3180966"/>
            <a:ext cx="595485" cy="2426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a:solidFill>
                  <a:srgbClr val="000000"/>
                </a:solidFill>
                <a:latin typeface="Calibri"/>
              </a:rPr>
              <a:t>Injection</a:t>
            </a:r>
          </a:p>
        </p:txBody>
      </p:sp>
      <p:sp>
        <p:nvSpPr>
          <p:cNvPr id="21" name="Freeform 39">
            <a:extLst>
              <a:ext uri="{FF2B5EF4-FFF2-40B4-BE49-F238E27FC236}">
                <a16:creationId xmlns:a16="http://schemas.microsoft.com/office/drawing/2014/main" id="{F72BC1DC-FF0F-F4AC-9BD7-8FFE35416024}"/>
              </a:ext>
            </a:extLst>
          </p:cNvPr>
          <p:cNvSpPr>
            <a:spLocks/>
          </p:cNvSpPr>
          <p:nvPr/>
        </p:nvSpPr>
        <p:spPr bwMode="auto">
          <a:xfrm>
            <a:off x="5005772" y="2008260"/>
            <a:ext cx="2953677" cy="1294020"/>
          </a:xfrm>
          <a:custGeom>
            <a:avLst/>
            <a:gdLst>
              <a:gd name="T0" fmla="*/ 0 w 3234"/>
              <a:gd name="T1" fmla="*/ 0 h 1232"/>
              <a:gd name="T2" fmla="*/ 2147483647 w 3234"/>
              <a:gd name="T3" fmla="*/ 2147483647 h 1232"/>
              <a:gd name="T4" fmla="*/ 2147483647 w 3234"/>
              <a:gd name="T5" fmla="*/ 2147483647 h 1232"/>
              <a:gd name="T6" fmla="*/ 2147483647 w 3234"/>
              <a:gd name="T7" fmla="*/ 2147483647 h 1232"/>
              <a:gd name="T8" fmla="*/ 2147483647 w 3234"/>
              <a:gd name="T9" fmla="*/ 2147483647 h 1232"/>
              <a:gd name="T10" fmla="*/ 2147483647 w 3234"/>
              <a:gd name="T11" fmla="*/ 2147483647 h 1232"/>
              <a:gd name="T12" fmla="*/ 0 60000 65536"/>
              <a:gd name="T13" fmla="*/ 0 60000 65536"/>
              <a:gd name="T14" fmla="*/ 0 60000 65536"/>
              <a:gd name="T15" fmla="*/ 0 60000 65536"/>
              <a:gd name="T16" fmla="*/ 0 60000 65536"/>
              <a:gd name="T17" fmla="*/ 0 60000 65536"/>
              <a:gd name="T18" fmla="*/ 0 w 3234"/>
              <a:gd name="T19" fmla="*/ 0 h 1232"/>
              <a:gd name="T20" fmla="*/ 3234 w 3234"/>
              <a:gd name="T21" fmla="*/ 1232 h 1232"/>
            </a:gdLst>
            <a:ahLst/>
            <a:cxnLst>
              <a:cxn ang="T12">
                <a:pos x="T0" y="T1"/>
              </a:cxn>
              <a:cxn ang="T13">
                <a:pos x="T2" y="T3"/>
              </a:cxn>
              <a:cxn ang="T14">
                <a:pos x="T4" y="T5"/>
              </a:cxn>
              <a:cxn ang="T15">
                <a:pos x="T6" y="T7"/>
              </a:cxn>
              <a:cxn ang="T16">
                <a:pos x="T8" y="T9"/>
              </a:cxn>
              <a:cxn ang="T17">
                <a:pos x="T10" y="T11"/>
              </a:cxn>
            </a:cxnLst>
            <a:rect l="T18" t="T19" r="T20" b="T21"/>
            <a:pathLst>
              <a:path w="3234" h="1232">
                <a:moveTo>
                  <a:pt x="0" y="0"/>
                </a:moveTo>
                <a:cubicBezTo>
                  <a:pt x="145" y="17"/>
                  <a:pt x="420" y="72"/>
                  <a:pt x="644" y="177"/>
                </a:cubicBezTo>
                <a:cubicBezTo>
                  <a:pt x="868" y="282"/>
                  <a:pt x="1099" y="514"/>
                  <a:pt x="1346" y="628"/>
                </a:cubicBezTo>
                <a:cubicBezTo>
                  <a:pt x="1593" y="742"/>
                  <a:pt x="1879" y="793"/>
                  <a:pt x="2127" y="861"/>
                </a:cubicBezTo>
                <a:cubicBezTo>
                  <a:pt x="2375" y="929"/>
                  <a:pt x="2649" y="976"/>
                  <a:pt x="2834" y="1038"/>
                </a:cubicBezTo>
                <a:cubicBezTo>
                  <a:pt x="3019" y="1100"/>
                  <a:pt x="3126" y="1166"/>
                  <a:pt x="3234" y="1232"/>
                </a:cubicBezTo>
              </a:path>
            </a:pathLst>
          </a:custGeom>
          <a:noFill/>
          <a:ln w="19050" cap="flat" cmpd="sng">
            <a:solidFill>
              <a:schemeClr val="tx1"/>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GB">
              <a:solidFill>
                <a:srgbClr val="000000"/>
              </a:solidFill>
            </a:endParaRPr>
          </a:p>
        </p:txBody>
      </p:sp>
      <p:sp>
        <p:nvSpPr>
          <p:cNvPr id="22" name="Freeform 42">
            <a:extLst>
              <a:ext uri="{FF2B5EF4-FFF2-40B4-BE49-F238E27FC236}">
                <a16:creationId xmlns:a16="http://schemas.microsoft.com/office/drawing/2014/main" id="{462D6B63-12EB-135C-919D-0F3FA2179893}"/>
              </a:ext>
            </a:extLst>
          </p:cNvPr>
          <p:cNvSpPr>
            <a:spLocks/>
          </p:cNvSpPr>
          <p:nvPr/>
        </p:nvSpPr>
        <p:spPr bwMode="auto">
          <a:xfrm>
            <a:off x="5461519" y="2208876"/>
            <a:ext cx="969946" cy="642809"/>
          </a:xfrm>
          <a:custGeom>
            <a:avLst/>
            <a:gdLst>
              <a:gd name="T0" fmla="*/ 0 w 1062"/>
              <a:gd name="T1" fmla="*/ 0 h 612"/>
              <a:gd name="T2" fmla="*/ 2147483647 w 1062"/>
              <a:gd name="T3" fmla="*/ 2147483647 h 612"/>
              <a:gd name="T4" fmla="*/ 2147483647 w 1062"/>
              <a:gd name="T5" fmla="*/ 2147483647 h 612"/>
              <a:gd name="T6" fmla="*/ 2147483647 w 1062"/>
              <a:gd name="T7" fmla="*/ 2147483647 h 612"/>
              <a:gd name="T8" fmla="*/ 2147483647 w 1062"/>
              <a:gd name="T9" fmla="*/ 2147483647 h 612"/>
              <a:gd name="T10" fmla="*/ 0 60000 65536"/>
              <a:gd name="T11" fmla="*/ 0 60000 65536"/>
              <a:gd name="T12" fmla="*/ 0 60000 65536"/>
              <a:gd name="T13" fmla="*/ 0 60000 65536"/>
              <a:gd name="T14" fmla="*/ 0 60000 65536"/>
              <a:gd name="T15" fmla="*/ 0 w 1062"/>
              <a:gd name="T16" fmla="*/ 0 h 612"/>
              <a:gd name="T17" fmla="*/ 1062 w 1062"/>
              <a:gd name="T18" fmla="*/ 612 h 612"/>
            </a:gdLst>
            <a:ahLst/>
            <a:cxnLst>
              <a:cxn ang="T10">
                <a:pos x="T0" y="T1"/>
              </a:cxn>
              <a:cxn ang="T11">
                <a:pos x="T2" y="T3"/>
              </a:cxn>
              <a:cxn ang="T12">
                <a:pos x="T4" y="T5"/>
              </a:cxn>
              <a:cxn ang="T13">
                <a:pos x="T6" y="T7"/>
              </a:cxn>
              <a:cxn ang="T14">
                <a:pos x="T8" y="T9"/>
              </a:cxn>
            </a:cxnLst>
            <a:rect l="T15" t="T16" r="T17" b="T18"/>
            <a:pathLst>
              <a:path w="1062" h="612">
                <a:moveTo>
                  <a:pt x="0" y="0"/>
                </a:moveTo>
                <a:cubicBezTo>
                  <a:pt x="23" y="11"/>
                  <a:pt x="81" y="31"/>
                  <a:pt x="144" y="66"/>
                </a:cubicBezTo>
                <a:cubicBezTo>
                  <a:pt x="207" y="101"/>
                  <a:pt x="290" y="145"/>
                  <a:pt x="378" y="210"/>
                </a:cubicBezTo>
                <a:cubicBezTo>
                  <a:pt x="466" y="275"/>
                  <a:pt x="558" y="389"/>
                  <a:pt x="672" y="456"/>
                </a:cubicBezTo>
                <a:cubicBezTo>
                  <a:pt x="786" y="523"/>
                  <a:pt x="924" y="567"/>
                  <a:pt x="1062" y="612"/>
                </a:cubicBezTo>
              </a:path>
            </a:pathLst>
          </a:custGeom>
          <a:noFill/>
          <a:ln w="19050" cap="flat" cmpd="sng">
            <a:solidFill>
              <a:schemeClr val="tx1"/>
            </a:solidFill>
            <a:prstDash val="sysDot"/>
            <a:round/>
            <a:headEnd/>
            <a:tailEnd type="triangle" w="med" len="med"/>
          </a:ln>
          <a:extLst>
            <a:ext uri="{909E8E84-426E-40dd-AFC4-6F175D3DCCD1}">
              <a14:hiddenFill xmlns:a14="http://schemas.microsoft.com/office/drawing/2010/main" xmlns="">
                <a:solidFill>
                  <a:srgbClr val="FFFFFF"/>
                </a:solidFill>
              </a14:hiddenFill>
            </a:ext>
          </a:extLst>
        </p:spPr>
        <p:txBody>
          <a:bodyPr wrap="none">
            <a:spAutoFit/>
          </a:bodyPr>
          <a:lstStyle/>
          <a:p>
            <a:endParaRPr lang="en-GB">
              <a:solidFill>
                <a:srgbClr val="000000"/>
              </a:solidFill>
            </a:endParaRPr>
          </a:p>
        </p:txBody>
      </p:sp>
    </p:spTree>
    <p:extLst>
      <p:ext uri="{BB962C8B-B14F-4D97-AF65-F5344CB8AC3E}">
        <p14:creationId xmlns:p14="http://schemas.microsoft.com/office/powerpoint/2010/main" val="233392898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36937C-7385-984C-57C9-FFE8F4C845F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B3C1320-36E0-3DA5-B57D-497609BF4776}"/>
              </a:ext>
            </a:extLst>
          </p:cNvPr>
          <p:cNvSpPr>
            <a:spLocks noGrp="1"/>
          </p:cNvSpPr>
          <p:nvPr>
            <p:ph type="title"/>
          </p:nvPr>
        </p:nvSpPr>
        <p:spPr>
          <a:xfrm>
            <a:off x="457200" y="205979"/>
            <a:ext cx="7467600" cy="857250"/>
          </a:xfrm>
        </p:spPr>
        <p:txBody>
          <a:bodyPr anchor="ctr">
            <a:noAutofit/>
          </a:bodyPr>
          <a:lstStyle/>
          <a:p>
            <a:r>
              <a:rPr lang="en-CH" sz="3200" dirty="0"/>
              <a:t>Example: Multi-turn injection in LEIR</a:t>
            </a:r>
          </a:p>
        </p:txBody>
      </p:sp>
      <p:sp>
        <p:nvSpPr>
          <p:cNvPr id="1031" name="Content Placeholder 2">
            <a:extLst>
              <a:ext uri="{FF2B5EF4-FFF2-40B4-BE49-F238E27FC236}">
                <a16:creationId xmlns:a16="http://schemas.microsoft.com/office/drawing/2014/main" id="{1751752D-C56A-F619-029E-0EA13DDDB250}"/>
              </a:ext>
            </a:extLst>
          </p:cNvPr>
          <p:cNvSpPr>
            <a:spLocks noGrp="1"/>
          </p:cNvSpPr>
          <p:nvPr>
            <p:ph sz="half" idx="1"/>
          </p:nvPr>
        </p:nvSpPr>
        <p:spPr>
          <a:xfrm>
            <a:off x="457200" y="1200151"/>
            <a:ext cx="4520242" cy="3262788"/>
          </a:xfrm>
        </p:spPr>
        <p:txBody>
          <a:bodyPr>
            <a:normAutofit/>
          </a:bodyPr>
          <a:lstStyle/>
          <a:p>
            <a:r>
              <a:rPr lang="en-US" sz="1800" dirty="0"/>
              <a:t>By tilting the septum, both horizontal and vertical planes can be filled. </a:t>
            </a:r>
          </a:p>
          <a:p>
            <a:r>
              <a:rPr lang="en-US" sz="1800" dirty="0"/>
              <a:t>Challenges:</a:t>
            </a:r>
            <a:endParaRPr lang="en-US" sz="800" dirty="0"/>
          </a:p>
          <a:p>
            <a:pPr lvl="1"/>
            <a:r>
              <a:rPr lang="en-US" sz="1400" dirty="0"/>
              <a:t>Very complicated optimization processes.</a:t>
            </a:r>
          </a:p>
          <a:p>
            <a:pPr lvl="1"/>
            <a:r>
              <a:rPr lang="en-US" sz="1400" dirty="0"/>
              <a:t> Inevitably lossy at injection septum.</a:t>
            </a:r>
          </a:p>
          <a:p>
            <a:pPr lvl="1"/>
            <a:r>
              <a:rPr lang="en-US" sz="1400" dirty="0"/>
              <a:t>LEIR efficiency ~70%.</a:t>
            </a:r>
          </a:p>
          <a:p>
            <a:r>
              <a:rPr lang="en-US" sz="1800" dirty="0"/>
              <a:t>Limitations:</a:t>
            </a:r>
          </a:p>
          <a:p>
            <a:pPr lvl="1"/>
            <a:r>
              <a:rPr lang="en-US" sz="1400" dirty="0"/>
              <a:t>Phase space density must be conserved, so resulting beam will inevitably be much larger than injected beam.</a:t>
            </a:r>
          </a:p>
        </p:txBody>
      </p:sp>
      <p:pic>
        <p:nvPicPr>
          <p:cNvPr id="1026" name="Picture 2">
            <a:extLst>
              <a:ext uri="{FF2B5EF4-FFF2-40B4-BE49-F238E27FC236}">
                <a16:creationId xmlns:a16="http://schemas.microsoft.com/office/drawing/2014/main" id="{F3DAD878-E59D-AB1C-D4A3-F459B23E4C6C}"/>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175844" y="1268083"/>
            <a:ext cx="3507842" cy="3429698"/>
          </a:xfrm>
          <a:prstGeom prst="rect">
            <a:avLst/>
          </a:prstGeom>
          <a:solidFill>
            <a:srgbClr val="FFFFFF"/>
          </a:solidFill>
        </p:spPr>
      </p:pic>
      <p:sp>
        <p:nvSpPr>
          <p:cNvPr id="5" name="Footer Placeholder 4">
            <a:extLst>
              <a:ext uri="{FF2B5EF4-FFF2-40B4-BE49-F238E27FC236}">
                <a16:creationId xmlns:a16="http://schemas.microsoft.com/office/drawing/2014/main" id="{FD7E7B94-5F2B-8C31-2DDA-5F07198D2A46}"/>
              </a:ext>
            </a:extLst>
          </p:cNvPr>
          <p:cNvSpPr>
            <a:spLocks noGrp="1"/>
          </p:cNvSpPr>
          <p:nvPr>
            <p:ph type="ftr" sz="quarter" idx="3"/>
          </p:nvPr>
        </p:nvSpPr>
        <p:spPr>
          <a:xfrm>
            <a:off x="5182756" y="4767263"/>
            <a:ext cx="2895600" cy="273844"/>
          </a:xfrm>
        </p:spPr>
        <p:txBody>
          <a:bodyPr anchor="ctr">
            <a:normAutofit lnSpcReduction="10000"/>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9B31A34B-BDAC-98B1-3F5D-E085E9B81C36}"/>
              </a:ext>
            </a:extLst>
          </p:cNvPr>
          <p:cNvSpPr>
            <a:spLocks noGrp="1"/>
          </p:cNvSpPr>
          <p:nvPr>
            <p:ph type="sldNum" sz="quarter" idx="4"/>
          </p:nvPr>
        </p:nvSpPr>
        <p:spPr>
          <a:xfrm>
            <a:off x="8185376" y="4767263"/>
            <a:ext cx="501424" cy="273844"/>
          </a:xfrm>
        </p:spPr>
        <p:txBody>
          <a:bodyPr anchor="ctr">
            <a:normAutofit/>
          </a:bodyPr>
          <a:lstStyle/>
          <a:p>
            <a:pPr>
              <a:lnSpc>
                <a:spcPct val="90000"/>
              </a:lnSpc>
              <a:spcAft>
                <a:spcPts val="600"/>
              </a:spcAft>
            </a:pPr>
            <a:fld id="{17918391-D411-FE40-AAD7-861AE5233E0E}" type="slidenum">
              <a:rPr lang="en-US" smtClean="0"/>
              <a:pPr>
                <a:lnSpc>
                  <a:spcPct val="90000"/>
                </a:lnSpc>
                <a:spcAft>
                  <a:spcPts val="600"/>
                </a:spcAft>
              </a:pPr>
              <a:t>60</a:t>
            </a:fld>
            <a:endParaRPr lang="en-US"/>
          </a:p>
        </p:txBody>
      </p:sp>
      <p:sp>
        <p:nvSpPr>
          <p:cNvPr id="7" name="TextBox 6">
            <a:extLst>
              <a:ext uri="{FF2B5EF4-FFF2-40B4-BE49-F238E27FC236}">
                <a16:creationId xmlns:a16="http://schemas.microsoft.com/office/drawing/2014/main" id="{DE997188-14C6-AB97-C6FE-102D6FC4C86D}"/>
              </a:ext>
            </a:extLst>
          </p:cNvPr>
          <p:cNvSpPr txBox="1"/>
          <p:nvPr/>
        </p:nvSpPr>
        <p:spPr>
          <a:xfrm>
            <a:off x="5736566" y="1063229"/>
            <a:ext cx="2337758" cy="369332"/>
          </a:xfrm>
          <a:prstGeom prst="rect">
            <a:avLst/>
          </a:prstGeom>
          <a:noFill/>
        </p:spPr>
        <p:txBody>
          <a:bodyPr wrap="square" rtlCol="0">
            <a:spAutoFit/>
          </a:bodyPr>
          <a:lstStyle/>
          <a:p>
            <a:r>
              <a:rPr lang="en-CH" dirty="0"/>
              <a:t>X-Y Physical space</a:t>
            </a:r>
          </a:p>
        </p:txBody>
      </p:sp>
      <p:pic>
        <p:nvPicPr>
          <p:cNvPr id="3" name="Picture 2" descr="Premium Photo | Raw potato with Googly eyes on isolated white ...">
            <a:extLst>
              <a:ext uri="{FF2B5EF4-FFF2-40B4-BE49-F238E27FC236}">
                <a16:creationId xmlns:a16="http://schemas.microsoft.com/office/drawing/2014/main" id="{DA2F70C5-EBCC-F1C2-985E-773A38F7910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94654" y="1372072"/>
            <a:ext cx="2944738" cy="29675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106465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6984E4-549D-519F-C35D-EAC1B0C06A59}"/>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3A11524F-44E6-AF70-D2BC-1E6ACF31D674}"/>
              </a:ext>
            </a:extLst>
          </p:cNvPr>
          <p:cNvSpPr>
            <a:spLocks noGrp="1"/>
          </p:cNvSpPr>
          <p:nvPr>
            <p:ph type="title"/>
          </p:nvPr>
        </p:nvSpPr>
        <p:spPr/>
        <p:txBody>
          <a:bodyPr/>
          <a:lstStyle/>
          <a:p>
            <a:r>
              <a:rPr lang="en-US" dirty="0"/>
              <a:t>Layout</a:t>
            </a:r>
          </a:p>
        </p:txBody>
      </p:sp>
      <p:sp>
        <p:nvSpPr>
          <p:cNvPr id="8" name="Content Placeholder 7">
            <a:extLst>
              <a:ext uri="{FF2B5EF4-FFF2-40B4-BE49-F238E27FC236}">
                <a16:creationId xmlns:a16="http://schemas.microsoft.com/office/drawing/2014/main" id="{CE58CAAF-30C5-BBE4-D9ED-F1B8A983A234}"/>
              </a:ext>
            </a:extLst>
          </p:cNvPr>
          <p:cNvSpPr>
            <a:spLocks noGrp="1"/>
          </p:cNvSpPr>
          <p:nvPr>
            <p:ph idx="1"/>
          </p:nvPr>
        </p:nvSpPr>
        <p:spPr/>
        <p:txBody>
          <a:bodyPr>
            <a:normAutofit fontScale="85000" lnSpcReduction="20000"/>
          </a:bodyPr>
          <a:lstStyle/>
          <a:p>
            <a:r>
              <a:rPr lang="en-US" dirty="0">
                <a:solidFill>
                  <a:schemeClr val="accent1"/>
                </a:solidFill>
              </a:rPr>
              <a:t>Basic principle + hardware</a:t>
            </a:r>
          </a:p>
          <a:p>
            <a:r>
              <a:rPr lang="en-US" dirty="0"/>
              <a:t>Injection techniques</a:t>
            </a:r>
          </a:p>
          <a:p>
            <a:pPr lvl="1"/>
            <a:r>
              <a:rPr lang="en-US" dirty="0">
                <a:solidFill>
                  <a:schemeClr val="accent1"/>
                </a:solidFill>
              </a:rPr>
              <a:t>Fast injection</a:t>
            </a:r>
          </a:p>
          <a:p>
            <a:pPr lvl="2"/>
            <a:r>
              <a:rPr lang="en-US" dirty="0">
                <a:solidFill>
                  <a:schemeClr val="accent1"/>
                </a:solidFill>
              </a:rPr>
              <a:t>Normalized phase space</a:t>
            </a:r>
          </a:p>
          <a:p>
            <a:pPr lvl="2"/>
            <a:r>
              <a:rPr lang="en-US" dirty="0">
                <a:solidFill>
                  <a:schemeClr val="accent1"/>
                </a:solidFill>
              </a:rPr>
              <a:t>Imperfect injection</a:t>
            </a:r>
          </a:p>
          <a:p>
            <a:pPr lvl="1"/>
            <a:r>
              <a:rPr lang="en-US" dirty="0">
                <a:solidFill>
                  <a:schemeClr val="accent1"/>
                </a:solidFill>
              </a:rPr>
              <a:t>Multi-turn injection</a:t>
            </a:r>
          </a:p>
          <a:p>
            <a:pPr lvl="1"/>
            <a:r>
              <a:rPr lang="en-US" dirty="0"/>
              <a:t>Charge exchange technique</a:t>
            </a:r>
          </a:p>
          <a:p>
            <a:pPr lvl="1"/>
            <a:r>
              <a:rPr lang="en-US" dirty="0">
                <a:solidFill>
                  <a:schemeClr val="accent1"/>
                </a:solidFill>
              </a:rPr>
              <a:t>Lepton injection</a:t>
            </a:r>
          </a:p>
          <a:p>
            <a:r>
              <a:rPr lang="en-US" dirty="0">
                <a:solidFill>
                  <a:schemeClr val="accent1"/>
                </a:solidFill>
              </a:rPr>
              <a:t>Extraction techniques</a:t>
            </a:r>
          </a:p>
          <a:p>
            <a:pPr lvl="1"/>
            <a:r>
              <a:rPr lang="en-US" dirty="0">
                <a:solidFill>
                  <a:schemeClr val="accent1"/>
                </a:solidFill>
              </a:rPr>
              <a:t>Fast extraction</a:t>
            </a:r>
          </a:p>
          <a:p>
            <a:pPr lvl="1"/>
            <a:r>
              <a:rPr lang="en-US" dirty="0">
                <a:solidFill>
                  <a:schemeClr val="accent1"/>
                </a:solidFill>
              </a:rPr>
              <a:t>Multi-turn extraction</a:t>
            </a:r>
          </a:p>
          <a:p>
            <a:pPr lvl="1"/>
            <a:r>
              <a:rPr lang="en-US" dirty="0">
                <a:solidFill>
                  <a:schemeClr val="accent1"/>
                </a:solidFill>
              </a:rPr>
              <a:t>Resonant multi-turn extraction</a:t>
            </a:r>
          </a:p>
          <a:p>
            <a:pPr lvl="1"/>
            <a:r>
              <a:rPr lang="en-US" dirty="0">
                <a:solidFill>
                  <a:schemeClr val="accent1"/>
                </a:solidFill>
              </a:rPr>
              <a:t>Resonant slow extraction</a:t>
            </a:r>
          </a:p>
          <a:p>
            <a:r>
              <a:rPr lang="en-US" dirty="0">
                <a:solidFill>
                  <a:schemeClr val="accent1"/>
                </a:solidFill>
              </a:rPr>
              <a:t>Transfer between machines</a:t>
            </a:r>
          </a:p>
          <a:p>
            <a:r>
              <a:rPr lang="en-US" dirty="0">
                <a:solidFill>
                  <a:schemeClr val="accent1"/>
                </a:solidFill>
              </a:rPr>
              <a:t>R&amp;D example</a:t>
            </a:r>
          </a:p>
          <a:p>
            <a:r>
              <a:rPr lang="en-US" dirty="0">
                <a:solidFill>
                  <a:schemeClr val="accent1"/>
                </a:solidFill>
              </a:rPr>
              <a:t>Conclusion</a:t>
            </a:r>
          </a:p>
        </p:txBody>
      </p:sp>
      <p:sp>
        <p:nvSpPr>
          <p:cNvPr id="4" name="Footer Placeholder 3">
            <a:extLst>
              <a:ext uri="{FF2B5EF4-FFF2-40B4-BE49-F238E27FC236}">
                <a16:creationId xmlns:a16="http://schemas.microsoft.com/office/drawing/2014/main" id="{AE6BAB3E-3C93-8B64-CCA5-55181C439845}"/>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5" name="Slide Number Placeholder 4">
            <a:extLst>
              <a:ext uri="{FF2B5EF4-FFF2-40B4-BE49-F238E27FC236}">
                <a16:creationId xmlns:a16="http://schemas.microsoft.com/office/drawing/2014/main" id="{DDC5EB07-5738-8D0F-75AB-7A69F12C698B}"/>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61</a:t>
            </a:fld>
            <a:endParaRPr lang="en-US" dirty="0"/>
          </a:p>
        </p:txBody>
      </p:sp>
      <p:sp>
        <p:nvSpPr>
          <p:cNvPr id="6" name="Oval 5">
            <a:extLst>
              <a:ext uri="{FF2B5EF4-FFF2-40B4-BE49-F238E27FC236}">
                <a16:creationId xmlns:a16="http://schemas.microsoft.com/office/drawing/2014/main" id="{8F423CDB-C1D6-06F2-D4D5-72CAF90D7675}"/>
              </a:ext>
            </a:extLst>
          </p:cNvPr>
          <p:cNvSpPr>
            <a:spLocks noChangeArrowheads="1"/>
          </p:cNvSpPr>
          <p:nvPr/>
        </p:nvSpPr>
        <p:spPr bwMode="auto">
          <a:xfrm>
            <a:off x="3812063" y="1598627"/>
            <a:ext cx="2427605" cy="411734"/>
          </a:xfrm>
          <a:prstGeom prst="ellipse">
            <a:avLst/>
          </a:prstGeom>
          <a:noFill/>
          <a:ln w="1587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9" name="Oval 6">
            <a:extLst>
              <a:ext uri="{FF2B5EF4-FFF2-40B4-BE49-F238E27FC236}">
                <a16:creationId xmlns:a16="http://schemas.microsoft.com/office/drawing/2014/main" id="{1FB7BD4F-5BDE-405C-0844-1255C6C5BF8B}"/>
              </a:ext>
            </a:extLst>
          </p:cNvPr>
          <p:cNvSpPr>
            <a:spLocks noChangeArrowheads="1"/>
          </p:cNvSpPr>
          <p:nvPr/>
        </p:nvSpPr>
        <p:spPr bwMode="auto">
          <a:xfrm>
            <a:off x="4982026" y="1984103"/>
            <a:ext cx="43839" cy="50416"/>
          </a:xfrm>
          <a:prstGeom prst="ellipse">
            <a:avLst/>
          </a:prstGeom>
          <a:solidFill>
            <a:schemeClr val="tx1"/>
          </a:solidFill>
          <a:ln w="9525">
            <a:solidFill>
              <a:schemeClr val="tx1"/>
            </a:solidFill>
            <a:round/>
            <a:headEnd/>
            <a:tailEnd/>
          </a:ln>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0" name="Oval 9">
            <a:extLst>
              <a:ext uri="{FF2B5EF4-FFF2-40B4-BE49-F238E27FC236}">
                <a16:creationId xmlns:a16="http://schemas.microsoft.com/office/drawing/2014/main" id="{0E27563A-8C9A-8CD7-AFE7-7486F109AA96}"/>
              </a:ext>
            </a:extLst>
          </p:cNvPr>
          <p:cNvSpPr>
            <a:spLocks noChangeArrowheads="1"/>
          </p:cNvSpPr>
          <p:nvPr/>
        </p:nvSpPr>
        <p:spPr bwMode="auto">
          <a:xfrm>
            <a:off x="3940841" y="1657446"/>
            <a:ext cx="2188315" cy="284643"/>
          </a:xfrm>
          <a:prstGeom prst="ellipse">
            <a:avLst/>
          </a:prstGeom>
          <a:noFill/>
          <a:ln w="15875">
            <a:solidFill>
              <a:schemeClr val="tx1"/>
            </a:solidFill>
            <a:prstDash val="sysDot"/>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1" name="Rectangle 10">
            <a:extLst>
              <a:ext uri="{FF2B5EF4-FFF2-40B4-BE49-F238E27FC236}">
                <a16:creationId xmlns:a16="http://schemas.microsoft.com/office/drawing/2014/main" id="{2EDEF1CA-984E-7700-2BA8-B31F852F0E32}"/>
              </a:ext>
            </a:extLst>
          </p:cNvPr>
          <p:cNvSpPr>
            <a:spLocks noChangeArrowheads="1"/>
          </p:cNvSpPr>
          <p:nvPr/>
        </p:nvSpPr>
        <p:spPr bwMode="auto">
          <a:xfrm>
            <a:off x="4907133" y="1880118"/>
            <a:ext cx="239290" cy="95581"/>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algn="ctr" eaLnBrk="1" hangingPunct="1"/>
            <a:endParaRPr lang="en-GB" altLang="en-US" sz="1800" b="0">
              <a:solidFill>
                <a:srgbClr val="000000"/>
              </a:solidFill>
            </a:endParaRPr>
          </a:p>
        </p:txBody>
      </p:sp>
      <p:sp>
        <p:nvSpPr>
          <p:cNvPr id="12" name="Line 12">
            <a:extLst>
              <a:ext uri="{FF2B5EF4-FFF2-40B4-BE49-F238E27FC236}">
                <a16:creationId xmlns:a16="http://schemas.microsoft.com/office/drawing/2014/main" id="{EEA83992-9308-9A0D-3CD2-02BD794CFDD7}"/>
              </a:ext>
            </a:extLst>
          </p:cNvPr>
          <p:cNvSpPr>
            <a:spLocks noChangeShapeType="1"/>
          </p:cNvSpPr>
          <p:nvPr/>
        </p:nvSpPr>
        <p:spPr bwMode="auto">
          <a:xfrm>
            <a:off x="4879734" y="1939988"/>
            <a:ext cx="26487" cy="0"/>
          </a:xfrm>
          <a:prstGeom prst="line">
            <a:avLst/>
          </a:prstGeom>
          <a:noFill/>
          <a:ln w="9525">
            <a:solidFill>
              <a:schemeClr val="tx1"/>
            </a:solidFill>
            <a:round/>
            <a:headEnd/>
            <a:tailEnd type="triangle" w="lg" len="lg"/>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13" name="Oval 18">
            <a:extLst>
              <a:ext uri="{FF2B5EF4-FFF2-40B4-BE49-F238E27FC236}">
                <a16:creationId xmlns:a16="http://schemas.microsoft.com/office/drawing/2014/main" id="{2AEF9C05-244A-CFAB-5FD6-F07CD1AE3830}"/>
              </a:ext>
            </a:extLst>
          </p:cNvPr>
          <p:cNvSpPr>
            <a:spLocks noChangeArrowheads="1"/>
          </p:cNvSpPr>
          <p:nvPr/>
        </p:nvSpPr>
        <p:spPr bwMode="auto">
          <a:xfrm>
            <a:off x="3946321" y="3035494"/>
            <a:ext cx="4073407" cy="680621"/>
          </a:xfrm>
          <a:prstGeom prst="ellipse">
            <a:avLst/>
          </a:prstGeom>
          <a:noFill/>
          <a:ln w="1587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4" name="Oval 19">
            <a:extLst>
              <a:ext uri="{FF2B5EF4-FFF2-40B4-BE49-F238E27FC236}">
                <a16:creationId xmlns:a16="http://schemas.microsoft.com/office/drawing/2014/main" id="{193709D7-1CD9-B421-7D5A-D39E5311A588}"/>
              </a:ext>
            </a:extLst>
          </p:cNvPr>
          <p:cNvSpPr>
            <a:spLocks noChangeArrowheads="1"/>
          </p:cNvSpPr>
          <p:nvPr/>
        </p:nvSpPr>
        <p:spPr bwMode="auto">
          <a:xfrm>
            <a:off x="7933876" y="3277072"/>
            <a:ext cx="43839" cy="50416"/>
          </a:xfrm>
          <a:prstGeom prst="ellipse">
            <a:avLst/>
          </a:prstGeom>
          <a:solidFill>
            <a:schemeClr val="tx1"/>
          </a:solidFill>
          <a:ln w="9525">
            <a:solidFill>
              <a:schemeClr val="tx1"/>
            </a:solidFill>
            <a:round/>
            <a:headEnd/>
            <a:tailEnd/>
          </a:ln>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5" name="Oval 20">
            <a:extLst>
              <a:ext uri="{FF2B5EF4-FFF2-40B4-BE49-F238E27FC236}">
                <a16:creationId xmlns:a16="http://schemas.microsoft.com/office/drawing/2014/main" id="{9F381C0B-C8AF-3BAA-5A6F-87F9F9548B80}"/>
              </a:ext>
            </a:extLst>
          </p:cNvPr>
          <p:cNvSpPr>
            <a:spLocks noChangeArrowheads="1"/>
          </p:cNvSpPr>
          <p:nvPr/>
        </p:nvSpPr>
        <p:spPr bwMode="auto">
          <a:xfrm>
            <a:off x="4131725" y="3124773"/>
            <a:ext cx="3705339" cy="493660"/>
          </a:xfrm>
          <a:prstGeom prst="ellipse">
            <a:avLst/>
          </a:prstGeom>
          <a:noFill/>
          <a:ln w="15875">
            <a:solidFill>
              <a:schemeClr val="tx1"/>
            </a:solidFill>
            <a:prstDash val="sysDot"/>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6" name="Rectangle 21">
            <a:extLst>
              <a:ext uri="{FF2B5EF4-FFF2-40B4-BE49-F238E27FC236}">
                <a16:creationId xmlns:a16="http://schemas.microsoft.com/office/drawing/2014/main" id="{29D93421-8FB9-C657-8FFA-3329B6845856}"/>
              </a:ext>
            </a:extLst>
          </p:cNvPr>
          <p:cNvSpPr>
            <a:spLocks noChangeArrowheads="1"/>
          </p:cNvSpPr>
          <p:nvPr/>
        </p:nvSpPr>
        <p:spPr bwMode="auto">
          <a:xfrm>
            <a:off x="7645267" y="3304381"/>
            <a:ext cx="239290" cy="13129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7" name="Line 22">
            <a:extLst>
              <a:ext uri="{FF2B5EF4-FFF2-40B4-BE49-F238E27FC236}">
                <a16:creationId xmlns:a16="http://schemas.microsoft.com/office/drawing/2014/main" id="{7BD23A94-F343-5480-26F5-52876BA359FC}"/>
              </a:ext>
            </a:extLst>
          </p:cNvPr>
          <p:cNvSpPr>
            <a:spLocks noChangeShapeType="1"/>
          </p:cNvSpPr>
          <p:nvPr/>
        </p:nvSpPr>
        <p:spPr bwMode="auto">
          <a:xfrm>
            <a:off x="7728379" y="3282324"/>
            <a:ext cx="51146" cy="42014"/>
          </a:xfrm>
          <a:prstGeom prst="line">
            <a:avLst/>
          </a:prstGeom>
          <a:noFill/>
          <a:ln w="9525">
            <a:solidFill>
              <a:schemeClr val="tx1"/>
            </a:solidFill>
            <a:round/>
            <a:headEnd/>
            <a:tailEnd type="triangle" w="lg" len="lg"/>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18" name="Text Box 25">
            <a:extLst>
              <a:ext uri="{FF2B5EF4-FFF2-40B4-BE49-F238E27FC236}">
                <a16:creationId xmlns:a16="http://schemas.microsoft.com/office/drawing/2014/main" id="{39B9CF8D-EC8B-2917-11AD-3463945B5552}"/>
              </a:ext>
            </a:extLst>
          </p:cNvPr>
          <p:cNvSpPr txBox="1">
            <a:spLocks noChangeArrowheads="1"/>
          </p:cNvSpPr>
          <p:nvPr/>
        </p:nvSpPr>
        <p:spPr bwMode="auto">
          <a:xfrm>
            <a:off x="4666017" y="1667950"/>
            <a:ext cx="113120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dirty="0">
                <a:solidFill>
                  <a:schemeClr val="accent1"/>
                </a:solidFill>
                <a:latin typeface="Calibri"/>
              </a:rPr>
              <a:t>Extraction</a:t>
            </a:r>
          </a:p>
        </p:txBody>
      </p:sp>
      <p:sp>
        <p:nvSpPr>
          <p:cNvPr id="19" name="Text Box 26">
            <a:extLst>
              <a:ext uri="{FF2B5EF4-FFF2-40B4-BE49-F238E27FC236}">
                <a16:creationId xmlns:a16="http://schemas.microsoft.com/office/drawing/2014/main" id="{1BC307D2-9A97-61A8-566C-72954BA03BA7}"/>
              </a:ext>
            </a:extLst>
          </p:cNvPr>
          <p:cNvSpPr txBox="1">
            <a:spLocks noChangeArrowheads="1"/>
          </p:cNvSpPr>
          <p:nvPr/>
        </p:nvSpPr>
        <p:spPr bwMode="auto">
          <a:xfrm>
            <a:off x="6090677" y="2279625"/>
            <a:ext cx="938398"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dirty="0">
                <a:solidFill>
                  <a:schemeClr val="accent1"/>
                </a:solidFill>
                <a:latin typeface="Calibri"/>
              </a:rPr>
              <a:t>Transfer</a:t>
            </a:r>
          </a:p>
        </p:txBody>
      </p:sp>
      <p:sp>
        <p:nvSpPr>
          <p:cNvPr id="20" name="Text Box 27">
            <a:extLst>
              <a:ext uri="{FF2B5EF4-FFF2-40B4-BE49-F238E27FC236}">
                <a16:creationId xmlns:a16="http://schemas.microsoft.com/office/drawing/2014/main" id="{CE497D2B-F23A-8B3F-7055-56424AFF2264}"/>
              </a:ext>
            </a:extLst>
          </p:cNvPr>
          <p:cNvSpPr txBox="1">
            <a:spLocks noChangeArrowheads="1"/>
          </p:cNvSpPr>
          <p:nvPr/>
        </p:nvSpPr>
        <p:spPr bwMode="auto">
          <a:xfrm>
            <a:off x="8042561" y="3180966"/>
            <a:ext cx="595485" cy="2426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a:solidFill>
                  <a:srgbClr val="000000"/>
                </a:solidFill>
                <a:latin typeface="Calibri"/>
              </a:rPr>
              <a:t>Injection</a:t>
            </a:r>
          </a:p>
        </p:txBody>
      </p:sp>
      <p:sp>
        <p:nvSpPr>
          <p:cNvPr id="21" name="Freeform 39">
            <a:extLst>
              <a:ext uri="{FF2B5EF4-FFF2-40B4-BE49-F238E27FC236}">
                <a16:creationId xmlns:a16="http://schemas.microsoft.com/office/drawing/2014/main" id="{73AB57B1-769F-C01C-FC87-6D5523BF05FC}"/>
              </a:ext>
            </a:extLst>
          </p:cNvPr>
          <p:cNvSpPr>
            <a:spLocks/>
          </p:cNvSpPr>
          <p:nvPr/>
        </p:nvSpPr>
        <p:spPr bwMode="auto">
          <a:xfrm>
            <a:off x="5005772" y="2008260"/>
            <a:ext cx="2953677" cy="1294020"/>
          </a:xfrm>
          <a:custGeom>
            <a:avLst/>
            <a:gdLst>
              <a:gd name="T0" fmla="*/ 0 w 3234"/>
              <a:gd name="T1" fmla="*/ 0 h 1232"/>
              <a:gd name="T2" fmla="*/ 2147483647 w 3234"/>
              <a:gd name="T3" fmla="*/ 2147483647 h 1232"/>
              <a:gd name="T4" fmla="*/ 2147483647 w 3234"/>
              <a:gd name="T5" fmla="*/ 2147483647 h 1232"/>
              <a:gd name="T6" fmla="*/ 2147483647 w 3234"/>
              <a:gd name="T7" fmla="*/ 2147483647 h 1232"/>
              <a:gd name="T8" fmla="*/ 2147483647 w 3234"/>
              <a:gd name="T9" fmla="*/ 2147483647 h 1232"/>
              <a:gd name="T10" fmla="*/ 2147483647 w 3234"/>
              <a:gd name="T11" fmla="*/ 2147483647 h 1232"/>
              <a:gd name="T12" fmla="*/ 0 60000 65536"/>
              <a:gd name="T13" fmla="*/ 0 60000 65536"/>
              <a:gd name="T14" fmla="*/ 0 60000 65536"/>
              <a:gd name="T15" fmla="*/ 0 60000 65536"/>
              <a:gd name="T16" fmla="*/ 0 60000 65536"/>
              <a:gd name="T17" fmla="*/ 0 60000 65536"/>
              <a:gd name="T18" fmla="*/ 0 w 3234"/>
              <a:gd name="T19" fmla="*/ 0 h 1232"/>
              <a:gd name="T20" fmla="*/ 3234 w 3234"/>
              <a:gd name="T21" fmla="*/ 1232 h 1232"/>
            </a:gdLst>
            <a:ahLst/>
            <a:cxnLst>
              <a:cxn ang="T12">
                <a:pos x="T0" y="T1"/>
              </a:cxn>
              <a:cxn ang="T13">
                <a:pos x="T2" y="T3"/>
              </a:cxn>
              <a:cxn ang="T14">
                <a:pos x="T4" y="T5"/>
              </a:cxn>
              <a:cxn ang="T15">
                <a:pos x="T6" y="T7"/>
              </a:cxn>
              <a:cxn ang="T16">
                <a:pos x="T8" y="T9"/>
              </a:cxn>
              <a:cxn ang="T17">
                <a:pos x="T10" y="T11"/>
              </a:cxn>
            </a:cxnLst>
            <a:rect l="T18" t="T19" r="T20" b="T21"/>
            <a:pathLst>
              <a:path w="3234" h="1232">
                <a:moveTo>
                  <a:pt x="0" y="0"/>
                </a:moveTo>
                <a:cubicBezTo>
                  <a:pt x="145" y="17"/>
                  <a:pt x="420" y="72"/>
                  <a:pt x="644" y="177"/>
                </a:cubicBezTo>
                <a:cubicBezTo>
                  <a:pt x="868" y="282"/>
                  <a:pt x="1099" y="514"/>
                  <a:pt x="1346" y="628"/>
                </a:cubicBezTo>
                <a:cubicBezTo>
                  <a:pt x="1593" y="742"/>
                  <a:pt x="1879" y="793"/>
                  <a:pt x="2127" y="861"/>
                </a:cubicBezTo>
                <a:cubicBezTo>
                  <a:pt x="2375" y="929"/>
                  <a:pt x="2649" y="976"/>
                  <a:pt x="2834" y="1038"/>
                </a:cubicBezTo>
                <a:cubicBezTo>
                  <a:pt x="3019" y="1100"/>
                  <a:pt x="3126" y="1166"/>
                  <a:pt x="3234" y="1232"/>
                </a:cubicBezTo>
              </a:path>
            </a:pathLst>
          </a:custGeom>
          <a:noFill/>
          <a:ln w="19050" cap="flat" cmpd="sng">
            <a:solidFill>
              <a:schemeClr val="tx1"/>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GB">
              <a:solidFill>
                <a:srgbClr val="000000"/>
              </a:solidFill>
            </a:endParaRPr>
          </a:p>
        </p:txBody>
      </p:sp>
      <p:sp>
        <p:nvSpPr>
          <p:cNvPr id="22" name="Freeform 42">
            <a:extLst>
              <a:ext uri="{FF2B5EF4-FFF2-40B4-BE49-F238E27FC236}">
                <a16:creationId xmlns:a16="http://schemas.microsoft.com/office/drawing/2014/main" id="{BE43CBB3-90A8-9F8C-7AC1-695806D376F6}"/>
              </a:ext>
            </a:extLst>
          </p:cNvPr>
          <p:cNvSpPr>
            <a:spLocks/>
          </p:cNvSpPr>
          <p:nvPr/>
        </p:nvSpPr>
        <p:spPr bwMode="auto">
          <a:xfrm>
            <a:off x="5461519" y="2208876"/>
            <a:ext cx="969946" cy="642809"/>
          </a:xfrm>
          <a:custGeom>
            <a:avLst/>
            <a:gdLst>
              <a:gd name="T0" fmla="*/ 0 w 1062"/>
              <a:gd name="T1" fmla="*/ 0 h 612"/>
              <a:gd name="T2" fmla="*/ 2147483647 w 1062"/>
              <a:gd name="T3" fmla="*/ 2147483647 h 612"/>
              <a:gd name="T4" fmla="*/ 2147483647 w 1062"/>
              <a:gd name="T5" fmla="*/ 2147483647 h 612"/>
              <a:gd name="T6" fmla="*/ 2147483647 w 1062"/>
              <a:gd name="T7" fmla="*/ 2147483647 h 612"/>
              <a:gd name="T8" fmla="*/ 2147483647 w 1062"/>
              <a:gd name="T9" fmla="*/ 2147483647 h 612"/>
              <a:gd name="T10" fmla="*/ 0 60000 65536"/>
              <a:gd name="T11" fmla="*/ 0 60000 65536"/>
              <a:gd name="T12" fmla="*/ 0 60000 65536"/>
              <a:gd name="T13" fmla="*/ 0 60000 65536"/>
              <a:gd name="T14" fmla="*/ 0 60000 65536"/>
              <a:gd name="T15" fmla="*/ 0 w 1062"/>
              <a:gd name="T16" fmla="*/ 0 h 612"/>
              <a:gd name="T17" fmla="*/ 1062 w 1062"/>
              <a:gd name="T18" fmla="*/ 612 h 612"/>
            </a:gdLst>
            <a:ahLst/>
            <a:cxnLst>
              <a:cxn ang="T10">
                <a:pos x="T0" y="T1"/>
              </a:cxn>
              <a:cxn ang="T11">
                <a:pos x="T2" y="T3"/>
              </a:cxn>
              <a:cxn ang="T12">
                <a:pos x="T4" y="T5"/>
              </a:cxn>
              <a:cxn ang="T13">
                <a:pos x="T6" y="T7"/>
              </a:cxn>
              <a:cxn ang="T14">
                <a:pos x="T8" y="T9"/>
              </a:cxn>
            </a:cxnLst>
            <a:rect l="T15" t="T16" r="T17" b="T18"/>
            <a:pathLst>
              <a:path w="1062" h="612">
                <a:moveTo>
                  <a:pt x="0" y="0"/>
                </a:moveTo>
                <a:cubicBezTo>
                  <a:pt x="23" y="11"/>
                  <a:pt x="81" y="31"/>
                  <a:pt x="144" y="66"/>
                </a:cubicBezTo>
                <a:cubicBezTo>
                  <a:pt x="207" y="101"/>
                  <a:pt x="290" y="145"/>
                  <a:pt x="378" y="210"/>
                </a:cubicBezTo>
                <a:cubicBezTo>
                  <a:pt x="466" y="275"/>
                  <a:pt x="558" y="389"/>
                  <a:pt x="672" y="456"/>
                </a:cubicBezTo>
                <a:cubicBezTo>
                  <a:pt x="786" y="523"/>
                  <a:pt x="924" y="567"/>
                  <a:pt x="1062" y="612"/>
                </a:cubicBezTo>
              </a:path>
            </a:pathLst>
          </a:custGeom>
          <a:noFill/>
          <a:ln w="19050" cap="flat" cmpd="sng">
            <a:solidFill>
              <a:schemeClr val="tx1"/>
            </a:solidFill>
            <a:prstDash val="sysDot"/>
            <a:round/>
            <a:headEnd/>
            <a:tailEnd type="triangle" w="med" len="med"/>
          </a:ln>
          <a:extLst>
            <a:ext uri="{909E8E84-426E-40dd-AFC4-6F175D3DCCD1}">
              <a14:hiddenFill xmlns:a14="http://schemas.microsoft.com/office/drawing/2010/main" xmlns="">
                <a:solidFill>
                  <a:srgbClr val="FFFFFF"/>
                </a:solidFill>
              </a14:hiddenFill>
            </a:ext>
          </a:extLst>
        </p:spPr>
        <p:txBody>
          <a:bodyPr wrap="none">
            <a:spAutoFit/>
          </a:bodyPr>
          <a:lstStyle/>
          <a:p>
            <a:endParaRPr lang="en-GB">
              <a:solidFill>
                <a:srgbClr val="000000"/>
              </a:solidFill>
            </a:endParaRPr>
          </a:p>
        </p:txBody>
      </p:sp>
    </p:spTree>
    <p:extLst>
      <p:ext uri="{BB962C8B-B14F-4D97-AF65-F5344CB8AC3E}">
        <p14:creationId xmlns:p14="http://schemas.microsoft.com/office/powerpoint/2010/main" val="376651244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US" dirty="0"/>
              <a:t>Charge exchange: concept</a:t>
            </a:r>
            <a:endParaRPr lang="en-US" sz="1800" dirty="0"/>
          </a:p>
        </p:txBody>
      </p:sp>
      <p:sp>
        <p:nvSpPr>
          <p:cNvPr id="3" name="Content Placeholder 2">
            <a:extLst>
              <a:ext uri="{FF2B5EF4-FFF2-40B4-BE49-F238E27FC236}">
                <a16:creationId xmlns:a16="http://schemas.microsoft.com/office/drawing/2014/main" id="{B4E75931-981E-4D3C-9DDE-C63EC7DE318C}"/>
              </a:ext>
            </a:extLst>
          </p:cNvPr>
          <p:cNvSpPr>
            <a:spLocks noGrp="1"/>
          </p:cNvSpPr>
          <p:nvPr>
            <p:ph idx="1"/>
          </p:nvPr>
        </p:nvSpPr>
        <p:spPr>
          <a:xfrm>
            <a:off x="-31114" y="1207571"/>
            <a:ext cx="4464574" cy="3446871"/>
          </a:xfrm>
        </p:spPr>
        <p:txBody>
          <a:bodyPr>
            <a:normAutofit/>
          </a:bodyPr>
          <a:lstStyle/>
          <a:p>
            <a:r>
              <a:rPr lang="en-US" dirty="0"/>
              <a:t>Principle</a:t>
            </a:r>
          </a:p>
          <a:p>
            <a:pPr lvl="1"/>
            <a:r>
              <a:rPr lang="en-US" dirty="0"/>
              <a:t>Injected beam changes charge states through stripping in the injection region</a:t>
            </a:r>
          </a:p>
          <a:p>
            <a:pPr lvl="1"/>
            <a:r>
              <a:rPr lang="en-US" dirty="0"/>
              <a:t>Since both injected and circulating beam can cross the same space at the same time, longer injection times and higher brightness are reachable</a:t>
            </a:r>
          </a:p>
          <a:p>
            <a:endParaRPr lang="en-US" dirty="0"/>
          </a:p>
          <a:p>
            <a:r>
              <a:rPr lang="en-US" dirty="0"/>
              <a:t>Applications</a:t>
            </a:r>
          </a:p>
          <a:p>
            <a:pPr lvl="1"/>
            <a:r>
              <a:rPr lang="en-US" dirty="0"/>
              <a:t>At CERN PSB since 2020</a:t>
            </a:r>
          </a:p>
          <a:p>
            <a:pPr lvl="1"/>
            <a:r>
              <a:rPr lang="en-US" dirty="0"/>
              <a:t>At BNL AGS-Booster since the 1992</a:t>
            </a:r>
          </a:p>
          <a:p>
            <a:pPr lvl="1"/>
            <a:endParaRPr lang="en-US"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62</a:t>
            </a:fld>
            <a:endParaRPr lang="en-US" dirty="0"/>
          </a:p>
        </p:txBody>
      </p:sp>
      <p:pic>
        <p:nvPicPr>
          <p:cNvPr id="8" name="Picture 7">
            <a:extLst>
              <a:ext uri="{FF2B5EF4-FFF2-40B4-BE49-F238E27FC236}">
                <a16:creationId xmlns:a16="http://schemas.microsoft.com/office/drawing/2014/main" id="{0DF81792-36D2-44A9-ABA4-2EE0D714FD66}"/>
              </a:ext>
            </a:extLst>
          </p:cNvPr>
          <p:cNvPicPr>
            <a:picLocks noChangeAspect="1"/>
          </p:cNvPicPr>
          <p:nvPr/>
        </p:nvPicPr>
        <p:blipFill>
          <a:blip r:embed="rId2"/>
          <a:stretch>
            <a:fillRect/>
          </a:stretch>
        </p:blipFill>
        <p:spPr>
          <a:xfrm>
            <a:off x="4092352" y="1424332"/>
            <a:ext cx="4824346" cy="2152818"/>
          </a:xfrm>
          <a:prstGeom prst="rect">
            <a:avLst/>
          </a:prstGeom>
        </p:spPr>
      </p:pic>
      <p:sp>
        <p:nvSpPr>
          <p:cNvPr id="7" name="TextBox 6">
            <a:extLst>
              <a:ext uri="{FF2B5EF4-FFF2-40B4-BE49-F238E27FC236}">
                <a16:creationId xmlns:a16="http://schemas.microsoft.com/office/drawing/2014/main" id="{31E26B92-55AE-E549-B697-4024A1F36B8F}"/>
              </a:ext>
            </a:extLst>
          </p:cNvPr>
          <p:cNvSpPr txBox="1"/>
          <p:nvPr/>
        </p:nvSpPr>
        <p:spPr>
          <a:xfrm>
            <a:off x="427220" y="652072"/>
            <a:ext cx="4317167" cy="369332"/>
          </a:xfrm>
          <a:prstGeom prst="rect">
            <a:avLst/>
          </a:prstGeom>
          <a:noFill/>
        </p:spPr>
        <p:txBody>
          <a:bodyPr wrap="square" rtlCol="0">
            <a:spAutoFit/>
          </a:bodyPr>
          <a:lstStyle/>
          <a:p>
            <a:r>
              <a:rPr lang="en-CH" dirty="0"/>
              <a:t>Phase space density must be conserved</a:t>
            </a:r>
          </a:p>
        </p:txBody>
      </p:sp>
      <p:sp>
        <p:nvSpPr>
          <p:cNvPr id="9" name="TextBox 8">
            <a:extLst>
              <a:ext uri="{FF2B5EF4-FFF2-40B4-BE49-F238E27FC236}">
                <a16:creationId xmlns:a16="http://schemas.microsoft.com/office/drawing/2014/main" id="{3673AFCD-D5F9-0DC5-1786-98982AE756B4}"/>
              </a:ext>
            </a:extLst>
          </p:cNvPr>
          <p:cNvSpPr txBox="1"/>
          <p:nvPr/>
        </p:nvSpPr>
        <p:spPr>
          <a:xfrm>
            <a:off x="4849318" y="661375"/>
            <a:ext cx="3612629" cy="369332"/>
          </a:xfrm>
          <a:prstGeom prst="rect">
            <a:avLst/>
          </a:prstGeom>
          <a:noFill/>
        </p:spPr>
        <p:txBody>
          <a:bodyPr wrap="square" rtlCol="0">
            <a:spAutoFit/>
          </a:bodyPr>
          <a:lstStyle/>
          <a:p>
            <a:r>
              <a:rPr lang="en-GB" b="1" u="sng" dirty="0"/>
              <a:t>u</a:t>
            </a:r>
            <a:r>
              <a:rPr lang="en-CH" b="1" u="sng" dirty="0"/>
              <a:t>nder conservative forces</a:t>
            </a:r>
          </a:p>
        </p:txBody>
      </p:sp>
    </p:spTree>
    <p:extLst>
      <p:ext uri="{BB962C8B-B14F-4D97-AF65-F5344CB8AC3E}">
        <p14:creationId xmlns:p14="http://schemas.microsoft.com/office/powerpoint/2010/main" val="3518897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7" grpId="0"/>
      <p:bldP spid="9"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15E442-AD80-88F5-72E0-C18A93C79CE0}"/>
              </a:ext>
            </a:extLst>
          </p:cNvPr>
          <p:cNvSpPr>
            <a:spLocks noGrp="1"/>
          </p:cNvSpPr>
          <p:nvPr>
            <p:ph type="title"/>
          </p:nvPr>
        </p:nvSpPr>
        <p:spPr/>
        <p:txBody>
          <a:bodyPr/>
          <a:lstStyle/>
          <a:p>
            <a:endParaRPr lang="en-CH"/>
          </a:p>
        </p:txBody>
      </p:sp>
      <p:sp>
        <p:nvSpPr>
          <p:cNvPr id="5" name="Footer Placeholder 4">
            <a:extLst>
              <a:ext uri="{FF2B5EF4-FFF2-40B4-BE49-F238E27FC236}">
                <a16:creationId xmlns:a16="http://schemas.microsoft.com/office/drawing/2014/main" id="{93D5C3DA-16EB-5968-FF6D-B2D87D5000D9}"/>
              </a:ext>
            </a:extLst>
          </p:cNvPr>
          <p:cNvSpPr>
            <a:spLocks noGrp="1"/>
          </p:cNvSpPr>
          <p:nvPr>
            <p:ph type="ftr" sz="quarter" idx="3"/>
          </p:nvPr>
        </p:nvSpPr>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BCEE3973-E876-50F6-C8ED-1ACBF8614F94}"/>
              </a:ext>
            </a:extLst>
          </p:cNvPr>
          <p:cNvSpPr>
            <a:spLocks noGrp="1"/>
          </p:cNvSpPr>
          <p:nvPr>
            <p:ph type="sldNum" sz="quarter" idx="4"/>
          </p:nvPr>
        </p:nvSpPr>
        <p:spPr/>
        <p:txBody>
          <a:bodyPr/>
          <a:lstStyle/>
          <a:p>
            <a:fld id="{17918391-D411-FE40-AAD7-861AE5233E0E}" type="slidenum">
              <a:rPr lang="en-US" smtClean="0"/>
              <a:pPr/>
              <a:t>63</a:t>
            </a:fld>
            <a:endParaRPr lang="en-US" dirty="0"/>
          </a:p>
        </p:txBody>
      </p:sp>
      <p:pic>
        <p:nvPicPr>
          <p:cNvPr id="7" name="testgif">
            <a:hlinkClick r:id="" action="ppaction://media"/>
            <a:extLst>
              <a:ext uri="{FF2B5EF4-FFF2-40B4-BE49-F238E27FC236}">
                <a16:creationId xmlns:a16="http://schemas.microsoft.com/office/drawing/2014/main" id="{8E882A2E-6015-D150-F60A-0EF4A0F82106}"/>
              </a:ext>
            </a:extLst>
          </p:cNvPr>
          <p:cNvPicPr>
            <a:picLocks noChangeAspect="1"/>
          </p:cNvPicPr>
          <p:nvPr>
            <a:videoFile r:link="rId1"/>
            <p:extLst>
              <p:ext uri="{DAA4B4D4-6D71-4841-9C94-3DE7FCFB9230}">
                <p14:media xmlns:p14="http://schemas.microsoft.com/office/powerpoint/2010/main" r:embed="rId2">
                  <p14:trim st="700"/>
                </p14:media>
              </p:ext>
            </p:extLst>
          </p:nvPr>
        </p:nvPicPr>
        <p:blipFill rotWithShape="1">
          <a:blip r:embed="rId4"/>
          <a:srcRect l="31876" t="26947" r="24606" b="7276"/>
          <a:stretch/>
        </p:blipFill>
        <p:spPr>
          <a:xfrm>
            <a:off x="1626256" y="192947"/>
            <a:ext cx="5249265" cy="4462943"/>
          </a:xfrm>
          <a:prstGeom prst="rect">
            <a:avLst/>
          </a:prstGeom>
          <a:effectLst>
            <a:outerShdw blurRad="50800" dist="38100" dir="2700000" algn="tl" rotWithShape="0">
              <a:prstClr val="black">
                <a:alpha val="40000"/>
              </a:prstClr>
            </a:outerShdw>
          </a:effectLst>
        </p:spPr>
      </p:pic>
      <p:sp>
        <p:nvSpPr>
          <p:cNvPr id="8" name="TextBox 7">
            <a:extLst>
              <a:ext uri="{FF2B5EF4-FFF2-40B4-BE49-F238E27FC236}">
                <a16:creationId xmlns:a16="http://schemas.microsoft.com/office/drawing/2014/main" id="{96DC9968-8C81-8C58-63E9-72774F93C888}"/>
              </a:ext>
            </a:extLst>
          </p:cNvPr>
          <p:cNvSpPr txBox="1"/>
          <p:nvPr/>
        </p:nvSpPr>
        <p:spPr>
          <a:xfrm>
            <a:off x="6844513" y="3888733"/>
            <a:ext cx="2203357" cy="600164"/>
          </a:xfrm>
          <a:prstGeom prst="rect">
            <a:avLst/>
          </a:prstGeom>
          <a:noFill/>
        </p:spPr>
        <p:txBody>
          <a:bodyPr wrap="square" rtlCol="0">
            <a:spAutoFit/>
          </a:bodyPr>
          <a:lstStyle/>
          <a:p>
            <a:r>
              <a:rPr lang="en-US" sz="1100" dirty="0">
                <a:solidFill>
                  <a:schemeClr val="accent6">
                    <a:lumMod val="50000"/>
                  </a:schemeClr>
                </a:solidFill>
              </a:rPr>
              <a:t>E. Renner, CERN proton booster (PSB), SY-ABT-BTP (2018)</a:t>
            </a:r>
          </a:p>
        </p:txBody>
      </p:sp>
    </p:spTree>
    <p:extLst>
      <p:ext uri="{BB962C8B-B14F-4D97-AF65-F5344CB8AC3E}">
        <p14:creationId xmlns:p14="http://schemas.microsoft.com/office/powerpoint/2010/main" val="310845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3126"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7"/>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7"/>
                                        </p:tgtEl>
                                      </p:cBhvr>
                                    </p:cmd>
                                  </p:childTnLst>
                                </p:cTn>
                              </p:par>
                            </p:childTnLst>
                          </p:cTn>
                        </p:par>
                      </p:childTnLst>
                    </p:cTn>
                  </p:par>
                </p:childTnLst>
              </p:cTn>
              <p:nextCondLst>
                <p:cond evt="onClick" delay="0">
                  <p:tgtEl>
                    <p:spTgt spid="7"/>
                  </p:tgtEl>
                </p:cond>
              </p:nextCondLst>
            </p:seq>
            <p:video>
              <p:cMediaNode vol="80000">
                <p:cTn id="12" repeatCount="indefinite" fill="hold" display="0">
                  <p:stCondLst>
                    <p:cond delay="indefinite"/>
                  </p:stCondLst>
                </p:cTn>
                <p:tgtEl>
                  <p:spTgt spid="7"/>
                </p:tgtEl>
              </p:cMediaNode>
            </p:video>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1480519-EC83-0C3E-B448-02F0CF139846}"/>
              </a:ext>
            </a:extLst>
          </p:cNvPr>
          <p:cNvSpPr>
            <a:spLocks noGrp="1"/>
          </p:cNvSpPr>
          <p:nvPr>
            <p:ph idx="1"/>
          </p:nvPr>
        </p:nvSpPr>
        <p:spPr>
          <a:xfrm>
            <a:off x="164890" y="765367"/>
            <a:ext cx="4159770" cy="846074"/>
          </a:xfrm>
        </p:spPr>
        <p:txBody>
          <a:bodyPr>
            <a:normAutofit fontScale="92500" lnSpcReduction="20000"/>
          </a:bodyPr>
          <a:lstStyle/>
          <a:p>
            <a:r>
              <a:rPr lang="en-CH" dirty="0"/>
              <a:t>By carefully controlling the bumper settings, different phase space paitings can be produced.</a:t>
            </a:r>
          </a:p>
        </p:txBody>
      </p:sp>
      <p:sp>
        <p:nvSpPr>
          <p:cNvPr id="5" name="Footer Placeholder 4">
            <a:extLst>
              <a:ext uri="{FF2B5EF4-FFF2-40B4-BE49-F238E27FC236}">
                <a16:creationId xmlns:a16="http://schemas.microsoft.com/office/drawing/2014/main" id="{A104B766-0691-ABA8-103F-602F0A7CDA60}"/>
              </a:ext>
            </a:extLst>
          </p:cNvPr>
          <p:cNvSpPr>
            <a:spLocks noGrp="1"/>
          </p:cNvSpPr>
          <p:nvPr>
            <p:ph type="ftr" sz="quarter" idx="3"/>
          </p:nvPr>
        </p:nvSpPr>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72583F5A-8965-B2A0-96FF-D19CE924BF99}"/>
              </a:ext>
            </a:extLst>
          </p:cNvPr>
          <p:cNvSpPr>
            <a:spLocks noGrp="1"/>
          </p:cNvSpPr>
          <p:nvPr>
            <p:ph type="sldNum" sz="quarter" idx="4"/>
          </p:nvPr>
        </p:nvSpPr>
        <p:spPr/>
        <p:txBody>
          <a:bodyPr/>
          <a:lstStyle/>
          <a:p>
            <a:fld id="{17918391-D411-FE40-AAD7-861AE5233E0E}" type="slidenum">
              <a:rPr lang="en-US" smtClean="0"/>
              <a:pPr/>
              <a:t>64</a:t>
            </a:fld>
            <a:endParaRPr lang="en-US" dirty="0"/>
          </a:p>
        </p:txBody>
      </p:sp>
      <p:pic>
        <p:nvPicPr>
          <p:cNvPr id="8" name="Picture 7">
            <a:extLst>
              <a:ext uri="{FF2B5EF4-FFF2-40B4-BE49-F238E27FC236}">
                <a16:creationId xmlns:a16="http://schemas.microsoft.com/office/drawing/2014/main" id="{0D70005F-A93B-8BF7-E6AF-98AACCAD946B}"/>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465696" y="102394"/>
            <a:ext cx="4664870" cy="4664870"/>
          </a:xfrm>
          <a:prstGeom prst="rect">
            <a:avLst/>
          </a:prstGeom>
        </p:spPr>
      </p:pic>
      <p:grpSp>
        <p:nvGrpSpPr>
          <p:cNvPr id="14" name="Group 13">
            <a:extLst>
              <a:ext uri="{FF2B5EF4-FFF2-40B4-BE49-F238E27FC236}">
                <a16:creationId xmlns:a16="http://schemas.microsoft.com/office/drawing/2014/main" id="{23B3F86E-B2D2-577F-3C19-A70E0747EC8F}"/>
              </a:ext>
            </a:extLst>
          </p:cNvPr>
          <p:cNvGrpSpPr/>
          <p:nvPr/>
        </p:nvGrpSpPr>
        <p:grpSpPr>
          <a:xfrm>
            <a:off x="547945" y="1941908"/>
            <a:ext cx="3491903" cy="2774235"/>
            <a:chOff x="547945" y="1941908"/>
            <a:chExt cx="3491903" cy="2774235"/>
          </a:xfrm>
        </p:grpSpPr>
        <p:pic>
          <p:nvPicPr>
            <p:cNvPr id="9" name="Picture 8">
              <a:extLst>
                <a:ext uri="{FF2B5EF4-FFF2-40B4-BE49-F238E27FC236}">
                  <a16:creationId xmlns:a16="http://schemas.microsoft.com/office/drawing/2014/main" id="{8AA577F7-8D7F-ACDE-1686-13860BEF6F84}"/>
                </a:ext>
              </a:extLst>
            </p:cNvPr>
            <p:cNvPicPr>
              <a:picLocks noChangeAspect="1"/>
            </p:cNvPicPr>
            <p:nvPr/>
          </p:nvPicPr>
          <p:blipFill>
            <a:blip r:embed="rId3"/>
            <a:stretch>
              <a:fillRect/>
            </a:stretch>
          </p:blipFill>
          <p:spPr>
            <a:xfrm>
              <a:off x="547945" y="1963988"/>
              <a:ext cx="1183419" cy="1409911"/>
            </a:xfrm>
            <a:prstGeom prst="rect">
              <a:avLst/>
            </a:prstGeom>
          </p:spPr>
        </p:pic>
        <p:pic>
          <p:nvPicPr>
            <p:cNvPr id="10" name="Picture 9">
              <a:extLst>
                <a:ext uri="{FF2B5EF4-FFF2-40B4-BE49-F238E27FC236}">
                  <a16:creationId xmlns:a16="http://schemas.microsoft.com/office/drawing/2014/main" id="{A0972DAC-679D-7025-18D8-58BA4E4775A3}"/>
                </a:ext>
              </a:extLst>
            </p:cNvPr>
            <p:cNvPicPr>
              <a:picLocks noChangeAspect="1"/>
            </p:cNvPicPr>
            <p:nvPr/>
          </p:nvPicPr>
          <p:blipFill>
            <a:blip r:embed="rId4"/>
            <a:stretch>
              <a:fillRect/>
            </a:stretch>
          </p:blipFill>
          <p:spPr>
            <a:xfrm>
              <a:off x="2832145" y="1941908"/>
              <a:ext cx="1207703" cy="1431991"/>
            </a:xfrm>
            <a:prstGeom prst="rect">
              <a:avLst/>
            </a:prstGeom>
          </p:spPr>
        </p:pic>
        <p:pic>
          <p:nvPicPr>
            <p:cNvPr id="11" name="Picture 10">
              <a:extLst>
                <a:ext uri="{FF2B5EF4-FFF2-40B4-BE49-F238E27FC236}">
                  <a16:creationId xmlns:a16="http://schemas.microsoft.com/office/drawing/2014/main" id="{15F051FE-F857-7891-4ADE-69AF0FB69630}"/>
                </a:ext>
              </a:extLst>
            </p:cNvPr>
            <p:cNvPicPr>
              <a:picLocks noChangeAspect="1"/>
            </p:cNvPicPr>
            <p:nvPr/>
          </p:nvPicPr>
          <p:blipFill>
            <a:blip r:embed="rId5"/>
            <a:stretch>
              <a:fillRect/>
            </a:stretch>
          </p:blipFill>
          <p:spPr>
            <a:xfrm>
              <a:off x="1937696" y="3468846"/>
              <a:ext cx="1010914" cy="1247297"/>
            </a:xfrm>
            <a:prstGeom prst="rect">
              <a:avLst/>
            </a:prstGeom>
          </p:spPr>
        </p:pic>
      </p:grpSp>
      <p:sp>
        <p:nvSpPr>
          <p:cNvPr id="12" name="TextBox 11">
            <a:extLst>
              <a:ext uri="{FF2B5EF4-FFF2-40B4-BE49-F238E27FC236}">
                <a16:creationId xmlns:a16="http://schemas.microsoft.com/office/drawing/2014/main" id="{5FFDF956-279B-8CB5-E4E1-3948823652A1}"/>
              </a:ext>
            </a:extLst>
          </p:cNvPr>
          <p:cNvSpPr txBox="1"/>
          <p:nvPr/>
        </p:nvSpPr>
        <p:spPr>
          <a:xfrm>
            <a:off x="178568" y="4361461"/>
            <a:ext cx="1499016" cy="369332"/>
          </a:xfrm>
          <a:prstGeom prst="rect">
            <a:avLst/>
          </a:prstGeom>
          <a:noFill/>
        </p:spPr>
        <p:txBody>
          <a:bodyPr wrap="square" rtlCol="0">
            <a:spAutoFit/>
          </a:bodyPr>
          <a:lstStyle/>
          <a:p>
            <a:r>
              <a:rPr lang="en-CH" dirty="0">
                <a:hlinkClick r:id="rId6"/>
              </a:rPr>
              <a:t>E. Renner</a:t>
            </a:r>
            <a:endParaRPr lang="en-CH" dirty="0"/>
          </a:p>
        </p:txBody>
      </p:sp>
      <p:sp>
        <p:nvSpPr>
          <p:cNvPr id="13" name="Title 1">
            <a:extLst>
              <a:ext uri="{FF2B5EF4-FFF2-40B4-BE49-F238E27FC236}">
                <a16:creationId xmlns:a16="http://schemas.microsoft.com/office/drawing/2014/main" id="{379E65E9-6C6A-75A6-296A-9BD6331D3129}"/>
              </a:ext>
            </a:extLst>
          </p:cNvPr>
          <p:cNvSpPr>
            <a:spLocks noGrp="1"/>
          </p:cNvSpPr>
          <p:nvPr>
            <p:ph type="title"/>
          </p:nvPr>
        </p:nvSpPr>
        <p:spPr>
          <a:xfrm>
            <a:off x="85744" y="41295"/>
            <a:ext cx="8969766" cy="377565"/>
          </a:xfrm>
        </p:spPr>
        <p:txBody>
          <a:bodyPr/>
          <a:lstStyle/>
          <a:p>
            <a:r>
              <a:rPr lang="en-US" dirty="0"/>
              <a:t>Charge exchange: painting</a:t>
            </a:r>
            <a:endParaRPr lang="en-US" sz="1800" dirty="0"/>
          </a:p>
        </p:txBody>
      </p:sp>
    </p:spTree>
    <p:extLst>
      <p:ext uri="{BB962C8B-B14F-4D97-AF65-F5344CB8AC3E}">
        <p14:creationId xmlns:p14="http://schemas.microsoft.com/office/powerpoint/2010/main" val="2023230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BD0AFB54-47F3-3DBC-359C-EC92F065B92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E71906D-1667-C489-8C22-D75AE396B8D1}"/>
              </a:ext>
            </a:extLst>
          </p:cNvPr>
          <p:cNvSpPr>
            <a:spLocks noGrp="1"/>
          </p:cNvSpPr>
          <p:nvPr>
            <p:ph type="title"/>
          </p:nvPr>
        </p:nvSpPr>
        <p:spPr/>
        <p:txBody>
          <a:bodyPr/>
          <a:lstStyle/>
          <a:p>
            <a:r>
              <a:rPr lang="en-US" dirty="0"/>
              <a:t>Charge exchange: painting</a:t>
            </a:r>
            <a:endParaRPr lang="en-CH" dirty="0"/>
          </a:p>
        </p:txBody>
      </p:sp>
      <p:sp>
        <p:nvSpPr>
          <p:cNvPr id="3" name="Content Placeholder 2">
            <a:extLst>
              <a:ext uri="{FF2B5EF4-FFF2-40B4-BE49-F238E27FC236}">
                <a16:creationId xmlns:a16="http://schemas.microsoft.com/office/drawing/2014/main" id="{EEB3BCF6-9FA1-8863-F276-79A78E6F0DC6}"/>
              </a:ext>
            </a:extLst>
          </p:cNvPr>
          <p:cNvSpPr>
            <a:spLocks noGrp="1"/>
          </p:cNvSpPr>
          <p:nvPr>
            <p:ph idx="1"/>
          </p:nvPr>
        </p:nvSpPr>
        <p:spPr>
          <a:xfrm>
            <a:off x="164890" y="765367"/>
            <a:ext cx="4159770" cy="846074"/>
          </a:xfrm>
        </p:spPr>
        <p:txBody>
          <a:bodyPr>
            <a:normAutofit fontScale="92500" lnSpcReduction="20000"/>
          </a:bodyPr>
          <a:lstStyle/>
          <a:p>
            <a:r>
              <a:rPr lang="en-CH" dirty="0"/>
              <a:t>By carefully controlling the bumper settings, different phase space paitings can be produced.</a:t>
            </a:r>
          </a:p>
        </p:txBody>
      </p:sp>
      <p:sp>
        <p:nvSpPr>
          <p:cNvPr id="5" name="Footer Placeholder 4">
            <a:extLst>
              <a:ext uri="{FF2B5EF4-FFF2-40B4-BE49-F238E27FC236}">
                <a16:creationId xmlns:a16="http://schemas.microsoft.com/office/drawing/2014/main" id="{C834B474-BFD0-A04F-5398-C0F3539E37B3}"/>
              </a:ext>
            </a:extLst>
          </p:cNvPr>
          <p:cNvSpPr>
            <a:spLocks noGrp="1"/>
          </p:cNvSpPr>
          <p:nvPr>
            <p:ph type="ftr" sz="quarter" idx="3"/>
          </p:nvPr>
        </p:nvSpPr>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D3F677D3-E40D-847B-9C5F-E1AF159DE368}"/>
              </a:ext>
            </a:extLst>
          </p:cNvPr>
          <p:cNvSpPr>
            <a:spLocks noGrp="1"/>
          </p:cNvSpPr>
          <p:nvPr>
            <p:ph type="sldNum" sz="quarter" idx="4"/>
          </p:nvPr>
        </p:nvSpPr>
        <p:spPr/>
        <p:txBody>
          <a:bodyPr/>
          <a:lstStyle/>
          <a:p>
            <a:fld id="{17918391-D411-FE40-AAD7-861AE5233E0E}" type="slidenum">
              <a:rPr lang="en-US" smtClean="0"/>
              <a:pPr/>
              <a:t>65</a:t>
            </a:fld>
            <a:endParaRPr lang="en-US" dirty="0"/>
          </a:p>
        </p:txBody>
      </p:sp>
      <p:pic>
        <p:nvPicPr>
          <p:cNvPr id="9" name="Picture 8">
            <a:extLst>
              <a:ext uri="{FF2B5EF4-FFF2-40B4-BE49-F238E27FC236}">
                <a16:creationId xmlns:a16="http://schemas.microsoft.com/office/drawing/2014/main" id="{9618763D-D882-2572-FB7B-245B66C25A55}"/>
              </a:ext>
            </a:extLst>
          </p:cNvPr>
          <p:cNvPicPr>
            <a:picLocks noChangeAspect="1"/>
          </p:cNvPicPr>
          <p:nvPr/>
        </p:nvPicPr>
        <p:blipFill>
          <a:blip r:embed="rId2"/>
          <a:stretch>
            <a:fillRect/>
          </a:stretch>
        </p:blipFill>
        <p:spPr>
          <a:xfrm>
            <a:off x="547945" y="1963988"/>
            <a:ext cx="1183419" cy="1409911"/>
          </a:xfrm>
          <a:prstGeom prst="rect">
            <a:avLst/>
          </a:prstGeom>
        </p:spPr>
      </p:pic>
      <p:pic>
        <p:nvPicPr>
          <p:cNvPr id="10" name="Picture 9">
            <a:extLst>
              <a:ext uri="{FF2B5EF4-FFF2-40B4-BE49-F238E27FC236}">
                <a16:creationId xmlns:a16="http://schemas.microsoft.com/office/drawing/2014/main" id="{A29F20E9-2EB3-D1FB-746C-43D068CC1476}"/>
              </a:ext>
            </a:extLst>
          </p:cNvPr>
          <p:cNvPicPr>
            <a:picLocks noChangeAspect="1"/>
          </p:cNvPicPr>
          <p:nvPr/>
        </p:nvPicPr>
        <p:blipFill>
          <a:blip r:embed="rId3"/>
          <a:stretch>
            <a:fillRect/>
          </a:stretch>
        </p:blipFill>
        <p:spPr>
          <a:xfrm>
            <a:off x="2832145" y="1941908"/>
            <a:ext cx="1207703" cy="1431991"/>
          </a:xfrm>
          <a:prstGeom prst="rect">
            <a:avLst/>
          </a:prstGeom>
        </p:spPr>
      </p:pic>
      <p:pic>
        <p:nvPicPr>
          <p:cNvPr id="11" name="Picture 10">
            <a:extLst>
              <a:ext uri="{FF2B5EF4-FFF2-40B4-BE49-F238E27FC236}">
                <a16:creationId xmlns:a16="http://schemas.microsoft.com/office/drawing/2014/main" id="{225A0C5E-1C20-19A6-3647-0D63CB609FC5}"/>
              </a:ext>
            </a:extLst>
          </p:cNvPr>
          <p:cNvPicPr>
            <a:picLocks noChangeAspect="1"/>
          </p:cNvPicPr>
          <p:nvPr/>
        </p:nvPicPr>
        <p:blipFill>
          <a:blip r:embed="rId4"/>
          <a:stretch>
            <a:fillRect/>
          </a:stretch>
        </p:blipFill>
        <p:spPr>
          <a:xfrm>
            <a:off x="1937696" y="3468846"/>
            <a:ext cx="1010914" cy="1247297"/>
          </a:xfrm>
          <a:prstGeom prst="rect">
            <a:avLst/>
          </a:prstGeom>
        </p:spPr>
      </p:pic>
      <p:sp>
        <p:nvSpPr>
          <p:cNvPr id="12" name="TextBox 11">
            <a:extLst>
              <a:ext uri="{FF2B5EF4-FFF2-40B4-BE49-F238E27FC236}">
                <a16:creationId xmlns:a16="http://schemas.microsoft.com/office/drawing/2014/main" id="{483F3AFD-4C44-8D78-7F54-52DE6B3DF712}"/>
              </a:ext>
            </a:extLst>
          </p:cNvPr>
          <p:cNvSpPr txBox="1"/>
          <p:nvPr/>
        </p:nvSpPr>
        <p:spPr>
          <a:xfrm>
            <a:off x="178568" y="4361461"/>
            <a:ext cx="1499016" cy="369332"/>
          </a:xfrm>
          <a:prstGeom prst="rect">
            <a:avLst/>
          </a:prstGeom>
          <a:noFill/>
        </p:spPr>
        <p:txBody>
          <a:bodyPr wrap="square" rtlCol="0">
            <a:spAutoFit/>
          </a:bodyPr>
          <a:lstStyle/>
          <a:p>
            <a:r>
              <a:rPr lang="en-CH" dirty="0">
                <a:hlinkClick r:id="rId5"/>
              </a:rPr>
              <a:t>E. Renner</a:t>
            </a:r>
            <a:endParaRPr lang="en-CH" dirty="0"/>
          </a:p>
        </p:txBody>
      </p:sp>
      <p:grpSp>
        <p:nvGrpSpPr>
          <p:cNvPr id="17" name="Group 16">
            <a:extLst>
              <a:ext uri="{FF2B5EF4-FFF2-40B4-BE49-F238E27FC236}">
                <a16:creationId xmlns:a16="http://schemas.microsoft.com/office/drawing/2014/main" id="{32422FB3-73E6-508F-DE98-98016926A0BA}"/>
              </a:ext>
            </a:extLst>
          </p:cNvPr>
          <p:cNvGrpSpPr/>
          <p:nvPr/>
        </p:nvGrpSpPr>
        <p:grpSpPr>
          <a:xfrm>
            <a:off x="4572000" y="765367"/>
            <a:ext cx="4399430" cy="3808369"/>
            <a:chOff x="4572000" y="765367"/>
            <a:chExt cx="4399430" cy="3808369"/>
          </a:xfrm>
        </p:grpSpPr>
        <p:pic>
          <p:nvPicPr>
            <p:cNvPr id="7" name="Picture 6">
              <a:extLst>
                <a:ext uri="{FF2B5EF4-FFF2-40B4-BE49-F238E27FC236}">
                  <a16:creationId xmlns:a16="http://schemas.microsoft.com/office/drawing/2014/main" id="{66B97BD9-1E5D-31AB-A94C-DB7C0905AD81}"/>
                </a:ext>
              </a:extLst>
            </p:cNvPr>
            <p:cNvPicPr>
              <a:picLocks noChangeAspect="1"/>
            </p:cNvPicPr>
            <p:nvPr/>
          </p:nvPicPr>
          <p:blipFill>
            <a:blip r:embed="rId6"/>
            <a:srcRect t="14653" r="2" b="8227"/>
            <a:stretch/>
          </p:blipFill>
          <p:spPr>
            <a:xfrm>
              <a:off x="4572000" y="1274163"/>
              <a:ext cx="4399430" cy="3299573"/>
            </a:xfrm>
            <a:prstGeom prst="ellipse">
              <a:avLst/>
            </a:prstGeom>
            <a:noFill/>
            <a:ln>
              <a:noFill/>
            </a:ln>
          </p:spPr>
        </p:pic>
        <p:pic>
          <p:nvPicPr>
            <p:cNvPr id="9218" name="Picture 2" descr="Portrait Study - Salvador Dali by Geddiz on DeviantArt">
              <a:extLst>
                <a:ext uri="{FF2B5EF4-FFF2-40B4-BE49-F238E27FC236}">
                  <a16:creationId xmlns:a16="http://schemas.microsoft.com/office/drawing/2014/main" id="{B132A6F3-A93A-53D7-5DB2-A96055118E3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02402" y="765367"/>
              <a:ext cx="1207704" cy="1496925"/>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70122212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065920-0AE1-4122-2D91-C5670BB1CAAD}"/>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B1D4FF15-867B-3046-5BBD-3C61BC97E859}"/>
              </a:ext>
            </a:extLst>
          </p:cNvPr>
          <p:cNvSpPr>
            <a:spLocks noGrp="1"/>
          </p:cNvSpPr>
          <p:nvPr>
            <p:ph type="title"/>
          </p:nvPr>
        </p:nvSpPr>
        <p:spPr/>
        <p:txBody>
          <a:bodyPr/>
          <a:lstStyle/>
          <a:p>
            <a:r>
              <a:rPr lang="en-US" dirty="0"/>
              <a:t>Layout</a:t>
            </a:r>
          </a:p>
        </p:txBody>
      </p:sp>
      <p:sp>
        <p:nvSpPr>
          <p:cNvPr id="8" name="Content Placeholder 7">
            <a:extLst>
              <a:ext uri="{FF2B5EF4-FFF2-40B4-BE49-F238E27FC236}">
                <a16:creationId xmlns:a16="http://schemas.microsoft.com/office/drawing/2014/main" id="{069A42CA-F92B-526B-A229-2B586BCE35D6}"/>
              </a:ext>
            </a:extLst>
          </p:cNvPr>
          <p:cNvSpPr>
            <a:spLocks noGrp="1"/>
          </p:cNvSpPr>
          <p:nvPr>
            <p:ph idx="1"/>
          </p:nvPr>
        </p:nvSpPr>
        <p:spPr/>
        <p:txBody>
          <a:bodyPr>
            <a:normAutofit fontScale="85000" lnSpcReduction="20000"/>
          </a:bodyPr>
          <a:lstStyle/>
          <a:p>
            <a:r>
              <a:rPr lang="en-US" dirty="0">
                <a:solidFill>
                  <a:schemeClr val="accent1"/>
                </a:solidFill>
              </a:rPr>
              <a:t>Basic principle + hardware</a:t>
            </a:r>
          </a:p>
          <a:p>
            <a:r>
              <a:rPr lang="en-US" dirty="0"/>
              <a:t>Injection techniques</a:t>
            </a:r>
          </a:p>
          <a:p>
            <a:pPr lvl="1"/>
            <a:r>
              <a:rPr lang="en-US" dirty="0">
                <a:solidFill>
                  <a:schemeClr val="accent1"/>
                </a:solidFill>
              </a:rPr>
              <a:t>Fast injection</a:t>
            </a:r>
          </a:p>
          <a:p>
            <a:pPr lvl="2"/>
            <a:r>
              <a:rPr lang="en-US" dirty="0">
                <a:solidFill>
                  <a:schemeClr val="accent1"/>
                </a:solidFill>
              </a:rPr>
              <a:t>Normalized phase space</a:t>
            </a:r>
          </a:p>
          <a:p>
            <a:pPr lvl="2"/>
            <a:r>
              <a:rPr lang="en-US" dirty="0">
                <a:solidFill>
                  <a:schemeClr val="accent1"/>
                </a:solidFill>
              </a:rPr>
              <a:t>Imperfect injection</a:t>
            </a:r>
          </a:p>
          <a:p>
            <a:pPr lvl="1"/>
            <a:r>
              <a:rPr lang="en-US" dirty="0">
                <a:solidFill>
                  <a:schemeClr val="accent1"/>
                </a:solidFill>
              </a:rPr>
              <a:t>Multi-turn injection</a:t>
            </a:r>
          </a:p>
          <a:p>
            <a:pPr lvl="1"/>
            <a:r>
              <a:rPr lang="en-US" dirty="0">
                <a:solidFill>
                  <a:schemeClr val="accent1"/>
                </a:solidFill>
              </a:rPr>
              <a:t>Charge exchange technique</a:t>
            </a:r>
          </a:p>
          <a:p>
            <a:pPr lvl="1"/>
            <a:r>
              <a:rPr lang="en-US" dirty="0"/>
              <a:t>Lepton injection</a:t>
            </a:r>
          </a:p>
          <a:p>
            <a:r>
              <a:rPr lang="en-US" dirty="0">
                <a:solidFill>
                  <a:schemeClr val="accent1"/>
                </a:solidFill>
              </a:rPr>
              <a:t>Extraction techniques</a:t>
            </a:r>
          </a:p>
          <a:p>
            <a:pPr lvl="1"/>
            <a:r>
              <a:rPr lang="en-US" dirty="0">
                <a:solidFill>
                  <a:schemeClr val="accent1"/>
                </a:solidFill>
              </a:rPr>
              <a:t>Fast extraction</a:t>
            </a:r>
          </a:p>
          <a:p>
            <a:pPr lvl="1"/>
            <a:r>
              <a:rPr lang="en-US" dirty="0">
                <a:solidFill>
                  <a:schemeClr val="accent1"/>
                </a:solidFill>
              </a:rPr>
              <a:t>Multi-turn extraction</a:t>
            </a:r>
          </a:p>
          <a:p>
            <a:pPr lvl="1"/>
            <a:r>
              <a:rPr lang="en-US" dirty="0">
                <a:solidFill>
                  <a:schemeClr val="accent1"/>
                </a:solidFill>
              </a:rPr>
              <a:t>Resonant multi-turn extraction</a:t>
            </a:r>
          </a:p>
          <a:p>
            <a:pPr lvl="1"/>
            <a:r>
              <a:rPr lang="en-US" dirty="0">
                <a:solidFill>
                  <a:schemeClr val="accent1"/>
                </a:solidFill>
              </a:rPr>
              <a:t>Resonant slow extraction</a:t>
            </a:r>
          </a:p>
          <a:p>
            <a:r>
              <a:rPr lang="en-US" dirty="0">
                <a:solidFill>
                  <a:schemeClr val="accent1"/>
                </a:solidFill>
              </a:rPr>
              <a:t>Transfer between machines</a:t>
            </a:r>
          </a:p>
          <a:p>
            <a:r>
              <a:rPr lang="en-US" dirty="0">
                <a:solidFill>
                  <a:schemeClr val="accent1"/>
                </a:solidFill>
              </a:rPr>
              <a:t>R&amp;D example</a:t>
            </a:r>
          </a:p>
          <a:p>
            <a:r>
              <a:rPr lang="en-US" dirty="0">
                <a:solidFill>
                  <a:schemeClr val="accent1"/>
                </a:solidFill>
              </a:rPr>
              <a:t>Conclusion</a:t>
            </a:r>
          </a:p>
        </p:txBody>
      </p:sp>
      <p:sp>
        <p:nvSpPr>
          <p:cNvPr id="4" name="Footer Placeholder 3">
            <a:extLst>
              <a:ext uri="{FF2B5EF4-FFF2-40B4-BE49-F238E27FC236}">
                <a16:creationId xmlns:a16="http://schemas.microsoft.com/office/drawing/2014/main" id="{6E298C25-9901-C02E-9908-438778CD19FE}"/>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5" name="Slide Number Placeholder 4">
            <a:extLst>
              <a:ext uri="{FF2B5EF4-FFF2-40B4-BE49-F238E27FC236}">
                <a16:creationId xmlns:a16="http://schemas.microsoft.com/office/drawing/2014/main" id="{C1414E09-6D8C-14F4-1F93-65D974542837}"/>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66</a:t>
            </a:fld>
            <a:endParaRPr lang="en-US" dirty="0"/>
          </a:p>
        </p:txBody>
      </p:sp>
      <p:sp>
        <p:nvSpPr>
          <p:cNvPr id="6" name="Oval 5">
            <a:extLst>
              <a:ext uri="{FF2B5EF4-FFF2-40B4-BE49-F238E27FC236}">
                <a16:creationId xmlns:a16="http://schemas.microsoft.com/office/drawing/2014/main" id="{B9813A44-2E97-C38C-3C8D-9825C3FF76AA}"/>
              </a:ext>
            </a:extLst>
          </p:cNvPr>
          <p:cNvSpPr>
            <a:spLocks noChangeArrowheads="1"/>
          </p:cNvSpPr>
          <p:nvPr/>
        </p:nvSpPr>
        <p:spPr bwMode="auto">
          <a:xfrm>
            <a:off x="3812063" y="1598627"/>
            <a:ext cx="2427605" cy="411734"/>
          </a:xfrm>
          <a:prstGeom prst="ellipse">
            <a:avLst/>
          </a:prstGeom>
          <a:noFill/>
          <a:ln w="1587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9" name="Oval 6">
            <a:extLst>
              <a:ext uri="{FF2B5EF4-FFF2-40B4-BE49-F238E27FC236}">
                <a16:creationId xmlns:a16="http://schemas.microsoft.com/office/drawing/2014/main" id="{372AB4C5-5E42-27D2-AF47-2EEA9A64F24A}"/>
              </a:ext>
            </a:extLst>
          </p:cNvPr>
          <p:cNvSpPr>
            <a:spLocks noChangeArrowheads="1"/>
          </p:cNvSpPr>
          <p:nvPr/>
        </p:nvSpPr>
        <p:spPr bwMode="auto">
          <a:xfrm>
            <a:off x="4982026" y="1984103"/>
            <a:ext cx="43839" cy="50416"/>
          </a:xfrm>
          <a:prstGeom prst="ellipse">
            <a:avLst/>
          </a:prstGeom>
          <a:solidFill>
            <a:schemeClr val="tx1"/>
          </a:solidFill>
          <a:ln w="9525">
            <a:solidFill>
              <a:schemeClr val="tx1"/>
            </a:solidFill>
            <a:round/>
            <a:headEnd/>
            <a:tailEnd/>
          </a:ln>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0" name="Oval 9">
            <a:extLst>
              <a:ext uri="{FF2B5EF4-FFF2-40B4-BE49-F238E27FC236}">
                <a16:creationId xmlns:a16="http://schemas.microsoft.com/office/drawing/2014/main" id="{87546C9B-8717-9F2A-048D-78E4D37C1C24}"/>
              </a:ext>
            </a:extLst>
          </p:cNvPr>
          <p:cNvSpPr>
            <a:spLocks noChangeArrowheads="1"/>
          </p:cNvSpPr>
          <p:nvPr/>
        </p:nvSpPr>
        <p:spPr bwMode="auto">
          <a:xfrm>
            <a:off x="3940841" y="1657446"/>
            <a:ext cx="2188315" cy="284643"/>
          </a:xfrm>
          <a:prstGeom prst="ellipse">
            <a:avLst/>
          </a:prstGeom>
          <a:noFill/>
          <a:ln w="15875">
            <a:solidFill>
              <a:schemeClr val="tx1"/>
            </a:solidFill>
            <a:prstDash val="sysDot"/>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1" name="Rectangle 10">
            <a:extLst>
              <a:ext uri="{FF2B5EF4-FFF2-40B4-BE49-F238E27FC236}">
                <a16:creationId xmlns:a16="http://schemas.microsoft.com/office/drawing/2014/main" id="{C6C84D8D-6E67-E10D-5D7E-4263530FBF35}"/>
              </a:ext>
            </a:extLst>
          </p:cNvPr>
          <p:cNvSpPr>
            <a:spLocks noChangeArrowheads="1"/>
          </p:cNvSpPr>
          <p:nvPr/>
        </p:nvSpPr>
        <p:spPr bwMode="auto">
          <a:xfrm>
            <a:off x="4907133" y="1880118"/>
            <a:ext cx="239290" cy="95581"/>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algn="ctr" eaLnBrk="1" hangingPunct="1"/>
            <a:endParaRPr lang="en-GB" altLang="en-US" sz="1800" b="0">
              <a:solidFill>
                <a:srgbClr val="000000"/>
              </a:solidFill>
            </a:endParaRPr>
          </a:p>
        </p:txBody>
      </p:sp>
      <p:sp>
        <p:nvSpPr>
          <p:cNvPr id="12" name="Line 12">
            <a:extLst>
              <a:ext uri="{FF2B5EF4-FFF2-40B4-BE49-F238E27FC236}">
                <a16:creationId xmlns:a16="http://schemas.microsoft.com/office/drawing/2014/main" id="{A702E824-9459-6374-C3F8-C3B3118B1A0C}"/>
              </a:ext>
            </a:extLst>
          </p:cNvPr>
          <p:cNvSpPr>
            <a:spLocks noChangeShapeType="1"/>
          </p:cNvSpPr>
          <p:nvPr/>
        </p:nvSpPr>
        <p:spPr bwMode="auto">
          <a:xfrm>
            <a:off x="4879734" y="1939988"/>
            <a:ext cx="26487" cy="0"/>
          </a:xfrm>
          <a:prstGeom prst="line">
            <a:avLst/>
          </a:prstGeom>
          <a:noFill/>
          <a:ln w="9525">
            <a:solidFill>
              <a:schemeClr val="tx1"/>
            </a:solidFill>
            <a:round/>
            <a:headEnd/>
            <a:tailEnd type="triangle" w="lg" len="lg"/>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13" name="Oval 18">
            <a:extLst>
              <a:ext uri="{FF2B5EF4-FFF2-40B4-BE49-F238E27FC236}">
                <a16:creationId xmlns:a16="http://schemas.microsoft.com/office/drawing/2014/main" id="{964F66A8-66F2-9BAF-2BE9-C49229F79E48}"/>
              </a:ext>
            </a:extLst>
          </p:cNvPr>
          <p:cNvSpPr>
            <a:spLocks noChangeArrowheads="1"/>
          </p:cNvSpPr>
          <p:nvPr/>
        </p:nvSpPr>
        <p:spPr bwMode="auto">
          <a:xfrm>
            <a:off x="3946321" y="3035494"/>
            <a:ext cx="4073407" cy="680621"/>
          </a:xfrm>
          <a:prstGeom prst="ellipse">
            <a:avLst/>
          </a:prstGeom>
          <a:noFill/>
          <a:ln w="1587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4" name="Oval 19">
            <a:extLst>
              <a:ext uri="{FF2B5EF4-FFF2-40B4-BE49-F238E27FC236}">
                <a16:creationId xmlns:a16="http://schemas.microsoft.com/office/drawing/2014/main" id="{70AA83A7-4392-395A-3014-3DB5AF551644}"/>
              </a:ext>
            </a:extLst>
          </p:cNvPr>
          <p:cNvSpPr>
            <a:spLocks noChangeArrowheads="1"/>
          </p:cNvSpPr>
          <p:nvPr/>
        </p:nvSpPr>
        <p:spPr bwMode="auto">
          <a:xfrm>
            <a:off x="7933876" y="3277072"/>
            <a:ext cx="43839" cy="50416"/>
          </a:xfrm>
          <a:prstGeom prst="ellipse">
            <a:avLst/>
          </a:prstGeom>
          <a:solidFill>
            <a:schemeClr val="tx1"/>
          </a:solidFill>
          <a:ln w="9525">
            <a:solidFill>
              <a:schemeClr val="tx1"/>
            </a:solidFill>
            <a:round/>
            <a:headEnd/>
            <a:tailEnd/>
          </a:ln>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5" name="Oval 20">
            <a:extLst>
              <a:ext uri="{FF2B5EF4-FFF2-40B4-BE49-F238E27FC236}">
                <a16:creationId xmlns:a16="http://schemas.microsoft.com/office/drawing/2014/main" id="{61689491-8DBC-4211-EF78-CB393033D62F}"/>
              </a:ext>
            </a:extLst>
          </p:cNvPr>
          <p:cNvSpPr>
            <a:spLocks noChangeArrowheads="1"/>
          </p:cNvSpPr>
          <p:nvPr/>
        </p:nvSpPr>
        <p:spPr bwMode="auto">
          <a:xfrm>
            <a:off x="4131725" y="3124773"/>
            <a:ext cx="3705339" cy="493660"/>
          </a:xfrm>
          <a:prstGeom prst="ellipse">
            <a:avLst/>
          </a:prstGeom>
          <a:noFill/>
          <a:ln w="15875">
            <a:solidFill>
              <a:schemeClr val="tx1"/>
            </a:solidFill>
            <a:prstDash val="sysDot"/>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6" name="Rectangle 21">
            <a:extLst>
              <a:ext uri="{FF2B5EF4-FFF2-40B4-BE49-F238E27FC236}">
                <a16:creationId xmlns:a16="http://schemas.microsoft.com/office/drawing/2014/main" id="{498805F8-DB8B-7AB4-9DB9-75A95B252241}"/>
              </a:ext>
            </a:extLst>
          </p:cNvPr>
          <p:cNvSpPr>
            <a:spLocks noChangeArrowheads="1"/>
          </p:cNvSpPr>
          <p:nvPr/>
        </p:nvSpPr>
        <p:spPr bwMode="auto">
          <a:xfrm>
            <a:off x="7645267" y="3304381"/>
            <a:ext cx="239290" cy="13129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7" name="Line 22">
            <a:extLst>
              <a:ext uri="{FF2B5EF4-FFF2-40B4-BE49-F238E27FC236}">
                <a16:creationId xmlns:a16="http://schemas.microsoft.com/office/drawing/2014/main" id="{02EC008E-539A-9266-9780-F845E66CF66B}"/>
              </a:ext>
            </a:extLst>
          </p:cNvPr>
          <p:cNvSpPr>
            <a:spLocks noChangeShapeType="1"/>
          </p:cNvSpPr>
          <p:nvPr/>
        </p:nvSpPr>
        <p:spPr bwMode="auto">
          <a:xfrm>
            <a:off x="7728379" y="3282324"/>
            <a:ext cx="51146" cy="42014"/>
          </a:xfrm>
          <a:prstGeom prst="line">
            <a:avLst/>
          </a:prstGeom>
          <a:noFill/>
          <a:ln w="9525">
            <a:solidFill>
              <a:schemeClr val="tx1"/>
            </a:solidFill>
            <a:round/>
            <a:headEnd/>
            <a:tailEnd type="triangle" w="lg" len="lg"/>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18" name="Text Box 25">
            <a:extLst>
              <a:ext uri="{FF2B5EF4-FFF2-40B4-BE49-F238E27FC236}">
                <a16:creationId xmlns:a16="http://schemas.microsoft.com/office/drawing/2014/main" id="{F87E8B60-95D8-ED65-0166-732253814046}"/>
              </a:ext>
            </a:extLst>
          </p:cNvPr>
          <p:cNvSpPr txBox="1">
            <a:spLocks noChangeArrowheads="1"/>
          </p:cNvSpPr>
          <p:nvPr/>
        </p:nvSpPr>
        <p:spPr bwMode="auto">
          <a:xfrm>
            <a:off x="4666017" y="1667950"/>
            <a:ext cx="113120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dirty="0">
                <a:solidFill>
                  <a:schemeClr val="accent1"/>
                </a:solidFill>
                <a:latin typeface="Calibri"/>
              </a:rPr>
              <a:t>Extraction</a:t>
            </a:r>
          </a:p>
        </p:txBody>
      </p:sp>
      <p:sp>
        <p:nvSpPr>
          <p:cNvPr id="19" name="Text Box 26">
            <a:extLst>
              <a:ext uri="{FF2B5EF4-FFF2-40B4-BE49-F238E27FC236}">
                <a16:creationId xmlns:a16="http://schemas.microsoft.com/office/drawing/2014/main" id="{1B3640C2-DCC5-B768-8D78-9EA8B73A15D3}"/>
              </a:ext>
            </a:extLst>
          </p:cNvPr>
          <p:cNvSpPr txBox="1">
            <a:spLocks noChangeArrowheads="1"/>
          </p:cNvSpPr>
          <p:nvPr/>
        </p:nvSpPr>
        <p:spPr bwMode="auto">
          <a:xfrm>
            <a:off x="6090677" y="2279625"/>
            <a:ext cx="938398"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dirty="0">
                <a:solidFill>
                  <a:schemeClr val="accent1"/>
                </a:solidFill>
                <a:latin typeface="Calibri"/>
              </a:rPr>
              <a:t>Transfer</a:t>
            </a:r>
          </a:p>
        </p:txBody>
      </p:sp>
      <p:sp>
        <p:nvSpPr>
          <p:cNvPr id="20" name="Text Box 27">
            <a:extLst>
              <a:ext uri="{FF2B5EF4-FFF2-40B4-BE49-F238E27FC236}">
                <a16:creationId xmlns:a16="http://schemas.microsoft.com/office/drawing/2014/main" id="{F1DDA4D2-898D-B6E1-098C-B238BFCACAB4}"/>
              </a:ext>
            </a:extLst>
          </p:cNvPr>
          <p:cNvSpPr txBox="1">
            <a:spLocks noChangeArrowheads="1"/>
          </p:cNvSpPr>
          <p:nvPr/>
        </p:nvSpPr>
        <p:spPr bwMode="auto">
          <a:xfrm>
            <a:off x="8042561" y="3180966"/>
            <a:ext cx="595485" cy="2426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a:solidFill>
                  <a:srgbClr val="000000"/>
                </a:solidFill>
                <a:latin typeface="Calibri"/>
              </a:rPr>
              <a:t>Injection</a:t>
            </a:r>
          </a:p>
        </p:txBody>
      </p:sp>
      <p:sp>
        <p:nvSpPr>
          <p:cNvPr id="21" name="Freeform 39">
            <a:extLst>
              <a:ext uri="{FF2B5EF4-FFF2-40B4-BE49-F238E27FC236}">
                <a16:creationId xmlns:a16="http://schemas.microsoft.com/office/drawing/2014/main" id="{099DECA2-84B3-FE68-0FD5-AF128D217E71}"/>
              </a:ext>
            </a:extLst>
          </p:cNvPr>
          <p:cNvSpPr>
            <a:spLocks/>
          </p:cNvSpPr>
          <p:nvPr/>
        </p:nvSpPr>
        <p:spPr bwMode="auto">
          <a:xfrm>
            <a:off x="5005772" y="2008260"/>
            <a:ext cx="2953677" cy="1294020"/>
          </a:xfrm>
          <a:custGeom>
            <a:avLst/>
            <a:gdLst>
              <a:gd name="T0" fmla="*/ 0 w 3234"/>
              <a:gd name="T1" fmla="*/ 0 h 1232"/>
              <a:gd name="T2" fmla="*/ 2147483647 w 3234"/>
              <a:gd name="T3" fmla="*/ 2147483647 h 1232"/>
              <a:gd name="T4" fmla="*/ 2147483647 w 3234"/>
              <a:gd name="T5" fmla="*/ 2147483647 h 1232"/>
              <a:gd name="T6" fmla="*/ 2147483647 w 3234"/>
              <a:gd name="T7" fmla="*/ 2147483647 h 1232"/>
              <a:gd name="T8" fmla="*/ 2147483647 w 3234"/>
              <a:gd name="T9" fmla="*/ 2147483647 h 1232"/>
              <a:gd name="T10" fmla="*/ 2147483647 w 3234"/>
              <a:gd name="T11" fmla="*/ 2147483647 h 1232"/>
              <a:gd name="T12" fmla="*/ 0 60000 65536"/>
              <a:gd name="T13" fmla="*/ 0 60000 65536"/>
              <a:gd name="T14" fmla="*/ 0 60000 65536"/>
              <a:gd name="T15" fmla="*/ 0 60000 65536"/>
              <a:gd name="T16" fmla="*/ 0 60000 65536"/>
              <a:gd name="T17" fmla="*/ 0 60000 65536"/>
              <a:gd name="T18" fmla="*/ 0 w 3234"/>
              <a:gd name="T19" fmla="*/ 0 h 1232"/>
              <a:gd name="T20" fmla="*/ 3234 w 3234"/>
              <a:gd name="T21" fmla="*/ 1232 h 1232"/>
            </a:gdLst>
            <a:ahLst/>
            <a:cxnLst>
              <a:cxn ang="T12">
                <a:pos x="T0" y="T1"/>
              </a:cxn>
              <a:cxn ang="T13">
                <a:pos x="T2" y="T3"/>
              </a:cxn>
              <a:cxn ang="T14">
                <a:pos x="T4" y="T5"/>
              </a:cxn>
              <a:cxn ang="T15">
                <a:pos x="T6" y="T7"/>
              </a:cxn>
              <a:cxn ang="T16">
                <a:pos x="T8" y="T9"/>
              </a:cxn>
              <a:cxn ang="T17">
                <a:pos x="T10" y="T11"/>
              </a:cxn>
            </a:cxnLst>
            <a:rect l="T18" t="T19" r="T20" b="T21"/>
            <a:pathLst>
              <a:path w="3234" h="1232">
                <a:moveTo>
                  <a:pt x="0" y="0"/>
                </a:moveTo>
                <a:cubicBezTo>
                  <a:pt x="145" y="17"/>
                  <a:pt x="420" y="72"/>
                  <a:pt x="644" y="177"/>
                </a:cubicBezTo>
                <a:cubicBezTo>
                  <a:pt x="868" y="282"/>
                  <a:pt x="1099" y="514"/>
                  <a:pt x="1346" y="628"/>
                </a:cubicBezTo>
                <a:cubicBezTo>
                  <a:pt x="1593" y="742"/>
                  <a:pt x="1879" y="793"/>
                  <a:pt x="2127" y="861"/>
                </a:cubicBezTo>
                <a:cubicBezTo>
                  <a:pt x="2375" y="929"/>
                  <a:pt x="2649" y="976"/>
                  <a:pt x="2834" y="1038"/>
                </a:cubicBezTo>
                <a:cubicBezTo>
                  <a:pt x="3019" y="1100"/>
                  <a:pt x="3126" y="1166"/>
                  <a:pt x="3234" y="1232"/>
                </a:cubicBezTo>
              </a:path>
            </a:pathLst>
          </a:custGeom>
          <a:noFill/>
          <a:ln w="19050" cap="flat" cmpd="sng">
            <a:solidFill>
              <a:schemeClr val="tx1"/>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GB">
              <a:solidFill>
                <a:srgbClr val="000000"/>
              </a:solidFill>
            </a:endParaRPr>
          </a:p>
        </p:txBody>
      </p:sp>
      <p:sp>
        <p:nvSpPr>
          <p:cNvPr id="22" name="Freeform 42">
            <a:extLst>
              <a:ext uri="{FF2B5EF4-FFF2-40B4-BE49-F238E27FC236}">
                <a16:creationId xmlns:a16="http://schemas.microsoft.com/office/drawing/2014/main" id="{CD6873DC-5234-6DFC-90B5-F6E1CE3B2287}"/>
              </a:ext>
            </a:extLst>
          </p:cNvPr>
          <p:cNvSpPr>
            <a:spLocks/>
          </p:cNvSpPr>
          <p:nvPr/>
        </p:nvSpPr>
        <p:spPr bwMode="auto">
          <a:xfrm>
            <a:off x="5461519" y="2208876"/>
            <a:ext cx="969946" cy="642809"/>
          </a:xfrm>
          <a:custGeom>
            <a:avLst/>
            <a:gdLst>
              <a:gd name="T0" fmla="*/ 0 w 1062"/>
              <a:gd name="T1" fmla="*/ 0 h 612"/>
              <a:gd name="T2" fmla="*/ 2147483647 w 1062"/>
              <a:gd name="T3" fmla="*/ 2147483647 h 612"/>
              <a:gd name="T4" fmla="*/ 2147483647 w 1062"/>
              <a:gd name="T5" fmla="*/ 2147483647 h 612"/>
              <a:gd name="T6" fmla="*/ 2147483647 w 1062"/>
              <a:gd name="T7" fmla="*/ 2147483647 h 612"/>
              <a:gd name="T8" fmla="*/ 2147483647 w 1062"/>
              <a:gd name="T9" fmla="*/ 2147483647 h 612"/>
              <a:gd name="T10" fmla="*/ 0 60000 65536"/>
              <a:gd name="T11" fmla="*/ 0 60000 65536"/>
              <a:gd name="T12" fmla="*/ 0 60000 65536"/>
              <a:gd name="T13" fmla="*/ 0 60000 65536"/>
              <a:gd name="T14" fmla="*/ 0 60000 65536"/>
              <a:gd name="T15" fmla="*/ 0 w 1062"/>
              <a:gd name="T16" fmla="*/ 0 h 612"/>
              <a:gd name="T17" fmla="*/ 1062 w 1062"/>
              <a:gd name="T18" fmla="*/ 612 h 612"/>
            </a:gdLst>
            <a:ahLst/>
            <a:cxnLst>
              <a:cxn ang="T10">
                <a:pos x="T0" y="T1"/>
              </a:cxn>
              <a:cxn ang="T11">
                <a:pos x="T2" y="T3"/>
              </a:cxn>
              <a:cxn ang="T12">
                <a:pos x="T4" y="T5"/>
              </a:cxn>
              <a:cxn ang="T13">
                <a:pos x="T6" y="T7"/>
              </a:cxn>
              <a:cxn ang="T14">
                <a:pos x="T8" y="T9"/>
              </a:cxn>
            </a:cxnLst>
            <a:rect l="T15" t="T16" r="T17" b="T18"/>
            <a:pathLst>
              <a:path w="1062" h="612">
                <a:moveTo>
                  <a:pt x="0" y="0"/>
                </a:moveTo>
                <a:cubicBezTo>
                  <a:pt x="23" y="11"/>
                  <a:pt x="81" y="31"/>
                  <a:pt x="144" y="66"/>
                </a:cubicBezTo>
                <a:cubicBezTo>
                  <a:pt x="207" y="101"/>
                  <a:pt x="290" y="145"/>
                  <a:pt x="378" y="210"/>
                </a:cubicBezTo>
                <a:cubicBezTo>
                  <a:pt x="466" y="275"/>
                  <a:pt x="558" y="389"/>
                  <a:pt x="672" y="456"/>
                </a:cubicBezTo>
                <a:cubicBezTo>
                  <a:pt x="786" y="523"/>
                  <a:pt x="924" y="567"/>
                  <a:pt x="1062" y="612"/>
                </a:cubicBezTo>
              </a:path>
            </a:pathLst>
          </a:custGeom>
          <a:noFill/>
          <a:ln w="19050" cap="flat" cmpd="sng">
            <a:solidFill>
              <a:schemeClr val="tx1"/>
            </a:solidFill>
            <a:prstDash val="sysDot"/>
            <a:round/>
            <a:headEnd/>
            <a:tailEnd type="triangle" w="med" len="med"/>
          </a:ln>
          <a:extLst>
            <a:ext uri="{909E8E84-426E-40dd-AFC4-6F175D3DCCD1}">
              <a14:hiddenFill xmlns:a14="http://schemas.microsoft.com/office/drawing/2010/main" xmlns="">
                <a:solidFill>
                  <a:srgbClr val="FFFFFF"/>
                </a:solidFill>
              </a14:hiddenFill>
            </a:ext>
          </a:extLst>
        </p:spPr>
        <p:txBody>
          <a:bodyPr wrap="none">
            <a:spAutoFit/>
          </a:bodyPr>
          <a:lstStyle/>
          <a:p>
            <a:endParaRPr lang="en-GB">
              <a:solidFill>
                <a:srgbClr val="000000"/>
              </a:solidFill>
            </a:endParaRPr>
          </a:p>
        </p:txBody>
      </p:sp>
    </p:spTree>
    <p:extLst>
      <p:ext uri="{BB962C8B-B14F-4D97-AF65-F5344CB8AC3E}">
        <p14:creationId xmlns:p14="http://schemas.microsoft.com/office/powerpoint/2010/main" val="22553932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US" dirty="0"/>
              <a:t>Lepton injection: concept</a:t>
            </a:r>
            <a:endParaRPr lang="en-US" sz="1800" dirty="0"/>
          </a:p>
        </p:txBody>
      </p:sp>
      <p:sp>
        <p:nvSpPr>
          <p:cNvPr id="3" name="Content Placeholder 2">
            <a:extLst>
              <a:ext uri="{FF2B5EF4-FFF2-40B4-BE49-F238E27FC236}">
                <a16:creationId xmlns:a16="http://schemas.microsoft.com/office/drawing/2014/main" id="{B4E75931-981E-4D3C-9DDE-C63EC7DE318C}"/>
              </a:ext>
            </a:extLst>
          </p:cNvPr>
          <p:cNvSpPr>
            <a:spLocks noGrp="1"/>
          </p:cNvSpPr>
          <p:nvPr>
            <p:ph idx="1"/>
          </p:nvPr>
        </p:nvSpPr>
        <p:spPr>
          <a:xfrm>
            <a:off x="-8629" y="1207571"/>
            <a:ext cx="5547494" cy="3550389"/>
          </a:xfrm>
        </p:spPr>
        <p:txBody>
          <a:bodyPr>
            <a:normAutofit/>
          </a:bodyPr>
          <a:lstStyle/>
          <a:p>
            <a:r>
              <a:rPr lang="en-US" dirty="0"/>
              <a:t>Principle</a:t>
            </a:r>
          </a:p>
          <a:p>
            <a:pPr lvl="1"/>
            <a:r>
              <a:rPr lang="en-US" dirty="0"/>
              <a:t>In a </a:t>
            </a:r>
            <a:r>
              <a:rPr lang="en-US" dirty="0" err="1"/>
              <a:t>synchrontron</a:t>
            </a:r>
            <a:r>
              <a:rPr lang="en-US" dirty="0"/>
              <a:t>-radiation dominated lepton ring one can take advantage of the fast damping of oscillations (transverse and/or longitudinal).</a:t>
            </a:r>
          </a:p>
          <a:p>
            <a:pPr lvl="1"/>
            <a:r>
              <a:rPr lang="en-US" dirty="0"/>
              <a:t>Possible to perform “top-up” injection for continuous operation.</a:t>
            </a:r>
          </a:p>
          <a:p>
            <a:pPr marL="268287" lvl="1" indent="0">
              <a:buNone/>
            </a:pPr>
            <a:endParaRPr lang="en-US" dirty="0"/>
          </a:p>
          <a:p>
            <a:r>
              <a:rPr lang="en-US" dirty="0"/>
              <a:t>Applications</a:t>
            </a:r>
          </a:p>
          <a:p>
            <a:pPr lvl="1"/>
            <a:r>
              <a:rPr lang="en-US" dirty="0"/>
              <a:t>At CERN LEP injection</a:t>
            </a:r>
          </a:p>
          <a:p>
            <a:pPr lvl="1"/>
            <a:r>
              <a:rPr lang="en-US" dirty="0"/>
              <a:t>In most synchrotron light sources</a:t>
            </a:r>
          </a:p>
          <a:p>
            <a:pPr lvl="1"/>
            <a:r>
              <a:rPr lang="en-US" dirty="0"/>
              <a:t>In </a:t>
            </a:r>
            <a:r>
              <a:rPr lang="en-US" dirty="0" err="1"/>
              <a:t>FCCee</a:t>
            </a:r>
            <a:endParaRPr lang="en-US" dirty="0"/>
          </a:p>
          <a:p>
            <a:pPr lvl="1"/>
            <a:endParaRPr lang="en-US" dirty="0"/>
          </a:p>
          <a:p>
            <a:pPr lvl="1"/>
            <a:endParaRPr lang="en-US"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67</a:t>
            </a:fld>
            <a:endParaRPr lang="en-US" dirty="0"/>
          </a:p>
        </p:txBody>
      </p:sp>
      <p:sp>
        <p:nvSpPr>
          <p:cNvPr id="8" name="TextBox 7">
            <a:extLst>
              <a:ext uri="{FF2B5EF4-FFF2-40B4-BE49-F238E27FC236}">
                <a16:creationId xmlns:a16="http://schemas.microsoft.com/office/drawing/2014/main" id="{FD803FD5-8176-D866-B4F9-D81B3E55B7E1}"/>
              </a:ext>
            </a:extLst>
          </p:cNvPr>
          <p:cNvSpPr txBox="1"/>
          <p:nvPr/>
        </p:nvSpPr>
        <p:spPr>
          <a:xfrm>
            <a:off x="427220" y="652072"/>
            <a:ext cx="4317167" cy="369332"/>
          </a:xfrm>
          <a:prstGeom prst="rect">
            <a:avLst/>
          </a:prstGeom>
          <a:noFill/>
        </p:spPr>
        <p:txBody>
          <a:bodyPr wrap="square" rtlCol="0">
            <a:spAutoFit/>
          </a:bodyPr>
          <a:lstStyle/>
          <a:p>
            <a:r>
              <a:rPr lang="en-CH" dirty="0"/>
              <a:t>Phase space density must be conserved</a:t>
            </a:r>
          </a:p>
        </p:txBody>
      </p:sp>
      <p:sp>
        <p:nvSpPr>
          <p:cNvPr id="9" name="TextBox 8">
            <a:extLst>
              <a:ext uri="{FF2B5EF4-FFF2-40B4-BE49-F238E27FC236}">
                <a16:creationId xmlns:a16="http://schemas.microsoft.com/office/drawing/2014/main" id="{631E531C-DF08-3102-55CB-E267F92272B9}"/>
              </a:ext>
            </a:extLst>
          </p:cNvPr>
          <p:cNvSpPr txBox="1"/>
          <p:nvPr/>
        </p:nvSpPr>
        <p:spPr>
          <a:xfrm>
            <a:off x="4849318" y="661375"/>
            <a:ext cx="3612629" cy="369332"/>
          </a:xfrm>
          <a:prstGeom prst="rect">
            <a:avLst/>
          </a:prstGeom>
          <a:noFill/>
        </p:spPr>
        <p:txBody>
          <a:bodyPr wrap="square" rtlCol="0">
            <a:spAutoFit/>
          </a:bodyPr>
          <a:lstStyle/>
          <a:p>
            <a:r>
              <a:rPr lang="en-GB" b="1" u="sng" dirty="0"/>
              <a:t>u</a:t>
            </a:r>
            <a:r>
              <a:rPr lang="en-CH" b="1" u="sng" dirty="0"/>
              <a:t>nder conservative forces</a:t>
            </a:r>
          </a:p>
        </p:txBody>
      </p:sp>
      <p:pic>
        <p:nvPicPr>
          <p:cNvPr id="5122" name="Picture 2" descr="CERN thinks bigger – CERN Courier">
            <a:extLst>
              <a:ext uri="{FF2B5EF4-FFF2-40B4-BE49-F238E27FC236}">
                <a16:creationId xmlns:a16="http://schemas.microsoft.com/office/drawing/2014/main" id="{26FC66A8-745A-877D-1414-A63DE96D060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2756" y="2946438"/>
            <a:ext cx="3371400" cy="1738679"/>
          </a:xfrm>
          <a:prstGeom prst="rect">
            <a:avLst/>
          </a:prstGeom>
          <a:noFill/>
          <a:extLst>
            <a:ext uri="{909E8E84-426E-40DD-AFC4-6F175D3DCCD1}">
              <a14:hiddenFill xmlns:a14="http://schemas.microsoft.com/office/drawing/2010/main">
                <a:solidFill>
                  <a:srgbClr val="FFFFFF"/>
                </a:solidFill>
              </a14:hiddenFill>
            </a:ext>
          </a:extLst>
        </p:spPr>
      </p:pic>
      <p:grpSp>
        <p:nvGrpSpPr>
          <p:cNvPr id="25" name="Group 24">
            <a:extLst>
              <a:ext uri="{FF2B5EF4-FFF2-40B4-BE49-F238E27FC236}">
                <a16:creationId xmlns:a16="http://schemas.microsoft.com/office/drawing/2014/main" id="{D78AE124-5923-683C-E5A0-CE53D71D8502}"/>
              </a:ext>
            </a:extLst>
          </p:cNvPr>
          <p:cNvGrpSpPr/>
          <p:nvPr/>
        </p:nvGrpSpPr>
        <p:grpSpPr>
          <a:xfrm>
            <a:off x="5863320" y="-144870"/>
            <a:ext cx="2920915" cy="3047340"/>
            <a:chOff x="5863320" y="-144870"/>
            <a:chExt cx="2920915" cy="3047340"/>
          </a:xfrm>
        </p:grpSpPr>
        <p:cxnSp>
          <p:nvCxnSpPr>
            <p:cNvPr id="12" name="Straight Arrow Connector 11">
              <a:extLst>
                <a:ext uri="{FF2B5EF4-FFF2-40B4-BE49-F238E27FC236}">
                  <a16:creationId xmlns:a16="http://schemas.microsoft.com/office/drawing/2014/main" id="{6503CBF3-5A4E-E924-34FF-EB966C0D72BC}"/>
                </a:ext>
              </a:extLst>
            </p:cNvPr>
            <p:cNvCxnSpPr>
              <a:cxnSpLocks/>
            </p:cNvCxnSpPr>
            <p:nvPr/>
          </p:nvCxnSpPr>
          <p:spPr>
            <a:xfrm flipV="1">
              <a:off x="7092846" y="1207571"/>
              <a:ext cx="0" cy="1398644"/>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13" name="Straight Arrow Connector 12">
              <a:extLst>
                <a:ext uri="{FF2B5EF4-FFF2-40B4-BE49-F238E27FC236}">
                  <a16:creationId xmlns:a16="http://schemas.microsoft.com/office/drawing/2014/main" id="{08AC3498-2BFE-2BC7-7B81-9593F85287A7}"/>
                </a:ext>
              </a:extLst>
            </p:cNvPr>
            <p:cNvCxnSpPr>
              <a:cxnSpLocks/>
            </p:cNvCxnSpPr>
            <p:nvPr/>
          </p:nvCxnSpPr>
          <p:spPr>
            <a:xfrm>
              <a:off x="5901128" y="2606215"/>
              <a:ext cx="2330970"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14" name="Arc 13">
              <a:extLst>
                <a:ext uri="{FF2B5EF4-FFF2-40B4-BE49-F238E27FC236}">
                  <a16:creationId xmlns:a16="http://schemas.microsoft.com/office/drawing/2014/main" id="{739F44E1-6EC0-892A-2C21-FAFBD13C8D5E}"/>
                </a:ext>
              </a:extLst>
            </p:cNvPr>
            <p:cNvSpPr/>
            <p:nvPr/>
          </p:nvSpPr>
          <p:spPr>
            <a:xfrm>
              <a:off x="6345836" y="-144870"/>
              <a:ext cx="1506511" cy="2745464"/>
            </a:xfrm>
            <a:prstGeom prst="arc">
              <a:avLst>
                <a:gd name="adj1" fmla="val 2926520"/>
                <a:gd name="adj2" fmla="val 7827083"/>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CH"/>
            </a:p>
          </p:txBody>
        </p:sp>
        <p:sp>
          <p:nvSpPr>
            <p:cNvPr id="15" name="TextBox 14">
              <a:extLst>
                <a:ext uri="{FF2B5EF4-FFF2-40B4-BE49-F238E27FC236}">
                  <a16:creationId xmlns:a16="http://schemas.microsoft.com/office/drawing/2014/main" id="{77E2C97D-4DD1-97D8-C05B-315F7C358292}"/>
                </a:ext>
              </a:extLst>
            </p:cNvPr>
            <p:cNvSpPr txBox="1"/>
            <p:nvPr/>
          </p:nvSpPr>
          <p:spPr>
            <a:xfrm>
              <a:off x="7102840" y="1158402"/>
              <a:ext cx="434715" cy="369332"/>
            </a:xfrm>
            <a:prstGeom prst="rect">
              <a:avLst/>
            </a:prstGeom>
            <a:noFill/>
          </p:spPr>
          <p:txBody>
            <a:bodyPr wrap="square" rtlCol="0">
              <a:spAutoFit/>
            </a:bodyPr>
            <a:lstStyle/>
            <a:p>
              <a:r>
                <a:rPr lang="en-CH" dirty="0">
                  <a:solidFill>
                    <a:schemeClr val="accent6">
                      <a:lumMod val="50000"/>
                    </a:schemeClr>
                  </a:solidFill>
                </a:rPr>
                <a:t>E</a:t>
              </a:r>
            </a:p>
          </p:txBody>
        </p:sp>
        <p:sp>
          <p:nvSpPr>
            <p:cNvPr id="16" name="TextBox 15">
              <a:extLst>
                <a:ext uri="{FF2B5EF4-FFF2-40B4-BE49-F238E27FC236}">
                  <a16:creationId xmlns:a16="http://schemas.microsoft.com/office/drawing/2014/main" id="{D5EA0AC6-2AB8-30E8-B3F0-37F4B80DFDA5}"/>
                </a:ext>
              </a:extLst>
            </p:cNvPr>
            <p:cNvSpPr txBox="1"/>
            <p:nvPr/>
          </p:nvSpPr>
          <p:spPr>
            <a:xfrm>
              <a:off x="7862340" y="2533138"/>
              <a:ext cx="921895" cy="369332"/>
            </a:xfrm>
            <a:prstGeom prst="rect">
              <a:avLst/>
            </a:prstGeom>
            <a:noFill/>
          </p:spPr>
          <p:txBody>
            <a:bodyPr wrap="square" rtlCol="0">
              <a:spAutoFit/>
            </a:bodyPr>
            <a:lstStyle/>
            <a:p>
              <a:r>
                <a:rPr lang="en-CH" dirty="0">
                  <a:solidFill>
                    <a:schemeClr val="accent6">
                      <a:lumMod val="50000"/>
                    </a:schemeClr>
                  </a:solidFill>
                </a:rPr>
                <a:t>X, dp/p</a:t>
              </a:r>
            </a:p>
          </p:txBody>
        </p:sp>
        <p:sp>
          <p:nvSpPr>
            <p:cNvPr id="17" name="Oval 16">
              <a:extLst>
                <a:ext uri="{FF2B5EF4-FFF2-40B4-BE49-F238E27FC236}">
                  <a16:creationId xmlns:a16="http://schemas.microsoft.com/office/drawing/2014/main" id="{AE215765-FCC7-C2CB-4F69-919877168CC0}"/>
                </a:ext>
              </a:extLst>
            </p:cNvPr>
            <p:cNvSpPr/>
            <p:nvPr/>
          </p:nvSpPr>
          <p:spPr>
            <a:xfrm>
              <a:off x="6520555" y="1881791"/>
              <a:ext cx="187377" cy="187377"/>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cxnSp>
          <p:nvCxnSpPr>
            <p:cNvPr id="18" name="Straight Arrow Connector 17">
              <a:extLst>
                <a:ext uri="{FF2B5EF4-FFF2-40B4-BE49-F238E27FC236}">
                  <a16:creationId xmlns:a16="http://schemas.microsoft.com/office/drawing/2014/main" id="{03A800BC-4F29-7E9D-FE19-E4CFDE3648F1}"/>
                </a:ext>
              </a:extLst>
            </p:cNvPr>
            <p:cNvCxnSpPr>
              <a:cxnSpLocks/>
            </p:cNvCxnSpPr>
            <p:nvPr/>
          </p:nvCxnSpPr>
          <p:spPr>
            <a:xfrm>
              <a:off x="6615579" y="1991368"/>
              <a:ext cx="192457" cy="33635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0EF7474A-7C18-09DB-8C83-71A8C6AD328D}"/>
                </a:ext>
              </a:extLst>
            </p:cNvPr>
            <p:cNvSpPr txBox="1"/>
            <p:nvPr/>
          </p:nvSpPr>
          <p:spPr>
            <a:xfrm>
              <a:off x="6676719" y="1916774"/>
              <a:ext cx="688351" cy="369332"/>
            </a:xfrm>
            <a:prstGeom prst="rect">
              <a:avLst/>
            </a:prstGeom>
            <a:noFill/>
            <a:ln>
              <a:noFill/>
            </a:ln>
          </p:spPr>
          <p:txBody>
            <a:bodyPr wrap="square" rtlCol="0">
              <a:spAutoFit/>
            </a:bodyPr>
            <a:lstStyle/>
            <a:p>
              <a:r>
                <a:rPr lang="en-CH" dirty="0">
                  <a:solidFill>
                    <a:srgbClr val="FF0000"/>
                  </a:solidFill>
                </a:rPr>
                <a:t>d</a:t>
              </a:r>
              <a:r>
                <a:rPr lang="el-GR" dirty="0">
                  <a:solidFill>
                    <a:srgbClr val="FF0000"/>
                  </a:solidFill>
                </a:rPr>
                <a:t>μ</a:t>
              </a:r>
              <a:endParaRPr lang="en-CH" dirty="0">
                <a:solidFill>
                  <a:srgbClr val="FF0000"/>
                </a:solidFill>
              </a:endParaRPr>
            </a:p>
          </p:txBody>
        </p:sp>
        <p:sp>
          <p:nvSpPr>
            <p:cNvPr id="23" name="Freeform 22">
              <a:extLst>
                <a:ext uri="{FF2B5EF4-FFF2-40B4-BE49-F238E27FC236}">
                  <a16:creationId xmlns:a16="http://schemas.microsoft.com/office/drawing/2014/main" id="{9EF1E492-2F54-CA9B-7737-F5CF9078E541}"/>
                </a:ext>
              </a:extLst>
            </p:cNvPr>
            <p:cNvSpPr/>
            <p:nvPr/>
          </p:nvSpPr>
          <p:spPr>
            <a:xfrm>
              <a:off x="5981075" y="2098623"/>
              <a:ext cx="479686" cy="202367"/>
            </a:xfrm>
            <a:custGeom>
              <a:avLst/>
              <a:gdLst>
                <a:gd name="connsiteX0" fmla="*/ 479686 w 479686"/>
                <a:gd name="connsiteY0" fmla="*/ 0 h 202367"/>
                <a:gd name="connsiteX1" fmla="*/ 427220 w 479686"/>
                <a:gd name="connsiteY1" fmla="*/ 14990 h 202367"/>
                <a:gd name="connsiteX2" fmla="*/ 382250 w 479686"/>
                <a:gd name="connsiteY2" fmla="*/ 7495 h 202367"/>
                <a:gd name="connsiteX3" fmla="*/ 337279 w 479686"/>
                <a:gd name="connsiteY3" fmla="*/ 14990 h 202367"/>
                <a:gd name="connsiteX4" fmla="*/ 307299 w 479686"/>
                <a:gd name="connsiteY4" fmla="*/ 59961 h 202367"/>
                <a:gd name="connsiteX5" fmla="*/ 299804 w 479686"/>
                <a:gd name="connsiteY5" fmla="*/ 89941 h 202367"/>
                <a:gd name="connsiteX6" fmla="*/ 254833 w 479686"/>
                <a:gd name="connsiteY6" fmla="*/ 112426 h 202367"/>
                <a:gd name="connsiteX7" fmla="*/ 224853 w 479686"/>
                <a:gd name="connsiteY7" fmla="*/ 104931 h 202367"/>
                <a:gd name="connsiteX8" fmla="*/ 202368 w 479686"/>
                <a:gd name="connsiteY8" fmla="*/ 89941 h 202367"/>
                <a:gd name="connsiteX9" fmla="*/ 172387 w 479686"/>
                <a:gd name="connsiteY9" fmla="*/ 97436 h 202367"/>
                <a:gd name="connsiteX10" fmla="*/ 127417 w 479686"/>
                <a:gd name="connsiteY10" fmla="*/ 112426 h 202367"/>
                <a:gd name="connsiteX11" fmla="*/ 82446 w 479686"/>
                <a:gd name="connsiteY11" fmla="*/ 134911 h 202367"/>
                <a:gd name="connsiteX12" fmla="*/ 52466 w 479686"/>
                <a:gd name="connsiteY12" fmla="*/ 172387 h 202367"/>
                <a:gd name="connsiteX13" fmla="*/ 7495 w 479686"/>
                <a:gd name="connsiteY13" fmla="*/ 194872 h 202367"/>
                <a:gd name="connsiteX14" fmla="*/ 0 w 479686"/>
                <a:gd name="connsiteY14" fmla="*/ 202367 h 202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9686" h="202367">
                  <a:moveTo>
                    <a:pt x="479686" y="0"/>
                  </a:moveTo>
                  <a:cubicBezTo>
                    <a:pt x="462197" y="4997"/>
                    <a:pt x="445355" y="13595"/>
                    <a:pt x="427220" y="14990"/>
                  </a:cubicBezTo>
                  <a:cubicBezTo>
                    <a:pt x="412068" y="16156"/>
                    <a:pt x="397447" y="7495"/>
                    <a:pt x="382250" y="7495"/>
                  </a:cubicBezTo>
                  <a:cubicBezTo>
                    <a:pt x="367053" y="7495"/>
                    <a:pt x="352269" y="12492"/>
                    <a:pt x="337279" y="14990"/>
                  </a:cubicBezTo>
                  <a:cubicBezTo>
                    <a:pt x="327286" y="29980"/>
                    <a:pt x="311669" y="42483"/>
                    <a:pt x="307299" y="59961"/>
                  </a:cubicBezTo>
                  <a:cubicBezTo>
                    <a:pt x="304801" y="69954"/>
                    <a:pt x="305518" y="81370"/>
                    <a:pt x="299804" y="89941"/>
                  </a:cubicBezTo>
                  <a:cubicBezTo>
                    <a:pt x="291502" y="102394"/>
                    <a:pt x="267659" y="108151"/>
                    <a:pt x="254833" y="112426"/>
                  </a:cubicBezTo>
                  <a:cubicBezTo>
                    <a:pt x="244840" y="109928"/>
                    <a:pt x="234321" y="108989"/>
                    <a:pt x="224853" y="104931"/>
                  </a:cubicBezTo>
                  <a:cubicBezTo>
                    <a:pt x="216573" y="101383"/>
                    <a:pt x="211285" y="91215"/>
                    <a:pt x="202368" y="89941"/>
                  </a:cubicBezTo>
                  <a:cubicBezTo>
                    <a:pt x="192170" y="88484"/>
                    <a:pt x="182254" y="94476"/>
                    <a:pt x="172387" y="97436"/>
                  </a:cubicBezTo>
                  <a:cubicBezTo>
                    <a:pt x="157253" y="101976"/>
                    <a:pt x="142407" y="107429"/>
                    <a:pt x="127417" y="112426"/>
                  </a:cubicBezTo>
                  <a:cubicBezTo>
                    <a:pt x="103670" y="120342"/>
                    <a:pt x="103201" y="118307"/>
                    <a:pt x="82446" y="134911"/>
                  </a:cubicBezTo>
                  <a:cubicBezTo>
                    <a:pt x="45366" y="164575"/>
                    <a:pt x="91416" y="133437"/>
                    <a:pt x="52466" y="172387"/>
                  </a:cubicBezTo>
                  <a:cubicBezTo>
                    <a:pt x="30986" y="193867"/>
                    <a:pt x="31879" y="182680"/>
                    <a:pt x="7495" y="194872"/>
                  </a:cubicBezTo>
                  <a:cubicBezTo>
                    <a:pt x="4335" y="196452"/>
                    <a:pt x="2498" y="199869"/>
                    <a:pt x="0" y="202367"/>
                  </a:cubicBezTo>
                </a:path>
              </a:pathLst>
            </a:custGeom>
            <a:ln w="19050" cap="flat" cmpd="sng" algn="ctr">
              <a:solidFill>
                <a:schemeClr val="accent4"/>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CH"/>
            </a:p>
          </p:txBody>
        </p:sp>
        <p:sp>
          <p:nvSpPr>
            <p:cNvPr id="24" name="TextBox 23">
              <a:extLst>
                <a:ext uri="{FF2B5EF4-FFF2-40B4-BE49-F238E27FC236}">
                  <a16:creationId xmlns:a16="http://schemas.microsoft.com/office/drawing/2014/main" id="{21E2EED2-EAAA-4293-1779-5D61F9DCFB38}"/>
                </a:ext>
              </a:extLst>
            </p:cNvPr>
            <p:cNvSpPr txBox="1"/>
            <p:nvPr/>
          </p:nvSpPr>
          <p:spPr>
            <a:xfrm>
              <a:off x="5863320" y="1845990"/>
              <a:ext cx="499673" cy="369332"/>
            </a:xfrm>
            <a:prstGeom prst="rect">
              <a:avLst/>
            </a:prstGeom>
            <a:noFill/>
          </p:spPr>
          <p:txBody>
            <a:bodyPr wrap="square" rtlCol="0">
              <a:spAutoFit/>
            </a:bodyPr>
            <a:lstStyle/>
            <a:p>
              <a:r>
                <a:rPr lang="en-CH" dirty="0">
                  <a:solidFill>
                    <a:schemeClr val="accent1">
                      <a:lumMod val="50000"/>
                    </a:schemeClr>
                  </a:solidFill>
                </a:rPr>
                <a:t>dE</a:t>
              </a:r>
            </a:p>
          </p:txBody>
        </p:sp>
      </p:grpSp>
    </p:spTree>
    <p:extLst>
      <p:ext uri="{BB962C8B-B14F-4D97-AF65-F5344CB8AC3E}">
        <p14:creationId xmlns:p14="http://schemas.microsoft.com/office/powerpoint/2010/main" val="1654036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1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AC1FAD-D38F-2066-A18B-D6CB185861F6}"/>
              </a:ext>
            </a:extLst>
          </p:cNvPr>
          <p:cNvSpPr>
            <a:spLocks noGrp="1"/>
          </p:cNvSpPr>
          <p:nvPr>
            <p:ph type="title"/>
          </p:nvPr>
        </p:nvSpPr>
        <p:spPr/>
        <p:txBody>
          <a:bodyPr/>
          <a:lstStyle/>
          <a:p>
            <a:r>
              <a:rPr lang="en-US" dirty="0"/>
              <a:t>Lepton injection: off-axis</a:t>
            </a:r>
          </a:p>
        </p:txBody>
      </p:sp>
      <p:sp>
        <p:nvSpPr>
          <p:cNvPr id="3" name="Content Placeholder 2">
            <a:extLst>
              <a:ext uri="{FF2B5EF4-FFF2-40B4-BE49-F238E27FC236}">
                <a16:creationId xmlns:a16="http://schemas.microsoft.com/office/drawing/2014/main" id="{A6180C45-43BA-1B3F-2C2A-269CD90C0E95}"/>
              </a:ext>
            </a:extLst>
          </p:cNvPr>
          <p:cNvSpPr>
            <a:spLocks noGrp="1"/>
          </p:cNvSpPr>
          <p:nvPr>
            <p:ph idx="1"/>
          </p:nvPr>
        </p:nvSpPr>
        <p:spPr>
          <a:xfrm>
            <a:off x="0" y="495546"/>
            <a:ext cx="2589245" cy="4141768"/>
          </a:xfrm>
        </p:spPr>
        <p:txBody>
          <a:bodyPr>
            <a:normAutofit/>
          </a:bodyPr>
          <a:lstStyle/>
          <a:p>
            <a:pPr marL="285750" indent="-285750" algn="l" eaLnBrk="1" hangingPunct="1">
              <a:buFont typeface="Arial" panose="020B0604020202020204" pitchFamily="34" charset="0"/>
              <a:buChar char="•"/>
            </a:pPr>
            <a:r>
              <a:rPr lang="en-US" altLang="en-US" dirty="0">
                <a:latin typeface="Arial"/>
                <a:cs typeface="Arial"/>
              </a:rPr>
              <a:t>Beam is injected with an angle with respect to the closed orbit.</a:t>
            </a:r>
          </a:p>
          <a:p>
            <a:pPr marL="285750" indent="-285750" algn="l" eaLnBrk="1" hangingPunct="1">
              <a:buFont typeface="Arial" panose="020B0604020202020204" pitchFamily="34" charset="0"/>
              <a:buChar char="•"/>
            </a:pPr>
            <a:endParaRPr lang="en-US" altLang="en-US" dirty="0">
              <a:latin typeface="Arial"/>
              <a:cs typeface="Arial"/>
            </a:endParaRPr>
          </a:p>
          <a:p>
            <a:pPr marL="285750" indent="-285750" algn="l" eaLnBrk="1" hangingPunct="1">
              <a:buFont typeface="Arial" panose="020B0604020202020204" pitchFamily="34" charset="0"/>
              <a:buChar char="•"/>
            </a:pPr>
            <a:endParaRPr lang="en-US" altLang="en-US" dirty="0">
              <a:latin typeface="Arial"/>
              <a:cs typeface="Arial"/>
            </a:endParaRPr>
          </a:p>
          <a:p>
            <a:pPr marL="285750" indent="-285750" algn="l" eaLnBrk="1" hangingPunct="1">
              <a:buFont typeface="Arial" panose="020B0604020202020204" pitchFamily="34" charset="0"/>
              <a:buChar char="•"/>
            </a:pPr>
            <a:endParaRPr lang="en-US" altLang="en-US" dirty="0">
              <a:latin typeface="Arial"/>
              <a:cs typeface="Arial"/>
            </a:endParaRPr>
          </a:p>
          <a:p>
            <a:pPr marL="285750" indent="-285750" algn="l" eaLnBrk="1" hangingPunct="1">
              <a:buFont typeface="Arial" panose="020B0604020202020204" pitchFamily="34" charset="0"/>
              <a:buChar char="•"/>
            </a:pPr>
            <a:r>
              <a:rPr lang="en-US" altLang="en-US" dirty="0">
                <a:latin typeface="Arial"/>
                <a:cs typeface="Arial"/>
              </a:rPr>
              <a:t> Injected beam performs </a:t>
            </a:r>
            <a:r>
              <a:rPr lang="en-US" altLang="en-US" u="sng" dirty="0">
                <a:solidFill>
                  <a:schemeClr val="accent2"/>
                </a:solidFill>
                <a:latin typeface="Arial"/>
                <a:cs typeface="Arial"/>
              </a:rPr>
              <a:t>damped</a:t>
            </a:r>
            <a:r>
              <a:rPr lang="en-US" altLang="en-US" dirty="0">
                <a:latin typeface="Arial"/>
                <a:cs typeface="Arial"/>
              </a:rPr>
              <a:t> betatron oscillations about the closed orbit.</a:t>
            </a:r>
          </a:p>
          <a:p>
            <a:endParaRPr lang="en-US" dirty="0"/>
          </a:p>
        </p:txBody>
      </p:sp>
      <p:sp>
        <p:nvSpPr>
          <p:cNvPr id="5" name="Footer Placeholder 4">
            <a:extLst>
              <a:ext uri="{FF2B5EF4-FFF2-40B4-BE49-F238E27FC236}">
                <a16:creationId xmlns:a16="http://schemas.microsoft.com/office/drawing/2014/main" id="{966E02F9-E8C4-7039-C9AA-739E2059D940}"/>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560D325D-6F8C-4C0A-72AC-0DAC92906B5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68</a:t>
            </a:fld>
            <a:endParaRPr lang="en-US" dirty="0"/>
          </a:p>
        </p:txBody>
      </p:sp>
      <p:grpSp>
        <p:nvGrpSpPr>
          <p:cNvPr id="20" name="Group 19">
            <a:extLst>
              <a:ext uri="{FF2B5EF4-FFF2-40B4-BE49-F238E27FC236}">
                <a16:creationId xmlns:a16="http://schemas.microsoft.com/office/drawing/2014/main" id="{B80ECB0D-BA66-5DB1-56B3-32358C197F93}"/>
              </a:ext>
            </a:extLst>
          </p:cNvPr>
          <p:cNvGrpSpPr/>
          <p:nvPr/>
        </p:nvGrpSpPr>
        <p:grpSpPr>
          <a:xfrm>
            <a:off x="3293391" y="344476"/>
            <a:ext cx="6176955" cy="2411121"/>
            <a:chOff x="728968" y="988403"/>
            <a:chExt cx="8513457" cy="3182382"/>
          </a:xfrm>
        </p:grpSpPr>
        <p:sp>
          <p:nvSpPr>
            <p:cNvPr id="7" name="Text Box 19">
              <a:extLst>
                <a:ext uri="{FF2B5EF4-FFF2-40B4-BE49-F238E27FC236}">
                  <a16:creationId xmlns:a16="http://schemas.microsoft.com/office/drawing/2014/main" id="{05F20FEB-D483-E7EF-DD5A-1FD19E78D38F}"/>
                </a:ext>
              </a:extLst>
            </p:cNvPr>
            <p:cNvSpPr txBox="1">
              <a:spLocks noChangeArrowheads="1"/>
            </p:cNvSpPr>
            <p:nvPr/>
          </p:nvSpPr>
          <p:spPr bwMode="auto">
            <a:xfrm flipH="1">
              <a:off x="3759742" y="988403"/>
              <a:ext cx="1916135"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b="1" dirty="0">
                  <a:latin typeface="Arial"/>
                  <a:cs typeface="Arial"/>
                </a:rPr>
                <a:t>Septum magnet</a:t>
              </a:r>
            </a:p>
          </p:txBody>
        </p:sp>
        <p:grpSp>
          <p:nvGrpSpPr>
            <p:cNvPr id="8" name="Group 20">
              <a:extLst>
                <a:ext uri="{FF2B5EF4-FFF2-40B4-BE49-F238E27FC236}">
                  <a16:creationId xmlns:a16="http://schemas.microsoft.com/office/drawing/2014/main" id="{3AFBEE48-7A58-3FEA-41CF-B8A65B5522FF}"/>
                </a:ext>
              </a:extLst>
            </p:cNvPr>
            <p:cNvGrpSpPr>
              <a:grpSpLocks/>
            </p:cNvGrpSpPr>
            <p:nvPr/>
          </p:nvGrpSpPr>
          <p:grpSpPr bwMode="auto">
            <a:xfrm>
              <a:off x="3997084" y="1551966"/>
              <a:ext cx="1379538" cy="960437"/>
              <a:chOff x="1496" y="1549"/>
              <a:chExt cx="869" cy="605"/>
            </a:xfrm>
          </p:grpSpPr>
          <p:sp>
            <p:nvSpPr>
              <p:cNvPr id="9" name="Rectangle 21">
                <a:extLst>
                  <a:ext uri="{FF2B5EF4-FFF2-40B4-BE49-F238E27FC236}">
                    <a16:creationId xmlns:a16="http://schemas.microsoft.com/office/drawing/2014/main" id="{39C85417-3A2F-EB22-C737-BE1C2D104A3A}"/>
                  </a:ext>
                </a:extLst>
              </p:cNvPr>
              <p:cNvSpPr>
                <a:spLocks noChangeArrowheads="1"/>
              </p:cNvSpPr>
              <p:nvPr/>
            </p:nvSpPr>
            <p:spPr bwMode="auto">
              <a:xfrm rot="1175517">
                <a:off x="1496" y="2058"/>
                <a:ext cx="718" cy="96"/>
              </a:xfrm>
              <a:prstGeom prst="rect">
                <a:avLst/>
              </a:prstGeom>
              <a:pattFill prst="ltDnDiag">
                <a:fgClr>
                  <a:schemeClr val="tx1"/>
                </a:fgClr>
                <a:bgClr>
                  <a:schemeClr val="bg1"/>
                </a:bgClr>
              </a:pattFill>
              <a:ln w="9525">
                <a:solidFill>
                  <a:schemeClr val="tx1"/>
                </a:solidFill>
                <a:miter lim="800000"/>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10" name="Rectangle 22">
                <a:extLst>
                  <a:ext uri="{FF2B5EF4-FFF2-40B4-BE49-F238E27FC236}">
                    <a16:creationId xmlns:a16="http://schemas.microsoft.com/office/drawing/2014/main" id="{AD4E7A49-C4D2-D309-F59F-8B4E04AA11B9}"/>
                  </a:ext>
                </a:extLst>
              </p:cNvPr>
              <p:cNvSpPr>
                <a:spLocks noChangeArrowheads="1"/>
              </p:cNvSpPr>
              <p:nvPr/>
            </p:nvSpPr>
            <p:spPr bwMode="auto">
              <a:xfrm rot="1303572">
                <a:off x="1648" y="1549"/>
                <a:ext cx="717" cy="239"/>
              </a:xfrm>
              <a:prstGeom prst="rect">
                <a:avLst/>
              </a:prstGeom>
              <a:pattFill prst="ltDnDiag">
                <a:fgClr>
                  <a:schemeClr val="tx1"/>
                </a:fgClr>
                <a:bgClr>
                  <a:schemeClr val="bg1"/>
                </a:bgClr>
              </a:pattFill>
              <a:ln w="9525">
                <a:solidFill>
                  <a:schemeClr val="tx1"/>
                </a:solidFill>
                <a:miter lim="800000"/>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grpSp>
        <p:sp>
          <p:nvSpPr>
            <p:cNvPr id="11" name="Rectangle 23">
              <a:extLst>
                <a:ext uri="{FF2B5EF4-FFF2-40B4-BE49-F238E27FC236}">
                  <a16:creationId xmlns:a16="http://schemas.microsoft.com/office/drawing/2014/main" id="{3F3A501F-D6DE-38ED-2C89-22D486507C3A}"/>
                </a:ext>
              </a:extLst>
            </p:cNvPr>
            <p:cNvSpPr>
              <a:spLocks noChangeArrowheads="1"/>
            </p:cNvSpPr>
            <p:nvPr/>
          </p:nvSpPr>
          <p:spPr bwMode="auto">
            <a:xfrm>
              <a:off x="3819284" y="2506053"/>
              <a:ext cx="301625" cy="1295400"/>
            </a:xfrm>
            <a:prstGeom prst="rect">
              <a:avLst/>
            </a:prstGeom>
            <a:noFill/>
            <a:ln w="9525"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12" name="Rectangle 24">
              <a:extLst>
                <a:ext uri="{FF2B5EF4-FFF2-40B4-BE49-F238E27FC236}">
                  <a16:creationId xmlns:a16="http://schemas.microsoft.com/office/drawing/2014/main" id="{EA333000-D11C-B600-0B7A-3E6A5FF8EC5A}"/>
                </a:ext>
              </a:extLst>
            </p:cNvPr>
            <p:cNvSpPr>
              <a:spLocks noChangeArrowheads="1"/>
            </p:cNvSpPr>
            <p:nvPr/>
          </p:nvSpPr>
          <p:spPr bwMode="auto">
            <a:xfrm>
              <a:off x="2454034" y="2506053"/>
              <a:ext cx="301625" cy="1295400"/>
            </a:xfrm>
            <a:prstGeom prst="rect">
              <a:avLst/>
            </a:prstGeom>
            <a:noFill/>
            <a:ln w="9525"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13" name="Text Box 25">
              <a:extLst>
                <a:ext uri="{FF2B5EF4-FFF2-40B4-BE49-F238E27FC236}">
                  <a16:creationId xmlns:a16="http://schemas.microsoft.com/office/drawing/2014/main" id="{C2B1281D-9E4C-8897-C69A-7FA9EDEF04F9}"/>
                </a:ext>
              </a:extLst>
            </p:cNvPr>
            <p:cNvSpPr txBox="1">
              <a:spLocks noChangeArrowheads="1"/>
            </p:cNvSpPr>
            <p:nvPr/>
          </p:nvSpPr>
          <p:spPr bwMode="auto">
            <a:xfrm flipH="1">
              <a:off x="2905408" y="3801453"/>
              <a:ext cx="3725148"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b="1" dirty="0">
                  <a:latin typeface="Arial"/>
                  <a:cs typeface="Arial"/>
                </a:rPr>
                <a:t>Closed orbit bumpers or kickers</a:t>
              </a:r>
            </a:p>
          </p:txBody>
        </p:sp>
        <p:sp>
          <p:nvSpPr>
            <p:cNvPr id="14" name="Line 26">
              <a:extLst>
                <a:ext uri="{FF2B5EF4-FFF2-40B4-BE49-F238E27FC236}">
                  <a16:creationId xmlns:a16="http://schemas.microsoft.com/office/drawing/2014/main" id="{72B14F57-1F47-FDF8-1334-5DE7C1F428E0}"/>
                </a:ext>
              </a:extLst>
            </p:cNvPr>
            <p:cNvSpPr>
              <a:spLocks noChangeShapeType="1"/>
            </p:cNvSpPr>
            <p:nvPr/>
          </p:nvSpPr>
          <p:spPr bwMode="auto">
            <a:xfrm>
              <a:off x="800100" y="3242653"/>
              <a:ext cx="8442325" cy="0"/>
            </a:xfrm>
            <a:prstGeom prst="line">
              <a:avLst/>
            </a:prstGeom>
            <a:noFill/>
            <a:ln w="9525">
              <a:solidFill>
                <a:schemeClr val="tx1"/>
              </a:solidFill>
              <a:prstDash val="dashDot"/>
              <a:round/>
              <a:headEnd/>
              <a:tailEnd/>
            </a:ln>
            <a:extLst>
              <a:ext uri="{909E8E84-426E-40dd-AFC4-6F175D3DCCD1}">
                <a14:hiddenFill xmlns:a14="http://schemas.microsoft.com/office/drawing/2010/main" xmlns="">
                  <a:noFill/>
                </a14:hiddenFill>
              </a:ext>
            </a:extLst>
          </p:spPr>
          <p:txBody>
            <a:bodyPr wrap="none" anchor="ctr"/>
            <a:lstStyle/>
            <a:p>
              <a:endParaRPr lang="en-GB"/>
            </a:p>
          </p:txBody>
        </p:sp>
        <p:sp>
          <p:nvSpPr>
            <p:cNvPr id="15" name="Rectangle 27">
              <a:extLst>
                <a:ext uri="{FF2B5EF4-FFF2-40B4-BE49-F238E27FC236}">
                  <a16:creationId xmlns:a16="http://schemas.microsoft.com/office/drawing/2014/main" id="{B361ECB9-F91F-F39B-0854-F51A8144A602}"/>
                </a:ext>
              </a:extLst>
            </p:cNvPr>
            <p:cNvSpPr>
              <a:spLocks noChangeArrowheads="1"/>
            </p:cNvSpPr>
            <p:nvPr/>
          </p:nvSpPr>
          <p:spPr bwMode="auto">
            <a:xfrm>
              <a:off x="7386397" y="2582253"/>
              <a:ext cx="301625" cy="1295400"/>
            </a:xfrm>
            <a:prstGeom prst="rect">
              <a:avLst/>
            </a:prstGeom>
            <a:noFill/>
            <a:ln w="9525"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16" name="Freeform 30">
              <a:extLst>
                <a:ext uri="{FF2B5EF4-FFF2-40B4-BE49-F238E27FC236}">
                  <a16:creationId xmlns:a16="http://schemas.microsoft.com/office/drawing/2014/main" id="{5FB63719-467E-06A7-3A76-0044BA07DF81}"/>
                </a:ext>
              </a:extLst>
            </p:cNvPr>
            <p:cNvSpPr>
              <a:spLocks/>
            </p:cNvSpPr>
            <p:nvPr/>
          </p:nvSpPr>
          <p:spPr bwMode="auto">
            <a:xfrm>
              <a:off x="3325106" y="1282858"/>
              <a:ext cx="4765738" cy="2232844"/>
            </a:xfrm>
            <a:custGeom>
              <a:avLst/>
              <a:gdLst>
                <a:gd name="T0" fmla="*/ 0 w 4464"/>
                <a:gd name="T1" fmla="*/ 0 h 1662"/>
                <a:gd name="T2" fmla="*/ 2147483647 w 4464"/>
                <a:gd name="T3" fmla="*/ 2101810489 h 1662"/>
                <a:gd name="T4" fmla="*/ 2147483647 w 4464"/>
                <a:gd name="T5" fmla="*/ 2147483647 h 1662"/>
                <a:gd name="T6" fmla="*/ 2147483647 w 4464"/>
                <a:gd name="T7" fmla="*/ 2147483647 h 1662"/>
                <a:gd name="T8" fmla="*/ 0 60000 65536"/>
                <a:gd name="T9" fmla="*/ 0 60000 65536"/>
                <a:gd name="T10" fmla="*/ 0 60000 65536"/>
                <a:gd name="T11" fmla="*/ 0 60000 65536"/>
                <a:gd name="T12" fmla="*/ 0 w 4464"/>
                <a:gd name="T13" fmla="*/ 0 h 1662"/>
                <a:gd name="T14" fmla="*/ 4464 w 4464"/>
                <a:gd name="T15" fmla="*/ 1662 h 1662"/>
                <a:gd name="connsiteX0" fmla="*/ 0 w 10000"/>
                <a:gd name="connsiteY0" fmla="*/ 0 h 10000"/>
                <a:gd name="connsiteX1" fmla="*/ 3221 w 10000"/>
                <a:gd name="connsiteY1" fmla="*/ 5248 h 10000"/>
                <a:gd name="connsiteX2" fmla="*/ 6828 w 10000"/>
                <a:gd name="connsiteY2" fmla="*/ 8917 h 10000"/>
                <a:gd name="connsiteX3" fmla="*/ 10000 w 10000"/>
                <a:gd name="connsiteY3" fmla="*/ 10000 h 10000"/>
                <a:gd name="connsiteX0" fmla="*/ 0 w 10000"/>
                <a:gd name="connsiteY0" fmla="*/ 0 h 10000"/>
                <a:gd name="connsiteX1" fmla="*/ 3221 w 10000"/>
                <a:gd name="connsiteY1" fmla="*/ 5248 h 10000"/>
                <a:gd name="connsiteX2" fmla="*/ 7766 w 10000"/>
                <a:gd name="connsiteY2" fmla="*/ 8988 h 10000"/>
                <a:gd name="connsiteX3" fmla="*/ 10000 w 10000"/>
                <a:gd name="connsiteY3" fmla="*/ 10000 h 10000"/>
                <a:gd name="connsiteX0" fmla="*/ 0 w 10000"/>
                <a:gd name="connsiteY0" fmla="*/ 0 h 10000"/>
                <a:gd name="connsiteX1" fmla="*/ 2292 w 10000"/>
                <a:gd name="connsiteY1" fmla="*/ 3852 h 10000"/>
                <a:gd name="connsiteX2" fmla="*/ 7766 w 10000"/>
                <a:gd name="connsiteY2" fmla="*/ 8988 h 10000"/>
                <a:gd name="connsiteX3" fmla="*/ 10000 w 10000"/>
                <a:gd name="connsiteY3" fmla="*/ 10000 h 10000"/>
                <a:gd name="connsiteX0" fmla="*/ 0 w 10000"/>
                <a:gd name="connsiteY0" fmla="*/ 0 h 10000"/>
                <a:gd name="connsiteX1" fmla="*/ 2292 w 10000"/>
                <a:gd name="connsiteY1" fmla="*/ 3852 h 10000"/>
                <a:gd name="connsiteX2" fmla="*/ 7523 w 10000"/>
                <a:gd name="connsiteY2" fmla="*/ 8759 h 10000"/>
                <a:gd name="connsiteX3" fmla="*/ 10000 w 10000"/>
                <a:gd name="connsiteY3" fmla="*/ 10000 h 10000"/>
                <a:gd name="connsiteX0" fmla="*/ 0 w 10000"/>
                <a:gd name="connsiteY0" fmla="*/ 0 h 10000"/>
                <a:gd name="connsiteX1" fmla="*/ 2913 w 10000"/>
                <a:gd name="connsiteY1" fmla="*/ 4157 h 10000"/>
                <a:gd name="connsiteX2" fmla="*/ 7523 w 10000"/>
                <a:gd name="connsiteY2" fmla="*/ 8759 h 10000"/>
                <a:gd name="connsiteX3" fmla="*/ 10000 w 10000"/>
                <a:gd name="connsiteY3" fmla="*/ 10000 h 10000"/>
                <a:gd name="connsiteX0" fmla="*/ 0 w 10000"/>
                <a:gd name="connsiteY0" fmla="*/ 0 h 10000"/>
                <a:gd name="connsiteX1" fmla="*/ 2913 w 10000"/>
                <a:gd name="connsiteY1" fmla="*/ 4157 h 10000"/>
                <a:gd name="connsiteX2" fmla="*/ 8703 w 10000"/>
                <a:gd name="connsiteY2" fmla="*/ 8759 h 10000"/>
                <a:gd name="connsiteX3" fmla="*/ 10000 w 10000"/>
                <a:gd name="connsiteY3" fmla="*/ 10000 h 10000"/>
              </a:gdLst>
              <a:ahLst/>
              <a:cxnLst>
                <a:cxn ang="0">
                  <a:pos x="connsiteX0" y="connsiteY0"/>
                </a:cxn>
                <a:cxn ang="0">
                  <a:pos x="connsiteX1" y="connsiteY1"/>
                </a:cxn>
                <a:cxn ang="0">
                  <a:pos x="connsiteX2" y="connsiteY2"/>
                </a:cxn>
                <a:cxn ang="0">
                  <a:pos x="connsiteX3" y="connsiteY3"/>
                </a:cxn>
              </a:cxnLst>
              <a:rect l="l" t="t" r="r" b="b"/>
              <a:pathLst>
                <a:path w="10000" h="10000">
                  <a:moveTo>
                    <a:pt x="0" y="0"/>
                  </a:moveTo>
                  <a:lnTo>
                    <a:pt x="2913" y="4157"/>
                  </a:lnTo>
                  <a:lnTo>
                    <a:pt x="8703" y="8759"/>
                  </a:lnTo>
                  <a:lnTo>
                    <a:pt x="10000" y="10000"/>
                  </a:lnTo>
                </a:path>
              </a:pathLst>
            </a:custGeom>
            <a:noFill/>
            <a:ln w="25400" cap="flat" cmpd="sng">
              <a:solidFill>
                <a:srgbClr val="FF0000"/>
              </a:solidFill>
              <a:prstDash val="solid"/>
              <a:round/>
              <a:headEnd/>
              <a:tailEnd type="triangle" w="lg" len="lg"/>
            </a:ln>
            <a:extLst>
              <a:ext uri="{909E8E84-426E-40dd-AFC4-6F175D3DCCD1}">
                <a14:hiddenFill xmlns:a14="http://schemas.microsoft.com/office/drawing/2010/main" xmlns="">
                  <a:solidFill>
                    <a:srgbClr val="FFFFFF"/>
                  </a:solidFill>
                </a14:hiddenFill>
              </a:ext>
            </a:extLst>
          </p:spPr>
          <p:txBody>
            <a:bodyPr wrap="none" anchor="ctr"/>
            <a:lstStyle/>
            <a:p>
              <a:endParaRPr lang="en-GB" dirty="0"/>
            </a:p>
          </p:txBody>
        </p:sp>
        <p:sp>
          <p:nvSpPr>
            <p:cNvPr id="17" name="Freeform 31">
              <a:extLst>
                <a:ext uri="{FF2B5EF4-FFF2-40B4-BE49-F238E27FC236}">
                  <a16:creationId xmlns:a16="http://schemas.microsoft.com/office/drawing/2014/main" id="{4BCBD795-5D3B-FC94-D08A-A4054D0E467E}"/>
                </a:ext>
              </a:extLst>
            </p:cNvPr>
            <p:cNvSpPr>
              <a:spLocks/>
            </p:cNvSpPr>
            <p:nvPr/>
          </p:nvSpPr>
          <p:spPr bwMode="auto">
            <a:xfrm>
              <a:off x="1469785" y="2761412"/>
              <a:ext cx="6621061" cy="495055"/>
            </a:xfrm>
            <a:custGeom>
              <a:avLst/>
              <a:gdLst>
                <a:gd name="T0" fmla="*/ 0 w 5244"/>
                <a:gd name="T1" fmla="*/ 740925828 h 294"/>
                <a:gd name="T2" fmla="*/ 1784270754 w 5244"/>
                <a:gd name="T3" fmla="*/ 740925828 h 294"/>
                <a:gd name="T4" fmla="*/ 2147483647 w 5244"/>
                <a:gd name="T5" fmla="*/ 0 h 294"/>
                <a:gd name="T6" fmla="*/ 2147483647 w 5244"/>
                <a:gd name="T7" fmla="*/ 725804897 h 294"/>
                <a:gd name="T8" fmla="*/ 2147483647 w 5244"/>
                <a:gd name="T9" fmla="*/ 725804897 h 294"/>
                <a:gd name="T10" fmla="*/ 0 60000 65536"/>
                <a:gd name="T11" fmla="*/ 0 60000 65536"/>
                <a:gd name="T12" fmla="*/ 0 60000 65536"/>
                <a:gd name="T13" fmla="*/ 0 60000 65536"/>
                <a:gd name="T14" fmla="*/ 0 60000 65536"/>
                <a:gd name="T15" fmla="*/ 0 w 5244"/>
                <a:gd name="T16" fmla="*/ 0 h 294"/>
                <a:gd name="T17" fmla="*/ 5244 w 5244"/>
                <a:gd name="T18" fmla="*/ 294 h 294"/>
                <a:gd name="connsiteX0" fmla="*/ 0 w 10000"/>
                <a:gd name="connsiteY0" fmla="*/ 10000 h 10000"/>
                <a:gd name="connsiteX1" fmla="*/ 1350 w 10000"/>
                <a:gd name="connsiteY1" fmla="*/ 10000 h 10000"/>
                <a:gd name="connsiteX2" fmla="*/ 3310 w 10000"/>
                <a:gd name="connsiteY2" fmla="*/ 0 h 10000"/>
                <a:gd name="connsiteX3" fmla="*/ 7311 w 10000"/>
                <a:gd name="connsiteY3" fmla="*/ 9796 h 10000"/>
                <a:gd name="connsiteX4" fmla="*/ 10000 w 10000"/>
                <a:gd name="connsiteY4" fmla="*/ 9796 h 10000"/>
                <a:gd name="connsiteX0" fmla="*/ 0 w 10000"/>
                <a:gd name="connsiteY0" fmla="*/ 10000 h 10000"/>
                <a:gd name="connsiteX1" fmla="*/ 1350 w 10000"/>
                <a:gd name="connsiteY1" fmla="*/ 10000 h 10000"/>
                <a:gd name="connsiteX2" fmla="*/ 3310 w 10000"/>
                <a:gd name="connsiteY2" fmla="*/ 0 h 10000"/>
                <a:gd name="connsiteX3" fmla="*/ 7980 w 10000"/>
                <a:gd name="connsiteY3" fmla="*/ 9596 h 10000"/>
                <a:gd name="connsiteX4" fmla="*/ 10000 w 10000"/>
                <a:gd name="connsiteY4" fmla="*/ 9796 h 10000"/>
                <a:gd name="connsiteX0" fmla="*/ 0 w 10000"/>
                <a:gd name="connsiteY0" fmla="*/ 10000 h 10364"/>
                <a:gd name="connsiteX1" fmla="*/ 1726 w 10000"/>
                <a:gd name="connsiteY1" fmla="*/ 10364 h 10364"/>
                <a:gd name="connsiteX2" fmla="*/ 3310 w 10000"/>
                <a:gd name="connsiteY2" fmla="*/ 0 h 10364"/>
                <a:gd name="connsiteX3" fmla="*/ 7980 w 10000"/>
                <a:gd name="connsiteY3" fmla="*/ 9596 h 10364"/>
                <a:gd name="connsiteX4" fmla="*/ 10000 w 10000"/>
                <a:gd name="connsiteY4" fmla="*/ 9796 h 10364"/>
                <a:gd name="connsiteX0" fmla="*/ 0 w 10000"/>
                <a:gd name="connsiteY0" fmla="*/ 10243 h 10607"/>
                <a:gd name="connsiteX1" fmla="*/ 1726 w 10000"/>
                <a:gd name="connsiteY1" fmla="*/ 10607 h 10607"/>
                <a:gd name="connsiteX2" fmla="*/ 3757 w 10000"/>
                <a:gd name="connsiteY2" fmla="*/ 0 h 10607"/>
                <a:gd name="connsiteX3" fmla="*/ 7980 w 10000"/>
                <a:gd name="connsiteY3" fmla="*/ 9839 h 10607"/>
                <a:gd name="connsiteX4" fmla="*/ 10000 w 10000"/>
                <a:gd name="connsiteY4" fmla="*/ 10039 h 10607"/>
                <a:gd name="connsiteX0" fmla="*/ 0 w 10000"/>
                <a:gd name="connsiteY0" fmla="*/ 10243 h 10607"/>
                <a:gd name="connsiteX1" fmla="*/ 1726 w 10000"/>
                <a:gd name="connsiteY1" fmla="*/ 10607 h 10607"/>
                <a:gd name="connsiteX2" fmla="*/ 3757 w 10000"/>
                <a:gd name="connsiteY2" fmla="*/ 0 h 10607"/>
                <a:gd name="connsiteX3" fmla="*/ 9160 w 10000"/>
                <a:gd name="connsiteY3" fmla="*/ 9839 h 10607"/>
                <a:gd name="connsiteX4" fmla="*/ 10000 w 10000"/>
                <a:gd name="connsiteY4" fmla="*/ 10039 h 10607"/>
                <a:gd name="connsiteX0" fmla="*/ 0 w 10000"/>
                <a:gd name="connsiteY0" fmla="*/ 10243 h 10607"/>
                <a:gd name="connsiteX1" fmla="*/ 1726 w 10000"/>
                <a:gd name="connsiteY1" fmla="*/ 10607 h 10607"/>
                <a:gd name="connsiteX2" fmla="*/ 3757 w 10000"/>
                <a:gd name="connsiteY2" fmla="*/ 0 h 10607"/>
                <a:gd name="connsiteX3" fmla="*/ 9151 w 10000"/>
                <a:gd name="connsiteY3" fmla="*/ 9718 h 10607"/>
                <a:gd name="connsiteX4" fmla="*/ 10000 w 10000"/>
                <a:gd name="connsiteY4" fmla="*/ 10039 h 106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607">
                  <a:moveTo>
                    <a:pt x="0" y="10243"/>
                  </a:moveTo>
                  <a:lnTo>
                    <a:pt x="1726" y="10607"/>
                  </a:lnTo>
                  <a:lnTo>
                    <a:pt x="3757" y="0"/>
                  </a:lnTo>
                  <a:lnTo>
                    <a:pt x="9151" y="9718"/>
                  </a:lnTo>
                  <a:lnTo>
                    <a:pt x="10000" y="10039"/>
                  </a:lnTo>
                </a:path>
              </a:pathLst>
            </a:custGeom>
            <a:noFill/>
            <a:ln w="25400" cap="flat" cmpd="sng">
              <a:solidFill>
                <a:schemeClr val="tx1"/>
              </a:solidFill>
              <a:prstDash val="solid"/>
              <a:round/>
              <a:headEnd/>
              <a:tailEnd type="triangle" w="lg" len="lg"/>
            </a:ln>
            <a:extLst>
              <a:ext uri="{909E8E84-426E-40dd-AFC4-6F175D3DCCD1}">
                <a14:hiddenFill xmlns:a14="http://schemas.microsoft.com/office/drawing/2010/main" xmlns="">
                  <a:solidFill>
                    <a:srgbClr val="FFFFFF"/>
                  </a:solidFill>
                </a14:hiddenFill>
              </a:ext>
            </a:extLst>
          </p:spPr>
          <p:txBody>
            <a:bodyPr wrap="none" anchor="ctr"/>
            <a:lstStyle/>
            <a:p>
              <a:endParaRPr lang="en-GB" dirty="0"/>
            </a:p>
          </p:txBody>
        </p:sp>
        <p:sp>
          <p:nvSpPr>
            <p:cNvPr id="18" name="Text Box 39">
              <a:extLst>
                <a:ext uri="{FF2B5EF4-FFF2-40B4-BE49-F238E27FC236}">
                  <a16:creationId xmlns:a16="http://schemas.microsoft.com/office/drawing/2014/main" id="{22C9C45F-04FD-BCDC-D7DB-CFC8DEEF686C}"/>
                </a:ext>
              </a:extLst>
            </p:cNvPr>
            <p:cNvSpPr txBox="1">
              <a:spLocks noChangeArrowheads="1"/>
            </p:cNvSpPr>
            <p:nvPr/>
          </p:nvSpPr>
          <p:spPr bwMode="auto">
            <a:xfrm rot="21599314" flipH="1">
              <a:off x="1600992" y="1519726"/>
              <a:ext cx="1724075"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b="1" dirty="0">
                  <a:solidFill>
                    <a:srgbClr val="FF0000"/>
                  </a:solidFill>
                </a:rPr>
                <a:t>Injected beam</a:t>
              </a:r>
            </a:p>
          </p:txBody>
        </p:sp>
        <p:sp>
          <p:nvSpPr>
            <p:cNvPr id="19" name="Text Box 41">
              <a:extLst>
                <a:ext uri="{FF2B5EF4-FFF2-40B4-BE49-F238E27FC236}">
                  <a16:creationId xmlns:a16="http://schemas.microsoft.com/office/drawing/2014/main" id="{CC9C333F-68C6-E932-BEF8-64B2C8365AC7}"/>
                </a:ext>
              </a:extLst>
            </p:cNvPr>
            <p:cNvSpPr txBox="1">
              <a:spLocks noChangeArrowheads="1"/>
            </p:cNvSpPr>
            <p:nvPr/>
          </p:nvSpPr>
          <p:spPr bwMode="auto">
            <a:xfrm flipH="1">
              <a:off x="728968" y="2506053"/>
              <a:ext cx="1390224"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altLang="en-US" b="1" dirty="0"/>
                <a:t>Circulating</a:t>
              </a:r>
            </a:p>
            <a:p>
              <a:pPr algn="l" eaLnBrk="1" hangingPunct="1"/>
              <a:r>
                <a:rPr lang="en-US" altLang="en-US" b="1" dirty="0"/>
                <a:t>beam</a:t>
              </a:r>
            </a:p>
          </p:txBody>
        </p:sp>
      </p:grpSp>
      <p:pic>
        <p:nvPicPr>
          <p:cNvPr id="21" name="Picture 20">
            <a:extLst>
              <a:ext uri="{FF2B5EF4-FFF2-40B4-BE49-F238E27FC236}">
                <a16:creationId xmlns:a16="http://schemas.microsoft.com/office/drawing/2014/main" id="{DDC5A12F-9358-5411-BD9D-BCA62205264E}"/>
              </a:ext>
            </a:extLst>
          </p:cNvPr>
          <p:cNvPicPr>
            <a:picLocks noChangeAspect="1"/>
          </p:cNvPicPr>
          <p:nvPr/>
        </p:nvPicPr>
        <p:blipFill>
          <a:blip r:embed="rId2"/>
          <a:stretch>
            <a:fillRect/>
          </a:stretch>
        </p:blipFill>
        <p:spPr>
          <a:xfrm>
            <a:off x="3342294" y="2842728"/>
            <a:ext cx="2969564" cy="1854768"/>
          </a:xfrm>
          <a:prstGeom prst="rect">
            <a:avLst/>
          </a:prstGeom>
        </p:spPr>
      </p:pic>
    </p:spTree>
    <p:extLst>
      <p:ext uri="{BB962C8B-B14F-4D97-AF65-F5344CB8AC3E}">
        <p14:creationId xmlns:p14="http://schemas.microsoft.com/office/powerpoint/2010/main" val="590939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006109-4898-AF6E-A8B4-54F3AF8E359E}"/>
              </a:ext>
            </a:extLst>
          </p:cNvPr>
          <p:cNvSpPr>
            <a:spLocks noGrp="1"/>
          </p:cNvSpPr>
          <p:nvPr>
            <p:ph type="title"/>
          </p:nvPr>
        </p:nvSpPr>
        <p:spPr/>
        <p:txBody>
          <a:bodyPr/>
          <a:lstStyle/>
          <a:p>
            <a:r>
              <a:rPr lang="en-US" dirty="0"/>
              <a:t>Lepton injection: on-axis</a:t>
            </a:r>
          </a:p>
        </p:txBody>
      </p:sp>
      <p:sp>
        <p:nvSpPr>
          <p:cNvPr id="3" name="Content Placeholder 2">
            <a:extLst>
              <a:ext uri="{FF2B5EF4-FFF2-40B4-BE49-F238E27FC236}">
                <a16:creationId xmlns:a16="http://schemas.microsoft.com/office/drawing/2014/main" id="{ECC047EF-BC13-CFAD-7A2E-D035DEEFB290}"/>
              </a:ext>
            </a:extLst>
          </p:cNvPr>
          <p:cNvSpPr>
            <a:spLocks noGrp="1"/>
          </p:cNvSpPr>
          <p:nvPr>
            <p:ph idx="1"/>
          </p:nvPr>
        </p:nvSpPr>
        <p:spPr>
          <a:xfrm>
            <a:off x="0" y="3479584"/>
            <a:ext cx="9144000" cy="1245055"/>
          </a:xfrm>
        </p:spPr>
        <p:txBody>
          <a:bodyPr>
            <a:normAutofit fontScale="85000" lnSpcReduction="10000"/>
          </a:bodyPr>
          <a:lstStyle/>
          <a:p>
            <a:pPr marL="357188" indent="-357188" algn="l" defTabSz="179388" eaLnBrk="1" hangingPunct="1">
              <a:buFont typeface="Arial" panose="020B0604020202020204" pitchFamily="34" charset="0"/>
              <a:buChar char="•"/>
            </a:pPr>
            <a:r>
              <a:rPr lang="en-US" altLang="en-US" dirty="0">
                <a:latin typeface="Arial"/>
                <a:cs typeface="Arial"/>
              </a:rPr>
              <a:t>Beam injected parallel to circulating beam, onto dispersive orbit of offset </a:t>
            </a:r>
            <a:r>
              <a:rPr lang="el-GR" altLang="en-US" dirty="0">
                <a:latin typeface="Arial"/>
                <a:cs typeface="Arial"/>
              </a:rPr>
              <a:t>Δ</a:t>
            </a:r>
            <a:r>
              <a:rPr lang="en-US" altLang="en-US" dirty="0">
                <a:latin typeface="Arial"/>
                <a:cs typeface="Arial"/>
              </a:rPr>
              <a:t>p/p.</a:t>
            </a:r>
          </a:p>
          <a:p>
            <a:pPr marL="357188" indent="-357188" algn="l" defTabSz="179388" eaLnBrk="1" hangingPunct="1">
              <a:buFont typeface="Arial" panose="020B0604020202020204" pitchFamily="34" charset="0"/>
              <a:buChar char="•"/>
            </a:pPr>
            <a:r>
              <a:rPr lang="en-US" altLang="en-US" dirty="0">
                <a:latin typeface="Arial"/>
                <a:cs typeface="Arial"/>
              </a:rPr>
              <a:t>Injected beam makes damped synchrotron oscillations (2x faster damping than transverse).</a:t>
            </a:r>
          </a:p>
          <a:p>
            <a:pPr marL="357188" indent="-357188" algn="l" defTabSz="179388" eaLnBrk="1" hangingPunct="1">
              <a:buFont typeface="Arial" panose="020B0604020202020204" pitchFamily="34" charset="0"/>
              <a:buChar char="•"/>
            </a:pPr>
            <a:r>
              <a:rPr lang="en-US" altLang="en-US" dirty="0">
                <a:latin typeface="Arial"/>
                <a:cs typeface="Arial"/>
              </a:rPr>
              <a:t>No </a:t>
            </a:r>
            <a:r>
              <a:rPr lang="en-US" altLang="en-US" dirty="0" err="1">
                <a:latin typeface="Arial"/>
                <a:cs typeface="Arial"/>
              </a:rPr>
              <a:t>betatron</a:t>
            </a:r>
            <a:r>
              <a:rPr lang="en-US" altLang="en-US" dirty="0">
                <a:latin typeface="Arial"/>
                <a:cs typeface="Arial"/>
              </a:rPr>
              <a:t> oscillations -&gt; No offset at locations with Dx=0, e.g. interaction points.</a:t>
            </a:r>
          </a:p>
        </p:txBody>
      </p:sp>
      <p:sp>
        <p:nvSpPr>
          <p:cNvPr id="5" name="Footer Placeholder 4">
            <a:extLst>
              <a:ext uri="{FF2B5EF4-FFF2-40B4-BE49-F238E27FC236}">
                <a16:creationId xmlns:a16="http://schemas.microsoft.com/office/drawing/2014/main" id="{C3E0D530-8468-CA8C-6597-EEA66ABB5320}"/>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B28B2FE0-E035-8843-33D8-126CA6E623B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69</a:t>
            </a:fld>
            <a:endParaRPr lang="en-US" dirty="0"/>
          </a:p>
        </p:txBody>
      </p:sp>
      <p:sp>
        <p:nvSpPr>
          <p:cNvPr id="7" name="Text Box 4">
            <a:extLst>
              <a:ext uri="{FF2B5EF4-FFF2-40B4-BE49-F238E27FC236}">
                <a16:creationId xmlns:a16="http://schemas.microsoft.com/office/drawing/2014/main" id="{0AAA5D44-4611-4ED3-C20C-32114DCE92DD}"/>
              </a:ext>
            </a:extLst>
          </p:cNvPr>
          <p:cNvSpPr txBox="1">
            <a:spLocks noChangeArrowheads="1"/>
          </p:cNvSpPr>
          <p:nvPr/>
        </p:nvSpPr>
        <p:spPr bwMode="auto">
          <a:xfrm flipH="1">
            <a:off x="3514146" y="1053082"/>
            <a:ext cx="1757013" cy="2593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b="1" dirty="0">
                <a:latin typeface="Arial"/>
                <a:cs typeface="Arial"/>
              </a:rPr>
              <a:t>Septum magnet</a:t>
            </a:r>
          </a:p>
        </p:txBody>
      </p:sp>
      <p:grpSp>
        <p:nvGrpSpPr>
          <p:cNvPr id="8" name="Group 5">
            <a:extLst>
              <a:ext uri="{FF2B5EF4-FFF2-40B4-BE49-F238E27FC236}">
                <a16:creationId xmlns:a16="http://schemas.microsoft.com/office/drawing/2014/main" id="{4068040D-49FF-1537-91A7-D8159DE69D6E}"/>
              </a:ext>
            </a:extLst>
          </p:cNvPr>
          <p:cNvGrpSpPr>
            <a:grpSpLocks/>
          </p:cNvGrpSpPr>
          <p:nvPr/>
        </p:nvGrpSpPr>
        <p:grpSpPr bwMode="auto">
          <a:xfrm>
            <a:off x="3602224" y="1532370"/>
            <a:ext cx="1264976" cy="674349"/>
            <a:chOff x="1496" y="1549"/>
            <a:chExt cx="869" cy="605"/>
          </a:xfrm>
        </p:grpSpPr>
        <p:sp>
          <p:nvSpPr>
            <p:cNvPr id="9" name="Rectangle 6">
              <a:extLst>
                <a:ext uri="{FF2B5EF4-FFF2-40B4-BE49-F238E27FC236}">
                  <a16:creationId xmlns:a16="http://schemas.microsoft.com/office/drawing/2014/main" id="{9B4B3A96-9845-8781-AE41-436404D24036}"/>
                </a:ext>
              </a:extLst>
            </p:cNvPr>
            <p:cNvSpPr>
              <a:spLocks noChangeArrowheads="1"/>
            </p:cNvSpPr>
            <p:nvPr/>
          </p:nvSpPr>
          <p:spPr bwMode="auto">
            <a:xfrm rot="1175517">
              <a:off x="1496" y="2058"/>
              <a:ext cx="718" cy="96"/>
            </a:xfrm>
            <a:prstGeom prst="rect">
              <a:avLst/>
            </a:prstGeom>
            <a:pattFill prst="ltDnDiag">
              <a:fgClr>
                <a:schemeClr val="tx1"/>
              </a:fgClr>
              <a:bgClr>
                <a:schemeClr val="bg1"/>
              </a:bgClr>
            </a:pattFill>
            <a:ln w="9525">
              <a:solidFill>
                <a:schemeClr val="tx1"/>
              </a:solidFill>
              <a:miter lim="800000"/>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10" name="Rectangle 7">
              <a:extLst>
                <a:ext uri="{FF2B5EF4-FFF2-40B4-BE49-F238E27FC236}">
                  <a16:creationId xmlns:a16="http://schemas.microsoft.com/office/drawing/2014/main" id="{F2533CE5-BA83-8D8B-B854-3DAAF4F3059D}"/>
                </a:ext>
              </a:extLst>
            </p:cNvPr>
            <p:cNvSpPr>
              <a:spLocks noChangeArrowheads="1"/>
            </p:cNvSpPr>
            <p:nvPr/>
          </p:nvSpPr>
          <p:spPr bwMode="auto">
            <a:xfrm rot="1303572">
              <a:off x="1648" y="1549"/>
              <a:ext cx="717" cy="239"/>
            </a:xfrm>
            <a:prstGeom prst="rect">
              <a:avLst/>
            </a:prstGeom>
            <a:pattFill prst="ltDnDiag">
              <a:fgClr>
                <a:schemeClr val="tx1"/>
              </a:fgClr>
              <a:bgClr>
                <a:schemeClr val="bg1"/>
              </a:bgClr>
            </a:pattFill>
            <a:ln w="9525">
              <a:solidFill>
                <a:schemeClr val="tx1"/>
              </a:solidFill>
              <a:miter lim="800000"/>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grpSp>
      <p:sp>
        <p:nvSpPr>
          <p:cNvPr id="11" name="Rectangle 10">
            <a:extLst>
              <a:ext uri="{FF2B5EF4-FFF2-40B4-BE49-F238E27FC236}">
                <a16:creationId xmlns:a16="http://schemas.microsoft.com/office/drawing/2014/main" id="{3C0151F3-D241-835F-1C7C-BE4FC277D53B}"/>
              </a:ext>
            </a:extLst>
          </p:cNvPr>
          <p:cNvSpPr>
            <a:spLocks noChangeArrowheads="1"/>
          </p:cNvSpPr>
          <p:nvPr/>
        </p:nvSpPr>
        <p:spPr bwMode="auto">
          <a:xfrm>
            <a:off x="3324191" y="2118663"/>
            <a:ext cx="276577" cy="909534"/>
          </a:xfrm>
          <a:prstGeom prst="rect">
            <a:avLst/>
          </a:prstGeom>
          <a:noFill/>
          <a:ln w="9525"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12" name="Rectangle 11">
            <a:extLst>
              <a:ext uri="{FF2B5EF4-FFF2-40B4-BE49-F238E27FC236}">
                <a16:creationId xmlns:a16="http://schemas.microsoft.com/office/drawing/2014/main" id="{A62D1984-071A-FBC5-AC30-062EABAA3881}"/>
              </a:ext>
            </a:extLst>
          </p:cNvPr>
          <p:cNvSpPr>
            <a:spLocks noChangeArrowheads="1"/>
          </p:cNvSpPr>
          <p:nvPr/>
        </p:nvSpPr>
        <p:spPr bwMode="auto">
          <a:xfrm>
            <a:off x="2072315" y="2118663"/>
            <a:ext cx="276577" cy="909534"/>
          </a:xfrm>
          <a:prstGeom prst="rect">
            <a:avLst/>
          </a:prstGeom>
          <a:noFill/>
          <a:ln w="9525"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13" name="Text Box 12">
            <a:extLst>
              <a:ext uri="{FF2B5EF4-FFF2-40B4-BE49-F238E27FC236}">
                <a16:creationId xmlns:a16="http://schemas.microsoft.com/office/drawing/2014/main" id="{DE7CBB1A-6FDB-AD53-2F7E-D79BDC40AAE4}"/>
              </a:ext>
            </a:extLst>
          </p:cNvPr>
          <p:cNvSpPr txBox="1">
            <a:spLocks noChangeArrowheads="1"/>
          </p:cNvSpPr>
          <p:nvPr/>
        </p:nvSpPr>
        <p:spPr bwMode="auto">
          <a:xfrm flipH="1">
            <a:off x="921937" y="3087273"/>
            <a:ext cx="3415800" cy="2593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b="1" dirty="0">
                <a:latin typeface="Arial"/>
                <a:cs typeface="Arial"/>
              </a:rPr>
              <a:t>Closed orbit bumpers or kickers</a:t>
            </a:r>
          </a:p>
        </p:txBody>
      </p:sp>
      <p:sp>
        <p:nvSpPr>
          <p:cNvPr id="14" name="Line 14">
            <a:extLst>
              <a:ext uri="{FF2B5EF4-FFF2-40B4-BE49-F238E27FC236}">
                <a16:creationId xmlns:a16="http://schemas.microsoft.com/office/drawing/2014/main" id="{91ADF878-46EA-61A9-4292-7E655A7405C0}"/>
              </a:ext>
            </a:extLst>
          </p:cNvPr>
          <p:cNvSpPr>
            <a:spLocks noChangeShapeType="1"/>
          </p:cNvSpPr>
          <p:nvPr/>
        </p:nvSpPr>
        <p:spPr bwMode="auto">
          <a:xfrm>
            <a:off x="1161067" y="2635850"/>
            <a:ext cx="7741247" cy="0"/>
          </a:xfrm>
          <a:prstGeom prst="line">
            <a:avLst/>
          </a:prstGeom>
          <a:noFill/>
          <a:ln w="9525">
            <a:solidFill>
              <a:schemeClr val="tx1"/>
            </a:solidFill>
            <a:prstDash val="dashDot"/>
            <a:round/>
            <a:headEnd/>
            <a:tailEnd/>
          </a:ln>
          <a:extLst>
            <a:ext uri="{909E8E84-426E-40dd-AFC4-6F175D3DCCD1}">
              <a14:hiddenFill xmlns:a14="http://schemas.microsoft.com/office/drawing/2010/main" xmlns="">
                <a:noFill/>
              </a14:hiddenFill>
            </a:ext>
          </a:extLst>
        </p:spPr>
        <p:txBody>
          <a:bodyPr wrap="none" anchor="ctr"/>
          <a:lstStyle/>
          <a:p>
            <a:endParaRPr lang="en-GB"/>
          </a:p>
        </p:txBody>
      </p:sp>
      <p:sp>
        <p:nvSpPr>
          <p:cNvPr id="15" name="Rectangle 15">
            <a:extLst>
              <a:ext uri="{FF2B5EF4-FFF2-40B4-BE49-F238E27FC236}">
                <a16:creationId xmlns:a16="http://schemas.microsoft.com/office/drawing/2014/main" id="{1F0AB46B-4B38-DCF1-19B2-F7E5E9833B53}"/>
              </a:ext>
            </a:extLst>
          </p:cNvPr>
          <p:cNvSpPr>
            <a:spLocks noChangeArrowheads="1"/>
          </p:cNvSpPr>
          <p:nvPr/>
        </p:nvSpPr>
        <p:spPr bwMode="auto">
          <a:xfrm>
            <a:off x="6595079" y="2172165"/>
            <a:ext cx="276577" cy="909534"/>
          </a:xfrm>
          <a:prstGeom prst="rect">
            <a:avLst/>
          </a:prstGeom>
          <a:noFill/>
          <a:ln w="9525" algn="ctr">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16" name="Text Box 16">
            <a:extLst>
              <a:ext uri="{FF2B5EF4-FFF2-40B4-BE49-F238E27FC236}">
                <a16:creationId xmlns:a16="http://schemas.microsoft.com/office/drawing/2014/main" id="{37F45A25-1AB5-6236-17B3-F1502C64AF34}"/>
              </a:ext>
            </a:extLst>
          </p:cNvPr>
          <p:cNvSpPr txBox="1">
            <a:spLocks noChangeArrowheads="1"/>
          </p:cNvSpPr>
          <p:nvPr/>
        </p:nvSpPr>
        <p:spPr bwMode="auto">
          <a:xfrm rot="428651">
            <a:off x="3687121" y="2463494"/>
            <a:ext cx="2469333" cy="23770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sz="1600" b="1" dirty="0">
                <a:latin typeface="Arial"/>
                <a:cs typeface="Arial"/>
              </a:rPr>
              <a:t>Bumped circulating beam</a:t>
            </a:r>
          </a:p>
        </p:txBody>
      </p:sp>
      <p:sp>
        <p:nvSpPr>
          <p:cNvPr id="17" name="Rectangle 18">
            <a:extLst>
              <a:ext uri="{FF2B5EF4-FFF2-40B4-BE49-F238E27FC236}">
                <a16:creationId xmlns:a16="http://schemas.microsoft.com/office/drawing/2014/main" id="{E7D25A3E-4D71-CD22-B2CC-42D3F8FC0191}"/>
              </a:ext>
            </a:extLst>
          </p:cNvPr>
          <p:cNvSpPr>
            <a:spLocks noChangeArrowheads="1"/>
          </p:cNvSpPr>
          <p:nvPr/>
        </p:nvSpPr>
        <p:spPr bwMode="auto">
          <a:xfrm>
            <a:off x="7222472" y="2893046"/>
            <a:ext cx="1661788" cy="281379"/>
          </a:xfrm>
          <a:prstGeom prst="rect">
            <a:avLst/>
          </a:prstGeom>
          <a:noFill/>
          <a:ln w="19050">
            <a:noFill/>
            <a:miter lim="800000"/>
            <a:headEnd/>
            <a:tailEnd/>
          </a:ln>
          <a:extLst>
            <a:ext uri="{909E8E84-426E-40dd-AFC4-6F175D3DCCD1}">
              <a14:hiddenFill xmlns:a14="http://schemas.microsoft.com/office/drawing/2010/main" xmlns="">
                <a:solidFill>
                  <a:srgbClr val="FFFFFF"/>
                </a:solidFill>
              </a14:hiddenFill>
            </a:ext>
          </a:extLst>
        </p:spPr>
        <p:txBody>
          <a:bodyPr wrap="non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2000" b="1" dirty="0" err="1">
                <a:solidFill>
                  <a:srgbClr val="FF0000"/>
                </a:solidFill>
                <a:latin typeface="Arial"/>
                <a:cs typeface="Arial"/>
              </a:rPr>
              <a:t>x</a:t>
            </a:r>
            <a:r>
              <a:rPr lang="en-US" altLang="en-US" sz="2000" b="1" baseline="-25000" dirty="0" err="1">
                <a:solidFill>
                  <a:srgbClr val="FF0000"/>
                </a:solidFill>
                <a:latin typeface="Arial"/>
                <a:cs typeface="Arial"/>
              </a:rPr>
              <a:t>s</a:t>
            </a:r>
            <a:r>
              <a:rPr lang="en-US" altLang="en-US" sz="2000" b="1" dirty="0">
                <a:solidFill>
                  <a:srgbClr val="FF0000"/>
                </a:solidFill>
                <a:latin typeface="Arial"/>
                <a:cs typeface="Arial"/>
              </a:rPr>
              <a:t> = </a:t>
            </a:r>
            <a:r>
              <a:rPr lang="en-US" altLang="en-US" sz="2000" b="1" dirty="0" err="1">
                <a:solidFill>
                  <a:srgbClr val="FF0000"/>
                </a:solidFill>
                <a:latin typeface="Arial"/>
                <a:cs typeface="Arial"/>
              </a:rPr>
              <a:t>D</a:t>
            </a:r>
            <a:r>
              <a:rPr lang="en-US" altLang="en-US" sz="2000" b="1" baseline="-25000" dirty="0" err="1">
                <a:solidFill>
                  <a:srgbClr val="FF0000"/>
                </a:solidFill>
                <a:latin typeface="Arial"/>
                <a:cs typeface="Arial"/>
              </a:rPr>
              <a:t>x</a:t>
            </a:r>
            <a:r>
              <a:rPr lang="en-US" altLang="en-US" sz="2000" b="1" baseline="-25000" dirty="0">
                <a:solidFill>
                  <a:srgbClr val="FF0000"/>
                </a:solidFill>
                <a:latin typeface="Arial"/>
                <a:cs typeface="Arial"/>
              </a:rPr>
              <a:t> · </a:t>
            </a:r>
            <a:r>
              <a:rPr lang="el-GR" altLang="en-US" sz="2000" b="1" dirty="0">
                <a:solidFill>
                  <a:srgbClr val="FF0000"/>
                </a:solidFill>
                <a:latin typeface="Arial"/>
                <a:cs typeface="Arial"/>
              </a:rPr>
              <a:t>Δ</a:t>
            </a:r>
            <a:r>
              <a:rPr lang="en-US" altLang="en-US" sz="2000" b="1" dirty="0">
                <a:solidFill>
                  <a:srgbClr val="FF0000"/>
                </a:solidFill>
                <a:latin typeface="Arial"/>
                <a:cs typeface="Arial"/>
              </a:rPr>
              <a:t>p/p</a:t>
            </a:r>
            <a:r>
              <a:rPr lang="en-US" altLang="en-US" sz="2000" b="1" baseline="-25000" dirty="0">
                <a:solidFill>
                  <a:srgbClr val="FF0000"/>
                </a:solidFill>
                <a:latin typeface="Arial"/>
                <a:cs typeface="Arial"/>
              </a:rPr>
              <a:t>0</a:t>
            </a:r>
            <a:endParaRPr lang="en-US" altLang="en-US" sz="2000" b="1" dirty="0">
              <a:solidFill>
                <a:srgbClr val="FF0000"/>
              </a:solidFill>
              <a:latin typeface="Arial"/>
              <a:cs typeface="Arial"/>
            </a:endParaRPr>
          </a:p>
        </p:txBody>
      </p:sp>
      <p:sp>
        <p:nvSpPr>
          <p:cNvPr id="18" name="Line 19">
            <a:extLst>
              <a:ext uri="{FF2B5EF4-FFF2-40B4-BE49-F238E27FC236}">
                <a16:creationId xmlns:a16="http://schemas.microsoft.com/office/drawing/2014/main" id="{8C62D8BD-1284-5F5F-C119-6995B1AC64FA}"/>
              </a:ext>
            </a:extLst>
          </p:cNvPr>
          <p:cNvSpPr>
            <a:spLocks noChangeShapeType="1"/>
          </p:cNvSpPr>
          <p:nvPr/>
        </p:nvSpPr>
        <p:spPr bwMode="auto">
          <a:xfrm>
            <a:off x="7261776" y="2323755"/>
            <a:ext cx="0" cy="307637"/>
          </a:xfrm>
          <a:prstGeom prst="line">
            <a:avLst/>
          </a:prstGeom>
          <a:noFill/>
          <a:ln w="12700">
            <a:solidFill>
              <a:srgbClr val="FF0000"/>
            </a:solidFill>
            <a:round/>
            <a:headEnd type="triangle" w="med" len="med"/>
            <a:tailEnd type="triangl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19" name="Rectangle 20">
            <a:extLst>
              <a:ext uri="{FF2B5EF4-FFF2-40B4-BE49-F238E27FC236}">
                <a16:creationId xmlns:a16="http://schemas.microsoft.com/office/drawing/2014/main" id="{1496CBC3-2473-94F1-5404-91E03F6B12C6}"/>
              </a:ext>
            </a:extLst>
          </p:cNvPr>
          <p:cNvSpPr>
            <a:spLocks noChangeArrowheads="1"/>
          </p:cNvSpPr>
          <p:nvPr/>
        </p:nvSpPr>
        <p:spPr bwMode="auto">
          <a:xfrm>
            <a:off x="7312318" y="2258154"/>
            <a:ext cx="343538" cy="2786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sz="2000" b="1" dirty="0" err="1">
                <a:solidFill>
                  <a:srgbClr val="FF0000"/>
                </a:solidFill>
                <a:latin typeface="+mj-lt"/>
              </a:rPr>
              <a:t>x</a:t>
            </a:r>
            <a:r>
              <a:rPr lang="en-US" altLang="en-US" sz="2000" b="1" baseline="-25000" dirty="0" err="1">
                <a:solidFill>
                  <a:srgbClr val="FF0000"/>
                </a:solidFill>
                <a:latin typeface="+mj-lt"/>
              </a:rPr>
              <a:t>s</a:t>
            </a:r>
            <a:endParaRPr lang="en-US" altLang="en-US" sz="2000" b="1" baseline="-25000" dirty="0">
              <a:solidFill>
                <a:srgbClr val="FF0000"/>
              </a:solidFill>
              <a:latin typeface="+mj-lt"/>
            </a:endParaRPr>
          </a:p>
        </p:txBody>
      </p:sp>
      <p:sp>
        <p:nvSpPr>
          <p:cNvPr id="20" name="Rectangle 21">
            <a:extLst>
              <a:ext uri="{FF2B5EF4-FFF2-40B4-BE49-F238E27FC236}">
                <a16:creationId xmlns:a16="http://schemas.microsoft.com/office/drawing/2014/main" id="{3D23446B-24B6-9576-1AD1-D4D909504AD2}"/>
              </a:ext>
            </a:extLst>
          </p:cNvPr>
          <p:cNvSpPr>
            <a:spLocks noChangeArrowheads="1"/>
          </p:cNvSpPr>
          <p:nvPr/>
        </p:nvSpPr>
        <p:spPr bwMode="auto">
          <a:xfrm>
            <a:off x="971401" y="2257992"/>
            <a:ext cx="747615" cy="2593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b="1" dirty="0">
                <a:solidFill>
                  <a:srgbClr val="FF0000"/>
                </a:solidFill>
                <a:latin typeface="Arial"/>
                <a:cs typeface="Arial"/>
              </a:rPr>
              <a:t>p = p</a:t>
            </a:r>
            <a:r>
              <a:rPr lang="en-US" altLang="en-US" b="1" baseline="-25000" dirty="0">
                <a:solidFill>
                  <a:srgbClr val="FF0000"/>
                </a:solidFill>
                <a:latin typeface="Arial"/>
                <a:cs typeface="Arial"/>
              </a:rPr>
              <a:t>0</a:t>
            </a:r>
            <a:endParaRPr lang="en-US" altLang="en-US" b="1" dirty="0">
              <a:solidFill>
                <a:srgbClr val="FF0000"/>
              </a:solidFill>
              <a:latin typeface="Arial"/>
              <a:cs typeface="Arial"/>
            </a:endParaRPr>
          </a:p>
        </p:txBody>
      </p:sp>
      <p:sp>
        <p:nvSpPr>
          <p:cNvPr id="21" name="Rectangle 22">
            <a:extLst>
              <a:ext uri="{FF2B5EF4-FFF2-40B4-BE49-F238E27FC236}">
                <a16:creationId xmlns:a16="http://schemas.microsoft.com/office/drawing/2014/main" id="{42AC67DD-5859-96C5-00A6-0CC534471FB5}"/>
              </a:ext>
            </a:extLst>
          </p:cNvPr>
          <p:cNvSpPr>
            <a:spLocks noChangeArrowheads="1"/>
          </p:cNvSpPr>
          <p:nvPr/>
        </p:nvSpPr>
        <p:spPr bwMode="auto">
          <a:xfrm>
            <a:off x="2406949" y="786686"/>
            <a:ext cx="1262408" cy="2593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b="1" dirty="0">
                <a:solidFill>
                  <a:srgbClr val="FF0000"/>
                </a:solidFill>
                <a:latin typeface="Arial"/>
                <a:cs typeface="Arial"/>
              </a:rPr>
              <a:t>p = p</a:t>
            </a:r>
            <a:r>
              <a:rPr lang="en-US" altLang="en-US" b="1" baseline="-25000" dirty="0">
                <a:solidFill>
                  <a:srgbClr val="FF0000"/>
                </a:solidFill>
                <a:latin typeface="Arial"/>
                <a:cs typeface="Arial"/>
              </a:rPr>
              <a:t>0</a:t>
            </a:r>
            <a:r>
              <a:rPr lang="en-US" altLang="en-US" b="1" dirty="0">
                <a:solidFill>
                  <a:srgbClr val="FF0000"/>
                </a:solidFill>
                <a:latin typeface="Arial"/>
                <a:cs typeface="Arial"/>
              </a:rPr>
              <a:t> + </a:t>
            </a:r>
            <a:r>
              <a:rPr lang="el-GR" altLang="en-US" b="1" dirty="0">
                <a:solidFill>
                  <a:srgbClr val="FF0000"/>
                </a:solidFill>
                <a:latin typeface="Arial"/>
                <a:cs typeface="Arial"/>
              </a:rPr>
              <a:t>Δ</a:t>
            </a:r>
            <a:r>
              <a:rPr lang="en-US" altLang="en-US" b="1" dirty="0">
                <a:solidFill>
                  <a:srgbClr val="FF0000"/>
                </a:solidFill>
                <a:latin typeface="Arial"/>
                <a:cs typeface="Arial"/>
              </a:rPr>
              <a:t>p</a:t>
            </a:r>
          </a:p>
        </p:txBody>
      </p:sp>
      <p:sp>
        <p:nvSpPr>
          <p:cNvPr id="22" name="Freeform 23">
            <a:extLst>
              <a:ext uri="{FF2B5EF4-FFF2-40B4-BE49-F238E27FC236}">
                <a16:creationId xmlns:a16="http://schemas.microsoft.com/office/drawing/2014/main" id="{ADB7CA4B-AFCE-82C7-9972-400E501178DA}"/>
              </a:ext>
            </a:extLst>
          </p:cNvPr>
          <p:cNvSpPr>
            <a:spLocks/>
          </p:cNvSpPr>
          <p:nvPr/>
        </p:nvSpPr>
        <p:spPr bwMode="auto">
          <a:xfrm>
            <a:off x="2305222" y="1035248"/>
            <a:ext cx="6471904" cy="1284049"/>
          </a:xfrm>
          <a:custGeom>
            <a:avLst/>
            <a:gdLst>
              <a:gd name="T0" fmla="*/ 0 w 4446"/>
              <a:gd name="T1" fmla="*/ 0 h 1152"/>
              <a:gd name="T2" fmla="*/ 2147483647 w 4446"/>
              <a:gd name="T3" fmla="*/ 2147483647 h 1152"/>
              <a:gd name="T4" fmla="*/ 2147483647 w 4446"/>
              <a:gd name="T5" fmla="*/ 2147483647 h 1152"/>
              <a:gd name="T6" fmla="*/ 2147483647 w 4446"/>
              <a:gd name="T7" fmla="*/ 2147483647 h 1152"/>
              <a:gd name="T8" fmla="*/ 0 60000 65536"/>
              <a:gd name="T9" fmla="*/ 0 60000 65536"/>
              <a:gd name="T10" fmla="*/ 0 60000 65536"/>
              <a:gd name="T11" fmla="*/ 0 60000 65536"/>
              <a:gd name="T12" fmla="*/ 0 w 4446"/>
              <a:gd name="T13" fmla="*/ 0 h 1152"/>
              <a:gd name="T14" fmla="*/ 4446 w 4446"/>
              <a:gd name="T15" fmla="*/ 1152 h 1152"/>
            </a:gdLst>
            <a:ahLst/>
            <a:cxnLst>
              <a:cxn ang="T8">
                <a:pos x="T0" y="T1"/>
              </a:cxn>
              <a:cxn ang="T9">
                <a:pos x="T2" y="T3"/>
              </a:cxn>
              <a:cxn ang="T10">
                <a:pos x="T4" y="T5"/>
              </a:cxn>
              <a:cxn ang="T11">
                <a:pos x="T6" y="T7"/>
              </a:cxn>
            </a:cxnLst>
            <a:rect l="T12" t="T13" r="T14" b="T15"/>
            <a:pathLst>
              <a:path w="4446" h="1152">
                <a:moveTo>
                  <a:pt x="0" y="0"/>
                </a:moveTo>
                <a:lnTo>
                  <a:pt x="1302" y="876"/>
                </a:lnTo>
                <a:lnTo>
                  <a:pt x="3036" y="1152"/>
                </a:lnTo>
                <a:lnTo>
                  <a:pt x="4446" y="1152"/>
                </a:lnTo>
              </a:path>
            </a:pathLst>
          </a:custGeom>
          <a:noFill/>
          <a:ln w="25400" cap="flat" cmpd="sng">
            <a:solidFill>
              <a:srgbClr val="FF0000"/>
            </a:solidFill>
            <a:prstDash val="solid"/>
            <a:round/>
            <a:headEnd/>
            <a:tailEnd type="triangle" w="lg" len="lg"/>
          </a:ln>
          <a:extLst>
            <a:ext uri="{909E8E84-426E-40dd-AFC4-6F175D3DCCD1}">
              <a14:hiddenFill xmlns:a14="http://schemas.microsoft.com/office/drawing/2010/main" xmlns="">
                <a:solidFill>
                  <a:srgbClr val="FFFFFF"/>
                </a:solidFill>
              </a14:hiddenFill>
            </a:ext>
          </a:extLst>
        </p:spPr>
        <p:txBody>
          <a:bodyPr wrap="none" anchor="ctr"/>
          <a:lstStyle/>
          <a:p>
            <a:endParaRPr lang="en-GB"/>
          </a:p>
        </p:txBody>
      </p:sp>
      <p:sp>
        <p:nvSpPr>
          <p:cNvPr id="23" name="Freeform 24">
            <a:extLst>
              <a:ext uri="{FF2B5EF4-FFF2-40B4-BE49-F238E27FC236}">
                <a16:creationId xmlns:a16="http://schemas.microsoft.com/office/drawing/2014/main" id="{02259253-6272-9DFE-E9D3-C239A3DD4C87}"/>
              </a:ext>
            </a:extLst>
          </p:cNvPr>
          <p:cNvSpPr>
            <a:spLocks/>
          </p:cNvSpPr>
          <p:nvPr/>
        </p:nvSpPr>
        <p:spPr bwMode="auto">
          <a:xfrm>
            <a:off x="1169801" y="2305921"/>
            <a:ext cx="7633528" cy="327700"/>
          </a:xfrm>
          <a:custGeom>
            <a:avLst/>
            <a:gdLst>
              <a:gd name="T0" fmla="*/ 0 w 5244"/>
              <a:gd name="T1" fmla="*/ 740925828 h 294"/>
              <a:gd name="T2" fmla="*/ 1784270754 w 5244"/>
              <a:gd name="T3" fmla="*/ 740925828 h 294"/>
              <a:gd name="T4" fmla="*/ 2147483647 w 5244"/>
              <a:gd name="T5" fmla="*/ 0 h 294"/>
              <a:gd name="T6" fmla="*/ 2147483647 w 5244"/>
              <a:gd name="T7" fmla="*/ 725804897 h 294"/>
              <a:gd name="T8" fmla="*/ 2147483647 w 5244"/>
              <a:gd name="T9" fmla="*/ 725804897 h 294"/>
              <a:gd name="T10" fmla="*/ 0 60000 65536"/>
              <a:gd name="T11" fmla="*/ 0 60000 65536"/>
              <a:gd name="T12" fmla="*/ 0 60000 65536"/>
              <a:gd name="T13" fmla="*/ 0 60000 65536"/>
              <a:gd name="T14" fmla="*/ 0 60000 65536"/>
              <a:gd name="T15" fmla="*/ 0 w 5244"/>
              <a:gd name="T16" fmla="*/ 0 h 294"/>
              <a:gd name="T17" fmla="*/ 5244 w 5244"/>
              <a:gd name="T18" fmla="*/ 294 h 294"/>
            </a:gdLst>
            <a:ahLst/>
            <a:cxnLst>
              <a:cxn ang="T10">
                <a:pos x="T0" y="T1"/>
              </a:cxn>
              <a:cxn ang="T11">
                <a:pos x="T2" y="T3"/>
              </a:cxn>
              <a:cxn ang="T12">
                <a:pos x="T4" y="T5"/>
              </a:cxn>
              <a:cxn ang="T13">
                <a:pos x="T6" y="T7"/>
              </a:cxn>
              <a:cxn ang="T14">
                <a:pos x="T8" y="T9"/>
              </a:cxn>
            </a:cxnLst>
            <a:rect l="T15" t="T16" r="T17" b="T18"/>
            <a:pathLst>
              <a:path w="5244" h="294">
                <a:moveTo>
                  <a:pt x="0" y="294"/>
                </a:moveTo>
                <a:lnTo>
                  <a:pt x="708" y="294"/>
                </a:lnTo>
                <a:lnTo>
                  <a:pt x="1578" y="0"/>
                </a:lnTo>
                <a:lnTo>
                  <a:pt x="3834" y="288"/>
                </a:lnTo>
                <a:lnTo>
                  <a:pt x="5244" y="288"/>
                </a:lnTo>
              </a:path>
            </a:pathLst>
          </a:custGeom>
          <a:noFill/>
          <a:ln w="25400" cap="flat" cmpd="sng">
            <a:solidFill>
              <a:schemeClr val="tx1"/>
            </a:solidFill>
            <a:prstDash val="solid"/>
            <a:round/>
            <a:headEnd/>
            <a:tailEnd type="triangle" w="lg" len="lg"/>
          </a:ln>
          <a:extLst>
            <a:ext uri="{909E8E84-426E-40dd-AFC4-6F175D3DCCD1}">
              <a14:hiddenFill xmlns:a14="http://schemas.microsoft.com/office/drawing/2010/main" xmlns="">
                <a:solidFill>
                  <a:srgbClr val="FFFFFF"/>
                </a:solidFill>
              </a14:hiddenFill>
            </a:ext>
          </a:extLst>
        </p:spPr>
        <p:txBody>
          <a:bodyPr wrap="none" anchor="ctr"/>
          <a:lstStyle/>
          <a:p>
            <a:endParaRPr lang="en-GB"/>
          </a:p>
        </p:txBody>
      </p:sp>
      <p:sp>
        <p:nvSpPr>
          <p:cNvPr id="25" name="Text Box 39">
            <a:extLst>
              <a:ext uri="{FF2B5EF4-FFF2-40B4-BE49-F238E27FC236}">
                <a16:creationId xmlns:a16="http://schemas.microsoft.com/office/drawing/2014/main" id="{6E87CAEF-8473-14C6-D3E0-DF9E525EB224}"/>
              </a:ext>
            </a:extLst>
          </p:cNvPr>
          <p:cNvSpPr txBox="1">
            <a:spLocks noChangeArrowheads="1"/>
          </p:cNvSpPr>
          <p:nvPr/>
        </p:nvSpPr>
        <p:spPr bwMode="auto">
          <a:xfrm rot="21599314" flipH="1">
            <a:off x="1028284" y="573436"/>
            <a:ext cx="1580902" cy="2593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b="1" dirty="0">
                <a:solidFill>
                  <a:srgbClr val="FF0000"/>
                </a:solidFill>
              </a:rPr>
              <a:t>Injected beam</a:t>
            </a:r>
          </a:p>
        </p:txBody>
      </p:sp>
      <p:grpSp>
        <p:nvGrpSpPr>
          <p:cNvPr id="46" name="Group 45">
            <a:extLst>
              <a:ext uri="{FF2B5EF4-FFF2-40B4-BE49-F238E27FC236}">
                <a16:creationId xmlns:a16="http://schemas.microsoft.com/office/drawing/2014/main" id="{61D41C9F-4C6D-865F-EAB2-4A063746AF09}"/>
              </a:ext>
            </a:extLst>
          </p:cNvPr>
          <p:cNvGrpSpPr/>
          <p:nvPr/>
        </p:nvGrpSpPr>
        <p:grpSpPr>
          <a:xfrm>
            <a:off x="6223518" y="64182"/>
            <a:ext cx="2788198" cy="1968685"/>
            <a:chOff x="838200" y="1524000"/>
            <a:chExt cx="7467600" cy="4606744"/>
          </a:xfrm>
        </p:grpSpPr>
        <p:sp>
          <p:nvSpPr>
            <p:cNvPr id="27" name="Oval 2">
              <a:extLst>
                <a:ext uri="{FF2B5EF4-FFF2-40B4-BE49-F238E27FC236}">
                  <a16:creationId xmlns:a16="http://schemas.microsoft.com/office/drawing/2014/main" id="{E77EBA9F-75F9-6583-17FE-65D999F5A49B}"/>
                </a:ext>
              </a:extLst>
            </p:cNvPr>
            <p:cNvSpPr>
              <a:spLocks noChangeArrowheads="1"/>
            </p:cNvSpPr>
            <p:nvPr/>
          </p:nvSpPr>
          <p:spPr bwMode="auto">
            <a:xfrm>
              <a:off x="3813175" y="3429000"/>
              <a:ext cx="1365250" cy="758825"/>
            </a:xfrm>
            <a:prstGeom prst="ellipse">
              <a:avLst/>
            </a:prstGeom>
            <a:solidFill>
              <a:srgbClr val="F1F8F9"/>
            </a:solidFill>
            <a:ln w="9525">
              <a:solidFill>
                <a:srgbClr val="33CCCC"/>
              </a:solidFill>
              <a:round/>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n-GB" altLang="en-US" sz="700"/>
            </a:p>
          </p:txBody>
        </p:sp>
        <p:sp>
          <p:nvSpPr>
            <p:cNvPr id="28" name="Rectangle 4">
              <a:extLst>
                <a:ext uri="{FF2B5EF4-FFF2-40B4-BE49-F238E27FC236}">
                  <a16:creationId xmlns:a16="http://schemas.microsoft.com/office/drawing/2014/main" id="{77583E13-96A5-4D6D-F5E9-E9DCE9A0DE55}"/>
                </a:ext>
              </a:extLst>
            </p:cNvPr>
            <p:cNvSpPr>
              <a:spLocks noChangeArrowheads="1"/>
            </p:cNvSpPr>
            <p:nvPr/>
          </p:nvSpPr>
          <p:spPr bwMode="auto">
            <a:xfrm>
              <a:off x="838200" y="1524000"/>
              <a:ext cx="7467600" cy="4572000"/>
            </a:xfrm>
            <a:prstGeom prst="rect">
              <a:avLst/>
            </a:prstGeom>
            <a:noFill/>
            <a:ln w="19050">
              <a:solidFill>
                <a:srgbClr val="000080"/>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n-US" altLang="en-US" sz="700"/>
            </a:p>
          </p:txBody>
        </p:sp>
        <p:sp>
          <p:nvSpPr>
            <p:cNvPr id="29" name="Oval 5">
              <a:extLst>
                <a:ext uri="{FF2B5EF4-FFF2-40B4-BE49-F238E27FC236}">
                  <a16:creationId xmlns:a16="http://schemas.microsoft.com/office/drawing/2014/main" id="{C2D510FD-07C7-9D84-8235-DA46BB37E271}"/>
                </a:ext>
              </a:extLst>
            </p:cNvPr>
            <p:cNvSpPr>
              <a:spLocks noChangeArrowheads="1"/>
            </p:cNvSpPr>
            <p:nvPr/>
          </p:nvSpPr>
          <p:spPr bwMode="auto">
            <a:xfrm>
              <a:off x="4040188" y="4946650"/>
              <a:ext cx="911225" cy="608013"/>
            </a:xfrm>
            <a:prstGeom prst="ellipse">
              <a:avLst/>
            </a:prstGeom>
            <a:solidFill>
              <a:schemeClr val="accent1"/>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n-US" altLang="en-US" sz="700"/>
            </a:p>
          </p:txBody>
        </p:sp>
        <p:grpSp>
          <p:nvGrpSpPr>
            <p:cNvPr id="30" name="Group 6">
              <a:extLst>
                <a:ext uri="{FF2B5EF4-FFF2-40B4-BE49-F238E27FC236}">
                  <a16:creationId xmlns:a16="http://schemas.microsoft.com/office/drawing/2014/main" id="{A2BB895E-ED73-A484-B3ED-2748E9DB385C}"/>
                </a:ext>
              </a:extLst>
            </p:cNvPr>
            <p:cNvGrpSpPr>
              <a:grpSpLocks/>
            </p:cNvGrpSpPr>
            <p:nvPr/>
          </p:nvGrpSpPr>
          <p:grpSpPr bwMode="auto">
            <a:xfrm>
              <a:off x="1992313" y="2062163"/>
              <a:ext cx="5008562" cy="3492500"/>
              <a:chOff x="2496" y="1056"/>
              <a:chExt cx="2688" cy="2688"/>
            </a:xfrm>
          </p:grpSpPr>
          <p:sp>
            <p:nvSpPr>
              <p:cNvPr id="31" name="Oval 7">
                <a:extLst>
                  <a:ext uri="{FF2B5EF4-FFF2-40B4-BE49-F238E27FC236}">
                    <a16:creationId xmlns:a16="http://schemas.microsoft.com/office/drawing/2014/main" id="{8614B249-AA23-5548-FCF5-A969D545BA4A}"/>
                  </a:ext>
                </a:extLst>
              </p:cNvPr>
              <p:cNvSpPr>
                <a:spLocks noChangeArrowheads="1"/>
              </p:cNvSpPr>
              <p:nvPr/>
            </p:nvSpPr>
            <p:spPr bwMode="auto">
              <a:xfrm>
                <a:off x="2496" y="1056"/>
                <a:ext cx="2688" cy="2688"/>
              </a:xfrm>
              <a:prstGeom prst="ellipse">
                <a:avLst/>
              </a:prstGeom>
              <a:noFill/>
              <a:ln w="19050">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n-US" altLang="en-US" sz="700"/>
              </a:p>
            </p:txBody>
          </p:sp>
          <p:sp>
            <p:nvSpPr>
              <p:cNvPr id="32" name="Line 8">
                <a:extLst>
                  <a:ext uri="{FF2B5EF4-FFF2-40B4-BE49-F238E27FC236}">
                    <a16:creationId xmlns:a16="http://schemas.microsoft.com/office/drawing/2014/main" id="{5C15A154-DFE2-A847-5B35-18F33FE2DADB}"/>
                  </a:ext>
                </a:extLst>
              </p:cNvPr>
              <p:cNvSpPr>
                <a:spLocks noChangeShapeType="1"/>
              </p:cNvSpPr>
              <p:nvPr/>
            </p:nvSpPr>
            <p:spPr bwMode="auto">
              <a:xfrm>
                <a:off x="3792" y="2400"/>
                <a:ext cx="96"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GB" sz="700"/>
              </a:p>
            </p:txBody>
          </p:sp>
          <p:sp>
            <p:nvSpPr>
              <p:cNvPr id="33" name="Line 9">
                <a:extLst>
                  <a:ext uri="{FF2B5EF4-FFF2-40B4-BE49-F238E27FC236}">
                    <a16:creationId xmlns:a16="http://schemas.microsoft.com/office/drawing/2014/main" id="{51951E3B-EFCC-DF88-911E-59DBB6BE8A0A}"/>
                  </a:ext>
                </a:extLst>
              </p:cNvPr>
              <p:cNvSpPr>
                <a:spLocks noChangeShapeType="1"/>
              </p:cNvSpPr>
              <p:nvPr/>
            </p:nvSpPr>
            <p:spPr bwMode="auto">
              <a:xfrm>
                <a:off x="3840" y="2352"/>
                <a:ext cx="0" cy="96"/>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GB" sz="700"/>
              </a:p>
            </p:txBody>
          </p:sp>
        </p:grpSp>
        <p:sp>
          <p:nvSpPr>
            <p:cNvPr id="34" name="Line 10">
              <a:extLst>
                <a:ext uri="{FF2B5EF4-FFF2-40B4-BE49-F238E27FC236}">
                  <a16:creationId xmlns:a16="http://schemas.microsoft.com/office/drawing/2014/main" id="{5175251E-19C4-63BA-DD56-4BBF802DC083}"/>
                </a:ext>
              </a:extLst>
            </p:cNvPr>
            <p:cNvSpPr>
              <a:spLocks noChangeShapeType="1"/>
            </p:cNvSpPr>
            <p:nvPr/>
          </p:nvSpPr>
          <p:spPr bwMode="auto">
            <a:xfrm>
              <a:off x="1231900" y="5705475"/>
              <a:ext cx="684213" cy="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GB" sz="700"/>
            </a:p>
          </p:txBody>
        </p:sp>
        <p:sp>
          <p:nvSpPr>
            <p:cNvPr id="35" name="Line 11">
              <a:extLst>
                <a:ext uri="{FF2B5EF4-FFF2-40B4-BE49-F238E27FC236}">
                  <a16:creationId xmlns:a16="http://schemas.microsoft.com/office/drawing/2014/main" id="{2309EB76-9429-739A-8291-C814F15348BF}"/>
                </a:ext>
              </a:extLst>
            </p:cNvPr>
            <p:cNvSpPr>
              <a:spLocks noChangeShapeType="1"/>
            </p:cNvSpPr>
            <p:nvPr/>
          </p:nvSpPr>
          <p:spPr bwMode="auto">
            <a:xfrm flipV="1">
              <a:off x="1231900" y="5022850"/>
              <a:ext cx="0" cy="682625"/>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GB" sz="700"/>
            </a:p>
          </p:txBody>
        </p:sp>
        <p:sp>
          <p:nvSpPr>
            <p:cNvPr id="36" name="Text Box 12">
              <a:extLst>
                <a:ext uri="{FF2B5EF4-FFF2-40B4-BE49-F238E27FC236}">
                  <a16:creationId xmlns:a16="http://schemas.microsoft.com/office/drawing/2014/main" id="{22F1725C-26B9-FC99-E4C0-63FC4EBE80ED}"/>
                </a:ext>
              </a:extLst>
            </p:cNvPr>
            <p:cNvSpPr txBox="1">
              <a:spLocks noChangeArrowheads="1"/>
            </p:cNvSpPr>
            <p:nvPr/>
          </p:nvSpPr>
          <p:spPr bwMode="auto">
            <a:xfrm>
              <a:off x="1743073" y="5662613"/>
              <a:ext cx="679203" cy="4681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sz="700" dirty="0">
                  <a:latin typeface="Symbol" pitchFamily="18" charset="2"/>
                </a:rPr>
                <a:t>F</a:t>
              </a:r>
            </a:p>
          </p:txBody>
        </p:sp>
        <p:sp>
          <p:nvSpPr>
            <p:cNvPr id="37" name="Text Box 13">
              <a:extLst>
                <a:ext uri="{FF2B5EF4-FFF2-40B4-BE49-F238E27FC236}">
                  <a16:creationId xmlns:a16="http://schemas.microsoft.com/office/drawing/2014/main" id="{C03475A8-392F-516E-108C-544929390309}"/>
                </a:ext>
              </a:extLst>
            </p:cNvPr>
            <p:cNvSpPr txBox="1">
              <a:spLocks noChangeArrowheads="1"/>
            </p:cNvSpPr>
            <p:nvPr/>
          </p:nvSpPr>
          <p:spPr bwMode="auto">
            <a:xfrm>
              <a:off x="905179" y="4649143"/>
              <a:ext cx="653444" cy="4681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sz="700" dirty="0"/>
                <a:t>E</a:t>
              </a:r>
            </a:p>
          </p:txBody>
        </p:sp>
        <p:sp>
          <p:nvSpPr>
            <p:cNvPr id="38" name="Oval 19">
              <a:extLst>
                <a:ext uri="{FF2B5EF4-FFF2-40B4-BE49-F238E27FC236}">
                  <a16:creationId xmlns:a16="http://schemas.microsoft.com/office/drawing/2014/main" id="{F93ECFBC-C01E-CD99-128C-B4B471B51B0E}"/>
                </a:ext>
              </a:extLst>
            </p:cNvPr>
            <p:cNvSpPr>
              <a:spLocks noChangeArrowheads="1"/>
            </p:cNvSpPr>
            <p:nvPr/>
          </p:nvSpPr>
          <p:spPr bwMode="auto">
            <a:xfrm>
              <a:off x="4040188" y="2062163"/>
              <a:ext cx="911225" cy="608012"/>
            </a:xfrm>
            <a:prstGeom prst="ellipse">
              <a:avLst/>
            </a:prstGeom>
            <a:solidFill>
              <a:schemeClr val="accent1"/>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n-US" altLang="en-US" sz="700"/>
            </a:p>
          </p:txBody>
        </p:sp>
        <p:sp>
          <p:nvSpPr>
            <p:cNvPr id="39" name="Freeform 20">
              <a:extLst>
                <a:ext uri="{FF2B5EF4-FFF2-40B4-BE49-F238E27FC236}">
                  <a16:creationId xmlns:a16="http://schemas.microsoft.com/office/drawing/2014/main" id="{DE636887-9B3B-C47D-106F-6F34E5D17212}"/>
                </a:ext>
              </a:extLst>
            </p:cNvPr>
            <p:cNvSpPr>
              <a:spLocks/>
            </p:cNvSpPr>
            <p:nvPr/>
          </p:nvSpPr>
          <p:spPr bwMode="auto">
            <a:xfrm rot="5400000">
              <a:off x="2469357" y="3710781"/>
              <a:ext cx="1376362" cy="1724025"/>
            </a:xfrm>
            <a:custGeom>
              <a:avLst/>
              <a:gdLst>
                <a:gd name="T0" fmla="*/ 2147483647 w 867"/>
                <a:gd name="T1" fmla="*/ 0 h 895"/>
                <a:gd name="T2" fmla="*/ 2101809751 w 867"/>
                <a:gd name="T3" fmla="*/ 649350709 h 895"/>
                <a:gd name="T4" fmla="*/ 1905237690 w 867"/>
                <a:gd name="T5" fmla="*/ 1339517458 h 895"/>
                <a:gd name="T6" fmla="*/ 1557455955 w 867"/>
                <a:gd name="T7" fmla="*/ 2096474506 h 895"/>
                <a:gd name="T8" fmla="*/ 1164311834 w 867"/>
                <a:gd name="T9" fmla="*/ 2147483647 h 895"/>
                <a:gd name="T10" fmla="*/ 559474525 w 867"/>
                <a:gd name="T11" fmla="*/ 2147483647 h 895"/>
                <a:gd name="T12" fmla="*/ 0 w 867"/>
                <a:gd name="T13" fmla="*/ 2147483647 h 895"/>
                <a:gd name="T14" fmla="*/ 0 60000 65536"/>
                <a:gd name="T15" fmla="*/ 0 60000 65536"/>
                <a:gd name="T16" fmla="*/ 0 60000 65536"/>
                <a:gd name="T17" fmla="*/ 0 60000 65536"/>
                <a:gd name="T18" fmla="*/ 0 60000 65536"/>
                <a:gd name="T19" fmla="*/ 0 60000 65536"/>
                <a:gd name="T20" fmla="*/ 0 60000 65536"/>
                <a:gd name="T21" fmla="*/ 0 w 867"/>
                <a:gd name="T22" fmla="*/ 0 h 895"/>
                <a:gd name="T23" fmla="*/ 867 w 867"/>
                <a:gd name="T24" fmla="*/ 895 h 89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67" h="895">
                  <a:moveTo>
                    <a:pt x="867" y="0"/>
                  </a:moveTo>
                  <a:cubicBezTo>
                    <a:pt x="862" y="29"/>
                    <a:pt x="852" y="115"/>
                    <a:pt x="834" y="175"/>
                  </a:cubicBezTo>
                  <a:cubicBezTo>
                    <a:pt x="816" y="235"/>
                    <a:pt x="792" y="296"/>
                    <a:pt x="756" y="361"/>
                  </a:cubicBezTo>
                  <a:cubicBezTo>
                    <a:pt x="720" y="426"/>
                    <a:pt x="667" y="507"/>
                    <a:pt x="618" y="565"/>
                  </a:cubicBezTo>
                  <a:cubicBezTo>
                    <a:pt x="569" y="623"/>
                    <a:pt x="528" y="663"/>
                    <a:pt x="462" y="709"/>
                  </a:cubicBezTo>
                  <a:cubicBezTo>
                    <a:pt x="396" y="755"/>
                    <a:pt x="299" y="810"/>
                    <a:pt x="222" y="841"/>
                  </a:cubicBezTo>
                  <a:cubicBezTo>
                    <a:pt x="145" y="872"/>
                    <a:pt x="46" y="884"/>
                    <a:pt x="0" y="895"/>
                  </a:cubicBezTo>
                </a:path>
              </a:pathLst>
            </a:custGeom>
            <a:noFill/>
            <a:ln w="9525" cap="flat" cmpd="sng">
              <a:solidFill>
                <a:schemeClr val="tx1"/>
              </a:solidFill>
              <a:prstDash val="solid"/>
              <a:round/>
              <a:headEnd/>
              <a:tailEnd type="triangle" w="med" len="med"/>
            </a:ln>
            <a:extLst>
              <a:ext uri="{909E8E84-426E-40dd-AFC4-6F175D3DCCD1}">
                <a14:hiddenFill xmlns:a14="http://schemas.microsoft.com/office/drawing/2010/main" xmlns="">
                  <a:solidFill>
                    <a:srgbClr val="FFFFFF"/>
                  </a:solidFill>
                </a14:hiddenFill>
              </a:ext>
            </a:extLst>
          </p:spPr>
          <p:txBody>
            <a:bodyPr wrap="none" anchor="ctr"/>
            <a:lstStyle/>
            <a:p>
              <a:endParaRPr lang="en-GB" sz="700"/>
            </a:p>
          </p:txBody>
        </p:sp>
        <p:sp>
          <p:nvSpPr>
            <p:cNvPr id="40" name="Freeform 21">
              <a:extLst>
                <a:ext uri="{FF2B5EF4-FFF2-40B4-BE49-F238E27FC236}">
                  <a16:creationId xmlns:a16="http://schemas.microsoft.com/office/drawing/2014/main" id="{07C1F36D-E4CD-7BC4-1088-47B2A9213DD6}"/>
                </a:ext>
              </a:extLst>
            </p:cNvPr>
            <p:cNvSpPr>
              <a:spLocks/>
            </p:cNvSpPr>
            <p:nvPr/>
          </p:nvSpPr>
          <p:spPr bwMode="auto">
            <a:xfrm rot="16200000">
              <a:off x="5125245" y="2193131"/>
              <a:ext cx="1376362" cy="1724025"/>
            </a:xfrm>
            <a:custGeom>
              <a:avLst/>
              <a:gdLst>
                <a:gd name="T0" fmla="*/ 2147483647 w 867"/>
                <a:gd name="T1" fmla="*/ 0 h 895"/>
                <a:gd name="T2" fmla="*/ 2101809751 w 867"/>
                <a:gd name="T3" fmla="*/ 649350709 h 895"/>
                <a:gd name="T4" fmla="*/ 1905237690 w 867"/>
                <a:gd name="T5" fmla="*/ 1339517458 h 895"/>
                <a:gd name="T6" fmla="*/ 1557455955 w 867"/>
                <a:gd name="T7" fmla="*/ 2096474506 h 895"/>
                <a:gd name="T8" fmla="*/ 1164311834 w 867"/>
                <a:gd name="T9" fmla="*/ 2147483647 h 895"/>
                <a:gd name="T10" fmla="*/ 559474525 w 867"/>
                <a:gd name="T11" fmla="*/ 2147483647 h 895"/>
                <a:gd name="T12" fmla="*/ 0 w 867"/>
                <a:gd name="T13" fmla="*/ 2147483647 h 895"/>
                <a:gd name="T14" fmla="*/ 0 60000 65536"/>
                <a:gd name="T15" fmla="*/ 0 60000 65536"/>
                <a:gd name="T16" fmla="*/ 0 60000 65536"/>
                <a:gd name="T17" fmla="*/ 0 60000 65536"/>
                <a:gd name="T18" fmla="*/ 0 60000 65536"/>
                <a:gd name="T19" fmla="*/ 0 60000 65536"/>
                <a:gd name="T20" fmla="*/ 0 60000 65536"/>
                <a:gd name="T21" fmla="*/ 0 w 867"/>
                <a:gd name="T22" fmla="*/ 0 h 895"/>
                <a:gd name="T23" fmla="*/ 867 w 867"/>
                <a:gd name="T24" fmla="*/ 895 h 89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67" h="895">
                  <a:moveTo>
                    <a:pt x="867" y="0"/>
                  </a:moveTo>
                  <a:cubicBezTo>
                    <a:pt x="862" y="29"/>
                    <a:pt x="852" y="115"/>
                    <a:pt x="834" y="175"/>
                  </a:cubicBezTo>
                  <a:cubicBezTo>
                    <a:pt x="816" y="235"/>
                    <a:pt x="792" y="296"/>
                    <a:pt x="756" y="361"/>
                  </a:cubicBezTo>
                  <a:cubicBezTo>
                    <a:pt x="720" y="426"/>
                    <a:pt x="667" y="507"/>
                    <a:pt x="618" y="565"/>
                  </a:cubicBezTo>
                  <a:cubicBezTo>
                    <a:pt x="569" y="623"/>
                    <a:pt x="528" y="663"/>
                    <a:pt x="462" y="709"/>
                  </a:cubicBezTo>
                  <a:cubicBezTo>
                    <a:pt x="396" y="755"/>
                    <a:pt x="299" y="810"/>
                    <a:pt x="222" y="841"/>
                  </a:cubicBezTo>
                  <a:cubicBezTo>
                    <a:pt x="145" y="872"/>
                    <a:pt x="46" y="884"/>
                    <a:pt x="0" y="895"/>
                  </a:cubicBezTo>
                </a:path>
              </a:pathLst>
            </a:custGeom>
            <a:noFill/>
            <a:ln w="9525" cap="flat" cmpd="sng">
              <a:solidFill>
                <a:schemeClr val="tx1"/>
              </a:solidFill>
              <a:prstDash val="solid"/>
              <a:round/>
              <a:headEnd/>
              <a:tailEnd type="triangle" w="med" len="med"/>
            </a:ln>
            <a:extLst>
              <a:ext uri="{909E8E84-426E-40dd-AFC4-6F175D3DCCD1}">
                <a14:hiddenFill xmlns:a14="http://schemas.microsoft.com/office/drawing/2010/main" xmlns="">
                  <a:solidFill>
                    <a:srgbClr val="FFFFFF"/>
                  </a:solidFill>
                </a14:hiddenFill>
              </a:ext>
            </a:extLst>
          </p:spPr>
          <p:txBody>
            <a:bodyPr wrap="none" anchor="ctr"/>
            <a:lstStyle/>
            <a:p>
              <a:endParaRPr lang="en-GB" sz="700"/>
            </a:p>
          </p:txBody>
        </p:sp>
        <p:sp>
          <p:nvSpPr>
            <p:cNvPr id="41" name="Text Box 22">
              <a:extLst>
                <a:ext uri="{FF2B5EF4-FFF2-40B4-BE49-F238E27FC236}">
                  <a16:creationId xmlns:a16="http://schemas.microsoft.com/office/drawing/2014/main" id="{7E9A90DC-ECB7-78CF-3C7E-0BFCBB03217E}"/>
                </a:ext>
              </a:extLst>
            </p:cNvPr>
            <p:cNvSpPr txBox="1">
              <a:spLocks noChangeArrowheads="1"/>
            </p:cNvSpPr>
            <p:nvPr/>
          </p:nvSpPr>
          <p:spPr bwMode="auto">
            <a:xfrm>
              <a:off x="3439941" y="4567238"/>
              <a:ext cx="2478095" cy="4681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sz="700">
                  <a:latin typeface="+mj-lt"/>
                </a:rPr>
                <a:t>Injection 1 (turn N)</a:t>
              </a:r>
            </a:p>
          </p:txBody>
        </p:sp>
        <p:sp>
          <p:nvSpPr>
            <p:cNvPr id="42" name="Text Box 23">
              <a:extLst>
                <a:ext uri="{FF2B5EF4-FFF2-40B4-BE49-F238E27FC236}">
                  <a16:creationId xmlns:a16="http://schemas.microsoft.com/office/drawing/2014/main" id="{202F578A-9B95-3B58-F7BE-0CECA8098ECA}"/>
                </a:ext>
              </a:extLst>
            </p:cNvPr>
            <p:cNvSpPr txBox="1">
              <a:spLocks noChangeArrowheads="1"/>
            </p:cNvSpPr>
            <p:nvPr/>
          </p:nvSpPr>
          <p:spPr bwMode="auto">
            <a:xfrm>
              <a:off x="3081227" y="2746375"/>
              <a:ext cx="3229425" cy="4681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sz="700">
                  <a:latin typeface="+mj-lt"/>
                </a:rPr>
                <a:t>Injection 2 (turn N + Q</a:t>
              </a:r>
              <a:r>
                <a:rPr lang="en-US" altLang="en-US" sz="700" baseline="-25000">
                  <a:latin typeface="+mj-lt"/>
                </a:rPr>
                <a:t>s</a:t>
              </a:r>
              <a:r>
                <a:rPr lang="en-US" altLang="en-US" sz="700">
                  <a:latin typeface="+mj-lt"/>
                </a:rPr>
                <a:t>/2)</a:t>
              </a:r>
            </a:p>
          </p:txBody>
        </p:sp>
        <p:sp>
          <p:nvSpPr>
            <p:cNvPr id="43" name="Text Box 25">
              <a:extLst>
                <a:ext uri="{FF2B5EF4-FFF2-40B4-BE49-F238E27FC236}">
                  <a16:creationId xmlns:a16="http://schemas.microsoft.com/office/drawing/2014/main" id="{F2650F09-0676-E223-4008-8DE07F01023B}"/>
                </a:ext>
              </a:extLst>
            </p:cNvPr>
            <p:cNvSpPr txBox="1">
              <a:spLocks noChangeArrowheads="1"/>
            </p:cNvSpPr>
            <p:nvPr/>
          </p:nvSpPr>
          <p:spPr bwMode="auto">
            <a:xfrm>
              <a:off x="5080503" y="3884612"/>
              <a:ext cx="1872740" cy="4681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sz="700">
                  <a:latin typeface="+mj-lt"/>
                </a:rPr>
                <a:t>Stored beam</a:t>
              </a:r>
            </a:p>
          </p:txBody>
        </p:sp>
        <p:sp>
          <p:nvSpPr>
            <p:cNvPr id="44" name="Text Box 26">
              <a:extLst>
                <a:ext uri="{FF2B5EF4-FFF2-40B4-BE49-F238E27FC236}">
                  <a16:creationId xmlns:a16="http://schemas.microsoft.com/office/drawing/2014/main" id="{868DABBF-2DE9-5F57-CF4E-2EC3BF6A44E0}"/>
                </a:ext>
              </a:extLst>
            </p:cNvPr>
            <p:cNvSpPr txBox="1">
              <a:spLocks noChangeArrowheads="1"/>
            </p:cNvSpPr>
            <p:nvPr/>
          </p:nvSpPr>
          <p:spPr bwMode="auto">
            <a:xfrm>
              <a:off x="6229756" y="1911351"/>
              <a:ext cx="1589382" cy="4681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sz="700">
                  <a:latin typeface="+mj-lt"/>
                </a:rPr>
                <a:t>RF bucket</a:t>
              </a:r>
            </a:p>
          </p:txBody>
        </p:sp>
        <p:sp>
          <p:nvSpPr>
            <p:cNvPr id="45" name="Line 27">
              <a:extLst>
                <a:ext uri="{FF2B5EF4-FFF2-40B4-BE49-F238E27FC236}">
                  <a16:creationId xmlns:a16="http://schemas.microsoft.com/office/drawing/2014/main" id="{6EF93206-93F1-AA2B-C4A0-5EBADC4C81C2}"/>
                </a:ext>
              </a:extLst>
            </p:cNvPr>
            <p:cNvSpPr>
              <a:spLocks noChangeShapeType="1"/>
            </p:cNvSpPr>
            <p:nvPr/>
          </p:nvSpPr>
          <p:spPr bwMode="auto">
            <a:xfrm flipH="1">
              <a:off x="5786438" y="2138363"/>
              <a:ext cx="379412" cy="1524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GB" sz="700"/>
            </a:p>
          </p:txBody>
        </p:sp>
      </p:grpSp>
    </p:spTree>
    <p:extLst>
      <p:ext uri="{BB962C8B-B14F-4D97-AF65-F5344CB8AC3E}">
        <p14:creationId xmlns:p14="http://schemas.microsoft.com/office/powerpoint/2010/main" val="1715798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E45469-FA1E-C1EF-EEC2-A06C458C3AC8}"/>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281FDB2C-BA59-A610-6A0A-DFE1B3D65FB8}"/>
              </a:ext>
            </a:extLst>
          </p:cNvPr>
          <p:cNvSpPr>
            <a:spLocks noGrp="1"/>
          </p:cNvSpPr>
          <p:nvPr>
            <p:ph type="title"/>
          </p:nvPr>
        </p:nvSpPr>
        <p:spPr/>
        <p:txBody>
          <a:bodyPr/>
          <a:lstStyle/>
          <a:p>
            <a:r>
              <a:rPr lang="en-US" dirty="0"/>
              <a:t>Layout</a:t>
            </a:r>
          </a:p>
        </p:txBody>
      </p:sp>
      <p:sp>
        <p:nvSpPr>
          <p:cNvPr id="8" name="Content Placeholder 7">
            <a:extLst>
              <a:ext uri="{FF2B5EF4-FFF2-40B4-BE49-F238E27FC236}">
                <a16:creationId xmlns:a16="http://schemas.microsoft.com/office/drawing/2014/main" id="{C417C880-5B1B-632A-B88D-1E436E5B35E5}"/>
              </a:ext>
            </a:extLst>
          </p:cNvPr>
          <p:cNvSpPr>
            <a:spLocks noGrp="1"/>
          </p:cNvSpPr>
          <p:nvPr>
            <p:ph idx="1"/>
          </p:nvPr>
        </p:nvSpPr>
        <p:spPr/>
        <p:txBody>
          <a:bodyPr>
            <a:normAutofit fontScale="85000" lnSpcReduction="20000"/>
          </a:bodyPr>
          <a:lstStyle/>
          <a:p>
            <a:r>
              <a:rPr lang="en-US" dirty="0"/>
              <a:t>Basic principle + hardware</a:t>
            </a:r>
          </a:p>
          <a:p>
            <a:r>
              <a:rPr lang="en-US" dirty="0">
                <a:solidFill>
                  <a:schemeClr val="accent1"/>
                </a:solidFill>
              </a:rPr>
              <a:t>Injection techniques</a:t>
            </a:r>
          </a:p>
          <a:p>
            <a:pPr lvl="1"/>
            <a:r>
              <a:rPr lang="en-US" dirty="0">
                <a:solidFill>
                  <a:schemeClr val="accent1"/>
                </a:solidFill>
              </a:rPr>
              <a:t>Fast injection</a:t>
            </a:r>
          </a:p>
          <a:p>
            <a:pPr lvl="2"/>
            <a:r>
              <a:rPr lang="en-US" dirty="0">
                <a:solidFill>
                  <a:schemeClr val="accent1"/>
                </a:solidFill>
              </a:rPr>
              <a:t>Normalized phase space</a:t>
            </a:r>
          </a:p>
          <a:p>
            <a:pPr lvl="2"/>
            <a:r>
              <a:rPr lang="en-US" dirty="0">
                <a:solidFill>
                  <a:schemeClr val="accent1"/>
                </a:solidFill>
              </a:rPr>
              <a:t>Imperfect injection</a:t>
            </a:r>
          </a:p>
          <a:p>
            <a:pPr lvl="1"/>
            <a:r>
              <a:rPr lang="en-US" dirty="0">
                <a:solidFill>
                  <a:schemeClr val="accent1"/>
                </a:solidFill>
              </a:rPr>
              <a:t>Multi-turn injection</a:t>
            </a:r>
          </a:p>
          <a:p>
            <a:pPr lvl="1"/>
            <a:r>
              <a:rPr lang="en-US" dirty="0">
                <a:solidFill>
                  <a:schemeClr val="accent1"/>
                </a:solidFill>
              </a:rPr>
              <a:t>Charge exchange technique</a:t>
            </a:r>
          </a:p>
          <a:p>
            <a:pPr lvl="1"/>
            <a:r>
              <a:rPr lang="en-US" dirty="0">
                <a:solidFill>
                  <a:schemeClr val="accent1"/>
                </a:solidFill>
              </a:rPr>
              <a:t>Lepton injection</a:t>
            </a:r>
          </a:p>
          <a:p>
            <a:r>
              <a:rPr lang="en-US" dirty="0">
                <a:solidFill>
                  <a:schemeClr val="accent1"/>
                </a:solidFill>
              </a:rPr>
              <a:t>Extraction techniques</a:t>
            </a:r>
          </a:p>
          <a:p>
            <a:pPr lvl="1"/>
            <a:r>
              <a:rPr lang="en-US" dirty="0">
                <a:solidFill>
                  <a:schemeClr val="accent1"/>
                </a:solidFill>
              </a:rPr>
              <a:t>Fast extraction</a:t>
            </a:r>
          </a:p>
          <a:p>
            <a:pPr lvl="1"/>
            <a:r>
              <a:rPr lang="en-US" dirty="0">
                <a:solidFill>
                  <a:schemeClr val="accent1"/>
                </a:solidFill>
              </a:rPr>
              <a:t>Multi-turn extraction</a:t>
            </a:r>
          </a:p>
          <a:p>
            <a:pPr lvl="1"/>
            <a:r>
              <a:rPr lang="en-US" dirty="0">
                <a:solidFill>
                  <a:schemeClr val="accent1"/>
                </a:solidFill>
              </a:rPr>
              <a:t>Resonant multi-turn extraction</a:t>
            </a:r>
          </a:p>
          <a:p>
            <a:pPr lvl="1"/>
            <a:r>
              <a:rPr lang="en-US" dirty="0">
                <a:solidFill>
                  <a:schemeClr val="accent1"/>
                </a:solidFill>
              </a:rPr>
              <a:t>Resonant slow extraction</a:t>
            </a:r>
          </a:p>
          <a:p>
            <a:r>
              <a:rPr lang="en-US" dirty="0">
                <a:solidFill>
                  <a:schemeClr val="accent1"/>
                </a:solidFill>
              </a:rPr>
              <a:t>Transfer between machines</a:t>
            </a:r>
          </a:p>
          <a:p>
            <a:r>
              <a:rPr lang="en-US" dirty="0">
                <a:solidFill>
                  <a:schemeClr val="accent1"/>
                </a:solidFill>
              </a:rPr>
              <a:t>R&amp;D example</a:t>
            </a:r>
          </a:p>
          <a:p>
            <a:r>
              <a:rPr lang="en-US" dirty="0">
                <a:solidFill>
                  <a:schemeClr val="accent1"/>
                </a:solidFill>
              </a:rPr>
              <a:t>Conclusion</a:t>
            </a:r>
          </a:p>
        </p:txBody>
      </p:sp>
      <p:sp>
        <p:nvSpPr>
          <p:cNvPr id="4" name="Footer Placeholder 3">
            <a:extLst>
              <a:ext uri="{FF2B5EF4-FFF2-40B4-BE49-F238E27FC236}">
                <a16:creationId xmlns:a16="http://schemas.microsoft.com/office/drawing/2014/main" id="{7C4FC8ED-FB5E-5916-F99F-9169DB75C64D}"/>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5" name="Slide Number Placeholder 4">
            <a:extLst>
              <a:ext uri="{FF2B5EF4-FFF2-40B4-BE49-F238E27FC236}">
                <a16:creationId xmlns:a16="http://schemas.microsoft.com/office/drawing/2014/main" id="{4EA73BED-6F18-1FE9-C168-DCD7626F765B}"/>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7</a:t>
            </a:fld>
            <a:endParaRPr lang="en-US" dirty="0"/>
          </a:p>
        </p:txBody>
      </p:sp>
      <p:sp>
        <p:nvSpPr>
          <p:cNvPr id="6" name="Oval 5">
            <a:extLst>
              <a:ext uri="{FF2B5EF4-FFF2-40B4-BE49-F238E27FC236}">
                <a16:creationId xmlns:a16="http://schemas.microsoft.com/office/drawing/2014/main" id="{B9C8219D-97ED-E1B9-429C-013A6A8C87B1}"/>
              </a:ext>
            </a:extLst>
          </p:cNvPr>
          <p:cNvSpPr>
            <a:spLocks noChangeArrowheads="1"/>
          </p:cNvSpPr>
          <p:nvPr/>
        </p:nvSpPr>
        <p:spPr bwMode="auto">
          <a:xfrm>
            <a:off x="3812063" y="1598627"/>
            <a:ext cx="2427605" cy="411734"/>
          </a:xfrm>
          <a:prstGeom prst="ellipse">
            <a:avLst/>
          </a:prstGeom>
          <a:noFill/>
          <a:ln w="1587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9" name="Oval 6">
            <a:extLst>
              <a:ext uri="{FF2B5EF4-FFF2-40B4-BE49-F238E27FC236}">
                <a16:creationId xmlns:a16="http://schemas.microsoft.com/office/drawing/2014/main" id="{B31C399B-07D2-7283-3168-BD642783F8C6}"/>
              </a:ext>
            </a:extLst>
          </p:cNvPr>
          <p:cNvSpPr>
            <a:spLocks noChangeArrowheads="1"/>
          </p:cNvSpPr>
          <p:nvPr/>
        </p:nvSpPr>
        <p:spPr bwMode="auto">
          <a:xfrm>
            <a:off x="4982026" y="1984103"/>
            <a:ext cx="43839" cy="50416"/>
          </a:xfrm>
          <a:prstGeom prst="ellipse">
            <a:avLst/>
          </a:prstGeom>
          <a:solidFill>
            <a:schemeClr val="tx1"/>
          </a:solidFill>
          <a:ln w="9525">
            <a:solidFill>
              <a:schemeClr val="tx1"/>
            </a:solidFill>
            <a:round/>
            <a:headEnd/>
            <a:tailEnd/>
          </a:ln>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0" name="Oval 9">
            <a:extLst>
              <a:ext uri="{FF2B5EF4-FFF2-40B4-BE49-F238E27FC236}">
                <a16:creationId xmlns:a16="http://schemas.microsoft.com/office/drawing/2014/main" id="{24B7353F-58B7-7A89-419C-8CF4B148AAC7}"/>
              </a:ext>
            </a:extLst>
          </p:cNvPr>
          <p:cNvSpPr>
            <a:spLocks noChangeArrowheads="1"/>
          </p:cNvSpPr>
          <p:nvPr/>
        </p:nvSpPr>
        <p:spPr bwMode="auto">
          <a:xfrm>
            <a:off x="3940841" y="1657446"/>
            <a:ext cx="2188315" cy="284643"/>
          </a:xfrm>
          <a:prstGeom prst="ellipse">
            <a:avLst/>
          </a:prstGeom>
          <a:noFill/>
          <a:ln w="15875">
            <a:solidFill>
              <a:schemeClr val="tx1"/>
            </a:solidFill>
            <a:prstDash val="sysDot"/>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1" name="Rectangle 10">
            <a:extLst>
              <a:ext uri="{FF2B5EF4-FFF2-40B4-BE49-F238E27FC236}">
                <a16:creationId xmlns:a16="http://schemas.microsoft.com/office/drawing/2014/main" id="{80F6D5E6-2733-B35C-DBC2-CD6DF3B11D19}"/>
              </a:ext>
            </a:extLst>
          </p:cNvPr>
          <p:cNvSpPr>
            <a:spLocks noChangeArrowheads="1"/>
          </p:cNvSpPr>
          <p:nvPr/>
        </p:nvSpPr>
        <p:spPr bwMode="auto">
          <a:xfrm>
            <a:off x="4907133" y="1880118"/>
            <a:ext cx="239290" cy="95581"/>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algn="ctr" eaLnBrk="1" hangingPunct="1"/>
            <a:endParaRPr lang="en-GB" altLang="en-US" sz="1800" b="0">
              <a:solidFill>
                <a:srgbClr val="000000"/>
              </a:solidFill>
            </a:endParaRPr>
          </a:p>
        </p:txBody>
      </p:sp>
      <p:sp>
        <p:nvSpPr>
          <p:cNvPr id="12" name="Line 12">
            <a:extLst>
              <a:ext uri="{FF2B5EF4-FFF2-40B4-BE49-F238E27FC236}">
                <a16:creationId xmlns:a16="http://schemas.microsoft.com/office/drawing/2014/main" id="{B64324D6-74A6-D8AC-5A4A-60F5A99A5A53}"/>
              </a:ext>
            </a:extLst>
          </p:cNvPr>
          <p:cNvSpPr>
            <a:spLocks noChangeShapeType="1"/>
          </p:cNvSpPr>
          <p:nvPr/>
        </p:nvSpPr>
        <p:spPr bwMode="auto">
          <a:xfrm>
            <a:off x="4879734" y="1939988"/>
            <a:ext cx="26487" cy="0"/>
          </a:xfrm>
          <a:prstGeom prst="line">
            <a:avLst/>
          </a:prstGeom>
          <a:noFill/>
          <a:ln w="9525">
            <a:solidFill>
              <a:schemeClr val="tx1"/>
            </a:solidFill>
            <a:round/>
            <a:headEnd/>
            <a:tailEnd type="triangle" w="lg" len="lg"/>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13" name="Oval 18">
            <a:extLst>
              <a:ext uri="{FF2B5EF4-FFF2-40B4-BE49-F238E27FC236}">
                <a16:creationId xmlns:a16="http://schemas.microsoft.com/office/drawing/2014/main" id="{4515FAD3-F4DE-0A97-A2D6-56D55CB335C7}"/>
              </a:ext>
            </a:extLst>
          </p:cNvPr>
          <p:cNvSpPr>
            <a:spLocks noChangeArrowheads="1"/>
          </p:cNvSpPr>
          <p:nvPr/>
        </p:nvSpPr>
        <p:spPr bwMode="auto">
          <a:xfrm>
            <a:off x="3946321" y="3035494"/>
            <a:ext cx="4073407" cy="680621"/>
          </a:xfrm>
          <a:prstGeom prst="ellipse">
            <a:avLst/>
          </a:prstGeom>
          <a:noFill/>
          <a:ln w="1587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4" name="Oval 19">
            <a:extLst>
              <a:ext uri="{FF2B5EF4-FFF2-40B4-BE49-F238E27FC236}">
                <a16:creationId xmlns:a16="http://schemas.microsoft.com/office/drawing/2014/main" id="{05079F80-DAE7-0F11-7DD7-E76B1FCCCBE2}"/>
              </a:ext>
            </a:extLst>
          </p:cNvPr>
          <p:cNvSpPr>
            <a:spLocks noChangeArrowheads="1"/>
          </p:cNvSpPr>
          <p:nvPr/>
        </p:nvSpPr>
        <p:spPr bwMode="auto">
          <a:xfrm>
            <a:off x="7933876" y="3277072"/>
            <a:ext cx="43839" cy="50416"/>
          </a:xfrm>
          <a:prstGeom prst="ellipse">
            <a:avLst/>
          </a:prstGeom>
          <a:solidFill>
            <a:schemeClr val="tx1"/>
          </a:solidFill>
          <a:ln w="9525">
            <a:solidFill>
              <a:schemeClr val="tx1"/>
            </a:solidFill>
            <a:round/>
            <a:headEnd/>
            <a:tailEnd/>
          </a:ln>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5" name="Oval 20">
            <a:extLst>
              <a:ext uri="{FF2B5EF4-FFF2-40B4-BE49-F238E27FC236}">
                <a16:creationId xmlns:a16="http://schemas.microsoft.com/office/drawing/2014/main" id="{952D9DC9-7761-A789-A739-257CAF968867}"/>
              </a:ext>
            </a:extLst>
          </p:cNvPr>
          <p:cNvSpPr>
            <a:spLocks noChangeArrowheads="1"/>
          </p:cNvSpPr>
          <p:nvPr/>
        </p:nvSpPr>
        <p:spPr bwMode="auto">
          <a:xfrm>
            <a:off x="4131725" y="3124773"/>
            <a:ext cx="3705339" cy="493660"/>
          </a:xfrm>
          <a:prstGeom prst="ellipse">
            <a:avLst/>
          </a:prstGeom>
          <a:noFill/>
          <a:ln w="15875">
            <a:solidFill>
              <a:schemeClr val="tx1"/>
            </a:solidFill>
            <a:prstDash val="sysDot"/>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6" name="Rectangle 21">
            <a:extLst>
              <a:ext uri="{FF2B5EF4-FFF2-40B4-BE49-F238E27FC236}">
                <a16:creationId xmlns:a16="http://schemas.microsoft.com/office/drawing/2014/main" id="{04CD474C-3E61-0C75-A8E6-DD3A12C2388B}"/>
              </a:ext>
            </a:extLst>
          </p:cNvPr>
          <p:cNvSpPr>
            <a:spLocks noChangeArrowheads="1"/>
          </p:cNvSpPr>
          <p:nvPr/>
        </p:nvSpPr>
        <p:spPr bwMode="auto">
          <a:xfrm>
            <a:off x="7645267" y="3304381"/>
            <a:ext cx="239290" cy="13129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7" name="Line 22">
            <a:extLst>
              <a:ext uri="{FF2B5EF4-FFF2-40B4-BE49-F238E27FC236}">
                <a16:creationId xmlns:a16="http://schemas.microsoft.com/office/drawing/2014/main" id="{EAA46AF1-CA72-202E-672C-6787D57A7D57}"/>
              </a:ext>
            </a:extLst>
          </p:cNvPr>
          <p:cNvSpPr>
            <a:spLocks noChangeShapeType="1"/>
          </p:cNvSpPr>
          <p:nvPr/>
        </p:nvSpPr>
        <p:spPr bwMode="auto">
          <a:xfrm>
            <a:off x="7728379" y="3282324"/>
            <a:ext cx="51146" cy="42014"/>
          </a:xfrm>
          <a:prstGeom prst="line">
            <a:avLst/>
          </a:prstGeom>
          <a:noFill/>
          <a:ln w="9525">
            <a:solidFill>
              <a:schemeClr val="tx1"/>
            </a:solidFill>
            <a:round/>
            <a:headEnd/>
            <a:tailEnd type="triangle" w="lg" len="lg"/>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18" name="Text Box 25">
            <a:extLst>
              <a:ext uri="{FF2B5EF4-FFF2-40B4-BE49-F238E27FC236}">
                <a16:creationId xmlns:a16="http://schemas.microsoft.com/office/drawing/2014/main" id="{48119A48-AFE9-D9BB-5131-53B0A2C62F62}"/>
              </a:ext>
            </a:extLst>
          </p:cNvPr>
          <p:cNvSpPr txBox="1">
            <a:spLocks noChangeArrowheads="1"/>
          </p:cNvSpPr>
          <p:nvPr/>
        </p:nvSpPr>
        <p:spPr bwMode="auto">
          <a:xfrm>
            <a:off x="4666017" y="1667950"/>
            <a:ext cx="113120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dirty="0">
                <a:solidFill>
                  <a:schemeClr val="accent1"/>
                </a:solidFill>
                <a:latin typeface="Calibri"/>
              </a:rPr>
              <a:t>Extraction</a:t>
            </a:r>
          </a:p>
        </p:txBody>
      </p:sp>
      <p:sp>
        <p:nvSpPr>
          <p:cNvPr id="19" name="Text Box 26">
            <a:extLst>
              <a:ext uri="{FF2B5EF4-FFF2-40B4-BE49-F238E27FC236}">
                <a16:creationId xmlns:a16="http://schemas.microsoft.com/office/drawing/2014/main" id="{2C4E310B-4E89-6995-A3D3-7A4C8D4692A5}"/>
              </a:ext>
            </a:extLst>
          </p:cNvPr>
          <p:cNvSpPr txBox="1">
            <a:spLocks noChangeArrowheads="1"/>
          </p:cNvSpPr>
          <p:nvPr/>
        </p:nvSpPr>
        <p:spPr bwMode="auto">
          <a:xfrm>
            <a:off x="6090677" y="2279625"/>
            <a:ext cx="938398"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dirty="0">
                <a:solidFill>
                  <a:schemeClr val="accent1"/>
                </a:solidFill>
                <a:latin typeface="Calibri"/>
              </a:rPr>
              <a:t>Transfer</a:t>
            </a:r>
          </a:p>
        </p:txBody>
      </p:sp>
      <p:sp>
        <p:nvSpPr>
          <p:cNvPr id="20" name="Text Box 27">
            <a:extLst>
              <a:ext uri="{FF2B5EF4-FFF2-40B4-BE49-F238E27FC236}">
                <a16:creationId xmlns:a16="http://schemas.microsoft.com/office/drawing/2014/main" id="{42ACF668-5CD1-FC33-9936-F83CBAED44A6}"/>
              </a:ext>
            </a:extLst>
          </p:cNvPr>
          <p:cNvSpPr txBox="1">
            <a:spLocks noChangeArrowheads="1"/>
          </p:cNvSpPr>
          <p:nvPr/>
        </p:nvSpPr>
        <p:spPr bwMode="auto">
          <a:xfrm>
            <a:off x="8042561" y="3180966"/>
            <a:ext cx="595485" cy="2426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a:solidFill>
                  <a:srgbClr val="000000"/>
                </a:solidFill>
                <a:latin typeface="Calibri"/>
              </a:rPr>
              <a:t>Injection</a:t>
            </a:r>
          </a:p>
        </p:txBody>
      </p:sp>
      <p:sp>
        <p:nvSpPr>
          <p:cNvPr id="21" name="Freeform 39">
            <a:extLst>
              <a:ext uri="{FF2B5EF4-FFF2-40B4-BE49-F238E27FC236}">
                <a16:creationId xmlns:a16="http://schemas.microsoft.com/office/drawing/2014/main" id="{BC5F723B-AF51-45D9-7148-64B9521657C1}"/>
              </a:ext>
            </a:extLst>
          </p:cNvPr>
          <p:cNvSpPr>
            <a:spLocks/>
          </p:cNvSpPr>
          <p:nvPr/>
        </p:nvSpPr>
        <p:spPr bwMode="auto">
          <a:xfrm>
            <a:off x="5005772" y="2008260"/>
            <a:ext cx="2953677" cy="1294020"/>
          </a:xfrm>
          <a:custGeom>
            <a:avLst/>
            <a:gdLst>
              <a:gd name="T0" fmla="*/ 0 w 3234"/>
              <a:gd name="T1" fmla="*/ 0 h 1232"/>
              <a:gd name="T2" fmla="*/ 2147483647 w 3234"/>
              <a:gd name="T3" fmla="*/ 2147483647 h 1232"/>
              <a:gd name="T4" fmla="*/ 2147483647 w 3234"/>
              <a:gd name="T5" fmla="*/ 2147483647 h 1232"/>
              <a:gd name="T6" fmla="*/ 2147483647 w 3234"/>
              <a:gd name="T7" fmla="*/ 2147483647 h 1232"/>
              <a:gd name="T8" fmla="*/ 2147483647 w 3234"/>
              <a:gd name="T9" fmla="*/ 2147483647 h 1232"/>
              <a:gd name="T10" fmla="*/ 2147483647 w 3234"/>
              <a:gd name="T11" fmla="*/ 2147483647 h 1232"/>
              <a:gd name="T12" fmla="*/ 0 60000 65536"/>
              <a:gd name="T13" fmla="*/ 0 60000 65536"/>
              <a:gd name="T14" fmla="*/ 0 60000 65536"/>
              <a:gd name="T15" fmla="*/ 0 60000 65536"/>
              <a:gd name="T16" fmla="*/ 0 60000 65536"/>
              <a:gd name="T17" fmla="*/ 0 60000 65536"/>
              <a:gd name="T18" fmla="*/ 0 w 3234"/>
              <a:gd name="T19" fmla="*/ 0 h 1232"/>
              <a:gd name="T20" fmla="*/ 3234 w 3234"/>
              <a:gd name="T21" fmla="*/ 1232 h 1232"/>
            </a:gdLst>
            <a:ahLst/>
            <a:cxnLst>
              <a:cxn ang="T12">
                <a:pos x="T0" y="T1"/>
              </a:cxn>
              <a:cxn ang="T13">
                <a:pos x="T2" y="T3"/>
              </a:cxn>
              <a:cxn ang="T14">
                <a:pos x="T4" y="T5"/>
              </a:cxn>
              <a:cxn ang="T15">
                <a:pos x="T6" y="T7"/>
              </a:cxn>
              <a:cxn ang="T16">
                <a:pos x="T8" y="T9"/>
              </a:cxn>
              <a:cxn ang="T17">
                <a:pos x="T10" y="T11"/>
              </a:cxn>
            </a:cxnLst>
            <a:rect l="T18" t="T19" r="T20" b="T21"/>
            <a:pathLst>
              <a:path w="3234" h="1232">
                <a:moveTo>
                  <a:pt x="0" y="0"/>
                </a:moveTo>
                <a:cubicBezTo>
                  <a:pt x="145" y="17"/>
                  <a:pt x="420" y="72"/>
                  <a:pt x="644" y="177"/>
                </a:cubicBezTo>
                <a:cubicBezTo>
                  <a:pt x="868" y="282"/>
                  <a:pt x="1099" y="514"/>
                  <a:pt x="1346" y="628"/>
                </a:cubicBezTo>
                <a:cubicBezTo>
                  <a:pt x="1593" y="742"/>
                  <a:pt x="1879" y="793"/>
                  <a:pt x="2127" y="861"/>
                </a:cubicBezTo>
                <a:cubicBezTo>
                  <a:pt x="2375" y="929"/>
                  <a:pt x="2649" y="976"/>
                  <a:pt x="2834" y="1038"/>
                </a:cubicBezTo>
                <a:cubicBezTo>
                  <a:pt x="3019" y="1100"/>
                  <a:pt x="3126" y="1166"/>
                  <a:pt x="3234" y="1232"/>
                </a:cubicBezTo>
              </a:path>
            </a:pathLst>
          </a:custGeom>
          <a:noFill/>
          <a:ln w="19050" cap="flat" cmpd="sng">
            <a:solidFill>
              <a:schemeClr val="tx1"/>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GB">
              <a:solidFill>
                <a:srgbClr val="000000"/>
              </a:solidFill>
            </a:endParaRPr>
          </a:p>
        </p:txBody>
      </p:sp>
      <p:sp>
        <p:nvSpPr>
          <p:cNvPr id="22" name="Freeform 42">
            <a:extLst>
              <a:ext uri="{FF2B5EF4-FFF2-40B4-BE49-F238E27FC236}">
                <a16:creationId xmlns:a16="http://schemas.microsoft.com/office/drawing/2014/main" id="{332A83B3-BF7C-CE03-6D7B-34A7C36425FD}"/>
              </a:ext>
            </a:extLst>
          </p:cNvPr>
          <p:cNvSpPr>
            <a:spLocks/>
          </p:cNvSpPr>
          <p:nvPr/>
        </p:nvSpPr>
        <p:spPr bwMode="auto">
          <a:xfrm>
            <a:off x="5461519" y="2208876"/>
            <a:ext cx="969946" cy="642809"/>
          </a:xfrm>
          <a:custGeom>
            <a:avLst/>
            <a:gdLst>
              <a:gd name="T0" fmla="*/ 0 w 1062"/>
              <a:gd name="T1" fmla="*/ 0 h 612"/>
              <a:gd name="T2" fmla="*/ 2147483647 w 1062"/>
              <a:gd name="T3" fmla="*/ 2147483647 h 612"/>
              <a:gd name="T4" fmla="*/ 2147483647 w 1062"/>
              <a:gd name="T5" fmla="*/ 2147483647 h 612"/>
              <a:gd name="T6" fmla="*/ 2147483647 w 1062"/>
              <a:gd name="T7" fmla="*/ 2147483647 h 612"/>
              <a:gd name="T8" fmla="*/ 2147483647 w 1062"/>
              <a:gd name="T9" fmla="*/ 2147483647 h 612"/>
              <a:gd name="T10" fmla="*/ 0 60000 65536"/>
              <a:gd name="T11" fmla="*/ 0 60000 65536"/>
              <a:gd name="T12" fmla="*/ 0 60000 65536"/>
              <a:gd name="T13" fmla="*/ 0 60000 65536"/>
              <a:gd name="T14" fmla="*/ 0 60000 65536"/>
              <a:gd name="T15" fmla="*/ 0 w 1062"/>
              <a:gd name="T16" fmla="*/ 0 h 612"/>
              <a:gd name="T17" fmla="*/ 1062 w 1062"/>
              <a:gd name="T18" fmla="*/ 612 h 612"/>
            </a:gdLst>
            <a:ahLst/>
            <a:cxnLst>
              <a:cxn ang="T10">
                <a:pos x="T0" y="T1"/>
              </a:cxn>
              <a:cxn ang="T11">
                <a:pos x="T2" y="T3"/>
              </a:cxn>
              <a:cxn ang="T12">
                <a:pos x="T4" y="T5"/>
              </a:cxn>
              <a:cxn ang="T13">
                <a:pos x="T6" y="T7"/>
              </a:cxn>
              <a:cxn ang="T14">
                <a:pos x="T8" y="T9"/>
              </a:cxn>
            </a:cxnLst>
            <a:rect l="T15" t="T16" r="T17" b="T18"/>
            <a:pathLst>
              <a:path w="1062" h="612">
                <a:moveTo>
                  <a:pt x="0" y="0"/>
                </a:moveTo>
                <a:cubicBezTo>
                  <a:pt x="23" y="11"/>
                  <a:pt x="81" y="31"/>
                  <a:pt x="144" y="66"/>
                </a:cubicBezTo>
                <a:cubicBezTo>
                  <a:pt x="207" y="101"/>
                  <a:pt x="290" y="145"/>
                  <a:pt x="378" y="210"/>
                </a:cubicBezTo>
                <a:cubicBezTo>
                  <a:pt x="466" y="275"/>
                  <a:pt x="558" y="389"/>
                  <a:pt x="672" y="456"/>
                </a:cubicBezTo>
                <a:cubicBezTo>
                  <a:pt x="786" y="523"/>
                  <a:pt x="924" y="567"/>
                  <a:pt x="1062" y="612"/>
                </a:cubicBezTo>
              </a:path>
            </a:pathLst>
          </a:custGeom>
          <a:noFill/>
          <a:ln w="19050" cap="flat" cmpd="sng">
            <a:solidFill>
              <a:schemeClr val="tx1"/>
            </a:solidFill>
            <a:prstDash val="sysDot"/>
            <a:round/>
            <a:headEnd/>
            <a:tailEnd type="triangle" w="med" len="med"/>
          </a:ln>
          <a:extLst>
            <a:ext uri="{909E8E84-426E-40dd-AFC4-6F175D3DCCD1}">
              <a14:hiddenFill xmlns:a14="http://schemas.microsoft.com/office/drawing/2010/main" xmlns="">
                <a:solidFill>
                  <a:srgbClr val="FFFFFF"/>
                </a:solidFill>
              </a14:hiddenFill>
            </a:ext>
          </a:extLst>
        </p:spPr>
        <p:txBody>
          <a:bodyPr wrap="none">
            <a:spAutoFit/>
          </a:bodyPr>
          <a:lstStyle/>
          <a:p>
            <a:endParaRPr lang="en-GB">
              <a:solidFill>
                <a:srgbClr val="000000"/>
              </a:solidFill>
            </a:endParaRPr>
          </a:p>
        </p:txBody>
      </p:sp>
    </p:spTree>
    <p:extLst>
      <p:ext uri="{BB962C8B-B14F-4D97-AF65-F5344CB8AC3E}">
        <p14:creationId xmlns:p14="http://schemas.microsoft.com/office/powerpoint/2010/main" val="396271133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US" dirty="0"/>
              <a:t>Injection techniques : </a:t>
            </a:r>
            <a:r>
              <a:rPr lang="en-US" sz="1800" dirty="0"/>
              <a:t>Summary</a:t>
            </a:r>
          </a:p>
        </p:txBody>
      </p:sp>
      <p:sp>
        <p:nvSpPr>
          <p:cNvPr id="3" name="Content Placeholder 2">
            <a:extLst>
              <a:ext uri="{FF2B5EF4-FFF2-40B4-BE49-F238E27FC236}">
                <a16:creationId xmlns:a16="http://schemas.microsoft.com/office/drawing/2014/main" id="{B4E75931-981E-4D3C-9DDE-C63EC7DE318C}"/>
              </a:ext>
            </a:extLst>
          </p:cNvPr>
          <p:cNvSpPr>
            <a:spLocks noGrp="1"/>
          </p:cNvSpPr>
          <p:nvPr>
            <p:ph idx="1"/>
          </p:nvPr>
        </p:nvSpPr>
        <p:spPr>
          <a:xfrm>
            <a:off x="-31114" y="495546"/>
            <a:ext cx="8969766" cy="3893573"/>
          </a:xfrm>
        </p:spPr>
        <p:txBody>
          <a:bodyPr>
            <a:normAutofit/>
          </a:bodyPr>
          <a:lstStyle/>
          <a:p>
            <a:pPr eaLnBrk="1" hangingPunct="1">
              <a:lnSpc>
                <a:spcPct val="80000"/>
              </a:lnSpc>
              <a:spcBef>
                <a:spcPts val="800"/>
              </a:spcBef>
              <a:spcAft>
                <a:spcPct val="30000"/>
              </a:spcAft>
            </a:pPr>
            <a:r>
              <a:rPr lang="en-US" altLang="en-US" dirty="0">
                <a:latin typeface="Arial"/>
                <a:cs typeface="Arial"/>
              </a:rPr>
              <a:t>Several different techniques using kickers, septa and bumpers:</a:t>
            </a:r>
          </a:p>
          <a:p>
            <a:pPr lvl="1" eaLnBrk="1" hangingPunct="1">
              <a:lnSpc>
                <a:spcPct val="80000"/>
              </a:lnSpc>
              <a:spcBef>
                <a:spcPts val="800"/>
              </a:spcBef>
              <a:spcAft>
                <a:spcPct val="30000"/>
              </a:spcAft>
            </a:pPr>
            <a:r>
              <a:rPr lang="en-US" altLang="en-US" dirty="0">
                <a:latin typeface="Arial"/>
                <a:cs typeface="Arial"/>
              </a:rPr>
              <a:t>Single-turn injection for hadrons</a:t>
            </a:r>
          </a:p>
          <a:p>
            <a:pPr lvl="2" eaLnBrk="1" hangingPunct="1">
              <a:lnSpc>
                <a:spcPct val="80000"/>
              </a:lnSpc>
              <a:spcBef>
                <a:spcPts val="800"/>
              </a:spcBef>
              <a:spcAft>
                <a:spcPct val="30000"/>
              </a:spcAft>
            </a:pPr>
            <a:r>
              <a:rPr lang="en-US" altLang="en-US" dirty="0">
                <a:latin typeface="Arial"/>
                <a:cs typeface="Arial"/>
              </a:rPr>
              <a:t>Boxcar stacking: transfer between machines in accelerator chain</a:t>
            </a:r>
          </a:p>
          <a:p>
            <a:pPr lvl="2" eaLnBrk="1" hangingPunct="1">
              <a:lnSpc>
                <a:spcPct val="80000"/>
              </a:lnSpc>
              <a:spcBef>
                <a:spcPts val="800"/>
              </a:spcBef>
              <a:spcAft>
                <a:spcPct val="30000"/>
              </a:spcAft>
            </a:pPr>
            <a:r>
              <a:rPr lang="en-US" altLang="en-US" dirty="0">
                <a:latin typeface="Arial"/>
                <a:cs typeface="Arial"/>
              </a:rPr>
              <a:t>Angle / position errors </a:t>
            </a:r>
            <a:r>
              <a:rPr lang="en-US" altLang="en-US" dirty="0">
                <a:latin typeface="Arial"/>
                <a:cs typeface="Arial"/>
                <a:sym typeface="Symbol" pitchFamily="18" charset="2"/>
              </a:rPr>
              <a:t></a:t>
            </a:r>
            <a:r>
              <a:rPr lang="en-US" altLang="en-US" dirty="0">
                <a:latin typeface="Arial"/>
                <a:cs typeface="Arial"/>
              </a:rPr>
              <a:t> injection oscillations</a:t>
            </a:r>
          </a:p>
          <a:p>
            <a:pPr lvl="2" eaLnBrk="1" hangingPunct="1">
              <a:lnSpc>
                <a:spcPct val="80000"/>
              </a:lnSpc>
              <a:spcBef>
                <a:spcPts val="800"/>
              </a:spcBef>
              <a:spcAft>
                <a:spcPct val="30000"/>
              </a:spcAft>
            </a:pPr>
            <a:r>
              <a:rPr lang="en-US" altLang="en-US" dirty="0">
                <a:latin typeface="Arial"/>
                <a:cs typeface="Arial"/>
              </a:rPr>
              <a:t>Uncorrected errors </a:t>
            </a:r>
            <a:r>
              <a:rPr lang="en-US" altLang="en-US" dirty="0">
                <a:latin typeface="Arial"/>
                <a:cs typeface="Arial"/>
                <a:sym typeface="Symbol" pitchFamily="18" charset="2"/>
              </a:rPr>
              <a:t> filamentation  emittance increase</a:t>
            </a:r>
          </a:p>
          <a:p>
            <a:pPr lvl="1" eaLnBrk="1" hangingPunct="1">
              <a:lnSpc>
                <a:spcPct val="80000"/>
              </a:lnSpc>
              <a:spcBef>
                <a:spcPts val="800"/>
              </a:spcBef>
              <a:spcAft>
                <a:spcPct val="30000"/>
              </a:spcAft>
            </a:pPr>
            <a:r>
              <a:rPr lang="en-US" altLang="en-US" dirty="0">
                <a:latin typeface="Arial"/>
                <a:cs typeface="Arial"/>
                <a:sym typeface="Symbol" pitchFamily="18" charset="2"/>
              </a:rPr>
              <a:t>Multi-turn injection for hadrons</a:t>
            </a:r>
          </a:p>
          <a:p>
            <a:pPr lvl="2" eaLnBrk="1" hangingPunct="1">
              <a:lnSpc>
                <a:spcPct val="80000"/>
              </a:lnSpc>
              <a:spcBef>
                <a:spcPts val="800"/>
              </a:spcBef>
              <a:spcAft>
                <a:spcPct val="30000"/>
              </a:spcAft>
            </a:pPr>
            <a:r>
              <a:rPr lang="en-US" altLang="en-US" dirty="0">
                <a:latin typeface="Arial"/>
                <a:cs typeface="Arial"/>
                <a:sym typeface="Symbol" pitchFamily="18" charset="2"/>
              </a:rPr>
              <a:t>Phase space painting to increase intensity</a:t>
            </a:r>
          </a:p>
          <a:p>
            <a:pPr lvl="2" eaLnBrk="1" hangingPunct="1">
              <a:lnSpc>
                <a:spcPct val="80000"/>
              </a:lnSpc>
              <a:spcBef>
                <a:spcPts val="800"/>
              </a:spcBef>
              <a:spcAft>
                <a:spcPct val="30000"/>
              </a:spcAft>
            </a:pPr>
            <a:r>
              <a:rPr lang="en-US" altLang="en-US" dirty="0">
                <a:latin typeface="Arial"/>
                <a:cs typeface="Arial"/>
                <a:sym typeface="Symbol" pitchFamily="18" charset="2"/>
              </a:rPr>
              <a:t>H- injection allows injection into same phase space area</a:t>
            </a:r>
          </a:p>
          <a:p>
            <a:pPr lvl="1" eaLnBrk="1" hangingPunct="1">
              <a:lnSpc>
                <a:spcPct val="80000"/>
              </a:lnSpc>
              <a:spcBef>
                <a:spcPts val="800"/>
              </a:spcBef>
              <a:spcAft>
                <a:spcPct val="30000"/>
              </a:spcAft>
            </a:pPr>
            <a:r>
              <a:rPr lang="en-US" altLang="en-US" dirty="0">
                <a:latin typeface="Arial"/>
                <a:cs typeface="Arial"/>
                <a:sym typeface="Symbol" pitchFamily="18" charset="2"/>
              </a:rPr>
              <a:t>Lepton injection</a:t>
            </a:r>
          </a:p>
          <a:p>
            <a:pPr lvl="2">
              <a:lnSpc>
                <a:spcPct val="80000"/>
              </a:lnSpc>
              <a:spcBef>
                <a:spcPts val="800"/>
              </a:spcBef>
              <a:spcAft>
                <a:spcPct val="30000"/>
              </a:spcAft>
            </a:pPr>
            <a:r>
              <a:rPr lang="en-US" altLang="en-US" dirty="0">
                <a:latin typeface="Arial"/>
                <a:cs typeface="Arial"/>
                <a:sym typeface="Symbol" pitchFamily="18" charset="2"/>
              </a:rPr>
              <a:t>May take advantage of SR damping</a:t>
            </a:r>
          </a:p>
          <a:p>
            <a:pPr lvl="2" eaLnBrk="1" hangingPunct="1">
              <a:lnSpc>
                <a:spcPct val="80000"/>
              </a:lnSpc>
              <a:spcBef>
                <a:spcPts val="800"/>
              </a:spcBef>
              <a:spcAft>
                <a:spcPct val="30000"/>
              </a:spcAft>
            </a:pPr>
            <a:r>
              <a:rPr lang="en-US" altLang="en-US" dirty="0">
                <a:latin typeface="Arial"/>
                <a:cs typeface="Arial"/>
                <a:sym typeface="Symbol" pitchFamily="18" charset="2"/>
              </a:rPr>
              <a:t>Injection errors translates into lower efficiency</a:t>
            </a:r>
          </a:p>
          <a:p>
            <a:pPr lvl="1"/>
            <a:endParaRPr lang="en-US"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70</a:t>
            </a:fld>
            <a:endParaRPr lang="en-US" dirty="0"/>
          </a:p>
        </p:txBody>
      </p:sp>
    </p:spTree>
    <p:extLst>
      <p:ext uri="{BB962C8B-B14F-4D97-AF65-F5344CB8AC3E}">
        <p14:creationId xmlns:p14="http://schemas.microsoft.com/office/powerpoint/2010/main" val="1790003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239DBA-0833-3979-B2F9-6B2850D9F011}"/>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B3E2A7F9-B46E-4557-9A00-6B6CD71AD957}"/>
              </a:ext>
            </a:extLst>
          </p:cNvPr>
          <p:cNvSpPr>
            <a:spLocks noGrp="1"/>
          </p:cNvSpPr>
          <p:nvPr>
            <p:ph type="title"/>
          </p:nvPr>
        </p:nvSpPr>
        <p:spPr/>
        <p:txBody>
          <a:bodyPr/>
          <a:lstStyle/>
          <a:p>
            <a:r>
              <a:rPr lang="en-US" dirty="0"/>
              <a:t>Layout</a:t>
            </a:r>
          </a:p>
        </p:txBody>
      </p:sp>
      <p:sp>
        <p:nvSpPr>
          <p:cNvPr id="8" name="Content Placeholder 7">
            <a:extLst>
              <a:ext uri="{FF2B5EF4-FFF2-40B4-BE49-F238E27FC236}">
                <a16:creationId xmlns:a16="http://schemas.microsoft.com/office/drawing/2014/main" id="{296A3117-24D6-D66D-1FEC-E19BAF79AAC2}"/>
              </a:ext>
            </a:extLst>
          </p:cNvPr>
          <p:cNvSpPr>
            <a:spLocks noGrp="1"/>
          </p:cNvSpPr>
          <p:nvPr>
            <p:ph idx="1"/>
          </p:nvPr>
        </p:nvSpPr>
        <p:spPr/>
        <p:txBody>
          <a:bodyPr>
            <a:normAutofit fontScale="85000" lnSpcReduction="20000"/>
          </a:bodyPr>
          <a:lstStyle/>
          <a:p>
            <a:r>
              <a:rPr lang="en-US" dirty="0">
                <a:solidFill>
                  <a:schemeClr val="accent1"/>
                </a:solidFill>
              </a:rPr>
              <a:t>Basic principle + hardware</a:t>
            </a:r>
          </a:p>
          <a:p>
            <a:r>
              <a:rPr lang="en-US" dirty="0">
                <a:solidFill>
                  <a:schemeClr val="accent1"/>
                </a:solidFill>
              </a:rPr>
              <a:t>Injection techniques</a:t>
            </a:r>
          </a:p>
          <a:p>
            <a:pPr lvl="1"/>
            <a:r>
              <a:rPr lang="en-US" dirty="0">
                <a:solidFill>
                  <a:schemeClr val="accent1"/>
                </a:solidFill>
              </a:rPr>
              <a:t>Fast injection</a:t>
            </a:r>
          </a:p>
          <a:p>
            <a:pPr lvl="2"/>
            <a:r>
              <a:rPr lang="en-US" dirty="0">
                <a:solidFill>
                  <a:schemeClr val="accent1"/>
                </a:solidFill>
              </a:rPr>
              <a:t>Normalized phase space</a:t>
            </a:r>
          </a:p>
          <a:p>
            <a:pPr lvl="2"/>
            <a:r>
              <a:rPr lang="en-US" dirty="0">
                <a:solidFill>
                  <a:schemeClr val="accent1"/>
                </a:solidFill>
              </a:rPr>
              <a:t>Imperfect injection</a:t>
            </a:r>
          </a:p>
          <a:p>
            <a:pPr lvl="1"/>
            <a:r>
              <a:rPr lang="en-US" dirty="0">
                <a:solidFill>
                  <a:schemeClr val="accent1"/>
                </a:solidFill>
              </a:rPr>
              <a:t>Multi-turn injection</a:t>
            </a:r>
          </a:p>
          <a:p>
            <a:pPr lvl="1"/>
            <a:r>
              <a:rPr lang="en-US" dirty="0">
                <a:solidFill>
                  <a:schemeClr val="accent1"/>
                </a:solidFill>
              </a:rPr>
              <a:t>Charge exchange technique</a:t>
            </a:r>
          </a:p>
          <a:p>
            <a:pPr lvl="1"/>
            <a:r>
              <a:rPr lang="en-US" dirty="0">
                <a:solidFill>
                  <a:schemeClr val="accent1"/>
                </a:solidFill>
              </a:rPr>
              <a:t>Lepton injection</a:t>
            </a:r>
          </a:p>
          <a:p>
            <a:r>
              <a:rPr lang="en-US" dirty="0"/>
              <a:t>Extraction techniques</a:t>
            </a:r>
          </a:p>
          <a:p>
            <a:pPr lvl="1"/>
            <a:r>
              <a:rPr lang="en-US" dirty="0"/>
              <a:t>Fast extraction</a:t>
            </a:r>
          </a:p>
          <a:p>
            <a:pPr lvl="1"/>
            <a:r>
              <a:rPr lang="en-US" dirty="0">
                <a:solidFill>
                  <a:schemeClr val="accent1"/>
                </a:solidFill>
              </a:rPr>
              <a:t>Multi-turn extraction</a:t>
            </a:r>
          </a:p>
          <a:p>
            <a:pPr lvl="1"/>
            <a:r>
              <a:rPr lang="en-US" dirty="0">
                <a:solidFill>
                  <a:schemeClr val="accent1"/>
                </a:solidFill>
              </a:rPr>
              <a:t>Resonant multi-turn extraction</a:t>
            </a:r>
          </a:p>
          <a:p>
            <a:pPr lvl="1"/>
            <a:r>
              <a:rPr lang="en-US" dirty="0">
                <a:solidFill>
                  <a:schemeClr val="accent1"/>
                </a:solidFill>
              </a:rPr>
              <a:t>Resonant slow extraction</a:t>
            </a:r>
          </a:p>
          <a:p>
            <a:r>
              <a:rPr lang="en-US" dirty="0">
                <a:solidFill>
                  <a:schemeClr val="accent1"/>
                </a:solidFill>
              </a:rPr>
              <a:t>Transfer between machines</a:t>
            </a:r>
          </a:p>
          <a:p>
            <a:r>
              <a:rPr lang="en-US" dirty="0">
                <a:solidFill>
                  <a:schemeClr val="accent1"/>
                </a:solidFill>
              </a:rPr>
              <a:t>R&amp;D example</a:t>
            </a:r>
          </a:p>
          <a:p>
            <a:r>
              <a:rPr lang="en-US" dirty="0">
                <a:solidFill>
                  <a:schemeClr val="accent1"/>
                </a:solidFill>
              </a:rPr>
              <a:t>Conclusion</a:t>
            </a:r>
          </a:p>
        </p:txBody>
      </p:sp>
      <p:sp>
        <p:nvSpPr>
          <p:cNvPr id="4" name="Footer Placeholder 3">
            <a:extLst>
              <a:ext uri="{FF2B5EF4-FFF2-40B4-BE49-F238E27FC236}">
                <a16:creationId xmlns:a16="http://schemas.microsoft.com/office/drawing/2014/main" id="{0E5A9A03-1D90-EC7C-A88F-F25C17236223}"/>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5" name="Slide Number Placeholder 4">
            <a:extLst>
              <a:ext uri="{FF2B5EF4-FFF2-40B4-BE49-F238E27FC236}">
                <a16:creationId xmlns:a16="http://schemas.microsoft.com/office/drawing/2014/main" id="{3B5B5D99-DDD9-B21A-23ED-D9646ACDE752}"/>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71</a:t>
            </a:fld>
            <a:endParaRPr lang="en-US" dirty="0"/>
          </a:p>
        </p:txBody>
      </p:sp>
      <p:sp>
        <p:nvSpPr>
          <p:cNvPr id="6" name="Oval 5">
            <a:extLst>
              <a:ext uri="{FF2B5EF4-FFF2-40B4-BE49-F238E27FC236}">
                <a16:creationId xmlns:a16="http://schemas.microsoft.com/office/drawing/2014/main" id="{6F685FB8-C4B3-8CB9-D1C4-64B3A8693FD2}"/>
              </a:ext>
            </a:extLst>
          </p:cNvPr>
          <p:cNvSpPr>
            <a:spLocks noChangeArrowheads="1"/>
          </p:cNvSpPr>
          <p:nvPr/>
        </p:nvSpPr>
        <p:spPr bwMode="auto">
          <a:xfrm>
            <a:off x="3812063" y="1598627"/>
            <a:ext cx="2427605" cy="411734"/>
          </a:xfrm>
          <a:prstGeom prst="ellipse">
            <a:avLst/>
          </a:prstGeom>
          <a:noFill/>
          <a:ln w="1587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9" name="Oval 6">
            <a:extLst>
              <a:ext uri="{FF2B5EF4-FFF2-40B4-BE49-F238E27FC236}">
                <a16:creationId xmlns:a16="http://schemas.microsoft.com/office/drawing/2014/main" id="{ED80698F-364A-28D4-C2AA-3DED91B7138B}"/>
              </a:ext>
            </a:extLst>
          </p:cNvPr>
          <p:cNvSpPr>
            <a:spLocks noChangeArrowheads="1"/>
          </p:cNvSpPr>
          <p:nvPr/>
        </p:nvSpPr>
        <p:spPr bwMode="auto">
          <a:xfrm>
            <a:off x="4982026" y="1984103"/>
            <a:ext cx="43839" cy="50416"/>
          </a:xfrm>
          <a:prstGeom prst="ellipse">
            <a:avLst/>
          </a:prstGeom>
          <a:solidFill>
            <a:schemeClr val="tx1"/>
          </a:solidFill>
          <a:ln w="9525">
            <a:solidFill>
              <a:schemeClr val="tx1"/>
            </a:solidFill>
            <a:round/>
            <a:headEnd/>
            <a:tailEnd/>
          </a:ln>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0" name="Oval 9">
            <a:extLst>
              <a:ext uri="{FF2B5EF4-FFF2-40B4-BE49-F238E27FC236}">
                <a16:creationId xmlns:a16="http://schemas.microsoft.com/office/drawing/2014/main" id="{0139EF47-FF66-7B18-5AFE-51BB9473874D}"/>
              </a:ext>
            </a:extLst>
          </p:cNvPr>
          <p:cNvSpPr>
            <a:spLocks noChangeArrowheads="1"/>
          </p:cNvSpPr>
          <p:nvPr/>
        </p:nvSpPr>
        <p:spPr bwMode="auto">
          <a:xfrm>
            <a:off x="3940841" y="1657446"/>
            <a:ext cx="2188315" cy="284643"/>
          </a:xfrm>
          <a:prstGeom prst="ellipse">
            <a:avLst/>
          </a:prstGeom>
          <a:noFill/>
          <a:ln w="15875">
            <a:solidFill>
              <a:schemeClr val="tx1"/>
            </a:solidFill>
            <a:prstDash val="sysDot"/>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1" name="Rectangle 10">
            <a:extLst>
              <a:ext uri="{FF2B5EF4-FFF2-40B4-BE49-F238E27FC236}">
                <a16:creationId xmlns:a16="http://schemas.microsoft.com/office/drawing/2014/main" id="{F478FE37-5D26-953A-38C8-86DC28E0665B}"/>
              </a:ext>
            </a:extLst>
          </p:cNvPr>
          <p:cNvSpPr>
            <a:spLocks noChangeArrowheads="1"/>
          </p:cNvSpPr>
          <p:nvPr/>
        </p:nvSpPr>
        <p:spPr bwMode="auto">
          <a:xfrm>
            <a:off x="4907133" y="1880118"/>
            <a:ext cx="239290" cy="95581"/>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algn="ctr" eaLnBrk="1" hangingPunct="1"/>
            <a:endParaRPr lang="en-GB" altLang="en-US" sz="1800" b="0">
              <a:solidFill>
                <a:srgbClr val="000000"/>
              </a:solidFill>
            </a:endParaRPr>
          </a:p>
        </p:txBody>
      </p:sp>
      <p:sp>
        <p:nvSpPr>
          <p:cNvPr id="12" name="Line 12">
            <a:extLst>
              <a:ext uri="{FF2B5EF4-FFF2-40B4-BE49-F238E27FC236}">
                <a16:creationId xmlns:a16="http://schemas.microsoft.com/office/drawing/2014/main" id="{DD9FD96B-CF84-97F5-F7BD-44061FC124FD}"/>
              </a:ext>
            </a:extLst>
          </p:cNvPr>
          <p:cNvSpPr>
            <a:spLocks noChangeShapeType="1"/>
          </p:cNvSpPr>
          <p:nvPr/>
        </p:nvSpPr>
        <p:spPr bwMode="auto">
          <a:xfrm>
            <a:off x="4879734" y="1939988"/>
            <a:ext cx="26487" cy="0"/>
          </a:xfrm>
          <a:prstGeom prst="line">
            <a:avLst/>
          </a:prstGeom>
          <a:noFill/>
          <a:ln w="9525">
            <a:solidFill>
              <a:schemeClr val="tx1"/>
            </a:solidFill>
            <a:round/>
            <a:headEnd/>
            <a:tailEnd type="triangle" w="lg" len="lg"/>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13" name="Oval 18">
            <a:extLst>
              <a:ext uri="{FF2B5EF4-FFF2-40B4-BE49-F238E27FC236}">
                <a16:creationId xmlns:a16="http://schemas.microsoft.com/office/drawing/2014/main" id="{604C508D-FBC6-BEA7-9581-7C6982A346F1}"/>
              </a:ext>
            </a:extLst>
          </p:cNvPr>
          <p:cNvSpPr>
            <a:spLocks noChangeArrowheads="1"/>
          </p:cNvSpPr>
          <p:nvPr/>
        </p:nvSpPr>
        <p:spPr bwMode="auto">
          <a:xfrm>
            <a:off x="3946321" y="3035494"/>
            <a:ext cx="4073407" cy="680621"/>
          </a:xfrm>
          <a:prstGeom prst="ellipse">
            <a:avLst/>
          </a:prstGeom>
          <a:noFill/>
          <a:ln w="1587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4" name="Oval 19">
            <a:extLst>
              <a:ext uri="{FF2B5EF4-FFF2-40B4-BE49-F238E27FC236}">
                <a16:creationId xmlns:a16="http://schemas.microsoft.com/office/drawing/2014/main" id="{71800377-5A55-463A-D2E5-AFC6E7C68B38}"/>
              </a:ext>
            </a:extLst>
          </p:cNvPr>
          <p:cNvSpPr>
            <a:spLocks noChangeArrowheads="1"/>
          </p:cNvSpPr>
          <p:nvPr/>
        </p:nvSpPr>
        <p:spPr bwMode="auto">
          <a:xfrm>
            <a:off x="7933876" y="3277072"/>
            <a:ext cx="43839" cy="50416"/>
          </a:xfrm>
          <a:prstGeom prst="ellipse">
            <a:avLst/>
          </a:prstGeom>
          <a:solidFill>
            <a:schemeClr val="tx1"/>
          </a:solidFill>
          <a:ln w="9525">
            <a:solidFill>
              <a:schemeClr val="tx1"/>
            </a:solidFill>
            <a:round/>
            <a:headEnd/>
            <a:tailEnd/>
          </a:ln>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5" name="Oval 20">
            <a:extLst>
              <a:ext uri="{FF2B5EF4-FFF2-40B4-BE49-F238E27FC236}">
                <a16:creationId xmlns:a16="http://schemas.microsoft.com/office/drawing/2014/main" id="{DCBA6F4C-953B-B81F-E686-6D6BEE82CB1C}"/>
              </a:ext>
            </a:extLst>
          </p:cNvPr>
          <p:cNvSpPr>
            <a:spLocks noChangeArrowheads="1"/>
          </p:cNvSpPr>
          <p:nvPr/>
        </p:nvSpPr>
        <p:spPr bwMode="auto">
          <a:xfrm>
            <a:off x="4131725" y="3124773"/>
            <a:ext cx="3705339" cy="493660"/>
          </a:xfrm>
          <a:prstGeom prst="ellipse">
            <a:avLst/>
          </a:prstGeom>
          <a:noFill/>
          <a:ln w="15875">
            <a:solidFill>
              <a:schemeClr val="tx1"/>
            </a:solidFill>
            <a:prstDash val="sysDot"/>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6" name="Rectangle 21">
            <a:extLst>
              <a:ext uri="{FF2B5EF4-FFF2-40B4-BE49-F238E27FC236}">
                <a16:creationId xmlns:a16="http://schemas.microsoft.com/office/drawing/2014/main" id="{BC12E74E-0107-B296-205D-E431231351AD}"/>
              </a:ext>
            </a:extLst>
          </p:cNvPr>
          <p:cNvSpPr>
            <a:spLocks noChangeArrowheads="1"/>
          </p:cNvSpPr>
          <p:nvPr/>
        </p:nvSpPr>
        <p:spPr bwMode="auto">
          <a:xfrm>
            <a:off x="7645267" y="3304381"/>
            <a:ext cx="239290" cy="13129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7" name="Line 22">
            <a:extLst>
              <a:ext uri="{FF2B5EF4-FFF2-40B4-BE49-F238E27FC236}">
                <a16:creationId xmlns:a16="http://schemas.microsoft.com/office/drawing/2014/main" id="{B5E00784-9A79-446A-2B80-A54425A99C37}"/>
              </a:ext>
            </a:extLst>
          </p:cNvPr>
          <p:cNvSpPr>
            <a:spLocks noChangeShapeType="1"/>
          </p:cNvSpPr>
          <p:nvPr/>
        </p:nvSpPr>
        <p:spPr bwMode="auto">
          <a:xfrm>
            <a:off x="7728379" y="3282324"/>
            <a:ext cx="51146" cy="42014"/>
          </a:xfrm>
          <a:prstGeom prst="line">
            <a:avLst/>
          </a:prstGeom>
          <a:noFill/>
          <a:ln w="9525">
            <a:solidFill>
              <a:schemeClr val="tx1"/>
            </a:solidFill>
            <a:round/>
            <a:headEnd/>
            <a:tailEnd type="triangle" w="lg" len="lg"/>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18" name="Text Box 25">
            <a:extLst>
              <a:ext uri="{FF2B5EF4-FFF2-40B4-BE49-F238E27FC236}">
                <a16:creationId xmlns:a16="http://schemas.microsoft.com/office/drawing/2014/main" id="{C5B991D4-666C-1FC3-D22F-CD68C414CF37}"/>
              </a:ext>
            </a:extLst>
          </p:cNvPr>
          <p:cNvSpPr txBox="1">
            <a:spLocks noChangeArrowheads="1"/>
          </p:cNvSpPr>
          <p:nvPr/>
        </p:nvSpPr>
        <p:spPr bwMode="auto">
          <a:xfrm>
            <a:off x="4666017" y="1667950"/>
            <a:ext cx="113120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dirty="0">
                <a:latin typeface="Calibri"/>
              </a:rPr>
              <a:t>Extraction</a:t>
            </a:r>
          </a:p>
        </p:txBody>
      </p:sp>
      <p:sp>
        <p:nvSpPr>
          <p:cNvPr id="19" name="Text Box 26">
            <a:extLst>
              <a:ext uri="{FF2B5EF4-FFF2-40B4-BE49-F238E27FC236}">
                <a16:creationId xmlns:a16="http://schemas.microsoft.com/office/drawing/2014/main" id="{5176FB53-65CF-9CAC-E18D-DEF5C3EAB065}"/>
              </a:ext>
            </a:extLst>
          </p:cNvPr>
          <p:cNvSpPr txBox="1">
            <a:spLocks noChangeArrowheads="1"/>
          </p:cNvSpPr>
          <p:nvPr/>
        </p:nvSpPr>
        <p:spPr bwMode="auto">
          <a:xfrm>
            <a:off x="6090677" y="2279625"/>
            <a:ext cx="938398"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dirty="0">
                <a:solidFill>
                  <a:schemeClr val="accent1"/>
                </a:solidFill>
                <a:latin typeface="Calibri"/>
              </a:rPr>
              <a:t>Transfer</a:t>
            </a:r>
          </a:p>
        </p:txBody>
      </p:sp>
      <p:sp>
        <p:nvSpPr>
          <p:cNvPr id="20" name="Text Box 27">
            <a:extLst>
              <a:ext uri="{FF2B5EF4-FFF2-40B4-BE49-F238E27FC236}">
                <a16:creationId xmlns:a16="http://schemas.microsoft.com/office/drawing/2014/main" id="{0B88A919-93AC-A575-1E5A-87E1FC46E605}"/>
              </a:ext>
            </a:extLst>
          </p:cNvPr>
          <p:cNvSpPr txBox="1">
            <a:spLocks noChangeArrowheads="1"/>
          </p:cNvSpPr>
          <p:nvPr/>
        </p:nvSpPr>
        <p:spPr bwMode="auto">
          <a:xfrm>
            <a:off x="8042561" y="3180966"/>
            <a:ext cx="1005403"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dirty="0">
                <a:solidFill>
                  <a:schemeClr val="accent1"/>
                </a:solidFill>
                <a:latin typeface="Calibri"/>
              </a:rPr>
              <a:t>Injection</a:t>
            </a:r>
          </a:p>
        </p:txBody>
      </p:sp>
      <p:sp>
        <p:nvSpPr>
          <p:cNvPr id="21" name="Freeform 39">
            <a:extLst>
              <a:ext uri="{FF2B5EF4-FFF2-40B4-BE49-F238E27FC236}">
                <a16:creationId xmlns:a16="http://schemas.microsoft.com/office/drawing/2014/main" id="{3FC9C513-6D77-ED4A-C5B1-D443F9020D42}"/>
              </a:ext>
            </a:extLst>
          </p:cNvPr>
          <p:cNvSpPr>
            <a:spLocks/>
          </p:cNvSpPr>
          <p:nvPr/>
        </p:nvSpPr>
        <p:spPr bwMode="auto">
          <a:xfrm>
            <a:off x="5005772" y="2008260"/>
            <a:ext cx="2953677" cy="1294020"/>
          </a:xfrm>
          <a:custGeom>
            <a:avLst/>
            <a:gdLst>
              <a:gd name="T0" fmla="*/ 0 w 3234"/>
              <a:gd name="T1" fmla="*/ 0 h 1232"/>
              <a:gd name="T2" fmla="*/ 2147483647 w 3234"/>
              <a:gd name="T3" fmla="*/ 2147483647 h 1232"/>
              <a:gd name="T4" fmla="*/ 2147483647 w 3234"/>
              <a:gd name="T5" fmla="*/ 2147483647 h 1232"/>
              <a:gd name="T6" fmla="*/ 2147483647 w 3234"/>
              <a:gd name="T7" fmla="*/ 2147483647 h 1232"/>
              <a:gd name="T8" fmla="*/ 2147483647 w 3234"/>
              <a:gd name="T9" fmla="*/ 2147483647 h 1232"/>
              <a:gd name="T10" fmla="*/ 2147483647 w 3234"/>
              <a:gd name="T11" fmla="*/ 2147483647 h 1232"/>
              <a:gd name="T12" fmla="*/ 0 60000 65536"/>
              <a:gd name="T13" fmla="*/ 0 60000 65536"/>
              <a:gd name="T14" fmla="*/ 0 60000 65536"/>
              <a:gd name="T15" fmla="*/ 0 60000 65536"/>
              <a:gd name="T16" fmla="*/ 0 60000 65536"/>
              <a:gd name="T17" fmla="*/ 0 60000 65536"/>
              <a:gd name="T18" fmla="*/ 0 w 3234"/>
              <a:gd name="T19" fmla="*/ 0 h 1232"/>
              <a:gd name="T20" fmla="*/ 3234 w 3234"/>
              <a:gd name="T21" fmla="*/ 1232 h 1232"/>
            </a:gdLst>
            <a:ahLst/>
            <a:cxnLst>
              <a:cxn ang="T12">
                <a:pos x="T0" y="T1"/>
              </a:cxn>
              <a:cxn ang="T13">
                <a:pos x="T2" y="T3"/>
              </a:cxn>
              <a:cxn ang="T14">
                <a:pos x="T4" y="T5"/>
              </a:cxn>
              <a:cxn ang="T15">
                <a:pos x="T6" y="T7"/>
              </a:cxn>
              <a:cxn ang="T16">
                <a:pos x="T8" y="T9"/>
              </a:cxn>
              <a:cxn ang="T17">
                <a:pos x="T10" y="T11"/>
              </a:cxn>
            </a:cxnLst>
            <a:rect l="T18" t="T19" r="T20" b="T21"/>
            <a:pathLst>
              <a:path w="3234" h="1232">
                <a:moveTo>
                  <a:pt x="0" y="0"/>
                </a:moveTo>
                <a:cubicBezTo>
                  <a:pt x="145" y="17"/>
                  <a:pt x="420" y="72"/>
                  <a:pt x="644" y="177"/>
                </a:cubicBezTo>
                <a:cubicBezTo>
                  <a:pt x="868" y="282"/>
                  <a:pt x="1099" y="514"/>
                  <a:pt x="1346" y="628"/>
                </a:cubicBezTo>
                <a:cubicBezTo>
                  <a:pt x="1593" y="742"/>
                  <a:pt x="1879" y="793"/>
                  <a:pt x="2127" y="861"/>
                </a:cubicBezTo>
                <a:cubicBezTo>
                  <a:pt x="2375" y="929"/>
                  <a:pt x="2649" y="976"/>
                  <a:pt x="2834" y="1038"/>
                </a:cubicBezTo>
                <a:cubicBezTo>
                  <a:pt x="3019" y="1100"/>
                  <a:pt x="3126" y="1166"/>
                  <a:pt x="3234" y="1232"/>
                </a:cubicBezTo>
              </a:path>
            </a:pathLst>
          </a:custGeom>
          <a:noFill/>
          <a:ln w="19050" cap="flat" cmpd="sng">
            <a:solidFill>
              <a:schemeClr val="tx1"/>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GB">
              <a:solidFill>
                <a:srgbClr val="000000"/>
              </a:solidFill>
            </a:endParaRPr>
          </a:p>
        </p:txBody>
      </p:sp>
      <p:sp>
        <p:nvSpPr>
          <p:cNvPr id="22" name="Freeform 42">
            <a:extLst>
              <a:ext uri="{FF2B5EF4-FFF2-40B4-BE49-F238E27FC236}">
                <a16:creationId xmlns:a16="http://schemas.microsoft.com/office/drawing/2014/main" id="{15A5AD12-D330-F5CE-ECF1-C6DA12E68218}"/>
              </a:ext>
            </a:extLst>
          </p:cNvPr>
          <p:cNvSpPr>
            <a:spLocks/>
          </p:cNvSpPr>
          <p:nvPr/>
        </p:nvSpPr>
        <p:spPr bwMode="auto">
          <a:xfrm>
            <a:off x="5461519" y="2208876"/>
            <a:ext cx="969946" cy="642809"/>
          </a:xfrm>
          <a:custGeom>
            <a:avLst/>
            <a:gdLst>
              <a:gd name="T0" fmla="*/ 0 w 1062"/>
              <a:gd name="T1" fmla="*/ 0 h 612"/>
              <a:gd name="T2" fmla="*/ 2147483647 w 1062"/>
              <a:gd name="T3" fmla="*/ 2147483647 h 612"/>
              <a:gd name="T4" fmla="*/ 2147483647 w 1062"/>
              <a:gd name="T5" fmla="*/ 2147483647 h 612"/>
              <a:gd name="T6" fmla="*/ 2147483647 w 1062"/>
              <a:gd name="T7" fmla="*/ 2147483647 h 612"/>
              <a:gd name="T8" fmla="*/ 2147483647 w 1062"/>
              <a:gd name="T9" fmla="*/ 2147483647 h 612"/>
              <a:gd name="T10" fmla="*/ 0 60000 65536"/>
              <a:gd name="T11" fmla="*/ 0 60000 65536"/>
              <a:gd name="T12" fmla="*/ 0 60000 65536"/>
              <a:gd name="T13" fmla="*/ 0 60000 65536"/>
              <a:gd name="T14" fmla="*/ 0 60000 65536"/>
              <a:gd name="T15" fmla="*/ 0 w 1062"/>
              <a:gd name="T16" fmla="*/ 0 h 612"/>
              <a:gd name="T17" fmla="*/ 1062 w 1062"/>
              <a:gd name="T18" fmla="*/ 612 h 612"/>
            </a:gdLst>
            <a:ahLst/>
            <a:cxnLst>
              <a:cxn ang="T10">
                <a:pos x="T0" y="T1"/>
              </a:cxn>
              <a:cxn ang="T11">
                <a:pos x="T2" y="T3"/>
              </a:cxn>
              <a:cxn ang="T12">
                <a:pos x="T4" y="T5"/>
              </a:cxn>
              <a:cxn ang="T13">
                <a:pos x="T6" y="T7"/>
              </a:cxn>
              <a:cxn ang="T14">
                <a:pos x="T8" y="T9"/>
              </a:cxn>
            </a:cxnLst>
            <a:rect l="T15" t="T16" r="T17" b="T18"/>
            <a:pathLst>
              <a:path w="1062" h="612">
                <a:moveTo>
                  <a:pt x="0" y="0"/>
                </a:moveTo>
                <a:cubicBezTo>
                  <a:pt x="23" y="11"/>
                  <a:pt x="81" y="31"/>
                  <a:pt x="144" y="66"/>
                </a:cubicBezTo>
                <a:cubicBezTo>
                  <a:pt x="207" y="101"/>
                  <a:pt x="290" y="145"/>
                  <a:pt x="378" y="210"/>
                </a:cubicBezTo>
                <a:cubicBezTo>
                  <a:pt x="466" y="275"/>
                  <a:pt x="558" y="389"/>
                  <a:pt x="672" y="456"/>
                </a:cubicBezTo>
                <a:cubicBezTo>
                  <a:pt x="786" y="523"/>
                  <a:pt x="924" y="567"/>
                  <a:pt x="1062" y="612"/>
                </a:cubicBezTo>
              </a:path>
            </a:pathLst>
          </a:custGeom>
          <a:noFill/>
          <a:ln w="19050" cap="flat" cmpd="sng">
            <a:solidFill>
              <a:schemeClr val="tx1"/>
            </a:solidFill>
            <a:prstDash val="sysDot"/>
            <a:round/>
            <a:headEnd/>
            <a:tailEnd type="triangle" w="med" len="med"/>
          </a:ln>
          <a:extLst>
            <a:ext uri="{909E8E84-426E-40dd-AFC4-6F175D3DCCD1}">
              <a14:hiddenFill xmlns:a14="http://schemas.microsoft.com/office/drawing/2010/main" xmlns="">
                <a:solidFill>
                  <a:srgbClr val="FFFFFF"/>
                </a:solidFill>
              </a14:hiddenFill>
            </a:ext>
          </a:extLst>
        </p:spPr>
        <p:txBody>
          <a:bodyPr wrap="none">
            <a:spAutoFit/>
          </a:bodyPr>
          <a:lstStyle/>
          <a:p>
            <a:endParaRPr lang="en-GB">
              <a:solidFill>
                <a:srgbClr val="000000"/>
              </a:solidFill>
            </a:endParaRPr>
          </a:p>
        </p:txBody>
      </p:sp>
    </p:spTree>
    <p:extLst>
      <p:ext uri="{BB962C8B-B14F-4D97-AF65-F5344CB8AC3E}">
        <p14:creationId xmlns:p14="http://schemas.microsoft.com/office/powerpoint/2010/main" val="367936504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US" dirty="0"/>
              <a:t>Fast extraction: concept</a:t>
            </a:r>
            <a:endParaRPr lang="en-US" sz="1800" dirty="0"/>
          </a:p>
        </p:txBody>
      </p:sp>
      <p:sp>
        <p:nvSpPr>
          <p:cNvPr id="3" name="Content Placeholder 2">
            <a:extLst>
              <a:ext uri="{FF2B5EF4-FFF2-40B4-BE49-F238E27FC236}">
                <a16:creationId xmlns:a16="http://schemas.microsoft.com/office/drawing/2014/main" id="{B4E75931-981E-4D3C-9DDE-C63EC7DE318C}"/>
              </a:ext>
            </a:extLst>
          </p:cNvPr>
          <p:cNvSpPr>
            <a:spLocks noGrp="1"/>
          </p:cNvSpPr>
          <p:nvPr>
            <p:ph idx="1"/>
          </p:nvPr>
        </p:nvSpPr>
        <p:spPr>
          <a:xfrm>
            <a:off x="-31115" y="495546"/>
            <a:ext cx="5051199" cy="3893573"/>
          </a:xfrm>
        </p:spPr>
        <p:txBody>
          <a:bodyPr>
            <a:normAutofit/>
          </a:bodyPr>
          <a:lstStyle/>
          <a:p>
            <a:r>
              <a:rPr lang="en-US" dirty="0"/>
              <a:t>Principle</a:t>
            </a:r>
          </a:p>
          <a:p>
            <a:pPr lvl="1"/>
            <a:r>
              <a:rPr lang="en-US" dirty="0"/>
              <a:t>Mirror of the fast injection technique.</a:t>
            </a:r>
          </a:p>
          <a:p>
            <a:pPr lvl="1"/>
            <a:r>
              <a:rPr lang="en-US" dirty="0"/>
              <a:t>Circulating beam is moved close to the septum magnet.</a:t>
            </a:r>
          </a:p>
          <a:p>
            <a:pPr lvl="1"/>
            <a:r>
              <a:rPr lang="en-US" dirty="0"/>
              <a:t>A fast kicker magnet imparts a final deflection to channel the beam towards the septum aperture and the extraction line.</a:t>
            </a:r>
          </a:p>
          <a:p>
            <a:r>
              <a:rPr lang="en-US" dirty="0"/>
              <a:t>Challenges</a:t>
            </a:r>
          </a:p>
          <a:p>
            <a:pPr lvl="1"/>
            <a:r>
              <a:rPr lang="en-US" dirty="0"/>
              <a:t>Higher energies require stronger elements than for injection.</a:t>
            </a:r>
          </a:p>
          <a:p>
            <a:r>
              <a:rPr lang="en-US" dirty="0"/>
              <a:t>Applications</a:t>
            </a:r>
          </a:p>
          <a:p>
            <a:pPr lvl="1"/>
            <a:r>
              <a:rPr lang="en-US" dirty="0"/>
              <a:t>At CERN PSB, SPS, AD and more.</a:t>
            </a:r>
          </a:p>
          <a:p>
            <a:pPr lvl="1"/>
            <a:r>
              <a:rPr lang="en-US" dirty="0"/>
              <a:t>At many other synchrotrons around the world.</a:t>
            </a:r>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72</a:t>
            </a:fld>
            <a:endParaRPr lang="en-US" dirty="0"/>
          </a:p>
        </p:txBody>
      </p:sp>
      <p:pic>
        <p:nvPicPr>
          <p:cNvPr id="7" name="Picture 6">
            <a:extLst>
              <a:ext uri="{FF2B5EF4-FFF2-40B4-BE49-F238E27FC236}">
                <a16:creationId xmlns:a16="http://schemas.microsoft.com/office/drawing/2014/main" id="{3F5D4DE2-062E-4DB2-A3F1-B46126372A60}"/>
              </a:ext>
            </a:extLst>
          </p:cNvPr>
          <p:cNvPicPr>
            <a:picLocks noChangeAspect="1"/>
          </p:cNvPicPr>
          <p:nvPr/>
        </p:nvPicPr>
        <p:blipFill>
          <a:blip r:embed="rId2"/>
          <a:stretch>
            <a:fillRect/>
          </a:stretch>
        </p:blipFill>
        <p:spPr>
          <a:xfrm>
            <a:off x="5020084" y="418860"/>
            <a:ext cx="4298065" cy="2075436"/>
          </a:xfrm>
          <a:prstGeom prst="rect">
            <a:avLst/>
          </a:prstGeom>
        </p:spPr>
      </p:pic>
      <p:pic>
        <p:nvPicPr>
          <p:cNvPr id="9" name="Picture 8">
            <a:extLst>
              <a:ext uri="{FF2B5EF4-FFF2-40B4-BE49-F238E27FC236}">
                <a16:creationId xmlns:a16="http://schemas.microsoft.com/office/drawing/2014/main" id="{D6F60EFC-FE72-4128-B368-EA09AB2BA8BD}"/>
              </a:ext>
            </a:extLst>
          </p:cNvPr>
          <p:cNvPicPr>
            <a:picLocks noChangeAspect="1"/>
          </p:cNvPicPr>
          <p:nvPr/>
        </p:nvPicPr>
        <p:blipFill>
          <a:blip r:embed="rId3"/>
          <a:stretch>
            <a:fillRect/>
          </a:stretch>
        </p:blipFill>
        <p:spPr>
          <a:xfrm>
            <a:off x="5764128" y="2612964"/>
            <a:ext cx="2421248" cy="1701156"/>
          </a:xfrm>
          <a:prstGeom prst="rect">
            <a:avLst/>
          </a:prstGeom>
        </p:spPr>
      </p:pic>
    </p:spTree>
    <p:extLst>
      <p:ext uri="{BB962C8B-B14F-4D97-AF65-F5344CB8AC3E}">
        <p14:creationId xmlns:p14="http://schemas.microsoft.com/office/powerpoint/2010/main" val="3430418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US" dirty="0"/>
              <a:t>Example: LEIR extraction</a:t>
            </a:r>
            <a:endParaRPr lang="en-US" sz="1800"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73</a:t>
            </a:fld>
            <a:endParaRPr lang="en-US" dirty="0"/>
          </a:p>
        </p:txBody>
      </p:sp>
      <p:pic>
        <p:nvPicPr>
          <p:cNvPr id="7" name="Picture 6">
            <a:extLst>
              <a:ext uri="{FF2B5EF4-FFF2-40B4-BE49-F238E27FC236}">
                <a16:creationId xmlns:a16="http://schemas.microsoft.com/office/drawing/2014/main" id="{3F5D4DE2-062E-4DB2-A3F1-B46126372A60}"/>
              </a:ext>
            </a:extLst>
          </p:cNvPr>
          <p:cNvPicPr>
            <a:picLocks noChangeAspect="1"/>
          </p:cNvPicPr>
          <p:nvPr/>
        </p:nvPicPr>
        <p:blipFill>
          <a:blip r:embed="rId2"/>
          <a:stretch>
            <a:fillRect/>
          </a:stretch>
        </p:blipFill>
        <p:spPr>
          <a:xfrm>
            <a:off x="5286091" y="271318"/>
            <a:ext cx="4298065" cy="2075436"/>
          </a:xfrm>
          <a:prstGeom prst="rect">
            <a:avLst/>
          </a:prstGeom>
        </p:spPr>
      </p:pic>
      <p:pic>
        <p:nvPicPr>
          <p:cNvPr id="10" name="Picture 9">
            <a:extLst>
              <a:ext uri="{FF2B5EF4-FFF2-40B4-BE49-F238E27FC236}">
                <a16:creationId xmlns:a16="http://schemas.microsoft.com/office/drawing/2014/main" id="{81D27AA1-C273-435A-8C09-C0230D22CAC6}"/>
              </a:ext>
            </a:extLst>
          </p:cNvPr>
          <p:cNvPicPr>
            <a:picLocks noChangeAspect="1"/>
          </p:cNvPicPr>
          <p:nvPr/>
        </p:nvPicPr>
        <p:blipFill>
          <a:blip r:embed="rId3"/>
          <a:stretch>
            <a:fillRect/>
          </a:stretch>
        </p:blipFill>
        <p:spPr>
          <a:xfrm>
            <a:off x="118211" y="1754700"/>
            <a:ext cx="5447159" cy="2980371"/>
          </a:xfrm>
          <a:prstGeom prst="rect">
            <a:avLst/>
          </a:prstGeom>
        </p:spPr>
      </p:pic>
      <p:sp>
        <p:nvSpPr>
          <p:cNvPr id="11" name="TextBox 10">
            <a:extLst>
              <a:ext uri="{FF2B5EF4-FFF2-40B4-BE49-F238E27FC236}">
                <a16:creationId xmlns:a16="http://schemas.microsoft.com/office/drawing/2014/main" id="{3257548A-D0F1-4BA6-BC38-A944DB98DFE6}"/>
              </a:ext>
            </a:extLst>
          </p:cNvPr>
          <p:cNvSpPr txBox="1"/>
          <p:nvPr/>
        </p:nvSpPr>
        <p:spPr>
          <a:xfrm>
            <a:off x="5925758" y="3536875"/>
            <a:ext cx="825867" cy="369332"/>
          </a:xfrm>
          <a:prstGeom prst="rect">
            <a:avLst/>
          </a:prstGeom>
          <a:noFill/>
        </p:spPr>
        <p:txBody>
          <a:bodyPr wrap="none" rtlCol="0">
            <a:spAutoFit/>
          </a:bodyPr>
          <a:lstStyle/>
          <a:p>
            <a:r>
              <a:rPr lang="en-US" dirty="0"/>
              <a:t>Kicker</a:t>
            </a:r>
          </a:p>
        </p:txBody>
      </p:sp>
      <p:cxnSp>
        <p:nvCxnSpPr>
          <p:cNvPr id="13" name="Straight Arrow Connector 12">
            <a:extLst>
              <a:ext uri="{FF2B5EF4-FFF2-40B4-BE49-F238E27FC236}">
                <a16:creationId xmlns:a16="http://schemas.microsoft.com/office/drawing/2014/main" id="{994D5732-B5CE-4FC6-8E72-DB923F8DBD20}"/>
              </a:ext>
            </a:extLst>
          </p:cNvPr>
          <p:cNvCxnSpPr>
            <a:stCxn id="11" idx="1"/>
          </p:cNvCxnSpPr>
          <p:nvPr/>
        </p:nvCxnSpPr>
        <p:spPr>
          <a:xfrm flipH="1" flipV="1">
            <a:off x="4975784" y="3360284"/>
            <a:ext cx="949974" cy="361257"/>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7" name="Freeform: Shape 16">
            <a:extLst>
              <a:ext uri="{FF2B5EF4-FFF2-40B4-BE49-F238E27FC236}">
                <a16:creationId xmlns:a16="http://schemas.microsoft.com/office/drawing/2014/main" id="{6794B57D-A113-4AFA-AA10-A29CCF374B7B}"/>
              </a:ext>
            </a:extLst>
          </p:cNvPr>
          <p:cNvSpPr/>
          <p:nvPr/>
        </p:nvSpPr>
        <p:spPr>
          <a:xfrm>
            <a:off x="2910850" y="2203209"/>
            <a:ext cx="1387246" cy="368541"/>
          </a:xfrm>
          <a:custGeom>
            <a:avLst/>
            <a:gdLst>
              <a:gd name="connsiteX0" fmla="*/ 1387246 w 1387246"/>
              <a:gd name="connsiteY0" fmla="*/ 368541 h 368541"/>
              <a:gd name="connsiteX1" fmla="*/ 684931 w 1387246"/>
              <a:gd name="connsiteY1" fmla="*/ 264237 h 368541"/>
              <a:gd name="connsiteX2" fmla="*/ 0 w 1387246"/>
              <a:gd name="connsiteY2" fmla="*/ 0 h 368541"/>
            </a:gdLst>
            <a:ahLst/>
            <a:cxnLst>
              <a:cxn ang="0">
                <a:pos x="connsiteX0" y="connsiteY0"/>
              </a:cxn>
              <a:cxn ang="0">
                <a:pos x="connsiteX1" y="connsiteY1"/>
              </a:cxn>
              <a:cxn ang="0">
                <a:pos x="connsiteX2" y="connsiteY2"/>
              </a:cxn>
            </a:cxnLst>
            <a:rect l="l" t="t" r="r" b="b"/>
            <a:pathLst>
              <a:path w="1387246" h="368541">
                <a:moveTo>
                  <a:pt x="1387246" y="368541"/>
                </a:moveTo>
                <a:lnTo>
                  <a:pt x="684931" y="264237"/>
                </a:lnTo>
                <a:lnTo>
                  <a:pt x="0" y="0"/>
                </a:lnTo>
              </a:path>
            </a:pathLst>
          </a:custGeom>
          <a:noFill/>
          <a:ln w="38100">
            <a:solidFill>
              <a:srgbClr val="FF0000"/>
            </a:solidFill>
            <a:headEnd type="none" w="med" len="med"/>
            <a:tailEnd type="arrow"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8EE26611-270A-4C07-93B9-B3AC603E2349}"/>
              </a:ext>
            </a:extLst>
          </p:cNvPr>
          <p:cNvSpPr txBox="1"/>
          <p:nvPr/>
        </p:nvSpPr>
        <p:spPr>
          <a:xfrm flipH="1">
            <a:off x="3576107" y="985825"/>
            <a:ext cx="1591856" cy="369332"/>
          </a:xfrm>
          <a:prstGeom prst="rect">
            <a:avLst/>
          </a:prstGeom>
          <a:noFill/>
        </p:spPr>
        <p:txBody>
          <a:bodyPr wrap="square" rtlCol="0">
            <a:spAutoFit/>
          </a:bodyPr>
          <a:lstStyle/>
          <a:p>
            <a:r>
              <a:rPr lang="en-US" dirty="0"/>
              <a:t>Septum</a:t>
            </a:r>
          </a:p>
        </p:txBody>
      </p:sp>
      <p:cxnSp>
        <p:nvCxnSpPr>
          <p:cNvPr id="20" name="Straight Arrow Connector 19">
            <a:extLst>
              <a:ext uri="{FF2B5EF4-FFF2-40B4-BE49-F238E27FC236}">
                <a16:creationId xmlns:a16="http://schemas.microsoft.com/office/drawing/2014/main" id="{F66D103F-2E7A-4D34-9FF3-F67804FA4F23}"/>
              </a:ext>
            </a:extLst>
          </p:cNvPr>
          <p:cNvCxnSpPr>
            <a:cxnSpLocks/>
            <a:stCxn id="18" idx="2"/>
          </p:cNvCxnSpPr>
          <p:nvPr/>
        </p:nvCxnSpPr>
        <p:spPr>
          <a:xfrm flipH="1">
            <a:off x="3740727" y="1355157"/>
            <a:ext cx="631308" cy="95993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8" name="TextBox 7">
            <a:extLst>
              <a:ext uri="{FF2B5EF4-FFF2-40B4-BE49-F238E27FC236}">
                <a16:creationId xmlns:a16="http://schemas.microsoft.com/office/drawing/2014/main" id="{093340E2-F5D2-F15A-7007-1D86B8284D67}"/>
              </a:ext>
            </a:extLst>
          </p:cNvPr>
          <p:cNvSpPr txBox="1"/>
          <p:nvPr/>
        </p:nvSpPr>
        <p:spPr>
          <a:xfrm>
            <a:off x="6053195" y="4134770"/>
            <a:ext cx="2684417" cy="276999"/>
          </a:xfrm>
          <a:prstGeom prst="rect">
            <a:avLst/>
          </a:prstGeom>
          <a:noFill/>
        </p:spPr>
        <p:txBody>
          <a:bodyPr wrap="square" rtlCol="0">
            <a:spAutoFit/>
          </a:bodyPr>
          <a:lstStyle/>
          <a:p>
            <a:r>
              <a:rPr lang="en-US" sz="1200" dirty="0" err="1">
                <a:hlinkClick r:id="rId4"/>
              </a:rPr>
              <a:t>Gis</a:t>
            </a:r>
            <a:r>
              <a:rPr lang="en-US" sz="1200" dirty="0">
                <a:hlinkClick r:id="rId4"/>
              </a:rPr>
              <a:t> link</a:t>
            </a:r>
            <a:r>
              <a:rPr lang="en-US" sz="1200" dirty="0"/>
              <a:t> and </a:t>
            </a:r>
            <a:r>
              <a:rPr lang="en-US" sz="1200" dirty="0">
                <a:hlinkClick r:id="rId5"/>
              </a:rPr>
              <a:t>panoramic</a:t>
            </a:r>
            <a:endParaRPr lang="en-US" sz="1200" dirty="0"/>
          </a:p>
        </p:txBody>
      </p:sp>
    </p:spTree>
    <p:extLst>
      <p:ext uri="{BB962C8B-B14F-4D97-AF65-F5344CB8AC3E}">
        <p14:creationId xmlns:p14="http://schemas.microsoft.com/office/powerpoint/2010/main" val="275842626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B48F8E-ADE9-453C-D2C7-AA3F3A016343}"/>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7CD709D8-8D41-55F2-1A2B-EA81E84F4C9B}"/>
              </a:ext>
            </a:extLst>
          </p:cNvPr>
          <p:cNvSpPr>
            <a:spLocks noGrp="1"/>
          </p:cNvSpPr>
          <p:nvPr>
            <p:ph type="title"/>
          </p:nvPr>
        </p:nvSpPr>
        <p:spPr/>
        <p:txBody>
          <a:bodyPr/>
          <a:lstStyle/>
          <a:p>
            <a:r>
              <a:rPr lang="en-US" dirty="0"/>
              <a:t>Layout</a:t>
            </a:r>
          </a:p>
        </p:txBody>
      </p:sp>
      <p:sp>
        <p:nvSpPr>
          <p:cNvPr id="8" name="Content Placeholder 7">
            <a:extLst>
              <a:ext uri="{FF2B5EF4-FFF2-40B4-BE49-F238E27FC236}">
                <a16:creationId xmlns:a16="http://schemas.microsoft.com/office/drawing/2014/main" id="{5D0ED089-BC9A-3E80-76A0-66DC62CBE2B5}"/>
              </a:ext>
            </a:extLst>
          </p:cNvPr>
          <p:cNvSpPr>
            <a:spLocks noGrp="1"/>
          </p:cNvSpPr>
          <p:nvPr>
            <p:ph idx="1"/>
          </p:nvPr>
        </p:nvSpPr>
        <p:spPr/>
        <p:txBody>
          <a:bodyPr>
            <a:normAutofit fontScale="85000" lnSpcReduction="20000"/>
          </a:bodyPr>
          <a:lstStyle/>
          <a:p>
            <a:r>
              <a:rPr lang="en-US" dirty="0">
                <a:solidFill>
                  <a:schemeClr val="accent1"/>
                </a:solidFill>
              </a:rPr>
              <a:t>Basic principle + hardware</a:t>
            </a:r>
          </a:p>
          <a:p>
            <a:r>
              <a:rPr lang="en-US" dirty="0">
                <a:solidFill>
                  <a:schemeClr val="accent1"/>
                </a:solidFill>
              </a:rPr>
              <a:t>Injection techniques</a:t>
            </a:r>
          </a:p>
          <a:p>
            <a:pPr lvl="1"/>
            <a:r>
              <a:rPr lang="en-US" dirty="0">
                <a:solidFill>
                  <a:schemeClr val="accent1"/>
                </a:solidFill>
              </a:rPr>
              <a:t>Fast injection</a:t>
            </a:r>
          </a:p>
          <a:p>
            <a:pPr lvl="2"/>
            <a:r>
              <a:rPr lang="en-US" dirty="0">
                <a:solidFill>
                  <a:schemeClr val="accent1"/>
                </a:solidFill>
              </a:rPr>
              <a:t>Normalized phase space</a:t>
            </a:r>
          </a:p>
          <a:p>
            <a:pPr lvl="2"/>
            <a:r>
              <a:rPr lang="en-US" dirty="0">
                <a:solidFill>
                  <a:schemeClr val="accent1"/>
                </a:solidFill>
              </a:rPr>
              <a:t>Imperfect injection</a:t>
            </a:r>
          </a:p>
          <a:p>
            <a:pPr lvl="1"/>
            <a:r>
              <a:rPr lang="en-US" dirty="0">
                <a:solidFill>
                  <a:schemeClr val="accent1"/>
                </a:solidFill>
              </a:rPr>
              <a:t>Multi-turn injection</a:t>
            </a:r>
          </a:p>
          <a:p>
            <a:pPr lvl="1"/>
            <a:r>
              <a:rPr lang="en-US" dirty="0">
                <a:solidFill>
                  <a:schemeClr val="accent1"/>
                </a:solidFill>
              </a:rPr>
              <a:t>Charge exchange technique</a:t>
            </a:r>
          </a:p>
          <a:p>
            <a:pPr lvl="1"/>
            <a:r>
              <a:rPr lang="en-US" dirty="0">
                <a:solidFill>
                  <a:schemeClr val="accent1"/>
                </a:solidFill>
              </a:rPr>
              <a:t>Lepton injection</a:t>
            </a:r>
          </a:p>
          <a:p>
            <a:r>
              <a:rPr lang="en-US" dirty="0"/>
              <a:t>Extraction techniques</a:t>
            </a:r>
          </a:p>
          <a:p>
            <a:pPr lvl="1"/>
            <a:r>
              <a:rPr lang="en-US" dirty="0">
                <a:solidFill>
                  <a:schemeClr val="accent1"/>
                </a:solidFill>
              </a:rPr>
              <a:t>Fast extraction</a:t>
            </a:r>
          </a:p>
          <a:p>
            <a:pPr lvl="1"/>
            <a:r>
              <a:rPr lang="en-US" dirty="0"/>
              <a:t>Multi-turn extraction</a:t>
            </a:r>
          </a:p>
          <a:p>
            <a:pPr lvl="1"/>
            <a:r>
              <a:rPr lang="en-US" dirty="0">
                <a:solidFill>
                  <a:schemeClr val="accent1"/>
                </a:solidFill>
              </a:rPr>
              <a:t>Resonant multi-turn extraction</a:t>
            </a:r>
          </a:p>
          <a:p>
            <a:pPr lvl="1"/>
            <a:r>
              <a:rPr lang="en-US" dirty="0">
                <a:solidFill>
                  <a:schemeClr val="accent1"/>
                </a:solidFill>
              </a:rPr>
              <a:t>Resonant slow extraction</a:t>
            </a:r>
          </a:p>
          <a:p>
            <a:r>
              <a:rPr lang="en-US" dirty="0">
                <a:solidFill>
                  <a:schemeClr val="accent1"/>
                </a:solidFill>
              </a:rPr>
              <a:t>Transfer between machines</a:t>
            </a:r>
          </a:p>
          <a:p>
            <a:r>
              <a:rPr lang="en-US" dirty="0">
                <a:solidFill>
                  <a:schemeClr val="accent1"/>
                </a:solidFill>
              </a:rPr>
              <a:t>R&amp;D example</a:t>
            </a:r>
          </a:p>
          <a:p>
            <a:r>
              <a:rPr lang="en-US" dirty="0">
                <a:solidFill>
                  <a:schemeClr val="accent1"/>
                </a:solidFill>
              </a:rPr>
              <a:t>Conclusion</a:t>
            </a:r>
          </a:p>
        </p:txBody>
      </p:sp>
      <p:sp>
        <p:nvSpPr>
          <p:cNvPr id="4" name="Footer Placeholder 3">
            <a:extLst>
              <a:ext uri="{FF2B5EF4-FFF2-40B4-BE49-F238E27FC236}">
                <a16:creationId xmlns:a16="http://schemas.microsoft.com/office/drawing/2014/main" id="{DE7037C0-5149-06F5-AB26-47C5CF578621}"/>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5" name="Slide Number Placeholder 4">
            <a:extLst>
              <a:ext uri="{FF2B5EF4-FFF2-40B4-BE49-F238E27FC236}">
                <a16:creationId xmlns:a16="http://schemas.microsoft.com/office/drawing/2014/main" id="{B8A5C9F7-F665-4BA0-FC90-D99674A307EB}"/>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74</a:t>
            </a:fld>
            <a:endParaRPr lang="en-US" dirty="0"/>
          </a:p>
        </p:txBody>
      </p:sp>
      <p:sp>
        <p:nvSpPr>
          <p:cNvPr id="6" name="Oval 5">
            <a:extLst>
              <a:ext uri="{FF2B5EF4-FFF2-40B4-BE49-F238E27FC236}">
                <a16:creationId xmlns:a16="http://schemas.microsoft.com/office/drawing/2014/main" id="{64B0232B-E437-6B6E-986D-75368247DE1D}"/>
              </a:ext>
            </a:extLst>
          </p:cNvPr>
          <p:cNvSpPr>
            <a:spLocks noChangeArrowheads="1"/>
          </p:cNvSpPr>
          <p:nvPr/>
        </p:nvSpPr>
        <p:spPr bwMode="auto">
          <a:xfrm>
            <a:off x="3812063" y="1598627"/>
            <a:ext cx="2427605" cy="411734"/>
          </a:xfrm>
          <a:prstGeom prst="ellipse">
            <a:avLst/>
          </a:prstGeom>
          <a:noFill/>
          <a:ln w="1587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9" name="Oval 6">
            <a:extLst>
              <a:ext uri="{FF2B5EF4-FFF2-40B4-BE49-F238E27FC236}">
                <a16:creationId xmlns:a16="http://schemas.microsoft.com/office/drawing/2014/main" id="{74C87428-1569-6547-578F-C110CDE9B03C}"/>
              </a:ext>
            </a:extLst>
          </p:cNvPr>
          <p:cNvSpPr>
            <a:spLocks noChangeArrowheads="1"/>
          </p:cNvSpPr>
          <p:nvPr/>
        </p:nvSpPr>
        <p:spPr bwMode="auto">
          <a:xfrm>
            <a:off x="4982026" y="1984103"/>
            <a:ext cx="43839" cy="50416"/>
          </a:xfrm>
          <a:prstGeom prst="ellipse">
            <a:avLst/>
          </a:prstGeom>
          <a:solidFill>
            <a:schemeClr val="tx1"/>
          </a:solidFill>
          <a:ln w="9525">
            <a:solidFill>
              <a:schemeClr val="tx1"/>
            </a:solidFill>
            <a:round/>
            <a:headEnd/>
            <a:tailEnd/>
          </a:ln>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0" name="Oval 9">
            <a:extLst>
              <a:ext uri="{FF2B5EF4-FFF2-40B4-BE49-F238E27FC236}">
                <a16:creationId xmlns:a16="http://schemas.microsoft.com/office/drawing/2014/main" id="{27C9DA7B-94FA-5521-E36E-40434E7EE41C}"/>
              </a:ext>
            </a:extLst>
          </p:cNvPr>
          <p:cNvSpPr>
            <a:spLocks noChangeArrowheads="1"/>
          </p:cNvSpPr>
          <p:nvPr/>
        </p:nvSpPr>
        <p:spPr bwMode="auto">
          <a:xfrm>
            <a:off x="3940841" y="1657446"/>
            <a:ext cx="2188315" cy="284643"/>
          </a:xfrm>
          <a:prstGeom prst="ellipse">
            <a:avLst/>
          </a:prstGeom>
          <a:noFill/>
          <a:ln w="15875">
            <a:solidFill>
              <a:schemeClr val="tx1"/>
            </a:solidFill>
            <a:prstDash val="sysDot"/>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1" name="Rectangle 10">
            <a:extLst>
              <a:ext uri="{FF2B5EF4-FFF2-40B4-BE49-F238E27FC236}">
                <a16:creationId xmlns:a16="http://schemas.microsoft.com/office/drawing/2014/main" id="{3F2240E8-2CAF-5F28-B23B-45B29D5FAF57}"/>
              </a:ext>
            </a:extLst>
          </p:cNvPr>
          <p:cNvSpPr>
            <a:spLocks noChangeArrowheads="1"/>
          </p:cNvSpPr>
          <p:nvPr/>
        </p:nvSpPr>
        <p:spPr bwMode="auto">
          <a:xfrm>
            <a:off x="4907133" y="1880118"/>
            <a:ext cx="239290" cy="95581"/>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algn="ctr" eaLnBrk="1" hangingPunct="1"/>
            <a:endParaRPr lang="en-GB" altLang="en-US" sz="1800" b="0">
              <a:solidFill>
                <a:srgbClr val="000000"/>
              </a:solidFill>
            </a:endParaRPr>
          </a:p>
        </p:txBody>
      </p:sp>
      <p:sp>
        <p:nvSpPr>
          <p:cNvPr id="12" name="Line 12">
            <a:extLst>
              <a:ext uri="{FF2B5EF4-FFF2-40B4-BE49-F238E27FC236}">
                <a16:creationId xmlns:a16="http://schemas.microsoft.com/office/drawing/2014/main" id="{A833F4A9-67A5-81DB-BDB2-AFB02022D0AF}"/>
              </a:ext>
            </a:extLst>
          </p:cNvPr>
          <p:cNvSpPr>
            <a:spLocks noChangeShapeType="1"/>
          </p:cNvSpPr>
          <p:nvPr/>
        </p:nvSpPr>
        <p:spPr bwMode="auto">
          <a:xfrm>
            <a:off x="4879734" y="1939988"/>
            <a:ext cx="26487" cy="0"/>
          </a:xfrm>
          <a:prstGeom prst="line">
            <a:avLst/>
          </a:prstGeom>
          <a:noFill/>
          <a:ln w="9525">
            <a:solidFill>
              <a:schemeClr val="tx1"/>
            </a:solidFill>
            <a:round/>
            <a:headEnd/>
            <a:tailEnd type="triangle" w="lg" len="lg"/>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13" name="Oval 18">
            <a:extLst>
              <a:ext uri="{FF2B5EF4-FFF2-40B4-BE49-F238E27FC236}">
                <a16:creationId xmlns:a16="http://schemas.microsoft.com/office/drawing/2014/main" id="{B7FD4BFB-5FEA-2AF6-584E-DDDEF9A8AF4E}"/>
              </a:ext>
            </a:extLst>
          </p:cNvPr>
          <p:cNvSpPr>
            <a:spLocks noChangeArrowheads="1"/>
          </p:cNvSpPr>
          <p:nvPr/>
        </p:nvSpPr>
        <p:spPr bwMode="auto">
          <a:xfrm>
            <a:off x="3946321" y="3035494"/>
            <a:ext cx="4073407" cy="680621"/>
          </a:xfrm>
          <a:prstGeom prst="ellipse">
            <a:avLst/>
          </a:prstGeom>
          <a:noFill/>
          <a:ln w="1587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4" name="Oval 19">
            <a:extLst>
              <a:ext uri="{FF2B5EF4-FFF2-40B4-BE49-F238E27FC236}">
                <a16:creationId xmlns:a16="http://schemas.microsoft.com/office/drawing/2014/main" id="{C87DA7FF-6550-0E25-C19F-008BCDECE162}"/>
              </a:ext>
            </a:extLst>
          </p:cNvPr>
          <p:cNvSpPr>
            <a:spLocks noChangeArrowheads="1"/>
          </p:cNvSpPr>
          <p:nvPr/>
        </p:nvSpPr>
        <p:spPr bwMode="auto">
          <a:xfrm>
            <a:off x="7933876" y="3277072"/>
            <a:ext cx="43839" cy="50416"/>
          </a:xfrm>
          <a:prstGeom prst="ellipse">
            <a:avLst/>
          </a:prstGeom>
          <a:solidFill>
            <a:schemeClr val="tx1"/>
          </a:solidFill>
          <a:ln w="9525">
            <a:solidFill>
              <a:schemeClr val="tx1"/>
            </a:solidFill>
            <a:round/>
            <a:headEnd/>
            <a:tailEnd/>
          </a:ln>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5" name="Oval 20">
            <a:extLst>
              <a:ext uri="{FF2B5EF4-FFF2-40B4-BE49-F238E27FC236}">
                <a16:creationId xmlns:a16="http://schemas.microsoft.com/office/drawing/2014/main" id="{C916D2BA-10BB-7AB5-DDE1-295ED8AC10F3}"/>
              </a:ext>
            </a:extLst>
          </p:cNvPr>
          <p:cNvSpPr>
            <a:spLocks noChangeArrowheads="1"/>
          </p:cNvSpPr>
          <p:nvPr/>
        </p:nvSpPr>
        <p:spPr bwMode="auto">
          <a:xfrm>
            <a:off x="4131725" y="3124773"/>
            <a:ext cx="3705339" cy="493660"/>
          </a:xfrm>
          <a:prstGeom prst="ellipse">
            <a:avLst/>
          </a:prstGeom>
          <a:noFill/>
          <a:ln w="15875">
            <a:solidFill>
              <a:schemeClr val="tx1"/>
            </a:solidFill>
            <a:prstDash val="sysDot"/>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6" name="Rectangle 21">
            <a:extLst>
              <a:ext uri="{FF2B5EF4-FFF2-40B4-BE49-F238E27FC236}">
                <a16:creationId xmlns:a16="http://schemas.microsoft.com/office/drawing/2014/main" id="{D8254317-D4D4-8C5F-4728-286C45A63BAB}"/>
              </a:ext>
            </a:extLst>
          </p:cNvPr>
          <p:cNvSpPr>
            <a:spLocks noChangeArrowheads="1"/>
          </p:cNvSpPr>
          <p:nvPr/>
        </p:nvSpPr>
        <p:spPr bwMode="auto">
          <a:xfrm>
            <a:off x="7645267" y="3304381"/>
            <a:ext cx="239290" cy="13129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7" name="Line 22">
            <a:extLst>
              <a:ext uri="{FF2B5EF4-FFF2-40B4-BE49-F238E27FC236}">
                <a16:creationId xmlns:a16="http://schemas.microsoft.com/office/drawing/2014/main" id="{5DBC3556-79E8-04D0-C2BF-7E1F716F4767}"/>
              </a:ext>
            </a:extLst>
          </p:cNvPr>
          <p:cNvSpPr>
            <a:spLocks noChangeShapeType="1"/>
          </p:cNvSpPr>
          <p:nvPr/>
        </p:nvSpPr>
        <p:spPr bwMode="auto">
          <a:xfrm>
            <a:off x="7728379" y="3282324"/>
            <a:ext cx="51146" cy="42014"/>
          </a:xfrm>
          <a:prstGeom prst="line">
            <a:avLst/>
          </a:prstGeom>
          <a:noFill/>
          <a:ln w="9525">
            <a:solidFill>
              <a:schemeClr val="tx1"/>
            </a:solidFill>
            <a:round/>
            <a:headEnd/>
            <a:tailEnd type="triangle" w="lg" len="lg"/>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18" name="Text Box 25">
            <a:extLst>
              <a:ext uri="{FF2B5EF4-FFF2-40B4-BE49-F238E27FC236}">
                <a16:creationId xmlns:a16="http://schemas.microsoft.com/office/drawing/2014/main" id="{C2197733-8406-B378-6CF5-6203A32A1A09}"/>
              </a:ext>
            </a:extLst>
          </p:cNvPr>
          <p:cNvSpPr txBox="1">
            <a:spLocks noChangeArrowheads="1"/>
          </p:cNvSpPr>
          <p:nvPr/>
        </p:nvSpPr>
        <p:spPr bwMode="auto">
          <a:xfrm>
            <a:off x="4666017" y="1667950"/>
            <a:ext cx="113120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dirty="0">
                <a:latin typeface="Calibri"/>
              </a:rPr>
              <a:t>Extraction</a:t>
            </a:r>
          </a:p>
        </p:txBody>
      </p:sp>
      <p:sp>
        <p:nvSpPr>
          <p:cNvPr id="19" name="Text Box 26">
            <a:extLst>
              <a:ext uri="{FF2B5EF4-FFF2-40B4-BE49-F238E27FC236}">
                <a16:creationId xmlns:a16="http://schemas.microsoft.com/office/drawing/2014/main" id="{EDB8026F-9057-59DF-4A4C-C699EA57ADD8}"/>
              </a:ext>
            </a:extLst>
          </p:cNvPr>
          <p:cNvSpPr txBox="1">
            <a:spLocks noChangeArrowheads="1"/>
          </p:cNvSpPr>
          <p:nvPr/>
        </p:nvSpPr>
        <p:spPr bwMode="auto">
          <a:xfrm>
            <a:off x="6090677" y="2279625"/>
            <a:ext cx="938398"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dirty="0">
                <a:solidFill>
                  <a:schemeClr val="accent1"/>
                </a:solidFill>
                <a:latin typeface="Calibri"/>
              </a:rPr>
              <a:t>Transfer</a:t>
            </a:r>
          </a:p>
        </p:txBody>
      </p:sp>
      <p:sp>
        <p:nvSpPr>
          <p:cNvPr id="20" name="Text Box 27">
            <a:extLst>
              <a:ext uri="{FF2B5EF4-FFF2-40B4-BE49-F238E27FC236}">
                <a16:creationId xmlns:a16="http://schemas.microsoft.com/office/drawing/2014/main" id="{3770ABF6-82B8-E339-3D02-4425166CF124}"/>
              </a:ext>
            </a:extLst>
          </p:cNvPr>
          <p:cNvSpPr txBox="1">
            <a:spLocks noChangeArrowheads="1"/>
          </p:cNvSpPr>
          <p:nvPr/>
        </p:nvSpPr>
        <p:spPr bwMode="auto">
          <a:xfrm>
            <a:off x="8042561" y="3180966"/>
            <a:ext cx="1005403"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dirty="0">
                <a:solidFill>
                  <a:schemeClr val="accent1"/>
                </a:solidFill>
                <a:latin typeface="Calibri"/>
              </a:rPr>
              <a:t>Injection</a:t>
            </a:r>
          </a:p>
        </p:txBody>
      </p:sp>
      <p:sp>
        <p:nvSpPr>
          <p:cNvPr id="21" name="Freeform 39">
            <a:extLst>
              <a:ext uri="{FF2B5EF4-FFF2-40B4-BE49-F238E27FC236}">
                <a16:creationId xmlns:a16="http://schemas.microsoft.com/office/drawing/2014/main" id="{BAF6F4E6-97E2-2167-0A71-2A08B11233E7}"/>
              </a:ext>
            </a:extLst>
          </p:cNvPr>
          <p:cNvSpPr>
            <a:spLocks/>
          </p:cNvSpPr>
          <p:nvPr/>
        </p:nvSpPr>
        <p:spPr bwMode="auto">
          <a:xfrm>
            <a:off x="5005772" y="2008260"/>
            <a:ext cx="2953677" cy="1294020"/>
          </a:xfrm>
          <a:custGeom>
            <a:avLst/>
            <a:gdLst>
              <a:gd name="T0" fmla="*/ 0 w 3234"/>
              <a:gd name="T1" fmla="*/ 0 h 1232"/>
              <a:gd name="T2" fmla="*/ 2147483647 w 3234"/>
              <a:gd name="T3" fmla="*/ 2147483647 h 1232"/>
              <a:gd name="T4" fmla="*/ 2147483647 w 3234"/>
              <a:gd name="T5" fmla="*/ 2147483647 h 1232"/>
              <a:gd name="T6" fmla="*/ 2147483647 w 3234"/>
              <a:gd name="T7" fmla="*/ 2147483647 h 1232"/>
              <a:gd name="T8" fmla="*/ 2147483647 w 3234"/>
              <a:gd name="T9" fmla="*/ 2147483647 h 1232"/>
              <a:gd name="T10" fmla="*/ 2147483647 w 3234"/>
              <a:gd name="T11" fmla="*/ 2147483647 h 1232"/>
              <a:gd name="T12" fmla="*/ 0 60000 65536"/>
              <a:gd name="T13" fmla="*/ 0 60000 65536"/>
              <a:gd name="T14" fmla="*/ 0 60000 65536"/>
              <a:gd name="T15" fmla="*/ 0 60000 65536"/>
              <a:gd name="T16" fmla="*/ 0 60000 65536"/>
              <a:gd name="T17" fmla="*/ 0 60000 65536"/>
              <a:gd name="T18" fmla="*/ 0 w 3234"/>
              <a:gd name="T19" fmla="*/ 0 h 1232"/>
              <a:gd name="T20" fmla="*/ 3234 w 3234"/>
              <a:gd name="T21" fmla="*/ 1232 h 1232"/>
            </a:gdLst>
            <a:ahLst/>
            <a:cxnLst>
              <a:cxn ang="T12">
                <a:pos x="T0" y="T1"/>
              </a:cxn>
              <a:cxn ang="T13">
                <a:pos x="T2" y="T3"/>
              </a:cxn>
              <a:cxn ang="T14">
                <a:pos x="T4" y="T5"/>
              </a:cxn>
              <a:cxn ang="T15">
                <a:pos x="T6" y="T7"/>
              </a:cxn>
              <a:cxn ang="T16">
                <a:pos x="T8" y="T9"/>
              </a:cxn>
              <a:cxn ang="T17">
                <a:pos x="T10" y="T11"/>
              </a:cxn>
            </a:cxnLst>
            <a:rect l="T18" t="T19" r="T20" b="T21"/>
            <a:pathLst>
              <a:path w="3234" h="1232">
                <a:moveTo>
                  <a:pt x="0" y="0"/>
                </a:moveTo>
                <a:cubicBezTo>
                  <a:pt x="145" y="17"/>
                  <a:pt x="420" y="72"/>
                  <a:pt x="644" y="177"/>
                </a:cubicBezTo>
                <a:cubicBezTo>
                  <a:pt x="868" y="282"/>
                  <a:pt x="1099" y="514"/>
                  <a:pt x="1346" y="628"/>
                </a:cubicBezTo>
                <a:cubicBezTo>
                  <a:pt x="1593" y="742"/>
                  <a:pt x="1879" y="793"/>
                  <a:pt x="2127" y="861"/>
                </a:cubicBezTo>
                <a:cubicBezTo>
                  <a:pt x="2375" y="929"/>
                  <a:pt x="2649" y="976"/>
                  <a:pt x="2834" y="1038"/>
                </a:cubicBezTo>
                <a:cubicBezTo>
                  <a:pt x="3019" y="1100"/>
                  <a:pt x="3126" y="1166"/>
                  <a:pt x="3234" y="1232"/>
                </a:cubicBezTo>
              </a:path>
            </a:pathLst>
          </a:custGeom>
          <a:noFill/>
          <a:ln w="19050" cap="flat" cmpd="sng">
            <a:solidFill>
              <a:schemeClr val="tx1"/>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GB">
              <a:solidFill>
                <a:srgbClr val="000000"/>
              </a:solidFill>
            </a:endParaRPr>
          </a:p>
        </p:txBody>
      </p:sp>
      <p:sp>
        <p:nvSpPr>
          <p:cNvPr id="22" name="Freeform 42">
            <a:extLst>
              <a:ext uri="{FF2B5EF4-FFF2-40B4-BE49-F238E27FC236}">
                <a16:creationId xmlns:a16="http://schemas.microsoft.com/office/drawing/2014/main" id="{2F645905-5ED5-7BA7-61DD-923FD8E566D8}"/>
              </a:ext>
            </a:extLst>
          </p:cNvPr>
          <p:cNvSpPr>
            <a:spLocks/>
          </p:cNvSpPr>
          <p:nvPr/>
        </p:nvSpPr>
        <p:spPr bwMode="auto">
          <a:xfrm>
            <a:off x="5461519" y="2208876"/>
            <a:ext cx="969946" cy="642809"/>
          </a:xfrm>
          <a:custGeom>
            <a:avLst/>
            <a:gdLst>
              <a:gd name="T0" fmla="*/ 0 w 1062"/>
              <a:gd name="T1" fmla="*/ 0 h 612"/>
              <a:gd name="T2" fmla="*/ 2147483647 w 1062"/>
              <a:gd name="T3" fmla="*/ 2147483647 h 612"/>
              <a:gd name="T4" fmla="*/ 2147483647 w 1062"/>
              <a:gd name="T5" fmla="*/ 2147483647 h 612"/>
              <a:gd name="T6" fmla="*/ 2147483647 w 1062"/>
              <a:gd name="T7" fmla="*/ 2147483647 h 612"/>
              <a:gd name="T8" fmla="*/ 2147483647 w 1062"/>
              <a:gd name="T9" fmla="*/ 2147483647 h 612"/>
              <a:gd name="T10" fmla="*/ 0 60000 65536"/>
              <a:gd name="T11" fmla="*/ 0 60000 65536"/>
              <a:gd name="T12" fmla="*/ 0 60000 65536"/>
              <a:gd name="T13" fmla="*/ 0 60000 65536"/>
              <a:gd name="T14" fmla="*/ 0 60000 65536"/>
              <a:gd name="T15" fmla="*/ 0 w 1062"/>
              <a:gd name="T16" fmla="*/ 0 h 612"/>
              <a:gd name="T17" fmla="*/ 1062 w 1062"/>
              <a:gd name="T18" fmla="*/ 612 h 612"/>
            </a:gdLst>
            <a:ahLst/>
            <a:cxnLst>
              <a:cxn ang="T10">
                <a:pos x="T0" y="T1"/>
              </a:cxn>
              <a:cxn ang="T11">
                <a:pos x="T2" y="T3"/>
              </a:cxn>
              <a:cxn ang="T12">
                <a:pos x="T4" y="T5"/>
              </a:cxn>
              <a:cxn ang="T13">
                <a:pos x="T6" y="T7"/>
              </a:cxn>
              <a:cxn ang="T14">
                <a:pos x="T8" y="T9"/>
              </a:cxn>
            </a:cxnLst>
            <a:rect l="T15" t="T16" r="T17" b="T18"/>
            <a:pathLst>
              <a:path w="1062" h="612">
                <a:moveTo>
                  <a:pt x="0" y="0"/>
                </a:moveTo>
                <a:cubicBezTo>
                  <a:pt x="23" y="11"/>
                  <a:pt x="81" y="31"/>
                  <a:pt x="144" y="66"/>
                </a:cubicBezTo>
                <a:cubicBezTo>
                  <a:pt x="207" y="101"/>
                  <a:pt x="290" y="145"/>
                  <a:pt x="378" y="210"/>
                </a:cubicBezTo>
                <a:cubicBezTo>
                  <a:pt x="466" y="275"/>
                  <a:pt x="558" y="389"/>
                  <a:pt x="672" y="456"/>
                </a:cubicBezTo>
                <a:cubicBezTo>
                  <a:pt x="786" y="523"/>
                  <a:pt x="924" y="567"/>
                  <a:pt x="1062" y="612"/>
                </a:cubicBezTo>
              </a:path>
            </a:pathLst>
          </a:custGeom>
          <a:noFill/>
          <a:ln w="19050" cap="flat" cmpd="sng">
            <a:solidFill>
              <a:schemeClr val="tx1"/>
            </a:solidFill>
            <a:prstDash val="sysDot"/>
            <a:round/>
            <a:headEnd/>
            <a:tailEnd type="triangle" w="med" len="med"/>
          </a:ln>
          <a:extLst>
            <a:ext uri="{909E8E84-426E-40dd-AFC4-6F175D3DCCD1}">
              <a14:hiddenFill xmlns:a14="http://schemas.microsoft.com/office/drawing/2010/main" xmlns="">
                <a:solidFill>
                  <a:srgbClr val="FFFFFF"/>
                </a:solidFill>
              </a14:hiddenFill>
            </a:ext>
          </a:extLst>
        </p:spPr>
        <p:txBody>
          <a:bodyPr wrap="none">
            <a:spAutoFit/>
          </a:bodyPr>
          <a:lstStyle/>
          <a:p>
            <a:endParaRPr lang="en-GB">
              <a:solidFill>
                <a:srgbClr val="000000"/>
              </a:solidFill>
            </a:endParaRPr>
          </a:p>
        </p:txBody>
      </p:sp>
    </p:spTree>
    <p:extLst>
      <p:ext uri="{BB962C8B-B14F-4D97-AF65-F5344CB8AC3E}">
        <p14:creationId xmlns:p14="http://schemas.microsoft.com/office/powerpoint/2010/main" val="166121474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US" dirty="0"/>
              <a:t>Multi-turn extraction: concept</a:t>
            </a:r>
            <a:endParaRPr lang="en-US" sz="1800" dirty="0"/>
          </a:p>
        </p:txBody>
      </p:sp>
      <p:sp>
        <p:nvSpPr>
          <p:cNvPr id="3" name="Content Placeholder 2">
            <a:extLst>
              <a:ext uri="{FF2B5EF4-FFF2-40B4-BE49-F238E27FC236}">
                <a16:creationId xmlns:a16="http://schemas.microsoft.com/office/drawing/2014/main" id="{B4E75931-981E-4D3C-9DDE-C63EC7DE318C}"/>
              </a:ext>
            </a:extLst>
          </p:cNvPr>
          <p:cNvSpPr>
            <a:spLocks noGrp="1"/>
          </p:cNvSpPr>
          <p:nvPr>
            <p:ph idx="1"/>
          </p:nvPr>
        </p:nvSpPr>
        <p:spPr>
          <a:xfrm>
            <a:off x="-31115" y="495546"/>
            <a:ext cx="5051199" cy="4271717"/>
          </a:xfrm>
        </p:spPr>
        <p:txBody>
          <a:bodyPr>
            <a:normAutofit/>
          </a:bodyPr>
          <a:lstStyle/>
          <a:p>
            <a:r>
              <a:rPr lang="en-US" dirty="0"/>
              <a:t>Principle</a:t>
            </a:r>
          </a:p>
          <a:p>
            <a:pPr lvl="1"/>
            <a:r>
              <a:rPr lang="en-US" dirty="0"/>
              <a:t>Somewhat mirrors the principle of multi-turn injection.</a:t>
            </a:r>
          </a:p>
          <a:p>
            <a:pPr lvl="1"/>
            <a:r>
              <a:rPr lang="en-US" dirty="0"/>
              <a:t>Circulating beam is brought close to an electrostatic septum and partially pushed through using fast kicker.</a:t>
            </a:r>
          </a:p>
          <a:p>
            <a:pPr lvl="1"/>
            <a:r>
              <a:rPr lang="en-US" dirty="0"/>
              <a:t>The beam is shaved over a few turns .</a:t>
            </a:r>
          </a:p>
          <a:p>
            <a:endParaRPr lang="en-US" dirty="0"/>
          </a:p>
          <a:p>
            <a:endParaRPr lang="en-US" dirty="0"/>
          </a:p>
          <a:p>
            <a:r>
              <a:rPr lang="en-US" dirty="0"/>
              <a:t>Applications</a:t>
            </a:r>
          </a:p>
          <a:p>
            <a:pPr lvl="1"/>
            <a:r>
              <a:rPr lang="en-US" dirty="0"/>
              <a:t>At CERN PS until 2015</a:t>
            </a:r>
          </a:p>
          <a:p>
            <a:pPr lvl="1"/>
            <a:endParaRPr lang="en-US"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75</a:t>
            </a:fld>
            <a:endParaRPr lang="en-US" dirty="0"/>
          </a:p>
        </p:txBody>
      </p:sp>
      <p:pic>
        <p:nvPicPr>
          <p:cNvPr id="7" name="Picture 6">
            <a:extLst>
              <a:ext uri="{FF2B5EF4-FFF2-40B4-BE49-F238E27FC236}">
                <a16:creationId xmlns:a16="http://schemas.microsoft.com/office/drawing/2014/main" id="{D8A638A9-D213-4EE4-8A53-646A282D8924}"/>
              </a:ext>
            </a:extLst>
          </p:cNvPr>
          <p:cNvPicPr>
            <a:picLocks noChangeAspect="1"/>
          </p:cNvPicPr>
          <p:nvPr/>
        </p:nvPicPr>
        <p:blipFill>
          <a:blip r:embed="rId2"/>
          <a:stretch>
            <a:fillRect/>
          </a:stretch>
        </p:blipFill>
        <p:spPr>
          <a:xfrm>
            <a:off x="4852027" y="1203720"/>
            <a:ext cx="4379207" cy="1905240"/>
          </a:xfrm>
          <a:prstGeom prst="rect">
            <a:avLst/>
          </a:prstGeom>
        </p:spPr>
      </p:pic>
    </p:spTree>
    <p:extLst>
      <p:ext uri="{BB962C8B-B14F-4D97-AF65-F5344CB8AC3E}">
        <p14:creationId xmlns:p14="http://schemas.microsoft.com/office/powerpoint/2010/main" val="3051770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FBE958A8-FB98-4484-B06B-E085D5E52F5B}"/>
              </a:ext>
            </a:extLst>
          </p:cNvPr>
          <p:cNvPicPr>
            <a:picLocks noChangeAspect="1"/>
          </p:cNvPicPr>
          <p:nvPr/>
        </p:nvPicPr>
        <p:blipFill>
          <a:blip r:embed="rId2"/>
          <a:stretch>
            <a:fillRect/>
          </a:stretch>
        </p:blipFill>
        <p:spPr>
          <a:xfrm>
            <a:off x="465697" y="1073459"/>
            <a:ext cx="4672873" cy="2876201"/>
          </a:xfrm>
          <a:prstGeom prst="rect">
            <a:avLst/>
          </a:prstGeom>
        </p:spPr>
      </p:pic>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US" dirty="0"/>
              <a:t>Multi-turn extraction: normalized phase space</a:t>
            </a:r>
            <a:endParaRPr lang="en-US" sz="1800" dirty="0"/>
          </a:p>
        </p:txBody>
      </p:sp>
      <p:sp>
        <p:nvSpPr>
          <p:cNvPr id="3" name="Content Placeholder 2">
            <a:extLst>
              <a:ext uri="{FF2B5EF4-FFF2-40B4-BE49-F238E27FC236}">
                <a16:creationId xmlns:a16="http://schemas.microsoft.com/office/drawing/2014/main" id="{B4E75931-981E-4D3C-9DDE-C63EC7DE318C}"/>
              </a:ext>
            </a:extLst>
          </p:cNvPr>
          <p:cNvSpPr>
            <a:spLocks noGrp="1"/>
          </p:cNvSpPr>
          <p:nvPr>
            <p:ph idx="1"/>
          </p:nvPr>
        </p:nvSpPr>
        <p:spPr>
          <a:xfrm>
            <a:off x="-31115" y="495546"/>
            <a:ext cx="6340475" cy="3893573"/>
          </a:xfrm>
        </p:spPr>
        <p:txBody>
          <a:bodyPr>
            <a:normAutofit/>
          </a:bodyPr>
          <a:lstStyle/>
          <a:p>
            <a:r>
              <a:rPr lang="en-US" altLang="en-US" dirty="0">
                <a:latin typeface="Arial"/>
                <a:cs typeface="Arial"/>
                <a:sym typeface="Symbol" pitchFamily="18" charset="2"/>
              </a:rPr>
              <a:t>CERN PS to SPS: 5-turn continuous transfer</a:t>
            </a:r>
            <a:endParaRPr lang="en-US"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76</a:t>
            </a:fld>
            <a:endParaRPr lang="en-US" dirty="0"/>
          </a:p>
        </p:txBody>
      </p:sp>
      <p:pic>
        <p:nvPicPr>
          <p:cNvPr id="22" name="Picture 21">
            <a:extLst>
              <a:ext uri="{FF2B5EF4-FFF2-40B4-BE49-F238E27FC236}">
                <a16:creationId xmlns:a16="http://schemas.microsoft.com/office/drawing/2014/main" id="{5C078EC9-4562-4FDF-8F6D-E9B5CEBAD0A5}"/>
              </a:ext>
            </a:extLst>
          </p:cNvPr>
          <p:cNvPicPr>
            <a:picLocks noChangeAspect="1"/>
          </p:cNvPicPr>
          <p:nvPr/>
        </p:nvPicPr>
        <p:blipFill>
          <a:blip r:embed="rId3"/>
          <a:stretch>
            <a:fillRect/>
          </a:stretch>
        </p:blipFill>
        <p:spPr>
          <a:xfrm>
            <a:off x="5632635" y="1613891"/>
            <a:ext cx="3144426" cy="1368030"/>
          </a:xfrm>
          <a:prstGeom prst="rect">
            <a:avLst/>
          </a:prstGeom>
        </p:spPr>
      </p:pic>
      <p:cxnSp>
        <p:nvCxnSpPr>
          <p:cNvPr id="9" name="Straight Arrow Connector 8">
            <a:extLst>
              <a:ext uri="{FF2B5EF4-FFF2-40B4-BE49-F238E27FC236}">
                <a16:creationId xmlns:a16="http://schemas.microsoft.com/office/drawing/2014/main" id="{0FA4460F-A616-6305-49F9-E5B41B06A289}"/>
              </a:ext>
            </a:extLst>
          </p:cNvPr>
          <p:cNvCxnSpPr/>
          <p:nvPr/>
        </p:nvCxnSpPr>
        <p:spPr>
          <a:xfrm>
            <a:off x="2593298" y="2571750"/>
            <a:ext cx="547141"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145709200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1033A2C2-7E2C-494B-82A9-AB0E4A90309E}"/>
              </a:ext>
            </a:extLst>
          </p:cNvPr>
          <p:cNvPicPr>
            <a:picLocks noChangeAspect="1"/>
          </p:cNvPicPr>
          <p:nvPr/>
        </p:nvPicPr>
        <p:blipFill>
          <a:blip r:embed="rId2"/>
          <a:stretch>
            <a:fillRect/>
          </a:stretch>
        </p:blipFill>
        <p:spPr>
          <a:xfrm>
            <a:off x="465697" y="1075721"/>
            <a:ext cx="4672873" cy="2876201"/>
          </a:xfrm>
          <a:prstGeom prst="rect">
            <a:avLst/>
          </a:prstGeom>
        </p:spPr>
      </p:pic>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US" dirty="0"/>
              <a:t>Multi-turn extraction: normalized phase space</a:t>
            </a:r>
            <a:endParaRPr lang="en-US" sz="1800" dirty="0"/>
          </a:p>
        </p:txBody>
      </p:sp>
      <p:sp>
        <p:nvSpPr>
          <p:cNvPr id="3" name="Content Placeholder 2">
            <a:extLst>
              <a:ext uri="{FF2B5EF4-FFF2-40B4-BE49-F238E27FC236}">
                <a16:creationId xmlns:a16="http://schemas.microsoft.com/office/drawing/2014/main" id="{B4E75931-981E-4D3C-9DDE-C63EC7DE318C}"/>
              </a:ext>
            </a:extLst>
          </p:cNvPr>
          <p:cNvSpPr>
            <a:spLocks noGrp="1"/>
          </p:cNvSpPr>
          <p:nvPr>
            <p:ph idx="1"/>
          </p:nvPr>
        </p:nvSpPr>
        <p:spPr>
          <a:xfrm>
            <a:off x="-31115" y="495546"/>
            <a:ext cx="6340475" cy="3893573"/>
          </a:xfrm>
        </p:spPr>
        <p:txBody>
          <a:bodyPr>
            <a:normAutofit/>
          </a:bodyPr>
          <a:lstStyle/>
          <a:p>
            <a:r>
              <a:rPr lang="en-US" altLang="en-US" dirty="0">
                <a:latin typeface="Arial"/>
                <a:cs typeface="Arial"/>
                <a:sym typeface="Symbol" pitchFamily="18" charset="2"/>
              </a:rPr>
              <a:t>CERN PS to SPS: 5-turn continuous transfer</a:t>
            </a:r>
            <a:endParaRPr lang="en-US"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77</a:t>
            </a:fld>
            <a:endParaRPr lang="en-US" dirty="0"/>
          </a:p>
        </p:txBody>
      </p:sp>
      <p:pic>
        <p:nvPicPr>
          <p:cNvPr id="22" name="Picture 21">
            <a:extLst>
              <a:ext uri="{FF2B5EF4-FFF2-40B4-BE49-F238E27FC236}">
                <a16:creationId xmlns:a16="http://schemas.microsoft.com/office/drawing/2014/main" id="{5C078EC9-4562-4FDF-8F6D-E9B5CEBAD0A5}"/>
              </a:ext>
            </a:extLst>
          </p:cNvPr>
          <p:cNvPicPr>
            <a:picLocks noChangeAspect="1"/>
          </p:cNvPicPr>
          <p:nvPr/>
        </p:nvPicPr>
        <p:blipFill>
          <a:blip r:embed="rId3"/>
          <a:stretch>
            <a:fillRect/>
          </a:stretch>
        </p:blipFill>
        <p:spPr>
          <a:xfrm>
            <a:off x="5632635" y="1613891"/>
            <a:ext cx="3144426" cy="1368030"/>
          </a:xfrm>
          <a:prstGeom prst="rect">
            <a:avLst/>
          </a:prstGeom>
        </p:spPr>
      </p:pic>
      <p:cxnSp>
        <p:nvCxnSpPr>
          <p:cNvPr id="7" name="Straight Arrow Connector 6">
            <a:extLst>
              <a:ext uri="{FF2B5EF4-FFF2-40B4-BE49-F238E27FC236}">
                <a16:creationId xmlns:a16="http://schemas.microsoft.com/office/drawing/2014/main" id="{2272D2E5-E027-6182-E59E-EB9B43CD525E}"/>
              </a:ext>
            </a:extLst>
          </p:cNvPr>
          <p:cNvCxnSpPr/>
          <p:nvPr/>
        </p:nvCxnSpPr>
        <p:spPr>
          <a:xfrm>
            <a:off x="2593298" y="2571750"/>
            <a:ext cx="547141"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175051925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054D3A1-3BC7-4224-A43F-77AFCF242AAB}"/>
              </a:ext>
            </a:extLst>
          </p:cNvPr>
          <p:cNvPicPr>
            <a:picLocks noChangeAspect="1"/>
          </p:cNvPicPr>
          <p:nvPr/>
        </p:nvPicPr>
        <p:blipFill>
          <a:blip r:embed="rId2"/>
          <a:stretch>
            <a:fillRect/>
          </a:stretch>
        </p:blipFill>
        <p:spPr>
          <a:xfrm>
            <a:off x="465697" y="1064589"/>
            <a:ext cx="4672873" cy="2876201"/>
          </a:xfrm>
          <a:prstGeom prst="rect">
            <a:avLst/>
          </a:prstGeom>
        </p:spPr>
      </p:pic>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US" dirty="0"/>
              <a:t>Multi-turn extraction: normalized phase space</a:t>
            </a:r>
            <a:endParaRPr lang="en-US" sz="1800" dirty="0"/>
          </a:p>
        </p:txBody>
      </p:sp>
      <p:sp>
        <p:nvSpPr>
          <p:cNvPr id="3" name="Content Placeholder 2">
            <a:extLst>
              <a:ext uri="{FF2B5EF4-FFF2-40B4-BE49-F238E27FC236}">
                <a16:creationId xmlns:a16="http://schemas.microsoft.com/office/drawing/2014/main" id="{B4E75931-981E-4D3C-9DDE-C63EC7DE318C}"/>
              </a:ext>
            </a:extLst>
          </p:cNvPr>
          <p:cNvSpPr>
            <a:spLocks noGrp="1"/>
          </p:cNvSpPr>
          <p:nvPr>
            <p:ph idx="1"/>
          </p:nvPr>
        </p:nvSpPr>
        <p:spPr>
          <a:xfrm>
            <a:off x="-31115" y="495546"/>
            <a:ext cx="6340475" cy="3893573"/>
          </a:xfrm>
        </p:spPr>
        <p:txBody>
          <a:bodyPr>
            <a:normAutofit/>
          </a:bodyPr>
          <a:lstStyle/>
          <a:p>
            <a:r>
              <a:rPr lang="en-US" altLang="en-US" dirty="0">
                <a:latin typeface="Arial"/>
                <a:cs typeface="Arial"/>
                <a:sym typeface="Symbol" pitchFamily="18" charset="2"/>
              </a:rPr>
              <a:t>CERN PS to SPS: 5-turn continuous transfer</a:t>
            </a:r>
            <a:endParaRPr lang="en-US"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78</a:t>
            </a:fld>
            <a:endParaRPr lang="en-US" dirty="0"/>
          </a:p>
        </p:txBody>
      </p:sp>
      <p:pic>
        <p:nvPicPr>
          <p:cNvPr id="22" name="Picture 21">
            <a:extLst>
              <a:ext uri="{FF2B5EF4-FFF2-40B4-BE49-F238E27FC236}">
                <a16:creationId xmlns:a16="http://schemas.microsoft.com/office/drawing/2014/main" id="{5C078EC9-4562-4FDF-8F6D-E9B5CEBAD0A5}"/>
              </a:ext>
            </a:extLst>
          </p:cNvPr>
          <p:cNvPicPr>
            <a:picLocks noChangeAspect="1"/>
          </p:cNvPicPr>
          <p:nvPr/>
        </p:nvPicPr>
        <p:blipFill>
          <a:blip r:embed="rId3"/>
          <a:stretch>
            <a:fillRect/>
          </a:stretch>
        </p:blipFill>
        <p:spPr>
          <a:xfrm>
            <a:off x="5632635" y="1613891"/>
            <a:ext cx="3144426" cy="1368030"/>
          </a:xfrm>
          <a:prstGeom prst="rect">
            <a:avLst/>
          </a:prstGeom>
        </p:spPr>
      </p:pic>
      <p:cxnSp>
        <p:nvCxnSpPr>
          <p:cNvPr id="7" name="Straight Arrow Connector 6">
            <a:extLst>
              <a:ext uri="{FF2B5EF4-FFF2-40B4-BE49-F238E27FC236}">
                <a16:creationId xmlns:a16="http://schemas.microsoft.com/office/drawing/2014/main" id="{D564F24D-616F-765E-FF0D-0B8ECEEF3A0F}"/>
              </a:ext>
            </a:extLst>
          </p:cNvPr>
          <p:cNvCxnSpPr/>
          <p:nvPr/>
        </p:nvCxnSpPr>
        <p:spPr>
          <a:xfrm>
            <a:off x="2593298" y="2571750"/>
            <a:ext cx="547141"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303111005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625C0CA6-8002-4DB6-B49D-A4AFF0886D70}"/>
              </a:ext>
            </a:extLst>
          </p:cNvPr>
          <p:cNvPicPr>
            <a:picLocks noChangeAspect="1"/>
          </p:cNvPicPr>
          <p:nvPr/>
        </p:nvPicPr>
        <p:blipFill>
          <a:blip r:embed="rId2"/>
          <a:stretch>
            <a:fillRect/>
          </a:stretch>
        </p:blipFill>
        <p:spPr>
          <a:xfrm>
            <a:off x="465697" y="1055719"/>
            <a:ext cx="4672873" cy="2876201"/>
          </a:xfrm>
          <a:prstGeom prst="rect">
            <a:avLst/>
          </a:prstGeom>
        </p:spPr>
      </p:pic>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US" dirty="0"/>
              <a:t>Multi-turn extraction: normalized phase space</a:t>
            </a:r>
            <a:endParaRPr lang="en-US" sz="1800" dirty="0"/>
          </a:p>
        </p:txBody>
      </p:sp>
      <p:sp>
        <p:nvSpPr>
          <p:cNvPr id="3" name="Content Placeholder 2">
            <a:extLst>
              <a:ext uri="{FF2B5EF4-FFF2-40B4-BE49-F238E27FC236}">
                <a16:creationId xmlns:a16="http://schemas.microsoft.com/office/drawing/2014/main" id="{B4E75931-981E-4D3C-9DDE-C63EC7DE318C}"/>
              </a:ext>
            </a:extLst>
          </p:cNvPr>
          <p:cNvSpPr>
            <a:spLocks noGrp="1"/>
          </p:cNvSpPr>
          <p:nvPr>
            <p:ph idx="1"/>
          </p:nvPr>
        </p:nvSpPr>
        <p:spPr>
          <a:xfrm>
            <a:off x="-31115" y="495546"/>
            <a:ext cx="6340475" cy="3893573"/>
          </a:xfrm>
        </p:spPr>
        <p:txBody>
          <a:bodyPr>
            <a:normAutofit/>
          </a:bodyPr>
          <a:lstStyle/>
          <a:p>
            <a:r>
              <a:rPr lang="en-US" altLang="en-US" dirty="0">
                <a:latin typeface="Arial"/>
                <a:cs typeface="Arial"/>
                <a:sym typeface="Symbol" pitchFamily="18" charset="2"/>
              </a:rPr>
              <a:t>CERN PS to SPS: 5-turn continuous transfer</a:t>
            </a:r>
            <a:endParaRPr lang="en-US"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79</a:t>
            </a:fld>
            <a:endParaRPr lang="en-US" dirty="0"/>
          </a:p>
        </p:txBody>
      </p:sp>
      <p:pic>
        <p:nvPicPr>
          <p:cNvPr id="22" name="Picture 21">
            <a:extLst>
              <a:ext uri="{FF2B5EF4-FFF2-40B4-BE49-F238E27FC236}">
                <a16:creationId xmlns:a16="http://schemas.microsoft.com/office/drawing/2014/main" id="{5C078EC9-4562-4FDF-8F6D-E9B5CEBAD0A5}"/>
              </a:ext>
            </a:extLst>
          </p:cNvPr>
          <p:cNvPicPr>
            <a:picLocks noChangeAspect="1"/>
          </p:cNvPicPr>
          <p:nvPr/>
        </p:nvPicPr>
        <p:blipFill>
          <a:blip r:embed="rId3"/>
          <a:stretch>
            <a:fillRect/>
          </a:stretch>
        </p:blipFill>
        <p:spPr>
          <a:xfrm>
            <a:off x="5632635" y="1613891"/>
            <a:ext cx="3144426" cy="1368030"/>
          </a:xfrm>
          <a:prstGeom prst="rect">
            <a:avLst/>
          </a:prstGeom>
        </p:spPr>
      </p:pic>
      <p:cxnSp>
        <p:nvCxnSpPr>
          <p:cNvPr id="7" name="Straight Arrow Connector 6">
            <a:extLst>
              <a:ext uri="{FF2B5EF4-FFF2-40B4-BE49-F238E27FC236}">
                <a16:creationId xmlns:a16="http://schemas.microsoft.com/office/drawing/2014/main" id="{223AE693-D4C4-B557-8772-A2EEDD7BB316}"/>
              </a:ext>
            </a:extLst>
          </p:cNvPr>
          <p:cNvCxnSpPr/>
          <p:nvPr/>
        </p:nvCxnSpPr>
        <p:spPr>
          <a:xfrm>
            <a:off x="2593298" y="2571750"/>
            <a:ext cx="547141"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35961831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US" dirty="0"/>
              <a:t>Basic principle</a:t>
            </a:r>
            <a:endParaRPr lang="en-US" sz="1800"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8</a:t>
            </a:fld>
            <a:endParaRPr lang="en-US" dirty="0"/>
          </a:p>
        </p:txBody>
      </p:sp>
      <p:pic>
        <p:nvPicPr>
          <p:cNvPr id="40" name="Picture 39">
            <a:extLst>
              <a:ext uri="{FF2B5EF4-FFF2-40B4-BE49-F238E27FC236}">
                <a16:creationId xmlns:a16="http://schemas.microsoft.com/office/drawing/2014/main" id="{45521612-82F7-FCC9-E893-10B0A79C50B2}"/>
              </a:ext>
            </a:extLst>
          </p:cNvPr>
          <p:cNvPicPr>
            <a:picLocks noChangeAspect="1"/>
          </p:cNvPicPr>
          <p:nvPr/>
        </p:nvPicPr>
        <p:blipFill>
          <a:blip r:embed="rId2"/>
          <a:stretch>
            <a:fillRect/>
          </a:stretch>
        </p:blipFill>
        <p:spPr>
          <a:xfrm>
            <a:off x="273948" y="544655"/>
            <a:ext cx="5118382" cy="2413988"/>
          </a:xfrm>
          <a:prstGeom prst="rect">
            <a:avLst/>
          </a:prstGeom>
        </p:spPr>
      </p:pic>
      <p:sp>
        <p:nvSpPr>
          <p:cNvPr id="7" name="Rectangle 6">
            <a:extLst>
              <a:ext uri="{FF2B5EF4-FFF2-40B4-BE49-F238E27FC236}">
                <a16:creationId xmlns:a16="http://schemas.microsoft.com/office/drawing/2014/main" id="{BEFED67F-7471-ADBA-D61C-A216B7516B0C}"/>
              </a:ext>
            </a:extLst>
          </p:cNvPr>
          <p:cNvSpPr/>
          <p:nvPr/>
        </p:nvSpPr>
        <p:spPr>
          <a:xfrm>
            <a:off x="1191717" y="755549"/>
            <a:ext cx="1866275" cy="142331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dirty="0"/>
          </a:p>
        </p:txBody>
      </p:sp>
      <p:cxnSp>
        <p:nvCxnSpPr>
          <p:cNvPr id="9" name="Straight Connector 8">
            <a:extLst>
              <a:ext uri="{FF2B5EF4-FFF2-40B4-BE49-F238E27FC236}">
                <a16:creationId xmlns:a16="http://schemas.microsoft.com/office/drawing/2014/main" id="{4F7F2F53-87BE-5671-ADC0-007EBFC6FF6F}"/>
              </a:ext>
            </a:extLst>
          </p:cNvPr>
          <p:cNvCxnSpPr/>
          <p:nvPr/>
        </p:nvCxnSpPr>
        <p:spPr>
          <a:xfrm flipH="1" flipV="1">
            <a:off x="411982" y="857409"/>
            <a:ext cx="2646010" cy="1251598"/>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sp>
        <p:nvSpPr>
          <p:cNvPr id="12" name="Rectangle 11">
            <a:extLst>
              <a:ext uri="{FF2B5EF4-FFF2-40B4-BE49-F238E27FC236}">
                <a16:creationId xmlns:a16="http://schemas.microsoft.com/office/drawing/2014/main" id="{F3905D82-7029-42EA-AFDC-3A383D8405ED}"/>
              </a:ext>
            </a:extLst>
          </p:cNvPr>
          <p:cNvSpPr/>
          <p:nvPr/>
        </p:nvSpPr>
        <p:spPr>
          <a:xfrm>
            <a:off x="3822255" y="1882683"/>
            <a:ext cx="1586731" cy="102783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dirty="0"/>
          </a:p>
        </p:txBody>
      </p:sp>
      <p:cxnSp>
        <p:nvCxnSpPr>
          <p:cNvPr id="11" name="Straight Arrow Connector 10">
            <a:extLst>
              <a:ext uri="{FF2B5EF4-FFF2-40B4-BE49-F238E27FC236}">
                <a16:creationId xmlns:a16="http://schemas.microsoft.com/office/drawing/2014/main" id="{5498C076-EC31-074F-CBDB-6AAD9E2958BD}"/>
              </a:ext>
            </a:extLst>
          </p:cNvPr>
          <p:cNvCxnSpPr>
            <a:cxnSpLocks/>
          </p:cNvCxnSpPr>
          <p:nvPr/>
        </p:nvCxnSpPr>
        <p:spPr>
          <a:xfrm>
            <a:off x="3883664" y="2297853"/>
            <a:ext cx="1641210" cy="340881"/>
          </a:xfrm>
          <a:prstGeom prst="straightConnector1">
            <a:avLst/>
          </a:prstGeom>
          <a:ln>
            <a:solidFill>
              <a:srgbClr val="FF0000"/>
            </a:solidFill>
            <a:prstDash val="dash"/>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2398335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9392C114-78BD-412F-AB65-7FF9FC5F13AB}"/>
              </a:ext>
            </a:extLst>
          </p:cNvPr>
          <p:cNvPicPr>
            <a:picLocks noChangeAspect="1"/>
          </p:cNvPicPr>
          <p:nvPr/>
        </p:nvPicPr>
        <p:blipFill>
          <a:blip r:embed="rId2"/>
          <a:stretch>
            <a:fillRect/>
          </a:stretch>
        </p:blipFill>
        <p:spPr>
          <a:xfrm>
            <a:off x="464323" y="1089487"/>
            <a:ext cx="4672874" cy="2864758"/>
          </a:xfrm>
          <a:prstGeom prst="rect">
            <a:avLst/>
          </a:prstGeom>
        </p:spPr>
      </p:pic>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p:txBody>
          <a:bodyPr/>
          <a:lstStyle/>
          <a:p>
            <a:r>
              <a:rPr lang="en-US" dirty="0"/>
              <a:t>Multi-turn extraction: normalized phase space</a:t>
            </a:r>
            <a:endParaRPr lang="en-US" sz="1800" dirty="0"/>
          </a:p>
        </p:txBody>
      </p:sp>
      <p:sp>
        <p:nvSpPr>
          <p:cNvPr id="3" name="Content Placeholder 2">
            <a:extLst>
              <a:ext uri="{FF2B5EF4-FFF2-40B4-BE49-F238E27FC236}">
                <a16:creationId xmlns:a16="http://schemas.microsoft.com/office/drawing/2014/main" id="{B4E75931-981E-4D3C-9DDE-C63EC7DE318C}"/>
              </a:ext>
            </a:extLst>
          </p:cNvPr>
          <p:cNvSpPr>
            <a:spLocks noGrp="1"/>
          </p:cNvSpPr>
          <p:nvPr>
            <p:ph idx="1"/>
          </p:nvPr>
        </p:nvSpPr>
        <p:spPr>
          <a:xfrm>
            <a:off x="-31115" y="495546"/>
            <a:ext cx="6340475" cy="3893573"/>
          </a:xfrm>
        </p:spPr>
        <p:txBody>
          <a:bodyPr>
            <a:normAutofit/>
          </a:bodyPr>
          <a:lstStyle/>
          <a:p>
            <a:r>
              <a:rPr lang="en-US" altLang="en-US" dirty="0">
                <a:latin typeface="Arial"/>
                <a:cs typeface="Arial"/>
                <a:sym typeface="Symbol" pitchFamily="18" charset="2"/>
              </a:rPr>
              <a:t>CERN PS to SPS: 5-turn continuous transfer</a:t>
            </a:r>
            <a:endParaRPr lang="en-US"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80</a:t>
            </a:fld>
            <a:endParaRPr lang="en-US" dirty="0"/>
          </a:p>
        </p:txBody>
      </p:sp>
      <p:pic>
        <p:nvPicPr>
          <p:cNvPr id="22" name="Picture 21">
            <a:extLst>
              <a:ext uri="{FF2B5EF4-FFF2-40B4-BE49-F238E27FC236}">
                <a16:creationId xmlns:a16="http://schemas.microsoft.com/office/drawing/2014/main" id="{5C078EC9-4562-4FDF-8F6D-E9B5CEBAD0A5}"/>
              </a:ext>
            </a:extLst>
          </p:cNvPr>
          <p:cNvPicPr>
            <a:picLocks noChangeAspect="1"/>
          </p:cNvPicPr>
          <p:nvPr/>
        </p:nvPicPr>
        <p:blipFill>
          <a:blip r:embed="rId3"/>
          <a:stretch>
            <a:fillRect/>
          </a:stretch>
        </p:blipFill>
        <p:spPr>
          <a:xfrm>
            <a:off x="5632635" y="1613891"/>
            <a:ext cx="3144426" cy="1368030"/>
          </a:xfrm>
          <a:prstGeom prst="rect">
            <a:avLst/>
          </a:prstGeom>
        </p:spPr>
      </p:pic>
      <p:cxnSp>
        <p:nvCxnSpPr>
          <p:cNvPr id="7" name="Straight Arrow Connector 6">
            <a:extLst>
              <a:ext uri="{FF2B5EF4-FFF2-40B4-BE49-F238E27FC236}">
                <a16:creationId xmlns:a16="http://schemas.microsoft.com/office/drawing/2014/main" id="{FF7F2441-9A6D-8E0D-BC9C-2F93C017659A}"/>
              </a:ext>
            </a:extLst>
          </p:cNvPr>
          <p:cNvCxnSpPr/>
          <p:nvPr/>
        </p:nvCxnSpPr>
        <p:spPr>
          <a:xfrm>
            <a:off x="2593298" y="2571750"/>
            <a:ext cx="547141"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8" name="Straight Arrow Connector 7">
            <a:extLst>
              <a:ext uri="{FF2B5EF4-FFF2-40B4-BE49-F238E27FC236}">
                <a16:creationId xmlns:a16="http://schemas.microsoft.com/office/drawing/2014/main" id="{78BC1D3A-AE25-5AEE-5199-5AC6722DC6B6}"/>
              </a:ext>
            </a:extLst>
          </p:cNvPr>
          <p:cNvCxnSpPr>
            <a:cxnSpLocks/>
          </p:cNvCxnSpPr>
          <p:nvPr/>
        </p:nvCxnSpPr>
        <p:spPr>
          <a:xfrm>
            <a:off x="3140439" y="2571750"/>
            <a:ext cx="239843" cy="0"/>
          </a:xfrm>
          <a:prstGeom prst="straightConnector1">
            <a:avLst/>
          </a:prstGeom>
          <a:ln w="22225">
            <a:tailEnd type="triangle"/>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83784295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289F08-EEA8-0D7A-EE15-D39E5FF913F1}"/>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30191A54-C646-9732-C364-17C273FEC810}"/>
              </a:ext>
            </a:extLst>
          </p:cNvPr>
          <p:cNvSpPr>
            <a:spLocks noGrp="1"/>
          </p:cNvSpPr>
          <p:nvPr>
            <p:ph type="title"/>
          </p:nvPr>
        </p:nvSpPr>
        <p:spPr/>
        <p:txBody>
          <a:bodyPr/>
          <a:lstStyle/>
          <a:p>
            <a:r>
              <a:rPr lang="en-US" dirty="0"/>
              <a:t>Layout</a:t>
            </a:r>
          </a:p>
        </p:txBody>
      </p:sp>
      <p:sp>
        <p:nvSpPr>
          <p:cNvPr id="8" name="Content Placeholder 7">
            <a:extLst>
              <a:ext uri="{FF2B5EF4-FFF2-40B4-BE49-F238E27FC236}">
                <a16:creationId xmlns:a16="http://schemas.microsoft.com/office/drawing/2014/main" id="{3E5B8F39-7838-92C8-CCDB-823291048991}"/>
              </a:ext>
            </a:extLst>
          </p:cNvPr>
          <p:cNvSpPr>
            <a:spLocks noGrp="1"/>
          </p:cNvSpPr>
          <p:nvPr>
            <p:ph idx="1"/>
          </p:nvPr>
        </p:nvSpPr>
        <p:spPr/>
        <p:txBody>
          <a:bodyPr vert="horz" lIns="91440" tIns="45720" rIns="91440" bIns="45720" anchor="t">
            <a:normAutofit fontScale="85000" lnSpcReduction="20000"/>
          </a:bodyPr>
          <a:lstStyle/>
          <a:p>
            <a:r>
              <a:rPr lang="en-US" dirty="0">
                <a:solidFill>
                  <a:schemeClr val="accent1"/>
                </a:solidFill>
              </a:rPr>
              <a:t>Basic principle + hardware</a:t>
            </a:r>
          </a:p>
          <a:p>
            <a:r>
              <a:rPr lang="en-US" dirty="0">
                <a:solidFill>
                  <a:schemeClr val="accent1"/>
                </a:solidFill>
              </a:rPr>
              <a:t>Injection techniques</a:t>
            </a:r>
          </a:p>
          <a:p>
            <a:pPr lvl="1"/>
            <a:r>
              <a:rPr lang="en-US" dirty="0">
                <a:solidFill>
                  <a:schemeClr val="accent1"/>
                </a:solidFill>
              </a:rPr>
              <a:t>Fast injection</a:t>
            </a:r>
          </a:p>
          <a:p>
            <a:pPr lvl="2"/>
            <a:r>
              <a:rPr lang="en-US" dirty="0">
                <a:solidFill>
                  <a:schemeClr val="accent1"/>
                </a:solidFill>
              </a:rPr>
              <a:t>Normalized phase space</a:t>
            </a:r>
          </a:p>
          <a:p>
            <a:pPr lvl="2"/>
            <a:r>
              <a:rPr lang="en-US" dirty="0">
                <a:solidFill>
                  <a:schemeClr val="accent1"/>
                </a:solidFill>
              </a:rPr>
              <a:t>Imperfect injection</a:t>
            </a:r>
          </a:p>
          <a:p>
            <a:pPr lvl="1"/>
            <a:r>
              <a:rPr lang="en-US" dirty="0">
                <a:solidFill>
                  <a:schemeClr val="accent1"/>
                </a:solidFill>
              </a:rPr>
              <a:t>Multi-turn injection</a:t>
            </a:r>
          </a:p>
          <a:p>
            <a:pPr lvl="1"/>
            <a:r>
              <a:rPr lang="en-US" dirty="0">
                <a:solidFill>
                  <a:schemeClr val="accent1"/>
                </a:solidFill>
              </a:rPr>
              <a:t>Charge exchange technique</a:t>
            </a:r>
          </a:p>
          <a:p>
            <a:pPr lvl="1"/>
            <a:r>
              <a:rPr lang="en-US" dirty="0">
                <a:solidFill>
                  <a:schemeClr val="accent1"/>
                </a:solidFill>
              </a:rPr>
              <a:t>Lepton injection</a:t>
            </a:r>
          </a:p>
          <a:p>
            <a:r>
              <a:rPr lang="en-US" dirty="0"/>
              <a:t>Extraction techniques</a:t>
            </a:r>
          </a:p>
          <a:p>
            <a:pPr lvl="1"/>
            <a:r>
              <a:rPr lang="en-US" dirty="0">
                <a:solidFill>
                  <a:schemeClr val="accent1"/>
                </a:solidFill>
              </a:rPr>
              <a:t>Fast extraction</a:t>
            </a:r>
          </a:p>
          <a:p>
            <a:pPr lvl="1"/>
            <a:r>
              <a:rPr lang="en-US" dirty="0">
                <a:solidFill>
                  <a:schemeClr val="accent1"/>
                </a:solidFill>
              </a:rPr>
              <a:t>Multi-turn extraction</a:t>
            </a:r>
          </a:p>
          <a:p>
            <a:pPr lvl="1"/>
            <a:r>
              <a:rPr lang="en-US" dirty="0"/>
              <a:t>Resonant multi-turn extraction</a:t>
            </a:r>
          </a:p>
          <a:p>
            <a:pPr lvl="1"/>
            <a:r>
              <a:rPr lang="en-US" dirty="0">
                <a:solidFill>
                  <a:schemeClr val="accent1"/>
                </a:solidFill>
              </a:rPr>
              <a:t>Resonant slow extraction</a:t>
            </a:r>
          </a:p>
          <a:p>
            <a:r>
              <a:rPr lang="en-US" dirty="0">
                <a:solidFill>
                  <a:schemeClr val="accent1"/>
                </a:solidFill>
              </a:rPr>
              <a:t>Transfer between machines</a:t>
            </a:r>
          </a:p>
          <a:p>
            <a:pPr marL="267970" indent="-267970"/>
            <a:r>
              <a:rPr lang="en-US" dirty="0">
                <a:solidFill>
                  <a:schemeClr val="accent1"/>
                </a:solidFill>
                <a:cs typeface="Arial"/>
              </a:rPr>
              <a:t>R&amp;D example</a:t>
            </a:r>
          </a:p>
          <a:p>
            <a:r>
              <a:rPr lang="en-US" dirty="0">
                <a:solidFill>
                  <a:schemeClr val="accent1"/>
                </a:solidFill>
              </a:rPr>
              <a:t>Conclusion</a:t>
            </a:r>
          </a:p>
        </p:txBody>
      </p:sp>
      <p:sp>
        <p:nvSpPr>
          <p:cNvPr id="4" name="Footer Placeholder 3">
            <a:extLst>
              <a:ext uri="{FF2B5EF4-FFF2-40B4-BE49-F238E27FC236}">
                <a16:creationId xmlns:a16="http://schemas.microsoft.com/office/drawing/2014/main" id="{8DA7E0CB-A1BE-3A85-DC13-A23014D41A4B}"/>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5" name="Slide Number Placeholder 4">
            <a:extLst>
              <a:ext uri="{FF2B5EF4-FFF2-40B4-BE49-F238E27FC236}">
                <a16:creationId xmlns:a16="http://schemas.microsoft.com/office/drawing/2014/main" id="{1BF80EED-AA55-9889-0194-E55F45088E8B}"/>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81</a:t>
            </a:fld>
            <a:endParaRPr lang="en-US" dirty="0"/>
          </a:p>
        </p:txBody>
      </p:sp>
      <p:sp>
        <p:nvSpPr>
          <p:cNvPr id="6" name="Oval 5">
            <a:extLst>
              <a:ext uri="{FF2B5EF4-FFF2-40B4-BE49-F238E27FC236}">
                <a16:creationId xmlns:a16="http://schemas.microsoft.com/office/drawing/2014/main" id="{FF5A179E-97C5-62CA-7C37-0F6DAB452350}"/>
              </a:ext>
            </a:extLst>
          </p:cNvPr>
          <p:cNvSpPr>
            <a:spLocks noChangeArrowheads="1"/>
          </p:cNvSpPr>
          <p:nvPr/>
        </p:nvSpPr>
        <p:spPr bwMode="auto">
          <a:xfrm>
            <a:off x="3812063" y="1598627"/>
            <a:ext cx="2427605" cy="411734"/>
          </a:xfrm>
          <a:prstGeom prst="ellipse">
            <a:avLst/>
          </a:prstGeom>
          <a:noFill/>
          <a:ln w="1587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9" name="Oval 6">
            <a:extLst>
              <a:ext uri="{FF2B5EF4-FFF2-40B4-BE49-F238E27FC236}">
                <a16:creationId xmlns:a16="http://schemas.microsoft.com/office/drawing/2014/main" id="{9DD591BB-7304-C709-44BF-84406EC93220}"/>
              </a:ext>
            </a:extLst>
          </p:cNvPr>
          <p:cNvSpPr>
            <a:spLocks noChangeArrowheads="1"/>
          </p:cNvSpPr>
          <p:nvPr/>
        </p:nvSpPr>
        <p:spPr bwMode="auto">
          <a:xfrm>
            <a:off x="4982026" y="1984103"/>
            <a:ext cx="43839" cy="50416"/>
          </a:xfrm>
          <a:prstGeom prst="ellipse">
            <a:avLst/>
          </a:prstGeom>
          <a:solidFill>
            <a:schemeClr val="tx1"/>
          </a:solidFill>
          <a:ln w="9525">
            <a:solidFill>
              <a:schemeClr val="tx1"/>
            </a:solidFill>
            <a:round/>
            <a:headEnd/>
            <a:tailEnd/>
          </a:ln>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0" name="Oval 9">
            <a:extLst>
              <a:ext uri="{FF2B5EF4-FFF2-40B4-BE49-F238E27FC236}">
                <a16:creationId xmlns:a16="http://schemas.microsoft.com/office/drawing/2014/main" id="{9DC89D7B-09B5-FD24-AD42-B38BE6F15729}"/>
              </a:ext>
            </a:extLst>
          </p:cNvPr>
          <p:cNvSpPr>
            <a:spLocks noChangeArrowheads="1"/>
          </p:cNvSpPr>
          <p:nvPr/>
        </p:nvSpPr>
        <p:spPr bwMode="auto">
          <a:xfrm>
            <a:off x="3940841" y="1657446"/>
            <a:ext cx="2188315" cy="284643"/>
          </a:xfrm>
          <a:prstGeom prst="ellipse">
            <a:avLst/>
          </a:prstGeom>
          <a:noFill/>
          <a:ln w="15875">
            <a:solidFill>
              <a:schemeClr val="tx1"/>
            </a:solidFill>
            <a:prstDash val="sysDot"/>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1" name="Rectangle 10">
            <a:extLst>
              <a:ext uri="{FF2B5EF4-FFF2-40B4-BE49-F238E27FC236}">
                <a16:creationId xmlns:a16="http://schemas.microsoft.com/office/drawing/2014/main" id="{20AF5F2E-61C0-37F5-3D3C-80245A61F7E0}"/>
              </a:ext>
            </a:extLst>
          </p:cNvPr>
          <p:cNvSpPr>
            <a:spLocks noChangeArrowheads="1"/>
          </p:cNvSpPr>
          <p:nvPr/>
        </p:nvSpPr>
        <p:spPr bwMode="auto">
          <a:xfrm>
            <a:off x="4907133" y="1880118"/>
            <a:ext cx="239290" cy="95581"/>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algn="ctr" eaLnBrk="1" hangingPunct="1"/>
            <a:endParaRPr lang="en-GB" altLang="en-US" sz="1800" b="0">
              <a:solidFill>
                <a:srgbClr val="000000"/>
              </a:solidFill>
            </a:endParaRPr>
          </a:p>
        </p:txBody>
      </p:sp>
      <p:sp>
        <p:nvSpPr>
          <p:cNvPr id="12" name="Line 12">
            <a:extLst>
              <a:ext uri="{FF2B5EF4-FFF2-40B4-BE49-F238E27FC236}">
                <a16:creationId xmlns:a16="http://schemas.microsoft.com/office/drawing/2014/main" id="{9DC707F9-5EE4-8F44-9DAD-7C4C81DD36D3}"/>
              </a:ext>
            </a:extLst>
          </p:cNvPr>
          <p:cNvSpPr>
            <a:spLocks noChangeShapeType="1"/>
          </p:cNvSpPr>
          <p:nvPr/>
        </p:nvSpPr>
        <p:spPr bwMode="auto">
          <a:xfrm>
            <a:off x="4879734" y="1939988"/>
            <a:ext cx="26487" cy="0"/>
          </a:xfrm>
          <a:prstGeom prst="line">
            <a:avLst/>
          </a:prstGeom>
          <a:noFill/>
          <a:ln w="9525">
            <a:solidFill>
              <a:schemeClr val="tx1"/>
            </a:solidFill>
            <a:round/>
            <a:headEnd/>
            <a:tailEnd type="triangle" w="lg" len="lg"/>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13" name="Oval 18">
            <a:extLst>
              <a:ext uri="{FF2B5EF4-FFF2-40B4-BE49-F238E27FC236}">
                <a16:creationId xmlns:a16="http://schemas.microsoft.com/office/drawing/2014/main" id="{51E6A810-F254-C38B-EA46-291A7846C4F3}"/>
              </a:ext>
            </a:extLst>
          </p:cNvPr>
          <p:cNvSpPr>
            <a:spLocks noChangeArrowheads="1"/>
          </p:cNvSpPr>
          <p:nvPr/>
        </p:nvSpPr>
        <p:spPr bwMode="auto">
          <a:xfrm>
            <a:off x="3946321" y="3035494"/>
            <a:ext cx="4073407" cy="680621"/>
          </a:xfrm>
          <a:prstGeom prst="ellipse">
            <a:avLst/>
          </a:prstGeom>
          <a:noFill/>
          <a:ln w="1587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4" name="Oval 19">
            <a:extLst>
              <a:ext uri="{FF2B5EF4-FFF2-40B4-BE49-F238E27FC236}">
                <a16:creationId xmlns:a16="http://schemas.microsoft.com/office/drawing/2014/main" id="{E68D72EE-EDEC-3B84-1C92-CA64F2D3569E}"/>
              </a:ext>
            </a:extLst>
          </p:cNvPr>
          <p:cNvSpPr>
            <a:spLocks noChangeArrowheads="1"/>
          </p:cNvSpPr>
          <p:nvPr/>
        </p:nvSpPr>
        <p:spPr bwMode="auto">
          <a:xfrm>
            <a:off x="7933876" y="3277072"/>
            <a:ext cx="43839" cy="50416"/>
          </a:xfrm>
          <a:prstGeom prst="ellipse">
            <a:avLst/>
          </a:prstGeom>
          <a:solidFill>
            <a:schemeClr val="tx1"/>
          </a:solidFill>
          <a:ln w="9525">
            <a:solidFill>
              <a:schemeClr val="tx1"/>
            </a:solidFill>
            <a:round/>
            <a:headEnd/>
            <a:tailEnd/>
          </a:ln>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5" name="Oval 20">
            <a:extLst>
              <a:ext uri="{FF2B5EF4-FFF2-40B4-BE49-F238E27FC236}">
                <a16:creationId xmlns:a16="http://schemas.microsoft.com/office/drawing/2014/main" id="{105E6CD8-0813-C9D9-8B71-EDAF2665B517}"/>
              </a:ext>
            </a:extLst>
          </p:cNvPr>
          <p:cNvSpPr>
            <a:spLocks noChangeArrowheads="1"/>
          </p:cNvSpPr>
          <p:nvPr/>
        </p:nvSpPr>
        <p:spPr bwMode="auto">
          <a:xfrm>
            <a:off x="4131725" y="3124773"/>
            <a:ext cx="3705339" cy="493660"/>
          </a:xfrm>
          <a:prstGeom prst="ellipse">
            <a:avLst/>
          </a:prstGeom>
          <a:noFill/>
          <a:ln w="15875">
            <a:solidFill>
              <a:schemeClr val="tx1"/>
            </a:solidFill>
            <a:prstDash val="sysDot"/>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6" name="Rectangle 21">
            <a:extLst>
              <a:ext uri="{FF2B5EF4-FFF2-40B4-BE49-F238E27FC236}">
                <a16:creationId xmlns:a16="http://schemas.microsoft.com/office/drawing/2014/main" id="{70CA72E6-1914-FE76-CF83-8FAA52C634BA}"/>
              </a:ext>
            </a:extLst>
          </p:cNvPr>
          <p:cNvSpPr>
            <a:spLocks noChangeArrowheads="1"/>
          </p:cNvSpPr>
          <p:nvPr/>
        </p:nvSpPr>
        <p:spPr bwMode="auto">
          <a:xfrm>
            <a:off x="7645267" y="3304381"/>
            <a:ext cx="239290" cy="13129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7" name="Line 22">
            <a:extLst>
              <a:ext uri="{FF2B5EF4-FFF2-40B4-BE49-F238E27FC236}">
                <a16:creationId xmlns:a16="http://schemas.microsoft.com/office/drawing/2014/main" id="{82F872B2-779F-0CFB-F2FB-221BB620AD18}"/>
              </a:ext>
            </a:extLst>
          </p:cNvPr>
          <p:cNvSpPr>
            <a:spLocks noChangeShapeType="1"/>
          </p:cNvSpPr>
          <p:nvPr/>
        </p:nvSpPr>
        <p:spPr bwMode="auto">
          <a:xfrm>
            <a:off x="7728379" y="3282324"/>
            <a:ext cx="51146" cy="42014"/>
          </a:xfrm>
          <a:prstGeom prst="line">
            <a:avLst/>
          </a:prstGeom>
          <a:noFill/>
          <a:ln w="9525">
            <a:solidFill>
              <a:schemeClr val="tx1"/>
            </a:solidFill>
            <a:round/>
            <a:headEnd/>
            <a:tailEnd type="triangle" w="lg" len="lg"/>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18" name="Text Box 25">
            <a:extLst>
              <a:ext uri="{FF2B5EF4-FFF2-40B4-BE49-F238E27FC236}">
                <a16:creationId xmlns:a16="http://schemas.microsoft.com/office/drawing/2014/main" id="{D85711BC-F2A4-E002-2664-DD99C14F4B4A}"/>
              </a:ext>
            </a:extLst>
          </p:cNvPr>
          <p:cNvSpPr txBox="1">
            <a:spLocks noChangeArrowheads="1"/>
          </p:cNvSpPr>
          <p:nvPr/>
        </p:nvSpPr>
        <p:spPr bwMode="auto">
          <a:xfrm>
            <a:off x="4666017" y="1667950"/>
            <a:ext cx="113120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dirty="0">
                <a:latin typeface="Calibri"/>
              </a:rPr>
              <a:t>Extraction</a:t>
            </a:r>
          </a:p>
        </p:txBody>
      </p:sp>
      <p:sp>
        <p:nvSpPr>
          <p:cNvPr id="19" name="Text Box 26">
            <a:extLst>
              <a:ext uri="{FF2B5EF4-FFF2-40B4-BE49-F238E27FC236}">
                <a16:creationId xmlns:a16="http://schemas.microsoft.com/office/drawing/2014/main" id="{90ED6525-CF1E-C0E2-4BF0-E7E9D6788992}"/>
              </a:ext>
            </a:extLst>
          </p:cNvPr>
          <p:cNvSpPr txBox="1">
            <a:spLocks noChangeArrowheads="1"/>
          </p:cNvSpPr>
          <p:nvPr/>
        </p:nvSpPr>
        <p:spPr bwMode="auto">
          <a:xfrm>
            <a:off x="6090677" y="2279625"/>
            <a:ext cx="938398"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dirty="0">
                <a:solidFill>
                  <a:schemeClr val="accent1"/>
                </a:solidFill>
                <a:latin typeface="Calibri"/>
              </a:rPr>
              <a:t>Transfer</a:t>
            </a:r>
          </a:p>
        </p:txBody>
      </p:sp>
      <p:sp>
        <p:nvSpPr>
          <p:cNvPr id="20" name="Text Box 27">
            <a:extLst>
              <a:ext uri="{FF2B5EF4-FFF2-40B4-BE49-F238E27FC236}">
                <a16:creationId xmlns:a16="http://schemas.microsoft.com/office/drawing/2014/main" id="{C93D4CA2-7956-0367-13FE-97629E9BC55B}"/>
              </a:ext>
            </a:extLst>
          </p:cNvPr>
          <p:cNvSpPr txBox="1">
            <a:spLocks noChangeArrowheads="1"/>
          </p:cNvSpPr>
          <p:nvPr/>
        </p:nvSpPr>
        <p:spPr bwMode="auto">
          <a:xfrm>
            <a:off x="8042561" y="3180966"/>
            <a:ext cx="1005403"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dirty="0">
                <a:solidFill>
                  <a:schemeClr val="accent1"/>
                </a:solidFill>
                <a:latin typeface="Calibri"/>
              </a:rPr>
              <a:t>Injection</a:t>
            </a:r>
          </a:p>
        </p:txBody>
      </p:sp>
      <p:sp>
        <p:nvSpPr>
          <p:cNvPr id="21" name="Freeform 39">
            <a:extLst>
              <a:ext uri="{FF2B5EF4-FFF2-40B4-BE49-F238E27FC236}">
                <a16:creationId xmlns:a16="http://schemas.microsoft.com/office/drawing/2014/main" id="{8386AD63-2A2A-1554-0349-C6A53865ABFF}"/>
              </a:ext>
            </a:extLst>
          </p:cNvPr>
          <p:cNvSpPr>
            <a:spLocks/>
          </p:cNvSpPr>
          <p:nvPr/>
        </p:nvSpPr>
        <p:spPr bwMode="auto">
          <a:xfrm>
            <a:off x="5005772" y="2008260"/>
            <a:ext cx="2953677" cy="1294020"/>
          </a:xfrm>
          <a:custGeom>
            <a:avLst/>
            <a:gdLst>
              <a:gd name="T0" fmla="*/ 0 w 3234"/>
              <a:gd name="T1" fmla="*/ 0 h 1232"/>
              <a:gd name="T2" fmla="*/ 2147483647 w 3234"/>
              <a:gd name="T3" fmla="*/ 2147483647 h 1232"/>
              <a:gd name="T4" fmla="*/ 2147483647 w 3234"/>
              <a:gd name="T5" fmla="*/ 2147483647 h 1232"/>
              <a:gd name="T6" fmla="*/ 2147483647 w 3234"/>
              <a:gd name="T7" fmla="*/ 2147483647 h 1232"/>
              <a:gd name="T8" fmla="*/ 2147483647 w 3234"/>
              <a:gd name="T9" fmla="*/ 2147483647 h 1232"/>
              <a:gd name="T10" fmla="*/ 2147483647 w 3234"/>
              <a:gd name="T11" fmla="*/ 2147483647 h 1232"/>
              <a:gd name="T12" fmla="*/ 0 60000 65536"/>
              <a:gd name="T13" fmla="*/ 0 60000 65536"/>
              <a:gd name="T14" fmla="*/ 0 60000 65536"/>
              <a:gd name="T15" fmla="*/ 0 60000 65536"/>
              <a:gd name="T16" fmla="*/ 0 60000 65536"/>
              <a:gd name="T17" fmla="*/ 0 60000 65536"/>
              <a:gd name="T18" fmla="*/ 0 w 3234"/>
              <a:gd name="T19" fmla="*/ 0 h 1232"/>
              <a:gd name="T20" fmla="*/ 3234 w 3234"/>
              <a:gd name="T21" fmla="*/ 1232 h 1232"/>
            </a:gdLst>
            <a:ahLst/>
            <a:cxnLst>
              <a:cxn ang="T12">
                <a:pos x="T0" y="T1"/>
              </a:cxn>
              <a:cxn ang="T13">
                <a:pos x="T2" y="T3"/>
              </a:cxn>
              <a:cxn ang="T14">
                <a:pos x="T4" y="T5"/>
              </a:cxn>
              <a:cxn ang="T15">
                <a:pos x="T6" y="T7"/>
              </a:cxn>
              <a:cxn ang="T16">
                <a:pos x="T8" y="T9"/>
              </a:cxn>
              <a:cxn ang="T17">
                <a:pos x="T10" y="T11"/>
              </a:cxn>
            </a:cxnLst>
            <a:rect l="T18" t="T19" r="T20" b="T21"/>
            <a:pathLst>
              <a:path w="3234" h="1232">
                <a:moveTo>
                  <a:pt x="0" y="0"/>
                </a:moveTo>
                <a:cubicBezTo>
                  <a:pt x="145" y="17"/>
                  <a:pt x="420" y="72"/>
                  <a:pt x="644" y="177"/>
                </a:cubicBezTo>
                <a:cubicBezTo>
                  <a:pt x="868" y="282"/>
                  <a:pt x="1099" y="514"/>
                  <a:pt x="1346" y="628"/>
                </a:cubicBezTo>
                <a:cubicBezTo>
                  <a:pt x="1593" y="742"/>
                  <a:pt x="1879" y="793"/>
                  <a:pt x="2127" y="861"/>
                </a:cubicBezTo>
                <a:cubicBezTo>
                  <a:pt x="2375" y="929"/>
                  <a:pt x="2649" y="976"/>
                  <a:pt x="2834" y="1038"/>
                </a:cubicBezTo>
                <a:cubicBezTo>
                  <a:pt x="3019" y="1100"/>
                  <a:pt x="3126" y="1166"/>
                  <a:pt x="3234" y="1232"/>
                </a:cubicBezTo>
              </a:path>
            </a:pathLst>
          </a:custGeom>
          <a:noFill/>
          <a:ln w="19050" cap="flat" cmpd="sng">
            <a:solidFill>
              <a:schemeClr val="tx1"/>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GB">
              <a:solidFill>
                <a:srgbClr val="000000"/>
              </a:solidFill>
            </a:endParaRPr>
          </a:p>
        </p:txBody>
      </p:sp>
      <p:sp>
        <p:nvSpPr>
          <p:cNvPr id="22" name="Freeform 42">
            <a:extLst>
              <a:ext uri="{FF2B5EF4-FFF2-40B4-BE49-F238E27FC236}">
                <a16:creationId xmlns:a16="http://schemas.microsoft.com/office/drawing/2014/main" id="{8A3B2689-B770-7FAA-82DD-FA393B76967B}"/>
              </a:ext>
            </a:extLst>
          </p:cNvPr>
          <p:cNvSpPr>
            <a:spLocks/>
          </p:cNvSpPr>
          <p:nvPr/>
        </p:nvSpPr>
        <p:spPr bwMode="auto">
          <a:xfrm>
            <a:off x="5461519" y="2208876"/>
            <a:ext cx="969946" cy="642809"/>
          </a:xfrm>
          <a:custGeom>
            <a:avLst/>
            <a:gdLst>
              <a:gd name="T0" fmla="*/ 0 w 1062"/>
              <a:gd name="T1" fmla="*/ 0 h 612"/>
              <a:gd name="T2" fmla="*/ 2147483647 w 1062"/>
              <a:gd name="T3" fmla="*/ 2147483647 h 612"/>
              <a:gd name="T4" fmla="*/ 2147483647 w 1062"/>
              <a:gd name="T5" fmla="*/ 2147483647 h 612"/>
              <a:gd name="T6" fmla="*/ 2147483647 w 1062"/>
              <a:gd name="T7" fmla="*/ 2147483647 h 612"/>
              <a:gd name="T8" fmla="*/ 2147483647 w 1062"/>
              <a:gd name="T9" fmla="*/ 2147483647 h 612"/>
              <a:gd name="T10" fmla="*/ 0 60000 65536"/>
              <a:gd name="T11" fmla="*/ 0 60000 65536"/>
              <a:gd name="T12" fmla="*/ 0 60000 65536"/>
              <a:gd name="T13" fmla="*/ 0 60000 65536"/>
              <a:gd name="T14" fmla="*/ 0 60000 65536"/>
              <a:gd name="T15" fmla="*/ 0 w 1062"/>
              <a:gd name="T16" fmla="*/ 0 h 612"/>
              <a:gd name="T17" fmla="*/ 1062 w 1062"/>
              <a:gd name="T18" fmla="*/ 612 h 612"/>
            </a:gdLst>
            <a:ahLst/>
            <a:cxnLst>
              <a:cxn ang="T10">
                <a:pos x="T0" y="T1"/>
              </a:cxn>
              <a:cxn ang="T11">
                <a:pos x="T2" y="T3"/>
              </a:cxn>
              <a:cxn ang="T12">
                <a:pos x="T4" y="T5"/>
              </a:cxn>
              <a:cxn ang="T13">
                <a:pos x="T6" y="T7"/>
              </a:cxn>
              <a:cxn ang="T14">
                <a:pos x="T8" y="T9"/>
              </a:cxn>
            </a:cxnLst>
            <a:rect l="T15" t="T16" r="T17" b="T18"/>
            <a:pathLst>
              <a:path w="1062" h="612">
                <a:moveTo>
                  <a:pt x="0" y="0"/>
                </a:moveTo>
                <a:cubicBezTo>
                  <a:pt x="23" y="11"/>
                  <a:pt x="81" y="31"/>
                  <a:pt x="144" y="66"/>
                </a:cubicBezTo>
                <a:cubicBezTo>
                  <a:pt x="207" y="101"/>
                  <a:pt x="290" y="145"/>
                  <a:pt x="378" y="210"/>
                </a:cubicBezTo>
                <a:cubicBezTo>
                  <a:pt x="466" y="275"/>
                  <a:pt x="558" y="389"/>
                  <a:pt x="672" y="456"/>
                </a:cubicBezTo>
                <a:cubicBezTo>
                  <a:pt x="786" y="523"/>
                  <a:pt x="924" y="567"/>
                  <a:pt x="1062" y="612"/>
                </a:cubicBezTo>
              </a:path>
            </a:pathLst>
          </a:custGeom>
          <a:noFill/>
          <a:ln w="19050" cap="flat" cmpd="sng">
            <a:solidFill>
              <a:schemeClr val="tx1"/>
            </a:solidFill>
            <a:prstDash val="sysDot"/>
            <a:round/>
            <a:headEnd/>
            <a:tailEnd type="triangle" w="med" len="med"/>
          </a:ln>
          <a:extLst>
            <a:ext uri="{909E8E84-426E-40dd-AFC4-6F175D3DCCD1}">
              <a14:hiddenFill xmlns:a14="http://schemas.microsoft.com/office/drawing/2010/main" xmlns="">
                <a:solidFill>
                  <a:srgbClr val="FFFFFF"/>
                </a:solidFill>
              </a14:hiddenFill>
            </a:ext>
          </a:extLst>
        </p:spPr>
        <p:txBody>
          <a:bodyPr wrap="none">
            <a:spAutoFit/>
          </a:bodyPr>
          <a:lstStyle/>
          <a:p>
            <a:endParaRPr lang="en-GB">
              <a:solidFill>
                <a:srgbClr val="000000"/>
              </a:solidFill>
            </a:endParaRPr>
          </a:p>
        </p:txBody>
      </p:sp>
    </p:spTree>
    <p:extLst>
      <p:ext uri="{BB962C8B-B14F-4D97-AF65-F5344CB8AC3E}">
        <p14:creationId xmlns:p14="http://schemas.microsoft.com/office/powerpoint/2010/main" val="33158941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FBCA7C-ABB7-4CC2-5BDF-BF39B04EC2ED}"/>
              </a:ext>
            </a:extLst>
          </p:cNvPr>
          <p:cNvSpPr>
            <a:spLocks noGrp="1"/>
          </p:cNvSpPr>
          <p:nvPr>
            <p:ph type="title"/>
          </p:nvPr>
        </p:nvSpPr>
        <p:spPr/>
        <p:txBody>
          <a:bodyPr/>
          <a:lstStyle/>
          <a:p>
            <a:r>
              <a:rPr lang="en-US" dirty="0"/>
              <a:t>Resonant multi-turn extraction: concept</a:t>
            </a:r>
            <a:endParaRPr lang="en-CH" dirty="0"/>
          </a:p>
        </p:txBody>
      </p:sp>
      <p:sp>
        <p:nvSpPr>
          <p:cNvPr id="3" name="Content Placeholder 2">
            <a:extLst>
              <a:ext uri="{FF2B5EF4-FFF2-40B4-BE49-F238E27FC236}">
                <a16:creationId xmlns:a16="http://schemas.microsoft.com/office/drawing/2014/main" id="{9B8BEB0D-33AE-3355-6868-4B4B2D298FEF}"/>
              </a:ext>
            </a:extLst>
          </p:cNvPr>
          <p:cNvSpPr>
            <a:spLocks noGrp="1"/>
          </p:cNvSpPr>
          <p:nvPr>
            <p:ph idx="1"/>
          </p:nvPr>
        </p:nvSpPr>
        <p:spPr>
          <a:xfrm>
            <a:off x="0" y="771591"/>
            <a:ext cx="6290998" cy="3867606"/>
          </a:xfrm>
        </p:spPr>
        <p:txBody>
          <a:bodyPr>
            <a:normAutofit/>
          </a:bodyPr>
          <a:lstStyle/>
          <a:p>
            <a:r>
              <a:rPr lang="en-US" dirty="0"/>
              <a:t>Challenges from non-resonant multi-turn extraction</a:t>
            </a:r>
          </a:p>
          <a:p>
            <a:pPr lvl="1"/>
            <a:r>
              <a:rPr lang="en-US" dirty="0"/>
              <a:t>The electrostatic septum is used for its thin blade (down to a few tens of um), but limited effect on high energy beams.</a:t>
            </a:r>
          </a:p>
          <a:p>
            <a:pPr lvl="1"/>
            <a:r>
              <a:rPr lang="en-US" dirty="0"/>
              <a:t>This scheme is intrinsically lossy and will create activation around the extraction elements, and in particular the electrostatic septum.</a:t>
            </a:r>
          </a:p>
          <a:p>
            <a:pPr lvl="1"/>
            <a:r>
              <a:rPr lang="en-US" dirty="0"/>
              <a:t>Large inefficiency, ~15% losses.</a:t>
            </a:r>
          </a:p>
          <a:p>
            <a:pPr marL="268287" lvl="1" indent="0">
              <a:buNone/>
            </a:pPr>
            <a:endParaRPr lang="en-US" dirty="0"/>
          </a:p>
          <a:p>
            <a:r>
              <a:rPr lang="en-US" dirty="0"/>
              <a:t>Principle of stable “islands” </a:t>
            </a:r>
          </a:p>
          <a:p>
            <a:pPr lvl="2"/>
            <a:r>
              <a:rPr lang="en-US" dirty="0"/>
              <a:t>Use non-linear fields (</a:t>
            </a:r>
            <a:r>
              <a:rPr lang="en-US" dirty="0" err="1"/>
              <a:t>sextupoles</a:t>
            </a:r>
            <a:r>
              <a:rPr lang="en-US" dirty="0"/>
              <a:t> and octupoles) to create islands of stability in phase space.</a:t>
            </a:r>
          </a:p>
          <a:p>
            <a:pPr lvl="2"/>
            <a:r>
              <a:rPr lang="en-US" dirty="0"/>
              <a:t>A slow crossing of a transverse resonance drives particles into the islands (capture).</a:t>
            </a:r>
          </a:p>
          <a:p>
            <a:endParaRPr lang="en-CH" dirty="0"/>
          </a:p>
        </p:txBody>
      </p:sp>
      <p:sp>
        <p:nvSpPr>
          <p:cNvPr id="5" name="Footer Placeholder 4">
            <a:extLst>
              <a:ext uri="{FF2B5EF4-FFF2-40B4-BE49-F238E27FC236}">
                <a16:creationId xmlns:a16="http://schemas.microsoft.com/office/drawing/2014/main" id="{EEDE3C4C-B63D-378B-5DDF-1025DC5C8356}"/>
              </a:ext>
            </a:extLst>
          </p:cNvPr>
          <p:cNvSpPr>
            <a:spLocks noGrp="1"/>
          </p:cNvSpPr>
          <p:nvPr>
            <p:ph type="ftr" sz="quarter" idx="3"/>
          </p:nvPr>
        </p:nvSpPr>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1EC63B50-D420-6BFC-5A8B-013D6C181A00}"/>
              </a:ext>
            </a:extLst>
          </p:cNvPr>
          <p:cNvSpPr>
            <a:spLocks noGrp="1"/>
          </p:cNvSpPr>
          <p:nvPr>
            <p:ph type="sldNum" sz="quarter" idx="4"/>
          </p:nvPr>
        </p:nvSpPr>
        <p:spPr/>
        <p:txBody>
          <a:bodyPr/>
          <a:lstStyle/>
          <a:p>
            <a:fld id="{17918391-D411-FE40-AAD7-861AE5233E0E}" type="slidenum">
              <a:rPr lang="en-US" smtClean="0"/>
              <a:pPr/>
              <a:t>82</a:t>
            </a:fld>
            <a:endParaRPr lang="en-US" dirty="0"/>
          </a:p>
        </p:txBody>
      </p:sp>
      <p:grpSp>
        <p:nvGrpSpPr>
          <p:cNvPr id="75" name="Group 74">
            <a:extLst>
              <a:ext uri="{FF2B5EF4-FFF2-40B4-BE49-F238E27FC236}">
                <a16:creationId xmlns:a16="http://schemas.microsoft.com/office/drawing/2014/main" id="{20BA70BB-F3E5-89EB-92D4-DD9F7F5C661B}"/>
              </a:ext>
            </a:extLst>
          </p:cNvPr>
          <p:cNvGrpSpPr/>
          <p:nvPr/>
        </p:nvGrpSpPr>
        <p:grpSpPr>
          <a:xfrm>
            <a:off x="6614222" y="2775679"/>
            <a:ext cx="2387301" cy="1994083"/>
            <a:chOff x="6614222" y="2775679"/>
            <a:chExt cx="2387301" cy="1994083"/>
          </a:xfrm>
        </p:grpSpPr>
        <p:sp>
          <p:nvSpPr>
            <p:cNvPr id="29" name="TextBox 28">
              <a:extLst>
                <a:ext uri="{FF2B5EF4-FFF2-40B4-BE49-F238E27FC236}">
                  <a16:creationId xmlns:a16="http://schemas.microsoft.com/office/drawing/2014/main" id="{4BCF283B-D94D-B86A-2B24-FE05067C91A5}"/>
                </a:ext>
              </a:extLst>
            </p:cNvPr>
            <p:cNvSpPr txBox="1"/>
            <p:nvPr/>
          </p:nvSpPr>
          <p:spPr>
            <a:xfrm>
              <a:off x="8566808" y="4400430"/>
              <a:ext cx="434715" cy="369332"/>
            </a:xfrm>
            <a:prstGeom prst="rect">
              <a:avLst/>
            </a:prstGeom>
            <a:noFill/>
          </p:spPr>
          <p:txBody>
            <a:bodyPr wrap="square" rtlCol="0">
              <a:spAutoFit/>
            </a:bodyPr>
            <a:lstStyle/>
            <a:p>
              <a:r>
                <a:rPr lang="en-CH" dirty="0">
                  <a:solidFill>
                    <a:schemeClr val="accent6">
                      <a:lumMod val="50000"/>
                    </a:schemeClr>
                  </a:solidFill>
                </a:rPr>
                <a:t>X</a:t>
              </a:r>
            </a:p>
          </p:txBody>
        </p:sp>
        <p:grpSp>
          <p:nvGrpSpPr>
            <p:cNvPr id="74" name="Group 73">
              <a:extLst>
                <a:ext uri="{FF2B5EF4-FFF2-40B4-BE49-F238E27FC236}">
                  <a16:creationId xmlns:a16="http://schemas.microsoft.com/office/drawing/2014/main" id="{48C92CF6-4A0E-427C-5B26-7B3A35FB64E0}"/>
                </a:ext>
              </a:extLst>
            </p:cNvPr>
            <p:cNvGrpSpPr/>
            <p:nvPr/>
          </p:nvGrpSpPr>
          <p:grpSpPr>
            <a:xfrm>
              <a:off x="6614222" y="2775679"/>
              <a:ext cx="2330970" cy="1726281"/>
              <a:chOff x="6614222" y="2775679"/>
              <a:chExt cx="2330970" cy="1726281"/>
            </a:xfrm>
          </p:grpSpPr>
          <p:cxnSp>
            <p:nvCxnSpPr>
              <p:cNvPr id="26" name="Straight Arrow Connector 25">
                <a:extLst>
                  <a:ext uri="{FF2B5EF4-FFF2-40B4-BE49-F238E27FC236}">
                    <a16:creationId xmlns:a16="http://schemas.microsoft.com/office/drawing/2014/main" id="{BBE622AA-915A-7BE2-07F7-A00A0D43A2F3}"/>
                  </a:ext>
                </a:extLst>
              </p:cNvPr>
              <p:cNvCxnSpPr/>
              <p:nvPr/>
            </p:nvCxnSpPr>
            <p:spPr>
              <a:xfrm flipV="1">
                <a:off x="7805940" y="2862064"/>
                <a:ext cx="0" cy="1611443"/>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27" name="Straight Arrow Connector 26">
                <a:extLst>
                  <a:ext uri="{FF2B5EF4-FFF2-40B4-BE49-F238E27FC236}">
                    <a16:creationId xmlns:a16="http://schemas.microsoft.com/office/drawing/2014/main" id="{33F2595F-B74E-AF3D-7798-BBC09C52920F}"/>
                  </a:ext>
                </a:extLst>
              </p:cNvPr>
              <p:cNvCxnSpPr/>
              <p:nvPr/>
            </p:nvCxnSpPr>
            <p:spPr>
              <a:xfrm>
                <a:off x="6614222" y="4473507"/>
                <a:ext cx="2330970"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28" name="TextBox 27">
                <a:extLst>
                  <a:ext uri="{FF2B5EF4-FFF2-40B4-BE49-F238E27FC236}">
                    <a16:creationId xmlns:a16="http://schemas.microsoft.com/office/drawing/2014/main" id="{1F31EE22-CD76-A5E2-7DDD-EA54238163A3}"/>
                  </a:ext>
                </a:extLst>
              </p:cNvPr>
              <p:cNvSpPr txBox="1"/>
              <p:nvPr/>
            </p:nvSpPr>
            <p:spPr>
              <a:xfrm>
                <a:off x="7815934" y="2860804"/>
                <a:ext cx="434715" cy="369332"/>
              </a:xfrm>
              <a:prstGeom prst="rect">
                <a:avLst/>
              </a:prstGeom>
              <a:noFill/>
            </p:spPr>
            <p:txBody>
              <a:bodyPr wrap="square" rtlCol="0">
                <a:spAutoFit/>
              </a:bodyPr>
              <a:lstStyle/>
              <a:p>
                <a:r>
                  <a:rPr lang="en-CH" dirty="0">
                    <a:solidFill>
                      <a:schemeClr val="accent6">
                        <a:lumMod val="50000"/>
                      </a:schemeClr>
                    </a:solidFill>
                  </a:rPr>
                  <a:t>E</a:t>
                </a:r>
              </a:p>
            </p:txBody>
          </p:sp>
          <p:sp>
            <p:nvSpPr>
              <p:cNvPr id="40" name="Rectangle 39">
                <a:extLst>
                  <a:ext uri="{FF2B5EF4-FFF2-40B4-BE49-F238E27FC236}">
                    <a16:creationId xmlns:a16="http://schemas.microsoft.com/office/drawing/2014/main" id="{4F8D0B9C-2E79-6095-8B94-0DC3AC4B9CB1}"/>
                  </a:ext>
                </a:extLst>
              </p:cNvPr>
              <p:cNvSpPr/>
              <p:nvPr/>
            </p:nvSpPr>
            <p:spPr>
              <a:xfrm>
                <a:off x="8124451" y="2775679"/>
                <a:ext cx="88723" cy="169220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41" name="Freeform 40">
                <a:extLst>
                  <a:ext uri="{FF2B5EF4-FFF2-40B4-BE49-F238E27FC236}">
                    <a16:creationId xmlns:a16="http://schemas.microsoft.com/office/drawing/2014/main" id="{84CE4485-5F5C-E53D-6141-29BCC000F4EA}"/>
                  </a:ext>
                </a:extLst>
              </p:cNvPr>
              <p:cNvSpPr/>
              <p:nvPr/>
            </p:nvSpPr>
            <p:spPr>
              <a:xfrm>
                <a:off x="7799264" y="3320321"/>
                <a:ext cx="944380" cy="1181639"/>
              </a:xfrm>
              <a:custGeom>
                <a:avLst/>
                <a:gdLst>
                  <a:gd name="connsiteX0" fmla="*/ 0 w 944380"/>
                  <a:gd name="connsiteY0" fmla="*/ 1146748 h 1181639"/>
                  <a:gd name="connsiteX1" fmla="*/ 262328 w 944380"/>
                  <a:gd name="connsiteY1" fmla="*/ 764499 h 1181639"/>
                  <a:gd name="connsiteX2" fmla="*/ 307298 w 944380"/>
                  <a:gd name="connsiteY2" fmla="*/ 404735 h 1181639"/>
                  <a:gd name="connsiteX3" fmla="*/ 434715 w 944380"/>
                  <a:gd name="connsiteY3" fmla="*/ 419725 h 1181639"/>
                  <a:gd name="connsiteX4" fmla="*/ 592111 w 944380"/>
                  <a:gd name="connsiteY4" fmla="*/ 1176728 h 1181639"/>
                  <a:gd name="connsiteX5" fmla="*/ 944380 w 944380"/>
                  <a:gd name="connsiteY5" fmla="*/ 0 h 118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4380" h="1181639">
                    <a:moveTo>
                      <a:pt x="0" y="1146748"/>
                    </a:moveTo>
                    <a:cubicBezTo>
                      <a:pt x="105556" y="1017458"/>
                      <a:pt x="211112" y="888168"/>
                      <a:pt x="262328" y="764499"/>
                    </a:cubicBezTo>
                    <a:cubicBezTo>
                      <a:pt x="313544" y="640830"/>
                      <a:pt x="278567" y="462197"/>
                      <a:pt x="307298" y="404735"/>
                    </a:cubicBezTo>
                    <a:cubicBezTo>
                      <a:pt x="336029" y="347273"/>
                      <a:pt x="387246" y="291059"/>
                      <a:pt x="434715" y="419725"/>
                    </a:cubicBezTo>
                    <a:cubicBezTo>
                      <a:pt x="482184" y="548390"/>
                      <a:pt x="507167" y="1246682"/>
                      <a:pt x="592111" y="1176728"/>
                    </a:cubicBezTo>
                    <a:cubicBezTo>
                      <a:pt x="677055" y="1106774"/>
                      <a:pt x="810717" y="553387"/>
                      <a:pt x="944380" y="0"/>
                    </a:cubicBezTo>
                  </a:path>
                </a:pathLst>
              </a:custGeom>
              <a:ln w="25400">
                <a:prstDash val="dash"/>
              </a:ln>
            </p:spPr>
            <p:style>
              <a:lnRef idx="1">
                <a:schemeClr val="accent3"/>
              </a:lnRef>
              <a:fillRef idx="0">
                <a:schemeClr val="accent3"/>
              </a:fillRef>
              <a:effectRef idx="0">
                <a:schemeClr val="accent3"/>
              </a:effectRef>
              <a:fontRef idx="minor">
                <a:schemeClr val="tx1"/>
              </a:fontRef>
            </p:style>
            <p:txBody>
              <a:bodyPr rtlCol="0" anchor="ctr"/>
              <a:lstStyle/>
              <a:p>
                <a:pPr algn="ctr"/>
                <a:endParaRPr lang="en-CH"/>
              </a:p>
            </p:txBody>
          </p:sp>
          <p:sp>
            <p:nvSpPr>
              <p:cNvPr id="42" name="Freeform 41">
                <a:extLst>
                  <a:ext uri="{FF2B5EF4-FFF2-40B4-BE49-F238E27FC236}">
                    <a16:creationId xmlns:a16="http://schemas.microsoft.com/office/drawing/2014/main" id="{436334C7-DD6B-04CA-B15B-2D4BEF9003FE}"/>
                  </a:ext>
                </a:extLst>
              </p:cNvPr>
              <p:cNvSpPr/>
              <p:nvPr/>
            </p:nvSpPr>
            <p:spPr>
              <a:xfrm flipH="1">
                <a:off x="6787627" y="3293388"/>
                <a:ext cx="962333" cy="1181639"/>
              </a:xfrm>
              <a:custGeom>
                <a:avLst/>
                <a:gdLst>
                  <a:gd name="connsiteX0" fmla="*/ 0 w 944380"/>
                  <a:gd name="connsiteY0" fmla="*/ 1146748 h 1181639"/>
                  <a:gd name="connsiteX1" fmla="*/ 262328 w 944380"/>
                  <a:gd name="connsiteY1" fmla="*/ 764499 h 1181639"/>
                  <a:gd name="connsiteX2" fmla="*/ 307298 w 944380"/>
                  <a:gd name="connsiteY2" fmla="*/ 404735 h 1181639"/>
                  <a:gd name="connsiteX3" fmla="*/ 434715 w 944380"/>
                  <a:gd name="connsiteY3" fmla="*/ 419725 h 1181639"/>
                  <a:gd name="connsiteX4" fmla="*/ 592111 w 944380"/>
                  <a:gd name="connsiteY4" fmla="*/ 1176728 h 1181639"/>
                  <a:gd name="connsiteX5" fmla="*/ 944380 w 944380"/>
                  <a:gd name="connsiteY5" fmla="*/ 0 h 118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4380" h="1181639">
                    <a:moveTo>
                      <a:pt x="0" y="1146748"/>
                    </a:moveTo>
                    <a:cubicBezTo>
                      <a:pt x="105556" y="1017458"/>
                      <a:pt x="211112" y="888168"/>
                      <a:pt x="262328" y="764499"/>
                    </a:cubicBezTo>
                    <a:cubicBezTo>
                      <a:pt x="313544" y="640830"/>
                      <a:pt x="278567" y="462197"/>
                      <a:pt x="307298" y="404735"/>
                    </a:cubicBezTo>
                    <a:cubicBezTo>
                      <a:pt x="336029" y="347273"/>
                      <a:pt x="387246" y="291059"/>
                      <a:pt x="434715" y="419725"/>
                    </a:cubicBezTo>
                    <a:cubicBezTo>
                      <a:pt x="482184" y="548390"/>
                      <a:pt x="507167" y="1246682"/>
                      <a:pt x="592111" y="1176728"/>
                    </a:cubicBezTo>
                    <a:cubicBezTo>
                      <a:pt x="677055" y="1106774"/>
                      <a:pt x="810717" y="553387"/>
                      <a:pt x="944380" y="0"/>
                    </a:cubicBezTo>
                  </a:path>
                </a:pathLst>
              </a:custGeom>
              <a:ln w="25400">
                <a:prstDash val="dash"/>
              </a:ln>
            </p:spPr>
            <p:style>
              <a:lnRef idx="1">
                <a:schemeClr val="accent3"/>
              </a:lnRef>
              <a:fillRef idx="0">
                <a:schemeClr val="accent3"/>
              </a:fillRef>
              <a:effectRef idx="0">
                <a:schemeClr val="accent3"/>
              </a:effectRef>
              <a:fontRef idx="minor">
                <a:schemeClr val="tx1"/>
              </a:fontRef>
            </p:style>
            <p:txBody>
              <a:bodyPr rtlCol="0" anchor="ctr"/>
              <a:lstStyle/>
              <a:p>
                <a:pPr algn="ctr"/>
                <a:endParaRPr lang="en-CH"/>
              </a:p>
            </p:txBody>
          </p:sp>
          <p:sp>
            <p:nvSpPr>
              <p:cNvPr id="43" name="Oval 42">
                <a:extLst>
                  <a:ext uri="{FF2B5EF4-FFF2-40B4-BE49-F238E27FC236}">
                    <a16:creationId xmlns:a16="http://schemas.microsoft.com/office/drawing/2014/main" id="{E9101B75-4027-4D55-1A95-2B916D467767}"/>
                  </a:ext>
                </a:extLst>
              </p:cNvPr>
              <p:cNvSpPr/>
              <p:nvPr/>
            </p:nvSpPr>
            <p:spPr>
              <a:xfrm>
                <a:off x="7032734" y="4090274"/>
                <a:ext cx="187377" cy="187377"/>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45" name="Oval 44">
                <a:extLst>
                  <a:ext uri="{FF2B5EF4-FFF2-40B4-BE49-F238E27FC236}">
                    <a16:creationId xmlns:a16="http://schemas.microsoft.com/office/drawing/2014/main" id="{032218A6-E43F-777A-3519-0FCFFB37D791}"/>
                  </a:ext>
                </a:extLst>
              </p:cNvPr>
              <p:cNvSpPr/>
              <p:nvPr/>
            </p:nvSpPr>
            <p:spPr>
              <a:xfrm>
                <a:off x="6966953" y="3851893"/>
                <a:ext cx="187377" cy="187377"/>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46" name="Oval 45">
                <a:extLst>
                  <a:ext uri="{FF2B5EF4-FFF2-40B4-BE49-F238E27FC236}">
                    <a16:creationId xmlns:a16="http://schemas.microsoft.com/office/drawing/2014/main" id="{ABB32FE5-113F-986D-47F3-02BA0B860474}"/>
                  </a:ext>
                </a:extLst>
              </p:cNvPr>
              <p:cNvSpPr/>
              <p:nvPr/>
            </p:nvSpPr>
            <p:spPr>
              <a:xfrm>
                <a:off x="7109945" y="3676557"/>
                <a:ext cx="187377" cy="187377"/>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47" name="Oval 46">
                <a:extLst>
                  <a:ext uri="{FF2B5EF4-FFF2-40B4-BE49-F238E27FC236}">
                    <a16:creationId xmlns:a16="http://schemas.microsoft.com/office/drawing/2014/main" id="{7AD118EA-FB39-6F8B-BD65-1E34C71AB31A}"/>
                  </a:ext>
                </a:extLst>
              </p:cNvPr>
              <p:cNvSpPr/>
              <p:nvPr/>
            </p:nvSpPr>
            <p:spPr>
              <a:xfrm>
                <a:off x="6904332" y="3577406"/>
                <a:ext cx="187377" cy="187377"/>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48" name="Oval 47">
                <a:extLst>
                  <a:ext uri="{FF2B5EF4-FFF2-40B4-BE49-F238E27FC236}">
                    <a16:creationId xmlns:a16="http://schemas.microsoft.com/office/drawing/2014/main" id="{CAED1D17-664F-276B-DF2C-CE18DD384433}"/>
                  </a:ext>
                </a:extLst>
              </p:cNvPr>
              <p:cNvSpPr/>
              <p:nvPr/>
            </p:nvSpPr>
            <p:spPr>
              <a:xfrm>
                <a:off x="7722245" y="4175776"/>
                <a:ext cx="187377" cy="187377"/>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49" name="Oval 48">
                <a:extLst>
                  <a:ext uri="{FF2B5EF4-FFF2-40B4-BE49-F238E27FC236}">
                    <a16:creationId xmlns:a16="http://schemas.microsoft.com/office/drawing/2014/main" id="{BC6D538B-E882-9F9A-06C3-15BC416755B8}"/>
                  </a:ext>
                </a:extLst>
              </p:cNvPr>
              <p:cNvSpPr/>
              <p:nvPr/>
            </p:nvSpPr>
            <p:spPr>
              <a:xfrm>
                <a:off x="7546321" y="3931768"/>
                <a:ext cx="187377" cy="187377"/>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50" name="Oval 49">
                <a:extLst>
                  <a:ext uri="{FF2B5EF4-FFF2-40B4-BE49-F238E27FC236}">
                    <a16:creationId xmlns:a16="http://schemas.microsoft.com/office/drawing/2014/main" id="{90DFB364-580B-0A52-C79C-A6C0C9906D49}"/>
                  </a:ext>
                </a:extLst>
              </p:cNvPr>
              <p:cNvSpPr/>
              <p:nvPr/>
            </p:nvSpPr>
            <p:spPr>
              <a:xfrm>
                <a:off x="7805940" y="3890023"/>
                <a:ext cx="187377" cy="187377"/>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51" name="Oval 50">
                <a:extLst>
                  <a:ext uri="{FF2B5EF4-FFF2-40B4-BE49-F238E27FC236}">
                    <a16:creationId xmlns:a16="http://schemas.microsoft.com/office/drawing/2014/main" id="{238713D9-BDB0-40FB-AC35-2CE5950F3F27}"/>
                  </a:ext>
                </a:extLst>
              </p:cNvPr>
              <p:cNvSpPr/>
              <p:nvPr/>
            </p:nvSpPr>
            <p:spPr>
              <a:xfrm>
                <a:off x="7623123" y="3716345"/>
                <a:ext cx="187377" cy="187377"/>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52" name="Oval 51">
                <a:extLst>
                  <a:ext uri="{FF2B5EF4-FFF2-40B4-BE49-F238E27FC236}">
                    <a16:creationId xmlns:a16="http://schemas.microsoft.com/office/drawing/2014/main" id="{0914D5BB-C640-8479-2DAB-E095B030FFDF}"/>
                  </a:ext>
                </a:extLst>
              </p:cNvPr>
              <p:cNvSpPr/>
              <p:nvPr/>
            </p:nvSpPr>
            <p:spPr>
              <a:xfrm>
                <a:off x="8304217" y="4181880"/>
                <a:ext cx="187377" cy="187377"/>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53" name="Oval 52">
                <a:extLst>
                  <a:ext uri="{FF2B5EF4-FFF2-40B4-BE49-F238E27FC236}">
                    <a16:creationId xmlns:a16="http://schemas.microsoft.com/office/drawing/2014/main" id="{CDAB7D81-E2F6-8440-2854-3349D10C4675}"/>
                  </a:ext>
                </a:extLst>
              </p:cNvPr>
              <p:cNvSpPr/>
              <p:nvPr/>
            </p:nvSpPr>
            <p:spPr>
              <a:xfrm>
                <a:off x="8271454" y="3890022"/>
                <a:ext cx="187377" cy="187377"/>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54" name="Oval 53">
                <a:extLst>
                  <a:ext uri="{FF2B5EF4-FFF2-40B4-BE49-F238E27FC236}">
                    <a16:creationId xmlns:a16="http://schemas.microsoft.com/office/drawing/2014/main" id="{5A915558-0071-31B6-1D3A-70710B21C1F4}"/>
                  </a:ext>
                </a:extLst>
              </p:cNvPr>
              <p:cNvSpPr/>
              <p:nvPr/>
            </p:nvSpPr>
            <p:spPr>
              <a:xfrm>
                <a:off x="8462579" y="3716345"/>
                <a:ext cx="187377" cy="187377"/>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55" name="Oval 54">
                <a:extLst>
                  <a:ext uri="{FF2B5EF4-FFF2-40B4-BE49-F238E27FC236}">
                    <a16:creationId xmlns:a16="http://schemas.microsoft.com/office/drawing/2014/main" id="{1A604D89-EE54-D2C0-1C67-B30876D95BC0}"/>
                  </a:ext>
                </a:extLst>
              </p:cNvPr>
              <p:cNvSpPr/>
              <p:nvPr/>
            </p:nvSpPr>
            <p:spPr>
              <a:xfrm>
                <a:off x="8251292" y="3647468"/>
                <a:ext cx="187377" cy="187377"/>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grpSp>
      </p:grpSp>
      <p:cxnSp>
        <p:nvCxnSpPr>
          <p:cNvPr id="57" name="Straight Arrow Connector 56">
            <a:extLst>
              <a:ext uri="{FF2B5EF4-FFF2-40B4-BE49-F238E27FC236}">
                <a16:creationId xmlns:a16="http://schemas.microsoft.com/office/drawing/2014/main" id="{BD5C72CF-571D-F72D-CB06-D54E18D46FEE}"/>
              </a:ext>
            </a:extLst>
          </p:cNvPr>
          <p:cNvCxnSpPr/>
          <p:nvPr/>
        </p:nvCxnSpPr>
        <p:spPr>
          <a:xfrm flipV="1">
            <a:off x="7799033" y="613137"/>
            <a:ext cx="0" cy="1611443"/>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58" name="Straight Arrow Connector 57">
            <a:extLst>
              <a:ext uri="{FF2B5EF4-FFF2-40B4-BE49-F238E27FC236}">
                <a16:creationId xmlns:a16="http://schemas.microsoft.com/office/drawing/2014/main" id="{6EBC63DA-356B-29D5-DBCF-2D196589C290}"/>
              </a:ext>
            </a:extLst>
          </p:cNvPr>
          <p:cNvCxnSpPr/>
          <p:nvPr/>
        </p:nvCxnSpPr>
        <p:spPr>
          <a:xfrm>
            <a:off x="6607315" y="2224580"/>
            <a:ext cx="2330970"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59" name="Arc 58">
            <a:extLst>
              <a:ext uri="{FF2B5EF4-FFF2-40B4-BE49-F238E27FC236}">
                <a16:creationId xmlns:a16="http://schemas.microsoft.com/office/drawing/2014/main" id="{B993A04A-7D37-DCF3-0884-446A27CB517C}"/>
              </a:ext>
            </a:extLst>
          </p:cNvPr>
          <p:cNvSpPr/>
          <p:nvPr/>
        </p:nvSpPr>
        <p:spPr>
          <a:xfrm>
            <a:off x="7052023" y="-526505"/>
            <a:ext cx="1506511" cy="2745464"/>
          </a:xfrm>
          <a:prstGeom prst="arc">
            <a:avLst>
              <a:gd name="adj1" fmla="val 2926520"/>
              <a:gd name="adj2" fmla="val 7827083"/>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CH"/>
          </a:p>
        </p:txBody>
      </p:sp>
      <p:sp>
        <p:nvSpPr>
          <p:cNvPr id="60" name="TextBox 59">
            <a:extLst>
              <a:ext uri="{FF2B5EF4-FFF2-40B4-BE49-F238E27FC236}">
                <a16:creationId xmlns:a16="http://schemas.microsoft.com/office/drawing/2014/main" id="{B2374D82-3C58-18A0-16D8-90BBF5DBF6D1}"/>
              </a:ext>
            </a:extLst>
          </p:cNvPr>
          <p:cNvSpPr txBox="1"/>
          <p:nvPr/>
        </p:nvSpPr>
        <p:spPr>
          <a:xfrm>
            <a:off x="7809027" y="611877"/>
            <a:ext cx="434715" cy="369332"/>
          </a:xfrm>
          <a:prstGeom prst="rect">
            <a:avLst/>
          </a:prstGeom>
          <a:noFill/>
        </p:spPr>
        <p:txBody>
          <a:bodyPr wrap="square" rtlCol="0">
            <a:spAutoFit/>
          </a:bodyPr>
          <a:lstStyle/>
          <a:p>
            <a:r>
              <a:rPr lang="en-CH" dirty="0">
                <a:solidFill>
                  <a:schemeClr val="accent6">
                    <a:lumMod val="50000"/>
                  </a:schemeClr>
                </a:solidFill>
              </a:rPr>
              <a:t>E</a:t>
            </a:r>
          </a:p>
        </p:txBody>
      </p:sp>
      <p:sp>
        <p:nvSpPr>
          <p:cNvPr id="61" name="TextBox 60">
            <a:extLst>
              <a:ext uri="{FF2B5EF4-FFF2-40B4-BE49-F238E27FC236}">
                <a16:creationId xmlns:a16="http://schemas.microsoft.com/office/drawing/2014/main" id="{DA0183BA-8D84-0890-0520-4ECD8EC130AB}"/>
              </a:ext>
            </a:extLst>
          </p:cNvPr>
          <p:cNvSpPr txBox="1"/>
          <p:nvPr/>
        </p:nvSpPr>
        <p:spPr>
          <a:xfrm>
            <a:off x="8568527" y="2151503"/>
            <a:ext cx="434715" cy="369332"/>
          </a:xfrm>
          <a:prstGeom prst="rect">
            <a:avLst/>
          </a:prstGeom>
          <a:noFill/>
        </p:spPr>
        <p:txBody>
          <a:bodyPr wrap="square" rtlCol="0">
            <a:spAutoFit/>
          </a:bodyPr>
          <a:lstStyle/>
          <a:p>
            <a:r>
              <a:rPr lang="en-CH" dirty="0">
                <a:solidFill>
                  <a:schemeClr val="accent6">
                    <a:lumMod val="50000"/>
                  </a:schemeClr>
                </a:solidFill>
              </a:rPr>
              <a:t>X</a:t>
            </a:r>
          </a:p>
        </p:txBody>
      </p:sp>
      <p:sp>
        <p:nvSpPr>
          <p:cNvPr id="62" name="Oval 61">
            <a:extLst>
              <a:ext uri="{FF2B5EF4-FFF2-40B4-BE49-F238E27FC236}">
                <a16:creationId xmlns:a16="http://schemas.microsoft.com/office/drawing/2014/main" id="{1DB9071C-A3C8-F4A9-4A81-6E230D7757FF}"/>
              </a:ext>
            </a:extLst>
          </p:cNvPr>
          <p:cNvSpPr/>
          <p:nvPr/>
        </p:nvSpPr>
        <p:spPr>
          <a:xfrm>
            <a:off x="7226742" y="1500156"/>
            <a:ext cx="187377" cy="187377"/>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63" name="Oval 62">
            <a:extLst>
              <a:ext uri="{FF2B5EF4-FFF2-40B4-BE49-F238E27FC236}">
                <a16:creationId xmlns:a16="http://schemas.microsoft.com/office/drawing/2014/main" id="{95A5E3EC-F8F9-175F-C5E3-C86141F26AF7}"/>
              </a:ext>
            </a:extLst>
          </p:cNvPr>
          <p:cNvSpPr/>
          <p:nvPr/>
        </p:nvSpPr>
        <p:spPr>
          <a:xfrm>
            <a:off x="7385001" y="1741971"/>
            <a:ext cx="187377" cy="187377"/>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64" name="Oval 63">
            <a:extLst>
              <a:ext uri="{FF2B5EF4-FFF2-40B4-BE49-F238E27FC236}">
                <a16:creationId xmlns:a16="http://schemas.microsoft.com/office/drawing/2014/main" id="{2D26110C-128F-9683-D604-11D730517665}"/>
              </a:ext>
            </a:extLst>
          </p:cNvPr>
          <p:cNvSpPr/>
          <p:nvPr/>
        </p:nvSpPr>
        <p:spPr>
          <a:xfrm>
            <a:off x="7592017" y="1951758"/>
            <a:ext cx="187377" cy="187377"/>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65" name="Oval 64">
            <a:extLst>
              <a:ext uri="{FF2B5EF4-FFF2-40B4-BE49-F238E27FC236}">
                <a16:creationId xmlns:a16="http://schemas.microsoft.com/office/drawing/2014/main" id="{BBFEEED8-1DB1-0C8E-EB8F-30C9EBF0C394}"/>
              </a:ext>
            </a:extLst>
          </p:cNvPr>
          <p:cNvSpPr/>
          <p:nvPr/>
        </p:nvSpPr>
        <p:spPr>
          <a:xfrm>
            <a:off x="7854606" y="1940704"/>
            <a:ext cx="187377" cy="187377"/>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66" name="Oval 65">
            <a:extLst>
              <a:ext uri="{FF2B5EF4-FFF2-40B4-BE49-F238E27FC236}">
                <a16:creationId xmlns:a16="http://schemas.microsoft.com/office/drawing/2014/main" id="{D8AA92EC-6B1F-9B72-18A9-9A3F1C56ACB9}"/>
              </a:ext>
            </a:extLst>
          </p:cNvPr>
          <p:cNvSpPr/>
          <p:nvPr/>
        </p:nvSpPr>
        <p:spPr>
          <a:xfrm>
            <a:off x="8041983" y="1697499"/>
            <a:ext cx="187377" cy="187377"/>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67" name="Oval 66">
            <a:extLst>
              <a:ext uri="{FF2B5EF4-FFF2-40B4-BE49-F238E27FC236}">
                <a16:creationId xmlns:a16="http://schemas.microsoft.com/office/drawing/2014/main" id="{A150963F-4E09-FA35-D990-53B64C03EC0B}"/>
              </a:ext>
            </a:extLst>
          </p:cNvPr>
          <p:cNvSpPr/>
          <p:nvPr/>
        </p:nvSpPr>
        <p:spPr>
          <a:xfrm>
            <a:off x="8224363" y="1535109"/>
            <a:ext cx="187377" cy="187377"/>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68" name="Oval 67">
            <a:extLst>
              <a:ext uri="{FF2B5EF4-FFF2-40B4-BE49-F238E27FC236}">
                <a16:creationId xmlns:a16="http://schemas.microsoft.com/office/drawing/2014/main" id="{E7D4DE45-C52F-77F4-768F-2D856367753D}"/>
              </a:ext>
            </a:extLst>
          </p:cNvPr>
          <p:cNvSpPr/>
          <p:nvPr/>
        </p:nvSpPr>
        <p:spPr>
          <a:xfrm>
            <a:off x="7611836" y="1722486"/>
            <a:ext cx="187377" cy="187377"/>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69" name="Oval 68">
            <a:extLst>
              <a:ext uri="{FF2B5EF4-FFF2-40B4-BE49-F238E27FC236}">
                <a16:creationId xmlns:a16="http://schemas.microsoft.com/office/drawing/2014/main" id="{15761A65-A1E7-EED4-CCFF-02E7055489FF}"/>
              </a:ext>
            </a:extLst>
          </p:cNvPr>
          <p:cNvSpPr/>
          <p:nvPr/>
        </p:nvSpPr>
        <p:spPr>
          <a:xfrm>
            <a:off x="7824321" y="1635726"/>
            <a:ext cx="187377" cy="187377"/>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70" name="Oval 69">
            <a:extLst>
              <a:ext uri="{FF2B5EF4-FFF2-40B4-BE49-F238E27FC236}">
                <a16:creationId xmlns:a16="http://schemas.microsoft.com/office/drawing/2014/main" id="{47595BE6-46AE-4749-C738-4C44D4F59C69}"/>
              </a:ext>
            </a:extLst>
          </p:cNvPr>
          <p:cNvSpPr/>
          <p:nvPr/>
        </p:nvSpPr>
        <p:spPr>
          <a:xfrm>
            <a:off x="7522934" y="1488055"/>
            <a:ext cx="187377" cy="187377"/>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71" name="Oval 70">
            <a:extLst>
              <a:ext uri="{FF2B5EF4-FFF2-40B4-BE49-F238E27FC236}">
                <a16:creationId xmlns:a16="http://schemas.microsoft.com/office/drawing/2014/main" id="{05B954C3-3FC3-9DAC-2525-8A3A68DF5CB8}"/>
              </a:ext>
            </a:extLst>
          </p:cNvPr>
          <p:cNvSpPr/>
          <p:nvPr/>
        </p:nvSpPr>
        <p:spPr>
          <a:xfrm>
            <a:off x="7967642" y="1439537"/>
            <a:ext cx="187377" cy="187377"/>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72" name="Rectangle 71">
            <a:extLst>
              <a:ext uri="{FF2B5EF4-FFF2-40B4-BE49-F238E27FC236}">
                <a16:creationId xmlns:a16="http://schemas.microsoft.com/office/drawing/2014/main" id="{0F81F5D6-9135-2E92-8160-BD18F6B75118}"/>
              </a:ext>
            </a:extLst>
          </p:cNvPr>
          <p:cNvSpPr/>
          <p:nvPr/>
        </p:nvSpPr>
        <p:spPr>
          <a:xfrm>
            <a:off x="8117544" y="526752"/>
            <a:ext cx="88723" cy="169220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73" name="Oval 72">
            <a:extLst>
              <a:ext uri="{FF2B5EF4-FFF2-40B4-BE49-F238E27FC236}">
                <a16:creationId xmlns:a16="http://schemas.microsoft.com/office/drawing/2014/main" id="{7E2897C2-ACAF-77E7-CCA6-704A10FC7FE2}"/>
              </a:ext>
            </a:extLst>
          </p:cNvPr>
          <p:cNvSpPr/>
          <p:nvPr/>
        </p:nvSpPr>
        <p:spPr>
          <a:xfrm>
            <a:off x="7729820" y="1446024"/>
            <a:ext cx="187377" cy="187377"/>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1838563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a:xfrm>
            <a:off x="85744" y="41295"/>
            <a:ext cx="9058256" cy="377565"/>
          </a:xfrm>
        </p:spPr>
        <p:txBody>
          <a:bodyPr/>
          <a:lstStyle/>
          <a:p>
            <a:r>
              <a:rPr lang="en-US" dirty="0"/>
              <a:t>Resonant MTE: normalized phase space</a:t>
            </a:r>
            <a:endParaRPr lang="en-US" sz="1800"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83</a:t>
            </a:fld>
            <a:endParaRPr lang="en-US" dirty="0"/>
          </a:p>
        </p:txBody>
      </p:sp>
      <p:sp>
        <p:nvSpPr>
          <p:cNvPr id="9" name="Text Box 11">
            <a:extLst>
              <a:ext uri="{FF2B5EF4-FFF2-40B4-BE49-F238E27FC236}">
                <a16:creationId xmlns:a16="http://schemas.microsoft.com/office/drawing/2014/main" id="{F622593D-FA46-4E88-A424-E7282ACA1B90}"/>
              </a:ext>
            </a:extLst>
          </p:cNvPr>
          <p:cNvSpPr txBox="1">
            <a:spLocks noChangeArrowheads="1"/>
          </p:cNvSpPr>
          <p:nvPr/>
        </p:nvSpPr>
        <p:spPr bwMode="auto">
          <a:xfrm>
            <a:off x="5334000" y="439577"/>
            <a:ext cx="4053840" cy="258532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square">
            <a:spAutoFit/>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buFontTx/>
              <a:buAutoNum type="alphaLcPeriod"/>
            </a:pPr>
            <a:r>
              <a:rPr lang="en-US" altLang="en-US" dirty="0">
                <a:latin typeface="Arial"/>
                <a:cs typeface="Arial"/>
              </a:rPr>
              <a:t>Unperturbed beam</a:t>
            </a:r>
          </a:p>
          <a:p>
            <a:pPr algn="l" eaLnBrk="1" hangingPunct="1">
              <a:buFontTx/>
              <a:buAutoNum type="alphaLcPeriod"/>
            </a:pPr>
            <a:endParaRPr lang="en-US" altLang="en-US" dirty="0">
              <a:latin typeface="Arial"/>
              <a:cs typeface="Arial"/>
            </a:endParaRPr>
          </a:p>
          <a:p>
            <a:pPr algn="l" eaLnBrk="1" hangingPunct="1">
              <a:buFontTx/>
              <a:buAutoNum type="alphaLcPeriod"/>
            </a:pPr>
            <a:r>
              <a:rPr lang="en-US" altLang="en-US" dirty="0">
                <a:latin typeface="Arial"/>
                <a:cs typeface="Arial"/>
              </a:rPr>
              <a:t>Increasing non-linear fields</a:t>
            </a:r>
          </a:p>
          <a:p>
            <a:pPr marL="0" indent="0" algn="l" eaLnBrk="1" hangingPunct="1"/>
            <a:endParaRPr lang="en-US" altLang="en-US" dirty="0">
              <a:latin typeface="Arial"/>
              <a:cs typeface="Arial"/>
            </a:endParaRPr>
          </a:p>
          <a:p>
            <a:pPr algn="l" eaLnBrk="1" hangingPunct="1">
              <a:buFontTx/>
              <a:buAutoNum type="alphaLcPeriod"/>
            </a:pPr>
            <a:r>
              <a:rPr lang="en-US" altLang="en-US" dirty="0">
                <a:latin typeface="Arial"/>
                <a:cs typeface="Arial"/>
              </a:rPr>
              <a:t>Beam captured in stable islands</a:t>
            </a:r>
          </a:p>
          <a:p>
            <a:pPr algn="l" eaLnBrk="1" hangingPunct="1">
              <a:buFontTx/>
              <a:buAutoNum type="alphaLcPeriod"/>
            </a:pPr>
            <a:endParaRPr lang="en-US" altLang="en-US" dirty="0">
              <a:latin typeface="Arial"/>
              <a:cs typeface="Arial"/>
            </a:endParaRPr>
          </a:p>
          <a:p>
            <a:pPr algn="l" eaLnBrk="1" hangingPunct="1">
              <a:buFontTx/>
              <a:buAutoNum type="alphaLcPeriod"/>
            </a:pPr>
            <a:r>
              <a:rPr lang="en-US" altLang="en-US" dirty="0">
                <a:latin typeface="Arial"/>
                <a:cs typeface="Arial"/>
              </a:rPr>
              <a:t>Islands separated and beam bumped across septum – extracted in 5 turns</a:t>
            </a:r>
          </a:p>
        </p:txBody>
      </p:sp>
      <p:pic>
        <p:nvPicPr>
          <p:cNvPr id="12" name="ct5t.mp4">
            <a:hlinkClick r:id="" action="ppaction://media"/>
            <a:extLst>
              <a:ext uri="{FF2B5EF4-FFF2-40B4-BE49-F238E27FC236}">
                <a16:creationId xmlns:a16="http://schemas.microsoft.com/office/drawing/2014/main" id="{F661E15A-20C2-41CF-AB24-4B37FADA8E85}"/>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511722" y="630792"/>
            <a:ext cx="3205870" cy="3833865"/>
          </a:xfrm>
        </p:spPr>
      </p:pic>
      <p:sp>
        <p:nvSpPr>
          <p:cNvPr id="10" name="TextBox 9">
            <a:extLst>
              <a:ext uri="{FF2B5EF4-FFF2-40B4-BE49-F238E27FC236}">
                <a16:creationId xmlns:a16="http://schemas.microsoft.com/office/drawing/2014/main" id="{C908F79B-7B1C-47C3-8887-91934CC0E6CC}"/>
              </a:ext>
            </a:extLst>
          </p:cNvPr>
          <p:cNvSpPr txBox="1"/>
          <p:nvPr/>
        </p:nvSpPr>
        <p:spPr>
          <a:xfrm>
            <a:off x="609860" y="4297264"/>
            <a:ext cx="4022864" cy="430887"/>
          </a:xfrm>
          <a:prstGeom prst="rect">
            <a:avLst/>
          </a:prstGeom>
          <a:noFill/>
        </p:spPr>
        <p:txBody>
          <a:bodyPr wrap="square" rtlCol="0">
            <a:spAutoFit/>
          </a:bodyPr>
          <a:lstStyle/>
          <a:p>
            <a:r>
              <a:rPr lang="en-GB" sz="1100" b="1" i="1" dirty="0"/>
              <a:t>Courtesy M. </a:t>
            </a:r>
            <a:r>
              <a:rPr lang="en-GB" sz="1100" b="1" i="1" dirty="0" err="1"/>
              <a:t>Giovannozzi</a:t>
            </a:r>
            <a:r>
              <a:rPr lang="en-GB" sz="1100" b="1" i="1" dirty="0"/>
              <a:t>: MTE Design Report, CERN-2006-011, 2006</a:t>
            </a:r>
          </a:p>
        </p:txBody>
      </p:sp>
    </p:spTree>
    <p:extLst>
      <p:ext uri="{BB962C8B-B14F-4D97-AF65-F5344CB8AC3E}">
        <p14:creationId xmlns:p14="http://schemas.microsoft.com/office/powerpoint/2010/main" val="1442216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2000"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12"/>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12"/>
                                        </p:tgtEl>
                                      </p:cBhvr>
                                    </p:cmd>
                                  </p:childTnLst>
                                </p:cTn>
                              </p:par>
                            </p:childTnLst>
                          </p:cTn>
                        </p:par>
                      </p:childTnLst>
                    </p:cTn>
                  </p:par>
                </p:childTnLst>
              </p:cTn>
              <p:nextCondLst>
                <p:cond evt="onClick" delay="0">
                  <p:tgtEl>
                    <p:spTgt spid="12"/>
                  </p:tgtEl>
                </p:cond>
              </p:nextCondLst>
            </p:seq>
            <p:video>
              <p:cMediaNode vol="80000">
                <p:cTn id="12" repeatCount="indefinite" fill="hold" display="0">
                  <p:stCondLst>
                    <p:cond delay="indefinite"/>
                  </p:stCondLst>
                </p:cTn>
                <p:tgtEl>
                  <p:spTgt spid="12"/>
                </p:tgtEl>
              </p:cMediaNode>
            </p:video>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a:xfrm>
            <a:off x="85744" y="41295"/>
            <a:ext cx="9058256" cy="377565"/>
          </a:xfrm>
        </p:spPr>
        <p:txBody>
          <a:bodyPr/>
          <a:lstStyle/>
          <a:p>
            <a:r>
              <a:rPr lang="en-US" dirty="0"/>
              <a:t>Resonant MTE: normalized phase space</a:t>
            </a:r>
            <a:endParaRPr lang="en-US" sz="1800"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84</a:t>
            </a:fld>
            <a:endParaRPr lang="en-US" dirty="0"/>
          </a:p>
        </p:txBody>
      </p:sp>
      <p:sp>
        <p:nvSpPr>
          <p:cNvPr id="11" name="TextBox 10">
            <a:extLst>
              <a:ext uri="{FF2B5EF4-FFF2-40B4-BE49-F238E27FC236}">
                <a16:creationId xmlns:a16="http://schemas.microsoft.com/office/drawing/2014/main" id="{7E97F5E3-9B70-4488-A63E-797386896E5D}"/>
              </a:ext>
            </a:extLst>
          </p:cNvPr>
          <p:cNvSpPr txBox="1"/>
          <p:nvPr/>
        </p:nvSpPr>
        <p:spPr>
          <a:xfrm>
            <a:off x="609860" y="4336376"/>
            <a:ext cx="4022864" cy="430887"/>
          </a:xfrm>
          <a:prstGeom prst="rect">
            <a:avLst/>
          </a:prstGeom>
          <a:noFill/>
        </p:spPr>
        <p:txBody>
          <a:bodyPr wrap="square" rtlCol="0">
            <a:spAutoFit/>
          </a:bodyPr>
          <a:lstStyle/>
          <a:p>
            <a:r>
              <a:rPr lang="en-GB" sz="1100" b="1" i="1" dirty="0"/>
              <a:t>Courtesy M. </a:t>
            </a:r>
            <a:r>
              <a:rPr lang="en-GB" sz="1100" b="1" i="1" dirty="0" err="1"/>
              <a:t>Giovannozzi</a:t>
            </a:r>
            <a:r>
              <a:rPr lang="en-GB" sz="1100" b="1" i="1" dirty="0"/>
              <a:t>: MTE Design Report, CERN-2006-011, 2006</a:t>
            </a:r>
          </a:p>
        </p:txBody>
      </p:sp>
      <p:pic>
        <p:nvPicPr>
          <p:cNvPr id="8" name="Picture 7">
            <a:extLst>
              <a:ext uri="{FF2B5EF4-FFF2-40B4-BE49-F238E27FC236}">
                <a16:creationId xmlns:a16="http://schemas.microsoft.com/office/drawing/2014/main" id="{B95D3C07-3FD0-480D-99A6-6F452B4D935A}"/>
              </a:ext>
            </a:extLst>
          </p:cNvPr>
          <p:cNvPicPr>
            <a:picLocks noChangeAspect="1"/>
          </p:cNvPicPr>
          <p:nvPr/>
        </p:nvPicPr>
        <p:blipFill>
          <a:blip r:embed="rId2"/>
          <a:stretch>
            <a:fillRect/>
          </a:stretch>
        </p:blipFill>
        <p:spPr>
          <a:xfrm>
            <a:off x="144043" y="469770"/>
            <a:ext cx="4092678" cy="3868080"/>
          </a:xfrm>
          <a:prstGeom prst="rect">
            <a:avLst/>
          </a:prstGeom>
        </p:spPr>
      </p:pic>
      <p:sp>
        <p:nvSpPr>
          <p:cNvPr id="13" name="Rectangle 12">
            <a:extLst>
              <a:ext uri="{FF2B5EF4-FFF2-40B4-BE49-F238E27FC236}">
                <a16:creationId xmlns:a16="http://schemas.microsoft.com/office/drawing/2014/main" id="{A58672E4-24C3-4B56-8268-FE43FC6F72E4}"/>
              </a:ext>
            </a:extLst>
          </p:cNvPr>
          <p:cNvSpPr>
            <a:spLocks noChangeArrowheads="1"/>
          </p:cNvSpPr>
          <p:nvPr/>
        </p:nvSpPr>
        <p:spPr bwMode="auto">
          <a:xfrm>
            <a:off x="4611687" y="3261847"/>
            <a:ext cx="2049463" cy="1138238"/>
          </a:xfrm>
          <a:prstGeom prst="rect">
            <a:avLst/>
          </a:prstGeom>
          <a:solidFill>
            <a:schemeClr val="bg1"/>
          </a:solidFill>
          <a:ln w="19050">
            <a:solidFill>
              <a:srgbClr val="000080"/>
            </a:solidFill>
            <a:miter lim="800000"/>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14" name="Freeform 13">
            <a:extLst>
              <a:ext uri="{FF2B5EF4-FFF2-40B4-BE49-F238E27FC236}">
                <a16:creationId xmlns:a16="http://schemas.microsoft.com/office/drawing/2014/main" id="{A5AA5DB0-BE0F-4709-ACE9-1333E6135A1E}"/>
              </a:ext>
            </a:extLst>
          </p:cNvPr>
          <p:cNvSpPr>
            <a:spLocks/>
          </p:cNvSpPr>
          <p:nvPr/>
        </p:nvSpPr>
        <p:spPr bwMode="auto">
          <a:xfrm>
            <a:off x="4713287" y="3487272"/>
            <a:ext cx="1638300" cy="800100"/>
          </a:xfrm>
          <a:custGeom>
            <a:avLst/>
            <a:gdLst>
              <a:gd name="T0" fmla="*/ 0 w 1032"/>
              <a:gd name="T1" fmla="*/ 1270158839 h 504"/>
              <a:gd name="T2" fmla="*/ 78124038 w 1032"/>
              <a:gd name="T3" fmla="*/ 607358501 h 504"/>
              <a:gd name="T4" fmla="*/ 2041326390 w 1032"/>
              <a:gd name="T5" fmla="*/ 604837552 h 504"/>
              <a:gd name="T6" fmla="*/ 2056447321 w 1032"/>
              <a:gd name="T7" fmla="*/ 0 h 504"/>
              <a:gd name="T8" fmla="*/ 2147483647 w 1032"/>
              <a:gd name="T9" fmla="*/ 0 h 504"/>
              <a:gd name="T10" fmla="*/ 2147483647 w 1032"/>
              <a:gd name="T11" fmla="*/ 1270158839 h 504"/>
              <a:gd name="T12" fmla="*/ 0 60000 65536"/>
              <a:gd name="T13" fmla="*/ 0 60000 65536"/>
              <a:gd name="T14" fmla="*/ 0 60000 65536"/>
              <a:gd name="T15" fmla="*/ 0 60000 65536"/>
              <a:gd name="T16" fmla="*/ 0 60000 65536"/>
              <a:gd name="T17" fmla="*/ 0 60000 65536"/>
              <a:gd name="T18" fmla="*/ 0 w 1032"/>
              <a:gd name="T19" fmla="*/ 0 h 504"/>
              <a:gd name="T20" fmla="*/ 1032 w 1032"/>
              <a:gd name="T21" fmla="*/ 504 h 504"/>
            </a:gdLst>
            <a:ahLst/>
            <a:cxnLst>
              <a:cxn ang="T12">
                <a:pos x="T0" y="T1"/>
              </a:cxn>
              <a:cxn ang="T13">
                <a:pos x="T2" y="T3"/>
              </a:cxn>
              <a:cxn ang="T14">
                <a:pos x="T4" y="T5"/>
              </a:cxn>
              <a:cxn ang="T15">
                <a:pos x="T6" y="T7"/>
              </a:cxn>
              <a:cxn ang="T16">
                <a:pos x="T8" y="T9"/>
              </a:cxn>
              <a:cxn ang="T17">
                <a:pos x="T10" y="T11"/>
              </a:cxn>
            </a:cxnLst>
            <a:rect l="T18" t="T19" r="T20" b="T21"/>
            <a:pathLst>
              <a:path w="1032" h="504">
                <a:moveTo>
                  <a:pt x="0" y="504"/>
                </a:moveTo>
                <a:lnTo>
                  <a:pt x="31" y="241"/>
                </a:lnTo>
                <a:lnTo>
                  <a:pt x="810" y="240"/>
                </a:lnTo>
                <a:lnTo>
                  <a:pt x="816" y="0"/>
                </a:lnTo>
                <a:lnTo>
                  <a:pt x="996" y="0"/>
                </a:lnTo>
                <a:lnTo>
                  <a:pt x="1032" y="504"/>
                </a:lnTo>
              </a:path>
            </a:pathLst>
          </a:custGeom>
          <a:noFill/>
          <a:ln w="9525" cap="flat" cmpd="sng">
            <a:solidFill>
              <a:schemeClr val="tx1"/>
            </a:solidFill>
            <a:prstDash val="solid"/>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GB"/>
          </a:p>
        </p:txBody>
      </p:sp>
      <p:sp>
        <p:nvSpPr>
          <p:cNvPr id="15" name="Line 14">
            <a:extLst>
              <a:ext uri="{FF2B5EF4-FFF2-40B4-BE49-F238E27FC236}">
                <a16:creationId xmlns:a16="http://schemas.microsoft.com/office/drawing/2014/main" id="{1EF4A7F3-97F8-480A-BF75-0ED19D16895E}"/>
              </a:ext>
            </a:extLst>
          </p:cNvPr>
          <p:cNvSpPr>
            <a:spLocks noChangeShapeType="1"/>
          </p:cNvSpPr>
          <p:nvPr/>
        </p:nvSpPr>
        <p:spPr bwMode="auto">
          <a:xfrm>
            <a:off x="5067300" y="3490447"/>
            <a:ext cx="0" cy="833438"/>
          </a:xfrm>
          <a:prstGeom prst="line">
            <a:avLst/>
          </a:prstGeom>
          <a:noFill/>
          <a:ln w="9525">
            <a:solidFill>
              <a:schemeClr val="tx1"/>
            </a:solidFill>
            <a:prstDash val="sysDot"/>
            <a:round/>
            <a:headEnd/>
            <a:tailEnd/>
          </a:ln>
          <a:extLst>
            <a:ext uri="{909E8E84-426E-40dd-AFC4-6F175D3DCCD1}">
              <a14:hiddenFill xmlns:a14="http://schemas.microsoft.com/office/drawing/2010/main" xmlns="">
                <a:noFill/>
              </a14:hiddenFill>
            </a:ext>
          </a:extLst>
        </p:spPr>
        <p:txBody>
          <a:bodyPr wrap="none" anchor="ctr"/>
          <a:lstStyle/>
          <a:p>
            <a:endParaRPr lang="en-GB"/>
          </a:p>
        </p:txBody>
      </p:sp>
      <p:sp>
        <p:nvSpPr>
          <p:cNvPr id="16" name="Line 15">
            <a:extLst>
              <a:ext uri="{FF2B5EF4-FFF2-40B4-BE49-F238E27FC236}">
                <a16:creationId xmlns:a16="http://schemas.microsoft.com/office/drawing/2014/main" id="{A995EF91-E648-46C2-BAD3-43593129AFC6}"/>
              </a:ext>
            </a:extLst>
          </p:cNvPr>
          <p:cNvSpPr>
            <a:spLocks noChangeShapeType="1"/>
          </p:cNvSpPr>
          <p:nvPr/>
        </p:nvSpPr>
        <p:spPr bwMode="auto">
          <a:xfrm>
            <a:off x="5370512" y="3490447"/>
            <a:ext cx="0" cy="833438"/>
          </a:xfrm>
          <a:prstGeom prst="line">
            <a:avLst/>
          </a:prstGeom>
          <a:noFill/>
          <a:ln w="9525">
            <a:solidFill>
              <a:schemeClr val="tx1"/>
            </a:solidFill>
            <a:prstDash val="sysDot"/>
            <a:round/>
            <a:headEnd/>
            <a:tailEnd/>
          </a:ln>
          <a:extLst>
            <a:ext uri="{909E8E84-426E-40dd-AFC4-6F175D3DCCD1}">
              <a14:hiddenFill xmlns:a14="http://schemas.microsoft.com/office/drawing/2010/main" xmlns="">
                <a:noFill/>
              </a14:hiddenFill>
            </a:ext>
          </a:extLst>
        </p:spPr>
        <p:txBody>
          <a:bodyPr wrap="none" anchor="ctr"/>
          <a:lstStyle/>
          <a:p>
            <a:endParaRPr lang="en-GB"/>
          </a:p>
        </p:txBody>
      </p:sp>
      <p:sp>
        <p:nvSpPr>
          <p:cNvPr id="17" name="Line 16">
            <a:extLst>
              <a:ext uri="{FF2B5EF4-FFF2-40B4-BE49-F238E27FC236}">
                <a16:creationId xmlns:a16="http://schemas.microsoft.com/office/drawing/2014/main" id="{FB98BBA0-B2B0-4979-B840-59EED271E4EC}"/>
              </a:ext>
            </a:extLst>
          </p:cNvPr>
          <p:cNvSpPr>
            <a:spLocks noChangeShapeType="1"/>
          </p:cNvSpPr>
          <p:nvPr/>
        </p:nvSpPr>
        <p:spPr bwMode="auto">
          <a:xfrm>
            <a:off x="5673725" y="3490447"/>
            <a:ext cx="0" cy="833438"/>
          </a:xfrm>
          <a:prstGeom prst="line">
            <a:avLst/>
          </a:prstGeom>
          <a:noFill/>
          <a:ln w="9525">
            <a:solidFill>
              <a:schemeClr val="tx1"/>
            </a:solidFill>
            <a:prstDash val="sysDot"/>
            <a:round/>
            <a:headEnd/>
            <a:tailEnd/>
          </a:ln>
          <a:extLst>
            <a:ext uri="{909E8E84-426E-40dd-AFC4-6F175D3DCCD1}">
              <a14:hiddenFill xmlns:a14="http://schemas.microsoft.com/office/drawing/2010/main" xmlns="">
                <a:noFill/>
              </a14:hiddenFill>
            </a:ext>
          </a:extLst>
        </p:spPr>
        <p:txBody>
          <a:bodyPr wrap="none" anchor="ctr"/>
          <a:lstStyle/>
          <a:p>
            <a:endParaRPr lang="en-GB"/>
          </a:p>
        </p:txBody>
      </p:sp>
      <p:sp>
        <p:nvSpPr>
          <p:cNvPr id="18" name="Line 17">
            <a:extLst>
              <a:ext uri="{FF2B5EF4-FFF2-40B4-BE49-F238E27FC236}">
                <a16:creationId xmlns:a16="http://schemas.microsoft.com/office/drawing/2014/main" id="{1FB13F50-6950-4467-AD4C-EFF2F3FFC8D0}"/>
              </a:ext>
            </a:extLst>
          </p:cNvPr>
          <p:cNvSpPr>
            <a:spLocks noChangeShapeType="1"/>
          </p:cNvSpPr>
          <p:nvPr/>
        </p:nvSpPr>
        <p:spPr bwMode="auto">
          <a:xfrm>
            <a:off x="5976937" y="3490447"/>
            <a:ext cx="0" cy="833438"/>
          </a:xfrm>
          <a:prstGeom prst="line">
            <a:avLst/>
          </a:prstGeom>
          <a:noFill/>
          <a:ln w="9525">
            <a:solidFill>
              <a:schemeClr val="tx1"/>
            </a:solidFill>
            <a:prstDash val="sysDot"/>
            <a:round/>
            <a:headEnd/>
            <a:tailEnd/>
          </a:ln>
          <a:extLst>
            <a:ext uri="{909E8E84-426E-40dd-AFC4-6F175D3DCCD1}">
              <a14:hiddenFill xmlns:a14="http://schemas.microsoft.com/office/drawing/2010/main" xmlns="">
                <a:noFill/>
              </a14:hiddenFill>
            </a:ext>
          </a:extLst>
        </p:spPr>
        <p:txBody>
          <a:bodyPr wrap="none" anchor="ctr"/>
          <a:lstStyle/>
          <a:p>
            <a:endParaRPr lang="en-GB"/>
          </a:p>
        </p:txBody>
      </p:sp>
      <p:sp>
        <p:nvSpPr>
          <p:cNvPr id="19" name="Line 18">
            <a:extLst>
              <a:ext uri="{FF2B5EF4-FFF2-40B4-BE49-F238E27FC236}">
                <a16:creationId xmlns:a16="http://schemas.microsoft.com/office/drawing/2014/main" id="{48D5E8DE-0167-436E-A92A-38BC171549B5}"/>
              </a:ext>
            </a:extLst>
          </p:cNvPr>
          <p:cNvSpPr>
            <a:spLocks noChangeShapeType="1"/>
          </p:cNvSpPr>
          <p:nvPr/>
        </p:nvSpPr>
        <p:spPr bwMode="auto">
          <a:xfrm>
            <a:off x="6281737" y="3490447"/>
            <a:ext cx="0" cy="833438"/>
          </a:xfrm>
          <a:prstGeom prst="line">
            <a:avLst/>
          </a:prstGeom>
          <a:noFill/>
          <a:ln w="9525">
            <a:solidFill>
              <a:schemeClr val="tx1"/>
            </a:solidFill>
            <a:prstDash val="sysDot"/>
            <a:round/>
            <a:headEnd/>
            <a:tailEnd/>
          </a:ln>
          <a:extLst>
            <a:ext uri="{909E8E84-426E-40dd-AFC4-6F175D3DCCD1}">
              <a14:hiddenFill xmlns:a14="http://schemas.microsoft.com/office/drawing/2010/main" xmlns="">
                <a:noFill/>
              </a14:hiddenFill>
            </a:ext>
          </a:extLst>
        </p:spPr>
        <p:txBody>
          <a:bodyPr wrap="none" anchor="ctr"/>
          <a:lstStyle/>
          <a:p>
            <a:endParaRPr lang="en-GB"/>
          </a:p>
        </p:txBody>
      </p:sp>
      <p:sp>
        <p:nvSpPr>
          <p:cNvPr id="20" name="Text Box 19">
            <a:extLst>
              <a:ext uri="{FF2B5EF4-FFF2-40B4-BE49-F238E27FC236}">
                <a16:creationId xmlns:a16="http://schemas.microsoft.com/office/drawing/2014/main" id="{6AA0C0B3-1766-45C6-A238-6B6622451973}"/>
              </a:ext>
            </a:extLst>
          </p:cNvPr>
          <p:cNvSpPr txBox="1">
            <a:spLocks noChangeArrowheads="1"/>
          </p:cNvSpPr>
          <p:nvPr/>
        </p:nvSpPr>
        <p:spPr bwMode="auto">
          <a:xfrm>
            <a:off x="4778375" y="3977810"/>
            <a:ext cx="1462087"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altLang="en-US" sz="1200" b="1"/>
              <a:t>1     2     3     4     5</a:t>
            </a:r>
          </a:p>
        </p:txBody>
      </p:sp>
      <p:sp>
        <p:nvSpPr>
          <p:cNvPr id="21" name="Text Box 20">
            <a:extLst>
              <a:ext uri="{FF2B5EF4-FFF2-40B4-BE49-F238E27FC236}">
                <a16:creationId xmlns:a16="http://schemas.microsoft.com/office/drawing/2014/main" id="{B287CFA8-B36F-400F-83C9-BAD183B21B8A}"/>
              </a:ext>
            </a:extLst>
          </p:cNvPr>
          <p:cNvSpPr txBox="1">
            <a:spLocks noChangeArrowheads="1"/>
          </p:cNvSpPr>
          <p:nvPr/>
        </p:nvSpPr>
        <p:spPr bwMode="auto">
          <a:xfrm>
            <a:off x="4687887" y="3338047"/>
            <a:ext cx="1209675" cy="274638"/>
          </a:xfrm>
          <a:prstGeom prst="rect">
            <a:avLst/>
          </a:prstGeom>
          <a:solidFill>
            <a:schemeClr val="bg1"/>
          </a:soli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altLang="en-US" sz="1200" b="1"/>
              <a:t>Bump vs. turn</a:t>
            </a:r>
          </a:p>
        </p:txBody>
      </p:sp>
      <p:sp>
        <p:nvSpPr>
          <p:cNvPr id="22" name="Line 22">
            <a:extLst>
              <a:ext uri="{FF2B5EF4-FFF2-40B4-BE49-F238E27FC236}">
                <a16:creationId xmlns:a16="http://schemas.microsoft.com/office/drawing/2014/main" id="{836FEEDC-B97E-4937-BE4F-DF62ECFE74C8}"/>
              </a:ext>
            </a:extLst>
          </p:cNvPr>
          <p:cNvSpPr>
            <a:spLocks noChangeShapeType="1"/>
          </p:cNvSpPr>
          <p:nvPr/>
        </p:nvSpPr>
        <p:spPr bwMode="auto">
          <a:xfrm flipH="1">
            <a:off x="4103687" y="3849222"/>
            <a:ext cx="495300" cy="0"/>
          </a:xfrm>
          <a:prstGeom prst="line">
            <a:avLst/>
          </a:prstGeom>
          <a:noFill/>
          <a:ln w="19050">
            <a:solidFill>
              <a:schemeClr val="accent2"/>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23" name="Text Box 11">
            <a:extLst>
              <a:ext uri="{FF2B5EF4-FFF2-40B4-BE49-F238E27FC236}">
                <a16:creationId xmlns:a16="http://schemas.microsoft.com/office/drawing/2014/main" id="{B7E0BAD5-E372-436E-A9FA-70E7A4045C2D}"/>
              </a:ext>
            </a:extLst>
          </p:cNvPr>
          <p:cNvSpPr txBox="1">
            <a:spLocks noChangeArrowheads="1"/>
          </p:cNvSpPr>
          <p:nvPr/>
        </p:nvSpPr>
        <p:spPr bwMode="auto">
          <a:xfrm>
            <a:off x="5334000" y="439577"/>
            <a:ext cx="4053840" cy="258532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square">
            <a:spAutoFit/>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buFontTx/>
              <a:buAutoNum type="alphaLcPeriod"/>
            </a:pPr>
            <a:r>
              <a:rPr lang="en-US" altLang="en-US" dirty="0">
                <a:latin typeface="Arial"/>
                <a:cs typeface="Arial"/>
              </a:rPr>
              <a:t>Unperturbed beam</a:t>
            </a:r>
          </a:p>
          <a:p>
            <a:pPr algn="l" eaLnBrk="1" hangingPunct="1">
              <a:buFontTx/>
              <a:buAutoNum type="alphaLcPeriod"/>
            </a:pPr>
            <a:endParaRPr lang="en-US" altLang="en-US" dirty="0">
              <a:latin typeface="Arial"/>
              <a:cs typeface="Arial"/>
            </a:endParaRPr>
          </a:p>
          <a:p>
            <a:pPr algn="l" eaLnBrk="1" hangingPunct="1">
              <a:buFontTx/>
              <a:buAutoNum type="alphaLcPeriod"/>
            </a:pPr>
            <a:r>
              <a:rPr lang="en-US" altLang="en-US" dirty="0">
                <a:latin typeface="Arial"/>
                <a:cs typeface="Arial"/>
              </a:rPr>
              <a:t>Increasing non-linear fields</a:t>
            </a:r>
          </a:p>
          <a:p>
            <a:pPr marL="0" indent="0" algn="l" eaLnBrk="1" hangingPunct="1"/>
            <a:endParaRPr lang="en-US" altLang="en-US" dirty="0">
              <a:latin typeface="Arial"/>
              <a:cs typeface="Arial"/>
            </a:endParaRPr>
          </a:p>
          <a:p>
            <a:pPr algn="l" eaLnBrk="1" hangingPunct="1">
              <a:buFontTx/>
              <a:buAutoNum type="alphaLcPeriod"/>
            </a:pPr>
            <a:r>
              <a:rPr lang="en-US" altLang="en-US" dirty="0">
                <a:latin typeface="Arial"/>
                <a:cs typeface="Arial"/>
              </a:rPr>
              <a:t>Beam captured in stable islands</a:t>
            </a:r>
          </a:p>
          <a:p>
            <a:pPr algn="l" eaLnBrk="1" hangingPunct="1">
              <a:buFontTx/>
              <a:buAutoNum type="alphaLcPeriod"/>
            </a:pPr>
            <a:endParaRPr lang="en-US" altLang="en-US" dirty="0">
              <a:latin typeface="Arial"/>
              <a:cs typeface="Arial"/>
            </a:endParaRPr>
          </a:p>
          <a:p>
            <a:pPr algn="l" eaLnBrk="1" hangingPunct="1">
              <a:buFontTx/>
              <a:buAutoNum type="alphaLcPeriod"/>
            </a:pPr>
            <a:r>
              <a:rPr lang="en-US" altLang="en-US" dirty="0">
                <a:latin typeface="Arial"/>
                <a:cs typeface="Arial"/>
              </a:rPr>
              <a:t>Islands separated and beam bumped across septum – extracted in 5 turns</a:t>
            </a:r>
          </a:p>
        </p:txBody>
      </p:sp>
    </p:spTree>
    <p:extLst>
      <p:ext uri="{BB962C8B-B14F-4D97-AF65-F5344CB8AC3E}">
        <p14:creationId xmlns:p14="http://schemas.microsoft.com/office/powerpoint/2010/main" val="53011750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8A554E-074C-3721-7586-03EDEF13A323}"/>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BBBC267B-664C-58B1-B5E6-08EA8F4A2FF0}"/>
              </a:ext>
            </a:extLst>
          </p:cNvPr>
          <p:cNvSpPr>
            <a:spLocks noGrp="1"/>
          </p:cNvSpPr>
          <p:nvPr>
            <p:ph type="title"/>
          </p:nvPr>
        </p:nvSpPr>
        <p:spPr/>
        <p:txBody>
          <a:bodyPr/>
          <a:lstStyle/>
          <a:p>
            <a:r>
              <a:rPr lang="en-US" dirty="0"/>
              <a:t>Layout</a:t>
            </a:r>
          </a:p>
        </p:txBody>
      </p:sp>
      <p:sp>
        <p:nvSpPr>
          <p:cNvPr id="8" name="Content Placeholder 7">
            <a:extLst>
              <a:ext uri="{FF2B5EF4-FFF2-40B4-BE49-F238E27FC236}">
                <a16:creationId xmlns:a16="http://schemas.microsoft.com/office/drawing/2014/main" id="{AC9181E5-61D5-48E5-A3C9-2D6DB145CEFA}"/>
              </a:ext>
            </a:extLst>
          </p:cNvPr>
          <p:cNvSpPr>
            <a:spLocks noGrp="1"/>
          </p:cNvSpPr>
          <p:nvPr>
            <p:ph idx="1"/>
          </p:nvPr>
        </p:nvSpPr>
        <p:spPr/>
        <p:txBody>
          <a:bodyPr>
            <a:normAutofit fontScale="85000" lnSpcReduction="20000"/>
          </a:bodyPr>
          <a:lstStyle/>
          <a:p>
            <a:r>
              <a:rPr lang="en-US" dirty="0">
                <a:solidFill>
                  <a:schemeClr val="accent1"/>
                </a:solidFill>
              </a:rPr>
              <a:t>Basic principle + hardware</a:t>
            </a:r>
          </a:p>
          <a:p>
            <a:r>
              <a:rPr lang="en-US" dirty="0">
                <a:solidFill>
                  <a:schemeClr val="accent1"/>
                </a:solidFill>
              </a:rPr>
              <a:t>Injection techniques</a:t>
            </a:r>
          </a:p>
          <a:p>
            <a:pPr lvl="1"/>
            <a:r>
              <a:rPr lang="en-US" dirty="0">
                <a:solidFill>
                  <a:schemeClr val="accent1"/>
                </a:solidFill>
              </a:rPr>
              <a:t>Fast injection</a:t>
            </a:r>
          </a:p>
          <a:p>
            <a:pPr lvl="2"/>
            <a:r>
              <a:rPr lang="en-US" dirty="0">
                <a:solidFill>
                  <a:schemeClr val="accent1"/>
                </a:solidFill>
              </a:rPr>
              <a:t>Normalized phase space</a:t>
            </a:r>
          </a:p>
          <a:p>
            <a:pPr lvl="2"/>
            <a:r>
              <a:rPr lang="en-US" dirty="0">
                <a:solidFill>
                  <a:schemeClr val="accent1"/>
                </a:solidFill>
              </a:rPr>
              <a:t>Imperfect injection</a:t>
            </a:r>
          </a:p>
          <a:p>
            <a:pPr lvl="1"/>
            <a:r>
              <a:rPr lang="en-US" dirty="0">
                <a:solidFill>
                  <a:schemeClr val="accent1"/>
                </a:solidFill>
              </a:rPr>
              <a:t>Multi-turn injection</a:t>
            </a:r>
          </a:p>
          <a:p>
            <a:pPr lvl="1"/>
            <a:r>
              <a:rPr lang="en-US" dirty="0">
                <a:solidFill>
                  <a:schemeClr val="accent1"/>
                </a:solidFill>
              </a:rPr>
              <a:t>Charge exchange technique</a:t>
            </a:r>
          </a:p>
          <a:p>
            <a:pPr lvl="1"/>
            <a:r>
              <a:rPr lang="en-US" dirty="0">
                <a:solidFill>
                  <a:schemeClr val="accent1"/>
                </a:solidFill>
              </a:rPr>
              <a:t>Lepton injection</a:t>
            </a:r>
          </a:p>
          <a:p>
            <a:r>
              <a:rPr lang="en-US" dirty="0"/>
              <a:t>Extraction techniques</a:t>
            </a:r>
          </a:p>
          <a:p>
            <a:pPr lvl="1"/>
            <a:r>
              <a:rPr lang="en-US" dirty="0">
                <a:solidFill>
                  <a:schemeClr val="accent1"/>
                </a:solidFill>
              </a:rPr>
              <a:t>Fast extraction</a:t>
            </a:r>
          </a:p>
          <a:p>
            <a:pPr lvl="1"/>
            <a:r>
              <a:rPr lang="en-US" dirty="0">
                <a:solidFill>
                  <a:schemeClr val="accent1"/>
                </a:solidFill>
              </a:rPr>
              <a:t>Multi-turn extraction</a:t>
            </a:r>
          </a:p>
          <a:p>
            <a:pPr lvl="1"/>
            <a:r>
              <a:rPr lang="en-US" dirty="0">
                <a:solidFill>
                  <a:schemeClr val="accent1"/>
                </a:solidFill>
              </a:rPr>
              <a:t>Resonant multi-turn extraction</a:t>
            </a:r>
          </a:p>
          <a:p>
            <a:pPr lvl="1"/>
            <a:r>
              <a:rPr lang="en-US" dirty="0"/>
              <a:t>Resonant slow extraction</a:t>
            </a:r>
          </a:p>
          <a:p>
            <a:r>
              <a:rPr lang="en-US" dirty="0">
                <a:solidFill>
                  <a:schemeClr val="accent1"/>
                </a:solidFill>
              </a:rPr>
              <a:t>Transfer between machines</a:t>
            </a:r>
          </a:p>
          <a:p>
            <a:r>
              <a:rPr lang="en-US" dirty="0">
                <a:solidFill>
                  <a:schemeClr val="accent1"/>
                </a:solidFill>
              </a:rPr>
              <a:t>R&amp;D example</a:t>
            </a:r>
          </a:p>
          <a:p>
            <a:r>
              <a:rPr lang="en-US" dirty="0">
                <a:solidFill>
                  <a:schemeClr val="accent1"/>
                </a:solidFill>
              </a:rPr>
              <a:t>Conclusion</a:t>
            </a:r>
          </a:p>
        </p:txBody>
      </p:sp>
      <p:sp>
        <p:nvSpPr>
          <p:cNvPr id="4" name="Footer Placeholder 3">
            <a:extLst>
              <a:ext uri="{FF2B5EF4-FFF2-40B4-BE49-F238E27FC236}">
                <a16:creationId xmlns:a16="http://schemas.microsoft.com/office/drawing/2014/main" id="{62CB3B2F-5376-49DB-9809-B393731A58E1}"/>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5" name="Slide Number Placeholder 4">
            <a:extLst>
              <a:ext uri="{FF2B5EF4-FFF2-40B4-BE49-F238E27FC236}">
                <a16:creationId xmlns:a16="http://schemas.microsoft.com/office/drawing/2014/main" id="{56B3F487-8E14-D340-9373-B2ED80DA6FA5}"/>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85</a:t>
            </a:fld>
            <a:endParaRPr lang="en-US" dirty="0"/>
          </a:p>
        </p:txBody>
      </p:sp>
      <p:sp>
        <p:nvSpPr>
          <p:cNvPr id="6" name="Oval 5">
            <a:extLst>
              <a:ext uri="{FF2B5EF4-FFF2-40B4-BE49-F238E27FC236}">
                <a16:creationId xmlns:a16="http://schemas.microsoft.com/office/drawing/2014/main" id="{68510356-0421-84C5-FE1A-B0F760A7F5F9}"/>
              </a:ext>
            </a:extLst>
          </p:cNvPr>
          <p:cNvSpPr>
            <a:spLocks noChangeArrowheads="1"/>
          </p:cNvSpPr>
          <p:nvPr/>
        </p:nvSpPr>
        <p:spPr bwMode="auto">
          <a:xfrm>
            <a:off x="3812063" y="1598627"/>
            <a:ext cx="2427605" cy="411734"/>
          </a:xfrm>
          <a:prstGeom prst="ellipse">
            <a:avLst/>
          </a:prstGeom>
          <a:noFill/>
          <a:ln w="1587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9" name="Oval 6">
            <a:extLst>
              <a:ext uri="{FF2B5EF4-FFF2-40B4-BE49-F238E27FC236}">
                <a16:creationId xmlns:a16="http://schemas.microsoft.com/office/drawing/2014/main" id="{E7612C63-73D7-3399-87B2-48BC6B20E55B}"/>
              </a:ext>
            </a:extLst>
          </p:cNvPr>
          <p:cNvSpPr>
            <a:spLocks noChangeArrowheads="1"/>
          </p:cNvSpPr>
          <p:nvPr/>
        </p:nvSpPr>
        <p:spPr bwMode="auto">
          <a:xfrm>
            <a:off x="4982026" y="1984103"/>
            <a:ext cx="43839" cy="50416"/>
          </a:xfrm>
          <a:prstGeom prst="ellipse">
            <a:avLst/>
          </a:prstGeom>
          <a:solidFill>
            <a:schemeClr val="tx1"/>
          </a:solidFill>
          <a:ln w="9525">
            <a:solidFill>
              <a:schemeClr val="tx1"/>
            </a:solidFill>
            <a:round/>
            <a:headEnd/>
            <a:tailEnd/>
          </a:ln>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0" name="Oval 9">
            <a:extLst>
              <a:ext uri="{FF2B5EF4-FFF2-40B4-BE49-F238E27FC236}">
                <a16:creationId xmlns:a16="http://schemas.microsoft.com/office/drawing/2014/main" id="{B0491626-7525-5D4B-3113-5C054F89E6AC}"/>
              </a:ext>
            </a:extLst>
          </p:cNvPr>
          <p:cNvSpPr>
            <a:spLocks noChangeArrowheads="1"/>
          </p:cNvSpPr>
          <p:nvPr/>
        </p:nvSpPr>
        <p:spPr bwMode="auto">
          <a:xfrm>
            <a:off x="3940841" y="1657446"/>
            <a:ext cx="2188315" cy="284643"/>
          </a:xfrm>
          <a:prstGeom prst="ellipse">
            <a:avLst/>
          </a:prstGeom>
          <a:noFill/>
          <a:ln w="15875">
            <a:solidFill>
              <a:schemeClr val="tx1"/>
            </a:solidFill>
            <a:prstDash val="sysDot"/>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1" name="Rectangle 10">
            <a:extLst>
              <a:ext uri="{FF2B5EF4-FFF2-40B4-BE49-F238E27FC236}">
                <a16:creationId xmlns:a16="http://schemas.microsoft.com/office/drawing/2014/main" id="{188D43E8-450A-B305-EF0C-56B0D089E710}"/>
              </a:ext>
            </a:extLst>
          </p:cNvPr>
          <p:cNvSpPr>
            <a:spLocks noChangeArrowheads="1"/>
          </p:cNvSpPr>
          <p:nvPr/>
        </p:nvSpPr>
        <p:spPr bwMode="auto">
          <a:xfrm>
            <a:off x="4907133" y="1880118"/>
            <a:ext cx="239290" cy="95581"/>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algn="ctr" eaLnBrk="1" hangingPunct="1"/>
            <a:endParaRPr lang="en-GB" altLang="en-US" sz="1800" b="0">
              <a:solidFill>
                <a:srgbClr val="000000"/>
              </a:solidFill>
            </a:endParaRPr>
          </a:p>
        </p:txBody>
      </p:sp>
      <p:sp>
        <p:nvSpPr>
          <p:cNvPr id="12" name="Line 12">
            <a:extLst>
              <a:ext uri="{FF2B5EF4-FFF2-40B4-BE49-F238E27FC236}">
                <a16:creationId xmlns:a16="http://schemas.microsoft.com/office/drawing/2014/main" id="{DADC4092-CD56-39B3-7A80-33ECA2C4B6AA}"/>
              </a:ext>
            </a:extLst>
          </p:cNvPr>
          <p:cNvSpPr>
            <a:spLocks noChangeShapeType="1"/>
          </p:cNvSpPr>
          <p:nvPr/>
        </p:nvSpPr>
        <p:spPr bwMode="auto">
          <a:xfrm>
            <a:off x="4879734" y="1939988"/>
            <a:ext cx="26487" cy="0"/>
          </a:xfrm>
          <a:prstGeom prst="line">
            <a:avLst/>
          </a:prstGeom>
          <a:noFill/>
          <a:ln w="9525">
            <a:solidFill>
              <a:schemeClr val="tx1"/>
            </a:solidFill>
            <a:round/>
            <a:headEnd/>
            <a:tailEnd type="triangle" w="lg" len="lg"/>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13" name="Oval 18">
            <a:extLst>
              <a:ext uri="{FF2B5EF4-FFF2-40B4-BE49-F238E27FC236}">
                <a16:creationId xmlns:a16="http://schemas.microsoft.com/office/drawing/2014/main" id="{5D8E5A63-0DF0-37AB-16E3-602B6D14D905}"/>
              </a:ext>
            </a:extLst>
          </p:cNvPr>
          <p:cNvSpPr>
            <a:spLocks noChangeArrowheads="1"/>
          </p:cNvSpPr>
          <p:nvPr/>
        </p:nvSpPr>
        <p:spPr bwMode="auto">
          <a:xfrm>
            <a:off x="3946321" y="3035494"/>
            <a:ext cx="4073407" cy="680621"/>
          </a:xfrm>
          <a:prstGeom prst="ellipse">
            <a:avLst/>
          </a:prstGeom>
          <a:noFill/>
          <a:ln w="1587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4" name="Oval 19">
            <a:extLst>
              <a:ext uri="{FF2B5EF4-FFF2-40B4-BE49-F238E27FC236}">
                <a16:creationId xmlns:a16="http://schemas.microsoft.com/office/drawing/2014/main" id="{C9C98F88-DC81-DB2E-AC4D-BD468559CB97}"/>
              </a:ext>
            </a:extLst>
          </p:cNvPr>
          <p:cNvSpPr>
            <a:spLocks noChangeArrowheads="1"/>
          </p:cNvSpPr>
          <p:nvPr/>
        </p:nvSpPr>
        <p:spPr bwMode="auto">
          <a:xfrm>
            <a:off x="7933876" y="3277072"/>
            <a:ext cx="43839" cy="50416"/>
          </a:xfrm>
          <a:prstGeom prst="ellipse">
            <a:avLst/>
          </a:prstGeom>
          <a:solidFill>
            <a:schemeClr val="tx1"/>
          </a:solidFill>
          <a:ln w="9525">
            <a:solidFill>
              <a:schemeClr val="tx1"/>
            </a:solidFill>
            <a:round/>
            <a:headEnd/>
            <a:tailEnd/>
          </a:ln>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5" name="Oval 20">
            <a:extLst>
              <a:ext uri="{FF2B5EF4-FFF2-40B4-BE49-F238E27FC236}">
                <a16:creationId xmlns:a16="http://schemas.microsoft.com/office/drawing/2014/main" id="{77732001-7218-1DF1-AC6C-98808C62C9F1}"/>
              </a:ext>
            </a:extLst>
          </p:cNvPr>
          <p:cNvSpPr>
            <a:spLocks noChangeArrowheads="1"/>
          </p:cNvSpPr>
          <p:nvPr/>
        </p:nvSpPr>
        <p:spPr bwMode="auto">
          <a:xfrm>
            <a:off x="4131725" y="3124773"/>
            <a:ext cx="3705339" cy="493660"/>
          </a:xfrm>
          <a:prstGeom prst="ellipse">
            <a:avLst/>
          </a:prstGeom>
          <a:noFill/>
          <a:ln w="15875">
            <a:solidFill>
              <a:schemeClr val="tx1"/>
            </a:solidFill>
            <a:prstDash val="sysDot"/>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6" name="Rectangle 21">
            <a:extLst>
              <a:ext uri="{FF2B5EF4-FFF2-40B4-BE49-F238E27FC236}">
                <a16:creationId xmlns:a16="http://schemas.microsoft.com/office/drawing/2014/main" id="{B2573632-F253-AAE9-7B9A-B860D1BDF038}"/>
              </a:ext>
            </a:extLst>
          </p:cNvPr>
          <p:cNvSpPr>
            <a:spLocks noChangeArrowheads="1"/>
          </p:cNvSpPr>
          <p:nvPr/>
        </p:nvSpPr>
        <p:spPr bwMode="auto">
          <a:xfrm>
            <a:off x="7645267" y="3304381"/>
            <a:ext cx="239290" cy="13129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7" name="Line 22">
            <a:extLst>
              <a:ext uri="{FF2B5EF4-FFF2-40B4-BE49-F238E27FC236}">
                <a16:creationId xmlns:a16="http://schemas.microsoft.com/office/drawing/2014/main" id="{C7651BFD-7DFB-92A5-3C4D-6F596B0B2914}"/>
              </a:ext>
            </a:extLst>
          </p:cNvPr>
          <p:cNvSpPr>
            <a:spLocks noChangeShapeType="1"/>
          </p:cNvSpPr>
          <p:nvPr/>
        </p:nvSpPr>
        <p:spPr bwMode="auto">
          <a:xfrm>
            <a:off x="7728379" y="3282324"/>
            <a:ext cx="51146" cy="42014"/>
          </a:xfrm>
          <a:prstGeom prst="line">
            <a:avLst/>
          </a:prstGeom>
          <a:noFill/>
          <a:ln w="9525">
            <a:solidFill>
              <a:schemeClr val="tx1"/>
            </a:solidFill>
            <a:round/>
            <a:headEnd/>
            <a:tailEnd type="triangle" w="lg" len="lg"/>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18" name="Text Box 25">
            <a:extLst>
              <a:ext uri="{FF2B5EF4-FFF2-40B4-BE49-F238E27FC236}">
                <a16:creationId xmlns:a16="http://schemas.microsoft.com/office/drawing/2014/main" id="{86932460-EE97-2996-719B-C5C0BC5FC394}"/>
              </a:ext>
            </a:extLst>
          </p:cNvPr>
          <p:cNvSpPr txBox="1">
            <a:spLocks noChangeArrowheads="1"/>
          </p:cNvSpPr>
          <p:nvPr/>
        </p:nvSpPr>
        <p:spPr bwMode="auto">
          <a:xfrm>
            <a:off x="4666017" y="1667950"/>
            <a:ext cx="113120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dirty="0">
                <a:latin typeface="Calibri"/>
              </a:rPr>
              <a:t>Extraction</a:t>
            </a:r>
          </a:p>
        </p:txBody>
      </p:sp>
      <p:sp>
        <p:nvSpPr>
          <p:cNvPr id="19" name="Text Box 26">
            <a:extLst>
              <a:ext uri="{FF2B5EF4-FFF2-40B4-BE49-F238E27FC236}">
                <a16:creationId xmlns:a16="http://schemas.microsoft.com/office/drawing/2014/main" id="{22D91BE8-3701-9790-9755-CC30AF7893DF}"/>
              </a:ext>
            </a:extLst>
          </p:cNvPr>
          <p:cNvSpPr txBox="1">
            <a:spLocks noChangeArrowheads="1"/>
          </p:cNvSpPr>
          <p:nvPr/>
        </p:nvSpPr>
        <p:spPr bwMode="auto">
          <a:xfrm>
            <a:off x="6090677" y="2279625"/>
            <a:ext cx="938398"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dirty="0">
                <a:solidFill>
                  <a:schemeClr val="accent1"/>
                </a:solidFill>
                <a:latin typeface="Calibri"/>
              </a:rPr>
              <a:t>Transfer</a:t>
            </a:r>
          </a:p>
        </p:txBody>
      </p:sp>
      <p:sp>
        <p:nvSpPr>
          <p:cNvPr id="20" name="Text Box 27">
            <a:extLst>
              <a:ext uri="{FF2B5EF4-FFF2-40B4-BE49-F238E27FC236}">
                <a16:creationId xmlns:a16="http://schemas.microsoft.com/office/drawing/2014/main" id="{83DE6AA5-3BB0-FD3F-3FCB-A99BC26331FD}"/>
              </a:ext>
            </a:extLst>
          </p:cNvPr>
          <p:cNvSpPr txBox="1">
            <a:spLocks noChangeArrowheads="1"/>
          </p:cNvSpPr>
          <p:nvPr/>
        </p:nvSpPr>
        <p:spPr bwMode="auto">
          <a:xfrm>
            <a:off x="8042561" y="3180966"/>
            <a:ext cx="1005403"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dirty="0">
                <a:solidFill>
                  <a:schemeClr val="accent1"/>
                </a:solidFill>
                <a:latin typeface="Calibri"/>
              </a:rPr>
              <a:t>Injection</a:t>
            </a:r>
          </a:p>
        </p:txBody>
      </p:sp>
      <p:sp>
        <p:nvSpPr>
          <p:cNvPr id="21" name="Freeform 39">
            <a:extLst>
              <a:ext uri="{FF2B5EF4-FFF2-40B4-BE49-F238E27FC236}">
                <a16:creationId xmlns:a16="http://schemas.microsoft.com/office/drawing/2014/main" id="{2187A0CE-98EF-0EB6-5DE7-FBF86F39E763}"/>
              </a:ext>
            </a:extLst>
          </p:cNvPr>
          <p:cNvSpPr>
            <a:spLocks/>
          </p:cNvSpPr>
          <p:nvPr/>
        </p:nvSpPr>
        <p:spPr bwMode="auto">
          <a:xfrm>
            <a:off x="5005772" y="2008260"/>
            <a:ext cx="2953677" cy="1294020"/>
          </a:xfrm>
          <a:custGeom>
            <a:avLst/>
            <a:gdLst>
              <a:gd name="T0" fmla="*/ 0 w 3234"/>
              <a:gd name="T1" fmla="*/ 0 h 1232"/>
              <a:gd name="T2" fmla="*/ 2147483647 w 3234"/>
              <a:gd name="T3" fmla="*/ 2147483647 h 1232"/>
              <a:gd name="T4" fmla="*/ 2147483647 w 3234"/>
              <a:gd name="T5" fmla="*/ 2147483647 h 1232"/>
              <a:gd name="T6" fmla="*/ 2147483647 w 3234"/>
              <a:gd name="T7" fmla="*/ 2147483647 h 1232"/>
              <a:gd name="T8" fmla="*/ 2147483647 w 3234"/>
              <a:gd name="T9" fmla="*/ 2147483647 h 1232"/>
              <a:gd name="T10" fmla="*/ 2147483647 w 3234"/>
              <a:gd name="T11" fmla="*/ 2147483647 h 1232"/>
              <a:gd name="T12" fmla="*/ 0 60000 65536"/>
              <a:gd name="T13" fmla="*/ 0 60000 65536"/>
              <a:gd name="T14" fmla="*/ 0 60000 65536"/>
              <a:gd name="T15" fmla="*/ 0 60000 65536"/>
              <a:gd name="T16" fmla="*/ 0 60000 65536"/>
              <a:gd name="T17" fmla="*/ 0 60000 65536"/>
              <a:gd name="T18" fmla="*/ 0 w 3234"/>
              <a:gd name="T19" fmla="*/ 0 h 1232"/>
              <a:gd name="T20" fmla="*/ 3234 w 3234"/>
              <a:gd name="T21" fmla="*/ 1232 h 1232"/>
            </a:gdLst>
            <a:ahLst/>
            <a:cxnLst>
              <a:cxn ang="T12">
                <a:pos x="T0" y="T1"/>
              </a:cxn>
              <a:cxn ang="T13">
                <a:pos x="T2" y="T3"/>
              </a:cxn>
              <a:cxn ang="T14">
                <a:pos x="T4" y="T5"/>
              </a:cxn>
              <a:cxn ang="T15">
                <a:pos x="T6" y="T7"/>
              </a:cxn>
              <a:cxn ang="T16">
                <a:pos x="T8" y="T9"/>
              </a:cxn>
              <a:cxn ang="T17">
                <a:pos x="T10" y="T11"/>
              </a:cxn>
            </a:cxnLst>
            <a:rect l="T18" t="T19" r="T20" b="T21"/>
            <a:pathLst>
              <a:path w="3234" h="1232">
                <a:moveTo>
                  <a:pt x="0" y="0"/>
                </a:moveTo>
                <a:cubicBezTo>
                  <a:pt x="145" y="17"/>
                  <a:pt x="420" y="72"/>
                  <a:pt x="644" y="177"/>
                </a:cubicBezTo>
                <a:cubicBezTo>
                  <a:pt x="868" y="282"/>
                  <a:pt x="1099" y="514"/>
                  <a:pt x="1346" y="628"/>
                </a:cubicBezTo>
                <a:cubicBezTo>
                  <a:pt x="1593" y="742"/>
                  <a:pt x="1879" y="793"/>
                  <a:pt x="2127" y="861"/>
                </a:cubicBezTo>
                <a:cubicBezTo>
                  <a:pt x="2375" y="929"/>
                  <a:pt x="2649" y="976"/>
                  <a:pt x="2834" y="1038"/>
                </a:cubicBezTo>
                <a:cubicBezTo>
                  <a:pt x="3019" y="1100"/>
                  <a:pt x="3126" y="1166"/>
                  <a:pt x="3234" y="1232"/>
                </a:cubicBezTo>
              </a:path>
            </a:pathLst>
          </a:custGeom>
          <a:noFill/>
          <a:ln w="19050" cap="flat" cmpd="sng">
            <a:solidFill>
              <a:schemeClr val="tx1"/>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GB">
              <a:solidFill>
                <a:srgbClr val="000000"/>
              </a:solidFill>
            </a:endParaRPr>
          </a:p>
        </p:txBody>
      </p:sp>
      <p:sp>
        <p:nvSpPr>
          <p:cNvPr id="22" name="Freeform 42">
            <a:extLst>
              <a:ext uri="{FF2B5EF4-FFF2-40B4-BE49-F238E27FC236}">
                <a16:creationId xmlns:a16="http://schemas.microsoft.com/office/drawing/2014/main" id="{8C642CE1-63A3-F312-B3C5-3D1BECC4CD10}"/>
              </a:ext>
            </a:extLst>
          </p:cNvPr>
          <p:cNvSpPr>
            <a:spLocks/>
          </p:cNvSpPr>
          <p:nvPr/>
        </p:nvSpPr>
        <p:spPr bwMode="auto">
          <a:xfrm>
            <a:off x="5461519" y="2208876"/>
            <a:ext cx="969946" cy="642809"/>
          </a:xfrm>
          <a:custGeom>
            <a:avLst/>
            <a:gdLst>
              <a:gd name="T0" fmla="*/ 0 w 1062"/>
              <a:gd name="T1" fmla="*/ 0 h 612"/>
              <a:gd name="T2" fmla="*/ 2147483647 w 1062"/>
              <a:gd name="T3" fmla="*/ 2147483647 h 612"/>
              <a:gd name="T4" fmla="*/ 2147483647 w 1062"/>
              <a:gd name="T5" fmla="*/ 2147483647 h 612"/>
              <a:gd name="T6" fmla="*/ 2147483647 w 1062"/>
              <a:gd name="T7" fmla="*/ 2147483647 h 612"/>
              <a:gd name="T8" fmla="*/ 2147483647 w 1062"/>
              <a:gd name="T9" fmla="*/ 2147483647 h 612"/>
              <a:gd name="T10" fmla="*/ 0 60000 65536"/>
              <a:gd name="T11" fmla="*/ 0 60000 65536"/>
              <a:gd name="T12" fmla="*/ 0 60000 65536"/>
              <a:gd name="T13" fmla="*/ 0 60000 65536"/>
              <a:gd name="T14" fmla="*/ 0 60000 65536"/>
              <a:gd name="T15" fmla="*/ 0 w 1062"/>
              <a:gd name="T16" fmla="*/ 0 h 612"/>
              <a:gd name="T17" fmla="*/ 1062 w 1062"/>
              <a:gd name="T18" fmla="*/ 612 h 612"/>
            </a:gdLst>
            <a:ahLst/>
            <a:cxnLst>
              <a:cxn ang="T10">
                <a:pos x="T0" y="T1"/>
              </a:cxn>
              <a:cxn ang="T11">
                <a:pos x="T2" y="T3"/>
              </a:cxn>
              <a:cxn ang="T12">
                <a:pos x="T4" y="T5"/>
              </a:cxn>
              <a:cxn ang="T13">
                <a:pos x="T6" y="T7"/>
              </a:cxn>
              <a:cxn ang="T14">
                <a:pos x="T8" y="T9"/>
              </a:cxn>
            </a:cxnLst>
            <a:rect l="T15" t="T16" r="T17" b="T18"/>
            <a:pathLst>
              <a:path w="1062" h="612">
                <a:moveTo>
                  <a:pt x="0" y="0"/>
                </a:moveTo>
                <a:cubicBezTo>
                  <a:pt x="23" y="11"/>
                  <a:pt x="81" y="31"/>
                  <a:pt x="144" y="66"/>
                </a:cubicBezTo>
                <a:cubicBezTo>
                  <a:pt x="207" y="101"/>
                  <a:pt x="290" y="145"/>
                  <a:pt x="378" y="210"/>
                </a:cubicBezTo>
                <a:cubicBezTo>
                  <a:pt x="466" y="275"/>
                  <a:pt x="558" y="389"/>
                  <a:pt x="672" y="456"/>
                </a:cubicBezTo>
                <a:cubicBezTo>
                  <a:pt x="786" y="523"/>
                  <a:pt x="924" y="567"/>
                  <a:pt x="1062" y="612"/>
                </a:cubicBezTo>
              </a:path>
            </a:pathLst>
          </a:custGeom>
          <a:noFill/>
          <a:ln w="19050" cap="flat" cmpd="sng">
            <a:solidFill>
              <a:schemeClr val="tx1"/>
            </a:solidFill>
            <a:prstDash val="sysDot"/>
            <a:round/>
            <a:headEnd/>
            <a:tailEnd type="triangle" w="med" len="med"/>
          </a:ln>
          <a:extLst>
            <a:ext uri="{909E8E84-426E-40dd-AFC4-6F175D3DCCD1}">
              <a14:hiddenFill xmlns:a14="http://schemas.microsoft.com/office/drawing/2010/main" xmlns="">
                <a:solidFill>
                  <a:srgbClr val="FFFFFF"/>
                </a:solidFill>
              </a14:hiddenFill>
            </a:ext>
          </a:extLst>
        </p:spPr>
        <p:txBody>
          <a:bodyPr wrap="none">
            <a:spAutoFit/>
          </a:bodyPr>
          <a:lstStyle/>
          <a:p>
            <a:endParaRPr lang="en-GB">
              <a:solidFill>
                <a:srgbClr val="000000"/>
              </a:solidFill>
            </a:endParaRPr>
          </a:p>
        </p:txBody>
      </p:sp>
    </p:spTree>
    <p:extLst>
      <p:ext uri="{BB962C8B-B14F-4D97-AF65-F5344CB8AC3E}">
        <p14:creationId xmlns:p14="http://schemas.microsoft.com/office/powerpoint/2010/main" val="155615368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a:xfrm>
            <a:off x="85744" y="41295"/>
            <a:ext cx="9058256" cy="377565"/>
          </a:xfrm>
        </p:spPr>
        <p:txBody>
          <a:bodyPr/>
          <a:lstStyle/>
          <a:p>
            <a:r>
              <a:rPr lang="en-US" dirty="0"/>
              <a:t>Resonant slow extraction: concept</a:t>
            </a:r>
            <a:endParaRPr lang="en-US" sz="1800"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86</a:t>
            </a:fld>
            <a:endParaRPr lang="en-US" dirty="0"/>
          </a:p>
        </p:txBody>
      </p:sp>
      <p:sp>
        <p:nvSpPr>
          <p:cNvPr id="11" name="TextBox 10">
            <a:extLst>
              <a:ext uri="{FF2B5EF4-FFF2-40B4-BE49-F238E27FC236}">
                <a16:creationId xmlns:a16="http://schemas.microsoft.com/office/drawing/2014/main" id="{7E97F5E3-9B70-4488-A63E-797386896E5D}"/>
              </a:ext>
            </a:extLst>
          </p:cNvPr>
          <p:cNvSpPr txBox="1"/>
          <p:nvPr/>
        </p:nvSpPr>
        <p:spPr>
          <a:xfrm>
            <a:off x="85744" y="6180912"/>
            <a:ext cx="4022864" cy="430887"/>
          </a:xfrm>
          <a:prstGeom prst="rect">
            <a:avLst/>
          </a:prstGeom>
          <a:noFill/>
        </p:spPr>
        <p:txBody>
          <a:bodyPr wrap="square" rtlCol="0">
            <a:spAutoFit/>
          </a:bodyPr>
          <a:lstStyle/>
          <a:p>
            <a:r>
              <a:rPr lang="en-GB" sz="1100" b="1" i="1" dirty="0">
                <a:solidFill>
                  <a:schemeClr val="bg2"/>
                </a:solidFill>
              </a:rPr>
              <a:t>Courtesy M. </a:t>
            </a:r>
            <a:r>
              <a:rPr lang="en-GB" sz="1100" b="1" i="1" dirty="0" err="1">
                <a:solidFill>
                  <a:schemeClr val="bg2"/>
                </a:solidFill>
              </a:rPr>
              <a:t>Giovannozzi</a:t>
            </a:r>
            <a:r>
              <a:rPr lang="en-GB" sz="1100" b="1" i="1" dirty="0">
                <a:solidFill>
                  <a:schemeClr val="bg2"/>
                </a:solidFill>
              </a:rPr>
              <a:t>: MTE Design Report, CERN-2006-011, 2006</a:t>
            </a:r>
          </a:p>
        </p:txBody>
      </p:sp>
      <p:sp>
        <p:nvSpPr>
          <p:cNvPr id="24" name="Content Placeholder 2">
            <a:extLst>
              <a:ext uri="{FF2B5EF4-FFF2-40B4-BE49-F238E27FC236}">
                <a16:creationId xmlns:a16="http://schemas.microsoft.com/office/drawing/2014/main" id="{C19A8480-8B1C-4B5E-BCE3-66C8059385CA}"/>
              </a:ext>
            </a:extLst>
          </p:cNvPr>
          <p:cNvSpPr>
            <a:spLocks noGrp="1"/>
          </p:cNvSpPr>
          <p:nvPr>
            <p:ph idx="1"/>
          </p:nvPr>
        </p:nvSpPr>
        <p:spPr>
          <a:xfrm>
            <a:off x="-31115" y="495546"/>
            <a:ext cx="5284602" cy="3893573"/>
          </a:xfrm>
        </p:spPr>
        <p:txBody>
          <a:bodyPr>
            <a:normAutofit/>
          </a:bodyPr>
          <a:lstStyle/>
          <a:p>
            <a:r>
              <a:rPr lang="en-US" dirty="0"/>
              <a:t>Principle</a:t>
            </a:r>
          </a:p>
          <a:p>
            <a:pPr lvl="1"/>
            <a:r>
              <a:rPr lang="en-US" dirty="0"/>
              <a:t>Tune adjusted close to nth order </a:t>
            </a:r>
            <a:r>
              <a:rPr lang="en-US" dirty="0" err="1"/>
              <a:t>betatron</a:t>
            </a:r>
            <a:r>
              <a:rPr lang="en-US" dirty="0"/>
              <a:t> resonance (typically q=1/3).</a:t>
            </a:r>
          </a:p>
          <a:p>
            <a:pPr lvl="1"/>
            <a:r>
              <a:rPr lang="en-US" dirty="0"/>
              <a:t>Multipole magnets excite resonance strength and beam is slowly pushed into instability.</a:t>
            </a:r>
          </a:p>
          <a:p>
            <a:pPr lvl="1"/>
            <a:r>
              <a:rPr lang="en-US" dirty="0"/>
              <a:t>Particles are “peeled” from circulating beam and jump over septum to provide a continuous spill.</a:t>
            </a:r>
          </a:p>
          <a:p>
            <a:endParaRPr lang="en-US" dirty="0"/>
          </a:p>
          <a:p>
            <a:r>
              <a:rPr lang="en-US" dirty="0"/>
              <a:t>Applications</a:t>
            </a:r>
          </a:p>
          <a:p>
            <a:pPr lvl="1"/>
            <a:r>
              <a:rPr lang="en-US" dirty="0"/>
              <a:t>At CERN PS and SPS</a:t>
            </a:r>
          </a:p>
          <a:p>
            <a:pPr lvl="1"/>
            <a:r>
              <a:rPr lang="en-US" dirty="0"/>
              <a:t>At BNL AGS until 2000 and Booster</a:t>
            </a:r>
          </a:p>
          <a:p>
            <a:pPr lvl="1"/>
            <a:r>
              <a:rPr lang="en-US" dirty="0"/>
              <a:t>At medical synchrotrons</a:t>
            </a:r>
          </a:p>
          <a:p>
            <a:pPr lvl="1"/>
            <a:endParaRPr lang="en-US" dirty="0"/>
          </a:p>
        </p:txBody>
      </p:sp>
      <p:pic>
        <p:nvPicPr>
          <p:cNvPr id="8" name="Picture 7">
            <a:extLst>
              <a:ext uri="{FF2B5EF4-FFF2-40B4-BE49-F238E27FC236}">
                <a16:creationId xmlns:a16="http://schemas.microsoft.com/office/drawing/2014/main" id="{A73EAF9A-5D7E-283E-80C0-D274A4A5AA07}"/>
              </a:ext>
            </a:extLst>
          </p:cNvPr>
          <p:cNvPicPr>
            <a:picLocks noChangeAspect="1"/>
          </p:cNvPicPr>
          <p:nvPr/>
        </p:nvPicPr>
        <p:blipFill>
          <a:blip r:embed="rId2"/>
          <a:stretch>
            <a:fillRect/>
          </a:stretch>
        </p:blipFill>
        <p:spPr>
          <a:xfrm>
            <a:off x="5650251" y="2907102"/>
            <a:ext cx="2606351" cy="1722137"/>
          </a:xfrm>
          <a:prstGeom prst="rect">
            <a:avLst/>
          </a:prstGeom>
        </p:spPr>
      </p:pic>
      <p:pic>
        <p:nvPicPr>
          <p:cNvPr id="9" name="Picture 8">
            <a:extLst>
              <a:ext uri="{FF2B5EF4-FFF2-40B4-BE49-F238E27FC236}">
                <a16:creationId xmlns:a16="http://schemas.microsoft.com/office/drawing/2014/main" id="{9CDDBEBF-F29B-CE1B-F8F6-21E62CFD0254}"/>
              </a:ext>
            </a:extLst>
          </p:cNvPr>
          <p:cNvPicPr>
            <a:picLocks noChangeAspect="1"/>
          </p:cNvPicPr>
          <p:nvPr/>
        </p:nvPicPr>
        <p:blipFill>
          <a:blip r:embed="rId3"/>
          <a:stretch>
            <a:fillRect/>
          </a:stretch>
        </p:blipFill>
        <p:spPr>
          <a:xfrm>
            <a:off x="5650250" y="427997"/>
            <a:ext cx="2428105" cy="2548813"/>
          </a:xfrm>
          <a:prstGeom prst="rect">
            <a:avLst/>
          </a:prstGeom>
        </p:spPr>
      </p:pic>
    </p:spTree>
    <p:extLst>
      <p:ext uri="{BB962C8B-B14F-4D97-AF65-F5344CB8AC3E}">
        <p14:creationId xmlns:p14="http://schemas.microsoft.com/office/powerpoint/2010/main" val="2764612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4">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4">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4">
                                            <p:txEl>
                                              <p:pRg st="7" end="7"/>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uiExpand="1" build="p" bldLvl="2"/>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397522-DF06-FC2D-2D20-66ABBD3AA7B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4C86BA8-01FB-4099-D6F2-EA75555FD0DE}"/>
              </a:ext>
            </a:extLst>
          </p:cNvPr>
          <p:cNvSpPr>
            <a:spLocks noGrp="1"/>
          </p:cNvSpPr>
          <p:nvPr>
            <p:ph type="title"/>
          </p:nvPr>
        </p:nvSpPr>
        <p:spPr>
          <a:xfrm>
            <a:off x="85744" y="41295"/>
            <a:ext cx="9058256" cy="377565"/>
          </a:xfrm>
        </p:spPr>
        <p:txBody>
          <a:bodyPr/>
          <a:lstStyle/>
          <a:p>
            <a:r>
              <a:rPr lang="en-US" dirty="0"/>
              <a:t>Slow extraction: normalized phase space</a:t>
            </a:r>
            <a:endParaRPr lang="en-US" sz="1800" dirty="0"/>
          </a:p>
        </p:txBody>
      </p:sp>
      <p:sp>
        <p:nvSpPr>
          <p:cNvPr id="5" name="Footer Placeholder 4">
            <a:extLst>
              <a:ext uri="{FF2B5EF4-FFF2-40B4-BE49-F238E27FC236}">
                <a16:creationId xmlns:a16="http://schemas.microsoft.com/office/drawing/2014/main" id="{56E69D5B-BB73-433D-05EE-ACE3E77401ED}"/>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6622A9BE-B3FC-B474-FA87-1E14E75D1F9E}"/>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87</a:t>
            </a:fld>
            <a:endParaRPr lang="en-US" dirty="0"/>
          </a:p>
        </p:txBody>
      </p:sp>
      <p:sp>
        <p:nvSpPr>
          <p:cNvPr id="11" name="TextBox 10">
            <a:extLst>
              <a:ext uri="{FF2B5EF4-FFF2-40B4-BE49-F238E27FC236}">
                <a16:creationId xmlns:a16="http://schemas.microsoft.com/office/drawing/2014/main" id="{89976268-1126-52D3-55C3-18D341BC0865}"/>
              </a:ext>
            </a:extLst>
          </p:cNvPr>
          <p:cNvSpPr txBox="1"/>
          <p:nvPr/>
        </p:nvSpPr>
        <p:spPr>
          <a:xfrm>
            <a:off x="85744" y="6180912"/>
            <a:ext cx="4022864" cy="430887"/>
          </a:xfrm>
          <a:prstGeom prst="rect">
            <a:avLst/>
          </a:prstGeom>
          <a:noFill/>
        </p:spPr>
        <p:txBody>
          <a:bodyPr wrap="square" rtlCol="0">
            <a:spAutoFit/>
          </a:bodyPr>
          <a:lstStyle/>
          <a:p>
            <a:r>
              <a:rPr lang="en-GB" sz="1100" b="1" i="1" dirty="0">
                <a:solidFill>
                  <a:schemeClr val="bg2"/>
                </a:solidFill>
              </a:rPr>
              <a:t>Courtesy M. </a:t>
            </a:r>
            <a:r>
              <a:rPr lang="en-GB" sz="1100" b="1" i="1" dirty="0" err="1">
                <a:solidFill>
                  <a:schemeClr val="bg2"/>
                </a:solidFill>
              </a:rPr>
              <a:t>Giovannozzi</a:t>
            </a:r>
            <a:r>
              <a:rPr lang="en-GB" sz="1100" b="1" i="1" dirty="0">
                <a:solidFill>
                  <a:schemeClr val="bg2"/>
                </a:solidFill>
              </a:rPr>
              <a:t>: MTE Design Report, CERN-2006-011, 2006</a:t>
            </a:r>
          </a:p>
        </p:txBody>
      </p:sp>
      <p:sp>
        <p:nvSpPr>
          <p:cNvPr id="24" name="Content Placeholder 2">
            <a:extLst>
              <a:ext uri="{FF2B5EF4-FFF2-40B4-BE49-F238E27FC236}">
                <a16:creationId xmlns:a16="http://schemas.microsoft.com/office/drawing/2014/main" id="{A57F7C72-85F9-19BF-9337-B1C375BC0ED4}"/>
              </a:ext>
            </a:extLst>
          </p:cNvPr>
          <p:cNvSpPr>
            <a:spLocks noGrp="1"/>
          </p:cNvSpPr>
          <p:nvPr>
            <p:ph idx="1"/>
          </p:nvPr>
        </p:nvSpPr>
        <p:spPr>
          <a:xfrm>
            <a:off x="-31115" y="495547"/>
            <a:ext cx="8696943" cy="1876718"/>
          </a:xfrm>
        </p:spPr>
        <p:txBody>
          <a:bodyPr>
            <a:normAutofit/>
          </a:bodyPr>
          <a:lstStyle/>
          <a:p>
            <a:r>
              <a:rPr lang="en-US" sz="1800" dirty="0"/>
              <a:t>3rd order resonances: </a:t>
            </a:r>
            <a:r>
              <a:rPr lang="en-US" sz="1800" dirty="0" err="1"/>
              <a:t>Sextupole</a:t>
            </a:r>
            <a:r>
              <a:rPr lang="en-US" sz="1800" dirty="0"/>
              <a:t> fields distort the circular </a:t>
            </a:r>
            <a:r>
              <a:rPr lang="en-US" sz="1800" dirty="0" err="1"/>
              <a:t>normalised</a:t>
            </a:r>
            <a:r>
              <a:rPr lang="en-US" sz="1800" dirty="0"/>
              <a:t> phase space.</a:t>
            </a:r>
          </a:p>
          <a:p>
            <a:r>
              <a:rPr lang="en-US" sz="1800" dirty="0"/>
              <a:t>Stable area defined, delimited by unstable Fixed Points.</a:t>
            </a:r>
          </a:p>
          <a:p>
            <a:r>
              <a:rPr lang="en-US" sz="1800" dirty="0"/>
              <a:t>Stable area can be reduced by scanning the machine tune </a:t>
            </a:r>
            <a:r>
              <a:rPr lang="en-US" sz="1800" dirty="0" err="1"/>
              <a:t>Qh</a:t>
            </a:r>
            <a:r>
              <a:rPr lang="en-US" sz="1800" dirty="0"/>
              <a:t> (or </a:t>
            </a:r>
            <a:r>
              <a:rPr lang="en-US" sz="1800" dirty="0" err="1"/>
              <a:t>sextupole</a:t>
            </a:r>
            <a:r>
              <a:rPr lang="en-US" sz="1800" dirty="0"/>
              <a:t> str.)</a:t>
            </a:r>
          </a:p>
          <a:p>
            <a:r>
              <a:rPr lang="en-US" sz="1800" dirty="0"/>
              <a:t>Unstable particles grow in amplitude and jump over the septum (spiral step).</a:t>
            </a:r>
          </a:p>
        </p:txBody>
      </p:sp>
      <p:grpSp>
        <p:nvGrpSpPr>
          <p:cNvPr id="58" name="Group 57">
            <a:extLst>
              <a:ext uri="{FF2B5EF4-FFF2-40B4-BE49-F238E27FC236}">
                <a16:creationId xmlns:a16="http://schemas.microsoft.com/office/drawing/2014/main" id="{8C589CE0-86FF-1F79-4D69-D5BF3747D6D5}"/>
              </a:ext>
            </a:extLst>
          </p:cNvPr>
          <p:cNvGrpSpPr/>
          <p:nvPr/>
        </p:nvGrpSpPr>
        <p:grpSpPr>
          <a:xfrm>
            <a:off x="3318154" y="2105120"/>
            <a:ext cx="2881895" cy="2229939"/>
            <a:chOff x="4682004" y="2438327"/>
            <a:chExt cx="2881895" cy="2229939"/>
          </a:xfrm>
        </p:grpSpPr>
        <p:pic>
          <p:nvPicPr>
            <p:cNvPr id="7" name="Picture 6">
              <a:extLst>
                <a:ext uri="{FF2B5EF4-FFF2-40B4-BE49-F238E27FC236}">
                  <a16:creationId xmlns:a16="http://schemas.microsoft.com/office/drawing/2014/main" id="{E9227B4F-2C7C-3651-FAD9-35245AB98727}"/>
                </a:ext>
              </a:extLst>
            </p:cNvPr>
            <p:cNvPicPr>
              <a:picLocks noChangeAspect="1"/>
            </p:cNvPicPr>
            <p:nvPr/>
          </p:nvPicPr>
          <p:blipFill>
            <a:blip r:embed="rId2"/>
            <a:stretch>
              <a:fillRect/>
            </a:stretch>
          </p:blipFill>
          <p:spPr>
            <a:xfrm>
              <a:off x="4682004" y="2438327"/>
              <a:ext cx="2881895" cy="2229939"/>
            </a:xfrm>
            <a:prstGeom prst="rect">
              <a:avLst/>
            </a:prstGeom>
          </p:spPr>
        </p:pic>
        <p:sp>
          <p:nvSpPr>
            <p:cNvPr id="20" name="Rectangle 19">
              <a:extLst>
                <a:ext uri="{FF2B5EF4-FFF2-40B4-BE49-F238E27FC236}">
                  <a16:creationId xmlns:a16="http://schemas.microsoft.com/office/drawing/2014/main" id="{B8E63B79-5FFC-9E01-F06E-65019E2BD245}"/>
                </a:ext>
              </a:extLst>
            </p:cNvPr>
            <p:cNvSpPr/>
            <p:nvPr/>
          </p:nvSpPr>
          <p:spPr>
            <a:xfrm>
              <a:off x="6933399" y="2629551"/>
              <a:ext cx="51681" cy="1636922"/>
            </a:xfrm>
            <a:prstGeom prst="rect">
              <a:avLst/>
            </a:prstGeom>
            <a:gradFill>
              <a:gsLst>
                <a:gs pos="0">
                  <a:schemeClr val="accent1">
                    <a:tint val="73000"/>
                    <a:satMod val="150000"/>
                    <a:alpha val="0"/>
                  </a:schemeClr>
                </a:gs>
                <a:gs pos="25000">
                  <a:schemeClr val="accent1">
                    <a:tint val="96000"/>
                    <a:shade val="80000"/>
                    <a:satMod val="105000"/>
                  </a:schemeClr>
                </a:gs>
                <a:gs pos="38000">
                  <a:schemeClr val="accent1">
                    <a:tint val="96000"/>
                    <a:shade val="59000"/>
                    <a:satMod val="120000"/>
                  </a:schemeClr>
                </a:gs>
                <a:gs pos="55000">
                  <a:schemeClr val="accent1">
                    <a:shade val="57000"/>
                    <a:satMod val="120000"/>
                  </a:schemeClr>
                </a:gs>
                <a:gs pos="80000">
                  <a:schemeClr val="accent1">
                    <a:shade val="56000"/>
                    <a:satMod val="145000"/>
                  </a:schemeClr>
                </a:gs>
                <a:gs pos="88000">
                  <a:schemeClr val="accent1">
                    <a:shade val="63000"/>
                    <a:satMod val="160000"/>
                  </a:schemeClr>
                </a:gs>
                <a:gs pos="100000">
                  <a:schemeClr val="accent1">
                    <a:tint val="99555"/>
                    <a:satMod val="155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29" name="Oval 28">
              <a:extLst>
                <a:ext uri="{FF2B5EF4-FFF2-40B4-BE49-F238E27FC236}">
                  <a16:creationId xmlns:a16="http://schemas.microsoft.com/office/drawing/2014/main" id="{9713DF14-D5D9-B1F8-5B1C-FB249E2C3098}"/>
                </a:ext>
              </a:extLst>
            </p:cNvPr>
            <p:cNvSpPr/>
            <p:nvPr/>
          </p:nvSpPr>
          <p:spPr>
            <a:xfrm>
              <a:off x="6602708" y="3081869"/>
              <a:ext cx="94891" cy="94891"/>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31" name="Oval 30">
              <a:extLst>
                <a:ext uri="{FF2B5EF4-FFF2-40B4-BE49-F238E27FC236}">
                  <a16:creationId xmlns:a16="http://schemas.microsoft.com/office/drawing/2014/main" id="{18DD6E39-72C3-2360-440D-FFD042B89BE7}"/>
                </a:ext>
              </a:extLst>
            </p:cNvPr>
            <p:cNvSpPr/>
            <p:nvPr/>
          </p:nvSpPr>
          <p:spPr>
            <a:xfrm>
              <a:off x="6410640" y="3322457"/>
              <a:ext cx="94891" cy="94891"/>
            </a:xfrm>
            <a:prstGeom prst="ellipse">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46" name="Oval 45">
              <a:extLst>
                <a:ext uri="{FF2B5EF4-FFF2-40B4-BE49-F238E27FC236}">
                  <a16:creationId xmlns:a16="http://schemas.microsoft.com/office/drawing/2014/main" id="{26F2BF27-DB81-A0FE-3C3D-24DF4AC344EE}"/>
                </a:ext>
              </a:extLst>
            </p:cNvPr>
            <p:cNvSpPr/>
            <p:nvPr/>
          </p:nvSpPr>
          <p:spPr>
            <a:xfrm>
              <a:off x="6259689" y="3570851"/>
              <a:ext cx="94891" cy="94891"/>
            </a:xfrm>
            <a:prstGeom prst="ellipse">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47" name="Oval 46">
              <a:extLst>
                <a:ext uri="{FF2B5EF4-FFF2-40B4-BE49-F238E27FC236}">
                  <a16:creationId xmlns:a16="http://schemas.microsoft.com/office/drawing/2014/main" id="{F8372F8B-C8D6-64EF-C9F4-023EAD1555D3}"/>
                </a:ext>
              </a:extLst>
            </p:cNvPr>
            <p:cNvSpPr/>
            <p:nvPr/>
          </p:nvSpPr>
          <p:spPr>
            <a:xfrm>
              <a:off x="6016960" y="3332430"/>
              <a:ext cx="94891" cy="94891"/>
            </a:xfrm>
            <a:prstGeom prst="ellipse">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48" name="Oval 47">
              <a:extLst>
                <a:ext uri="{FF2B5EF4-FFF2-40B4-BE49-F238E27FC236}">
                  <a16:creationId xmlns:a16="http://schemas.microsoft.com/office/drawing/2014/main" id="{7DC9C758-D395-4675-6192-3F97C46913FB}"/>
                </a:ext>
              </a:extLst>
            </p:cNvPr>
            <p:cNvSpPr/>
            <p:nvPr/>
          </p:nvSpPr>
          <p:spPr>
            <a:xfrm>
              <a:off x="6454989" y="3995361"/>
              <a:ext cx="94891" cy="94891"/>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49" name="Oval 48">
              <a:extLst>
                <a:ext uri="{FF2B5EF4-FFF2-40B4-BE49-F238E27FC236}">
                  <a16:creationId xmlns:a16="http://schemas.microsoft.com/office/drawing/2014/main" id="{4DF222FB-4AF0-4869-5A3C-034A3F6DCF14}"/>
                </a:ext>
              </a:extLst>
            </p:cNvPr>
            <p:cNvSpPr/>
            <p:nvPr/>
          </p:nvSpPr>
          <p:spPr>
            <a:xfrm>
              <a:off x="5224739" y="3303067"/>
              <a:ext cx="94891" cy="94891"/>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cxnSp>
          <p:nvCxnSpPr>
            <p:cNvPr id="50" name="Straight Connector 49">
              <a:extLst>
                <a:ext uri="{FF2B5EF4-FFF2-40B4-BE49-F238E27FC236}">
                  <a16:creationId xmlns:a16="http://schemas.microsoft.com/office/drawing/2014/main" id="{8B46B3A5-FB89-73E2-818B-DC7268FCC828}"/>
                </a:ext>
              </a:extLst>
            </p:cNvPr>
            <p:cNvCxnSpPr>
              <a:cxnSpLocks/>
              <a:stCxn id="29" idx="2"/>
            </p:cNvCxnSpPr>
            <p:nvPr/>
          </p:nvCxnSpPr>
          <p:spPr>
            <a:xfrm flipH="1">
              <a:off x="6259689" y="3129315"/>
              <a:ext cx="343019" cy="298006"/>
            </a:xfrm>
            <a:prstGeom prst="line">
              <a:avLst/>
            </a:prstGeom>
            <a:ln cap="rnd">
              <a:headEnd type="arrow"/>
              <a:tailEnd type="none"/>
            </a:ln>
          </p:spPr>
          <p:style>
            <a:lnRef idx="1">
              <a:schemeClr val="accent6"/>
            </a:lnRef>
            <a:fillRef idx="0">
              <a:schemeClr val="accent6"/>
            </a:fillRef>
            <a:effectRef idx="0">
              <a:schemeClr val="accent6"/>
            </a:effectRef>
            <a:fontRef idx="minor">
              <a:schemeClr val="tx1"/>
            </a:fontRef>
          </p:style>
        </p:cxnSp>
        <p:cxnSp>
          <p:nvCxnSpPr>
            <p:cNvPr id="52" name="Straight Connector 51">
              <a:extLst>
                <a:ext uri="{FF2B5EF4-FFF2-40B4-BE49-F238E27FC236}">
                  <a16:creationId xmlns:a16="http://schemas.microsoft.com/office/drawing/2014/main" id="{4A59F24A-7AE3-179F-3BBF-38D8CAC57396}"/>
                </a:ext>
              </a:extLst>
            </p:cNvPr>
            <p:cNvCxnSpPr>
              <a:cxnSpLocks/>
              <a:stCxn id="48" idx="0"/>
            </p:cNvCxnSpPr>
            <p:nvPr/>
          </p:nvCxnSpPr>
          <p:spPr>
            <a:xfrm flipH="1" flipV="1">
              <a:off x="6259689" y="3427321"/>
              <a:ext cx="242746" cy="568040"/>
            </a:xfrm>
            <a:prstGeom prst="line">
              <a:avLst/>
            </a:prstGeom>
            <a:ln cap="rnd">
              <a:headEnd type="arrow"/>
              <a:tailEnd type="none"/>
            </a:ln>
          </p:spPr>
          <p:style>
            <a:lnRef idx="1">
              <a:schemeClr val="accent6"/>
            </a:lnRef>
            <a:fillRef idx="0">
              <a:schemeClr val="accent6"/>
            </a:fillRef>
            <a:effectRef idx="0">
              <a:schemeClr val="accent6"/>
            </a:effectRef>
            <a:fontRef idx="minor">
              <a:schemeClr val="tx1"/>
            </a:fontRef>
          </p:style>
        </p:cxnSp>
        <p:cxnSp>
          <p:nvCxnSpPr>
            <p:cNvPr id="55" name="Straight Connector 54">
              <a:extLst>
                <a:ext uri="{FF2B5EF4-FFF2-40B4-BE49-F238E27FC236}">
                  <a16:creationId xmlns:a16="http://schemas.microsoft.com/office/drawing/2014/main" id="{829237B2-85B7-15B4-AD04-EA69B81356B0}"/>
                </a:ext>
              </a:extLst>
            </p:cNvPr>
            <p:cNvCxnSpPr>
              <a:cxnSpLocks/>
              <a:stCxn id="49" idx="6"/>
            </p:cNvCxnSpPr>
            <p:nvPr/>
          </p:nvCxnSpPr>
          <p:spPr>
            <a:xfrm>
              <a:off x="5319630" y="3350513"/>
              <a:ext cx="958318" cy="86781"/>
            </a:xfrm>
            <a:prstGeom prst="line">
              <a:avLst/>
            </a:prstGeom>
            <a:ln cap="rnd">
              <a:headEnd type="arrow"/>
              <a:tailEnd type="none"/>
            </a:ln>
          </p:spPr>
          <p:style>
            <a:lnRef idx="1">
              <a:schemeClr val="accent6"/>
            </a:lnRef>
            <a:fillRef idx="0">
              <a:schemeClr val="accent6"/>
            </a:fillRef>
            <a:effectRef idx="0">
              <a:schemeClr val="accent6"/>
            </a:effectRef>
            <a:fontRef idx="minor">
              <a:schemeClr val="tx1"/>
            </a:fontRef>
          </p:style>
        </p:cxnSp>
      </p:grpSp>
      <p:grpSp>
        <p:nvGrpSpPr>
          <p:cNvPr id="82" name="Group 81">
            <a:extLst>
              <a:ext uri="{FF2B5EF4-FFF2-40B4-BE49-F238E27FC236}">
                <a16:creationId xmlns:a16="http://schemas.microsoft.com/office/drawing/2014/main" id="{3EFDC077-F941-3E28-2ADC-32ECBBC8AA84}"/>
              </a:ext>
            </a:extLst>
          </p:cNvPr>
          <p:cNvGrpSpPr/>
          <p:nvPr/>
        </p:nvGrpSpPr>
        <p:grpSpPr>
          <a:xfrm>
            <a:off x="22308" y="2108790"/>
            <a:ext cx="3004477" cy="2658473"/>
            <a:chOff x="22308" y="2108790"/>
            <a:chExt cx="3004477" cy="2658473"/>
          </a:xfrm>
        </p:grpSpPr>
        <p:grpSp>
          <p:nvGrpSpPr>
            <p:cNvPr id="57" name="Group 56">
              <a:extLst>
                <a:ext uri="{FF2B5EF4-FFF2-40B4-BE49-F238E27FC236}">
                  <a16:creationId xmlns:a16="http://schemas.microsoft.com/office/drawing/2014/main" id="{7CC181CC-26BB-490A-BB15-994C1505B263}"/>
                </a:ext>
              </a:extLst>
            </p:cNvPr>
            <p:cNvGrpSpPr/>
            <p:nvPr/>
          </p:nvGrpSpPr>
          <p:grpSpPr>
            <a:xfrm>
              <a:off x="286596" y="2108790"/>
              <a:ext cx="2740189" cy="2164149"/>
              <a:chOff x="991187" y="2438328"/>
              <a:chExt cx="2740189" cy="2164149"/>
            </a:xfrm>
          </p:grpSpPr>
          <p:pic>
            <p:nvPicPr>
              <p:cNvPr id="3" name="Picture 2">
                <a:extLst>
                  <a:ext uri="{FF2B5EF4-FFF2-40B4-BE49-F238E27FC236}">
                    <a16:creationId xmlns:a16="http://schemas.microsoft.com/office/drawing/2014/main" id="{437039BB-2914-AF68-F021-27B1D23544D9}"/>
                  </a:ext>
                </a:extLst>
              </p:cNvPr>
              <p:cNvPicPr>
                <a:picLocks noChangeAspect="1"/>
              </p:cNvPicPr>
              <p:nvPr/>
            </p:nvPicPr>
            <p:blipFill>
              <a:blip r:embed="rId3"/>
              <a:stretch>
                <a:fillRect/>
              </a:stretch>
            </p:blipFill>
            <p:spPr>
              <a:xfrm>
                <a:off x="991187" y="2438328"/>
                <a:ext cx="2740189" cy="2164149"/>
              </a:xfrm>
              <a:prstGeom prst="rect">
                <a:avLst/>
              </a:prstGeom>
            </p:spPr>
          </p:pic>
          <p:sp>
            <p:nvSpPr>
              <p:cNvPr id="18" name="Oval 17">
                <a:extLst>
                  <a:ext uri="{FF2B5EF4-FFF2-40B4-BE49-F238E27FC236}">
                    <a16:creationId xmlns:a16="http://schemas.microsoft.com/office/drawing/2014/main" id="{1C291873-0F5D-997D-08AE-FB6F80DC99CC}"/>
                  </a:ext>
                </a:extLst>
              </p:cNvPr>
              <p:cNvSpPr/>
              <p:nvPr/>
            </p:nvSpPr>
            <p:spPr>
              <a:xfrm>
                <a:off x="2838372" y="3034424"/>
                <a:ext cx="94891" cy="94891"/>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22" name="Rectangle 21">
                <a:extLst>
                  <a:ext uri="{FF2B5EF4-FFF2-40B4-BE49-F238E27FC236}">
                    <a16:creationId xmlns:a16="http://schemas.microsoft.com/office/drawing/2014/main" id="{228148BE-299B-7ED7-CC7D-32A992C96914}"/>
                  </a:ext>
                </a:extLst>
              </p:cNvPr>
              <p:cNvSpPr/>
              <p:nvPr/>
            </p:nvSpPr>
            <p:spPr>
              <a:xfrm>
                <a:off x="3244863" y="2608056"/>
                <a:ext cx="45719" cy="1543641"/>
              </a:xfrm>
              <a:prstGeom prst="rect">
                <a:avLst/>
              </a:prstGeom>
              <a:gradFill>
                <a:gsLst>
                  <a:gs pos="0">
                    <a:schemeClr val="accent1">
                      <a:tint val="73000"/>
                      <a:satMod val="150000"/>
                      <a:alpha val="0"/>
                    </a:schemeClr>
                  </a:gs>
                  <a:gs pos="25000">
                    <a:schemeClr val="accent1">
                      <a:tint val="96000"/>
                      <a:shade val="80000"/>
                      <a:satMod val="105000"/>
                    </a:schemeClr>
                  </a:gs>
                  <a:gs pos="38000">
                    <a:schemeClr val="accent1">
                      <a:tint val="96000"/>
                      <a:shade val="59000"/>
                      <a:satMod val="120000"/>
                    </a:schemeClr>
                  </a:gs>
                  <a:gs pos="55000">
                    <a:schemeClr val="accent1">
                      <a:shade val="57000"/>
                      <a:satMod val="120000"/>
                    </a:schemeClr>
                  </a:gs>
                  <a:gs pos="80000">
                    <a:schemeClr val="accent1">
                      <a:shade val="56000"/>
                      <a:satMod val="145000"/>
                    </a:schemeClr>
                  </a:gs>
                  <a:gs pos="88000">
                    <a:schemeClr val="accent1">
                      <a:shade val="63000"/>
                      <a:satMod val="160000"/>
                    </a:schemeClr>
                  </a:gs>
                  <a:gs pos="100000">
                    <a:schemeClr val="accent1">
                      <a:tint val="99555"/>
                      <a:satMod val="155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26" name="Oval 25">
                <a:extLst>
                  <a:ext uri="{FF2B5EF4-FFF2-40B4-BE49-F238E27FC236}">
                    <a16:creationId xmlns:a16="http://schemas.microsoft.com/office/drawing/2014/main" id="{881ABA84-CFCD-5511-4B83-7E3CF955F2C7}"/>
                  </a:ext>
                </a:extLst>
              </p:cNvPr>
              <p:cNvSpPr/>
              <p:nvPr/>
            </p:nvSpPr>
            <p:spPr>
              <a:xfrm>
                <a:off x="2666044" y="3114037"/>
                <a:ext cx="94891" cy="94891"/>
              </a:xfrm>
              <a:prstGeom prst="ellipse">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cxnSp>
            <p:nvCxnSpPr>
              <p:cNvPr id="36" name="Straight Connector 35">
                <a:extLst>
                  <a:ext uri="{FF2B5EF4-FFF2-40B4-BE49-F238E27FC236}">
                    <a16:creationId xmlns:a16="http://schemas.microsoft.com/office/drawing/2014/main" id="{61DA983B-33E1-8741-20FF-C18A3A6C4991}"/>
                  </a:ext>
                </a:extLst>
              </p:cNvPr>
              <p:cNvCxnSpPr/>
              <p:nvPr/>
            </p:nvCxnSpPr>
            <p:spPr>
              <a:xfrm flipH="1">
                <a:off x="1811891" y="3407665"/>
                <a:ext cx="780672" cy="0"/>
              </a:xfrm>
              <a:prstGeom prst="line">
                <a:avLst/>
              </a:prstGeom>
              <a:ln cap="rnd">
                <a:headEnd type="arrow"/>
                <a:tailEnd type="arrow"/>
              </a:ln>
            </p:spPr>
            <p:style>
              <a:lnRef idx="1">
                <a:schemeClr val="accent6"/>
              </a:lnRef>
              <a:fillRef idx="0">
                <a:schemeClr val="accent6"/>
              </a:fillRef>
              <a:effectRef idx="0">
                <a:schemeClr val="accent6"/>
              </a:effectRef>
              <a:fontRef idx="minor">
                <a:schemeClr val="tx1"/>
              </a:fontRef>
            </p:style>
          </p:cxnSp>
          <p:sp>
            <p:nvSpPr>
              <p:cNvPr id="40" name="Text Box 36">
                <a:extLst>
                  <a:ext uri="{FF2B5EF4-FFF2-40B4-BE49-F238E27FC236}">
                    <a16:creationId xmlns:a16="http://schemas.microsoft.com/office/drawing/2014/main" id="{FC779FBD-8820-6812-C8C3-1B53817E9BE3}"/>
                  </a:ext>
                </a:extLst>
              </p:cNvPr>
              <p:cNvSpPr txBox="1">
                <a:spLocks noChangeArrowheads="1"/>
              </p:cNvSpPr>
              <p:nvPr/>
            </p:nvSpPr>
            <p:spPr bwMode="auto">
              <a:xfrm>
                <a:off x="1781597" y="3369903"/>
                <a:ext cx="445956"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i="1" dirty="0" err="1">
                    <a:solidFill>
                      <a:schemeClr val="accent6"/>
                    </a:solidFill>
                    <a:latin typeface="Times New Roman" pitchFamily="18" charset="0"/>
                    <a:cs typeface="Times New Roman" pitchFamily="18" charset="0"/>
                  </a:rPr>
                  <a:t>R</a:t>
                </a:r>
                <a:r>
                  <a:rPr lang="en-US" altLang="en-US" i="1" baseline="-25000" dirty="0" err="1">
                    <a:solidFill>
                      <a:schemeClr val="accent6"/>
                    </a:solidFill>
                    <a:latin typeface="Times New Roman" pitchFamily="18" charset="0"/>
                    <a:cs typeface="Times New Roman" pitchFamily="18" charset="0"/>
                  </a:rPr>
                  <a:t>fp</a:t>
                </a:r>
                <a:endParaRPr lang="en-GB" altLang="en-US" i="1" dirty="0">
                  <a:solidFill>
                    <a:schemeClr val="accent6"/>
                  </a:solidFill>
                  <a:latin typeface="Times New Roman" pitchFamily="18" charset="0"/>
                  <a:cs typeface="Times New Roman" pitchFamily="18" charset="0"/>
                </a:endParaRPr>
              </a:p>
            </p:txBody>
          </p:sp>
          <p:sp>
            <p:nvSpPr>
              <p:cNvPr id="42" name="Oval 41">
                <a:extLst>
                  <a:ext uri="{FF2B5EF4-FFF2-40B4-BE49-F238E27FC236}">
                    <a16:creationId xmlns:a16="http://schemas.microsoft.com/office/drawing/2014/main" id="{53F7FCFB-8946-5ACE-CCA5-FD0636607E1C}"/>
                  </a:ext>
                </a:extLst>
              </p:cNvPr>
              <p:cNvSpPr/>
              <p:nvPr/>
            </p:nvSpPr>
            <p:spPr>
              <a:xfrm>
                <a:off x="2227553" y="3407665"/>
                <a:ext cx="94891" cy="94891"/>
              </a:xfrm>
              <a:prstGeom prst="ellipse">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43" name="Oval 42">
                <a:extLst>
                  <a:ext uri="{FF2B5EF4-FFF2-40B4-BE49-F238E27FC236}">
                    <a16:creationId xmlns:a16="http://schemas.microsoft.com/office/drawing/2014/main" id="{FE93AD82-E68C-A4AC-CF32-3EEFA1341BD0}"/>
                  </a:ext>
                </a:extLst>
              </p:cNvPr>
              <p:cNvSpPr/>
              <p:nvPr/>
            </p:nvSpPr>
            <p:spPr>
              <a:xfrm>
                <a:off x="2693029" y="3570851"/>
                <a:ext cx="94891" cy="94891"/>
              </a:xfrm>
              <a:prstGeom prst="ellipse">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44" name="Oval 43">
                <a:extLst>
                  <a:ext uri="{FF2B5EF4-FFF2-40B4-BE49-F238E27FC236}">
                    <a16:creationId xmlns:a16="http://schemas.microsoft.com/office/drawing/2014/main" id="{A1697C88-F6E8-95D6-4449-21BEC9DC9A5A}"/>
                  </a:ext>
                </a:extLst>
              </p:cNvPr>
              <p:cNvSpPr/>
              <p:nvPr/>
            </p:nvSpPr>
            <p:spPr>
              <a:xfrm>
                <a:off x="2763670" y="3723559"/>
                <a:ext cx="94891" cy="94891"/>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45" name="Oval 44">
                <a:extLst>
                  <a:ext uri="{FF2B5EF4-FFF2-40B4-BE49-F238E27FC236}">
                    <a16:creationId xmlns:a16="http://schemas.microsoft.com/office/drawing/2014/main" id="{35B1665F-B10C-43C4-CFFD-74D277FDE420}"/>
                  </a:ext>
                </a:extLst>
              </p:cNvPr>
              <p:cNvSpPr/>
              <p:nvPr/>
            </p:nvSpPr>
            <p:spPr>
              <a:xfrm>
                <a:off x="1966174" y="3323079"/>
                <a:ext cx="94891" cy="94891"/>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grpSp>
        <p:graphicFrame>
          <p:nvGraphicFramePr>
            <p:cNvPr id="9" name="Object 4">
              <a:extLst>
                <a:ext uri="{FF2B5EF4-FFF2-40B4-BE49-F238E27FC236}">
                  <a16:creationId xmlns:a16="http://schemas.microsoft.com/office/drawing/2014/main" id="{1D01C1A6-5391-B692-F3B7-9A6952C3ACF6}"/>
                </a:ext>
              </a:extLst>
            </p:cNvPr>
            <p:cNvGraphicFramePr>
              <a:graphicFrameLocks noChangeAspect="1"/>
            </p:cNvGraphicFramePr>
            <p:nvPr>
              <p:extLst>
                <p:ext uri="{D42A27DB-BD31-4B8C-83A1-F6EECF244321}">
                  <p14:modId xmlns:p14="http://schemas.microsoft.com/office/powerpoint/2010/main" val="2139784887"/>
                </p:ext>
              </p:extLst>
            </p:nvPr>
          </p:nvGraphicFramePr>
          <p:xfrm>
            <a:off x="22308" y="4227595"/>
            <a:ext cx="1239275" cy="539668"/>
          </p:xfrm>
          <a:graphic>
            <a:graphicData uri="http://schemas.openxmlformats.org/presentationml/2006/ole">
              <mc:AlternateContent xmlns:mc="http://schemas.openxmlformats.org/markup-compatibility/2006">
                <mc:Choice xmlns:v="urn:schemas-microsoft-com:vml" Requires="v">
                  <p:oleObj name="Equation" r:id="rId4" imgW="990360" imgH="431640" progId="Equation.3">
                    <p:embed/>
                  </p:oleObj>
                </mc:Choice>
                <mc:Fallback>
                  <p:oleObj name="Equation" r:id="rId4" imgW="990360" imgH="431640" progId="Equation.3">
                    <p:embed/>
                    <p:pic>
                      <p:nvPicPr>
                        <p:cNvPr id="9" name="Object 4">
                          <a:extLst>
                            <a:ext uri="{FF2B5EF4-FFF2-40B4-BE49-F238E27FC236}">
                              <a16:creationId xmlns:a16="http://schemas.microsoft.com/office/drawing/2014/main" id="{C78D761F-5523-4B5B-A087-83A0F42EF18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308" y="4227595"/>
                          <a:ext cx="1239275" cy="53966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oleObj>
                </mc:Fallback>
              </mc:AlternateContent>
            </a:graphicData>
          </a:graphic>
        </p:graphicFrame>
      </p:grpSp>
      <p:grpSp>
        <p:nvGrpSpPr>
          <p:cNvPr id="85" name="Group 84">
            <a:extLst>
              <a:ext uri="{FF2B5EF4-FFF2-40B4-BE49-F238E27FC236}">
                <a16:creationId xmlns:a16="http://schemas.microsoft.com/office/drawing/2014/main" id="{AEA540CE-B8CB-236E-2B1E-277650CC4AA5}"/>
              </a:ext>
            </a:extLst>
          </p:cNvPr>
          <p:cNvGrpSpPr/>
          <p:nvPr/>
        </p:nvGrpSpPr>
        <p:grpSpPr>
          <a:xfrm>
            <a:off x="6269317" y="2132037"/>
            <a:ext cx="2881895" cy="2640799"/>
            <a:chOff x="6269317" y="2132037"/>
            <a:chExt cx="2881895" cy="2640799"/>
          </a:xfrm>
        </p:grpSpPr>
        <p:grpSp>
          <p:nvGrpSpPr>
            <p:cNvPr id="84" name="Group 83">
              <a:extLst>
                <a:ext uri="{FF2B5EF4-FFF2-40B4-BE49-F238E27FC236}">
                  <a16:creationId xmlns:a16="http://schemas.microsoft.com/office/drawing/2014/main" id="{D2699D88-53FE-0A98-AFAA-5ECA3569C9B8}"/>
                </a:ext>
              </a:extLst>
            </p:cNvPr>
            <p:cNvGrpSpPr/>
            <p:nvPr/>
          </p:nvGrpSpPr>
          <p:grpSpPr>
            <a:xfrm>
              <a:off x="6269317" y="2132037"/>
              <a:ext cx="2881895" cy="2640799"/>
              <a:chOff x="6269317" y="2132037"/>
              <a:chExt cx="2881895" cy="2640799"/>
            </a:xfrm>
          </p:grpSpPr>
          <p:grpSp>
            <p:nvGrpSpPr>
              <p:cNvPr id="83" name="Group 82">
                <a:extLst>
                  <a:ext uri="{FF2B5EF4-FFF2-40B4-BE49-F238E27FC236}">
                    <a16:creationId xmlns:a16="http://schemas.microsoft.com/office/drawing/2014/main" id="{20A7E04D-305A-0F90-1564-87D848A21177}"/>
                  </a:ext>
                </a:extLst>
              </p:cNvPr>
              <p:cNvGrpSpPr/>
              <p:nvPr/>
            </p:nvGrpSpPr>
            <p:grpSpPr>
              <a:xfrm>
                <a:off x="6269317" y="2132037"/>
                <a:ext cx="2881895" cy="2640799"/>
                <a:chOff x="6269317" y="2132037"/>
                <a:chExt cx="2881895" cy="2640799"/>
              </a:xfrm>
            </p:grpSpPr>
            <p:grpSp>
              <p:nvGrpSpPr>
                <p:cNvPr id="60" name="Group 59">
                  <a:extLst>
                    <a:ext uri="{FF2B5EF4-FFF2-40B4-BE49-F238E27FC236}">
                      <a16:creationId xmlns:a16="http://schemas.microsoft.com/office/drawing/2014/main" id="{949C348B-975A-CCFC-6852-1FCF175635E1}"/>
                    </a:ext>
                  </a:extLst>
                </p:cNvPr>
                <p:cNvGrpSpPr/>
                <p:nvPr/>
              </p:nvGrpSpPr>
              <p:grpSpPr>
                <a:xfrm>
                  <a:off x="6269317" y="2132037"/>
                  <a:ext cx="2881895" cy="2229939"/>
                  <a:chOff x="4682004" y="2438327"/>
                  <a:chExt cx="2881895" cy="2229939"/>
                </a:xfrm>
              </p:grpSpPr>
              <p:pic>
                <p:nvPicPr>
                  <p:cNvPr id="61" name="Picture 60">
                    <a:extLst>
                      <a:ext uri="{FF2B5EF4-FFF2-40B4-BE49-F238E27FC236}">
                        <a16:creationId xmlns:a16="http://schemas.microsoft.com/office/drawing/2014/main" id="{756354A6-A7D0-72E0-B47E-3FD2583428A6}"/>
                      </a:ext>
                    </a:extLst>
                  </p:cNvPr>
                  <p:cNvPicPr>
                    <a:picLocks noChangeAspect="1"/>
                  </p:cNvPicPr>
                  <p:nvPr/>
                </p:nvPicPr>
                <p:blipFill>
                  <a:blip r:embed="rId2"/>
                  <a:stretch>
                    <a:fillRect/>
                  </a:stretch>
                </p:blipFill>
                <p:spPr>
                  <a:xfrm>
                    <a:off x="4682004" y="2438327"/>
                    <a:ext cx="2881895" cy="2229939"/>
                  </a:xfrm>
                  <a:prstGeom prst="rect">
                    <a:avLst/>
                  </a:prstGeom>
                </p:spPr>
              </p:pic>
              <p:sp>
                <p:nvSpPr>
                  <p:cNvPr id="62" name="Rectangle 61">
                    <a:extLst>
                      <a:ext uri="{FF2B5EF4-FFF2-40B4-BE49-F238E27FC236}">
                        <a16:creationId xmlns:a16="http://schemas.microsoft.com/office/drawing/2014/main" id="{C8143EA2-13B8-D336-266A-941F0EF64992}"/>
                      </a:ext>
                    </a:extLst>
                  </p:cNvPr>
                  <p:cNvSpPr/>
                  <p:nvPr/>
                </p:nvSpPr>
                <p:spPr>
                  <a:xfrm>
                    <a:off x="6933399" y="2629551"/>
                    <a:ext cx="51681" cy="1636922"/>
                  </a:xfrm>
                  <a:prstGeom prst="rect">
                    <a:avLst/>
                  </a:prstGeom>
                  <a:gradFill>
                    <a:gsLst>
                      <a:gs pos="0">
                        <a:schemeClr val="accent1">
                          <a:tint val="73000"/>
                          <a:satMod val="150000"/>
                          <a:alpha val="0"/>
                        </a:schemeClr>
                      </a:gs>
                      <a:gs pos="25000">
                        <a:schemeClr val="accent1">
                          <a:tint val="96000"/>
                          <a:shade val="80000"/>
                          <a:satMod val="105000"/>
                        </a:schemeClr>
                      </a:gs>
                      <a:gs pos="38000">
                        <a:schemeClr val="accent1">
                          <a:tint val="96000"/>
                          <a:shade val="59000"/>
                          <a:satMod val="120000"/>
                        </a:schemeClr>
                      </a:gs>
                      <a:gs pos="55000">
                        <a:schemeClr val="accent1">
                          <a:shade val="57000"/>
                          <a:satMod val="120000"/>
                        </a:schemeClr>
                      </a:gs>
                      <a:gs pos="80000">
                        <a:schemeClr val="accent1">
                          <a:shade val="56000"/>
                          <a:satMod val="145000"/>
                        </a:schemeClr>
                      </a:gs>
                      <a:gs pos="88000">
                        <a:schemeClr val="accent1">
                          <a:shade val="63000"/>
                          <a:satMod val="160000"/>
                        </a:schemeClr>
                      </a:gs>
                      <a:gs pos="100000">
                        <a:schemeClr val="accent1">
                          <a:tint val="99555"/>
                          <a:satMod val="155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63" name="Oval 62">
                    <a:extLst>
                      <a:ext uri="{FF2B5EF4-FFF2-40B4-BE49-F238E27FC236}">
                        <a16:creationId xmlns:a16="http://schemas.microsoft.com/office/drawing/2014/main" id="{E142AA6D-5741-E305-63DA-EB97418B4787}"/>
                      </a:ext>
                    </a:extLst>
                  </p:cNvPr>
                  <p:cNvSpPr/>
                  <p:nvPr/>
                </p:nvSpPr>
                <p:spPr>
                  <a:xfrm>
                    <a:off x="6804183" y="2981131"/>
                    <a:ext cx="94891" cy="94891"/>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dirty="0"/>
                  </a:p>
                </p:txBody>
              </p:sp>
              <p:sp>
                <p:nvSpPr>
                  <p:cNvPr id="64" name="Oval 63">
                    <a:extLst>
                      <a:ext uri="{FF2B5EF4-FFF2-40B4-BE49-F238E27FC236}">
                        <a16:creationId xmlns:a16="http://schemas.microsoft.com/office/drawing/2014/main" id="{6D2A7195-948B-97AF-BA05-30E8F9756BE9}"/>
                      </a:ext>
                    </a:extLst>
                  </p:cNvPr>
                  <p:cNvSpPr/>
                  <p:nvPr/>
                </p:nvSpPr>
                <p:spPr>
                  <a:xfrm>
                    <a:off x="6410640" y="3322457"/>
                    <a:ext cx="94891" cy="94891"/>
                  </a:xfrm>
                  <a:prstGeom prst="ellipse">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65" name="Oval 64">
                    <a:extLst>
                      <a:ext uri="{FF2B5EF4-FFF2-40B4-BE49-F238E27FC236}">
                        <a16:creationId xmlns:a16="http://schemas.microsoft.com/office/drawing/2014/main" id="{BAF2B8FE-20F3-D92C-0196-675AB482B072}"/>
                      </a:ext>
                    </a:extLst>
                  </p:cNvPr>
                  <p:cNvSpPr/>
                  <p:nvPr/>
                </p:nvSpPr>
                <p:spPr>
                  <a:xfrm>
                    <a:off x="6259689" y="3570851"/>
                    <a:ext cx="94891" cy="94891"/>
                  </a:xfrm>
                  <a:prstGeom prst="ellipse">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66" name="Oval 65">
                    <a:extLst>
                      <a:ext uri="{FF2B5EF4-FFF2-40B4-BE49-F238E27FC236}">
                        <a16:creationId xmlns:a16="http://schemas.microsoft.com/office/drawing/2014/main" id="{89078801-A817-0815-FE2F-4A6A975B4271}"/>
                      </a:ext>
                    </a:extLst>
                  </p:cNvPr>
                  <p:cNvSpPr/>
                  <p:nvPr/>
                </p:nvSpPr>
                <p:spPr>
                  <a:xfrm>
                    <a:off x="6016960" y="3332430"/>
                    <a:ext cx="94891" cy="94891"/>
                  </a:xfrm>
                  <a:prstGeom prst="ellipse">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67" name="Oval 66">
                    <a:extLst>
                      <a:ext uri="{FF2B5EF4-FFF2-40B4-BE49-F238E27FC236}">
                        <a16:creationId xmlns:a16="http://schemas.microsoft.com/office/drawing/2014/main" id="{324D4026-B750-00B4-F9DF-FEEFBA0D03D7}"/>
                      </a:ext>
                    </a:extLst>
                  </p:cNvPr>
                  <p:cNvSpPr/>
                  <p:nvPr/>
                </p:nvSpPr>
                <p:spPr>
                  <a:xfrm>
                    <a:off x="6454989" y="4119345"/>
                    <a:ext cx="94891" cy="94891"/>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68" name="Oval 67">
                    <a:extLst>
                      <a:ext uri="{FF2B5EF4-FFF2-40B4-BE49-F238E27FC236}">
                        <a16:creationId xmlns:a16="http://schemas.microsoft.com/office/drawing/2014/main" id="{C19C4368-0EAC-C57D-CF4B-B295798D00D9}"/>
                      </a:ext>
                    </a:extLst>
                  </p:cNvPr>
                  <p:cNvSpPr/>
                  <p:nvPr/>
                </p:nvSpPr>
                <p:spPr>
                  <a:xfrm>
                    <a:off x="5102866" y="3226728"/>
                    <a:ext cx="94891" cy="94891"/>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cxnSp>
                <p:nvCxnSpPr>
                  <p:cNvPr id="69" name="Straight Connector 68">
                    <a:extLst>
                      <a:ext uri="{FF2B5EF4-FFF2-40B4-BE49-F238E27FC236}">
                        <a16:creationId xmlns:a16="http://schemas.microsoft.com/office/drawing/2014/main" id="{E599C03E-12E7-F72A-773E-563D9472641A}"/>
                      </a:ext>
                    </a:extLst>
                  </p:cNvPr>
                  <p:cNvCxnSpPr>
                    <a:cxnSpLocks/>
                    <a:stCxn id="63" idx="2"/>
                  </p:cNvCxnSpPr>
                  <p:nvPr/>
                </p:nvCxnSpPr>
                <p:spPr>
                  <a:xfrm flipH="1">
                    <a:off x="6277948" y="3028577"/>
                    <a:ext cx="526235" cy="398744"/>
                  </a:xfrm>
                  <a:prstGeom prst="line">
                    <a:avLst/>
                  </a:prstGeom>
                  <a:ln cap="rnd">
                    <a:headEnd type="arrow"/>
                    <a:tailEnd type="none"/>
                  </a:ln>
                </p:spPr>
                <p:style>
                  <a:lnRef idx="1">
                    <a:schemeClr val="accent6"/>
                  </a:lnRef>
                  <a:fillRef idx="0">
                    <a:schemeClr val="accent6"/>
                  </a:fillRef>
                  <a:effectRef idx="0">
                    <a:schemeClr val="accent6"/>
                  </a:effectRef>
                  <a:fontRef idx="minor">
                    <a:schemeClr val="tx1"/>
                  </a:fontRef>
                </p:style>
              </p:cxnSp>
              <p:cxnSp>
                <p:nvCxnSpPr>
                  <p:cNvPr id="70" name="Straight Connector 69">
                    <a:extLst>
                      <a:ext uri="{FF2B5EF4-FFF2-40B4-BE49-F238E27FC236}">
                        <a16:creationId xmlns:a16="http://schemas.microsoft.com/office/drawing/2014/main" id="{BCFC6BC6-57F1-48FB-286B-5B436216520C}"/>
                      </a:ext>
                    </a:extLst>
                  </p:cNvPr>
                  <p:cNvCxnSpPr>
                    <a:cxnSpLocks/>
                    <a:stCxn id="67" idx="0"/>
                  </p:cNvCxnSpPr>
                  <p:nvPr/>
                </p:nvCxnSpPr>
                <p:spPr>
                  <a:xfrm flipH="1" flipV="1">
                    <a:off x="6277948" y="3445404"/>
                    <a:ext cx="224487" cy="673941"/>
                  </a:xfrm>
                  <a:prstGeom prst="line">
                    <a:avLst/>
                  </a:prstGeom>
                  <a:ln cap="rnd">
                    <a:headEnd type="arrow"/>
                    <a:tailEnd type="none"/>
                  </a:ln>
                </p:spPr>
                <p:style>
                  <a:lnRef idx="1">
                    <a:schemeClr val="accent6"/>
                  </a:lnRef>
                  <a:fillRef idx="0">
                    <a:schemeClr val="accent6"/>
                  </a:fillRef>
                  <a:effectRef idx="0">
                    <a:schemeClr val="accent6"/>
                  </a:effectRef>
                  <a:fontRef idx="minor">
                    <a:schemeClr val="tx1"/>
                  </a:fontRef>
                </p:style>
              </p:cxnSp>
              <p:cxnSp>
                <p:nvCxnSpPr>
                  <p:cNvPr id="71" name="Straight Connector 70">
                    <a:extLst>
                      <a:ext uri="{FF2B5EF4-FFF2-40B4-BE49-F238E27FC236}">
                        <a16:creationId xmlns:a16="http://schemas.microsoft.com/office/drawing/2014/main" id="{F8C796AA-1E94-5AFA-ACD6-9907ADDF22F2}"/>
                      </a:ext>
                    </a:extLst>
                  </p:cNvPr>
                  <p:cNvCxnSpPr>
                    <a:cxnSpLocks/>
                    <a:stCxn id="68" idx="6"/>
                  </p:cNvCxnSpPr>
                  <p:nvPr/>
                </p:nvCxnSpPr>
                <p:spPr>
                  <a:xfrm>
                    <a:off x="5197757" y="3274174"/>
                    <a:ext cx="1087555" cy="143174"/>
                  </a:xfrm>
                  <a:prstGeom prst="line">
                    <a:avLst/>
                  </a:prstGeom>
                  <a:ln cap="rnd">
                    <a:headEnd type="arrow"/>
                    <a:tailEnd type="none"/>
                  </a:ln>
                </p:spPr>
                <p:style>
                  <a:lnRef idx="1">
                    <a:schemeClr val="accent6"/>
                  </a:lnRef>
                  <a:fillRef idx="0">
                    <a:schemeClr val="accent6"/>
                  </a:fillRef>
                  <a:effectRef idx="0">
                    <a:schemeClr val="accent6"/>
                  </a:effectRef>
                  <a:fontRef idx="minor">
                    <a:schemeClr val="tx1"/>
                  </a:fontRef>
                </p:style>
              </p:cxnSp>
            </p:grpSp>
            <p:graphicFrame>
              <p:nvGraphicFramePr>
                <p:cNvPr id="81" name="Object 80">
                  <a:extLst>
                    <a:ext uri="{FF2B5EF4-FFF2-40B4-BE49-F238E27FC236}">
                      <a16:creationId xmlns:a16="http://schemas.microsoft.com/office/drawing/2014/main" id="{3BE99FB5-B4AD-EA88-A987-7478AC809484}"/>
                    </a:ext>
                  </a:extLst>
                </p:cNvPr>
                <p:cNvGraphicFramePr>
                  <a:graphicFrameLocks noChangeAspect="1"/>
                </p:cNvGraphicFramePr>
                <p:nvPr>
                  <p:extLst>
                    <p:ext uri="{D42A27DB-BD31-4B8C-83A1-F6EECF244321}">
                      <p14:modId xmlns:p14="http://schemas.microsoft.com/office/powerpoint/2010/main" val="4015743490"/>
                    </p:ext>
                  </p:extLst>
                </p:nvPr>
              </p:nvGraphicFramePr>
              <p:xfrm>
                <a:off x="7941893" y="4329486"/>
                <a:ext cx="1108377" cy="443350"/>
              </p:xfrm>
              <a:graphic>
                <a:graphicData uri="http://schemas.openxmlformats.org/presentationml/2006/ole">
                  <mc:AlternateContent xmlns:mc="http://schemas.openxmlformats.org/markup-compatibility/2006">
                    <mc:Choice xmlns:v="urn:schemas-microsoft-com:vml" Requires="v">
                      <p:oleObj name="Equation" r:id="rId6" imgW="1016000" imgH="406400" progId="Equation.3">
                        <p:embed/>
                      </p:oleObj>
                    </mc:Choice>
                    <mc:Fallback>
                      <p:oleObj name="Equation" r:id="rId6" imgW="1016000" imgH="406400" progId="Equation.3">
                        <p:embed/>
                        <p:pic>
                          <p:nvPicPr>
                            <p:cNvPr id="34" name="Object 33">
                              <a:extLst>
                                <a:ext uri="{FF2B5EF4-FFF2-40B4-BE49-F238E27FC236}">
                                  <a16:creationId xmlns:a16="http://schemas.microsoft.com/office/drawing/2014/main" id="{FA56EBD4-5B08-76A4-D029-31C0CA9159BA}"/>
                                </a:ext>
                              </a:extLst>
                            </p:cNvPr>
                            <p:cNvPicPr/>
                            <p:nvPr/>
                          </p:nvPicPr>
                          <p:blipFill>
                            <a:blip r:embed="rId7"/>
                            <a:stretch>
                              <a:fillRect/>
                            </a:stretch>
                          </p:blipFill>
                          <p:spPr>
                            <a:xfrm>
                              <a:off x="7941893" y="4329486"/>
                              <a:ext cx="1108377" cy="443350"/>
                            </a:xfrm>
                            <a:prstGeom prst="rect">
                              <a:avLst/>
                            </a:prstGeom>
                          </p:spPr>
                        </p:pic>
                      </p:oleObj>
                    </mc:Fallback>
                  </mc:AlternateContent>
                </a:graphicData>
              </a:graphic>
            </p:graphicFrame>
          </p:grpSp>
          <p:cxnSp>
            <p:nvCxnSpPr>
              <p:cNvPr id="78" name="Straight Connector 77">
                <a:extLst>
                  <a:ext uri="{FF2B5EF4-FFF2-40B4-BE49-F238E27FC236}">
                    <a16:creationId xmlns:a16="http://schemas.microsoft.com/office/drawing/2014/main" id="{2039C140-EEB1-BA89-57FF-B62C9BAA47A9}"/>
                  </a:ext>
                </a:extLst>
              </p:cNvPr>
              <p:cNvCxnSpPr>
                <a:cxnSpLocks/>
              </p:cNvCxnSpPr>
              <p:nvPr/>
            </p:nvCxnSpPr>
            <p:spPr>
              <a:xfrm>
                <a:off x="8442569" y="2807087"/>
                <a:ext cx="464614" cy="0"/>
              </a:xfrm>
              <a:prstGeom prst="line">
                <a:avLst/>
              </a:prstGeom>
              <a:ln cap="rnd">
                <a:headEnd type="oval"/>
                <a:tailEnd type="oval"/>
              </a:ln>
            </p:spPr>
            <p:style>
              <a:lnRef idx="1">
                <a:schemeClr val="accent6"/>
              </a:lnRef>
              <a:fillRef idx="0">
                <a:schemeClr val="accent6"/>
              </a:fillRef>
              <a:effectRef idx="0">
                <a:schemeClr val="accent6"/>
              </a:effectRef>
              <a:fontRef idx="minor">
                <a:schemeClr val="tx1"/>
              </a:fontRef>
            </p:style>
          </p:cxnSp>
          <p:graphicFrame>
            <p:nvGraphicFramePr>
              <p:cNvPr id="79" name="Object 78">
                <a:extLst>
                  <a:ext uri="{FF2B5EF4-FFF2-40B4-BE49-F238E27FC236}">
                    <a16:creationId xmlns:a16="http://schemas.microsoft.com/office/drawing/2014/main" id="{3D1C8E39-F7E3-36DA-0C3E-811173C94B91}"/>
                  </a:ext>
                </a:extLst>
              </p:cNvPr>
              <p:cNvGraphicFramePr>
                <a:graphicFrameLocks noChangeAspect="1"/>
              </p:cNvGraphicFramePr>
              <p:nvPr>
                <p:extLst>
                  <p:ext uri="{D42A27DB-BD31-4B8C-83A1-F6EECF244321}">
                    <p14:modId xmlns:p14="http://schemas.microsoft.com/office/powerpoint/2010/main" val="2192381389"/>
                  </p:ext>
                </p:extLst>
              </p:nvPr>
            </p:nvGraphicFramePr>
            <p:xfrm>
              <a:off x="8481947" y="2838095"/>
              <a:ext cx="542925" cy="341219"/>
            </p:xfrm>
            <a:graphic>
              <a:graphicData uri="http://schemas.openxmlformats.org/presentationml/2006/ole">
                <mc:AlternateContent xmlns:mc="http://schemas.openxmlformats.org/markup-compatibility/2006">
                  <mc:Choice xmlns:v="urn:schemas-microsoft-com:vml" Requires="v">
                    <p:oleObj name="Equation" r:id="rId8" imgW="342900" imgH="215900" progId="Equation.3">
                      <p:embed/>
                    </p:oleObj>
                  </mc:Choice>
                  <mc:Fallback>
                    <p:oleObj name="Equation" r:id="rId8" imgW="342900" imgH="215900" progId="Equation.3">
                      <p:embed/>
                      <p:pic>
                        <p:nvPicPr>
                          <p:cNvPr id="17" name="Object 16">
                            <a:extLst>
                              <a:ext uri="{FF2B5EF4-FFF2-40B4-BE49-F238E27FC236}">
                                <a16:creationId xmlns:a16="http://schemas.microsoft.com/office/drawing/2014/main" id="{05B39059-3D86-0587-1EDA-E1F492FDADA9}"/>
                              </a:ext>
                            </a:extLst>
                          </p:cNvPr>
                          <p:cNvPicPr/>
                          <p:nvPr/>
                        </p:nvPicPr>
                        <p:blipFill>
                          <a:blip r:embed="rId9"/>
                          <a:stretch>
                            <a:fillRect/>
                          </a:stretch>
                        </p:blipFill>
                        <p:spPr>
                          <a:xfrm>
                            <a:off x="8481947" y="2838095"/>
                            <a:ext cx="542925" cy="341219"/>
                          </a:xfrm>
                          <a:prstGeom prst="rect">
                            <a:avLst/>
                          </a:prstGeom>
                        </p:spPr>
                      </p:pic>
                    </p:oleObj>
                  </mc:Fallback>
                </mc:AlternateContent>
              </a:graphicData>
            </a:graphic>
          </p:graphicFrame>
        </p:grpSp>
        <p:sp>
          <p:nvSpPr>
            <p:cNvPr id="77" name="Oval 76">
              <a:extLst>
                <a:ext uri="{FF2B5EF4-FFF2-40B4-BE49-F238E27FC236}">
                  <a16:creationId xmlns:a16="http://schemas.microsoft.com/office/drawing/2014/main" id="{7086CAC6-27BD-9BA1-E0BC-219F5F015759}"/>
                </a:ext>
              </a:extLst>
            </p:cNvPr>
            <p:cNvSpPr/>
            <p:nvPr/>
          </p:nvSpPr>
          <p:spPr>
            <a:xfrm>
              <a:off x="8846111" y="2680009"/>
              <a:ext cx="94891" cy="94891"/>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dirty="0"/>
            </a:p>
          </p:txBody>
        </p:sp>
      </p:grpSp>
    </p:spTree>
    <p:extLst>
      <p:ext uri="{BB962C8B-B14F-4D97-AF65-F5344CB8AC3E}">
        <p14:creationId xmlns:p14="http://schemas.microsoft.com/office/powerpoint/2010/main" val="2842974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4">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4">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uiExpand="1"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a:extLst>
              <a:ext uri="{FF2B5EF4-FFF2-40B4-BE49-F238E27FC236}">
                <a16:creationId xmlns:a16="http://schemas.microsoft.com/office/drawing/2014/main" id="{089EDCA7-FEC2-4F1E-89E3-D71F2C208F93}"/>
              </a:ext>
            </a:extLst>
          </p:cNvPr>
          <p:cNvPicPr>
            <a:picLocks noChangeAspect="1"/>
          </p:cNvPicPr>
          <p:nvPr/>
        </p:nvPicPr>
        <p:blipFill>
          <a:blip r:embed="rId2"/>
          <a:stretch>
            <a:fillRect/>
          </a:stretch>
        </p:blipFill>
        <p:spPr>
          <a:xfrm>
            <a:off x="5001202" y="1916824"/>
            <a:ext cx="4142798" cy="1691792"/>
          </a:xfrm>
          <a:prstGeom prst="rect">
            <a:avLst/>
          </a:prstGeom>
        </p:spPr>
      </p:pic>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a:xfrm>
            <a:off x="85744" y="41295"/>
            <a:ext cx="9058256" cy="377565"/>
          </a:xfrm>
        </p:spPr>
        <p:txBody>
          <a:bodyPr/>
          <a:lstStyle/>
          <a:p>
            <a:r>
              <a:rPr lang="en-US" dirty="0"/>
              <a:t>Slow extraction: normalized phase space</a:t>
            </a:r>
            <a:endParaRPr lang="en-US" sz="1800"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88</a:t>
            </a:fld>
            <a:endParaRPr lang="en-US" dirty="0"/>
          </a:p>
        </p:txBody>
      </p:sp>
      <p:sp>
        <p:nvSpPr>
          <p:cNvPr id="11" name="TextBox 10">
            <a:extLst>
              <a:ext uri="{FF2B5EF4-FFF2-40B4-BE49-F238E27FC236}">
                <a16:creationId xmlns:a16="http://schemas.microsoft.com/office/drawing/2014/main" id="{7E97F5E3-9B70-4488-A63E-797386896E5D}"/>
              </a:ext>
            </a:extLst>
          </p:cNvPr>
          <p:cNvSpPr txBox="1"/>
          <p:nvPr/>
        </p:nvSpPr>
        <p:spPr>
          <a:xfrm>
            <a:off x="85744" y="6180912"/>
            <a:ext cx="4022864" cy="430887"/>
          </a:xfrm>
          <a:prstGeom prst="rect">
            <a:avLst/>
          </a:prstGeom>
          <a:noFill/>
        </p:spPr>
        <p:txBody>
          <a:bodyPr wrap="square" rtlCol="0">
            <a:spAutoFit/>
          </a:bodyPr>
          <a:lstStyle/>
          <a:p>
            <a:r>
              <a:rPr lang="en-GB" sz="1100" b="1" i="1" dirty="0">
                <a:solidFill>
                  <a:schemeClr val="bg2"/>
                </a:solidFill>
              </a:rPr>
              <a:t>Courtesy M. </a:t>
            </a:r>
            <a:r>
              <a:rPr lang="en-GB" sz="1100" b="1" i="1" dirty="0" err="1">
                <a:solidFill>
                  <a:schemeClr val="bg2"/>
                </a:solidFill>
              </a:rPr>
              <a:t>Giovannozzi</a:t>
            </a:r>
            <a:r>
              <a:rPr lang="en-GB" sz="1100" b="1" i="1" dirty="0">
                <a:solidFill>
                  <a:schemeClr val="bg2"/>
                </a:solidFill>
              </a:rPr>
              <a:t>: MTE Design Report, CERN-2006-011, 2006</a:t>
            </a:r>
          </a:p>
        </p:txBody>
      </p:sp>
      <p:sp>
        <p:nvSpPr>
          <p:cNvPr id="24" name="Content Placeholder 2">
            <a:extLst>
              <a:ext uri="{FF2B5EF4-FFF2-40B4-BE49-F238E27FC236}">
                <a16:creationId xmlns:a16="http://schemas.microsoft.com/office/drawing/2014/main" id="{C19A8480-8B1C-4B5E-BCE3-66C8059385CA}"/>
              </a:ext>
            </a:extLst>
          </p:cNvPr>
          <p:cNvSpPr>
            <a:spLocks noGrp="1"/>
          </p:cNvSpPr>
          <p:nvPr>
            <p:ph idx="1"/>
          </p:nvPr>
        </p:nvSpPr>
        <p:spPr>
          <a:xfrm>
            <a:off x="-31115" y="495547"/>
            <a:ext cx="5213871" cy="540774"/>
          </a:xfrm>
        </p:spPr>
        <p:txBody>
          <a:bodyPr>
            <a:normAutofit fontScale="85000" lnSpcReduction="10000"/>
          </a:bodyPr>
          <a:lstStyle/>
          <a:p>
            <a:r>
              <a:rPr lang="en-US" dirty="0"/>
              <a:t>Evolution of the phase space for slow extraction</a:t>
            </a:r>
          </a:p>
        </p:txBody>
      </p:sp>
      <p:pic>
        <p:nvPicPr>
          <p:cNvPr id="7" name="Picture 6">
            <a:extLst>
              <a:ext uri="{FF2B5EF4-FFF2-40B4-BE49-F238E27FC236}">
                <a16:creationId xmlns:a16="http://schemas.microsoft.com/office/drawing/2014/main" id="{3E9EEC03-ECF9-407F-9C75-F90101310F4E}"/>
              </a:ext>
            </a:extLst>
          </p:cNvPr>
          <p:cNvPicPr>
            <a:picLocks noChangeAspect="1"/>
          </p:cNvPicPr>
          <p:nvPr/>
        </p:nvPicPr>
        <p:blipFill>
          <a:blip r:embed="rId3"/>
          <a:stretch>
            <a:fillRect/>
          </a:stretch>
        </p:blipFill>
        <p:spPr>
          <a:xfrm>
            <a:off x="279154" y="1223286"/>
            <a:ext cx="4487074" cy="2853413"/>
          </a:xfrm>
          <a:prstGeom prst="rect">
            <a:avLst/>
          </a:prstGeom>
        </p:spPr>
      </p:pic>
    </p:spTree>
    <p:extLst>
      <p:ext uri="{BB962C8B-B14F-4D97-AF65-F5344CB8AC3E}">
        <p14:creationId xmlns:p14="http://schemas.microsoft.com/office/powerpoint/2010/main" val="1122088911"/>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B1BA97A2-5F48-4BF4-BC5B-057B2243D182}"/>
              </a:ext>
            </a:extLst>
          </p:cNvPr>
          <p:cNvPicPr>
            <a:picLocks noChangeAspect="1"/>
          </p:cNvPicPr>
          <p:nvPr/>
        </p:nvPicPr>
        <p:blipFill>
          <a:blip r:embed="rId2"/>
          <a:stretch>
            <a:fillRect/>
          </a:stretch>
        </p:blipFill>
        <p:spPr>
          <a:xfrm>
            <a:off x="5001202" y="1916824"/>
            <a:ext cx="4142798" cy="1691792"/>
          </a:xfrm>
          <a:prstGeom prst="rect">
            <a:avLst/>
          </a:prstGeom>
        </p:spPr>
      </p:pic>
      <p:pic>
        <p:nvPicPr>
          <p:cNvPr id="32" name="Picture 31">
            <a:extLst>
              <a:ext uri="{FF2B5EF4-FFF2-40B4-BE49-F238E27FC236}">
                <a16:creationId xmlns:a16="http://schemas.microsoft.com/office/drawing/2014/main" id="{2062DD23-56BC-4AD5-832C-C236C73E8345}"/>
              </a:ext>
            </a:extLst>
          </p:cNvPr>
          <p:cNvPicPr>
            <a:picLocks noChangeAspect="1"/>
          </p:cNvPicPr>
          <p:nvPr/>
        </p:nvPicPr>
        <p:blipFill>
          <a:blip r:embed="rId3"/>
          <a:stretch>
            <a:fillRect/>
          </a:stretch>
        </p:blipFill>
        <p:spPr>
          <a:xfrm>
            <a:off x="279154" y="1223286"/>
            <a:ext cx="4487074" cy="2853413"/>
          </a:xfrm>
          <a:prstGeom prst="rect">
            <a:avLst/>
          </a:prstGeom>
        </p:spPr>
      </p:pic>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a:xfrm>
            <a:off x="85744" y="41295"/>
            <a:ext cx="9058256" cy="377565"/>
          </a:xfrm>
        </p:spPr>
        <p:txBody>
          <a:bodyPr/>
          <a:lstStyle/>
          <a:p>
            <a:r>
              <a:rPr lang="en-US" dirty="0"/>
              <a:t>Slow extraction: normalized phase space</a:t>
            </a:r>
            <a:endParaRPr lang="en-US" sz="1800"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89</a:t>
            </a:fld>
            <a:endParaRPr lang="en-US" dirty="0"/>
          </a:p>
        </p:txBody>
      </p:sp>
      <p:sp>
        <p:nvSpPr>
          <p:cNvPr id="11" name="TextBox 10">
            <a:extLst>
              <a:ext uri="{FF2B5EF4-FFF2-40B4-BE49-F238E27FC236}">
                <a16:creationId xmlns:a16="http://schemas.microsoft.com/office/drawing/2014/main" id="{7E97F5E3-9B70-4488-A63E-797386896E5D}"/>
              </a:ext>
            </a:extLst>
          </p:cNvPr>
          <p:cNvSpPr txBox="1"/>
          <p:nvPr/>
        </p:nvSpPr>
        <p:spPr>
          <a:xfrm>
            <a:off x="85744" y="6180912"/>
            <a:ext cx="4022864" cy="430887"/>
          </a:xfrm>
          <a:prstGeom prst="rect">
            <a:avLst/>
          </a:prstGeom>
          <a:noFill/>
        </p:spPr>
        <p:txBody>
          <a:bodyPr wrap="square" rtlCol="0">
            <a:spAutoFit/>
          </a:bodyPr>
          <a:lstStyle/>
          <a:p>
            <a:r>
              <a:rPr lang="en-GB" sz="1100" b="1" i="1" dirty="0">
                <a:solidFill>
                  <a:schemeClr val="bg2"/>
                </a:solidFill>
              </a:rPr>
              <a:t>Courtesy M. </a:t>
            </a:r>
            <a:r>
              <a:rPr lang="en-GB" sz="1100" b="1" i="1" dirty="0" err="1">
                <a:solidFill>
                  <a:schemeClr val="bg2"/>
                </a:solidFill>
              </a:rPr>
              <a:t>Giovannozzi</a:t>
            </a:r>
            <a:r>
              <a:rPr lang="en-GB" sz="1100" b="1" i="1" dirty="0">
                <a:solidFill>
                  <a:schemeClr val="bg2"/>
                </a:solidFill>
              </a:rPr>
              <a:t>: MTE Design Report, CERN-2006-011, 2006</a:t>
            </a:r>
          </a:p>
        </p:txBody>
      </p:sp>
      <p:sp>
        <p:nvSpPr>
          <p:cNvPr id="24" name="Content Placeholder 2">
            <a:extLst>
              <a:ext uri="{FF2B5EF4-FFF2-40B4-BE49-F238E27FC236}">
                <a16:creationId xmlns:a16="http://schemas.microsoft.com/office/drawing/2014/main" id="{C19A8480-8B1C-4B5E-BCE3-66C8059385CA}"/>
              </a:ext>
            </a:extLst>
          </p:cNvPr>
          <p:cNvSpPr>
            <a:spLocks noGrp="1"/>
          </p:cNvSpPr>
          <p:nvPr>
            <p:ph idx="1"/>
          </p:nvPr>
        </p:nvSpPr>
        <p:spPr>
          <a:xfrm>
            <a:off x="-31115" y="495547"/>
            <a:ext cx="5213871" cy="540774"/>
          </a:xfrm>
        </p:spPr>
        <p:txBody>
          <a:bodyPr>
            <a:normAutofit fontScale="85000" lnSpcReduction="10000"/>
          </a:bodyPr>
          <a:lstStyle/>
          <a:p>
            <a:r>
              <a:rPr lang="en-US" dirty="0"/>
              <a:t>Evolution of the phase space for slow extraction</a:t>
            </a:r>
          </a:p>
        </p:txBody>
      </p:sp>
    </p:spTree>
    <p:extLst>
      <p:ext uri="{BB962C8B-B14F-4D97-AF65-F5344CB8AC3E}">
        <p14:creationId xmlns:p14="http://schemas.microsoft.com/office/powerpoint/2010/main" val="10891200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CE1533-7DE9-332F-DF85-D4E99F8CFFD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8D6DD2C-9CF8-829B-7001-2355B2BD1C6A}"/>
              </a:ext>
            </a:extLst>
          </p:cNvPr>
          <p:cNvSpPr>
            <a:spLocks noGrp="1"/>
          </p:cNvSpPr>
          <p:nvPr>
            <p:ph type="title"/>
          </p:nvPr>
        </p:nvSpPr>
        <p:spPr/>
        <p:txBody>
          <a:bodyPr/>
          <a:lstStyle/>
          <a:p>
            <a:r>
              <a:rPr lang="en-US" dirty="0"/>
              <a:t>Basic principle</a:t>
            </a:r>
            <a:endParaRPr lang="en-US" sz="1800" dirty="0"/>
          </a:p>
        </p:txBody>
      </p:sp>
      <p:sp>
        <p:nvSpPr>
          <p:cNvPr id="5" name="Footer Placeholder 4">
            <a:extLst>
              <a:ext uri="{FF2B5EF4-FFF2-40B4-BE49-F238E27FC236}">
                <a16:creationId xmlns:a16="http://schemas.microsoft.com/office/drawing/2014/main" id="{644679BA-9050-1912-E33F-2C4D70C13100}"/>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CE089567-4B52-8A61-6E18-2767F616AE56}"/>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9</a:t>
            </a:fld>
            <a:endParaRPr lang="en-US" dirty="0"/>
          </a:p>
        </p:txBody>
      </p:sp>
      <p:grpSp>
        <p:nvGrpSpPr>
          <p:cNvPr id="39" name="Group 38">
            <a:extLst>
              <a:ext uri="{FF2B5EF4-FFF2-40B4-BE49-F238E27FC236}">
                <a16:creationId xmlns:a16="http://schemas.microsoft.com/office/drawing/2014/main" id="{B5892C80-33AC-70FF-FC4A-718CD234A080}"/>
              </a:ext>
            </a:extLst>
          </p:cNvPr>
          <p:cNvGrpSpPr/>
          <p:nvPr/>
        </p:nvGrpSpPr>
        <p:grpSpPr>
          <a:xfrm>
            <a:off x="5677275" y="647839"/>
            <a:ext cx="3035306" cy="1948708"/>
            <a:chOff x="5381991" y="716241"/>
            <a:chExt cx="3035306" cy="1948708"/>
          </a:xfrm>
        </p:grpSpPr>
        <p:grpSp>
          <p:nvGrpSpPr>
            <p:cNvPr id="17" name="Group 16">
              <a:extLst>
                <a:ext uri="{FF2B5EF4-FFF2-40B4-BE49-F238E27FC236}">
                  <a16:creationId xmlns:a16="http://schemas.microsoft.com/office/drawing/2014/main" id="{71242206-8A9D-2352-4A46-9DBD34CE1CB6}"/>
                </a:ext>
              </a:extLst>
            </p:cNvPr>
            <p:cNvGrpSpPr>
              <a:grpSpLocks/>
            </p:cNvGrpSpPr>
            <p:nvPr/>
          </p:nvGrpSpPr>
          <p:grpSpPr bwMode="auto">
            <a:xfrm>
              <a:off x="5381991" y="716241"/>
              <a:ext cx="3035306" cy="1948708"/>
              <a:chOff x="3693" y="630"/>
              <a:chExt cx="1912" cy="1339"/>
            </a:xfrm>
          </p:grpSpPr>
          <p:sp>
            <p:nvSpPr>
              <p:cNvPr id="24" name="Rectangle 23">
                <a:extLst>
                  <a:ext uri="{FF2B5EF4-FFF2-40B4-BE49-F238E27FC236}">
                    <a16:creationId xmlns:a16="http://schemas.microsoft.com/office/drawing/2014/main" id="{1BF15FE0-FB54-5F4E-1D2F-643E8CCB0176}"/>
                  </a:ext>
                </a:extLst>
              </p:cNvPr>
              <p:cNvSpPr>
                <a:spLocks noChangeArrowheads="1"/>
              </p:cNvSpPr>
              <p:nvPr/>
            </p:nvSpPr>
            <p:spPr bwMode="auto">
              <a:xfrm>
                <a:off x="4840" y="917"/>
                <a:ext cx="191" cy="239"/>
              </a:xfrm>
              <a:prstGeom prst="rect">
                <a:avLst/>
              </a:prstGeom>
              <a:pattFill prst="ltUpDiag">
                <a:fgClr>
                  <a:srgbClr val="FF0000"/>
                </a:fgClr>
                <a:bgClr>
                  <a:schemeClr val="bg1"/>
                </a:bgClr>
              </a:pattFill>
              <a:ln>
                <a:noFill/>
              </a:ln>
              <a:extLst>
                <a:ext uri="{91240B29-F687-4f45-9708-019B960494DF}">
                  <a14:hiddenLine xmlns:a14="http://schemas.microsoft.com/office/drawing/2010/main" xmlns="" xmlns:lc="http://schemas.openxmlformats.org/drawingml/2006/lockedCanvas" w="9525" algn="ctr">
                    <a:solidFill>
                      <a:srgbClr val="000000"/>
                    </a:solidFill>
                    <a:miter lim="800000"/>
                    <a:headEnd/>
                    <a:tailEnd/>
                  </a14:hiddenLine>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endParaRPr lang="en-US" altLang="en-US"/>
              </a:p>
            </p:txBody>
          </p:sp>
          <p:sp>
            <p:nvSpPr>
              <p:cNvPr id="26" name="Freeform 21">
                <a:extLst>
                  <a:ext uri="{FF2B5EF4-FFF2-40B4-BE49-F238E27FC236}">
                    <a16:creationId xmlns:a16="http://schemas.microsoft.com/office/drawing/2014/main" id="{A6C7C011-AFA5-5333-F334-CAC7C14F68A1}"/>
                  </a:ext>
                </a:extLst>
              </p:cNvPr>
              <p:cNvSpPr>
                <a:spLocks/>
              </p:cNvSpPr>
              <p:nvPr/>
            </p:nvSpPr>
            <p:spPr bwMode="auto">
              <a:xfrm>
                <a:off x="4840" y="917"/>
                <a:ext cx="191" cy="239"/>
              </a:xfrm>
              <a:custGeom>
                <a:avLst/>
                <a:gdLst>
                  <a:gd name="T0" fmla="*/ 0 w 191"/>
                  <a:gd name="T1" fmla="*/ 239 h 239"/>
                  <a:gd name="T2" fmla="*/ 0 w 191"/>
                  <a:gd name="T3" fmla="*/ 0 h 239"/>
                  <a:gd name="T4" fmla="*/ 191 w 191"/>
                  <a:gd name="T5" fmla="*/ 0 h 239"/>
                  <a:gd name="T6" fmla="*/ 191 w 191"/>
                  <a:gd name="T7" fmla="*/ 239 h 239"/>
                  <a:gd name="T8" fmla="*/ 0 60000 65536"/>
                  <a:gd name="T9" fmla="*/ 0 60000 65536"/>
                  <a:gd name="T10" fmla="*/ 0 60000 65536"/>
                  <a:gd name="T11" fmla="*/ 0 60000 65536"/>
                  <a:gd name="T12" fmla="*/ 0 w 191"/>
                  <a:gd name="T13" fmla="*/ 0 h 239"/>
                  <a:gd name="T14" fmla="*/ 191 w 191"/>
                  <a:gd name="T15" fmla="*/ 239 h 239"/>
                </a:gdLst>
                <a:ahLst/>
                <a:cxnLst>
                  <a:cxn ang="T8">
                    <a:pos x="T0" y="T1"/>
                  </a:cxn>
                  <a:cxn ang="T9">
                    <a:pos x="T2" y="T3"/>
                  </a:cxn>
                  <a:cxn ang="T10">
                    <a:pos x="T4" y="T5"/>
                  </a:cxn>
                  <a:cxn ang="T11">
                    <a:pos x="T6" y="T7"/>
                  </a:cxn>
                </a:cxnLst>
                <a:rect l="T12" t="T13" r="T14" b="T15"/>
                <a:pathLst>
                  <a:path w="191" h="239">
                    <a:moveTo>
                      <a:pt x="0" y="239"/>
                    </a:moveTo>
                    <a:lnTo>
                      <a:pt x="0" y="0"/>
                    </a:lnTo>
                    <a:lnTo>
                      <a:pt x="191" y="0"/>
                    </a:lnTo>
                    <a:lnTo>
                      <a:pt x="191" y="239"/>
                    </a:lnTo>
                  </a:path>
                </a:pathLst>
              </a:custGeom>
              <a:noFill/>
              <a:ln w="19050" cap="flat" cmpd="sng">
                <a:solidFill>
                  <a:srgbClr val="FF0000"/>
                </a:solidFill>
                <a:prstDash val="solid"/>
                <a:round/>
                <a:headEnd/>
                <a:tailEnd/>
              </a:ln>
              <a:extLst>
                <a:ext uri="{909E8E84-426E-40dd-AFC4-6F175D3DCCD1}">
                  <a14:hiddenFill xmlns:a14="http://schemas.microsoft.com/office/drawing/2010/main" xmlns="" xmlns:lc="http://schemas.openxmlformats.org/drawingml/2006/lockedCanvas">
                    <a:solidFill>
                      <a:srgbClr val="FFFFFF"/>
                    </a:solid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7" name="Line 24">
                <a:extLst>
                  <a:ext uri="{FF2B5EF4-FFF2-40B4-BE49-F238E27FC236}">
                    <a16:creationId xmlns:a16="http://schemas.microsoft.com/office/drawing/2014/main" id="{1D684C26-9B2B-4DF5-7D7D-912C02D62EF9}"/>
                  </a:ext>
                </a:extLst>
              </p:cNvPr>
              <p:cNvSpPr>
                <a:spLocks noChangeShapeType="1"/>
              </p:cNvSpPr>
              <p:nvPr/>
            </p:nvSpPr>
            <p:spPr bwMode="auto">
              <a:xfrm>
                <a:off x="5032" y="1156"/>
                <a:ext cx="382" cy="0"/>
              </a:xfrm>
              <a:prstGeom prst="line">
                <a:avLst/>
              </a:prstGeom>
              <a:noFill/>
              <a:ln w="9525">
                <a:solidFill>
                  <a:schemeClr val="tx1"/>
                </a:solidFill>
                <a:round/>
                <a:headEnd/>
                <a:tailEnd/>
              </a:ln>
              <a:extLst>
                <a:ext uri="{909E8E84-426E-40dd-AFC4-6F175D3DCCD1}">
                  <a14:hiddenFill xmlns:a14="http://schemas.microsoft.com/office/drawing/2010/main" xmlns="" xmlns:lc="http://schemas.openxmlformats.org/drawingml/2006/lockedCanvas">
                    <a:no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8" name="Freeform 25">
                <a:extLst>
                  <a:ext uri="{FF2B5EF4-FFF2-40B4-BE49-F238E27FC236}">
                    <a16:creationId xmlns:a16="http://schemas.microsoft.com/office/drawing/2014/main" id="{9B9B479A-918E-27D0-6BBB-603B7B086E21}"/>
                  </a:ext>
                </a:extLst>
              </p:cNvPr>
              <p:cNvSpPr>
                <a:spLocks/>
              </p:cNvSpPr>
              <p:nvPr/>
            </p:nvSpPr>
            <p:spPr bwMode="auto">
              <a:xfrm>
                <a:off x="3836" y="1395"/>
                <a:ext cx="1578" cy="239"/>
              </a:xfrm>
              <a:custGeom>
                <a:avLst/>
                <a:gdLst>
                  <a:gd name="T0" fmla="*/ 0 w 1578"/>
                  <a:gd name="T1" fmla="*/ 239 h 239"/>
                  <a:gd name="T2" fmla="*/ 956 w 1578"/>
                  <a:gd name="T3" fmla="*/ 239 h 239"/>
                  <a:gd name="T4" fmla="*/ 1004 w 1578"/>
                  <a:gd name="T5" fmla="*/ 0 h 239"/>
                  <a:gd name="T6" fmla="*/ 1196 w 1578"/>
                  <a:gd name="T7" fmla="*/ 0 h 239"/>
                  <a:gd name="T8" fmla="*/ 1243 w 1578"/>
                  <a:gd name="T9" fmla="*/ 239 h 239"/>
                  <a:gd name="T10" fmla="*/ 1578 w 1578"/>
                  <a:gd name="T11" fmla="*/ 239 h 239"/>
                  <a:gd name="T12" fmla="*/ 0 60000 65536"/>
                  <a:gd name="T13" fmla="*/ 0 60000 65536"/>
                  <a:gd name="T14" fmla="*/ 0 60000 65536"/>
                  <a:gd name="T15" fmla="*/ 0 60000 65536"/>
                  <a:gd name="T16" fmla="*/ 0 60000 65536"/>
                  <a:gd name="T17" fmla="*/ 0 60000 65536"/>
                  <a:gd name="T18" fmla="*/ 0 w 1578"/>
                  <a:gd name="T19" fmla="*/ 0 h 239"/>
                  <a:gd name="T20" fmla="*/ 1578 w 1578"/>
                  <a:gd name="T21" fmla="*/ 239 h 239"/>
                </a:gdLst>
                <a:ahLst/>
                <a:cxnLst>
                  <a:cxn ang="T12">
                    <a:pos x="T0" y="T1"/>
                  </a:cxn>
                  <a:cxn ang="T13">
                    <a:pos x="T2" y="T3"/>
                  </a:cxn>
                  <a:cxn ang="T14">
                    <a:pos x="T4" y="T5"/>
                  </a:cxn>
                  <a:cxn ang="T15">
                    <a:pos x="T6" y="T7"/>
                  </a:cxn>
                  <a:cxn ang="T16">
                    <a:pos x="T8" y="T9"/>
                  </a:cxn>
                  <a:cxn ang="T17">
                    <a:pos x="T10" y="T11"/>
                  </a:cxn>
                </a:cxnLst>
                <a:rect l="T18" t="T19" r="T20" b="T21"/>
                <a:pathLst>
                  <a:path w="1578" h="239">
                    <a:moveTo>
                      <a:pt x="0" y="239"/>
                    </a:moveTo>
                    <a:lnTo>
                      <a:pt x="956" y="239"/>
                    </a:lnTo>
                    <a:lnTo>
                      <a:pt x="1004" y="0"/>
                    </a:lnTo>
                    <a:lnTo>
                      <a:pt x="1196" y="0"/>
                    </a:lnTo>
                    <a:lnTo>
                      <a:pt x="1243" y="239"/>
                    </a:lnTo>
                    <a:lnTo>
                      <a:pt x="1578" y="239"/>
                    </a:lnTo>
                  </a:path>
                </a:pathLst>
              </a:custGeom>
              <a:noFill/>
              <a:ln w="9525" cap="flat" cmpd="sng">
                <a:solidFill>
                  <a:schemeClr val="tx1"/>
                </a:solidFill>
                <a:prstDash val="solid"/>
                <a:round/>
                <a:headEnd/>
                <a:tailEnd/>
              </a:ln>
              <a:extLst>
                <a:ext uri="{909E8E84-426E-40dd-AFC4-6F175D3DCCD1}">
                  <a14:hiddenFill xmlns:a14="http://schemas.microsoft.com/office/drawing/2010/main" xmlns="" xmlns:lc="http://schemas.openxmlformats.org/drawingml/2006/lockedCanvas">
                    <a:solidFill>
                      <a:srgbClr val="FFFFFF"/>
                    </a:solid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9" name="Line 26">
                <a:extLst>
                  <a:ext uri="{FF2B5EF4-FFF2-40B4-BE49-F238E27FC236}">
                    <a16:creationId xmlns:a16="http://schemas.microsoft.com/office/drawing/2014/main" id="{A2BAF3A8-3967-7C72-01FF-CBA766CDB957}"/>
                  </a:ext>
                </a:extLst>
              </p:cNvPr>
              <p:cNvSpPr>
                <a:spLocks noChangeShapeType="1"/>
              </p:cNvSpPr>
              <p:nvPr/>
            </p:nvSpPr>
            <p:spPr bwMode="auto">
              <a:xfrm>
                <a:off x="5079" y="1873"/>
                <a:ext cx="430" cy="0"/>
              </a:xfrm>
              <a:prstGeom prst="line">
                <a:avLst/>
              </a:prstGeom>
              <a:noFill/>
              <a:ln w="9525">
                <a:solidFill>
                  <a:schemeClr val="tx1"/>
                </a:solidFill>
                <a:round/>
                <a:headEnd/>
                <a:tailEnd type="triangle" w="med" len="med"/>
              </a:ln>
              <a:extLst>
                <a:ext uri="{909E8E84-426E-40dd-AFC4-6F175D3DCCD1}">
                  <a14:hiddenFill xmlns:a14="http://schemas.microsoft.com/office/drawing/2010/main" xmlns="" xmlns:lc="http://schemas.openxmlformats.org/drawingml/2006/lockedCanvas">
                    <a:no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30" name="Text Box 27">
                <a:extLst>
                  <a:ext uri="{FF2B5EF4-FFF2-40B4-BE49-F238E27FC236}">
                    <a16:creationId xmlns:a16="http://schemas.microsoft.com/office/drawing/2014/main" id="{91651032-F283-411E-BC72-B03736B6E652}"/>
                  </a:ext>
                </a:extLst>
              </p:cNvPr>
              <p:cNvSpPr txBox="1">
                <a:spLocks noChangeArrowheads="1"/>
              </p:cNvSpPr>
              <p:nvPr/>
            </p:nvSpPr>
            <p:spPr bwMode="auto">
              <a:xfrm>
                <a:off x="5223" y="1682"/>
                <a:ext cx="147" cy="192"/>
              </a:xfrm>
              <a:prstGeom prst="rect">
                <a:avLst/>
              </a:prstGeom>
              <a:noFill/>
              <a:ln>
                <a:noFill/>
              </a:ln>
              <a:extLst>
                <a:ext uri="{909E8E84-426E-40dd-AFC4-6F175D3DCCD1}">
                  <a14:hiddenFill xmlns:a14="http://schemas.microsoft.com/office/drawing/2010/main" xmlns="" xmlns:lc="http://schemas.openxmlformats.org/drawingml/2006/lockedCanvas">
                    <a:solidFill>
                      <a:srgbClr val="FFFFFF"/>
                    </a:solidFill>
                  </a14:hiddenFill>
                </a:ext>
                <a:ext uri="{91240B29-F687-4f45-9708-019B960494DF}">
                  <a14:hiddenLine xmlns:a14="http://schemas.microsoft.com/office/drawing/2010/main" xmlns="" xmlns:lc="http://schemas.openxmlformats.org/drawingml/2006/lockedCanvas" w="9525" algn="ctr">
                    <a:solidFill>
                      <a:srgbClr val="000000"/>
                    </a:solidFill>
                    <a:miter lim="800000"/>
                    <a:headEnd/>
                    <a:tailEnd/>
                  </a14:hiddenLine>
                </a:ext>
              </a:extLst>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r>
                  <a:rPr lang="en-US" altLang="en-US" sz="1400"/>
                  <a:t>t</a:t>
                </a:r>
              </a:p>
            </p:txBody>
          </p:sp>
          <p:sp>
            <p:nvSpPr>
              <p:cNvPr id="31" name="Text Box 28">
                <a:extLst>
                  <a:ext uri="{FF2B5EF4-FFF2-40B4-BE49-F238E27FC236}">
                    <a16:creationId xmlns:a16="http://schemas.microsoft.com/office/drawing/2014/main" id="{F2743662-B848-D4F1-275B-E10E9A41220F}"/>
                  </a:ext>
                </a:extLst>
              </p:cNvPr>
              <p:cNvSpPr txBox="1">
                <a:spLocks noChangeArrowheads="1"/>
              </p:cNvSpPr>
              <p:nvPr/>
            </p:nvSpPr>
            <p:spPr bwMode="auto">
              <a:xfrm>
                <a:off x="3836" y="1443"/>
                <a:ext cx="644" cy="192"/>
              </a:xfrm>
              <a:prstGeom prst="rect">
                <a:avLst/>
              </a:prstGeom>
              <a:noFill/>
              <a:ln>
                <a:noFill/>
              </a:ln>
              <a:extLst>
                <a:ext uri="{909E8E84-426E-40dd-AFC4-6F175D3DCCD1}">
                  <a14:hiddenFill xmlns:a14="http://schemas.microsoft.com/office/drawing/2010/main" xmlns="" xmlns:lc="http://schemas.openxmlformats.org/drawingml/2006/lockedCanvas">
                    <a:solidFill>
                      <a:srgbClr val="FFFFFF"/>
                    </a:solidFill>
                  </a14:hiddenFill>
                </a:ext>
                <a:ext uri="{91240B29-F687-4f45-9708-019B960494DF}">
                  <a14:hiddenLine xmlns:a14="http://schemas.microsoft.com/office/drawing/2010/main" xmlns="" xmlns:lc="http://schemas.openxmlformats.org/drawingml/2006/lockedCanvas" w="9525" algn="ctr">
                    <a:solidFill>
                      <a:srgbClr val="000000"/>
                    </a:solidFill>
                    <a:miter lim="800000"/>
                    <a:headEnd/>
                    <a:tailEnd/>
                  </a14:hiddenLine>
                </a:ext>
              </a:extLst>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eaLnBrk="1" hangingPunct="1"/>
                <a:r>
                  <a:rPr lang="en-US" altLang="en-US" sz="1400" dirty="0"/>
                  <a:t>kicker field</a:t>
                </a:r>
              </a:p>
            </p:txBody>
          </p:sp>
          <p:sp>
            <p:nvSpPr>
              <p:cNvPr id="32" name="Text Box 29">
                <a:extLst>
                  <a:ext uri="{FF2B5EF4-FFF2-40B4-BE49-F238E27FC236}">
                    <a16:creationId xmlns:a16="http://schemas.microsoft.com/office/drawing/2014/main" id="{6CE9FFE3-CC2A-8FF2-749C-62C7C3E86B7C}"/>
                  </a:ext>
                </a:extLst>
              </p:cNvPr>
              <p:cNvSpPr txBox="1">
                <a:spLocks noChangeArrowheads="1"/>
              </p:cNvSpPr>
              <p:nvPr/>
            </p:nvSpPr>
            <p:spPr bwMode="auto">
              <a:xfrm>
                <a:off x="3788" y="678"/>
                <a:ext cx="526" cy="192"/>
              </a:xfrm>
              <a:prstGeom prst="rect">
                <a:avLst/>
              </a:prstGeom>
              <a:noFill/>
              <a:ln>
                <a:noFill/>
              </a:ln>
              <a:extLst>
                <a:ext uri="{909E8E84-426E-40dd-AFC4-6F175D3DCCD1}">
                  <a14:hiddenFill xmlns:a14="http://schemas.microsoft.com/office/drawing/2010/main" xmlns="" xmlns:lc="http://schemas.openxmlformats.org/drawingml/2006/lockedCanvas">
                    <a:solidFill>
                      <a:srgbClr val="FFFFFF"/>
                    </a:solidFill>
                  </a14:hiddenFill>
                </a:ext>
                <a:ext uri="{91240B29-F687-4f45-9708-019B960494DF}">
                  <a14:hiddenLine xmlns:a14="http://schemas.microsoft.com/office/drawing/2010/main" xmlns="" xmlns:lc="http://schemas.openxmlformats.org/drawingml/2006/lockedCanvas" w="9525" algn="ctr">
                    <a:solidFill>
                      <a:srgbClr val="000000"/>
                    </a:solidFill>
                    <a:miter lim="800000"/>
                    <a:headEnd/>
                    <a:tailEnd/>
                  </a14:hiddenLine>
                </a:ext>
              </a:extLst>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eaLnBrk="1" hangingPunct="1"/>
                <a:r>
                  <a:rPr lang="en-US" altLang="en-US" sz="1400" dirty="0"/>
                  <a:t>intensity</a:t>
                </a:r>
              </a:p>
            </p:txBody>
          </p:sp>
          <p:sp>
            <p:nvSpPr>
              <p:cNvPr id="33" name="Line 30">
                <a:extLst>
                  <a:ext uri="{FF2B5EF4-FFF2-40B4-BE49-F238E27FC236}">
                    <a16:creationId xmlns:a16="http://schemas.microsoft.com/office/drawing/2014/main" id="{BC65572E-883C-8610-B9BC-08CD6B2200AB}"/>
                  </a:ext>
                </a:extLst>
              </p:cNvPr>
              <p:cNvSpPr>
                <a:spLocks noChangeShapeType="1"/>
              </p:cNvSpPr>
              <p:nvPr/>
            </p:nvSpPr>
            <p:spPr bwMode="auto">
              <a:xfrm>
                <a:off x="4792" y="774"/>
                <a:ext cx="0" cy="1051"/>
              </a:xfrm>
              <a:prstGeom prst="line">
                <a:avLst/>
              </a:prstGeom>
              <a:noFill/>
              <a:ln w="9525">
                <a:solidFill>
                  <a:schemeClr val="tx1"/>
                </a:solidFill>
                <a:prstDash val="sysDot"/>
                <a:round/>
                <a:headEnd/>
                <a:tailEnd/>
              </a:ln>
              <a:extLst>
                <a:ext uri="{909E8E84-426E-40dd-AFC4-6F175D3DCCD1}">
                  <a14:hiddenFill xmlns:a14="http://schemas.microsoft.com/office/drawing/2010/main" xmlns="" xmlns:lc="http://schemas.openxmlformats.org/drawingml/2006/lockedCanvas">
                    <a:no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34" name="Line 31">
                <a:extLst>
                  <a:ext uri="{FF2B5EF4-FFF2-40B4-BE49-F238E27FC236}">
                    <a16:creationId xmlns:a16="http://schemas.microsoft.com/office/drawing/2014/main" id="{D95CC4C0-8E73-3E3C-D33A-3A22470E6496}"/>
                  </a:ext>
                </a:extLst>
              </p:cNvPr>
              <p:cNvSpPr>
                <a:spLocks noChangeShapeType="1"/>
              </p:cNvSpPr>
              <p:nvPr/>
            </p:nvSpPr>
            <p:spPr bwMode="auto">
              <a:xfrm>
                <a:off x="4840" y="774"/>
                <a:ext cx="0" cy="1051"/>
              </a:xfrm>
              <a:prstGeom prst="line">
                <a:avLst/>
              </a:prstGeom>
              <a:noFill/>
              <a:ln w="9525">
                <a:solidFill>
                  <a:schemeClr val="tx1"/>
                </a:solidFill>
                <a:prstDash val="sysDot"/>
                <a:round/>
                <a:headEnd/>
                <a:tailEnd/>
              </a:ln>
              <a:extLst>
                <a:ext uri="{909E8E84-426E-40dd-AFC4-6F175D3DCCD1}">
                  <a14:hiddenFill xmlns:a14="http://schemas.microsoft.com/office/drawing/2010/main" xmlns="" xmlns:lc="http://schemas.openxmlformats.org/drawingml/2006/lockedCanvas">
                    <a:no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35" name="Rectangle 34">
                <a:extLst>
                  <a:ext uri="{FF2B5EF4-FFF2-40B4-BE49-F238E27FC236}">
                    <a16:creationId xmlns:a16="http://schemas.microsoft.com/office/drawing/2014/main" id="{B455ABBE-E094-3CF4-842C-F1C86538E7D2}"/>
                  </a:ext>
                </a:extLst>
              </p:cNvPr>
              <p:cNvSpPr>
                <a:spLocks noChangeArrowheads="1"/>
              </p:cNvSpPr>
              <p:nvPr/>
            </p:nvSpPr>
            <p:spPr bwMode="auto">
              <a:xfrm>
                <a:off x="3693" y="630"/>
                <a:ext cx="1912" cy="1339"/>
              </a:xfrm>
              <a:prstGeom prst="rect">
                <a:avLst/>
              </a:prstGeom>
              <a:noFill/>
              <a:ln w="19050" algn="ctr">
                <a:solidFill>
                  <a:schemeClr val="accent2"/>
                </a:solidFill>
                <a:miter lim="800000"/>
                <a:headEnd/>
                <a:tailEnd/>
              </a:ln>
              <a:extLst>
                <a:ext uri="{909E8E84-426E-40dd-AFC4-6F175D3DCCD1}">
                  <a14:hiddenFill xmlns:a14="http://schemas.microsoft.com/office/drawing/2010/main" xmlns="" xmlns:lc="http://schemas.openxmlformats.org/drawingml/2006/lockedCanvas">
                    <a:solidFill>
                      <a:srgbClr val="FFFFFF"/>
                    </a:solid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endParaRPr lang="en-US" altLang="en-US"/>
              </a:p>
            </p:txBody>
          </p:sp>
          <p:sp>
            <p:nvSpPr>
              <p:cNvPr id="36" name="Text Box 33">
                <a:extLst>
                  <a:ext uri="{FF2B5EF4-FFF2-40B4-BE49-F238E27FC236}">
                    <a16:creationId xmlns:a16="http://schemas.microsoft.com/office/drawing/2014/main" id="{E62DD598-6CA2-B427-C2FC-B2E1208AE852}"/>
                  </a:ext>
                </a:extLst>
              </p:cNvPr>
              <p:cNvSpPr txBox="1">
                <a:spLocks noChangeArrowheads="1"/>
              </p:cNvSpPr>
              <p:nvPr/>
            </p:nvSpPr>
            <p:spPr bwMode="auto">
              <a:xfrm>
                <a:off x="5031" y="726"/>
                <a:ext cx="532" cy="326"/>
              </a:xfrm>
              <a:prstGeom prst="rect">
                <a:avLst/>
              </a:prstGeom>
              <a:noFill/>
              <a:ln>
                <a:noFill/>
              </a:ln>
              <a:extLst>
                <a:ext uri="{909E8E84-426E-40dd-AFC4-6F175D3DCCD1}">
                  <a14:hiddenFill xmlns:a14="http://schemas.microsoft.com/office/drawing/2010/main" xmlns="" xmlns:lc="http://schemas.openxmlformats.org/drawingml/2006/lockedCanvas">
                    <a:solidFill>
                      <a:srgbClr val="FFFFFF"/>
                    </a:solidFill>
                  </a14:hiddenFill>
                </a:ext>
                <a:ext uri="{91240B29-F687-4f45-9708-019B960494DF}">
                  <a14:hiddenLine xmlns:a14="http://schemas.microsoft.com/office/drawing/2010/main" xmlns="" xmlns:lc="http://schemas.openxmlformats.org/drawingml/2006/lockedCanvas" w="9525" algn="ctr">
                    <a:solidFill>
                      <a:srgbClr val="000000"/>
                    </a:solidFill>
                    <a:miter lim="800000"/>
                    <a:headEnd/>
                    <a:tailEnd/>
                  </a14:hiddenLine>
                </a:ext>
              </a:extLst>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eaLnBrk="1" hangingPunct="1"/>
                <a:r>
                  <a:rPr lang="en-US" altLang="en-US" sz="1400" dirty="0">
                    <a:solidFill>
                      <a:srgbClr val="FF0000"/>
                    </a:solidFill>
                  </a:rPr>
                  <a:t>injected </a:t>
                </a:r>
              </a:p>
              <a:p>
                <a:pPr algn="l" eaLnBrk="1" hangingPunct="1"/>
                <a:r>
                  <a:rPr lang="en-US" altLang="en-US" sz="1400" dirty="0">
                    <a:solidFill>
                      <a:srgbClr val="FF0000"/>
                    </a:solidFill>
                  </a:rPr>
                  <a:t>beam</a:t>
                </a:r>
              </a:p>
            </p:txBody>
          </p:sp>
          <p:sp>
            <p:nvSpPr>
              <p:cNvPr id="37" name="Line 34">
                <a:extLst>
                  <a:ext uri="{FF2B5EF4-FFF2-40B4-BE49-F238E27FC236}">
                    <a16:creationId xmlns:a16="http://schemas.microsoft.com/office/drawing/2014/main" id="{D7C0A213-C54C-191D-FB1A-24C07B819E09}"/>
                  </a:ext>
                </a:extLst>
              </p:cNvPr>
              <p:cNvSpPr>
                <a:spLocks noChangeShapeType="1"/>
              </p:cNvSpPr>
              <p:nvPr/>
            </p:nvSpPr>
            <p:spPr bwMode="auto">
              <a:xfrm flipV="1">
                <a:off x="3788" y="726"/>
                <a:ext cx="0" cy="191"/>
              </a:xfrm>
              <a:prstGeom prst="line">
                <a:avLst/>
              </a:prstGeom>
              <a:noFill/>
              <a:ln w="9525">
                <a:solidFill>
                  <a:schemeClr val="tx1"/>
                </a:solidFill>
                <a:round/>
                <a:headEnd/>
                <a:tailEnd type="triangle" w="med" len="med"/>
              </a:ln>
              <a:extLst>
                <a:ext uri="{909E8E84-426E-40dd-AFC4-6F175D3DCCD1}">
                  <a14:hiddenFill xmlns:a14="http://schemas.microsoft.com/office/drawing/2010/main" xmlns="" xmlns:lc="http://schemas.openxmlformats.org/drawingml/2006/lockedCanvas">
                    <a:no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38" name="Line 35">
                <a:extLst>
                  <a:ext uri="{FF2B5EF4-FFF2-40B4-BE49-F238E27FC236}">
                    <a16:creationId xmlns:a16="http://schemas.microsoft.com/office/drawing/2014/main" id="{AA731A4E-44A4-941B-FBD2-23D50FF491BA}"/>
                  </a:ext>
                </a:extLst>
              </p:cNvPr>
              <p:cNvSpPr>
                <a:spLocks noChangeShapeType="1"/>
              </p:cNvSpPr>
              <p:nvPr/>
            </p:nvSpPr>
            <p:spPr bwMode="auto">
              <a:xfrm flipV="1">
                <a:off x="3788" y="1395"/>
                <a:ext cx="0" cy="191"/>
              </a:xfrm>
              <a:prstGeom prst="line">
                <a:avLst/>
              </a:prstGeom>
              <a:noFill/>
              <a:ln w="9525">
                <a:solidFill>
                  <a:schemeClr val="tx1"/>
                </a:solidFill>
                <a:round/>
                <a:headEnd/>
                <a:tailEnd type="triangle" w="med" len="med"/>
              </a:ln>
              <a:extLst>
                <a:ext uri="{909E8E84-426E-40dd-AFC4-6F175D3DCCD1}">
                  <a14:hiddenFill xmlns:a14="http://schemas.microsoft.com/office/drawing/2010/main" xmlns="" xmlns:lc="http://schemas.openxmlformats.org/drawingml/2006/lockedCanvas">
                    <a:no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grpSp>
        <p:sp>
          <p:nvSpPr>
            <p:cNvPr id="3" name="Line 24">
              <a:extLst>
                <a:ext uri="{FF2B5EF4-FFF2-40B4-BE49-F238E27FC236}">
                  <a16:creationId xmlns:a16="http://schemas.microsoft.com/office/drawing/2014/main" id="{38C6D8D8-1D42-9DEE-C4BB-7E81AF87DFC3}"/>
                </a:ext>
              </a:extLst>
            </p:cNvPr>
            <p:cNvSpPr>
              <a:spLocks noChangeShapeType="1"/>
            </p:cNvSpPr>
            <p:nvPr/>
          </p:nvSpPr>
          <p:spPr bwMode="auto">
            <a:xfrm>
              <a:off x="5555693" y="1481753"/>
              <a:ext cx="1647164" cy="0"/>
            </a:xfrm>
            <a:prstGeom prst="line">
              <a:avLst/>
            </a:prstGeom>
            <a:noFill/>
            <a:ln w="9525">
              <a:solidFill>
                <a:schemeClr val="tx1"/>
              </a:solidFill>
              <a:round/>
              <a:headEnd/>
              <a:tailEnd/>
            </a:ln>
            <a:extLst>
              <a:ext uri="{909E8E84-426E-40dd-AFC4-6F175D3DCCD1}">
                <a14:hiddenFill xmlns:a14="http://schemas.microsoft.com/office/drawing/2010/main" xmlns="" xmlns:lc="http://schemas.openxmlformats.org/drawingml/2006/lockedCanvas">
                  <a:no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grpSp>
      <p:pic>
        <p:nvPicPr>
          <p:cNvPr id="40" name="Picture 39">
            <a:extLst>
              <a:ext uri="{FF2B5EF4-FFF2-40B4-BE49-F238E27FC236}">
                <a16:creationId xmlns:a16="http://schemas.microsoft.com/office/drawing/2014/main" id="{3E7E1D4A-5DB0-C7BE-B9C0-3632AFF33DD2}"/>
              </a:ext>
            </a:extLst>
          </p:cNvPr>
          <p:cNvPicPr>
            <a:picLocks noChangeAspect="1"/>
          </p:cNvPicPr>
          <p:nvPr/>
        </p:nvPicPr>
        <p:blipFill>
          <a:blip r:embed="rId2"/>
          <a:stretch>
            <a:fillRect/>
          </a:stretch>
        </p:blipFill>
        <p:spPr>
          <a:xfrm>
            <a:off x="273948" y="544655"/>
            <a:ext cx="5118382" cy="2413988"/>
          </a:xfrm>
          <a:prstGeom prst="rect">
            <a:avLst/>
          </a:prstGeom>
        </p:spPr>
      </p:pic>
      <p:sp>
        <p:nvSpPr>
          <p:cNvPr id="42" name="TextBox 41">
            <a:extLst>
              <a:ext uri="{FF2B5EF4-FFF2-40B4-BE49-F238E27FC236}">
                <a16:creationId xmlns:a16="http://schemas.microsoft.com/office/drawing/2014/main" id="{EE6308E1-E27A-BE04-3939-08DAD5829C9A}"/>
              </a:ext>
            </a:extLst>
          </p:cNvPr>
          <p:cNvSpPr txBox="1"/>
          <p:nvPr/>
        </p:nvSpPr>
        <p:spPr>
          <a:xfrm>
            <a:off x="411982" y="3187622"/>
            <a:ext cx="8148198" cy="646331"/>
          </a:xfrm>
          <a:prstGeom prst="rect">
            <a:avLst/>
          </a:prstGeom>
          <a:noFill/>
        </p:spPr>
        <p:txBody>
          <a:bodyPr wrap="square">
            <a:spAutoFit/>
          </a:bodyPr>
          <a:lstStyle/>
          <a:p>
            <a:pPr marL="285750" indent="-285750" algn="l" eaLnBrk="1" hangingPunct="1">
              <a:buFont typeface="Arial" panose="020B0604020202020204" pitchFamily="34" charset="0"/>
              <a:buChar char="•"/>
            </a:pPr>
            <a:r>
              <a:rPr lang="en-US" altLang="en-US" b="1" dirty="0">
                <a:latin typeface="Arial"/>
                <a:cs typeface="Arial"/>
              </a:rPr>
              <a:t>Kickers</a:t>
            </a:r>
            <a:r>
              <a:rPr lang="en-US" altLang="en-US" b="0" dirty="0">
                <a:latin typeface="Arial"/>
                <a:cs typeface="Arial"/>
              </a:rPr>
              <a:t> produce fast pulses, rising their field within the particle-free gap in the circulating beam </a:t>
            </a:r>
            <a:r>
              <a:rPr lang="en-US" altLang="en-US" b="1" dirty="0">
                <a:latin typeface="Arial"/>
                <a:cs typeface="Arial"/>
              </a:rPr>
              <a:t>(temporal separation)</a:t>
            </a:r>
          </a:p>
        </p:txBody>
      </p:sp>
      <p:sp>
        <p:nvSpPr>
          <p:cNvPr id="7" name="Rectangle 6">
            <a:extLst>
              <a:ext uri="{FF2B5EF4-FFF2-40B4-BE49-F238E27FC236}">
                <a16:creationId xmlns:a16="http://schemas.microsoft.com/office/drawing/2014/main" id="{1AA10169-29CF-6BD3-0101-6DD474807B04}"/>
              </a:ext>
            </a:extLst>
          </p:cNvPr>
          <p:cNvSpPr/>
          <p:nvPr/>
        </p:nvSpPr>
        <p:spPr>
          <a:xfrm>
            <a:off x="1191717" y="755549"/>
            <a:ext cx="1866275" cy="142331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dirty="0"/>
          </a:p>
        </p:txBody>
      </p:sp>
      <p:cxnSp>
        <p:nvCxnSpPr>
          <p:cNvPr id="9" name="Straight Connector 8">
            <a:extLst>
              <a:ext uri="{FF2B5EF4-FFF2-40B4-BE49-F238E27FC236}">
                <a16:creationId xmlns:a16="http://schemas.microsoft.com/office/drawing/2014/main" id="{40747C50-4710-431B-1AB1-354DF2DA6114}"/>
              </a:ext>
            </a:extLst>
          </p:cNvPr>
          <p:cNvCxnSpPr/>
          <p:nvPr/>
        </p:nvCxnSpPr>
        <p:spPr>
          <a:xfrm flipH="1" flipV="1">
            <a:off x="411982" y="857409"/>
            <a:ext cx="2646010" cy="1251598"/>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99969596"/>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3B43DCBF-C835-46B0-A4D3-A091BF1E1803}"/>
              </a:ext>
            </a:extLst>
          </p:cNvPr>
          <p:cNvPicPr>
            <a:picLocks noChangeAspect="1"/>
          </p:cNvPicPr>
          <p:nvPr/>
        </p:nvPicPr>
        <p:blipFill>
          <a:blip r:embed="rId2"/>
          <a:stretch>
            <a:fillRect/>
          </a:stretch>
        </p:blipFill>
        <p:spPr>
          <a:xfrm>
            <a:off x="5001202" y="1916824"/>
            <a:ext cx="4142798" cy="1691792"/>
          </a:xfrm>
          <a:prstGeom prst="rect">
            <a:avLst/>
          </a:prstGeom>
        </p:spPr>
      </p:pic>
      <p:pic>
        <p:nvPicPr>
          <p:cNvPr id="34" name="Picture 33">
            <a:extLst>
              <a:ext uri="{FF2B5EF4-FFF2-40B4-BE49-F238E27FC236}">
                <a16:creationId xmlns:a16="http://schemas.microsoft.com/office/drawing/2014/main" id="{5CD384CE-1327-4F77-8AEA-03452797DF27}"/>
              </a:ext>
            </a:extLst>
          </p:cNvPr>
          <p:cNvPicPr>
            <a:picLocks noChangeAspect="1"/>
          </p:cNvPicPr>
          <p:nvPr/>
        </p:nvPicPr>
        <p:blipFill>
          <a:blip r:embed="rId3"/>
          <a:stretch>
            <a:fillRect/>
          </a:stretch>
        </p:blipFill>
        <p:spPr>
          <a:xfrm>
            <a:off x="279153" y="1223286"/>
            <a:ext cx="4487074" cy="2853413"/>
          </a:xfrm>
          <a:prstGeom prst="rect">
            <a:avLst/>
          </a:prstGeom>
        </p:spPr>
      </p:pic>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a:xfrm>
            <a:off x="85744" y="41295"/>
            <a:ext cx="9058256" cy="377565"/>
          </a:xfrm>
        </p:spPr>
        <p:txBody>
          <a:bodyPr/>
          <a:lstStyle/>
          <a:p>
            <a:r>
              <a:rPr lang="en-US" dirty="0"/>
              <a:t>Slow extraction: normalized phase space</a:t>
            </a:r>
            <a:endParaRPr lang="en-US" sz="1800"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90</a:t>
            </a:fld>
            <a:endParaRPr lang="en-US" dirty="0"/>
          </a:p>
        </p:txBody>
      </p:sp>
      <p:sp>
        <p:nvSpPr>
          <p:cNvPr id="11" name="TextBox 10">
            <a:extLst>
              <a:ext uri="{FF2B5EF4-FFF2-40B4-BE49-F238E27FC236}">
                <a16:creationId xmlns:a16="http://schemas.microsoft.com/office/drawing/2014/main" id="{7E97F5E3-9B70-4488-A63E-797386896E5D}"/>
              </a:ext>
            </a:extLst>
          </p:cNvPr>
          <p:cNvSpPr txBox="1"/>
          <p:nvPr/>
        </p:nvSpPr>
        <p:spPr>
          <a:xfrm>
            <a:off x="85744" y="6180912"/>
            <a:ext cx="4022864" cy="430887"/>
          </a:xfrm>
          <a:prstGeom prst="rect">
            <a:avLst/>
          </a:prstGeom>
          <a:noFill/>
        </p:spPr>
        <p:txBody>
          <a:bodyPr wrap="square" rtlCol="0">
            <a:spAutoFit/>
          </a:bodyPr>
          <a:lstStyle/>
          <a:p>
            <a:r>
              <a:rPr lang="en-GB" sz="1100" b="1" i="1" dirty="0">
                <a:solidFill>
                  <a:schemeClr val="bg2"/>
                </a:solidFill>
              </a:rPr>
              <a:t>Courtesy M. </a:t>
            </a:r>
            <a:r>
              <a:rPr lang="en-GB" sz="1100" b="1" i="1" dirty="0" err="1">
                <a:solidFill>
                  <a:schemeClr val="bg2"/>
                </a:solidFill>
              </a:rPr>
              <a:t>Giovannozzi</a:t>
            </a:r>
            <a:r>
              <a:rPr lang="en-GB" sz="1100" b="1" i="1" dirty="0">
                <a:solidFill>
                  <a:schemeClr val="bg2"/>
                </a:solidFill>
              </a:rPr>
              <a:t>: MTE Design Report, CERN-2006-011, 2006</a:t>
            </a:r>
          </a:p>
        </p:txBody>
      </p:sp>
      <p:sp>
        <p:nvSpPr>
          <p:cNvPr id="24" name="Content Placeholder 2">
            <a:extLst>
              <a:ext uri="{FF2B5EF4-FFF2-40B4-BE49-F238E27FC236}">
                <a16:creationId xmlns:a16="http://schemas.microsoft.com/office/drawing/2014/main" id="{C19A8480-8B1C-4B5E-BCE3-66C8059385CA}"/>
              </a:ext>
            </a:extLst>
          </p:cNvPr>
          <p:cNvSpPr>
            <a:spLocks noGrp="1"/>
          </p:cNvSpPr>
          <p:nvPr>
            <p:ph idx="1"/>
          </p:nvPr>
        </p:nvSpPr>
        <p:spPr>
          <a:xfrm>
            <a:off x="-31115" y="495547"/>
            <a:ext cx="5213871" cy="540774"/>
          </a:xfrm>
        </p:spPr>
        <p:txBody>
          <a:bodyPr>
            <a:normAutofit fontScale="85000" lnSpcReduction="10000"/>
          </a:bodyPr>
          <a:lstStyle/>
          <a:p>
            <a:r>
              <a:rPr lang="en-US" dirty="0"/>
              <a:t>Evolution of the phase space for slow extraction</a:t>
            </a:r>
          </a:p>
        </p:txBody>
      </p:sp>
    </p:spTree>
    <p:extLst>
      <p:ext uri="{BB962C8B-B14F-4D97-AF65-F5344CB8AC3E}">
        <p14:creationId xmlns:p14="http://schemas.microsoft.com/office/powerpoint/2010/main" val="645687084"/>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35">
            <a:extLst>
              <a:ext uri="{FF2B5EF4-FFF2-40B4-BE49-F238E27FC236}">
                <a16:creationId xmlns:a16="http://schemas.microsoft.com/office/drawing/2014/main" id="{999FDC4E-00F6-44EE-871D-5B8110424998}"/>
              </a:ext>
            </a:extLst>
          </p:cNvPr>
          <p:cNvPicPr>
            <a:picLocks noChangeAspect="1"/>
          </p:cNvPicPr>
          <p:nvPr/>
        </p:nvPicPr>
        <p:blipFill>
          <a:blip r:embed="rId2"/>
          <a:stretch>
            <a:fillRect/>
          </a:stretch>
        </p:blipFill>
        <p:spPr>
          <a:xfrm>
            <a:off x="279152" y="1223286"/>
            <a:ext cx="4487074" cy="2853413"/>
          </a:xfrm>
          <a:prstGeom prst="rect">
            <a:avLst/>
          </a:prstGeom>
        </p:spPr>
      </p:pic>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a:xfrm>
            <a:off x="85744" y="41295"/>
            <a:ext cx="9058256" cy="377565"/>
          </a:xfrm>
        </p:spPr>
        <p:txBody>
          <a:bodyPr/>
          <a:lstStyle/>
          <a:p>
            <a:r>
              <a:rPr lang="en-US" dirty="0"/>
              <a:t>Slow extraction: normalized phase space</a:t>
            </a:r>
            <a:endParaRPr lang="en-US" sz="1800"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91</a:t>
            </a:fld>
            <a:endParaRPr lang="en-US" dirty="0"/>
          </a:p>
        </p:txBody>
      </p:sp>
      <p:sp>
        <p:nvSpPr>
          <p:cNvPr id="11" name="TextBox 10">
            <a:extLst>
              <a:ext uri="{FF2B5EF4-FFF2-40B4-BE49-F238E27FC236}">
                <a16:creationId xmlns:a16="http://schemas.microsoft.com/office/drawing/2014/main" id="{7E97F5E3-9B70-4488-A63E-797386896E5D}"/>
              </a:ext>
            </a:extLst>
          </p:cNvPr>
          <p:cNvSpPr txBox="1"/>
          <p:nvPr/>
        </p:nvSpPr>
        <p:spPr>
          <a:xfrm>
            <a:off x="85744" y="6180912"/>
            <a:ext cx="4022864" cy="430887"/>
          </a:xfrm>
          <a:prstGeom prst="rect">
            <a:avLst/>
          </a:prstGeom>
          <a:noFill/>
        </p:spPr>
        <p:txBody>
          <a:bodyPr wrap="square" rtlCol="0">
            <a:spAutoFit/>
          </a:bodyPr>
          <a:lstStyle/>
          <a:p>
            <a:r>
              <a:rPr lang="en-GB" sz="1100" b="1" i="1" dirty="0">
                <a:solidFill>
                  <a:schemeClr val="bg2"/>
                </a:solidFill>
              </a:rPr>
              <a:t>Courtesy M. </a:t>
            </a:r>
            <a:r>
              <a:rPr lang="en-GB" sz="1100" b="1" i="1" dirty="0" err="1">
                <a:solidFill>
                  <a:schemeClr val="bg2"/>
                </a:solidFill>
              </a:rPr>
              <a:t>Giovannozzi</a:t>
            </a:r>
            <a:r>
              <a:rPr lang="en-GB" sz="1100" b="1" i="1" dirty="0">
                <a:solidFill>
                  <a:schemeClr val="bg2"/>
                </a:solidFill>
              </a:rPr>
              <a:t>: MTE Design Report, CERN-2006-011, 2006</a:t>
            </a:r>
          </a:p>
        </p:txBody>
      </p:sp>
      <p:sp>
        <p:nvSpPr>
          <p:cNvPr id="24" name="Content Placeholder 2">
            <a:extLst>
              <a:ext uri="{FF2B5EF4-FFF2-40B4-BE49-F238E27FC236}">
                <a16:creationId xmlns:a16="http://schemas.microsoft.com/office/drawing/2014/main" id="{C19A8480-8B1C-4B5E-BCE3-66C8059385CA}"/>
              </a:ext>
            </a:extLst>
          </p:cNvPr>
          <p:cNvSpPr>
            <a:spLocks noGrp="1"/>
          </p:cNvSpPr>
          <p:nvPr>
            <p:ph idx="1"/>
          </p:nvPr>
        </p:nvSpPr>
        <p:spPr>
          <a:xfrm>
            <a:off x="-31115" y="495547"/>
            <a:ext cx="5213871" cy="540774"/>
          </a:xfrm>
        </p:spPr>
        <p:txBody>
          <a:bodyPr>
            <a:normAutofit fontScale="85000" lnSpcReduction="10000"/>
          </a:bodyPr>
          <a:lstStyle/>
          <a:p>
            <a:r>
              <a:rPr lang="en-US" dirty="0"/>
              <a:t>Evolution of the phase space for slow extraction</a:t>
            </a:r>
          </a:p>
        </p:txBody>
      </p:sp>
      <p:pic>
        <p:nvPicPr>
          <p:cNvPr id="3" name="Picture 2">
            <a:extLst>
              <a:ext uri="{FF2B5EF4-FFF2-40B4-BE49-F238E27FC236}">
                <a16:creationId xmlns:a16="http://schemas.microsoft.com/office/drawing/2014/main" id="{49968CFD-89F7-40F6-9A8D-FC0388253D90}"/>
              </a:ext>
            </a:extLst>
          </p:cNvPr>
          <p:cNvPicPr>
            <a:picLocks noChangeAspect="1"/>
          </p:cNvPicPr>
          <p:nvPr/>
        </p:nvPicPr>
        <p:blipFill>
          <a:blip r:embed="rId3"/>
          <a:stretch>
            <a:fillRect/>
          </a:stretch>
        </p:blipFill>
        <p:spPr>
          <a:xfrm>
            <a:off x="5005108" y="1811866"/>
            <a:ext cx="4138892" cy="1800687"/>
          </a:xfrm>
          <a:prstGeom prst="rect">
            <a:avLst/>
          </a:prstGeom>
        </p:spPr>
      </p:pic>
    </p:spTree>
    <p:extLst>
      <p:ext uri="{BB962C8B-B14F-4D97-AF65-F5344CB8AC3E}">
        <p14:creationId xmlns:p14="http://schemas.microsoft.com/office/powerpoint/2010/main" val="3296729517"/>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4291FBC6-110D-47CC-A4FB-8736F5EC6BC4}"/>
              </a:ext>
            </a:extLst>
          </p:cNvPr>
          <p:cNvPicPr>
            <a:picLocks noChangeAspect="1"/>
          </p:cNvPicPr>
          <p:nvPr/>
        </p:nvPicPr>
        <p:blipFill>
          <a:blip r:embed="rId2"/>
          <a:stretch>
            <a:fillRect/>
          </a:stretch>
        </p:blipFill>
        <p:spPr>
          <a:xfrm>
            <a:off x="279151" y="1223286"/>
            <a:ext cx="4487074" cy="2853413"/>
          </a:xfrm>
          <a:prstGeom prst="rect">
            <a:avLst/>
          </a:prstGeom>
        </p:spPr>
      </p:pic>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a:xfrm>
            <a:off x="85744" y="41295"/>
            <a:ext cx="9058256" cy="377565"/>
          </a:xfrm>
        </p:spPr>
        <p:txBody>
          <a:bodyPr/>
          <a:lstStyle/>
          <a:p>
            <a:r>
              <a:rPr lang="en-US" dirty="0"/>
              <a:t>Slow extraction: normalized phase space</a:t>
            </a:r>
            <a:endParaRPr lang="en-US" sz="1800"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92</a:t>
            </a:fld>
            <a:endParaRPr lang="en-US" dirty="0"/>
          </a:p>
        </p:txBody>
      </p:sp>
      <p:sp>
        <p:nvSpPr>
          <p:cNvPr id="11" name="TextBox 10">
            <a:extLst>
              <a:ext uri="{FF2B5EF4-FFF2-40B4-BE49-F238E27FC236}">
                <a16:creationId xmlns:a16="http://schemas.microsoft.com/office/drawing/2014/main" id="{7E97F5E3-9B70-4488-A63E-797386896E5D}"/>
              </a:ext>
            </a:extLst>
          </p:cNvPr>
          <p:cNvSpPr txBox="1"/>
          <p:nvPr/>
        </p:nvSpPr>
        <p:spPr>
          <a:xfrm>
            <a:off x="85744" y="6180912"/>
            <a:ext cx="4022864" cy="430887"/>
          </a:xfrm>
          <a:prstGeom prst="rect">
            <a:avLst/>
          </a:prstGeom>
          <a:noFill/>
        </p:spPr>
        <p:txBody>
          <a:bodyPr wrap="square" rtlCol="0">
            <a:spAutoFit/>
          </a:bodyPr>
          <a:lstStyle/>
          <a:p>
            <a:r>
              <a:rPr lang="en-GB" sz="1100" b="1" i="1" dirty="0">
                <a:solidFill>
                  <a:schemeClr val="bg2"/>
                </a:solidFill>
              </a:rPr>
              <a:t>Courtesy M. </a:t>
            </a:r>
            <a:r>
              <a:rPr lang="en-GB" sz="1100" b="1" i="1" dirty="0" err="1">
                <a:solidFill>
                  <a:schemeClr val="bg2"/>
                </a:solidFill>
              </a:rPr>
              <a:t>Giovannozzi</a:t>
            </a:r>
            <a:r>
              <a:rPr lang="en-GB" sz="1100" b="1" i="1" dirty="0">
                <a:solidFill>
                  <a:schemeClr val="bg2"/>
                </a:solidFill>
              </a:rPr>
              <a:t>: MTE Design Report, CERN-2006-011, 2006</a:t>
            </a:r>
          </a:p>
        </p:txBody>
      </p:sp>
      <p:sp>
        <p:nvSpPr>
          <p:cNvPr id="24" name="Content Placeholder 2">
            <a:extLst>
              <a:ext uri="{FF2B5EF4-FFF2-40B4-BE49-F238E27FC236}">
                <a16:creationId xmlns:a16="http://schemas.microsoft.com/office/drawing/2014/main" id="{C19A8480-8B1C-4B5E-BCE3-66C8059385CA}"/>
              </a:ext>
            </a:extLst>
          </p:cNvPr>
          <p:cNvSpPr>
            <a:spLocks noGrp="1"/>
          </p:cNvSpPr>
          <p:nvPr>
            <p:ph idx="1"/>
          </p:nvPr>
        </p:nvSpPr>
        <p:spPr>
          <a:xfrm>
            <a:off x="-31115" y="495547"/>
            <a:ext cx="5213871" cy="540774"/>
          </a:xfrm>
        </p:spPr>
        <p:txBody>
          <a:bodyPr>
            <a:normAutofit fontScale="85000" lnSpcReduction="10000"/>
          </a:bodyPr>
          <a:lstStyle/>
          <a:p>
            <a:r>
              <a:rPr lang="en-US" dirty="0"/>
              <a:t>Evolution of the phase space for slow extraction</a:t>
            </a:r>
          </a:p>
        </p:txBody>
      </p:sp>
      <p:pic>
        <p:nvPicPr>
          <p:cNvPr id="3" name="Picture 2">
            <a:extLst>
              <a:ext uri="{FF2B5EF4-FFF2-40B4-BE49-F238E27FC236}">
                <a16:creationId xmlns:a16="http://schemas.microsoft.com/office/drawing/2014/main" id="{49968CFD-89F7-40F6-9A8D-FC0388253D90}"/>
              </a:ext>
            </a:extLst>
          </p:cNvPr>
          <p:cNvPicPr>
            <a:picLocks noChangeAspect="1"/>
          </p:cNvPicPr>
          <p:nvPr/>
        </p:nvPicPr>
        <p:blipFill>
          <a:blip r:embed="rId3"/>
          <a:stretch>
            <a:fillRect/>
          </a:stretch>
        </p:blipFill>
        <p:spPr>
          <a:xfrm>
            <a:off x="5005108" y="1811866"/>
            <a:ext cx="4138892" cy="1800687"/>
          </a:xfrm>
          <a:prstGeom prst="rect">
            <a:avLst/>
          </a:prstGeom>
        </p:spPr>
      </p:pic>
    </p:spTree>
    <p:extLst>
      <p:ext uri="{BB962C8B-B14F-4D97-AF65-F5344CB8AC3E}">
        <p14:creationId xmlns:p14="http://schemas.microsoft.com/office/powerpoint/2010/main" val="1379541216"/>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37">
            <a:extLst>
              <a:ext uri="{FF2B5EF4-FFF2-40B4-BE49-F238E27FC236}">
                <a16:creationId xmlns:a16="http://schemas.microsoft.com/office/drawing/2014/main" id="{76910A21-38E5-4632-84F5-0DF6198BFD75}"/>
              </a:ext>
            </a:extLst>
          </p:cNvPr>
          <p:cNvPicPr>
            <a:picLocks noChangeAspect="1"/>
          </p:cNvPicPr>
          <p:nvPr/>
        </p:nvPicPr>
        <p:blipFill>
          <a:blip r:embed="rId2"/>
          <a:stretch>
            <a:fillRect/>
          </a:stretch>
        </p:blipFill>
        <p:spPr>
          <a:xfrm>
            <a:off x="284309" y="1223286"/>
            <a:ext cx="4487074" cy="2853413"/>
          </a:xfrm>
          <a:prstGeom prst="rect">
            <a:avLst/>
          </a:prstGeom>
        </p:spPr>
      </p:pic>
      <p:sp>
        <p:nvSpPr>
          <p:cNvPr id="2" name="Title 1">
            <a:extLst>
              <a:ext uri="{FF2B5EF4-FFF2-40B4-BE49-F238E27FC236}">
                <a16:creationId xmlns:a16="http://schemas.microsoft.com/office/drawing/2014/main" id="{01126FF4-8A45-4F1B-B35E-5C13263921BF}"/>
              </a:ext>
            </a:extLst>
          </p:cNvPr>
          <p:cNvSpPr>
            <a:spLocks noGrp="1"/>
          </p:cNvSpPr>
          <p:nvPr>
            <p:ph type="title"/>
          </p:nvPr>
        </p:nvSpPr>
        <p:spPr>
          <a:xfrm>
            <a:off x="85744" y="41295"/>
            <a:ext cx="9058256" cy="377565"/>
          </a:xfrm>
        </p:spPr>
        <p:txBody>
          <a:bodyPr/>
          <a:lstStyle/>
          <a:p>
            <a:r>
              <a:rPr lang="en-US" dirty="0"/>
              <a:t>Slow extraction: normalized phase space</a:t>
            </a:r>
            <a:endParaRPr lang="en-US" sz="1800" dirty="0"/>
          </a:p>
        </p:txBody>
      </p:sp>
      <p:sp>
        <p:nvSpPr>
          <p:cNvPr id="5" name="Footer Placeholder 4">
            <a:extLst>
              <a:ext uri="{FF2B5EF4-FFF2-40B4-BE49-F238E27FC236}">
                <a16:creationId xmlns:a16="http://schemas.microsoft.com/office/drawing/2014/main" id="{DDFA0B9F-9AE3-4947-BB18-5430A89928FF}"/>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87231E5B-162C-4C3C-867C-87B384C9F440}"/>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93</a:t>
            </a:fld>
            <a:endParaRPr lang="en-US" dirty="0"/>
          </a:p>
        </p:txBody>
      </p:sp>
      <p:sp>
        <p:nvSpPr>
          <p:cNvPr id="11" name="TextBox 10">
            <a:extLst>
              <a:ext uri="{FF2B5EF4-FFF2-40B4-BE49-F238E27FC236}">
                <a16:creationId xmlns:a16="http://schemas.microsoft.com/office/drawing/2014/main" id="{7E97F5E3-9B70-4488-A63E-797386896E5D}"/>
              </a:ext>
            </a:extLst>
          </p:cNvPr>
          <p:cNvSpPr txBox="1"/>
          <p:nvPr/>
        </p:nvSpPr>
        <p:spPr>
          <a:xfrm>
            <a:off x="85744" y="6180912"/>
            <a:ext cx="4022864" cy="430887"/>
          </a:xfrm>
          <a:prstGeom prst="rect">
            <a:avLst/>
          </a:prstGeom>
          <a:noFill/>
        </p:spPr>
        <p:txBody>
          <a:bodyPr wrap="square" rtlCol="0">
            <a:spAutoFit/>
          </a:bodyPr>
          <a:lstStyle/>
          <a:p>
            <a:r>
              <a:rPr lang="en-GB" sz="1100" b="1" i="1" dirty="0">
                <a:solidFill>
                  <a:schemeClr val="bg2"/>
                </a:solidFill>
              </a:rPr>
              <a:t>Courtesy M. </a:t>
            </a:r>
            <a:r>
              <a:rPr lang="en-GB" sz="1100" b="1" i="1" dirty="0" err="1">
                <a:solidFill>
                  <a:schemeClr val="bg2"/>
                </a:solidFill>
              </a:rPr>
              <a:t>Giovannozzi</a:t>
            </a:r>
            <a:r>
              <a:rPr lang="en-GB" sz="1100" b="1" i="1" dirty="0">
                <a:solidFill>
                  <a:schemeClr val="bg2"/>
                </a:solidFill>
              </a:rPr>
              <a:t>: MTE Design Report, CERN-2006-011, 2006</a:t>
            </a:r>
          </a:p>
        </p:txBody>
      </p:sp>
      <p:sp>
        <p:nvSpPr>
          <p:cNvPr id="24" name="Content Placeholder 2">
            <a:extLst>
              <a:ext uri="{FF2B5EF4-FFF2-40B4-BE49-F238E27FC236}">
                <a16:creationId xmlns:a16="http://schemas.microsoft.com/office/drawing/2014/main" id="{C19A8480-8B1C-4B5E-BCE3-66C8059385CA}"/>
              </a:ext>
            </a:extLst>
          </p:cNvPr>
          <p:cNvSpPr>
            <a:spLocks noGrp="1"/>
          </p:cNvSpPr>
          <p:nvPr>
            <p:ph idx="1"/>
          </p:nvPr>
        </p:nvSpPr>
        <p:spPr>
          <a:xfrm>
            <a:off x="-31115" y="495547"/>
            <a:ext cx="5213871" cy="540774"/>
          </a:xfrm>
        </p:spPr>
        <p:txBody>
          <a:bodyPr>
            <a:normAutofit fontScale="85000" lnSpcReduction="10000"/>
          </a:bodyPr>
          <a:lstStyle/>
          <a:p>
            <a:r>
              <a:rPr lang="en-US" dirty="0"/>
              <a:t>Evolution of the phase space for slow extraction</a:t>
            </a:r>
          </a:p>
        </p:txBody>
      </p:sp>
      <p:pic>
        <p:nvPicPr>
          <p:cNvPr id="3" name="Picture 2">
            <a:extLst>
              <a:ext uri="{FF2B5EF4-FFF2-40B4-BE49-F238E27FC236}">
                <a16:creationId xmlns:a16="http://schemas.microsoft.com/office/drawing/2014/main" id="{49968CFD-89F7-40F6-9A8D-FC0388253D90}"/>
              </a:ext>
            </a:extLst>
          </p:cNvPr>
          <p:cNvPicPr>
            <a:picLocks noChangeAspect="1"/>
          </p:cNvPicPr>
          <p:nvPr/>
        </p:nvPicPr>
        <p:blipFill>
          <a:blip r:embed="rId3"/>
          <a:stretch>
            <a:fillRect/>
          </a:stretch>
        </p:blipFill>
        <p:spPr>
          <a:xfrm>
            <a:off x="5005108" y="1811866"/>
            <a:ext cx="4138892" cy="1800687"/>
          </a:xfrm>
          <a:prstGeom prst="rect">
            <a:avLst/>
          </a:prstGeom>
        </p:spPr>
      </p:pic>
    </p:spTree>
    <p:extLst>
      <p:ext uri="{BB962C8B-B14F-4D97-AF65-F5344CB8AC3E}">
        <p14:creationId xmlns:p14="http://schemas.microsoft.com/office/powerpoint/2010/main" val="1911182891"/>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57644-9DAE-4DB8-8E05-89A952866501}"/>
              </a:ext>
            </a:extLst>
          </p:cNvPr>
          <p:cNvSpPr>
            <a:spLocks noGrp="1"/>
          </p:cNvSpPr>
          <p:nvPr>
            <p:ph type="title"/>
          </p:nvPr>
        </p:nvSpPr>
        <p:spPr/>
        <p:txBody>
          <a:bodyPr/>
          <a:lstStyle/>
          <a:p>
            <a:r>
              <a:rPr lang="en-US" dirty="0"/>
              <a:t>Extraction techniques : </a:t>
            </a:r>
            <a:r>
              <a:rPr kumimoji="0" lang="en-US" sz="1800" b="0" i="0" u="none" strike="noStrike" kern="1200" cap="none" spc="0" normalizeH="0" baseline="0" noProof="0" dirty="0">
                <a:ln>
                  <a:noFill/>
                </a:ln>
                <a:solidFill>
                  <a:srgbClr val="0055A0"/>
                </a:solidFill>
                <a:effectLst/>
                <a:uLnTx/>
                <a:uFillTx/>
                <a:latin typeface="Arial"/>
                <a:ea typeface="+mj-ea"/>
                <a:cs typeface="+mj-cs"/>
              </a:rPr>
              <a:t>Summary</a:t>
            </a:r>
            <a:endParaRPr lang="en-US" dirty="0"/>
          </a:p>
        </p:txBody>
      </p:sp>
      <p:sp>
        <p:nvSpPr>
          <p:cNvPr id="3" name="Content Placeholder 2">
            <a:extLst>
              <a:ext uri="{FF2B5EF4-FFF2-40B4-BE49-F238E27FC236}">
                <a16:creationId xmlns:a16="http://schemas.microsoft.com/office/drawing/2014/main" id="{E5BD3380-4D58-484B-90A1-C5917623E1D2}"/>
              </a:ext>
            </a:extLst>
          </p:cNvPr>
          <p:cNvSpPr>
            <a:spLocks noGrp="1"/>
          </p:cNvSpPr>
          <p:nvPr>
            <p:ph idx="1"/>
          </p:nvPr>
        </p:nvSpPr>
        <p:spPr/>
        <p:txBody>
          <a:bodyPr/>
          <a:lstStyle/>
          <a:p>
            <a:r>
              <a:rPr lang="en-US" dirty="0"/>
              <a:t>Single-turn fast extraction:</a:t>
            </a:r>
          </a:p>
          <a:p>
            <a:pPr lvl="1"/>
            <a:r>
              <a:rPr lang="en-US" dirty="0"/>
              <a:t>for transfer between machines in accelerator chain, beam abort, etc.</a:t>
            </a:r>
          </a:p>
          <a:p>
            <a:r>
              <a:rPr lang="en-US" dirty="0"/>
              <a:t>Non-resonant (fast) multi-turn extraction</a:t>
            </a:r>
          </a:p>
          <a:p>
            <a:pPr lvl="1"/>
            <a:r>
              <a:rPr lang="en-US" dirty="0"/>
              <a:t>slice beam into equal parts for transfer between machine over a few turns.</a:t>
            </a:r>
          </a:p>
          <a:p>
            <a:r>
              <a:rPr lang="en-US" dirty="0"/>
              <a:t>Resonant low-loss (fast) multi-turn extraction</a:t>
            </a:r>
          </a:p>
          <a:p>
            <a:pPr lvl="1"/>
            <a:r>
              <a:rPr lang="en-US" dirty="0"/>
              <a:t>create stable islands in phase space: slice off over a few turns.</a:t>
            </a:r>
          </a:p>
          <a:p>
            <a:r>
              <a:rPr lang="en-US" dirty="0"/>
              <a:t>Resonant (slow) multi-turn extraction</a:t>
            </a:r>
          </a:p>
          <a:p>
            <a:pPr lvl="1"/>
            <a:r>
              <a:rPr lang="en-US" dirty="0"/>
              <a:t>create stable area in phase space and slowly drive particles into resonance →long spill over many thousand turns.</a:t>
            </a:r>
          </a:p>
        </p:txBody>
      </p:sp>
      <p:sp>
        <p:nvSpPr>
          <p:cNvPr id="5" name="Footer Placeholder 4">
            <a:extLst>
              <a:ext uri="{FF2B5EF4-FFF2-40B4-BE49-F238E27FC236}">
                <a16:creationId xmlns:a16="http://schemas.microsoft.com/office/drawing/2014/main" id="{78EA5F8E-8595-4CA3-8D97-043829D259D3}"/>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BFFDDEA1-B4C7-4566-A449-8AB5E682351C}"/>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94</a:t>
            </a:fld>
            <a:endParaRPr lang="en-US" dirty="0"/>
          </a:p>
        </p:txBody>
      </p:sp>
    </p:spTree>
    <p:extLst>
      <p:ext uri="{BB962C8B-B14F-4D97-AF65-F5344CB8AC3E}">
        <p14:creationId xmlns:p14="http://schemas.microsoft.com/office/powerpoint/2010/main" val="2402740070"/>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056EE6-3239-6F79-A432-AB5AE45D8FC2}"/>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98A1308A-3EC7-2BD1-FB37-4F4EA0550358}"/>
              </a:ext>
            </a:extLst>
          </p:cNvPr>
          <p:cNvSpPr>
            <a:spLocks noGrp="1"/>
          </p:cNvSpPr>
          <p:nvPr>
            <p:ph type="title"/>
          </p:nvPr>
        </p:nvSpPr>
        <p:spPr/>
        <p:txBody>
          <a:bodyPr/>
          <a:lstStyle/>
          <a:p>
            <a:r>
              <a:rPr lang="en-US" dirty="0"/>
              <a:t>Layout</a:t>
            </a:r>
          </a:p>
        </p:txBody>
      </p:sp>
      <p:sp>
        <p:nvSpPr>
          <p:cNvPr id="8" name="Content Placeholder 7">
            <a:extLst>
              <a:ext uri="{FF2B5EF4-FFF2-40B4-BE49-F238E27FC236}">
                <a16:creationId xmlns:a16="http://schemas.microsoft.com/office/drawing/2014/main" id="{486B1066-F8D1-A619-0597-3E25A1DE9925}"/>
              </a:ext>
            </a:extLst>
          </p:cNvPr>
          <p:cNvSpPr>
            <a:spLocks noGrp="1"/>
          </p:cNvSpPr>
          <p:nvPr>
            <p:ph idx="1"/>
          </p:nvPr>
        </p:nvSpPr>
        <p:spPr/>
        <p:txBody>
          <a:bodyPr>
            <a:normAutofit fontScale="85000" lnSpcReduction="20000"/>
          </a:bodyPr>
          <a:lstStyle/>
          <a:p>
            <a:r>
              <a:rPr lang="en-US" dirty="0">
                <a:solidFill>
                  <a:schemeClr val="accent1"/>
                </a:solidFill>
              </a:rPr>
              <a:t>Basic principle + hardware</a:t>
            </a:r>
          </a:p>
          <a:p>
            <a:r>
              <a:rPr lang="en-US" dirty="0">
                <a:solidFill>
                  <a:schemeClr val="accent1"/>
                </a:solidFill>
              </a:rPr>
              <a:t>Injection techniques</a:t>
            </a:r>
          </a:p>
          <a:p>
            <a:pPr lvl="1"/>
            <a:r>
              <a:rPr lang="en-US" dirty="0">
                <a:solidFill>
                  <a:schemeClr val="accent1"/>
                </a:solidFill>
              </a:rPr>
              <a:t>Fast injection</a:t>
            </a:r>
          </a:p>
          <a:p>
            <a:pPr lvl="2"/>
            <a:r>
              <a:rPr lang="en-US" dirty="0">
                <a:solidFill>
                  <a:schemeClr val="accent1"/>
                </a:solidFill>
              </a:rPr>
              <a:t>Normalized phase space</a:t>
            </a:r>
          </a:p>
          <a:p>
            <a:pPr lvl="2"/>
            <a:r>
              <a:rPr lang="en-US" dirty="0">
                <a:solidFill>
                  <a:schemeClr val="accent1"/>
                </a:solidFill>
              </a:rPr>
              <a:t>Imperfect injection</a:t>
            </a:r>
          </a:p>
          <a:p>
            <a:pPr lvl="1"/>
            <a:r>
              <a:rPr lang="en-US" dirty="0">
                <a:solidFill>
                  <a:schemeClr val="accent1"/>
                </a:solidFill>
              </a:rPr>
              <a:t>Multi-turn injection</a:t>
            </a:r>
          </a:p>
          <a:p>
            <a:pPr lvl="1"/>
            <a:r>
              <a:rPr lang="en-US" dirty="0">
                <a:solidFill>
                  <a:schemeClr val="accent1"/>
                </a:solidFill>
              </a:rPr>
              <a:t>Charge exchange technique</a:t>
            </a:r>
          </a:p>
          <a:p>
            <a:pPr lvl="1"/>
            <a:r>
              <a:rPr lang="en-US" dirty="0">
                <a:solidFill>
                  <a:schemeClr val="accent1"/>
                </a:solidFill>
              </a:rPr>
              <a:t>Lepton injection</a:t>
            </a:r>
          </a:p>
          <a:p>
            <a:r>
              <a:rPr lang="en-US" dirty="0">
                <a:solidFill>
                  <a:schemeClr val="accent1"/>
                </a:solidFill>
              </a:rPr>
              <a:t>Extraction techniques</a:t>
            </a:r>
          </a:p>
          <a:p>
            <a:pPr lvl="1"/>
            <a:r>
              <a:rPr lang="en-US" dirty="0">
                <a:solidFill>
                  <a:schemeClr val="accent1"/>
                </a:solidFill>
              </a:rPr>
              <a:t>Fast extraction</a:t>
            </a:r>
          </a:p>
          <a:p>
            <a:pPr lvl="1"/>
            <a:r>
              <a:rPr lang="en-US" dirty="0">
                <a:solidFill>
                  <a:schemeClr val="accent1"/>
                </a:solidFill>
              </a:rPr>
              <a:t>Multi-turn extraction</a:t>
            </a:r>
          </a:p>
          <a:p>
            <a:pPr lvl="1"/>
            <a:r>
              <a:rPr lang="en-US" dirty="0">
                <a:solidFill>
                  <a:schemeClr val="accent1"/>
                </a:solidFill>
              </a:rPr>
              <a:t>Resonant multi-turn extraction</a:t>
            </a:r>
          </a:p>
          <a:p>
            <a:pPr lvl="1"/>
            <a:r>
              <a:rPr lang="en-US" dirty="0">
                <a:solidFill>
                  <a:schemeClr val="accent1"/>
                </a:solidFill>
              </a:rPr>
              <a:t>Resonant slow extraction</a:t>
            </a:r>
          </a:p>
          <a:p>
            <a:r>
              <a:rPr lang="en-US" dirty="0"/>
              <a:t>Transfer between machines</a:t>
            </a:r>
          </a:p>
          <a:p>
            <a:r>
              <a:rPr lang="en-US" dirty="0">
                <a:solidFill>
                  <a:schemeClr val="accent1"/>
                </a:solidFill>
              </a:rPr>
              <a:t>R&amp;D example</a:t>
            </a:r>
          </a:p>
          <a:p>
            <a:r>
              <a:rPr lang="en-US" dirty="0">
                <a:solidFill>
                  <a:schemeClr val="accent1"/>
                </a:solidFill>
              </a:rPr>
              <a:t>Conclusion</a:t>
            </a:r>
          </a:p>
        </p:txBody>
      </p:sp>
      <p:sp>
        <p:nvSpPr>
          <p:cNvPr id="4" name="Footer Placeholder 3">
            <a:extLst>
              <a:ext uri="{FF2B5EF4-FFF2-40B4-BE49-F238E27FC236}">
                <a16:creationId xmlns:a16="http://schemas.microsoft.com/office/drawing/2014/main" id="{C42F1A06-D5E4-3327-3F8F-3ECD710A6A01}"/>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5" name="Slide Number Placeholder 4">
            <a:extLst>
              <a:ext uri="{FF2B5EF4-FFF2-40B4-BE49-F238E27FC236}">
                <a16:creationId xmlns:a16="http://schemas.microsoft.com/office/drawing/2014/main" id="{2E5A42FA-F4FB-575C-3FEF-611707FC13D6}"/>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95</a:t>
            </a:fld>
            <a:endParaRPr lang="en-US" dirty="0"/>
          </a:p>
        </p:txBody>
      </p:sp>
      <p:sp>
        <p:nvSpPr>
          <p:cNvPr id="6" name="Oval 5">
            <a:extLst>
              <a:ext uri="{FF2B5EF4-FFF2-40B4-BE49-F238E27FC236}">
                <a16:creationId xmlns:a16="http://schemas.microsoft.com/office/drawing/2014/main" id="{7144157D-0333-AE68-357B-50053F20FB86}"/>
              </a:ext>
            </a:extLst>
          </p:cNvPr>
          <p:cNvSpPr>
            <a:spLocks noChangeArrowheads="1"/>
          </p:cNvSpPr>
          <p:nvPr/>
        </p:nvSpPr>
        <p:spPr bwMode="auto">
          <a:xfrm>
            <a:off x="3812063" y="1598627"/>
            <a:ext cx="2427605" cy="411734"/>
          </a:xfrm>
          <a:prstGeom prst="ellipse">
            <a:avLst/>
          </a:prstGeom>
          <a:noFill/>
          <a:ln w="1587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9" name="Oval 6">
            <a:extLst>
              <a:ext uri="{FF2B5EF4-FFF2-40B4-BE49-F238E27FC236}">
                <a16:creationId xmlns:a16="http://schemas.microsoft.com/office/drawing/2014/main" id="{B7793641-4B2C-6058-BBCC-43E8DC86FE47}"/>
              </a:ext>
            </a:extLst>
          </p:cNvPr>
          <p:cNvSpPr>
            <a:spLocks noChangeArrowheads="1"/>
          </p:cNvSpPr>
          <p:nvPr/>
        </p:nvSpPr>
        <p:spPr bwMode="auto">
          <a:xfrm>
            <a:off x="4982026" y="1984103"/>
            <a:ext cx="43839" cy="50416"/>
          </a:xfrm>
          <a:prstGeom prst="ellipse">
            <a:avLst/>
          </a:prstGeom>
          <a:solidFill>
            <a:schemeClr val="tx1"/>
          </a:solidFill>
          <a:ln w="9525">
            <a:solidFill>
              <a:schemeClr val="tx1"/>
            </a:solidFill>
            <a:round/>
            <a:headEnd/>
            <a:tailEnd/>
          </a:ln>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0" name="Oval 9">
            <a:extLst>
              <a:ext uri="{FF2B5EF4-FFF2-40B4-BE49-F238E27FC236}">
                <a16:creationId xmlns:a16="http://schemas.microsoft.com/office/drawing/2014/main" id="{D153A901-52CD-3B7F-EF2F-3143A90F2782}"/>
              </a:ext>
            </a:extLst>
          </p:cNvPr>
          <p:cNvSpPr>
            <a:spLocks noChangeArrowheads="1"/>
          </p:cNvSpPr>
          <p:nvPr/>
        </p:nvSpPr>
        <p:spPr bwMode="auto">
          <a:xfrm>
            <a:off x="3940841" y="1657446"/>
            <a:ext cx="2188315" cy="284643"/>
          </a:xfrm>
          <a:prstGeom prst="ellipse">
            <a:avLst/>
          </a:prstGeom>
          <a:noFill/>
          <a:ln w="15875">
            <a:solidFill>
              <a:schemeClr val="tx1"/>
            </a:solidFill>
            <a:prstDash val="sysDot"/>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1" name="Rectangle 10">
            <a:extLst>
              <a:ext uri="{FF2B5EF4-FFF2-40B4-BE49-F238E27FC236}">
                <a16:creationId xmlns:a16="http://schemas.microsoft.com/office/drawing/2014/main" id="{90BC007E-4326-AB08-70DB-AF379B5F087A}"/>
              </a:ext>
            </a:extLst>
          </p:cNvPr>
          <p:cNvSpPr>
            <a:spLocks noChangeArrowheads="1"/>
          </p:cNvSpPr>
          <p:nvPr/>
        </p:nvSpPr>
        <p:spPr bwMode="auto">
          <a:xfrm>
            <a:off x="4907133" y="1880118"/>
            <a:ext cx="239290" cy="95581"/>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algn="ctr" eaLnBrk="1" hangingPunct="1"/>
            <a:endParaRPr lang="en-GB" altLang="en-US" sz="1800" b="0">
              <a:solidFill>
                <a:srgbClr val="000000"/>
              </a:solidFill>
            </a:endParaRPr>
          </a:p>
        </p:txBody>
      </p:sp>
      <p:sp>
        <p:nvSpPr>
          <p:cNvPr id="12" name="Line 12">
            <a:extLst>
              <a:ext uri="{FF2B5EF4-FFF2-40B4-BE49-F238E27FC236}">
                <a16:creationId xmlns:a16="http://schemas.microsoft.com/office/drawing/2014/main" id="{D41F9287-08A9-E40C-5F27-6D98B0A5B564}"/>
              </a:ext>
            </a:extLst>
          </p:cNvPr>
          <p:cNvSpPr>
            <a:spLocks noChangeShapeType="1"/>
          </p:cNvSpPr>
          <p:nvPr/>
        </p:nvSpPr>
        <p:spPr bwMode="auto">
          <a:xfrm>
            <a:off x="4879734" y="1939988"/>
            <a:ext cx="26487" cy="0"/>
          </a:xfrm>
          <a:prstGeom prst="line">
            <a:avLst/>
          </a:prstGeom>
          <a:noFill/>
          <a:ln w="9525">
            <a:solidFill>
              <a:schemeClr val="tx1"/>
            </a:solidFill>
            <a:round/>
            <a:headEnd/>
            <a:tailEnd type="triangle" w="lg" len="lg"/>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13" name="Oval 18">
            <a:extLst>
              <a:ext uri="{FF2B5EF4-FFF2-40B4-BE49-F238E27FC236}">
                <a16:creationId xmlns:a16="http://schemas.microsoft.com/office/drawing/2014/main" id="{D06CE64B-3EA1-B0D6-9AF1-71D65F134F14}"/>
              </a:ext>
            </a:extLst>
          </p:cNvPr>
          <p:cNvSpPr>
            <a:spLocks noChangeArrowheads="1"/>
          </p:cNvSpPr>
          <p:nvPr/>
        </p:nvSpPr>
        <p:spPr bwMode="auto">
          <a:xfrm>
            <a:off x="3946321" y="3035494"/>
            <a:ext cx="4073407" cy="680621"/>
          </a:xfrm>
          <a:prstGeom prst="ellipse">
            <a:avLst/>
          </a:prstGeom>
          <a:noFill/>
          <a:ln w="1587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4" name="Oval 19">
            <a:extLst>
              <a:ext uri="{FF2B5EF4-FFF2-40B4-BE49-F238E27FC236}">
                <a16:creationId xmlns:a16="http://schemas.microsoft.com/office/drawing/2014/main" id="{C84A6DE9-B9A9-5C44-C28B-CE76C4884910}"/>
              </a:ext>
            </a:extLst>
          </p:cNvPr>
          <p:cNvSpPr>
            <a:spLocks noChangeArrowheads="1"/>
          </p:cNvSpPr>
          <p:nvPr/>
        </p:nvSpPr>
        <p:spPr bwMode="auto">
          <a:xfrm>
            <a:off x="7933876" y="3277072"/>
            <a:ext cx="43839" cy="50416"/>
          </a:xfrm>
          <a:prstGeom prst="ellipse">
            <a:avLst/>
          </a:prstGeom>
          <a:solidFill>
            <a:schemeClr val="tx1"/>
          </a:solidFill>
          <a:ln w="9525">
            <a:solidFill>
              <a:schemeClr val="tx1"/>
            </a:solidFill>
            <a:round/>
            <a:headEnd/>
            <a:tailEnd/>
          </a:ln>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5" name="Oval 20">
            <a:extLst>
              <a:ext uri="{FF2B5EF4-FFF2-40B4-BE49-F238E27FC236}">
                <a16:creationId xmlns:a16="http://schemas.microsoft.com/office/drawing/2014/main" id="{52041999-15B9-5459-DE4A-877EE203EEE0}"/>
              </a:ext>
            </a:extLst>
          </p:cNvPr>
          <p:cNvSpPr>
            <a:spLocks noChangeArrowheads="1"/>
          </p:cNvSpPr>
          <p:nvPr/>
        </p:nvSpPr>
        <p:spPr bwMode="auto">
          <a:xfrm>
            <a:off x="4131725" y="3124773"/>
            <a:ext cx="3705339" cy="493660"/>
          </a:xfrm>
          <a:prstGeom prst="ellipse">
            <a:avLst/>
          </a:prstGeom>
          <a:noFill/>
          <a:ln w="15875">
            <a:solidFill>
              <a:schemeClr val="tx1"/>
            </a:solidFill>
            <a:prstDash val="sysDot"/>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6" name="Rectangle 21">
            <a:extLst>
              <a:ext uri="{FF2B5EF4-FFF2-40B4-BE49-F238E27FC236}">
                <a16:creationId xmlns:a16="http://schemas.microsoft.com/office/drawing/2014/main" id="{8050F48A-BB5A-0526-01DE-635EB1888CAA}"/>
              </a:ext>
            </a:extLst>
          </p:cNvPr>
          <p:cNvSpPr>
            <a:spLocks noChangeArrowheads="1"/>
          </p:cNvSpPr>
          <p:nvPr/>
        </p:nvSpPr>
        <p:spPr bwMode="auto">
          <a:xfrm>
            <a:off x="7645267" y="3304381"/>
            <a:ext cx="239290" cy="13129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7" name="Line 22">
            <a:extLst>
              <a:ext uri="{FF2B5EF4-FFF2-40B4-BE49-F238E27FC236}">
                <a16:creationId xmlns:a16="http://schemas.microsoft.com/office/drawing/2014/main" id="{91BCCE93-5E59-C4EC-738A-833CCAD0BC48}"/>
              </a:ext>
            </a:extLst>
          </p:cNvPr>
          <p:cNvSpPr>
            <a:spLocks noChangeShapeType="1"/>
          </p:cNvSpPr>
          <p:nvPr/>
        </p:nvSpPr>
        <p:spPr bwMode="auto">
          <a:xfrm>
            <a:off x="7728379" y="3282324"/>
            <a:ext cx="51146" cy="42014"/>
          </a:xfrm>
          <a:prstGeom prst="line">
            <a:avLst/>
          </a:prstGeom>
          <a:noFill/>
          <a:ln w="9525">
            <a:solidFill>
              <a:schemeClr val="tx1"/>
            </a:solidFill>
            <a:round/>
            <a:headEnd/>
            <a:tailEnd type="triangle" w="lg" len="lg"/>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18" name="Text Box 25">
            <a:extLst>
              <a:ext uri="{FF2B5EF4-FFF2-40B4-BE49-F238E27FC236}">
                <a16:creationId xmlns:a16="http://schemas.microsoft.com/office/drawing/2014/main" id="{EF1197D2-04D5-C868-E136-80F7999030CE}"/>
              </a:ext>
            </a:extLst>
          </p:cNvPr>
          <p:cNvSpPr txBox="1">
            <a:spLocks noChangeArrowheads="1"/>
          </p:cNvSpPr>
          <p:nvPr/>
        </p:nvSpPr>
        <p:spPr bwMode="auto">
          <a:xfrm>
            <a:off x="4666017" y="1667950"/>
            <a:ext cx="113120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dirty="0">
                <a:solidFill>
                  <a:schemeClr val="accent1"/>
                </a:solidFill>
                <a:latin typeface="Calibri"/>
              </a:rPr>
              <a:t>Extraction</a:t>
            </a:r>
          </a:p>
        </p:txBody>
      </p:sp>
      <p:sp>
        <p:nvSpPr>
          <p:cNvPr id="19" name="Text Box 26">
            <a:extLst>
              <a:ext uri="{FF2B5EF4-FFF2-40B4-BE49-F238E27FC236}">
                <a16:creationId xmlns:a16="http://schemas.microsoft.com/office/drawing/2014/main" id="{5C7F965C-CBC6-60C7-B315-147C98A182E7}"/>
              </a:ext>
            </a:extLst>
          </p:cNvPr>
          <p:cNvSpPr txBox="1">
            <a:spLocks noChangeArrowheads="1"/>
          </p:cNvSpPr>
          <p:nvPr/>
        </p:nvSpPr>
        <p:spPr bwMode="auto">
          <a:xfrm>
            <a:off x="6090677" y="2279625"/>
            <a:ext cx="938398"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dirty="0">
                <a:latin typeface="Calibri"/>
              </a:rPr>
              <a:t>Transfer</a:t>
            </a:r>
          </a:p>
        </p:txBody>
      </p:sp>
      <p:sp>
        <p:nvSpPr>
          <p:cNvPr id="20" name="Text Box 27">
            <a:extLst>
              <a:ext uri="{FF2B5EF4-FFF2-40B4-BE49-F238E27FC236}">
                <a16:creationId xmlns:a16="http://schemas.microsoft.com/office/drawing/2014/main" id="{4219FD7C-B7E6-CCB6-7934-AB96576EB371}"/>
              </a:ext>
            </a:extLst>
          </p:cNvPr>
          <p:cNvSpPr txBox="1">
            <a:spLocks noChangeArrowheads="1"/>
          </p:cNvSpPr>
          <p:nvPr/>
        </p:nvSpPr>
        <p:spPr bwMode="auto">
          <a:xfrm>
            <a:off x="8042561" y="3180966"/>
            <a:ext cx="1005403"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dirty="0">
                <a:solidFill>
                  <a:schemeClr val="accent1"/>
                </a:solidFill>
                <a:latin typeface="Calibri"/>
              </a:rPr>
              <a:t>Injection</a:t>
            </a:r>
          </a:p>
        </p:txBody>
      </p:sp>
      <p:sp>
        <p:nvSpPr>
          <p:cNvPr id="21" name="Freeform 39">
            <a:extLst>
              <a:ext uri="{FF2B5EF4-FFF2-40B4-BE49-F238E27FC236}">
                <a16:creationId xmlns:a16="http://schemas.microsoft.com/office/drawing/2014/main" id="{52305F84-0724-BDCD-87C6-F1BF53503DE9}"/>
              </a:ext>
            </a:extLst>
          </p:cNvPr>
          <p:cNvSpPr>
            <a:spLocks/>
          </p:cNvSpPr>
          <p:nvPr/>
        </p:nvSpPr>
        <p:spPr bwMode="auto">
          <a:xfrm>
            <a:off x="5005772" y="2008260"/>
            <a:ext cx="2953677" cy="1294020"/>
          </a:xfrm>
          <a:custGeom>
            <a:avLst/>
            <a:gdLst>
              <a:gd name="T0" fmla="*/ 0 w 3234"/>
              <a:gd name="T1" fmla="*/ 0 h 1232"/>
              <a:gd name="T2" fmla="*/ 2147483647 w 3234"/>
              <a:gd name="T3" fmla="*/ 2147483647 h 1232"/>
              <a:gd name="T4" fmla="*/ 2147483647 w 3234"/>
              <a:gd name="T5" fmla="*/ 2147483647 h 1232"/>
              <a:gd name="T6" fmla="*/ 2147483647 w 3234"/>
              <a:gd name="T7" fmla="*/ 2147483647 h 1232"/>
              <a:gd name="T8" fmla="*/ 2147483647 w 3234"/>
              <a:gd name="T9" fmla="*/ 2147483647 h 1232"/>
              <a:gd name="T10" fmla="*/ 2147483647 w 3234"/>
              <a:gd name="T11" fmla="*/ 2147483647 h 1232"/>
              <a:gd name="T12" fmla="*/ 0 60000 65536"/>
              <a:gd name="T13" fmla="*/ 0 60000 65536"/>
              <a:gd name="T14" fmla="*/ 0 60000 65536"/>
              <a:gd name="T15" fmla="*/ 0 60000 65536"/>
              <a:gd name="T16" fmla="*/ 0 60000 65536"/>
              <a:gd name="T17" fmla="*/ 0 60000 65536"/>
              <a:gd name="T18" fmla="*/ 0 w 3234"/>
              <a:gd name="T19" fmla="*/ 0 h 1232"/>
              <a:gd name="T20" fmla="*/ 3234 w 3234"/>
              <a:gd name="T21" fmla="*/ 1232 h 1232"/>
            </a:gdLst>
            <a:ahLst/>
            <a:cxnLst>
              <a:cxn ang="T12">
                <a:pos x="T0" y="T1"/>
              </a:cxn>
              <a:cxn ang="T13">
                <a:pos x="T2" y="T3"/>
              </a:cxn>
              <a:cxn ang="T14">
                <a:pos x="T4" y="T5"/>
              </a:cxn>
              <a:cxn ang="T15">
                <a:pos x="T6" y="T7"/>
              </a:cxn>
              <a:cxn ang="T16">
                <a:pos x="T8" y="T9"/>
              </a:cxn>
              <a:cxn ang="T17">
                <a:pos x="T10" y="T11"/>
              </a:cxn>
            </a:cxnLst>
            <a:rect l="T18" t="T19" r="T20" b="T21"/>
            <a:pathLst>
              <a:path w="3234" h="1232">
                <a:moveTo>
                  <a:pt x="0" y="0"/>
                </a:moveTo>
                <a:cubicBezTo>
                  <a:pt x="145" y="17"/>
                  <a:pt x="420" y="72"/>
                  <a:pt x="644" y="177"/>
                </a:cubicBezTo>
                <a:cubicBezTo>
                  <a:pt x="868" y="282"/>
                  <a:pt x="1099" y="514"/>
                  <a:pt x="1346" y="628"/>
                </a:cubicBezTo>
                <a:cubicBezTo>
                  <a:pt x="1593" y="742"/>
                  <a:pt x="1879" y="793"/>
                  <a:pt x="2127" y="861"/>
                </a:cubicBezTo>
                <a:cubicBezTo>
                  <a:pt x="2375" y="929"/>
                  <a:pt x="2649" y="976"/>
                  <a:pt x="2834" y="1038"/>
                </a:cubicBezTo>
                <a:cubicBezTo>
                  <a:pt x="3019" y="1100"/>
                  <a:pt x="3126" y="1166"/>
                  <a:pt x="3234" y="1232"/>
                </a:cubicBezTo>
              </a:path>
            </a:pathLst>
          </a:custGeom>
          <a:noFill/>
          <a:ln w="19050" cap="flat" cmpd="sng">
            <a:solidFill>
              <a:schemeClr val="tx1"/>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GB">
              <a:solidFill>
                <a:srgbClr val="000000"/>
              </a:solidFill>
            </a:endParaRPr>
          </a:p>
        </p:txBody>
      </p:sp>
      <p:sp>
        <p:nvSpPr>
          <p:cNvPr id="22" name="Freeform 42">
            <a:extLst>
              <a:ext uri="{FF2B5EF4-FFF2-40B4-BE49-F238E27FC236}">
                <a16:creationId xmlns:a16="http://schemas.microsoft.com/office/drawing/2014/main" id="{BA48CC52-0717-9F3D-5470-2943FB6410DA}"/>
              </a:ext>
            </a:extLst>
          </p:cNvPr>
          <p:cNvSpPr>
            <a:spLocks/>
          </p:cNvSpPr>
          <p:nvPr/>
        </p:nvSpPr>
        <p:spPr bwMode="auto">
          <a:xfrm>
            <a:off x="5461519" y="2208876"/>
            <a:ext cx="969946" cy="642809"/>
          </a:xfrm>
          <a:custGeom>
            <a:avLst/>
            <a:gdLst>
              <a:gd name="T0" fmla="*/ 0 w 1062"/>
              <a:gd name="T1" fmla="*/ 0 h 612"/>
              <a:gd name="T2" fmla="*/ 2147483647 w 1062"/>
              <a:gd name="T3" fmla="*/ 2147483647 h 612"/>
              <a:gd name="T4" fmla="*/ 2147483647 w 1062"/>
              <a:gd name="T5" fmla="*/ 2147483647 h 612"/>
              <a:gd name="T6" fmla="*/ 2147483647 w 1062"/>
              <a:gd name="T7" fmla="*/ 2147483647 h 612"/>
              <a:gd name="T8" fmla="*/ 2147483647 w 1062"/>
              <a:gd name="T9" fmla="*/ 2147483647 h 612"/>
              <a:gd name="T10" fmla="*/ 0 60000 65536"/>
              <a:gd name="T11" fmla="*/ 0 60000 65536"/>
              <a:gd name="T12" fmla="*/ 0 60000 65536"/>
              <a:gd name="T13" fmla="*/ 0 60000 65536"/>
              <a:gd name="T14" fmla="*/ 0 60000 65536"/>
              <a:gd name="T15" fmla="*/ 0 w 1062"/>
              <a:gd name="T16" fmla="*/ 0 h 612"/>
              <a:gd name="T17" fmla="*/ 1062 w 1062"/>
              <a:gd name="T18" fmla="*/ 612 h 612"/>
            </a:gdLst>
            <a:ahLst/>
            <a:cxnLst>
              <a:cxn ang="T10">
                <a:pos x="T0" y="T1"/>
              </a:cxn>
              <a:cxn ang="T11">
                <a:pos x="T2" y="T3"/>
              </a:cxn>
              <a:cxn ang="T12">
                <a:pos x="T4" y="T5"/>
              </a:cxn>
              <a:cxn ang="T13">
                <a:pos x="T6" y="T7"/>
              </a:cxn>
              <a:cxn ang="T14">
                <a:pos x="T8" y="T9"/>
              </a:cxn>
            </a:cxnLst>
            <a:rect l="T15" t="T16" r="T17" b="T18"/>
            <a:pathLst>
              <a:path w="1062" h="612">
                <a:moveTo>
                  <a:pt x="0" y="0"/>
                </a:moveTo>
                <a:cubicBezTo>
                  <a:pt x="23" y="11"/>
                  <a:pt x="81" y="31"/>
                  <a:pt x="144" y="66"/>
                </a:cubicBezTo>
                <a:cubicBezTo>
                  <a:pt x="207" y="101"/>
                  <a:pt x="290" y="145"/>
                  <a:pt x="378" y="210"/>
                </a:cubicBezTo>
                <a:cubicBezTo>
                  <a:pt x="466" y="275"/>
                  <a:pt x="558" y="389"/>
                  <a:pt x="672" y="456"/>
                </a:cubicBezTo>
                <a:cubicBezTo>
                  <a:pt x="786" y="523"/>
                  <a:pt x="924" y="567"/>
                  <a:pt x="1062" y="612"/>
                </a:cubicBezTo>
              </a:path>
            </a:pathLst>
          </a:custGeom>
          <a:noFill/>
          <a:ln w="19050" cap="flat" cmpd="sng">
            <a:solidFill>
              <a:schemeClr val="tx1"/>
            </a:solidFill>
            <a:prstDash val="sysDot"/>
            <a:round/>
            <a:headEnd/>
            <a:tailEnd type="triangle" w="med" len="med"/>
          </a:ln>
          <a:extLst>
            <a:ext uri="{909E8E84-426E-40dd-AFC4-6F175D3DCCD1}">
              <a14:hiddenFill xmlns:a14="http://schemas.microsoft.com/office/drawing/2010/main" xmlns="">
                <a:solidFill>
                  <a:srgbClr val="FFFFFF"/>
                </a:solidFill>
              </a14:hiddenFill>
            </a:ext>
          </a:extLst>
        </p:spPr>
        <p:txBody>
          <a:bodyPr wrap="none">
            <a:spAutoFit/>
          </a:bodyPr>
          <a:lstStyle/>
          <a:p>
            <a:endParaRPr lang="en-GB">
              <a:solidFill>
                <a:srgbClr val="000000"/>
              </a:solidFill>
            </a:endParaRPr>
          </a:p>
        </p:txBody>
      </p:sp>
    </p:spTree>
    <p:extLst>
      <p:ext uri="{BB962C8B-B14F-4D97-AF65-F5344CB8AC3E}">
        <p14:creationId xmlns:p14="http://schemas.microsoft.com/office/powerpoint/2010/main" val="1391450720"/>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54A5F-1CC6-DBF2-3275-2D03BD2B732D}"/>
              </a:ext>
            </a:extLst>
          </p:cNvPr>
          <p:cNvSpPr>
            <a:spLocks noGrp="1"/>
          </p:cNvSpPr>
          <p:nvPr>
            <p:ph type="title"/>
          </p:nvPr>
        </p:nvSpPr>
        <p:spPr/>
        <p:txBody>
          <a:bodyPr/>
          <a:lstStyle/>
          <a:p>
            <a:r>
              <a:rPr lang="en-US" dirty="0"/>
              <a:t>Transfer between machines</a:t>
            </a:r>
          </a:p>
        </p:txBody>
      </p:sp>
      <p:sp>
        <p:nvSpPr>
          <p:cNvPr id="3" name="Content Placeholder 2">
            <a:extLst>
              <a:ext uri="{FF2B5EF4-FFF2-40B4-BE49-F238E27FC236}">
                <a16:creationId xmlns:a16="http://schemas.microsoft.com/office/drawing/2014/main" id="{F669BF50-AFF2-70BA-E0D7-1FC737420627}"/>
              </a:ext>
            </a:extLst>
          </p:cNvPr>
          <p:cNvSpPr>
            <a:spLocks noGrp="1"/>
          </p:cNvSpPr>
          <p:nvPr>
            <p:ph idx="1"/>
          </p:nvPr>
        </p:nvSpPr>
        <p:spPr>
          <a:xfrm>
            <a:off x="0" y="495547"/>
            <a:ext cx="9144000" cy="919786"/>
          </a:xfrm>
        </p:spPr>
        <p:txBody>
          <a:bodyPr>
            <a:normAutofit fontScale="77500" lnSpcReduction="20000"/>
          </a:bodyPr>
          <a:lstStyle/>
          <a:p>
            <a:pPr marL="550926" indent="-514350">
              <a:buFont typeface="+mj-lt"/>
              <a:buAutoNum type="arabicPeriod"/>
            </a:pPr>
            <a:r>
              <a:rPr lang="en-GB" sz="1800" b="1" dirty="0"/>
              <a:t>Extract</a:t>
            </a:r>
            <a:r>
              <a:rPr lang="en-GB" sz="1800" dirty="0"/>
              <a:t> a beam out of one machine  </a:t>
            </a:r>
            <a:r>
              <a:rPr lang="en-GB" sz="1800" dirty="0">
                <a:sym typeface="Wingdings"/>
              </a:rPr>
              <a:t> initial beam parameters</a:t>
            </a:r>
            <a:endParaRPr lang="en-GB" sz="1800" baseline="-25000" dirty="0">
              <a:sym typeface="Wingdings"/>
            </a:endParaRPr>
          </a:p>
          <a:p>
            <a:pPr marL="550926" indent="-514350">
              <a:buFont typeface="+mj-lt"/>
              <a:buAutoNum type="arabicPeriod"/>
            </a:pPr>
            <a:r>
              <a:rPr lang="en-GB" sz="1800" b="1" dirty="0">
                <a:sym typeface="Wingdings"/>
              </a:rPr>
              <a:t>Transport</a:t>
            </a:r>
            <a:r>
              <a:rPr lang="en-GB" sz="1800" dirty="0">
                <a:sym typeface="Wingdings"/>
              </a:rPr>
              <a:t> this beam towards the following machine (or experiment)</a:t>
            </a:r>
          </a:p>
          <a:p>
            <a:pPr marL="550926" indent="-514350">
              <a:buFont typeface="+mj-lt"/>
              <a:buAutoNum type="arabicPeriod"/>
            </a:pPr>
            <a:r>
              <a:rPr lang="en-GB" sz="1800" b="1" dirty="0"/>
              <a:t>Inject</a:t>
            </a:r>
            <a:r>
              <a:rPr lang="en-GB" sz="1800" dirty="0"/>
              <a:t> this beam into a following machine with a predefined optics </a:t>
            </a:r>
          </a:p>
          <a:p>
            <a:pPr marL="448056" lvl="1" indent="0">
              <a:buNone/>
            </a:pPr>
            <a:r>
              <a:rPr lang="en-GB" sz="1800" dirty="0">
                <a:sym typeface="Wingdings"/>
              </a:rPr>
              <a:t> Transfer line optics has to produce required beam parameters for matching </a:t>
            </a:r>
            <a:endParaRPr lang="en-GB" sz="1800" baseline="-25000" dirty="0"/>
          </a:p>
          <a:p>
            <a:endParaRPr lang="en-US" dirty="0"/>
          </a:p>
        </p:txBody>
      </p:sp>
      <p:sp>
        <p:nvSpPr>
          <p:cNvPr id="5" name="Footer Placeholder 4">
            <a:extLst>
              <a:ext uri="{FF2B5EF4-FFF2-40B4-BE49-F238E27FC236}">
                <a16:creationId xmlns:a16="http://schemas.microsoft.com/office/drawing/2014/main" id="{B511A6FA-3432-E659-3197-E79DBEE7C581}"/>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F2411919-E054-3C1C-8D8F-350404A80186}"/>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96</a:t>
            </a:fld>
            <a:endParaRPr lang="en-US" dirty="0"/>
          </a:p>
        </p:txBody>
      </p:sp>
      <p:grpSp>
        <p:nvGrpSpPr>
          <p:cNvPr id="7" name="Gruppierung 2">
            <a:extLst>
              <a:ext uri="{FF2B5EF4-FFF2-40B4-BE49-F238E27FC236}">
                <a16:creationId xmlns:a16="http://schemas.microsoft.com/office/drawing/2014/main" id="{652F5DBA-8CE1-3767-FFF5-BB51466FCE62}"/>
              </a:ext>
            </a:extLst>
          </p:cNvPr>
          <p:cNvGrpSpPr/>
          <p:nvPr/>
        </p:nvGrpSpPr>
        <p:grpSpPr>
          <a:xfrm>
            <a:off x="346903" y="1488838"/>
            <a:ext cx="8388350" cy="3200400"/>
            <a:chOff x="457200" y="3124993"/>
            <a:chExt cx="8388350" cy="3200400"/>
          </a:xfrm>
        </p:grpSpPr>
        <p:sp>
          <p:nvSpPr>
            <p:cNvPr id="8" name="Oval 5">
              <a:extLst>
                <a:ext uri="{FF2B5EF4-FFF2-40B4-BE49-F238E27FC236}">
                  <a16:creationId xmlns:a16="http://schemas.microsoft.com/office/drawing/2014/main" id="{1D27F676-F508-C105-0720-1EA26C1D05BF}"/>
                </a:ext>
              </a:extLst>
            </p:cNvPr>
            <p:cNvSpPr>
              <a:spLocks noChangeArrowheads="1"/>
            </p:cNvSpPr>
            <p:nvPr/>
          </p:nvSpPr>
          <p:spPr bwMode="auto">
            <a:xfrm>
              <a:off x="457200" y="3124993"/>
              <a:ext cx="4219575" cy="622300"/>
            </a:xfrm>
            <a:prstGeom prst="ellipse">
              <a:avLst/>
            </a:prstGeom>
            <a:noFill/>
            <a:ln w="1587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9" name="Oval 6">
              <a:extLst>
                <a:ext uri="{FF2B5EF4-FFF2-40B4-BE49-F238E27FC236}">
                  <a16:creationId xmlns:a16="http://schemas.microsoft.com/office/drawing/2014/main" id="{3ABD1460-0002-C137-D3F1-32E6FADA32FF}"/>
                </a:ext>
              </a:extLst>
            </p:cNvPr>
            <p:cNvSpPr>
              <a:spLocks noChangeArrowheads="1"/>
            </p:cNvSpPr>
            <p:nvPr/>
          </p:nvSpPr>
          <p:spPr bwMode="auto">
            <a:xfrm>
              <a:off x="2490787" y="3707606"/>
              <a:ext cx="76200" cy="76200"/>
            </a:xfrm>
            <a:prstGeom prst="ellipse">
              <a:avLst/>
            </a:prstGeom>
            <a:solidFill>
              <a:schemeClr val="tx1"/>
            </a:solidFill>
            <a:ln w="9525">
              <a:solidFill>
                <a:schemeClr val="tx1"/>
              </a:solidFill>
              <a:round/>
              <a:headEnd/>
              <a:tailEnd/>
            </a:ln>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0" name="Oval 9">
              <a:extLst>
                <a:ext uri="{FF2B5EF4-FFF2-40B4-BE49-F238E27FC236}">
                  <a16:creationId xmlns:a16="http://schemas.microsoft.com/office/drawing/2014/main" id="{F4BA720F-0E7F-C03F-3D5F-EDA28EAEE4B1}"/>
                </a:ext>
              </a:extLst>
            </p:cNvPr>
            <p:cNvSpPr>
              <a:spLocks noChangeArrowheads="1"/>
            </p:cNvSpPr>
            <p:nvPr/>
          </p:nvSpPr>
          <p:spPr bwMode="auto">
            <a:xfrm>
              <a:off x="681037" y="3213893"/>
              <a:ext cx="3803650" cy="430213"/>
            </a:xfrm>
            <a:prstGeom prst="ellipse">
              <a:avLst/>
            </a:prstGeom>
            <a:noFill/>
            <a:ln w="15875">
              <a:solidFill>
                <a:schemeClr val="tx1"/>
              </a:solidFill>
              <a:prstDash val="sysDot"/>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1" name="Rectangle 10">
              <a:extLst>
                <a:ext uri="{FF2B5EF4-FFF2-40B4-BE49-F238E27FC236}">
                  <a16:creationId xmlns:a16="http://schemas.microsoft.com/office/drawing/2014/main" id="{12CF2F97-082C-49A5-5F2B-DA612C7084AE}"/>
                </a:ext>
              </a:extLst>
            </p:cNvPr>
            <p:cNvSpPr>
              <a:spLocks noChangeArrowheads="1"/>
            </p:cNvSpPr>
            <p:nvPr/>
          </p:nvSpPr>
          <p:spPr bwMode="auto">
            <a:xfrm>
              <a:off x="2360612" y="3550443"/>
              <a:ext cx="415925" cy="14446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algn="ctr" eaLnBrk="1" hangingPunct="1"/>
              <a:endParaRPr lang="en-GB" altLang="en-US" sz="1800" b="0">
                <a:solidFill>
                  <a:srgbClr val="000000"/>
                </a:solidFill>
              </a:endParaRPr>
            </a:p>
          </p:txBody>
        </p:sp>
        <p:sp>
          <p:nvSpPr>
            <p:cNvPr id="12" name="Line 12">
              <a:extLst>
                <a:ext uri="{FF2B5EF4-FFF2-40B4-BE49-F238E27FC236}">
                  <a16:creationId xmlns:a16="http://schemas.microsoft.com/office/drawing/2014/main" id="{12A7B693-CF81-E284-478D-B631180CEA50}"/>
                </a:ext>
              </a:extLst>
            </p:cNvPr>
            <p:cNvSpPr>
              <a:spLocks noChangeShapeType="1"/>
            </p:cNvSpPr>
            <p:nvPr/>
          </p:nvSpPr>
          <p:spPr bwMode="auto">
            <a:xfrm>
              <a:off x="2312987" y="3640931"/>
              <a:ext cx="46038" cy="0"/>
            </a:xfrm>
            <a:prstGeom prst="line">
              <a:avLst/>
            </a:prstGeom>
            <a:noFill/>
            <a:ln w="9525">
              <a:solidFill>
                <a:schemeClr val="tx1"/>
              </a:solidFill>
              <a:round/>
              <a:headEnd/>
              <a:tailEnd type="triangle" w="lg" len="lg"/>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13" name="Oval 18">
              <a:extLst>
                <a:ext uri="{FF2B5EF4-FFF2-40B4-BE49-F238E27FC236}">
                  <a16:creationId xmlns:a16="http://schemas.microsoft.com/office/drawing/2014/main" id="{26E96904-CDC0-0039-9140-7FD9A3778EE5}"/>
                </a:ext>
              </a:extLst>
            </p:cNvPr>
            <p:cNvSpPr>
              <a:spLocks noChangeArrowheads="1"/>
            </p:cNvSpPr>
            <p:nvPr/>
          </p:nvSpPr>
          <p:spPr bwMode="auto">
            <a:xfrm>
              <a:off x="690562" y="5296693"/>
              <a:ext cx="7080250" cy="1028700"/>
            </a:xfrm>
            <a:prstGeom prst="ellipse">
              <a:avLst/>
            </a:prstGeom>
            <a:noFill/>
            <a:ln w="1587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4" name="Oval 19">
              <a:extLst>
                <a:ext uri="{FF2B5EF4-FFF2-40B4-BE49-F238E27FC236}">
                  <a16:creationId xmlns:a16="http://schemas.microsoft.com/office/drawing/2014/main" id="{646213C1-5763-4405-365E-634867F338DA}"/>
                </a:ext>
              </a:extLst>
            </p:cNvPr>
            <p:cNvSpPr>
              <a:spLocks noChangeArrowheads="1"/>
            </p:cNvSpPr>
            <p:nvPr/>
          </p:nvSpPr>
          <p:spPr bwMode="auto">
            <a:xfrm>
              <a:off x="7621587" y="5661818"/>
              <a:ext cx="76200" cy="76200"/>
            </a:xfrm>
            <a:prstGeom prst="ellipse">
              <a:avLst/>
            </a:prstGeom>
            <a:solidFill>
              <a:schemeClr val="tx1"/>
            </a:solidFill>
            <a:ln w="9525">
              <a:solidFill>
                <a:schemeClr val="tx1"/>
              </a:solidFill>
              <a:round/>
              <a:headEnd/>
              <a:tailEnd/>
            </a:ln>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5" name="Oval 20">
              <a:extLst>
                <a:ext uri="{FF2B5EF4-FFF2-40B4-BE49-F238E27FC236}">
                  <a16:creationId xmlns:a16="http://schemas.microsoft.com/office/drawing/2014/main" id="{C701FEA5-4B55-6FE5-62EB-00497E8624E5}"/>
                </a:ext>
              </a:extLst>
            </p:cNvPr>
            <p:cNvSpPr>
              <a:spLocks noChangeArrowheads="1"/>
            </p:cNvSpPr>
            <p:nvPr/>
          </p:nvSpPr>
          <p:spPr bwMode="auto">
            <a:xfrm>
              <a:off x="1012825" y="5431631"/>
              <a:ext cx="6440487" cy="746125"/>
            </a:xfrm>
            <a:prstGeom prst="ellipse">
              <a:avLst/>
            </a:prstGeom>
            <a:noFill/>
            <a:ln w="15875">
              <a:solidFill>
                <a:schemeClr val="tx1"/>
              </a:solidFill>
              <a:prstDash val="sysDot"/>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6" name="Rectangle 21">
              <a:extLst>
                <a:ext uri="{FF2B5EF4-FFF2-40B4-BE49-F238E27FC236}">
                  <a16:creationId xmlns:a16="http://schemas.microsoft.com/office/drawing/2014/main" id="{09210242-0ED9-11F5-0848-B742F481DDE1}"/>
                </a:ext>
              </a:extLst>
            </p:cNvPr>
            <p:cNvSpPr>
              <a:spLocks noChangeArrowheads="1"/>
            </p:cNvSpPr>
            <p:nvPr/>
          </p:nvSpPr>
          <p:spPr bwMode="auto">
            <a:xfrm>
              <a:off x="7119937" y="5703093"/>
              <a:ext cx="415925" cy="198438"/>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endParaRPr lang="en-US" altLang="en-US" sz="1800">
                <a:solidFill>
                  <a:srgbClr val="000000"/>
                </a:solidFill>
              </a:endParaRPr>
            </a:p>
          </p:txBody>
        </p:sp>
        <p:sp>
          <p:nvSpPr>
            <p:cNvPr id="17" name="Line 22">
              <a:extLst>
                <a:ext uri="{FF2B5EF4-FFF2-40B4-BE49-F238E27FC236}">
                  <a16:creationId xmlns:a16="http://schemas.microsoft.com/office/drawing/2014/main" id="{B8AA569B-8D0C-5307-9DB1-3D60595C0106}"/>
                </a:ext>
              </a:extLst>
            </p:cNvPr>
            <p:cNvSpPr>
              <a:spLocks noChangeShapeType="1"/>
            </p:cNvSpPr>
            <p:nvPr/>
          </p:nvSpPr>
          <p:spPr bwMode="auto">
            <a:xfrm>
              <a:off x="7264400" y="5669756"/>
              <a:ext cx="88900" cy="63500"/>
            </a:xfrm>
            <a:prstGeom prst="line">
              <a:avLst/>
            </a:prstGeom>
            <a:noFill/>
            <a:ln w="9525">
              <a:solidFill>
                <a:schemeClr val="tx1"/>
              </a:solidFill>
              <a:round/>
              <a:headEnd/>
              <a:tailEnd type="triangle" w="lg" len="lg"/>
            </a:ln>
            <a:extLst>
              <a:ext uri="{909E8E84-426E-40dd-AFC4-6F175D3DCCD1}">
                <a14:hiddenFill xmlns:a14="http://schemas.microsoft.com/office/drawing/2010/main" xmlns="">
                  <a:noFill/>
                </a14:hiddenFill>
              </a:ext>
            </a:extLst>
          </p:spPr>
          <p:txBody>
            <a:bodyPr/>
            <a:lstStyle/>
            <a:p>
              <a:endParaRPr lang="en-GB">
                <a:solidFill>
                  <a:srgbClr val="000000"/>
                </a:solidFill>
              </a:endParaRPr>
            </a:p>
          </p:txBody>
        </p:sp>
        <p:sp>
          <p:nvSpPr>
            <p:cNvPr id="18" name="Text Box 25">
              <a:extLst>
                <a:ext uri="{FF2B5EF4-FFF2-40B4-BE49-F238E27FC236}">
                  <a16:creationId xmlns:a16="http://schemas.microsoft.com/office/drawing/2014/main" id="{AC03751A-0EB2-1178-9CCB-063204372460}"/>
                </a:ext>
              </a:extLst>
            </p:cNvPr>
            <p:cNvSpPr txBox="1">
              <a:spLocks noChangeArrowheads="1"/>
            </p:cNvSpPr>
            <p:nvPr/>
          </p:nvSpPr>
          <p:spPr bwMode="auto">
            <a:xfrm>
              <a:off x="1941512" y="3229768"/>
              <a:ext cx="113120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a:solidFill>
                    <a:srgbClr val="000000"/>
                  </a:solidFill>
                  <a:latin typeface="Calibri"/>
                </a:rPr>
                <a:t>Extraction</a:t>
              </a:r>
            </a:p>
          </p:txBody>
        </p:sp>
        <p:sp>
          <p:nvSpPr>
            <p:cNvPr id="19" name="Text Box 26">
              <a:extLst>
                <a:ext uri="{FF2B5EF4-FFF2-40B4-BE49-F238E27FC236}">
                  <a16:creationId xmlns:a16="http://schemas.microsoft.com/office/drawing/2014/main" id="{6B10A2B9-27EB-03EF-644B-2E600B9D4CE1}"/>
                </a:ext>
              </a:extLst>
            </p:cNvPr>
            <p:cNvSpPr txBox="1">
              <a:spLocks noChangeArrowheads="1"/>
            </p:cNvSpPr>
            <p:nvPr/>
          </p:nvSpPr>
          <p:spPr bwMode="auto">
            <a:xfrm>
              <a:off x="4406900" y="3839368"/>
              <a:ext cx="938398"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a:solidFill>
                    <a:srgbClr val="000000"/>
                  </a:solidFill>
                  <a:latin typeface="Calibri"/>
                </a:rPr>
                <a:t>Transfer</a:t>
              </a:r>
            </a:p>
          </p:txBody>
        </p:sp>
        <p:sp>
          <p:nvSpPr>
            <p:cNvPr id="20" name="Text Box 27">
              <a:extLst>
                <a:ext uri="{FF2B5EF4-FFF2-40B4-BE49-F238E27FC236}">
                  <a16:creationId xmlns:a16="http://schemas.microsoft.com/office/drawing/2014/main" id="{B9CA9B8C-E02A-E981-525F-0CA2B08A8AC7}"/>
                </a:ext>
              </a:extLst>
            </p:cNvPr>
            <p:cNvSpPr txBox="1">
              <a:spLocks noChangeArrowheads="1"/>
            </p:cNvSpPr>
            <p:nvPr/>
          </p:nvSpPr>
          <p:spPr bwMode="auto">
            <a:xfrm>
              <a:off x="7810500" y="5516561"/>
              <a:ext cx="103505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a:solidFill>
                    <a:srgbClr val="000000"/>
                  </a:solidFill>
                  <a:latin typeface="Calibri"/>
                </a:rPr>
                <a:t>Injection</a:t>
              </a:r>
            </a:p>
          </p:txBody>
        </p:sp>
        <p:sp>
          <p:nvSpPr>
            <p:cNvPr id="21" name="Freeform 39">
              <a:extLst>
                <a:ext uri="{FF2B5EF4-FFF2-40B4-BE49-F238E27FC236}">
                  <a16:creationId xmlns:a16="http://schemas.microsoft.com/office/drawing/2014/main" id="{8F5AEEC1-34A1-BD57-2627-5C86E218D678}"/>
                </a:ext>
              </a:extLst>
            </p:cNvPr>
            <p:cNvSpPr>
              <a:spLocks/>
            </p:cNvSpPr>
            <p:nvPr/>
          </p:nvSpPr>
          <p:spPr bwMode="auto">
            <a:xfrm>
              <a:off x="2532062" y="3744118"/>
              <a:ext cx="5133975" cy="1955800"/>
            </a:xfrm>
            <a:custGeom>
              <a:avLst/>
              <a:gdLst>
                <a:gd name="T0" fmla="*/ 0 w 3234"/>
                <a:gd name="T1" fmla="*/ 0 h 1232"/>
                <a:gd name="T2" fmla="*/ 2147483647 w 3234"/>
                <a:gd name="T3" fmla="*/ 2147483647 h 1232"/>
                <a:gd name="T4" fmla="*/ 2147483647 w 3234"/>
                <a:gd name="T5" fmla="*/ 2147483647 h 1232"/>
                <a:gd name="T6" fmla="*/ 2147483647 w 3234"/>
                <a:gd name="T7" fmla="*/ 2147483647 h 1232"/>
                <a:gd name="T8" fmla="*/ 2147483647 w 3234"/>
                <a:gd name="T9" fmla="*/ 2147483647 h 1232"/>
                <a:gd name="T10" fmla="*/ 2147483647 w 3234"/>
                <a:gd name="T11" fmla="*/ 2147483647 h 1232"/>
                <a:gd name="T12" fmla="*/ 0 60000 65536"/>
                <a:gd name="T13" fmla="*/ 0 60000 65536"/>
                <a:gd name="T14" fmla="*/ 0 60000 65536"/>
                <a:gd name="T15" fmla="*/ 0 60000 65536"/>
                <a:gd name="T16" fmla="*/ 0 60000 65536"/>
                <a:gd name="T17" fmla="*/ 0 60000 65536"/>
                <a:gd name="T18" fmla="*/ 0 w 3234"/>
                <a:gd name="T19" fmla="*/ 0 h 1232"/>
                <a:gd name="T20" fmla="*/ 3234 w 3234"/>
                <a:gd name="T21" fmla="*/ 1232 h 1232"/>
              </a:gdLst>
              <a:ahLst/>
              <a:cxnLst>
                <a:cxn ang="T12">
                  <a:pos x="T0" y="T1"/>
                </a:cxn>
                <a:cxn ang="T13">
                  <a:pos x="T2" y="T3"/>
                </a:cxn>
                <a:cxn ang="T14">
                  <a:pos x="T4" y="T5"/>
                </a:cxn>
                <a:cxn ang="T15">
                  <a:pos x="T6" y="T7"/>
                </a:cxn>
                <a:cxn ang="T16">
                  <a:pos x="T8" y="T9"/>
                </a:cxn>
                <a:cxn ang="T17">
                  <a:pos x="T10" y="T11"/>
                </a:cxn>
              </a:cxnLst>
              <a:rect l="T18" t="T19" r="T20" b="T21"/>
              <a:pathLst>
                <a:path w="3234" h="1232">
                  <a:moveTo>
                    <a:pt x="0" y="0"/>
                  </a:moveTo>
                  <a:cubicBezTo>
                    <a:pt x="145" y="17"/>
                    <a:pt x="420" y="72"/>
                    <a:pt x="644" y="177"/>
                  </a:cubicBezTo>
                  <a:cubicBezTo>
                    <a:pt x="868" y="282"/>
                    <a:pt x="1099" y="514"/>
                    <a:pt x="1346" y="628"/>
                  </a:cubicBezTo>
                  <a:cubicBezTo>
                    <a:pt x="1593" y="742"/>
                    <a:pt x="1879" y="793"/>
                    <a:pt x="2127" y="861"/>
                  </a:cubicBezTo>
                  <a:cubicBezTo>
                    <a:pt x="2375" y="929"/>
                    <a:pt x="2649" y="976"/>
                    <a:pt x="2834" y="1038"/>
                  </a:cubicBezTo>
                  <a:cubicBezTo>
                    <a:pt x="3019" y="1100"/>
                    <a:pt x="3126" y="1166"/>
                    <a:pt x="3234" y="1232"/>
                  </a:cubicBezTo>
                </a:path>
              </a:pathLst>
            </a:custGeom>
            <a:noFill/>
            <a:ln w="19050" cap="flat" cmpd="sng">
              <a:solidFill>
                <a:schemeClr val="tx1"/>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GB">
                <a:solidFill>
                  <a:srgbClr val="000000"/>
                </a:solidFill>
              </a:endParaRPr>
            </a:p>
          </p:txBody>
        </p:sp>
        <p:sp>
          <p:nvSpPr>
            <p:cNvPr id="22" name="Freeform 42">
              <a:extLst>
                <a:ext uri="{FF2B5EF4-FFF2-40B4-BE49-F238E27FC236}">
                  <a16:creationId xmlns:a16="http://schemas.microsoft.com/office/drawing/2014/main" id="{F881A600-28DC-30CC-84F1-ACD5DD18DDB9}"/>
                </a:ext>
              </a:extLst>
            </p:cNvPr>
            <p:cNvSpPr>
              <a:spLocks/>
            </p:cNvSpPr>
            <p:nvPr/>
          </p:nvSpPr>
          <p:spPr bwMode="auto">
            <a:xfrm>
              <a:off x="3324225" y="4047331"/>
              <a:ext cx="1685925" cy="971550"/>
            </a:xfrm>
            <a:custGeom>
              <a:avLst/>
              <a:gdLst>
                <a:gd name="T0" fmla="*/ 0 w 1062"/>
                <a:gd name="T1" fmla="*/ 0 h 612"/>
                <a:gd name="T2" fmla="*/ 2147483647 w 1062"/>
                <a:gd name="T3" fmla="*/ 2147483647 h 612"/>
                <a:gd name="T4" fmla="*/ 2147483647 w 1062"/>
                <a:gd name="T5" fmla="*/ 2147483647 h 612"/>
                <a:gd name="T6" fmla="*/ 2147483647 w 1062"/>
                <a:gd name="T7" fmla="*/ 2147483647 h 612"/>
                <a:gd name="T8" fmla="*/ 2147483647 w 1062"/>
                <a:gd name="T9" fmla="*/ 2147483647 h 612"/>
                <a:gd name="T10" fmla="*/ 0 60000 65536"/>
                <a:gd name="T11" fmla="*/ 0 60000 65536"/>
                <a:gd name="T12" fmla="*/ 0 60000 65536"/>
                <a:gd name="T13" fmla="*/ 0 60000 65536"/>
                <a:gd name="T14" fmla="*/ 0 60000 65536"/>
                <a:gd name="T15" fmla="*/ 0 w 1062"/>
                <a:gd name="T16" fmla="*/ 0 h 612"/>
                <a:gd name="T17" fmla="*/ 1062 w 1062"/>
                <a:gd name="T18" fmla="*/ 612 h 612"/>
              </a:gdLst>
              <a:ahLst/>
              <a:cxnLst>
                <a:cxn ang="T10">
                  <a:pos x="T0" y="T1"/>
                </a:cxn>
                <a:cxn ang="T11">
                  <a:pos x="T2" y="T3"/>
                </a:cxn>
                <a:cxn ang="T12">
                  <a:pos x="T4" y="T5"/>
                </a:cxn>
                <a:cxn ang="T13">
                  <a:pos x="T6" y="T7"/>
                </a:cxn>
                <a:cxn ang="T14">
                  <a:pos x="T8" y="T9"/>
                </a:cxn>
              </a:cxnLst>
              <a:rect l="T15" t="T16" r="T17" b="T18"/>
              <a:pathLst>
                <a:path w="1062" h="612">
                  <a:moveTo>
                    <a:pt x="0" y="0"/>
                  </a:moveTo>
                  <a:cubicBezTo>
                    <a:pt x="23" y="11"/>
                    <a:pt x="81" y="31"/>
                    <a:pt x="144" y="66"/>
                  </a:cubicBezTo>
                  <a:cubicBezTo>
                    <a:pt x="207" y="101"/>
                    <a:pt x="290" y="145"/>
                    <a:pt x="378" y="210"/>
                  </a:cubicBezTo>
                  <a:cubicBezTo>
                    <a:pt x="466" y="275"/>
                    <a:pt x="558" y="389"/>
                    <a:pt x="672" y="456"/>
                  </a:cubicBezTo>
                  <a:cubicBezTo>
                    <a:pt x="786" y="523"/>
                    <a:pt x="924" y="567"/>
                    <a:pt x="1062" y="612"/>
                  </a:cubicBezTo>
                </a:path>
              </a:pathLst>
            </a:custGeom>
            <a:noFill/>
            <a:ln w="19050" cap="flat" cmpd="sng">
              <a:solidFill>
                <a:schemeClr val="tx1"/>
              </a:solidFill>
              <a:prstDash val="sysDot"/>
              <a:round/>
              <a:headEnd/>
              <a:tailEnd type="triangle" w="med" len="med"/>
            </a:ln>
            <a:extLst>
              <a:ext uri="{909E8E84-426E-40dd-AFC4-6F175D3DCCD1}">
                <a14:hiddenFill xmlns:a14="http://schemas.microsoft.com/office/drawing/2010/main" xmlns="">
                  <a:solidFill>
                    <a:srgbClr val="FFFFFF"/>
                  </a:solidFill>
                </a14:hiddenFill>
              </a:ext>
            </a:extLst>
          </p:spPr>
          <p:txBody>
            <a:bodyPr wrap="none">
              <a:spAutoFit/>
            </a:bodyPr>
            <a:lstStyle/>
            <a:p>
              <a:endParaRPr lang="en-GB">
                <a:solidFill>
                  <a:srgbClr val="000000"/>
                </a:solidFill>
              </a:endParaRPr>
            </a:p>
          </p:txBody>
        </p:sp>
        <p:sp>
          <p:nvSpPr>
            <p:cNvPr id="23" name="Text Box 43">
              <a:extLst>
                <a:ext uri="{FF2B5EF4-FFF2-40B4-BE49-F238E27FC236}">
                  <a16:creationId xmlns:a16="http://schemas.microsoft.com/office/drawing/2014/main" id="{AF7F75BE-6009-4E45-ECEF-2414BED42659}"/>
                </a:ext>
              </a:extLst>
            </p:cNvPr>
            <p:cNvSpPr txBox="1">
              <a:spLocks noChangeArrowheads="1"/>
            </p:cNvSpPr>
            <p:nvPr/>
          </p:nvSpPr>
          <p:spPr bwMode="auto">
            <a:xfrm>
              <a:off x="3816350" y="4429918"/>
              <a:ext cx="29845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b="0">
                  <a:solidFill>
                    <a:srgbClr val="000000"/>
                  </a:solidFill>
                </a:rPr>
                <a:t>s</a:t>
              </a:r>
            </a:p>
          </p:txBody>
        </p:sp>
        <p:sp>
          <p:nvSpPr>
            <p:cNvPr id="24" name="Text Box 46">
              <a:extLst>
                <a:ext uri="{FF2B5EF4-FFF2-40B4-BE49-F238E27FC236}">
                  <a16:creationId xmlns:a16="http://schemas.microsoft.com/office/drawing/2014/main" id="{D9CFD642-9B59-70A6-FD19-82800A3786CC}"/>
                </a:ext>
              </a:extLst>
            </p:cNvPr>
            <p:cNvSpPr txBox="1">
              <a:spLocks noChangeArrowheads="1"/>
            </p:cNvSpPr>
            <p:nvPr/>
          </p:nvSpPr>
          <p:spPr bwMode="auto">
            <a:xfrm>
              <a:off x="1012825" y="3857230"/>
              <a:ext cx="1588480" cy="748923"/>
            </a:xfrm>
            <a:prstGeom prst="rect">
              <a:avLst/>
            </a:prstGeom>
            <a:noFill/>
            <a:ln w="25400">
              <a:solidFill>
                <a:schemeClr val="accent2"/>
              </a:solidFill>
              <a:headEnd/>
              <a:tailEnd/>
            </a:ln>
            <a:effectLst/>
          </p:spPr>
          <p:style>
            <a:lnRef idx="1">
              <a:schemeClr val="accent2"/>
            </a:lnRef>
            <a:fillRef idx="2">
              <a:schemeClr val="accent2"/>
            </a:fillRef>
            <a:effectRef idx="1">
              <a:schemeClr val="accent2"/>
            </a:effectRef>
            <a:fontRef idx="minor">
              <a:schemeClr val="dk1"/>
            </a:fontRef>
          </p:style>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1600" dirty="0">
                  <a:sym typeface="Symbol" charset="0"/>
                </a:rPr>
                <a:t>(α</a:t>
              </a:r>
              <a:r>
                <a:rPr lang="en-US" sz="1600" baseline="-25000" dirty="0">
                  <a:sym typeface="Symbol" charset="0"/>
                </a:rPr>
                <a:t>x</a:t>
              </a:r>
              <a:r>
                <a:rPr lang="en-US" sz="1600" dirty="0">
                  <a:sym typeface="Symbol" charset="0"/>
                </a:rPr>
                <a:t>, β</a:t>
              </a:r>
              <a:r>
                <a:rPr lang="en-US" sz="1600" baseline="-25000" dirty="0">
                  <a:sym typeface="Symbol" charset="0"/>
                </a:rPr>
                <a:t>x</a:t>
              </a:r>
              <a:r>
                <a:rPr lang="en-US" sz="1600" dirty="0">
                  <a:sym typeface="Symbol" charset="0"/>
                </a:rPr>
                <a:t>, </a:t>
              </a:r>
              <a:r>
                <a:rPr lang="en-US" sz="1600" dirty="0" err="1">
                  <a:sym typeface="Symbol" charset="0"/>
                </a:rPr>
                <a:t>D</a:t>
              </a:r>
              <a:r>
                <a:rPr lang="en-US" sz="1600" baseline="-25000" dirty="0" err="1">
                  <a:sym typeface="Symbol" charset="0"/>
                </a:rPr>
                <a:t>x</a:t>
              </a:r>
              <a:r>
                <a:rPr lang="en-US" sz="1600" dirty="0">
                  <a:sym typeface="Symbol" charset="0"/>
                </a:rPr>
                <a:t>, </a:t>
              </a:r>
              <a:r>
                <a:rPr lang="en-US" sz="1600" dirty="0" err="1">
                  <a:sym typeface="Symbol" charset="0"/>
                </a:rPr>
                <a:t>D’</a:t>
              </a:r>
              <a:r>
                <a:rPr lang="en-US" sz="1600" baseline="-25000" dirty="0" err="1">
                  <a:sym typeface="Symbol" charset="0"/>
                </a:rPr>
                <a:t>x</a:t>
              </a:r>
              <a:r>
                <a:rPr lang="en-US" sz="1600" dirty="0">
                  <a:sym typeface="Symbol" charset="0"/>
                </a:rPr>
                <a:t> </a:t>
              </a:r>
              <a:br>
                <a:rPr lang="en-US" sz="1600" dirty="0">
                  <a:sym typeface="Symbol" charset="0"/>
                </a:rPr>
              </a:br>
              <a:r>
                <a:rPr lang="en-US" sz="1600" dirty="0">
                  <a:sym typeface="Symbol" charset="0"/>
                </a:rPr>
                <a:t> α</a:t>
              </a:r>
              <a:r>
                <a:rPr lang="en-US" sz="1600" baseline="-25000" dirty="0">
                  <a:sym typeface="Symbol" charset="0"/>
                </a:rPr>
                <a:t>y</a:t>
              </a:r>
              <a:r>
                <a:rPr lang="en-US" sz="1600" dirty="0">
                  <a:sym typeface="Symbol" charset="0"/>
                </a:rPr>
                <a:t>, β</a:t>
              </a:r>
              <a:r>
                <a:rPr lang="en-US" sz="1600" baseline="-25000" dirty="0">
                  <a:sym typeface="Symbol" charset="0"/>
                </a:rPr>
                <a:t>y</a:t>
              </a:r>
              <a:r>
                <a:rPr lang="en-US" sz="1600" dirty="0">
                  <a:sym typeface="Symbol" charset="0"/>
                </a:rPr>
                <a:t>, </a:t>
              </a:r>
              <a:r>
                <a:rPr lang="en-US" sz="1600" dirty="0" err="1">
                  <a:sym typeface="Symbol" charset="0"/>
                </a:rPr>
                <a:t>D</a:t>
              </a:r>
              <a:r>
                <a:rPr lang="en-US" sz="1600" baseline="-25000" dirty="0" err="1">
                  <a:sym typeface="Symbol" charset="0"/>
                </a:rPr>
                <a:t>y</a:t>
              </a:r>
              <a:r>
                <a:rPr lang="en-US" sz="1600" dirty="0">
                  <a:sym typeface="Symbol" charset="0"/>
                </a:rPr>
                <a:t>, </a:t>
              </a:r>
              <a:r>
                <a:rPr lang="en-US" sz="1600" dirty="0" err="1">
                  <a:sym typeface="Symbol" charset="0"/>
                </a:rPr>
                <a:t>D’</a:t>
              </a:r>
              <a:r>
                <a:rPr lang="en-US" sz="1600" baseline="-25000" dirty="0" err="1">
                  <a:sym typeface="Symbol" charset="0"/>
                </a:rPr>
                <a:t>y</a:t>
              </a:r>
              <a:r>
                <a:rPr lang="en-US" sz="1600" dirty="0">
                  <a:sym typeface="Symbol" charset="0"/>
                </a:rPr>
                <a:t>)</a:t>
              </a:r>
              <a:r>
                <a:rPr lang="en-US" sz="1600" baseline="-25000" dirty="0">
                  <a:sym typeface="Symbol" charset="0"/>
                </a:rPr>
                <a:t>1</a:t>
              </a:r>
            </a:p>
            <a:p>
              <a:pPr algn="ctr" eaLnBrk="1" hangingPunct="1"/>
              <a:endParaRPr lang="en-US" altLang="en-US" sz="1600" baseline="-25000" dirty="0">
                <a:latin typeface="Arial"/>
                <a:cs typeface="Arial"/>
              </a:endParaRPr>
            </a:p>
          </p:txBody>
        </p:sp>
        <p:sp>
          <p:nvSpPr>
            <p:cNvPr id="25" name="Text Box 46">
              <a:extLst>
                <a:ext uri="{FF2B5EF4-FFF2-40B4-BE49-F238E27FC236}">
                  <a16:creationId xmlns:a16="http://schemas.microsoft.com/office/drawing/2014/main" id="{7E94D0E2-6FF0-1D05-38AD-40D76160CCCA}"/>
                </a:ext>
              </a:extLst>
            </p:cNvPr>
            <p:cNvSpPr txBox="1">
              <a:spLocks noChangeArrowheads="1"/>
            </p:cNvSpPr>
            <p:nvPr/>
          </p:nvSpPr>
          <p:spPr bwMode="auto">
            <a:xfrm>
              <a:off x="4613608" y="4166020"/>
              <a:ext cx="1030287" cy="338554"/>
            </a:xfrm>
            <a:prstGeom prst="rect">
              <a:avLst/>
            </a:prstGeom>
            <a:noFill/>
            <a:ln w="25400">
              <a:solidFill>
                <a:schemeClr val="accent2"/>
              </a:solidFill>
              <a:headEnd/>
              <a:tailEnd/>
            </a:ln>
            <a:effectLst/>
          </p:spPr>
          <p:style>
            <a:lnRef idx="1">
              <a:schemeClr val="accent2"/>
            </a:lnRef>
            <a:fillRef idx="2">
              <a:schemeClr val="accent2"/>
            </a:fillRef>
            <a:effectRef idx="1">
              <a:schemeClr val="accent2"/>
            </a:effectRef>
            <a:fontRef idx="minor">
              <a:schemeClr val="dk1"/>
            </a:fontRef>
          </p:style>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r>
                <a:rPr lang="en-US" altLang="en-US" sz="1600" dirty="0">
                  <a:latin typeface="Arial"/>
                  <a:cs typeface="Arial"/>
                </a:rPr>
                <a:t>M</a:t>
              </a:r>
              <a:r>
                <a:rPr lang="en-US" altLang="en-US" sz="1600" baseline="-25000" dirty="0">
                  <a:latin typeface="Arial"/>
                  <a:cs typeface="Arial"/>
                </a:rPr>
                <a:t>1</a:t>
              </a:r>
              <a:r>
                <a:rPr lang="en-US" altLang="en-US" sz="1600" baseline="-25000" dirty="0">
                  <a:latin typeface="Arial"/>
                  <a:cs typeface="Arial"/>
                  <a:sym typeface="Wingdings"/>
                </a:rPr>
                <a:t>2</a:t>
              </a:r>
              <a:endParaRPr lang="en-US" altLang="en-US" sz="1600" baseline="-25000" dirty="0">
                <a:latin typeface="Arial"/>
                <a:cs typeface="Arial"/>
              </a:endParaRPr>
            </a:p>
          </p:txBody>
        </p:sp>
      </p:grpSp>
      <p:sp>
        <p:nvSpPr>
          <p:cNvPr id="26" name="Text Box 46">
            <a:extLst>
              <a:ext uri="{FF2B5EF4-FFF2-40B4-BE49-F238E27FC236}">
                <a16:creationId xmlns:a16="http://schemas.microsoft.com/office/drawing/2014/main" id="{95188EF0-5B8E-F902-BDA7-036CC29985CC}"/>
              </a:ext>
            </a:extLst>
          </p:cNvPr>
          <p:cNvSpPr txBox="1">
            <a:spLocks noChangeArrowheads="1"/>
          </p:cNvSpPr>
          <p:nvPr/>
        </p:nvSpPr>
        <p:spPr bwMode="auto">
          <a:xfrm>
            <a:off x="7154103" y="2959429"/>
            <a:ext cx="1588480" cy="748923"/>
          </a:xfrm>
          <a:prstGeom prst="rect">
            <a:avLst/>
          </a:prstGeom>
          <a:noFill/>
          <a:ln w="25400">
            <a:solidFill>
              <a:schemeClr val="accent2"/>
            </a:solidFill>
            <a:headEnd/>
            <a:tailEnd/>
          </a:ln>
          <a:effectLst/>
        </p:spPr>
        <p:style>
          <a:lnRef idx="1">
            <a:schemeClr val="accent2"/>
          </a:lnRef>
          <a:fillRef idx="2">
            <a:schemeClr val="accent2"/>
          </a:fillRef>
          <a:effectRef idx="1">
            <a:schemeClr val="accent2"/>
          </a:effectRef>
          <a:fontRef idx="minor">
            <a:schemeClr val="dk1"/>
          </a:fontRef>
        </p:style>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1600" dirty="0">
                <a:sym typeface="Symbol" charset="0"/>
              </a:rPr>
              <a:t>(α</a:t>
            </a:r>
            <a:r>
              <a:rPr lang="en-US" sz="1600" baseline="-25000" dirty="0">
                <a:sym typeface="Symbol" charset="0"/>
              </a:rPr>
              <a:t>x</a:t>
            </a:r>
            <a:r>
              <a:rPr lang="en-US" sz="1600" dirty="0">
                <a:sym typeface="Symbol" charset="0"/>
              </a:rPr>
              <a:t>, β</a:t>
            </a:r>
            <a:r>
              <a:rPr lang="en-US" sz="1600" baseline="-25000" dirty="0">
                <a:sym typeface="Symbol" charset="0"/>
              </a:rPr>
              <a:t>x</a:t>
            </a:r>
            <a:r>
              <a:rPr lang="en-US" sz="1600" dirty="0">
                <a:sym typeface="Symbol" charset="0"/>
              </a:rPr>
              <a:t>, </a:t>
            </a:r>
            <a:r>
              <a:rPr lang="en-US" sz="1600" dirty="0" err="1">
                <a:sym typeface="Symbol" charset="0"/>
              </a:rPr>
              <a:t>D</a:t>
            </a:r>
            <a:r>
              <a:rPr lang="en-US" sz="1600" baseline="-25000" dirty="0" err="1">
                <a:sym typeface="Symbol" charset="0"/>
              </a:rPr>
              <a:t>x</a:t>
            </a:r>
            <a:r>
              <a:rPr lang="en-US" sz="1600" dirty="0">
                <a:sym typeface="Symbol" charset="0"/>
              </a:rPr>
              <a:t>, </a:t>
            </a:r>
            <a:r>
              <a:rPr lang="en-US" sz="1600" dirty="0" err="1">
                <a:sym typeface="Symbol" charset="0"/>
              </a:rPr>
              <a:t>D’</a:t>
            </a:r>
            <a:r>
              <a:rPr lang="en-US" sz="1600" baseline="-25000" dirty="0" err="1">
                <a:sym typeface="Symbol" charset="0"/>
              </a:rPr>
              <a:t>x</a:t>
            </a:r>
            <a:r>
              <a:rPr lang="en-US" sz="1600" dirty="0">
                <a:sym typeface="Symbol" charset="0"/>
              </a:rPr>
              <a:t> </a:t>
            </a:r>
            <a:br>
              <a:rPr lang="en-US" sz="1600" dirty="0">
                <a:sym typeface="Symbol" charset="0"/>
              </a:rPr>
            </a:br>
            <a:r>
              <a:rPr lang="en-US" sz="1600" dirty="0">
                <a:sym typeface="Symbol" charset="0"/>
              </a:rPr>
              <a:t> α</a:t>
            </a:r>
            <a:r>
              <a:rPr lang="en-US" sz="1600" baseline="-25000" dirty="0">
                <a:sym typeface="Symbol" charset="0"/>
              </a:rPr>
              <a:t>y</a:t>
            </a:r>
            <a:r>
              <a:rPr lang="en-US" sz="1600" dirty="0">
                <a:sym typeface="Symbol" charset="0"/>
              </a:rPr>
              <a:t>, β</a:t>
            </a:r>
            <a:r>
              <a:rPr lang="en-US" sz="1600" baseline="-25000" dirty="0">
                <a:sym typeface="Symbol" charset="0"/>
              </a:rPr>
              <a:t>y</a:t>
            </a:r>
            <a:r>
              <a:rPr lang="en-US" sz="1600" dirty="0">
                <a:sym typeface="Symbol" charset="0"/>
              </a:rPr>
              <a:t>, </a:t>
            </a:r>
            <a:r>
              <a:rPr lang="en-US" sz="1600" dirty="0" err="1">
                <a:sym typeface="Symbol" charset="0"/>
              </a:rPr>
              <a:t>D</a:t>
            </a:r>
            <a:r>
              <a:rPr lang="en-US" sz="1600" baseline="-25000" dirty="0" err="1">
                <a:sym typeface="Symbol" charset="0"/>
              </a:rPr>
              <a:t>y</a:t>
            </a:r>
            <a:r>
              <a:rPr lang="en-US" sz="1600" dirty="0">
                <a:sym typeface="Symbol" charset="0"/>
              </a:rPr>
              <a:t>, </a:t>
            </a:r>
            <a:r>
              <a:rPr lang="en-US" sz="1600" dirty="0" err="1">
                <a:sym typeface="Symbol" charset="0"/>
              </a:rPr>
              <a:t>D’</a:t>
            </a:r>
            <a:r>
              <a:rPr lang="en-US" sz="1600" baseline="-25000" dirty="0" err="1">
                <a:sym typeface="Symbol" charset="0"/>
              </a:rPr>
              <a:t>y</a:t>
            </a:r>
            <a:r>
              <a:rPr lang="en-US" sz="1600" dirty="0">
                <a:sym typeface="Symbol" charset="0"/>
              </a:rPr>
              <a:t>)</a:t>
            </a:r>
            <a:r>
              <a:rPr lang="en-US" sz="1600" baseline="-25000" dirty="0">
                <a:sym typeface="Symbol" charset="0"/>
              </a:rPr>
              <a:t>2</a:t>
            </a:r>
          </a:p>
          <a:p>
            <a:pPr algn="ctr" eaLnBrk="1" hangingPunct="1"/>
            <a:endParaRPr lang="en-US" altLang="en-US" sz="1600" baseline="-25000" dirty="0">
              <a:latin typeface="Arial"/>
              <a:cs typeface="Arial"/>
            </a:endParaRPr>
          </a:p>
        </p:txBody>
      </p:sp>
    </p:spTree>
    <p:extLst>
      <p:ext uri="{BB962C8B-B14F-4D97-AF65-F5344CB8AC3E}">
        <p14:creationId xmlns:p14="http://schemas.microsoft.com/office/powerpoint/2010/main" val="2041943872"/>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715A5-9B8C-3FCC-D903-689053DAFF03}"/>
              </a:ext>
            </a:extLst>
          </p:cNvPr>
          <p:cNvSpPr>
            <a:spLocks noGrp="1"/>
          </p:cNvSpPr>
          <p:nvPr>
            <p:ph type="title"/>
          </p:nvPr>
        </p:nvSpPr>
        <p:spPr/>
        <p:txBody>
          <a:bodyPr/>
          <a:lstStyle/>
          <a:p>
            <a:r>
              <a:rPr lang="en-US" dirty="0"/>
              <a:t>Example: SPS to LHC</a:t>
            </a:r>
          </a:p>
        </p:txBody>
      </p:sp>
      <p:sp>
        <p:nvSpPr>
          <p:cNvPr id="5" name="Footer Placeholder 4">
            <a:extLst>
              <a:ext uri="{FF2B5EF4-FFF2-40B4-BE49-F238E27FC236}">
                <a16:creationId xmlns:a16="http://schemas.microsoft.com/office/drawing/2014/main" id="{E68A1E07-DDD3-8610-EBDE-8C9FAEF8A330}"/>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91A62969-CC9E-59CC-1746-D71D27E42552}"/>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97</a:t>
            </a:fld>
            <a:endParaRPr lang="en-US" dirty="0"/>
          </a:p>
        </p:txBody>
      </p:sp>
      <p:pic>
        <p:nvPicPr>
          <p:cNvPr id="34" name="Content Placeholder 33">
            <a:extLst>
              <a:ext uri="{FF2B5EF4-FFF2-40B4-BE49-F238E27FC236}">
                <a16:creationId xmlns:a16="http://schemas.microsoft.com/office/drawing/2014/main" id="{7DDADBD0-6CD3-87BB-46BA-4C143B7F3D7F}"/>
              </a:ext>
            </a:extLst>
          </p:cNvPr>
          <p:cNvPicPr>
            <a:picLocks noGrp="1" noChangeAspect="1"/>
          </p:cNvPicPr>
          <p:nvPr>
            <p:ph idx="1"/>
          </p:nvPr>
        </p:nvPicPr>
        <p:blipFill>
          <a:blip r:embed="rId2"/>
          <a:srcRect/>
          <a:stretch/>
        </p:blipFill>
        <p:spPr>
          <a:xfrm>
            <a:off x="-1373" y="1968330"/>
            <a:ext cx="9144000" cy="1828800"/>
          </a:xfrm>
        </p:spPr>
      </p:pic>
      <p:sp>
        <p:nvSpPr>
          <p:cNvPr id="35" name="Text Box 5">
            <a:extLst>
              <a:ext uri="{FF2B5EF4-FFF2-40B4-BE49-F238E27FC236}">
                <a16:creationId xmlns:a16="http://schemas.microsoft.com/office/drawing/2014/main" id="{FFDEBCF7-718B-40AB-6E85-9ADE64F87386}"/>
              </a:ext>
            </a:extLst>
          </p:cNvPr>
          <p:cNvSpPr txBox="1">
            <a:spLocks noChangeArrowheads="1"/>
          </p:cNvSpPr>
          <p:nvPr/>
        </p:nvSpPr>
        <p:spPr bwMode="auto">
          <a:xfrm>
            <a:off x="381000" y="3698777"/>
            <a:ext cx="646556"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dirty="0">
                <a:solidFill>
                  <a:srgbClr val="000000"/>
                </a:solidFill>
                <a:latin typeface="Arial"/>
                <a:cs typeface="Arial"/>
              </a:rPr>
              <a:t>SPS</a:t>
            </a:r>
          </a:p>
        </p:txBody>
      </p:sp>
      <p:sp>
        <p:nvSpPr>
          <p:cNvPr id="36" name="Text Box 6">
            <a:extLst>
              <a:ext uri="{FF2B5EF4-FFF2-40B4-BE49-F238E27FC236}">
                <a16:creationId xmlns:a16="http://schemas.microsoft.com/office/drawing/2014/main" id="{E22669A1-8FA4-A7C5-A65F-40A6BEB9F25D}"/>
              </a:ext>
            </a:extLst>
          </p:cNvPr>
          <p:cNvSpPr txBox="1">
            <a:spLocks noChangeArrowheads="1"/>
          </p:cNvSpPr>
          <p:nvPr/>
        </p:nvSpPr>
        <p:spPr bwMode="auto">
          <a:xfrm>
            <a:off x="7789243" y="3620438"/>
            <a:ext cx="65906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800" dirty="0">
                <a:solidFill>
                  <a:srgbClr val="000000"/>
                </a:solidFill>
                <a:latin typeface="Arial"/>
                <a:cs typeface="Arial"/>
              </a:rPr>
              <a:t>LHC</a:t>
            </a:r>
          </a:p>
        </p:txBody>
      </p:sp>
      <p:sp>
        <p:nvSpPr>
          <p:cNvPr id="37" name="Text Box 7">
            <a:extLst>
              <a:ext uri="{FF2B5EF4-FFF2-40B4-BE49-F238E27FC236}">
                <a16:creationId xmlns:a16="http://schemas.microsoft.com/office/drawing/2014/main" id="{E0852BC6-53D6-612A-6E59-7C36EB508FB6}"/>
              </a:ext>
            </a:extLst>
          </p:cNvPr>
          <p:cNvSpPr txBox="1">
            <a:spLocks noChangeArrowheads="1"/>
          </p:cNvSpPr>
          <p:nvPr/>
        </p:nvSpPr>
        <p:spPr bwMode="auto">
          <a:xfrm>
            <a:off x="2327837" y="3790864"/>
            <a:ext cx="3539563" cy="276999"/>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algn="ctr" eaLnBrk="1" hangingPunct="1"/>
            <a:r>
              <a:rPr lang="en-US" altLang="en-US" sz="1200" b="0" dirty="0">
                <a:solidFill>
                  <a:srgbClr val="000000"/>
                </a:solidFill>
                <a:latin typeface="Arial"/>
                <a:cs typeface="Arial"/>
              </a:rPr>
              <a:t>Regular lattice (FODO)</a:t>
            </a:r>
          </a:p>
        </p:txBody>
      </p:sp>
      <p:sp>
        <p:nvSpPr>
          <p:cNvPr id="38" name="Text Box 9">
            <a:extLst>
              <a:ext uri="{FF2B5EF4-FFF2-40B4-BE49-F238E27FC236}">
                <a16:creationId xmlns:a16="http://schemas.microsoft.com/office/drawing/2014/main" id="{AAA2ECE0-4630-7337-3430-F221DEA28199}"/>
              </a:ext>
            </a:extLst>
          </p:cNvPr>
          <p:cNvSpPr txBox="1">
            <a:spLocks noChangeArrowheads="1"/>
          </p:cNvSpPr>
          <p:nvPr/>
        </p:nvSpPr>
        <p:spPr bwMode="auto">
          <a:xfrm>
            <a:off x="6092039" y="931106"/>
            <a:ext cx="1096674" cy="6914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algn="ctr" eaLnBrk="1" hangingPunct="1">
              <a:lnSpc>
                <a:spcPct val="80000"/>
              </a:lnSpc>
            </a:pPr>
            <a:r>
              <a:rPr lang="en-US" altLang="en-US" sz="1600" dirty="0">
                <a:solidFill>
                  <a:srgbClr val="000000"/>
                </a:solidFill>
                <a:latin typeface="Arial"/>
                <a:cs typeface="Arial"/>
              </a:rPr>
              <a:t>Final </a:t>
            </a:r>
          </a:p>
          <a:p>
            <a:pPr algn="ctr" eaLnBrk="1" hangingPunct="1">
              <a:lnSpc>
                <a:spcPct val="80000"/>
              </a:lnSpc>
            </a:pPr>
            <a:r>
              <a:rPr lang="en-US" altLang="en-US" sz="1600" dirty="0">
                <a:solidFill>
                  <a:srgbClr val="000000"/>
                </a:solidFill>
                <a:latin typeface="Arial"/>
                <a:cs typeface="Arial"/>
              </a:rPr>
              <a:t>matching </a:t>
            </a:r>
          </a:p>
          <a:p>
            <a:pPr algn="ctr" eaLnBrk="1" hangingPunct="1">
              <a:lnSpc>
                <a:spcPct val="80000"/>
              </a:lnSpc>
            </a:pPr>
            <a:r>
              <a:rPr lang="en-US" altLang="en-US" sz="1600" dirty="0">
                <a:solidFill>
                  <a:srgbClr val="000000"/>
                </a:solidFill>
                <a:latin typeface="Arial"/>
                <a:cs typeface="Arial"/>
              </a:rPr>
              <a:t>section</a:t>
            </a:r>
          </a:p>
        </p:txBody>
      </p:sp>
      <p:sp>
        <p:nvSpPr>
          <p:cNvPr id="39" name="Line 10">
            <a:extLst>
              <a:ext uri="{FF2B5EF4-FFF2-40B4-BE49-F238E27FC236}">
                <a16:creationId xmlns:a16="http://schemas.microsoft.com/office/drawing/2014/main" id="{A157F185-307A-68C8-30F4-B00F43C5DF64}"/>
              </a:ext>
            </a:extLst>
          </p:cNvPr>
          <p:cNvSpPr>
            <a:spLocks noChangeShapeType="1"/>
          </p:cNvSpPr>
          <p:nvPr/>
        </p:nvSpPr>
        <p:spPr bwMode="auto">
          <a:xfrm flipV="1">
            <a:off x="1967475" y="1996905"/>
            <a:ext cx="0" cy="1800225"/>
          </a:xfrm>
          <a:prstGeom prst="line">
            <a:avLst/>
          </a:prstGeom>
          <a:noFill/>
          <a:ln w="19050">
            <a:solidFill>
              <a:srgbClr val="FF0000"/>
            </a:solidFill>
            <a:round/>
            <a:headEnd/>
            <a:tailEnd/>
          </a:ln>
          <a:extLst>
            <a:ext uri="{909E8E84-426E-40dd-AFC4-6F175D3DCCD1}">
              <a14:hiddenFill xmlns:a14="http://schemas.microsoft.com/office/drawing/2010/main" xmlns="">
                <a:noFill/>
              </a14:hiddenFill>
            </a:ext>
          </a:extLst>
        </p:spPr>
        <p:txBody>
          <a:bodyPr>
            <a:spAutoFit/>
          </a:bodyPr>
          <a:lstStyle/>
          <a:p>
            <a:endParaRPr lang="en-GB">
              <a:solidFill>
                <a:srgbClr val="000000"/>
              </a:solidFill>
            </a:endParaRPr>
          </a:p>
        </p:txBody>
      </p:sp>
      <p:sp>
        <p:nvSpPr>
          <p:cNvPr id="40" name="Line 11">
            <a:extLst>
              <a:ext uri="{FF2B5EF4-FFF2-40B4-BE49-F238E27FC236}">
                <a16:creationId xmlns:a16="http://schemas.microsoft.com/office/drawing/2014/main" id="{301E1688-FA3D-D9F5-4AB3-EFD3CF19D232}"/>
              </a:ext>
            </a:extLst>
          </p:cNvPr>
          <p:cNvSpPr>
            <a:spLocks noChangeShapeType="1"/>
          </p:cNvSpPr>
          <p:nvPr/>
        </p:nvSpPr>
        <p:spPr bwMode="auto">
          <a:xfrm flipV="1">
            <a:off x="1152526" y="1981886"/>
            <a:ext cx="4744" cy="2252478"/>
          </a:xfrm>
          <a:prstGeom prst="line">
            <a:avLst/>
          </a:prstGeom>
          <a:noFill/>
          <a:ln w="19050">
            <a:solidFill>
              <a:srgbClr val="FF0000"/>
            </a:solidFill>
            <a:round/>
            <a:headEnd/>
            <a:tailEnd/>
          </a:ln>
          <a:extLst>
            <a:ext uri="{909E8E84-426E-40dd-AFC4-6F175D3DCCD1}">
              <a14:hiddenFill xmlns:a14="http://schemas.microsoft.com/office/drawing/2010/main" xmlns="">
                <a:noFill/>
              </a14:hiddenFill>
            </a:ext>
          </a:extLst>
        </p:spPr>
        <p:txBody>
          <a:bodyPr wrap="square">
            <a:spAutoFit/>
          </a:bodyPr>
          <a:lstStyle/>
          <a:p>
            <a:endParaRPr lang="en-GB">
              <a:solidFill>
                <a:srgbClr val="000000"/>
              </a:solidFill>
            </a:endParaRPr>
          </a:p>
        </p:txBody>
      </p:sp>
      <p:sp>
        <p:nvSpPr>
          <p:cNvPr id="41" name="Line 12">
            <a:extLst>
              <a:ext uri="{FF2B5EF4-FFF2-40B4-BE49-F238E27FC236}">
                <a16:creationId xmlns:a16="http://schemas.microsoft.com/office/drawing/2014/main" id="{57BA8B77-16F6-59CB-A748-6B4DB0307CCC}"/>
              </a:ext>
            </a:extLst>
          </p:cNvPr>
          <p:cNvSpPr>
            <a:spLocks noChangeShapeType="1"/>
          </p:cNvSpPr>
          <p:nvPr/>
        </p:nvSpPr>
        <p:spPr bwMode="auto">
          <a:xfrm flipH="1" flipV="1">
            <a:off x="6248400" y="1989020"/>
            <a:ext cx="0" cy="1828800"/>
          </a:xfrm>
          <a:prstGeom prst="line">
            <a:avLst/>
          </a:prstGeom>
          <a:noFill/>
          <a:ln w="19050">
            <a:solidFill>
              <a:srgbClr val="FF0000"/>
            </a:solidFill>
            <a:round/>
            <a:headEnd/>
            <a:tailEnd/>
          </a:ln>
          <a:extLst>
            <a:ext uri="{909E8E84-426E-40dd-AFC4-6F175D3DCCD1}">
              <a14:hiddenFill xmlns:a14="http://schemas.microsoft.com/office/drawing/2010/main" xmlns="">
                <a:noFill/>
              </a14:hiddenFill>
            </a:ext>
          </a:extLst>
        </p:spPr>
        <p:txBody>
          <a:bodyPr>
            <a:spAutoFit/>
          </a:bodyPr>
          <a:lstStyle/>
          <a:p>
            <a:endParaRPr lang="en-GB">
              <a:solidFill>
                <a:srgbClr val="000000"/>
              </a:solidFill>
            </a:endParaRPr>
          </a:p>
        </p:txBody>
      </p:sp>
      <p:sp>
        <p:nvSpPr>
          <p:cNvPr id="42" name="Line 13">
            <a:extLst>
              <a:ext uri="{FF2B5EF4-FFF2-40B4-BE49-F238E27FC236}">
                <a16:creationId xmlns:a16="http://schemas.microsoft.com/office/drawing/2014/main" id="{BF676286-CA1D-46ED-020F-C663D3DA2CFF}"/>
              </a:ext>
            </a:extLst>
          </p:cNvPr>
          <p:cNvSpPr>
            <a:spLocks noChangeShapeType="1"/>
          </p:cNvSpPr>
          <p:nvPr/>
        </p:nvSpPr>
        <p:spPr bwMode="auto">
          <a:xfrm flipV="1">
            <a:off x="6700999" y="2040730"/>
            <a:ext cx="4745" cy="2206481"/>
          </a:xfrm>
          <a:prstGeom prst="line">
            <a:avLst/>
          </a:prstGeom>
          <a:noFill/>
          <a:ln w="19050">
            <a:solidFill>
              <a:srgbClr val="FF0000"/>
            </a:solidFill>
            <a:round/>
            <a:headEnd/>
            <a:tailEnd/>
          </a:ln>
          <a:extLst>
            <a:ext uri="{909E8E84-426E-40dd-AFC4-6F175D3DCCD1}">
              <a14:hiddenFill xmlns:a14="http://schemas.microsoft.com/office/drawing/2010/main" xmlns="">
                <a:noFill/>
              </a14:hiddenFill>
            </a:ext>
          </a:extLst>
        </p:spPr>
        <p:txBody>
          <a:bodyPr wrap="square">
            <a:spAutoFit/>
          </a:bodyPr>
          <a:lstStyle/>
          <a:p>
            <a:endParaRPr lang="en-GB">
              <a:solidFill>
                <a:srgbClr val="000000"/>
              </a:solidFill>
            </a:endParaRPr>
          </a:p>
        </p:txBody>
      </p:sp>
      <p:sp>
        <p:nvSpPr>
          <p:cNvPr id="43" name="Line 14">
            <a:extLst>
              <a:ext uri="{FF2B5EF4-FFF2-40B4-BE49-F238E27FC236}">
                <a16:creationId xmlns:a16="http://schemas.microsoft.com/office/drawing/2014/main" id="{BD4FD576-9004-F172-18E8-3508B14F7C35}"/>
              </a:ext>
            </a:extLst>
          </p:cNvPr>
          <p:cNvSpPr>
            <a:spLocks noChangeShapeType="1"/>
          </p:cNvSpPr>
          <p:nvPr/>
        </p:nvSpPr>
        <p:spPr bwMode="auto">
          <a:xfrm>
            <a:off x="1143000" y="4803677"/>
            <a:ext cx="5876925"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xmlns="">
                <a:noFill/>
              </a14:hiddenFill>
            </a:ext>
          </a:extLst>
        </p:spPr>
        <p:txBody>
          <a:bodyPr>
            <a:spAutoFit/>
          </a:bodyPr>
          <a:lstStyle/>
          <a:p>
            <a:endParaRPr lang="en-GB" dirty="0">
              <a:solidFill>
                <a:srgbClr val="000000"/>
              </a:solidFill>
            </a:endParaRPr>
          </a:p>
        </p:txBody>
      </p:sp>
      <p:sp>
        <p:nvSpPr>
          <p:cNvPr id="44" name="Text Box 15">
            <a:extLst>
              <a:ext uri="{FF2B5EF4-FFF2-40B4-BE49-F238E27FC236}">
                <a16:creationId xmlns:a16="http://schemas.microsoft.com/office/drawing/2014/main" id="{E638D7C7-39D3-3AB3-2CC0-87CC18ED39B4}"/>
              </a:ext>
            </a:extLst>
          </p:cNvPr>
          <p:cNvSpPr txBox="1">
            <a:spLocks noChangeArrowheads="1"/>
          </p:cNvSpPr>
          <p:nvPr/>
        </p:nvSpPr>
        <p:spPr bwMode="auto">
          <a:xfrm>
            <a:off x="2540701" y="4241225"/>
            <a:ext cx="3331461"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US" altLang="en-US" sz="1600" dirty="0">
                <a:solidFill>
                  <a:srgbClr val="000000"/>
                </a:solidFill>
                <a:latin typeface="Arial"/>
                <a:cs typeface="Arial"/>
              </a:rPr>
              <a:t>SPS to LHC Transfer Line (3 km)</a:t>
            </a:r>
          </a:p>
        </p:txBody>
      </p:sp>
      <p:sp>
        <p:nvSpPr>
          <p:cNvPr id="45" name="Text Box 18">
            <a:extLst>
              <a:ext uri="{FF2B5EF4-FFF2-40B4-BE49-F238E27FC236}">
                <a16:creationId xmlns:a16="http://schemas.microsoft.com/office/drawing/2014/main" id="{50C56FD6-BE9C-4509-04CD-6E677C1288A1}"/>
              </a:ext>
            </a:extLst>
          </p:cNvPr>
          <p:cNvSpPr txBox="1">
            <a:spLocks noChangeArrowheads="1"/>
          </p:cNvSpPr>
          <p:nvPr/>
        </p:nvSpPr>
        <p:spPr bwMode="auto">
          <a:xfrm>
            <a:off x="554224" y="4200283"/>
            <a:ext cx="1188046" cy="5847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algn="ctr" eaLnBrk="1" hangingPunct="1"/>
            <a:r>
              <a:rPr lang="en-US" altLang="en-US" sz="1600" dirty="0">
                <a:solidFill>
                  <a:srgbClr val="000000"/>
                </a:solidFill>
                <a:latin typeface="Arial"/>
                <a:cs typeface="Arial"/>
              </a:rPr>
              <a:t>Extraction</a:t>
            </a:r>
          </a:p>
          <a:p>
            <a:pPr algn="ctr" eaLnBrk="1" hangingPunct="1"/>
            <a:r>
              <a:rPr lang="en-US" altLang="en-US" sz="1600" dirty="0">
                <a:solidFill>
                  <a:srgbClr val="000000"/>
                </a:solidFill>
                <a:latin typeface="Arial"/>
                <a:cs typeface="Arial"/>
              </a:rPr>
              <a:t>point</a:t>
            </a:r>
          </a:p>
        </p:txBody>
      </p:sp>
      <p:sp>
        <p:nvSpPr>
          <p:cNvPr id="46" name="Text Box 19">
            <a:extLst>
              <a:ext uri="{FF2B5EF4-FFF2-40B4-BE49-F238E27FC236}">
                <a16:creationId xmlns:a16="http://schemas.microsoft.com/office/drawing/2014/main" id="{787B147C-1EC9-66C9-B2A7-67974206F835}"/>
              </a:ext>
            </a:extLst>
          </p:cNvPr>
          <p:cNvSpPr txBox="1">
            <a:spLocks noChangeArrowheads="1"/>
          </p:cNvSpPr>
          <p:nvPr/>
        </p:nvSpPr>
        <p:spPr bwMode="auto">
          <a:xfrm>
            <a:off x="6291369" y="4154945"/>
            <a:ext cx="1028246" cy="5847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algn="ctr" eaLnBrk="1" hangingPunct="1"/>
            <a:r>
              <a:rPr lang="en-US" altLang="en-US" sz="1600" dirty="0">
                <a:solidFill>
                  <a:srgbClr val="000000"/>
                </a:solidFill>
                <a:latin typeface="Arial"/>
                <a:cs typeface="Arial"/>
              </a:rPr>
              <a:t>Injection</a:t>
            </a:r>
          </a:p>
          <a:p>
            <a:pPr algn="ctr" eaLnBrk="1" hangingPunct="1"/>
            <a:r>
              <a:rPr lang="en-US" altLang="en-US" sz="1600" dirty="0">
                <a:solidFill>
                  <a:srgbClr val="000000"/>
                </a:solidFill>
                <a:latin typeface="Arial"/>
                <a:cs typeface="Arial"/>
              </a:rPr>
              <a:t>point</a:t>
            </a:r>
          </a:p>
        </p:txBody>
      </p:sp>
      <p:sp>
        <p:nvSpPr>
          <p:cNvPr id="47" name="Line 20">
            <a:extLst>
              <a:ext uri="{FF2B5EF4-FFF2-40B4-BE49-F238E27FC236}">
                <a16:creationId xmlns:a16="http://schemas.microsoft.com/office/drawing/2014/main" id="{46321556-1260-1512-505B-B317C85F3CDA}"/>
              </a:ext>
            </a:extLst>
          </p:cNvPr>
          <p:cNvSpPr>
            <a:spLocks noChangeShapeType="1"/>
          </p:cNvSpPr>
          <p:nvPr/>
        </p:nvSpPr>
        <p:spPr bwMode="auto">
          <a:xfrm>
            <a:off x="6805492" y="3964662"/>
            <a:ext cx="2250018" cy="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square">
            <a:spAutoFit/>
          </a:bodyPr>
          <a:lstStyle/>
          <a:p>
            <a:endParaRPr lang="en-GB">
              <a:solidFill>
                <a:srgbClr val="000000"/>
              </a:solidFill>
            </a:endParaRPr>
          </a:p>
        </p:txBody>
      </p:sp>
      <p:sp>
        <p:nvSpPr>
          <p:cNvPr id="48" name="Line 21">
            <a:extLst>
              <a:ext uri="{FF2B5EF4-FFF2-40B4-BE49-F238E27FC236}">
                <a16:creationId xmlns:a16="http://schemas.microsoft.com/office/drawing/2014/main" id="{049836AB-5AF6-F317-1B2F-72436A29DD88}"/>
              </a:ext>
            </a:extLst>
          </p:cNvPr>
          <p:cNvSpPr>
            <a:spLocks noChangeShapeType="1"/>
          </p:cNvSpPr>
          <p:nvPr/>
        </p:nvSpPr>
        <p:spPr bwMode="auto">
          <a:xfrm>
            <a:off x="611955" y="4127402"/>
            <a:ext cx="523875" cy="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spAutoFit/>
          </a:bodyPr>
          <a:lstStyle/>
          <a:p>
            <a:endParaRPr lang="en-GB">
              <a:solidFill>
                <a:srgbClr val="000000"/>
              </a:solidFill>
            </a:endParaRPr>
          </a:p>
        </p:txBody>
      </p:sp>
      <p:sp>
        <p:nvSpPr>
          <p:cNvPr id="49" name="Line 22">
            <a:extLst>
              <a:ext uri="{FF2B5EF4-FFF2-40B4-BE49-F238E27FC236}">
                <a16:creationId xmlns:a16="http://schemas.microsoft.com/office/drawing/2014/main" id="{5C65B4AA-3258-E6D3-2262-E48C2FC67097}"/>
              </a:ext>
            </a:extLst>
          </p:cNvPr>
          <p:cNvSpPr>
            <a:spLocks noChangeShapeType="1"/>
          </p:cNvSpPr>
          <p:nvPr/>
        </p:nvSpPr>
        <p:spPr bwMode="auto">
          <a:xfrm>
            <a:off x="1162050" y="3813077"/>
            <a:ext cx="805222"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xmlns="">
                <a:noFill/>
              </a14:hiddenFill>
            </a:ext>
          </a:extLst>
        </p:spPr>
        <p:txBody>
          <a:bodyPr wrap="square">
            <a:spAutoFit/>
          </a:bodyPr>
          <a:lstStyle/>
          <a:p>
            <a:endParaRPr lang="en-GB">
              <a:solidFill>
                <a:srgbClr val="000000"/>
              </a:solidFill>
            </a:endParaRPr>
          </a:p>
        </p:txBody>
      </p:sp>
      <p:sp>
        <p:nvSpPr>
          <p:cNvPr id="50" name="Line 23">
            <a:extLst>
              <a:ext uri="{FF2B5EF4-FFF2-40B4-BE49-F238E27FC236}">
                <a16:creationId xmlns:a16="http://schemas.microsoft.com/office/drawing/2014/main" id="{27F90A6D-3B9E-D551-3588-4ED7AE4F68DD}"/>
              </a:ext>
            </a:extLst>
          </p:cNvPr>
          <p:cNvSpPr>
            <a:spLocks noChangeShapeType="1"/>
          </p:cNvSpPr>
          <p:nvPr/>
        </p:nvSpPr>
        <p:spPr bwMode="auto">
          <a:xfrm>
            <a:off x="6253181" y="3813077"/>
            <a:ext cx="443073"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xmlns="">
                <a:noFill/>
              </a14:hiddenFill>
            </a:ext>
          </a:extLst>
        </p:spPr>
        <p:txBody>
          <a:bodyPr wrap="square">
            <a:spAutoFit/>
          </a:bodyPr>
          <a:lstStyle/>
          <a:p>
            <a:endParaRPr lang="en-GB">
              <a:solidFill>
                <a:srgbClr val="000000"/>
              </a:solidFill>
            </a:endParaRPr>
          </a:p>
        </p:txBody>
      </p:sp>
      <p:sp>
        <p:nvSpPr>
          <p:cNvPr id="51" name="Text Box 24">
            <a:extLst>
              <a:ext uri="{FF2B5EF4-FFF2-40B4-BE49-F238E27FC236}">
                <a16:creationId xmlns:a16="http://schemas.microsoft.com/office/drawing/2014/main" id="{3136C747-5924-FC38-B9C4-74988BC0990B}"/>
              </a:ext>
            </a:extLst>
          </p:cNvPr>
          <p:cNvSpPr txBox="1">
            <a:spLocks noChangeArrowheads="1"/>
          </p:cNvSpPr>
          <p:nvPr/>
        </p:nvSpPr>
        <p:spPr bwMode="auto">
          <a:xfrm>
            <a:off x="874676" y="870212"/>
            <a:ext cx="1096674" cy="6914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algn="ctr" eaLnBrk="1" hangingPunct="1">
              <a:lnSpc>
                <a:spcPct val="80000"/>
              </a:lnSpc>
            </a:pPr>
            <a:r>
              <a:rPr lang="en-US" altLang="en-US" sz="1600" dirty="0">
                <a:solidFill>
                  <a:srgbClr val="000000"/>
                </a:solidFill>
                <a:latin typeface="Arial"/>
                <a:cs typeface="Arial"/>
              </a:rPr>
              <a:t>Initial </a:t>
            </a:r>
          </a:p>
          <a:p>
            <a:pPr algn="ctr" eaLnBrk="1" hangingPunct="1">
              <a:lnSpc>
                <a:spcPct val="80000"/>
              </a:lnSpc>
            </a:pPr>
            <a:r>
              <a:rPr lang="en-US" altLang="en-US" sz="1600" dirty="0">
                <a:solidFill>
                  <a:srgbClr val="000000"/>
                </a:solidFill>
                <a:latin typeface="Arial"/>
                <a:cs typeface="Arial"/>
              </a:rPr>
              <a:t>matching </a:t>
            </a:r>
          </a:p>
          <a:p>
            <a:pPr algn="ctr" eaLnBrk="1" hangingPunct="1">
              <a:lnSpc>
                <a:spcPct val="80000"/>
              </a:lnSpc>
            </a:pPr>
            <a:r>
              <a:rPr lang="en-US" altLang="en-US" sz="1600" dirty="0">
                <a:solidFill>
                  <a:srgbClr val="000000"/>
                </a:solidFill>
                <a:latin typeface="Arial"/>
                <a:cs typeface="Arial"/>
              </a:rPr>
              <a:t>section</a:t>
            </a:r>
          </a:p>
        </p:txBody>
      </p:sp>
      <p:sp>
        <p:nvSpPr>
          <p:cNvPr id="54" name="Line 20">
            <a:extLst>
              <a:ext uri="{FF2B5EF4-FFF2-40B4-BE49-F238E27FC236}">
                <a16:creationId xmlns:a16="http://schemas.microsoft.com/office/drawing/2014/main" id="{E788A714-1529-1174-8EFA-A4C2655941B3}"/>
              </a:ext>
            </a:extLst>
          </p:cNvPr>
          <p:cNvSpPr>
            <a:spLocks noChangeShapeType="1"/>
          </p:cNvSpPr>
          <p:nvPr/>
        </p:nvSpPr>
        <p:spPr bwMode="auto">
          <a:xfrm>
            <a:off x="6635589" y="1565177"/>
            <a:ext cx="3336" cy="657225"/>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square">
            <a:spAutoFit/>
          </a:bodyPr>
          <a:lstStyle/>
          <a:p>
            <a:endParaRPr lang="en-GB">
              <a:solidFill>
                <a:srgbClr val="000000"/>
              </a:solidFill>
            </a:endParaRPr>
          </a:p>
        </p:txBody>
      </p:sp>
      <p:sp>
        <p:nvSpPr>
          <p:cNvPr id="55" name="Line 20">
            <a:extLst>
              <a:ext uri="{FF2B5EF4-FFF2-40B4-BE49-F238E27FC236}">
                <a16:creationId xmlns:a16="http://schemas.microsoft.com/office/drawing/2014/main" id="{B5BAD641-5CD3-D580-9005-19E34D262208}"/>
              </a:ext>
            </a:extLst>
          </p:cNvPr>
          <p:cNvSpPr>
            <a:spLocks noChangeShapeType="1"/>
          </p:cNvSpPr>
          <p:nvPr/>
        </p:nvSpPr>
        <p:spPr bwMode="auto">
          <a:xfrm>
            <a:off x="1371600" y="1565177"/>
            <a:ext cx="0" cy="581025"/>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square">
            <a:spAutoFit/>
          </a:bodyPr>
          <a:lstStyle/>
          <a:p>
            <a:endParaRPr lang="en-GB">
              <a:solidFill>
                <a:srgbClr val="000000"/>
              </a:solidFill>
            </a:endParaRPr>
          </a:p>
        </p:txBody>
      </p:sp>
    </p:spTree>
    <p:extLst>
      <p:ext uri="{BB962C8B-B14F-4D97-AF65-F5344CB8AC3E}">
        <p14:creationId xmlns:p14="http://schemas.microsoft.com/office/powerpoint/2010/main" val="2920410354"/>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FA5E5D-0270-60F7-5F43-AE94A57FC1F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92A40EA-1A38-37FE-30E3-404B5BCD0376}"/>
              </a:ext>
            </a:extLst>
          </p:cNvPr>
          <p:cNvSpPr>
            <a:spLocks noGrp="1"/>
          </p:cNvSpPr>
          <p:nvPr>
            <p:ph type="title"/>
          </p:nvPr>
        </p:nvSpPr>
        <p:spPr/>
        <p:txBody>
          <a:bodyPr/>
          <a:lstStyle/>
          <a:p>
            <a:r>
              <a:rPr lang="en-US" dirty="0"/>
              <a:t>Imperfect matching</a:t>
            </a:r>
          </a:p>
        </p:txBody>
      </p:sp>
      <p:sp>
        <p:nvSpPr>
          <p:cNvPr id="3" name="Content Placeholder 2">
            <a:extLst>
              <a:ext uri="{FF2B5EF4-FFF2-40B4-BE49-F238E27FC236}">
                <a16:creationId xmlns:a16="http://schemas.microsoft.com/office/drawing/2014/main" id="{5F97B9D0-DF44-AC33-525E-B96961B20E04}"/>
              </a:ext>
            </a:extLst>
          </p:cNvPr>
          <p:cNvSpPr>
            <a:spLocks noGrp="1"/>
          </p:cNvSpPr>
          <p:nvPr>
            <p:ph idx="1"/>
          </p:nvPr>
        </p:nvSpPr>
        <p:spPr>
          <a:xfrm>
            <a:off x="0" y="495547"/>
            <a:ext cx="9144000" cy="845742"/>
          </a:xfrm>
        </p:spPr>
        <p:txBody>
          <a:bodyPr/>
          <a:lstStyle/>
          <a:p>
            <a:r>
              <a:rPr lang="en-US" dirty="0"/>
              <a:t>Mismatch in optical parameters will lead to emittance blow-up via filamentation:</a:t>
            </a:r>
          </a:p>
          <a:p>
            <a:endParaRPr lang="en-US" dirty="0"/>
          </a:p>
          <a:p>
            <a:endParaRPr lang="en-US" dirty="0"/>
          </a:p>
          <a:p>
            <a:pPr marL="0" indent="0">
              <a:buNone/>
            </a:pPr>
            <a:endParaRPr lang="en-US" dirty="0"/>
          </a:p>
          <a:p>
            <a:endParaRPr lang="en-US" dirty="0"/>
          </a:p>
          <a:p>
            <a:pPr marL="0" indent="0">
              <a:buNone/>
            </a:pPr>
            <a:endParaRPr lang="en-US" dirty="0"/>
          </a:p>
          <a:p>
            <a:endParaRPr lang="en-US" dirty="0"/>
          </a:p>
        </p:txBody>
      </p:sp>
      <p:sp>
        <p:nvSpPr>
          <p:cNvPr id="5" name="Footer Placeholder 4">
            <a:extLst>
              <a:ext uri="{FF2B5EF4-FFF2-40B4-BE49-F238E27FC236}">
                <a16:creationId xmlns:a16="http://schemas.microsoft.com/office/drawing/2014/main" id="{EE3A159C-5419-9788-79D5-86CFEDD58243}"/>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CA541C90-9AAA-0C60-B24D-E745620BDD46}"/>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98</a:t>
            </a:fld>
            <a:endParaRPr lang="en-US" dirty="0"/>
          </a:p>
        </p:txBody>
      </p:sp>
      <p:grpSp>
        <p:nvGrpSpPr>
          <p:cNvPr id="12" name="Group 16">
            <a:extLst>
              <a:ext uri="{FF2B5EF4-FFF2-40B4-BE49-F238E27FC236}">
                <a16:creationId xmlns:a16="http://schemas.microsoft.com/office/drawing/2014/main" id="{F74451CA-1AA2-665B-33CE-A7B13ABFF69F}"/>
              </a:ext>
            </a:extLst>
          </p:cNvPr>
          <p:cNvGrpSpPr>
            <a:grpSpLocks noChangeAspect="1"/>
          </p:cNvGrpSpPr>
          <p:nvPr/>
        </p:nvGrpSpPr>
        <p:grpSpPr bwMode="auto">
          <a:xfrm>
            <a:off x="4747749" y="1822314"/>
            <a:ext cx="3173769" cy="736796"/>
            <a:chOff x="377" y="1661"/>
            <a:chExt cx="4870" cy="1490"/>
          </a:xfrm>
        </p:grpSpPr>
        <p:sp>
          <p:nvSpPr>
            <p:cNvPr id="13" name="Oval 17">
              <a:extLst>
                <a:ext uri="{FF2B5EF4-FFF2-40B4-BE49-F238E27FC236}">
                  <a16:creationId xmlns:a16="http://schemas.microsoft.com/office/drawing/2014/main" id="{B31292A9-3162-FABB-32E1-9E63F8C6FC8C}"/>
                </a:ext>
              </a:extLst>
            </p:cNvPr>
            <p:cNvSpPr>
              <a:spLocks noChangeAspect="1" noChangeArrowheads="1"/>
            </p:cNvSpPr>
            <p:nvPr/>
          </p:nvSpPr>
          <p:spPr bwMode="auto">
            <a:xfrm rot="1414825">
              <a:off x="1202" y="1661"/>
              <a:ext cx="3123" cy="1479"/>
            </a:xfrm>
            <a:prstGeom prst="ellipse">
              <a:avLst/>
            </a:prstGeom>
            <a:noFill/>
            <a:ln w="9525" algn="ctr">
              <a:solidFill>
                <a:schemeClr val="tx1"/>
              </a:solidFill>
              <a:prstDash val="dash"/>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sp>
          <p:nvSpPr>
            <p:cNvPr id="14" name="Oval 18">
              <a:extLst>
                <a:ext uri="{FF2B5EF4-FFF2-40B4-BE49-F238E27FC236}">
                  <a16:creationId xmlns:a16="http://schemas.microsoft.com/office/drawing/2014/main" id="{DC230CD1-BF67-E457-A4B3-BC563F16C8F6}"/>
                </a:ext>
              </a:extLst>
            </p:cNvPr>
            <p:cNvSpPr>
              <a:spLocks noChangeAspect="1" noChangeArrowheads="1"/>
            </p:cNvSpPr>
            <p:nvPr/>
          </p:nvSpPr>
          <p:spPr bwMode="auto">
            <a:xfrm rot="-4078118">
              <a:off x="2366" y="1655"/>
              <a:ext cx="817" cy="1508"/>
            </a:xfrm>
            <a:prstGeom prst="ellipse">
              <a:avLst/>
            </a:prstGeom>
            <a:noFill/>
            <a:ln w="9525" algn="ctr">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pic>
          <p:nvPicPr>
            <p:cNvPr id="15" name="Picture 19">
              <a:extLst>
                <a:ext uri="{FF2B5EF4-FFF2-40B4-BE49-F238E27FC236}">
                  <a16:creationId xmlns:a16="http://schemas.microsoft.com/office/drawing/2014/main" id="{B026E388-EFBB-3C5A-FE49-B86087753C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804249">
              <a:off x="377" y="1679"/>
              <a:ext cx="4870" cy="14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28" name="Group 40">
            <a:extLst>
              <a:ext uri="{FF2B5EF4-FFF2-40B4-BE49-F238E27FC236}">
                <a16:creationId xmlns:a16="http://schemas.microsoft.com/office/drawing/2014/main" id="{8BAA908E-90DB-56C8-47B9-47CA6A89E533}"/>
              </a:ext>
            </a:extLst>
          </p:cNvPr>
          <p:cNvGrpSpPr>
            <a:grpSpLocks noChangeAspect="1"/>
          </p:cNvGrpSpPr>
          <p:nvPr/>
        </p:nvGrpSpPr>
        <p:grpSpPr bwMode="auto">
          <a:xfrm>
            <a:off x="4724239" y="2911554"/>
            <a:ext cx="3286091" cy="1214129"/>
            <a:chOff x="310" y="1179"/>
            <a:chExt cx="5022" cy="2448"/>
          </a:xfrm>
        </p:grpSpPr>
        <p:sp>
          <p:nvSpPr>
            <p:cNvPr id="29" name="Oval 41">
              <a:extLst>
                <a:ext uri="{FF2B5EF4-FFF2-40B4-BE49-F238E27FC236}">
                  <a16:creationId xmlns:a16="http://schemas.microsoft.com/office/drawing/2014/main" id="{990D3A5D-47EF-F5FA-F9CE-3D771111F579}"/>
                </a:ext>
              </a:extLst>
            </p:cNvPr>
            <p:cNvSpPr>
              <a:spLocks noChangeAspect="1" noChangeArrowheads="1"/>
            </p:cNvSpPr>
            <p:nvPr/>
          </p:nvSpPr>
          <p:spPr bwMode="auto">
            <a:xfrm rot="-4078118">
              <a:off x="2366" y="1655"/>
              <a:ext cx="817" cy="1508"/>
            </a:xfrm>
            <a:prstGeom prst="ellipse">
              <a:avLst/>
            </a:prstGeom>
            <a:noFill/>
            <a:ln w="9525" algn="ctr">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sp>
          <p:nvSpPr>
            <p:cNvPr id="30" name="Oval 42">
              <a:extLst>
                <a:ext uri="{FF2B5EF4-FFF2-40B4-BE49-F238E27FC236}">
                  <a16:creationId xmlns:a16="http://schemas.microsoft.com/office/drawing/2014/main" id="{C7C5D75B-FBA1-54FE-2013-0A0F73795D57}"/>
                </a:ext>
              </a:extLst>
            </p:cNvPr>
            <p:cNvSpPr>
              <a:spLocks noChangeAspect="1" noChangeArrowheads="1"/>
            </p:cNvSpPr>
            <p:nvPr/>
          </p:nvSpPr>
          <p:spPr bwMode="auto">
            <a:xfrm rot="1414825">
              <a:off x="1202" y="1661"/>
              <a:ext cx="3123" cy="1479"/>
            </a:xfrm>
            <a:prstGeom prst="ellipse">
              <a:avLst/>
            </a:prstGeom>
            <a:noFill/>
            <a:ln w="9525" algn="ctr">
              <a:solidFill>
                <a:schemeClr val="tx1"/>
              </a:solidFill>
              <a:prstDash val="dash"/>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pic>
          <p:nvPicPr>
            <p:cNvPr id="31" name="Picture 43">
              <a:extLst>
                <a:ext uri="{FF2B5EF4-FFF2-40B4-BE49-F238E27FC236}">
                  <a16:creationId xmlns:a16="http://schemas.microsoft.com/office/drawing/2014/main" id="{1959033F-9BC1-3557-06BE-A196F919A1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365612">
              <a:off x="310" y="1179"/>
              <a:ext cx="5022" cy="24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grpSp>
      <p:grpSp>
        <p:nvGrpSpPr>
          <p:cNvPr id="41" name="Group 40">
            <a:extLst>
              <a:ext uri="{FF2B5EF4-FFF2-40B4-BE49-F238E27FC236}">
                <a16:creationId xmlns:a16="http://schemas.microsoft.com/office/drawing/2014/main" id="{4F025B3A-2CEA-8187-BB4C-A38C958760CB}"/>
              </a:ext>
            </a:extLst>
          </p:cNvPr>
          <p:cNvGrpSpPr/>
          <p:nvPr/>
        </p:nvGrpSpPr>
        <p:grpSpPr>
          <a:xfrm>
            <a:off x="474709" y="1361552"/>
            <a:ext cx="6899905" cy="3297260"/>
            <a:chOff x="474709" y="1361552"/>
            <a:chExt cx="6899905" cy="3297260"/>
          </a:xfrm>
        </p:grpSpPr>
        <p:grpSp>
          <p:nvGrpSpPr>
            <p:cNvPr id="17" name="Group 21">
              <a:extLst>
                <a:ext uri="{FF2B5EF4-FFF2-40B4-BE49-F238E27FC236}">
                  <a16:creationId xmlns:a16="http://schemas.microsoft.com/office/drawing/2014/main" id="{92B280A4-97E8-AF0F-B0AA-C006BA641D43}"/>
                </a:ext>
              </a:extLst>
            </p:cNvPr>
            <p:cNvGrpSpPr>
              <a:grpSpLocks noChangeAspect="1"/>
            </p:cNvGrpSpPr>
            <p:nvPr/>
          </p:nvGrpSpPr>
          <p:grpSpPr bwMode="auto">
            <a:xfrm>
              <a:off x="880534" y="2899180"/>
              <a:ext cx="2699663" cy="855634"/>
              <a:chOff x="798" y="1578"/>
              <a:chExt cx="4121" cy="1723"/>
            </a:xfrm>
          </p:grpSpPr>
          <p:sp>
            <p:nvSpPr>
              <p:cNvPr id="18" name="Oval 22">
                <a:extLst>
                  <a:ext uri="{FF2B5EF4-FFF2-40B4-BE49-F238E27FC236}">
                    <a16:creationId xmlns:a16="http://schemas.microsoft.com/office/drawing/2014/main" id="{D41D0D39-7DD7-799B-24E9-DEE2A763D442}"/>
                  </a:ext>
                </a:extLst>
              </p:cNvPr>
              <p:cNvSpPr>
                <a:spLocks noChangeAspect="1" noChangeArrowheads="1"/>
              </p:cNvSpPr>
              <p:nvPr/>
            </p:nvSpPr>
            <p:spPr bwMode="auto">
              <a:xfrm rot="-4078118">
                <a:off x="2366" y="1655"/>
                <a:ext cx="817" cy="1508"/>
              </a:xfrm>
              <a:prstGeom prst="ellipse">
                <a:avLst/>
              </a:prstGeom>
              <a:noFill/>
              <a:ln w="9525" algn="ctr">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sp>
            <p:nvSpPr>
              <p:cNvPr id="19" name="Oval 23">
                <a:extLst>
                  <a:ext uri="{FF2B5EF4-FFF2-40B4-BE49-F238E27FC236}">
                    <a16:creationId xmlns:a16="http://schemas.microsoft.com/office/drawing/2014/main" id="{FB4B02FB-7B98-B578-833B-9B7BC85731FE}"/>
                  </a:ext>
                </a:extLst>
              </p:cNvPr>
              <p:cNvSpPr>
                <a:spLocks noChangeAspect="1" noChangeArrowheads="1"/>
              </p:cNvSpPr>
              <p:nvPr/>
            </p:nvSpPr>
            <p:spPr bwMode="auto">
              <a:xfrm rot="1414825">
                <a:off x="1202" y="1661"/>
                <a:ext cx="3123" cy="1479"/>
              </a:xfrm>
              <a:prstGeom prst="ellipse">
                <a:avLst/>
              </a:prstGeom>
              <a:noFill/>
              <a:ln w="9525" algn="ctr">
                <a:solidFill>
                  <a:schemeClr val="tx1"/>
                </a:solidFill>
                <a:prstDash val="dash"/>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pic>
            <p:nvPicPr>
              <p:cNvPr id="20" name="Picture 24">
                <a:extLst>
                  <a:ext uri="{FF2B5EF4-FFF2-40B4-BE49-F238E27FC236}">
                    <a16:creationId xmlns:a16="http://schemas.microsoft.com/office/drawing/2014/main" id="{9B7B77E9-3DD8-3244-792D-BF9CB31BE77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8" y="1578"/>
                <a:ext cx="4121" cy="172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7" name="Rectangle 6">
              <a:extLst>
                <a:ext uri="{FF2B5EF4-FFF2-40B4-BE49-F238E27FC236}">
                  <a16:creationId xmlns:a16="http://schemas.microsoft.com/office/drawing/2014/main" id="{8E74FB83-AE2F-160B-ADCE-2C655E9F6AA9}"/>
                </a:ext>
              </a:extLst>
            </p:cNvPr>
            <p:cNvSpPr>
              <a:spLocks noChangeArrowheads="1"/>
            </p:cNvSpPr>
            <p:nvPr/>
          </p:nvSpPr>
          <p:spPr bwMode="auto">
            <a:xfrm>
              <a:off x="1118240" y="1426578"/>
              <a:ext cx="6256374" cy="2852113"/>
            </a:xfrm>
            <a:prstGeom prst="rect">
              <a:avLst/>
            </a:prstGeom>
            <a:noFill/>
            <a:ln w="19050">
              <a:solidFill>
                <a:srgbClr val="000080"/>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grpSp>
          <p:nvGrpSpPr>
            <p:cNvPr id="8" name="Group 15">
              <a:extLst>
                <a:ext uri="{FF2B5EF4-FFF2-40B4-BE49-F238E27FC236}">
                  <a16:creationId xmlns:a16="http://schemas.microsoft.com/office/drawing/2014/main" id="{84BB7AF5-07F1-A19A-C477-F35316179FE8}"/>
                </a:ext>
              </a:extLst>
            </p:cNvPr>
            <p:cNvGrpSpPr>
              <a:grpSpLocks noChangeAspect="1"/>
            </p:cNvGrpSpPr>
            <p:nvPr/>
          </p:nvGrpSpPr>
          <p:grpSpPr bwMode="auto">
            <a:xfrm>
              <a:off x="2692065" y="1828647"/>
              <a:ext cx="3181606" cy="711047"/>
              <a:chOff x="378" y="1644"/>
              <a:chExt cx="4865" cy="1496"/>
            </a:xfrm>
          </p:grpSpPr>
          <p:sp>
            <p:nvSpPr>
              <p:cNvPr id="9" name="Oval 3">
                <a:extLst>
                  <a:ext uri="{FF2B5EF4-FFF2-40B4-BE49-F238E27FC236}">
                    <a16:creationId xmlns:a16="http://schemas.microsoft.com/office/drawing/2014/main" id="{58A322BA-CAE8-9A79-F729-9D7D4A0724EE}"/>
                  </a:ext>
                </a:extLst>
              </p:cNvPr>
              <p:cNvSpPr>
                <a:spLocks noChangeAspect="1" noChangeArrowheads="1"/>
              </p:cNvSpPr>
              <p:nvPr/>
            </p:nvSpPr>
            <p:spPr bwMode="auto">
              <a:xfrm rot="1414825">
                <a:off x="1202" y="1661"/>
                <a:ext cx="3123" cy="1479"/>
              </a:xfrm>
              <a:prstGeom prst="ellipse">
                <a:avLst/>
              </a:prstGeom>
              <a:noFill/>
              <a:ln w="9525" algn="ctr">
                <a:solidFill>
                  <a:schemeClr val="tx1"/>
                </a:solidFill>
                <a:prstDash val="dash"/>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sp>
            <p:nvSpPr>
              <p:cNvPr id="10" name="Oval 5">
                <a:extLst>
                  <a:ext uri="{FF2B5EF4-FFF2-40B4-BE49-F238E27FC236}">
                    <a16:creationId xmlns:a16="http://schemas.microsoft.com/office/drawing/2014/main" id="{F0445642-1003-3228-5DDA-A92E1A252546}"/>
                  </a:ext>
                </a:extLst>
              </p:cNvPr>
              <p:cNvSpPr>
                <a:spLocks noChangeAspect="1" noChangeArrowheads="1"/>
              </p:cNvSpPr>
              <p:nvPr/>
            </p:nvSpPr>
            <p:spPr bwMode="auto">
              <a:xfrm rot="-4078118">
                <a:off x="2366" y="1655"/>
                <a:ext cx="817" cy="1508"/>
              </a:xfrm>
              <a:prstGeom prst="ellipse">
                <a:avLst/>
              </a:prstGeom>
              <a:noFill/>
              <a:ln w="9525" algn="ctr">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pic>
            <p:nvPicPr>
              <p:cNvPr id="11" name="Picture 11">
                <a:extLst>
                  <a:ext uri="{FF2B5EF4-FFF2-40B4-BE49-F238E27FC236}">
                    <a16:creationId xmlns:a16="http://schemas.microsoft.com/office/drawing/2014/main" id="{18DF94CE-AF6A-D1D1-5E42-7BE1BF7E4CC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8" y="1644"/>
                <a:ext cx="4865" cy="14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21" name="Oval 28">
              <a:extLst>
                <a:ext uri="{FF2B5EF4-FFF2-40B4-BE49-F238E27FC236}">
                  <a16:creationId xmlns:a16="http://schemas.microsoft.com/office/drawing/2014/main" id="{63BD4084-49E9-0E10-5746-0A0A1C7F1220}"/>
                </a:ext>
              </a:extLst>
            </p:cNvPr>
            <p:cNvSpPr>
              <a:spLocks noChangeAspect="1" noChangeArrowheads="1"/>
            </p:cNvSpPr>
            <p:nvPr/>
          </p:nvSpPr>
          <p:spPr bwMode="auto">
            <a:xfrm rot="1414825">
              <a:off x="1129995" y="1802898"/>
              <a:ext cx="1934300" cy="731845"/>
            </a:xfrm>
            <a:prstGeom prst="ellipse">
              <a:avLst/>
            </a:prstGeom>
            <a:noFill/>
            <a:ln w="9525" algn="ctr">
              <a:solidFill>
                <a:schemeClr val="tx1"/>
              </a:solidFill>
              <a:prstDash val="dash"/>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sp>
          <p:nvSpPr>
            <p:cNvPr id="22" name="Oval 29">
              <a:extLst>
                <a:ext uri="{FF2B5EF4-FFF2-40B4-BE49-F238E27FC236}">
                  <a16:creationId xmlns:a16="http://schemas.microsoft.com/office/drawing/2014/main" id="{BE048E6B-95F9-44E1-37B8-DA76C057E860}"/>
                </a:ext>
              </a:extLst>
            </p:cNvPr>
            <p:cNvSpPr>
              <a:spLocks noChangeAspect="1" noChangeArrowheads="1"/>
            </p:cNvSpPr>
            <p:nvPr/>
          </p:nvSpPr>
          <p:spPr bwMode="auto">
            <a:xfrm rot="17521882">
              <a:off x="1901156" y="1705860"/>
              <a:ext cx="405039" cy="933846"/>
            </a:xfrm>
            <a:prstGeom prst="ellipse">
              <a:avLst/>
            </a:prstGeom>
            <a:noFill/>
            <a:ln w="9525" algn="ctr">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pic>
          <p:nvPicPr>
            <p:cNvPr id="23" name="Picture 30">
              <a:extLst>
                <a:ext uri="{FF2B5EF4-FFF2-40B4-BE49-F238E27FC236}">
                  <a16:creationId xmlns:a16="http://schemas.microsoft.com/office/drawing/2014/main" id="{4DD20C30-99CC-646A-D6D2-85BAF8A2ACA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a:xfrm>
              <a:off x="1233175" y="1479065"/>
              <a:ext cx="1871611" cy="1412192"/>
            </a:xfrm>
            <a:prstGeom prst="rect">
              <a:avLst/>
            </a:prstGeom>
            <a:noFill/>
          </p:spPr>
        </p:pic>
        <p:grpSp>
          <p:nvGrpSpPr>
            <p:cNvPr id="24" name="Group 31">
              <a:extLst>
                <a:ext uri="{FF2B5EF4-FFF2-40B4-BE49-F238E27FC236}">
                  <a16:creationId xmlns:a16="http://schemas.microsoft.com/office/drawing/2014/main" id="{066C3EFB-E7D7-F54D-4B1E-469338F5D791}"/>
                </a:ext>
              </a:extLst>
            </p:cNvPr>
            <p:cNvGrpSpPr>
              <a:grpSpLocks noChangeAspect="1"/>
            </p:cNvGrpSpPr>
            <p:nvPr/>
          </p:nvGrpSpPr>
          <p:grpSpPr bwMode="auto">
            <a:xfrm>
              <a:off x="2692065" y="2804109"/>
              <a:ext cx="3121526" cy="1037852"/>
              <a:chOff x="414" y="1352"/>
              <a:chExt cx="4790" cy="2101"/>
            </a:xfrm>
          </p:grpSpPr>
          <p:sp>
            <p:nvSpPr>
              <p:cNvPr id="25" name="Oval 32">
                <a:extLst>
                  <a:ext uri="{FF2B5EF4-FFF2-40B4-BE49-F238E27FC236}">
                    <a16:creationId xmlns:a16="http://schemas.microsoft.com/office/drawing/2014/main" id="{3261C955-4F49-BC90-C266-BD827E711CC5}"/>
                  </a:ext>
                </a:extLst>
              </p:cNvPr>
              <p:cNvSpPr>
                <a:spLocks noChangeAspect="1" noChangeArrowheads="1"/>
              </p:cNvSpPr>
              <p:nvPr/>
            </p:nvSpPr>
            <p:spPr bwMode="auto">
              <a:xfrm rot="-4078118">
                <a:off x="2366" y="1655"/>
                <a:ext cx="817" cy="1508"/>
              </a:xfrm>
              <a:prstGeom prst="ellipse">
                <a:avLst/>
              </a:prstGeom>
              <a:noFill/>
              <a:ln w="9525" algn="ctr">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sp>
            <p:nvSpPr>
              <p:cNvPr id="26" name="Oval 33">
                <a:extLst>
                  <a:ext uri="{FF2B5EF4-FFF2-40B4-BE49-F238E27FC236}">
                    <a16:creationId xmlns:a16="http://schemas.microsoft.com/office/drawing/2014/main" id="{43C6FA1E-B86C-3BE4-13D7-0FE804D9F408}"/>
                  </a:ext>
                </a:extLst>
              </p:cNvPr>
              <p:cNvSpPr>
                <a:spLocks noChangeAspect="1" noChangeArrowheads="1"/>
              </p:cNvSpPr>
              <p:nvPr/>
            </p:nvSpPr>
            <p:spPr bwMode="auto">
              <a:xfrm rot="1414825">
                <a:off x="1202" y="1661"/>
                <a:ext cx="3123" cy="1479"/>
              </a:xfrm>
              <a:prstGeom prst="ellipse">
                <a:avLst/>
              </a:prstGeom>
              <a:noFill/>
              <a:ln w="9525" algn="ctr">
                <a:solidFill>
                  <a:schemeClr val="tx1"/>
                </a:solidFill>
                <a:prstDash val="dash"/>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pic>
            <p:nvPicPr>
              <p:cNvPr id="27" name="Picture 34">
                <a:extLst>
                  <a:ext uri="{FF2B5EF4-FFF2-40B4-BE49-F238E27FC236}">
                    <a16:creationId xmlns:a16="http://schemas.microsoft.com/office/drawing/2014/main" id="{CFDBC94F-61A2-A2BF-3422-5C1C6DBD233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564079">
                <a:off x="414" y="1352"/>
                <a:ext cx="4790" cy="21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grpSp>
        <p:sp>
          <p:nvSpPr>
            <p:cNvPr id="32" name="Line 45">
              <a:extLst>
                <a:ext uri="{FF2B5EF4-FFF2-40B4-BE49-F238E27FC236}">
                  <a16:creationId xmlns:a16="http://schemas.microsoft.com/office/drawing/2014/main" id="{E2A844FC-6068-137A-BE94-7282551D6681}"/>
                </a:ext>
              </a:extLst>
            </p:cNvPr>
            <p:cNvSpPr>
              <a:spLocks noChangeShapeType="1"/>
            </p:cNvSpPr>
            <p:nvPr/>
          </p:nvSpPr>
          <p:spPr bwMode="auto">
            <a:xfrm>
              <a:off x="852488" y="4453817"/>
              <a:ext cx="562920" cy="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pPr algn="ctr"/>
              <a:endParaRPr lang="en-GB" b="0">
                <a:solidFill>
                  <a:srgbClr val="000000"/>
                </a:solidFill>
                <a:latin typeface="Arial" charset="0"/>
                <a:ea typeface="+mn-ea"/>
              </a:endParaRPr>
            </a:p>
          </p:txBody>
        </p:sp>
        <p:sp>
          <p:nvSpPr>
            <p:cNvPr id="33" name="Line 46">
              <a:extLst>
                <a:ext uri="{FF2B5EF4-FFF2-40B4-BE49-F238E27FC236}">
                  <a16:creationId xmlns:a16="http://schemas.microsoft.com/office/drawing/2014/main" id="{68C2F542-CB7B-4078-2F31-F9A5921A8ECA}"/>
                </a:ext>
              </a:extLst>
            </p:cNvPr>
            <p:cNvSpPr>
              <a:spLocks noChangeShapeType="1"/>
            </p:cNvSpPr>
            <p:nvPr/>
          </p:nvSpPr>
          <p:spPr bwMode="auto">
            <a:xfrm flipV="1">
              <a:off x="852488" y="4027981"/>
              <a:ext cx="0" cy="425836"/>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pPr algn="ctr"/>
              <a:endParaRPr lang="en-GB" b="0">
                <a:solidFill>
                  <a:srgbClr val="000000"/>
                </a:solidFill>
                <a:latin typeface="Arial" charset="0"/>
                <a:ea typeface="+mn-ea"/>
              </a:endParaRPr>
            </a:p>
          </p:txBody>
        </p:sp>
        <p:sp>
          <p:nvSpPr>
            <p:cNvPr id="34" name="Text Box 47">
              <a:extLst>
                <a:ext uri="{FF2B5EF4-FFF2-40B4-BE49-F238E27FC236}">
                  <a16:creationId xmlns:a16="http://schemas.microsoft.com/office/drawing/2014/main" id="{1ABCC927-A346-30ED-E25D-F1D90D9B61D4}"/>
                </a:ext>
              </a:extLst>
            </p:cNvPr>
            <p:cNvSpPr txBox="1">
              <a:spLocks noChangeArrowheads="1"/>
            </p:cNvSpPr>
            <p:nvPr/>
          </p:nvSpPr>
          <p:spPr bwMode="auto">
            <a:xfrm>
              <a:off x="1297860" y="4430049"/>
              <a:ext cx="235094" cy="228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r>
                <a:rPr lang="en-US" altLang="en-US" b="0" i="1" dirty="0">
                  <a:solidFill>
                    <a:srgbClr val="000000"/>
                  </a:solidFill>
                  <a:latin typeface="Times New Roman" pitchFamily="18" charset="0"/>
                  <a:ea typeface="+mn-ea"/>
                </a:rPr>
                <a:t>x</a:t>
              </a:r>
            </a:p>
          </p:txBody>
        </p:sp>
        <p:sp>
          <p:nvSpPr>
            <p:cNvPr id="35" name="Text Box 48">
              <a:extLst>
                <a:ext uri="{FF2B5EF4-FFF2-40B4-BE49-F238E27FC236}">
                  <a16:creationId xmlns:a16="http://schemas.microsoft.com/office/drawing/2014/main" id="{1B602D24-04EE-E592-E93F-01287E28A28E}"/>
                </a:ext>
              </a:extLst>
            </p:cNvPr>
            <p:cNvSpPr txBox="1">
              <a:spLocks noChangeArrowheads="1"/>
            </p:cNvSpPr>
            <p:nvPr/>
          </p:nvSpPr>
          <p:spPr bwMode="auto">
            <a:xfrm>
              <a:off x="474709" y="3933900"/>
              <a:ext cx="40128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r>
                <a:rPr lang="en-US" altLang="en-US" b="0" i="1" dirty="0">
                  <a:solidFill>
                    <a:srgbClr val="000000"/>
                  </a:solidFill>
                  <a:latin typeface="Times New Roman" pitchFamily="18" charset="0"/>
                  <a:ea typeface="+mn-ea"/>
                </a:rPr>
                <a:t>x’</a:t>
              </a:r>
            </a:p>
          </p:txBody>
        </p:sp>
        <p:sp>
          <p:nvSpPr>
            <p:cNvPr id="36" name="Text Box 51">
              <a:extLst>
                <a:ext uri="{FF2B5EF4-FFF2-40B4-BE49-F238E27FC236}">
                  <a16:creationId xmlns:a16="http://schemas.microsoft.com/office/drawing/2014/main" id="{621B7E5F-CC24-54F9-32AE-B35F33478AD0}"/>
                </a:ext>
              </a:extLst>
            </p:cNvPr>
            <p:cNvSpPr txBox="1">
              <a:spLocks noChangeArrowheads="1"/>
            </p:cNvSpPr>
            <p:nvPr/>
          </p:nvSpPr>
          <p:spPr bwMode="auto">
            <a:xfrm>
              <a:off x="1879684" y="1479065"/>
              <a:ext cx="513288" cy="171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r>
                <a:rPr lang="en-US" altLang="en-US" sz="1200" b="0" i="1">
                  <a:solidFill>
                    <a:srgbClr val="000000"/>
                  </a:solidFill>
                  <a:ea typeface="+mn-ea"/>
                </a:rPr>
                <a:t>Turn 0</a:t>
              </a:r>
              <a:endParaRPr lang="en-GB" altLang="en-US" sz="1200" b="0" i="1">
                <a:solidFill>
                  <a:srgbClr val="000000"/>
                </a:solidFill>
                <a:ea typeface="+mn-ea"/>
              </a:endParaRPr>
            </a:p>
          </p:txBody>
        </p:sp>
        <p:sp>
          <p:nvSpPr>
            <p:cNvPr id="37" name="Text Box 53">
              <a:extLst>
                <a:ext uri="{FF2B5EF4-FFF2-40B4-BE49-F238E27FC236}">
                  <a16:creationId xmlns:a16="http://schemas.microsoft.com/office/drawing/2014/main" id="{E6516CB2-5828-DA58-1A5A-2A09615C6C40}"/>
                </a:ext>
              </a:extLst>
            </p:cNvPr>
            <p:cNvSpPr txBox="1">
              <a:spLocks noChangeArrowheads="1"/>
            </p:cNvSpPr>
            <p:nvPr/>
          </p:nvSpPr>
          <p:spPr bwMode="auto">
            <a:xfrm>
              <a:off x="5688477" y="3757897"/>
              <a:ext cx="534185" cy="171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r>
                <a:rPr lang="en-US" altLang="en-US" sz="1200" b="0" i="1">
                  <a:solidFill>
                    <a:srgbClr val="000000"/>
                  </a:solidFill>
                  <a:ea typeface="+mn-ea"/>
                </a:rPr>
                <a:t>Turn N</a:t>
              </a:r>
              <a:endParaRPr lang="en-GB" altLang="en-US" sz="1200" b="0" i="1">
                <a:solidFill>
                  <a:srgbClr val="000000"/>
                </a:solidFill>
                <a:ea typeface="+mn-ea"/>
              </a:endParaRPr>
            </a:p>
          </p:txBody>
        </p:sp>
        <p:sp>
          <p:nvSpPr>
            <p:cNvPr id="38" name="Line 56">
              <a:extLst>
                <a:ext uri="{FF2B5EF4-FFF2-40B4-BE49-F238E27FC236}">
                  <a16:creationId xmlns:a16="http://schemas.microsoft.com/office/drawing/2014/main" id="{374FEDA6-D32D-06CE-3E52-BD0412AC271B}"/>
                </a:ext>
              </a:extLst>
            </p:cNvPr>
            <p:cNvSpPr>
              <a:spLocks noChangeShapeType="1"/>
            </p:cNvSpPr>
            <p:nvPr/>
          </p:nvSpPr>
          <p:spPr bwMode="auto">
            <a:xfrm>
              <a:off x="2878835" y="1573145"/>
              <a:ext cx="2747987" cy="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pPr algn="ctr"/>
              <a:endParaRPr lang="en-GB" b="0">
                <a:solidFill>
                  <a:srgbClr val="000000"/>
                </a:solidFill>
                <a:latin typeface="Arial" charset="0"/>
                <a:ea typeface="+mn-ea"/>
              </a:endParaRPr>
            </a:p>
          </p:txBody>
        </p:sp>
        <p:sp>
          <p:nvSpPr>
            <p:cNvPr id="39" name="Text Box 57">
              <a:extLst>
                <a:ext uri="{FF2B5EF4-FFF2-40B4-BE49-F238E27FC236}">
                  <a16:creationId xmlns:a16="http://schemas.microsoft.com/office/drawing/2014/main" id="{C50EB824-01DE-B775-359A-860CAE87F709}"/>
                </a:ext>
              </a:extLst>
            </p:cNvPr>
            <p:cNvSpPr txBox="1">
              <a:spLocks noChangeArrowheads="1"/>
            </p:cNvSpPr>
            <p:nvPr/>
          </p:nvSpPr>
          <p:spPr bwMode="auto">
            <a:xfrm>
              <a:off x="4046472" y="1361552"/>
              <a:ext cx="429700" cy="171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r>
                <a:rPr lang="en-US" altLang="en-US" sz="1200" b="0" i="1" dirty="0">
                  <a:solidFill>
                    <a:srgbClr val="000000"/>
                  </a:solidFill>
                  <a:ea typeface="+mn-ea"/>
                </a:rPr>
                <a:t>Time</a:t>
              </a:r>
              <a:endParaRPr lang="en-GB" altLang="en-US" sz="1200" b="0" i="1" dirty="0">
                <a:solidFill>
                  <a:srgbClr val="000000"/>
                </a:solidFill>
                <a:ea typeface="+mn-ea"/>
              </a:endParaRPr>
            </a:p>
          </p:txBody>
        </p:sp>
      </p:grpSp>
      <p:sp>
        <p:nvSpPr>
          <p:cNvPr id="44" name="Rectangle 43">
            <a:extLst>
              <a:ext uri="{FF2B5EF4-FFF2-40B4-BE49-F238E27FC236}">
                <a16:creationId xmlns:a16="http://schemas.microsoft.com/office/drawing/2014/main" id="{4C62C5F9-8350-3107-F195-429BB7EADC4C}"/>
              </a:ext>
            </a:extLst>
          </p:cNvPr>
          <p:cNvSpPr/>
          <p:nvPr/>
        </p:nvSpPr>
        <p:spPr>
          <a:xfrm>
            <a:off x="3144422" y="1613414"/>
            <a:ext cx="4128059" cy="1142651"/>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45" name="Rectangle 44">
            <a:extLst>
              <a:ext uri="{FF2B5EF4-FFF2-40B4-BE49-F238E27FC236}">
                <a16:creationId xmlns:a16="http://schemas.microsoft.com/office/drawing/2014/main" id="{6318CAA7-E5C0-1243-9401-FBC25BBDEB80}"/>
              </a:ext>
            </a:extLst>
          </p:cNvPr>
          <p:cNvSpPr/>
          <p:nvPr/>
        </p:nvSpPr>
        <p:spPr>
          <a:xfrm>
            <a:off x="1178794" y="2740193"/>
            <a:ext cx="6100808" cy="1364685"/>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3096251590"/>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993A7E-2556-1208-A6A4-627A0EA6F99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FC7A056-0490-2C6B-6078-5CFBAFC9E5DA}"/>
              </a:ext>
            </a:extLst>
          </p:cNvPr>
          <p:cNvSpPr>
            <a:spLocks noGrp="1"/>
          </p:cNvSpPr>
          <p:nvPr>
            <p:ph type="title"/>
          </p:nvPr>
        </p:nvSpPr>
        <p:spPr/>
        <p:txBody>
          <a:bodyPr/>
          <a:lstStyle/>
          <a:p>
            <a:r>
              <a:rPr lang="en-US" dirty="0"/>
              <a:t>Imperfect matching</a:t>
            </a:r>
          </a:p>
        </p:txBody>
      </p:sp>
      <p:sp>
        <p:nvSpPr>
          <p:cNvPr id="3" name="Content Placeholder 2">
            <a:extLst>
              <a:ext uri="{FF2B5EF4-FFF2-40B4-BE49-F238E27FC236}">
                <a16:creationId xmlns:a16="http://schemas.microsoft.com/office/drawing/2014/main" id="{525031C6-F38C-3E86-8124-B4B07378FCF6}"/>
              </a:ext>
            </a:extLst>
          </p:cNvPr>
          <p:cNvSpPr>
            <a:spLocks noGrp="1"/>
          </p:cNvSpPr>
          <p:nvPr>
            <p:ph idx="1"/>
          </p:nvPr>
        </p:nvSpPr>
        <p:spPr>
          <a:xfrm>
            <a:off x="0" y="495547"/>
            <a:ext cx="9144000" cy="845742"/>
          </a:xfrm>
        </p:spPr>
        <p:txBody>
          <a:bodyPr/>
          <a:lstStyle/>
          <a:p>
            <a:r>
              <a:rPr lang="en-US" dirty="0"/>
              <a:t>Mismatch in optical parameters will lead to emittance blow-up via filamentation:</a:t>
            </a:r>
          </a:p>
          <a:p>
            <a:endParaRPr lang="en-US" dirty="0"/>
          </a:p>
          <a:p>
            <a:endParaRPr lang="en-US" dirty="0"/>
          </a:p>
          <a:p>
            <a:pPr marL="0" indent="0">
              <a:buNone/>
            </a:pPr>
            <a:endParaRPr lang="en-US" dirty="0"/>
          </a:p>
          <a:p>
            <a:endParaRPr lang="en-US" dirty="0"/>
          </a:p>
          <a:p>
            <a:pPr marL="0" indent="0">
              <a:buNone/>
            </a:pPr>
            <a:endParaRPr lang="en-US" dirty="0"/>
          </a:p>
          <a:p>
            <a:endParaRPr lang="en-US" dirty="0"/>
          </a:p>
        </p:txBody>
      </p:sp>
      <p:sp>
        <p:nvSpPr>
          <p:cNvPr id="5" name="Footer Placeholder 4">
            <a:extLst>
              <a:ext uri="{FF2B5EF4-FFF2-40B4-BE49-F238E27FC236}">
                <a16:creationId xmlns:a16="http://schemas.microsoft.com/office/drawing/2014/main" id="{C99C478A-C681-A3EF-7233-E1C79BBCBAC2}"/>
              </a:ext>
            </a:extLst>
          </p:cNvPr>
          <p:cNvSpPr>
            <a:spLocks noGrp="1"/>
          </p:cNvSpPr>
          <p:nvPr>
            <p:ph type="ftr" sz="quarter" idx="3"/>
          </p:nvPr>
        </p:nvSpPr>
        <p:spPr>
          <a:xfrm>
            <a:off x="5182756" y="4767263"/>
            <a:ext cx="2895600" cy="273844"/>
          </a:xfrm>
        </p:spPr>
        <p:txBody>
          <a:bodyPr/>
          <a:lstStyle/>
          <a:p>
            <a:r>
              <a:rPr lang="fr-FR"/>
              <a:t>CAS 2025, P. Arrutia, Inj./Ext. </a:t>
            </a:r>
            <a:endParaRPr lang="en-US" dirty="0"/>
          </a:p>
        </p:txBody>
      </p:sp>
      <p:sp>
        <p:nvSpPr>
          <p:cNvPr id="6" name="Slide Number Placeholder 5">
            <a:extLst>
              <a:ext uri="{FF2B5EF4-FFF2-40B4-BE49-F238E27FC236}">
                <a16:creationId xmlns:a16="http://schemas.microsoft.com/office/drawing/2014/main" id="{98A6A488-0622-5DB4-6CEA-D1D7987B9C96}"/>
              </a:ext>
            </a:extLst>
          </p:cNvPr>
          <p:cNvSpPr>
            <a:spLocks noGrp="1"/>
          </p:cNvSpPr>
          <p:nvPr>
            <p:ph type="sldNum" sz="quarter" idx="4"/>
          </p:nvPr>
        </p:nvSpPr>
        <p:spPr>
          <a:xfrm>
            <a:off x="8185376" y="4767263"/>
            <a:ext cx="737560" cy="273844"/>
          </a:xfrm>
        </p:spPr>
        <p:txBody>
          <a:bodyPr/>
          <a:lstStyle/>
          <a:p>
            <a:fld id="{17918391-D411-FE40-AAD7-861AE5233E0E}" type="slidenum">
              <a:rPr lang="en-US" smtClean="0"/>
              <a:pPr/>
              <a:t>99</a:t>
            </a:fld>
            <a:endParaRPr lang="en-US" dirty="0"/>
          </a:p>
        </p:txBody>
      </p:sp>
      <p:grpSp>
        <p:nvGrpSpPr>
          <p:cNvPr id="12" name="Group 16">
            <a:extLst>
              <a:ext uri="{FF2B5EF4-FFF2-40B4-BE49-F238E27FC236}">
                <a16:creationId xmlns:a16="http://schemas.microsoft.com/office/drawing/2014/main" id="{3E8C756E-D80B-555B-F552-8D179E1D67F4}"/>
              </a:ext>
            </a:extLst>
          </p:cNvPr>
          <p:cNvGrpSpPr>
            <a:grpSpLocks noChangeAspect="1"/>
          </p:cNvGrpSpPr>
          <p:nvPr/>
        </p:nvGrpSpPr>
        <p:grpSpPr bwMode="auto">
          <a:xfrm>
            <a:off x="4747749" y="1822314"/>
            <a:ext cx="3173769" cy="736796"/>
            <a:chOff x="377" y="1661"/>
            <a:chExt cx="4870" cy="1490"/>
          </a:xfrm>
        </p:grpSpPr>
        <p:sp>
          <p:nvSpPr>
            <p:cNvPr id="13" name="Oval 17">
              <a:extLst>
                <a:ext uri="{FF2B5EF4-FFF2-40B4-BE49-F238E27FC236}">
                  <a16:creationId xmlns:a16="http://schemas.microsoft.com/office/drawing/2014/main" id="{5E760222-E19E-28C3-A726-F55F1B8B8B72}"/>
                </a:ext>
              </a:extLst>
            </p:cNvPr>
            <p:cNvSpPr>
              <a:spLocks noChangeAspect="1" noChangeArrowheads="1"/>
            </p:cNvSpPr>
            <p:nvPr/>
          </p:nvSpPr>
          <p:spPr bwMode="auto">
            <a:xfrm rot="1414825">
              <a:off x="1202" y="1661"/>
              <a:ext cx="3123" cy="1479"/>
            </a:xfrm>
            <a:prstGeom prst="ellipse">
              <a:avLst/>
            </a:prstGeom>
            <a:noFill/>
            <a:ln w="9525" algn="ctr">
              <a:solidFill>
                <a:schemeClr val="tx1"/>
              </a:solidFill>
              <a:prstDash val="dash"/>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sp>
          <p:nvSpPr>
            <p:cNvPr id="14" name="Oval 18">
              <a:extLst>
                <a:ext uri="{FF2B5EF4-FFF2-40B4-BE49-F238E27FC236}">
                  <a16:creationId xmlns:a16="http://schemas.microsoft.com/office/drawing/2014/main" id="{E5441526-7123-A9D4-F8D4-C25113890E73}"/>
                </a:ext>
              </a:extLst>
            </p:cNvPr>
            <p:cNvSpPr>
              <a:spLocks noChangeAspect="1" noChangeArrowheads="1"/>
            </p:cNvSpPr>
            <p:nvPr/>
          </p:nvSpPr>
          <p:spPr bwMode="auto">
            <a:xfrm rot="-4078118">
              <a:off x="2366" y="1655"/>
              <a:ext cx="817" cy="1508"/>
            </a:xfrm>
            <a:prstGeom prst="ellipse">
              <a:avLst/>
            </a:prstGeom>
            <a:noFill/>
            <a:ln w="9525" algn="ctr">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pic>
          <p:nvPicPr>
            <p:cNvPr id="15" name="Picture 19">
              <a:extLst>
                <a:ext uri="{FF2B5EF4-FFF2-40B4-BE49-F238E27FC236}">
                  <a16:creationId xmlns:a16="http://schemas.microsoft.com/office/drawing/2014/main" id="{2C983E3C-2F2C-4363-A625-8448C814EA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804249">
              <a:off x="377" y="1679"/>
              <a:ext cx="4870" cy="14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28" name="Group 40">
            <a:extLst>
              <a:ext uri="{FF2B5EF4-FFF2-40B4-BE49-F238E27FC236}">
                <a16:creationId xmlns:a16="http://schemas.microsoft.com/office/drawing/2014/main" id="{CFD1F8DD-2648-8171-DE53-C0BCC726AE17}"/>
              </a:ext>
            </a:extLst>
          </p:cNvPr>
          <p:cNvGrpSpPr>
            <a:grpSpLocks noChangeAspect="1"/>
          </p:cNvGrpSpPr>
          <p:nvPr/>
        </p:nvGrpSpPr>
        <p:grpSpPr bwMode="auto">
          <a:xfrm>
            <a:off x="4724239" y="2911554"/>
            <a:ext cx="3286091" cy="1214129"/>
            <a:chOff x="310" y="1179"/>
            <a:chExt cx="5022" cy="2448"/>
          </a:xfrm>
        </p:grpSpPr>
        <p:sp>
          <p:nvSpPr>
            <p:cNvPr id="29" name="Oval 41">
              <a:extLst>
                <a:ext uri="{FF2B5EF4-FFF2-40B4-BE49-F238E27FC236}">
                  <a16:creationId xmlns:a16="http://schemas.microsoft.com/office/drawing/2014/main" id="{99A55804-BB68-3430-061C-79DB69C5E0DB}"/>
                </a:ext>
              </a:extLst>
            </p:cNvPr>
            <p:cNvSpPr>
              <a:spLocks noChangeAspect="1" noChangeArrowheads="1"/>
            </p:cNvSpPr>
            <p:nvPr/>
          </p:nvSpPr>
          <p:spPr bwMode="auto">
            <a:xfrm rot="-4078118">
              <a:off x="2366" y="1655"/>
              <a:ext cx="817" cy="1508"/>
            </a:xfrm>
            <a:prstGeom prst="ellipse">
              <a:avLst/>
            </a:prstGeom>
            <a:noFill/>
            <a:ln w="9525" algn="ctr">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sp>
          <p:nvSpPr>
            <p:cNvPr id="30" name="Oval 42">
              <a:extLst>
                <a:ext uri="{FF2B5EF4-FFF2-40B4-BE49-F238E27FC236}">
                  <a16:creationId xmlns:a16="http://schemas.microsoft.com/office/drawing/2014/main" id="{AEF1F8A9-5EE0-3DA8-8089-8DF1DE17085C}"/>
                </a:ext>
              </a:extLst>
            </p:cNvPr>
            <p:cNvSpPr>
              <a:spLocks noChangeAspect="1" noChangeArrowheads="1"/>
            </p:cNvSpPr>
            <p:nvPr/>
          </p:nvSpPr>
          <p:spPr bwMode="auto">
            <a:xfrm rot="1414825">
              <a:off x="1202" y="1661"/>
              <a:ext cx="3123" cy="1479"/>
            </a:xfrm>
            <a:prstGeom prst="ellipse">
              <a:avLst/>
            </a:prstGeom>
            <a:noFill/>
            <a:ln w="9525" algn="ctr">
              <a:solidFill>
                <a:schemeClr val="tx1"/>
              </a:solidFill>
              <a:prstDash val="dash"/>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pic>
          <p:nvPicPr>
            <p:cNvPr id="31" name="Picture 43">
              <a:extLst>
                <a:ext uri="{FF2B5EF4-FFF2-40B4-BE49-F238E27FC236}">
                  <a16:creationId xmlns:a16="http://schemas.microsoft.com/office/drawing/2014/main" id="{BAF04F40-9B70-AC1A-C6B3-E19C62995B4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365612">
              <a:off x="310" y="1179"/>
              <a:ext cx="5022" cy="24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grpSp>
      <p:grpSp>
        <p:nvGrpSpPr>
          <p:cNvPr id="41" name="Group 40">
            <a:extLst>
              <a:ext uri="{FF2B5EF4-FFF2-40B4-BE49-F238E27FC236}">
                <a16:creationId xmlns:a16="http://schemas.microsoft.com/office/drawing/2014/main" id="{68362C9B-A30E-E694-C8E4-043D8C76B49D}"/>
              </a:ext>
            </a:extLst>
          </p:cNvPr>
          <p:cNvGrpSpPr/>
          <p:nvPr/>
        </p:nvGrpSpPr>
        <p:grpSpPr>
          <a:xfrm>
            <a:off x="474709" y="1361552"/>
            <a:ext cx="6899905" cy="3297260"/>
            <a:chOff x="474709" y="1361552"/>
            <a:chExt cx="6899905" cy="3297260"/>
          </a:xfrm>
        </p:grpSpPr>
        <p:grpSp>
          <p:nvGrpSpPr>
            <p:cNvPr id="17" name="Group 21">
              <a:extLst>
                <a:ext uri="{FF2B5EF4-FFF2-40B4-BE49-F238E27FC236}">
                  <a16:creationId xmlns:a16="http://schemas.microsoft.com/office/drawing/2014/main" id="{1974A4EC-7DD1-126B-3B25-B190335F7F03}"/>
                </a:ext>
              </a:extLst>
            </p:cNvPr>
            <p:cNvGrpSpPr>
              <a:grpSpLocks noChangeAspect="1"/>
            </p:cNvGrpSpPr>
            <p:nvPr/>
          </p:nvGrpSpPr>
          <p:grpSpPr bwMode="auto">
            <a:xfrm>
              <a:off x="880534" y="2899180"/>
              <a:ext cx="2699663" cy="855634"/>
              <a:chOff x="798" y="1578"/>
              <a:chExt cx="4121" cy="1723"/>
            </a:xfrm>
          </p:grpSpPr>
          <p:sp>
            <p:nvSpPr>
              <p:cNvPr id="18" name="Oval 22">
                <a:extLst>
                  <a:ext uri="{FF2B5EF4-FFF2-40B4-BE49-F238E27FC236}">
                    <a16:creationId xmlns:a16="http://schemas.microsoft.com/office/drawing/2014/main" id="{03A734A2-D585-9BD4-BF3C-CC984F818219}"/>
                  </a:ext>
                </a:extLst>
              </p:cNvPr>
              <p:cNvSpPr>
                <a:spLocks noChangeAspect="1" noChangeArrowheads="1"/>
              </p:cNvSpPr>
              <p:nvPr/>
            </p:nvSpPr>
            <p:spPr bwMode="auto">
              <a:xfrm rot="-4078118">
                <a:off x="2366" y="1655"/>
                <a:ext cx="817" cy="1508"/>
              </a:xfrm>
              <a:prstGeom prst="ellipse">
                <a:avLst/>
              </a:prstGeom>
              <a:noFill/>
              <a:ln w="9525" algn="ctr">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sp>
            <p:nvSpPr>
              <p:cNvPr id="19" name="Oval 23">
                <a:extLst>
                  <a:ext uri="{FF2B5EF4-FFF2-40B4-BE49-F238E27FC236}">
                    <a16:creationId xmlns:a16="http://schemas.microsoft.com/office/drawing/2014/main" id="{58FB4D86-3A39-6607-B1FA-D965D6E59478}"/>
                  </a:ext>
                </a:extLst>
              </p:cNvPr>
              <p:cNvSpPr>
                <a:spLocks noChangeAspect="1" noChangeArrowheads="1"/>
              </p:cNvSpPr>
              <p:nvPr/>
            </p:nvSpPr>
            <p:spPr bwMode="auto">
              <a:xfrm rot="1414825">
                <a:off x="1202" y="1661"/>
                <a:ext cx="3123" cy="1479"/>
              </a:xfrm>
              <a:prstGeom prst="ellipse">
                <a:avLst/>
              </a:prstGeom>
              <a:noFill/>
              <a:ln w="9525" algn="ctr">
                <a:solidFill>
                  <a:schemeClr val="tx1"/>
                </a:solidFill>
                <a:prstDash val="dash"/>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pic>
            <p:nvPicPr>
              <p:cNvPr id="20" name="Picture 24">
                <a:extLst>
                  <a:ext uri="{FF2B5EF4-FFF2-40B4-BE49-F238E27FC236}">
                    <a16:creationId xmlns:a16="http://schemas.microsoft.com/office/drawing/2014/main" id="{D81DB25B-42EA-9D8A-B55D-F5649D0F5A3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8" y="1578"/>
                <a:ext cx="4121" cy="172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7" name="Rectangle 6">
              <a:extLst>
                <a:ext uri="{FF2B5EF4-FFF2-40B4-BE49-F238E27FC236}">
                  <a16:creationId xmlns:a16="http://schemas.microsoft.com/office/drawing/2014/main" id="{C543F741-FEE3-4F98-2A22-7B5124742A84}"/>
                </a:ext>
              </a:extLst>
            </p:cNvPr>
            <p:cNvSpPr>
              <a:spLocks noChangeArrowheads="1"/>
            </p:cNvSpPr>
            <p:nvPr/>
          </p:nvSpPr>
          <p:spPr bwMode="auto">
            <a:xfrm>
              <a:off x="1118240" y="1426578"/>
              <a:ext cx="6256374" cy="2852113"/>
            </a:xfrm>
            <a:prstGeom prst="rect">
              <a:avLst/>
            </a:prstGeom>
            <a:noFill/>
            <a:ln w="19050">
              <a:solidFill>
                <a:srgbClr val="000080"/>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grpSp>
          <p:nvGrpSpPr>
            <p:cNvPr id="8" name="Group 15">
              <a:extLst>
                <a:ext uri="{FF2B5EF4-FFF2-40B4-BE49-F238E27FC236}">
                  <a16:creationId xmlns:a16="http://schemas.microsoft.com/office/drawing/2014/main" id="{A31650F1-FE2C-0600-C112-D6A3327F6E35}"/>
                </a:ext>
              </a:extLst>
            </p:cNvPr>
            <p:cNvGrpSpPr>
              <a:grpSpLocks noChangeAspect="1"/>
            </p:cNvGrpSpPr>
            <p:nvPr/>
          </p:nvGrpSpPr>
          <p:grpSpPr bwMode="auto">
            <a:xfrm>
              <a:off x="2692065" y="1828647"/>
              <a:ext cx="3181606" cy="711047"/>
              <a:chOff x="378" y="1644"/>
              <a:chExt cx="4865" cy="1496"/>
            </a:xfrm>
          </p:grpSpPr>
          <p:sp>
            <p:nvSpPr>
              <p:cNvPr id="9" name="Oval 3">
                <a:extLst>
                  <a:ext uri="{FF2B5EF4-FFF2-40B4-BE49-F238E27FC236}">
                    <a16:creationId xmlns:a16="http://schemas.microsoft.com/office/drawing/2014/main" id="{3BFC70BB-1959-0723-57F3-CA5A0F81C9D0}"/>
                  </a:ext>
                </a:extLst>
              </p:cNvPr>
              <p:cNvSpPr>
                <a:spLocks noChangeAspect="1" noChangeArrowheads="1"/>
              </p:cNvSpPr>
              <p:nvPr/>
            </p:nvSpPr>
            <p:spPr bwMode="auto">
              <a:xfrm rot="1414825">
                <a:off x="1202" y="1661"/>
                <a:ext cx="3123" cy="1479"/>
              </a:xfrm>
              <a:prstGeom prst="ellipse">
                <a:avLst/>
              </a:prstGeom>
              <a:noFill/>
              <a:ln w="9525" algn="ctr">
                <a:solidFill>
                  <a:schemeClr val="tx1"/>
                </a:solidFill>
                <a:prstDash val="dash"/>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sp>
            <p:nvSpPr>
              <p:cNvPr id="10" name="Oval 5">
                <a:extLst>
                  <a:ext uri="{FF2B5EF4-FFF2-40B4-BE49-F238E27FC236}">
                    <a16:creationId xmlns:a16="http://schemas.microsoft.com/office/drawing/2014/main" id="{6A01B7A0-8C4F-32AC-C280-472E1FD95EF6}"/>
                  </a:ext>
                </a:extLst>
              </p:cNvPr>
              <p:cNvSpPr>
                <a:spLocks noChangeAspect="1" noChangeArrowheads="1"/>
              </p:cNvSpPr>
              <p:nvPr/>
            </p:nvSpPr>
            <p:spPr bwMode="auto">
              <a:xfrm rot="-4078118">
                <a:off x="2366" y="1655"/>
                <a:ext cx="817" cy="1508"/>
              </a:xfrm>
              <a:prstGeom prst="ellipse">
                <a:avLst/>
              </a:prstGeom>
              <a:noFill/>
              <a:ln w="9525" algn="ctr">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pic>
            <p:nvPicPr>
              <p:cNvPr id="11" name="Picture 11">
                <a:extLst>
                  <a:ext uri="{FF2B5EF4-FFF2-40B4-BE49-F238E27FC236}">
                    <a16:creationId xmlns:a16="http://schemas.microsoft.com/office/drawing/2014/main" id="{E0896842-953B-D695-600F-AEA4A6DF027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8" y="1644"/>
                <a:ext cx="4865" cy="14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21" name="Oval 28">
              <a:extLst>
                <a:ext uri="{FF2B5EF4-FFF2-40B4-BE49-F238E27FC236}">
                  <a16:creationId xmlns:a16="http://schemas.microsoft.com/office/drawing/2014/main" id="{FA73EE6F-8FE8-2DC6-5EDB-41E6166F9D8E}"/>
                </a:ext>
              </a:extLst>
            </p:cNvPr>
            <p:cNvSpPr>
              <a:spLocks noChangeAspect="1" noChangeArrowheads="1"/>
            </p:cNvSpPr>
            <p:nvPr/>
          </p:nvSpPr>
          <p:spPr bwMode="auto">
            <a:xfrm rot="1414825">
              <a:off x="1129995" y="1802898"/>
              <a:ext cx="1934300" cy="731845"/>
            </a:xfrm>
            <a:prstGeom prst="ellipse">
              <a:avLst/>
            </a:prstGeom>
            <a:noFill/>
            <a:ln w="9525" algn="ctr">
              <a:solidFill>
                <a:schemeClr val="tx1"/>
              </a:solidFill>
              <a:prstDash val="dash"/>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sp>
          <p:nvSpPr>
            <p:cNvPr id="22" name="Oval 29">
              <a:extLst>
                <a:ext uri="{FF2B5EF4-FFF2-40B4-BE49-F238E27FC236}">
                  <a16:creationId xmlns:a16="http://schemas.microsoft.com/office/drawing/2014/main" id="{420472CF-AB7D-642F-6DB6-EFA7B0ED6E2C}"/>
                </a:ext>
              </a:extLst>
            </p:cNvPr>
            <p:cNvSpPr>
              <a:spLocks noChangeAspect="1" noChangeArrowheads="1"/>
            </p:cNvSpPr>
            <p:nvPr/>
          </p:nvSpPr>
          <p:spPr bwMode="auto">
            <a:xfrm rot="17521882">
              <a:off x="1901156" y="1705860"/>
              <a:ext cx="405039" cy="933846"/>
            </a:xfrm>
            <a:prstGeom prst="ellipse">
              <a:avLst/>
            </a:prstGeom>
            <a:noFill/>
            <a:ln w="9525" algn="ctr">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pic>
          <p:nvPicPr>
            <p:cNvPr id="23" name="Picture 30">
              <a:extLst>
                <a:ext uri="{FF2B5EF4-FFF2-40B4-BE49-F238E27FC236}">
                  <a16:creationId xmlns:a16="http://schemas.microsoft.com/office/drawing/2014/main" id="{18C1571F-9F5B-257B-FBDF-70FAF84DEF6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a:xfrm>
              <a:off x="1233175" y="1479065"/>
              <a:ext cx="1871611" cy="1412192"/>
            </a:xfrm>
            <a:prstGeom prst="rect">
              <a:avLst/>
            </a:prstGeom>
            <a:noFill/>
          </p:spPr>
        </p:pic>
        <p:grpSp>
          <p:nvGrpSpPr>
            <p:cNvPr id="24" name="Group 31">
              <a:extLst>
                <a:ext uri="{FF2B5EF4-FFF2-40B4-BE49-F238E27FC236}">
                  <a16:creationId xmlns:a16="http://schemas.microsoft.com/office/drawing/2014/main" id="{FE3E1D23-B998-5F2B-5785-901662150441}"/>
                </a:ext>
              </a:extLst>
            </p:cNvPr>
            <p:cNvGrpSpPr>
              <a:grpSpLocks noChangeAspect="1"/>
            </p:cNvGrpSpPr>
            <p:nvPr/>
          </p:nvGrpSpPr>
          <p:grpSpPr bwMode="auto">
            <a:xfrm>
              <a:off x="2692065" y="2804109"/>
              <a:ext cx="3121526" cy="1037852"/>
              <a:chOff x="414" y="1352"/>
              <a:chExt cx="4790" cy="2101"/>
            </a:xfrm>
          </p:grpSpPr>
          <p:sp>
            <p:nvSpPr>
              <p:cNvPr id="25" name="Oval 32">
                <a:extLst>
                  <a:ext uri="{FF2B5EF4-FFF2-40B4-BE49-F238E27FC236}">
                    <a16:creationId xmlns:a16="http://schemas.microsoft.com/office/drawing/2014/main" id="{5754B725-C756-5457-4922-5A4729104310}"/>
                  </a:ext>
                </a:extLst>
              </p:cNvPr>
              <p:cNvSpPr>
                <a:spLocks noChangeAspect="1" noChangeArrowheads="1"/>
              </p:cNvSpPr>
              <p:nvPr/>
            </p:nvSpPr>
            <p:spPr bwMode="auto">
              <a:xfrm rot="-4078118">
                <a:off x="2366" y="1655"/>
                <a:ext cx="817" cy="1508"/>
              </a:xfrm>
              <a:prstGeom prst="ellipse">
                <a:avLst/>
              </a:prstGeom>
              <a:noFill/>
              <a:ln w="9525" algn="ctr">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sp>
            <p:nvSpPr>
              <p:cNvPr id="26" name="Oval 33">
                <a:extLst>
                  <a:ext uri="{FF2B5EF4-FFF2-40B4-BE49-F238E27FC236}">
                    <a16:creationId xmlns:a16="http://schemas.microsoft.com/office/drawing/2014/main" id="{855BB096-4D49-2286-1B2A-49A2AD64BE0F}"/>
                  </a:ext>
                </a:extLst>
              </p:cNvPr>
              <p:cNvSpPr>
                <a:spLocks noChangeAspect="1" noChangeArrowheads="1"/>
              </p:cNvSpPr>
              <p:nvPr/>
            </p:nvSpPr>
            <p:spPr bwMode="auto">
              <a:xfrm rot="1414825">
                <a:off x="1202" y="1661"/>
                <a:ext cx="3123" cy="1479"/>
              </a:xfrm>
              <a:prstGeom prst="ellipse">
                <a:avLst/>
              </a:prstGeom>
              <a:noFill/>
              <a:ln w="9525" algn="ctr">
                <a:solidFill>
                  <a:schemeClr val="tx1"/>
                </a:solidFill>
                <a:prstDash val="dash"/>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endParaRPr lang="en-US" altLang="en-US" b="0">
                  <a:solidFill>
                    <a:srgbClr val="000000"/>
                  </a:solidFill>
                  <a:ea typeface="+mn-ea"/>
                </a:endParaRPr>
              </a:p>
            </p:txBody>
          </p:sp>
          <p:pic>
            <p:nvPicPr>
              <p:cNvPr id="27" name="Picture 34">
                <a:extLst>
                  <a:ext uri="{FF2B5EF4-FFF2-40B4-BE49-F238E27FC236}">
                    <a16:creationId xmlns:a16="http://schemas.microsoft.com/office/drawing/2014/main" id="{B554C581-9F39-71CD-E9F5-E6C2EF080E9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564079">
                <a:off x="414" y="1352"/>
                <a:ext cx="4790" cy="21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grpSp>
        <p:sp>
          <p:nvSpPr>
            <p:cNvPr id="32" name="Line 45">
              <a:extLst>
                <a:ext uri="{FF2B5EF4-FFF2-40B4-BE49-F238E27FC236}">
                  <a16:creationId xmlns:a16="http://schemas.microsoft.com/office/drawing/2014/main" id="{BAD26C00-0089-BC6E-2EEF-4732317257DA}"/>
                </a:ext>
              </a:extLst>
            </p:cNvPr>
            <p:cNvSpPr>
              <a:spLocks noChangeShapeType="1"/>
            </p:cNvSpPr>
            <p:nvPr/>
          </p:nvSpPr>
          <p:spPr bwMode="auto">
            <a:xfrm>
              <a:off x="852488" y="4453817"/>
              <a:ext cx="562920" cy="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pPr algn="ctr"/>
              <a:endParaRPr lang="en-GB" b="0">
                <a:solidFill>
                  <a:srgbClr val="000000"/>
                </a:solidFill>
                <a:latin typeface="Arial" charset="0"/>
                <a:ea typeface="+mn-ea"/>
              </a:endParaRPr>
            </a:p>
          </p:txBody>
        </p:sp>
        <p:sp>
          <p:nvSpPr>
            <p:cNvPr id="33" name="Line 46">
              <a:extLst>
                <a:ext uri="{FF2B5EF4-FFF2-40B4-BE49-F238E27FC236}">
                  <a16:creationId xmlns:a16="http://schemas.microsoft.com/office/drawing/2014/main" id="{94F3C254-D7A8-A627-63D7-EC9705C0D421}"/>
                </a:ext>
              </a:extLst>
            </p:cNvPr>
            <p:cNvSpPr>
              <a:spLocks noChangeShapeType="1"/>
            </p:cNvSpPr>
            <p:nvPr/>
          </p:nvSpPr>
          <p:spPr bwMode="auto">
            <a:xfrm flipV="1">
              <a:off x="852488" y="4027981"/>
              <a:ext cx="0" cy="425836"/>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pPr algn="ctr"/>
              <a:endParaRPr lang="en-GB" b="0">
                <a:solidFill>
                  <a:srgbClr val="000000"/>
                </a:solidFill>
                <a:latin typeface="Arial" charset="0"/>
                <a:ea typeface="+mn-ea"/>
              </a:endParaRPr>
            </a:p>
          </p:txBody>
        </p:sp>
        <p:sp>
          <p:nvSpPr>
            <p:cNvPr id="34" name="Text Box 47">
              <a:extLst>
                <a:ext uri="{FF2B5EF4-FFF2-40B4-BE49-F238E27FC236}">
                  <a16:creationId xmlns:a16="http://schemas.microsoft.com/office/drawing/2014/main" id="{F60EB59F-9869-A92E-1424-66136AF04468}"/>
                </a:ext>
              </a:extLst>
            </p:cNvPr>
            <p:cNvSpPr txBox="1">
              <a:spLocks noChangeArrowheads="1"/>
            </p:cNvSpPr>
            <p:nvPr/>
          </p:nvSpPr>
          <p:spPr bwMode="auto">
            <a:xfrm>
              <a:off x="1297860" y="4430049"/>
              <a:ext cx="235094" cy="228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r>
                <a:rPr lang="en-US" altLang="en-US" b="0" i="1" dirty="0">
                  <a:solidFill>
                    <a:srgbClr val="000000"/>
                  </a:solidFill>
                  <a:latin typeface="Times New Roman" pitchFamily="18" charset="0"/>
                  <a:ea typeface="+mn-ea"/>
                </a:rPr>
                <a:t>x</a:t>
              </a:r>
            </a:p>
          </p:txBody>
        </p:sp>
        <p:sp>
          <p:nvSpPr>
            <p:cNvPr id="35" name="Text Box 48">
              <a:extLst>
                <a:ext uri="{FF2B5EF4-FFF2-40B4-BE49-F238E27FC236}">
                  <a16:creationId xmlns:a16="http://schemas.microsoft.com/office/drawing/2014/main" id="{94CA31D8-B058-7459-2F32-2FC6BF043433}"/>
                </a:ext>
              </a:extLst>
            </p:cNvPr>
            <p:cNvSpPr txBox="1">
              <a:spLocks noChangeArrowheads="1"/>
            </p:cNvSpPr>
            <p:nvPr/>
          </p:nvSpPr>
          <p:spPr bwMode="auto">
            <a:xfrm>
              <a:off x="474709" y="3933900"/>
              <a:ext cx="40128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r>
                <a:rPr lang="en-US" altLang="en-US" b="0" i="1" dirty="0">
                  <a:solidFill>
                    <a:srgbClr val="000000"/>
                  </a:solidFill>
                  <a:latin typeface="Times New Roman" pitchFamily="18" charset="0"/>
                  <a:ea typeface="+mn-ea"/>
                </a:rPr>
                <a:t>x’</a:t>
              </a:r>
            </a:p>
          </p:txBody>
        </p:sp>
        <p:sp>
          <p:nvSpPr>
            <p:cNvPr id="36" name="Text Box 51">
              <a:extLst>
                <a:ext uri="{FF2B5EF4-FFF2-40B4-BE49-F238E27FC236}">
                  <a16:creationId xmlns:a16="http://schemas.microsoft.com/office/drawing/2014/main" id="{4FD17462-4222-93BF-4C47-F57D9BF0A64E}"/>
                </a:ext>
              </a:extLst>
            </p:cNvPr>
            <p:cNvSpPr txBox="1">
              <a:spLocks noChangeArrowheads="1"/>
            </p:cNvSpPr>
            <p:nvPr/>
          </p:nvSpPr>
          <p:spPr bwMode="auto">
            <a:xfrm>
              <a:off x="1879684" y="1479065"/>
              <a:ext cx="513288" cy="171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r>
                <a:rPr lang="en-US" altLang="en-US" sz="1200" b="0" i="1">
                  <a:solidFill>
                    <a:srgbClr val="000000"/>
                  </a:solidFill>
                  <a:ea typeface="+mn-ea"/>
                </a:rPr>
                <a:t>Turn 0</a:t>
              </a:r>
              <a:endParaRPr lang="en-GB" altLang="en-US" sz="1200" b="0" i="1">
                <a:solidFill>
                  <a:srgbClr val="000000"/>
                </a:solidFill>
                <a:ea typeface="+mn-ea"/>
              </a:endParaRPr>
            </a:p>
          </p:txBody>
        </p:sp>
        <p:sp>
          <p:nvSpPr>
            <p:cNvPr id="37" name="Text Box 53">
              <a:extLst>
                <a:ext uri="{FF2B5EF4-FFF2-40B4-BE49-F238E27FC236}">
                  <a16:creationId xmlns:a16="http://schemas.microsoft.com/office/drawing/2014/main" id="{902F206A-1E55-AE55-4D3D-377085D5E451}"/>
                </a:ext>
              </a:extLst>
            </p:cNvPr>
            <p:cNvSpPr txBox="1">
              <a:spLocks noChangeArrowheads="1"/>
            </p:cNvSpPr>
            <p:nvPr/>
          </p:nvSpPr>
          <p:spPr bwMode="auto">
            <a:xfrm>
              <a:off x="5688477" y="3757897"/>
              <a:ext cx="534185" cy="171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r>
                <a:rPr lang="en-US" altLang="en-US" sz="1200" b="0" i="1">
                  <a:solidFill>
                    <a:srgbClr val="000000"/>
                  </a:solidFill>
                  <a:ea typeface="+mn-ea"/>
                </a:rPr>
                <a:t>Turn N</a:t>
              </a:r>
              <a:endParaRPr lang="en-GB" altLang="en-US" sz="1200" b="0" i="1">
                <a:solidFill>
                  <a:srgbClr val="000000"/>
                </a:solidFill>
                <a:ea typeface="+mn-ea"/>
              </a:endParaRPr>
            </a:p>
          </p:txBody>
        </p:sp>
        <p:sp>
          <p:nvSpPr>
            <p:cNvPr id="38" name="Line 56">
              <a:extLst>
                <a:ext uri="{FF2B5EF4-FFF2-40B4-BE49-F238E27FC236}">
                  <a16:creationId xmlns:a16="http://schemas.microsoft.com/office/drawing/2014/main" id="{6BC293A7-95F6-88E9-6F72-19FE0D1D3DAD}"/>
                </a:ext>
              </a:extLst>
            </p:cNvPr>
            <p:cNvSpPr>
              <a:spLocks noChangeShapeType="1"/>
            </p:cNvSpPr>
            <p:nvPr/>
          </p:nvSpPr>
          <p:spPr bwMode="auto">
            <a:xfrm>
              <a:off x="2878835" y="1573145"/>
              <a:ext cx="2747987" cy="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pPr algn="ctr"/>
              <a:endParaRPr lang="en-GB" b="0">
                <a:solidFill>
                  <a:srgbClr val="000000"/>
                </a:solidFill>
                <a:latin typeface="Arial" charset="0"/>
                <a:ea typeface="+mn-ea"/>
              </a:endParaRPr>
            </a:p>
          </p:txBody>
        </p:sp>
        <p:sp>
          <p:nvSpPr>
            <p:cNvPr id="39" name="Text Box 57">
              <a:extLst>
                <a:ext uri="{FF2B5EF4-FFF2-40B4-BE49-F238E27FC236}">
                  <a16:creationId xmlns:a16="http://schemas.microsoft.com/office/drawing/2014/main" id="{F6B0C0AF-AE64-DB30-6946-8CF9D8EEA4F8}"/>
                </a:ext>
              </a:extLst>
            </p:cNvPr>
            <p:cNvSpPr txBox="1">
              <a:spLocks noChangeArrowheads="1"/>
            </p:cNvSpPr>
            <p:nvPr/>
          </p:nvSpPr>
          <p:spPr bwMode="auto">
            <a:xfrm>
              <a:off x="4046472" y="1361552"/>
              <a:ext cx="429700" cy="171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r>
                <a:rPr lang="en-US" altLang="en-US" sz="1200" b="0" i="1" dirty="0">
                  <a:solidFill>
                    <a:srgbClr val="000000"/>
                  </a:solidFill>
                  <a:ea typeface="+mn-ea"/>
                </a:rPr>
                <a:t>Time</a:t>
              </a:r>
              <a:endParaRPr lang="en-GB" altLang="en-US" sz="1200" b="0" i="1" dirty="0">
                <a:solidFill>
                  <a:srgbClr val="000000"/>
                </a:solidFill>
                <a:ea typeface="+mn-ea"/>
              </a:endParaRPr>
            </a:p>
          </p:txBody>
        </p:sp>
      </p:grpSp>
      <p:sp>
        <p:nvSpPr>
          <p:cNvPr id="45" name="Rectangle 44">
            <a:extLst>
              <a:ext uri="{FF2B5EF4-FFF2-40B4-BE49-F238E27FC236}">
                <a16:creationId xmlns:a16="http://schemas.microsoft.com/office/drawing/2014/main" id="{D766AA2E-5167-4D42-1837-33C734324998}"/>
              </a:ext>
            </a:extLst>
          </p:cNvPr>
          <p:cNvSpPr/>
          <p:nvPr/>
        </p:nvSpPr>
        <p:spPr>
          <a:xfrm>
            <a:off x="1178794" y="2740193"/>
            <a:ext cx="6100808" cy="1364685"/>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2097352895"/>
      </p:ext>
    </p:extLst>
  </p:cSld>
  <p:clrMapOvr>
    <a:masterClrMapping/>
  </p:clrMapOvr>
</p:sld>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79EC8792B1CBA46B9E794D43214911B" ma:contentTypeVersion="0" ma:contentTypeDescription="Create a new document." ma:contentTypeScope="" ma:versionID="634dfb5eb9ad39680fc675426ea3155e">
  <xsd:schema xmlns:xsd="http://www.w3.org/2001/XMLSchema" xmlns:xs="http://www.w3.org/2001/XMLSchema" xmlns:p="http://schemas.microsoft.com/office/2006/metadata/properties" targetNamespace="http://schemas.microsoft.com/office/2006/metadata/properties" ma:root="true" ma:fieldsID="0bd368838209125d5946d2741378d2d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93D1BF7-91D8-48F1-948A-FE72CD16E3B6}">
  <ds:schemaRefs>
    <ds:schemaRef ds:uri="http://schemas.microsoft.com/sharepoint/v3/contenttype/forms"/>
  </ds:schemaRefs>
</ds:datastoreItem>
</file>

<file path=customXml/itemProps2.xml><?xml version="1.0" encoding="utf-8"?>
<ds:datastoreItem xmlns:ds="http://schemas.openxmlformats.org/officeDocument/2006/customXml" ds:itemID="{CC299368-3AFD-42D9-80FF-D7E4ABC27BD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FC145811-00F6-4C16-9F7E-410B8188E321}">
  <ds:schemaRefs>
    <ds:schemaRef ds:uri="http://purl.org/dc/terms/"/>
    <ds:schemaRef ds:uri="http://schemas.openxmlformats.org/package/2006/metadata/core-properties"/>
    <ds:schemaRef ds:uri="http://schemas.microsoft.com/office/2006/metadata/properties"/>
    <ds:schemaRef ds:uri="http://schemas.microsoft.com/office/infopath/2007/PartnerControls"/>
    <ds:schemaRef ds:uri="http://schemas.microsoft.com/office/2006/documentManagement/types"/>
    <ds:schemaRef ds:uri="http://www.w3.org/XML/1998/namespace"/>
    <ds:schemaRef ds:uri="http://purl.org/dc/dcmityp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CERNCorporate16-9.potx</Template>
  <TotalTime>26102</TotalTime>
  <Words>9631</Words>
  <Application>Microsoft Macintosh PowerPoint</Application>
  <PresentationFormat>On-screen Show (16:9)</PresentationFormat>
  <Paragraphs>1766</Paragraphs>
  <Slides>180</Slides>
  <Notes>58</Notes>
  <HiddenSlides>1</HiddenSlides>
  <MMClips>3</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180</vt:i4>
      </vt:variant>
    </vt:vector>
  </HeadingPairs>
  <TitlesOfParts>
    <vt:vector size="188" baseType="lpstr">
      <vt:lpstr>Arial</vt:lpstr>
      <vt:lpstr>Calibri</vt:lpstr>
      <vt:lpstr>Optima</vt:lpstr>
      <vt:lpstr>Symbol</vt:lpstr>
      <vt:lpstr>Times New Roman</vt:lpstr>
      <vt:lpstr>Wingdings</vt:lpstr>
      <vt:lpstr>CERNCorporate16-9</vt:lpstr>
      <vt:lpstr>Equation</vt:lpstr>
      <vt:lpstr>PowerPoint Presentation</vt:lpstr>
      <vt:lpstr>Injection and extraction</vt:lpstr>
      <vt:lpstr>PowerPoint Presentation</vt:lpstr>
      <vt:lpstr>Injection-Extraction @CERN</vt:lpstr>
      <vt:lpstr>Introduction</vt:lpstr>
      <vt:lpstr>Layout</vt:lpstr>
      <vt:lpstr>Layout</vt:lpstr>
      <vt:lpstr>Basic principle</vt:lpstr>
      <vt:lpstr>Basic principle</vt:lpstr>
      <vt:lpstr>Basic principle</vt:lpstr>
      <vt:lpstr>Basic principle: Kicker</vt:lpstr>
      <vt:lpstr>Basic principle: septum</vt:lpstr>
      <vt:lpstr>Layout</vt:lpstr>
      <vt:lpstr>Fast injection: concept</vt:lpstr>
      <vt:lpstr>Layout</vt:lpstr>
      <vt:lpstr>Normalized phase space: concept</vt:lpstr>
      <vt:lpstr>Normalized phase space: concept</vt:lpstr>
      <vt:lpstr>Normalized phase space: concept</vt:lpstr>
      <vt:lpstr>Normalized phase space: math</vt:lpstr>
      <vt:lpstr>Fast injection: normalized phase space</vt:lpstr>
      <vt:lpstr>Fast injection: normalized phase space</vt:lpstr>
      <vt:lpstr>Fast injection: normalized phase space</vt:lpstr>
      <vt:lpstr>Fast injection: normalized phase space</vt:lpstr>
      <vt:lpstr>Layout</vt:lpstr>
      <vt:lpstr>Imperfect injection: injection oscillations</vt:lpstr>
      <vt:lpstr>Imperfect injection: injection oscillations</vt:lpstr>
      <vt:lpstr>Imperfect injection: injection oscillations</vt:lpstr>
      <vt:lpstr>Imperfect injection: injection oscillations</vt:lpstr>
      <vt:lpstr>Imperfect injection: injection oscillations</vt:lpstr>
      <vt:lpstr>Imperfect injection: injection oscillations</vt:lpstr>
      <vt:lpstr>Imperfect injection: Filamentation</vt:lpstr>
      <vt:lpstr>Imperfect injection: Filamentation</vt:lpstr>
      <vt:lpstr>Imperfect injection: Filamentation</vt:lpstr>
      <vt:lpstr>Imperfect injection: Filamentation</vt:lpstr>
      <vt:lpstr>Imperfect injection: Filamentation</vt:lpstr>
      <vt:lpstr>Imperfect injection: Filamentation</vt:lpstr>
      <vt:lpstr>Imperfect injection: Filamentation</vt:lpstr>
      <vt:lpstr>Imperfect injection: Filamentation</vt:lpstr>
      <vt:lpstr>Imperfect injection: Filamentation</vt:lpstr>
      <vt:lpstr>Imperfect injection: Filamentation</vt:lpstr>
      <vt:lpstr>Imperfect injection: Filamentation</vt:lpstr>
      <vt:lpstr>Layout</vt:lpstr>
      <vt:lpstr>Multi-turn injection: concept</vt:lpstr>
      <vt:lpstr>Multi-turn injection: normalized phase space</vt:lpstr>
      <vt:lpstr>Multi-turn injection: normalized phase space</vt:lpstr>
      <vt:lpstr>Multi-turn injection: normalized phase space</vt:lpstr>
      <vt:lpstr>Multi-turn injection: normalized phase space</vt:lpstr>
      <vt:lpstr>Multi-turn injection: normalized phase space</vt:lpstr>
      <vt:lpstr>Multi-turn injection: normalized phase space</vt:lpstr>
      <vt:lpstr>Multi-turn injection: normalized phase space</vt:lpstr>
      <vt:lpstr>Multi-turn injection: normalized phase space</vt:lpstr>
      <vt:lpstr>Multi-turn injection: normalized phase space</vt:lpstr>
      <vt:lpstr>Multi-turn injection: normalized phase space</vt:lpstr>
      <vt:lpstr>Multi-turn injection: normalized phase space</vt:lpstr>
      <vt:lpstr>Multi-turn injection: normalized phase space</vt:lpstr>
      <vt:lpstr>Multi-turn injection: normalized phase space</vt:lpstr>
      <vt:lpstr>Multi-turn injection: normalized phase space</vt:lpstr>
      <vt:lpstr>Multi-turn injection: normalized phase space</vt:lpstr>
      <vt:lpstr>Example: Multi-turn injection in LEIR</vt:lpstr>
      <vt:lpstr>Example: Multi-turn injection in LEIR</vt:lpstr>
      <vt:lpstr>Layout</vt:lpstr>
      <vt:lpstr>Charge exchange: concept</vt:lpstr>
      <vt:lpstr>PowerPoint Presentation</vt:lpstr>
      <vt:lpstr>Charge exchange: painting</vt:lpstr>
      <vt:lpstr>Charge exchange: painting</vt:lpstr>
      <vt:lpstr>Layout</vt:lpstr>
      <vt:lpstr>Lepton injection: concept</vt:lpstr>
      <vt:lpstr>Lepton injection: off-axis</vt:lpstr>
      <vt:lpstr>Lepton injection: on-axis</vt:lpstr>
      <vt:lpstr>Injection techniques : Summary</vt:lpstr>
      <vt:lpstr>Layout</vt:lpstr>
      <vt:lpstr>Fast extraction: concept</vt:lpstr>
      <vt:lpstr>Example: LEIR extraction</vt:lpstr>
      <vt:lpstr>Layout</vt:lpstr>
      <vt:lpstr>Multi-turn extraction: concept</vt:lpstr>
      <vt:lpstr>Multi-turn extraction: normalized phase space</vt:lpstr>
      <vt:lpstr>Multi-turn extraction: normalized phase space</vt:lpstr>
      <vt:lpstr>Multi-turn extraction: normalized phase space</vt:lpstr>
      <vt:lpstr>Multi-turn extraction: normalized phase space</vt:lpstr>
      <vt:lpstr>Multi-turn extraction: normalized phase space</vt:lpstr>
      <vt:lpstr>Layout</vt:lpstr>
      <vt:lpstr>Resonant multi-turn extraction: concept</vt:lpstr>
      <vt:lpstr>Resonant MTE: normalized phase space</vt:lpstr>
      <vt:lpstr>Resonant MTE: normalized phase space</vt:lpstr>
      <vt:lpstr>Layout</vt:lpstr>
      <vt:lpstr>Resonant slow extraction: concept</vt:lpstr>
      <vt:lpstr>Slow extraction: normalized phase space</vt:lpstr>
      <vt:lpstr>Slow extraction: normalized phase space</vt:lpstr>
      <vt:lpstr>Slow extraction: normalized phase space</vt:lpstr>
      <vt:lpstr>Slow extraction: normalized phase space</vt:lpstr>
      <vt:lpstr>Slow extraction: normalized phase space</vt:lpstr>
      <vt:lpstr>Slow extraction: normalized phase space</vt:lpstr>
      <vt:lpstr>Slow extraction: normalized phase space</vt:lpstr>
      <vt:lpstr>Extraction techniques : Summary</vt:lpstr>
      <vt:lpstr>Layout</vt:lpstr>
      <vt:lpstr>Transfer between machines</vt:lpstr>
      <vt:lpstr>Example: SPS to LHC</vt:lpstr>
      <vt:lpstr>Imperfect matching</vt:lpstr>
      <vt:lpstr>Imperfect matching</vt:lpstr>
      <vt:lpstr>Imperfect matching</vt:lpstr>
      <vt:lpstr>Layout</vt:lpstr>
      <vt:lpstr>The SHiP experiment (i)</vt:lpstr>
      <vt:lpstr>The SHiP experiment (ii)</vt:lpstr>
      <vt:lpstr>Problem: septum radioactivation</vt:lpstr>
      <vt:lpstr>Solution: bent silicon crystals </vt:lpstr>
      <vt:lpstr>Layout</vt:lpstr>
      <vt:lpstr>Conclusion</vt:lpstr>
      <vt:lpstr>Further reading (with the formulae !), and resources</vt:lpstr>
      <vt:lpstr>PowerPoint Presentation</vt:lpstr>
      <vt:lpstr>EXTRA SLIDES</vt:lpstr>
      <vt:lpstr>PowerPoint Presentation</vt:lpstr>
      <vt:lpstr>Slow-Extraction R&amp;D at CERN </vt:lpstr>
      <vt:lpstr>PowerPoint Presentation</vt:lpstr>
      <vt:lpstr>PowerPoint Presentation</vt:lpstr>
      <vt:lpstr>Beam delivery scheme</vt:lpstr>
      <vt:lpstr>SPS</vt:lpstr>
      <vt:lpstr>Dark matter. What is it? Where is it?</vt:lpstr>
      <vt:lpstr>Search for Hidden Particles (SHiP)</vt:lpstr>
      <vt:lpstr>High-Intensity ECN3</vt:lpstr>
      <vt:lpstr>SPS extraction channel</vt:lpstr>
      <vt:lpstr>Dose rate predictions</vt:lpstr>
      <vt:lpstr>More protons, same dose? </vt:lpstr>
      <vt:lpstr>New septum materials</vt:lpstr>
      <vt:lpstr>New septum materials (ii)</vt:lpstr>
      <vt:lpstr>New septum materials (iii)</vt:lpstr>
      <vt:lpstr>Crystal shadowing</vt:lpstr>
      <vt:lpstr>Crystal shadowing (ii)</vt:lpstr>
      <vt:lpstr>Crystal shadowing (iii)</vt:lpstr>
      <vt:lpstr>Septumless extraction</vt:lpstr>
      <vt:lpstr>In-house crystals</vt:lpstr>
      <vt:lpstr>Spill quality</vt:lpstr>
      <vt:lpstr>Transfer function</vt:lpstr>
      <vt:lpstr>Hysteresis control</vt:lpstr>
      <vt:lpstr>50/100 Hz control</vt:lpstr>
      <vt:lpstr>RF Techniques</vt:lpstr>
      <vt:lpstr>RF Techniques</vt:lpstr>
      <vt:lpstr>RF techniques (ii)</vt:lpstr>
      <vt:lpstr>RF techniques (iii)</vt:lpstr>
      <vt:lpstr>Instrumentation</vt:lpstr>
      <vt:lpstr>PS</vt:lpstr>
      <vt:lpstr>HEARTS</vt:lpstr>
      <vt:lpstr>Variable energy</vt:lpstr>
      <vt:lpstr>Variable flux</vt:lpstr>
      <vt:lpstr>Variable flux (ii)</vt:lpstr>
      <vt:lpstr>Variable beam size</vt:lpstr>
      <vt:lpstr>Variable species (i)</vt:lpstr>
      <vt:lpstr>Variable species (ii)</vt:lpstr>
      <vt:lpstr>Medical  collaborations</vt:lpstr>
      <vt:lpstr>Hadron therapy</vt:lpstr>
      <vt:lpstr>Mixed beams</vt:lpstr>
      <vt:lpstr>Mixed beams (ii)</vt:lpstr>
      <vt:lpstr>FLASH </vt:lpstr>
      <vt:lpstr>FLASH </vt:lpstr>
      <vt:lpstr>FLASH (ii)</vt:lpstr>
      <vt:lpstr>Conclusion</vt:lpstr>
      <vt:lpstr>Extra slides</vt:lpstr>
      <vt:lpstr>PowerPoint Presentation</vt:lpstr>
      <vt:lpstr>PowerPoint Presentation</vt:lpstr>
      <vt:lpstr>PowerPoint Presentation</vt:lpstr>
      <vt:lpstr>Operational implementation</vt:lpstr>
      <vt:lpstr>SPS power-converter analysis</vt:lpstr>
      <vt:lpstr>Latest results</vt:lpstr>
      <vt:lpstr>Beamlet</vt:lpstr>
      <vt:lpstr>Latest results (ii)</vt:lpstr>
      <vt:lpstr>Splitters</vt:lpstr>
      <vt:lpstr>R&amp;D: Crystal shadowing of splitter</vt:lpstr>
      <vt:lpstr>R&amp;D: Non-linear folding</vt:lpstr>
      <vt:lpstr>PowerPoint Presentation</vt:lpstr>
      <vt:lpstr>SPS Slow Extraction: Septum R&amp;D</vt:lpstr>
      <vt:lpstr>SPS Slow Extraction: crystal R&amp;D</vt:lpstr>
      <vt:lpstr>SPS Slow Extraction: more protons, please!</vt:lpstr>
      <vt:lpstr>CERN complex</vt:lpstr>
      <vt:lpstr>Slow extraction: spiral step and beam loss</vt:lpstr>
      <vt:lpstr>Slow extraction: spill quality</vt:lpstr>
      <vt:lpstr>Extraction techniques : Resonant extraction, slow extraction from the SPS</vt:lpstr>
      <vt:lpstr>Extraction techniques : Resonant extraction, slow extraction from the SPS</vt:lpstr>
      <vt:lpstr>Injection techniques : Charge exchange</vt:lpstr>
      <vt:lpstr>Injection techniques : Fast injection, dipole error and correction</vt:lpstr>
      <vt:lpstr>Injection techniques : Fast injection, dipole error and correction</vt:lpstr>
      <vt:lpstr>Hardware system : PFL &amp; PFN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Pablo Arrutia</cp:lastModifiedBy>
  <cp:revision>209</cp:revision>
  <dcterms:created xsi:type="dcterms:W3CDTF">2012-11-30T11:04:26Z</dcterms:created>
  <dcterms:modified xsi:type="dcterms:W3CDTF">2025-03-12T20:04:02Z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0x010100279EC8792B1CBA46B9E794D43214911B</vt:lpwstr>
  </property>
  <property fmtid="{D5CDD505-2E9C-101B-9397-08002B2CF9AE}" pid="3" name="IsMyDocuments">
    <vt:bool>true</vt:bool>
  </property>
</Properties>
</file>