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4v" ContentType="video/mp4"/>
  <Default Extension="png" ContentType="image/png"/>
  <Default Extension="rels" ContentType="application/vnd.openxmlformats-package.relationships+xml"/>
  <Default Extension="tif" ContentType="image/ti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  <p:sldMasterId id="2147483687" r:id="rId2"/>
  </p:sldMasterIdLst>
  <p:notesMasterIdLst>
    <p:notesMasterId r:id="rId75"/>
  </p:notesMasterIdLst>
  <p:handoutMasterIdLst>
    <p:handoutMasterId r:id="rId76"/>
  </p:handoutMasterIdLst>
  <p:sldIdLst>
    <p:sldId id="256" r:id="rId3"/>
    <p:sldId id="257" r:id="rId4"/>
    <p:sldId id="588" r:id="rId5"/>
    <p:sldId id="396" r:id="rId6"/>
    <p:sldId id="378" r:id="rId7"/>
    <p:sldId id="430" r:id="rId8"/>
    <p:sldId id="271" r:id="rId9"/>
    <p:sldId id="589" r:id="rId10"/>
    <p:sldId id="424" r:id="rId11"/>
    <p:sldId id="590" r:id="rId12"/>
    <p:sldId id="441" r:id="rId13"/>
    <p:sldId id="597" r:id="rId14"/>
    <p:sldId id="591" r:id="rId15"/>
    <p:sldId id="401" r:id="rId16"/>
    <p:sldId id="598" r:id="rId17"/>
    <p:sldId id="440" r:id="rId18"/>
    <p:sldId id="398" r:id="rId19"/>
    <p:sldId id="442" r:id="rId20"/>
    <p:sldId id="592" r:id="rId21"/>
    <p:sldId id="455" r:id="rId22"/>
    <p:sldId id="457" r:id="rId23"/>
    <p:sldId id="572" r:id="rId24"/>
    <p:sldId id="458" r:id="rId25"/>
    <p:sldId id="496" r:id="rId26"/>
    <p:sldId id="509" r:id="rId27"/>
    <p:sldId id="513" r:id="rId28"/>
    <p:sldId id="515" r:id="rId29"/>
    <p:sldId id="514" r:id="rId30"/>
    <p:sldId id="518" r:id="rId31"/>
    <p:sldId id="543" r:id="rId32"/>
    <p:sldId id="593" r:id="rId33"/>
    <p:sldId id="519" r:id="rId34"/>
    <p:sldId id="521" r:id="rId35"/>
    <p:sldId id="580" r:id="rId36"/>
    <p:sldId id="443" r:id="rId37"/>
    <p:sldId id="594" r:id="rId38"/>
    <p:sldId id="498" r:id="rId39"/>
    <p:sldId id="469" r:id="rId40"/>
    <p:sldId id="525" r:id="rId41"/>
    <p:sldId id="527" r:id="rId42"/>
    <p:sldId id="530" r:id="rId43"/>
    <p:sldId id="473" r:id="rId44"/>
    <p:sldId id="474" r:id="rId45"/>
    <p:sldId id="475" r:id="rId46"/>
    <p:sldId id="419" r:id="rId47"/>
    <p:sldId id="579" r:id="rId48"/>
    <p:sldId id="421" r:id="rId49"/>
    <p:sldId id="596" r:id="rId50"/>
    <p:sldId id="586" r:id="rId51"/>
    <p:sldId id="585" r:id="rId52"/>
    <p:sldId id="488" r:id="rId53"/>
    <p:sldId id="570" r:id="rId54"/>
    <p:sldId id="413" r:id="rId55"/>
    <p:sldId id="552" r:id="rId56"/>
    <p:sldId id="456" r:id="rId57"/>
    <p:sldId id="415" r:id="rId58"/>
    <p:sldId id="377" r:id="rId59"/>
    <p:sldId id="375" r:id="rId60"/>
    <p:sldId id="379" r:id="rId61"/>
    <p:sldId id="281" r:id="rId62"/>
    <p:sldId id="439" r:id="rId63"/>
    <p:sldId id="581" r:id="rId64"/>
    <p:sldId id="546" r:id="rId65"/>
    <p:sldId id="545" r:id="rId66"/>
    <p:sldId id="497" r:id="rId67"/>
    <p:sldId id="574" r:id="rId68"/>
    <p:sldId id="595" r:id="rId69"/>
    <p:sldId id="587" r:id="rId70"/>
    <p:sldId id="502" r:id="rId71"/>
    <p:sldId id="503" r:id="rId72"/>
    <p:sldId id="504" r:id="rId73"/>
    <p:sldId id="444" r:id="rId7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719" userDrawn="1">
          <p15:clr>
            <a:srgbClr val="A4A3A4"/>
          </p15:clr>
        </p15:guide>
        <p15:guide id="3" pos="589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pos="5465" userDrawn="1">
          <p15:clr>
            <a:srgbClr val="A4A3A4"/>
          </p15:clr>
        </p15:guide>
        <p15:guide id="6" pos="295" userDrawn="1">
          <p15:clr>
            <a:srgbClr val="A4A3A4"/>
          </p15:clr>
        </p15:guide>
        <p15:guide id="12" orient="horz" pos="2976" userDrawn="1">
          <p15:clr>
            <a:srgbClr val="A4A3A4"/>
          </p15:clr>
        </p15:guide>
        <p15:guide id="13" orient="horz" pos="1502" userDrawn="1">
          <p15:clr>
            <a:srgbClr val="A4A3A4"/>
          </p15:clr>
        </p15:guide>
        <p15:guide id="14" orient="horz" pos="1275" userDrawn="1">
          <p15:clr>
            <a:srgbClr val="A4A3A4"/>
          </p15:clr>
        </p15:guide>
        <p15:guide id="15" orient="horz" pos="3090" userDrawn="1">
          <p15:clr>
            <a:srgbClr val="A4A3A4"/>
          </p15:clr>
        </p15:guide>
        <p15:guide id="16" pos="51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D2DEEF"/>
    <a:srgbClr val="0000FF"/>
    <a:srgbClr val="C0504D"/>
    <a:srgbClr val="5A9AD6"/>
    <a:srgbClr val="5B9BD5"/>
    <a:srgbClr val="EAEFF7"/>
    <a:srgbClr val="E9EDF4"/>
    <a:srgbClr val="4A7EBB"/>
    <a:srgbClr val="0E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52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84" y="768"/>
      </p:cViewPr>
      <p:guideLst>
        <p:guide pos="3719"/>
        <p:guide pos="589"/>
        <p:guide pos="2880"/>
        <p:guide pos="5465"/>
        <p:guide pos="295"/>
        <p:guide orient="horz" pos="2976"/>
        <p:guide orient="horz" pos="1502"/>
        <p:guide orient="horz" pos="1275"/>
        <p:guide orient="horz" pos="3090"/>
        <p:guide pos="517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48EEC-505C-45B2-B5E8-4418437557CF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0ABD8-ACA1-4F93-94E1-5132D0F9C2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615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AB228-66D7-4178-B178-0E97D9C7B00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1BC3C-79C8-4B9B-9B4F-47E7D28F4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1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272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378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810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441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810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627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9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57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968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48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80910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49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819427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E1838-6B01-4799-8046-25513F6CE80D}" type="slidenum">
              <a:rPr lang="en-GB" altLang="en-US"/>
              <a:pPr/>
              <a:t>50</a:t>
            </a:fld>
            <a:endParaRPr lang="en-GB" alt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544296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5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06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9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03381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075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10845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60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439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500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51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80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15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3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015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274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389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897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795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27112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266568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879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0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1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9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7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8FBA4-C6E0-4CBF-BEE8-0B817CC3FC8D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 algn="r"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5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3" r:id="rId12"/>
    <p:sldLayoutId id="214748370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 algn="r"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51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</p:sldLayoutIdLst>
  <p:hf hdr="0" ftr="0" dt="0"/>
  <p:txStyles>
    <p:titleStyle>
      <a:lvl1pPr algn="ctr" defTabSz="844083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g"/><Relationship Id="rId5" Type="http://schemas.openxmlformats.org/officeDocument/2006/relationships/hyperlink" Target="https://www.youtube.com/watch?v=WTPL-pm92eo" TargetMode="External"/><Relationship Id="rId4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esus.ch/sites/default/files/styles/focal_point_scale_crop/public/2024-11/hauke_burgarth_20-11-2024_-_11_24-11-18_kamel_nadeloehr.jpg" TargetMode="Externa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0.jpg"/><Relationship Id="rId4" Type="http://schemas.openxmlformats.org/officeDocument/2006/relationships/hyperlink" Target="https://schwaiger.de/en/products/sat-koaxialkabel-110-db-1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8.emf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0.gif"/><Relationship Id="rId4" Type="http://schemas.openxmlformats.org/officeDocument/2006/relationships/image" Target="../media/image69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t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jpg"/><Relationship Id="rId4" Type="http://schemas.openxmlformats.org/officeDocument/2006/relationships/image" Target="../media/image7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4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banner2.cleanpng.com/20180426/ffe/avey3whsd.webp" TargetMode="Externa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Triode_tube_1906.jpg" TargetMode="External"/><Relationship Id="rId2" Type="http://schemas.openxmlformats.org/officeDocument/2006/relationships/hyperlink" Target="https://en.wikipedia.org/wiki/Triode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hyperlink" Target="https://en.wikipedia.org/wiki/File:6P1P_vacuum_tube_teardown_02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n.wikipedia.org/wiki/Beam_tetrode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microsoft.com/office/2007/relationships/hdphoto" Target="../media/hdphoto1.wdp"/><Relationship Id="rId4" Type="http://schemas.openxmlformats.org/officeDocument/2006/relationships/image" Target="../media/image9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png"/><Relationship Id="rId4" Type="http://schemas.openxmlformats.org/officeDocument/2006/relationships/hyperlink" Target="https://i0.wp.com/ijshome.com.mt/wp-content/uploads/2021/10/3562N-3.jpg?fit=800%2C800&amp;ssl=1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3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media" Target="../media/media2.m4v"/><Relationship Id="rId7" Type="http://schemas.openxmlformats.org/officeDocument/2006/relationships/image" Target="../media/image105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04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4v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media" Target="../media/media4.m4v"/><Relationship Id="rId7" Type="http://schemas.openxmlformats.org/officeDocument/2006/relationships/image" Target="../media/image107.png"/><Relationship Id="rId2" Type="http://schemas.openxmlformats.org/officeDocument/2006/relationships/video" Target="../media/media3.m4v"/><Relationship Id="rId1" Type="http://schemas.microsoft.com/office/2007/relationships/media" Target="../media/media3.m4v"/><Relationship Id="rId6" Type="http://schemas.openxmlformats.org/officeDocument/2006/relationships/image" Target="../media/image106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4.m4v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11" Type="http://schemas.openxmlformats.org/officeDocument/2006/relationships/image" Target="../media/image25.png"/><Relationship Id="rId5" Type="http://schemas.openxmlformats.org/officeDocument/2006/relationships/image" Target="../media/image19.jpg"/><Relationship Id="rId10" Type="http://schemas.openxmlformats.org/officeDocument/2006/relationships/image" Target="../media/image24.jp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315172/files/1804.08535.pdf" TargetMode="External"/><Relationship Id="rId7" Type="http://schemas.openxmlformats.org/officeDocument/2006/relationships/hyperlink" Target="https://arxiv.org/abs/2108.06237" TargetMode="External"/><Relationship Id="rId2" Type="http://schemas.openxmlformats.org/officeDocument/2006/relationships/hyperlink" Target="http://cds.cern.ch/record/1023436/files/CM-P0006515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nspirehep.net/record/44645" TargetMode="External"/><Relationship Id="rId5" Type="http://schemas.openxmlformats.org/officeDocument/2006/relationships/hyperlink" Target="http://www.slac.stanford.edu/cgi-wrap/getdoc/slac-pub-7684.pdf" TargetMode="External"/><Relationship Id="rId4" Type="http://schemas.openxmlformats.org/officeDocument/2006/relationships/hyperlink" Target="http://cds.cern.ch/record/225609/files/CM-P00059483.pdf" TargetMode="Externa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gif"/><Relationship Id="rId2" Type="http://schemas.openxmlformats.org/officeDocument/2006/relationships/image" Target="../media/image109.gif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hyperlink" Target="https://www.telecomhall.net/t/iphone-14-number-of-antennas/22197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2.jpg"/><Relationship Id="rId4" Type="http://schemas.openxmlformats.org/officeDocument/2006/relationships/hyperlink" Target="https://picclick.fr/Talkie-walkie-Concept-2000-Mod%C3%A8le-602-Avec-Appel-266231581922.html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g"/><Relationship Id="rId2" Type="http://schemas.openxmlformats.org/officeDocument/2006/relationships/image" Target="../media/image1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7157"/>
            <a:ext cx="7772400" cy="2387600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Constantia" panose="02030602050306030303" pitchFamily="18" charset="0"/>
              </a:rPr>
              <a:t>RF Systems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9513"/>
            <a:ext cx="6858000" cy="1655762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Constantia" panose="02030602050306030303" pitchFamily="18" charset="0"/>
              </a:rPr>
              <a:t>H. Damerau</a:t>
            </a:r>
          </a:p>
          <a:p>
            <a:r>
              <a:rPr lang="en-GB" sz="2100" b="1" dirty="0">
                <a:latin typeface="Constantia" panose="02030602050306030303" pitchFamily="18" charset="0"/>
              </a:rPr>
              <a:t>CERN</a:t>
            </a:r>
            <a:endParaRPr lang="en-US" sz="2100" b="1" dirty="0">
              <a:latin typeface="Constantia" panose="02030602050306030303" pitchFamily="18" charset="0"/>
            </a:endParaRPr>
          </a:p>
          <a:p>
            <a:endParaRPr lang="en-GB" sz="2100" dirty="0">
              <a:latin typeface="Constantia" panose="02030602050306030303" pitchFamily="18" charset="0"/>
            </a:endParaRPr>
          </a:p>
          <a:p>
            <a:endParaRPr lang="en-US" sz="2100" dirty="0">
              <a:latin typeface="Constantia" panose="020306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32536" y="49213"/>
            <a:ext cx="943428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0" y="3040062"/>
            <a:ext cx="1474787" cy="1474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02" y="3040063"/>
            <a:ext cx="2262957" cy="1474787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93548" y="551815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onstantia" panose="02030602050306030303" pitchFamily="18" charset="0"/>
              </a:rPr>
              <a:t>12 March 2025</a:t>
            </a:r>
            <a:endParaRPr lang="en-US" sz="2000" dirty="0">
              <a:solidFill>
                <a:srgbClr val="000000"/>
              </a:solidFill>
              <a:latin typeface="Constantia" panose="02030602050306030303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52D5BA78-68AA-4B87-8E4E-C19C47C16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7940" y="4890624"/>
            <a:ext cx="65659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100" b="1" dirty="0">
                <a:solidFill>
                  <a:srgbClr val="000000"/>
                </a:solidFill>
                <a:latin typeface="Constantia" panose="02030602050306030303" pitchFamily="18" charset="0"/>
              </a:rPr>
              <a:t>CAS Basics of Accelerator Physics and Technology</a:t>
            </a:r>
            <a:endParaRPr lang="en-GB" sz="2100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86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prstClr val="black"/>
                </a:solidFill>
                <a:latin typeface="Constantia" pitchFamily="18" charset="0"/>
              </a:rPr>
              <a:t>Frequency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and v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Shunt impedance, beam loading, power coupling</a:t>
            </a:r>
            <a:endParaRPr lang="en-GB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Beam phase control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401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eakdown.png"/>
          <p:cNvPicPr>
            <a:picLocks noChangeAspect="1"/>
          </p:cNvPicPr>
          <p:nvPr/>
        </p:nvPicPr>
        <p:blipFill>
          <a:blip r:embed="rId2" cstate="print"/>
          <a:srcRect t="3872" r="951"/>
          <a:stretch>
            <a:fillRect/>
          </a:stretch>
        </p:blipFill>
        <p:spPr>
          <a:xfrm>
            <a:off x="787708" y="1143333"/>
            <a:ext cx="7113117" cy="463052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273212" y="5379035"/>
            <a:ext cx="6726062" cy="540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Limits to maximum gradient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0" name="Rectangle 1034"/>
          <p:cNvSpPr>
            <a:spLocks noChangeArrowheads="1"/>
          </p:cNvSpPr>
          <p:nvPr/>
        </p:nvSpPr>
        <p:spPr bwMode="auto">
          <a:xfrm>
            <a:off x="5133092" y="3902132"/>
            <a:ext cx="2562225" cy="1333671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>
                <a:latin typeface="Constantia" panose="02030602050306030303" pitchFamily="18" charset="0"/>
              </a:rPr>
              <a:t>Kilpatrick 1957,</a:t>
            </a:r>
          </a:p>
          <a:p>
            <a:pPr algn="ctr"/>
            <a:endParaRPr lang="en-US" sz="1800" i="1" dirty="0">
              <a:latin typeface="Constantia" panose="02030602050306030303" pitchFamily="18" charset="0"/>
            </a:endParaRPr>
          </a:p>
          <a:p>
            <a:pPr algn="ctr"/>
            <a:endParaRPr lang="en-US" sz="1800" i="1" dirty="0">
              <a:latin typeface="Constantia" panose="02030602050306030303" pitchFamily="18" charset="0"/>
            </a:endParaRPr>
          </a:p>
          <a:p>
            <a:pPr algn="ctr"/>
            <a:r>
              <a:rPr lang="en-US" sz="1800" i="1" dirty="0">
                <a:latin typeface="Constantia" panose="02030602050306030303" pitchFamily="18" charset="0"/>
              </a:rPr>
              <a:t>f</a:t>
            </a:r>
            <a:r>
              <a:rPr lang="en-US" sz="1800" dirty="0">
                <a:latin typeface="Constantia" panose="02030602050306030303" pitchFamily="18" charset="0"/>
              </a:rPr>
              <a:t>  in GHz, </a:t>
            </a:r>
            <a:r>
              <a:rPr lang="en-US" sz="1800" i="1" dirty="0" err="1">
                <a:latin typeface="Constantia" panose="02030602050306030303" pitchFamily="18" charset="0"/>
              </a:rPr>
              <a:t>E</a:t>
            </a:r>
            <a:r>
              <a:rPr lang="en-US" sz="1800" baseline="-25000" dirty="0" err="1">
                <a:latin typeface="Constantia" panose="02030602050306030303" pitchFamily="18" charset="0"/>
              </a:rPr>
              <a:t>crit</a:t>
            </a:r>
            <a:r>
              <a:rPr lang="en-US" sz="1800" dirty="0">
                <a:latin typeface="Constantia" panose="02030602050306030303" pitchFamily="18" charset="0"/>
              </a:rPr>
              <a:t> in MV/m</a:t>
            </a:r>
          </a:p>
        </p:txBody>
      </p:sp>
      <p:graphicFrame>
        <p:nvGraphicFramePr>
          <p:cNvPr id="11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097481"/>
              </p:ext>
            </p:extLst>
          </p:nvPr>
        </p:nvGraphicFramePr>
        <p:xfrm>
          <a:off x="5194564" y="4183487"/>
          <a:ext cx="24638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63480" imgH="672840" progId="Equation.3">
                  <p:embed/>
                </p:oleObj>
              </mc:Choice>
              <mc:Fallback>
                <p:oleObj name="Equation" r:id="rId3" imgW="2463480" imgH="672840" progId="Equation.3">
                  <p:embed/>
                  <p:pic>
                    <p:nvPicPr>
                      <p:cNvPr id="9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4564" y="4183487"/>
                        <a:ext cx="24638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34"/>
          <p:cNvSpPr>
            <a:spLocks noChangeArrowheads="1"/>
          </p:cNvSpPr>
          <p:nvPr/>
        </p:nvSpPr>
        <p:spPr bwMode="auto">
          <a:xfrm>
            <a:off x="1492434" y="1865060"/>
            <a:ext cx="2419575" cy="801540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>
                <a:latin typeface="Constantia" panose="02030602050306030303" pitchFamily="18" charset="0"/>
              </a:rPr>
              <a:t>Wang &amp; Loew, </a:t>
            </a:r>
            <a:br>
              <a:rPr lang="en-US" sz="1800" dirty="0">
                <a:latin typeface="Constantia" panose="02030602050306030303" pitchFamily="18" charset="0"/>
              </a:rPr>
            </a:br>
            <a:r>
              <a:rPr lang="en-US" sz="1800" dirty="0">
                <a:latin typeface="Constantia" panose="02030602050306030303" pitchFamily="18" charset="0"/>
              </a:rPr>
              <a:t>SLAC-PUB-7684, 1997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900113" y="741869"/>
            <a:ext cx="7416800" cy="52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Surface electric field in vacuum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23635" y="1267564"/>
            <a:ext cx="754794" cy="410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" name="TextBox 1"/>
          <p:cNvSpPr txBox="1"/>
          <p:nvPr/>
        </p:nvSpPr>
        <p:spPr>
          <a:xfrm>
            <a:off x="689259" y="1143333"/>
            <a:ext cx="678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dirty="0">
                <a:latin typeface="Constantia" panose="02030602050306030303" pitchFamily="18" charset="0"/>
              </a:rPr>
              <a:t>1000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9515" y="1665005"/>
            <a:ext cx="582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dirty="0">
                <a:latin typeface="Constantia" panose="02030602050306030303" pitchFamily="18" charset="0"/>
              </a:rPr>
              <a:t>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6489" y="2344934"/>
            <a:ext cx="5854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dirty="0">
                <a:latin typeface="Constantia" panose="02030602050306030303" pitchFamily="18" charset="0"/>
              </a:rPr>
              <a:t>200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1371" y="2867318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dirty="0">
                <a:latin typeface="Constantia" panose="02030602050306030303" pitchFamily="18" charset="0"/>
              </a:rPr>
              <a:t>100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39614" y="338493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dirty="0">
                <a:latin typeface="Constantia" panose="02030602050306030303" pitchFamily="18" charset="0"/>
              </a:rPr>
              <a:t>50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24856" y="4068711"/>
            <a:ext cx="447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dirty="0">
                <a:latin typeface="Constantia" panose="02030602050306030303" pitchFamily="18" charset="0"/>
              </a:rPr>
              <a:t>20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67818" y="4581569"/>
            <a:ext cx="402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dirty="0">
                <a:latin typeface="Constantia" panose="02030602050306030303" pitchFamily="18" charset="0"/>
              </a:rPr>
              <a:t>10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89306" y="5235803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onstantia" panose="02030602050306030303" pitchFamily="18" charset="0"/>
              </a:rPr>
              <a:t>0.01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85306" y="5235803"/>
            <a:ext cx="468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onstantia" panose="02030602050306030303" pitchFamily="18" charset="0"/>
              </a:rPr>
              <a:t>0.1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477691" y="5242738"/>
            <a:ext cx="264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onstantia" panose="02030602050306030303" pitchFamily="18" charset="0"/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89924" y="5242738"/>
            <a:ext cx="402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onstantia" panose="02030602050306030303" pitchFamily="18" charset="0"/>
              </a:rPr>
              <a:t>10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15244" y="5242738"/>
            <a:ext cx="540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onstantia" panose="02030602050306030303" pitchFamily="18" charset="0"/>
              </a:rPr>
              <a:t>100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257925" y="2293184"/>
            <a:ext cx="358809" cy="230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1" name="TextBox 30"/>
          <p:cNvSpPr txBox="1"/>
          <p:nvPr/>
        </p:nvSpPr>
        <p:spPr>
          <a:xfrm>
            <a:off x="4101050" y="5539100"/>
            <a:ext cx="1018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i="1" dirty="0">
                <a:latin typeface="Constantia" panose="02030602050306030303" pitchFamily="18" charset="0"/>
              </a:rPr>
              <a:t>f</a:t>
            </a:r>
            <a:r>
              <a:rPr lang="en-GB" sz="2000" dirty="0">
                <a:latin typeface="Constantia" panose="02030602050306030303" pitchFamily="18" charset="0"/>
              </a:rPr>
              <a:t> [GHz]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193750" y="3042045"/>
            <a:ext cx="1549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i="1" dirty="0" err="1">
                <a:latin typeface="Constantia" panose="02030602050306030303" pitchFamily="18" charset="0"/>
              </a:rPr>
              <a:t>E</a:t>
            </a:r>
            <a:r>
              <a:rPr lang="en-GB" sz="2000" baseline="-25000" dirty="0" err="1">
                <a:latin typeface="Constantia" panose="02030602050306030303" pitchFamily="18" charset="0"/>
              </a:rPr>
              <a:t>crit</a:t>
            </a:r>
            <a:r>
              <a:rPr lang="en-GB" sz="2000" dirty="0">
                <a:latin typeface="Constantia" panose="02030602050306030303" pitchFamily="18" charset="0"/>
              </a:rPr>
              <a:t> [MV/m]</a:t>
            </a: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900113" y="6015140"/>
            <a:ext cx="7380287" cy="52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 frequencies generally preferred for large gradient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7598878" y="1499186"/>
            <a:ext cx="999313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E. Jensen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pic>
        <p:nvPicPr>
          <p:cNvPr id="13" name="Picture 12" descr="A close-up of a device&#10;&#10;AI-generated content may be incorrect.">
            <a:hlinkClick r:id="rId5"/>
            <a:extLst>
              <a:ext uri="{FF2B5EF4-FFF2-40B4-BE49-F238E27FC236}">
                <a16:creationId xmlns:a16="http://schemas.microsoft.com/office/drawing/2014/main" id="{4CDC2608-3901-2E83-608D-CACC40B3A05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0461" r="15843"/>
          <a:stretch/>
        </p:blipFill>
        <p:spPr>
          <a:xfrm>
            <a:off x="1455570" y="3729514"/>
            <a:ext cx="1085216" cy="11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945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BD0F4-3A9F-4BF2-C447-C71EAB210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204F095-7F36-0B46-1FD7-2B224DF39A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780023"/>
              </p:ext>
            </p:extLst>
          </p:nvPr>
        </p:nvGraphicFramePr>
        <p:xfrm>
          <a:off x="539750" y="838199"/>
          <a:ext cx="8064500" cy="54394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7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575">
                  <a:extLst>
                    <a:ext uri="{9D8B030D-6E8A-4147-A177-3AD203B41FA5}">
                      <a16:colId xmlns:a16="http://schemas.microsoft.com/office/drawing/2014/main" val="3510690970"/>
                    </a:ext>
                  </a:extLst>
                </a:gridCol>
              </a:tblGrid>
              <a:tr h="39305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nstantia" panose="02030602050306030303" pitchFamily="18" charset="0"/>
                        </a:rPr>
                        <a:t>Why not high RF frequencies all the time?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643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i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Transverse beam size and aperture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b="1" i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i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i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i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i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Particles are getting faster during acceleration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i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cavity scales with </a:t>
                      </a:r>
                      <a:r>
                        <a:rPr lang="en-US" b="1" i="0" baseline="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l</a:t>
                      </a:r>
                      <a:r>
                        <a:rPr lang="en-US" b="1" i="0" baseline="-25000" dirty="0" err="1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</a:t>
                      </a:r>
                      <a:r>
                        <a:rPr lang="en-US" b="1" i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= 1/</a:t>
                      </a:r>
                      <a:r>
                        <a:rPr lang="en-US" b="1" i="1" baseline="0" dirty="0" err="1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</a:t>
                      </a:r>
                      <a:r>
                        <a:rPr lang="en-US" b="1" i="0" baseline="-25000" dirty="0" err="1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</a:t>
                      </a:r>
                      <a:endParaRPr lang="en-US" b="1" i="0" baseline="-250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b="1" i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0" indent="0">
                        <a:buFont typeface="Symbol" panose="05050102010706020507" pitchFamily="18" charset="2"/>
                        <a:buNone/>
                      </a:pPr>
                      <a:endParaRPr lang="en-US" b="1" i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b="1" i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b="1" i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b="1" i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i="1" baseline="0" dirty="0" err="1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</a:t>
                      </a:r>
                      <a:r>
                        <a:rPr lang="en-US" b="1" i="0" baseline="-25000" dirty="0" err="1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</a:t>
                      </a:r>
                      <a:r>
                        <a:rPr lang="en-US" b="1" i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must sweep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i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Tunable or wideband cavities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i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Technology only below ~100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0700">
                <a:tc gridSpan="2">
                  <a:txBody>
                    <a:bodyPr/>
                    <a:lstStyle/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b="1" baseline="0" dirty="0">
                        <a:solidFill>
                          <a:srgbClr val="1F497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5423">
                <a:tc gridSpan="2">
                  <a:txBody>
                    <a:bodyPr/>
                    <a:lstStyle/>
                    <a:p>
                      <a:pPr marL="266700" lvl="1" indent="-266700">
                        <a:buFont typeface="Symbol" panose="05050102010706020507" pitchFamily="18" charset="2"/>
                        <a:buChar char="®"/>
                      </a:pPr>
                      <a:endParaRPr lang="en-GB" b="1" baseline="0" dirty="0">
                        <a:solidFill>
                          <a:srgbClr val="1F497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000258"/>
                  </a:ext>
                </a:extLst>
              </a:tr>
            </a:tbl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80E6F7D7-49A8-AD11-A612-10A88B428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1F497D"/>
                </a:solidFill>
                <a:latin typeface="Constantia" pitchFamily="18" charset="0"/>
              </a:rPr>
              <a:t>Choice of RF frequency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205693-D7F4-30C1-4F54-94BD116AD4B6}"/>
              </a:ext>
            </a:extLst>
          </p:cNvPr>
          <p:cNvGrpSpPr>
            <a:grpSpLocks noChangeAspect="1"/>
          </p:cNvGrpSpPr>
          <p:nvPr/>
        </p:nvGrpSpPr>
        <p:grpSpPr>
          <a:xfrm>
            <a:off x="4942821" y="1880414"/>
            <a:ext cx="872192" cy="976272"/>
            <a:chOff x="4942821" y="2137589"/>
            <a:chExt cx="872192" cy="97627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CC1F68B-37C3-28BB-7A07-64B86870D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2821" y="2137589"/>
              <a:ext cx="872192" cy="976272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8C701F7-3072-E2D4-2786-3D89B81FD883}"/>
                </a:ext>
              </a:extLst>
            </p:cNvPr>
            <p:cNvSpPr/>
            <p:nvPr/>
          </p:nvSpPr>
          <p:spPr>
            <a:xfrm>
              <a:off x="5362575" y="2432050"/>
              <a:ext cx="211931" cy="2286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4B85B00-4308-888C-D3C5-CBE73F4286CC}"/>
              </a:ext>
            </a:extLst>
          </p:cNvPr>
          <p:cNvSpPr txBox="1"/>
          <p:nvPr/>
        </p:nvSpPr>
        <p:spPr>
          <a:xfrm>
            <a:off x="4842563" y="1551742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tantia" panose="02030602050306030303" pitchFamily="18" charset="0"/>
              </a:rPr>
              <a:t>500 MHz</a:t>
            </a:r>
            <a:endParaRPr lang="en-GB" dirty="0">
              <a:latin typeface="Constantia" panose="02030602050306030303" pitchFamily="18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ED4AB47-E274-A0F7-CCBF-EDD4144C44AB}"/>
              </a:ext>
            </a:extLst>
          </p:cNvPr>
          <p:cNvGrpSpPr/>
          <p:nvPr/>
        </p:nvGrpSpPr>
        <p:grpSpPr>
          <a:xfrm>
            <a:off x="5860798" y="1876530"/>
            <a:ext cx="1128409" cy="654020"/>
            <a:chOff x="5860798" y="1876530"/>
            <a:chExt cx="1128409" cy="65402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0B57CA1-4439-2A59-2378-8236CBD0860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71978" y="2206550"/>
              <a:ext cx="289458" cy="324000"/>
              <a:chOff x="4942821" y="2137589"/>
              <a:chExt cx="872192" cy="976272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FA2856B-E3AA-FA37-00D0-99172A0A1D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42821" y="2137589"/>
                <a:ext cx="872192" cy="976272"/>
              </a:xfrm>
              <a:prstGeom prst="rect">
                <a:avLst/>
              </a:prstGeom>
            </p:spPr>
          </p:pic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59C3EE4-0BFC-770A-17C5-319B11BFD0CF}"/>
                  </a:ext>
                </a:extLst>
              </p:cNvPr>
              <p:cNvSpPr/>
              <p:nvPr/>
            </p:nvSpPr>
            <p:spPr>
              <a:xfrm>
                <a:off x="5362575" y="2432050"/>
                <a:ext cx="211931" cy="22860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381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87B0A48-7C20-DDD9-7D90-EA030701183E}"/>
                </a:ext>
              </a:extLst>
            </p:cNvPr>
            <p:cNvSpPr txBox="1"/>
            <p:nvPr/>
          </p:nvSpPr>
          <p:spPr>
            <a:xfrm>
              <a:off x="6051130" y="1876530"/>
              <a:ext cx="938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tantia" panose="02030602050306030303" pitchFamily="18" charset="0"/>
                </a:rPr>
                <a:t>1.5 GHz</a:t>
              </a:r>
              <a:endParaRPr lang="en-GB" dirty="0">
                <a:latin typeface="Constantia" panose="02030602050306030303" pitchFamily="18" charset="0"/>
              </a:endParaRPr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1F24D803-F18F-5BFB-8F01-48CEB5B8FB77}"/>
                </a:ext>
              </a:extLst>
            </p:cNvPr>
            <p:cNvSpPr/>
            <p:nvPr/>
          </p:nvSpPr>
          <p:spPr>
            <a:xfrm>
              <a:off x="5860798" y="2253548"/>
              <a:ext cx="401373" cy="241375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6366CE8-5814-6EB9-C8B3-DECDE6C1B7AB}"/>
              </a:ext>
            </a:extLst>
          </p:cNvPr>
          <p:cNvGrpSpPr/>
          <p:nvPr/>
        </p:nvGrpSpPr>
        <p:grpSpPr>
          <a:xfrm>
            <a:off x="6784642" y="1876529"/>
            <a:ext cx="1540015" cy="976271"/>
            <a:chOff x="6784642" y="1876529"/>
            <a:chExt cx="1540015" cy="976271"/>
          </a:xfrm>
        </p:grpSpPr>
        <p:pic>
          <p:nvPicPr>
            <p:cNvPr id="19" name="Picture 18" descr="A camel with a metal bar in its mouth&#10;&#10;AI-generated content may be incorrect.">
              <a:hlinkClick r:id="rId3"/>
              <a:extLst>
                <a:ext uri="{FF2B5EF4-FFF2-40B4-BE49-F238E27FC236}">
                  <a16:creationId xmlns:a16="http://schemas.microsoft.com/office/drawing/2014/main" id="{4437C8D4-A591-1CF8-F3B5-5F4640234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909" r="15636"/>
            <a:stretch/>
          </p:blipFill>
          <p:spPr>
            <a:xfrm>
              <a:off x="7219696" y="1876529"/>
              <a:ext cx="1104961" cy="976271"/>
            </a:xfrm>
            <a:prstGeom prst="rect">
              <a:avLst/>
            </a:prstGeom>
          </p:spPr>
        </p:pic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D327DEBE-B608-6534-9D00-F8242F31BBB0}"/>
                </a:ext>
              </a:extLst>
            </p:cNvPr>
            <p:cNvSpPr/>
            <p:nvPr/>
          </p:nvSpPr>
          <p:spPr>
            <a:xfrm>
              <a:off x="6784642" y="2253548"/>
              <a:ext cx="401373" cy="241375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7A82172-9A6B-3798-081E-2C2C2EBB7F8D}"/>
              </a:ext>
            </a:extLst>
          </p:cNvPr>
          <p:cNvSpPr/>
          <p:nvPr/>
        </p:nvSpPr>
        <p:spPr>
          <a:xfrm>
            <a:off x="569913" y="4110925"/>
            <a:ext cx="2803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/>
            <a:r>
              <a:rPr lang="en-GB" b="1" dirty="0">
                <a:latin typeface="Constantia" panose="02030602050306030303" pitchFamily="18" charset="0"/>
              </a:rPr>
              <a:t>RF frequencies</a:t>
            </a: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 below</a:t>
            </a:r>
            <a:b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</a:b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 ~200 MHz</a:t>
            </a:r>
            <a:r>
              <a:rPr lang="en-GB" b="1" dirty="0">
                <a:latin typeface="Constantia" panose="02030602050306030303" pitchFamily="18" charset="0"/>
              </a:rPr>
              <a:t> for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9ECD460-066C-574A-A2A7-F4B396CB37E3}"/>
              </a:ext>
            </a:extLst>
          </p:cNvPr>
          <p:cNvSpPr/>
          <p:nvPr/>
        </p:nvSpPr>
        <p:spPr>
          <a:xfrm>
            <a:off x="3795713" y="3863275"/>
            <a:ext cx="4864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Some hadron linear accelerators</a:t>
            </a:r>
          </a:p>
          <a:p>
            <a:pPr marL="800100" lvl="1" indent="-342900"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Cyclotrons</a:t>
            </a:r>
          </a:p>
          <a:p>
            <a:pPr marL="800100" lvl="1" indent="-342900"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Low- and medium energy hadron synchrotrons</a:t>
            </a:r>
          </a:p>
        </p:txBody>
      </p:sp>
      <p:sp>
        <p:nvSpPr>
          <p:cNvPr id="24" name="Down Arrow 8">
            <a:extLst>
              <a:ext uri="{FF2B5EF4-FFF2-40B4-BE49-F238E27FC236}">
                <a16:creationId xmlns:a16="http://schemas.microsoft.com/office/drawing/2014/main" id="{075A6775-3669-04FB-6532-2AFF63177B45}"/>
              </a:ext>
            </a:extLst>
          </p:cNvPr>
          <p:cNvSpPr/>
          <p:nvPr/>
        </p:nvSpPr>
        <p:spPr>
          <a:xfrm rot="16200000">
            <a:off x="3597935" y="4137615"/>
            <a:ext cx="681305" cy="58419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0D396B-23F0-32DF-AC48-29C37144D51F}"/>
              </a:ext>
            </a:extLst>
          </p:cNvPr>
          <p:cNvSpPr/>
          <p:nvPr/>
        </p:nvSpPr>
        <p:spPr>
          <a:xfrm>
            <a:off x="577850" y="5394305"/>
            <a:ext cx="2803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/>
            <a:r>
              <a:rPr lang="en-GB" b="1" dirty="0">
                <a:latin typeface="Constantia" panose="02030602050306030303" pitchFamily="18" charset="0"/>
              </a:rPr>
              <a:t>RF frequencies</a:t>
            </a: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 above</a:t>
            </a:r>
            <a:b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</a:b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 ~200 MHz </a:t>
            </a:r>
            <a:r>
              <a:rPr lang="en-GB" b="1" dirty="0">
                <a:latin typeface="Constantia" panose="02030602050306030303" pitchFamily="18" charset="0"/>
              </a:rPr>
              <a:t>used for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B031232-C206-F76E-3B44-3B61DDEE7531}"/>
              </a:ext>
            </a:extLst>
          </p:cNvPr>
          <p:cNvSpPr/>
          <p:nvPr/>
        </p:nvSpPr>
        <p:spPr>
          <a:xfrm>
            <a:off x="3803650" y="5232380"/>
            <a:ext cx="4864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Linear accelerators</a:t>
            </a:r>
          </a:p>
          <a:p>
            <a:pPr marL="800100" lvl="1" indent="-342900"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Electron storage rings</a:t>
            </a:r>
          </a:p>
          <a:p>
            <a:pPr marL="800100" lvl="1" indent="-342900"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High energy hadron storage rings</a:t>
            </a:r>
          </a:p>
        </p:txBody>
      </p:sp>
      <p:sp>
        <p:nvSpPr>
          <p:cNvPr id="27" name="Down Arrow 8">
            <a:extLst>
              <a:ext uri="{FF2B5EF4-FFF2-40B4-BE49-F238E27FC236}">
                <a16:creationId xmlns:a16="http://schemas.microsoft.com/office/drawing/2014/main" id="{C740A1EA-A43C-C926-DFD4-B0856ED654D0}"/>
              </a:ext>
            </a:extLst>
          </p:cNvPr>
          <p:cNvSpPr/>
          <p:nvPr/>
        </p:nvSpPr>
        <p:spPr>
          <a:xfrm rot="16200000">
            <a:off x="3605872" y="5420995"/>
            <a:ext cx="681305" cy="58419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951140-7185-E929-64DB-EE1BF3DDD733}"/>
              </a:ext>
            </a:extLst>
          </p:cNvPr>
          <p:cNvSpPr/>
          <p:nvPr/>
        </p:nvSpPr>
        <p:spPr>
          <a:xfrm>
            <a:off x="577850" y="2911212"/>
            <a:ext cx="3565525" cy="830081"/>
          </a:xfrm>
          <a:prstGeom prst="rect">
            <a:avLst/>
          </a:prstGeom>
          <a:solidFill>
            <a:srgbClr val="D2DE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E8A9EC9-BC01-6E57-6834-229B2235BCFA}"/>
              </a:ext>
            </a:extLst>
          </p:cNvPr>
          <p:cNvSpPr/>
          <p:nvPr/>
        </p:nvSpPr>
        <p:spPr>
          <a:xfrm>
            <a:off x="4316821" y="2912400"/>
            <a:ext cx="4007836" cy="830081"/>
          </a:xfrm>
          <a:prstGeom prst="rect">
            <a:avLst/>
          </a:prstGeom>
          <a:solidFill>
            <a:srgbClr val="D2DE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BC79A62-631E-BCBA-4C1F-086458A1AFDB}"/>
              </a:ext>
            </a:extLst>
          </p:cNvPr>
          <p:cNvSpPr/>
          <p:nvPr/>
        </p:nvSpPr>
        <p:spPr>
          <a:xfrm>
            <a:off x="468312" y="3790950"/>
            <a:ext cx="8191501" cy="1272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6EA8C0A-0116-B7DD-3DE5-58F0D8CBDEF5}"/>
              </a:ext>
            </a:extLst>
          </p:cNvPr>
          <p:cNvSpPr/>
          <p:nvPr/>
        </p:nvSpPr>
        <p:spPr>
          <a:xfrm>
            <a:off x="539750" y="5056898"/>
            <a:ext cx="8191501" cy="1272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99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Frequency and </a:t>
            </a:r>
            <a:r>
              <a:rPr lang="en-GB" b="1" dirty="0">
                <a:solidFill>
                  <a:prstClr val="black"/>
                </a:solidFill>
                <a:latin typeface="Constantia" pitchFamily="18" charset="0"/>
              </a:rPr>
              <a:t>v</a:t>
            </a:r>
            <a:r>
              <a:rPr lang="en-GB" sz="1800" b="1" dirty="0">
                <a:solidFill>
                  <a:prstClr val="black"/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prstClr val="black"/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Shunt impedance, beam loading, power coupling</a:t>
            </a:r>
            <a:endParaRPr lang="en-GB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Beam phase control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334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38409" y="4143091"/>
            <a:ext cx="2589088" cy="5137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Minimum voltage requirement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49" y="575348"/>
            <a:ext cx="798400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(for circular accelerators)</a:t>
            </a: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RF system must compensate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gain per turn due to changing magnetic field, </a:t>
            </a:r>
            <a:r>
              <a:rPr lang="en-GB" sz="21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 startAt="2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2"/>
            </a:pP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155" y="2631140"/>
            <a:ext cx="5106256" cy="5803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323" y="4220371"/>
            <a:ext cx="2373160" cy="3412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986" y="3326768"/>
            <a:ext cx="4668495" cy="57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EA5E6A-9B08-67C8-9E95-8322E521AA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11" r="19065"/>
          <a:stretch/>
        </p:blipFill>
        <p:spPr>
          <a:xfrm>
            <a:off x="5734031" y="4221276"/>
            <a:ext cx="166689" cy="3412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7B5B50-4257-B84E-A087-A3FBDA0C7682}"/>
              </a:ext>
            </a:extLst>
          </p:cNvPr>
          <p:cNvSpPr txBox="1"/>
          <p:nvPr/>
        </p:nvSpPr>
        <p:spPr>
          <a:xfrm>
            <a:off x="5804600" y="4228005"/>
            <a:ext cx="304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nstantia" panose="02030602050306030303" pitchFamily="18" charset="0"/>
              </a:rPr>
              <a:t>: bending,      : average radius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2BF1E4-AD90-A3DF-FDFD-151C72D781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68" r="9298"/>
          <a:stretch/>
        </p:blipFill>
        <p:spPr>
          <a:xfrm>
            <a:off x="6993728" y="4221276"/>
            <a:ext cx="235744" cy="34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54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F6237-A6F7-C4B0-07D0-5DE01EAE9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>
            <a:extLst>
              <a:ext uri="{FF2B5EF4-FFF2-40B4-BE49-F238E27FC236}">
                <a16:creationId xmlns:a16="http://schemas.microsoft.com/office/drawing/2014/main" id="{A8721D44-55ED-B7C8-C644-81AB7EAD3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49" y="575348"/>
            <a:ext cx="798400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(for circular accelerators)</a:t>
            </a: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RF system must compensate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2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loss, e.g., due to synchrotron radiation (electrons or positrons)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 startAt="2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2"/>
            </a:pP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C882003-5FEC-CD0C-BD41-89382F895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192" y="4209796"/>
            <a:ext cx="3986433" cy="622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059F64-167E-FE6C-3274-DFA5C14D4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9" y="4224196"/>
            <a:ext cx="3345619" cy="6228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12F252D-4BFB-D223-879C-15D8592364E0}"/>
              </a:ext>
            </a:extLst>
          </p:cNvPr>
          <p:cNvSpPr/>
          <p:nvPr/>
        </p:nvSpPr>
        <p:spPr>
          <a:xfrm>
            <a:off x="2938408" y="3101124"/>
            <a:ext cx="3431569" cy="9274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EC45B51-B810-F6B5-0EE2-40293336D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Minimum voltage requirement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F2C88-EB80-CECC-B7AC-510CEF53A32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774" y="3196335"/>
            <a:ext cx="3268707" cy="780106"/>
          </a:xfrm>
          <a:prstGeom prst="rect">
            <a:avLst/>
          </a:prstGeom>
        </p:spPr>
      </p:pic>
      <p:sp>
        <p:nvSpPr>
          <p:cNvPr id="14" name="Rectangle 7">
            <a:extLst>
              <a:ext uri="{FF2B5EF4-FFF2-40B4-BE49-F238E27FC236}">
                <a16:creationId xmlns:a16="http://schemas.microsoft.com/office/drawing/2014/main" id="{4874286F-5F9C-3B46-6B89-F50D0B97D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364" y="4860901"/>
            <a:ext cx="7267272" cy="405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(</a:t>
            </a:r>
            <a:r>
              <a:rPr lang="en-GB" sz="2100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m</a:t>
            </a:r>
            <a:r>
              <a:rPr lang="en-GB" sz="2100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</a:t>
            </a:r>
            <a:r>
              <a:rPr lang="en-GB" sz="2100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1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GB" sz="2100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GB" sz="21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1836</a:t>
            </a:r>
            <a:r>
              <a:rPr lang="en-GB" sz="2100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GB" sz="21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~ 1.1 ∙ 10</a:t>
            </a:r>
            <a:r>
              <a:rPr lang="en-GB" sz="2100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13</a:t>
            </a:r>
            <a:r>
              <a:rPr lang="en-GB" sz="21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times less for protons </a:t>
            </a:r>
          </a:p>
        </p:txBody>
      </p:sp>
    </p:spTree>
    <p:extLst>
      <p:ext uri="{BB962C8B-B14F-4D97-AF65-F5344CB8AC3E}">
        <p14:creationId xmlns:p14="http://schemas.microsoft.com/office/powerpoint/2010/main" val="244888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548" y="4370400"/>
            <a:ext cx="2129564" cy="291600"/>
          </a:xfrm>
          <a:prstGeom prst="rect">
            <a:avLst/>
          </a:prstGeom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49" y="1197797"/>
            <a:ext cx="77771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system expected to provide given energy gain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On-crest acceleration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Used in some linear accelerators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Insufficient in a circular accelerator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More voltage provided to avoid on-crest acceleration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Off-crest acceleration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Needed for circular accelerator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Higher voltage for given energy gain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Minimum voltage requirement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555" y="1910517"/>
            <a:ext cx="1166948" cy="2561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510" y="1817783"/>
            <a:ext cx="2352673" cy="1895582"/>
          </a:xfrm>
          <a:prstGeom prst="rect">
            <a:avLst/>
          </a:prstGeom>
        </p:spPr>
      </p:pic>
      <p:grpSp>
        <p:nvGrpSpPr>
          <p:cNvPr id="100" name="Group 99"/>
          <p:cNvGrpSpPr/>
          <p:nvPr/>
        </p:nvGrpSpPr>
        <p:grpSpPr>
          <a:xfrm>
            <a:off x="7170081" y="1817783"/>
            <a:ext cx="303972" cy="258661"/>
            <a:chOff x="6560481" y="1598708"/>
            <a:chExt cx="303972" cy="258661"/>
          </a:xfrm>
        </p:grpSpPr>
        <p:sp>
          <p:nvSpPr>
            <p:cNvPr id="9" name="Oval 8"/>
            <p:cNvSpPr/>
            <p:nvPr/>
          </p:nvSpPr>
          <p:spPr>
            <a:xfrm flipH="1">
              <a:off x="6599351" y="166614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flipH="1">
              <a:off x="6630405" y="172049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flipH="1">
              <a:off x="6659610" y="171074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flipH="1">
              <a:off x="6673744" y="168843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flipH="1">
              <a:off x="6687879" y="165994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flipH="1">
              <a:off x="6644540" y="167795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 flipH="1">
              <a:off x="6630405" y="169661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 flipH="1">
              <a:off x="6661460" y="175097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 flipH="1">
              <a:off x="6690664" y="174122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 flipH="1">
              <a:off x="6704799" y="171890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 flipH="1">
              <a:off x="6718933" y="169041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 flipH="1">
              <a:off x="6675594" y="170842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 flipH="1">
              <a:off x="6702014" y="169463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 flipH="1">
              <a:off x="6733068" y="174899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 flipH="1">
              <a:off x="6762272" y="173924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 flipH="1">
              <a:off x="6776407" y="171692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 flipH="1">
              <a:off x="6598440" y="162680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H="1">
              <a:off x="6747202" y="170644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 flipH="1">
              <a:off x="6637473" y="174122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 flipH="1">
              <a:off x="6710783" y="167306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 flipH="1">
              <a:off x="6739987" y="168580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 flipH="1">
              <a:off x="6711866" y="176351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 flipH="1">
              <a:off x="6724917" y="172058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 flipH="1">
              <a:off x="6682661" y="175303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6573765" y="165994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 flipH="1">
              <a:off x="6560481" y="172606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 flipH="1">
              <a:off x="6589686" y="171631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 flipH="1">
              <a:off x="6603820" y="169399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 flipH="1">
              <a:off x="6574616" y="168351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 flipH="1">
              <a:off x="6560481" y="170217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 flipH="1">
              <a:off x="6591535" y="175653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 flipH="1">
              <a:off x="6605670" y="171398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 flipH="1">
              <a:off x="6567548" y="174678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 flipH="1">
              <a:off x="6719335" y="174354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 flipH="1">
              <a:off x="6603581" y="164878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 flipH="1">
              <a:off x="6630405" y="163763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 flipH="1">
              <a:off x="6621945" y="165994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 flipH="1">
              <a:off x="6596836" y="178193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 flipH="1">
              <a:off x="6626040" y="177218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 flipH="1">
              <a:off x="6572849" y="177218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 flipH="1">
              <a:off x="6618038" y="178399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 flipH="1">
              <a:off x="6650595" y="162632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 flipH="1">
              <a:off x="6679800" y="161657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 flipH="1">
              <a:off x="6626608" y="161657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 flipH="1">
              <a:off x="6671797" y="162838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 flipH="1">
              <a:off x="6782075" y="173345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 flipH="1">
              <a:off x="6811279" y="172370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 flipH="1">
              <a:off x="6825414" y="170139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 flipH="1">
              <a:off x="6796209" y="169090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 flipH="1">
              <a:off x="6788994" y="167027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 flipH="1">
              <a:off x="6734003" y="177285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 flipH="1">
              <a:off x="6739671" y="178938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 flipH="1">
              <a:off x="6768876" y="177963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>
            <a:xfrm flipH="1">
              <a:off x="6783010" y="175731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 flipH="1">
              <a:off x="6752586" y="175279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4" name="Oval 63"/>
            <p:cNvSpPr/>
            <p:nvPr/>
          </p:nvSpPr>
          <p:spPr>
            <a:xfrm flipH="1">
              <a:off x="6746591" y="172619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 flipH="1">
              <a:off x="6621945" y="179739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 flipH="1">
              <a:off x="6655518" y="178499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 flipH="1">
              <a:off x="6657662" y="172837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 flipH="1">
              <a:off x="6644540" y="180358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 flipH="1">
              <a:off x="6818347" y="167897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 flipH="1">
              <a:off x="6811279" y="165326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 flipH="1">
              <a:off x="6769093" y="165787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 flipH="1">
              <a:off x="6788994" y="164473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 flipH="1">
              <a:off x="6667591" y="180113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 flipH="1">
              <a:off x="6666677" y="182071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5" name="Oval 74"/>
            <p:cNvSpPr/>
            <p:nvPr/>
          </p:nvSpPr>
          <p:spPr>
            <a:xfrm flipH="1">
              <a:off x="6688634" y="181334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6" name="Oval 75"/>
            <p:cNvSpPr/>
            <p:nvPr/>
          </p:nvSpPr>
          <p:spPr>
            <a:xfrm flipH="1">
              <a:off x="6704799" y="180484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7" name="Oval 76"/>
            <p:cNvSpPr/>
            <p:nvPr/>
          </p:nvSpPr>
          <p:spPr>
            <a:xfrm flipH="1">
              <a:off x="6710467" y="182136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8" name="Oval 77"/>
            <p:cNvSpPr/>
            <p:nvPr/>
          </p:nvSpPr>
          <p:spPr>
            <a:xfrm flipH="1">
              <a:off x="6718311" y="178778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9" name="Oval 78"/>
            <p:cNvSpPr/>
            <p:nvPr/>
          </p:nvSpPr>
          <p:spPr>
            <a:xfrm flipH="1">
              <a:off x="6682575" y="178859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0" name="Oval 79"/>
            <p:cNvSpPr/>
            <p:nvPr/>
          </p:nvSpPr>
          <p:spPr>
            <a:xfrm flipH="1">
              <a:off x="6764143" y="163360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1" name="Oval 80"/>
            <p:cNvSpPr/>
            <p:nvPr/>
          </p:nvSpPr>
          <p:spPr>
            <a:xfrm flipH="1">
              <a:off x="6733457" y="165381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2" name="Oval 81"/>
            <p:cNvSpPr/>
            <p:nvPr/>
          </p:nvSpPr>
          <p:spPr>
            <a:xfrm flipH="1">
              <a:off x="6755993" y="161625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 flipH="1">
              <a:off x="6785197" y="162899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 flipH="1">
              <a:off x="6739671" y="163144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5" name="Oval 84"/>
            <p:cNvSpPr/>
            <p:nvPr/>
          </p:nvSpPr>
          <p:spPr>
            <a:xfrm flipH="1">
              <a:off x="6715886" y="163346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6" name="Oval 85"/>
            <p:cNvSpPr/>
            <p:nvPr/>
          </p:nvSpPr>
          <p:spPr>
            <a:xfrm flipH="1">
              <a:off x="6757449" y="167851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7" name="Oval 86"/>
            <p:cNvSpPr/>
            <p:nvPr/>
          </p:nvSpPr>
          <p:spPr>
            <a:xfrm flipH="1">
              <a:off x="6806483" y="174543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8" name="Oval 87"/>
            <p:cNvSpPr/>
            <p:nvPr/>
          </p:nvSpPr>
          <p:spPr>
            <a:xfrm flipH="1">
              <a:off x="6828453" y="173304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9" name="Oval 88"/>
            <p:cNvSpPr/>
            <p:nvPr/>
          </p:nvSpPr>
          <p:spPr>
            <a:xfrm flipH="1">
              <a:off x="6814611" y="176097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0" name="Oval 89"/>
            <p:cNvSpPr/>
            <p:nvPr/>
          </p:nvSpPr>
          <p:spPr>
            <a:xfrm flipH="1">
              <a:off x="6802906" y="177905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1" name="Oval 90"/>
            <p:cNvSpPr/>
            <p:nvPr/>
          </p:nvSpPr>
          <p:spPr>
            <a:xfrm flipH="1">
              <a:off x="6785197" y="179398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2" name="Oval 91"/>
            <p:cNvSpPr/>
            <p:nvPr/>
          </p:nvSpPr>
          <p:spPr>
            <a:xfrm flipH="1">
              <a:off x="6763837" y="180094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3" name="Oval 92"/>
            <p:cNvSpPr/>
            <p:nvPr/>
          </p:nvSpPr>
          <p:spPr>
            <a:xfrm flipH="1">
              <a:off x="6736190" y="181088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4" name="Oval 93"/>
            <p:cNvSpPr/>
            <p:nvPr/>
          </p:nvSpPr>
          <p:spPr>
            <a:xfrm flipH="1">
              <a:off x="6655229" y="165722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5" name="Oval 94"/>
            <p:cNvSpPr/>
            <p:nvPr/>
          </p:nvSpPr>
          <p:spPr>
            <a:xfrm flipH="1">
              <a:off x="6688967" y="164587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6" name="Oval 95"/>
            <p:cNvSpPr/>
            <p:nvPr/>
          </p:nvSpPr>
          <p:spPr>
            <a:xfrm flipH="1">
              <a:off x="6731370" y="161200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7" name="Oval 96"/>
            <p:cNvSpPr/>
            <p:nvPr/>
          </p:nvSpPr>
          <p:spPr>
            <a:xfrm flipH="1">
              <a:off x="6707585" y="161403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8" name="Oval 97"/>
            <p:cNvSpPr/>
            <p:nvPr/>
          </p:nvSpPr>
          <p:spPr>
            <a:xfrm flipH="1">
              <a:off x="6691450" y="159870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9" name="Oval 98"/>
            <p:cNvSpPr/>
            <p:nvPr/>
          </p:nvSpPr>
          <p:spPr>
            <a:xfrm flipH="1">
              <a:off x="6655518" y="160793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pic>
        <p:nvPicPr>
          <p:cNvPr id="101" name="Picture 10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045" y="4376638"/>
            <a:ext cx="1178458" cy="259318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510" y="4346571"/>
            <a:ext cx="2352673" cy="1895582"/>
          </a:xfrm>
          <a:prstGeom prst="rect">
            <a:avLst/>
          </a:prstGeom>
        </p:spPr>
      </p:pic>
      <p:grpSp>
        <p:nvGrpSpPr>
          <p:cNvPr id="195" name="Group 194"/>
          <p:cNvGrpSpPr/>
          <p:nvPr/>
        </p:nvGrpSpPr>
        <p:grpSpPr>
          <a:xfrm>
            <a:off x="6789081" y="4765671"/>
            <a:ext cx="303972" cy="258661"/>
            <a:chOff x="6560481" y="1598708"/>
            <a:chExt cx="303972" cy="258661"/>
          </a:xfrm>
        </p:grpSpPr>
        <p:sp>
          <p:nvSpPr>
            <p:cNvPr id="196" name="Oval 195"/>
            <p:cNvSpPr/>
            <p:nvPr/>
          </p:nvSpPr>
          <p:spPr>
            <a:xfrm flipH="1">
              <a:off x="6599351" y="166614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 flipH="1">
              <a:off x="6630405" y="172049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8" name="Oval 197"/>
            <p:cNvSpPr/>
            <p:nvPr/>
          </p:nvSpPr>
          <p:spPr>
            <a:xfrm flipH="1">
              <a:off x="6659610" y="171074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 flipH="1">
              <a:off x="6673744" y="168843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 flipH="1">
              <a:off x="6687879" y="165994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 flipH="1">
              <a:off x="6644540" y="167795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 flipH="1">
              <a:off x="6630405" y="169661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 flipH="1">
              <a:off x="6661460" y="175097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 flipH="1">
              <a:off x="6690664" y="174122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5" name="Oval 204"/>
            <p:cNvSpPr/>
            <p:nvPr/>
          </p:nvSpPr>
          <p:spPr>
            <a:xfrm flipH="1">
              <a:off x="6704799" y="171890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 flipH="1">
              <a:off x="6718933" y="169041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 flipH="1">
              <a:off x="6675594" y="170842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8" name="Oval 207"/>
            <p:cNvSpPr/>
            <p:nvPr/>
          </p:nvSpPr>
          <p:spPr>
            <a:xfrm flipH="1">
              <a:off x="6702014" y="169463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9" name="Oval 208"/>
            <p:cNvSpPr/>
            <p:nvPr/>
          </p:nvSpPr>
          <p:spPr>
            <a:xfrm flipH="1">
              <a:off x="6733068" y="174899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0" name="Oval 209"/>
            <p:cNvSpPr/>
            <p:nvPr/>
          </p:nvSpPr>
          <p:spPr>
            <a:xfrm flipH="1">
              <a:off x="6762272" y="173924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1" name="Oval 210"/>
            <p:cNvSpPr/>
            <p:nvPr/>
          </p:nvSpPr>
          <p:spPr>
            <a:xfrm flipH="1">
              <a:off x="6776407" y="171692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2" name="Oval 211"/>
            <p:cNvSpPr/>
            <p:nvPr/>
          </p:nvSpPr>
          <p:spPr>
            <a:xfrm flipH="1">
              <a:off x="6598440" y="162680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3" name="Oval 212"/>
            <p:cNvSpPr/>
            <p:nvPr/>
          </p:nvSpPr>
          <p:spPr>
            <a:xfrm flipH="1">
              <a:off x="6747202" y="170644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 flipH="1">
              <a:off x="6637473" y="174122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 flipH="1">
              <a:off x="6710783" y="167306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 flipH="1">
              <a:off x="6739987" y="168580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 flipH="1">
              <a:off x="6711866" y="176351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8" name="Oval 217"/>
            <p:cNvSpPr/>
            <p:nvPr/>
          </p:nvSpPr>
          <p:spPr>
            <a:xfrm flipH="1">
              <a:off x="6724917" y="172058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9" name="Oval 218"/>
            <p:cNvSpPr/>
            <p:nvPr/>
          </p:nvSpPr>
          <p:spPr>
            <a:xfrm flipH="1">
              <a:off x="6682661" y="175303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0" name="Oval 219"/>
            <p:cNvSpPr/>
            <p:nvPr/>
          </p:nvSpPr>
          <p:spPr>
            <a:xfrm flipH="1">
              <a:off x="6573765" y="165994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1" name="Oval 220"/>
            <p:cNvSpPr/>
            <p:nvPr/>
          </p:nvSpPr>
          <p:spPr>
            <a:xfrm flipH="1">
              <a:off x="6560481" y="172606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2" name="Oval 221"/>
            <p:cNvSpPr/>
            <p:nvPr/>
          </p:nvSpPr>
          <p:spPr>
            <a:xfrm flipH="1">
              <a:off x="6589686" y="171631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3" name="Oval 222"/>
            <p:cNvSpPr/>
            <p:nvPr/>
          </p:nvSpPr>
          <p:spPr>
            <a:xfrm flipH="1">
              <a:off x="6603820" y="169399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4" name="Oval 223"/>
            <p:cNvSpPr/>
            <p:nvPr/>
          </p:nvSpPr>
          <p:spPr>
            <a:xfrm flipH="1">
              <a:off x="6574616" y="168351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5" name="Oval 224"/>
            <p:cNvSpPr/>
            <p:nvPr/>
          </p:nvSpPr>
          <p:spPr>
            <a:xfrm flipH="1">
              <a:off x="6560481" y="170217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6" name="Oval 225"/>
            <p:cNvSpPr/>
            <p:nvPr/>
          </p:nvSpPr>
          <p:spPr>
            <a:xfrm flipH="1">
              <a:off x="6591535" y="175653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7" name="Oval 226"/>
            <p:cNvSpPr/>
            <p:nvPr/>
          </p:nvSpPr>
          <p:spPr>
            <a:xfrm flipH="1">
              <a:off x="6605670" y="171398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8" name="Oval 227"/>
            <p:cNvSpPr/>
            <p:nvPr/>
          </p:nvSpPr>
          <p:spPr>
            <a:xfrm flipH="1">
              <a:off x="6567548" y="174678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9" name="Oval 228"/>
            <p:cNvSpPr/>
            <p:nvPr/>
          </p:nvSpPr>
          <p:spPr>
            <a:xfrm flipH="1">
              <a:off x="6719335" y="174354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0" name="Oval 229"/>
            <p:cNvSpPr/>
            <p:nvPr/>
          </p:nvSpPr>
          <p:spPr>
            <a:xfrm flipH="1">
              <a:off x="6603581" y="164878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1" name="Oval 230"/>
            <p:cNvSpPr/>
            <p:nvPr/>
          </p:nvSpPr>
          <p:spPr>
            <a:xfrm flipH="1">
              <a:off x="6630405" y="163763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2" name="Oval 231"/>
            <p:cNvSpPr/>
            <p:nvPr/>
          </p:nvSpPr>
          <p:spPr>
            <a:xfrm flipH="1">
              <a:off x="6621945" y="165994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3" name="Oval 232"/>
            <p:cNvSpPr/>
            <p:nvPr/>
          </p:nvSpPr>
          <p:spPr>
            <a:xfrm flipH="1">
              <a:off x="6596836" y="178193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4" name="Oval 233"/>
            <p:cNvSpPr/>
            <p:nvPr/>
          </p:nvSpPr>
          <p:spPr>
            <a:xfrm flipH="1">
              <a:off x="6626040" y="177218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5" name="Oval 234"/>
            <p:cNvSpPr/>
            <p:nvPr/>
          </p:nvSpPr>
          <p:spPr>
            <a:xfrm flipH="1">
              <a:off x="6572849" y="177218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6" name="Oval 235"/>
            <p:cNvSpPr/>
            <p:nvPr/>
          </p:nvSpPr>
          <p:spPr>
            <a:xfrm flipH="1">
              <a:off x="6618038" y="178399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7" name="Oval 236"/>
            <p:cNvSpPr/>
            <p:nvPr/>
          </p:nvSpPr>
          <p:spPr>
            <a:xfrm flipH="1">
              <a:off x="6650595" y="162632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 flipH="1">
              <a:off x="6679800" y="161657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9" name="Oval 238"/>
            <p:cNvSpPr/>
            <p:nvPr/>
          </p:nvSpPr>
          <p:spPr>
            <a:xfrm flipH="1">
              <a:off x="6626608" y="161657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0" name="Oval 239"/>
            <p:cNvSpPr/>
            <p:nvPr/>
          </p:nvSpPr>
          <p:spPr>
            <a:xfrm flipH="1">
              <a:off x="6671797" y="162838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1" name="Oval 240"/>
            <p:cNvSpPr/>
            <p:nvPr/>
          </p:nvSpPr>
          <p:spPr>
            <a:xfrm flipH="1">
              <a:off x="6782075" y="173345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2" name="Oval 241"/>
            <p:cNvSpPr/>
            <p:nvPr/>
          </p:nvSpPr>
          <p:spPr>
            <a:xfrm flipH="1">
              <a:off x="6811279" y="172370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3" name="Oval 242"/>
            <p:cNvSpPr/>
            <p:nvPr/>
          </p:nvSpPr>
          <p:spPr>
            <a:xfrm flipH="1">
              <a:off x="6825414" y="170139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4" name="Oval 243"/>
            <p:cNvSpPr/>
            <p:nvPr/>
          </p:nvSpPr>
          <p:spPr>
            <a:xfrm flipH="1">
              <a:off x="6796209" y="169090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5" name="Oval 244"/>
            <p:cNvSpPr/>
            <p:nvPr/>
          </p:nvSpPr>
          <p:spPr>
            <a:xfrm flipH="1">
              <a:off x="6788994" y="167027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6" name="Oval 245"/>
            <p:cNvSpPr/>
            <p:nvPr/>
          </p:nvSpPr>
          <p:spPr>
            <a:xfrm flipH="1">
              <a:off x="6734003" y="177285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7" name="Oval 246"/>
            <p:cNvSpPr/>
            <p:nvPr/>
          </p:nvSpPr>
          <p:spPr>
            <a:xfrm flipH="1">
              <a:off x="6739671" y="178938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8" name="Oval 247"/>
            <p:cNvSpPr/>
            <p:nvPr/>
          </p:nvSpPr>
          <p:spPr>
            <a:xfrm flipH="1">
              <a:off x="6768876" y="177963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9" name="Oval 248"/>
            <p:cNvSpPr/>
            <p:nvPr/>
          </p:nvSpPr>
          <p:spPr>
            <a:xfrm flipH="1">
              <a:off x="6783010" y="175731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0" name="Oval 249"/>
            <p:cNvSpPr/>
            <p:nvPr/>
          </p:nvSpPr>
          <p:spPr>
            <a:xfrm flipH="1">
              <a:off x="6752586" y="175279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1" name="Oval 250"/>
            <p:cNvSpPr/>
            <p:nvPr/>
          </p:nvSpPr>
          <p:spPr>
            <a:xfrm flipH="1">
              <a:off x="6746591" y="172619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2" name="Oval 251"/>
            <p:cNvSpPr/>
            <p:nvPr/>
          </p:nvSpPr>
          <p:spPr>
            <a:xfrm flipH="1">
              <a:off x="6621945" y="179739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3" name="Oval 252"/>
            <p:cNvSpPr/>
            <p:nvPr/>
          </p:nvSpPr>
          <p:spPr>
            <a:xfrm flipH="1">
              <a:off x="6655518" y="178499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4" name="Oval 253"/>
            <p:cNvSpPr/>
            <p:nvPr/>
          </p:nvSpPr>
          <p:spPr>
            <a:xfrm flipH="1">
              <a:off x="6657662" y="172837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5" name="Oval 254"/>
            <p:cNvSpPr/>
            <p:nvPr/>
          </p:nvSpPr>
          <p:spPr>
            <a:xfrm flipH="1">
              <a:off x="6644540" y="180358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6" name="Oval 255"/>
            <p:cNvSpPr/>
            <p:nvPr/>
          </p:nvSpPr>
          <p:spPr>
            <a:xfrm flipH="1">
              <a:off x="6818347" y="167897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7" name="Oval 256"/>
            <p:cNvSpPr/>
            <p:nvPr/>
          </p:nvSpPr>
          <p:spPr>
            <a:xfrm flipH="1">
              <a:off x="6811279" y="165326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8" name="Oval 257"/>
            <p:cNvSpPr/>
            <p:nvPr/>
          </p:nvSpPr>
          <p:spPr>
            <a:xfrm flipH="1">
              <a:off x="6769093" y="165787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9" name="Oval 258"/>
            <p:cNvSpPr/>
            <p:nvPr/>
          </p:nvSpPr>
          <p:spPr>
            <a:xfrm flipH="1">
              <a:off x="6788994" y="164473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0" name="Oval 259"/>
            <p:cNvSpPr/>
            <p:nvPr/>
          </p:nvSpPr>
          <p:spPr>
            <a:xfrm flipH="1">
              <a:off x="6667591" y="180113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1" name="Oval 260"/>
            <p:cNvSpPr/>
            <p:nvPr/>
          </p:nvSpPr>
          <p:spPr>
            <a:xfrm flipH="1">
              <a:off x="6666677" y="182071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2" name="Oval 261"/>
            <p:cNvSpPr/>
            <p:nvPr/>
          </p:nvSpPr>
          <p:spPr>
            <a:xfrm flipH="1">
              <a:off x="6688634" y="181334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3" name="Oval 262"/>
            <p:cNvSpPr/>
            <p:nvPr/>
          </p:nvSpPr>
          <p:spPr>
            <a:xfrm flipH="1">
              <a:off x="6704799" y="180484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4" name="Oval 263"/>
            <p:cNvSpPr/>
            <p:nvPr/>
          </p:nvSpPr>
          <p:spPr>
            <a:xfrm flipH="1">
              <a:off x="6710467" y="182136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5" name="Oval 264"/>
            <p:cNvSpPr/>
            <p:nvPr/>
          </p:nvSpPr>
          <p:spPr>
            <a:xfrm flipH="1">
              <a:off x="6718311" y="178778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6" name="Oval 265"/>
            <p:cNvSpPr/>
            <p:nvPr/>
          </p:nvSpPr>
          <p:spPr>
            <a:xfrm flipH="1">
              <a:off x="6682575" y="178859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7" name="Oval 266"/>
            <p:cNvSpPr/>
            <p:nvPr/>
          </p:nvSpPr>
          <p:spPr>
            <a:xfrm flipH="1">
              <a:off x="6764143" y="163360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8" name="Oval 267"/>
            <p:cNvSpPr/>
            <p:nvPr/>
          </p:nvSpPr>
          <p:spPr>
            <a:xfrm flipH="1">
              <a:off x="6733457" y="165381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9" name="Oval 268"/>
            <p:cNvSpPr/>
            <p:nvPr/>
          </p:nvSpPr>
          <p:spPr>
            <a:xfrm flipH="1">
              <a:off x="6755993" y="161625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0" name="Oval 269"/>
            <p:cNvSpPr/>
            <p:nvPr/>
          </p:nvSpPr>
          <p:spPr>
            <a:xfrm flipH="1">
              <a:off x="6785197" y="162899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1" name="Oval 270"/>
            <p:cNvSpPr/>
            <p:nvPr/>
          </p:nvSpPr>
          <p:spPr>
            <a:xfrm flipH="1">
              <a:off x="6739671" y="1631441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2" name="Oval 271"/>
            <p:cNvSpPr/>
            <p:nvPr/>
          </p:nvSpPr>
          <p:spPr>
            <a:xfrm flipH="1">
              <a:off x="6715886" y="1633464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3" name="Oval 272"/>
            <p:cNvSpPr/>
            <p:nvPr/>
          </p:nvSpPr>
          <p:spPr>
            <a:xfrm flipH="1">
              <a:off x="6757449" y="167851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4" name="Oval 273"/>
            <p:cNvSpPr/>
            <p:nvPr/>
          </p:nvSpPr>
          <p:spPr>
            <a:xfrm flipH="1">
              <a:off x="6806483" y="1745437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5" name="Oval 274"/>
            <p:cNvSpPr/>
            <p:nvPr/>
          </p:nvSpPr>
          <p:spPr>
            <a:xfrm flipH="1">
              <a:off x="6828453" y="173304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6" name="Oval 275"/>
            <p:cNvSpPr/>
            <p:nvPr/>
          </p:nvSpPr>
          <p:spPr>
            <a:xfrm flipH="1">
              <a:off x="6814611" y="1760973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7" name="Oval 276"/>
            <p:cNvSpPr/>
            <p:nvPr/>
          </p:nvSpPr>
          <p:spPr>
            <a:xfrm flipH="1">
              <a:off x="6802906" y="177905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8" name="Oval 277"/>
            <p:cNvSpPr/>
            <p:nvPr/>
          </p:nvSpPr>
          <p:spPr>
            <a:xfrm flipH="1">
              <a:off x="6785197" y="179398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9" name="Oval 278"/>
            <p:cNvSpPr/>
            <p:nvPr/>
          </p:nvSpPr>
          <p:spPr>
            <a:xfrm flipH="1">
              <a:off x="6763837" y="180094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0" name="Oval 279"/>
            <p:cNvSpPr/>
            <p:nvPr/>
          </p:nvSpPr>
          <p:spPr>
            <a:xfrm flipH="1">
              <a:off x="6736190" y="181088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1" name="Oval 280"/>
            <p:cNvSpPr/>
            <p:nvPr/>
          </p:nvSpPr>
          <p:spPr>
            <a:xfrm flipH="1">
              <a:off x="6655229" y="165722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2" name="Oval 281"/>
            <p:cNvSpPr/>
            <p:nvPr/>
          </p:nvSpPr>
          <p:spPr>
            <a:xfrm flipH="1">
              <a:off x="6688967" y="164587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3" name="Oval 282"/>
            <p:cNvSpPr/>
            <p:nvPr/>
          </p:nvSpPr>
          <p:spPr>
            <a:xfrm flipH="1">
              <a:off x="6731370" y="161200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4" name="Oval 283"/>
            <p:cNvSpPr/>
            <p:nvPr/>
          </p:nvSpPr>
          <p:spPr>
            <a:xfrm flipH="1">
              <a:off x="6707585" y="161403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5" name="Oval 284"/>
            <p:cNvSpPr/>
            <p:nvPr/>
          </p:nvSpPr>
          <p:spPr>
            <a:xfrm flipH="1">
              <a:off x="6691450" y="1598708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6" name="Oval 285"/>
            <p:cNvSpPr/>
            <p:nvPr/>
          </p:nvSpPr>
          <p:spPr>
            <a:xfrm flipH="1">
              <a:off x="6655518" y="160793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379" name="TextBox 378"/>
          <p:cNvSpPr txBox="1"/>
          <p:nvPr/>
        </p:nvSpPr>
        <p:spPr>
          <a:xfrm>
            <a:off x="2808702" y="4265364"/>
            <a:ext cx="45076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dirty="0">
                <a:latin typeface="Constantia" panose="02030602050306030303" pitchFamily="18" charset="0"/>
                <a:sym typeface="Symbol" panose="05050102010706020507" pitchFamily="18" charset="2"/>
              </a:rPr>
              <a:t></a:t>
            </a:r>
            <a:endParaRPr lang="en-GB" sz="21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832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 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7825" y="1659681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Cavity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877825" y="3196173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Power amplifier</a:t>
            </a:r>
          </a:p>
        </p:txBody>
      </p:sp>
      <p:sp>
        <p:nvSpPr>
          <p:cNvPr id="5" name="Rectangle 4"/>
          <p:cNvSpPr/>
          <p:nvPr/>
        </p:nvSpPr>
        <p:spPr>
          <a:xfrm>
            <a:off x="877825" y="4742939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Low-level RF</a:t>
            </a:r>
          </a:p>
          <a:p>
            <a:pPr algn="ctr"/>
            <a:r>
              <a:rPr lang="en-GB" sz="2100" b="1" dirty="0">
                <a:latin typeface="Constantia" panose="02030602050306030303" pitchFamily="18" charset="0"/>
              </a:rPr>
              <a:t>system</a:t>
            </a:r>
          </a:p>
        </p:txBody>
      </p:sp>
      <p:sp>
        <p:nvSpPr>
          <p:cNvPr id="7" name="Right Arrow 6"/>
          <p:cNvSpPr/>
          <p:nvPr/>
        </p:nvSpPr>
        <p:spPr>
          <a:xfrm rot="16200000">
            <a:off x="1728273" y="2661788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6200000">
            <a:off x="1728273" y="4208555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6200000">
            <a:off x="1728273" y="1125296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82866" y="6595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2" name="Right Arrow 11"/>
          <p:cNvSpPr/>
          <p:nvPr/>
        </p:nvSpPr>
        <p:spPr>
          <a:xfrm rot="16200000">
            <a:off x="1728272" y="5755322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82865" y="62819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626778" y="1799894"/>
            <a:ext cx="46536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Convert RF power into longitudinal electric field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Amplify low-power signal from beam control to kW, MW or GW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Provide RF signals with correct frequency, amplitude and phase</a:t>
            </a:r>
          </a:p>
        </p:txBody>
      </p:sp>
    </p:spTree>
    <p:extLst>
      <p:ext uri="{BB962C8B-B14F-4D97-AF65-F5344CB8AC3E}">
        <p14:creationId xmlns:p14="http://schemas.microsoft.com/office/powerpoint/2010/main" val="1706505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 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7825" y="1659681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Cavity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877825" y="3196173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Power amplifier</a:t>
            </a:r>
          </a:p>
        </p:txBody>
      </p:sp>
      <p:sp>
        <p:nvSpPr>
          <p:cNvPr id="5" name="Rectangle 4"/>
          <p:cNvSpPr/>
          <p:nvPr/>
        </p:nvSpPr>
        <p:spPr>
          <a:xfrm>
            <a:off x="877825" y="4742939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Low-level RF</a:t>
            </a:r>
          </a:p>
          <a:p>
            <a:pPr algn="ctr"/>
            <a:r>
              <a:rPr lang="en-GB" sz="2100" b="1" dirty="0">
                <a:latin typeface="Constantia" panose="02030602050306030303" pitchFamily="18" charset="0"/>
              </a:rPr>
              <a:t>system</a:t>
            </a:r>
          </a:p>
        </p:txBody>
      </p:sp>
      <p:sp>
        <p:nvSpPr>
          <p:cNvPr id="7" name="Right Arrow 6"/>
          <p:cNvSpPr/>
          <p:nvPr/>
        </p:nvSpPr>
        <p:spPr>
          <a:xfrm rot="16200000">
            <a:off x="1728273" y="2661788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6200000">
            <a:off x="1728273" y="4208555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6200000">
            <a:off x="1728273" y="1125296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82866" y="6595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2" name="Right Arrow 11"/>
          <p:cNvSpPr/>
          <p:nvPr/>
        </p:nvSpPr>
        <p:spPr>
          <a:xfrm rot="16200000">
            <a:off x="1728272" y="5755322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82865" y="62819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626778" y="1799894"/>
            <a:ext cx="46536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Convert RF power into longitudinal electric field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Amplify low-power signal from beam control to kW, MW or GW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Provide RF signals with correct frequency, amplitude and phase</a:t>
            </a:r>
          </a:p>
        </p:txBody>
      </p:sp>
      <p:sp>
        <p:nvSpPr>
          <p:cNvPr id="3" name="Rectangle 2"/>
          <p:cNvSpPr/>
          <p:nvPr/>
        </p:nvSpPr>
        <p:spPr>
          <a:xfrm>
            <a:off x="770561" y="3020602"/>
            <a:ext cx="2527443" cy="367686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8959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Frequency and v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latin typeface="Constantia" pitchFamily="18" charset="0"/>
              </a:rPr>
              <a:t>Shunt impedance, beam loading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, power coupling</a:t>
            </a:r>
            <a:endParaRPr lang="en-GB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Beam phase control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983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prstClr val="black"/>
                </a:solidFill>
                <a:latin typeface="Constantia" pitchFamily="18" charset="0"/>
              </a:rPr>
              <a:t>Frequency and v</a:t>
            </a:r>
            <a:r>
              <a:rPr lang="en-GB" sz="1800" b="1" dirty="0">
                <a:solidFill>
                  <a:prstClr val="black"/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prstClr val="black"/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latin typeface="Constantia" pitchFamily="18" charset="0"/>
              </a:rPr>
              <a:t>Shunt impedance, beam loading, power coupling</a:t>
            </a:r>
            <a:endParaRPr lang="en-GB" sz="1800" b="1" dirty="0"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latin typeface="Constantia" pitchFamily="18" charset="0"/>
              </a:rPr>
              <a:t>Beam phase control</a:t>
            </a:r>
            <a:endParaRPr lang="en-US" b="1" dirty="0"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803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Cavity parameters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resonance of a cavity can be understood as simple parallel resonant circuit described by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753" y="4960134"/>
            <a:ext cx="2240780" cy="63566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61" y="4569466"/>
            <a:ext cx="3823074" cy="5978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90" y="5678853"/>
            <a:ext cx="2344774" cy="67519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752" y="4147019"/>
            <a:ext cx="2240780" cy="556086"/>
          </a:xfrm>
          <a:prstGeom prst="rect">
            <a:avLst/>
          </a:prstGeom>
        </p:spPr>
      </p:pic>
      <p:cxnSp>
        <p:nvCxnSpPr>
          <p:cNvPr id="98" name="Straight Arrow Connector 97"/>
          <p:cNvCxnSpPr/>
          <p:nvPr/>
        </p:nvCxnSpPr>
        <p:spPr>
          <a:xfrm flipH="1">
            <a:off x="4873400" y="4432300"/>
            <a:ext cx="727300" cy="204319"/>
          </a:xfrm>
          <a:prstGeom prst="straightConnector1">
            <a:avLst/>
          </a:prstGeom>
          <a:ln w="3810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 flipV="1">
            <a:off x="4723158" y="5013325"/>
            <a:ext cx="877442" cy="247595"/>
          </a:xfrm>
          <a:prstGeom prst="straightConnector1">
            <a:avLst/>
          </a:prstGeom>
          <a:ln w="3810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2571750" y="1860912"/>
            <a:ext cx="1289051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2461215" y="2306403"/>
            <a:ext cx="229060" cy="1145299"/>
            <a:chOff x="2888616" y="2282692"/>
            <a:chExt cx="152400" cy="762000"/>
          </a:xfrm>
        </p:grpSpPr>
        <p:sp>
          <p:nvSpPr>
            <p:cNvPr id="130" name="Arc 129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31" name="Arc 130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32" name="Arc 131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33" name="Arc 132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34" name="Arc 133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142" name="Straight Connector 141"/>
          <p:cNvCxnSpPr/>
          <p:nvPr/>
        </p:nvCxnSpPr>
        <p:spPr>
          <a:xfrm flipV="1">
            <a:off x="2575746" y="1853257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V="1">
            <a:off x="2575746" y="3435201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2566194" y="3904849"/>
            <a:ext cx="13009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/>
          <p:cNvSpPr/>
          <p:nvPr/>
        </p:nvSpPr>
        <p:spPr>
          <a:xfrm>
            <a:off x="3204780" y="1816100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/>
          <p:cNvSpPr/>
          <p:nvPr/>
        </p:nvSpPr>
        <p:spPr>
          <a:xfrm>
            <a:off x="3204780" y="3857656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7" name="Group 146"/>
          <p:cNvGrpSpPr/>
          <p:nvPr/>
        </p:nvGrpSpPr>
        <p:grpSpPr>
          <a:xfrm>
            <a:off x="3111445" y="1853257"/>
            <a:ext cx="469137" cy="2065116"/>
            <a:chOff x="3721045" y="1853257"/>
            <a:chExt cx="469137" cy="2065116"/>
          </a:xfrm>
        </p:grpSpPr>
        <p:sp>
          <p:nvSpPr>
            <p:cNvPr id="148" name="Rectangle 147"/>
            <p:cNvSpPr/>
            <p:nvPr/>
          </p:nvSpPr>
          <p:spPr>
            <a:xfrm>
              <a:off x="3721045" y="2394163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149" name="Straight Connector 148"/>
            <p:cNvCxnSpPr/>
            <p:nvPr/>
          </p:nvCxnSpPr>
          <p:spPr>
            <a:xfrm flipV="1">
              <a:off x="3855410" y="1853257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3856849" y="3363945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/>
            <p:cNvSpPr txBox="1"/>
            <p:nvPr/>
          </p:nvSpPr>
          <p:spPr>
            <a:xfrm>
              <a:off x="3868358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3591488" y="1853256"/>
            <a:ext cx="561461" cy="2051594"/>
            <a:chOff x="2991413" y="1853256"/>
            <a:chExt cx="561461" cy="2051594"/>
          </a:xfrm>
        </p:grpSpPr>
        <p:grpSp>
          <p:nvGrpSpPr>
            <p:cNvPr id="153" name="Group 152"/>
            <p:cNvGrpSpPr/>
            <p:nvPr/>
          </p:nvGrpSpPr>
          <p:grpSpPr>
            <a:xfrm>
              <a:off x="2991413" y="2783702"/>
              <a:ext cx="513188" cy="214853"/>
              <a:chOff x="3400623" y="2600252"/>
              <a:chExt cx="441652" cy="142948"/>
            </a:xfrm>
          </p:grpSpPr>
          <p:cxnSp>
            <p:nvCxnSpPr>
              <p:cNvPr id="157" name="Straight Arrow Connector 156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4" name="Straight Connector 153"/>
            <p:cNvCxnSpPr/>
            <p:nvPr/>
          </p:nvCxnSpPr>
          <p:spPr>
            <a:xfrm flipV="1">
              <a:off x="3250336" y="1853256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3254864" y="2993585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3231050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sp>
        <p:nvSpPr>
          <p:cNvPr id="159" name="TextBox 158"/>
          <p:cNvSpPr txBox="1"/>
          <p:nvPr/>
        </p:nvSpPr>
        <p:spPr>
          <a:xfrm>
            <a:off x="2581574" y="1936895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cxnSp>
        <p:nvCxnSpPr>
          <p:cNvPr id="160" name="Straight Arrow Connector 159"/>
          <p:cNvCxnSpPr/>
          <p:nvPr/>
        </p:nvCxnSpPr>
        <p:spPr>
          <a:xfrm>
            <a:off x="1578179" y="1860912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>
            <a:off x="1578179" y="3904849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1300418" y="2671304"/>
            <a:ext cx="858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C0504D"/>
                </a:solidFill>
                <a:latin typeface="Constantia" panose="02030602050306030303" pitchFamily="18" charset="0"/>
              </a:rPr>
              <a:t>Z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(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</a:rPr>
              <a:t>w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)</a:t>
            </a:r>
          </a:p>
        </p:txBody>
      </p:sp>
      <p:pic>
        <p:nvPicPr>
          <p:cNvPr id="163" name="Picture 16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04" y="2112369"/>
            <a:ext cx="2940049" cy="640853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467" y="3038500"/>
            <a:ext cx="1339048" cy="650886"/>
          </a:xfrm>
          <a:prstGeom prst="rect">
            <a:avLst/>
          </a:prstGeom>
        </p:spPr>
      </p:pic>
      <p:sp>
        <p:nvSpPr>
          <p:cNvPr id="165" name="TextBox 164"/>
          <p:cNvSpPr txBox="1"/>
          <p:nvPr/>
        </p:nvSpPr>
        <p:spPr>
          <a:xfrm>
            <a:off x="4873399" y="3129423"/>
            <a:ext cx="75533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Constantia" panose="02030602050306030303" pitchFamily="18" charset="0"/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1335475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Cavity parameters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2571750" y="1860912"/>
            <a:ext cx="1289051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2461215" y="2306403"/>
            <a:ext cx="229060" cy="1145299"/>
            <a:chOff x="2888616" y="2282692"/>
            <a:chExt cx="152400" cy="762000"/>
          </a:xfrm>
        </p:grpSpPr>
        <p:sp>
          <p:nvSpPr>
            <p:cNvPr id="56" name="Arc 55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7" name="Arc 56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8" name="Arc 57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9" name="Arc 58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60" name="Arc 59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69" name="Straight Connector 68"/>
          <p:cNvCxnSpPr/>
          <p:nvPr/>
        </p:nvCxnSpPr>
        <p:spPr>
          <a:xfrm flipV="1">
            <a:off x="2575746" y="1853257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2575746" y="3435201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2566194" y="3904849"/>
            <a:ext cx="13009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3204780" y="1816100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3204780" y="3857656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resonance of a cavity can be understood as simple parallel resonant circuit described by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11445" y="1853257"/>
            <a:ext cx="469137" cy="2065116"/>
            <a:chOff x="3721045" y="1853257"/>
            <a:chExt cx="469137" cy="2065116"/>
          </a:xfrm>
        </p:grpSpPr>
        <p:sp>
          <p:nvSpPr>
            <p:cNvPr id="65" name="Rectangle 64"/>
            <p:cNvSpPr/>
            <p:nvPr/>
          </p:nvSpPr>
          <p:spPr>
            <a:xfrm>
              <a:off x="3721045" y="2394163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V="1">
              <a:off x="3855410" y="1853257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3856849" y="3363945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868358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591488" y="1853256"/>
            <a:ext cx="561461" cy="2051594"/>
            <a:chOff x="2991413" y="1853256"/>
            <a:chExt cx="561461" cy="2051594"/>
          </a:xfrm>
        </p:grpSpPr>
        <p:grpSp>
          <p:nvGrpSpPr>
            <p:cNvPr id="66" name="Group 65"/>
            <p:cNvGrpSpPr/>
            <p:nvPr/>
          </p:nvGrpSpPr>
          <p:grpSpPr>
            <a:xfrm>
              <a:off x="2991413" y="2783702"/>
              <a:ext cx="513188" cy="214853"/>
              <a:chOff x="3400623" y="2600252"/>
              <a:chExt cx="441652" cy="142948"/>
            </a:xfrm>
          </p:grpSpPr>
          <p:cxnSp>
            <p:nvCxnSpPr>
              <p:cNvPr id="67" name="Straight Arrow Connector 66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/>
            <p:cNvCxnSpPr/>
            <p:nvPr/>
          </p:nvCxnSpPr>
          <p:spPr>
            <a:xfrm flipV="1">
              <a:off x="3250336" y="1853256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3254864" y="2993585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3231050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2581574" y="1936895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78179" y="1860912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1578179" y="3904849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300418" y="2671304"/>
            <a:ext cx="858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C0504D"/>
                </a:solidFill>
                <a:latin typeface="Constantia" panose="02030602050306030303" pitchFamily="18" charset="0"/>
              </a:rPr>
              <a:t>Z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(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</a:rPr>
              <a:t>w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04" y="2112369"/>
            <a:ext cx="2940049" cy="64085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90" y="4247383"/>
            <a:ext cx="2344774" cy="67519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467" y="3038500"/>
            <a:ext cx="1339048" cy="650886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873399" y="3129423"/>
            <a:ext cx="75533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Constantia" panose="02030602050306030303" pitchFamily="18" charset="0"/>
              </a:rPr>
              <a:t>with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1" y="4293875"/>
            <a:ext cx="4584894" cy="96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3681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Cavity parameters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2571750" y="1860912"/>
            <a:ext cx="1289051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2461215" y="2306403"/>
            <a:ext cx="229060" cy="1145299"/>
            <a:chOff x="2888616" y="2282692"/>
            <a:chExt cx="152400" cy="762000"/>
          </a:xfrm>
        </p:grpSpPr>
        <p:sp>
          <p:nvSpPr>
            <p:cNvPr id="56" name="Arc 55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7" name="Arc 56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8" name="Arc 57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9" name="Arc 58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60" name="Arc 59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69" name="Straight Connector 68"/>
          <p:cNvCxnSpPr/>
          <p:nvPr/>
        </p:nvCxnSpPr>
        <p:spPr>
          <a:xfrm flipV="1">
            <a:off x="2575746" y="1853257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2575746" y="3435201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2566194" y="3904849"/>
            <a:ext cx="13009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3204780" y="1816100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3204780" y="3857656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resonance of a cavity can be understood as simple parallel resonant circuit described by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Resonant circuit can also be described by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or any other set of three parameters</a:t>
            </a: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11445" y="1853257"/>
            <a:ext cx="469137" cy="2065116"/>
            <a:chOff x="3721045" y="1853257"/>
            <a:chExt cx="469137" cy="2065116"/>
          </a:xfrm>
        </p:grpSpPr>
        <p:sp>
          <p:nvSpPr>
            <p:cNvPr id="65" name="Rectangle 64"/>
            <p:cNvSpPr/>
            <p:nvPr/>
          </p:nvSpPr>
          <p:spPr>
            <a:xfrm>
              <a:off x="3721045" y="2394163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V="1">
              <a:off x="3855410" y="1853257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3856849" y="3363945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868358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591488" y="1853256"/>
            <a:ext cx="561461" cy="2051594"/>
            <a:chOff x="2991413" y="1853256"/>
            <a:chExt cx="561461" cy="2051594"/>
          </a:xfrm>
        </p:grpSpPr>
        <p:grpSp>
          <p:nvGrpSpPr>
            <p:cNvPr id="66" name="Group 65"/>
            <p:cNvGrpSpPr/>
            <p:nvPr/>
          </p:nvGrpSpPr>
          <p:grpSpPr>
            <a:xfrm>
              <a:off x="2991413" y="2783702"/>
              <a:ext cx="513188" cy="214853"/>
              <a:chOff x="3400623" y="2600252"/>
              <a:chExt cx="441652" cy="142948"/>
            </a:xfrm>
          </p:grpSpPr>
          <p:cxnSp>
            <p:nvCxnSpPr>
              <p:cNvPr id="67" name="Straight Arrow Connector 66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/>
            <p:cNvCxnSpPr/>
            <p:nvPr/>
          </p:nvCxnSpPr>
          <p:spPr>
            <a:xfrm flipV="1">
              <a:off x="3250336" y="1853256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3254864" y="2993585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3231050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2581574" y="1936895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78179" y="1860912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1578179" y="3904849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300418" y="2671304"/>
            <a:ext cx="858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C0504D"/>
                </a:solidFill>
                <a:latin typeface="Constantia" panose="02030602050306030303" pitchFamily="18" charset="0"/>
              </a:rPr>
              <a:t>Z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(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</a:rPr>
              <a:t>w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90" y="4247383"/>
            <a:ext cx="2344774" cy="6751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1" y="4293875"/>
            <a:ext cx="4584894" cy="9605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64" y="1825612"/>
            <a:ext cx="3729705" cy="2408324"/>
          </a:xfrm>
          <a:prstGeom prst="rect">
            <a:avLst/>
          </a:prstGeom>
        </p:spPr>
      </p:pic>
      <p:sp>
        <p:nvSpPr>
          <p:cNvPr id="8" name="Left-Right Arrow 7"/>
          <p:cNvSpPr/>
          <p:nvPr/>
        </p:nvSpPr>
        <p:spPr>
          <a:xfrm>
            <a:off x="6431756" y="3086802"/>
            <a:ext cx="276225" cy="277141"/>
          </a:xfrm>
          <a:prstGeom prst="leftRightArrow">
            <a:avLst>
              <a:gd name="adj1" fmla="val 48282"/>
              <a:gd name="adj2" fmla="val 2680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666913" y="301548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latin typeface="Symbol" panose="05050102010706020507" pitchFamily="18" charset="2"/>
              </a:rPr>
              <a:t>Dw</a:t>
            </a:r>
            <a:endParaRPr lang="en-GB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4011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Cavity parameters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7" y="8382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 common choice by cavity designers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R/Q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why?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Resonance frequency, </a:t>
            </a:r>
            <a:r>
              <a:rPr lang="en-GB" sz="24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4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Exactly defined for given application, e.g. </a:t>
            </a:r>
            <a:r>
              <a:rPr lang="en-GB" sz="21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hf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Shunt impedance, </a:t>
            </a:r>
            <a:r>
              <a:rPr lang="en-GB" sz="24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required to produce a given voltage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without beam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“R-upon-Q”, </a:t>
            </a:r>
            <a:r>
              <a:rPr lang="en-GB" sz="24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4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Defined only by the cavity geometry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Criterion to optimize a geometry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Detuning with beam proportional to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50770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6000750" y="5362576"/>
            <a:ext cx="600075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Why R/Q?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7" y="838200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Charged particle experiences cavity gap as capacitor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geometry with small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to reduce beam loading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007" y="1784103"/>
            <a:ext cx="4346824" cy="2831645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1016000" y="1432568"/>
            <a:ext cx="2813208" cy="2709877"/>
            <a:chOff x="1092200" y="1432568"/>
            <a:chExt cx="2813208" cy="2709877"/>
          </a:xfrm>
        </p:grpSpPr>
        <p:sp>
          <p:nvSpPr>
            <p:cNvPr id="35" name="Oval 34"/>
            <p:cNvSpPr/>
            <p:nvPr/>
          </p:nvSpPr>
          <p:spPr>
            <a:xfrm>
              <a:off x="1585976" y="2891408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1813381" y="2976562"/>
              <a:ext cx="1556426" cy="9728"/>
            </a:xfrm>
            <a:prstGeom prst="straightConnector1">
              <a:avLst/>
            </a:prstGeom>
            <a:ln w="47625">
              <a:solidFill>
                <a:srgbClr val="C0504D"/>
              </a:solidFill>
              <a:headEnd w="med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309404" y="2767213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092200" y="1830386"/>
              <a:ext cx="2807811" cy="769666"/>
              <a:chOff x="1092200" y="1830386"/>
              <a:chExt cx="2807811" cy="769666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 rot="10800000">
              <a:off x="1097597" y="3372779"/>
              <a:ext cx="2807811" cy="769666"/>
              <a:chOff x="1092200" y="1830386"/>
              <a:chExt cx="2807811" cy="769666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2010233" y="1432568"/>
              <a:ext cx="97174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100" b="1" dirty="0">
                  <a:latin typeface="Constantia" panose="02030602050306030303" pitchFamily="18" charset="0"/>
                </a:rPr>
                <a:t>Cavity</a:t>
              </a: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87" y="5285900"/>
            <a:ext cx="4006370" cy="69274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292" y="4442124"/>
            <a:ext cx="1186753" cy="258875"/>
          </a:xfrm>
          <a:prstGeom prst="rect">
            <a:avLst/>
          </a:prstGeom>
        </p:spPr>
      </p:pic>
      <p:cxnSp>
        <p:nvCxnSpPr>
          <p:cNvPr id="50" name="Straight Arrow Connector 49"/>
          <p:cNvCxnSpPr/>
          <p:nvPr/>
        </p:nvCxnSpPr>
        <p:spPr>
          <a:xfrm>
            <a:off x="3023045" y="4700999"/>
            <a:ext cx="567880" cy="578549"/>
          </a:xfrm>
          <a:prstGeom prst="straightConnector1">
            <a:avLst/>
          </a:prstGeom>
          <a:ln w="34925">
            <a:solidFill>
              <a:srgbClr val="1F497D"/>
            </a:solidFill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315200" y="5209808"/>
            <a:ext cx="692628" cy="8385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03" y="5285900"/>
            <a:ext cx="1821972" cy="674917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4572000" y="1510747"/>
            <a:ext cx="3708400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dirty="0">
                <a:solidFill>
                  <a:srgbClr val="1F497D"/>
                </a:solidFill>
                <a:latin typeface="Constantia" panose="02030602050306030303" pitchFamily="18" charset="0"/>
              </a:rPr>
              <a:t>Beam induced voltage</a:t>
            </a:r>
            <a:endParaRPr lang="en-GB" sz="1477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719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03238" y="838200"/>
            <a:ext cx="81010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wavelength large below ~10 MHz: &gt;30 m</a:t>
            </a: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Would need huge cavities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too large for accelerators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Line resonators: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l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/4 resonator</a:t>
            </a: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Short circuit on one side		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Voltage is zero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Open end on other 		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current but voltage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Why is this resonator so common in particle accelerators?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754549" y="3451840"/>
            <a:ext cx="4773930" cy="622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669088" y="2046801"/>
            <a:ext cx="5179395" cy="2522325"/>
            <a:chOff x="1168399" y="2701968"/>
            <a:chExt cx="4204800" cy="2047705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68399" y="2701968"/>
              <a:ext cx="4204800" cy="2047705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688658" y="4443771"/>
              <a:ext cx="916782" cy="294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731293" y="3949541"/>
              <a:ext cx="916782" cy="2945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26495" y="3552078"/>
              <a:ext cx="1023937" cy="2092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133850" y="2979767"/>
              <a:ext cx="659605" cy="294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24426" y="2979766"/>
              <a:ext cx="275794" cy="5723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51693" y="507248"/>
            <a:ext cx="8440615" cy="51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779173">
              <a:spcBef>
                <a:spcPct val="0"/>
              </a:spcBef>
            </a:pPr>
            <a:endParaRPr lang="en-GB" sz="2727" dirty="0">
              <a:solidFill>
                <a:srgbClr val="1F497D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cavities in low frequency range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54916" y="2378748"/>
            <a:ext cx="931794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Voltage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85972" y="2357882"/>
            <a:ext cx="970650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Current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99326" y="3589680"/>
            <a:ext cx="4336085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Transmission line, impedance </a:t>
            </a:r>
            <a:r>
              <a:rPr lang="en-GB" sz="1662" b="1" i="1" dirty="0">
                <a:solidFill>
                  <a:prstClr val="black"/>
                </a:solidFill>
                <a:latin typeface="Constantia" panose="02030602050306030303" pitchFamily="18" charset="0"/>
              </a:rPr>
              <a:t>Z</a:t>
            </a:r>
            <a:r>
              <a:rPr lang="en-GB" sz="1662" b="1" baseline="-25000" dirty="0">
                <a:solidFill>
                  <a:prstClr val="black"/>
                </a:solidFill>
                <a:latin typeface="Constantia" panose="02030602050306030303" pitchFamily="18" charset="0"/>
              </a:rPr>
              <a:t>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2080" y="4166337"/>
            <a:ext cx="123142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22041"/>
            <a:r>
              <a:rPr lang="en-GB" sz="1700" b="1" dirty="0">
                <a:solidFill>
                  <a:prstClr val="black"/>
                </a:solidFill>
                <a:latin typeface="Symbol" panose="05050102010706020507" pitchFamily="18" charset="2"/>
              </a:rPr>
              <a:t>l</a:t>
            </a:r>
            <a:r>
              <a:rPr lang="en-GB" sz="1700" b="1" dirty="0">
                <a:solidFill>
                  <a:prstClr val="black"/>
                </a:solidFill>
                <a:latin typeface="Constantia" panose="02030602050306030303" pitchFamily="18" charset="0"/>
              </a:rPr>
              <a:t>/4 length</a:t>
            </a:r>
          </a:p>
        </p:txBody>
      </p:sp>
      <p:sp>
        <p:nvSpPr>
          <p:cNvPr id="29" name="Down Arrow 28"/>
          <p:cNvSpPr/>
          <p:nvPr/>
        </p:nvSpPr>
        <p:spPr bwMode="auto">
          <a:xfrm rot="16200000">
            <a:off x="1896642" y="3335543"/>
            <a:ext cx="511553" cy="899518"/>
          </a:xfrm>
          <a:prstGeom prst="downArrow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23644" y="3555376"/>
            <a:ext cx="73930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/>
            <a:r>
              <a:rPr lang="en-GB" sz="2100" b="1" i="1" dirty="0">
                <a:latin typeface="Constantia" panose="02030602050306030303" pitchFamily="18" charset="0"/>
              </a:rPr>
              <a:t>Z</a:t>
            </a:r>
            <a:r>
              <a:rPr lang="en-GB" sz="2100" b="1" dirty="0">
                <a:latin typeface="Constantia" panose="02030602050306030303" pitchFamily="18" charset="0"/>
              </a:rPr>
              <a:t>(</a:t>
            </a:r>
            <a:r>
              <a:rPr lang="en-GB" sz="2100" b="1" dirty="0">
                <a:latin typeface="Symbol" panose="05050102010706020507" pitchFamily="18" charset="2"/>
              </a:rPr>
              <a:t>w</a:t>
            </a:r>
            <a:r>
              <a:rPr lang="en-GB" sz="2100" b="1" dirty="0">
                <a:latin typeface="Constantia" panose="02030602050306030303" pitchFamily="18" charset="0"/>
              </a:rPr>
              <a:t>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589419" y="3483360"/>
            <a:ext cx="1069973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b="1" dirty="0">
                <a:solidFill>
                  <a:srgbClr val="C0504D"/>
                </a:solidFill>
                <a:latin typeface="Constantia" panose="02030602050306030303" pitchFamily="18" charset="0"/>
              </a:rPr>
              <a:t>Short-</a:t>
            </a:r>
            <a:br>
              <a:rPr lang="en-GB" sz="1662" b="1" dirty="0">
                <a:solidFill>
                  <a:srgbClr val="C0504D"/>
                </a:solidFill>
                <a:latin typeface="Constantia" panose="02030602050306030303" pitchFamily="18" charset="0"/>
              </a:rPr>
            </a:br>
            <a:r>
              <a:rPr lang="en-GB" sz="1662" b="1" dirty="0">
                <a:solidFill>
                  <a:srgbClr val="C0504D"/>
                </a:solidFill>
                <a:latin typeface="Constantia" panose="02030602050306030303" pitchFamily="18" charset="0"/>
              </a:rPr>
              <a:t>circuit</a:t>
            </a:r>
          </a:p>
        </p:txBody>
      </p:sp>
      <p:pic>
        <p:nvPicPr>
          <p:cNvPr id="8" name="Picture 7" descr="A white pencil with black writing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0564E5E0-80F2-694C-AF9C-9B42B0D1EEE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013925">
            <a:off x="3299326" y="4109390"/>
            <a:ext cx="3654606" cy="110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2986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03238" y="838200"/>
            <a:ext cx="81010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Coaxial structure with inner conductor as beam pipe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cavities in low frequency range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073348" y="1739404"/>
            <a:ext cx="4510620" cy="1080000"/>
            <a:chOff x="2053876" y="2160000"/>
            <a:chExt cx="4510620" cy="108000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2160000" y="2160000"/>
              <a:ext cx="430935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160000" y="3240000"/>
              <a:ext cx="430935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348496" y="2160000"/>
              <a:ext cx="216000" cy="1080000"/>
            </a:xfrm>
            <a:prstGeom prst="ellipse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6420496" y="2520000"/>
              <a:ext cx="72000" cy="360000"/>
            </a:xfrm>
            <a:prstGeom prst="ellipse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160000" y="2520000"/>
              <a:ext cx="430935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160000" y="2880000"/>
              <a:ext cx="430935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2128542" y="2520000"/>
              <a:ext cx="72000" cy="360000"/>
            </a:xfrm>
            <a:prstGeom prst="ellipse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2053876" y="2160000"/>
              <a:ext cx="216000" cy="1080000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Down Arrow 42"/>
          <p:cNvSpPr/>
          <p:nvPr/>
        </p:nvSpPr>
        <p:spPr bwMode="auto">
          <a:xfrm rot="16200000">
            <a:off x="1751255" y="1967778"/>
            <a:ext cx="511553" cy="608742"/>
          </a:xfrm>
          <a:prstGeom prst="downArrow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23645" y="2042223"/>
            <a:ext cx="73930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/>
            <a:r>
              <a:rPr lang="en-GB" sz="2100" b="1" i="1" dirty="0">
                <a:latin typeface="Constantia" panose="02030602050306030303" pitchFamily="18" charset="0"/>
              </a:rPr>
              <a:t>Z</a:t>
            </a:r>
            <a:r>
              <a:rPr lang="en-GB" sz="2100" b="1" dirty="0">
                <a:latin typeface="Constantia" panose="02030602050306030303" pitchFamily="18" charset="0"/>
              </a:rPr>
              <a:t>(</a:t>
            </a:r>
            <a:r>
              <a:rPr lang="en-GB" sz="2100" b="1" dirty="0">
                <a:latin typeface="Symbol" panose="05050102010706020507" pitchFamily="18" charset="2"/>
              </a:rPr>
              <a:t>w</a:t>
            </a:r>
            <a:r>
              <a:rPr lang="en-GB" sz="2100" b="1" dirty="0">
                <a:latin typeface="Constantia" panose="02030602050306030303" pitchFamily="18" charset="0"/>
              </a:rPr>
              <a:t>)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2540000" y="1655528"/>
            <a:ext cx="5254097" cy="1233241"/>
            <a:chOff x="2540000" y="3873500"/>
            <a:chExt cx="5254097" cy="1233241"/>
          </a:xfrm>
        </p:grpSpPr>
        <p:sp>
          <p:nvSpPr>
            <p:cNvPr id="74" name="Rectangle 73"/>
            <p:cNvSpPr/>
            <p:nvPr/>
          </p:nvSpPr>
          <p:spPr>
            <a:xfrm>
              <a:off x="2540000" y="3873500"/>
              <a:ext cx="5254097" cy="12332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2655055" y="3960000"/>
              <a:ext cx="4928913" cy="1080000"/>
              <a:chOff x="1635583" y="2160000"/>
              <a:chExt cx="4928913" cy="1080000"/>
            </a:xfrm>
          </p:grpSpPr>
          <p:cxnSp>
            <p:nvCxnSpPr>
              <p:cNvPr id="47" name="Straight Connector 46"/>
              <p:cNvCxnSpPr>
                <a:stCxn id="54" idx="0"/>
              </p:cNvCxnSpPr>
              <p:nvPr/>
            </p:nvCxnSpPr>
            <p:spPr>
              <a:xfrm>
                <a:off x="1743583" y="2160000"/>
                <a:ext cx="47257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>
                <a:stCxn id="54" idx="4"/>
              </p:cNvCxnSpPr>
              <p:nvPr/>
            </p:nvCxnSpPr>
            <p:spPr>
              <a:xfrm>
                <a:off x="1743583" y="3240000"/>
                <a:ext cx="47257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Oval 48"/>
              <p:cNvSpPr/>
              <p:nvPr/>
            </p:nvSpPr>
            <p:spPr>
              <a:xfrm>
                <a:off x="6348496" y="2160000"/>
                <a:ext cx="216000" cy="1080000"/>
              </a:xfrm>
              <a:prstGeom prst="ellipse">
                <a:avLst/>
              </a:prstGeom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420496" y="2520000"/>
                <a:ext cx="72000" cy="360000"/>
              </a:xfrm>
              <a:prstGeom prst="ellipse">
                <a:avLst/>
              </a:prstGeom>
              <a:solidFill>
                <a:schemeClr val="bg1"/>
              </a:solidFill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>
                <a:off x="2160000" y="2520000"/>
                <a:ext cx="430935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2160000" y="2880000"/>
                <a:ext cx="430935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Oval 52"/>
              <p:cNvSpPr/>
              <p:nvPr/>
            </p:nvSpPr>
            <p:spPr>
              <a:xfrm>
                <a:off x="2128542" y="2520000"/>
                <a:ext cx="72000" cy="360000"/>
              </a:xfrm>
              <a:prstGeom prst="ellipse">
                <a:avLst/>
              </a:prstGeom>
              <a:solidFill>
                <a:schemeClr val="bg1"/>
              </a:solidFill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1635583" y="2160000"/>
                <a:ext cx="216000" cy="1080000"/>
              </a:xfrm>
              <a:prstGeom prst="ellipse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5" name="Oval 54"/>
            <p:cNvSpPr/>
            <p:nvPr/>
          </p:nvSpPr>
          <p:spPr>
            <a:xfrm>
              <a:off x="2731817" y="4320000"/>
              <a:ext cx="72000" cy="360000"/>
            </a:xfrm>
            <a:prstGeom prst="ellipse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101172" y="2101785"/>
            <a:ext cx="1777464" cy="1304597"/>
            <a:chOff x="417203" y="5450400"/>
            <a:chExt cx="1777464" cy="1304597"/>
          </a:xfrm>
        </p:grpSpPr>
        <p:grpSp>
          <p:nvGrpSpPr>
            <p:cNvPr id="12" name="Group 11"/>
            <p:cNvGrpSpPr/>
            <p:nvPr/>
          </p:nvGrpSpPr>
          <p:grpSpPr>
            <a:xfrm>
              <a:off x="1047508" y="5451928"/>
              <a:ext cx="487614" cy="359998"/>
              <a:chOff x="2732400" y="4320015"/>
              <a:chExt cx="487614" cy="360001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>
                <a:off x="2758513" y="4680016"/>
                <a:ext cx="420959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Oval 69"/>
              <p:cNvSpPr/>
              <p:nvPr/>
            </p:nvSpPr>
            <p:spPr>
              <a:xfrm>
                <a:off x="2732400" y="4320015"/>
                <a:ext cx="72000" cy="36000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148014" y="4320015"/>
                <a:ext cx="72000" cy="36000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3" name="TextBox 72"/>
            <p:cNvSpPr txBox="1"/>
            <p:nvPr/>
          </p:nvSpPr>
          <p:spPr>
            <a:xfrm>
              <a:off x="417203" y="6151114"/>
              <a:ext cx="1777464" cy="603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22041"/>
              <a:r>
                <a:rPr lang="en-GB" sz="1662" b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Accelerating gap, isolated</a:t>
              </a:r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1072800" y="5450400"/>
              <a:ext cx="42095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4134327" y="2112150"/>
            <a:ext cx="2109309" cy="348109"/>
            <a:chOff x="4134327" y="2112150"/>
            <a:chExt cx="2109309" cy="348109"/>
          </a:xfrm>
        </p:grpSpPr>
        <p:sp>
          <p:nvSpPr>
            <p:cNvPr id="81" name="Left-Right Arrow 80"/>
            <p:cNvSpPr/>
            <p:nvPr/>
          </p:nvSpPr>
          <p:spPr>
            <a:xfrm>
              <a:off x="4134327" y="2116352"/>
              <a:ext cx="2109309" cy="327389"/>
            </a:xfrm>
            <a:prstGeom prst="leftRightArrow">
              <a:avLst>
                <a:gd name="adj1" fmla="val 58624"/>
                <a:gd name="adj2" fmla="val 50000"/>
              </a:avLst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501569" y="2112150"/>
              <a:ext cx="1374826" cy="3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22041"/>
              <a:r>
                <a:rPr lang="en-GB" sz="1662" b="1" dirty="0">
                  <a:solidFill>
                    <a:schemeClr val="bg1"/>
                  </a:solidFill>
                  <a:latin typeface="Constantia" panose="02030602050306030303" pitchFamily="18" charset="0"/>
                </a:rPr>
                <a:t>Beam axis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648182" y="1987189"/>
            <a:ext cx="1069973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b="1" dirty="0">
                <a:solidFill>
                  <a:srgbClr val="C0504D"/>
                </a:solidFill>
                <a:latin typeface="Constantia" panose="02030602050306030303" pitchFamily="18" charset="0"/>
              </a:rPr>
              <a:t>Short-</a:t>
            </a:r>
            <a:br>
              <a:rPr lang="en-GB" sz="1662" b="1" dirty="0">
                <a:solidFill>
                  <a:srgbClr val="C0504D"/>
                </a:solidFill>
                <a:latin typeface="Constantia" panose="02030602050306030303" pitchFamily="18" charset="0"/>
              </a:rPr>
            </a:br>
            <a:r>
              <a:rPr lang="en-GB" sz="1662" b="1" dirty="0">
                <a:solidFill>
                  <a:srgbClr val="C0504D"/>
                </a:solidFill>
                <a:latin typeface="Constantia" panose="02030602050306030303" pitchFamily="18" charset="0"/>
              </a:rPr>
              <a:t>circuit</a:t>
            </a:r>
          </a:p>
        </p:txBody>
      </p:sp>
      <p:sp>
        <p:nvSpPr>
          <p:cNvPr id="84" name="Rectangle 7"/>
          <p:cNvSpPr>
            <a:spLocks noChangeArrowheads="1"/>
          </p:cNvSpPr>
          <p:nvPr/>
        </p:nvSpPr>
        <p:spPr bwMode="auto">
          <a:xfrm>
            <a:off x="504000" y="3621525"/>
            <a:ext cx="81010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Still rather long geometry, 7.5 m at 10 MHz</a:t>
            </a: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503238" y="4014868"/>
            <a:ext cx="8101012" cy="2602556"/>
            <a:chOff x="503238" y="4014868"/>
            <a:chExt cx="8101012" cy="2602556"/>
          </a:xfrm>
        </p:grpSpPr>
        <p:graphicFrame>
          <p:nvGraphicFramePr>
            <p:cNvPr id="21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0406487"/>
                </p:ext>
              </p:extLst>
            </p:nvPr>
          </p:nvGraphicFramePr>
          <p:xfrm>
            <a:off x="4572000" y="4405588"/>
            <a:ext cx="3453949" cy="2211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3" imgW="19504762" imgH="14628571" progId="PSP7.Image">
                    <p:embed/>
                  </p:oleObj>
                </mc:Choice>
                <mc:Fallback>
                  <p:oleObj name="Image" r:id="rId3" imgW="19504762" imgH="14628571" progId="PSP7.Image">
                    <p:embed/>
                    <p:pic>
                      <p:nvPicPr>
                        <p:cNvPr id="7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0" y="4405588"/>
                          <a:ext cx="3453949" cy="22118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5" name="Picture 5" descr="C:\Heiko\Vorträge\3D-gross-koax.tif"/>
            <p:cNvPicPr>
              <a:picLocks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88" t="8007" r="9570" b="10480"/>
            <a:stretch/>
          </p:blipFill>
          <p:spPr bwMode="auto">
            <a:xfrm>
              <a:off x="2206375" y="4691346"/>
              <a:ext cx="1329359" cy="1640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6" name="Rectangle 7"/>
            <p:cNvSpPr>
              <a:spLocks noChangeArrowheads="1"/>
            </p:cNvSpPr>
            <p:nvPr/>
          </p:nvSpPr>
          <p:spPr bwMode="auto">
            <a:xfrm>
              <a:off x="503238" y="4014868"/>
              <a:ext cx="8101012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457200" indent="-457200" algn="l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GB" sz="2100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Add         capacitive          or            inductive shortening</a:t>
              </a:r>
            </a:p>
          </p:txBody>
        </p:sp>
        <p:sp>
          <p:nvSpPr>
            <p:cNvPr id="87" name="Down Arrow 86"/>
            <p:cNvSpPr/>
            <p:nvPr/>
          </p:nvSpPr>
          <p:spPr bwMode="auto">
            <a:xfrm>
              <a:off x="6043197" y="4384800"/>
              <a:ext cx="511553" cy="305051"/>
            </a:xfrm>
            <a:prstGeom prst="downArrow">
              <a:avLst/>
            </a:prstGeom>
            <a:solidFill>
              <a:srgbClr val="1F497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662">
                <a:solidFill>
                  <a:srgbClr val="000000"/>
                </a:solidFill>
              </a:endParaRPr>
            </a:p>
          </p:txBody>
        </p:sp>
        <p:sp>
          <p:nvSpPr>
            <p:cNvPr id="88" name="Down Arrow 87"/>
            <p:cNvSpPr/>
            <p:nvPr/>
          </p:nvSpPr>
          <p:spPr bwMode="auto">
            <a:xfrm>
              <a:off x="2547700" y="4384800"/>
              <a:ext cx="511553" cy="305051"/>
            </a:xfrm>
            <a:prstGeom prst="downArrow">
              <a:avLst/>
            </a:prstGeom>
            <a:solidFill>
              <a:srgbClr val="1F497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662">
                <a:solidFill>
                  <a:srgbClr val="000000"/>
                </a:solidFill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1455944" y="5816601"/>
            <a:ext cx="4071562" cy="838231"/>
            <a:chOff x="1455944" y="5816601"/>
            <a:chExt cx="4071562" cy="838231"/>
          </a:xfrm>
        </p:grpSpPr>
        <p:sp>
          <p:nvSpPr>
            <p:cNvPr id="89" name="TextBox 88"/>
            <p:cNvSpPr txBox="1"/>
            <p:nvPr/>
          </p:nvSpPr>
          <p:spPr>
            <a:xfrm>
              <a:off x="1455944" y="6008501"/>
              <a:ext cx="11991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/>
              <a: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Plate</a:t>
              </a:r>
              <a:b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</a:br>
              <a: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capacitor</a:t>
              </a:r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 flipV="1">
              <a:off x="2159794" y="5816601"/>
              <a:ext cx="380206" cy="35083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4149244" y="6008501"/>
              <a:ext cx="1378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/>
              <a: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Ferrite</a:t>
              </a:r>
              <a:b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</a:br>
              <a: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inductivity</a:t>
              </a:r>
            </a:p>
          </p:txBody>
        </p:sp>
        <p:cxnSp>
          <p:nvCxnSpPr>
            <p:cNvPr id="95" name="Straight Arrow Connector 94"/>
            <p:cNvCxnSpPr/>
            <p:nvPr/>
          </p:nvCxnSpPr>
          <p:spPr>
            <a:xfrm flipV="1">
              <a:off x="5015019" y="5816601"/>
              <a:ext cx="380206" cy="35083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60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Capacitive loading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503238" y="838200"/>
            <a:ext cx="81010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Add capacitor at gap of cavity to shorten the resonator</a:t>
            </a: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3218086" y="4363788"/>
            <a:ext cx="511429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44500" indent="-4445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Significantly reduces cavity size</a:t>
            </a:r>
          </a:p>
          <a:p>
            <a:pPr marL="444500" indent="-4445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Fixed frequency only</a:t>
            </a:r>
          </a:p>
          <a:p>
            <a:pPr marL="444500" indent="-4445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Small losses due to capacitor</a:t>
            </a:r>
          </a:p>
          <a:p>
            <a:pPr marL="444500" indent="-4445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in vacuum</a:t>
            </a: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9" name="Picture 10" descr="C:\Heiko\Vorträge\Heidelberg-MPI\Bild 2  10.4 MHz Cavity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07" y="1584516"/>
            <a:ext cx="3488402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C:\Heiko\Vorträge\Heidelberg-MPI\Bild 1  10.4 MHz Cavity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849" y="1583787"/>
            <a:ext cx="1665227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Heiko\Vorträge\BNL-xrayrf.1.gif"/>
          <p:cNvPicPr>
            <a:picLocks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0" t="14360" r="48113" b="16231"/>
          <a:stretch/>
        </p:blipFill>
        <p:spPr bwMode="auto">
          <a:xfrm>
            <a:off x="1100138" y="1584515"/>
            <a:ext cx="1962150" cy="237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42988" y="1246532"/>
            <a:ext cx="201930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NSLS, 52.88 MHz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8107" y="1246531"/>
            <a:ext cx="3500681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DESY PIA, 10.4 MHz, inner cond.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3849" y="1244510"/>
            <a:ext cx="1670401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Outer cond.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381500" y="3651667"/>
            <a:ext cx="1828800" cy="0"/>
          </a:xfrm>
          <a:prstGeom prst="straightConnector1">
            <a:avLst/>
          </a:prstGeom>
          <a:ln w="38100">
            <a:solidFill>
              <a:srgbClr val="C0504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62315" y="356371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~1 m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8304663" y="3446981"/>
            <a:ext cx="863506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M. </a:t>
            </a:r>
            <a:r>
              <a:rPr lang="en-GB" sz="1477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Nagl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6277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503238" y="838200"/>
            <a:ext cx="81010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Inductive loading with magnetic material shortens resonator from tens of meters to a device, </a:t>
            </a:r>
            <a:r>
              <a:rPr lang="en-GB" sz="2100" b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lossy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though</a:t>
            </a: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Inductive loading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" r="12620"/>
          <a:stretch/>
        </p:blipFill>
        <p:spPr>
          <a:xfrm>
            <a:off x="1001181" y="2099464"/>
            <a:ext cx="3600000" cy="25267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86300" y="1751355"/>
            <a:ext cx="386715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CERN PSB </a:t>
            </a:r>
            <a:r>
              <a:rPr lang="en-GB" sz="1662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Finemet</a:t>
            </a:r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 cav., 0.6-18 MHz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1181" y="1751354"/>
            <a:ext cx="3599999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CERN PS, double gap, 2.8-10 MHz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03238" y="4974280"/>
            <a:ext cx="81010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44500" indent="-4445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Additional advantage: permeability of ferrite can be controlled by DC bias current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variable inductivity</a:t>
            </a:r>
          </a:p>
          <a:p>
            <a:pPr marL="901700" lvl="1" indent="-4445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Cavity with programmable resonance frequency</a:t>
            </a:r>
          </a:p>
          <a:p>
            <a:pPr marL="901700" lvl="1" indent="-4445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Essential for hadron acceleration in low-energy accelerators</a:t>
            </a:r>
            <a:endParaRPr lang="en-GB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6200" r="8851"/>
          <a:stretch/>
        </p:blipFill>
        <p:spPr>
          <a:xfrm>
            <a:off x="4795838" y="2099464"/>
            <a:ext cx="3529012" cy="252670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 rot="16200000">
            <a:off x="7828480" y="3939317"/>
            <a:ext cx="1229440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M. Paoluzzi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421909" y="2953266"/>
            <a:ext cx="1902941" cy="1672906"/>
            <a:chOff x="2669059" y="2953266"/>
            <a:chExt cx="1902941" cy="1672906"/>
          </a:xfrm>
        </p:grpSpPr>
        <p:sp>
          <p:nvSpPr>
            <p:cNvPr id="2" name="Rectangle 1"/>
            <p:cNvSpPr/>
            <p:nvPr/>
          </p:nvSpPr>
          <p:spPr>
            <a:xfrm>
              <a:off x="2669059" y="2953266"/>
              <a:ext cx="1902941" cy="16729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770140" y="3169146"/>
              <a:ext cx="1801860" cy="1382070"/>
              <a:chOff x="6802390" y="-103852"/>
              <a:chExt cx="1801860" cy="1382070"/>
            </a:xfrm>
          </p:grpSpPr>
          <p:pic>
            <p:nvPicPr>
              <p:cNvPr id="25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30989" y="-103852"/>
                <a:ext cx="1573261" cy="13820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8157322" y="505748"/>
                <a:ext cx="304800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7" name="Straight Arrow Connector 26"/>
              <p:cNvCxnSpPr>
                <a:stCxn id="26" idx="1"/>
              </p:cNvCxnSpPr>
              <p:nvPr/>
            </p:nvCxnSpPr>
            <p:spPr>
              <a:xfrm flipH="1">
                <a:off x="6802390" y="581948"/>
                <a:ext cx="1354932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headEnd type="none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1119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644" y="3721389"/>
            <a:ext cx="1744384" cy="1952544"/>
          </a:xfrm>
          <a:prstGeom prst="rect">
            <a:avLst/>
          </a:prstGeom>
        </p:spPr>
      </p:pic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03238" y="838200"/>
            <a:ext cx="81010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Remove inner conductor from coaxial set-up</a:t>
            </a: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resonator becomes a pill-box cavity</a:t>
            </a: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basis for cavity resonators</a:t>
            </a: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Further increase frequency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955800" y="1592028"/>
            <a:ext cx="5254097" cy="1233241"/>
            <a:chOff x="2540000" y="3873500"/>
            <a:chExt cx="5254097" cy="1233241"/>
          </a:xfrm>
        </p:grpSpPr>
        <p:sp>
          <p:nvSpPr>
            <p:cNvPr id="15" name="Rectangle 14"/>
            <p:cNvSpPr/>
            <p:nvPr/>
          </p:nvSpPr>
          <p:spPr>
            <a:xfrm>
              <a:off x="2540000" y="3873500"/>
              <a:ext cx="5254097" cy="12332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655055" y="3960000"/>
              <a:ext cx="4928913" cy="1080000"/>
              <a:chOff x="1635583" y="2160000"/>
              <a:chExt cx="4928913" cy="1080000"/>
            </a:xfrm>
          </p:grpSpPr>
          <p:cxnSp>
            <p:nvCxnSpPr>
              <p:cNvPr id="20" name="Straight Connector 19"/>
              <p:cNvCxnSpPr>
                <a:stCxn id="27" idx="0"/>
              </p:cNvCxnSpPr>
              <p:nvPr/>
            </p:nvCxnSpPr>
            <p:spPr>
              <a:xfrm>
                <a:off x="1743583" y="2160000"/>
                <a:ext cx="47257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27" idx="4"/>
              </p:cNvCxnSpPr>
              <p:nvPr/>
            </p:nvCxnSpPr>
            <p:spPr>
              <a:xfrm>
                <a:off x="1743583" y="3240000"/>
                <a:ext cx="47257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Oval 21"/>
              <p:cNvSpPr/>
              <p:nvPr/>
            </p:nvSpPr>
            <p:spPr>
              <a:xfrm>
                <a:off x="6348496" y="2160000"/>
                <a:ext cx="216000" cy="1080000"/>
              </a:xfrm>
              <a:prstGeom prst="ellipse">
                <a:avLst/>
              </a:prstGeom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420496" y="2520000"/>
                <a:ext cx="72000" cy="360000"/>
              </a:xfrm>
              <a:prstGeom prst="ellipse">
                <a:avLst/>
              </a:prstGeom>
              <a:solidFill>
                <a:schemeClr val="bg1"/>
              </a:solidFill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160000" y="2520000"/>
                <a:ext cx="430935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2160000" y="2880000"/>
                <a:ext cx="430935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/>
              <p:cNvSpPr/>
              <p:nvPr/>
            </p:nvSpPr>
            <p:spPr>
              <a:xfrm>
                <a:off x="2128542" y="2520000"/>
                <a:ext cx="72000" cy="360000"/>
              </a:xfrm>
              <a:prstGeom prst="ellipse">
                <a:avLst/>
              </a:prstGeom>
              <a:solidFill>
                <a:schemeClr val="bg1"/>
              </a:solidFill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635583" y="2160000"/>
                <a:ext cx="216000" cy="1080000"/>
              </a:xfrm>
              <a:prstGeom prst="ellipse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" name="Oval 18"/>
            <p:cNvSpPr/>
            <p:nvPr/>
          </p:nvSpPr>
          <p:spPr>
            <a:xfrm>
              <a:off x="2731817" y="4320000"/>
              <a:ext cx="72000" cy="360000"/>
            </a:xfrm>
            <a:prstGeom prst="ellipse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957400" y="1592500"/>
            <a:ext cx="5254097" cy="1233241"/>
            <a:chOff x="2540000" y="3873500"/>
            <a:chExt cx="5254097" cy="1233241"/>
          </a:xfrm>
        </p:grpSpPr>
        <p:sp>
          <p:nvSpPr>
            <p:cNvPr id="29" name="Rectangle 28"/>
            <p:cNvSpPr/>
            <p:nvPr/>
          </p:nvSpPr>
          <p:spPr>
            <a:xfrm>
              <a:off x="2540000" y="3873500"/>
              <a:ext cx="5254097" cy="12332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2655055" y="3960000"/>
              <a:ext cx="4928913" cy="1080000"/>
              <a:chOff x="1635583" y="2160000"/>
              <a:chExt cx="4928913" cy="1080000"/>
            </a:xfrm>
          </p:grpSpPr>
          <p:cxnSp>
            <p:nvCxnSpPr>
              <p:cNvPr id="32" name="Straight Connector 31"/>
              <p:cNvCxnSpPr>
                <a:stCxn id="39" idx="0"/>
              </p:cNvCxnSpPr>
              <p:nvPr/>
            </p:nvCxnSpPr>
            <p:spPr>
              <a:xfrm>
                <a:off x="1743583" y="2160000"/>
                <a:ext cx="47257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stCxn id="39" idx="4"/>
              </p:cNvCxnSpPr>
              <p:nvPr/>
            </p:nvCxnSpPr>
            <p:spPr>
              <a:xfrm>
                <a:off x="1743583" y="3240000"/>
                <a:ext cx="472577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>
              <a:xfrm>
                <a:off x="6348496" y="2160000"/>
                <a:ext cx="216000" cy="1080000"/>
              </a:xfrm>
              <a:prstGeom prst="ellipse">
                <a:avLst/>
              </a:prstGeom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6420496" y="2520000"/>
                <a:ext cx="72000" cy="360000"/>
              </a:xfrm>
              <a:prstGeom prst="ellipse">
                <a:avLst/>
              </a:prstGeom>
              <a:solidFill>
                <a:schemeClr val="bg1"/>
              </a:solidFill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1635583" y="2160000"/>
                <a:ext cx="216000" cy="1080000"/>
              </a:xfrm>
              <a:prstGeom prst="ellipse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2731817" y="4320000"/>
              <a:ext cx="72000" cy="360000"/>
            </a:xfrm>
            <a:prstGeom prst="ellipse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955799" y="1592500"/>
            <a:ext cx="5254097" cy="1233241"/>
            <a:chOff x="2539999" y="3284934"/>
            <a:chExt cx="5254097" cy="1233241"/>
          </a:xfrm>
        </p:grpSpPr>
        <p:sp>
          <p:nvSpPr>
            <p:cNvPr id="41" name="Rectangle 40"/>
            <p:cNvSpPr/>
            <p:nvPr/>
          </p:nvSpPr>
          <p:spPr>
            <a:xfrm>
              <a:off x="2539999" y="3284934"/>
              <a:ext cx="5254097" cy="12332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>
              <a:stCxn id="48" idx="0"/>
              <a:endCxn id="46" idx="0"/>
            </p:cNvCxnSpPr>
            <p:nvPr/>
          </p:nvCxnSpPr>
          <p:spPr>
            <a:xfrm>
              <a:off x="6382554" y="3371434"/>
              <a:ext cx="109341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48" idx="4"/>
              <a:endCxn id="46" idx="4"/>
            </p:cNvCxnSpPr>
            <p:nvPr/>
          </p:nvCxnSpPr>
          <p:spPr>
            <a:xfrm>
              <a:off x="6382554" y="4451434"/>
              <a:ext cx="109341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7367967" y="3371434"/>
              <a:ext cx="216000" cy="1080000"/>
            </a:xfrm>
            <a:prstGeom prst="ellipse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7439967" y="3731434"/>
              <a:ext cx="72000" cy="360000"/>
            </a:xfrm>
            <a:prstGeom prst="ellipse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6274554" y="3371434"/>
              <a:ext cx="216000" cy="1080000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6351316" y="3731434"/>
              <a:ext cx="72000" cy="360000"/>
            </a:xfrm>
            <a:prstGeom prst="ellipse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591372" y="3656714"/>
            <a:ext cx="5353629" cy="2147023"/>
            <a:chOff x="3591372" y="3656714"/>
            <a:chExt cx="5353629" cy="2147023"/>
          </a:xfrm>
        </p:grpSpPr>
        <p:pic>
          <p:nvPicPr>
            <p:cNvPr id="49" name="Picture 48" descr="Pill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07088" y="3822517"/>
              <a:ext cx="1118189" cy="1981220"/>
            </a:xfrm>
            <a:prstGeom prst="rect">
              <a:avLst/>
            </a:prstGeom>
          </p:spPr>
        </p:pic>
        <p:pic>
          <p:nvPicPr>
            <p:cNvPr id="50" name="Picture 49" descr="PillH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64372" y="3822517"/>
              <a:ext cx="1118189" cy="198122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3591372" y="3656715"/>
              <a:ext cx="18160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22041"/>
              <a:r>
                <a:rPr lang="en-GB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Electric field, TM</a:t>
              </a:r>
              <a:r>
                <a:rPr lang="en-GB" b="1" baseline="-25000" dirty="0">
                  <a:solidFill>
                    <a:prstClr val="black"/>
                  </a:solidFill>
                  <a:latin typeface="Constantia" panose="02030602050306030303" pitchFamily="18" charset="0"/>
                </a:rPr>
                <a:t>010</a:t>
              </a:r>
              <a:r>
                <a:rPr lang="en-GB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-mode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128985" y="3656714"/>
              <a:ext cx="18160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22041"/>
              <a:r>
                <a:rPr lang="en-GB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Magnetic field, TM</a:t>
              </a:r>
              <a:r>
                <a:rPr lang="en-GB" b="1" baseline="-25000" dirty="0">
                  <a:solidFill>
                    <a:prstClr val="black"/>
                  </a:solidFill>
                  <a:latin typeface="Constantia" panose="02030602050306030303" pitchFamily="18" charset="0"/>
                </a:rPr>
                <a:t>010</a:t>
              </a:r>
              <a:r>
                <a:rPr lang="en-GB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-mode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186386" y="5418154"/>
              <a:ext cx="999313" cy="319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422041"/>
              <a:r>
                <a:rPr lang="en-GB" sz="1477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E. Jensen</a:t>
              </a:r>
              <a:endParaRPr lang="en-US" sz="1477" b="1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938890" y="2067845"/>
            <a:ext cx="2109309" cy="348109"/>
            <a:chOff x="4134327" y="2112150"/>
            <a:chExt cx="2109309" cy="348109"/>
          </a:xfrm>
        </p:grpSpPr>
        <p:sp>
          <p:nvSpPr>
            <p:cNvPr id="40" name="Left-Right Arrow 39"/>
            <p:cNvSpPr/>
            <p:nvPr/>
          </p:nvSpPr>
          <p:spPr>
            <a:xfrm>
              <a:off x="4134327" y="2116352"/>
              <a:ext cx="2109309" cy="327389"/>
            </a:xfrm>
            <a:prstGeom prst="leftRightArrow">
              <a:avLst>
                <a:gd name="adj1" fmla="val 58624"/>
                <a:gd name="adj2" fmla="val 50000"/>
              </a:avLst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501569" y="2112150"/>
              <a:ext cx="1374826" cy="3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22041"/>
              <a:r>
                <a:rPr lang="en-GB" sz="1662" b="1" dirty="0">
                  <a:solidFill>
                    <a:schemeClr val="bg1"/>
                  </a:solidFill>
                  <a:latin typeface="Constantia" panose="02030602050306030303" pitchFamily="18" charset="0"/>
                </a:rPr>
                <a:t>Beam axis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938890" y="4610044"/>
            <a:ext cx="2109309" cy="348109"/>
            <a:chOff x="4134327" y="2112150"/>
            <a:chExt cx="2109309" cy="348109"/>
          </a:xfrm>
        </p:grpSpPr>
        <p:sp>
          <p:nvSpPr>
            <p:cNvPr id="54" name="Left-Right Arrow 53"/>
            <p:cNvSpPr/>
            <p:nvPr/>
          </p:nvSpPr>
          <p:spPr>
            <a:xfrm>
              <a:off x="4134327" y="2116352"/>
              <a:ext cx="2109309" cy="327389"/>
            </a:xfrm>
            <a:prstGeom prst="leftRightArrow">
              <a:avLst>
                <a:gd name="adj1" fmla="val 58624"/>
                <a:gd name="adj2" fmla="val 50000"/>
              </a:avLst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01569" y="2112150"/>
              <a:ext cx="1374826" cy="3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22041"/>
              <a:r>
                <a:rPr lang="en-GB" sz="1662" b="1" dirty="0">
                  <a:solidFill>
                    <a:schemeClr val="bg1"/>
                  </a:solidFill>
                  <a:latin typeface="Constantia" panose="02030602050306030303" pitchFamily="18" charset="0"/>
                </a:rPr>
                <a:t>Beam axis</a:t>
              </a: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934803" y="3478055"/>
            <a:ext cx="181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22041"/>
            <a:r>
              <a:rPr lang="en-GB" b="1" dirty="0">
                <a:solidFill>
                  <a:srgbClr val="1F497D"/>
                </a:solidFill>
                <a:latin typeface="Constantia" panose="02030602050306030303" pitchFamily="18" charset="0"/>
              </a:rPr>
              <a:t>DORIS cavity</a:t>
            </a:r>
          </a:p>
        </p:txBody>
      </p:sp>
    </p:spTree>
    <p:extLst>
      <p:ext uri="{BB962C8B-B14F-4D97-AF65-F5344CB8AC3E}">
        <p14:creationId xmlns:p14="http://schemas.microsoft.com/office/powerpoint/2010/main" val="111657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Frequency and v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Shunt impedance, beam loading, power coupling</a:t>
            </a:r>
            <a:endParaRPr lang="en-GB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Beam phase control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559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400 MHz cavities in LHC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95085" y="780144"/>
            <a:ext cx="801664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 beam loading in RF cavities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Shunt impedance,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low for small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with normal conducting cavities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superconducting cavities in LHC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4361994"/>
            <a:ext cx="3553200" cy="1998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1963282"/>
            <a:ext cx="3553177" cy="1998662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116000" y="4042355"/>
            <a:ext cx="3553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anose="02030602050306030303" pitchFamily="18" charset="0"/>
              </a:rPr>
              <a:t>Bell shape: </a:t>
            </a:r>
            <a:r>
              <a:rPr lang="en-US" sz="1600" b="1" i="1" dirty="0">
                <a:solidFill>
                  <a:srgbClr val="1F497D"/>
                </a:solidFill>
                <a:latin typeface="Constantia" panose="02030602050306030303" pitchFamily="18" charset="0"/>
              </a:rPr>
              <a:t>R</a:t>
            </a:r>
            <a:r>
              <a:rPr lang="en-US" sz="1600" b="1" dirty="0">
                <a:solidFill>
                  <a:srgbClr val="1F497D"/>
                </a:solidFill>
                <a:latin typeface="Constantia" panose="02030602050306030303" pitchFamily="18" charset="0"/>
              </a:rPr>
              <a:t>/</a:t>
            </a:r>
            <a:r>
              <a:rPr lang="en-US" sz="1600" b="1" i="1" dirty="0">
                <a:solidFill>
                  <a:srgbClr val="1F497D"/>
                </a:solidFill>
                <a:latin typeface="Constantia" panose="02030602050306030303" pitchFamily="18" charset="0"/>
              </a:rPr>
              <a:t>Q</a:t>
            </a:r>
            <a:r>
              <a:rPr lang="en-US" sz="1600" b="1" dirty="0">
                <a:solidFill>
                  <a:srgbClr val="1F497D"/>
                </a:solidFill>
                <a:latin typeface="Constantia" panose="02030602050306030303" pitchFamily="18" charset="0"/>
              </a:rPr>
              <a:t> ~ 44 </a:t>
            </a:r>
            <a:r>
              <a:rPr lang="en-US" sz="1600" b="1" dirty="0">
                <a:solidFill>
                  <a:srgbClr val="1F497D"/>
                </a:solidFill>
                <a:latin typeface="Symbol" panose="05050102010706020507" pitchFamily="18" charset="2"/>
              </a:rPr>
              <a:t>W</a:t>
            </a:r>
            <a:r>
              <a:rPr lang="en-US" sz="1600" b="1" dirty="0">
                <a:solidFill>
                  <a:srgbClr val="1F497D"/>
                </a:solidFill>
                <a:latin typeface="Constantia" panose="02030602050306030303" pitchFamily="18" charset="0"/>
              </a:rPr>
              <a:t>, 400 MHz</a:t>
            </a:r>
            <a:endParaRPr lang="en-GB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891553" y="4399643"/>
            <a:ext cx="762000" cy="17716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asted-image.tiff" descr="pasted-image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7876" y="2117587"/>
            <a:ext cx="2711181" cy="2094045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04229" y="4523131"/>
            <a:ext cx="383653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8 cavities, 5.3 MV/m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16 MV/beam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125257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Frequency and v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Shunt impedance, beam loading, </a:t>
            </a:r>
            <a:r>
              <a:rPr lang="en-GB" b="1" dirty="0">
                <a:latin typeface="Constantia" pitchFamily="18" charset="0"/>
              </a:rPr>
              <a:t>power coupling</a:t>
            </a:r>
            <a:endParaRPr lang="en-GB" sz="1800" b="1" dirty="0"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Beam phase control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3886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9" y="838200"/>
            <a:ext cx="813752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Attack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inductivity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or capacitance of resonator, or combined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Coupling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loop forms transformer with resonator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inductivity</a:t>
            </a: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Coupling power into a cavity magnetically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01508" y="2522479"/>
            <a:ext cx="229060" cy="458120"/>
            <a:chOff x="3291046" y="2961683"/>
            <a:chExt cx="229060" cy="458120"/>
          </a:xfrm>
        </p:grpSpPr>
        <p:sp>
          <p:nvSpPr>
            <p:cNvPr id="41" name="Arc 40"/>
            <p:cNvSpPr/>
            <p:nvPr/>
          </p:nvSpPr>
          <p:spPr>
            <a:xfrm>
              <a:off x="3291046" y="2961683"/>
              <a:ext cx="229060" cy="22906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42" name="Arc 41"/>
            <p:cNvSpPr/>
            <p:nvPr/>
          </p:nvSpPr>
          <p:spPr>
            <a:xfrm>
              <a:off x="3291046" y="3190743"/>
              <a:ext cx="229060" cy="22906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43" name="Straight Connector 42"/>
          <p:cNvCxnSpPr/>
          <p:nvPr/>
        </p:nvCxnSpPr>
        <p:spPr>
          <a:xfrm flipV="1">
            <a:off x="3316038" y="2966929"/>
            <a:ext cx="0" cy="2356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3316038" y="2286855"/>
            <a:ext cx="0" cy="2356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692198" y="2279910"/>
            <a:ext cx="63105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692198" y="3202553"/>
            <a:ext cx="6238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/>
          <p:cNvGrpSpPr/>
          <p:nvPr/>
        </p:nvGrpSpPr>
        <p:grpSpPr>
          <a:xfrm>
            <a:off x="4904723" y="1385784"/>
            <a:ext cx="561461" cy="2051594"/>
            <a:chOff x="2991413" y="1853256"/>
            <a:chExt cx="561461" cy="2051594"/>
          </a:xfrm>
        </p:grpSpPr>
        <p:grpSp>
          <p:nvGrpSpPr>
            <p:cNvPr id="91" name="Group 90"/>
            <p:cNvGrpSpPr/>
            <p:nvPr/>
          </p:nvGrpSpPr>
          <p:grpSpPr>
            <a:xfrm>
              <a:off x="2991413" y="2783702"/>
              <a:ext cx="513188" cy="214853"/>
              <a:chOff x="3400623" y="2600252"/>
              <a:chExt cx="441652" cy="142948"/>
            </a:xfrm>
          </p:grpSpPr>
          <p:cxnSp>
            <p:nvCxnSpPr>
              <p:cNvPr id="100" name="Straight Arrow Connector 99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2" name="Straight Connector 91"/>
            <p:cNvCxnSpPr/>
            <p:nvPr/>
          </p:nvCxnSpPr>
          <p:spPr>
            <a:xfrm flipV="1">
              <a:off x="3250336" y="1853256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3254864" y="2993585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3231050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2893754" y="2529423"/>
            <a:ext cx="5391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 err="1">
                <a:latin typeface="Constantia" panose="02030602050306030303" pitchFamily="18" charset="0"/>
              </a:rPr>
              <a:t>L</a:t>
            </a:r>
            <a:r>
              <a:rPr lang="en-GB" sz="2100" b="1" i="1" baseline="-25000" dirty="0" err="1">
                <a:latin typeface="Constantia" panose="02030602050306030303" pitchFamily="18" charset="0"/>
              </a:rPr>
              <a:t>c</a:t>
            </a:r>
            <a:endParaRPr lang="en-GB" sz="2100" b="1" i="1" baseline="-25000" dirty="0">
              <a:latin typeface="Constantia" panose="02030602050306030303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461876" y="2500608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M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1374904" y="2461487"/>
            <a:ext cx="1317294" cy="580104"/>
          </a:xfrm>
          <a:prstGeom prst="rightArrow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Constantia" panose="02030602050306030303" pitchFamily="18" charset="0"/>
              </a:rPr>
              <a:t>RF power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42988" y="4030685"/>
            <a:ext cx="7646987" cy="2513800"/>
            <a:chOff x="1042988" y="4030685"/>
            <a:chExt cx="7646987" cy="2513800"/>
          </a:xfrm>
        </p:grpSpPr>
        <p:pic>
          <p:nvPicPr>
            <p:cNvPr id="39" name="Picture 9" descr="C:\Heiko\Vorträge\Beschleuniger Seminar SS2000\PSI-Schleife2-v.bm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988" y="4125196"/>
              <a:ext cx="1908941" cy="2386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8" descr="C:\Heiko\Vorträge\Beschleuniger Seminar SS2000\PSI-Schleife1-v.bmp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170"/>
            <a:stretch/>
          </p:blipFill>
          <p:spPr bwMode="auto">
            <a:xfrm>
              <a:off x="3163339" y="4119585"/>
              <a:ext cx="2560731" cy="2386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TextBox 43"/>
            <p:cNvSpPr txBox="1"/>
            <p:nvPr/>
          </p:nvSpPr>
          <p:spPr>
            <a:xfrm rot="16200000">
              <a:off x="5312152" y="5846569"/>
              <a:ext cx="1076193" cy="319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422041"/>
              <a:r>
                <a:rPr lang="en-GB" sz="1477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L. </a:t>
              </a:r>
              <a:r>
                <a:rPr lang="en-GB" sz="1477" b="1" dirty="0" err="1">
                  <a:solidFill>
                    <a:prstClr val="black"/>
                  </a:solidFill>
                  <a:latin typeface="Constantia" panose="02030602050306030303" pitchFamily="18" charset="0"/>
                </a:rPr>
                <a:t>Stigelin</a:t>
              </a:r>
              <a:endParaRPr lang="en-US" sz="1477" b="1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45" name="Rectangle 7"/>
            <p:cNvSpPr>
              <a:spLocks noChangeArrowheads="1"/>
            </p:cNvSpPr>
            <p:nvPr/>
          </p:nvSpPr>
          <p:spPr bwMode="auto">
            <a:xfrm>
              <a:off x="5980423" y="4030685"/>
              <a:ext cx="2709552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55600" indent="-355600" algn="l">
                <a:spcBef>
                  <a:spcPct val="20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GB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Main coupler</a:t>
              </a:r>
              <a:br>
                <a:rPr lang="en-GB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</a:br>
              <a:r>
                <a:rPr lang="en-GB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PSI cyclotron</a:t>
              </a:r>
            </a:p>
            <a:p>
              <a:pPr marL="355600" indent="-355600" algn="l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r>
                <a:rPr lang="en-GB" b="1" dirty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~1 MW at 50 MHz</a:t>
              </a:r>
              <a:endParaRPr lang="en-GB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151" y="1401562"/>
            <a:ext cx="2311249" cy="702874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3774450" y="1844908"/>
            <a:ext cx="229060" cy="1145299"/>
            <a:chOff x="2888616" y="2282692"/>
            <a:chExt cx="152400" cy="762000"/>
          </a:xfrm>
        </p:grpSpPr>
        <p:sp>
          <p:nvSpPr>
            <p:cNvPr id="47" name="Arc 46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48" name="Arc 47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1" name="Arc 50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2" name="Arc 51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3" name="Arc 52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54" name="Straight Connector 53"/>
          <p:cNvCxnSpPr/>
          <p:nvPr/>
        </p:nvCxnSpPr>
        <p:spPr>
          <a:xfrm flipV="1">
            <a:off x="3888981" y="1391762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888981" y="2973706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4518015" y="1354605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4518015" y="3396161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8" name="Group 57"/>
          <p:cNvGrpSpPr/>
          <p:nvPr/>
        </p:nvGrpSpPr>
        <p:grpSpPr>
          <a:xfrm>
            <a:off x="4424680" y="1391762"/>
            <a:ext cx="469137" cy="2065116"/>
            <a:chOff x="3721045" y="1853257"/>
            <a:chExt cx="469137" cy="2065116"/>
          </a:xfrm>
        </p:grpSpPr>
        <p:sp>
          <p:nvSpPr>
            <p:cNvPr id="59" name="Rectangle 58"/>
            <p:cNvSpPr/>
            <p:nvPr/>
          </p:nvSpPr>
          <p:spPr>
            <a:xfrm>
              <a:off x="3721045" y="2394163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60" name="Straight Connector 59"/>
            <p:cNvCxnSpPr/>
            <p:nvPr/>
          </p:nvCxnSpPr>
          <p:spPr>
            <a:xfrm flipV="1">
              <a:off x="3855410" y="1853257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3856849" y="3363945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3868358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3894809" y="1475400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3884985" y="1399417"/>
            <a:ext cx="1289051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3879429" y="3443354"/>
            <a:ext cx="13009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6F52BB2E-EA24-44C9-889C-8E4FCE61BB20}"/>
              </a:ext>
            </a:extLst>
          </p:cNvPr>
          <p:cNvGrpSpPr/>
          <p:nvPr/>
        </p:nvGrpSpPr>
        <p:grpSpPr>
          <a:xfrm>
            <a:off x="6434206" y="5056212"/>
            <a:ext cx="2278549" cy="1473480"/>
            <a:chOff x="6434206" y="5056212"/>
            <a:chExt cx="2278549" cy="1473480"/>
          </a:xfrm>
        </p:grpSpPr>
        <p:pic>
          <p:nvPicPr>
            <p:cNvPr id="7" name="Picture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B23E839A-9EE8-414F-8170-A8E37112E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34206" y="5116830"/>
              <a:ext cx="1977957" cy="1394460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1A7E6FE-EC04-4255-965C-0BF7C287C887}"/>
                </a:ext>
              </a:extLst>
            </p:cNvPr>
            <p:cNvSpPr txBox="1"/>
            <p:nvPr/>
          </p:nvSpPr>
          <p:spPr>
            <a:xfrm rot="16200000">
              <a:off x="7816196" y="5633132"/>
              <a:ext cx="1473480" cy="319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/>
              <a:r>
                <a:rPr lang="en-GB" sz="1477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A. </a:t>
              </a:r>
              <a:r>
                <a:rPr lang="en-GB" sz="1477" b="1" dirty="0" err="1">
                  <a:solidFill>
                    <a:prstClr val="black"/>
                  </a:solidFill>
                  <a:latin typeface="Constantia" panose="02030602050306030303" pitchFamily="18" charset="0"/>
                </a:rPr>
                <a:t>Rodchenko</a:t>
              </a:r>
              <a:endParaRPr lang="en-US" sz="1477" b="1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718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7" y="8382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Attack inductivity or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capacitance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resonator, or combined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1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Capacitive divider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to gap to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transform generator impedance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cavity shunt impedance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also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couples</a:t>
            </a:r>
            <a:b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capacitively  via the gap</a:t>
            </a:r>
            <a:endParaRPr lang="en-GB" sz="2100" b="1" i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3884985" y="1399417"/>
            <a:ext cx="1289051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3774450" y="1844908"/>
            <a:ext cx="229060" cy="1145299"/>
            <a:chOff x="2888616" y="2282692"/>
            <a:chExt cx="152400" cy="762000"/>
          </a:xfrm>
        </p:grpSpPr>
        <p:sp>
          <p:nvSpPr>
            <p:cNvPr id="64" name="Arc 63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75" name="Arc 74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76" name="Arc 75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78" name="Arc 77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79" name="Arc 78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80" name="Straight Connector 79"/>
          <p:cNvCxnSpPr/>
          <p:nvPr/>
        </p:nvCxnSpPr>
        <p:spPr>
          <a:xfrm flipV="1">
            <a:off x="3888981" y="1391762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3888981" y="2973706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3879429" y="3443354"/>
            <a:ext cx="13009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4518015" y="1354605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4518015" y="3396161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5" name="Group 84"/>
          <p:cNvGrpSpPr/>
          <p:nvPr/>
        </p:nvGrpSpPr>
        <p:grpSpPr>
          <a:xfrm>
            <a:off x="4424680" y="1391762"/>
            <a:ext cx="469137" cy="2065116"/>
            <a:chOff x="3721045" y="1853257"/>
            <a:chExt cx="469137" cy="2065116"/>
          </a:xfrm>
        </p:grpSpPr>
        <p:sp>
          <p:nvSpPr>
            <p:cNvPr id="86" name="Rectangle 85"/>
            <p:cNvSpPr/>
            <p:nvPr/>
          </p:nvSpPr>
          <p:spPr>
            <a:xfrm>
              <a:off x="3721045" y="2394163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87" name="Straight Connector 86"/>
            <p:cNvCxnSpPr/>
            <p:nvPr/>
          </p:nvCxnSpPr>
          <p:spPr>
            <a:xfrm flipV="1">
              <a:off x="3855410" y="1853257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3856849" y="3363945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3868358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904723" y="2196249"/>
            <a:ext cx="513188" cy="499454"/>
            <a:chOff x="3400623" y="2600252"/>
            <a:chExt cx="441652" cy="142948"/>
          </a:xfrm>
        </p:grpSpPr>
        <p:cxnSp>
          <p:nvCxnSpPr>
            <p:cNvPr id="100" name="Straight Arrow Connector 99"/>
            <p:cNvCxnSpPr/>
            <p:nvPr/>
          </p:nvCxnSpPr>
          <p:spPr bwMode="auto">
            <a:xfrm>
              <a:off x="3400626" y="2600252"/>
              <a:ext cx="44164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 bwMode="auto">
            <a:xfrm>
              <a:off x="3400623" y="2743200"/>
              <a:ext cx="4416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2" name="Straight Connector 91"/>
          <p:cNvCxnSpPr/>
          <p:nvPr/>
        </p:nvCxnSpPr>
        <p:spPr>
          <a:xfrm flipV="1">
            <a:off x="5163646" y="1391761"/>
            <a:ext cx="0" cy="8044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5168174" y="2695704"/>
            <a:ext cx="0" cy="7476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5144360" y="1475400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C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894809" y="1475400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cxnSp>
        <p:nvCxnSpPr>
          <p:cNvPr id="44" name="Straight Arrow Connector 43"/>
          <p:cNvCxnSpPr/>
          <p:nvPr/>
        </p:nvCxnSpPr>
        <p:spPr bwMode="auto">
          <a:xfrm>
            <a:off x="5233988" y="2319460"/>
            <a:ext cx="183918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5335096" y="2303029"/>
            <a:ext cx="0" cy="2290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5324476" y="2532087"/>
            <a:ext cx="6929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5180387" y="3442164"/>
            <a:ext cx="837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5118721" y="3396161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5422567" y="2036719"/>
            <a:ext cx="5214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C</a:t>
            </a:r>
            <a:r>
              <a:rPr lang="en-GB" sz="2100" b="1" i="1" baseline="-25000" dirty="0">
                <a:latin typeface="Constantia" panose="02030602050306030303" pitchFamily="18" charset="0"/>
              </a:rPr>
              <a:t>c</a:t>
            </a:r>
          </a:p>
        </p:txBody>
      </p:sp>
      <p:sp>
        <p:nvSpPr>
          <p:cNvPr id="56" name="Right Arrow 55"/>
          <p:cNvSpPr/>
          <p:nvPr/>
        </p:nvSpPr>
        <p:spPr>
          <a:xfrm rot="5400000" flipH="1">
            <a:off x="4509374" y="2112343"/>
            <a:ext cx="1317600" cy="580104"/>
          </a:xfrm>
          <a:prstGeom prst="rightArrow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Constantia" panose="02030602050306030303" pitchFamily="18" charset="0"/>
              </a:rPr>
              <a:t>Beam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151" y="1401562"/>
            <a:ext cx="2311249" cy="70287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32DAE6F-2793-4312-B996-4BE46BDE1B86}"/>
              </a:ext>
            </a:extLst>
          </p:cNvPr>
          <p:cNvGrpSpPr/>
          <p:nvPr/>
        </p:nvGrpSpPr>
        <p:grpSpPr>
          <a:xfrm>
            <a:off x="4956206" y="3683344"/>
            <a:ext cx="4092661" cy="3041306"/>
            <a:chOff x="4956206" y="3683344"/>
            <a:chExt cx="4092661" cy="3041306"/>
          </a:xfrm>
        </p:grpSpPr>
        <p:pic>
          <p:nvPicPr>
            <p:cNvPr id="41" name="Picture 3" descr="C:\Heiko\Vorträge\Beschleuniger Seminar SS2000\KapaKopp.bmp">
              <a:extLst>
                <a:ext uri="{FF2B5EF4-FFF2-40B4-BE49-F238E27FC236}">
                  <a16:creationId xmlns:a16="http://schemas.microsoft.com/office/drawing/2014/main" id="{04C855B8-15C9-4255-AB96-618C18F490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4914" y="4031125"/>
              <a:ext cx="2835244" cy="2070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AC4D107-B90B-43A7-B78E-6B5EEDBDF232}"/>
                </a:ext>
              </a:extLst>
            </p:cNvPr>
            <p:cNvSpPr txBox="1"/>
            <p:nvPr/>
          </p:nvSpPr>
          <p:spPr>
            <a:xfrm>
              <a:off x="4956206" y="3683344"/>
              <a:ext cx="4092661" cy="3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22041"/>
              <a:r>
                <a:rPr lang="en-GB" sz="1662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Coupler of CERN PS 40 MHz</a:t>
              </a:r>
              <a:endParaRPr lang="en-US" sz="1662" b="1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43" name="Rectangle 7">
              <a:extLst>
                <a:ext uri="{FF2B5EF4-FFF2-40B4-BE49-F238E27FC236}">
                  <a16:creationId xmlns:a16="http://schemas.microsoft.com/office/drawing/2014/main" id="{55FAABF2-548A-4F6A-AFE8-77E0948EE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249" y="6115889"/>
              <a:ext cx="3886201" cy="608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457200" indent="-457200" algn="l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GB" b="1" dirty="0">
                  <a:solidFill>
                    <a:srgbClr val="1F497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Coupler forms one </a:t>
              </a:r>
              <a:r>
                <a:rPr lang="en-GB" b="1" dirty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half of capacitor with the gap</a:t>
              </a:r>
            </a:p>
          </p:txBody>
        </p:sp>
      </p:grpSp>
      <p:sp>
        <p:nvSpPr>
          <p:cNvPr id="47" name="Rectangle 3">
            <a:extLst>
              <a:ext uri="{FF2B5EF4-FFF2-40B4-BE49-F238E27FC236}">
                <a16:creationId xmlns:a16="http://schemas.microsoft.com/office/drawing/2014/main" id="{79E95851-D83F-49EB-914D-269F62D6D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Coupling power into a cavity electrically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8" name="Right Arrow 53">
            <a:extLst>
              <a:ext uri="{FF2B5EF4-FFF2-40B4-BE49-F238E27FC236}">
                <a16:creationId xmlns:a16="http://schemas.microsoft.com/office/drawing/2014/main" id="{C9AED7D9-6A73-48DD-BCCD-61A9F9F7A18F}"/>
              </a:ext>
            </a:extLst>
          </p:cNvPr>
          <p:cNvSpPr/>
          <p:nvPr/>
        </p:nvSpPr>
        <p:spPr>
          <a:xfrm flipH="1">
            <a:off x="6189957" y="2683654"/>
            <a:ext cx="1317600" cy="580104"/>
          </a:xfrm>
          <a:prstGeom prst="rightArrow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Constantia" panose="02030602050306030303" pitchFamily="18" charset="0"/>
              </a:rPr>
              <a:t>RF power</a:t>
            </a:r>
          </a:p>
        </p:txBody>
      </p:sp>
    </p:spTree>
    <p:extLst>
      <p:ext uri="{BB962C8B-B14F-4D97-AF65-F5344CB8AC3E}">
        <p14:creationId xmlns:p14="http://schemas.microsoft.com/office/powerpoint/2010/main" val="59203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7" y="8382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Attack inductivity or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capacitance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resonator, or combined</a:t>
            </a: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Coupling power into a cavity electrically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3884985" y="1399417"/>
            <a:ext cx="1289051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3774450" y="1844908"/>
            <a:ext cx="229060" cy="1145299"/>
            <a:chOff x="2888616" y="2282692"/>
            <a:chExt cx="152400" cy="762000"/>
          </a:xfrm>
        </p:grpSpPr>
        <p:sp>
          <p:nvSpPr>
            <p:cNvPr id="64" name="Arc 63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75" name="Arc 74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76" name="Arc 75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78" name="Arc 77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79" name="Arc 78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80" name="Straight Connector 79"/>
          <p:cNvCxnSpPr/>
          <p:nvPr/>
        </p:nvCxnSpPr>
        <p:spPr>
          <a:xfrm flipV="1">
            <a:off x="3888981" y="1391762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3888981" y="2973706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3879429" y="3443354"/>
            <a:ext cx="13009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4518015" y="1354605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4518015" y="3396161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5" name="Group 84"/>
          <p:cNvGrpSpPr/>
          <p:nvPr/>
        </p:nvGrpSpPr>
        <p:grpSpPr>
          <a:xfrm>
            <a:off x="4424680" y="1391762"/>
            <a:ext cx="469137" cy="2065116"/>
            <a:chOff x="3721045" y="1853257"/>
            <a:chExt cx="469137" cy="2065116"/>
          </a:xfrm>
        </p:grpSpPr>
        <p:sp>
          <p:nvSpPr>
            <p:cNvPr id="86" name="Rectangle 85"/>
            <p:cNvSpPr/>
            <p:nvPr/>
          </p:nvSpPr>
          <p:spPr>
            <a:xfrm>
              <a:off x="3721045" y="2394163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87" name="Straight Connector 86"/>
            <p:cNvCxnSpPr/>
            <p:nvPr/>
          </p:nvCxnSpPr>
          <p:spPr>
            <a:xfrm flipV="1">
              <a:off x="3855410" y="1853257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3856849" y="3363945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3868358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904723" y="2196249"/>
            <a:ext cx="513188" cy="499454"/>
            <a:chOff x="3400623" y="2600252"/>
            <a:chExt cx="441652" cy="142948"/>
          </a:xfrm>
        </p:grpSpPr>
        <p:cxnSp>
          <p:nvCxnSpPr>
            <p:cNvPr id="100" name="Straight Arrow Connector 99"/>
            <p:cNvCxnSpPr/>
            <p:nvPr/>
          </p:nvCxnSpPr>
          <p:spPr bwMode="auto">
            <a:xfrm>
              <a:off x="3400626" y="2600252"/>
              <a:ext cx="44164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 bwMode="auto">
            <a:xfrm>
              <a:off x="3400623" y="2743200"/>
              <a:ext cx="4416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2" name="Straight Connector 91"/>
          <p:cNvCxnSpPr/>
          <p:nvPr/>
        </p:nvCxnSpPr>
        <p:spPr>
          <a:xfrm flipV="1">
            <a:off x="5163646" y="1391761"/>
            <a:ext cx="0" cy="8044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5168174" y="2695704"/>
            <a:ext cx="0" cy="7476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5144360" y="1475400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C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894809" y="1475400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cxnSp>
        <p:nvCxnSpPr>
          <p:cNvPr id="44" name="Straight Arrow Connector 43"/>
          <p:cNvCxnSpPr/>
          <p:nvPr/>
        </p:nvCxnSpPr>
        <p:spPr bwMode="auto">
          <a:xfrm>
            <a:off x="5233988" y="2319460"/>
            <a:ext cx="183918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5335096" y="2303029"/>
            <a:ext cx="0" cy="2290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5324476" y="2532087"/>
            <a:ext cx="6929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5180387" y="3442164"/>
            <a:ext cx="837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5118721" y="3396161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5422567" y="2036719"/>
            <a:ext cx="5214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C</a:t>
            </a:r>
            <a:r>
              <a:rPr lang="en-GB" sz="2100" b="1" i="1" baseline="-25000" dirty="0">
                <a:latin typeface="Constantia" panose="02030602050306030303" pitchFamily="18" charset="0"/>
              </a:rPr>
              <a:t>c</a:t>
            </a:r>
          </a:p>
        </p:txBody>
      </p:sp>
      <p:sp>
        <p:nvSpPr>
          <p:cNvPr id="56" name="Right Arrow 55"/>
          <p:cNvSpPr/>
          <p:nvPr/>
        </p:nvSpPr>
        <p:spPr>
          <a:xfrm rot="5400000" flipH="1">
            <a:off x="4509374" y="2112343"/>
            <a:ext cx="1317600" cy="580104"/>
          </a:xfrm>
          <a:prstGeom prst="rightArrow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Constantia" panose="02030602050306030303" pitchFamily="18" charset="0"/>
              </a:rPr>
              <a:t>Beam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151" y="1401562"/>
            <a:ext cx="2311249" cy="702874"/>
          </a:xfrm>
          <a:prstGeom prst="rect">
            <a:avLst/>
          </a:prstGeom>
        </p:spPr>
      </p:pic>
      <p:pic>
        <p:nvPicPr>
          <p:cNvPr id="47" name="Picture 1" descr="image001">
            <a:extLst>
              <a:ext uri="{FF2B5EF4-FFF2-40B4-BE49-F238E27FC236}">
                <a16:creationId xmlns:a16="http://schemas.microsoft.com/office/drawing/2014/main" id="{DB7EE0F0-975F-4352-9B3B-4B4F564C5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047" y="2702961"/>
            <a:ext cx="2393089" cy="318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54E34300-B1F7-4979-9812-F86CDAFFFA13}"/>
              </a:ext>
            </a:extLst>
          </p:cNvPr>
          <p:cNvSpPr txBox="1"/>
          <p:nvPr/>
        </p:nvSpPr>
        <p:spPr>
          <a:xfrm>
            <a:off x="428206" y="2111808"/>
            <a:ext cx="2922452" cy="859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srgbClr val="C0504D"/>
                </a:solidFill>
                <a:latin typeface="Constantia" panose="02030602050306030303" pitchFamily="18" charset="0"/>
              </a:rPr>
              <a:t>300 kW </a:t>
            </a:r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power coupler of LHC 400 MHz cavities</a:t>
            </a:r>
            <a:b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</a:br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                </a:t>
            </a:r>
            <a:endParaRPr lang="en-US" sz="1662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49" name="Rectangle 7">
            <a:extLst>
              <a:ext uri="{FF2B5EF4-FFF2-40B4-BE49-F238E27FC236}">
                <a16:creationId xmlns:a16="http://schemas.microsoft.com/office/drawing/2014/main" id="{69994773-BD0F-474E-9838-8F0EE7C21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836" y="5911368"/>
            <a:ext cx="400367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Coupler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antenna transmits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directly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into the cavity</a:t>
            </a:r>
          </a:p>
        </p:txBody>
      </p:sp>
      <p:sp>
        <p:nvSpPr>
          <p:cNvPr id="50" name="Right Arrow 53">
            <a:extLst>
              <a:ext uri="{FF2B5EF4-FFF2-40B4-BE49-F238E27FC236}">
                <a16:creationId xmlns:a16="http://schemas.microsoft.com/office/drawing/2014/main" id="{9033323E-DB30-421B-961D-FCB21552D520}"/>
              </a:ext>
            </a:extLst>
          </p:cNvPr>
          <p:cNvSpPr/>
          <p:nvPr/>
        </p:nvSpPr>
        <p:spPr>
          <a:xfrm flipH="1">
            <a:off x="6189957" y="2683654"/>
            <a:ext cx="1317600" cy="580104"/>
          </a:xfrm>
          <a:prstGeom prst="rightArrow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Constantia" panose="02030602050306030303" pitchFamily="18" charset="0"/>
              </a:rPr>
              <a:t>RF power</a:t>
            </a:r>
          </a:p>
        </p:txBody>
      </p:sp>
      <p:sp>
        <p:nvSpPr>
          <p:cNvPr id="54" name="Right Arrow 53"/>
          <p:cNvSpPr/>
          <p:nvPr/>
        </p:nvSpPr>
        <p:spPr>
          <a:xfrm flipH="1">
            <a:off x="3557833" y="3914685"/>
            <a:ext cx="1317600" cy="580104"/>
          </a:xfrm>
          <a:prstGeom prst="rightArrow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Constantia" panose="02030602050306030303" pitchFamily="18" charset="0"/>
              </a:rPr>
              <a:t>RF power</a:t>
            </a:r>
          </a:p>
        </p:txBody>
      </p:sp>
      <p:sp>
        <p:nvSpPr>
          <p:cNvPr id="60" name="Rectangle 7">
            <a:extLst>
              <a:ext uri="{FF2B5EF4-FFF2-40B4-BE49-F238E27FC236}">
                <a16:creationId xmlns:a16="http://schemas.microsoft.com/office/drawing/2014/main" id="{70ED2841-CC1B-46B5-9A14-C0C8587F4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6920" y="5911368"/>
            <a:ext cx="400367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 common electrical coupler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12BA6EDF-3A69-4B93-B2D0-C4D6C34239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925" y="4144413"/>
            <a:ext cx="3107932" cy="174821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D30312B-861B-4EC4-AE49-527FC1622528}"/>
              </a:ext>
            </a:extLst>
          </p:cNvPr>
          <p:cNvCxnSpPr>
            <a:cxnSpLocks/>
          </p:cNvCxnSpPr>
          <p:nvPr/>
        </p:nvCxnSpPr>
        <p:spPr>
          <a:xfrm flipV="1">
            <a:off x="7115175" y="4605338"/>
            <a:ext cx="0" cy="296862"/>
          </a:xfrm>
          <a:prstGeom prst="line">
            <a:avLst/>
          </a:prstGeom>
          <a:ln w="381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1" descr="image001">
            <a:extLst>
              <a:ext uri="{FF2B5EF4-FFF2-40B4-BE49-F238E27FC236}">
                <a16:creationId xmlns:a16="http://schemas.microsoft.com/office/drawing/2014/main" id="{DCF75E9B-9EC0-469E-867A-BAD9733229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741"/>
          <a:stretch/>
        </p:blipFill>
        <p:spPr bwMode="auto">
          <a:xfrm>
            <a:off x="6848757" y="3248437"/>
            <a:ext cx="1031635" cy="93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3099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 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7825" y="1659681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Cavity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877825" y="3196173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Power amplifier</a:t>
            </a:r>
          </a:p>
        </p:txBody>
      </p:sp>
      <p:sp>
        <p:nvSpPr>
          <p:cNvPr id="5" name="Rectangle 4"/>
          <p:cNvSpPr/>
          <p:nvPr/>
        </p:nvSpPr>
        <p:spPr>
          <a:xfrm>
            <a:off x="877825" y="4742939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Low-level RF</a:t>
            </a:r>
          </a:p>
          <a:p>
            <a:pPr algn="ctr"/>
            <a:r>
              <a:rPr lang="en-GB" sz="2100" b="1" dirty="0">
                <a:latin typeface="Constantia" panose="02030602050306030303" pitchFamily="18" charset="0"/>
              </a:rPr>
              <a:t>system</a:t>
            </a:r>
          </a:p>
        </p:txBody>
      </p:sp>
      <p:sp>
        <p:nvSpPr>
          <p:cNvPr id="8" name="Right Arrow 7"/>
          <p:cNvSpPr/>
          <p:nvPr/>
        </p:nvSpPr>
        <p:spPr>
          <a:xfrm rot="16200000">
            <a:off x="1728273" y="4208555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6200000">
            <a:off x="1728273" y="1125296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82866" y="6595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2" name="Right Arrow 11"/>
          <p:cNvSpPr/>
          <p:nvPr/>
        </p:nvSpPr>
        <p:spPr>
          <a:xfrm rot="16200000">
            <a:off x="1728272" y="5755322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82865" y="62819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626778" y="1799894"/>
            <a:ext cx="46536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Convert RF power into longitudinal electric field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Amplify low-power signal from beam control to kW, MW or GW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Provide RF signals with correct frequency, amplitude and phase</a:t>
            </a:r>
          </a:p>
        </p:txBody>
      </p:sp>
      <p:sp>
        <p:nvSpPr>
          <p:cNvPr id="3" name="Rectangle 2"/>
          <p:cNvSpPr/>
          <p:nvPr/>
        </p:nvSpPr>
        <p:spPr>
          <a:xfrm>
            <a:off x="770561" y="4551452"/>
            <a:ext cx="2527443" cy="214601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70548" y="765869"/>
            <a:ext cx="2527443" cy="214601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6200000">
            <a:off x="1728273" y="2661788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0457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Frequency and v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Shunt impedance, beam loading, power coupling</a:t>
            </a:r>
            <a:endParaRPr lang="en-GB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Beam phase control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8998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black dot in a triangle&#10;&#10;Description automatically generated">
            <a:extLst>
              <a:ext uri="{FF2B5EF4-FFF2-40B4-BE49-F238E27FC236}">
                <a16:creationId xmlns:a16="http://schemas.microsoft.com/office/drawing/2014/main" id="{FA0EF045-2457-A8B1-A5DC-73A6D129D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281" y="4156880"/>
            <a:ext cx="2318730" cy="291297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to accelerate beam				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Wanted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Compensate beam-induced voltage		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Refl.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P</a:t>
            </a: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Compensate electrical losses in cavity		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Heat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Compensate electrical losses in distribution	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Heat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How much power is required?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809913" y="3171875"/>
            <a:ext cx="1854287" cy="3427827"/>
            <a:chOff x="3809913" y="3067100"/>
            <a:chExt cx="1854287" cy="3427827"/>
          </a:xfrm>
        </p:grpSpPr>
        <p:sp>
          <p:nvSpPr>
            <p:cNvPr id="3" name="Up Arrow 2"/>
            <p:cNvSpPr/>
            <p:nvPr/>
          </p:nvSpPr>
          <p:spPr>
            <a:xfrm rot="10800000">
              <a:off x="4234700" y="3067100"/>
              <a:ext cx="1023100" cy="3056962"/>
            </a:xfrm>
            <a:prstGeom prst="upArrow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504D"/>
                </a:solidFill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9913" y="6242208"/>
              <a:ext cx="1854287" cy="252719"/>
            </a:xfrm>
            <a:prstGeom prst="rect">
              <a:avLst/>
            </a:prstGeom>
          </p:spPr>
        </p:pic>
      </p:grpSp>
      <p:sp>
        <p:nvSpPr>
          <p:cNvPr id="5" name="Bent Arrow 4"/>
          <p:cNvSpPr/>
          <p:nvPr/>
        </p:nvSpPr>
        <p:spPr>
          <a:xfrm rot="10800000" flipH="1">
            <a:off x="4994727" y="3171875"/>
            <a:ext cx="1574801" cy="1508461"/>
          </a:xfrm>
          <a:prstGeom prst="bentArrow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42219" y="3171875"/>
            <a:ext cx="4157778" cy="2433598"/>
            <a:chOff x="342219" y="3067100"/>
            <a:chExt cx="4157778" cy="2433598"/>
          </a:xfrm>
        </p:grpSpPr>
        <p:sp>
          <p:nvSpPr>
            <p:cNvPr id="8" name="Bent Arrow 7"/>
            <p:cNvSpPr/>
            <p:nvPr/>
          </p:nvSpPr>
          <p:spPr>
            <a:xfrm rot="10800000">
              <a:off x="2642808" y="3067100"/>
              <a:ext cx="1857189" cy="2433598"/>
            </a:xfrm>
            <a:prstGeom prst="bentArrow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504D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219" y="4669412"/>
              <a:ext cx="2257629" cy="633872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1607434" y="3171875"/>
            <a:ext cx="2449466" cy="1430298"/>
            <a:chOff x="1607434" y="3067100"/>
            <a:chExt cx="2449466" cy="1430298"/>
          </a:xfrm>
        </p:grpSpPr>
        <p:sp>
          <p:nvSpPr>
            <p:cNvPr id="2" name="Bent Arrow 1"/>
            <p:cNvSpPr/>
            <p:nvPr/>
          </p:nvSpPr>
          <p:spPr>
            <a:xfrm rot="10800000">
              <a:off x="2268442" y="3067100"/>
              <a:ext cx="1788458" cy="1430298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2330"/>
              </a:avLst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504D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7434" y="3956600"/>
              <a:ext cx="554932" cy="277466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725" y="2703319"/>
            <a:ext cx="1571344" cy="4613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771241" y="6288676"/>
            <a:ext cx="100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nstantia" panose="02030602050306030303" pitchFamily="18" charset="0"/>
              </a:rPr>
              <a:t>(ideally)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7">
                <a:extLst>
                  <a:ext uri="{FF2B5EF4-FFF2-40B4-BE49-F238E27FC236}">
                    <a16:creationId xmlns:a16="http://schemas.microsoft.com/office/drawing/2014/main" id="{AFC414FE-9E6B-4462-9570-75279739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476" y="2528901"/>
                <a:ext cx="2771775" cy="11097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r">
                  <a:spcBef>
                    <a:spcPct val="20000"/>
                  </a:spcBef>
                  <a:buClr>
                    <a:schemeClr val="tx1"/>
                  </a:buClr>
                </a:pPr>
                <a:r>
                  <a:rPr lang="en-GB" sz="2800" b="1" i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P</a:t>
                </a:r>
                <a:r>
                  <a:rPr lang="en-GB" sz="2800" b="1" baseline="-25000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out</a:t>
                </a:r>
                <a:r>
                  <a:rPr lang="en-GB" sz="2800" b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 = </a:t>
                </a:r>
                <a:r>
                  <a:rPr lang="en-GB" sz="2800" b="1" i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g</a:t>
                </a:r>
                <a:r>
                  <a:rPr lang="en-GB" sz="2800" b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 ∙ </a:t>
                </a:r>
                <a:r>
                  <a:rPr lang="en-GB" sz="2800" b="1" i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P</a:t>
                </a:r>
                <a:r>
                  <a:rPr lang="en-GB" sz="2800" b="1" baseline="-25000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in</a:t>
                </a:r>
                <a:r>
                  <a:rPr lang="en-GB" sz="2800" b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  or </a:t>
                </a:r>
                <a:br>
                  <a:rPr lang="en-GB" sz="2800" b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</a:br>
                <a:r>
                  <a:rPr lang="en-GB" sz="2800" b="1" i="1" dirty="0" err="1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V</a:t>
                </a:r>
                <a:r>
                  <a:rPr lang="en-GB" sz="2800" b="1" baseline="-25000" dirty="0" err="1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out</a:t>
                </a:r>
                <a:r>
                  <a:rPr lang="en-GB" sz="2800" b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800" b="1" i="1" dirty="0" smtClean="0">
                            <a:latin typeface="Cambria Math" panose="02040503050406030204" pitchFamily="18" charset="0"/>
                            <a:cs typeface="Times New Roman" pitchFamily="18" charset="0"/>
                            <a:sym typeface="Wingdings" pitchFamily="2" charset="2"/>
                          </a:rPr>
                        </m:ctrlPr>
                      </m:radPr>
                      <m:deg/>
                      <m:e>
                        <m:r>
                          <a:rPr lang="en-GB" sz="2800" b="1" i="1" dirty="0" smtClean="0">
                            <a:latin typeface="Cambria Math" panose="02040503050406030204" pitchFamily="18" charset="0"/>
                            <a:cs typeface="Times New Roman" pitchFamily="18" charset="0"/>
                            <a:sym typeface="Wingdings" pitchFamily="2" charset="2"/>
                          </a:rPr>
                          <m:t>𝒈</m:t>
                        </m:r>
                      </m:e>
                    </m:rad>
                  </m:oMath>
                </a14:m>
                <a:r>
                  <a:rPr lang="en-GB" sz="2800" b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 ∙ </a:t>
                </a:r>
                <a:r>
                  <a:rPr lang="en-GB" sz="2800" b="1" i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V</a:t>
                </a:r>
                <a:r>
                  <a:rPr lang="en-GB" sz="2800" b="1" baseline="-25000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in</a:t>
                </a:r>
                <a:endParaRPr lang="en-GB" sz="2100" b="1" dirty="0">
                  <a:latin typeface="Constantia" pitchFamily="18" charset="0"/>
                  <a:cs typeface="Times New Roman" pitchFamily="18" charset="0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19" name="Rectangle 7">
                <a:extLst>
                  <a:ext uri="{FF2B5EF4-FFF2-40B4-BE49-F238E27FC236}">
                    <a16:creationId xmlns:a16="http://schemas.microsoft.com/office/drawing/2014/main" id="{AFC414FE-9E6B-4462-9570-7527973961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476" y="2528901"/>
                <a:ext cx="2771775" cy="1109717"/>
              </a:xfrm>
              <a:prstGeom prst="rect">
                <a:avLst/>
              </a:prstGeom>
              <a:blipFill>
                <a:blip r:embed="rId7"/>
                <a:stretch>
                  <a:fillRect t="-5495" r="-7692" b="-1099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C64116DD-28C8-43BA-A447-0497856B677C}"/>
              </a:ext>
            </a:extLst>
          </p:cNvPr>
          <p:cNvSpPr/>
          <p:nvPr/>
        </p:nvSpPr>
        <p:spPr>
          <a:xfrm>
            <a:off x="539750" y="2554609"/>
            <a:ext cx="2628501" cy="10249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24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 137"/>
          <p:cNvSpPr/>
          <p:nvPr/>
        </p:nvSpPr>
        <p:spPr>
          <a:xfrm>
            <a:off x="3761994" y="4401108"/>
            <a:ext cx="756000" cy="54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75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9748" y="4357871"/>
            <a:ext cx="867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onstantia" panose="02030602050306030303" pitchFamily="18" charset="0"/>
              </a:rPr>
              <a:t>Cathode and filament</a:t>
            </a:r>
          </a:p>
        </p:txBody>
      </p:sp>
      <p:sp>
        <p:nvSpPr>
          <p:cNvPr id="130" name="Content Placeholder 3"/>
          <p:cNvSpPr txBox="1">
            <a:spLocks/>
          </p:cNvSpPr>
          <p:nvPr/>
        </p:nvSpPr>
        <p:spPr>
          <a:xfrm>
            <a:off x="4887000" y="2072250"/>
            <a:ext cx="4050000" cy="3375000"/>
          </a:xfrm>
          <a:prstGeom prst="rect">
            <a:avLst/>
          </a:prstGeom>
        </p:spPr>
        <p:txBody>
          <a:bodyPr lIns="54000" tIns="27000" rIns="54000" bIns="27000" anchor="ctr"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182563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355600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Vacuum tube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Heater + Cathode</a:t>
            </a:r>
          </a:p>
          <a:p>
            <a:pPr marL="468313" lvl="1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Heated cathode</a:t>
            </a:r>
          </a:p>
          <a:p>
            <a:pPr marL="641350" lvl="2" indent="-285750">
              <a:buClrTx/>
              <a:buFont typeface="Arial" panose="020B0604020202020204" pitchFamily="34" charset="0"/>
              <a:buChar char="•"/>
            </a:pPr>
            <a:r>
              <a:rPr lang="en-GB" b="1" dirty="0">
                <a:latin typeface="Constantia" panose="02030602050306030303" pitchFamily="18" charset="0"/>
              </a:rPr>
              <a:t>Coated metal, carbides, borides,…</a:t>
            </a:r>
          </a:p>
          <a:p>
            <a:pPr marL="468313" lvl="1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thermionic emission</a:t>
            </a:r>
          </a:p>
          <a:p>
            <a:pPr marL="468313" lvl="1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Electron cloud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Anode</a:t>
            </a:r>
          </a:p>
          <a:p>
            <a:pPr marL="285750" indent="-285750">
              <a:buClrTx/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anose="02030602050306030303" pitchFamily="18" charset="0"/>
              </a:rPr>
              <a:t>Diode</a:t>
            </a:r>
          </a:p>
        </p:txBody>
      </p:sp>
      <p:sp>
        <p:nvSpPr>
          <p:cNvPr id="131" name="Rounded Rectangle 130"/>
          <p:cNvSpPr/>
          <p:nvPr/>
        </p:nvSpPr>
        <p:spPr>
          <a:xfrm>
            <a:off x="3761994" y="2564904"/>
            <a:ext cx="756000" cy="1674186"/>
          </a:xfrm>
          <a:prstGeom prst="roundRect">
            <a:avLst>
              <a:gd name="adj" fmla="val 32848"/>
            </a:avLst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2" name="Straight Connector 131"/>
          <p:cNvCxnSpPr/>
          <p:nvPr/>
        </p:nvCxnSpPr>
        <p:spPr>
          <a:xfrm flipH="1">
            <a:off x="4032024" y="4023066"/>
            <a:ext cx="216024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707988" y="4131078"/>
            <a:ext cx="0" cy="9721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3707988" y="4023066"/>
            <a:ext cx="324036" cy="1080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Arc 134"/>
          <p:cNvSpPr/>
          <p:nvPr/>
        </p:nvSpPr>
        <p:spPr>
          <a:xfrm>
            <a:off x="4032048" y="4077072"/>
            <a:ext cx="216000" cy="216000"/>
          </a:xfrm>
          <a:prstGeom prst="arc">
            <a:avLst>
              <a:gd name="adj1" fmla="val 10751584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6" name="Straight Connector 135"/>
          <p:cNvCxnSpPr>
            <a:endCxn id="135" idx="0"/>
          </p:cNvCxnSpPr>
          <p:nvPr/>
        </p:nvCxnSpPr>
        <p:spPr>
          <a:xfrm flipV="1">
            <a:off x="4032024" y="4186594"/>
            <a:ext cx="35" cy="21451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>
            <a:endCxn id="135" idx="2"/>
          </p:cNvCxnSpPr>
          <p:nvPr/>
        </p:nvCxnSpPr>
        <p:spPr>
          <a:xfrm flipV="1">
            <a:off x="4248048" y="4185072"/>
            <a:ext cx="0" cy="2160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3869927" y="3807049"/>
            <a:ext cx="261610" cy="207749"/>
            <a:chOff x="5652894" y="3356992"/>
            <a:chExt cx="348812" cy="276997"/>
          </a:xfrm>
        </p:grpSpPr>
        <p:sp>
          <p:nvSpPr>
            <p:cNvPr id="140" name="Oval 139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4031945" y="3807049"/>
            <a:ext cx="261610" cy="207749"/>
            <a:chOff x="5652894" y="3356992"/>
            <a:chExt cx="348812" cy="276997"/>
          </a:xfrm>
        </p:grpSpPr>
        <p:sp>
          <p:nvSpPr>
            <p:cNvPr id="143" name="Oval 142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4193963" y="3807049"/>
            <a:ext cx="261610" cy="207749"/>
            <a:chOff x="5652894" y="3356992"/>
            <a:chExt cx="348812" cy="276997"/>
          </a:xfrm>
        </p:grpSpPr>
        <p:sp>
          <p:nvSpPr>
            <p:cNvPr id="146" name="Oval 145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4112004" y="3679062"/>
            <a:ext cx="261610" cy="207749"/>
            <a:chOff x="5652894" y="3356992"/>
            <a:chExt cx="348812" cy="276997"/>
          </a:xfrm>
        </p:grpSpPr>
        <p:sp>
          <p:nvSpPr>
            <p:cNvPr id="149" name="Oval 148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3949986" y="3679062"/>
            <a:ext cx="261610" cy="207749"/>
            <a:chOff x="5652894" y="3356992"/>
            <a:chExt cx="348812" cy="276997"/>
          </a:xfrm>
        </p:grpSpPr>
        <p:sp>
          <p:nvSpPr>
            <p:cNvPr id="152" name="Oval 151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3707988" y="4293096"/>
            <a:ext cx="3233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630469" y="2517578"/>
            <a:ext cx="756000" cy="432000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i="1" dirty="0" err="1">
                <a:latin typeface="Constantia" panose="02030602050306030303" pitchFamily="18" charset="0"/>
              </a:rPr>
              <a:t>U</a:t>
            </a:r>
            <a:r>
              <a:rPr lang="en-GB" sz="1200" b="1" baseline="-25000" dirty="0" err="1">
                <a:latin typeface="Constantia" panose="02030602050306030303" pitchFamily="18" charset="0"/>
              </a:rPr>
              <a:t>a</a:t>
            </a:r>
            <a:r>
              <a:rPr lang="en-GB" sz="1200" b="1" dirty="0">
                <a:latin typeface="Constantia" panose="02030602050306030303" pitchFamily="18" charset="0"/>
              </a:rPr>
              <a:t>*</a:t>
            </a:r>
          </a:p>
          <a:p>
            <a:pPr algn="ctr"/>
            <a:r>
              <a:rPr lang="en-GB" sz="1200" b="1" dirty="0">
                <a:latin typeface="Constantia" panose="02030602050306030303" pitchFamily="18" charset="0"/>
              </a:rPr>
              <a:t>anode</a:t>
            </a:r>
          </a:p>
        </p:txBody>
      </p:sp>
      <p:cxnSp>
        <p:nvCxnSpPr>
          <p:cNvPr id="156" name="Straight Connector 155"/>
          <p:cNvCxnSpPr/>
          <p:nvPr/>
        </p:nvCxnSpPr>
        <p:spPr>
          <a:xfrm flipH="1">
            <a:off x="1547784" y="2240868"/>
            <a:ext cx="72" cy="9181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1547820" y="3212976"/>
            <a:ext cx="0" cy="189021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flipH="1">
            <a:off x="1493832" y="3213024"/>
            <a:ext cx="10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flipH="1">
            <a:off x="1385802" y="3159018"/>
            <a:ext cx="32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4139952" y="2240868"/>
            <a:ext cx="156" cy="4860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H="1">
            <a:off x="3924012" y="2726922"/>
            <a:ext cx="432048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547784" y="2240868"/>
            <a:ext cx="25921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1547856" y="5103186"/>
            <a:ext cx="21600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Group 163"/>
          <p:cNvGrpSpPr/>
          <p:nvPr/>
        </p:nvGrpSpPr>
        <p:grpSpPr>
          <a:xfrm>
            <a:off x="3815921" y="2976363"/>
            <a:ext cx="261610" cy="207749"/>
            <a:chOff x="5652894" y="3356992"/>
            <a:chExt cx="348812" cy="276997"/>
          </a:xfrm>
        </p:grpSpPr>
        <p:sp>
          <p:nvSpPr>
            <p:cNvPr id="165" name="Oval 164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3978519" y="2791698"/>
            <a:ext cx="261610" cy="207749"/>
            <a:chOff x="5652894" y="3356992"/>
            <a:chExt cx="348812" cy="276997"/>
          </a:xfrm>
        </p:grpSpPr>
        <p:sp>
          <p:nvSpPr>
            <p:cNvPr id="168" name="Oval 167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4117577" y="2928645"/>
            <a:ext cx="261610" cy="207749"/>
            <a:chOff x="5652894" y="3356992"/>
            <a:chExt cx="348812" cy="276997"/>
          </a:xfrm>
        </p:grpSpPr>
        <p:sp>
          <p:nvSpPr>
            <p:cNvPr id="171" name="Oval 170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283505" y="2845704"/>
            <a:ext cx="261610" cy="207749"/>
            <a:chOff x="5652894" y="3356992"/>
            <a:chExt cx="348812" cy="276997"/>
          </a:xfrm>
        </p:grpSpPr>
        <p:sp>
          <p:nvSpPr>
            <p:cNvPr id="174" name="Oval 173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76" name="Straight Connector 175"/>
          <p:cNvCxnSpPr/>
          <p:nvPr/>
        </p:nvCxnSpPr>
        <p:spPr>
          <a:xfrm flipH="1" flipV="1">
            <a:off x="3919166" y="3147899"/>
            <a:ext cx="1350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4068635" y="2962069"/>
            <a:ext cx="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V="1">
            <a:off x="4201985" y="3103418"/>
            <a:ext cx="540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4356764" y="3024053"/>
            <a:ext cx="1620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Arc 179"/>
          <p:cNvSpPr/>
          <p:nvPr/>
        </p:nvSpPr>
        <p:spPr>
          <a:xfrm flipH="1">
            <a:off x="1925706" y="3266982"/>
            <a:ext cx="1512168" cy="864096"/>
          </a:xfrm>
          <a:prstGeom prst="arc">
            <a:avLst>
              <a:gd name="adj1" fmla="val 16200000"/>
              <a:gd name="adj2" fmla="val 2075098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/>
          <p:cNvSpPr/>
          <p:nvPr/>
        </p:nvSpPr>
        <p:spPr>
          <a:xfrm>
            <a:off x="1925706" y="3266982"/>
            <a:ext cx="1512168" cy="864096"/>
          </a:xfrm>
          <a:prstGeom prst="arc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/>
          <p:cNvSpPr/>
          <p:nvPr/>
        </p:nvSpPr>
        <p:spPr>
          <a:xfrm flipV="1">
            <a:off x="1925706" y="3266982"/>
            <a:ext cx="1512168" cy="864096"/>
          </a:xfrm>
          <a:prstGeom prst="arc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3" name="Arc 182"/>
          <p:cNvSpPr/>
          <p:nvPr/>
        </p:nvSpPr>
        <p:spPr>
          <a:xfrm flipH="1" flipV="1">
            <a:off x="1925706" y="3266982"/>
            <a:ext cx="1512168" cy="864096"/>
          </a:xfrm>
          <a:prstGeom prst="arc">
            <a:avLst>
              <a:gd name="adj1" fmla="val 16200000"/>
              <a:gd name="adj2" fmla="val 20647935"/>
            </a:avLst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85" name="Group 184"/>
          <p:cNvGrpSpPr/>
          <p:nvPr/>
        </p:nvGrpSpPr>
        <p:grpSpPr>
          <a:xfrm>
            <a:off x="3977939" y="3429007"/>
            <a:ext cx="261610" cy="207749"/>
            <a:chOff x="5652894" y="3356992"/>
            <a:chExt cx="348812" cy="276997"/>
          </a:xfrm>
        </p:grpSpPr>
        <p:sp>
          <p:nvSpPr>
            <p:cNvPr id="186" name="Oval 185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4154244" y="3591025"/>
            <a:ext cx="261610" cy="207749"/>
            <a:chOff x="5652894" y="3356992"/>
            <a:chExt cx="348812" cy="276997"/>
          </a:xfrm>
        </p:grpSpPr>
        <p:sp>
          <p:nvSpPr>
            <p:cNvPr id="189" name="Oval 188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Basics of grid tube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78304" y="3289822"/>
            <a:ext cx="61587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500" b="1" i="1" dirty="0" err="1">
                <a:latin typeface="Constantia" panose="02030602050306030303" pitchFamily="18" charset="0"/>
              </a:rPr>
              <a:t>I</a:t>
            </a:r>
            <a:r>
              <a:rPr lang="en-GB" sz="4500" b="1" baseline="-25000" dirty="0" err="1">
                <a:latin typeface="Constantia" panose="02030602050306030303" pitchFamily="18" charset="0"/>
              </a:rPr>
              <a:t>a</a:t>
            </a:r>
            <a:endParaRPr lang="en-GB" sz="4500" b="1" baseline="-25000" dirty="0">
              <a:latin typeface="Constantia" panose="02030602050306030303" pitchFamily="18" charset="0"/>
            </a:endParaRPr>
          </a:p>
        </p:txBody>
      </p:sp>
      <p:sp>
        <p:nvSpPr>
          <p:cNvPr id="72" name="Rectangle 7"/>
          <p:cNvSpPr>
            <a:spLocks noChangeArrowheads="1"/>
          </p:cNvSpPr>
          <p:nvPr/>
        </p:nvSpPr>
        <p:spPr bwMode="auto">
          <a:xfrm>
            <a:off x="503237" y="8382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diode to tetrode amplifier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462415" y="6225947"/>
            <a:ext cx="1450782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E. </a:t>
            </a:r>
            <a:r>
              <a:rPr lang="en-GB" sz="1477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Montesinos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0535" y="5976573"/>
            <a:ext cx="3241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onstantia" panose="02030602050306030303" pitchFamily="18" charset="0"/>
              </a:rPr>
              <a:t>*</a:t>
            </a:r>
            <a:r>
              <a:rPr lang="en-GB" sz="1600" dirty="0">
                <a:latin typeface="Constantia" panose="02030602050306030303" pitchFamily="18" charset="0"/>
              </a:rPr>
              <a:t>For tube amplifier designs voltages are named </a:t>
            </a:r>
            <a:r>
              <a:rPr lang="en-GB" sz="1600" i="1" dirty="0">
                <a:latin typeface="Constantia" panose="02030602050306030303" pitchFamily="18" charset="0"/>
              </a:rPr>
              <a:t>U</a:t>
            </a:r>
            <a:r>
              <a:rPr lang="en-GB" sz="1600" dirty="0">
                <a:latin typeface="Constantia" panose="02030602050306030303" pitchFamily="18" charset="0"/>
              </a:rPr>
              <a:t> instead of V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9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4" grpId="0"/>
      <p:bldP spid="135" grpId="0" animBg="1"/>
      <p:bldP spid="155" grpId="0" animBg="1"/>
      <p:bldP spid="180" grpId="0" animBg="1"/>
      <p:bldP spid="181" grpId="0" animBg="1"/>
      <p:bldP spid="182" grpId="0" animBg="1"/>
      <p:bldP spid="183" grpId="0" animBg="1"/>
      <p:bldP spid="9" grpId="0"/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378304" y="3289822"/>
            <a:ext cx="61587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500" b="1" i="1" dirty="0" err="1">
                <a:latin typeface="Constantia" panose="02030602050306030303" pitchFamily="18" charset="0"/>
              </a:rPr>
              <a:t>I</a:t>
            </a:r>
            <a:r>
              <a:rPr lang="en-GB" sz="4500" b="1" baseline="-25000" dirty="0" err="1">
                <a:latin typeface="Constantia" panose="02030602050306030303" pitchFamily="18" charset="0"/>
              </a:rPr>
              <a:t>a</a:t>
            </a:r>
            <a:endParaRPr lang="en-GB" sz="4500" b="1" baseline="-25000" dirty="0">
              <a:latin typeface="Constantia" panose="02030602050306030303" pitchFamily="18" charset="0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3761994" y="4401108"/>
            <a:ext cx="756000" cy="54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75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9748" y="4357871"/>
            <a:ext cx="867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onstantia" panose="02030602050306030303" pitchFamily="18" charset="0"/>
              </a:rPr>
              <a:t>Cathode and filament</a:t>
            </a:r>
          </a:p>
        </p:txBody>
      </p:sp>
      <p:sp>
        <p:nvSpPr>
          <p:cNvPr id="130" name="Content Placeholder 3"/>
          <p:cNvSpPr txBox="1">
            <a:spLocks/>
          </p:cNvSpPr>
          <p:nvPr/>
        </p:nvSpPr>
        <p:spPr>
          <a:xfrm>
            <a:off x="4887000" y="2072250"/>
            <a:ext cx="4050000" cy="3375000"/>
          </a:xfrm>
          <a:prstGeom prst="rect">
            <a:avLst/>
          </a:prstGeom>
        </p:spPr>
        <p:txBody>
          <a:bodyPr lIns="54000" tIns="27000" rIns="54000" bIns="27000" anchor="ctr"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182563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355600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Vacuum tube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Heater + Cathode</a:t>
            </a:r>
          </a:p>
          <a:p>
            <a:pPr marL="468313" lvl="1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Heated cathode</a:t>
            </a:r>
          </a:p>
          <a:p>
            <a:pPr marL="641350" lvl="2" indent="-285750">
              <a:buClrTx/>
              <a:buFont typeface="Arial" panose="020B0604020202020204" pitchFamily="34" charset="0"/>
              <a:buChar char="•"/>
            </a:pPr>
            <a:r>
              <a:rPr lang="en-GB" b="1" dirty="0">
                <a:latin typeface="Constantia" panose="02030602050306030303" pitchFamily="18" charset="0"/>
              </a:rPr>
              <a:t>Coated metal, carbides, borides,…</a:t>
            </a:r>
          </a:p>
          <a:p>
            <a:pPr marL="468313" lvl="1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thermionic emission</a:t>
            </a:r>
          </a:p>
          <a:p>
            <a:pPr marL="468313" lvl="1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Electron cloud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Constantia" panose="02030602050306030303" pitchFamily="18" charset="0"/>
              </a:rPr>
              <a:t>Anode</a:t>
            </a:r>
          </a:p>
          <a:p>
            <a:pPr marL="285750" indent="-285750">
              <a:buClrTx/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anose="02030602050306030303" pitchFamily="18" charset="0"/>
              </a:rPr>
              <a:t>Diode</a:t>
            </a:r>
          </a:p>
        </p:txBody>
      </p:sp>
      <p:sp>
        <p:nvSpPr>
          <p:cNvPr id="131" name="Rounded Rectangle 130"/>
          <p:cNvSpPr/>
          <p:nvPr/>
        </p:nvSpPr>
        <p:spPr>
          <a:xfrm>
            <a:off x="3761994" y="2564904"/>
            <a:ext cx="756000" cy="1674186"/>
          </a:xfrm>
          <a:prstGeom prst="roundRect">
            <a:avLst>
              <a:gd name="adj" fmla="val 32848"/>
            </a:avLst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2" name="Straight Connector 131"/>
          <p:cNvCxnSpPr/>
          <p:nvPr/>
        </p:nvCxnSpPr>
        <p:spPr>
          <a:xfrm flipH="1">
            <a:off x="4032024" y="4023066"/>
            <a:ext cx="216024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707988" y="4131078"/>
            <a:ext cx="0" cy="9721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3707988" y="4023066"/>
            <a:ext cx="324036" cy="1080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Arc 134"/>
          <p:cNvSpPr/>
          <p:nvPr/>
        </p:nvSpPr>
        <p:spPr>
          <a:xfrm>
            <a:off x="4032048" y="4077072"/>
            <a:ext cx="216000" cy="216000"/>
          </a:xfrm>
          <a:prstGeom prst="arc">
            <a:avLst>
              <a:gd name="adj1" fmla="val 10751584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6" name="Straight Connector 135"/>
          <p:cNvCxnSpPr>
            <a:endCxn id="135" idx="0"/>
          </p:cNvCxnSpPr>
          <p:nvPr/>
        </p:nvCxnSpPr>
        <p:spPr>
          <a:xfrm flipV="1">
            <a:off x="4032024" y="4186594"/>
            <a:ext cx="35" cy="21451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>
            <a:endCxn id="135" idx="2"/>
          </p:cNvCxnSpPr>
          <p:nvPr/>
        </p:nvCxnSpPr>
        <p:spPr>
          <a:xfrm flipV="1">
            <a:off x="4248048" y="4185072"/>
            <a:ext cx="0" cy="2160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3869927" y="3807049"/>
            <a:ext cx="261610" cy="207749"/>
            <a:chOff x="5652894" y="3356992"/>
            <a:chExt cx="348812" cy="276997"/>
          </a:xfrm>
        </p:grpSpPr>
        <p:sp>
          <p:nvSpPr>
            <p:cNvPr id="140" name="Oval 139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4031945" y="3807049"/>
            <a:ext cx="261610" cy="207749"/>
            <a:chOff x="5652894" y="3356992"/>
            <a:chExt cx="348812" cy="276997"/>
          </a:xfrm>
        </p:grpSpPr>
        <p:sp>
          <p:nvSpPr>
            <p:cNvPr id="143" name="Oval 142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4193963" y="3807049"/>
            <a:ext cx="261610" cy="207749"/>
            <a:chOff x="5652894" y="3356992"/>
            <a:chExt cx="348812" cy="276997"/>
          </a:xfrm>
        </p:grpSpPr>
        <p:sp>
          <p:nvSpPr>
            <p:cNvPr id="146" name="Oval 145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3707988" y="4293096"/>
            <a:ext cx="3233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630469" y="2517578"/>
            <a:ext cx="756000" cy="432000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i="1" dirty="0" err="1">
                <a:latin typeface="Constantia" panose="02030602050306030303" pitchFamily="18" charset="0"/>
              </a:rPr>
              <a:t>U</a:t>
            </a:r>
            <a:r>
              <a:rPr lang="en-GB" sz="1200" b="1" baseline="-25000" dirty="0" err="1">
                <a:latin typeface="Constantia" panose="02030602050306030303" pitchFamily="18" charset="0"/>
              </a:rPr>
              <a:t>a</a:t>
            </a:r>
            <a:endParaRPr lang="en-GB" sz="1200" b="1" baseline="-25000" dirty="0">
              <a:latin typeface="Constantia" panose="02030602050306030303" pitchFamily="18" charset="0"/>
            </a:endParaRPr>
          </a:p>
          <a:p>
            <a:pPr algn="ctr"/>
            <a:r>
              <a:rPr lang="en-GB" sz="1200" b="1" dirty="0">
                <a:latin typeface="Constantia" panose="02030602050306030303" pitchFamily="18" charset="0"/>
              </a:rPr>
              <a:t>anode</a:t>
            </a:r>
          </a:p>
        </p:txBody>
      </p:sp>
      <p:cxnSp>
        <p:nvCxnSpPr>
          <p:cNvPr id="156" name="Straight Connector 155"/>
          <p:cNvCxnSpPr/>
          <p:nvPr/>
        </p:nvCxnSpPr>
        <p:spPr>
          <a:xfrm flipH="1">
            <a:off x="1547784" y="2240868"/>
            <a:ext cx="72" cy="9181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1547820" y="3212976"/>
            <a:ext cx="0" cy="189021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flipH="1">
            <a:off x="1493784" y="3147899"/>
            <a:ext cx="10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flipH="1">
            <a:off x="1385784" y="3212976"/>
            <a:ext cx="32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4139952" y="2240868"/>
            <a:ext cx="156" cy="4860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H="1">
            <a:off x="3924012" y="2726922"/>
            <a:ext cx="432048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547784" y="2240868"/>
            <a:ext cx="25921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1547856" y="5103186"/>
            <a:ext cx="21600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rved Down Arrow 1"/>
          <p:cNvSpPr/>
          <p:nvPr/>
        </p:nvSpPr>
        <p:spPr>
          <a:xfrm rot="5400000">
            <a:off x="1649488" y="3001886"/>
            <a:ext cx="479421" cy="36817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ross 2"/>
          <p:cNvSpPr/>
          <p:nvPr/>
        </p:nvSpPr>
        <p:spPr>
          <a:xfrm rot="2711602">
            <a:off x="2274538" y="3316772"/>
            <a:ext cx="898296" cy="898296"/>
          </a:xfrm>
          <a:prstGeom prst="plus">
            <a:avLst>
              <a:gd name="adj" fmla="val 47621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Basics of grid tube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9" name="Rectangle 7"/>
          <p:cNvSpPr>
            <a:spLocks noChangeArrowheads="1"/>
          </p:cNvSpPr>
          <p:nvPr/>
        </p:nvSpPr>
        <p:spPr bwMode="auto">
          <a:xfrm>
            <a:off x="503237" y="8382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diode to tetrode amplifier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462415" y="6225947"/>
            <a:ext cx="1450782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E. </a:t>
            </a:r>
            <a:r>
              <a:rPr lang="en-GB" sz="1477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Montesinos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55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9750" y="4066681"/>
            <a:ext cx="536756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9750" y="4831363"/>
            <a:ext cx="575160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What is below?</a:t>
            </a:r>
          </a:p>
          <a:p>
            <a:pPr marL="342900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are RF signals generated which make the beam feel comfortable?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749" y="1494846"/>
            <a:ext cx="552858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radiofrequency (RF) 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system transforms a string of magnets into an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accelerator 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most is the most visible part of an RF system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On top of the RF system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food chain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Interacts directly with beam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1356" y="1609715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Cavity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91356" y="3146207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Power amplifier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91356" y="4692973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Low-level RF</a:t>
            </a:r>
          </a:p>
          <a:p>
            <a:pPr algn="ctr"/>
            <a:r>
              <a:rPr lang="en-GB" sz="2100" b="1" dirty="0">
                <a:latin typeface="Constantia" panose="02030602050306030303" pitchFamily="18" charset="0"/>
              </a:rPr>
              <a:t>system</a:t>
            </a:r>
          </a:p>
        </p:txBody>
      </p:sp>
      <p:sp>
        <p:nvSpPr>
          <p:cNvPr id="13" name="Right Arrow 12"/>
          <p:cNvSpPr/>
          <p:nvPr/>
        </p:nvSpPr>
        <p:spPr>
          <a:xfrm rot="16200000">
            <a:off x="7141804" y="2611822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16200000">
            <a:off x="7141804" y="4158589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6200000">
            <a:off x="7141804" y="1075330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996397" y="609600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7" name="Right Arrow 16"/>
          <p:cNvSpPr/>
          <p:nvPr/>
        </p:nvSpPr>
        <p:spPr>
          <a:xfrm rot="16200000">
            <a:off x="7141803" y="5705356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996396" y="6232000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pic>
        <p:nvPicPr>
          <p:cNvPr id="21" name="Picture 20" descr="A cartoon car with the hood open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BA103B46-7DDB-4D09-2E2C-D248EB14403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3187" y="4392162"/>
            <a:ext cx="1786864" cy="95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89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 137"/>
          <p:cNvSpPr/>
          <p:nvPr/>
        </p:nvSpPr>
        <p:spPr>
          <a:xfrm>
            <a:off x="3761994" y="4401108"/>
            <a:ext cx="756000" cy="54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75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9748" y="4357871"/>
            <a:ext cx="867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onstantia" panose="02030602050306030303" pitchFamily="18" charset="0"/>
              </a:rPr>
              <a:t>Cathode and filament</a:t>
            </a:r>
          </a:p>
        </p:txBody>
      </p:sp>
      <p:sp>
        <p:nvSpPr>
          <p:cNvPr id="131" name="Rounded Rectangle 130"/>
          <p:cNvSpPr/>
          <p:nvPr/>
        </p:nvSpPr>
        <p:spPr>
          <a:xfrm>
            <a:off x="3761994" y="2564904"/>
            <a:ext cx="756000" cy="1674186"/>
          </a:xfrm>
          <a:prstGeom prst="roundRect">
            <a:avLst>
              <a:gd name="adj" fmla="val 32848"/>
            </a:avLst>
          </a:prstGeom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2" name="Straight Connector 131"/>
          <p:cNvCxnSpPr/>
          <p:nvPr/>
        </p:nvCxnSpPr>
        <p:spPr>
          <a:xfrm flipH="1">
            <a:off x="4032024" y="4023066"/>
            <a:ext cx="216024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707988" y="4131078"/>
            <a:ext cx="0" cy="9721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3707988" y="4023066"/>
            <a:ext cx="324036" cy="1080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Arc 134"/>
          <p:cNvSpPr/>
          <p:nvPr/>
        </p:nvSpPr>
        <p:spPr>
          <a:xfrm>
            <a:off x="4032048" y="4077072"/>
            <a:ext cx="216000" cy="216000"/>
          </a:xfrm>
          <a:prstGeom prst="arc">
            <a:avLst>
              <a:gd name="adj1" fmla="val 10751584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6" name="Straight Connector 135"/>
          <p:cNvCxnSpPr>
            <a:endCxn id="135" idx="0"/>
          </p:cNvCxnSpPr>
          <p:nvPr/>
        </p:nvCxnSpPr>
        <p:spPr>
          <a:xfrm flipV="1">
            <a:off x="4032024" y="4186594"/>
            <a:ext cx="35" cy="21451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>
            <a:endCxn id="135" idx="2"/>
          </p:cNvCxnSpPr>
          <p:nvPr/>
        </p:nvCxnSpPr>
        <p:spPr>
          <a:xfrm flipV="1">
            <a:off x="4248048" y="4185072"/>
            <a:ext cx="0" cy="2160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3869927" y="3807049"/>
            <a:ext cx="261610" cy="207749"/>
            <a:chOff x="5652894" y="3356992"/>
            <a:chExt cx="348812" cy="276997"/>
          </a:xfrm>
        </p:grpSpPr>
        <p:sp>
          <p:nvSpPr>
            <p:cNvPr id="140" name="Oval 139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4031945" y="3807049"/>
            <a:ext cx="261610" cy="207749"/>
            <a:chOff x="5652894" y="3356992"/>
            <a:chExt cx="348812" cy="276997"/>
          </a:xfrm>
        </p:grpSpPr>
        <p:sp>
          <p:nvSpPr>
            <p:cNvPr id="143" name="Oval 142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4193963" y="3807049"/>
            <a:ext cx="261610" cy="207749"/>
            <a:chOff x="5652894" y="3356992"/>
            <a:chExt cx="348812" cy="276997"/>
          </a:xfrm>
        </p:grpSpPr>
        <p:sp>
          <p:nvSpPr>
            <p:cNvPr id="146" name="Oval 145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3707988" y="4293096"/>
            <a:ext cx="3233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630469" y="2517578"/>
            <a:ext cx="756000" cy="4320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i="1" dirty="0" err="1">
                <a:latin typeface="Constantia" panose="02030602050306030303" pitchFamily="18" charset="0"/>
              </a:rPr>
              <a:t>U</a:t>
            </a:r>
            <a:r>
              <a:rPr lang="en-GB" sz="1200" b="1" baseline="-25000" dirty="0" err="1">
                <a:latin typeface="Constantia" panose="02030602050306030303" pitchFamily="18" charset="0"/>
              </a:rPr>
              <a:t>a</a:t>
            </a:r>
            <a:endParaRPr lang="en-GB" sz="1200" b="1" baseline="-25000" dirty="0">
              <a:latin typeface="Constantia" panose="02030602050306030303" pitchFamily="18" charset="0"/>
            </a:endParaRPr>
          </a:p>
          <a:p>
            <a:pPr algn="ctr"/>
            <a:r>
              <a:rPr lang="en-GB" sz="1200" b="1" dirty="0">
                <a:latin typeface="Constantia" panose="02030602050306030303" pitchFamily="18" charset="0"/>
              </a:rPr>
              <a:t>anode</a:t>
            </a:r>
          </a:p>
        </p:txBody>
      </p:sp>
      <p:cxnSp>
        <p:nvCxnSpPr>
          <p:cNvPr id="156" name="Straight Connector 155"/>
          <p:cNvCxnSpPr/>
          <p:nvPr/>
        </p:nvCxnSpPr>
        <p:spPr>
          <a:xfrm flipH="1">
            <a:off x="1547784" y="2240868"/>
            <a:ext cx="72" cy="9181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1547820" y="3212976"/>
            <a:ext cx="0" cy="189021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4139952" y="2240868"/>
            <a:ext cx="156" cy="4860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H="1">
            <a:off x="3924012" y="2726922"/>
            <a:ext cx="432048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547784" y="2240868"/>
            <a:ext cx="25921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1547856" y="5103186"/>
            <a:ext cx="21600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924012" y="3483126"/>
            <a:ext cx="43204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89976" y="3483006"/>
            <a:ext cx="11340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789994" y="3483006"/>
            <a:ext cx="0" cy="648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789994" y="4185036"/>
            <a:ext cx="42" cy="9181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735988" y="4131078"/>
            <a:ext cx="10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2627976" y="4185084"/>
            <a:ext cx="32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843964" y="3591066"/>
            <a:ext cx="692923" cy="43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i="1" dirty="0">
                <a:latin typeface="Constantia" panose="02030602050306030303" pitchFamily="18" charset="0"/>
              </a:rPr>
              <a:t>U</a:t>
            </a:r>
            <a:r>
              <a:rPr lang="en-GB" sz="1400" baseline="-25000" dirty="0">
                <a:latin typeface="Constantia" panose="02030602050306030303" pitchFamily="18" charset="0"/>
              </a:rPr>
              <a:t>g1</a:t>
            </a:r>
            <a:br>
              <a:rPr lang="en-GB" sz="1200" baseline="-25000" dirty="0">
                <a:latin typeface="Constantia" panose="02030602050306030303" pitchFamily="18" charset="0"/>
              </a:rPr>
            </a:br>
            <a:r>
              <a:rPr lang="en-GB" sz="700" b="1" dirty="0">
                <a:latin typeface="Constantia" panose="02030602050306030303" pitchFamily="18" charset="0"/>
              </a:rPr>
              <a:t>control grid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815921" y="2976363"/>
            <a:ext cx="261610" cy="207749"/>
            <a:chOff x="5652894" y="3356992"/>
            <a:chExt cx="348812" cy="276997"/>
          </a:xfrm>
        </p:grpSpPr>
        <p:sp>
          <p:nvSpPr>
            <p:cNvPr id="43" name="Oval 42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978519" y="2791698"/>
            <a:ext cx="261610" cy="207749"/>
            <a:chOff x="5652894" y="3356992"/>
            <a:chExt cx="348812" cy="276997"/>
          </a:xfrm>
        </p:grpSpPr>
        <p:sp>
          <p:nvSpPr>
            <p:cNvPr id="46" name="Oval 45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117577" y="2928645"/>
            <a:ext cx="261610" cy="207749"/>
            <a:chOff x="5652894" y="3356992"/>
            <a:chExt cx="348812" cy="276997"/>
          </a:xfrm>
        </p:grpSpPr>
        <p:sp>
          <p:nvSpPr>
            <p:cNvPr id="49" name="Oval 48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283505" y="2845704"/>
            <a:ext cx="261610" cy="207749"/>
            <a:chOff x="5652894" y="3356992"/>
            <a:chExt cx="348812" cy="276997"/>
          </a:xfrm>
        </p:grpSpPr>
        <p:sp>
          <p:nvSpPr>
            <p:cNvPr id="52" name="Oval 51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4" name="Straight Connector 53"/>
          <p:cNvCxnSpPr/>
          <p:nvPr/>
        </p:nvCxnSpPr>
        <p:spPr>
          <a:xfrm flipH="1" flipV="1">
            <a:off x="3919166" y="3147899"/>
            <a:ext cx="1350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4068635" y="2962069"/>
            <a:ext cx="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4201985" y="3103418"/>
            <a:ext cx="540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4356764" y="3024053"/>
            <a:ext cx="1620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ontent Placeholder 3"/>
          <p:cNvSpPr txBox="1">
            <a:spLocks/>
          </p:cNvSpPr>
          <p:nvPr/>
        </p:nvSpPr>
        <p:spPr>
          <a:xfrm>
            <a:off x="4887000" y="2057400"/>
            <a:ext cx="4166508" cy="324970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1F497D"/>
                </a:solidFill>
                <a:latin typeface="Constantia" panose="02030602050306030303" pitchFamily="18" charset="0"/>
              </a:rPr>
              <a:t>Triode</a:t>
            </a:r>
          </a:p>
          <a:p>
            <a:pPr lvl="1">
              <a:lnSpc>
                <a:spcPct val="120000"/>
              </a:lnSpc>
              <a:spcBef>
                <a:spcPts val="400"/>
              </a:spcBef>
            </a:pPr>
            <a:r>
              <a:rPr lang="en-GB" b="1" dirty="0">
                <a:latin typeface="Constantia" panose="02030602050306030303" pitchFamily="18" charset="0"/>
              </a:rPr>
              <a:t>Modulating the grid voltage proportionally modulates</a:t>
            </a:r>
            <a:br>
              <a:rPr lang="en-GB" b="1" dirty="0">
                <a:latin typeface="Constantia" panose="02030602050306030303" pitchFamily="18" charset="0"/>
              </a:rPr>
            </a:br>
            <a:r>
              <a:rPr lang="en-GB" b="1" dirty="0">
                <a:latin typeface="Constantia" panose="02030602050306030303" pitchFamily="18" charset="0"/>
              </a:rPr>
              <a:t>the anode current</a:t>
            </a:r>
          </a:p>
          <a:p>
            <a:pPr lvl="1">
              <a:lnSpc>
                <a:spcPct val="120000"/>
              </a:lnSpc>
              <a:spcBef>
                <a:spcPts val="400"/>
              </a:spcBef>
            </a:pPr>
            <a:r>
              <a:rPr lang="en-GB" b="1" dirty="0" err="1">
                <a:latin typeface="Constantia" panose="02030602050306030303" pitchFamily="18" charset="0"/>
              </a:rPr>
              <a:t>Transconductance</a:t>
            </a:r>
            <a:endParaRPr lang="en-GB" b="1" dirty="0">
              <a:latin typeface="Constantia" panose="02030602050306030303" pitchFamily="18" charset="0"/>
            </a:endParaRPr>
          </a:p>
          <a:p>
            <a:pPr lvl="2">
              <a:lnSpc>
                <a:spcPct val="120000"/>
              </a:lnSpc>
              <a:spcBef>
                <a:spcPts val="400"/>
              </a:spcBef>
            </a:pPr>
            <a:r>
              <a:rPr lang="en-GB" b="1" dirty="0">
                <a:latin typeface="Constantia" panose="02030602050306030303" pitchFamily="18" charset="0"/>
              </a:rPr>
              <a:t>Voltage at grid</a:t>
            </a:r>
          </a:p>
          <a:p>
            <a:pPr lvl="2">
              <a:lnSpc>
                <a:spcPct val="120000"/>
              </a:lnSpc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latin typeface="Constantia" panose="02030602050306030303" pitchFamily="18" charset="0"/>
              </a:rPr>
              <a:t>Current at anode</a:t>
            </a:r>
          </a:p>
          <a:p>
            <a:pPr lvl="1">
              <a:lnSpc>
                <a:spcPct val="120000"/>
              </a:lnSpc>
              <a:spcBef>
                <a:spcPts val="400"/>
              </a:spcBef>
            </a:pP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Limitations</a:t>
            </a:r>
          </a:p>
          <a:p>
            <a:pPr lvl="2">
              <a:lnSpc>
                <a:spcPct val="120000"/>
              </a:lnSpc>
              <a:spcBef>
                <a:spcPts val="400"/>
              </a:spcBef>
            </a:pP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Parasitic capacitor from anode to control grid (g1)</a:t>
            </a:r>
          </a:p>
          <a:p>
            <a:pPr lvl="2">
              <a:lnSpc>
                <a:spcPct val="120000"/>
              </a:lnSpc>
              <a:spcBef>
                <a:spcPts val="400"/>
              </a:spcBef>
            </a:pPr>
            <a:r>
              <a:rPr lang="en-GB" b="1" dirty="0">
                <a:solidFill>
                  <a:srgbClr val="C0504D"/>
                </a:solidFill>
                <a:latin typeface="Constantia" panose="02030602050306030303" pitchFamily="18" charset="0"/>
              </a:rPr>
              <a:t>Tendency to oscillate</a:t>
            </a:r>
          </a:p>
        </p:txBody>
      </p:sp>
      <p:cxnSp>
        <p:nvCxnSpPr>
          <p:cNvPr id="60" name="Straight Connector 59"/>
          <p:cNvCxnSpPr/>
          <p:nvPr/>
        </p:nvCxnSpPr>
        <p:spPr>
          <a:xfrm>
            <a:off x="3306050" y="3070008"/>
            <a:ext cx="27003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306050" y="3144683"/>
            <a:ext cx="27003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Arc 61"/>
          <p:cNvSpPr/>
          <p:nvPr/>
        </p:nvSpPr>
        <p:spPr>
          <a:xfrm>
            <a:off x="3437874" y="2726922"/>
            <a:ext cx="972108" cy="675000"/>
          </a:xfrm>
          <a:prstGeom prst="arc">
            <a:avLst>
              <a:gd name="adj1" fmla="val 10773150"/>
              <a:gd name="adj2" fmla="val 16261135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3" name="Arc 62"/>
          <p:cNvSpPr/>
          <p:nvPr/>
        </p:nvSpPr>
        <p:spPr>
          <a:xfrm flipV="1">
            <a:off x="3437874" y="2808006"/>
            <a:ext cx="972108" cy="675000"/>
          </a:xfrm>
          <a:prstGeom prst="arc">
            <a:avLst>
              <a:gd name="adj1" fmla="val 10773150"/>
              <a:gd name="adj2" fmla="val 16261135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1493832" y="3213024"/>
            <a:ext cx="10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1385802" y="3159018"/>
            <a:ext cx="32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Basics of grid tube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8" name="Rectangle 7"/>
          <p:cNvSpPr>
            <a:spLocks noChangeArrowheads="1"/>
          </p:cNvSpPr>
          <p:nvPr/>
        </p:nvSpPr>
        <p:spPr bwMode="auto">
          <a:xfrm>
            <a:off x="503237" y="8382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diode to tetrode amplifier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2415" y="6225947"/>
            <a:ext cx="1450782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E. </a:t>
            </a:r>
            <a:r>
              <a:rPr lang="en-GB" sz="1477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Montesinos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73B1D3-158F-639F-D876-DA1C214149AE}"/>
              </a:ext>
            </a:extLst>
          </p:cNvPr>
          <p:cNvSpPr txBox="1"/>
          <p:nvPr/>
        </p:nvSpPr>
        <p:spPr>
          <a:xfrm rot="16200000">
            <a:off x="7358234" y="2009251"/>
            <a:ext cx="2849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2"/>
              </a:rPr>
              <a:t>https://en.wikipedia.org/wiki/Triode</a:t>
            </a:r>
            <a:endParaRPr lang="en-GB" sz="1400" dirty="0"/>
          </a:p>
        </p:txBody>
      </p:sp>
      <p:pic>
        <p:nvPicPr>
          <p:cNvPr id="6" name="Picture 5" descr="A close-up of a light bulb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041CD63E-DC61-2DCB-335F-7CF75B3AAA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639" t="5025" r="8868" b="40774"/>
          <a:stretch/>
        </p:blipFill>
        <p:spPr>
          <a:xfrm>
            <a:off x="6343699" y="835877"/>
            <a:ext cx="2331989" cy="106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9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 137"/>
          <p:cNvSpPr/>
          <p:nvPr/>
        </p:nvSpPr>
        <p:spPr>
          <a:xfrm>
            <a:off x="3761994" y="4401108"/>
            <a:ext cx="756000" cy="54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75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9748" y="4357871"/>
            <a:ext cx="867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onstantia" panose="02030602050306030303" pitchFamily="18" charset="0"/>
              </a:rPr>
              <a:t>Cathode and filament</a:t>
            </a:r>
          </a:p>
        </p:txBody>
      </p:sp>
      <p:sp>
        <p:nvSpPr>
          <p:cNvPr id="131" name="Rounded Rectangle 130"/>
          <p:cNvSpPr/>
          <p:nvPr/>
        </p:nvSpPr>
        <p:spPr>
          <a:xfrm>
            <a:off x="3761994" y="2564904"/>
            <a:ext cx="756000" cy="1674186"/>
          </a:xfrm>
          <a:prstGeom prst="roundRect">
            <a:avLst>
              <a:gd name="adj" fmla="val 32848"/>
            </a:avLst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2" name="Straight Connector 131"/>
          <p:cNvCxnSpPr/>
          <p:nvPr/>
        </p:nvCxnSpPr>
        <p:spPr>
          <a:xfrm flipH="1">
            <a:off x="4032024" y="4023066"/>
            <a:ext cx="216024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707988" y="4131078"/>
            <a:ext cx="0" cy="9721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3707988" y="4023066"/>
            <a:ext cx="324036" cy="1080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Arc 134"/>
          <p:cNvSpPr/>
          <p:nvPr/>
        </p:nvSpPr>
        <p:spPr>
          <a:xfrm>
            <a:off x="4032048" y="4077072"/>
            <a:ext cx="216000" cy="216000"/>
          </a:xfrm>
          <a:prstGeom prst="arc">
            <a:avLst>
              <a:gd name="adj1" fmla="val 10751584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6" name="Straight Connector 135"/>
          <p:cNvCxnSpPr>
            <a:endCxn id="135" idx="0"/>
          </p:cNvCxnSpPr>
          <p:nvPr/>
        </p:nvCxnSpPr>
        <p:spPr>
          <a:xfrm flipV="1">
            <a:off x="4032024" y="4186594"/>
            <a:ext cx="35" cy="21451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>
            <a:endCxn id="135" idx="2"/>
          </p:cNvCxnSpPr>
          <p:nvPr/>
        </p:nvCxnSpPr>
        <p:spPr>
          <a:xfrm flipV="1">
            <a:off x="4248048" y="4185072"/>
            <a:ext cx="0" cy="2160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3869927" y="3807049"/>
            <a:ext cx="261610" cy="207749"/>
            <a:chOff x="5652894" y="3356992"/>
            <a:chExt cx="348812" cy="276997"/>
          </a:xfrm>
        </p:grpSpPr>
        <p:sp>
          <p:nvSpPr>
            <p:cNvPr id="140" name="Oval 139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4031945" y="3807049"/>
            <a:ext cx="261610" cy="207749"/>
            <a:chOff x="5652894" y="3356992"/>
            <a:chExt cx="348812" cy="276997"/>
          </a:xfrm>
        </p:grpSpPr>
        <p:sp>
          <p:nvSpPr>
            <p:cNvPr id="143" name="Oval 142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4193963" y="3807049"/>
            <a:ext cx="261610" cy="207749"/>
            <a:chOff x="5652894" y="3356992"/>
            <a:chExt cx="348812" cy="276997"/>
          </a:xfrm>
        </p:grpSpPr>
        <p:sp>
          <p:nvSpPr>
            <p:cNvPr id="146" name="Oval 145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3707988" y="4293096"/>
            <a:ext cx="3233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630469" y="2517578"/>
            <a:ext cx="756000" cy="4320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i="1" dirty="0" err="1">
                <a:latin typeface="Constantia" panose="02030602050306030303" pitchFamily="18" charset="0"/>
              </a:rPr>
              <a:t>U</a:t>
            </a:r>
            <a:r>
              <a:rPr lang="en-GB" sz="1200" b="1" baseline="-25000" dirty="0" err="1">
                <a:latin typeface="Constantia" panose="02030602050306030303" pitchFamily="18" charset="0"/>
              </a:rPr>
              <a:t>a</a:t>
            </a:r>
            <a:endParaRPr lang="en-GB" sz="1200" b="1" baseline="-25000" dirty="0">
              <a:latin typeface="Constantia" panose="02030602050306030303" pitchFamily="18" charset="0"/>
            </a:endParaRPr>
          </a:p>
          <a:p>
            <a:pPr algn="ctr"/>
            <a:r>
              <a:rPr lang="en-GB" sz="1200" b="1" dirty="0">
                <a:latin typeface="Constantia" panose="02030602050306030303" pitchFamily="18" charset="0"/>
              </a:rPr>
              <a:t>anode</a:t>
            </a:r>
          </a:p>
        </p:txBody>
      </p:sp>
      <p:cxnSp>
        <p:nvCxnSpPr>
          <p:cNvPr id="156" name="Straight Connector 155"/>
          <p:cNvCxnSpPr/>
          <p:nvPr/>
        </p:nvCxnSpPr>
        <p:spPr>
          <a:xfrm flipH="1">
            <a:off x="1547784" y="2240868"/>
            <a:ext cx="72" cy="9181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1547820" y="3212976"/>
            <a:ext cx="0" cy="189021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4139952" y="2240868"/>
            <a:ext cx="156" cy="4860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H="1">
            <a:off x="3924012" y="2726922"/>
            <a:ext cx="432048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547784" y="2240868"/>
            <a:ext cx="25921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1547856" y="5103186"/>
            <a:ext cx="21600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924012" y="3483126"/>
            <a:ext cx="43204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89976" y="3483006"/>
            <a:ext cx="11340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789994" y="3483006"/>
            <a:ext cx="0" cy="648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789994" y="4185036"/>
            <a:ext cx="42" cy="9181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735988" y="4131078"/>
            <a:ext cx="10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2627976" y="4185084"/>
            <a:ext cx="32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843964" y="3591066"/>
            <a:ext cx="756000" cy="43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latin typeface="Constantia" panose="02030602050306030303" pitchFamily="18" charset="0"/>
              </a:rPr>
              <a:t>U</a:t>
            </a:r>
            <a:r>
              <a:rPr lang="en-GB" sz="1600" baseline="-25000" dirty="0">
                <a:latin typeface="Constantia" panose="02030602050306030303" pitchFamily="18" charset="0"/>
              </a:rPr>
              <a:t>g1</a:t>
            </a:r>
            <a:br>
              <a:rPr lang="en-GB" sz="1200" baseline="-25000" dirty="0">
                <a:latin typeface="Constantia" panose="02030602050306030303" pitchFamily="18" charset="0"/>
              </a:rPr>
            </a:br>
            <a:r>
              <a:rPr lang="en-GB" sz="760" b="1" dirty="0">
                <a:latin typeface="Constantia" panose="02030602050306030303" pitchFamily="18" charset="0"/>
              </a:rPr>
              <a:t>Control grid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3978519" y="2791698"/>
            <a:ext cx="261610" cy="207749"/>
            <a:chOff x="5652894" y="3356992"/>
            <a:chExt cx="348812" cy="276997"/>
          </a:xfrm>
        </p:grpSpPr>
        <p:sp>
          <p:nvSpPr>
            <p:cNvPr id="46" name="Oval 45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283505" y="2845704"/>
            <a:ext cx="261610" cy="207749"/>
            <a:chOff x="5652894" y="3356992"/>
            <a:chExt cx="348812" cy="276997"/>
          </a:xfrm>
        </p:grpSpPr>
        <p:sp>
          <p:nvSpPr>
            <p:cNvPr id="52" name="Oval 51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5" name="Straight Connector 54"/>
          <p:cNvCxnSpPr/>
          <p:nvPr/>
        </p:nvCxnSpPr>
        <p:spPr>
          <a:xfrm flipV="1">
            <a:off x="4068635" y="2962069"/>
            <a:ext cx="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4356764" y="3024053"/>
            <a:ext cx="16200" cy="227096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1493832" y="3213024"/>
            <a:ext cx="10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1385802" y="3159018"/>
            <a:ext cx="32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Basics of grid tube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1817850" y="3320988"/>
            <a:ext cx="2106162" cy="1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817814" y="3320988"/>
            <a:ext cx="36" cy="8100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817814" y="4185084"/>
            <a:ext cx="36" cy="9181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1763898" y="4185036"/>
            <a:ext cx="10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1655868" y="4131030"/>
            <a:ext cx="32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1871892" y="3591066"/>
            <a:ext cx="756000" cy="43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latin typeface="Constantia" panose="02030602050306030303" pitchFamily="18" charset="0"/>
              </a:rPr>
              <a:t>U</a:t>
            </a:r>
            <a:r>
              <a:rPr lang="en-GB" sz="1600" baseline="-25000" dirty="0">
                <a:latin typeface="Constantia" panose="02030602050306030303" pitchFamily="18" charset="0"/>
              </a:rPr>
              <a:t>g2</a:t>
            </a:r>
            <a:br>
              <a:rPr lang="en-GB" baseline="-25000" dirty="0">
                <a:latin typeface="Constantia" panose="02030602050306030303" pitchFamily="18" charset="0"/>
              </a:rPr>
            </a:br>
            <a:r>
              <a:rPr lang="en-GB" sz="800" b="1" dirty="0">
                <a:latin typeface="Constantia" panose="02030602050306030303" pitchFamily="18" charset="0"/>
              </a:rPr>
              <a:t>Screen grid</a:t>
            </a: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3923928" y="3320988"/>
            <a:ext cx="43204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Content Placeholder 3"/>
          <p:cNvSpPr txBox="1">
            <a:spLocks/>
          </p:cNvSpPr>
          <p:nvPr/>
        </p:nvSpPr>
        <p:spPr>
          <a:xfrm>
            <a:off x="4842030" y="2057401"/>
            <a:ext cx="4157555" cy="33944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Symbol" panose="05050102010706020507" pitchFamily="18" charset="2"/>
              <a:buChar char="®"/>
            </a:pPr>
            <a:r>
              <a:rPr lang="en-GB" sz="2200" b="1" dirty="0">
                <a:solidFill>
                  <a:srgbClr val="1F497D"/>
                </a:solidFill>
                <a:latin typeface="Constantia" panose="02030602050306030303" pitchFamily="18" charset="0"/>
              </a:rPr>
              <a:t>Tetrode</a:t>
            </a:r>
          </a:p>
          <a:p>
            <a:pPr lvl="1">
              <a:lnSpc>
                <a:spcPct val="100000"/>
              </a:lnSpc>
            </a:pPr>
            <a:r>
              <a:rPr lang="en-GB" sz="1900" b="1" dirty="0">
                <a:latin typeface="Constantia" panose="02030602050306030303" pitchFamily="18" charset="0"/>
              </a:rPr>
              <a:t>Screen grid</a:t>
            </a:r>
          </a:p>
          <a:p>
            <a:pPr lvl="2">
              <a:lnSpc>
                <a:spcPct val="100000"/>
              </a:lnSpc>
            </a:pPr>
            <a:r>
              <a:rPr lang="en-GB" sz="1600" b="1" dirty="0">
                <a:latin typeface="Constantia" panose="02030602050306030303" pitchFamily="18" charset="0"/>
              </a:rPr>
              <a:t>Positive (lower anode)</a:t>
            </a:r>
          </a:p>
          <a:p>
            <a:pPr lvl="2">
              <a:lnSpc>
                <a:spcPct val="100000"/>
              </a:lnSpc>
            </a:pPr>
            <a:r>
              <a:rPr lang="en-GB" sz="1600" b="1" dirty="0">
                <a:latin typeface="Constantia" panose="02030602050306030303" pitchFamily="18" charset="0"/>
              </a:rPr>
              <a:t>Decouple anode and g1</a:t>
            </a:r>
          </a:p>
          <a:p>
            <a:pPr lvl="2">
              <a:lnSpc>
                <a:spcPct val="100000"/>
              </a:lnSpc>
            </a:pPr>
            <a:r>
              <a:rPr lang="en-GB" sz="1600" b="1" dirty="0">
                <a:latin typeface="Constantia" panose="02030602050306030303" pitchFamily="18" charset="0"/>
              </a:rPr>
              <a:t>Higher gain</a:t>
            </a:r>
          </a:p>
          <a:p>
            <a:pPr lvl="1">
              <a:lnSpc>
                <a:spcPct val="100000"/>
              </a:lnSpc>
            </a:pPr>
            <a:r>
              <a:rPr lang="en-GB" sz="1900" b="1" dirty="0">
                <a:solidFill>
                  <a:srgbClr val="C0504D"/>
                </a:solidFill>
                <a:latin typeface="Constantia" panose="02030602050306030303" pitchFamily="18" charset="0"/>
              </a:rPr>
              <a:t>Limitations</a:t>
            </a:r>
          </a:p>
          <a:p>
            <a:pPr lvl="2">
              <a:lnSpc>
                <a:spcPct val="100000"/>
              </a:lnSpc>
            </a:pPr>
            <a:r>
              <a:rPr lang="en-GB" sz="1600" b="1" dirty="0">
                <a:solidFill>
                  <a:srgbClr val="C0504D"/>
                </a:solidFill>
                <a:latin typeface="Constantia" panose="02030602050306030303" pitchFamily="18" charset="0"/>
              </a:rPr>
              <a:t>Secondary electrons</a:t>
            </a:r>
          </a:p>
          <a:p>
            <a:pPr lvl="2">
              <a:lnSpc>
                <a:spcPct val="100000"/>
              </a:lnSpc>
            </a:pPr>
            <a:r>
              <a:rPr lang="en-GB" sz="1600" b="1" dirty="0">
                <a:solidFill>
                  <a:srgbClr val="C0504D"/>
                </a:solidFill>
                <a:latin typeface="Constantia" panose="02030602050306030303" pitchFamily="18" charset="0"/>
              </a:rPr>
              <a:t>Anode treated to reduce secondary emission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3815919" y="2976363"/>
            <a:ext cx="261610" cy="207749"/>
            <a:chOff x="3563888" y="2825474"/>
            <a:chExt cx="348812" cy="276997"/>
          </a:xfrm>
        </p:grpSpPr>
        <p:sp>
          <p:nvSpPr>
            <p:cNvPr id="75" name="Oval 74"/>
            <p:cNvSpPr/>
            <p:nvPr/>
          </p:nvSpPr>
          <p:spPr>
            <a:xfrm>
              <a:off x="3599138" y="2861498"/>
              <a:ext cx="180000" cy="180000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563888" y="2825474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 flipH="1">
            <a:off x="3923928" y="3320988"/>
            <a:ext cx="432048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3923641" y="2790454"/>
            <a:ext cx="54296" cy="195428"/>
          </a:xfrm>
          <a:prstGeom prst="line">
            <a:avLst/>
          </a:prstGeom>
          <a:ln w="1905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198721" y="2809503"/>
            <a:ext cx="13500" cy="226800"/>
          </a:xfrm>
          <a:prstGeom prst="line">
            <a:avLst/>
          </a:prstGeom>
          <a:ln w="1905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4121962" y="3028317"/>
            <a:ext cx="261610" cy="207749"/>
            <a:chOff x="3563888" y="2825474"/>
            <a:chExt cx="348812" cy="276997"/>
          </a:xfrm>
        </p:grpSpPr>
        <p:sp>
          <p:nvSpPr>
            <p:cNvPr id="81" name="Oval 80"/>
            <p:cNvSpPr/>
            <p:nvPr/>
          </p:nvSpPr>
          <p:spPr>
            <a:xfrm>
              <a:off x="3599138" y="2861498"/>
              <a:ext cx="180000" cy="180000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563888" y="2825474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3977939" y="3537019"/>
            <a:ext cx="261610" cy="207749"/>
            <a:chOff x="5652894" y="3356992"/>
            <a:chExt cx="348812" cy="276997"/>
          </a:xfrm>
        </p:grpSpPr>
        <p:sp>
          <p:nvSpPr>
            <p:cNvPr id="84" name="Oval 83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4154244" y="3630744"/>
            <a:ext cx="261610" cy="207749"/>
            <a:chOff x="5652894" y="3356992"/>
            <a:chExt cx="348812" cy="276997"/>
          </a:xfrm>
        </p:grpSpPr>
        <p:sp>
          <p:nvSpPr>
            <p:cNvPr id="87" name="Oval 86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652894" y="3356992"/>
              <a:ext cx="348812" cy="27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</a:rPr>
                <a:t>e-</a:t>
              </a:r>
              <a:endParaRPr lang="en-GB" sz="750" dirty="0">
                <a:solidFill>
                  <a:schemeClr val="bg1"/>
                </a:solidFill>
              </a:endParaRPr>
            </a:p>
          </p:txBody>
        </p:sp>
      </p:grpSp>
      <p:sp>
        <p:nvSpPr>
          <p:cNvPr id="89" name="Rectangle 7"/>
          <p:cNvSpPr>
            <a:spLocks noChangeArrowheads="1"/>
          </p:cNvSpPr>
          <p:nvPr/>
        </p:nvSpPr>
        <p:spPr bwMode="auto">
          <a:xfrm>
            <a:off x="503237" y="8382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diode to tetrode amplifier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462415" y="6225947"/>
            <a:ext cx="1450782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E. </a:t>
            </a:r>
            <a:r>
              <a:rPr lang="en-GB" sz="1477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Montesinos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pic>
        <p:nvPicPr>
          <p:cNvPr id="3" name="Picture 2" descr="A close-up of a metal devic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41C8D9D5-4595-C46D-FD2F-F3AE0C74C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7854" y="430103"/>
            <a:ext cx="1669520" cy="23013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027605-824A-8A08-4050-A6B8236EB3EE}"/>
              </a:ext>
            </a:extLst>
          </p:cNvPr>
          <p:cNvSpPr txBox="1"/>
          <p:nvPr/>
        </p:nvSpPr>
        <p:spPr>
          <a:xfrm rot="16200000">
            <a:off x="7051277" y="1891264"/>
            <a:ext cx="3443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4"/>
              </a:rPr>
              <a:t>https://en.wikipedia.org/wiki/Beam_tetrode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1351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Tetrode amplifier driving SPS RF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2" name="Picture 2" descr="G:\Departments\AB\Groups\RF\Sections\PM\QA Inventory\Photographies\TWC 200MHz\Siemens\P7120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40229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G:\Departments\AB\Groups\RF\Sections\PM\QA Inventory\Photographies\TWC 200MHz\Siemens\P7170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440229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G:\Departments\AB\Groups\RF\Sections\PM\QA Inventory\Photographies\TWC 200MHz\Siemens\P10800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440229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03237" y="8382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Two transmitters, 2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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 MW at 200 MHz (almost continuous)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Eight tetrodes per amplifier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528" y="2110326"/>
            <a:ext cx="216000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RS2004 tetrode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86050" y="2110326"/>
            <a:ext cx="216000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Amplifier trolley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6057" y="2092120"/>
            <a:ext cx="3766386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Complete transmitter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62415" y="6225947"/>
            <a:ext cx="1450782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E. </a:t>
            </a:r>
            <a:r>
              <a:rPr lang="en-GB" sz="1477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Montesinos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48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92174"/>
            <a:ext cx="3886200" cy="531812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latin typeface="Constantia" panose="02030602050306030303" pitchFamily="18" charset="0"/>
              </a:rPr>
              <a:t>In a </a:t>
            </a:r>
            <a:r>
              <a:rPr lang="en-US" b="1" dirty="0">
                <a:solidFill>
                  <a:srgbClr val="1F497D"/>
                </a:solidFill>
                <a:latin typeface="Constantia" panose="02030602050306030303" pitchFamily="18" charset="0"/>
              </a:rPr>
              <a:t>push-pull</a:t>
            </a:r>
            <a:r>
              <a:rPr lang="en-US" b="1" dirty="0">
                <a:latin typeface="Constantia" panose="02030602050306030303" pitchFamily="18" charset="0"/>
              </a:rPr>
              <a:t> circuit the RF signal is applied to </a:t>
            </a:r>
            <a:r>
              <a:rPr lang="en-US" b="1" dirty="0">
                <a:solidFill>
                  <a:srgbClr val="1F497D"/>
                </a:solidFill>
                <a:latin typeface="Constantia" panose="02030602050306030303" pitchFamily="18" charset="0"/>
              </a:rPr>
              <a:t>two devices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latin typeface="Constantia" panose="02030602050306030303" pitchFamily="18" charset="0"/>
              </a:rPr>
              <a:t>One of the devices is active on the positive voltage swing and off during the negative voltage swing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latin typeface="Constantia" panose="02030602050306030303" pitchFamily="18" charset="0"/>
              </a:rPr>
              <a:t>The other device works in the opposite manner so that the two devices conduct half the time</a:t>
            </a:r>
          </a:p>
          <a:p>
            <a:pPr lvl="1">
              <a:lnSpc>
                <a:spcPct val="120000"/>
              </a:lnSpc>
              <a:buFont typeface="Symbol" panose="05050102010706020507" pitchFamily="18" charset="2"/>
              <a:buChar char="®"/>
            </a:pPr>
            <a:r>
              <a:rPr lang="en-US" b="1" dirty="0">
                <a:solidFill>
                  <a:srgbClr val="1F497D"/>
                </a:solidFill>
                <a:latin typeface="Constantia" panose="02030602050306030303" pitchFamily="18" charset="0"/>
              </a:rPr>
              <a:t>The full RF signal is then amplified</a:t>
            </a:r>
          </a:p>
          <a:p>
            <a:pPr>
              <a:lnSpc>
                <a:spcPct val="120000"/>
              </a:lnSpc>
            </a:pPr>
            <a:endParaRPr lang="en-US" b="1" dirty="0">
              <a:latin typeface="Constantia" panose="02030602050306030303" pitchFamily="18" charset="0"/>
            </a:endParaRPr>
          </a:p>
          <a:p>
            <a:pPr>
              <a:lnSpc>
                <a:spcPct val="120000"/>
              </a:lnSpc>
              <a:buFont typeface="Symbol" panose="05050102010706020507" pitchFamily="18" charset="2"/>
              <a:buChar char="®"/>
            </a:pPr>
            <a:r>
              <a:rPr lang="en-US" b="1" dirty="0">
                <a:solidFill>
                  <a:srgbClr val="C0504D"/>
                </a:solidFill>
                <a:latin typeface="Constantia" panose="02030602050306030303" pitchFamily="18" charset="0"/>
              </a:rPr>
              <a:t>Needs two different type of devices</a:t>
            </a:r>
            <a:endParaRPr lang="en-GB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Basics of RF solid state amplifiers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493658" y="1093061"/>
            <a:ext cx="2619273" cy="3130681"/>
            <a:chOff x="1493658" y="1093061"/>
            <a:chExt cx="2619273" cy="31306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2411760" y="1955490"/>
              <a:ext cx="0" cy="172819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11760" y="1955490"/>
              <a:ext cx="37804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411760" y="3683682"/>
              <a:ext cx="37804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789802" y="1739466"/>
              <a:ext cx="0" cy="432048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789802" y="3467658"/>
              <a:ext cx="0" cy="43204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789802" y="1774424"/>
              <a:ext cx="162018" cy="7200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2789802" y="2063502"/>
              <a:ext cx="162018" cy="108012"/>
            </a:xfrm>
            <a:prstGeom prst="line">
              <a:avLst/>
            </a:prstGeom>
            <a:ln w="25400">
              <a:solidFill>
                <a:srgbClr val="00B05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925706" y="2819586"/>
              <a:ext cx="486054" cy="0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951820" y="1577448"/>
              <a:ext cx="0" cy="196976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2789802" y="3490912"/>
              <a:ext cx="162018" cy="108000"/>
            </a:xfrm>
            <a:prstGeom prst="line">
              <a:avLst/>
            </a:prstGeom>
            <a:ln w="25400">
              <a:solidFill>
                <a:srgbClr val="FF000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789802" y="3791694"/>
              <a:ext cx="162018" cy="72000"/>
            </a:xfrm>
            <a:prstGeom prst="line">
              <a:avLst/>
            </a:prstGeom>
            <a:ln w="25400">
              <a:solidFill>
                <a:srgbClr val="FF0000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951820" y="2171514"/>
              <a:ext cx="0" cy="648072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951820" y="2819586"/>
              <a:ext cx="54006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951820" y="3863694"/>
              <a:ext cx="0" cy="25203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843808" y="4115730"/>
              <a:ext cx="21602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97826" y="4169736"/>
              <a:ext cx="10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924886" y="4223742"/>
              <a:ext cx="54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3024000" y="1820475"/>
              <a:ext cx="877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Constantia" panose="02030602050306030303" pitchFamily="18" charset="0"/>
                </a:rPr>
                <a:t>NPN BJT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024000" y="3564371"/>
              <a:ext cx="844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Constantia" panose="02030602050306030303" pitchFamily="18" charset="0"/>
                </a:rPr>
                <a:t>PNP BJT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73184" y="2441544"/>
              <a:ext cx="471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Constantia" panose="02030602050306030303" pitchFamily="18" charset="0"/>
                </a:rPr>
                <a:t>V</a:t>
              </a:r>
              <a:r>
                <a:rPr lang="en-GB" baseline="-25000" dirty="0">
                  <a:latin typeface="Constantia" panose="02030602050306030303" pitchFamily="18" charset="0"/>
                </a:rPr>
                <a:t>in</a:t>
              </a:r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2951820" y="2819586"/>
              <a:ext cx="0" cy="67132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Arc 70"/>
            <p:cNvSpPr/>
            <p:nvPr/>
          </p:nvSpPr>
          <p:spPr>
            <a:xfrm>
              <a:off x="1574649" y="2739899"/>
              <a:ext cx="80991" cy="161982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5" name="Arc 74"/>
            <p:cNvSpPr/>
            <p:nvPr/>
          </p:nvSpPr>
          <p:spPr>
            <a:xfrm flipV="1">
              <a:off x="1493658" y="2739881"/>
              <a:ext cx="80991" cy="161982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6" name="Arc 75"/>
            <p:cNvSpPr/>
            <p:nvPr/>
          </p:nvSpPr>
          <p:spPr>
            <a:xfrm>
              <a:off x="4031940" y="2441544"/>
              <a:ext cx="80991" cy="810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7" name="Arc 76"/>
            <p:cNvSpPr/>
            <p:nvPr/>
          </p:nvSpPr>
          <p:spPr>
            <a:xfrm flipV="1">
              <a:off x="3950949" y="2441544"/>
              <a:ext cx="80991" cy="810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86834" y="1093061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Constantia" panose="02030602050306030303" pitchFamily="18" charset="0"/>
                </a:rPr>
                <a:t>V</a:t>
              </a:r>
              <a:r>
                <a:rPr lang="en-GB" baseline="-25000" dirty="0">
                  <a:latin typeface="Constantia" panose="02030602050306030303" pitchFamily="18" charset="0"/>
                </a:rPr>
                <a:t>DC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350513" y="2441544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>
                  <a:latin typeface="Constantia" panose="02030602050306030303" pitchFamily="18" charset="0"/>
                </a:rPr>
                <a:t>V</a:t>
              </a:r>
              <a:r>
                <a:rPr lang="en-GB" baseline="-25000" dirty="0" err="1">
                  <a:latin typeface="Constantia" panose="02030602050306030303" pitchFamily="18" charset="0"/>
                </a:rPr>
                <a:t>out</a:t>
              </a:r>
              <a:endParaRPr lang="en-GB" baseline="-250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7462415" y="6225947"/>
            <a:ext cx="1450782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E. </a:t>
            </a:r>
            <a:r>
              <a:rPr lang="en-GB" sz="1477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Montesinos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94633" y="4636792"/>
            <a:ext cx="2968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nstantia" panose="02030602050306030303" pitchFamily="18" charset="0"/>
              </a:rPr>
              <a:t>BJT: Bipolar Junction Transistor</a:t>
            </a:r>
          </a:p>
        </p:txBody>
      </p:sp>
    </p:spTree>
    <p:extLst>
      <p:ext uri="{BB962C8B-B14F-4D97-AF65-F5344CB8AC3E}">
        <p14:creationId xmlns:p14="http://schemas.microsoft.com/office/powerpoint/2010/main" val="16026984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15975"/>
            <a:ext cx="3886200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latin typeface="Constantia" panose="02030602050306030303" pitchFamily="18" charset="0"/>
              </a:rPr>
              <a:t>Another </a:t>
            </a:r>
            <a:r>
              <a:rPr lang="en-US" b="1" dirty="0">
                <a:solidFill>
                  <a:srgbClr val="1F497D"/>
                </a:solidFill>
                <a:latin typeface="Constantia" panose="02030602050306030303" pitchFamily="18" charset="0"/>
              </a:rPr>
              <a:t>push-pull configuration</a:t>
            </a:r>
            <a:r>
              <a:rPr lang="en-US" b="1" dirty="0">
                <a:latin typeface="Constantia" panose="02030602050306030303" pitchFamily="18" charset="0"/>
              </a:rPr>
              <a:t> is to use a </a:t>
            </a:r>
            <a:r>
              <a:rPr lang="en-US" b="1" dirty="0" err="1">
                <a:latin typeface="Constantia" panose="02030602050306030303" pitchFamily="18" charset="0"/>
              </a:rPr>
              <a:t>balun</a:t>
            </a:r>
            <a:r>
              <a:rPr lang="en-US" b="1" dirty="0">
                <a:latin typeface="Constantia" panose="02030602050306030303" pitchFamily="18" charset="0"/>
              </a:rPr>
              <a:t> (balanced-unbalanced) 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latin typeface="Constantia" panose="02030602050306030303" pitchFamily="18" charset="0"/>
              </a:rPr>
              <a:t>Power splitter, equally dividing the input power between the two transistors</a:t>
            </a:r>
          </a:p>
          <a:p>
            <a:pPr lvl="1">
              <a:lnSpc>
                <a:spcPct val="120000"/>
              </a:lnSpc>
            </a:pPr>
            <a:r>
              <a:rPr lang="en-US" b="1" dirty="0" err="1">
                <a:latin typeface="Constantia" panose="02030602050306030303" pitchFamily="18" charset="0"/>
              </a:rPr>
              <a:t>Balun</a:t>
            </a:r>
            <a:r>
              <a:rPr lang="en-US" b="1" dirty="0">
                <a:latin typeface="Constantia" panose="02030602050306030303" pitchFamily="18" charset="0"/>
              </a:rPr>
              <a:t> keeps one port in phase and inverts the second port in phase </a:t>
            </a:r>
          </a:p>
          <a:p>
            <a:pPr>
              <a:lnSpc>
                <a:spcPct val="120000"/>
              </a:lnSpc>
            </a:pPr>
            <a:r>
              <a:rPr lang="en-US" b="1" dirty="0">
                <a:latin typeface="Constantia" panose="02030602050306030303" pitchFamily="18" charset="0"/>
              </a:rPr>
              <a:t>Since the signals are out of phase only one device is On at a time</a:t>
            </a:r>
          </a:p>
          <a:p>
            <a:pPr>
              <a:lnSpc>
                <a:spcPct val="120000"/>
              </a:lnSpc>
              <a:buFont typeface="Symbol" panose="05050102010706020507" pitchFamily="18" charset="2"/>
              <a:buChar char="®"/>
            </a:pPr>
            <a:r>
              <a:rPr lang="en-US" b="1" dirty="0">
                <a:solidFill>
                  <a:srgbClr val="1F497D"/>
                </a:solidFill>
                <a:latin typeface="Constantia" panose="02030602050306030303" pitchFamily="18" charset="0"/>
              </a:rPr>
              <a:t>This configuration is easier to manufacture since only one type of device is required</a:t>
            </a:r>
            <a:endParaRPr lang="en-GB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Basics of RF solid state amplifiers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08760" y="1252800"/>
            <a:ext cx="3307880" cy="2970329"/>
            <a:chOff x="1108760" y="1177213"/>
            <a:chExt cx="3307880" cy="2970329"/>
          </a:xfrm>
        </p:grpSpPr>
        <p:sp>
          <p:nvSpPr>
            <p:cNvPr id="76" name="Rectangle 75"/>
            <p:cNvSpPr/>
            <p:nvPr/>
          </p:nvSpPr>
          <p:spPr>
            <a:xfrm>
              <a:off x="2087724" y="2635374"/>
              <a:ext cx="324000" cy="216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7" name="Oval 76"/>
            <p:cNvSpPr/>
            <p:nvPr/>
          </p:nvSpPr>
          <p:spPr>
            <a:xfrm>
              <a:off x="2033718" y="2635398"/>
              <a:ext cx="108000" cy="216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8" name="Oval 77"/>
            <p:cNvSpPr/>
            <p:nvPr/>
          </p:nvSpPr>
          <p:spPr>
            <a:xfrm>
              <a:off x="2357754" y="2635374"/>
              <a:ext cx="108000" cy="216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519772" y="1879290"/>
              <a:ext cx="0" cy="86409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519772" y="1879290"/>
              <a:ext cx="27003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411760" y="3607482"/>
              <a:ext cx="37804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951820" y="1501248"/>
              <a:ext cx="0" cy="216024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951820" y="3823506"/>
              <a:ext cx="0" cy="216024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843808" y="4039530"/>
              <a:ext cx="216024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97826" y="4093536"/>
              <a:ext cx="10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924886" y="4147542"/>
              <a:ext cx="54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735796" y="1177213"/>
              <a:ext cx="4105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Vdc</a:t>
              </a:r>
              <a:endParaRPr lang="en-GB" sz="1200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383868" y="2851398"/>
              <a:ext cx="0" cy="10801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75856" y="2959410"/>
              <a:ext cx="21602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329874" y="3013416"/>
              <a:ext cx="10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356934" y="3067422"/>
              <a:ext cx="54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763688" y="2743386"/>
              <a:ext cx="324000" cy="0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789802" y="1663266"/>
              <a:ext cx="0" cy="432048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2789802" y="1717272"/>
              <a:ext cx="162018" cy="54006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 flipV="1">
              <a:off x="2789802" y="1987302"/>
              <a:ext cx="162018" cy="108012"/>
            </a:xfrm>
            <a:prstGeom prst="line">
              <a:avLst/>
            </a:prstGeom>
            <a:ln>
              <a:solidFill>
                <a:srgbClr val="0070C0"/>
              </a:solidFill>
              <a:head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951820" y="2095314"/>
              <a:ext cx="0" cy="648072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789802" y="3391458"/>
              <a:ext cx="0" cy="432048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2789802" y="3445464"/>
              <a:ext cx="162018" cy="54006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2789802" y="3715494"/>
              <a:ext cx="162018" cy="108012"/>
            </a:xfrm>
            <a:prstGeom prst="line">
              <a:avLst/>
            </a:prstGeom>
            <a:ln>
              <a:solidFill>
                <a:srgbClr val="0070C0"/>
              </a:solidFill>
              <a:head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059832" y="2851398"/>
              <a:ext cx="0" cy="594066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2411760" y="2743386"/>
              <a:ext cx="1080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78" idx="4"/>
            </p:cNvCxnSpPr>
            <p:nvPr/>
          </p:nvCxnSpPr>
          <p:spPr>
            <a:xfrm>
              <a:off x="2411754" y="2851374"/>
              <a:ext cx="6" cy="75610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ctangle 90"/>
            <p:cNvSpPr/>
            <p:nvPr/>
          </p:nvSpPr>
          <p:spPr>
            <a:xfrm>
              <a:off x="3059832" y="2635374"/>
              <a:ext cx="324000" cy="216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2" name="Oval 91"/>
            <p:cNvSpPr/>
            <p:nvPr/>
          </p:nvSpPr>
          <p:spPr>
            <a:xfrm>
              <a:off x="3005826" y="2635398"/>
              <a:ext cx="108000" cy="216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3" name="Oval 92"/>
            <p:cNvSpPr/>
            <p:nvPr/>
          </p:nvSpPr>
          <p:spPr>
            <a:xfrm>
              <a:off x="3329862" y="2635374"/>
              <a:ext cx="108000" cy="216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2951820" y="2743386"/>
              <a:ext cx="1080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2951820" y="3445464"/>
              <a:ext cx="1080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383868" y="2743386"/>
              <a:ext cx="324000" cy="12"/>
            </a:xfrm>
            <a:prstGeom prst="line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1108760" y="2166474"/>
              <a:ext cx="1470274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>
                  <a:latin typeface="Constantia" panose="02030602050306030303" pitchFamily="18" charset="0"/>
                </a:rPr>
                <a:t>Input </a:t>
              </a:r>
              <a:r>
                <a:rPr lang="en-GB" sz="1400" b="1" dirty="0" err="1">
                  <a:latin typeface="Constantia" panose="02030602050306030303" pitchFamily="18" charset="0"/>
                </a:rPr>
                <a:t>balun</a:t>
              </a:r>
              <a:endParaRPr lang="en-GB" sz="1400" b="1" dirty="0">
                <a:latin typeface="Constantia" panose="02030602050306030303" pitchFamily="18" charset="0"/>
              </a:endParaRPr>
            </a:p>
            <a:p>
              <a:pPr algn="ctr"/>
              <a:r>
                <a:rPr lang="en-GB" sz="900" b="1" dirty="0">
                  <a:latin typeface="Constantia" panose="02030602050306030303" pitchFamily="18" charset="0"/>
                </a:rPr>
                <a:t>(Unbalanced-Balanced</a:t>
              </a:r>
              <a:r>
                <a:rPr lang="en-GB" sz="900" dirty="0"/>
                <a:t>)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936748" y="2165494"/>
              <a:ext cx="1479892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>
                  <a:latin typeface="Constantia" panose="02030602050306030303" pitchFamily="18" charset="0"/>
                </a:rPr>
                <a:t>Output </a:t>
              </a:r>
              <a:r>
                <a:rPr lang="en-GB" sz="1400" b="1" dirty="0" err="1">
                  <a:latin typeface="Constantia" panose="02030602050306030303" pitchFamily="18" charset="0"/>
                </a:rPr>
                <a:t>balun</a:t>
              </a:r>
              <a:endParaRPr lang="en-GB" sz="1400" b="1" dirty="0">
                <a:latin typeface="Constantia" panose="02030602050306030303" pitchFamily="18" charset="0"/>
              </a:endParaRPr>
            </a:p>
            <a:p>
              <a:pPr algn="ctr"/>
              <a:r>
                <a:rPr lang="en-GB" sz="900" b="1" dirty="0">
                  <a:latin typeface="Constantia" panose="02030602050306030303" pitchFamily="18" charset="0"/>
                </a:rPr>
                <a:t>(Balanced-Unbalanced)</a:t>
              </a:r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2081933" y="2851398"/>
              <a:ext cx="0" cy="10801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973921" y="2959410"/>
              <a:ext cx="21602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2027939" y="3013416"/>
              <a:ext cx="10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054999" y="3067422"/>
              <a:ext cx="54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135939" y="160926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0 </a:t>
              </a:r>
              <a:r>
                <a:rPr lang="en-GB" sz="1200" dirty="0">
                  <a:latin typeface="Cambria Math"/>
                  <a:ea typeface="Cambria Math"/>
                </a:rPr>
                <a:t>⁰</a:t>
              </a:r>
              <a:endParaRPr lang="en-GB" sz="12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946029" y="1987303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0 </a:t>
              </a:r>
              <a:r>
                <a:rPr lang="en-GB" sz="1200" dirty="0">
                  <a:latin typeface="Cambria Math"/>
                  <a:ea typeface="Cambria Math"/>
                </a:rPr>
                <a:t>⁰</a:t>
              </a:r>
              <a:endParaRPr lang="en-GB" sz="12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3054041" y="3299561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180 </a:t>
              </a:r>
              <a:r>
                <a:rPr lang="en-GB" sz="1200" dirty="0">
                  <a:latin typeface="Cambria Math"/>
                  <a:ea typeface="Cambria Math"/>
                </a:rPr>
                <a:t>⁰</a:t>
              </a:r>
              <a:endParaRPr lang="en-GB" sz="12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905592" y="3461579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180 </a:t>
              </a:r>
              <a:r>
                <a:rPr lang="en-GB" sz="1200" dirty="0">
                  <a:latin typeface="Cambria Math"/>
                  <a:ea typeface="Cambria Math"/>
                </a:rPr>
                <a:t>⁰</a:t>
              </a:r>
              <a:endParaRPr lang="en-GB" sz="1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053298" y="1696370"/>
              <a:ext cx="877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Constantia" panose="02030602050306030303" pitchFamily="18" charset="0"/>
                </a:rPr>
                <a:t>NPN BJT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52800" y="3569580"/>
              <a:ext cx="877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Constantia" panose="02030602050306030303" pitchFamily="18" charset="0"/>
                </a:rPr>
                <a:t>NPN BJT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445419" y="2743374"/>
              <a:ext cx="471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Constantia" panose="02030602050306030303" pitchFamily="18" charset="0"/>
                </a:rPr>
                <a:t>V</a:t>
              </a:r>
              <a:r>
                <a:rPr lang="en-GB" baseline="-25000" dirty="0">
                  <a:latin typeface="Constantia" panose="02030602050306030303" pitchFamily="18" charset="0"/>
                </a:rPr>
                <a:t>in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598786" y="2774744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>
                  <a:latin typeface="Constantia" panose="02030602050306030303" pitchFamily="18" charset="0"/>
                </a:rPr>
                <a:t>V</a:t>
              </a:r>
              <a:r>
                <a:rPr lang="en-GB" baseline="-25000" dirty="0" err="1">
                  <a:latin typeface="Constantia" panose="02030602050306030303" pitchFamily="18" charset="0"/>
                </a:rPr>
                <a:t>out</a:t>
              </a:r>
              <a:endParaRPr lang="en-GB" baseline="-250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7462415" y="6225947"/>
            <a:ext cx="1450782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E. </a:t>
            </a:r>
            <a:r>
              <a:rPr lang="en-GB" sz="1477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Montesinos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pic>
        <p:nvPicPr>
          <p:cNvPr id="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2918" y="4251613"/>
            <a:ext cx="3101779" cy="213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607619" y="6002568"/>
            <a:ext cx="42563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22041"/>
            <a:r>
              <a:rPr lang="en-GB" sz="1400" b="1" dirty="0">
                <a:solidFill>
                  <a:prstClr val="black"/>
                </a:solidFill>
                <a:latin typeface="Constantia" panose="02030602050306030303" pitchFamily="18" charset="0"/>
              </a:rPr>
              <a:t>NXP Semi-</a:t>
            </a:r>
            <a:br>
              <a:rPr lang="en-GB" sz="1400" b="1" dirty="0">
                <a:solidFill>
                  <a:prstClr val="black"/>
                </a:solidFill>
                <a:latin typeface="Constantia" panose="02030602050306030303" pitchFamily="18" charset="0"/>
              </a:rPr>
            </a:br>
            <a:r>
              <a:rPr lang="en-GB" sz="1400" b="1" dirty="0">
                <a:solidFill>
                  <a:prstClr val="black"/>
                </a:solidFill>
                <a:latin typeface="Constantia" panose="02030602050306030303" pitchFamily="18" charset="0"/>
              </a:rPr>
              <a:t>conductors AN11325</a:t>
            </a:r>
            <a:br>
              <a:rPr lang="en-GB" sz="1400" b="1" dirty="0">
                <a:solidFill>
                  <a:prstClr val="black"/>
                </a:solidFill>
                <a:latin typeface="Constantia" panose="02030602050306030303" pitchFamily="18" charset="0"/>
              </a:rPr>
            </a:br>
            <a:r>
              <a:rPr lang="en-GB" sz="1400" b="1" dirty="0">
                <a:solidFill>
                  <a:prstClr val="black"/>
                </a:solidFill>
                <a:latin typeface="Constantia" panose="02030602050306030303" pitchFamily="18" charset="0"/>
              </a:rPr>
              <a:t>2-way Doherty amplifier with BLF888A</a:t>
            </a:r>
          </a:p>
        </p:txBody>
      </p:sp>
      <p:sp>
        <p:nvSpPr>
          <p:cNvPr id="64" name="Arc 63"/>
          <p:cNvSpPr/>
          <p:nvPr/>
        </p:nvSpPr>
        <p:spPr>
          <a:xfrm>
            <a:off x="1098131" y="2739899"/>
            <a:ext cx="80991" cy="161982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5" name="Arc 64"/>
          <p:cNvSpPr/>
          <p:nvPr/>
        </p:nvSpPr>
        <p:spPr>
          <a:xfrm flipV="1">
            <a:off x="1017140" y="2739881"/>
            <a:ext cx="80991" cy="161982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4" name="Arc 73"/>
          <p:cNvSpPr/>
          <p:nvPr/>
        </p:nvSpPr>
        <p:spPr>
          <a:xfrm>
            <a:off x="4431189" y="2441544"/>
            <a:ext cx="80991" cy="810000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5" name="Arc 74"/>
          <p:cNvSpPr/>
          <p:nvPr/>
        </p:nvSpPr>
        <p:spPr>
          <a:xfrm flipV="1">
            <a:off x="4350198" y="2441544"/>
            <a:ext cx="80991" cy="810000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9" name="Arc 78"/>
          <p:cNvSpPr/>
          <p:nvPr/>
        </p:nvSpPr>
        <p:spPr>
          <a:xfrm rot="10800000" flipV="1">
            <a:off x="2601819" y="3086408"/>
            <a:ext cx="80991" cy="810000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0" name="Arc 79"/>
          <p:cNvSpPr/>
          <p:nvPr/>
        </p:nvSpPr>
        <p:spPr>
          <a:xfrm>
            <a:off x="2601170" y="1345984"/>
            <a:ext cx="80991" cy="810000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D7BE34-CF12-8238-C724-567043CE2843}"/>
              </a:ext>
            </a:extLst>
          </p:cNvPr>
          <p:cNvGrpSpPr/>
          <p:nvPr/>
        </p:nvGrpSpPr>
        <p:grpSpPr>
          <a:xfrm>
            <a:off x="1600200" y="4313898"/>
            <a:ext cx="2393631" cy="1167967"/>
            <a:chOff x="1600200" y="4313898"/>
            <a:chExt cx="2393631" cy="1167967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FD34A98-2335-BA75-474E-1DCB1D15D7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00200" y="4318434"/>
              <a:ext cx="2181225" cy="482166"/>
            </a:xfrm>
            <a:prstGeom prst="line">
              <a:avLst/>
            </a:prstGeom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09FE6E4-95C5-4D01-3B23-E4A13DD389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2600" y="4981575"/>
              <a:ext cx="2241231" cy="495430"/>
            </a:xfrm>
            <a:prstGeom prst="line">
              <a:avLst/>
            </a:prstGeom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5ED9EFF-56C4-D8B9-CEC3-4973C80A4B6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71900" y="4313898"/>
              <a:ext cx="218367" cy="674821"/>
            </a:xfrm>
            <a:prstGeom prst="line">
              <a:avLst/>
            </a:prstGeom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A771405-1183-B75D-44E1-233650EAC38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07044" y="4795138"/>
              <a:ext cx="156644" cy="686727"/>
            </a:xfrm>
            <a:prstGeom prst="line">
              <a:avLst/>
            </a:prstGeom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51215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Soleil </a:t>
            </a:r>
            <a:r>
              <a:rPr lang="en-US" sz="3200" b="1" dirty="0">
                <a:solidFill>
                  <a:srgbClr val="1F497D"/>
                </a:solidFill>
                <a:latin typeface="Constantia" panose="02030602050306030303" pitchFamily="18" charset="0"/>
              </a:rPr>
              <a:t>45 kW, 352 MHz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 </a:t>
            </a:r>
          </a:p>
        </p:txBody>
      </p:sp>
      <p:pic>
        <p:nvPicPr>
          <p:cNvPr id="3" name="Picture 8" descr="BOOSTER-STATE-AMPL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6188" y="1204912"/>
            <a:ext cx="7204075" cy="515302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400" y="4824412"/>
            <a:ext cx="3581400" cy="14636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4"/>
          <a:srcRect b="2493"/>
          <a:stretch>
            <a:fillRect/>
          </a:stretch>
        </p:blipFill>
        <p:spPr bwMode="auto">
          <a:xfrm>
            <a:off x="900113" y="1158874"/>
            <a:ext cx="3444875" cy="180022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1444600" y="2990848"/>
            <a:ext cx="569938" cy="78899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768350" y="2705095"/>
            <a:ext cx="1054100" cy="3048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DU1029UK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9436" y="757937"/>
            <a:ext cx="770964" cy="4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25" y="3111499"/>
            <a:ext cx="3787775" cy="15621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17537" y="738886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 storage ring running at 352 MHz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98600" y="4647505"/>
            <a:ext cx="2667000" cy="176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204912" y="4582069"/>
            <a:ext cx="296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onstantia" panose="02030602050306030303" pitchFamily="18" charset="0"/>
                <a:cs typeface="Times" panose="02020603050405020304" pitchFamily="18" charset="0"/>
              </a:rPr>
              <a:t>600 W, 300 V</a:t>
            </a:r>
            <a:r>
              <a:rPr lang="en-GB" sz="1400" b="1" baseline="-25000" dirty="0">
                <a:latin typeface="Constantia" panose="02030602050306030303" pitchFamily="18" charset="0"/>
                <a:cs typeface="Times" panose="02020603050405020304" pitchFamily="18" charset="0"/>
              </a:rPr>
              <a:t>DC</a:t>
            </a:r>
            <a:r>
              <a:rPr lang="en-GB" sz="1400" b="1" dirty="0">
                <a:latin typeface="Constantia" panose="02030602050306030303" pitchFamily="18" charset="0"/>
                <a:cs typeface="Times" panose="02020603050405020304" pitchFamily="18" charset="0"/>
              </a:rPr>
              <a:t>/30 V</a:t>
            </a:r>
            <a:r>
              <a:rPr lang="en-GB" sz="1400" b="1" baseline="-25000" dirty="0">
                <a:latin typeface="Constantia" panose="02030602050306030303" pitchFamily="18" charset="0"/>
                <a:cs typeface="Times" panose="02020603050405020304" pitchFamily="18" charset="0"/>
              </a:rPr>
              <a:t>DC</a:t>
            </a:r>
            <a:r>
              <a:rPr lang="en-GB" sz="1400" b="1" dirty="0">
                <a:latin typeface="Constantia" panose="02030602050306030303" pitchFamily="18" charset="0"/>
                <a:cs typeface="Times" panose="02020603050405020304" pitchFamily="18" charset="0"/>
              </a:rPr>
              <a:t> converter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2988" y="2959099"/>
            <a:ext cx="3027362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097756" y="2876051"/>
            <a:ext cx="296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Constantia" panose="02030602050306030303" pitchFamily="18" charset="0"/>
                <a:cs typeface="Times" panose="02020603050405020304" pitchFamily="18" charset="0"/>
              </a:rPr>
              <a:t>330 W amplifier module</a:t>
            </a:r>
          </a:p>
        </p:txBody>
      </p:sp>
    </p:spTree>
    <p:extLst>
      <p:ext uri="{BB962C8B-B14F-4D97-AF65-F5344CB8AC3E}">
        <p14:creationId xmlns:p14="http://schemas.microsoft.com/office/powerpoint/2010/main" val="13093521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Box 239">
            <a:extLst>
              <a:ext uri="{FF2B5EF4-FFF2-40B4-BE49-F238E27FC236}">
                <a16:creationId xmlns:a16="http://schemas.microsoft.com/office/drawing/2014/main" id="{B0B3CD88-C14B-4F77-AA62-1B5E758EE1AE}"/>
              </a:ext>
            </a:extLst>
          </p:cNvPr>
          <p:cNvSpPr txBox="1"/>
          <p:nvPr/>
        </p:nvSpPr>
        <p:spPr>
          <a:xfrm rot="16200000">
            <a:off x="1026118" y="2878383"/>
            <a:ext cx="5188650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100" b="1" dirty="0">
                <a:solidFill>
                  <a:srgbClr val="C00000"/>
                </a:solidFill>
                <a:latin typeface="Constantia" panose="02030602050306030303" pitchFamily="18" charset="0"/>
              </a:rPr>
              <a:t>1.6 MW at    cavity input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SPS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17537" y="738886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808038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200 MHz solid state amplifiers: 	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 1.6 MW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peak power,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					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 16 towers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per amplifier 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62415" y="6334235"/>
            <a:ext cx="1450782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US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</a:t>
            </a:r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. Montesinos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503238" y="5220945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80 modules per tower, 1280 modules with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5120 transistors</a:t>
            </a:r>
            <a:b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per amplifier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Presently the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largest RF installation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a particle accelerator</a:t>
            </a:r>
          </a:p>
        </p:txBody>
      </p:sp>
      <p:pic>
        <p:nvPicPr>
          <p:cNvPr id="11" name="Picture 10" descr="A picture containing warehouse&#10;&#10;Description automatically generated">
            <a:extLst>
              <a:ext uri="{FF2B5EF4-FFF2-40B4-BE49-F238E27FC236}">
                <a16:creationId xmlns:a16="http://schemas.microsoft.com/office/drawing/2014/main" id="{8A576B16-E404-47E9-B593-BE97566C9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340" y="1637491"/>
            <a:ext cx="4665600" cy="3110400"/>
          </a:xfrm>
          <a:prstGeom prst="rect">
            <a:avLst/>
          </a:prstGeom>
        </p:spPr>
      </p:pic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D445044A-72EF-4685-B47A-BA5F7A0870A3}"/>
              </a:ext>
            </a:extLst>
          </p:cNvPr>
          <p:cNvCxnSpPr/>
          <p:nvPr/>
        </p:nvCxnSpPr>
        <p:spPr bwMode="auto">
          <a:xfrm>
            <a:off x="2445086" y="4805892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B64FD3F7-325A-433F-81EB-07D8B6A989E7}"/>
              </a:ext>
            </a:extLst>
          </p:cNvPr>
          <p:cNvCxnSpPr/>
          <p:nvPr/>
        </p:nvCxnSpPr>
        <p:spPr bwMode="auto">
          <a:xfrm>
            <a:off x="2734274" y="4576378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9331D566-EEEE-4FAB-9954-15CB4B1ACD64}"/>
              </a:ext>
            </a:extLst>
          </p:cNvPr>
          <p:cNvCxnSpPr/>
          <p:nvPr/>
        </p:nvCxnSpPr>
        <p:spPr bwMode="auto">
          <a:xfrm>
            <a:off x="2445086" y="3430092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B4845911-51A6-433D-9A07-CB17CCDE29CB}"/>
              </a:ext>
            </a:extLst>
          </p:cNvPr>
          <p:cNvCxnSpPr/>
          <p:nvPr/>
        </p:nvCxnSpPr>
        <p:spPr bwMode="auto">
          <a:xfrm>
            <a:off x="2990022" y="4117351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733C3387-6B80-40BD-AABC-16A700EF59B7}"/>
              </a:ext>
            </a:extLst>
          </p:cNvPr>
          <p:cNvCxnSpPr>
            <a:endCxn id="162" idx="0"/>
          </p:cNvCxnSpPr>
          <p:nvPr/>
        </p:nvCxnSpPr>
        <p:spPr bwMode="auto">
          <a:xfrm>
            <a:off x="661778" y="3190098"/>
            <a:ext cx="33968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6EC03074-B4D9-449C-A1AD-9B397269FD69}"/>
              </a:ext>
            </a:extLst>
          </p:cNvPr>
          <p:cNvSpPr txBox="1"/>
          <p:nvPr/>
        </p:nvSpPr>
        <p:spPr>
          <a:xfrm rot="16200000">
            <a:off x="59863" y="3015149"/>
            <a:ext cx="1241621" cy="338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Constantia" panose="02030602050306030303" pitchFamily="18" charset="0"/>
              </a:rPr>
              <a:t>From LLRF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A92F7CE6-E920-4E44-B863-0AC912F980B5}"/>
              </a:ext>
            </a:extLst>
          </p:cNvPr>
          <p:cNvCxnSpPr/>
          <p:nvPr/>
        </p:nvCxnSpPr>
        <p:spPr bwMode="auto">
          <a:xfrm>
            <a:off x="2734274" y="3658325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FDC8CC3-0D75-4B37-944E-BDF9A907A045}"/>
              </a:ext>
            </a:extLst>
          </p:cNvPr>
          <p:cNvCxnSpPr/>
          <p:nvPr/>
        </p:nvCxnSpPr>
        <p:spPr bwMode="auto">
          <a:xfrm>
            <a:off x="2445086" y="4346865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9A916E88-DC55-4730-A791-B953049C8A6E}"/>
              </a:ext>
            </a:extLst>
          </p:cNvPr>
          <p:cNvCxnSpPr/>
          <p:nvPr/>
        </p:nvCxnSpPr>
        <p:spPr bwMode="auto">
          <a:xfrm>
            <a:off x="2445086" y="3887838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36" name="Isosceles Triangle 135">
            <a:extLst>
              <a:ext uri="{FF2B5EF4-FFF2-40B4-BE49-F238E27FC236}">
                <a16:creationId xmlns:a16="http://schemas.microsoft.com/office/drawing/2014/main" id="{C48B2EA0-6141-4E40-81F1-E2E8A6E86832}"/>
              </a:ext>
            </a:extLst>
          </p:cNvPr>
          <p:cNvSpPr/>
          <p:nvPr/>
        </p:nvSpPr>
        <p:spPr bwMode="auto">
          <a:xfrm rot="5400000">
            <a:off x="1957522" y="4806888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37" name="Isosceles Triangle 136">
            <a:extLst>
              <a:ext uri="{FF2B5EF4-FFF2-40B4-BE49-F238E27FC236}">
                <a16:creationId xmlns:a16="http://schemas.microsoft.com/office/drawing/2014/main" id="{BCB8D50E-4E51-4A1E-B2C6-A6D596C91FCD}"/>
              </a:ext>
            </a:extLst>
          </p:cNvPr>
          <p:cNvSpPr/>
          <p:nvPr/>
        </p:nvSpPr>
        <p:spPr bwMode="auto">
          <a:xfrm rot="5400000">
            <a:off x="1957522" y="4577375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BD2FD984-EF18-46F1-88B4-6A2FFEA62187}"/>
              </a:ext>
            </a:extLst>
          </p:cNvPr>
          <p:cNvSpPr/>
          <p:nvPr/>
        </p:nvSpPr>
        <p:spPr bwMode="auto">
          <a:xfrm rot="5400000">
            <a:off x="1957522" y="4347861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39" name="Isosceles Triangle 138">
            <a:extLst>
              <a:ext uri="{FF2B5EF4-FFF2-40B4-BE49-F238E27FC236}">
                <a16:creationId xmlns:a16="http://schemas.microsoft.com/office/drawing/2014/main" id="{A90C073D-2890-4D5E-8998-BAF3FE493933}"/>
              </a:ext>
            </a:extLst>
          </p:cNvPr>
          <p:cNvSpPr/>
          <p:nvPr/>
        </p:nvSpPr>
        <p:spPr bwMode="auto">
          <a:xfrm rot="5400000">
            <a:off x="1957522" y="4118348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40" name="Isosceles Triangle 139">
            <a:extLst>
              <a:ext uri="{FF2B5EF4-FFF2-40B4-BE49-F238E27FC236}">
                <a16:creationId xmlns:a16="http://schemas.microsoft.com/office/drawing/2014/main" id="{C249B0B8-003C-4361-8321-581DFEF2F982}"/>
              </a:ext>
            </a:extLst>
          </p:cNvPr>
          <p:cNvSpPr/>
          <p:nvPr/>
        </p:nvSpPr>
        <p:spPr bwMode="auto">
          <a:xfrm rot="5400000">
            <a:off x="1957522" y="3888834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41" name="Isosceles Triangle 140">
            <a:extLst>
              <a:ext uri="{FF2B5EF4-FFF2-40B4-BE49-F238E27FC236}">
                <a16:creationId xmlns:a16="http://schemas.microsoft.com/office/drawing/2014/main" id="{78283DC4-B10D-42AC-B849-24A732379A37}"/>
              </a:ext>
            </a:extLst>
          </p:cNvPr>
          <p:cNvSpPr/>
          <p:nvPr/>
        </p:nvSpPr>
        <p:spPr bwMode="auto">
          <a:xfrm rot="5400000">
            <a:off x="1957522" y="3659321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42" name="Isosceles Triangle 141">
            <a:extLst>
              <a:ext uri="{FF2B5EF4-FFF2-40B4-BE49-F238E27FC236}">
                <a16:creationId xmlns:a16="http://schemas.microsoft.com/office/drawing/2014/main" id="{870D6A47-CDB1-4A81-8AC7-E6C5D686170A}"/>
              </a:ext>
            </a:extLst>
          </p:cNvPr>
          <p:cNvSpPr/>
          <p:nvPr/>
        </p:nvSpPr>
        <p:spPr bwMode="auto">
          <a:xfrm rot="5400000">
            <a:off x="1957522" y="3429808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43" name="Isosceles Triangle 142">
            <a:extLst>
              <a:ext uri="{FF2B5EF4-FFF2-40B4-BE49-F238E27FC236}">
                <a16:creationId xmlns:a16="http://schemas.microsoft.com/office/drawing/2014/main" id="{AA268EBD-8CB5-48AC-A322-B8A1D960228A}"/>
              </a:ext>
            </a:extLst>
          </p:cNvPr>
          <p:cNvSpPr/>
          <p:nvPr/>
        </p:nvSpPr>
        <p:spPr bwMode="auto">
          <a:xfrm rot="5400000">
            <a:off x="1957522" y="3200294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1ED37D86-5472-4BAC-8667-DAE94EB25E7F}"/>
              </a:ext>
            </a:extLst>
          </p:cNvPr>
          <p:cNvCxnSpPr/>
          <p:nvPr/>
        </p:nvCxnSpPr>
        <p:spPr bwMode="auto">
          <a:xfrm>
            <a:off x="2445086" y="2969784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D1C35A61-68C2-4709-B06E-E865B627BEE8}"/>
              </a:ext>
            </a:extLst>
          </p:cNvPr>
          <p:cNvCxnSpPr/>
          <p:nvPr/>
        </p:nvCxnSpPr>
        <p:spPr bwMode="auto">
          <a:xfrm>
            <a:off x="2734274" y="2740271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0C0C3204-43A7-4017-92A5-0EC9A6F08419}"/>
              </a:ext>
            </a:extLst>
          </p:cNvPr>
          <p:cNvCxnSpPr/>
          <p:nvPr/>
        </p:nvCxnSpPr>
        <p:spPr bwMode="auto">
          <a:xfrm>
            <a:off x="2445086" y="1598566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77F3A6C2-DBA8-4377-903C-A2E7C269599C}"/>
              </a:ext>
            </a:extLst>
          </p:cNvPr>
          <p:cNvCxnSpPr/>
          <p:nvPr/>
        </p:nvCxnSpPr>
        <p:spPr bwMode="auto">
          <a:xfrm rot="16200000">
            <a:off x="2530995" y="2281244"/>
            <a:ext cx="918054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F57FBDD4-00D0-429C-B2A8-EE2645ED56C2}"/>
              </a:ext>
            </a:extLst>
          </p:cNvPr>
          <p:cNvCxnSpPr/>
          <p:nvPr/>
        </p:nvCxnSpPr>
        <p:spPr bwMode="auto">
          <a:xfrm rot="16200000">
            <a:off x="2313513" y="3199298"/>
            <a:ext cx="1836107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FB6DABF3-2226-44A2-BFB7-AC914D44BC19}"/>
              </a:ext>
            </a:extLst>
          </p:cNvPr>
          <p:cNvCxnSpPr/>
          <p:nvPr/>
        </p:nvCxnSpPr>
        <p:spPr bwMode="auto">
          <a:xfrm>
            <a:off x="2990022" y="2281244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96A41885-B64B-4533-8952-EB2D1273CA4C}"/>
              </a:ext>
            </a:extLst>
          </p:cNvPr>
          <p:cNvCxnSpPr/>
          <p:nvPr/>
        </p:nvCxnSpPr>
        <p:spPr bwMode="auto">
          <a:xfrm>
            <a:off x="2734274" y="1822217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7FEE1114-92C5-4C26-8476-426B66C29F7D}"/>
              </a:ext>
            </a:extLst>
          </p:cNvPr>
          <p:cNvCxnSpPr/>
          <p:nvPr/>
        </p:nvCxnSpPr>
        <p:spPr bwMode="auto">
          <a:xfrm>
            <a:off x="2445086" y="2514329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CE008F0-9D67-4CB5-961E-3693321283F2}"/>
              </a:ext>
            </a:extLst>
          </p:cNvPr>
          <p:cNvCxnSpPr/>
          <p:nvPr/>
        </p:nvCxnSpPr>
        <p:spPr bwMode="auto">
          <a:xfrm>
            <a:off x="2445086" y="2051731"/>
            <a:ext cx="229513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C7F010B8-5673-4D31-939A-DAB09324CD97}"/>
              </a:ext>
            </a:extLst>
          </p:cNvPr>
          <p:cNvSpPr/>
          <p:nvPr/>
        </p:nvSpPr>
        <p:spPr bwMode="auto">
          <a:xfrm rot="5400000">
            <a:off x="1957522" y="2970781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54" name="Isosceles Triangle 153">
            <a:extLst>
              <a:ext uri="{FF2B5EF4-FFF2-40B4-BE49-F238E27FC236}">
                <a16:creationId xmlns:a16="http://schemas.microsoft.com/office/drawing/2014/main" id="{8DAC651B-1C3A-4278-A1C4-12DAA98FE166}"/>
              </a:ext>
            </a:extLst>
          </p:cNvPr>
          <p:cNvSpPr/>
          <p:nvPr/>
        </p:nvSpPr>
        <p:spPr bwMode="auto">
          <a:xfrm rot="5400000">
            <a:off x="1957522" y="2741267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55" name="Isosceles Triangle 154">
            <a:extLst>
              <a:ext uri="{FF2B5EF4-FFF2-40B4-BE49-F238E27FC236}">
                <a16:creationId xmlns:a16="http://schemas.microsoft.com/office/drawing/2014/main" id="{DBFF646B-B5FA-4253-9AE6-4F80EEAF174C}"/>
              </a:ext>
            </a:extLst>
          </p:cNvPr>
          <p:cNvSpPr/>
          <p:nvPr/>
        </p:nvSpPr>
        <p:spPr bwMode="auto">
          <a:xfrm rot="5400000">
            <a:off x="1957522" y="2511754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56" name="Isosceles Triangle 155">
            <a:extLst>
              <a:ext uri="{FF2B5EF4-FFF2-40B4-BE49-F238E27FC236}">
                <a16:creationId xmlns:a16="http://schemas.microsoft.com/office/drawing/2014/main" id="{1F21D29D-E246-45F2-93B0-0C4F696599F6}"/>
              </a:ext>
            </a:extLst>
          </p:cNvPr>
          <p:cNvSpPr/>
          <p:nvPr/>
        </p:nvSpPr>
        <p:spPr bwMode="auto">
          <a:xfrm rot="5400000">
            <a:off x="1957522" y="2282241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57" name="Isosceles Triangle 156">
            <a:extLst>
              <a:ext uri="{FF2B5EF4-FFF2-40B4-BE49-F238E27FC236}">
                <a16:creationId xmlns:a16="http://schemas.microsoft.com/office/drawing/2014/main" id="{6FB345B2-7DB8-4B0B-AB23-8F4DF1672676}"/>
              </a:ext>
            </a:extLst>
          </p:cNvPr>
          <p:cNvSpPr/>
          <p:nvPr/>
        </p:nvSpPr>
        <p:spPr bwMode="auto">
          <a:xfrm rot="5400000">
            <a:off x="1957522" y="2052727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58" name="Isosceles Triangle 157">
            <a:extLst>
              <a:ext uri="{FF2B5EF4-FFF2-40B4-BE49-F238E27FC236}">
                <a16:creationId xmlns:a16="http://schemas.microsoft.com/office/drawing/2014/main" id="{2294994A-32D7-4F42-8919-619BB1C4C669}"/>
              </a:ext>
            </a:extLst>
          </p:cNvPr>
          <p:cNvSpPr/>
          <p:nvPr/>
        </p:nvSpPr>
        <p:spPr bwMode="auto">
          <a:xfrm rot="5400000">
            <a:off x="1957522" y="1823214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59" name="Isosceles Triangle 158">
            <a:extLst>
              <a:ext uri="{FF2B5EF4-FFF2-40B4-BE49-F238E27FC236}">
                <a16:creationId xmlns:a16="http://schemas.microsoft.com/office/drawing/2014/main" id="{717250A9-5E4A-4F50-941B-8B6303873030}"/>
              </a:ext>
            </a:extLst>
          </p:cNvPr>
          <p:cNvSpPr/>
          <p:nvPr/>
        </p:nvSpPr>
        <p:spPr bwMode="auto">
          <a:xfrm rot="5400000">
            <a:off x="1957522" y="1593700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60" name="Isosceles Triangle 159">
            <a:extLst>
              <a:ext uri="{FF2B5EF4-FFF2-40B4-BE49-F238E27FC236}">
                <a16:creationId xmlns:a16="http://schemas.microsoft.com/office/drawing/2014/main" id="{1E6BC035-CEBC-40F2-B18B-60D92381F49F}"/>
              </a:ext>
            </a:extLst>
          </p:cNvPr>
          <p:cNvSpPr/>
          <p:nvPr/>
        </p:nvSpPr>
        <p:spPr bwMode="auto">
          <a:xfrm rot="5400000">
            <a:off x="1957522" y="1364187"/>
            <a:ext cx="229513" cy="22951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C810F2FB-8522-4C2C-B1F5-400B994A9542}"/>
              </a:ext>
            </a:extLst>
          </p:cNvPr>
          <p:cNvCxnSpPr/>
          <p:nvPr/>
        </p:nvCxnSpPr>
        <p:spPr bwMode="auto">
          <a:xfrm>
            <a:off x="3252851" y="3210499"/>
            <a:ext cx="344270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62" name="Rectangle 161">
            <a:extLst>
              <a:ext uri="{FF2B5EF4-FFF2-40B4-BE49-F238E27FC236}">
                <a16:creationId xmlns:a16="http://schemas.microsoft.com/office/drawing/2014/main" id="{24A02159-6562-4552-8B10-5FBF1C4EB4F9}"/>
              </a:ext>
            </a:extLst>
          </p:cNvPr>
          <p:cNvSpPr/>
          <p:nvPr/>
        </p:nvSpPr>
        <p:spPr bwMode="auto">
          <a:xfrm rot="16200000">
            <a:off x="-687616" y="3047649"/>
            <a:ext cx="3663053" cy="286892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rnd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latin typeface="Constantia" panose="02030602050306030303" pitchFamily="18" charset="0"/>
              </a:rPr>
              <a:t>1/16 splitter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D489165-306B-49FB-A898-879FB8A26F01}"/>
              </a:ext>
            </a:extLst>
          </p:cNvPr>
          <p:cNvCxnSpPr/>
          <p:nvPr/>
        </p:nvCxnSpPr>
        <p:spPr bwMode="auto">
          <a:xfrm>
            <a:off x="2188032" y="2396001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74E64480-86B0-46CA-B57F-4B851B3AC878}"/>
              </a:ext>
            </a:extLst>
          </p:cNvPr>
          <p:cNvCxnSpPr/>
          <p:nvPr/>
        </p:nvCxnSpPr>
        <p:spPr bwMode="auto">
          <a:xfrm>
            <a:off x="2188032" y="2166487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C0F3E729-BD2B-4A70-B68D-18B0D3EC2D4E}"/>
              </a:ext>
            </a:extLst>
          </p:cNvPr>
          <p:cNvCxnSpPr/>
          <p:nvPr/>
        </p:nvCxnSpPr>
        <p:spPr bwMode="auto">
          <a:xfrm>
            <a:off x="2188032" y="1936974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CDE530CA-4AF1-4E88-BAEF-BA8F25B6D997}"/>
              </a:ext>
            </a:extLst>
          </p:cNvPr>
          <p:cNvCxnSpPr/>
          <p:nvPr/>
        </p:nvCxnSpPr>
        <p:spPr bwMode="auto">
          <a:xfrm rot="16200000">
            <a:off x="2302789" y="1592704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16F11EE8-F709-4A14-BFB0-5A9AFFA84727}"/>
              </a:ext>
            </a:extLst>
          </p:cNvPr>
          <p:cNvCxnSpPr/>
          <p:nvPr/>
        </p:nvCxnSpPr>
        <p:spPr bwMode="auto">
          <a:xfrm>
            <a:off x="2188032" y="1707461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F10B241B-A846-4445-92F2-A8A829F1349A}"/>
              </a:ext>
            </a:extLst>
          </p:cNvPr>
          <p:cNvCxnSpPr/>
          <p:nvPr/>
        </p:nvCxnSpPr>
        <p:spPr bwMode="auto">
          <a:xfrm>
            <a:off x="2188032" y="1477947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9FD91EA1-73BC-4257-B473-5AE63FDCA456}"/>
              </a:ext>
            </a:extLst>
          </p:cNvPr>
          <p:cNvCxnSpPr/>
          <p:nvPr/>
        </p:nvCxnSpPr>
        <p:spPr bwMode="auto">
          <a:xfrm>
            <a:off x="2188032" y="3314054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85CE94B0-A86C-4DD8-8EF6-BFA42DF14E23}"/>
              </a:ext>
            </a:extLst>
          </p:cNvPr>
          <p:cNvCxnSpPr/>
          <p:nvPr/>
        </p:nvCxnSpPr>
        <p:spPr bwMode="auto">
          <a:xfrm>
            <a:off x="2188032" y="3084541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6D641429-2F48-41CD-BCBF-418DAD280320}"/>
              </a:ext>
            </a:extLst>
          </p:cNvPr>
          <p:cNvCxnSpPr/>
          <p:nvPr/>
        </p:nvCxnSpPr>
        <p:spPr bwMode="auto">
          <a:xfrm>
            <a:off x="2188032" y="2855028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907B2EE6-3216-41A5-8661-8E64C3E846AC}"/>
              </a:ext>
            </a:extLst>
          </p:cNvPr>
          <p:cNvCxnSpPr/>
          <p:nvPr/>
        </p:nvCxnSpPr>
        <p:spPr bwMode="auto">
          <a:xfrm>
            <a:off x="2188032" y="2625514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9AB6B16D-6D0B-45F0-8D36-EB3F3625BAE1}"/>
              </a:ext>
            </a:extLst>
          </p:cNvPr>
          <p:cNvCxnSpPr/>
          <p:nvPr/>
        </p:nvCxnSpPr>
        <p:spPr bwMode="auto">
          <a:xfrm>
            <a:off x="2188032" y="4232108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23EA407F-D9AA-4B8D-9BAD-16BAE5968707}"/>
              </a:ext>
            </a:extLst>
          </p:cNvPr>
          <p:cNvCxnSpPr/>
          <p:nvPr/>
        </p:nvCxnSpPr>
        <p:spPr bwMode="auto">
          <a:xfrm>
            <a:off x="2188032" y="4002595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13FDA78F-FA03-4289-A67D-328B82BDE979}"/>
              </a:ext>
            </a:extLst>
          </p:cNvPr>
          <p:cNvCxnSpPr/>
          <p:nvPr/>
        </p:nvCxnSpPr>
        <p:spPr bwMode="auto">
          <a:xfrm>
            <a:off x="2188032" y="3773081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FEFB95DA-28B8-4781-AFAA-698424E7C187}"/>
              </a:ext>
            </a:extLst>
          </p:cNvPr>
          <p:cNvCxnSpPr/>
          <p:nvPr/>
        </p:nvCxnSpPr>
        <p:spPr bwMode="auto">
          <a:xfrm>
            <a:off x="2188032" y="3543568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A22C826C-1465-418B-9009-B5214BAB4A72}"/>
              </a:ext>
            </a:extLst>
          </p:cNvPr>
          <p:cNvCxnSpPr/>
          <p:nvPr/>
        </p:nvCxnSpPr>
        <p:spPr bwMode="auto">
          <a:xfrm>
            <a:off x="2188032" y="4920648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050015BB-4D20-4F78-90E7-297A9ECA23F7}"/>
              </a:ext>
            </a:extLst>
          </p:cNvPr>
          <p:cNvCxnSpPr/>
          <p:nvPr/>
        </p:nvCxnSpPr>
        <p:spPr bwMode="auto">
          <a:xfrm>
            <a:off x="2188032" y="4691135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94EE9B34-6AEA-44F7-BE11-307C04B0DB31}"/>
              </a:ext>
            </a:extLst>
          </p:cNvPr>
          <p:cNvCxnSpPr/>
          <p:nvPr/>
        </p:nvCxnSpPr>
        <p:spPr bwMode="auto">
          <a:xfrm rot="16200000">
            <a:off x="2473617" y="1822217"/>
            <a:ext cx="459027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C9B151B4-7663-4262-8F79-A5E84E738703}"/>
              </a:ext>
            </a:extLst>
          </p:cNvPr>
          <p:cNvCxnSpPr/>
          <p:nvPr/>
        </p:nvCxnSpPr>
        <p:spPr bwMode="auto">
          <a:xfrm>
            <a:off x="2188032" y="4461621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DAAFD7D9-AF7F-4B66-AF78-462E767E9503}"/>
              </a:ext>
            </a:extLst>
          </p:cNvPr>
          <p:cNvCxnSpPr/>
          <p:nvPr/>
        </p:nvCxnSpPr>
        <p:spPr bwMode="auto">
          <a:xfrm rot="16200000">
            <a:off x="2302789" y="2051731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97DA5126-0DE2-492B-B260-21D0E4FABE18}"/>
              </a:ext>
            </a:extLst>
          </p:cNvPr>
          <p:cNvCxnSpPr/>
          <p:nvPr/>
        </p:nvCxnSpPr>
        <p:spPr bwMode="auto">
          <a:xfrm rot="16200000">
            <a:off x="2302789" y="2510757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5AF73905-3BB9-4B8E-9E44-B4BC7D9FB2E2}"/>
              </a:ext>
            </a:extLst>
          </p:cNvPr>
          <p:cNvCxnSpPr/>
          <p:nvPr/>
        </p:nvCxnSpPr>
        <p:spPr bwMode="auto">
          <a:xfrm rot="16200000">
            <a:off x="2302789" y="2969784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3A47E1B2-5C9D-4979-9AB7-5371641E917F}"/>
              </a:ext>
            </a:extLst>
          </p:cNvPr>
          <p:cNvCxnSpPr/>
          <p:nvPr/>
        </p:nvCxnSpPr>
        <p:spPr bwMode="auto">
          <a:xfrm rot="16200000">
            <a:off x="2302789" y="3428811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0F72C9E9-E35A-4529-967F-CAF0648C6F29}"/>
              </a:ext>
            </a:extLst>
          </p:cNvPr>
          <p:cNvCxnSpPr/>
          <p:nvPr/>
        </p:nvCxnSpPr>
        <p:spPr bwMode="auto">
          <a:xfrm rot="16200000">
            <a:off x="2302789" y="3887838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B8342D50-E8AE-46E2-9576-556B480CA77A}"/>
              </a:ext>
            </a:extLst>
          </p:cNvPr>
          <p:cNvCxnSpPr/>
          <p:nvPr/>
        </p:nvCxnSpPr>
        <p:spPr bwMode="auto">
          <a:xfrm rot="16200000">
            <a:off x="2302789" y="4346865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768B36DF-D364-4B6A-A553-63C9A68411E3}"/>
              </a:ext>
            </a:extLst>
          </p:cNvPr>
          <p:cNvCxnSpPr/>
          <p:nvPr/>
        </p:nvCxnSpPr>
        <p:spPr bwMode="auto">
          <a:xfrm rot="16200000">
            <a:off x="2302789" y="4805892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AA5F7CDC-6C70-47F6-842C-0B34AD6BF641}"/>
              </a:ext>
            </a:extLst>
          </p:cNvPr>
          <p:cNvCxnSpPr/>
          <p:nvPr/>
        </p:nvCxnSpPr>
        <p:spPr bwMode="auto">
          <a:xfrm rot="16200000">
            <a:off x="2473617" y="2744839"/>
            <a:ext cx="459027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537CF82-E007-4FDF-9FF1-C3281F3F91E3}"/>
              </a:ext>
            </a:extLst>
          </p:cNvPr>
          <p:cNvCxnSpPr/>
          <p:nvPr/>
        </p:nvCxnSpPr>
        <p:spPr bwMode="auto">
          <a:xfrm rot="16200000">
            <a:off x="2473617" y="3658325"/>
            <a:ext cx="459027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8CDB02A4-A676-4429-94BE-CCAAF2BA3A24}"/>
              </a:ext>
            </a:extLst>
          </p:cNvPr>
          <p:cNvCxnSpPr/>
          <p:nvPr/>
        </p:nvCxnSpPr>
        <p:spPr bwMode="auto">
          <a:xfrm rot="16200000">
            <a:off x="2473617" y="4576378"/>
            <a:ext cx="459027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6B3D7CE0-B3D8-48B1-8F23-49C712445428}"/>
              </a:ext>
            </a:extLst>
          </p:cNvPr>
          <p:cNvCxnSpPr/>
          <p:nvPr/>
        </p:nvCxnSpPr>
        <p:spPr bwMode="auto">
          <a:xfrm rot="16200000">
            <a:off x="2530995" y="4117351"/>
            <a:ext cx="918054" cy="1993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1FC2D91A-C768-459E-A6E5-EEEC348710A2}"/>
              </a:ext>
            </a:extLst>
          </p:cNvPr>
          <p:cNvCxnSpPr/>
          <p:nvPr/>
        </p:nvCxnSpPr>
        <p:spPr bwMode="auto">
          <a:xfrm>
            <a:off x="1723422" y="2399585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CBA46C17-CF92-48D5-B86B-7B9FD95A472A}"/>
              </a:ext>
            </a:extLst>
          </p:cNvPr>
          <p:cNvCxnSpPr/>
          <p:nvPr/>
        </p:nvCxnSpPr>
        <p:spPr bwMode="auto">
          <a:xfrm>
            <a:off x="1723422" y="2170072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DB89B2D6-5E94-4C28-A40F-CFBC4CC34B9B}"/>
              </a:ext>
            </a:extLst>
          </p:cNvPr>
          <p:cNvCxnSpPr/>
          <p:nvPr/>
        </p:nvCxnSpPr>
        <p:spPr bwMode="auto">
          <a:xfrm>
            <a:off x="1723422" y="1940558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3140BD95-F03A-4115-B99D-2B10DF6FE802}"/>
              </a:ext>
            </a:extLst>
          </p:cNvPr>
          <p:cNvCxnSpPr/>
          <p:nvPr/>
        </p:nvCxnSpPr>
        <p:spPr bwMode="auto">
          <a:xfrm>
            <a:off x="1723422" y="1711045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F9531558-E9EE-408B-B51B-DE2601CE2A52}"/>
              </a:ext>
            </a:extLst>
          </p:cNvPr>
          <p:cNvCxnSpPr/>
          <p:nvPr/>
        </p:nvCxnSpPr>
        <p:spPr bwMode="auto">
          <a:xfrm>
            <a:off x="1723422" y="1481531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1A3E6B6-BE23-45DC-9510-58AB64C1D496}"/>
              </a:ext>
            </a:extLst>
          </p:cNvPr>
          <p:cNvCxnSpPr/>
          <p:nvPr/>
        </p:nvCxnSpPr>
        <p:spPr bwMode="auto">
          <a:xfrm>
            <a:off x="1723422" y="3317639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65A67945-7EF9-4251-9A56-3AAB0ADFB045}"/>
              </a:ext>
            </a:extLst>
          </p:cNvPr>
          <p:cNvCxnSpPr/>
          <p:nvPr/>
        </p:nvCxnSpPr>
        <p:spPr bwMode="auto">
          <a:xfrm>
            <a:off x="1723422" y="3088125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F83206F1-F986-4D2D-9181-4AA5BF3380FF}"/>
              </a:ext>
            </a:extLst>
          </p:cNvPr>
          <p:cNvCxnSpPr/>
          <p:nvPr/>
        </p:nvCxnSpPr>
        <p:spPr bwMode="auto">
          <a:xfrm>
            <a:off x="1723422" y="2858612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F2C7B510-A1AB-4027-A396-39EF3750C571}"/>
              </a:ext>
            </a:extLst>
          </p:cNvPr>
          <p:cNvCxnSpPr/>
          <p:nvPr/>
        </p:nvCxnSpPr>
        <p:spPr bwMode="auto">
          <a:xfrm>
            <a:off x="1723422" y="2629098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7E22720B-C69D-4478-AA4C-A126261ACEFF}"/>
              </a:ext>
            </a:extLst>
          </p:cNvPr>
          <p:cNvCxnSpPr/>
          <p:nvPr/>
        </p:nvCxnSpPr>
        <p:spPr bwMode="auto">
          <a:xfrm>
            <a:off x="1723422" y="4235692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9B4D2033-FE79-4865-9C14-FA77B122CF2B}"/>
              </a:ext>
            </a:extLst>
          </p:cNvPr>
          <p:cNvCxnSpPr/>
          <p:nvPr/>
        </p:nvCxnSpPr>
        <p:spPr bwMode="auto">
          <a:xfrm>
            <a:off x="1723422" y="4006179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1A261535-5B32-478B-A9B7-E779324BF802}"/>
              </a:ext>
            </a:extLst>
          </p:cNvPr>
          <p:cNvCxnSpPr/>
          <p:nvPr/>
        </p:nvCxnSpPr>
        <p:spPr bwMode="auto">
          <a:xfrm>
            <a:off x="1723422" y="3776666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00C0013A-5ABC-4FC6-A40E-3D665ECE91B6}"/>
              </a:ext>
            </a:extLst>
          </p:cNvPr>
          <p:cNvCxnSpPr/>
          <p:nvPr/>
        </p:nvCxnSpPr>
        <p:spPr bwMode="auto">
          <a:xfrm>
            <a:off x="1723422" y="3547152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D3198EBC-7022-469C-9251-4F1CB9B258C5}"/>
              </a:ext>
            </a:extLst>
          </p:cNvPr>
          <p:cNvCxnSpPr/>
          <p:nvPr/>
        </p:nvCxnSpPr>
        <p:spPr bwMode="auto">
          <a:xfrm>
            <a:off x="1723422" y="4924233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4EB3E8E5-A72A-473B-8F21-2C478B57835C}"/>
              </a:ext>
            </a:extLst>
          </p:cNvPr>
          <p:cNvCxnSpPr/>
          <p:nvPr/>
        </p:nvCxnSpPr>
        <p:spPr bwMode="auto">
          <a:xfrm>
            <a:off x="1723422" y="4694719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17B2A1C3-7FD5-423A-895C-0FA7700BA844}"/>
              </a:ext>
            </a:extLst>
          </p:cNvPr>
          <p:cNvCxnSpPr/>
          <p:nvPr/>
        </p:nvCxnSpPr>
        <p:spPr bwMode="auto">
          <a:xfrm>
            <a:off x="1723422" y="4465206"/>
            <a:ext cx="229513" cy="1993"/>
          </a:xfrm>
          <a:prstGeom prst="straightConnector1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08" name="Isosceles Triangle 207">
            <a:extLst>
              <a:ext uri="{FF2B5EF4-FFF2-40B4-BE49-F238E27FC236}">
                <a16:creationId xmlns:a16="http://schemas.microsoft.com/office/drawing/2014/main" id="{97EEE774-A48E-46E7-8AC1-C55567B3658F}"/>
              </a:ext>
            </a:extLst>
          </p:cNvPr>
          <p:cNvSpPr/>
          <p:nvPr/>
        </p:nvSpPr>
        <p:spPr bwMode="auto">
          <a:xfrm rot="5400000">
            <a:off x="1542684" y="4802270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09" name="Isosceles Triangle 208">
            <a:extLst>
              <a:ext uri="{FF2B5EF4-FFF2-40B4-BE49-F238E27FC236}">
                <a16:creationId xmlns:a16="http://schemas.microsoft.com/office/drawing/2014/main" id="{47D7E147-F1A6-4D11-ABAD-1C94F643B796}"/>
              </a:ext>
            </a:extLst>
          </p:cNvPr>
          <p:cNvSpPr/>
          <p:nvPr/>
        </p:nvSpPr>
        <p:spPr bwMode="auto">
          <a:xfrm rot="5400000">
            <a:off x="1542684" y="4572756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0" name="Isosceles Triangle 209">
            <a:extLst>
              <a:ext uri="{FF2B5EF4-FFF2-40B4-BE49-F238E27FC236}">
                <a16:creationId xmlns:a16="http://schemas.microsoft.com/office/drawing/2014/main" id="{8A290556-7280-47F5-AC8E-9FA8A1BCF457}"/>
              </a:ext>
            </a:extLst>
          </p:cNvPr>
          <p:cNvSpPr/>
          <p:nvPr/>
        </p:nvSpPr>
        <p:spPr bwMode="auto">
          <a:xfrm rot="5400000">
            <a:off x="1542684" y="4343243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1" name="Isosceles Triangle 210">
            <a:extLst>
              <a:ext uri="{FF2B5EF4-FFF2-40B4-BE49-F238E27FC236}">
                <a16:creationId xmlns:a16="http://schemas.microsoft.com/office/drawing/2014/main" id="{DB8B9810-0EEF-4D62-B98D-80EAC157B538}"/>
              </a:ext>
            </a:extLst>
          </p:cNvPr>
          <p:cNvSpPr/>
          <p:nvPr/>
        </p:nvSpPr>
        <p:spPr bwMode="auto">
          <a:xfrm rot="5400000">
            <a:off x="1542684" y="4113730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2" name="Isosceles Triangle 211">
            <a:extLst>
              <a:ext uri="{FF2B5EF4-FFF2-40B4-BE49-F238E27FC236}">
                <a16:creationId xmlns:a16="http://schemas.microsoft.com/office/drawing/2014/main" id="{D02CC0D8-2BAF-4020-9EC4-BC08AF4BBF52}"/>
              </a:ext>
            </a:extLst>
          </p:cNvPr>
          <p:cNvSpPr/>
          <p:nvPr/>
        </p:nvSpPr>
        <p:spPr bwMode="auto">
          <a:xfrm rot="5400000">
            <a:off x="1542684" y="3884216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3" name="Isosceles Triangle 212">
            <a:extLst>
              <a:ext uri="{FF2B5EF4-FFF2-40B4-BE49-F238E27FC236}">
                <a16:creationId xmlns:a16="http://schemas.microsoft.com/office/drawing/2014/main" id="{E43E8077-801E-4865-B40E-4C8B1C11600C}"/>
              </a:ext>
            </a:extLst>
          </p:cNvPr>
          <p:cNvSpPr/>
          <p:nvPr/>
        </p:nvSpPr>
        <p:spPr bwMode="auto">
          <a:xfrm rot="5400000">
            <a:off x="1542684" y="3654703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4" name="Isosceles Triangle 213">
            <a:extLst>
              <a:ext uri="{FF2B5EF4-FFF2-40B4-BE49-F238E27FC236}">
                <a16:creationId xmlns:a16="http://schemas.microsoft.com/office/drawing/2014/main" id="{63A9D7EB-42FB-4698-B93C-3C62EF2DD69E}"/>
              </a:ext>
            </a:extLst>
          </p:cNvPr>
          <p:cNvSpPr/>
          <p:nvPr/>
        </p:nvSpPr>
        <p:spPr bwMode="auto">
          <a:xfrm rot="5400000">
            <a:off x="1542684" y="3425189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5" name="Isosceles Triangle 214">
            <a:extLst>
              <a:ext uri="{FF2B5EF4-FFF2-40B4-BE49-F238E27FC236}">
                <a16:creationId xmlns:a16="http://schemas.microsoft.com/office/drawing/2014/main" id="{6D360F62-0B3B-4793-B343-8957D0600799}"/>
              </a:ext>
            </a:extLst>
          </p:cNvPr>
          <p:cNvSpPr/>
          <p:nvPr/>
        </p:nvSpPr>
        <p:spPr bwMode="auto">
          <a:xfrm rot="5400000">
            <a:off x="1542684" y="3195676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6" name="Isosceles Triangle 215">
            <a:extLst>
              <a:ext uri="{FF2B5EF4-FFF2-40B4-BE49-F238E27FC236}">
                <a16:creationId xmlns:a16="http://schemas.microsoft.com/office/drawing/2014/main" id="{43376DFD-A6C2-4C7F-975A-BFFFAF8996A7}"/>
              </a:ext>
            </a:extLst>
          </p:cNvPr>
          <p:cNvSpPr/>
          <p:nvPr/>
        </p:nvSpPr>
        <p:spPr bwMode="auto">
          <a:xfrm rot="5400000">
            <a:off x="1542684" y="2966162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7" name="Isosceles Triangle 216">
            <a:extLst>
              <a:ext uri="{FF2B5EF4-FFF2-40B4-BE49-F238E27FC236}">
                <a16:creationId xmlns:a16="http://schemas.microsoft.com/office/drawing/2014/main" id="{9D679C63-D708-4F80-8445-844E97F87FFE}"/>
              </a:ext>
            </a:extLst>
          </p:cNvPr>
          <p:cNvSpPr/>
          <p:nvPr/>
        </p:nvSpPr>
        <p:spPr bwMode="auto">
          <a:xfrm rot="5400000">
            <a:off x="1542684" y="2736649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8" name="Isosceles Triangle 217">
            <a:extLst>
              <a:ext uri="{FF2B5EF4-FFF2-40B4-BE49-F238E27FC236}">
                <a16:creationId xmlns:a16="http://schemas.microsoft.com/office/drawing/2014/main" id="{03EE4E64-B09C-4970-B706-083EFBDD10F6}"/>
              </a:ext>
            </a:extLst>
          </p:cNvPr>
          <p:cNvSpPr/>
          <p:nvPr/>
        </p:nvSpPr>
        <p:spPr bwMode="auto">
          <a:xfrm rot="5400000">
            <a:off x="1542684" y="2507136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9" name="Isosceles Triangle 218">
            <a:extLst>
              <a:ext uri="{FF2B5EF4-FFF2-40B4-BE49-F238E27FC236}">
                <a16:creationId xmlns:a16="http://schemas.microsoft.com/office/drawing/2014/main" id="{5B644346-4657-48DE-BBE1-F2BF9DD22E13}"/>
              </a:ext>
            </a:extLst>
          </p:cNvPr>
          <p:cNvSpPr/>
          <p:nvPr/>
        </p:nvSpPr>
        <p:spPr bwMode="auto">
          <a:xfrm rot="5400000">
            <a:off x="1542684" y="2277622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20" name="Isosceles Triangle 219">
            <a:extLst>
              <a:ext uri="{FF2B5EF4-FFF2-40B4-BE49-F238E27FC236}">
                <a16:creationId xmlns:a16="http://schemas.microsoft.com/office/drawing/2014/main" id="{D17E764B-9DA0-46FB-90DB-1DF312351B7B}"/>
              </a:ext>
            </a:extLst>
          </p:cNvPr>
          <p:cNvSpPr/>
          <p:nvPr/>
        </p:nvSpPr>
        <p:spPr bwMode="auto">
          <a:xfrm rot="5400000">
            <a:off x="1542684" y="2048109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21" name="Isosceles Triangle 220">
            <a:extLst>
              <a:ext uri="{FF2B5EF4-FFF2-40B4-BE49-F238E27FC236}">
                <a16:creationId xmlns:a16="http://schemas.microsoft.com/office/drawing/2014/main" id="{BA5DF98A-0565-43BA-AE79-AB90C99AE0C2}"/>
              </a:ext>
            </a:extLst>
          </p:cNvPr>
          <p:cNvSpPr/>
          <p:nvPr/>
        </p:nvSpPr>
        <p:spPr bwMode="auto">
          <a:xfrm rot="5400000">
            <a:off x="1542684" y="1818595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22" name="Isosceles Triangle 221">
            <a:extLst>
              <a:ext uri="{FF2B5EF4-FFF2-40B4-BE49-F238E27FC236}">
                <a16:creationId xmlns:a16="http://schemas.microsoft.com/office/drawing/2014/main" id="{3F887E49-125D-44BF-A39D-E9EA1F7BC138}"/>
              </a:ext>
            </a:extLst>
          </p:cNvPr>
          <p:cNvSpPr/>
          <p:nvPr/>
        </p:nvSpPr>
        <p:spPr bwMode="auto">
          <a:xfrm rot="5400000">
            <a:off x="1542684" y="1589082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23" name="Isosceles Triangle 222">
            <a:extLst>
              <a:ext uri="{FF2B5EF4-FFF2-40B4-BE49-F238E27FC236}">
                <a16:creationId xmlns:a16="http://schemas.microsoft.com/office/drawing/2014/main" id="{9792A122-9395-473C-9122-CC2955935FA5}"/>
              </a:ext>
            </a:extLst>
          </p:cNvPr>
          <p:cNvSpPr/>
          <p:nvPr/>
        </p:nvSpPr>
        <p:spPr bwMode="auto">
          <a:xfrm rot="5400000">
            <a:off x="1542684" y="1359569"/>
            <a:ext cx="229513" cy="229513"/>
          </a:xfrm>
          <a:prstGeom prst="triangl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3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72D3C7C9-BE42-45C2-84B8-F3EB90FB6D1F}"/>
              </a:ext>
            </a:extLst>
          </p:cNvPr>
          <p:cNvCxnSpPr/>
          <p:nvPr/>
        </p:nvCxnSpPr>
        <p:spPr bwMode="auto">
          <a:xfrm>
            <a:off x="1287357" y="2399585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25" name="Straight Arrow Connector 224">
            <a:extLst>
              <a:ext uri="{FF2B5EF4-FFF2-40B4-BE49-F238E27FC236}">
                <a16:creationId xmlns:a16="http://schemas.microsoft.com/office/drawing/2014/main" id="{7203CFF1-ACC0-4136-8ABF-AEB4A7B5D096}"/>
              </a:ext>
            </a:extLst>
          </p:cNvPr>
          <p:cNvCxnSpPr/>
          <p:nvPr/>
        </p:nvCxnSpPr>
        <p:spPr bwMode="auto">
          <a:xfrm>
            <a:off x="1287357" y="2170072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C33B2143-6368-4ABD-8326-5B2F6CF3DB73}"/>
              </a:ext>
            </a:extLst>
          </p:cNvPr>
          <p:cNvCxnSpPr/>
          <p:nvPr/>
        </p:nvCxnSpPr>
        <p:spPr bwMode="auto">
          <a:xfrm>
            <a:off x="1287357" y="1940558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F7EA5535-CD82-4443-9097-2E66EBE7F369}"/>
              </a:ext>
            </a:extLst>
          </p:cNvPr>
          <p:cNvCxnSpPr/>
          <p:nvPr/>
        </p:nvCxnSpPr>
        <p:spPr bwMode="auto">
          <a:xfrm>
            <a:off x="1287357" y="1711045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4971F40B-EE87-44BF-BB2F-36A6CCCF5A5F}"/>
              </a:ext>
            </a:extLst>
          </p:cNvPr>
          <p:cNvCxnSpPr/>
          <p:nvPr/>
        </p:nvCxnSpPr>
        <p:spPr bwMode="auto">
          <a:xfrm>
            <a:off x="1287357" y="1481531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17C01996-FADE-44F8-9E1D-BCBB20FD89DF}"/>
              </a:ext>
            </a:extLst>
          </p:cNvPr>
          <p:cNvCxnSpPr/>
          <p:nvPr/>
        </p:nvCxnSpPr>
        <p:spPr bwMode="auto">
          <a:xfrm>
            <a:off x="1287357" y="3317639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20710472-481B-40E2-9C67-55D655670274}"/>
              </a:ext>
            </a:extLst>
          </p:cNvPr>
          <p:cNvCxnSpPr/>
          <p:nvPr/>
        </p:nvCxnSpPr>
        <p:spPr bwMode="auto">
          <a:xfrm>
            <a:off x="1287357" y="3088125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35D2B57F-FB76-4D33-BCFE-9EB3783BAB59}"/>
              </a:ext>
            </a:extLst>
          </p:cNvPr>
          <p:cNvCxnSpPr/>
          <p:nvPr/>
        </p:nvCxnSpPr>
        <p:spPr bwMode="auto">
          <a:xfrm>
            <a:off x="1287357" y="2858612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11C59005-6307-4058-99B6-C65EE704337E}"/>
              </a:ext>
            </a:extLst>
          </p:cNvPr>
          <p:cNvCxnSpPr/>
          <p:nvPr/>
        </p:nvCxnSpPr>
        <p:spPr bwMode="auto">
          <a:xfrm>
            <a:off x="1287357" y="2629098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F4CCB808-6853-493A-B1C0-5C6C6A215A5B}"/>
              </a:ext>
            </a:extLst>
          </p:cNvPr>
          <p:cNvCxnSpPr/>
          <p:nvPr/>
        </p:nvCxnSpPr>
        <p:spPr bwMode="auto">
          <a:xfrm>
            <a:off x="1287357" y="4235692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EDA400AF-B5A7-4371-B501-E9D9DCFD209B}"/>
              </a:ext>
            </a:extLst>
          </p:cNvPr>
          <p:cNvCxnSpPr/>
          <p:nvPr/>
        </p:nvCxnSpPr>
        <p:spPr bwMode="auto">
          <a:xfrm>
            <a:off x="1287357" y="4006179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628F79F4-DB24-46D2-8C29-83EB7F9BC314}"/>
              </a:ext>
            </a:extLst>
          </p:cNvPr>
          <p:cNvCxnSpPr/>
          <p:nvPr/>
        </p:nvCxnSpPr>
        <p:spPr bwMode="auto">
          <a:xfrm>
            <a:off x="1287357" y="3776666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772BC73F-DDED-4F4E-AD51-15A813A09CAF}"/>
              </a:ext>
            </a:extLst>
          </p:cNvPr>
          <p:cNvCxnSpPr/>
          <p:nvPr/>
        </p:nvCxnSpPr>
        <p:spPr bwMode="auto">
          <a:xfrm>
            <a:off x="1287357" y="3547152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4F49B72F-6207-4D72-ACDC-8A3B8C182490}"/>
              </a:ext>
            </a:extLst>
          </p:cNvPr>
          <p:cNvCxnSpPr/>
          <p:nvPr/>
        </p:nvCxnSpPr>
        <p:spPr bwMode="auto">
          <a:xfrm>
            <a:off x="1287357" y="4924233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290389F1-B651-4746-BCA7-46F168CBB839}"/>
              </a:ext>
            </a:extLst>
          </p:cNvPr>
          <p:cNvCxnSpPr/>
          <p:nvPr/>
        </p:nvCxnSpPr>
        <p:spPr bwMode="auto">
          <a:xfrm>
            <a:off x="1287357" y="4694719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9" name="Straight Arrow Connector 238">
            <a:extLst>
              <a:ext uri="{FF2B5EF4-FFF2-40B4-BE49-F238E27FC236}">
                <a16:creationId xmlns:a16="http://schemas.microsoft.com/office/drawing/2014/main" id="{B209C4E9-864F-40A0-8ED9-15ACB3B6D509}"/>
              </a:ext>
            </a:extLst>
          </p:cNvPr>
          <p:cNvCxnSpPr/>
          <p:nvPr/>
        </p:nvCxnSpPr>
        <p:spPr bwMode="auto">
          <a:xfrm>
            <a:off x="1287357" y="4465206"/>
            <a:ext cx="229513" cy="1993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82587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How to choose the right RF amplifier?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183887"/>
              </p:ext>
            </p:extLst>
          </p:nvPr>
        </p:nvGraphicFramePr>
        <p:xfrm>
          <a:off x="539750" y="634998"/>
          <a:ext cx="8064500" cy="5295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7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46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535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Prefer tube</a:t>
                      </a:r>
                      <a:r>
                        <a:rPr lang="en-US" baseline="0" dirty="0">
                          <a:latin typeface="Constantia" panose="02030602050306030303" pitchFamily="18" charset="0"/>
                        </a:rPr>
                        <a:t> amplifier, when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Prefer solid-state amplifier, when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544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Amplifier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must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be installed in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the accelerator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tunnel</a:t>
                      </a:r>
                      <a:endParaRPr lang="en-US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Expecting important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spikes from beam induced voltage</a:t>
                      </a: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Large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output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power of a single device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is required, without combiners</a:t>
                      </a: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Not much space is available</a:t>
                      </a:r>
                      <a:endParaRPr lang="en-US" b="1" baseline="0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High peak power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in pulsed mode</a:t>
                      </a: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Amplifier must be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compact and/or close to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Amplifier can be located in </a:t>
                      </a:r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non-radioactive environment</a:t>
                      </a: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Circulator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can be installed to protect the amplifier</a:t>
                      </a: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Delay 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due to unavoidable combiner stages is </a:t>
                      </a:r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little issue</a:t>
                      </a: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Sufficient space can be made available</a:t>
                      </a: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Continuous operation</a:t>
                      </a: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Amplifier can be </a:t>
                      </a:r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separate from the cavity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6725" y="6070600"/>
            <a:ext cx="813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Mostly no hard criteria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decide on case by case basis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036278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Frequency and v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Shunt impedance, beam loading, power coupling</a:t>
            </a:r>
            <a:endParaRPr lang="en-GB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latin typeface="Constantia" pitchFamily="18" charset="0"/>
              </a:rPr>
              <a:t>Beam phase control</a:t>
            </a:r>
            <a:endParaRPr lang="en-US" b="1" dirty="0"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0091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Generate the right RF signal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539750" y="5757620"/>
            <a:ext cx="8064500" cy="43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Get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amplitude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frequency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right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6" name="Picture 5" descr="A large black rock in water&#10;&#10;Description automatically generated">
            <a:extLst>
              <a:ext uri="{FF2B5EF4-FFF2-40B4-BE49-F238E27FC236}">
                <a16:creationId xmlns:a16="http://schemas.microsoft.com/office/drawing/2014/main" id="{CBAA94A5-BE90-7C44-38F7-4F50E4E84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319" y="703385"/>
            <a:ext cx="7191131" cy="4020847"/>
          </a:xfrm>
          <a:prstGeom prst="rect">
            <a:avLst/>
          </a:prstGeom>
        </p:spPr>
      </p:pic>
      <p:pic>
        <p:nvPicPr>
          <p:cNvPr id="7" name="Picture 6" descr="A large black rock in water&#10;&#10;Description automatically generated">
            <a:extLst>
              <a:ext uri="{FF2B5EF4-FFF2-40B4-BE49-F238E27FC236}">
                <a16:creationId xmlns:a16="http://schemas.microsoft.com/office/drawing/2014/main" id="{3B8C90F9-4D77-D82F-43C8-A7053373B0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 radius="15"/>
                    </a14:imgEffect>
                  </a14:imgLayer>
                </a14:imgProps>
              </a:ext>
            </a:extLst>
          </a:blip>
          <a:srcRect l="68433" t="74091" r="1671" b="5209"/>
          <a:stretch/>
        </p:blipFill>
        <p:spPr>
          <a:xfrm>
            <a:off x="5903913" y="3681046"/>
            <a:ext cx="2149841" cy="8323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C06E7B-6CD6-4973-032A-7B30C0CEF4E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5596" y="5037875"/>
            <a:ext cx="4052807" cy="40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387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896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Frequency and wavelength ranges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3507638" y="920839"/>
            <a:ext cx="2147899" cy="5397500"/>
          </a:xfrm>
          <a:prstGeom prst="downArrow">
            <a:avLst>
              <a:gd name="adj1" fmla="val 50000"/>
              <a:gd name="adj2" fmla="val 30129"/>
            </a:avLst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041104" y="985362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100 kHz</a:t>
            </a:r>
            <a:b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 km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41105" y="170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 MHz</a:t>
            </a:r>
            <a:b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300 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41104" y="242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 MHz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30 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60078" y="3146295"/>
            <a:ext cx="1225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100 MHz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 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41104" y="386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 GHz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30 cm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41104" y="458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 GHz</a:t>
            </a:r>
            <a:b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 cm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41104" y="530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100 GHz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 mm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39" name="Picture 2" descr="C:\Heiko\Presentations\2012-01_LHCBeamShutdownLectureWithIons\image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7"/>
          <a:stretch/>
        </p:blipFill>
        <p:spPr bwMode="auto">
          <a:xfrm>
            <a:off x="663817" y="947550"/>
            <a:ext cx="1739744" cy="121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r="18750"/>
          <a:stretch/>
        </p:blipFill>
        <p:spPr>
          <a:xfrm>
            <a:off x="7421395" y="4580390"/>
            <a:ext cx="1173955" cy="1295398"/>
          </a:xfrm>
          <a:prstGeom prst="rect">
            <a:avLst/>
          </a:prstGeom>
        </p:spPr>
      </p:pic>
      <p:pic>
        <p:nvPicPr>
          <p:cNvPr id="41" name="Picture 40" descr="TD18#2 before installation to Nextef IMG_034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302" y="4362250"/>
            <a:ext cx="1975007" cy="1131117"/>
          </a:xfrm>
          <a:prstGeom prst="rect">
            <a:avLst/>
          </a:prstGeom>
        </p:spPr>
      </p:pic>
      <p:pic>
        <p:nvPicPr>
          <p:cNvPr id="42" name="Picture 4" descr="SPScavit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8331" y="2909727"/>
            <a:ext cx="1629956" cy="1306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18" descr="10MHzCavityss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62" y="2263164"/>
            <a:ext cx="1582974" cy="1266092"/>
          </a:xfrm>
          <a:prstGeom prst="rect">
            <a:avLst/>
          </a:prstGeom>
          <a:noFill/>
          <a:ln w="508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47583" r="1042"/>
          <a:stretch/>
        </p:blipFill>
        <p:spPr>
          <a:xfrm>
            <a:off x="5457288" y="3174237"/>
            <a:ext cx="2853813" cy="86138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008" y="4433475"/>
            <a:ext cx="906041" cy="536501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365" y="3927111"/>
            <a:ext cx="870277" cy="870277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138" y="1787783"/>
            <a:ext cx="1876963" cy="123648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825" y="1069612"/>
            <a:ext cx="1360025" cy="1002445"/>
          </a:xfrm>
          <a:prstGeom prst="rect">
            <a:avLst/>
          </a:prstGeom>
        </p:spPr>
      </p:pic>
      <p:sp>
        <p:nvSpPr>
          <p:cNvPr id="49" name="Text Box 22"/>
          <p:cNvSpPr txBox="1">
            <a:spLocks noChangeArrowheads="1"/>
          </p:cNvSpPr>
          <p:nvPr/>
        </p:nvSpPr>
        <p:spPr bwMode="auto">
          <a:xfrm>
            <a:off x="553552" y="3850957"/>
            <a:ext cx="16375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SPS 200 MHz</a:t>
            </a:r>
          </a:p>
        </p:txBody>
      </p:sp>
      <p:sp>
        <p:nvSpPr>
          <p:cNvPr id="50" name="Text Box 22"/>
          <p:cNvSpPr txBox="1">
            <a:spLocks noChangeArrowheads="1"/>
          </p:cNvSpPr>
          <p:nvPr/>
        </p:nvSpPr>
        <p:spPr bwMode="auto">
          <a:xfrm>
            <a:off x="1905805" y="2188902"/>
            <a:ext cx="16375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PS main RF system</a:t>
            </a:r>
          </a:p>
        </p:txBody>
      </p:sp>
      <p:sp>
        <p:nvSpPr>
          <p:cNvPr id="51" name="Text Box 22"/>
          <p:cNvSpPr txBox="1">
            <a:spLocks noChangeArrowheads="1"/>
          </p:cNvSpPr>
          <p:nvPr/>
        </p:nvSpPr>
        <p:spPr bwMode="auto">
          <a:xfrm>
            <a:off x="2397014" y="906032"/>
            <a:ext cx="16375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PS longitudi- nal damper</a:t>
            </a:r>
          </a:p>
        </p:txBody>
      </p:sp>
      <p:sp>
        <p:nvSpPr>
          <p:cNvPr id="52" name="Text Box 22"/>
          <p:cNvSpPr txBox="1">
            <a:spLocks noChangeArrowheads="1"/>
          </p:cNvSpPr>
          <p:nvPr/>
        </p:nvSpPr>
        <p:spPr bwMode="auto">
          <a:xfrm>
            <a:off x="812920" y="5493367"/>
            <a:ext cx="16375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CLIC 12 GHz</a:t>
            </a:r>
          </a:p>
        </p:txBody>
      </p:sp>
      <p:sp>
        <p:nvSpPr>
          <p:cNvPr id="53" name="Text Box 22"/>
          <p:cNvSpPr txBox="1">
            <a:spLocks noChangeArrowheads="1"/>
          </p:cNvSpPr>
          <p:nvPr/>
        </p:nvSpPr>
        <p:spPr bwMode="auto">
          <a:xfrm>
            <a:off x="6602623" y="1105056"/>
            <a:ext cx="16375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Long wave</a:t>
            </a:r>
          </a:p>
        </p:txBody>
      </p:sp>
      <p:sp>
        <p:nvSpPr>
          <p:cNvPr id="54" name="Text Box 22"/>
          <p:cNvSpPr txBox="1">
            <a:spLocks noChangeArrowheads="1"/>
          </p:cNvSpPr>
          <p:nvPr/>
        </p:nvSpPr>
        <p:spPr bwMode="auto">
          <a:xfrm>
            <a:off x="4832334" y="2178731"/>
            <a:ext cx="16375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Medium/ short wave</a:t>
            </a:r>
          </a:p>
        </p:txBody>
      </p:sp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7257941" y="3984841"/>
            <a:ext cx="11769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VHF</a:t>
            </a:r>
          </a:p>
        </p:txBody>
      </p:sp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5655537" y="5298651"/>
            <a:ext cx="17895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Microwave links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337" y="4136489"/>
            <a:ext cx="765048" cy="54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1201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Electronic phase-locked loop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87" name="Line 37"/>
          <p:cNvSpPr>
            <a:spLocks noChangeShapeType="1"/>
          </p:cNvSpPr>
          <p:nvPr/>
        </p:nvSpPr>
        <p:spPr bwMode="auto">
          <a:xfrm>
            <a:off x="4803857" y="2882600"/>
            <a:ext cx="69043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88" name="Group 33"/>
          <p:cNvGrpSpPr>
            <a:grpSpLocks/>
          </p:cNvGrpSpPr>
          <p:nvPr/>
        </p:nvGrpSpPr>
        <p:grpSpPr bwMode="auto">
          <a:xfrm>
            <a:off x="5498693" y="2467463"/>
            <a:ext cx="844062" cy="844063"/>
            <a:chOff x="2592" y="1920"/>
            <a:chExt cx="576" cy="576"/>
          </a:xfrm>
        </p:grpSpPr>
        <p:sp>
          <p:nvSpPr>
            <p:cNvPr id="89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0" name="Text Box 32"/>
            <p:cNvSpPr txBox="1">
              <a:spLocks noChangeArrowheads="1"/>
            </p:cNvSpPr>
            <p:nvPr/>
          </p:nvSpPr>
          <p:spPr bwMode="auto">
            <a:xfrm>
              <a:off x="2592" y="2078"/>
              <a:ext cx="57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b="1" dirty="0">
                  <a:latin typeface="Constantia" panose="02030602050306030303" pitchFamily="18" charset="0"/>
                </a:rPr>
                <a:t>VCO</a:t>
              </a:r>
            </a:p>
          </p:txBody>
        </p:sp>
      </p:grpSp>
      <p:sp>
        <p:nvSpPr>
          <p:cNvPr id="93" name="Line 37"/>
          <p:cNvSpPr>
            <a:spLocks noChangeShapeType="1"/>
          </p:cNvSpPr>
          <p:nvPr/>
        </p:nvSpPr>
        <p:spPr bwMode="auto">
          <a:xfrm>
            <a:off x="6342755" y="2882600"/>
            <a:ext cx="94387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94" name="Group 92"/>
          <p:cNvGrpSpPr>
            <a:grpSpLocks/>
          </p:cNvGrpSpPr>
          <p:nvPr/>
        </p:nvGrpSpPr>
        <p:grpSpPr bwMode="auto">
          <a:xfrm>
            <a:off x="6319594" y="4265764"/>
            <a:ext cx="2321169" cy="860181"/>
            <a:chOff x="4464" y="480"/>
            <a:chExt cx="1584" cy="587"/>
          </a:xfrm>
        </p:grpSpPr>
        <p:sp>
          <p:nvSpPr>
            <p:cNvPr id="95" name="Line 87"/>
            <p:cNvSpPr>
              <a:spLocks noChangeShapeType="1"/>
            </p:cNvSpPr>
            <p:nvPr/>
          </p:nvSpPr>
          <p:spPr bwMode="auto">
            <a:xfrm>
              <a:off x="4608" y="653"/>
              <a:ext cx="3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6" name="Text Box 88"/>
            <p:cNvSpPr txBox="1">
              <a:spLocks noChangeArrowheads="1"/>
            </p:cNvSpPr>
            <p:nvPr/>
          </p:nvSpPr>
          <p:spPr bwMode="auto">
            <a:xfrm>
              <a:off x="4992" y="528"/>
              <a:ext cx="672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</a:rPr>
                <a:t>RF</a:t>
              </a:r>
              <a:endParaRPr lang="en-US" altLang="en-US" sz="1846" b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97" name="Line 89"/>
            <p:cNvSpPr>
              <a:spLocks noChangeShapeType="1"/>
            </p:cNvSpPr>
            <p:nvPr/>
          </p:nvSpPr>
          <p:spPr bwMode="auto">
            <a:xfrm>
              <a:off x="4608" y="893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8" name="Text Box 90"/>
            <p:cNvSpPr txBox="1">
              <a:spLocks noChangeArrowheads="1"/>
            </p:cNvSpPr>
            <p:nvPr/>
          </p:nvSpPr>
          <p:spPr bwMode="auto">
            <a:xfrm>
              <a:off x="4992" y="768"/>
              <a:ext cx="1056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</a:rPr>
                <a:t>Slow signal</a:t>
              </a:r>
              <a:endParaRPr lang="en-US" altLang="en-US" sz="1846" b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99" name="Rectangle 91"/>
            <p:cNvSpPr>
              <a:spLocks noChangeArrowheads="1"/>
            </p:cNvSpPr>
            <p:nvPr/>
          </p:nvSpPr>
          <p:spPr bwMode="auto">
            <a:xfrm>
              <a:off x="4464" y="480"/>
              <a:ext cx="1584" cy="587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</p:grp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539750" y="662357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Frequency re-generation and multiplication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Voltage controlled oscillator (VCO) locked in phase to input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2" name="Text Box 73"/>
          <p:cNvSpPr txBox="1">
            <a:spLocks noChangeArrowheads="1"/>
          </p:cNvSpPr>
          <p:nvPr/>
        </p:nvSpPr>
        <p:spPr bwMode="auto">
          <a:xfrm>
            <a:off x="7186817" y="2668193"/>
            <a:ext cx="10878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i="1" dirty="0" err="1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</a:rPr>
              <a:t>out</a:t>
            </a:r>
            <a:r>
              <a:rPr lang="en-US" altLang="en-US" b="1" dirty="0">
                <a:latin typeface="Constantia" panose="02030602050306030303" pitchFamily="18" charset="0"/>
              </a:rPr>
              <a:t>, </a:t>
            </a:r>
            <a:r>
              <a:rPr lang="en-US" altLang="en-US" b="1" dirty="0" err="1">
                <a:latin typeface="Symbol" panose="05050102010706020507" pitchFamily="18" charset="2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</a:rPr>
              <a:t>out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7AD07E-6556-4185-A3C7-B58F6F99BAED}"/>
              </a:ext>
            </a:extLst>
          </p:cNvPr>
          <p:cNvGrpSpPr/>
          <p:nvPr/>
        </p:nvGrpSpPr>
        <p:grpSpPr>
          <a:xfrm>
            <a:off x="458179" y="2467463"/>
            <a:ext cx="6284062" cy="1648924"/>
            <a:chOff x="458179" y="2467463"/>
            <a:chExt cx="6284062" cy="1648924"/>
          </a:xfrm>
        </p:grpSpPr>
        <p:sp>
          <p:nvSpPr>
            <p:cNvPr id="647241" name="Text Box 73"/>
            <p:cNvSpPr txBox="1">
              <a:spLocks noChangeArrowheads="1"/>
            </p:cNvSpPr>
            <p:nvPr/>
          </p:nvSpPr>
          <p:spPr bwMode="auto">
            <a:xfrm>
              <a:off x="458179" y="2668193"/>
              <a:ext cx="92132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en-US" b="1" i="1" dirty="0">
                  <a:latin typeface="Constantia" panose="02030602050306030303" pitchFamily="18" charset="0"/>
                </a:rPr>
                <a:t>f</a:t>
              </a:r>
              <a:r>
                <a:rPr lang="en-US" altLang="en-US" b="1" baseline="-25000" dirty="0">
                  <a:latin typeface="Constantia" panose="02030602050306030303" pitchFamily="18" charset="0"/>
                </a:rPr>
                <a:t>in</a:t>
              </a:r>
              <a:r>
                <a:rPr lang="en-US" altLang="en-US" b="1" dirty="0">
                  <a:latin typeface="Constantia" panose="02030602050306030303" pitchFamily="18" charset="0"/>
                </a:rPr>
                <a:t>, </a:t>
              </a:r>
              <a:r>
                <a:rPr lang="en-US" altLang="en-US" b="1" dirty="0">
                  <a:latin typeface="Symbol" panose="05050102010706020507" pitchFamily="18" charset="2"/>
                </a:rPr>
                <a:t>f</a:t>
              </a:r>
              <a:r>
                <a:rPr lang="en-US" altLang="en-US" b="1" baseline="-25000" dirty="0">
                  <a:latin typeface="Constantia" panose="02030602050306030303" pitchFamily="18" charset="0"/>
                </a:rPr>
                <a:t>in</a:t>
              </a:r>
            </a:p>
          </p:txBody>
        </p:sp>
        <p:grpSp>
          <p:nvGrpSpPr>
            <p:cNvPr id="647201" name="Group 33"/>
            <p:cNvGrpSpPr>
              <a:grpSpLocks/>
            </p:cNvGrpSpPr>
            <p:nvPr/>
          </p:nvGrpSpPr>
          <p:grpSpPr bwMode="auto">
            <a:xfrm>
              <a:off x="1968094" y="2467463"/>
              <a:ext cx="844062" cy="844062"/>
              <a:chOff x="2592" y="1920"/>
              <a:chExt cx="576" cy="576"/>
            </a:xfrm>
          </p:grpSpPr>
          <p:sp>
            <p:nvSpPr>
              <p:cNvPr id="647199" name="Rectangle 31"/>
              <p:cNvSpPr>
                <a:spLocks noChangeArrowheads="1"/>
              </p:cNvSpPr>
              <p:nvPr/>
            </p:nvSpPr>
            <p:spPr bwMode="auto">
              <a:xfrm>
                <a:off x="2592" y="1920"/>
                <a:ext cx="576" cy="57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62">
                  <a:latin typeface="Constantia" panose="02030602050306030303" pitchFamily="18" charset="0"/>
                </a:endParaRPr>
              </a:p>
            </p:txBody>
          </p:sp>
          <p:sp>
            <p:nvSpPr>
              <p:cNvPr id="647200" name="Text Box 32"/>
              <p:cNvSpPr txBox="1">
                <a:spLocks noChangeArrowheads="1"/>
              </p:cNvSpPr>
              <p:nvPr/>
            </p:nvSpPr>
            <p:spPr bwMode="auto">
              <a:xfrm>
                <a:off x="2663" y="2016"/>
                <a:ext cx="403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en-US" sz="2585" b="1" dirty="0" err="1">
                    <a:latin typeface="Symbol" panose="05050102010706020507" pitchFamily="18" charset="2"/>
                  </a:rPr>
                  <a:t>Df</a:t>
                </a:r>
                <a:endParaRPr lang="en-US" altLang="en-US" sz="2585" b="1" dirty="0">
                  <a:latin typeface="Symbol" panose="05050102010706020507" pitchFamily="18" charset="2"/>
                </a:endParaRPr>
              </a:p>
            </p:txBody>
          </p:sp>
        </p:grpSp>
        <p:sp>
          <p:nvSpPr>
            <p:cNvPr id="647205" name="Line 37"/>
            <p:cNvSpPr>
              <a:spLocks noChangeShapeType="1"/>
            </p:cNvSpPr>
            <p:nvPr/>
          </p:nvSpPr>
          <p:spPr bwMode="auto">
            <a:xfrm>
              <a:off x="1405386" y="2882600"/>
              <a:ext cx="56270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647206" name="Line 38"/>
            <p:cNvSpPr>
              <a:spLocks noChangeShapeType="1"/>
            </p:cNvSpPr>
            <p:nvPr/>
          </p:nvSpPr>
          <p:spPr bwMode="auto">
            <a:xfrm flipV="1">
              <a:off x="2390125" y="3311522"/>
              <a:ext cx="0" cy="80091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2" name="Line 38"/>
            <p:cNvSpPr>
              <a:spLocks noChangeShapeType="1"/>
            </p:cNvSpPr>
            <p:nvPr/>
          </p:nvSpPr>
          <p:spPr bwMode="auto">
            <a:xfrm flipV="1">
              <a:off x="6738002" y="2878506"/>
              <a:ext cx="0" cy="123788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35" name="Line 38"/>
            <p:cNvSpPr>
              <a:spLocks noChangeShapeType="1"/>
            </p:cNvSpPr>
            <p:nvPr/>
          </p:nvSpPr>
          <p:spPr bwMode="auto">
            <a:xfrm flipH="1">
              <a:off x="2390124" y="4113800"/>
              <a:ext cx="435211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36" name="Text Box 73"/>
            <p:cNvSpPr txBox="1">
              <a:spLocks noChangeArrowheads="1"/>
            </p:cNvSpPr>
            <p:nvPr/>
          </p:nvSpPr>
          <p:spPr bwMode="auto">
            <a:xfrm>
              <a:off x="2055081" y="3452202"/>
              <a:ext cx="92132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en-US" b="1" dirty="0" err="1">
                  <a:latin typeface="Symbol" panose="05050102010706020507" pitchFamily="18" charset="2"/>
                </a:rPr>
                <a:t>f</a:t>
              </a:r>
              <a:r>
                <a:rPr lang="en-US" altLang="en-US" b="1" baseline="-25000" dirty="0" err="1">
                  <a:latin typeface="Constantia" panose="02030602050306030303" pitchFamily="18" charset="0"/>
                </a:rPr>
                <a:t>VCO</a:t>
              </a:r>
              <a:endParaRPr lang="en-US" altLang="en-US" b="1" baseline="-25000" dirty="0">
                <a:latin typeface="Constantia" panose="02030602050306030303" pitchFamily="18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4E6D0CB-9D31-43B0-ADF2-13326940A9CE}"/>
              </a:ext>
            </a:extLst>
          </p:cNvPr>
          <p:cNvGrpSpPr/>
          <p:nvPr/>
        </p:nvGrpSpPr>
        <p:grpSpPr>
          <a:xfrm>
            <a:off x="2363341" y="2420575"/>
            <a:ext cx="2442715" cy="923194"/>
            <a:chOff x="2363341" y="2420575"/>
            <a:chExt cx="2442715" cy="923194"/>
          </a:xfrm>
        </p:grpSpPr>
        <p:grpSp>
          <p:nvGrpSpPr>
            <p:cNvPr id="77" name="Group 33"/>
            <p:cNvGrpSpPr>
              <a:grpSpLocks/>
            </p:cNvGrpSpPr>
            <p:nvPr/>
          </p:nvGrpSpPr>
          <p:grpSpPr bwMode="auto">
            <a:xfrm>
              <a:off x="3961994" y="2420575"/>
              <a:ext cx="844062" cy="923194"/>
              <a:chOff x="2592" y="1888"/>
              <a:chExt cx="576" cy="630"/>
            </a:xfrm>
          </p:grpSpPr>
          <p:sp>
            <p:nvSpPr>
              <p:cNvPr id="78" name="Rectangle 31"/>
              <p:cNvSpPr>
                <a:spLocks noChangeArrowheads="1"/>
              </p:cNvSpPr>
              <p:nvPr/>
            </p:nvSpPr>
            <p:spPr bwMode="auto">
              <a:xfrm>
                <a:off x="2592" y="1920"/>
                <a:ext cx="576" cy="57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62">
                  <a:latin typeface="Constantia" panose="02030602050306030303" pitchFamily="18" charset="0"/>
                </a:endParaRPr>
              </a:p>
            </p:txBody>
          </p:sp>
          <p:sp>
            <p:nvSpPr>
              <p:cNvPr id="80" name="Text Box 32"/>
              <p:cNvSpPr txBox="1">
                <a:spLocks noChangeArrowheads="1"/>
              </p:cNvSpPr>
              <p:nvPr/>
            </p:nvSpPr>
            <p:spPr bwMode="auto">
              <a:xfrm>
                <a:off x="2592" y="1888"/>
                <a:ext cx="576" cy="6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en-US" b="1" dirty="0">
                    <a:latin typeface="Constantia" panose="02030602050306030303" pitchFamily="18" charset="0"/>
                  </a:rPr>
                  <a:t>Loop filter, </a:t>
                </a:r>
                <a:r>
                  <a:rPr lang="en-US" altLang="en-US" b="1" i="1" dirty="0">
                    <a:latin typeface="Constantia" panose="02030602050306030303" pitchFamily="18" charset="0"/>
                  </a:rPr>
                  <a:t>H</a:t>
                </a:r>
                <a:r>
                  <a:rPr lang="en-US" altLang="en-US" b="1" dirty="0">
                    <a:latin typeface="Constantia" panose="02030602050306030303" pitchFamily="18" charset="0"/>
                  </a:rPr>
                  <a:t>(</a:t>
                </a:r>
                <a:r>
                  <a:rPr lang="en-US" altLang="en-US" b="1" dirty="0">
                    <a:latin typeface="Symbol" panose="05050102010706020507" pitchFamily="18" charset="2"/>
                  </a:rPr>
                  <a:t>w</a:t>
                </a:r>
                <a:r>
                  <a:rPr lang="en-US" altLang="en-US" b="1" dirty="0">
                    <a:latin typeface="Constantia" panose="02030602050306030303" pitchFamily="18" charset="0"/>
                  </a:rPr>
                  <a:t>)</a:t>
                </a:r>
              </a:p>
            </p:txBody>
          </p:sp>
        </p:grpSp>
        <p:sp>
          <p:nvSpPr>
            <p:cNvPr id="86" name="Line 37"/>
            <p:cNvSpPr>
              <a:spLocks noChangeShapeType="1"/>
            </p:cNvSpPr>
            <p:nvPr/>
          </p:nvSpPr>
          <p:spPr bwMode="auto">
            <a:xfrm>
              <a:off x="2812157" y="2882600"/>
              <a:ext cx="11476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37" name="Text Box 73"/>
            <p:cNvSpPr txBox="1">
              <a:spLocks noChangeArrowheads="1"/>
            </p:cNvSpPr>
            <p:nvPr/>
          </p:nvSpPr>
          <p:spPr bwMode="auto">
            <a:xfrm>
              <a:off x="2363341" y="2833675"/>
              <a:ext cx="160467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en-US" b="1" dirty="0">
                  <a:latin typeface="Constantia" panose="02030602050306030303" pitchFamily="18" charset="0"/>
                </a:rPr>
                <a:t>~</a:t>
              </a:r>
              <a:r>
                <a:rPr lang="en-US" altLang="en-US" b="1" dirty="0">
                  <a:latin typeface="Symbol" panose="05050102010706020507" pitchFamily="18" charset="2"/>
                </a:rPr>
                <a:t>f</a:t>
              </a:r>
              <a:r>
                <a:rPr lang="en-US" altLang="en-US" b="1" baseline="-25000" dirty="0">
                  <a:latin typeface="Constantia" panose="02030602050306030303" pitchFamily="18" charset="0"/>
                </a:rPr>
                <a:t>in</a:t>
              </a:r>
              <a:r>
                <a:rPr lang="en-US" altLang="en-US" b="1" dirty="0">
                  <a:latin typeface="Constantia" panose="02030602050306030303" pitchFamily="18" charset="0"/>
                </a:rPr>
                <a:t> - </a:t>
              </a:r>
              <a:r>
                <a:rPr lang="en-US" altLang="en-US" b="1" dirty="0" err="1">
                  <a:latin typeface="Symbol" panose="05050102010706020507" pitchFamily="18" charset="2"/>
                </a:rPr>
                <a:t>f</a:t>
              </a:r>
              <a:r>
                <a:rPr lang="en-US" altLang="en-US" b="1" baseline="-25000" dirty="0" err="1">
                  <a:latin typeface="Constantia" panose="02030602050306030303" pitchFamily="18" charset="0"/>
                </a:rPr>
                <a:t>VCO</a:t>
              </a:r>
              <a:endParaRPr lang="en-US" altLang="en-US" b="1" baseline="-25000" dirty="0">
                <a:latin typeface="Constantia" panose="02030602050306030303" pitchFamily="18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76" y="1690724"/>
            <a:ext cx="1921981" cy="684936"/>
          </a:xfrm>
          <a:prstGeom prst="rect">
            <a:avLst/>
          </a:prstGeom>
        </p:spPr>
      </p:pic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608664" y="5474707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Fixed phase relationship: 		</a:t>
            </a:r>
            <a:r>
              <a:rPr lang="en-GB" sz="2100" b="1" dirty="0" err="1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out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const.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Locked frequencies:		</a:t>
            </a:r>
            <a:r>
              <a:rPr lang="en-GB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000" b="1" i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out</a:t>
            </a:r>
            <a:r>
              <a:rPr lang="en-GB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0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3578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241" name="Text Box 73"/>
          <p:cNvSpPr txBox="1">
            <a:spLocks noChangeArrowheads="1"/>
          </p:cNvSpPr>
          <p:nvPr/>
        </p:nvSpPr>
        <p:spPr bwMode="auto">
          <a:xfrm>
            <a:off x="458179" y="2668193"/>
            <a:ext cx="921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i="1" dirty="0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>
                <a:latin typeface="Constantia" panose="02030602050306030303" pitchFamily="18" charset="0"/>
              </a:rPr>
              <a:t>in</a:t>
            </a:r>
            <a:r>
              <a:rPr lang="en-US" altLang="en-US" b="1" dirty="0">
                <a:latin typeface="Constantia" panose="02030602050306030303" pitchFamily="18" charset="0"/>
              </a:rPr>
              <a:t>, </a:t>
            </a:r>
            <a:r>
              <a:rPr lang="en-US" altLang="en-US" b="1" dirty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>
                <a:latin typeface="Constantia" panose="02030602050306030303" pitchFamily="18" charset="0"/>
              </a:rPr>
              <a:t>in</a:t>
            </a:r>
          </a:p>
        </p:txBody>
      </p:sp>
      <p:grpSp>
        <p:nvGrpSpPr>
          <p:cNvPr id="647201" name="Group 33"/>
          <p:cNvGrpSpPr>
            <a:grpSpLocks/>
          </p:cNvGrpSpPr>
          <p:nvPr/>
        </p:nvGrpSpPr>
        <p:grpSpPr bwMode="auto">
          <a:xfrm>
            <a:off x="1968094" y="2467463"/>
            <a:ext cx="844062" cy="844062"/>
            <a:chOff x="2592" y="1920"/>
            <a:chExt cx="576" cy="576"/>
          </a:xfrm>
        </p:grpSpPr>
        <p:sp>
          <p:nvSpPr>
            <p:cNvPr id="647199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647200" name="Text Box 32"/>
            <p:cNvSpPr txBox="1">
              <a:spLocks noChangeArrowheads="1"/>
            </p:cNvSpPr>
            <p:nvPr/>
          </p:nvSpPr>
          <p:spPr bwMode="auto">
            <a:xfrm>
              <a:off x="2663" y="2016"/>
              <a:ext cx="40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585" b="1" dirty="0" err="1">
                  <a:latin typeface="Symbol" panose="05050102010706020507" pitchFamily="18" charset="2"/>
                </a:rPr>
                <a:t>Df</a:t>
              </a:r>
              <a:endParaRPr lang="en-US" altLang="en-US" sz="2585" b="1" dirty="0">
                <a:latin typeface="Symbol" panose="05050102010706020507" pitchFamily="18" charset="2"/>
              </a:endParaRPr>
            </a:p>
          </p:txBody>
        </p:sp>
      </p:grpSp>
      <p:sp>
        <p:nvSpPr>
          <p:cNvPr id="647205" name="Line 37"/>
          <p:cNvSpPr>
            <a:spLocks noChangeShapeType="1"/>
          </p:cNvSpPr>
          <p:nvPr/>
        </p:nvSpPr>
        <p:spPr bwMode="auto">
          <a:xfrm>
            <a:off x="1405386" y="2882600"/>
            <a:ext cx="56270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47206" name="Line 38"/>
          <p:cNvSpPr>
            <a:spLocks noChangeShapeType="1"/>
          </p:cNvSpPr>
          <p:nvPr/>
        </p:nvSpPr>
        <p:spPr bwMode="auto">
          <a:xfrm flipV="1">
            <a:off x="2390125" y="3311522"/>
            <a:ext cx="0" cy="800919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Electronic phase-locked loop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77" name="Group 33"/>
          <p:cNvGrpSpPr>
            <a:grpSpLocks/>
          </p:cNvGrpSpPr>
          <p:nvPr/>
        </p:nvGrpSpPr>
        <p:grpSpPr bwMode="auto">
          <a:xfrm>
            <a:off x="3961994" y="2420575"/>
            <a:ext cx="844062" cy="923194"/>
            <a:chOff x="2592" y="1888"/>
            <a:chExt cx="576" cy="630"/>
          </a:xfrm>
        </p:grpSpPr>
        <p:sp>
          <p:nvSpPr>
            <p:cNvPr id="78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80" name="Text Box 32"/>
            <p:cNvSpPr txBox="1">
              <a:spLocks noChangeArrowheads="1"/>
            </p:cNvSpPr>
            <p:nvPr/>
          </p:nvSpPr>
          <p:spPr bwMode="auto">
            <a:xfrm>
              <a:off x="2592" y="1888"/>
              <a:ext cx="576" cy="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b="1" dirty="0">
                  <a:latin typeface="Constantia" panose="02030602050306030303" pitchFamily="18" charset="0"/>
                </a:rPr>
                <a:t>Loop filter, </a:t>
              </a:r>
              <a:r>
                <a:rPr lang="en-US" altLang="en-US" b="1" i="1" dirty="0">
                  <a:latin typeface="Constantia" panose="02030602050306030303" pitchFamily="18" charset="0"/>
                </a:rPr>
                <a:t>H</a:t>
              </a:r>
              <a:r>
                <a:rPr lang="en-US" altLang="en-US" b="1" dirty="0">
                  <a:latin typeface="Constantia" panose="02030602050306030303" pitchFamily="18" charset="0"/>
                </a:rPr>
                <a:t>(</a:t>
              </a:r>
              <a:r>
                <a:rPr lang="en-US" altLang="en-US" b="1" dirty="0">
                  <a:latin typeface="Symbol" panose="05050102010706020507" pitchFamily="18" charset="2"/>
                </a:rPr>
                <a:t>w</a:t>
              </a:r>
              <a:r>
                <a:rPr lang="en-US" altLang="en-US" b="1" dirty="0">
                  <a:latin typeface="Constantia" panose="02030602050306030303" pitchFamily="18" charset="0"/>
                </a:rPr>
                <a:t>)</a:t>
              </a:r>
            </a:p>
          </p:txBody>
        </p:sp>
      </p:grpSp>
      <p:sp>
        <p:nvSpPr>
          <p:cNvPr id="86" name="Line 37"/>
          <p:cNvSpPr>
            <a:spLocks noChangeShapeType="1"/>
          </p:cNvSpPr>
          <p:nvPr/>
        </p:nvSpPr>
        <p:spPr bwMode="auto">
          <a:xfrm>
            <a:off x="2812157" y="2882600"/>
            <a:ext cx="11476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87" name="Line 37"/>
          <p:cNvSpPr>
            <a:spLocks noChangeShapeType="1"/>
          </p:cNvSpPr>
          <p:nvPr/>
        </p:nvSpPr>
        <p:spPr bwMode="auto">
          <a:xfrm>
            <a:off x="4803857" y="2882600"/>
            <a:ext cx="69043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88" name="Group 33"/>
          <p:cNvGrpSpPr>
            <a:grpSpLocks/>
          </p:cNvGrpSpPr>
          <p:nvPr/>
        </p:nvGrpSpPr>
        <p:grpSpPr bwMode="auto">
          <a:xfrm>
            <a:off x="5498693" y="2467463"/>
            <a:ext cx="844062" cy="844063"/>
            <a:chOff x="2592" y="1920"/>
            <a:chExt cx="576" cy="576"/>
          </a:xfrm>
        </p:grpSpPr>
        <p:sp>
          <p:nvSpPr>
            <p:cNvPr id="89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0" name="Text Box 32"/>
            <p:cNvSpPr txBox="1">
              <a:spLocks noChangeArrowheads="1"/>
            </p:cNvSpPr>
            <p:nvPr/>
          </p:nvSpPr>
          <p:spPr bwMode="auto">
            <a:xfrm>
              <a:off x="2592" y="2078"/>
              <a:ext cx="57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b="1" dirty="0">
                  <a:latin typeface="Constantia" panose="02030602050306030303" pitchFamily="18" charset="0"/>
                </a:rPr>
                <a:t>VCO</a:t>
              </a:r>
            </a:p>
          </p:txBody>
        </p:sp>
      </p:grpSp>
      <p:sp>
        <p:nvSpPr>
          <p:cNvPr id="92" name="Line 38"/>
          <p:cNvSpPr>
            <a:spLocks noChangeShapeType="1"/>
          </p:cNvSpPr>
          <p:nvPr/>
        </p:nvSpPr>
        <p:spPr bwMode="auto">
          <a:xfrm flipV="1">
            <a:off x="6738002" y="2878506"/>
            <a:ext cx="0" cy="1237881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93" name="Line 37"/>
          <p:cNvSpPr>
            <a:spLocks noChangeShapeType="1"/>
          </p:cNvSpPr>
          <p:nvPr/>
        </p:nvSpPr>
        <p:spPr bwMode="auto">
          <a:xfrm>
            <a:off x="6342755" y="2882600"/>
            <a:ext cx="94387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grpSp>
        <p:nvGrpSpPr>
          <p:cNvPr id="94" name="Group 92"/>
          <p:cNvGrpSpPr>
            <a:grpSpLocks/>
          </p:cNvGrpSpPr>
          <p:nvPr/>
        </p:nvGrpSpPr>
        <p:grpSpPr bwMode="auto">
          <a:xfrm>
            <a:off x="6319594" y="4265764"/>
            <a:ext cx="2321169" cy="860181"/>
            <a:chOff x="4464" y="480"/>
            <a:chExt cx="1584" cy="587"/>
          </a:xfrm>
        </p:grpSpPr>
        <p:sp>
          <p:nvSpPr>
            <p:cNvPr id="95" name="Line 87"/>
            <p:cNvSpPr>
              <a:spLocks noChangeShapeType="1"/>
            </p:cNvSpPr>
            <p:nvPr/>
          </p:nvSpPr>
          <p:spPr bwMode="auto">
            <a:xfrm>
              <a:off x="4608" y="653"/>
              <a:ext cx="3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6" name="Text Box 88"/>
            <p:cNvSpPr txBox="1">
              <a:spLocks noChangeArrowheads="1"/>
            </p:cNvSpPr>
            <p:nvPr/>
          </p:nvSpPr>
          <p:spPr bwMode="auto">
            <a:xfrm>
              <a:off x="4992" y="528"/>
              <a:ext cx="672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</a:rPr>
                <a:t>RF</a:t>
              </a:r>
              <a:endParaRPr lang="en-US" altLang="en-US" sz="1846" b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97" name="Line 89"/>
            <p:cNvSpPr>
              <a:spLocks noChangeShapeType="1"/>
            </p:cNvSpPr>
            <p:nvPr/>
          </p:nvSpPr>
          <p:spPr bwMode="auto">
            <a:xfrm>
              <a:off x="4608" y="893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8" name="Text Box 90"/>
            <p:cNvSpPr txBox="1">
              <a:spLocks noChangeArrowheads="1"/>
            </p:cNvSpPr>
            <p:nvPr/>
          </p:nvSpPr>
          <p:spPr bwMode="auto">
            <a:xfrm>
              <a:off x="4992" y="768"/>
              <a:ext cx="1056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</a:rPr>
                <a:t>Slow signal</a:t>
              </a:r>
              <a:endParaRPr lang="en-US" altLang="en-US" sz="1846" b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99" name="Rectangle 91"/>
            <p:cNvSpPr>
              <a:spLocks noChangeArrowheads="1"/>
            </p:cNvSpPr>
            <p:nvPr/>
          </p:nvSpPr>
          <p:spPr bwMode="auto">
            <a:xfrm>
              <a:off x="4464" y="480"/>
              <a:ext cx="1584" cy="587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</p:grp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539749" y="662357"/>
            <a:ext cx="82708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Lock two signals: frequency re-generation and multiplication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Voltage controlled oscillator (VCO) locked in phase to input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2" name="Text Box 73"/>
          <p:cNvSpPr txBox="1">
            <a:spLocks noChangeArrowheads="1"/>
          </p:cNvSpPr>
          <p:nvPr/>
        </p:nvSpPr>
        <p:spPr bwMode="auto">
          <a:xfrm>
            <a:off x="7186817" y="2668193"/>
            <a:ext cx="10878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i="1" dirty="0" err="1">
                <a:latin typeface="Constantia" panose="02030602050306030303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</a:rPr>
              <a:t>out</a:t>
            </a:r>
            <a:r>
              <a:rPr lang="en-US" altLang="en-US" b="1" dirty="0">
                <a:latin typeface="Constantia" panose="02030602050306030303" pitchFamily="18" charset="0"/>
              </a:rPr>
              <a:t>, </a:t>
            </a:r>
            <a:r>
              <a:rPr lang="en-US" altLang="en-US" b="1" dirty="0" err="1">
                <a:latin typeface="Symbol" panose="05050102010706020507" pitchFamily="18" charset="2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</a:rPr>
              <a:t>out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35" name="Line 38"/>
          <p:cNvSpPr>
            <a:spLocks noChangeShapeType="1"/>
          </p:cNvSpPr>
          <p:nvPr/>
        </p:nvSpPr>
        <p:spPr bwMode="auto">
          <a:xfrm flipH="1">
            <a:off x="2390124" y="4113800"/>
            <a:ext cx="435211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36" name="Text Box 73"/>
          <p:cNvSpPr txBox="1">
            <a:spLocks noChangeArrowheads="1"/>
          </p:cNvSpPr>
          <p:nvPr/>
        </p:nvSpPr>
        <p:spPr bwMode="auto">
          <a:xfrm>
            <a:off x="2055081" y="3452202"/>
            <a:ext cx="921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dirty="0" err="1">
                <a:latin typeface="Symbol" panose="05050102010706020507" pitchFamily="18" charset="2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</a:rPr>
              <a:t>VCO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sp>
        <p:nvSpPr>
          <p:cNvPr id="37" name="Text Box 73"/>
          <p:cNvSpPr txBox="1">
            <a:spLocks noChangeArrowheads="1"/>
          </p:cNvSpPr>
          <p:nvPr/>
        </p:nvSpPr>
        <p:spPr bwMode="auto">
          <a:xfrm>
            <a:off x="2363341" y="2833675"/>
            <a:ext cx="16046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b="1" dirty="0">
                <a:latin typeface="Constantia" panose="02030602050306030303" pitchFamily="18" charset="0"/>
              </a:rPr>
              <a:t>~</a:t>
            </a:r>
            <a:r>
              <a:rPr lang="en-US" altLang="en-US" b="1" dirty="0">
                <a:latin typeface="Symbol" panose="05050102010706020507" pitchFamily="18" charset="2"/>
              </a:rPr>
              <a:t>f</a:t>
            </a:r>
            <a:r>
              <a:rPr lang="en-US" altLang="en-US" b="1" baseline="-25000" dirty="0">
                <a:latin typeface="Constantia" panose="02030602050306030303" pitchFamily="18" charset="0"/>
              </a:rPr>
              <a:t>in</a:t>
            </a:r>
            <a:r>
              <a:rPr lang="en-US" altLang="en-US" b="1" dirty="0">
                <a:latin typeface="Constantia" panose="02030602050306030303" pitchFamily="18" charset="0"/>
              </a:rPr>
              <a:t> - </a:t>
            </a:r>
            <a:r>
              <a:rPr lang="en-US" altLang="en-US" b="1" dirty="0" err="1">
                <a:latin typeface="Symbol" panose="05050102010706020507" pitchFamily="18" charset="2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</a:rPr>
              <a:t>VCO</a:t>
            </a:r>
            <a:endParaRPr lang="en-US" altLang="en-US" b="1" baseline="-25000" dirty="0">
              <a:latin typeface="Constantia" panose="02030602050306030303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90125" y="3669896"/>
            <a:ext cx="4353574" cy="886390"/>
            <a:chOff x="2390125" y="3339696"/>
            <a:chExt cx="4353574" cy="886390"/>
          </a:xfrm>
        </p:grpSpPr>
        <p:sp>
          <p:nvSpPr>
            <p:cNvPr id="81" name="Rectangle 31"/>
            <p:cNvSpPr>
              <a:spLocks noChangeArrowheads="1"/>
            </p:cNvSpPr>
            <p:nvPr/>
          </p:nvSpPr>
          <p:spPr bwMode="auto">
            <a:xfrm>
              <a:off x="3961994" y="3360211"/>
              <a:ext cx="844062" cy="8440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82" name="Text Box 32"/>
            <p:cNvSpPr txBox="1">
              <a:spLocks noChangeArrowheads="1"/>
            </p:cNvSpPr>
            <p:nvPr/>
          </p:nvSpPr>
          <p:spPr bwMode="auto">
            <a:xfrm>
              <a:off x="3940013" y="3339696"/>
              <a:ext cx="590550" cy="416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100" b="1" dirty="0">
                  <a:latin typeface="Constantia" panose="02030602050306030303" pitchFamily="18" charset="0"/>
                </a:rPr>
                <a:t>1</a:t>
              </a:r>
            </a:p>
          </p:txBody>
        </p:sp>
        <p:sp>
          <p:nvSpPr>
            <p:cNvPr id="83" name="Text Box 32"/>
            <p:cNvSpPr txBox="1">
              <a:spLocks noChangeArrowheads="1"/>
            </p:cNvSpPr>
            <p:nvPr/>
          </p:nvSpPr>
          <p:spPr bwMode="auto">
            <a:xfrm>
              <a:off x="4235288" y="3809917"/>
              <a:ext cx="590550" cy="416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en-US" sz="2100" b="1" i="1" dirty="0">
                  <a:latin typeface="Constantia" panose="02030602050306030303" pitchFamily="18" charset="0"/>
                </a:rPr>
                <a:t>n</a:t>
              </a:r>
            </a:p>
          </p:txBody>
        </p:sp>
        <p:cxnSp>
          <p:nvCxnSpPr>
            <p:cNvPr id="84" name="Straight Connector 83"/>
            <p:cNvCxnSpPr/>
            <p:nvPr/>
          </p:nvCxnSpPr>
          <p:spPr>
            <a:xfrm flipV="1">
              <a:off x="3961994" y="3360211"/>
              <a:ext cx="841863" cy="8440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Line 38"/>
            <p:cNvSpPr>
              <a:spLocks noChangeShapeType="1"/>
            </p:cNvSpPr>
            <p:nvPr/>
          </p:nvSpPr>
          <p:spPr bwMode="auto">
            <a:xfrm flipH="1">
              <a:off x="2390125" y="3784515"/>
              <a:ext cx="156535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  <p:sp>
          <p:nvSpPr>
            <p:cNvPr id="91" name="Line 38"/>
            <p:cNvSpPr>
              <a:spLocks noChangeShapeType="1"/>
            </p:cNvSpPr>
            <p:nvPr/>
          </p:nvSpPr>
          <p:spPr bwMode="auto">
            <a:xfrm flipH="1">
              <a:off x="4803856" y="3784513"/>
              <a:ext cx="193984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Constantia" panose="02030602050306030303" pitchFamily="18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76" y="1690724"/>
            <a:ext cx="1921981" cy="684936"/>
          </a:xfrm>
          <a:prstGeom prst="rect">
            <a:avLst/>
          </a:prstGeom>
        </p:spPr>
      </p:pic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608664" y="5474707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Fixed phase relationship: 		</a:t>
            </a:r>
            <a:r>
              <a:rPr lang="en-GB" sz="2100" b="1" dirty="0" err="1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out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const.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Optional divider:			</a:t>
            </a:r>
            <a:r>
              <a:rPr lang="en-GB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000" b="1" i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out</a:t>
            </a:r>
            <a:r>
              <a:rPr lang="en-GB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0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GB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· </a:t>
            </a:r>
            <a:r>
              <a:rPr lang="en-GB" sz="20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5" name="Picture 4" descr="A silver radio with a black cord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444C322E-55B0-8A5A-59C6-7FA2C9FBF0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13" y="3479697"/>
            <a:ext cx="1701828" cy="170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200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60">
            <a:extLst>
              <a:ext uri="{FF2B5EF4-FFF2-40B4-BE49-F238E27FC236}">
                <a16:creationId xmlns:a16="http://schemas.microsoft.com/office/drawing/2014/main" id="{D7D2D02C-B9FC-44AC-A5B5-7ABBB1F0BF46}"/>
              </a:ext>
            </a:extLst>
          </p:cNvPr>
          <p:cNvGrpSpPr>
            <a:grpSpLocks/>
          </p:cNvGrpSpPr>
          <p:nvPr/>
        </p:nvGrpSpPr>
        <p:grpSpPr bwMode="auto">
          <a:xfrm>
            <a:off x="4991825" y="3422222"/>
            <a:ext cx="1144465" cy="844062"/>
            <a:chOff x="2493" y="1920"/>
            <a:chExt cx="781" cy="576"/>
          </a:xfrm>
        </p:grpSpPr>
        <p:sp>
          <p:nvSpPr>
            <p:cNvPr id="57" name="Rectangle 61">
              <a:extLst>
                <a:ext uri="{FF2B5EF4-FFF2-40B4-BE49-F238E27FC236}">
                  <a16:creationId xmlns:a16="http://schemas.microsoft.com/office/drawing/2014/main" id="{D8CE7F37-D2F7-4A73-9C0D-984F8CA7D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 Box 62">
              <a:extLst>
                <a:ext uri="{FF2B5EF4-FFF2-40B4-BE49-F238E27FC236}">
                  <a16:creationId xmlns:a16="http://schemas.microsoft.com/office/drawing/2014/main" id="{3949654A-2D60-4844-8FF9-C19B33ED64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3" y="1976"/>
              <a:ext cx="781" cy="4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2100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RF</a:t>
              </a:r>
            </a:p>
            <a:p>
              <a:pPr algn="ctr"/>
              <a:r>
                <a:rPr lang="en-US" altLang="en-US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source</a:t>
              </a:r>
            </a:p>
          </p:txBody>
        </p:sp>
      </p:grpSp>
      <p:sp>
        <p:nvSpPr>
          <p:cNvPr id="5" name="Text Box 73"/>
          <p:cNvSpPr txBox="1">
            <a:spLocks noChangeArrowheads="1"/>
          </p:cNvSpPr>
          <p:nvPr/>
        </p:nvSpPr>
        <p:spPr bwMode="auto">
          <a:xfrm>
            <a:off x="1266146" y="2511075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Beam phase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24"/>
          <p:cNvGraphicFramePr>
            <a:graphicFrameLocks noChangeAspect="1"/>
          </p:cNvGraphicFramePr>
          <p:nvPr/>
        </p:nvGraphicFramePr>
        <p:xfrm>
          <a:off x="4168210" y="660156"/>
          <a:ext cx="1969477" cy="1477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9504762" imgH="14628571" progId="PSP7.Image">
                  <p:embed/>
                </p:oleObj>
              </mc:Choice>
              <mc:Fallback>
                <p:oleObj name="Image" r:id="rId2" imgW="19504762" imgH="14628571" progId="PSP7.Image">
                  <p:embed/>
                  <p:pic>
                    <p:nvPicPr>
                      <p:cNvPr id="7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8210" y="660156"/>
                        <a:ext cx="1969477" cy="1477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25"/>
          <p:cNvSpPr>
            <a:spLocks noChangeShapeType="1"/>
          </p:cNvSpPr>
          <p:nvPr/>
        </p:nvSpPr>
        <p:spPr bwMode="auto">
          <a:xfrm flipH="1">
            <a:off x="1025091" y="1344964"/>
            <a:ext cx="5204916" cy="17244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26"/>
          <p:cNvSpPr>
            <a:spLocks noChangeArrowheads="1"/>
          </p:cNvSpPr>
          <p:nvPr/>
        </p:nvSpPr>
        <p:spPr bwMode="auto">
          <a:xfrm>
            <a:off x="1455913" y="1331302"/>
            <a:ext cx="140677" cy="351692"/>
          </a:xfrm>
          <a:prstGeom prst="ellips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 flipH="1">
            <a:off x="5988218" y="1347422"/>
            <a:ext cx="241789" cy="879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0"/>
          <p:cNvSpPr>
            <a:spLocks noChangeArrowheads="1"/>
          </p:cNvSpPr>
          <p:nvPr/>
        </p:nvSpPr>
        <p:spPr bwMode="auto">
          <a:xfrm rot="21480000">
            <a:off x="1938897" y="1347466"/>
            <a:ext cx="2063790" cy="211015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C0504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2080167" y="2137263"/>
            <a:ext cx="844062" cy="844062"/>
            <a:chOff x="2592" y="1920"/>
            <a:chExt cx="576" cy="576"/>
          </a:xfrm>
        </p:grpSpPr>
        <p:sp>
          <p:nvSpPr>
            <p:cNvPr id="13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32"/>
            <p:cNvSpPr txBox="1">
              <a:spLocks noChangeArrowheads="1"/>
            </p:cNvSpPr>
            <p:nvPr/>
          </p:nvSpPr>
          <p:spPr bwMode="auto">
            <a:xfrm>
              <a:off x="2663" y="2016"/>
              <a:ext cx="40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585" b="1" dirty="0" err="1">
                  <a:latin typeface="Symbol" panose="05050102010706020507" pitchFamily="18" charset="2"/>
                  <a:cs typeface="Times New Roman" panose="02020603050405020304" pitchFamily="18" charset="0"/>
                </a:rPr>
                <a:t>Df</a:t>
              </a:r>
              <a:endParaRPr lang="en-US" altLang="en-US" sz="2585" b="1" dirty="0"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Line 35"/>
          <p:cNvSpPr>
            <a:spLocks noChangeShapeType="1"/>
          </p:cNvSpPr>
          <p:nvPr/>
        </p:nvSpPr>
        <p:spPr bwMode="auto">
          <a:xfrm>
            <a:off x="1526984" y="1682994"/>
            <a:ext cx="0" cy="8763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Line 36"/>
          <p:cNvSpPr>
            <a:spLocks noChangeShapeType="1"/>
          </p:cNvSpPr>
          <p:nvPr/>
        </p:nvSpPr>
        <p:spPr bwMode="auto">
          <a:xfrm>
            <a:off x="4933141" y="1504217"/>
            <a:ext cx="0" cy="105507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>
            <a:off x="1517459" y="2559294"/>
            <a:ext cx="56270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Line 38"/>
          <p:cNvSpPr>
            <a:spLocks noChangeShapeType="1"/>
          </p:cNvSpPr>
          <p:nvPr/>
        </p:nvSpPr>
        <p:spPr bwMode="auto">
          <a:xfrm flipH="1">
            <a:off x="2924229" y="2559294"/>
            <a:ext cx="20089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Line 39"/>
          <p:cNvSpPr>
            <a:spLocks noChangeShapeType="1"/>
          </p:cNvSpPr>
          <p:nvPr/>
        </p:nvSpPr>
        <p:spPr bwMode="auto">
          <a:xfrm>
            <a:off x="2502198" y="2981324"/>
            <a:ext cx="0" cy="183742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val 43"/>
          <p:cNvSpPr>
            <a:spLocks noChangeArrowheads="1"/>
          </p:cNvSpPr>
          <p:nvPr/>
        </p:nvSpPr>
        <p:spPr bwMode="auto">
          <a:xfrm>
            <a:off x="2220844" y="4820383"/>
            <a:ext cx="562708" cy="56270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49"/>
          <p:cNvSpPr txBox="1">
            <a:spLocks noChangeArrowheads="1"/>
          </p:cNvSpPr>
          <p:nvPr/>
        </p:nvSpPr>
        <p:spPr bwMode="auto">
          <a:xfrm>
            <a:off x="2164519" y="4829436"/>
            <a:ext cx="844062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58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22" name="Line 50"/>
          <p:cNvSpPr>
            <a:spLocks noChangeShapeType="1"/>
          </p:cNvSpPr>
          <p:nvPr/>
        </p:nvSpPr>
        <p:spPr bwMode="auto">
          <a:xfrm>
            <a:off x="1517459" y="5101737"/>
            <a:ext cx="70338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Line 51"/>
          <p:cNvSpPr>
            <a:spLocks noChangeShapeType="1"/>
          </p:cNvSpPr>
          <p:nvPr/>
        </p:nvSpPr>
        <p:spPr bwMode="auto">
          <a:xfrm>
            <a:off x="4101534" y="5101737"/>
            <a:ext cx="104262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58"/>
          <p:cNvSpPr>
            <a:spLocks noChangeArrowheads="1"/>
          </p:cNvSpPr>
          <p:nvPr/>
        </p:nvSpPr>
        <p:spPr bwMode="auto">
          <a:xfrm>
            <a:off x="5144156" y="2048363"/>
            <a:ext cx="844062" cy="8440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 Box 66"/>
          <p:cNvSpPr txBox="1">
            <a:spLocks noChangeArrowheads="1"/>
          </p:cNvSpPr>
          <p:nvPr/>
        </p:nvSpPr>
        <p:spPr bwMode="auto">
          <a:xfrm>
            <a:off x="486379" y="960338"/>
            <a:ext cx="20621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Consolas" panose="020B0609020204030204" pitchFamily="49" charset="0"/>
              </a:rPr>
              <a:t>Phase pick-up</a:t>
            </a:r>
          </a:p>
        </p:txBody>
      </p:sp>
      <p:sp>
        <p:nvSpPr>
          <p:cNvPr id="29" name="Text Box 67"/>
          <p:cNvSpPr txBox="1">
            <a:spLocks noChangeArrowheads="1"/>
          </p:cNvSpPr>
          <p:nvPr/>
        </p:nvSpPr>
        <p:spPr bwMode="auto">
          <a:xfrm>
            <a:off x="4511110" y="589818"/>
            <a:ext cx="1266092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RF cavity</a:t>
            </a:r>
          </a:p>
        </p:txBody>
      </p:sp>
      <p:sp>
        <p:nvSpPr>
          <p:cNvPr id="30" name="Line 69"/>
          <p:cNvSpPr>
            <a:spLocks noChangeShapeType="1"/>
          </p:cNvSpPr>
          <p:nvPr/>
        </p:nvSpPr>
        <p:spPr bwMode="auto">
          <a:xfrm>
            <a:off x="5355172" y="2259379"/>
            <a:ext cx="0" cy="42203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Line 70"/>
          <p:cNvSpPr>
            <a:spLocks noChangeShapeType="1"/>
          </p:cNvSpPr>
          <p:nvPr/>
        </p:nvSpPr>
        <p:spPr bwMode="auto">
          <a:xfrm>
            <a:off x="5355171" y="2259379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Line 71"/>
          <p:cNvSpPr>
            <a:spLocks noChangeShapeType="1"/>
          </p:cNvSpPr>
          <p:nvPr/>
        </p:nvSpPr>
        <p:spPr bwMode="auto">
          <a:xfrm flipH="1">
            <a:off x="5355171" y="2470394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72"/>
          <p:cNvSpPr txBox="1">
            <a:spLocks noChangeArrowheads="1"/>
          </p:cNvSpPr>
          <p:nvPr/>
        </p:nvSpPr>
        <p:spPr bwMode="auto">
          <a:xfrm>
            <a:off x="207858" y="4744284"/>
            <a:ext cx="1828800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Synchronous phase, </a:t>
            </a:r>
            <a:r>
              <a:rPr lang="en-US" altLang="en-US" b="1" dirty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>
                <a:latin typeface="Constantia" panose="02030602050306030303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4" name="Text Box 74"/>
          <p:cNvSpPr txBox="1">
            <a:spLocks noChangeArrowheads="1"/>
          </p:cNvSpPr>
          <p:nvPr/>
        </p:nvSpPr>
        <p:spPr bwMode="auto">
          <a:xfrm>
            <a:off x="2958535" y="2511197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Cavity phase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 Box 76"/>
          <p:cNvSpPr txBox="1">
            <a:spLocks noChangeArrowheads="1"/>
          </p:cNvSpPr>
          <p:nvPr/>
        </p:nvSpPr>
        <p:spPr bwMode="auto">
          <a:xfrm>
            <a:off x="5988218" y="2189041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Power amplifier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Line 84"/>
          <p:cNvSpPr>
            <a:spLocks noChangeShapeType="1"/>
          </p:cNvSpPr>
          <p:nvPr/>
        </p:nvSpPr>
        <p:spPr bwMode="auto">
          <a:xfrm flipV="1">
            <a:off x="5566187" y="1715232"/>
            <a:ext cx="0" cy="33581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Line 85"/>
          <p:cNvSpPr>
            <a:spLocks noChangeShapeType="1"/>
          </p:cNvSpPr>
          <p:nvPr/>
        </p:nvSpPr>
        <p:spPr bwMode="auto">
          <a:xfrm flipV="1">
            <a:off x="5566187" y="2901950"/>
            <a:ext cx="0" cy="52466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Beam phase loop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5" name="Text Box 49"/>
          <p:cNvSpPr txBox="1">
            <a:spLocks noChangeArrowheads="1"/>
          </p:cNvSpPr>
          <p:nvPr/>
        </p:nvSpPr>
        <p:spPr bwMode="auto">
          <a:xfrm>
            <a:off x="2320309" y="4713167"/>
            <a:ext cx="844062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58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49" name="Up Arrow 48"/>
          <p:cNvSpPr/>
          <p:nvPr/>
        </p:nvSpPr>
        <p:spPr>
          <a:xfrm>
            <a:off x="5437966" y="4265865"/>
            <a:ext cx="264419" cy="1671143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 Box 76"/>
          <p:cNvSpPr txBox="1">
            <a:spLocks noChangeArrowheads="1"/>
          </p:cNvSpPr>
          <p:nvPr/>
        </p:nvSpPr>
        <p:spPr bwMode="auto">
          <a:xfrm>
            <a:off x="5988217" y="3377315"/>
            <a:ext cx="171118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Direct digital</a:t>
            </a:r>
            <a:b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synthesizer (DDS)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471350" y="660156"/>
            <a:ext cx="2536578" cy="1235320"/>
            <a:chOff x="6480587" y="660156"/>
            <a:chExt cx="2536578" cy="1235320"/>
          </a:xfrm>
        </p:grpSpPr>
        <p:sp>
          <p:nvSpPr>
            <p:cNvPr id="39" name="Line 87"/>
            <p:cNvSpPr>
              <a:spLocks noChangeShapeType="1"/>
            </p:cNvSpPr>
            <p:nvPr/>
          </p:nvSpPr>
          <p:spPr bwMode="auto">
            <a:xfrm>
              <a:off x="6691602" y="913668"/>
              <a:ext cx="56270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 Box 88"/>
            <p:cNvSpPr txBox="1">
              <a:spLocks noChangeArrowheads="1"/>
            </p:cNvSpPr>
            <p:nvPr/>
          </p:nvSpPr>
          <p:spPr bwMode="auto">
            <a:xfrm>
              <a:off x="7254310" y="730495"/>
              <a:ext cx="984738" cy="376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RF</a:t>
              </a:r>
              <a:endParaRPr lang="en-US" altLang="en-US" sz="1846" b="1" baseline="-25000" dirty="0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 89"/>
            <p:cNvSpPr>
              <a:spLocks noChangeShapeType="1"/>
            </p:cNvSpPr>
            <p:nvPr/>
          </p:nvSpPr>
          <p:spPr bwMode="auto">
            <a:xfrm>
              <a:off x="6691602" y="1265360"/>
              <a:ext cx="5627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Text Box 90"/>
            <p:cNvSpPr txBox="1">
              <a:spLocks noChangeArrowheads="1"/>
            </p:cNvSpPr>
            <p:nvPr/>
          </p:nvSpPr>
          <p:spPr bwMode="auto">
            <a:xfrm>
              <a:off x="7254310" y="1082187"/>
              <a:ext cx="1547446" cy="376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Slow signal</a:t>
              </a:r>
              <a:endParaRPr lang="en-US" altLang="en-US" sz="1846" b="1" baseline="-25000" dirty="0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91"/>
            <p:cNvSpPr>
              <a:spLocks noChangeArrowheads="1"/>
            </p:cNvSpPr>
            <p:nvPr/>
          </p:nvSpPr>
          <p:spPr bwMode="auto">
            <a:xfrm>
              <a:off x="6480587" y="660156"/>
              <a:ext cx="2390645" cy="123532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Up Arrow 53"/>
            <p:cNvSpPr/>
            <p:nvPr/>
          </p:nvSpPr>
          <p:spPr>
            <a:xfrm rot="5400000">
              <a:off x="6842943" y="1341053"/>
              <a:ext cx="264419" cy="558312"/>
            </a:xfrm>
            <a:prstGeom prst="up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 Box 90"/>
            <p:cNvSpPr txBox="1">
              <a:spLocks noChangeArrowheads="1"/>
            </p:cNvSpPr>
            <p:nvPr/>
          </p:nvSpPr>
          <p:spPr bwMode="auto">
            <a:xfrm>
              <a:off x="7254308" y="1434104"/>
              <a:ext cx="176285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000" b="1" i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846" b="1" i="1" dirty="0" err="1">
                  <a:latin typeface="Constantia" panose="02030602050306030303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en-US" sz="1846" b="1" baseline="-25000" dirty="0" err="1">
                  <a:latin typeface="Constantia" panose="02030602050306030303" pitchFamily="18" charset="0"/>
                  <a:cs typeface="Times New Roman" panose="02020603050405020304" pitchFamily="18" charset="0"/>
                </a:rPr>
                <a:t>rev</a:t>
              </a:r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 (digital)</a:t>
              </a:r>
            </a:p>
          </p:txBody>
        </p:sp>
      </p:grpSp>
      <p:sp>
        <p:nvSpPr>
          <p:cNvPr id="68" name="Text Box 73"/>
          <p:cNvSpPr txBox="1">
            <a:spLocks noChangeArrowheads="1"/>
          </p:cNvSpPr>
          <p:nvPr/>
        </p:nvSpPr>
        <p:spPr bwMode="auto">
          <a:xfrm>
            <a:off x="5122175" y="2888924"/>
            <a:ext cx="5106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 err="1">
                <a:solidFill>
                  <a:srgbClr val="0000FF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solidFill>
                  <a:srgbClr val="0000FF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RF</a:t>
            </a:r>
            <a:endParaRPr lang="en-US" altLang="en-US" b="1" i="1" baseline="-25000" dirty="0">
              <a:solidFill>
                <a:srgbClr val="0000FF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9" name="Group 60"/>
          <p:cNvGrpSpPr>
            <a:grpSpLocks/>
          </p:cNvGrpSpPr>
          <p:nvPr/>
        </p:nvGrpSpPr>
        <p:grpSpPr bwMode="auto">
          <a:xfrm>
            <a:off x="3254667" y="4679706"/>
            <a:ext cx="844062" cy="844062"/>
            <a:chOff x="2592" y="1920"/>
            <a:chExt cx="576" cy="576"/>
          </a:xfrm>
        </p:grpSpPr>
        <p:sp>
          <p:nvSpPr>
            <p:cNvPr id="70" name="Rectangle 6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 Box 62"/>
            <p:cNvSpPr txBox="1">
              <a:spLocks noChangeArrowheads="1"/>
            </p:cNvSpPr>
            <p:nvPr/>
          </p:nvSpPr>
          <p:spPr bwMode="auto">
            <a:xfrm>
              <a:off x="2592" y="1984"/>
              <a:ext cx="576" cy="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Loop filter</a:t>
              </a:r>
            </a:p>
          </p:txBody>
        </p:sp>
      </p:grpSp>
      <p:sp>
        <p:nvSpPr>
          <p:cNvPr id="72" name="Line 51"/>
          <p:cNvSpPr>
            <a:spLocks noChangeShapeType="1"/>
          </p:cNvSpPr>
          <p:nvPr/>
        </p:nvSpPr>
        <p:spPr bwMode="auto">
          <a:xfrm>
            <a:off x="2783552" y="5101737"/>
            <a:ext cx="46233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Text Box 73"/>
          <p:cNvSpPr txBox="1">
            <a:spLocks noChangeArrowheads="1"/>
          </p:cNvSpPr>
          <p:nvPr/>
        </p:nvSpPr>
        <p:spPr bwMode="auto">
          <a:xfrm>
            <a:off x="4591062" y="5923764"/>
            <a:ext cx="19459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· </a:t>
            </a:r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rev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, from </a:t>
            </a:r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B, p</a:t>
            </a:r>
            <a:endParaRPr lang="en-US" altLang="en-US" b="1" i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 Box 76"/>
          <p:cNvSpPr txBox="1">
            <a:spLocks noChangeArrowheads="1"/>
          </p:cNvSpPr>
          <p:nvPr/>
        </p:nvSpPr>
        <p:spPr bwMode="auto">
          <a:xfrm>
            <a:off x="3956801" y="4737302"/>
            <a:ext cx="11160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err</a:t>
            </a:r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~</a:t>
            </a:r>
            <a:r>
              <a:rPr lang="en-US" altLang="en-US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47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 animBg="1"/>
      <p:bldP spid="23" grpId="0" animBg="1"/>
      <p:bldP spid="28" grpId="0"/>
      <p:bldP spid="33" grpId="0"/>
      <p:bldP spid="34" grpId="0"/>
      <p:bldP spid="45" grpId="0"/>
      <p:bldP spid="72" grpId="0" animBg="1"/>
      <p:bldP spid="5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33141" y="3314700"/>
            <a:ext cx="2708030" cy="24156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5437966" y="4266467"/>
            <a:ext cx="264419" cy="41323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73"/>
          <p:cNvSpPr txBox="1">
            <a:spLocks noChangeArrowheads="1"/>
          </p:cNvSpPr>
          <p:nvPr/>
        </p:nvSpPr>
        <p:spPr bwMode="auto">
          <a:xfrm>
            <a:off x="1266146" y="2511075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Beam phase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33607"/>
              </p:ext>
            </p:extLst>
          </p:nvPr>
        </p:nvGraphicFramePr>
        <p:xfrm>
          <a:off x="4168210" y="660156"/>
          <a:ext cx="1969477" cy="1477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9504762" imgH="14628571" progId="PSP7.Image">
                  <p:embed/>
                </p:oleObj>
              </mc:Choice>
              <mc:Fallback>
                <p:oleObj name="Image" r:id="rId2" imgW="19504762" imgH="14628571" progId="PSP7.Image">
                  <p:embed/>
                  <p:pic>
                    <p:nvPicPr>
                      <p:cNvPr id="647192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8210" y="660156"/>
                        <a:ext cx="1969477" cy="1477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25"/>
          <p:cNvSpPr>
            <a:spLocks noChangeShapeType="1"/>
          </p:cNvSpPr>
          <p:nvPr/>
        </p:nvSpPr>
        <p:spPr bwMode="auto">
          <a:xfrm flipH="1">
            <a:off x="1025091" y="1344964"/>
            <a:ext cx="5204916" cy="17244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26"/>
          <p:cNvSpPr>
            <a:spLocks noChangeArrowheads="1"/>
          </p:cNvSpPr>
          <p:nvPr/>
        </p:nvSpPr>
        <p:spPr bwMode="auto">
          <a:xfrm>
            <a:off x="1455913" y="1331302"/>
            <a:ext cx="140677" cy="351692"/>
          </a:xfrm>
          <a:prstGeom prst="ellips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 flipH="1">
            <a:off x="5988218" y="1347422"/>
            <a:ext cx="241789" cy="879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0"/>
          <p:cNvSpPr>
            <a:spLocks noChangeArrowheads="1"/>
          </p:cNvSpPr>
          <p:nvPr/>
        </p:nvSpPr>
        <p:spPr bwMode="auto">
          <a:xfrm rot="21480000">
            <a:off x="1938897" y="1347466"/>
            <a:ext cx="2063790" cy="211015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C0504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2080167" y="2137263"/>
            <a:ext cx="844062" cy="844062"/>
            <a:chOff x="2592" y="1920"/>
            <a:chExt cx="576" cy="576"/>
          </a:xfrm>
        </p:grpSpPr>
        <p:sp>
          <p:nvSpPr>
            <p:cNvPr id="13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32"/>
            <p:cNvSpPr txBox="1">
              <a:spLocks noChangeArrowheads="1"/>
            </p:cNvSpPr>
            <p:nvPr/>
          </p:nvSpPr>
          <p:spPr bwMode="auto">
            <a:xfrm>
              <a:off x="2663" y="2016"/>
              <a:ext cx="40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585" b="1" dirty="0" err="1">
                  <a:latin typeface="Symbol" panose="05050102010706020507" pitchFamily="18" charset="2"/>
                  <a:cs typeface="Times New Roman" panose="02020603050405020304" pitchFamily="18" charset="0"/>
                </a:rPr>
                <a:t>Df</a:t>
              </a:r>
              <a:endParaRPr lang="en-US" altLang="en-US" sz="2585" b="1" dirty="0"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Line 35"/>
          <p:cNvSpPr>
            <a:spLocks noChangeShapeType="1"/>
          </p:cNvSpPr>
          <p:nvPr/>
        </p:nvSpPr>
        <p:spPr bwMode="auto">
          <a:xfrm>
            <a:off x="1526984" y="1682994"/>
            <a:ext cx="0" cy="8763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Line 36"/>
          <p:cNvSpPr>
            <a:spLocks noChangeShapeType="1"/>
          </p:cNvSpPr>
          <p:nvPr/>
        </p:nvSpPr>
        <p:spPr bwMode="auto">
          <a:xfrm>
            <a:off x="4933141" y="1504217"/>
            <a:ext cx="0" cy="105507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>
            <a:off x="1517459" y="2559294"/>
            <a:ext cx="56270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Line 38"/>
          <p:cNvSpPr>
            <a:spLocks noChangeShapeType="1"/>
          </p:cNvSpPr>
          <p:nvPr/>
        </p:nvSpPr>
        <p:spPr bwMode="auto">
          <a:xfrm flipH="1">
            <a:off x="2924229" y="2559294"/>
            <a:ext cx="20089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Line 39"/>
          <p:cNvSpPr>
            <a:spLocks noChangeShapeType="1"/>
          </p:cNvSpPr>
          <p:nvPr/>
        </p:nvSpPr>
        <p:spPr bwMode="auto">
          <a:xfrm>
            <a:off x="2502198" y="2981324"/>
            <a:ext cx="0" cy="183742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val 43"/>
          <p:cNvSpPr>
            <a:spLocks noChangeArrowheads="1"/>
          </p:cNvSpPr>
          <p:nvPr/>
        </p:nvSpPr>
        <p:spPr bwMode="auto">
          <a:xfrm>
            <a:off x="2220844" y="4820383"/>
            <a:ext cx="562708" cy="56270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49"/>
          <p:cNvSpPr txBox="1">
            <a:spLocks noChangeArrowheads="1"/>
          </p:cNvSpPr>
          <p:nvPr/>
        </p:nvSpPr>
        <p:spPr bwMode="auto">
          <a:xfrm>
            <a:off x="2164519" y="4829436"/>
            <a:ext cx="844062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58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22" name="Line 50"/>
          <p:cNvSpPr>
            <a:spLocks noChangeShapeType="1"/>
          </p:cNvSpPr>
          <p:nvPr/>
        </p:nvSpPr>
        <p:spPr bwMode="auto">
          <a:xfrm>
            <a:off x="1517459" y="5101737"/>
            <a:ext cx="70338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Line 51"/>
          <p:cNvSpPr>
            <a:spLocks noChangeShapeType="1"/>
          </p:cNvSpPr>
          <p:nvPr/>
        </p:nvSpPr>
        <p:spPr bwMode="auto">
          <a:xfrm>
            <a:off x="4101534" y="5101737"/>
            <a:ext cx="104262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58"/>
          <p:cNvSpPr>
            <a:spLocks noChangeArrowheads="1"/>
          </p:cNvSpPr>
          <p:nvPr/>
        </p:nvSpPr>
        <p:spPr bwMode="auto">
          <a:xfrm>
            <a:off x="5144156" y="2048363"/>
            <a:ext cx="844062" cy="8440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Group 60"/>
          <p:cNvGrpSpPr>
            <a:grpSpLocks/>
          </p:cNvGrpSpPr>
          <p:nvPr/>
        </p:nvGrpSpPr>
        <p:grpSpPr bwMode="auto">
          <a:xfrm>
            <a:off x="5144156" y="4679706"/>
            <a:ext cx="844062" cy="844062"/>
            <a:chOff x="2592" y="1920"/>
            <a:chExt cx="576" cy="576"/>
          </a:xfrm>
        </p:grpSpPr>
        <p:sp>
          <p:nvSpPr>
            <p:cNvPr id="26" name="Rectangle 6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 Box 62"/>
            <p:cNvSpPr txBox="1">
              <a:spLocks noChangeArrowheads="1"/>
            </p:cNvSpPr>
            <p:nvPr/>
          </p:nvSpPr>
          <p:spPr bwMode="auto">
            <a:xfrm>
              <a:off x="2592" y="1984"/>
              <a:ext cx="576" cy="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Loop corr.</a:t>
              </a:r>
            </a:p>
          </p:txBody>
        </p:sp>
      </p:grpSp>
      <p:sp>
        <p:nvSpPr>
          <p:cNvPr id="28" name="Text Box 66"/>
          <p:cNvSpPr txBox="1">
            <a:spLocks noChangeArrowheads="1"/>
          </p:cNvSpPr>
          <p:nvPr/>
        </p:nvSpPr>
        <p:spPr bwMode="auto">
          <a:xfrm>
            <a:off x="486379" y="960338"/>
            <a:ext cx="20621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Phase pick-up</a:t>
            </a:r>
          </a:p>
        </p:txBody>
      </p:sp>
      <p:sp>
        <p:nvSpPr>
          <p:cNvPr id="29" name="Text Box 67"/>
          <p:cNvSpPr txBox="1">
            <a:spLocks noChangeArrowheads="1"/>
          </p:cNvSpPr>
          <p:nvPr/>
        </p:nvSpPr>
        <p:spPr bwMode="auto">
          <a:xfrm>
            <a:off x="4511110" y="589818"/>
            <a:ext cx="1266092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RF cavity</a:t>
            </a:r>
          </a:p>
        </p:txBody>
      </p:sp>
      <p:sp>
        <p:nvSpPr>
          <p:cNvPr id="30" name="Line 69"/>
          <p:cNvSpPr>
            <a:spLocks noChangeShapeType="1"/>
          </p:cNvSpPr>
          <p:nvPr/>
        </p:nvSpPr>
        <p:spPr bwMode="auto">
          <a:xfrm>
            <a:off x="5355172" y="2259379"/>
            <a:ext cx="0" cy="42203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Line 70"/>
          <p:cNvSpPr>
            <a:spLocks noChangeShapeType="1"/>
          </p:cNvSpPr>
          <p:nvPr/>
        </p:nvSpPr>
        <p:spPr bwMode="auto">
          <a:xfrm>
            <a:off x="5355171" y="2259379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Line 71"/>
          <p:cNvSpPr>
            <a:spLocks noChangeShapeType="1"/>
          </p:cNvSpPr>
          <p:nvPr/>
        </p:nvSpPr>
        <p:spPr bwMode="auto">
          <a:xfrm flipH="1">
            <a:off x="5355171" y="2470394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72"/>
          <p:cNvSpPr txBox="1">
            <a:spLocks noChangeArrowheads="1"/>
          </p:cNvSpPr>
          <p:nvPr/>
        </p:nvSpPr>
        <p:spPr bwMode="auto">
          <a:xfrm>
            <a:off x="207858" y="4744284"/>
            <a:ext cx="1828800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Synchronous phase, </a:t>
            </a:r>
            <a:r>
              <a:rPr lang="en-US" altLang="en-US" b="1" dirty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>
                <a:latin typeface="Constantia" panose="02030602050306030303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4" name="Text Box 74"/>
          <p:cNvSpPr txBox="1">
            <a:spLocks noChangeArrowheads="1"/>
          </p:cNvSpPr>
          <p:nvPr/>
        </p:nvSpPr>
        <p:spPr bwMode="auto">
          <a:xfrm>
            <a:off x="2958535" y="2511197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Cavity phase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 Box 76"/>
          <p:cNvSpPr txBox="1">
            <a:spLocks noChangeArrowheads="1"/>
          </p:cNvSpPr>
          <p:nvPr/>
        </p:nvSpPr>
        <p:spPr bwMode="auto">
          <a:xfrm>
            <a:off x="5988218" y="2189041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Power amplifier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Line 84"/>
          <p:cNvSpPr>
            <a:spLocks noChangeShapeType="1"/>
          </p:cNvSpPr>
          <p:nvPr/>
        </p:nvSpPr>
        <p:spPr bwMode="auto">
          <a:xfrm flipV="1">
            <a:off x="5566187" y="1715232"/>
            <a:ext cx="0" cy="33581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Line 85"/>
          <p:cNvSpPr>
            <a:spLocks noChangeShapeType="1"/>
          </p:cNvSpPr>
          <p:nvPr/>
        </p:nvSpPr>
        <p:spPr bwMode="auto">
          <a:xfrm flipV="1">
            <a:off x="5566187" y="2901950"/>
            <a:ext cx="0" cy="52466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Beam phase loop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5" name="Text Box 49"/>
          <p:cNvSpPr txBox="1">
            <a:spLocks noChangeArrowheads="1"/>
          </p:cNvSpPr>
          <p:nvPr/>
        </p:nvSpPr>
        <p:spPr bwMode="auto">
          <a:xfrm>
            <a:off x="2320309" y="4713167"/>
            <a:ext cx="844062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58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47" name="Rectangle 61"/>
          <p:cNvSpPr>
            <a:spLocks noChangeArrowheads="1"/>
          </p:cNvSpPr>
          <p:nvPr/>
        </p:nvSpPr>
        <p:spPr bwMode="auto">
          <a:xfrm>
            <a:off x="5144152" y="3422405"/>
            <a:ext cx="844061" cy="8440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Up Arrow 48"/>
          <p:cNvSpPr/>
          <p:nvPr/>
        </p:nvSpPr>
        <p:spPr>
          <a:xfrm>
            <a:off x="5437966" y="5523768"/>
            <a:ext cx="264419" cy="41323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540288" y="6313611"/>
            <a:ext cx="8063962" cy="46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Phase-locked loop with beam </a:t>
            </a:r>
            <a:r>
              <a:rPr lang="en-GB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as reference for RF system</a:t>
            </a:r>
          </a:p>
        </p:txBody>
      </p:sp>
      <p:sp>
        <p:nvSpPr>
          <p:cNvPr id="53" name="Text Box 76"/>
          <p:cNvSpPr txBox="1">
            <a:spLocks noChangeArrowheads="1"/>
          </p:cNvSpPr>
          <p:nvPr/>
        </p:nvSpPr>
        <p:spPr bwMode="auto">
          <a:xfrm>
            <a:off x="5988215" y="4904867"/>
            <a:ext cx="15474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out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= </a:t>
            </a:r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>
                <a:latin typeface="Constantia" panose="02030602050306030303" pitchFamily="18" charset="0"/>
                <a:cs typeface="Times New Roman" panose="02020603050405020304" pitchFamily="18" charset="0"/>
              </a:rPr>
              <a:t>in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± </a:t>
            </a:r>
            <a:r>
              <a:rPr lang="en-US" altLang="en-US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 Box 73"/>
          <p:cNvSpPr txBox="1">
            <a:spLocks noChangeArrowheads="1"/>
          </p:cNvSpPr>
          <p:nvPr/>
        </p:nvSpPr>
        <p:spPr bwMode="auto">
          <a:xfrm>
            <a:off x="5122175" y="2888924"/>
            <a:ext cx="5106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 err="1">
                <a:solidFill>
                  <a:srgbClr val="0000FF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solidFill>
                  <a:srgbClr val="0000FF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RF</a:t>
            </a:r>
            <a:endParaRPr lang="en-US" altLang="en-US" b="1" i="1" baseline="-25000" dirty="0">
              <a:solidFill>
                <a:srgbClr val="0000FF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9" name="Group 60"/>
          <p:cNvGrpSpPr>
            <a:grpSpLocks/>
          </p:cNvGrpSpPr>
          <p:nvPr/>
        </p:nvGrpSpPr>
        <p:grpSpPr bwMode="auto">
          <a:xfrm>
            <a:off x="3254667" y="4679706"/>
            <a:ext cx="844062" cy="844062"/>
            <a:chOff x="2592" y="1920"/>
            <a:chExt cx="576" cy="576"/>
          </a:xfrm>
        </p:grpSpPr>
        <p:sp>
          <p:nvSpPr>
            <p:cNvPr id="70" name="Rectangle 6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 Box 62"/>
            <p:cNvSpPr txBox="1">
              <a:spLocks noChangeArrowheads="1"/>
            </p:cNvSpPr>
            <p:nvPr/>
          </p:nvSpPr>
          <p:spPr bwMode="auto">
            <a:xfrm>
              <a:off x="2592" y="1984"/>
              <a:ext cx="576" cy="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Loop filter</a:t>
              </a:r>
            </a:p>
          </p:txBody>
        </p:sp>
      </p:grpSp>
      <p:sp>
        <p:nvSpPr>
          <p:cNvPr id="72" name="Line 51"/>
          <p:cNvSpPr>
            <a:spLocks noChangeShapeType="1"/>
          </p:cNvSpPr>
          <p:nvPr/>
        </p:nvSpPr>
        <p:spPr bwMode="auto">
          <a:xfrm>
            <a:off x="2783552" y="5101737"/>
            <a:ext cx="46233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Text Box 73"/>
          <p:cNvSpPr txBox="1">
            <a:spLocks noChangeArrowheads="1"/>
          </p:cNvSpPr>
          <p:nvPr/>
        </p:nvSpPr>
        <p:spPr bwMode="auto">
          <a:xfrm>
            <a:off x="4591062" y="5923764"/>
            <a:ext cx="19459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· </a:t>
            </a:r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rev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, from </a:t>
            </a:r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B, p</a:t>
            </a:r>
            <a:endParaRPr lang="en-US" altLang="en-US" b="1" i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 Box 76"/>
          <p:cNvSpPr txBox="1">
            <a:spLocks noChangeArrowheads="1"/>
          </p:cNvSpPr>
          <p:nvPr/>
        </p:nvSpPr>
        <p:spPr bwMode="auto">
          <a:xfrm>
            <a:off x="5619842" y="5422087"/>
            <a:ext cx="206537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sz="1700" b="1" dirty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Precision VCO</a:t>
            </a:r>
            <a:endParaRPr lang="en-US" altLang="en-US" sz="1700" b="1" baseline="-25000" dirty="0">
              <a:solidFill>
                <a:srgbClr val="C0504D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6471350" y="660156"/>
            <a:ext cx="2536578" cy="1235320"/>
            <a:chOff x="6480587" y="660156"/>
            <a:chExt cx="2536578" cy="1235320"/>
          </a:xfrm>
        </p:grpSpPr>
        <p:sp>
          <p:nvSpPr>
            <p:cNvPr id="76" name="Line 87"/>
            <p:cNvSpPr>
              <a:spLocks noChangeShapeType="1"/>
            </p:cNvSpPr>
            <p:nvPr/>
          </p:nvSpPr>
          <p:spPr bwMode="auto">
            <a:xfrm>
              <a:off x="6691602" y="913668"/>
              <a:ext cx="56270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 Box 88"/>
            <p:cNvSpPr txBox="1">
              <a:spLocks noChangeArrowheads="1"/>
            </p:cNvSpPr>
            <p:nvPr/>
          </p:nvSpPr>
          <p:spPr bwMode="auto">
            <a:xfrm>
              <a:off x="7254310" y="730495"/>
              <a:ext cx="984738" cy="376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RF</a:t>
              </a:r>
              <a:endParaRPr lang="en-US" altLang="en-US" sz="1846" b="1" baseline="-25000" dirty="0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Line 89"/>
            <p:cNvSpPr>
              <a:spLocks noChangeShapeType="1"/>
            </p:cNvSpPr>
            <p:nvPr/>
          </p:nvSpPr>
          <p:spPr bwMode="auto">
            <a:xfrm>
              <a:off x="6691602" y="1265360"/>
              <a:ext cx="5627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Text Box 90"/>
            <p:cNvSpPr txBox="1">
              <a:spLocks noChangeArrowheads="1"/>
            </p:cNvSpPr>
            <p:nvPr/>
          </p:nvSpPr>
          <p:spPr bwMode="auto">
            <a:xfrm>
              <a:off x="7254310" y="1082187"/>
              <a:ext cx="1547446" cy="376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Slow signal</a:t>
              </a:r>
              <a:endParaRPr lang="en-US" altLang="en-US" sz="1846" b="1" baseline="-25000" dirty="0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91"/>
            <p:cNvSpPr>
              <a:spLocks noChangeArrowheads="1"/>
            </p:cNvSpPr>
            <p:nvPr/>
          </p:nvSpPr>
          <p:spPr bwMode="auto">
            <a:xfrm>
              <a:off x="6480587" y="660156"/>
              <a:ext cx="2390645" cy="123532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Up Arrow 80"/>
            <p:cNvSpPr/>
            <p:nvPr/>
          </p:nvSpPr>
          <p:spPr>
            <a:xfrm rot="5400000">
              <a:off x="6842943" y="1341053"/>
              <a:ext cx="264419" cy="558312"/>
            </a:xfrm>
            <a:prstGeom prst="up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Text Box 90"/>
            <p:cNvSpPr txBox="1">
              <a:spLocks noChangeArrowheads="1"/>
            </p:cNvSpPr>
            <p:nvPr/>
          </p:nvSpPr>
          <p:spPr bwMode="auto">
            <a:xfrm>
              <a:off x="7254308" y="1434104"/>
              <a:ext cx="176285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000" b="1" i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846" b="1" i="1" dirty="0" err="1">
                  <a:latin typeface="Constantia" panose="02030602050306030303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en-US" sz="1846" b="1" baseline="-25000" dirty="0" err="1">
                  <a:latin typeface="Constantia" panose="02030602050306030303" pitchFamily="18" charset="0"/>
                  <a:cs typeface="Times New Roman" panose="02020603050405020304" pitchFamily="18" charset="0"/>
                </a:rPr>
                <a:t>rev</a:t>
              </a:r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 (digital)</a:t>
              </a:r>
            </a:p>
          </p:txBody>
        </p:sp>
      </p:grpSp>
      <p:sp>
        <p:nvSpPr>
          <p:cNvPr id="83" name="Text Box 76"/>
          <p:cNvSpPr txBox="1">
            <a:spLocks noChangeArrowheads="1"/>
          </p:cNvSpPr>
          <p:nvPr/>
        </p:nvSpPr>
        <p:spPr bwMode="auto">
          <a:xfrm>
            <a:off x="3956801" y="4737302"/>
            <a:ext cx="11160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err</a:t>
            </a:r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~</a:t>
            </a:r>
            <a:r>
              <a:rPr lang="en-US" altLang="en-US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Text Box 76">
            <a:extLst>
              <a:ext uri="{FF2B5EF4-FFF2-40B4-BE49-F238E27FC236}">
                <a16:creationId xmlns:a16="http://schemas.microsoft.com/office/drawing/2014/main" id="{B9531C81-7FAD-4540-AA61-0A39680D0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8217" y="3377315"/>
            <a:ext cx="171118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Direct digital</a:t>
            </a:r>
            <a:b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synthesizer (DDS)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 Box 62">
            <a:extLst>
              <a:ext uri="{FF2B5EF4-FFF2-40B4-BE49-F238E27FC236}">
                <a16:creationId xmlns:a16="http://schemas.microsoft.com/office/drawing/2014/main" id="{1BB70BA1-D562-4BF3-B9C6-964A01711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825" y="3504284"/>
            <a:ext cx="1144465" cy="693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1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RF</a:t>
            </a:r>
          </a:p>
          <a:p>
            <a:pPr algn="ctr"/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949756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33141" y="3314700"/>
            <a:ext cx="2708030" cy="24156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5437966" y="4266467"/>
            <a:ext cx="264419" cy="41323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73"/>
          <p:cNvSpPr txBox="1">
            <a:spLocks noChangeArrowheads="1"/>
          </p:cNvSpPr>
          <p:nvPr/>
        </p:nvSpPr>
        <p:spPr bwMode="auto">
          <a:xfrm>
            <a:off x="1266146" y="2511075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Beam phase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24"/>
          <p:cNvGraphicFramePr>
            <a:graphicFrameLocks noChangeAspect="1"/>
          </p:cNvGraphicFramePr>
          <p:nvPr/>
        </p:nvGraphicFramePr>
        <p:xfrm>
          <a:off x="4168210" y="660156"/>
          <a:ext cx="1969477" cy="1477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9504762" imgH="14628571" progId="PSP7.Image">
                  <p:embed/>
                </p:oleObj>
              </mc:Choice>
              <mc:Fallback>
                <p:oleObj name="Image" r:id="rId2" imgW="19504762" imgH="14628571" progId="PSP7.Image">
                  <p:embed/>
                  <p:pic>
                    <p:nvPicPr>
                      <p:cNvPr id="7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8210" y="660156"/>
                        <a:ext cx="1969477" cy="1477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25"/>
          <p:cNvSpPr>
            <a:spLocks noChangeShapeType="1"/>
          </p:cNvSpPr>
          <p:nvPr/>
        </p:nvSpPr>
        <p:spPr bwMode="auto">
          <a:xfrm flipH="1">
            <a:off x="1025091" y="1344964"/>
            <a:ext cx="5204916" cy="17244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26"/>
          <p:cNvSpPr>
            <a:spLocks noChangeArrowheads="1"/>
          </p:cNvSpPr>
          <p:nvPr/>
        </p:nvSpPr>
        <p:spPr bwMode="auto">
          <a:xfrm>
            <a:off x="1455913" y="1331302"/>
            <a:ext cx="140677" cy="351692"/>
          </a:xfrm>
          <a:prstGeom prst="ellips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 flipH="1">
            <a:off x="5988218" y="1347422"/>
            <a:ext cx="241789" cy="879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0"/>
          <p:cNvSpPr>
            <a:spLocks noChangeArrowheads="1"/>
          </p:cNvSpPr>
          <p:nvPr/>
        </p:nvSpPr>
        <p:spPr bwMode="auto">
          <a:xfrm rot="21480000">
            <a:off x="1938897" y="1347466"/>
            <a:ext cx="2063790" cy="211015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C0504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2080167" y="2137263"/>
            <a:ext cx="844062" cy="844062"/>
            <a:chOff x="2592" y="1920"/>
            <a:chExt cx="576" cy="576"/>
          </a:xfrm>
        </p:grpSpPr>
        <p:sp>
          <p:nvSpPr>
            <p:cNvPr id="13" name="Rectangle 3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32"/>
            <p:cNvSpPr txBox="1">
              <a:spLocks noChangeArrowheads="1"/>
            </p:cNvSpPr>
            <p:nvPr/>
          </p:nvSpPr>
          <p:spPr bwMode="auto">
            <a:xfrm>
              <a:off x="2663" y="2016"/>
              <a:ext cx="40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585" b="1" dirty="0" err="1">
                  <a:latin typeface="Symbol" panose="05050102010706020507" pitchFamily="18" charset="2"/>
                  <a:cs typeface="Times New Roman" panose="02020603050405020304" pitchFamily="18" charset="0"/>
                </a:rPr>
                <a:t>Df</a:t>
              </a:r>
              <a:endParaRPr lang="en-US" altLang="en-US" sz="2585" b="1" dirty="0"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Line 35"/>
          <p:cNvSpPr>
            <a:spLocks noChangeShapeType="1"/>
          </p:cNvSpPr>
          <p:nvPr/>
        </p:nvSpPr>
        <p:spPr bwMode="auto">
          <a:xfrm>
            <a:off x="1526984" y="1682994"/>
            <a:ext cx="0" cy="8763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Line 36"/>
          <p:cNvSpPr>
            <a:spLocks noChangeShapeType="1"/>
          </p:cNvSpPr>
          <p:nvPr/>
        </p:nvSpPr>
        <p:spPr bwMode="auto">
          <a:xfrm>
            <a:off x="4933141" y="1504217"/>
            <a:ext cx="0" cy="105507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>
            <a:off x="1517459" y="2559294"/>
            <a:ext cx="56270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Line 38"/>
          <p:cNvSpPr>
            <a:spLocks noChangeShapeType="1"/>
          </p:cNvSpPr>
          <p:nvPr/>
        </p:nvSpPr>
        <p:spPr bwMode="auto">
          <a:xfrm flipH="1">
            <a:off x="2924229" y="2559294"/>
            <a:ext cx="20089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Line 39"/>
          <p:cNvSpPr>
            <a:spLocks noChangeShapeType="1"/>
          </p:cNvSpPr>
          <p:nvPr/>
        </p:nvSpPr>
        <p:spPr bwMode="auto">
          <a:xfrm>
            <a:off x="2502198" y="2981324"/>
            <a:ext cx="0" cy="183742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val 43"/>
          <p:cNvSpPr>
            <a:spLocks noChangeArrowheads="1"/>
          </p:cNvSpPr>
          <p:nvPr/>
        </p:nvSpPr>
        <p:spPr bwMode="auto">
          <a:xfrm>
            <a:off x="2220844" y="4820383"/>
            <a:ext cx="562708" cy="56270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49"/>
          <p:cNvSpPr txBox="1">
            <a:spLocks noChangeArrowheads="1"/>
          </p:cNvSpPr>
          <p:nvPr/>
        </p:nvSpPr>
        <p:spPr bwMode="auto">
          <a:xfrm>
            <a:off x="2164519" y="4829436"/>
            <a:ext cx="844062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58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22" name="Line 50"/>
          <p:cNvSpPr>
            <a:spLocks noChangeShapeType="1"/>
          </p:cNvSpPr>
          <p:nvPr/>
        </p:nvSpPr>
        <p:spPr bwMode="auto">
          <a:xfrm>
            <a:off x="1517459" y="5101737"/>
            <a:ext cx="70338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Line 51"/>
          <p:cNvSpPr>
            <a:spLocks noChangeShapeType="1"/>
          </p:cNvSpPr>
          <p:nvPr/>
        </p:nvSpPr>
        <p:spPr bwMode="auto">
          <a:xfrm>
            <a:off x="4101534" y="5101737"/>
            <a:ext cx="104262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58"/>
          <p:cNvSpPr>
            <a:spLocks noChangeArrowheads="1"/>
          </p:cNvSpPr>
          <p:nvPr/>
        </p:nvSpPr>
        <p:spPr bwMode="auto">
          <a:xfrm>
            <a:off x="5144156" y="2048363"/>
            <a:ext cx="844062" cy="8440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Group 60"/>
          <p:cNvGrpSpPr>
            <a:grpSpLocks/>
          </p:cNvGrpSpPr>
          <p:nvPr/>
        </p:nvGrpSpPr>
        <p:grpSpPr bwMode="auto">
          <a:xfrm>
            <a:off x="5144156" y="4679706"/>
            <a:ext cx="844062" cy="844062"/>
            <a:chOff x="2592" y="1920"/>
            <a:chExt cx="576" cy="576"/>
          </a:xfrm>
        </p:grpSpPr>
        <p:sp>
          <p:nvSpPr>
            <p:cNvPr id="26" name="Rectangle 6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 Box 62"/>
            <p:cNvSpPr txBox="1">
              <a:spLocks noChangeArrowheads="1"/>
            </p:cNvSpPr>
            <p:nvPr/>
          </p:nvSpPr>
          <p:spPr bwMode="auto">
            <a:xfrm>
              <a:off x="2592" y="1984"/>
              <a:ext cx="576" cy="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Loop corr.</a:t>
              </a:r>
            </a:p>
          </p:txBody>
        </p:sp>
      </p:grpSp>
      <p:sp>
        <p:nvSpPr>
          <p:cNvPr id="28" name="Text Box 66"/>
          <p:cNvSpPr txBox="1">
            <a:spLocks noChangeArrowheads="1"/>
          </p:cNvSpPr>
          <p:nvPr/>
        </p:nvSpPr>
        <p:spPr bwMode="auto">
          <a:xfrm>
            <a:off x="486379" y="960338"/>
            <a:ext cx="20621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Phase pick-up</a:t>
            </a:r>
          </a:p>
        </p:txBody>
      </p:sp>
      <p:sp>
        <p:nvSpPr>
          <p:cNvPr id="29" name="Text Box 67"/>
          <p:cNvSpPr txBox="1">
            <a:spLocks noChangeArrowheads="1"/>
          </p:cNvSpPr>
          <p:nvPr/>
        </p:nvSpPr>
        <p:spPr bwMode="auto">
          <a:xfrm>
            <a:off x="4511110" y="589818"/>
            <a:ext cx="1266092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RF cavity</a:t>
            </a:r>
          </a:p>
        </p:txBody>
      </p:sp>
      <p:sp>
        <p:nvSpPr>
          <p:cNvPr id="30" name="Line 69"/>
          <p:cNvSpPr>
            <a:spLocks noChangeShapeType="1"/>
          </p:cNvSpPr>
          <p:nvPr/>
        </p:nvSpPr>
        <p:spPr bwMode="auto">
          <a:xfrm>
            <a:off x="5355172" y="2259379"/>
            <a:ext cx="0" cy="42203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Line 70"/>
          <p:cNvSpPr>
            <a:spLocks noChangeShapeType="1"/>
          </p:cNvSpPr>
          <p:nvPr/>
        </p:nvSpPr>
        <p:spPr bwMode="auto">
          <a:xfrm>
            <a:off x="5355171" y="2259379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Line 71"/>
          <p:cNvSpPr>
            <a:spLocks noChangeShapeType="1"/>
          </p:cNvSpPr>
          <p:nvPr/>
        </p:nvSpPr>
        <p:spPr bwMode="auto">
          <a:xfrm flipH="1">
            <a:off x="5355171" y="2470394"/>
            <a:ext cx="422031" cy="2110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72"/>
          <p:cNvSpPr txBox="1">
            <a:spLocks noChangeArrowheads="1"/>
          </p:cNvSpPr>
          <p:nvPr/>
        </p:nvSpPr>
        <p:spPr bwMode="auto">
          <a:xfrm>
            <a:off x="207858" y="4744284"/>
            <a:ext cx="1828800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Synchronous phase, </a:t>
            </a:r>
            <a:r>
              <a:rPr lang="en-US" altLang="en-US" b="1" dirty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>
                <a:latin typeface="Constantia" panose="02030602050306030303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4" name="Text Box 74"/>
          <p:cNvSpPr txBox="1">
            <a:spLocks noChangeArrowheads="1"/>
          </p:cNvSpPr>
          <p:nvPr/>
        </p:nvSpPr>
        <p:spPr bwMode="auto">
          <a:xfrm>
            <a:off x="2958535" y="2511197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Cavity phase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 Box 76"/>
          <p:cNvSpPr txBox="1">
            <a:spLocks noChangeArrowheads="1"/>
          </p:cNvSpPr>
          <p:nvPr/>
        </p:nvSpPr>
        <p:spPr bwMode="auto">
          <a:xfrm>
            <a:off x="5988218" y="2189041"/>
            <a:ext cx="1336431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Power amplifier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Line 84"/>
          <p:cNvSpPr>
            <a:spLocks noChangeShapeType="1"/>
          </p:cNvSpPr>
          <p:nvPr/>
        </p:nvSpPr>
        <p:spPr bwMode="auto">
          <a:xfrm flipV="1">
            <a:off x="5566187" y="1715232"/>
            <a:ext cx="0" cy="33581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Line 85"/>
          <p:cNvSpPr>
            <a:spLocks noChangeShapeType="1"/>
          </p:cNvSpPr>
          <p:nvPr/>
        </p:nvSpPr>
        <p:spPr bwMode="auto">
          <a:xfrm flipV="1">
            <a:off x="5566187" y="2901950"/>
            <a:ext cx="0" cy="52466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Beam phase loop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5" name="Text Box 49"/>
          <p:cNvSpPr txBox="1">
            <a:spLocks noChangeArrowheads="1"/>
          </p:cNvSpPr>
          <p:nvPr/>
        </p:nvSpPr>
        <p:spPr bwMode="auto">
          <a:xfrm>
            <a:off x="2320309" y="4713167"/>
            <a:ext cx="844062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58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47" name="Rectangle 61"/>
          <p:cNvSpPr>
            <a:spLocks noChangeArrowheads="1"/>
          </p:cNvSpPr>
          <p:nvPr/>
        </p:nvSpPr>
        <p:spPr bwMode="auto">
          <a:xfrm>
            <a:off x="5144152" y="3422405"/>
            <a:ext cx="844061" cy="8440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62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Up Arrow 48"/>
          <p:cNvSpPr/>
          <p:nvPr/>
        </p:nvSpPr>
        <p:spPr>
          <a:xfrm>
            <a:off x="5437966" y="5523768"/>
            <a:ext cx="264419" cy="41323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540288" y="6313611"/>
            <a:ext cx="8063962" cy="46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Fast control of RF frequency to cavities (</a:t>
            </a:r>
            <a:r>
              <a:rPr lang="en-GB" sz="20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slow corrections</a:t>
            </a:r>
            <a:r>
              <a:rPr lang="en-GB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</p:txBody>
      </p:sp>
      <p:sp>
        <p:nvSpPr>
          <p:cNvPr id="53" name="Text Box 76"/>
          <p:cNvSpPr txBox="1">
            <a:spLocks noChangeArrowheads="1"/>
          </p:cNvSpPr>
          <p:nvPr/>
        </p:nvSpPr>
        <p:spPr bwMode="auto">
          <a:xfrm>
            <a:off x="5988215" y="4904867"/>
            <a:ext cx="15474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out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= </a:t>
            </a:r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>
                <a:latin typeface="Constantia" panose="02030602050306030303" pitchFamily="18" charset="0"/>
                <a:cs typeface="Times New Roman" panose="02020603050405020304" pitchFamily="18" charset="0"/>
              </a:rPr>
              <a:t>in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± </a:t>
            </a:r>
            <a:r>
              <a:rPr lang="en-US" altLang="en-US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 Box 76"/>
          <p:cNvSpPr txBox="1">
            <a:spLocks noChangeArrowheads="1"/>
          </p:cNvSpPr>
          <p:nvPr/>
        </p:nvSpPr>
        <p:spPr bwMode="auto">
          <a:xfrm>
            <a:off x="5619842" y="5422087"/>
            <a:ext cx="206537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en-US" sz="1700" b="1" dirty="0">
                <a:solidFill>
                  <a:srgbClr val="C0504D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Precision VCO</a:t>
            </a:r>
            <a:endParaRPr lang="en-US" altLang="en-US" sz="1700" b="1" baseline="-25000" dirty="0">
              <a:solidFill>
                <a:srgbClr val="C0504D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 Box 73"/>
          <p:cNvSpPr txBox="1">
            <a:spLocks noChangeArrowheads="1"/>
          </p:cNvSpPr>
          <p:nvPr/>
        </p:nvSpPr>
        <p:spPr bwMode="auto">
          <a:xfrm>
            <a:off x="5122175" y="2888924"/>
            <a:ext cx="5106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 err="1">
                <a:solidFill>
                  <a:srgbClr val="0000FF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solidFill>
                  <a:srgbClr val="0000FF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RF</a:t>
            </a:r>
            <a:endParaRPr lang="en-US" altLang="en-US" b="1" i="1" baseline="-25000" dirty="0">
              <a:solidFill>
                <a:srgbClr val="0000FF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9" name="Group 60"/>
          <p:cNvGrpSpPr>
            <a:grpSpLocks/>
          </p:cNvGrpSpPr>
          <p:nvPr/>
        </p:nvGrpSpPr>
        <p:grpSpPr bwMode="auto">
          <a:xfrm>
            <a:off x="3254667" y="4679706"/>
            <a:ext cx="844062" cy="844062"/>
            <a:chOff x="2592" y="1920"/>
            <a:chExt cx="576" cy="576"/>
          </a:xfrm>
        </p:grpSpPr>
        <p:sp>
          <p:nvSpPr>
            <p:cNvPr id="70" name="Rectangle 61"/>
            <p:cNvSpPr>
              <a:spLocks noChangeArrowheads="1"/>
            </p:cNvSpPr>
            <p:nvPr/>
          </p:nvSpPr>
          <p:spPr bwMode="auto">
            <a:xfrm>
              <a:off x="2592" y="1920"/>
              <a:ext cx="576" cy="5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 Box 62"/>
            <p:cNvSpPr txBox="1">
              <a:spLocks noChangeArrowheads="1"/>
            </p:cNvSpPr>
            <p:nvPr/>
          </p:nvSpPr>
          <p:spPr bwMode="auto">
            <a:xfrm>
              <a:off x="2592" y="1984"/>
              <a:ext cx="576" cy="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Loop filter</a:t>
              </a:r>
            </a:p>
          </p:txBody>
        </p:sp>
      </p:grpSp>
      <p:sp>
        <p:nvSpPr>
          <p:cNvPr id="65" name="Text Box 73"/>
          <p:cNvSpPr txBox="1">
            <a:spLocks noChangeArrowheads="1"/>
          </p:cNvSpPr>
          <p:nvPr/>
        </p:nvSpPr>
        <p:spPr bwMode="auto">
          <a:xfrm>
            <a:off x="4591062" y="5923764"/>
            <a:ext cx="19459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· </a:t>
            </a:r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rev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, from </a:t>
            </a:r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B, p</a:t>
            </a:r>
            <a:endParaRPr lang="en-US" altLang="en-US" b="1" i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6471350" y="660156"/>
            <a:ext cx="2536578" cy="1235320"/>
            <a:chOff x="6480587" y="660156"/>
            <a:chExt cx="2536578" cy="1235320"/>
          </a:xfrm>
        </p:grpSpPr>
        <p:sp>
          <p:nvSpPr>
            <p:cNvPr id="67" name="Line 87"/>
            <p:cNvSpPr>
              <a:spLocks noChangeShapeType="1"/>
            </p:cNvSpPr>
            <p:nvPr/>
          </p:nvSpPr>
          <p:spPr bwMode="auto">
            <a:xfrm>
              <a:off x="6691602" y="913668"/>
              <a:ext cx="56270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 Box 88"/>
            <p:cNvSpPr txBox="1">
              <a:spLocks noChangeArrowheads="1"/>
            </p:cNvSpPr>
            <p:nvPr/>
          </p:nvSpPr>
          <p:spPr bwMode="auto">
            <a:xfrm>
              <a:off x="7254310" y="730495"/>
              <a:ext cx="984738" cy="376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RF</a:t>
              </a:r>
              <a:endParaRPr lang="en-US" altLang="en-US" sz="1846" b="1" baseline="-25000" dirty="0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Line 89"/>
            <p:cNvSpPr>
              <a:spLocks noChangeShapeType="1"/>
            </p:cNvSpPr>
            <p:nvPr/>
          </p:nvSpPr>
          <p:spPr bwMode="auto">
            <a:xfrm>
              <a:off x="6691602" y="1265360"/>
              <a:ext cx="5627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 Box 90"/>
            <p:cNvSpPr txBox="1">
              <a:spLocks noChangeArrowheads="1"/>
            </p:cNvSpPr>
            <p:nvPr/>
          </p:nvSpPr>
          <p:spPr bwMode="auto">
            <a:xfrm>
              <a:off x="7254310" y="1082187"/>
              <a:ext cx="1547446" cy="376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Slow signal</a:t>
              </a:r>
              <a:endParaRPr lang="en-US" altLang="en-US" sz="1846" b="1" baseline="-25000" dirty="0">
                <a:latin typeface="Constantia" panose="020306020503060303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91"/>
            <p:cNvSpPr>
              <a:spLocks noChangeArrowheads="1"/>
            </p:cNvSpPr>
            <p:nvPr/>
          </p:nvSpPr>
          <p:spPr bwMode="auto">
            <a:xfrm>
              <a:off x="6480587" y="660156"/>
              <a:ext cx="2390645" cy="123532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Up Arrow 76"/>
            <p:cNvSpPr/>
            <p:nvPr/>
          </p:nvSpPr>
          <p:spPr>
            <a:xfrm rot="5400000">
              <a:off x="6842943" y="1341053"/>
              <a:ext cx="264419" cy="558312"/>
            </a:xfrm>
            <a:prstGeom prst="up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 Box 90"/>
            <p:cNvSpPr txBox="1">
              <a:spLocks noChangeArrowheads="1"/>
            </p:cNvSpPr>
            <p:nvPr/>
          </p:nvSpPr>
          <p:spPr bwMode="auto">
            <a:xfrm>
              <a:off x="7254308" y="1434104"/>
              <a:ext cx="176285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000" b="1" i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846" b="1" i="1" dirty="0" err="1">
                  <a:latin typeface="Constantia" panose="02030602050306030303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en-US" sz="1846" b="1" baseline="-25000" dirty="0" err="1">
                  <a:latin typeface="Constantia" panose="02030602050306030303" pitchFamily="18" charset="0"/>
                  <a:cs typeface="Times New Roman" panose="02020603050405020304" pitchFamily="18" charset="0"/>
                </a:rPr>
                <a:t>rev</a:t>
              </a:r>
              <a:r>
                <a:rPr lang="en-US" altLang="en-US" sz="1846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 (digital)</a:t>
              </a:r>
            </a:p>
          </p:txBody>
        </p:sp>
      </p:grpSp>
      <p:sp>
        <p:nvSpPr>
          <p:cNvPr id="79" name="Text Box 76"/>
          <p:cNvSpPr txBox="1">
            <a:spLocks noChangeArrowheads="1"/>
          </p:cNvSpPr>
          <p:nvPr/>
        </p:nvSpPr>
        <p:spPr bwMode="auto">
          <a:xfrm>
            <a:off x="3956801" y="4737302"/>
            <a:ext cx="11160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en-US" b="1" baseline="-250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err</a:t>
            </a:r>
            <a:r>
              <a:rPr lang="en-US" altLang="en-US" b="1" i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~</a:t>
            </a:r>
            <a:r>
              <a:rPr lang="en-US" altLang="en-US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altLang="en-US" b="1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Line 51">
            <a:extLst>
              <a:ext uri="{FF2B5EF4-FFF2-40B4-BE49-F238E27FC236}">
                <a16:creationId xmlns:a16="http://schemas.microsoft.com/office/drawing/2014/main" id="{086820DD-8DD7-4299-B3DA-BBCC212AA665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3552" y="5101737"/>
            <a:ext cx="46233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 Box 76">
            <a:extLst>
              <a:ext uri="{FF2B5EF4-FFF2-40B4-BE49-F238E27FC236}">
                <a16:creationId xmlns:a16="http://schemas.microsoft.com/office/drawing/2014/main" id="{B265B3AD-EA2A-427C-985A-4CDFF1BC1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8217" y="3377315"/>
            <a:ext cx="171118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Direct digital</a:t>
            </a:r>
            <a:b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synthesizer (DDS)</a:t>
            </a:r>
            <a:endParaRPr lang="en-US" altLang="en-US" b="1" baseline="-250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493040" y="2195881"/>
            <a:ext cx="2365549" cy="2791234"/>
            <a:chOff x="5931877" y="2533650"/>
            <a:chExt cx="2321170" cy="2669279"/>
          </a:xfrm>
        </p:grpSpPr>
        <p:pic>
          <p:nvPicPr>
            <p:cNvPr id="80" name="Picture 52" descr="C:\Heiko\Presentations\2011-02_LHCBeamProductionShutdownLecture\surfer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42501" y="2533650"/>
              <a:ext cx="2310546" cy="2391508"/>
            </a:xfrm>
            <a:prstGeom prst="rect">
              <a:avLst/>
            </a:prstGeom>
            <a:noFill/>
          </p:spPr>
        </p:pic>
        <p:sp>
          <p:nvSpPr>
            <p:cNvPr id="81" name="TextBox 80"/>
            <p:cNvSpPr txBox="1"/>
            <p:nvPr/>
          </p:nvSpPr>
          <p:spPr>
            <a:xfrm>
              <a:off x="5931877" y="4854820"/>
              <a:ext cx="2321169" cy="3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62" b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Move the wave!</a:t>
              </a:r>
            </a:p>
          </p:txBody>
        </p:sp>
      </p:grpSp>
      <p:sp>
        <p:nvSpPr>
          <p:cNvPr id="72" name="Text Box 62">
            <a:extLst>
              <a:ext uri="{FF2B5EF4-FFF2-40B4-BE49-F238E27FC236}">
                <a16:creationId xmlns:a16="http://schemas.microsoft.com/office/drawing/2014/main" id="{BF161AE8-0FDE-4E2D-B51A-A62ED2121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825" y="3504284"/>
            <a:ext cx="1144465" cy="693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1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RF</a:t>
            </a:r>
          </a:p>
          <a:p>
            <a:pPr algn="ctr"/>
            <a:r>
              <a:rPr lang="en-US" altLang="en-US" b="1" dirty="0">
                <a:latin typeface="Constantia" panose="02030602050306030303" pitchFamily="18" charset="0"/>
                <a:cs typeface="Times New Roman" panose="02020603050405020304" pitchFamily="18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57604769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Effect of beam phase loop at injection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9749" y="894079"/>
            <a:ext cx="8101013" cy="60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Example: Injection of a bunch from PS Booster into PS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03238" y="5485847"/>
            <a:ext cx="8064500" cy="60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Essential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 hadron accelerators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keep RF locked to beam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does this look like in longitudinal phase space?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2988" y="1461145"/>
            <a:ext cx="3019258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90</a:t>
            </a:r>
            <a:r>
              <a:rPr lang="en-GB" sz="1662" b="1" dirty="0">
                <a:solidFill>
                  <a:prstClr val="black"/>
                </a:solidFill>
                <a:latin typeface="Calibri" panose="020F0502020204030204" pitchFamily="34" charset="0"/>
              </a:rPr>
              <a:t>° </a:t>
            </a:r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error, </a:t>
            </a:r>
            <a:r>
              <a:rPr lang="en-GB" sz="1662" b="1" dirty="0">
                <a:solidFill>
                  <a:srgbClr val="C0504D"/>
                </a:solidFill>
                <a:latin typeface="Constantia" panose="02030602050306030303" pitchFamily="18" charset="0"/>
              </a:rPr>
              <a:t>phase loop off</a:t>
            </a:r>
            <a:endParaRPr lang="en-US" sz="1662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pic>
        <p:nvPicPr>
          <p:cNvPr id="13" name="injosc_noPhaseRadLoop-90d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7065" y="1816686"/>
            <a:ext cx="3395181" cy="3485719"/>
          </a:xfrm>
          <a:prstGeom prst="rect">
            <a:avLst/>
          </a:prstGeom>
        </p:spPr>
      </p:pic>
      <p:pic>
        <p:nvPicPr>
          <p:cNvPr id="15" name="injosc_phaseRadLoop-90degZoom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87962" y="1754146"/>
            <a:ext cx="3457005" cy="354865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048628" y="1463187"/>
            <a:ext cx="3019258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90</a:t>
            </a:r>
            <a:r>
              <a:rPr lang="en-GB" sz="1662" b="1" dirty="0">
                <a:solidFill>
                  <a:prstClr val="black"/>
                </a:solidFill>
                <a:latin typeface="Calibri" panose="020F0502020204030204" pitchFamily="34" charset="0"/>
              </a:rPr>
              <a:t>° </a:t>
            </a:r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error, </a:t>
            </a:r>
            <a:r>
              <a:rPr lang="en-GB" sz="1662" b="1" dirty="0">
                <a:solidFill>
                  <a:srgbClr val="C0504D"/>
                </a:solidFill>
                <a:latin typeface="Constantia" panose="02030602050306030303" pitchFamily="18" charset="0"/>
              </a:rPr>
              <a:t>phase loop on</a:t>
            </a:r>
            <a:endParaRPr lang="en-US" sz="1662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4B1B773-AD1D-4E1F-8F93-A0073BE4A8C9}"/>
              </a:ext>
            </a:extLst>
          </p:cNvPr>
          <p:cNvCxnSpPr>
            <a:cxnSpLocks/>
          </p:cNvCxnSpPr>
          <p:nvPr/>
        </p:nvCxnSpPr>
        <p:spPr>
          <a:xfrm>
            <a:off x="2611492" y="2020901"/>
            <a:ext cx="0" cy="2889196"/>
          </a:xfrm>
          <a:prstGeom prst="line">
            <a:avLst/>
          </a:prstGeom>
          <a:ln w="25400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5CF0E09-B371-4A56-AB34-CE3A9BB94820}"/>
              </a:ext>
            </a:extLst>
          </p:cNvPr>
          <p:cNvSpPr txBox="1"/>
          <p:nvPr/>
        </p:nvSpPr>
        <p:spPr>
          <a:xfrm rot="16200000">
            <a:off x="1719204" y="2580251"/>
            <a:ext cx="1514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1F497D"/>
                </a:solidFill>
                <a:latin typeface="Constantia" panose="02030602050306030303" pitchFamily="18" charset="0"/>
              </a:rPr>
              <a:t>Bucket centre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DDCAC07-8DD9-4A45-8AF4-1811B9CF0E48}"/>
              </a:ext>
            </a:extLst>
          </p:cNvPr>
          <p:cNvCxnSpPr>
            <a:cxnSpLocks/>
          </p:cNvCxnSpPr>
          <p:nvPr/>
        </p:nvCxnSpPr>
        <p:spPr>
          <a:xfrm>
            <a:off x="6765518" y="2020900"/>
            <a:ext cx="0" cy="2889196"/>
          </a:xfrm>
          <a:prstGeom prst="line">
            <a:avLst/>
          </a:prstGeom>
          <a:ln w="25400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10F6BA-1F43-4BE1-AEE8-595DDBB1327F}"/>
              </a:ext>
            </a:extLst>
          </p:cNvPr>
          <p:cNvSpPr txBox="1"/>
          <p:nvPr/>
        </p:nvSpPr>
        <p:spPr>
          <a:xfrm rot="16200000">
            <a:off x="5873230" y="2580250"/>
            <a:ext cx="1514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1F497D"/>
                </a:solidFill>
                <a:latin typeface="Constantia" panose="02030602050306030303" pitchFamily="18" charset="0"/>
              </a:rPr>
              <a:t>Bucket centre</a:t>
            </a:r>
          </a:p>
        </p:txBody>
      </p:sp>
    </p:spTree>
    <p:extLst>
      <p:ext uri="{BB962C8B-B14F-4D97-AF65-F5344CB8AC3E}">
        <p14:creationId xmlns:p14="http://schemas.microsoft.com/office/powerpoint/2010/main" val="49554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6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666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Effect of beam phase loop at injection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2018-08-16_11-24-27_AnimationToTurn#219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30763" y="1574240"/>
            <a:ext cx="3810000" cy="4000500"/>
          </a:xfrm>
          <a:prstGeom prst="rect">
            <a:avLst/>
          </a:prstGeom>
        </p:spPr>
      </p:pic>
      <p:pic>
        <p:nvPicPr>
          <p:cNvPr id="3" name="2018-09-14_14-21-52_AnimationToTurn#2190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9750" y="1574240"/>
            <a:ext cx="3810000" cy="4000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2988" y="1461145"/>
            <a:ext cx="3306762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Bunch in rigid bucket, no loop 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1" y="1461145"/>
            <a:ext cx="3306762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Injection with phase loop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9750" y="894079"/>
            <a:ext cx="8064500" cy="60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Essential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 hadron accelerators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keep RF locked to beam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539751" y="5594839"/>
            <a:ext cx="8064499" cy="77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73050" indent="-27305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ts val="504"/>
              </a:spcBef>
              <a:buFont typeface="Symbol" panose="05050102010706020507" pitchFamily="18" charset="2"/>
              <a:buChar char="®"/>
            </a:pPr>
            <a:r>
              <a:rPr lang="de-DE" altLang="en-US" sz="2000" b="1" dirty="0">
                <a:latin typeface="Constantia" panose="02030602050306030303" pitchFamily="18" charset="0"/>
              </a:rPr>
              <a:t>Even large </a:t>
            </a:r>
            <a:r>
              <a:rPr lang="de-DE" altLang="en-US" sz="2000" b="1" dirty="0">
                <a:solidFill>
                  <a:srgbClr val="1F497D"/>
                </a:solidFill>
                <a:latin typeface="Constantia" panose="02030602050306030303" pitchFamily="18" charset="0"/>
              </a:rPr>
              <a:t>transients (injection, transition) are controlled</a:t>
            </a:r>
          </a:p>
          <a:p>
            <a:pPr marL="457200" indent="-457200">
              <a:spcBef>
                <a:spcPts val="504"/>
              </a:spcBef>
              <a:buFont typeface="Symbol" panose="05050102010706020507" pitchFamily="18" charset="2"/>
              <a:buChar char="®"/>
            </a:pPr>
            <a:r>
              <a:rPr lang="de-DE" altLang="en-US" sz="2000" b="1" dirty="0">
                <a:latin typeface="Constantia" panose="02030602050306030303" pitchFamily="18" charset="0"/>
              </a:rPr>
              <a:t>Only </a:t>
            </a:r>
            <a:r>
              <a:rPr lang="de-DE" altLang="en-US" sz="2000" b="1" dirty="0">
                <a:solidFill>
                  <a:srgbClr val="1F497D"/>
                </a:solidFill>
                <a:latin typeface="Constantia" panose="02030602050306030303" pitchFamily="18" charset="0"/>
              </a:rPr>
              <a:t>minor</a:t>
            </a:r>
            <a:r>
              <a:rPr lang="de-DE" altLang="en-US" sz="2000" b="1" dirty="0">
                <a:latin typeface="Constantia" panose="02030602050306030303" pitchFamily="18" charset="0"/>
              </a:rPr>
              <a:t> longitudinal </a:t>
            </a:r>
            <a:r>
              <a:rPr lang="de-DE" altLang="en-US" sz="2000" b="1" dirty="0">
                <a:solidFill>
                  <a:srgbClr val="1F497D"/>
                </a:solidFill>
                <a:latin typeface="Constantia" panose="02030602050306030303" pitchFamily="18" charset="0"/>
              </a:rPr>
              <a:t>perturbation</a:t>
            </a:r>
          </a:p>
        </p:txBody>
      </p:sp>
    </p:spTree>
    <p:extLst>
      <p:ext uri="{BB962C8B-B14F-4D97-AF65-F5344CB8AC3E}">
        <p14:creationId xmlns:p14="http://schemas.microsoft.com/office/powerpoint/2010/main" val="267929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92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Summary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509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system parameters</a:t>
            </a:r>
          </a:p>
          <a:p>
            <a:pPr marL="800100" lvl="1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Choose frequency and voltage wisely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Parameters of RF cavities</a:t>
            </a:r>
          </a:p>
          <a:p>
            <a:pPr marL="800100" lvl="1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4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4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</a:p>
          <a:p>
            <a:pPr marL="800100" lvl="1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‘one-size fits’ all</a:t>
            </a:r>
            <a:endParaRPr lang="en-US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amplifier</a:t>
            </a:r>
          </a:p>
          <a:p>
            <a:pPr marL="800100" lvl="1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Tube or solid-state based</a:t>
            </a:r>
            <a:endParaRPr lang="en-GB" sz="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12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control as global feedback</a:t>
            </a:r>
          </a:p>
          <a:p>
            <a:pPr marL="800100" lvl="1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phase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GB" sz="12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beam is </a:t>
            </a:r>
            <a:r>
              <a:rPr lang="en-GB" sz="24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reference</a:t>
            </a:r>
            <a:r>
              <a:rPr lang="en-GB" sz="24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- make it feel comfortable!</a:t>
            </a:r>
            <a:endParaRPr lang="en-US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810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369" y="2704542"/>
            <a:ext cx="8152248" cy="1456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31" b="1" dirty="0">
                <a:solidFill>
                  <a:prstClr val="black"/>
                </a:solidFill>
                <a:latin typeface="Constantia" panose="02030602050306030303" pitchFamily="18" charset="0"/>
              </a:rPr>
              <a:t>Thank you very much            for your attention!</a:t>
            </a:r>
            <a:endParaRPr lang="en-GB" sz="4431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59727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42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 big Thank You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all colleagues providing support, material and feedback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Maria-Elena Angoletta, Philippe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Baudrenghien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Thomas Bohl, Giorgia Favia, 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Jörn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Jacob, Erk Jensen, John Molendijk, Eric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Montesinos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Gerry 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McMonagle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 Mauro Paoluzzi, Damien Perrelet, Bernhard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Schriefer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Lukas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Stingelin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Fumihiko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 Tamura, Frank Tecker, Daniel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Valuch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many more…</a:t>
            </a:r>
          </a:p>
        </p:txBody>
      </p:sp>
    </p:spTree>
    <p:extLst>
      <p:ext uri="{BB962C8B-B14F-4D97-AF65-F5344CB8AC3E}">
        <p14:creationId xmlns:p14="http://schemas.microsoft.com/office/powerpoint/2010/main" val="4136808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896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Amplitude ranges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3507638" y="920839"/>
            <a:ext cx="2147899" cy="5397500"/>
          </a:xfrm>
          <a:prstGeom prst="downArrow">
            <a:avLst>
              <a:gd name="adj1" fmla="val 50000"/>
              <a:gd name="adj2" fmla="val 30129"/>
            </a:avLst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041104" y="1260000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1 </a:t>
            </a:r>
            <a:r>
              <a:rPr lang="en-GB" b="1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V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41105" y="2052000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1 mV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41104" y="2865600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1 V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60078" y="3636000"/>
            <a:ext cx="1225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1 kV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41104" y="4428000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1 MV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41104" y="5220000"/>
            <a:ext cx="108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1 GV</a:t>
            </a:r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49" name="Text Box 22"/>
          <p:cNvSpPr txBox="1">
            <a:spLocks noChangeArrowheads="1"/>
          </p:cNvSpPr>
          <p:nvPr/>
        </p:nvSpPr>
        <p:spPr bwMode="auto">
          <a:xfrm>
            <a:off x="438188" y="6144122"/>
            <a:ext cx="20398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LEP: 3.6 GV total</a:t>
            </a:r>
          </a:p>
        </p:txBody>
      </p:sp>
      <p:sp>
        <p:nvSpPr>
          <p:cNvPr id="50" name="Text Box 22"/>
          <p:cNvSpPr txBox="1">
            <a:spLocks noChangeArrowheads="1"/>
          </p:cNvSpPr>
          <p:nvPr/>
        </p:nvSpPr>
        <p:spPr bwMode="auto">
          <a:xfrm>
            <a:off x="1826222" y="2472578"/>
            <a:ext cx="20590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LLRF systems</a:t>
            </a:r>
          </a:p>
        </p:txBody>
      </p:sp>
      <p:sp>
        <p:nvSpPr>
          <p:cNvPr id="51" name="Text Box 22"/>
          <p:cNvSpPr txBox="1">
            <a:spLocks noChangeArrowheads="1"/>
          </p:cNvSpPr>
          <p:nvPr/>
        </p:nvSpPr>
        <p:spPr bwMode="auto">
          <a:xfrm>
            <a:off x="592318" y="966556"/>
            <a:ext cx="23867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Signals from beam pick-ups</a:t>
            </a:r>
          </a:p>
        </p:txBody>
      </p:sp>
      <p:sp>
        <p:nvSpPr>
          <p:cNvPr id="52" name="Text Box 22"/>
          <p:cNvSpPr txBox="1">
            <a:spLocks noChangeArrowheads="1"/>
          </p:cNvSpPr>
          <p:nvPr/>
        </p:nvSpPr>
        <p:spPr bwMode="auto">
          <a:xfrm>
            <a:off x="5604194" y="6118447"/>
            <a:ext cx="30742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ILC and CLIC: several TV</a:t>
            </a:r>
          </a:p>
        </p:txBody>
      </p:sp>
      <p:pic>
        <p:nvPicPr>
          <p:cNvPr id="25" name="Picture 2" descr="C:\mea_home\docs\my Public docs &amp; presentations\docs\MyPresentations\2014\Finemet review Sept 2014\pictures\hardware\ADC 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807" y="1306784"/>
            <a:ext cx="1731120" cy="93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45" y="5325990"/>
            <a:ext cx="1872644" cy="834616"/>
          </a:xfrm>
          <a:prstGeom prst="rect">
            <a:avLst/>
          </a:prstGeom>
        </p:spPr>
      </p:pic>
      <p:pic>
        <p:nvPicPr>
          <p:cNvPr id="28" name="Picture 2" descr="C:\mea_home\docs\my Public docs &amp; presentations\docs\MyPresentations\2014\Finemet review Sept 2014\pictures\best\P10200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26" y="1904275"/>
            <a:ext cx="1184473" cy="88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093" y="5498335"/>
            <a:ext cx="2854415" cy="6356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984" y="4146248"/>
            <a:ext cx="1726123" cy="1151648"/>
          </a:xfrm>
          <a:prstGeom prst="rect">
            <a:avLst/>
          </a:prstGeom>
        </p:spPr>
      </p:pic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848993" y="4956658"/>
            <a:ext cx="20398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LHC: 16 MV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018" y="2383828"/>
            <a:ext cx="1200346" cy="11004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79" y="3234932"/>
            <a:ext cx="1503597" cy="1486835"/>
          </a:xfrm>
          <a:prstGeom prst="rect">
            <a:avLst/>
          </a:prstGeom>
        </p:spPr>
      </p:pic>
      <p:sp>
        <p:nvSpPr>
          <p:cNvPr id="62" name="Text Box 22"/>
          <p:cNvSpPr txBox="1">
            <a:spLocks noChangeArrowheads="1"/>
          </p:cNvSpPr>
          <p:nvPr/>
        </p:nvSpPr>
        <p:spPr bwMode="auto">
          <a:xfrm>
            <a:off x="5342266" y="2026790"/>
            <a:ext cx="182527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Cooled hadron beams (ELENA)</a:t>
            </a:r>
          </a:p>
        </p:txBody>
      </p:sp>
      <p:sp>
        <p:nvSpPr>
          <p:cNvPr id="63" name="Text Box 22"/>
          <p:cNvSpPr txBox="1">
            <a:spLocks noChangeArrowheads="1"/>
          </p:cNvSpPr>
          <p:nvPr/>
        </p:nvSpPr>
        <p:spPr bwMode="auto">
          <a:xfrm>
            <a:off x="6766186" y="3466297"/>
            <a:ext cx="182527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Electron light</a:t>
            </a:r>
          </a:p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sources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06" y="3701601"/>
            <a:ext cx="1367879" cy="1268581"/>
          </a:xfrm>
          <a:prstGeom prst="rect">
            <a:avLst/>
          </a:prstGeom>
        </p:spPr>
      </p:pic>
      <p:sp>
        <p:nvSpPr>
          <p:cNvPr id="67" name="Text Box 22"/>
          <p:cNvSpPr txBox="1">
            <a:spLocks noChangeArrowheads="1"/>
          </p:cNvSpPr>
          <p:nvPr/>
        </p:nvSpPr>
        <p:spPr bwMode="auto">
          <a:xfrm>
            <a:off x="2110172" y="3723908"/>
            <a:ext cx="20398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SLS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099" y="4038166"/>
            <a:ext cx="1553795" cy="1370447"/>
          </a:xfrm>
          <a:prstGeom prst="rect">
            <a:avLst/>
          </a:prstGeom>
        </p:spPr>
      </p:pic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6024154" y="5035334"/>
            <a:ext cx="7265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LHC</a:t>
            </a:r>
          </a:p>
        </p:txBody>
      </p:sp>
      <p:pic>
        <p:nvPicPr>
          <p:cNvPr id="69" name="Picture 50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367" y="2840604"/>
            <a:ext cx="1128891" cy="96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 Box 22"/>
          <p:cNvSpPr txBox="1">
            <a:spLocks noChangeArrowheads="1"/>
          </p:cNvSpPr>
          <p:nvPr/>
        </p:nvSpPr>
        <p:spPr bwMode="auto">
          <a:xfrm>
            <a:off x="484770" y="2814506"/>
            <a:ext cx="22946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Low/Medium energy hadron RF</a:t>
            </a:r>
          </a:p>
        </p:txBody>
      </p:sp>
    </p:spTree>
    <p:extLst>
      <p:ext uri="{BB962C8B-B14F-4D97-AF65-F5344CB8AC3E}">
        <p14:creationId xmlns:p14="http://schemas.microsoft.com/office/powerpoint/2010/main" val="296518010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References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Boussard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16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Design of a Ring RF System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CERN SL/91-2 (RFS, rev.), 1991,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2"/>
              </a:rPr>
              <a:t>http://cds.cern.ch/record/1023436/files/CM-P00065157.pdf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Montesinos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	</a:t>
            </a:r>
            <a:r>
              <a:rPr lang="en-GB" sz="16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Accelerators for Medical Applications - Radio Frequency Powering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CERN-2017-004-SP,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http://cds.cern.ch/record/2315172/files/1804.08535.pdf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Garoby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16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Low level </a:t>
            </a:r>
            <a:r>
              <a:rPr lang="en-GB" sz="16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GB" sz="16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building blocks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CERN-1992-003, 1991,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4"/>
              </a:rPr>
              <a:t>http://cds.cern.ch/record/225609/files/CM-P00059483.pdf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J. W. Wang, G. A. Loew, </a:t>
            </a:r>
            <a:r>
              <a:rPr lang="en-GB" sz="16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Field Emission and RF Breakdown in High-Gradient Room-Temperature </a:t>
            </a:r>
            <a:r>
              <a:rPr lang="en-GB" sz="16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Linac</a:t>
            </a:r>
            <a:r>
              <a:rPr lang="en-GB" sz="16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Structures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SLAC-PUB-7684, 1997,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5"/>
              </a:rPr>
              <a:t>http://www.slac.stanford.edu/cgi-wrap/getdoc/slac-pub-7684.pdf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W. D. Kilpatrick, </a:t>
            </a:r>
            <a:r>
              <a:rPr lang="en-GB" sz="16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Criterion for vacuum sparking designed to include both rf and dc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Rev. Sci.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Instrum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. 28 (1957), 1957,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6"/>
              </a:rPr>
              <a:t>http://inspirehep.net/record/44645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H. Damerau, </a:t>
            </a:r>
            <a:r>
              <a:rPr lang="en-GB" sz="16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Radio-Frequency (RF) Systems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CAS, Introduction to Accelerator Physics,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7"/>
              </a:rPr>
              <a:t>https://arxiv.org/abs/2108.06237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716602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39750" y="763712"/>
            <a:ext cx="77771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If exact RF frequency not critical,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choose standard value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Off-the-shelf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components easily available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frequency ranges used by industry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Exchange of developments and equipment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amongst research laboratories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Some standard frequencies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9750" y="1298825"/>
          <a:ext cx="810101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2413">
                  <a:extLst>
                    <a:ext uri="{9D8B030D-6E8A-4147-A177-3AD203B41FA5}">
                      <a16:colId xmlns:a16="http://schemas.microsoft.com/office/drawing/2014/main" val="4219077158"/>
                    </a:ext>
                  </a:extLst>
                </a:gridCol>
                <a:gridCol w="2278600">
                  <a:extLst>
                    <a:ext uri="{9D8B030D-6E8A-4147-A177-3AD203B41FA5}">
                      <a16:colId xmlns:a16="http://schemas.microsoft.com/office/drawing/2014/main" val="2559531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Accelerator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51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Hadron synchrotrons (PSB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, PS, JPARC RCS, MR)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&lt;10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100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Hadron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accelerators and storage rings (RHIC, SPS)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~200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MHz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786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Electron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storage rings (LEP, ESRF, Soleil)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352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894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Electron storage rings (DORIS, BESSY,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SLS,…)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499.6…499.8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383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Superconducting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electron </a:t>
                      </a:r>
                      <a:r>
                        <a:rPr lang="en-GB" baseline="0" dirty="0" err="1">
                          <a:latin typeface="Constantia" panose="02030602050306030303" pitchFamily="18" charset="0"/>
                        </a:rPr>
                        <a:t>linacs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and FELs (X-FEL, ILC)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1300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MHz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45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Normal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conducting electron </a:t>
                      </a:r>
                      <a:r>
                        <a:rPr lang="en-GB" baseline="0" dirty="0" err="1">
                          <a:latin typeface="Constantia" panose="02030602050306030303" pitchFamily="18" charset="0"/>
                        </a:rPr>
                        <a:t>linacs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(SLAC)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2856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744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High-gradient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electron </a:t>
                      </a:r>
                      <a:r>
                        <a:rPr lang="en-GB" baseline="0" dirty="0" err="1">
                          <a:latin typeface="Constantia" panose="02030602050306030303" pitchFamily="18" charset="0"/>
                        </a:rPr>
                        <a:t>linac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(CLIC)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11.99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706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1510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power amplifier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1108075" y="1111250"/>
          <a:ext cx="6638925" cy="538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972388" imgH="5657850" progId="Excel.Sheet.8">
                  <p:embed/>
                </p:oleObj>
              </mc:Choice>
              <mc:Fallback>
                <p:oleObj name="Worksheet" r:id="rId2" imgW="6972388" imgH="5657850" progId="Excel.Sheet.8">
                  <p:embed/>
                  <p:pic>
                    <p:nvPicPr>
                      <p:cNvPr id="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075" y="1111250"/>
                        <a:ext cx="6638925" cy="538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913884" y="6225947"/>
            <a:ext cx="999313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GB" sz="1477" b="1" dirty="0">
                <a:solidFill>
                  <a:prstClr val="black"/>
                </a:solidFill>
                <a:latin typeface="Constantia" panose="02030602050306030303" pitchFamily="18" charset="0"/>
              </a:rPr>
              <a:t>E. Jensen</a:t>
            </a:r>
            <a:endParaRPr lang="en-US" sz="1477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17537" y="738886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capability of commercially available amplifier types</a:t>
            </a:r>
          </a:p>
        </p:txBody>
      </p:sp>
    </p:spTree>
    <p:extLst>
      <p:ext uri="{BB962C8B-B14F-4D97-AF65-F5344CB8AC3E}">
        <p14:creationId xmlns:p14="http://schemas.microsoft.com/office/powerpoint/2010/main" val="13193913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/>
            </p:nvGraphicFramePr>
            <p:xfrm>
              <a:off x="539750" y="990599"/>
              <a:ext cx="8064500" cy="55389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17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467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744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onstantia" panose="02030602050306030303" pitchFamily="18" charset="0"/>
                            </a:rPr>
                            <a:t>Advantages</a:t>
                          </a:r>
                          <a:endParaRPr lang="en-GB" dirty="0"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onstantia" panose="02030602050306030303" pitchFamily="18" charset="0"/>
                            </a:rPr>
                            <a:t>Disadvantages</a:t>
                          </a:r>
                          <a:endParaRPr lang="en-GB" dirty="0"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91144"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US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Large beam aperture</a:t>
                          </a:r>
                          <a:br>
                            <a:rPr lang="en-US" b="1" i="1" baseline="3000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</a:br>
                          <a:endParaRPr lang="en-US" b="1" i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Long RF buckets, large acceptance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US" b="1" i="0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Clr>
                              <a:schemeClr val="tx1"/>
                            </a:buClr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i="0" baseline="0" dirty="0">
                              <a:solidFill>
                                <a:srgbClr val="FF0000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Wide-band </a:t>
                          </a: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or</a:t>
                          </a:r>
                          <a:r>
                            <a:rPr lang="en-US" b="1" i="0" baseline="0" dirty="0">
                              <a:solidFill>
                                <a:srgbClr val="FF0000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 wide range tunable cavities </a:t>
                          </a: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possible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US" b="1" i="0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Power amplification and transmission straightforward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Clr>
                              <a:schemeClr val="tx1"/>
                            </a:buClr>
                            <a:buFont typeface="Arial" panose="020B0604020202020204" pitchFamily="34" charset="0"/>
                            <a:buChar char="•"/>
                          </a:pPr>
                          <a:endParaRPr lang="en-GB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</a:endParaRPr>
                        </a:p>
                        <a:p>
                          <a:pPr marL="342900" indent="-342900">
                            <a:buClr>
                              <a:schemeClr val="tx1"/>
                            </a:buClr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Bulky cavities, size scales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 1/</a:t>
                          </a:r>
                          <a:r>
                            <a:rPr lang="en-US" b="1" i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f</a:t>
                          </a: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, volume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 1/</a:t>
                          </a:r>
                          <a:r>
                            <a:rPr lang="en-US" b="1" i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f</a:t>
                          </a:r>
                          <a:r>
                            <a:rPr lang="en-US" b="1" i="1" baseline="3000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3</a:t>
                          </a:r>
                          <a:endParaRPr lang="en-US" b="1" i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342900" indent="-342900">
                            <a:buClr>
                              <a:schemeClr val="tx1"/>
                            </a:buClr>
                            <a:buFont typeface="Arial" panose="020B0604020202020204" pitchFamily="34" charset="0"/>
                            <a:buChar char="•"/>
                          </a:pPr>
                          <a:endParaRPr lang="en-US" b="1" i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b="1" baseline="0" dirty="0" err="1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</a:rPr>
                            <a:t>Lossy</a:t>
                          </a:r>
                          <a:r>
                            <a:rPr lang="en-GB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</a:rPr>
                            <a:t> material to downsize cavities</a:t>
                          </a: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endParaRPr lang="en-GB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</a:rPr>
                            <a:t>Moderate or low acceleration gradient</a:t>
                          </a: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endParaRPr lang="en-GB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</a:rPr>
                            <a:t>Short particle bunches difficult to generate</a:t>
                          </a: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endParaRPr lang="en-GB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406900">
                    <a:tc gridSpan="2">
                      <a:txBody>
                        <a:bodyPr/>
                        <a:lstStyle/>
                        <a:p>
                          <a:pPr marL="266700" lvl="1" indent="-266700">
                            <a:buFont typeface="Symbol" panose="05050102010706020507" pitchFamily="18" charset="2"/>
                            <a:buChar char="®"/>
                          </a:pPr>
                          <a:endParaRPr lang="en-GB" b="1" baseline="0" dirty="0">
                            <a:solidFill>
                              <a:srgbClr val="1F497D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endParaRPr lang="en-GB" b="1" baseline="0" dirty="0">
                            <a:solidFill>
                              <a:srgbClr val="C0504D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/>
            </p:nvGraphicFramePr>
            <p:xfrm>
              <a:off x="539750" y="990599"/>
              <a:ext cx="8064500" cy="55389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17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467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744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onstantia" panose="02030602050306030303" pitchFamily="18" charset="0"/>
                            </a:rPr>
                            <a:t>Advantages</a:t>
                          </a:r>
                          <a:endParaRPr lang="en-GB" dirty="0"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onstantia" panose="02030602050306030303" pitchFamily="18" charset="0"/>
                            </a:rPr>
                            <a:t>Disadvantages</a:t>
                          </a:r>
                          <a:endParaRPr lang="en-GB" dirty="0"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57600"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US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Large beam aperture</a:t>
                          </a:r>
                          <a:br>
                            <a:rPr lang="en-US" b="1" i="1" baseline="3000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</a:br>
                          <a:endParaRPr lang="en-US" b="1" i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Long RF buckets, large acceptance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US" b="1" i="0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Clr>
                              <a:schemeClr val="tx1"/>
                            </a:buClr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i="0" baseline="0" dirty="0">
                              <a:solidFill>
                                <a:srgbClr val="FF0000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Wide-band </a:t>
                          </a: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or</a:t>
                          </a:r>
                          <a:r>
                            <a:rPr lang="en-US" b="1" i="0" baseline="0" dirty="0">
                              <a:solidFill>
                                <a:srgbClr val="FF0000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 wide range tunable cavities </a:t>
                          </a: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possible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US" b="1" i="0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Power amplification and transmission straightforward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99548" t="-13810" r="-602" b="-387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406900">
                    <a:tc gridSpan="2">
                      <a:txBody>
                        <a:bodyPr/>
                        <a:lstStyle/>
                        <a:p>
                          <a:pPr marL="266700" lvl="1" indent="-266700">
                            <a:buFont typeface="Symbol" panose="05050102010706020507" pitchFamily="18" charset="2"/>
                            <a:buChar char="®"/>
                          </a:pPr>
                          <a:endParaRPr lang="en-GB" b="1" baseline="0" dirty="0">
                            <a:solidFill>
                              <a:srgbClr val="1F497D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endParaRPr lang="en-GB" b="1" baseline="0" dirty="0">
                            <a:solidFill>
                              <a:srgbClr val="C0504D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Why choose a </a:t>
            </a:r>
            <a:r>
              <a:rPr lang="en-GB" sz="3200" b="1" dirty="0">
                <a:solidFill>
                  <a:srgbClr val="C0504D"/>
                </a:solidFill>
                <a:latin typeface="Constantia" pitchFamily="18" charset="0"/>
              </a:rPr>
              <a:t>low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 RF frequency?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69913" y="5208205"/>
            <a:ext cx="8070850" cy="1200329"/>
            <a:chOff x="539750" y="4670405"/>
            <a:chExt cx="8070850" cy="1200329"/>
          </a:xfrm>
        </p:grpSpPr>
        <p:sp>
          <p:nvSpPr>
            <p:cNvPr id="7" name="Rectangle 6"/>
            <p:cNvSpPr/>
            <p:nvPr/>
          </p:nvSpPr>
          <p:spPr>
            <a:xfrm>
              <a:off x="539750" y="4832330"/>
              <a:ext cx="280352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5725" lvl="1"/>
              <a:r>
                <a:rPr lang="en-GB" b="1" dirty="0">
                  <a:latin typeface="Constantia" panose="02030602050306030303" pitchFamily="18" charset="0"/>
                </a:rPr>
                <a:t>RF frequencies</a:t>
              </a: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 below</a:t>
              </a:r>
              <a:b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</a:b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 ~200 MHz</a:t>
              </a:r>
              <a:r>
                <a:rPr lang="en-GB" b="1" dirty="0">
                  <a:latin typeface="Constantia" panose="02030602050306030303" pitchFamily="18" charset="0"/>
                </a:rPr>
                <a:t> for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3746500" y="4670405"/>
              <a:ext cx="48641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Some hadron linear accelerators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Cyclotrons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Low- and medium energy hadron synchrotrons</a:t>
              </a:r>
            </a:p>
          </p:txBody>
        </p:sp>
        <p:sp>
          <p:nvSpPr>
            <p:cNvPr id="9" name="Down Arrow 8"/>
            <p:cNvSpPr/>
            <p:nvPr/>
          </p:nvSpPr>
          <p:spPr>
            <a:xfrm rot="16200000">
              <a:off x="3405847" y="4859020"/>
              <a:ext cx="681305" cy="584199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16070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/>
            </p:nvGraphicFramePr>
            <p:xfrm>
              <a:off x="539750" y="990599"/>
              <a:ext cx="8064500" cy="47307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17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467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744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onstantia" panose="02030602050306030303" pitchFamily="18" charset="0"/>
                            </a:rPr>
                            <a:t>Advantages</a:t>
                          </a:r>
                          <a:endParaRPr lang="en-GB" dirty="0"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onstantia" panose="02030602050306030303" pitchFamily="18" charset="0"/>
                            </a:rPr>
                            <a:t>Disadvantages</a:t>
                          </a:r>
                          <a:endParaRPr lang="en-GB" dirty="0"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91144"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US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Cavity size scales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 1/</a:t>
                          </a:r>
                          <a:r>
                            <a:rPr lang="en-US" b="1" i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f</a:t>
                          </a: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,</a:t>
                          </a:r>
                          <a:b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</a:b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volume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 1/</a:t>
                          </a:r>
                          <a:r>
                            <a:rPr lang="en-US" b="1" i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f</a:t>
                          </a:r>
                          <a:r>
                            <a:rPr lang="en-US" b="1" i="1" baseline="3000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3</a:t>
                          </a:r>
                          <a:br>
                            <a:rPr lang="en-US" b="1" i="1" baseline="3000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</a:br>
                          <a:endParaRPr lang="en-US" b="1" i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US" b="1" i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Break down voltage increases</a:t>
                          </a:r>
                          <a:b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</a:br>
                          <a:endParaRPr lang="en-US" b="1" i="0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High gradient per length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US" b="1" i="0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1" i="0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Particle bunches are short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Clr>
                              <a:schemeClr val="tx1"/>
                            </a:buClr>
                            <a:buFont typeface="Arial" panose="020B0604020202020204" pitchFamily="34" charset="0"/>
                            <a:buChar char="•"/>
                          </a:pPr>
                          <a:endParaRPr lang="en-GB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</a:endParaRPr>
                        </a:p>
                        <a:p>
                          <a:pPr marL="342900" indent="-342900">
                            <a:buClr>
                              <a:schemeClr val="tx1"/>
                            </a:buClr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</a:rPr>
                            <a:t>Maximum beam available aperture scales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b="1" baseline="0" dirty="0">
                              <a:solidFill>
                                <a:srgbClr val="C0504D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 </a:t>
                          </a:r>
                          <a:r>
                            <a:rPr lang="en-US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1/</a:t>
                          </a:r>
                          <a:r>
                            <a:rPr lang="en-US" b="1" i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  <a:sym typeface="Symbol" panose="05050102010706020507" pitchFamily="18" charset="2"/>
                            </a:rPr>
                            <a:t>f</a:t>
                          </a:r>
                        </a:p>
                        <a:p>
                          <a:pPr marL="342900" indent="-342900">
                            <a:buClr>
                              <a:schemeClr val="tx1"/>
                            </a:buClr>
                            <a:buFont typeface="Arial" panose="020B0604020202020204" pitchFamily="34" charset="0"/>
                            <a:buChar char="•"/>
                          </a:pPr>
                          <a:endParaRPr lang="en-US" b="1" i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  <a:sym typeface="Symbol" panose="05050102010706020507" pitchFamily="18" charset="2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b="1" baseline="0" dirty="0">
                              <a:solidFill>
                                <a:srgbClr val="FF0000"/>
                              </a:solidFill>
                              <a:latin typeface="Constantia" panose="02030602050306030303" pitchFamily="18" charset="0"/>
                            </a:rPr>
                            <a:t>No technology for wide-band </a:t>
                          </a:r>
                          <a:r>
                            <a:rPr lang="en-GB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</a:rPr>
                            <a:t>or </a:t>
                          </a:r>
                          <a:r>
                            <a:rPr lang="en-GB" b="1" baseline="0" dirty="0" err="1">
                              <a:solidFill>
                                <a:srgbClr val="FF0000"/>
                              </a:solidFill>
                              <a:latin typeface="Constantia" panose="02030602050306030303" pitchFamily="18" charset="0"/>
                            </a:rPr>
                            <a:t>tunable</a:t>
                          </a:r>
                          <a:r>
                            <a:rPr lang="en-GB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</a:rPr>
                            <a:t> cavities</a:t>
                          </a: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endParaRPr lang="en-GB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</a:rPr>
                            <a:t>Power amplifiers more difficult</a:t>
                          </a: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endParaRPr lang="en-GB" b="1" baseline="0" dirty="0">
                            <a:solidFill>
                              <a:schemeClr val="tx1"/>
                            </a:solidFill>
                            <a:latin typeface="Constantia" panose="02030602050306030303" pitchFamily="18" charset="0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chemeClr val="tx1"/>
                            </a:buClr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b="1" baseline="0" dirty="0">
                              <a:solidFill>
                                <a:schemeClr val="tx1"/>
                              </a:solidFill>
                              <a:latin typeface="Constantia" panose="02030602050306030303" pitchFamily="18" charset="0"/>
                            </a:rPr>
                            <a:t>Power transmission losses</a:t>
                          </a:r>
                          <a:endParaRPr lang="en-GB" b="1" baseline="0" dirty="0">
                            <a:solidFill>
                              <a:srgbClr val="C0504D"/>
                            </a:solidFill>
                            <a:latin typeface="Constantia" panose="02030602050306030303" pitchFamily="18" charset="0"/>
                          </a:endParaRPr>
                        </a:p>
                        <a:p>
                          <a:pPr marL="342900" indent="-342900">
                            <a:buClr>
                              <a:schemeClr val="tx1"/>
                            </a:buClr>
                            <a:buFont typeface="Arial" panose="020B0604020202020204" pitchFamily="34" charset="0"/>
                            <a:buChar char="•"/>
                          </a:pPr>
                          <a:endParaRPr lang="en-GB" b="1" baseline="0" dirty="0">
                            <a:solidFill>
                              <a:srgbClr val="C0504D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47288">
                    <a:tc gridSpan="2">
                      <a:txBody>
                        <a:bodyPr/>
                        <a:lstStyle/>
                        <a:p>
                          <a:pPr marL="266700" lvl="1" indent="-266700">
                            <a:buFont typeface="Symbol" panose="05050102010706020507" pitchFamily="18" charset="2"/>
                            <a:buChar char="®"/>
                          </a:pPr>
                          <a:endParaRPr lang="en-GB" b="1" baseline="0" dirty="0">
                            <a:solidFill>
                              <a:srgbClr val="1F497D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endParaRPr lang="en-GB" b="1" baseline="0" dirty="0">
                            <a:solidFill>
                              <a:srgbClr val="C0504D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40083117"/>
                  </p:ext>
                </p:extLst>
              </p:nvPr>
            </p:nvGraphicFramePr>
            <p:xfrm>
              <a:off x="539750" y="990599"/>
              <a:ext cx="8064500" cy="47307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17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467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744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onstantia" panose="02030602050306030303" pitchFamily="18" charset="0"/>
                            </a:rPr>
                            <a:t>Advantages</a:t>
                          </a:r>
                          <a:endParaRPr lang="en-GB" dirty="0"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onstantia" panose="02030602050306030303" pitchFamily="18" charset="0"/>
                            </a:rPr>
                            <a:t>Disadvantages</a:t>
                          </a:r>
                          <a:endParaRPr lang="en-GB" dirty="0"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089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2" t="-16243" r="-101212" b="-371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99548" t="-16243" r="-602" b="-371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47288">
                    <a:tc gridSpan="2">
                      <a:txBody>
                        <a:bodyPr/>
                        <a:lstStyle/>
                        <a:p>
                          <a:pPr marL="266700" lvl="1" indent="-266700">
                            <a:buFont typeface="Symbol" panose="05050102010706020507" pitchFamily="18" charset="2"/>
                            <a:buChar char="®"/>
                          </a:pPr>
                          <a:endParaRPr lang="en-GB" b="1" baseline="0" dirty="0" smtClean="0">
                            <a:solidFill>
                              <a:srgbClr val="1F497D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342900" indent="-342900">
                            <a:buFont typeface="Arial" panose="020B0604020202020204" pitchFamily="34" charset="0"/>
                            <a:buChar char="•"/>
                          </a:pPr>
                          <a:endParaRPr lang="en-GB" b="1" baseline="0" dirty="0" smtClean="0">
                            <a:solidFill>
                              <a:srgbClr val="C0504D"/>
                            </a:solidFill>
                            <a:latin typeface="Constantia" panose="0203060205030603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Why choose a </a:t>
            </a:r>
            <a:r>
              <a:rPr lang="en-GB" sz="3200" b="1" dirty="0">
                <a:solidFill>
                  <a:srgbClr val="C0504D"/>
                </a:solidFill>
                <a:latin typeface="Constantia" pitchFamily="18" charset="0"/>
              </a:rPr>
              <a:t>high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 RF frequency?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39750" y="4670405"/>
            <a:ext cx="8070850" cy="923330"/>
            <a:chOff x="539750" y="4670405"/>
            <a:chExt cx="8070850" cy="923330"/>
          </a:xfrm>
        </p:grpSpPr>
        <p:sp>
          <p:nvSpPr>
            <p:cNvPr id="7" name="Rectangle 6"/>
            <p:cNvSpPr/>
            <p:nvPr/>
          </p:nvSpPr>
          <p:spPr>
            <a:xfrm>
              <a:off x="539750" y="4832330"/>
              <a:ext cx="280352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5725" lvl="1"/>
              <a:r>
                <a:rPr lang="en-GB" b="1" dirty="0">
                  <a:latin typeface="Constantia" panose="02030602050306030303" pitchFamily="18" charset="0"/>
                </a:rPr>
                <a:t>RF frequencies</a:t>
              </a: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 above</a:t>
              </a:r>
              <a:b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</a:b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 ~200 MHz </a:t>
              </a:r>
              <a:r>
                <a:rPr lang="en-GB" b="1" dirty="0">
                  <a:latin typeface="Constantia" panose="02030602050306030303" pitchFamily="18" charset="0"/>
                </a:rPr>
                <a:t>used for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3746500" y="4670405"/>
              <a:ext cx="48641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Linear accelerators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Electron storage rings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High energy hadron storage rings</a:t>
              </a:r>
            </a:p>
          </p:txBody>
        </p:sp>
        <p:sp>
          <p:nvSpPr>
            <p:cNvPr id="9" name="Down Arrow 8"/>
            <p:cNvSpPr/>
            <p:nvPr/>
          </p:nvSpPr>
          <p:spPr>
            <a:xfrm rot="16200000">
              <a:off x="3405847" y="4859020"/>
              <a:ext cx="681305" cy="584199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3651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87" y="2252367"/>
            <a:ext cx="3743196" cy="26436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23" y="2253600"/>
            <a:ext cx="3721690" cy="26424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Bucket area dependence on stable phase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49" y="964117"/>
            <a:ext cx="795401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a circular accelerator the area in energy-time phase space (bucket area) depends on the stable phase</a:t>
            </a:r>
            <a:endParaRPr lang="en-GB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9067" y="2080766"/>
            <a:ext cx="3500681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Below transition, </a:t>
            </a:r>
            <a:r>
              <a:rPr lang="en-GB" sz="1662" b="1" dirty="0" err="1">
                <a:solidFill>
                  <a:prstClr val="black"/>
                </a:solidFill>
                <a:latin typeface="Symbol" panose="05050102010706020507" pitchFamily="18" charset="2"/>
              </a:rPr>
              <a:t>f</a:t>
            </a:r>
            <a:r>
              <a:rPr lang="en-GB" sz="1662" b="1" baseline="-25000" dirty="0" err="1">
                <a:solidFill>
                  <a:prstClr val="black"/>
                </a:solidFill>
                <a:latin typeface="Constantia" panose="02030602050306030303" pitchFamily="18" charset="0"/>
              </a:rPr>
              <a:t>S</a:t>
            </a:r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 = 0…90</a:t>
            </a:r>
            <a:r>
              <a:rPr lang="en-GB" sz="1662" b="1" dirty="0">
                <a:solidFill>
                  <a:prstClr val="black"/>
                </a:solidFill>
                <a:latin typeface="Calibri" panose="020F0502020204030204" pitchFamily="34" charset="0"/>
              </a:rPr>
              <a:t>°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39360" y="2080765"/>
            <a:ext cx="341376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Above transition, </a:t>
            </a:r>
            <a:r>
              <a:rPr lang="en-GB" sz="1662" b="1" dirty="0" err="1">
                <a:solidFill>
                  <a:prstClr val="black"/>
                </a:solidFill>
                <a:latin typeface="Symbol" panose="05050102010706020507" pitchFamily="18" charset="2"/>
              </a:rPr>
              <a:t>f</a:t>
            </a:r>
            <a:r>
              <a:rPr lang="en-GB" sz="1662" b="1" baseline="-25000" dirty="0" err="1">
                <a:solidFill>
                  <a:prstClr val="black"/>
                </a:solidFill>
                <a:latin typeface="Constantia" panose="02030602050306030303" pitchFamily="18" charset="0"/>
              </a:rPr>
              <a:t>S</a:t>
            </a:r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 = 90</a:t>
            </a:r>
            <a:r>
              <a:rPr lang="en-GB" sz="1662" b="1" dirty="0">
                <a:solidFill>
                  <a:prstClr val="black"/>
                </a:solidFill>
                <a:latin typeface="Calibri" panose="020F0502020204030204" pitchFamily="34" charset="0"/>
              </a:rPr>
              <a:t>°</a:t>
            </a:r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…180</a:t>
            </a:r>
            <a:r>
              <a:rPr lang="en-GB" sz="1662" b="1" dirty="0">
                <a:solidFill>
                  <a:prstClr val="black"/>
                </a:solidFill>
                <a:latin typeface="Calibri" panose="020F0502020204030204" pitchFamily="34" charset="0"/>
              </a:rPr>
              <a:t>°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39749" y="5122583"/>
            <a:ext cx="795401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Typical synchronous phase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respect to 0</a:t>
            </a:r>
            <a:r>
              <a:rPr lang="en-GB" sz="2100" b="1" dirty="0">
                <a:latin typeface="Calibri" panose="020F0502020204030204" pitchFamily="34" charset="0"/>
                <a:cs typeface="Times New Roman" pitchFamily="18" charset="0"/>
                <a:sym typeface="Wingdings" pitchFamily="2" charset="2"/>
              </a:rPr>
              <a:t>°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or 180</a:t>
            </a:r>
            <a:r>
              <a:rPr lang="en-GB" sz="2100" b="1" dirty="0">
                <a:latin typeface="Calibri" panose="020F0502020204030204" pitchFamily="34" charset="0"/>
                <a:cs typeface="Times New Roman" pitchFamily="18" charset="0"/>
                <a:sym typeface="Wingdings" pitchFamily="2" charset="2"/>
              </a:rPr>
              <a:t>°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Hadron accelerators:	&lt; 40</a:t>
            </a:r>
            <a:r>
              <a:rPr lang="en-GB" b="1" dirty="0">
                <a:latin typeface="Calibri" panose="020F0502020204030204" pitchFamily="34" charset="0"/>
                <a:cs typeface="Times New Roman" pitchFamily="18" charset="0"/>
                <a:sym typeface="Wingdings" pitchFamily="2" charset="2"/>
              </a:rPr>
              <a:t>°</a:t>
            </a: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 storage rings:	~ 20</a:t>
            </a:r>
            <a:r>
              <a:rPr lang="en-GB" b="1" dirty="0">
                <a:latin typeface="Calibri" panose="020F0502020204030204" pitchFamily="34" charset="0"/>
                <a:cs typeface="Times New Roman" pitchFamily="18" charset="0"/>
                <a:sym typeface="Wingdings" pitchFamily="2" charset="2"/>
              </a:rPr>
              <a:t>°</a:t>
            </a: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806264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 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7825" y="1659681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Cavity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877825" y="3196173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Power amplifier</a:t>
            </a:r>
          </a:p>
        </p:txBody>
      </p:sp>
      <p:sp>
        <p:nvSpPr>
          <p:cNvPr id="5" name="Rectangle 4"/>
          <p:cNvSpPr/>
          <p:nvPr/>
        </p:nvSpPr>
        <p:spPr>
          <a:xfrm>
            <a:off x="877825" y="4742939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Low-level RF</a:t>
            </a:r>
          </a:p>
          <a:p>
            <a:pPr algn="ctr"/>
            <a:r>
              <a:rPr lang="en-GB" sz="2100" b="1" dirty="0">
                <a:latin typeface="Constantia" panose="02030602050306030303" pitchFamily="18" charset="0"/>
              </a:rPr>
              <a:t>system</a:t>
            </a:r>
          </a:p>
        </p:txBody>
      </p:sp>
      <p:sp>
        <p:nvSpPr>
          <p:cNvPr id="7" name="Right Arrow 6"/>
          <p:cNvSpPr/>
          <p:nvPr/>
        </p:nvSpPr>
        <p:spPr>
          <a:xfrm rot="16200000">
            <a:off x="1728273" y="2661788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6200000">
            <a:off x="1728273" y="4208555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6200000">
            <a:off x="1728273" y="1125296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82866" y="6595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2" name="Right Arrow 11"/>
          <p:cNvSpPr/>
          <p:nvPr/>
        </p:nvSpPr>
        <p:spPr>
          <a:xfrm rot="16200000">
            <a:off x="1728272" y="5755322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82865" y="62819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626778" y="1799894"/>
            <a:ext cx="46536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Convert RF power into longitudinal electric field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Amplify low-power signal from beam control to kW, MW or GW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Provide RF signals with correct frequency, amplitude and phase</a:t>
            </a:r>
          </a:p>
        </p:txBody>
      </p:sp>
      <p:sp>
        <p:nvSpPr>
          <p:cNvPr id="3" name="Rectangle 2"/>
          <p:cNvSpPr/>
          <p:nvPr/>
        </p:nvSpPr>
        <p:spPr>
          <a:xfrm>
            <a:off x="770561" y="4533900"/>
            <a:ext cx="2527443" cy="216356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03238" y="659566"/>
            <a:ext cx="3027362" cy="387433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3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Frequency and v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Shunt impedance, beam loading, power coupling</a:t>
            </a:r>
            <a:endParaRPr lang="en-GB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latin typeface="Constantia" pitchFamily="18" charset="0"/>
              </a:rPr>
              <a:t>Local feedback</a:t>
            </a: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Beam phase control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81701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ctangle 7"/>
          <p:cNvSpPr>
            <a:spLocks noChangeArrowheads="1"/>
          </p:cNvSpPr>
          <p:nvPr/>
        </p:nvSpPr>
        <p:spPr bwMode="auto">
          <a:xfrm>
            <a:off x="503237" y="5021876"/>
            <a:ext cx="8278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Antennas work in transmission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and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reception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cavities transfers energy to the beam, but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it also works in the opposite, unwanted direction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Reciprocity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Picture 3" descr="A diagram of a cell phon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C5E9ECF7-EFCD-AB88-FB71-05F62B9174D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5422" y="211018"/>
            <a:ext cx="3030297" cy="4620358"/>
          </a:xfrm>
          <a:prstGeom prst="rect">
            <a:avLst/>
          </a:prstGeom>
        </p:spPr>
      </p:pic>
      <p:pic>
        <p:nvPicPr>
          <p:cNvPr id="8" name="Picture 7" descr="A box of portable radi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8575845B-E128-FD0A-2A24-22F7667C12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8345" y="740372"/>
            <a:ext cx="3223475" cy="324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3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ctangle 7"/>
          <p:cNvSpPr>
            <a:spLocks noChangeArrowheads="1"/>
          </p:cNvSpPr>
          <p:nvPr/>
        </p:nvSpPr>
        <p:spPr bwMode="auto">
          <a:xfrm>
            <a:off x="503237" y="838200"/>
            <a:ext cx="8278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transfer from cavity to beam, but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beam to cavity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Both, RF generator and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can induce voltage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cavity</a:t>
            </a: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 beam induced voltage by reducing </a:t>
            </a:r>
            <a:r>
              <a:rPr lang="en-GB" sz="20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0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but not efficient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Obviously needs more power 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$$$</a:t>
            </a: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Feedback to decrease the apparent impedance for the beam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amplifier to counteract beam induced voltage</a:t>
            </a:r>
          </a:p>
        </p:txBody>
      </p:sp>
      <p:grpSp>
        <p:nvGrpSpPr>
          <p:cNvPr id="151" name="Group 150"/>
          <p:cNvGrpSpPr/>
          <p:nvPr/>
        </p:nvGrpSpPr>
        <p:grpSpPr>
          <a:xfrm>
            <a:off x="5855139" y="2046152"/>
            <a:ext cx="557278" cy="2135942"/>
            <a:chOff x="5252013" y="2046152"/>
            <a:chExt cx="557278" cy="2135942"/>
          </a:xfrm>
        </p:grpSpPr>
        <p:grpSp>
          <p:nvGrpSpPr>
            <p:cNvPr id="66" name="Group 65"/>
            <p:cNvGrpSpPr/>
            <p:nvPr/>
          </p:nvGrpSpPr>
          <p:grpSpPr>
            <a:xfrm>
              <a:off x="5252013" y="3013754"/>
              <a:ext cx="513188" cy="214853"/>
              <a:chOff x="3400623" y="2600252"/>
              <a:chExt cx="441652" cy="142948"/>
            </a:xfrm>
          </p:grpSpPr>
          <p:cxnSp>
            <p:nvCxnSpPr>
              <p:cNvPr id="67" name="Straight Arrow Connector 66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/>
            <p:cNvCxnSpPr/>
            <p:nvPr/>
          </p:nvCxnSpPr>
          <p:spPr>
            <a:xfrm flipV="1">
              <a:off x="5510936" y="2083308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5515464" y="3223637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Oval 134"/>
            <p:cNvSpPr/>
            <p:nvPr/>
          </p:nvSpPr>
          <p:spPr>
            <a:xfrm>
              <a:off x="5465380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Oval 138"/>
            <p:cNvSpPr/>
            <p:nvPr/>
          </p:nvSpPr>
          <p:spPr>
            <a:xfrm>
              <a:off x="546538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487467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Reduction of cavity impedance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3687763" y="2090964"/>
            <a:ext cx="3603126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684"/>
          <p:cNvSpPr>
            <a:spLocks noChangeArrowheads="1"/>
          </p:cNvSpPr>
          <p:nvPr/>
        </p:nvSpPr>
        <p:spPr bwMode="auto">
          <a:xfrm>
            <a:off x="659041" y="2893592"/>
            <a:ext cx="14811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r>
              <a:rPr lang="en-GB" altLang="en-US" sz="2000" b="1" dirty="0">
                <a:solidFill>
                  <a:srgbClr val="FF0000"/>
                </a:solidFill>
                <a:latin typeface="Constantia" panose="02030602050306030303" pitchFamily="18" charset="0"/>
              </a:rPr>
              <a:t>Drive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4721815" y="2536455"/>
            <a:ext cx="229060" cy="1145299"/>
            <a:chOff x="2888616" y="2282692"/>
            <a:chExt cx="152400" cy="762000"/>
          </a:xfrm>
        </p:grpSpPr>
        <p:sp>
          <p:nvSpPr>
            <p:cNvPr id="56" name="Arc 55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7" name="Arc 56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8" name="Arc 57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9" name="Arc 58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60" name="Arc 59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332045" y="2575110"/>
            <a:ext cx="711436" cy="1062181"/>
            <a:chOff x="1995716" y="2236837"/>
            <a:chExt cx="473339" cy="706700"/>
          </a:xfrm>
        </p:grpSpPr>
        <p:sp>
          <p:nvSpPr>
            <p:cNvPr id="62" name="Oval 61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rgbClr val="FF0000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rgbClr val="FF0000"/>
                </a:solidFill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Straight Connector 68"/>
          <p:cNvCxnSpPr/>
          <p:nvPr/>
        </p:nvCxnSpPr>
        <p:spPr>
          <a:xfrm flipV="1">
            <a:off x="4836346" y="2083309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4836346" y="3665253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3687761" y="2083308"/>
            <a:ext cx="0" cy="498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3687761" y="3637294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3697307" y="4134901"/>
            <a:ext cx="35935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Isosceles Triangle 77"/>
          <p:cNvSpPr/>
          <p:nvPr/>
        </p:nvSpPr>
        <p:spPr>
          <a:xfrm rot="5400000">
            <a:off x="2247584" y="2805459"/>
            <a:ext cx="705898" cy="598515"/>
          </a:xfrm>
          <a:prstGeom prst="triangl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>
              <a:solidFill>
                <a:srgbClr val="FF0000"/>
              </a:solidFill>
            </a:endParaRPr>
          </a:p>
        </p:txBody>
      </p:sp>
      <p:cxnSp>
        <p:nvCxnSpPr>
          <p:cNvPr id="79" name="Straight Arrow Connector 78"/>
          <p:cNvCxnSpPr>
            <a:stCxn id="78" idx="0"/>
          </p:cNvCxnSpPr>
          <p:nvPr/>
        </p:nvCxnSpPr>
        <p:spPr>
          <a:xfrm>
            <a:off x="2899792" y="3104719"/>
            <a:ext cx="476410" cy="2407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814513" y="3108651"/>
            <a:ext cx="486623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/>
          <p:cNvGrpSpPr/>
          <p:nvPr/>
        </p:nvGrpSpPr>
        <p:grpSpPr>
          <a:xfrm>
            <a:off x="6935170" y="2566358"/>
            <a:ext cx="711436" cy="1062181"/>
            <a:chOff x="1995716" y="2236837"/>
            <a:chExt cx="473339" cy="706700"/>
          </a:xfrm>
        </p:grpSpPr>
        <p:sp>
          <p:nvSpPr>
            <p:cNvPr id="86" name="Oval 85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87" name="Oval 86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Connector 88"/>
          <p:cNvCxnSpPr/>
          <p:nvPr/>
        </p:nvCxnSpPr>
        <p:spPr>
          <a:xfrm flipV="1">
            <a:off x="7290888" y="2078038"/>
            <a:ext cx="0" cy="494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7290888" y="3628540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 rot="16200000">
            <a:off x="7393051" y="2913164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3512076" y="2913163"/>
            <a:ext cx="1387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Final amp</a:t>
            </a:r>
          </a:p>
        </p:txBody>
      </p:sp>
      <p:sp>
        <p:nvSpPr>
          <p:cNvPr id="136" name="Oval 135"/>
          <p:cNvSpPr/>
          <p:nvPr/>
        </p:nvSpPr>
        <p:spPr>
          <a:xfrm>
            <a:off x="4788318" y="2050627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/>
          <p:cNvSpPr/>
          <p:nvPr/>
        </p:nvSpPr>
        <p:spPr>
          <a:xfrm>
            <a:off x="4787166" y="4087708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2" name="Group 151"/>
          <p:cNvGrpSpPr/>
          <p:nvPr/>
        </p:nvGrpSpPr>
        <p:grpSpPr>
          <a:xfrm>
            <a:off x="5339620" y="2046152"/>
            <a:ext cx="464954" cy="2135942"/>
            <a:chOff x="5981645" y="2046152"/>
            <a:chExt cx="464954" cy="2135942"/>
          </a:xfrm>
        </p:grpSpPr>
        <p:sp>
          <p:nvSpPr>
            <p:cNvPr id="65" name="Rectangle 64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Oval 136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Oval 137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6124775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sp>
        <p:nvSpPr>
          <p:cNvPr id="147" name="TextBox 146"/>
          <p:cNvSpPr txBox="1"/>
          <p:nvPr/>
        </p:nvSpPr>
        <p:spPr>
          <a:xfrm>
            <a:off x="4837991" y="2184801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302110" y="3651044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i="1" baseline="-25000" dirty="0">
                <a:solidFill>
                  <a:srgbClr val="FF0000"/>
                </a:solidFill>
                <a:latin typeface="Constantia" panose="02030602050306030303" pitchFamily="18" charset="0"/>
              </a:rPr>
              <a:t>G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7266624" y="3622405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i="1" baseline="-25000" dirty="0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7D5A981-B1D3-40D8-A6DA-C55A2C8E55E5}"/>
              </a:ext>
            </a:extLst>
          </p:cNvPr>
          <p:cNvGrpSpPr/>
          <p:nvPr/>
        </p:nvGrpSpPr>
        <p:grpSpPr>
          <a:xfrm>
            <a:off x="4922779" y="4928752"/>
            <a:ext cx="1892639" cy="363650"/>
            <a:chOff x="4922779" y="4928752"/>
            <a:chExt cx="1892639" cy="363650"/>
          </a:xfrm>
        </p:grpSpPr>
        <p:pic>
          <p:nvPicPr>
            <p:cNvPr id="3" name="Picture 2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7DF3DFE8-50FD-4E5C-B979-BD14F6DCC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342273">
              <a:off x="4922779" y="4928752"/>
              <a:ext cx="866637" cy="363650"/>
            </a:xfrm>
            <a:prstGeom prst="rect">
              <a:avLst/>
            </a:prstGeom>
          </p:spPr>
        </p:pic>
        <p:pic>
          <p:nvPicPr>
            <p:cNvPr id="5" name="Picture 4" descr="A picture containing calendar&#10;&#10;Description automatically generated">
              <a:extLst>
                <a:ext uri="{FF2B5EF4-FFF2-40B4-BE49-F238E27FC236}">
                  <a16:creationId xmlns:a16="http://schemas.microsoft.com/office/drawing/2014/main" id="{7689C275-B705-41B3-8F98-4987C0208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163235">
              <a:off x="6236030" y="4932141"/>
              <a:ext cx="579388" cy="340680"/>
            </a:xfrm>
            <a:prstGeom prst="rect">
              <a:avLst/>
            </a:prstGeom>
          </p:spPr>
        </p:pic>
        <p:pic>
          <p:nvPicPr>
            <p:cNvPr id="81" name="Picture 80" descr="Calendar&#10;&#10;Description automatically generated">
              <a:extLst>
                <a:ext uri="{FF2B5EF4-FFF2-40B4-BE49-F238E27FC236}">
                  <a16:creationId xmlns:a16="http://schemas.microsoft.com/office/drawing/2014/main" id="{F4EA8622-401A-418B-ABA8-95E9FB68A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AAAAAA"/>
                </a:clrFrom>
                <a:clrTo>
                  <a:srgbClr val="AAAAAA">
                    <a:alpha val="0"/>
                  </a:srgbClr>
                </a:clrTo>
              </a:clrChange>
            </a:blip>
            <a:srcRect l="48453" r="9418" b="70244"/>
            <a:stretch/>
          </p:blipFill>
          <p:spPr>
            <a:xfrm rot="409517">
              <a:off x="5652896" y="4939778"/>
              <a:ext cx="647407" cy="3518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334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Particle velocity depends on its type: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Old television set (30 kV):	</a:t>
            </a:r>
            <a:r>
              <a:rPr lang="en-GB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Electrons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30% of </a:t>
            </a: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</a:p>
          <a:p>
            <a:pPr lvl="6">
              <a:spcBef>
                <a:spcPct val="20000"/>
              </a:spcBef>
              <a:buClr>
                <a:schemeClr val="tx1"/>
              </a:buClr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GB" b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Protons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just at  0.7%</a:t>
            </a:r>
            <a:endParaRPr lang="en-US" b="1" baseline="30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Small synchrotron (500 MeV):	</a:t>
            </a:r>
            <a:r>
              <a:rPr lang="en-US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Electrons</a:t>
            </a: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99.99995%</a:t>
            </a:r>
          </a:p>
          <a:p>
            <a:pPr lvl="7">
              <a:spcBef>
                <a:spcPct val="20000"/>
              </a:spcBef>
            </a:pP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US" b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Protons</a:t>
            </a: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75.8%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 electron accelerators at ‘fixed’ frequency</a:t>
            </a:r>
          </a:p>
          <a:p>
            <a:pPr algn="l">
              <a:spcBef>
                <a:spcPct val="20000"/>
              </a:spcBef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Particle velocity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80" y="1371020"/>
            <a:ext cx="2949364" cy="28510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241" y="1370872"/>
            <a:ext cx="3166794" cy="28817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AF8F9"/>
              </a:clrFrom>
              <a:clrTo>
                <a:srgbClr val="FAF8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783" y="3483275"/>
            <a:ext cx="1934308" cy="19343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80" y="854112"/>
            <a:ext cx="2840466" cy="3630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99783" y="1437066"/>
            <a:ext cx="44916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00FF"/>
                </a:solidFill>
                <a:latin typeface="Constantia" panose="02030602050306030303" pitchFamily="18" charset="0"/>
              </a:rPr>
              <a:t>p</a:t>
            </a:r>
            <a:r>
              <a:rPr lang="en-US" sz="2100" b="1" baseline="30000" dirty="0">
                <a:solidFill>
                  <a:srgbClr val="0000FF"/>
                </a:solidFill>
                <a:latin typeface="Constantia" panose="02030602050306030303" pitchFamily="18" charset="0"/>
              </a:rPr>
              <a:t>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55891" y="1435399"/>
            <a:ext cx="3914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FF0000"/>
                </a:solidFill>
                <a:latin typeface="Constantia" panose="02030602050306030303" pitchFamily="18" charset="0"/>
              </a:rPr>
              <a:t>e</a:t>
            </a:r>
            <a:r>
              <a:rPr lang="en-US" sz="2100" b="1" baseline="30000" dirty="0">
                <a:solidFill>
                  <a:srgbClr val="FF0000"/>
                </a:solidFill>
                <a:latin typeface="Constantia" panose="02030602050306030303" pitchFamily="18" charset="0"/>
              </a:rPr>
              <a:t>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07622" y="2001471"/>
            <a:ext cx="44916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00FF"/>
                </a:solidFill>
                <a:latin typeface="Constantia" panose="02030602050306030303" pitchFamily="18" charset="0"/>
              </a:rPr>
              <a:t>p</a:t>
            </a:r>
            <a:r>
              <a:rPr lang="en-US" sz="2100" b="1" baseline="30000" dirty="0">
                <a:solidFill>
                  <a:srgbClr val="0000FF"/>
                </a:solidFill>
                <a:latin typeface="Constantia" panose="02030602050306030303" pitchFamily="18" charset="0"/>
              </a:rPr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63730" y="1999804"/>
            <a:ext cx="3914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FF0000"/>
                </a:solidFill>
                <a:latin typeface="Constantia" panose="02030602050306030303" pitchFamily="18" charset="0"/>
              </a:rPr>
              <a:t>e</a:t>
            </a:r>
            <a:r>
              <a:rPr lang="en-US" sz="2100" b="1" baseline="30000" dirty="0">
                <a:solidFill>
                  <a:srgbClr val="FF0000"/>
                </a:solidFill>
                <a:latin typeface="Constantia" panose="02030602050306030303" pitchFamily="18" charset="0"/>
              </a:rPr>
              <a:t>-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364" y="5412976"/>
            <a:ext cx="1506982" cy="121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457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ctangle 7"/>
          <p:cNvSpPr>
            <a:spLocks noChangeArrowheads="1"/>
          </p:cNvSpPr>
          <p:nvPr/>
        </p:nvSpPr>
        <p:spPr bwMode="auto">
          <a:xfrm>
            <a:off x="503237" y="838200"/>
            <a:ext cx="8278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transfer from cavity to beam, but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beam to cavity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Both, RF generator and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can induce voltage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cavity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Compare</a:t>
            </a:r>
            <a:r>
              <a:rPr lang="en-GB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drive signal (no beam) with gap (beam and generator)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Amplify</a:t>
            </a:r>
            <a:r>
              <a:rPr lang="en-GB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inverted difference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Reduction of cavity impedance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3687763" y="2090964"/>
            <a:ext cx="3603126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684"/>
          <p:cNvSpPr>
            <a:spLocks noChangeArrowheads="1"/>
          </p:cNvSpPr>
          <p:nvPr/>
        </p:nvSpPr>
        <p:spPr bwMode="auto">
          <a:xfrm>
            <a:off x="796468" y="3816343"/>
            <a:ext cx="14811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r>
              <a:rPr lang="en-GB" altLang="en-US" sz="2000" b="1" dirty="0">
                <a:latin typeface="Constantia" panose="02030602050306030303" pitchFamily="18" charset="0"/>
              </a:rPr>
              <a:t>Drive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4721815" y="2536455"/>
            <a:ext cx="229060" cy="1145299"/>
            <a:chOff x="2888616" y="2282692"/>
            <a:chExt cx="152400" cy="762000"/>
          </a:xfrm>
        </p:grpSpPr>
        <p:sp>
          <p:nvSpPr>
            <p:cNvPr id="56" name="Arc 55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7" name="Arc 56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8" name="Arc 57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9" name="Arc 58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60" name="Arc 59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332045" y="2575110"/>
            <a:ext cx="711436" cy="1062181"/>
            <a:chOff x="1995716" y="2236837"/>
            <a:chExt cx="473339" cy="706700"/>
          </a:xfrm>
        </p:grpSpPr>
        <p:sp>
          <p:nvSpPr>
            <p:cNvPr id="62" name="Oval 61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chemeClr val="tx1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chemeClr val="tx1"/>
                </a:solidFill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Straight Connector 68"/>
          <p:cNvCxnSpPr/>
          <p:nvPr/>
        </p:nvCxnSpPr>
        <p:spPr>
          <a:xfrm flipV="1">
            <a:off x="4836346" y="2083309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4836346" y="3665253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3687761" y="2083308"/>
            <a:ext cx="0" cy="498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3687761" y="3637294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3697307" y="4134901"/>
            <a:ext cx="35935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Isosceles Triangle 77"/>
          <p:cNvSpPr/>
          <p:nvPr/>
        </p:nvSpPr>
        <p:spPr>
          <a:xfrm rot="5400000">
            <a:off x="2247584" y="2805459"/>
            <a:ext cx="705898" cy="59851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>
              <a:solidFill>
                <a:schemeClr val="tx1"/>
              </a:solidFill>
            </a:endParaRPr>
          </a:p>
        </p:txBody>
      </p:sp>
      <p:cxnSp>
        <p:nvCxnSpPr>
          <p:cNvPr id="79" name="Straight Arrow Connector 78"/>
          <p:cNvCxnSpPr>
            <a:stCxn id="78" idx="0"/>
          </p:cNvCxnSpPr>
          <p:nvPr/>
        </p:nvCxnSpPr>
        <p:spPr>
          <a:xfrm>
            <a:off x="2899792" y="3104719"/>
            <a:ext cx="476410" cy="2407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814513" y="3108651"/>
            <a:ext cx="48662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/>
          <p:cNvGrpSpPr/>
          <p:nvPr/>
        </p:nvGrpSpPr>
        <p:grpSpPr>
          <a:xfrm>
            <a:off x="6935170" y="2566358"/>
            <a:ext cx="711436" cy="1062181"/>
            <a:chOff x="1995716" y="2236837"/>
            <a:chExt cx="473339" cy="706700"/>
          </a:xfrm>
        </p:grpSpPr>
        <p:sp>
          <p:nvSpPr>
            <p:cNvPr id="86" name="Oval 85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chemeClr val="tx1"/>
                </a:solidFill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chemeClr val="tx1"/>
                </a:solidFill>
              </a:endParaRPr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Connector 88"/>
          <p:cNvCxnSpPr/>
          <p:nvPr/>
        </p:nvCxnSpPr>
        <p:spPr>
          <a:xfrm flipV="1">
            <a:off x="7290888" y="2078038"/>
            <a:ext cx="0" cy="494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7290888" y="3628540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 rot="16200000">
            <a:off x="7393051" y="2913164"/>
            <a:ext cx="870751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3512076" y="2913163"/>
            <a:ext cx="1387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Final amp</a:t>
            </a:r>
          </a:p>
        </p:txBody>
      </p:sp>
      <p:sp>
        <p:nvSpPr>
          <p:cNvPr id="136" name="Oval 135"/>
          <p:cNvSpPr/>
          <p:nvPr/>
        </p:nvSpPr>
        <p:spPr>
          <a:xfrm>
            <a:off x="4788318" y="2050627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/>
          <p:cNvSpPr/>
          <p:nvPr/>
        </p:nvSpPr>
        <p:spPr>
          <a:xfrm>
            <a:off x="4787166" y="4087708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TextBox 146"/>
          <p:cNvSpPr txBox="1"/>
          <p:nvPr/>
        </p:nvSpPr>
        <p:spPr>
          <a:xfrm>
            <a:off x="4837991" y="2184801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>
                <a:latin typeface="Constantia" panose="02030602050306030303" pitchFamily="18" charset="0"/>
              </a:rPr>
              <a:t>L</a:t>
            </a:r>
            <a:endParaRPr lang="en-GB" sz="2100" b="1" i="1" dirty="0">
              <a:latin typeface="Constantia" panose="02030602050306030303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302110" y="3651044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I</a:t>
            </a:r>
            <a:r>
              <a:rPr lang="en-GB" sz="2100" b="1" i="1" baseline="-25000" dirty="0">
                <a:latin typeface="Constantia" panose="02030602050306030303" pitchFamily="18" charset="0"/>
              </a:rPr>
              <a:t>G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7266624" y="3622405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i="1" baseline="-25000" dirty="0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1540763" y="2090964"/>
            <a:ext cx="0" cy="744303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2295081" y="1949236"/>
            <a:ext cx="803911" cy="27778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62" dirty="0">
                <a:solidFill>
                  <a:srgbClr val="FF0000"/>
                </a:solidFill>
                <a:latin typeface="Constantia" panose="02030602050306030303" pitchFamily="18" charset="0"/>
              </a:rPr>
              <a:t>FB ret.</a:t>
            </a:r>
          </a:p>
        </p:txBody>
      </p:sp>
      <p:cxnSp>
        <p:nvCxnSpPr>
          <p:cNvPr id="92" name="Straight Connector 91"/>
          <p:cNvCxnSpPr/>
          <p:nvPr/>
        </p:nvCxnSpPr>
        <p:spPr>
          <a:xfrm>
            <a:off x="1528763" y="2081778"/>
            <a:ext cx="76631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098992" y="2090964"/>
            <a:ext cx="58876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268974" y="2698563"/>
            <a:ext cx="544875" cy="769441"/>
            <a:chOff x="871471" y="3042333"/>
            <a:chExt cx="544875" cy="769441"/>
          </a:xfrm>
        </p:grpSpPr>
        <p:sp>
          <p:nvSpPr>
            <p:cNvPr id="94" name="Oval 93"/>
            <p:cNvSpPr/>
            <p:nvPr/>
          </p:nvSpPr>
          <p:spPr>
            <a:xfrm>
              <a:off x="871471" y="3180144"/>
              <a:ext cx="544875" cy="54487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rgbClr val="FF0000"/>
                </a:solidFill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914401" y="3042333"/>
              <a:ext cx="466176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4400" b="1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cxnSp>
        <p:nvCxnSpPr>
          <p:cNvPr id="96" name="Straight Arrow Connector 95"/>
          <p:cNvCxnSpPr/>
          <p:nvPr/>
        </p:nvCxnSpPr>
        <p:spPr>
          <a:xfrm flipV="1">
            <a:off x="1540800" y="3385921"/>
            <a:ext cx="0" cy="474085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5347692" y="1640967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V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552925" y="2501285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-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551600" y="3241569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+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381" y="5716376"/>
            <a:ext cx="3085777" cy="686058"/>
          </a:xfrm>
          <a:prstGeom prst="rect">
            <a:avLst/>
          </a:prstGeom>
        </p:spPr>
      </p:pic>
      <p:grpSp>
        <p:nvGrpSpPr>
          <p:cNvPr id="102" name="Group 101"/>
          <p:cNvGrpSpPr/>
          <p:nvPr/>
        </p:nvGrpSpPr>
        <p:grpSpPr>
          <a:xfrm>
            <a:off x="5855139" y="2046152"/>
            <a:ext cx="557278" cy="2135942"/>
            <a:chOff x="5252013" y="2046152"/>
            <a:chExt cx="557278" cy="2135942"/>
          </a:xfrm>
        </p:grpSpPr>
        <p:grpSp>
          <p:nvGrpSpPr>
            <p:cNvPr id="103" name="Group 102"/>
            <p:cNvGrpSpPr/>
            <p:nvPr/>
          </p:nvGrpSpPr>
          <p:grpSpPr>
            <a:xfrm>
              <a:off x="5252013" y="3013754"/>
              <a:ext cx="513188" cy="214853"/>
              <a:chOff x="3400623" y="2600252"/>
              <a:chExt cx="441652" cy="142948"/>
            </a:xfrm>
          </p:grpSpPr>
          <p:cxnSp>
            <p:nvCxnSpPr>
              <p:cNvPr id="109" name="Straight Arrow Connector 108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 flipV="1">
              <a:off x="5510936" y="2083308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5515464" y="3223637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/>
            <p:cNvSpPr/>
            <p:nvPr/>
          </p:nvSpPr>
          <p:spPr>
            <a:xfrm>
              <a:off x="5465380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/>
            <p:cNvSpPr/>
            <p:nvPr/>
          </p:nvSpPr>
          <p:spPr>
            <a:xfrm>
              <a:off x="546538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487467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339620" y="2046152"/>
            <a:ext cx="464954" cy="2135942"/>
            <a:chOff x="5981645" y="2046152"/>
            <a:chExt cx="464954" cy="2135942"/>
          </a:xfrm>
        </p:grpSpPr>
        <p:sp>
          <p:nvSpPr>
            <p:cNvPr id="112" name="Rectangle 111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113" name="Straight Connector 112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Oval 114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Oval 115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124775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98318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00113" y="1308211"/>
            <a:ext cx="3545723" cy="2765574"/>
            <a:chOff x="884400" y="1800000"/>
            <a:chExt cx="3841200" cy="299603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600" y="1800000"/>
              <a:ext cx="3840000" cy="28800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84400" y="2784476"/>
              <a:ext cx="334800" cy="7717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1605" y="2999437"/>
              <a:ext cx="1904148" cy="3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7" dirty="0">
                  <a:latin typeface="Constantia" panose="02030602050306030303" pitchFamily="18" charset="0"/>
                </a:rPr>
                <a:t>Gain [dB]</a:t>
              </a:r>
              <a:endParaRPr lang="en-GB" sz="1477" dirty="0">
                <a:latin typeface="Constantia" panose="02030602050306030303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143225" y="4518660"/>
              <a:ext cx="1361975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21092" y="4449763"/>
              <a:ext cx="1904148" cy="3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7" dirty="0">
                  <a:latin typeface="Constantia" panose="02030602050306030303" pitchFamily="18" charset="0"/>
                </a:rPr>
                <a:t>Frequency [MHz]</a:t>
              </a:r>
              <a:endParaRPr lang="en-GB" sz="1477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2062105" y="1143863"/>
            <a:ext cx="1336431" cy="245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1" name="TextBox 20"/>
          <p:cNvSpPr txBox="1"/>
          <p:nvPr/>
        </p:nvSpPr>
        <p:spPr>
          <a:xfrm>
            <a:off x="1354797" y="857933"/>
            <a:ext cx="2671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nstantia" panose="02030602050306030303" pitchFamily="18" charset="0"/>
              </a:rPr>
              <a:t>Transfer function with and without feedback</a:t>
            </a:r>
            <a:endParaRPr lang="en-GB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897282" y="1844749"/>
            <a:ext cx="0" cy="734158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334575" y="1847675"/>
            <a:ext cx="633046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2334575" y="2578905"/>
            <a:ext cx="633046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867921" y="2046167"/>
            <a:ext cx="762003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77" b="1" dirty="0">
                <a:solidFill>
                  <a:srgbClr val="4A7EBB"/>
                </a:solidFill>
                <a:latin typeface="Constantia" panose="02030602050306030303" pitchFamily="18" charset="0"/>
              </a:rPr>
              <a:t>~24 dB</a:t>
            </a:r>
            <a:endParaRPr lang="en-GB" sz="1477" b="1" dirty="0">
              <a:solidFill>
                <a:srgbClr val="4A7EBB"/>
              </a:solidFill>
              <a:latin typeface="Constantia" panose="02030602050306030303" pitchFamily="18" charset="0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10 MHz RF system in CERN 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4454796" y="1260494"/>
            <a:ext cx="433621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Feedback gain of 24 dB</a:t>
            </a:r>
          </a:p>
          <a:p>
            <a:pPr marL="355600" indent="-3556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Equivalent impedance,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i="1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Z</a:t>
            </a:r>
            <a:r>
              <a:rPr lang="en-GB" sz="2100" b="1" baseline="-25000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eq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100" b="1" dirty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 reduced</a:t>
            </a:r>
          </a:p>
          <a:p>
            <a:pPr marL="355600" indent="-3556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for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amplifier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remains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unchanged, </a:t>
            </a:r>
            <a:r>
              <a:rPr lang="en-GB" sz="21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Z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100" b="1" dirty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i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E4C0020-60F2-2AC5-E79D-20BE1A6AB2B4}"/>
              </a:ext>
            </a:extLst>
          </p:cNvPr>
          <p:cNvGrpSpPr/>
          <p:nvPr/>
        </p:nvGrpSpPr>
        <p:grpSpPr>
          <a:xfrm>
            <a:off x="2552355" y="4564092"/>
            <a:ext cx="4381499" cy="842691"/>
            <a:chOff x="4546600" y="3136900"/>
            <a:chExt cx="4381499" cy="842691"/>
          </a:xfrm>
        </p:grpSpPr>
        <p:sp>
          <p:nvSpPr>
            <p:cNvPr id="2" name="Rectangle 1"/>
            <p:cNvSpPr/>
            <p:nvPr/>
          </p:nvSpPr>
          <p:spPr>
            <a:xfrm>
              <a:off x="5715000" y="3136900"/>
              <a:ext cx="1663700" cy="842691"/>
            </a:xfrm>
            <a:prstGeom prst="rect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onstantia" panose="02030602050306030303" pitchFamily="18" charset="0"/>
                </a:rPr>
                <a:t>Cavity, amplifier with feedback</a:t>
              </a: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5283200" y="3410437"/>
              <a:ext cx="431800" cy="30010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ight Arrow 38"/>
            <p:cNvSpPr/>
            <p:nvPr/>
          </p:nvSpPr>
          <p:spPr>
            <a:xfrm rot="10800000">
              <a:off x="7378700" y="3408192"/>
              <a:ext cx="431800" cy="30010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46600" y="3337796"/>
              <a:ext cx="7747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Z</a:t>
              </a:r>
              <a:r>
                <a:rPr lang="en-GB" sz="2100" b="1" dirty="0">
                  <a:latin typeface="Constantia" panose="02030602050306030303" pitchFamily="18" charset="0"/>
                </a:rPr>
                <a:t>(</a:t>
              </a:r>
              <a:r>
                <a:rPr lang="en-GB" sz="2100" b="1" dirty="0">
                  <a:latin typeface="Symbol" panose="05050102010706020507" pitchFamily="18" charset="2"/>
                </a:rPr>
                <a:t>w</a:t>
              </a:r>
              <a:r>
                <a:rPr lang="en-GB" sz="2100" b="1" dirty="0">
                  <a:latin typeface="Constantia" panose="02030602050306030303" pitchFamily="18" charset="0"/>
                </a:rPr>
                <a:t>)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835896" y="3312036"/>
              <a:ext cx="10922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 err="1">
                  <a:latin typeface="Constantia" panose="02030602050306030303" pitchFamily="18" charset="0"/>
                </a:rPr>
                <a:t>Z</a:t>
              </a:r>
              <a:r>
                <a:rPr lang="en-GB" sz="2100" b="1" baseline="-25000" dirty="0" err="1">
                  <a:latin typeface="Constantia" panose="02030602050306030303" pitchFamily="18" charset="0"/>
                </a:rPr>
                <a:t>eq</a:t>
              </a:r>
              <a:r>
                <a:rPr lang="en-GB" sz="2100" b="1" dirty="0">
                  <a:latin typeface="Constantia" panose="02030602050306030303" pitchFamily="18" charset="0"/>
                </a:rPr>
                <a:t>(</a:t>
              </a:r>
              <a:r>
                <a:rPr lang="en-GB" sz="2100" b="1" dirty="0">
                  <a:latin typeface="Symbol" panose="05050102010706020507" pitchFamily="18" charset="2"/>
                </a:rPr>
                <a:t>w</a:t>
              </a:r>
              <a:r>
                <a:rPr lang="en-GB" sz="2100" b="1" dirty="0">
                  <a:latin typeface="Constantia" panose="02030602050306030303" pitchFamily="18" charset="0"/>
                </a:rPr>
                <a:t>)</a:t>
              </a:r>
            </a:p>
          </p:txBody>
        </p:sp>
      </p:grpSp>
      <p:sp>
        <p:nvSpPr>
          <p:cNvPr id="6" name="Rectangle 7">
            <a:extLst>
              <a:ext uri="{FF2B5EF4-FFF2-40B4-BE49-F238E27FC236}">
                <a16:creationId xmlns:a16="http://schemas.microsoft.com/office/drawing/2014/main" id="{F63E55C9-8327-4849-3740-AFC96EE76F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37" y="5727161"/>
            <a:ext cx="8278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Asymmetric cavity optimized for energy flow to beam</a:t>
            </a:r>
          </a:p>
        </p:txBody>
      </p:sp>
    </p:spTree>
    <p:extLst>
      <p:ext uri="{BB962C8B-B14F-4D97-AF65-F5344CB8AC3E}">
        <p14:creationId xmlns:p14="http://schemas.microsoft.com/office/powerpoint/2010/main" val="57582902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 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7825" y="1659681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Cavity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877825" y="3196173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Power amplifier</a:t>
            </a:r>
          </a:p>
        </p:txBody>
      </p:sp>
      <p:sp>
        <p:nvSpPr>
          <p:cNvPr id="5" name="Rectangle 4"/>
          <p:cNvSpPr/>
          <p:nvPr/>
        </p:nvSpPr>
        <p:spPr>
          <a:xfrm>
            <a:off x="877825" y="4742939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Low-level RF</a:t>
            </a:r>
          </a:p>
          <a:p>
            <a:pPr algn="ctr"/>
            <a:r>
              <a:rPr lang="en-GB" sz="2100" b="1" dirty="0">
                <a:latin typeface="Constantia" panose="02030602050306030303" pitchFamily="18" charset="0"/>
              </a:rPr>
              <a:t>system</a:t>
            </a:r>
          </a:p>
        </p:txBody>
      </p:sp>
      <p:sp>
        <p:nvSpPr>
          <p:cNvPr id="9" name="Right Arrow 8"/>
          <p:cNvSpPr/>
          <p:nvPr/>
        </p:nvSpPr>
        <p:spPr>
          <a:xfrm rot="16200000">
            <a:off x="1728273" y="1125296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82866" y="6595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2" name="Right Arrow 11"/>
          <p:cNvSpPr/>
          <p:nvPr/>
        </p:nvSpPr>
        <p:spPr>
          <a:xfrm rot="16200000">
            <a:off x="1728272" y="5755322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82865" y="6281966"/>
            <a:ext cx="9028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626778" y="1799894"/>
            <a:ext cx="46536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Convert RF power into longitudinal electric field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Amplify low-power signal from beam control to kW, MW or GW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Provide RF signals with correct frequency, amplitude and phase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70548" y="765868"/>
            <a:ext cx="2527443" cy="378558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6200000">
            <a:off x="1728273" y="2661788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6200000">
            <a:off x="1728273" y="4208555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813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Choice of parameters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prstClr val="black"/>
                </a:solidFill>
                <a:latin typeface="Constantia" pitchFamily="18" charset="0"/>
              </a:rPr>
              <a:t>Frequency and v</a:t>
            </a:r>
            <a:r>
              <a:rPr lang="en-GB" sz="1800" b="1" dirty="0">
                <a:solidFill>
                  <a:prstClr val="black"/>
                </a:solidFill>
                <a:latin typeface="Constantia" pitchFamily="18" charset="0"/>
              </a:rPr>
              <a:t>oltage</a:t>
            </a:r>
            <a:endParaRPr lang="en-US" sz="1800" b="1" dirty="0">
              <a:solidFill>
                <a:prstClr val="black"/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Shunt impedance, beam loading, power coupling</a:t>
            </a:r>
            <a:endParaRPr lang="en-GB" sz="1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Power amplifiers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Tube or solid state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Low-level RF system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Beam phase control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933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DF8368A-93F9-4E09-B0CB-F719BE6980D6}"/>
              </a:ext>
            </a:extLst>
          </p:cNvPr>
          <p:cNvSpPr/>
          <p:nvPr/>
        </p:nvSpPr>
        <p:spPr>
          <a:xfrm>
            <a:off x="5207162" y="1444598"/>
            <a:ext cx="3022435" cy="4164747"/>
          </a:xfrm>
          <a:prstGeom prst="roundRect">
            <a:avLst>
              <a:gd name="adj" fmla="val 7006"/>
            </a:avLst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551246" y="792318"/>
            <a:ext cx="2113885" cy="390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39" b="1" dirty="0">
                <a:solidFill>
                  <a:srgbClr val="FF0000"/>
                </a:solidFill>
                <a:latin typeface="Constantia" panose="02030602050306030303" pitchFamily="18" charset="0"/>
              </a:rPr>
              <a:t>Accelerator type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334199" y="1542319"/>
            <a:ext cx="2406430" cy="390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39" b="1" dirty="0">
                <a:solidFill>
                  <a:srgbClr val="C0504D"/>
                </a:solidFill>
                <a:latin typeface="Constantia" panose="02030602050306030303" pitchFamily="18" charset="0"/>
              </a:rPr>
              <a:t>Linear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756549" y="1770149"/>
            <a:ext cx="1723556" cy="390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39" b="1" dirty="0">
                <a:solidFill>
                  <a:srgbClr val="C0504D"/>
                </a:solidFill>
                <a:latin typeface="Constantia" panose="02030602050306030303" pitchFamily="18" charset="0"/>
              </a:rPr>
              <a:t>(single pass)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670631" y="1183715"/>
            <a:ext cx="1228926" cy="403497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098692" y="1183715"/>
            <a:ext cx="1229538" cy="403497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 for high-energy accelerators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7946" y="2189175"/>
            <a:ext cx="3868615" cy="4032657"/>
            <a:chOff x="547946" y="2189175"/>
            <a:chExt cx="3868615" cy="4032657"/>
          </a:xfrm>
        </p:grpSpPr>
        <p:grpSp>
          <p:nvGrpSpPr>
            <p:cNvPr id="5" name="Group 4"/>
            <p:cNvGrpSpPr/>
            <p:nvPr/>
          </p:nvGrpSpPr>
          <p:grpSpPr>
            <a:xfrm>
              <a:off x="547946" y="2189175"/>
              <a:ext cx="3868615" cy="764850"/>
              <a:chOff x="620516" y="2435918"/>
              <a:chExt cx="3868615" cy="764850"/>
            </a:xfrm>
          </p:grpSpPr>
          <p:cxnSp>
            <p:nvCxnSpPr>
              <p:cNvPr id="74" name="Straight Arrow Connector 73"/>
              <p:cNvCxnSpPr/>
              <p:nvPr/>
            </p:nvCxnSpPr>
            <p:spPr>
              <a:xfrm flipH="1">
                <a:off x="1547446" y="2435919"/>
                <a:ext cx="666220" cy="45534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>
                <a:off x="2892697" y="2435918"/>
                <a:ext cx="666857" cy="4552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2801008" y="2810020"/>
                <a:ext cx="1688123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39" b="1" dirty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Hadrons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20516" y="2810020"/>
                <a:ext cx="2028361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939" b="1" dirty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Electron</a:t>
                </a:r>
              </a:p>
            </p:txBody>
          </p:sp>
        </p:grpSp>
        <p:cxnSp>
          <p:nvCxnSpPr>
            <p:cNvPr id="39" name="Straight Arrow Connector 38"/>
            <p:cNvCxnSpPr/>
            <p:nvPr/>
          </p:nvCxnSpPr>
          <p:spPr>
            <a:xfrm>
              <a:off x="1435445" y="2932684"/>
              <a:ext cx="0" cy="50775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487746" y="2932808"/>
              <a:ext cx="0" cy="50775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 rot="16200000">
              <a:off x="42857" y="4471963"/>
              <a:ext cx="2810575" cy="68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939" b="1" dirty="0">
                  <a:solidFill>
                    <a:srgbClr val="1F497D"/>
                  </a:solidFill>
                  <a:latin typeface="Constantia" panose="02030602050306030303" pitchFamily="18" charset="0"/>
                </a:rPr>
                <a:t>Maximum RF voltage, constant velocity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2049418" y="4471962"/>
              <a:ext cx="2810573" cy="68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939" b="1" dirty="0">
                  <a:solidFill>
                    <a:srgbClr val="1F497D"/>
                  </a:solidFill>
                  <a:latin typeface="Constantia" panose="02030602050306030303" pitchFamily="18" charset="0"/>
                </a:rPr>
                <a:t>Maximum RF voltage, variable velocity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469246" y="1542898"/>
            <a:ext cx="2406430" cy="390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39" b="1" dirty="0">
                <a:solidFill>
                  <a:srgbClr val="C0504D"/>
                </a:solidFill>
                <a:latin typeface="Constantia" panose="02030602050306030303" pitchFamily="18" charset="0"/>
              </a:rPr>
              <a:t>Circular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906202" y="1797517"/>
            <a:ext cx="1723556" cy="390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39" b="1" dirty="0">
                <a:solidFill>
                  <a:srgbClr val="C0504D"/>
                </a:solidFill>
                <a:latin typeface="Constantia" panose="02030602050306030303" pitchFamily="18" charset="0"/>
              </a:rPr>
              <a:t>(multi-pass)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789389" y="2189175"/>
            <a:ext cx="3868615" cy="4592271"/>
            <a:chOff x="4789389" y="2189175"/>
            <a:chExt cx="3868615" cy="4592271"/>
          </a:xfrm>
        </p:grpSpPr>
        <p:cxnSp>
          <p:nvCxnSpPr>
            <p:cNvPr id="118" name="Straight Arrow Connector 117"/>
            <p:cNvCxnSpPr/>
            <p:nvPr/>
          </p:nvCxnSpPr>
          <p:spPr>
            <a:xfrm>
              <a:off x="5716319" y="2932808"/>
              <a:ext cx="0" cy="50775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>
              <a:off x="7768620" y="2932932"/>
              <a:ext cx="0" cy="50775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 rot="16200000">
              <a:off x="4695536" y="4014575"/>
              <a:ext cx="2041566" cy="987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939" b="1" dirty="0">
                  <a:solidFill>
                    <a:srgbClr val="1F497D"/>
                  </a:solidFill>
                  <a:latin typeface="Constantia" panose="02030602050306030303" pitchFamily="18" charset="0"/>
                </a:rPr>
                <a:t>Compensate synchrotron radiation losses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6587858" y="4283569"/>
              <a:ext cx="2281138" cy="68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939" b="1" dirty="0">
                  <a:solidFill>
                    <a:srgbClr val="1F497D"/>
                  </a:solidFill>
                  <a:latin typeface="Constantia" panose="02030602050306030303" pitchFamily="18" charset="0"/>
                </a:rPr>
                <a:t>Sweep frequency with beam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4789389" y="2189175"/>
              <a:ext cx="3868615" cy="764850"/>
              <a:chOff x="620516" y="2435918"/>
              <a:chExt cx="3868615" cy="764850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flipH="1">
                <a:off x="1547446" y="2435919"/>
                <a:ext cx="666220" cy="45534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2892697" y="2435918"/>
                <a:ext cx="666857" cy="4552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2801008" y="2810020"/>
                <a:ext cx="1688123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39" b="1" dirty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Hadrons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0516" y="2810020"/>
                <a:ext cx="2028361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939" b="1" dirty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Electron</a:t>
                </a:r>
              </a:p>
            </p:txBody>
          </p: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5980" y="5709453"/>
              <a:ext cx="2311119" cy="38308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5657043" y="6442892"/>
              <a:ext cx="22343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Constantia" panose="02030602050306030303" pitchFamily="18" charset="0"/>
                </a:rPr>
                <a:t>*Exceptions (rare) exist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778168" y="5554595"/>
              <a:ext cx="3401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Constantia" panose="02030602050306030303" pitchFamily="18" charset="0"/>
                </a:rPr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36517</TotalTime>
  <Words>3889</Words>
  <Application>Microsoft Office PowerPoint</Application>
  <PresentationFormat>On-screen Show (4:3)</PresentationFormat>
  <Paragraphs>1206</Paragraphs>
  <Slides>72</Slides>
  <Notes>10</Notes>
  <HiddenSlides>0</HiddenSlides>
  <MMClips>4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72</vt:i4>
      </vt:variant>
    </vt:vector>
  </HeadingPairs>
  <TitlesOfParts>
    <vt:vector size="86" baseType="lpstr">
      <vt:lpstr>Arial</vt:lpstr>
      <vt:lpstr>Calibri</vt:lpstr>
      <vt:lpstr>Calibri Light</vt:lpstr>
      <vt:lpstr>Cambria Math</vt:lpstr>
      <vt:lpstr>Constantia</vt:lpstr>
      <vt:lpstr>Symbol</vt:lpstr>
      <vt:lpstr>Times New Roman</vt:lpstr>
      <vt:lpstr>Verdana</vt:lpstr>
      <vt:lpstr>Wingdings</vt:lpstr>
      <vt:lpstr>Office Theme</vt:lpstr>
      <vt:lpstr>1_Office Theme</vt:lpstr>
      <vt:lpstr>Equation</vt:lpstr>
      <vt:lpstr>Image</vt:lpstr>
      <vt:lpstr>Worksheet</vt:lpstr>
      <vt:lpstr>RF Systems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Timing, Synchronization &amp; Longitudinal Aspects I</dc:title>
  <dc:creator>Heiko Damerau</dc:creator>
  <cp:lastModifiedBy>Heiko Damerau</cp:lastModifiedBy>
  <cp:revision>725</cp:revision>
  <cp:lastPrinted>2022-05-08T15:18:03Z</cp:lastPrinted>
  <dcterms:created xsi:type="dcterms:W3CDTF">2017-02-20T17:52:05Z</dcterms:created>
  <dcterms:modified xsi:type="dcterms:W3CDTF">2025-03-10T17:58:24Z</dcterms:modified>
</cp:coreProperties>
</file>