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1"/>
  </p:notesMasterIdLst>
  <p:handoutMasterIdLst>
    <p:handoutMasterId r:id="rId92"/>
  </p:handoutMasterIdLst>
  <p:sldIdLst>
    <p:sldId id="256" r:id="rId2"/>
    <p:sldId id="532" r:id="rId3"/>
    <p:sldId id="525" r:id="rId4"/>
    <p:sldId id="464" r:id="rId5"/>
    <p:sldId id="465" r:id="rId6"/>
    <p:sldId id="260" r:id="rId7"/>
    <p:sldId id="354" r:id="rId8"/>
    <p:sldId id="384" r:id="rId9"/>
    <p:sldId id="370" r:id="rId10"/>
    <p:sldId id="527" r:id="rId11"/>
    <p:sldId id="534" r:id="rId12"/>
    <p:sldId id="440" r:id="rId13"/>
    <p:sldId id="371" r:id="rId14"/>
    <p:sldId id="315" r:id="rId15"/>
    <p:sldId id="374" r:id="rId16"/>
    <p:sldId id="357" r:id="rId17"/>
    <p:sldId id="358" r:id="rId18"/>
    <p:sldId id="507" r:id="rId19"/>
    <p:sldId id="508" r:id="rId20"/>
    <p:sldId id="431" r:id="rId21"/>
    <p:sldId id="436" r:id="rId22"/>
    <p:sldId id="386" r:id="rId23"/>
    <p:sldId id="392" r:id="rId24"/>
    <p:sldId id="535" r:id="rId25"/>
    <p:sldId id="380" r:id="rId26"/>
    <p:sldId id="528" r:id="rId27"/>
    <p:sldId id="381" r:id="rId28"/>
    <p:sldId id="389" r:id="rId29"/>
    <p:sldId id="462" r:id="rId30"/>
    <p:sldId id="441" r:id="rId31"/>
    <p:sldId id="363" r:id="rId32"/>
    <p:sldId id="364" r:id="rId33"/>
    <p:sldId id="510" r:id="rId34"/>
    <p:sldId id="520" r:id="rId35"/>
    <p:sldId id="529" r:id="rId36"/>
    <p:sldId id="530" r:id="rId37"/>
    <p:sldId id="531" r:id="rId38"/>
    <p:sldId id="536" r:id="rId39"/>
    <p:sldId id="511" r:id="rId40"/>
    <p:sldId id="537" r:id="rId41"/>
    <p:sldId id="366" r:id="rId42"/>
    <p:sldId id="454" r:id="rId43"/>
    <p:sldId id="455" r:id="rId44"/>
    <p:sldId id="506" r:id="rId45"/>
    <p:sldId id="403" r:id="rId46"/>
    <p:sldId id="356" r:id="rId47"/>
    <p:sldId id="419" r:id="rId48"/>
    <p:sldId id="368" r:id="rId49"/>
    <p:sldId id="424" r:id="rId50"/>
    <p:sldId id="457" r:id="rId51"/>
    <p:sldId id="426" r:id="rId52"/>
    <p:sldId id="456" r:id="rId53"/>
    <p:sldId id="512" r:id="rId54"/>
    <p:sldId id="496" r:id="rId55"/>
    <p:sldId id="335" r:id="rId56"/>
    <p:sldId id="538" r:id="rId57"/>
    <p:sldId id="539" r:id="rId58"/>
    <p:sldId id="493" r:id="rId59"/>
    <p:sldId id="327" r:id="rId60"/>
    <p:sldId id="492" r:id="rId61"/>
    <p:sldId id="348" r:id="rId62"/>
    <p:sldId id="503" r:id="rId63"/>
    <p:sldId id="428" r:id="rId64"/>
    <p:sldId id="515" r:id="rId65"/>
    <p:sldId id="350" r:id="rId66"/>
    <p:sldId id="349" r:id="rId67"/>
    <p:sldId id="439" r:id="rId68"/>
    <p:sldId id="443" r:id="rId69"/>
    <p:sldId id="444" r:id="rId70"/>
    <p:sldId id="435" r:id="rId71"/>
    <p:sldId id="434" r:id="rId72"/>
    <p:sldId id="442" r:id="rId73"/>
    <p:sldId id="516" r:id="rId74"/>
    <p:sldId id="280" r:id="rId75"/>
    <p:sldId id="429" r:id="rId76"/>
    <p:sldId id="495" r:id="rId77"/>
    <p:sldId id="274" r:id="rId78"/>
    <p:sldId id="445" r:id="rId79"/>
    <p:sldId id="518" r:id="rId80"/>
    <p:sldId id="321" r:id="rId81"/>
    <p:sldId id="322" r:id="rId82"/>
    <p:sldId id="352" r:id="rId83"/>
    <p:sldId id="466" r:id="rId84"/>
    <p:sldId id="467" r:id="rId85"/>
    <p:sldId id="468" r:id="rId86"/>
    <p:sldId id="469" r:id="rId87"/>
    <p:sldId id="470" r:id="rId88"/>
    <p:sldId id="474" r:id="rId89"/>
    <p:sldId id="475" r:id="rId90"/>
  </p:sldIdLst>
  <p:sldSz cx="9144000" cy="6858000" type="screen4x3"/>
  <p:notesSz cx="6743700" cy="9893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CC"/>
    <a:srgbClr val="FFFFFF"/>
    <a:srgbClr val="0000FF"/>
    <a:srgbClr val="293664"/>
    <a:srgbClr val="4A7DC7"/>
    <a:srgbClr val="C988D5"/>
    <a:srgbClr val="B877D5"/>
    <a:srgbClr val="B31081"/>
    <a:srgbClr val="CC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59" autoAdjust="0"/>
    <p:restoredTop sz="94752"/>
  </p:normalViewPr>
  <p:slideViewPr>
    <p:cSldViewPr>
      <p:cViewPr varScale="1">
        <p:scale>
          <a:sx n="116" d="100"/>
          <a:sy n="116" d="100"/>
        </p:scale>
        <p:origin x="61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4125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4125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F677B9B5-37AC-2348-9A67-FEADC5BC57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79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42950"/>
            <a:ext cx="4945062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699000"/>
            <a:ext cx="4943475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80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980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B9764ED-3109-9A4A-BDC3-72BFFD9D39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768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88723F-76C1-894D-AB09-9EEBBBA9AFF6}" type="slidenum">
              <a:rPr lang="fr-FR"/>
              <a:pPr/>
              <a:t>1</a:t>
            </a:fld>
            <a:endParaRPr 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30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34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37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35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17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36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6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37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56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38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92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39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97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5B8A-3EA1-D942-AC76-024D4D1F0B2C}" type="slidenum">
              <a:rPr lang="fr-FR"/>
              <a:pPr/>
              <a:t>40</a:t>
            </a:fld>
            <a:endParaRPr lang="fr-F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15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41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27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42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0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741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D396F9-4ED3-CB45-9F47-C4E448CEEB57}" type="slidenum">
              <a:rPr lang="en-US"/>
              <a:pPr eaLnBrk="1" hangingPunct="1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63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09B4C0-431E-6E4E-B013-C3C0FD0913CE}" type="slidenum">
              <a:rPr lang="en-US"/>
              <a:pPr eaLnBrk="1" hangingPunct="1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942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0BE95A-FA95-F546-8F45-75B8ECE70CF1}" type="slidenum">
              <a:rPr lang="en-US"/>
              <a:pPr eaLnBrk="1" hangingPunct="1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53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846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64032-2157-2F46-8877-AAA39CFCCCDA}" type="slidenum">
              <a:rPr lang="fr-FR"/>
              <a:pPr/>
              <a:t>54</a:t>
            </a:fld>
            <a:endParaRPr lang="fr-FR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920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7CB68-752D-934C-A0BD-B8997D671B59}" type="slidenum">
              <a:rPr lang="fr-FR"/>
              <a:pPr/>
              <a:t>55</a:t>
            </a:fld>
            <a:endParaRPr lang="fr-FR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0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12EBA-0024-E347-AA61-62C7CE6DCE8F}" type="slidenum">
              <a:rPr lang="fr-FR"/>
              <a:pPr/>
              <a:t>56</a:t>
            </a:fld>
            <a:endParaRPr lang="fr-FR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966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695BC-D7F2-0D4C-901D-755723097C46}" type="slidenum">
              <a:rPr lang="fr-FR"/>
              <a:pPr/>
              <a:t>58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511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59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613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61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7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63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64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601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9291B-7D4C-084D-AF78-1F7915622D89}" type="slidenum">
              <a:rPr lang="fr-FR"/>
              <a:pPr/>
              <a:t>65</a:t>
            </a:fld>
            <a:endParaRPr lang="fr-FR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B7658-905B-734A-BCFA-F0C0E01AADAA}" type="slidenum">
              <a:rPr lang="fr-FR"/>
              <a:pPr/>
              <a:t>66</a:t>
            </a:fld>
            <a:endParaRPr lang="fr-FR"/>
          </a:p>
        </p:txBody>
      </p:sp>
      <p:sp>
        <p:nvSpPr>
          <p:cNvPr id="8909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EFB1987-2282-D04A-95C1-75315FD3F9D5}" type="slidenum">
              <a:rPr lang="en-GB" sz="1200"/>
              <a:pPr/>
              <a:t>68</a:t>
            </a:fld>
            <a:endParaRPr lang="en-GB" sz="120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AD932E5-C584-514A-8B14-282246027720}" type="slidenum">
              <a:rPr lang="en-GB" sz="1200"/>
              <a:pPr/>
              <a:t>69</a:t>
            </a:fld>
            <a:endParaRPr lang="en-GB" sz="120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10A9256-CB7E-6F41-8C14-3CA4BE41D7E1}" type="slidenum">
              <a:rPr lang="en-GB" sz="1200"/>
              <a:pPr/>
              <a:t>70</a:t>
            </a:fld>
            <a:endParaRPr lang="en-GB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2950"/>
            <a:ext cx="4949825" cy="3713163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71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72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75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21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9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76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49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77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900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82976-50F1-4647-837B-943B6DB20FF0}" type="slidenum">
              <a:rPr lang="fr-FR"/>
              <a:pPr/>
              <a:t>79</a:t>
            </a:fld>
            <a:endParaRPr lang="fr-FR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854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FCD38A-22DE-374C-BB16-9AE4DA8EB6A2}" type="slidenum">
              <a:rPr lang="fr-FR"/>
              <a:pPr/>
              <a:t>80</a:t>
            </a:fld>
            <a:endParaRPr lang="fr-FR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492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11150A-4BAD-8E41-B9C5-22E265DBB604}" type="slidenum">
              <a:rPr lang="fr-FR"/>
              <a:pPr/>
              <a:t>81</a:t>
            </a:fld>
            <a:endParaRPr lang="fr-FR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7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2269A-D08B-B744-B069-E8C9C7920FCC}" type="slidenum">
              <a:rPr lang="fr-FR"/>
              <a:pPr/>
              <a:t>83</a:t>
            </a:fld>
            <a:endParaRPr lang="fr-FR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903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6E5AA0-E50B-AE4C-8366-A4050B4BD34A}" type="slidenum">
              <a:rPr lang="fr-FR"/>
              <a:pPr/>
              <a:t>84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5821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FDFD4-1D3A-B948-B468-6B191386AE75}" type="slidenum">
              <a:rPr lang="fr-FR"/>
              <a:pPr/>
              <a:t>85</a:t>
            </a:fld>
            <a:endParaRPr lang="fr-FR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601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8D99A-F768-3E43-9A27-FEB905484DFD}" type="slidenum">
              <a:rPr lang="fr-FR"/>
              <a:pPr/>
              <a:t>86</a:t>
            </a:fld>
            <a:endParaRPr lang="fr-FR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703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695BC-D7F2-0D4C-901D-755723097C46}" type="slidenum">
              <a:rPr lang="fr-FR"/>
              <a:pPr/>
              <a:t>87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5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10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891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2E7A69-880B-8E44-9C1D-17F860D4CF45}" type="slidenum">
              <a:rPr lang="fr-FR"/>
              <a:pPr/>
              <a:t>88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0501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F7D44-E8A2-AD41-8C54-385696292C11}" type="slidenum">
              <a:rPr lang="fr-FR"/>
              <a:pPr/>
              <a:t>89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0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13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Edwin McMillan of UC Berkley, and the Russian V.I. </a:t>
            </a:r>
            <a:r>
              <a:rPr lang="en-US" sz="1200" dirty="0" err="1"/>
              <a:t>Veksler</a:t>
            </a:r>
            <a:r>
              <a:rPr lang="en-US" sz="1200" dirty="0"/>
              <a:t> independently discovered Phase stability in 1945.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693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22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29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780A6-F809-AF43-9C7F-54AB5D2040D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5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57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D33F4-05DE-574E-9F80-3F92275AA5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4th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31752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4th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57037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9063F-6449-D74A-BFD1-8D2612EBBC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9993-866E-814F-9590-79C0644E67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1CF1-355F-8E4C-83D7-2D2953245AD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C33B-2CF7-CB49-85A2-81B8AC5FF1B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9ADFA-A9A4-B44C-9B0E-97B6A48F92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 userDrawn="1"/>
        </p:nvSpPr>
        <p:spPr bwMode="auto">
          <a:xfrm>
            <a:off x="762000" y="2133600"/>
            <a:ext cx="7848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51720" y="6519948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rPr>
              <a:t>CAS Basic, 10-14 March 2025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391400" y="6525344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0A56E5-59FD-C049-B62B-BA3B0F6BD81E}" type="slidenum">
              <a:rPr lang="en-US" sz="1400" smtClean="0">
                <a:solidFill>
                  <a:srgbClr val="000090"/>
                </a:solidFill>
              </a:rPr>
              <a:pPr algn="r"/>
              <a:t>‹#›</a:t>
            </a:fld>
            <a:endParaRPr lang="en-US" sz="1600" dirty="0">
              <a:solidFill>
                <a:srgbClr val="00009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Times New Roman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hyanim.sciences.univ-nantes.fr/Meca/Charges/linac.php" TargetMode="External"/><Relationship Id="rId4" Type="http://schemas.openxmlformats.org/officeDocument/2006/relationships/hyperlink" Target="file:///Users/tecker/cernbox/Lectures/CAS/animations/linac.swf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7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4.wmf"/><Relationship Id="rId7" Type="http://schemas.openxmlformats.org/officeDocument/2006/relationships/image" Target="../media/image36.emf"/><Relationship Id="rId12" Type="http://schemas.openxmlformats.org/officeDocument/2006/relationships/image" Target="../media/image38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35.emf"/><Relationship Id="rId10" Type="http://schemas.openxmlformats.org/officeDocument/2006/relationships/image" Target="../media/image37.emf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25.bin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48.e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4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34.bin"/><Relationship Id="rId3" Type="http://schemas.openxmlformats.org/officeDocument/2006/relationships/image" Target="../media/image50.wmf"/><Relationship Id="rId21" Type="http://schemas.openxmlformats.org/officeDocument/2006/relationships/image" Target="../media/image59.wmf"/><Relationship Id="rId7" Type="http://schemas.openxmlformats.org/officeDocument/2006/relationships/image" Target="../media/image52.e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57.wmf"/><Relationship Id="rId2" Type="http://schemas.openxmlformats.org/officeDocument/2006/relationships/oleObject" Target="../embeddings/oleObject26.bin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5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5" Type="http://schemas.openxmlformats.org/officeDocument/2006/relationships/image" Target="../media/image56.e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3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hyperlink" Target="https://phyanim.sciences.univ-nantes.fr/Meca/Charges/cyclotron.php" TargetMode="External"/><Relationship Id="rId2" Type="http://schemas.openxmlformats.org/officeDocument/2006/relationships/oleObject" Target="../embeddings/oleObject36.bin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Users/tecker/cernbox/Lectures/CAS/animations/cyclotron.swf" TargetMode="Externa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4" Type="http://schemas.openxmlformats.org/officeDocument/2006/relationships/image" Target="../media/image7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81.wmf"/><Relationship Id="rId3" Type="http://schemas.openxmlformats.org/officeDocument/2006/relationships/image" Target="../media/image76.emf"/><Relationship Id="rId7" Type="http://schemas.openxmlformats.org/officeDocument/2006/relationships/image" Target="../media/image78.emf"/><Relationship Id="rId12" Type="http://schemas.openxmlformats.org/officeDocument/2006/relationships/oleObject" Target="../embeddings/oleObject46.bin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80.wmf"/><Relationship Id="rId5" Type="http://schemas.openxmlformats.org/officeDocument/2006/relationships/image" Target="../media/image77.e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79.wmf"/><Relationship Id="rId14" Type="http://schemas.openxmlformats.org/officeDocument/2006/relationships/oleObject" Target="../embeddings/oleObject47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image" Target="../media/image82.emf"/><Relationship Id="rId7" Type="http://schemas.openxmlformats.org/officeDocument/2006/relationships/image" Target="../media/image84.emf"/><Relationship Id="rId17" Type="http://schemas.openxmlformats.org/officeDocument/2006/relationships/image" Target="../media/image740.png"/><Relationship Id="rId2" Type="http://schemas.openxmlformats.org/officeDocument/2006/relationships/oleObject" Target="../embeddings/oleObject4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83.e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8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youtube.com/watch?v=6OGvj7GZSIo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9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e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66.png"/><Relationship Id="rId3" Type="http://schemas.openxmlformats.org/officeDocument/2006/relationships/oleObject" Target="../embeddings/oleObject52.bin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8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0.png"/><Relationship Id="rId15" Type="http://schemas.openxmlformats.org/officeDocument/2006/relationships/image" Target="../media/image800.png"/><Relationship Id="rId4" Type="http://schemas.openxmlformats.org/officeDocument/2006/relationships/image" Target="../media/image92.emf"/><Relationship Id="rId14" Type="http://schemas.openxmlformats.org/officeDocument/2006/relationships/image" Target="../media/image79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0.png"/><Relationship Id="rId4" Type="http://schemas.openxmlformats.org/officeDocument/2006/relationships/image" Target="../media/image9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7" Type="http://schemas.openxmlformats.org/officeDocument/2006/relationships/image" Target="../media/image1010.png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53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81.wmf"/><Relationship Id="rId7" Type="http://schemas.openxmlformats.org/officeDocument/2006/relationships/image" Target="../media/image97.wmf"/><Relationship Id="rId2" Type="http://schemas.openxmlformats.org/officeDocument/2006/relationships/oleObject" Target="../embeddings/oleObject5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96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98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4" Type="http://schemas.openxmlformats.org/officeDocument/2006/relationships/image" Target="../media/image10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1010.png"/><Relationship Id="rId3" Type="http://schemas.openxmlformats.org/officeDocument/2006/relationships/image" Target="../media/image81.wmf"/><Relationship Id="rId7" Type="http://schemas.openxmlformats.org/officeDocument/2006/relationships/image" Target="../media/image97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108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07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13" Type="http://schemas.openxmlformats.org/officeDocument/2006/relationships/image" Target="../media/image1190.png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1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e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110.wmf"/><Relationship Id="rId14" Type="http://schemas.openxmlformats.org/officeDocument/2006/relationships/image" Target="../media/image1200.png"/></Relationships>
</file>

<file path=ppt/slides/_rels/slide5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13.wmf"/><Relationship Id="rId39" Type="http://schemas.openxmlformats.org/officeDocument/2006/relationships/image" Target="../media/image116.wmf"/><Relationship Id="rId3" Type="http://schemas.openxmlformats.org/officeDocument/2006/relationships/image" Target="../media/image127.png"/><Relationship Id="rId21" Type="http://schemas.openxmlformats.org/officeDocument/2006/relationships/image" Target="../media/image134.png"/><Relationship Id="rId34" Type="http://schemas.openxmlformats.org/officeDocument/2006/relationships/image" Target="../media/image114.wmf"/><Relationship Id="rId25" Type="http://schemas.openxmlformats.org/officeDocument/2006/relationships/oleObject" Target="../embeddings/oleObject66.bin"/><Relationship Id="rId33" Type="http://schemas.openxmlformats.org/officeDocument/2006/relationships/oleObject" Target="../embeddings/oleObject67.bin"/><Relationship Id="rId38" Type="http://schemas.openxmlformats.org/officeDocument/2006/relationships/oleObject" Target="../embeddings/oleObject70.bin"/><Relationship Id="rId20" Type="http://schemas.openxmlformats.org/officeDocument/2006/relationships/image" Target="../media/image133.png"/><Relationship Id="rId29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129.png"/><Relationship Id="rId32" Type="http://schemas.openxmlformats.org/officeDocument/2006/relationships/image" Target="../media/image59.wmf"/><Relationship Id="rId37" Type="http://schemas.openxmlformats.org/officeDocument/2006/relationships/image" Target="../media/image115.wmf"/><Relationship Id="rId23" Type="http://schemas.openxmlformats.org/officeDocument/2006/relationships/image" Target="../media/image136.png"/><Relationship Id="rId28" Type="http://schemas.openxmlformats.org/officeDocument/2006/relationships/image" Target="../media/image57.wmf"/><Relationship Id="rId36" Type="http://schemas.openxmlformats.org/officeDocument/2006/relationships/oleObject" Target="../embeddings/oleObject69.bin"/><Relationship Id="rId31" Type="http://schemas.openxmlformats.org/officeDocument/2006/relationships/oleObject" Target="../embeddings/oleObject35.bin"/><Relationship Id="rId4" Type="http://schemas.openxmlformats.org/officeDocument/2006/relationships/image" Target="../media/image128.png"/><Relationship Id="rId22" Type="http://schemas.openxmlformats.org/officeDocument/2006/relationships/image" Target="../media/image135.png"/><Relationship Id="rId27" Type="http://schemas.openxmlformats.org/officeDocument/2006/relationships/oleObject" Target="../embeddings/oleObject33.bin"/><Relationship Id="rId30" Type="http://schemas.openxmlformats.org/officeDocument/2006/relationships/image" Target="../media/image58.wmf"/><Relationship Id="rId35" Type="http://schemas.openxmlformats.org/officeDocument/2006/relationships/oleObject" Target="../embeddings/oleObject68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4" Type="http://schemas.openxmlformats.org/officeDocument/2006/relationships/image" Target="../media/image13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7" Type="http://schemas.openxmlformats.org/officeDocument/2006/relationships/image" Target="../media/image13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image" Target="../media/image13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54.bin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media" Target="../media/media6.mp4"/><Relationship Id="rId7" Type="http://schemas.openxmlformats.org/officeDocument/2006/relationships/image" Target="../media/image138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137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6.mp4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microsoft.com/office/2007/relationships/media" Target="../media/media8.mp4"/><Relationship Id="rId7" Type="http://schemas.openxmlformats.org/officeDocument/2006/relationships/image" Target="../media/image139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8.mp4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image" Target="../media/image142.png"/><Relationship Id="rId5" Type="http://schemas.openxmlformats.org/officeDocument/2006/relationships/image" Target="../media/image141.gif"/><Relationship Id="rId4" Type="http://schemas.openxmlformats.org/officeDocument/2006/relationships/notesSlide" Target="../notesSlides/notesSlide3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6.e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8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5" Type="http://schemas.openxmlformats.org/officeDocument/2006/relationships/image" Target="../media/image154.png"/><Relationship Id="rId4" Type="http://schemas.openxmlformats.org/officeDocument/2006/relationships/notesSlide" Target="../notesSlides/notesSlide3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5" Type="http://schemas.openxmlformats.org/officeDocument/2006/relationships/image" Target="../media/image155.png"/><Relationship Id="rId4" Type="http://schemas.openxmlformats.org/officeDocument/2006/relationships/notesSlide" Target="../notesSlides/notesSlide3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11.02932" TargetMode="Externa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emf"/><Relationship Id="rId13" Type="http://schemas.openxmlformats.org/officeDocument/2006/relationships/oleObject" Target="../embeddings/oleObject77.bin"/><Relationship Id="rId18" Type="http://schemas.openxmlformats.org/officeDocument/2006/relationships/image" Target="../media/image162.wmf"/><Relationship Id="rId26" Type="http://schemas.openxmlformats.org/officeDocument/2006/relationships/image" Target="../media/image9.emf"/><Relationship Id="rId3" Type="http://schemas.openxmlformats.org/officeDocument/2006/relationships/oleObject" Target="../embeddings/oleObject73.bin"/><Relationship Id="rId21" Type="http://schemas.openxmlformats.org/officeDocument/2006/relationships/oleObject" Target="../embeddings/oleObject81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159.emf"/><Relationship Id="rId17" Type="http://schemas.openxmlformats.org/officeDocument/2006/relationships/oleObject" Target="../embeddings/oleObject79.bin"/><Relationship Id="rId25" Type="http://schemas.openxmlformats.org/officeDocument/2006/relationships/oleObject" Target="../embeddings/oleObject2.bin"/><Relationship Id="rId2" Type="http://schemas.openxmlformats.org/officeDocument/2006/relationships/notesSlide" Target="../notesSlides/notesSlide41.xml"/><Relationship Id="rId16" Type="http://schemas.openxmlformats.org/officeDocument/2006/relationships/image" Target="../media/image161.emf"/><Relationship Id="rId20" Type="http://schemas.openxmlformats.org/officeDocument/2006/relationships/image" Target="../media/image16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76.bin"/><Relationship Id="rId24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78.bin"/><Relationship Id="rId23" Type="http://schemas.openxmlformats.org/officeDocument/2006/relationships/oleObject" Target="../embeddings/oleObject82.bin"/><Relationship Id="rId10" Type="http://schemas.openxmlformats.org/officeDocument/2006/relationships/image" Target="../media/image158.emf"/><Relationship Id="rId19" Type="http://schemas.openxmlformats.org/officeDocument/2006/relationships/oleObject" Target="../embeddings/oleObject80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160.emf"/><Relationship Id="rId22" Type="http://schemas.openxmlformats.org/officeDocument/2006/relationships/image" Target="../media/image10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image" Target="../media/image165.wmf"/><Relationship Id="rId7" Type="http://schemas.openxmlformats.org/officeDocument/2006/relationships/image" Target="../media/image166.wmf"/><Relationship Id="rId2" Type="http://schemas.openxmlformats.org/officeDocument/2006/relationships/image" Target="../media/image164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11.e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167.e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175.emf"/><Relationship Id="rId26" Type="http://schemas.openxmlformats.org/officeDocument/2006/relationships/image" Target="../media/image910.png"/><Relationship Id="rId3" Type="http://schemas.openxmlformats.org/officeDocument/2006/relationships/oleObject" Target="../embeddings/oleObject86.bin"/><Relationship Id="rId21" Type="http://schemas.openxmlformats.org/officeDocument/2006/relationships/oleObject" Target="../embeddings/oleObject95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172.wmf"/><Relationship Id="rId17" Type="http://schemas.openxmlformats.org/officeDocument/2006/relationships/oleObject" Target="../embeddings/oleObject93.bin"/><Relationship Id="rId25" Type="http://schemas.openxmlformats.org/officeDocument/2006/relationships/image" Target="../media/image900.png"/><Relationship Id="rId2" Type="http://schemas.openxmlformats.org/officeDocument/2006/relationships/notesSlide" Target="../notesSlides/notesSlide42.xml"/><Relationship Id="rId16" Type="http://schemas.openxmlformats.org/officeDocument/2006/relationships/image" Target="../media/image174.wmf"/><Relationship Id="rId20" Type="http://schemas.openxmlformats.org/officeDocument/2006/relationships/image" Target="../media/image17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wmf"/><Relationship Id="rId11" Type="http://schemas.openxmlformats.org/officeDocument/2006/relationships/oleObject" Target="../embeddings/oleObject90.bin"/><Relationship Id="rId24" Type="http://schemas.openxmlformats.org/officeDocument/2006/relationships/image" Target="../media/image890.png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10" Type="http://schemas.openxmlformats.org/officeDocument/2006/relationships/image" Target="../media/image171.wmf"/><Relationship Id="rId19" Type="http://schemas.openxmlformats.org/officeDocument/2006/relationships/oleObject" Target="../embeddings/oleObject94.bin"/><Relationship Id="rId4" Type="http://schemas.openxmlformats.org/officeDocument/2006/relationships/image" Target="../media/image168.wmf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173.wmf"/><Relationship Id="rId22" Type="http://schemas.openxmlformats.org/officeDocument/2006/relationships/image" Target="../media/image17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emf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98.bin"/><Relationship Id="rId12" Type="http://schemas.openxmlformats.org/officeDocument/2006/relationships/image" Target="../media/image108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9.wmf"/><Relationship Id="rId11" Type="http://schemas.openxmlformats.org/officeDocument/2006/relationships/image" Target="../media/image1070.png"/><Relationship Id="rId5" Type="http://schemas.openxmlformats.org/officeDocument/2006/relationships/oleObject" Target="../embeddings/oleObject97.bin"/><Relationship Id="rId10" Type="http://schemas.openxmlformats.org/officeDocument/2006/relationships/image" Target="../media/image1060.png"/><Relationship Id="rId4" Type="http://schemas.openxmlformats.org/officeDocument/2006/relationships/image" Target="../media/image178.e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0.png"/><Relationship Id="rId3" Type="http://schemas.openxmlformats.org/officeDocument/2006/relationships/oleObject" Target="../embeddings/oleObject99.bin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2.e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181.wmf"/><Relationship Id="rId9" Type="http://schemas.openxmlformats.org/officeDocument/2006/relationships/image" Target="../media/image1120.png"/></Relationships>
</file>

<file path=ppt/slides/_rels/slide8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13.wmf"/><Relationship Id="rId39" Type="http://schemas.openxmlformats.org/officeDocument/2006/relationships/image" Target="../media/image116.wmf"/><Relationship Id="rId3" Type="http://schemas.openxmlformats.org/officeDocument/2006/relationships/image" Target="../media/image1270.png"/><Relationship Id="rId21" Type="http://schemas.openxmlformats.org/officeDocument/2006/relationships/image" Target="../media/image1340.png"/><Relationship Id="rId34" Type="http://schemas.openxmlformats.org/officeDocument/2006/relationships/image" Target="../media/image114.wmf"/><Relationship Id="rId25" Type="http://schemas.openxmlformats.org/officeDocument/2006/relationships/oleObject" Target="../embeddings/oleObject66.bin"/><Relationship Id="rId33" Type="http://schemas.openxmlformats.org/officeDocument/2006/relationships/oleObject" Target="../embeddings/oleObject67.bin"/><Relationship Id="rId38" Type="http://schemas.openxmlformats.org/officeDocument/2006/relationships/oleObject" Target="../embeddings/oleObject70.bin"/><Relationship Id="rId20" Type="http://schemas.openxmlformats.org/officeDocument/2006/relationships/image" Target="../media/image1330.png"/><Relationship Id="rId29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1290.png"/><Relationship Id="rId32" Type="http://schemas.openxmlformats.org/officeDocument/2006/relationships/image" Target="../media/image59.wmf"/><Relationship Id="rId37" Type="http://schemas.openxmlformats.org/officeDocument/2006/relationships/image" Target="../media/image115.wmf"/><Relationship Id="rId23" Type="http://schemas.openxmlformats.org/officeDocument/2006/relationships/image" Target="../media/image1360.png"/><Relationship Id="rId28" Type="http://schemas.openxmlformats.org/officeDocument/2006/relationships/image" Target="../media/image57.wmf"/><Relationship Id="rId36" Type="http://schemas.openxmlformats.org/officeDocument/2006/relationships/oleObject" Target="../embeddings/oleObject69.bin"/><Relationship Id="rId31" Type="http://schemas.openxmlformats.org/officeDocument/2006/relationships/oleObject" Target="../embeddings/oleObject35.bin"/><Relationship Id="rId4" Type="http://schemas.openxmlformats.org/officeDocument/2006/relationships/image" Target="../media/image1280.png"/><Relationship Id="rId22" Type="http://schemas.openxmlformats.org/officeDocument/2006/relationships/image" Target="../media/image1350.png"/><Relationship Id="rId27" Type="http://schemas.openxmlformats.org/officeDocument/2006/relationships/oleObject" Target="../embeddings/oleObject33.bin"/><Relationship Id="rId30" Type="http://schemas.openxmlformats.org/officeDocument/2006/relationships/image" Target="../media/image58.wmf"/><Relationship Id="rId35" Type="http://schemas.openxmlformats.org/officeDocument/2006/relationships/oleObject" Target="../embeddings/oleObject68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3" Type="http://schemas.openxmlformats.org/officeDocument/2006/relationships/image" Target="../media/image183.png"/><Relationship Id="rId7" Type="http://schemas.openxmlformats.org/officeDocument/2006/relationships/image" Target="../media/image185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187.emf"/><Relationship Id="rId5" Type="http://schemas.openxmlformats.org/officeDocument/2006/relationships/image" Target="../media/image184.w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186.e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wmf"/><Relationship Id="rId13" Type="http://schemas.openxmlformats.org/officeDocument/2006/relationships/oleObject" Target="../embeddings/oleObject110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92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9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91.emf"/><Relationship Id="rId4" Type="http://schemas.openxmlformats.org/officeDocument/2006/relationships/image" Target="../media/image188.e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93.emf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wmf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3.bin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5.wmf"/><Relationship Id="rId5" Type="http://schemas.openxmlformats.org/officeDocument/2006/relationships/oleObject" Target="../embeddings/oleObject112.bin"/><Relationship Id="rId10" Type="http://schemas.openxmlformats.org/officeDocument/2006/relationships/image" Target="../media/image197.emf"/><Relationship Id="rId4" Type="http://schemas.openxmlformats.org/officeDocument/2006/relationships/image" Target="../media/image194.wmf"/><Relationship Id="rId9" Type="http://schemas.openxmlformats.org/officeDocument/2006/relationships/oleObject" Target="../embeddings/oleObject114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e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9.wmf"/><Relationship Id="rId5" Type="http://schemas.openxmlformats.org/officeDocument/2006/relationships/oleObject" Target="../embeddings/oleObject116.bin"/><Relationship Id="rId4" Type="http://schemas.openxmlformats.org/officeDocument/2006/relationships/image" Target="../media/image198.wmf"/><Relationship Id="rId9" Type="http://schemas.openxmlformats.org/officeDocument/2006/relationships/image" Target="../media/image201.jpe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wmf"/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0.bin"/><Relationship Id="rId12" Type="http://schemas.openxmlformats.org/officeDocument/2006/relationships/image" Target="../media/image117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3.wmf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119.bin"/><Relationship Id="rId10" Type="http://schemas.openxmlformats.org/officeDocument/2006/relationships/image" Target="../media/image205.emf"/><Relationship Id="rId4" Type="http://schemas.openxmlformats.org/officeDocument/2006/relationships/image" Target="../media/image202.wmf"/><Relationship Id="rId9" Type="http://schemas.openxmlformats.org/officeDocument/2006/relationships/oleObject" Target="../embeddings/oleObject121.bin"/><Relationship Id="rId14" Type="http://schemas.openxmlformats.org/officeDocument/2006/relationships/image" Target="../media/image181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4.bin"/><Relationship Id="rId13" Type="http://schemas.openxmlformats.org/officeDocument/2006/relationships/image" Target="../media/image210.emf"/><Relationship Id="rId3" Type="http://schemas.openxmlformats.org/officeDocument/2006/relationships/image" Target="../media/image183.png"/><Relationship Id="rId7" Type="http://schemas.openxmlformats.org/officeDocument/2006/relationships/image" Target="../media/image207.wmf"/><Relationship Id="rId12" Type="http://schemas.openxmlformats.org/officeDocument/2006/relationships/oleObject" Target="../embeddings/oleObject126.bin"/><Relationship Id="rId17" Type="http://schemas.openxmlformats.org/officeDocument/2006/relationships/image" Target="../media/image212.emf"/><Relationship Id="rId2" Type="http://schemas.openxmlformats.org/officeDocument/2006/relationships/notesSlide" Target="../notesSlides/notesSlide50.xml"/><Relationship Id="rId16" Type="http://schemas.openxmlformats.org/officeDocument/2006/relationships/oleObject" Target="../embeddings/oleObject12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23.bin"/><Relationship Id="rId11" Type="http://schemas.openxmlformats.org/officeDocument/2006/relationships/image" Target="../media/image209.wmf"/><Relationship Id="rId5" Type="http://schemas.openxmlformats.org/officeDocument/2006/relationships/image" Target="../media/image206.wmf"/><Relationship Id="rId15" Type="http://schemas.openxmlformats.org/officeDocument/2006/relationships/image" Target="../media/image211.emf"/><Relationship Id="rId10" Type="http://schemas.openxmlformats.org/officeDocument/2006/relationships/oleObject" Target="../embeddings/oleObject125.bin"/><Relationship Id="rId4" Type="http://schemas.openxmlformats.org/officeDocument/2006/relationships/oleObject" Target="../embeddings/oleObject122.bin"/><Relationship Id="rId9" Type="http://schemas.openxmlformats.org/officeDocument/2006/relationships/image" Target="../media/image208.wmf"/><Relationship Id="rId14" Type="http://schemas.openxmlformats.org/officeDocument/2006/relationships/oleObject" Target="../embeddings/oleObject127.bin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emf"/><Relationship Id="rId13" Type="http://schemas.openxmlformats.org/officeDocument/2006/relationships/oleObject" Target="../embeddings/oleObject134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1.bin"/><Relationship Id="rId12" Type="http://schemas.openxmlformats.org/officeDocument/2006/relationships/image" Target="../media/image217.emf"/><Relationship Id="rId2" Type="http://schemas.openxmlformats.org/officeDocument/2006/relationships/notesSlide" Target="../notesSlides/notesSlide51.xml"/><Relationship Id="rId16" Type="http://schemas.openxmlformats.org/officeDocument/2006/relationships/image" Target="../media/image21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4.emf"/><Relationship Id="rId11" Type="http://schemas.openxmlformats.org/officeDocument/2006/relationships/oleObject" Target="../embeddings/oleObject133.bin"/><Relationship Id="rId5" Type="http://schemas.openxmlformats.org/officeDocument/2006/relationships/oleObject" Target="../embeddings/oleObject130.bin"/><Relationship Id="rId15" Type="http://schemas.openxmlformats.org/officeDocument/2006/relationships/oleObject" Target="../embeddings/oleObject135.bin"/><Relationship Id="rId10" Type="http://schemas.openxmlformats.org/officeDocument/2006/relationships/image" Target="../media/image216.emf"/><Relationship Id="rId4" Type="http://schemas.openxmlformats.org/officeDocument/2006/relationships/image" Target="../media/image213.wmf"/><Relationship Id="rId9" Type="http://schemas.openxmlformats.org/officeDocument/2006/relationships/oleObject" Target="../embeddings/oleObject132.bin"/><Relationship Id="rId14" Type="http://schemas.openxmlformats.org/officeDocument/2006/relationships/image" Target="../media/image2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1568"/>
            <a:ext cx="7772400" cy="1523256"/>
          </a:xfrm>
        </p:spPr>
        <p:txBody>
          <a:bodyPr/>
          <a:lstStyle/>
          <a:p>
            <a:r>
              <a:rPr lang="en-US" sz="3600" dirty="0"/>
              <a:t>LONGITUDINAL</a:t>
            </a:r>
            <a:br>
              <a:rPr lang="en-US" sz="3600" dirty="0"/>
            </a:br>
            <a:r>
              <a:rPr lang="en-US" sz="3600" dirty="0"/>
              <a:t>DYNAMICS</a:t>
            </a:r>
            <a:endParaRPr lang="fr-FR" sz="3600" dirty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962178" y="1908106"/>
            <a:ext cx="32196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Frank Tecker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CERN, ATS-DO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1063625" y="5529426"/>
            <a:ext cx="7253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 dirty="0">
                <a:solidFill>
                  <a:srgbClr val="FF3300"/>
                </a:solidFill>
              </a:rPr>
              <a:t>Basics of Accelerator Physics and Technology</a:t>
            </a:r>
          </a:p>
          <a:p>
            <a:pPr algn="ctr"/>
            <a:r>
              <a:rPr lang="en-GB" sz="2000" b="1" dirty="0">
                <a:solidFill>
                  <a:srgbClr val="FF3300"/>
                </a:solidFill>
              </a:rPr>
              <a:t>10-14 March 2025</a:t>
            </a:r>
          </a:p>
        </p:txBody>
      </p:sp>
      <p:pic>
        <p:nvPicPr>
          <p:cNvPr id="2" name="Picture 1" descr="longitudinal-dynamics-bi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1" y="1484785"/>
            <a:ext cx="2368861" cy="1584176"/>
          </a:xfrm>
          <a:prstGeom prst="rect">
            <a:avLst/>
          </a:prstGeom>
        </p:spPr>
      </p:pic>
      <p:pic>
        <p:nvPicPr>
          <p:cNvPr id="3" name="Picture 2" descr="longitudinal-dynamics-pla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8538" y="3216038"/>
            <a:ext cx="2164695" cy="2158572"/>
          </a:xfrm>
          <a:prstGeom prst="rect">
            <a:avLst/>
          </a:prstGeom>
        </p:spPr>
      </p:pic>
      <p:pic>
        <p:nvPicPr>
          <p:cNvPr id="4" name="Picture 3" descr="longitudinal-dynamics-ca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10610"/>
            <a:ext cx="3608741" cy="2148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7AEC5E-8B16-4441-907A-30AE633781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000" r="43700" b="17800"/>
          <a:stretch/>
        </p:blipFill>
        <p:spPr>
          <a:xfrm>
            <a:off x="5335446" y="2802385"/>
            <a:ext cx="3574902" cy="2650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Radio-Frequency (RF) Acceleration</a:t>
            </a:r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D091F6-AED1-0E4A-B162-FE9B4A068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355658"/>
            <a:ext cx="3738725" cy="32416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A821DB-4B51-734F-B0E1-7B21CD98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412" y="3677066"/>
            <a:ext cx="4168214" cy="24175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D26371-7B39-A641-9F55-43446AC757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4843" y="1124744"/>
            <a:ext cx="1397113" cy="19953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574E56-43A0-8A42-95D4-B6AF382D2E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1247145"/>
            <a:ext cx="1366788" cy="1750512"/>
          </a:xfrm>
          <a:prstGeom prst="rect">
            <a:avLst/>
          </a:prstGeom>
        </p:spPr>
      </p:pic>
      <p:sp>
        <p:nvSpPr>
          <p:cNvPr id="45" name="Text Box 13">
            <a:extLst>
              <a:ext uri="{FF2B5EF4-FFF2-40B4-BE49-F238E27FC236}">
                <a16:creationId xmlns:a16="http://schemas.microsoft.com/office/drawing/2014/main" id="{B57E755E-5B93-3B49-AD62-4839A4E95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59" y="1196752"/>
            <a:ext cx="561662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Electrostatic acceleration limited by insulation possibilities =&gt; use </a:t>
            </a:r>
            <a:r>
              <a:rPr lang="en-US" sz="1800" dirty="0">
                <a:solidFill>
                  <a:srgbClr val="FF3300"/>
                </a:solidFill>
              </a:rPr>
              <a:t>time-varying</a:t>
            </a:r>
            <a:r>
              <a:rPr lang="en-US" sz="1800" dirty="0"/>
              <a:t> fields</a:t>
            </a:r>
            <a:endParaRPr lang="fr-FR" sz="1800" dirty="0"/>
          </a:p>
          <a:p>
            <a:pPr>
              <a:spcBef>
                <a:spcPct val="50000"/>
              </a:spcBef>
            </a:pPr>
            <a:r>
              <a:rPr lang="en-US" sz="1800" dirty="0"/>
              <a:t>1924: </a:t>
            </a:r>
            <a:r>
              <a:rPr lang="en-US" sz="1800" dirty="0" err="1"/>
              <a:t>Ising</a:t>
            </a:r>
            <a:r>
              <a:rPr lang="en-US" sz="1800" dirty="0"/>
              <a:t> suggests drift-tubes with time-varying fields </a:t>
            </a:r>
          </a:p>
          <a:p>
            <a:pPr>
              <a:spcBef>
                <a:spcPct val="50000"/>
              </a:spcBef>
            </a:pPr>
            <a:r>
              <a:rPr lang="en-US" sz="1800" dirty="0"/>
              <a:t>1928: </a:t>
            </a:r>
            <a:r>
              <a:rPr lang="en-US" sz="1800" dirty="0" err="1"/>
              <a:t>Widerøe</a:t>
            </a:r>
            <a:r>
              <a:rPr lang="en-US" sz="1800" dirty="0"/>
              <a:t> builds first demonstration linac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16F5FB-AB93-6A41-B817-B95BAB666849}"/>
              </a:ext>
            </a:extLst>
          </p:cNvPr>
          <p:cNvSpPr txBox="1"/>
          <p:nvPr/>
        </p:nvSpPr>
        <p:spPr>
          <a:xfrm>
            <a:off x="8345383" y="6094630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P.Lebrun</a:t>
            </a:r>
            <a:endParaRPr lang="en-US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5D8ACA-5D07-F04E-BD4F-ACA1E45468BB}"/>
              </a:ext>
            </a:extLst>
          </p:cNvPr>
          <p:cNvSpPr txBox="1"/>
          <p:nvPr/>
        </p:nvSpPr>
        <p:spPr>
          <a:xfrm>
            <a:off x="7667973" y="3117264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R.Widerøe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3C834F1-99E4-D24C-9206-9CABA25CD75F}"/>
              </a:ext>
            </a:extLst>
          </p:cNvPr>
          <p:cNvSpPr txBox="1"/>
          <p:nvPr/>
        </p:nvSpPr>
        <p:spPr>
          <a:xfrm>
            <a:off x="517298" y="3039859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G.Ising</a:t>
            </a:r>
            <a:endParaRPr lang="en-US" sz="1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89DB12-7832-5CA5-8059-325F9E87EFA8}"/>
              </a:ext>
            </a:extLst>
          </p:cNvPr>
          <p:cNvSpPr/>
          <p:nvPr/>
        </p:nvSpPr>
        <p:spPr bwMode="auto">
          <a:xfrm>
            <a:off x="754212" y="4365104"/>
            <a:ext cx="1584175" cy="432048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1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5532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Radio-Frequency (RF) Acceleration</a:t>
            </a:r>
            <a:endParaRPr lang="fr-FR" dirty="0"/>
          </a:p>
        </p:txBody>
      </p:sp>
      <p:pic>
        <p:nvPicPr>
          <p:cNvPr id="21509" name="Picture 12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478" y="980728"/>
            <a:ext cx="6047074" cy="206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13"/>
          <p:cNvSpPr txBox="1">
            <a:spLocks noChangeArrowheads="1"/>
          </p:cNvSpPr>
          <p:nvPr/>
        </p:nvSpPr>
        <p:spPr bwMode="auto">
          <a:xfrm>
            <a:off x="685800" y="3140968"/>
            <a:ext cx="8077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Cylindrical electrodes (</a:t>
            </a:r>
            <a:r>
              <a:rPr lang="en-US" sz="1800" dirty="0">
                <a:solidFill>
                  <a:srgbClr val="FF0000"/>
                </a:solidFill>
              </a:rPr>
              <a:t>drift tubes</a:t>
            </a:r>
            <a:r>
              <a:rPr lang="en-US" sz="1800" dirty="0"/>
              <a:t>) separated by gaps and fed by a </a:t>
            </a:r>
            <a:r>
              <a:rPr lang="en-US" sz="1800" dirty="0">
                <a:solidFill>
                  <a:srgbClr val="FF0000"/>
                </a:solidFill>
              </a:rPr>
              <a:t>RF generator</a:t>
            </a:r>
            <a:r>
              <a:rPr lang="en-US" sz="1800" dirty="0"/>
              <a:t>, as shown above, lead to an alternating electric field polarity</a:t>
            </a:r>
          </a:p>
          <a:p>
            <a:pPr>
              <a:spcBef>
                <a:spcPct val="50000"/>
              </a:spcBef>
            </a:pPr>
            <a:r>
              <a:rPr lang="en-US" sz="1800" dirty="0"/>
              <a:t>   </a:t>
            </a:r>
            <a:r>
              <a:rPr lang="en-US" sz="1800" dirty="0">
                <a:solidFill>
                  <a:srgbClr val="006600"/>
                </a:solidFill>
              </a:rPr>
              <a:t>Synchronism condition                    L = v T/2</a:t>
            </a:r>
          </a:p>
          <a:p>
            <a:pPr>
              <a:spcBef>
                <a:spcPct val="50000"/>
              </a:spcBef>
            </a:pP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1511" name="Line 14"/>
          <p:cNvSpPr>
            <a:spLocks noChangeShapeType="1"/>
          </p:cNvSpPr>
          <p:nvPr/>
        </p:nvSpPr>
        <p:spPr bwMode="auto">
          <a:xfrm>
            <a:off x="3733800" y="4010336"/>
            <a:ext cx="685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6259255" y="3861048"/>
            <a:ext cx="2438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 err="1">
                <a:solidFill>
                  <a:srgbClr val="006600"/>
                </a:solidFill>
              </a:rPr>
              <a:t>v</a:t>
            </a:r>
            <a:r>
              <a:rPr lang="en-GB" sz="1600" b="1" dirty="0">
                <a:solidFill>
                  <a:srgbClr val="006600"/>
                </a:solidFill>
              </a:rPr>
              <a:t> = particle velocity</a:t>
            </a:r>
            <a:br>
              <a:rPr lang="en-GB" sz="1600" b="1" dirty="0">
                <a:solidFill>
                  <a:srgbClr val="006600"/>
                </a:solidFill>
              </a:rPr>
            </a:br>
            <a:r>
              <a:rPr lang="en-GB" sz="1600" b="1" dirty="0">
                <a:solidFill>
                  <a:srgbClr val="006600"/>
                </a:solidFill>
              </a:rPr>
              <a:t>T = RF period</a:t>
            </a:r>
          </a:p>
        </p:txBody>
      </p:sp>
      <p:pic>
        <p:nvPicPr>
          <p:cNvPr id="10" name="Picture 9" descr="film_bl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5085184"/>
            <a:ext cx="4781552" cy="117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5090" y="6213152"/>
            <a:ext cx="887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D.Schulte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364504"/>
            <a:ext cx="2743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Similar for standing wave cavity as shown (with </a:t>
            </a:r>
            <a:r>
              <a:rPr lang="en-US" sz="1600" dirty="0" err="1"/>
              <a:t>v≈c</a:t>
            </a:r>
            <a:r>
              <a:rPr lang="en-US" sz="1600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1684285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4"/>
              </a:rPr>
              <a:t>Widerøe-type</a:t>
            </a:r>
          </a:p>
          <a:p>
            <a:r>
              <a:rPr lang="en-US" sz="1800" dirty="0">
                <a:hlinkClick r:id="rId4"/>
              </a:rPr>
              <a:t>structure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2492896"/>
            <a:ext cx="4197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5"/>
              </a:rPr>
              <a:t>Animation: https://</a:t>
            </a:r>
            <a:r>
              <a:rPr lang="en-US" sz="1200" dirty="0" err="1">
                <a:hlinkClick r:id="rId5"/>
              </a:rPr>
              <a:t>phyanim.sciences.univ-nantes.fr</a:t>
            </a:r>
            <a:r>
              <a:rPr lang="en-US" sz="1200" dirty="0">
                <a:hlinkClick r:id="rId5"/>
              </a:rPr>
              <a:t>/</a:t>
            </a:r>
            <a:r>
              <a:rPr lang="en-US" sz="1200" dirty="0" err="1">
                <a:hlinkClick r:id="rId5"/>
              </a:rPr>
              <a:t>Meca</a:t>
            </a:r>
            <a:r>
              <a:rPr lang="en-US" sz="1200" dirty="0">
                <a:hlinkClick r:id="rId5"/>
              </a:rPr>
              <a:t>/Charges/</a:t>
            </a:r>
            <a:r>
              <a:rPr lang="en-US" sz="1200" dirty="0" err="1">
                <a:hlinkClick r:id="rId5"/>
              </a:rPr>
              <a:t>linac.php</a:t>
            </a:r>
            <a:endParaRPr lang="en-US" sz="1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3AAE16-551D-8F8D-013F-E17E40F6794E}"/>
              </a:ext>
            </a:extLst>
          </p:cNvPr>
          <p:cNvSpPr/>
          <p:nvPr/>
        </p:nvSpPr>
        <p:spPr bwMode="auto">
          <a:xfrm>
            <a:off x="495300" y="4507691"/>
            <a:ext cx="8077200" cy="4334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000000"/>
                </a:solidFill>
              </a:rPr>
              <a:t>Consequence: We can </a:t>
            </a:r>
            <a:r>
              <a:rPr lang="en-GB" b="1" dirty="0">
                <a:solidFill>
                  <a:srgbClr val="FF0000"/>
                </a:solidFill>
              </a:rPr>
              <a:t>only</a:t>
            </a:r>
            <a:r>
              <a:rPr lang="en-GB" b="1" dirty="0">
                <a:solidFill>
                  <a:srgbClr val="000000"/>
                </a:solidFill>
              </a:rPr>
              <a:t> accelerate </a:t>
            </a:r>
            <a:r>
              <a:rPr lang="en-GB" b="1" dirty="0">
                <a:solidFill>
                  <a:srgbClr val="FF0000"/>
                </a:solidFill>
              </a:rPr>
              <a:t>bunched beam</a:t>
            </a:r>
            <a:r>
              <a:rPr lang="en-GB" b="1" dirty="0">
                <a:solidFill>
                  <a:srgbClr val="000000"/>
                </a:solidFill>
              </a:rPr>
              <a:t>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3" name="Group 3"/>
          <p:cNvGrpSpPr>
            <a:grpSpLocks/>
          </p:cNvGrpSpPr>
          <p:nvPr/>
        </p:nvGrpSpPr>
        <p:grpSpPr bwMode="auto">
          <a:xfrm>
            <a:off x="476251" y="3501008"/>
            <a:ext cx="4167553" cy="1420813"/>
            <a:chOff x="325" y="2388"/>
            <a:chExt cx="2844" cy="895"/>
          </a:xfrm>
        </p:grpSpPr>
        <p:sp>
          <p:nvSpPr>
            <p:cNvPr id="37979" name="Rectangle 4"/>
            <p:cNvSpPr>
              <a:spLocks noChangeArrowheads="1"/>
            </p:cNvSpPr>
            <p:nvPr/>
          </p:nvSpPr>
          <p:spPr bwMode="auto">
            <a:xfrm>
              <a:off x="1295" y="2706"/>
              <a:ext cx="1874" cy="57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80" name="Rectangle 5"/>
            <p:cNvSpPr>
              <a:spLocks noChangeArrowheads="1"/>
            </p:cNvSpPr>
            <p:nvPr/>
          </p:nvSpPr>
          <p:spPr bwMode="auto">
            <a:xfrm>
              <a:off x="325" y="2388"/>
              <a:ext cx="2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3300"/>
                  </a:solidFill>
                  <a:latin typeface="Comic Sans MS" pitchFamily="-110" charset="0"/>
                </a:rPr>
                <a:t>Synchronism condition</a:t>
              </a:r>
              <a:endParaRPr sz="2000" noProof="1">
                <a:solidFill>
                  <a:srgbClr val="FF3300"/>
                </a:solidFill>
                <a:latin typeface="Comic Sans MS" pitchFamily="-110" charset="0"/>
              </a:endParaRPr>
            </a:p>
          </p:txBody>
        </p:sp>
        <p:graphicFrame>
          <p:nvGraphicFramePr>
            <p:cNvPr id="3789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0525317"/>
                </p:ext>
              </p:extLst>
            </p:nvPr>
          </p:nvGraphicFramePr>
          <p:xfrm>
            <a:off x="1351" y="2842"/>
            <a:ext cx="1790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31560" imgH="228600" progId="Equation.3">
                    <p:embed/>
                  </p:oleObj>
                </mc:Choice>
                <mc:Fallback>
                  <p:oleObj name="Equation" r:id="rId2" imgW="1231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1" y="2842"/>
                          <a:ext cx="1790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2" name="Object 4"/>
            <p:cNvGraphicFramePr>
              <a:graphicFrameLocks noChangeAspect="1"/>
            </p:cNvGraphicFramePr>
            <p:nvPr/>
          </p:nvGraphicFramePr>
          <p:xfrm>
            <a:off x="2407" y="2388"/>
            <a:ext cx="746" cy="2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58720" imgH="215640" progId="Equation.3">
                    <p:embed/>
                  </p:oleObj>
                </mc:Choice>
                <mc:Fallback>
                  <p:oleObj name="Equation" r:id="rId4" imgW="558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7" y="2388"/>
                          <a:ext cx="746" cy="2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83" name="Freeform 10"/>
            <p:cNvSpPr>
              <a:spLocks/>
            </p:cNvSpPr>
            <p:nvPr/>
          </p:nvSpPr>
          <p:spPr bwMode="auto">
            <a:xfrm>
              <a:off x="712" y="2887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971600" y="304800"/>
            <a:ext cx="7416824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RF acceleration: Alvarez Structure</a:t>
            </a:r>
            <a:endParaRPr lang="fr-FR" dirty="0"/>
          </a:p>
        </p:txBody>
      </p:sp>
      <p:pic>
        <p:nvPicPr>
          <p:cNvPr id="97" name="Picture 8" descr="alvarez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216" y="2972450"/>
            <a:ext cx="2355800" cy="347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Rectangle 9"/>
          <p:cNvSpPr>
            <a:spLocks noChangeArrowheads="1"/>
          </p:cNvSpPr>
          <p:nvPr/>
        </p:nvSpPr>
        <p:spPr bwMode="auto">
          <a:xfrm>
            <a:off x="6541118" y="2924944"/>
            <a:ext cx="2304256" cy="2880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LINAC 1 (</a:t>
            </a:r>
            <a:r>
              <a:rPr sz="1200" b="1" noProof="1">
                <a:solidFill>
                  <a:schemeClr val="bg1"/>
                </a:solidFill>
              </a:rPr>
              <a:t>CERN</a:t>
            </a:r>
            <a:r>
              <a:rPr lang="en-US" sz="1200" b="1" dirty="0">
                <a:solidFill>
                  <a:schemeClr val="bg1"/>
                </a:solidFill>
              </a:rPr>
              <a:t>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7504" y="836712"/>
            <a:ext cx="8280920" cy="2468563"/>
            <a:chOff x="107504" y="836712"/>
            <a:chExt cx="8280920" cy="2468563"/>
          </a:xfrm>
        </p:grpSpPr>
        <p:grpSp>
          <p:nvGrpSpPr>
            <p:cNvPr id="37894" name="Group 11"/>
            <p:cNvGrpSpPr>
              <a:grpSpLocks/>
            </p:cNvGrpSpPr>
            <p:nvPr/>
          </p:nvGrpSpPr>
          <p:grpSpPr bwMode="auto">
            <a:xfrm>
              <a:off x="107504" y="836712"/>
              <a:ext cx="8173915" cy="2468563"/>
              <a:chOff x="417" y="668"/>
              <a:chExt cx="5578" cy="1555"/>
            </a:xfrm>
          </p:grpSpPr>
          <p:sp>
            <p:nvSpPr>
              <p:cNvPr id="37896" name="Line 13"/>
              <p:cNvSpPr>
                <a:spLocks noChangeShapeType="1"/>
              </p:cNvSpPr>
              <p:nvPr/>
            </p:nvSpPr>
            <p:spPr bwMode="auto">
              <a:xfrm flipV="1">
                <a:off x="2958" y="1390"/>
                <a:ext cx="341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97" name="Line 14"/>
              <p:cNvSpPr>
                <a:spLocks noChangeShapeType="1"/>
              </p:cNvSpPr>
              <p:nvPr/>
            </p:nvSpPr>
            <p:spPr bwMode="auto">
              <a:xfrm>
                <a:off x="5515" y="1392"/>
                <a:ext cx="48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98" name="Line 15"/>
              <p:cNvSpPr>
                <a:spLocks noChangeShapeType="1"/>
              </p:cNvSpPr>
              <p:nvPr/>
            </p:nvSpPr>
            <p:spPr bwMode="auto">
              <a:xfrm>
                <a:off x="801" y="1150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99" name="Line 16"/>
              <p:cNvSpPr>
                <a:spLocks noChangeShapeType="1"/>
              </p:cNvSpPr>
              <p:nvPr/>
            </p:nvSpPr>
            <p:spPr bwMode="auto">
              <a:xfrm>
                <a:off x="801" y="1630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0" name="Line 17"/>
              <p:cNvSpPr>
                <a:spLocks noChangeShapeType="1"/>
              </p:cNvSpPr>
              <p:nvPr/>
            </p:nvSpPr>
            <p:spPr bwMode="auto">
              <a:xfrm>
                <a:off x="1521" y="1630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1" name="Line 18"/>
              <p:cNvSpPr>
                <a:spLocks noChangeShapeType="1"/>
              </p:cNvSpPr>
              <p:nvPr/>
            </p:nvSpPr>
            <p:spPr bwMode="auto">
              <a:xfrm>
                <a:off x="1521" y="1150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2" name="Line 19"/>
              <p:cNvSpPr>
                <a:spLocks noChangeShapeType="1"/>
              </p:cNvSpPr>
              <p:nvPr/>
            </p:nvSpPr>
            <p:spPr bwMode="auto">
              <a:xfrm>
                <a:off x="3393" y="1150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3" name="Line 20"/>
              <p:cNvSpPr>
                <a:spLocks noChangeShapeType="1"/>
              </p:cNvSpPr>
              <p:nvPr/>
            </p:nvSpPr>
            <p:spPr bwMode="auto">
              <a:xfrm>
                <a:off x="3398" y="1630"/>
                <a:ext cx="8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4" name="Line 21"/>
              <p:cNvSpPr>
                <a:spLocks noChangeShapeType="1"/>
              </p:cNvSpPr>
              <p:nvPr/>
            </p:nvSpPr>
            <p:spPr bwMode="auto">
              <a:xfrm flipV="1">
                <a:off x="4543" y="1630"/>
                <a:ext cx="10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5" name="Line 22"/>
              <p:cNvSpPr>
                <a:spLocks noChangeShapeType="1"/>
              </p:cNvSpPr>
              <p:nvPr/>
            </p:nvSpPr>
            <p:spPr bwMode="auto">
              <a:xfrm flipV="1">
                <a:off x="4545" y="1150"/>
                <a:ext cx="106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6" name="Arc 23"/>
              <p:cNvSpPr>
                <a:spLocks/>
              </p:cNvSpPr>
              <p:nvPr/>
            </p:nvSpPr>
            <p:spPr bwMode="auto">
              <a:xfrm>
                <a:off x="705" y="1150"/>
                <a:ext cx="99" cy="480"/>
              </a:xfrm>
              <a:custGeom>
                <a:avLst/>
                <a:gdLst>
                  <a:gd name="T0" fmla="*/ 99 w 22220"/>
                  <a:gd name="T1" fmla="*/ 480 h 43187"/>
                  <a:gd name="T2" fmla="*/ 93 w 22220"/>
                  <a:gd name="T3" fmla="*/ 0 h 43187"/>
                  <a:gd name="T4" fmla="*/ 96 w 22220"/>
                  <a:gd name="T5" fmla="*/ 240 h 43187"/>
                  <a:gd name="T6" fmla="*/ 0 60000 65536"/>
                  <a:gd name="T7" fmla="*/ 0 60000 65536"/>
                  <a:gd name="T8" fmla="*/ 0 60000 65536"/>
                  <a:gd name="T9" fmla="*/ 0 w 22220"/>
                  <a:gd name="T10" fmla="*/ 0 h 43187"/>
                  <a:gd name="T11" fmla="*/ 22220 w 22220"/>
                  <a:gd name="T12" fmla="*/ 43187 h 43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0" h="43187" fill="none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</a:path>
                  <a:path w="22220" h="43187" stroke="0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7" name="Arc 24"/>
              <p:cNvSpPr>
                <a:spLocks/>
              </p:cNvSpPr>
              <p:nvPr/>
            </p:nvSpPr>
            <p:spPr bwMode="auto">
              <a:xfrm>
                <a:off x="1425" y="1150"/>
                <a:ext cx="99" cy="480"/>
              </a:xfrm>
              <a:custGeom>
                <a:avLst/>
                <a:gdLst>
                  <a:gd name="T0" fmla="*/ 99 w 22220"/>
                  <a:gd name="T1" fmla="*/ 480 h 43187"/>
                  <a:gd name="T2" fmla="*/ 93 w 22220"/>
                  <a:gd name="T3" fmla="*/ 0 h 43187"/>
                  <a:gd name="T4" fmla="*/ 96 w 22220"/>
                  <a:gd name="T5" fmla="*/ 240 h 43187"/>
                  <a:gd name="T6" fmla="*/ 0 60000 65536"/>
                  <a:gd name="T7" fmla="*/ 0 60000 65536"/>
                  <a:gd name="T8" fmla="*/ 0 60000 65536"/>
                  <a:gd name="T9" fmla="*/ 0 w 22220"/>
                  <a:gd name="T10" fmla="*/ 0 h 43187"/>
                  <a:gd name="T11" fmla="*/ 22220 w 22220"/>
                  <a:gd name="T12" fmla="*/ 43187 h 43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0" h="43187" fill="none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</a:path>
                  <a:path w="22220" h="43187" stroke="0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8" name="Line 25"/>
              <p:cNvSpPr>
                <a:spLocks noChangeShapeType="1"/>
              </p:cNvSpPr>
              <p:nvPr/>
            </p:nvSpPr>
            <p:spPr bwMode="auto">
              <a:xfrm>
                <a:off x="2391" y="1630"/>
                <a:ext cx="66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09" name="Line 26"/>
              <p:cNvSpPr>
                <a:spLocks noChangeShapeType="1"/>
              </p:cNvSpPr>
              <p:nvPr/>
            </p:nvSpPr>
            <p:spPr bwMode="auto">
              <a:xfrm>
                <a:off x="2391" y="1150"/>
                <a:ext cx="6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0" name="Arc 27"/>
              <p:cNvSpPr>
                <a:spLocks/>
              </p:cNvSpPr>
              <p:nvPr/>
            </p:nvSpPr>
            <p:spPr bwMode="auto">
              <a:xfrm>
                <a:off x="2958" y="1150"/>
                <a:ext cx="189" cy="480"/>
              </a:xfrm>
              <a:custGeom>
                <a:avLst/>
                <a:gdLst>
                  <a:gd name="T0" fmla="*/ 189 w 42485"/>
                  <a:gd name="T1" fmla="*/ 301 h 43200"/>
                  <a:gd name="T2" fmla="*/ 188 w 42485"/>
                  <a:gd name="T3" fmla="*/ 169 h 43200"/>
                  <a:gd name="T4" fmla="*/ 96 w 42485"/>
                  <a:gd name="T5" fmla="*/ 240 h 43200"/>
                  <a:gd name="T6" fmla="*/ 0 60000 65536"/>
                  <a:gd name="T7" fmla="*/ 0 60000 65536"/>
                  <a:gd name="T8" fmla="*/ 0 60000 65536"/>
                  <a:gd name="T9" fmla="*/ 0 w 42485"/>
                  <a:gd name="T10" fmla="*/ 0 h 43200"/>
                  <a:gd name="T11" fmla="*/ 42485 w 42485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2485" h="43200" fill="none" extrusionOk="0">
                    <a:moveTo>
                      <a:pt x="42485" y="27111"/>
                    </a:moveTo>
                    <a:cubicBezTo>
                      <a:pt x="39983" y="36593"/>
                      <a:pt x="314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1072" y="0"/>
                      <a:pt x="39440" y="6172"/>
                      <a:pt x="42237" y="15222"/>
                    </a:cubicBezTo>
                  </a:path>
                  <a:path w="42485" h="43200" stroke="0" extrusionOk="0">
                    <a:moveTo>
                      <a:pt x="42485" y="27111"/>
                    </a:moveTo>
                    <a:cubicBezTo>
                      <a:pt x="39983" y="36593"/>
                      <a:pt x="314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1072" y="0"/>
                      <a:pt x="39440" y="6172"/>
                      <a:pt x="42237" y="1522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1" name="Arc 28"/>
              <p:cNvSpPr>
                <a:spLocks/>
              </p:cNvSpPr>
              <p:nvPr/>
            </p:nvSpPr>
            <p:spPr bwMode="auto">
              <a:xfrm>
                <a:off x="2295" y="1150"/>
                <a:ext cx="99" cy="480"/>
              </a:xfrm>
              <a:custGeom>
                <a:avLst/>
                <a:gdLst>
                  <a:gd name="T0" fmla="*/ 99 w 22220"/>
                  <a:gd name="T1" fmla="*/ 480 h 43187"/>
                  <a:gd name="T2" fmla="*/ 93 w 22220"/>
                  <a:gd name="T3" fmla="*/ 0 h 43187"/>
                  <a:gd name="T4" fmla="*/ 96 w 22220"/>
                  <a:gd name="T5" fmla="*/ 240 h 43187"/>
                  <a:gd name="T6" fmla="*/ 0 60000 65536"/>
                  <a:gd name="T7" fmla="*/ 0 60000 65536"/>
                  <a:gd name="T8" fmla="*/ 0 60000 65536"/>
                  <a:gd name="T9" fmla="*/ 0 w 22220"/>
                  <a:gd name="T10" fmla="*/ 0 h 43187"/>
                  <a:gd name="T11" fmla="*/ 22220 w 22220"/>
                  <a:gd name="T12" fmla="*/ 43187 h 43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0" h="43187" fill="none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</a:path>
                  <a:path w="22220" h="43187" stroke="0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2" name="Arc 29"/>
              <p:cNvSpPr>
                <a:spLocks/>
              </p:cNvSpPr>
              <p:nvPr/>
            </p:nvSpPr>
            <p:spPr bwMode="auto">
              <a:xfrm>
                <a:off x="3299" y="1150"/>
                <a:ext cx="99" cy="480"/>
              </a:xfrm>
              <a:custGeom>
                <a:avLst/>
                <a:gdLst>
                  <a:gd name="T0" fmla="*/ 99 w 22220"/>
                  <a:gd name="T1" fmla="*/ 480 h 43187"/>
                  <a:gd name="T2" fmla="*/ 93 w 22220"/>
                  <a:gd name="T3" fmla="*/ 0 h 43187"/>
                  <a:gd name="T4" fmla="*/ 96 w 22220"/>
                  <a:gd name="T5" fmla="*/ 240 h 43187"/>
                  <a:gd name="T6" fmla="*/ 0 60000 65536"/>
                  <a:gd name="T7" fmla="*/ 0 60000 65536"/>
                  <a:gd name="T8" fmla="*/ 0 60000 65536"/>
                  <a:gd name="T9" fmla="*/ 0 w 22220"/>
                  <a:gd name="T10" fmla="*/ 0 h 43187"/>
                  <a:gd name="T11" fmla="*/ 22220 w 22220"/>
                  <a:gd name="T12" fmla="*/ 43187 h 43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0" h="43187" fill="none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</a:path>
                  <a:path w="22220" h="43187" stroke="0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3" name="Arc 30"/>
              <p:cNvSpPr>
                <a:spLocks/>
              </p:cNvSpPr>
              <p:nvPr/>
            </p:nvSpPr>
            <p:spPr bwMode="auto">
              <a:xfrm>
                <a:off x="4446" y="1152"/>
                <a:ext cx="99" cy="480"/>
              </a:xfrm>
              <a:custGeom>
                <a:avLst/>
                <a:gdLst>
                  <a:gd name="T0" fmla="*/ 99 w 22220"/>
                  <a:gd name="T1" fmla="*/ 480 h 43187"/>
                  <a:gd name="T2" fmla="*/ 93 w 22220"/>
                  <a:gd name="T3" fmla="*/ 0 h 43187"/>
                  <a:gd name="T4" fmla="*/ 96 w 22220"/>
                  <a:gd name="T5" fmla="*/ 240 h 43187"/>
                  <a:gd name="T6" fmla="*/ 0 60000 65536"/>
                  <a:gd name="T7" fmla="*/ 0 60000 65536"/>
                  <a:gd name="T8" fmla="*/ 0 60000 65536"/>
                  <a:gd name="T9" fmla="*/ 0 w 22220"/>
                  <a:gd name="T10" fmla="*/ 0 h 43187"/>
                  <a:gd name="T11" fmla="*/ 22220 w 22220"/>
                  <a:gd name="T12" fmla="*/ 43187 h 43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0" h="43187" fill="none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</a:path>
                  <a:path w="22220" h="43187" stroke="0" extrusionOk="0">
                    <a:moveTo>
                      <a:pt x="22220" y="43178"/>
                    </a:moveTo>
                    <a:cubicBezTo>
                      <a:pt x="22013" y="43184"/>
                      <a:pt x="21806" y="43186"/>
                      <a:pt x="21600" y="43186"/>
                    </a:cubicBezTo>
                    <a:cubicBezTo>
                      <a:pt x="9670" y="43187"/>
                      <a:pt x="0" y="33516"/>
                      <a:pt x="0" y="21587"/>
                    </a:cubicBezTo>
                    <a:cubicBezTo>
                      <a:pt x="0" y="9946"/>
                      <a:pt x="9224" y="399"/>
                      <a:pt x="20858" y="-1"/>
                    </a:cubicBezTo>
                    <a:lnTo>
                      <a:pt x="21600" y="2158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7914" name="Group 31"/>
              <p:cNvGrpSpPr>
                <a:grpSpLocks/>
              </p:cNvGrpSpPr>
              <p:nvPr/>
            </p:nvGrpSpPr>
            <p:grpSpPr bwMode="auto">
              <a:xfrm>
                <a:off x="1185" y="1121"/>
                <a:ext cx="336" cy="537"/>
                <a:chOff x="1246" y="1123"/>
                <a:chExt cx="225" cy="537"/>
              </a:xfrm>
            </p:grpSpPr>
            <p:grpSp>
              <p:nvGrpSpPr>
                <p:cNvPr id="37973" name="Group 32"/>
                <p:cNvGrpSpPr>
                  <a:grpSpLocks/>
                </p:cNvGrpSpPr>
                <p:nvPr/>
              </p:nvGrpSpPr>
              <p:grpSpPr bwMode="auto">
                <a:xfrm>
                  <a:off x="1246" y="1123"/>
                  <a:ext cx="225" cy="48"/>
                  <a:chOff x="1246" y="1123"/>
                  <a:chExt cx="225" cy="48"/>
                </a:xfrm>
              </p:grpSpPr>
              <p:sp>
                <p:nvSpPr>
                  <p:cNvPr id="37977" name="Arc 33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7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974" name="Group 35"/>
                <p:cNvGrpSpPr>
                  <a:grpSpLocks/>
                </p:cNvGrpSpPr>
                <p:nvPr/>
              </p:nvGrpSpPr>
              <p:grpSpPr bwMode="auto">
                <a:xfrm flipV="1">
                  <a:off x="1246" y="1612"/>
                  <a:ext cx="225" cy="48"/>
                  <a:chOff x="1246" y="1123"/>
                  <a:chExt cx="225" cy="48"/>
                </a:xfrm>
              </p:grpSpPr>
              <p:sp>
                <p:nvSpPr>
                  <p:cNvPr id="37975" name="Arc 36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76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7915" name="Line 38"/>
              <p:cNvSpPr>
                <a:spLocks noChangeShapeType="1"/>
              </p:cNvSpPr>
              <p:nvPr/>
            </p:nvSpPr>
            <p:spPr bwMode="auto">
              <a:xfrm>
                <a:off x="1185" y="910"/>
                <a:ext cx="0" cy="22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6" name="Line 39"/>
              <p:cNvSpPr>
                <a:spLocks noChangeShapeType="1"/>
              </p:cNvSpPr>
              <p:nvPr/>
            </p:nvSpPr>
            <p:spPr bwMode="auto">
              <a:xfrm>
                <a:off x="1521" y="910"/>
                <a:ext cx="0" cy="22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7" name="Line 40"/>
              <p:cNvSpPr>
                <a:spLocks noChangeShapeType="1"/>
              </p:cNvSpPr>
              <p:nvPr/>
            </p:nvSpPr>
            <p:spPr bwMode="auto">
              <a:xfrm>
                <a:off x="1185" y="98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18" name="Rectangle 41"/>
              <p:cNvSpPr>
                <a:spLocks noChangeArrowheads="1"/>
              </p:cNvSpPr>
              <p:nvPr/>
            </p:nvSpPr>
            <p:spPr bwMode="auto">
              <a:xfrm>
                <a:off x="1224" y="668"/>
                <a:ext cx="21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latin typeface="Comic Sans MS" pitchFamily="-110" charset="0"/>
                  </a:rPr>
                  <a:t>g</a:t>
                </a:r>
                <a:endParaRPr sz="2000" noProof="1">
                  <a:latin typeface="Comic Sans MS" pitchFamily="-110" charset="0"/>
                </a:endParaRPr>
              </a:p>
            </p:txBody>
          </p:sp>
          <p:sp>
            <p:nvSpPr>
              <p:cNvPr id="37919" name="Rectangle 42"/>
              <p:cNvSpPr>
                <a:spLocks noChangeArrowheads="1"/>
              </p:cNvSpPr>
              <p:nvPr/>
            </p:nvSpPr>
            <p:spPr bwMode="auto">
              <a:xfrm>
                <a:off x="801" y="1267"/>
                <a:ext cx="27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Comic Sans MS" pitchFamily="-110" charset="0"/>
                  </a:rPr>
                  <a:t>L</a:t>
                </a:r>
                <a:r>
                  <a:rPr lang="en-US" sz="2000" baseline="-25000">
                    <a:latin typeface="Comic Sans MS" pitchFamily="-110" charset="0"/>
                  </a:rPr>
                  <a:t>1</a:t>
                </a:r>
                <a:endParaRPr sz="2000" baseline="-25000" noProof="1">
                  <a:latin typeface="Comic Sans MS" pitchFamily="-110" charset="0"/>
                </a:endParaRPr>
              </a:p>
            </p:txBody>
          </p:sp>
          <p:sp>
            <p:nvSpPr>
              <p:cNvPr id="37920" name="Rectangle 43"/>
              <p:cNvSpPr>
                <a:spLocks noChangeArrowheads="1"/>
              </p:cNvSpPr>
              <p:nvPr/>
            </p:nvSpPr>
            <p:spPr bwMode="auto">
              <a:xfrm>
                <a:off x="1524" y="1263"/>
                <a:ext cx="29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Comic Sans MS" pitchFamily="-110" charset="0"/>
                  </a:rPr>
                  <a:t>L</a:t>
                </a:r>
                <a:r>
                  <a:rPr lang="en-US" sz="2000" baseline="-25000">
                    <a:latin typeface="Comic Sans MS" pitchFamily="-110" charset="0"/>
                  </a:rPr>
                  <a:t>2</a:t>
                </a:r>
                <a:endParaRPr sz="2000" baseline="-25000" noProof="1">
                  <a:latin typeface="Comic Sans MS" pitchFamily="-110" charset="0"/>
                </a:endParaRPr>
              </a:p>
            </p:txBody>
          </p:sp>
          <p:sp>
            <p:nvSpPr>
              <p:cNvPr id="37921" name="Rectangle 44"/>
              <p:cNvSpPr>
                <a:spLocks noChangeArrowheads="1"/>
              </p:cNvSpPr>
              <p:nvPr/>
            </p:nvSpPr>
            <p:spPr bwMode="auto">
              <a:xfrm>
                <a:off x="2466" y="1267"/>
                <a:ext cx="29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Comic Sans MS" pitchFamily="-110" charset="0"/>
                  </a:rPr>
                  <a:t>L</a:t>
                </a:r>
                <a:r>
                  <a:rPr lang="en-US" sz="2000" baseline="-25000">
                    <a:latin typeface="Comic Sans MS" pitchFamily="-110" charset="0"/>
                  </a:rPr>
                  <a:t>3</a:t>
                </a:r>
                <a:endParaRPr sz="2000" baseline="-25000" noProof="1">
                  <a:latin typeface="Comic Sans MS" pitchFamily="-110" charset="0"/>
                </a:endParaRPr>
              </a:p>
            </p:txBody>
          </p:sp>
          <p:sp>
            <p:nvSpPr>
              <p:cNvPr id="37922" name="Rectangle 45"/>
              <p:cNvSpPr>
                <a:spLocks noChangeArrowheads="1"/>
              </p:cNvSpPr>
              <p:nvPr/>
            </p:nvSpPr>
            <p:spPr bwMode="auto">
              <a:xfrm>
                <a:off x="3595" y="1267"/>
                <a:ext cx="29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Comic Sans MS" pitchFamily="-110" charset="0"/>
                  </a:rPr>
                  <a:t>L</a:t>
                </a:r>
                <a:r>
                  <a:rPr lang="en-US" sz="2000" baseline="-25000">
                    <a:latin typeface="Comic Sans MS" pitchFamily="-110" charset="0"/>
                  </a:rPr>
                  <a:t>4</a:t>
                </a:r>
                <a:endParaRPr sz="2000" baseline="-25000" noProof="1">
                  <a:latin typeface="Comic Sans MS" pitchFamily="-110" charset="0"/>
                </a:endParaRPr>
              </a:p>
            </p:txBody>
          </p:sp>
          <p:sp>
            <p:nvSpPr>
              <p:cNvPr id="37923" name="Rectangle 46"/>
              <p:cNvSpPr>
                <a:spLocks noChangeArrowheads="1"/>
              </p:cNvSpPr>
              <p:nvPr/>
            </p:nvSpPr>
            <p:spPr bwMode="auto">
              <a:xfrm>
                <a:off x="4795" y="1267"/>
                <a:ext cx="29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Comic Sans MS" pitchFamily="-110" charset="0"/>
                  </a:rPr>
                  <a:t>L</a:t>
                </a:r>
                <a:r>
                  <a:rPr lang="en-US" sz="2000" baseline="-25000">
                    <a:latin typeface="Comic Sans MS" pitchFamily="-110" charset="0"/>
                  </a:rPr>
                  <a:t>5</a:t>
                </a:r>
                <a:endParaRPr sz="2000" baseline="-25000" noProof="1">
                  <a:latin typeface="Comic Sans MS" pitchFamily="-110" charset="0"/>
                </a:endParaRPr>
              </a:p>
            </p:txBody>
          </p:sp>
          <p:sp>
            <p:nvSpPr>
              <p:cNvPr id="37924" name="Oval 47"/>
              <p:cNvSpPr>
                <a:spLocks noChangeArrowheads="1"/>
              </p:cNvSpPr>
              <p:nvPr/>
            </p:nvSpPr>
            <p:spPr bwMode="auto">
              <a:xfrm>
                <a:off x="3078" y="1354"/>
                <a:ext cx="75" cy="74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25" name="Line 48"/>
              <p:cNvSpPr>
                <a:spLocks noChangeShapeType="1"/>
              </p:cNvSpPr>
              <p:nvPr/>
            </p:nvSpPr>
            <p:spPr bwMode="auto">
              <a:xfrm flipV="1">
                <a:off x="3153" y="1390"/>
                <a:ext cx="11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26" name="Line 49"/>
              <p:cNvSpPr>
                <a:spLocks noChangeShapeType="1"/>
              </p:cNvSpPr>
              <p:nvPr/>
            </p:nvSpPr>
            <p:spPr bwMode="auto">
              <a:xfrm flipV="1">
                <a:off x="417" y="1390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27" name="Line 50"/>
              <p:cNvSpPr>
                <a:spLocks noChangeShapeType="1"/>
              </p:cNvSpPr>
              <p:nvPr/>
            </p:nvSpPr>
            <p:spPr bwMode="auto">
              <a:xfrm flipV="1">
                <a:off x="1089" y="1390"/>
                <a:ext cx="3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28" name="Line 51"/>
              <p:cNvSpPr>
                <a:spLocks noChangeShapeType="1"/>
              </p:cNvSpPr>
              <p:nvPr/>
            </p:nvSpPr>
            <p:spPr bwMode="auto">
              <a:xfrm flipV="1">
                <a:off x="1953" y="1390"/>
                <a:ext cx="34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29" name="Line 52"/>
              <p:cNvSpPr>
                <a:spLocks noChangeShapeType="1"/>
              </p:cNvSpPr>
              <p:nvPr/>
            </p:nvSpPr>
            <p:spPr bwMode="auto">
              <a:xfrm>
                <a:off x="4118" y="1388"/>
                <a:ext cx="32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0" name="Arc 53"/>
              <p:cNvSpPr>
                <a:spLocks/>
              </p:cNvSpPr>
              <p:nvPr/>
            </p:nvSpPr>
            <p:spPr bwMode="auto">
              <a:xfrm>
                <a:off x="1089" y="1150"/>
                <a:ext cx="192" cy="480"/>
              </a:xfrm>
              <a:custGeom>
                <a:avLst/>
                <a:gdLst>
                  <a:gd name="T0" fmla="*/ 192 w 43200"/>
                  <a:gd name="T1" fmla="*/ 240 h 43200"/>
                  <a:gd name="T2" fmla="*/ 192 w 43200"/>
                  <a:gd name="T3" fmla="*/ 240 h 43200"/>
                  <a:gd name="T4" fmla="*/ 96 w 43200"/>
                  <a:gd name="T5" fmla="*/ 24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1" name="Arc 54"/>
              <p:cNvSpPr>
                <a:spLocks/>
              </p:cNvSpPr>
              <p:nvPr/>
            </p:nvSpPr>
            <p:spPr bwMode="auto">
              <a:xfrm>
                <a:off x="4118" y="1148"/>
                <a:ext cx="192" cy="480"/>
              </a:xfrm>
              <a:custGeom>
                <a:avLst/>
                <a:gdLst>
                  <a:gd name="T0" fmla="*/ 192 w 43200"/>
                  <a:gd name="T1" fmla="*/ 240 h 43200"/>
                  <a:gd name="T2" fmla="*/ 192 w 43200"/>
                  <a:gd name="T3" fmla="*/ 240 h 43200"/>
                  <a:gd name="T4" fmla="*/ 96 w 43200"/>
                  <a:gd name="T5" fmla="*/ 24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2" name="Arc 55"/>
              <p:cNvSpPr>
                <a:spLocks/>
              </p:cNvSpPr>
              <p:nvPr/>
            </p:nvSpPr>
            <p:spPr bwMode="auto">
              <a:xfrm>
                <a:off x="5515" y="1152"/>
                <a:ext cx="192" cy="480"/>
              </a:xfrm>
              <a:custGeom>
                <a:avLst/>
                <a:gdLst>
                  <a:gd name="T0" fmla="*/ 192 w 43200"/>
                  <a:gd name="T1" fmla="*/ 240 h 43200"/>
                  <a:gd name="T2" fmla="*/ 192 w 43200"/>
                  <a:gd name="T3" fmla="*/ 240 h 43200"/>
                  <a:gd name="T4" fmla="*/ 96 w 43200"/>
                  <a:gd name="T5" fmla="*/ 24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3" name="Arc 56"/>
              <p:cNvSpPr>
                <a:spLocks/>
              </p:cNvSpPr>
              <p:nvPr/>
            </p:nvSpPr>
            <p:spPr bwMode="auto">
              <a:xfrm>
                <a:off x="1953" y="1150"/>
                <a:ext cx="192" cy="480"/>
              </a:xfrm>
              <a:custGeom>
                <a:avLst/>
                <a:gdLst>
                  <a:gd name="T0" fmla="*/ 192 w 43200"/>
                  <a:gd name="T1" fmla="*/ 240 h 43200"/>
                  <a:gd name="T2" fmla="*/ 192 w 43200"/>
                  <a:gd name="T3" fmla="*/ 240 h 43200"/>
                  <a:gd name="T4" fmla="*/ 96 w 43200"/>
                  <a:gd name="T5" fmla="*/ 24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7934" name="Group 57"/>
              <p:cNvGrpSpPr>
                <a:grpSpLocks/>
              </p:cNvGrpSpPr>
              <p:nvPr/>
            </p:nvGrpSpPr>
            <p:grpSpPr bwMode="auto">
              <a:xfrm>
                <a:off x="2049" y="1121"/>
                <a:ext cx="336" cy="537"/>
                <a:chOff x="1246" y="1123"/>
                <a:chExt cx="225" cy="537"/>
              </a:xfrm>
            </p:grpSpPr>
            <p:grpSp>
              <p:nvGrpSpPr>
                <p:cNvPr id="37967" name="Group 58"/>
                <p:cNvGrpSpPr>
                  <a:grpSpLocks/>
                </p:cNvGrpSpPr>
                <p:nvPr/>
              </p:nvGrpSpPr>
              <p:grpSpPr bwMode="auto">
                <a:xfrm>
                  <a:off x="1246" y="1123"/>
                  <a:ext cx="225" cy="48"/>
                  <a:chOff x="1246" y="1123"/>
                  <a:chExt cx="225" cy="48"/>
                </a:xfrm>
              </p:grpSpPr>
              <p:sp>
                <p:nvSpPr>
                  <p:cNvPr id="37971" name="Arc 59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7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968" name="Group 61"/>
                <p:cNvGrpSpPr>
                  <a:grpSpLocks/>
                </p:cNvGrpSpPr>
                <p:nvPr/>
              </p:nvGrpSpPr>
              <p:grpSpPr bwMode="auto">
                <a:xfrm flipV="1">
                  <a:off x="1246" y="1612"/>
                  <a:ext cx="225" cy="48"/>
                  <a:chOff x="1246" y="1123"/>
                  <a:chExt cx="225" cy="48"/>
                </a:xfrm>
              </p:grpSpPr>
              <p:sp>
                <p:nvSpPr>
                  <p:cNvPr id="37969" name="Arc 62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70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935" name="Group 64"/>
              <p:cNvGrpSpPr>
                <a:grpSpLocks/>
              </p:cNvGrpSpPr>
              <p:nvPr/>
            </p:nvGrpSpPr>
            <p:grpSpPr bwMode="auto">
              <a:xfrm>
                <a:off x="3057" y="1122"/>
                <a:ext cx="336" cy="537"/>
                <a:chOff x="1246" y="1123"/>
                <a:chExt cx="225" cy="537"/>
              </a:xfrm>
            </p:grpSpPr>
            <p:grpSp>
              <p:nvGrpSpPr>
                <p:cNvPr id="37961" name="Group 65"/>
                <p:cNvGrpSpPr>
                  <a:grpSpLocks/>
                </p:cNvGrpSpPr>
                <p:nvPr/>
              </p:nvGrpSpPr>
              <p:grpSpPr bwMode="auto">
                <a:xfrm>
                  <a:off x="1246" y="1123"/>
                  <a:ext cx="225" cy="48"/>
                  <a:chOff x="1246" y="1123"/>
                  <a:chExt cx="225" cy="48"/>
                </a:xfrm>
              </p:grpSpPr>
              <p:sp>
                <p:nvSpPr>
                  <p:cNvPr id="37965" name="Arc 66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66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962" name="Group 68"/>
                <p:cNvGrpSpPr>
                  <a:grpSpLocks/>
                </p:cNvGrpSpPr>
                <p:nvPr/>
              </p:nvGrpSpPr>
              <p:grpSpPr bwMode="auto">
                <a:xfrm flipV="1">
                  <a:off x="1246" y="1612"/>
                  <a:ext cx="225" cy="48"/>
                  <a:chOff x="1246" y="1123"/>
                  <a:chExt cx="225" cy="48"/>
                </a:xfrm>
              </p:grpSpPr>
              <p:sp>
                <p:nvSpPr>
                  <p:cNvPr id="37963" name="Arc 69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6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936" name="Group 71"/>
              <p:cNvGrpSpPr>
                <a:grpSpLocks/>
              </p:cNvGrpSpPr>
              <p:nvPr/>
            </p:nvGrpSpPr>
            <p:grpSpPr bwMode="auto">
              <a:xfrm>
                <a:off x="4209" y="1121"/>
                <a:ext cx="336" cy="537"/>
                <a:chOff x="1246" y="1123"/>
                <a:chExt cx="225" cy="537"/>
              </a:xfrm>
            </p:grpSpPr>
            <p:grpSp>
              <p:nvGrpSpPr>
                <p:cNvPr id="37955" name="Group 72"/>
                <p:cNvGrpSpPr>
                  <a:grpSpLocks/>
                </p:cNvGrpSpPr>
                <p:nvPr/>
              </p:nvGrpSpPr>
              <p:grpSpPr bwMode="auto">
                <a:xfrm>
                  <a:off x="1246" y="1123"/>
                  <a:ext cx="225" cy="48"/>
                  <a:chOff x="1246" y="1123"/>
                  <a:chExt cx="225" cy="48"/>
                </a:xfrm>
              </p:grpSpPr>
              <p:sp>
                <p:nvSpPr>
                  <p:cNvPr id="37959" name="Arc 73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6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956" name="Group 75"/>
                <p:cNvGrpSpPr>
                  <a:grpSpLocks/>
                </p:cNvGrpSpPr>
                <p:nvPr/>
              </p:nvGrpSpPr>
              <p:grpSpPr bwMode="auto">
                <a:xfrm flipV="1">
                  <a:off x="1246" y="1612"/>
                  <a:ext cx="225" cy="48"/>
                  <a:chOff x="1246" y="1123"/>
                  <a:chExt cx="225" cy="48"/>
                </a:xfrm>
              </p:grpSpPr>
              <p:sp>
                <p:nvSpPr>
                  <p:cNvPr id="37957" name="Arc 76"/>
                  <p:cNvSpPr>
                    <a:spLocks/>
                  </p:cNvSpPr>
                  <p:nvPr/>
                </p:nvSpPr>
                <p:spPr bwMode="auto">
                  <a:xfrm>
                    <a:off x="1246" y="1123"/>
                    <a:ext cx="225" cy="48"/>
                  </a:xfrm>
                  <a:custGeom>
                    <a:avLst/>
                    <a:gdLst>
                      <a:gd name="T0" fmla="*/ 225 w 35637"/>
                      <a:gd name="T1" fmla="*/ 28 h 21600"/>
                      <a:gd name="T2" fmla="*/ 0 w 35637"/>
                      <a:gd name="T3" fmla="*/ 26 h 21600"/>
                      <a:gd name="T4" fmla="*/ 115 w 3563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5637"/>
                      <a:gd name="T10" fmla="*/ 0 h 21600"/>
                      <a:gd name="T11" fmla="*/ 35637 w 3563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637" h="21600" fill="none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</a:path>
                      <a:path w="35637" h="21600" stroke="0" extrusionOk="0">
                        <a:moveTo>
                          <a:pt x="35636" y="12780"/>
                        </a:moveTo>
                        <a:cubicBezTo>
                          <a:pt x="31567" y="18325"/>
                          <a:pt x="25101" y="21599"/>
                          <a:pt x="18224" y="21599"/>
                        </a:cubicBezTo>
                        <a:cubicBezTo>
                          <a:pt x="10838" y="21599"/>
                          <a:pt x="3964" y="17826"/>
                          <a:pt x="-1" y="11595"/>
                        </a:cubicBezTo>
                        <a:lnTo>
                          <a:pt x="18224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58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349" y="1170"/>
                    <a:ext cx="4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7937" name="Line 78"/>
              <p:cNvSpPr>
                <a:spLocks noChangeShapeType="1"/>
              </p:cNvSpPr>
              <p:nvPr/>
            </p:nvSpPr>
            <p:spPr bwMode="auto">
              <a:xfrm>
                <a:off x="947" y="1632"/>
                <a:ext cx="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8" name="Line 79"/>
              <p:cNvSpPr>
                <a:spLocks noChangeShapeType="1"/>
              </p:cNvSpPr>
              <p:nvPr/>
            </p:nvSpPr>
            <p:spPr bwMode="auto">
              <a:xfrm>
                <a:off x="1749" y="1632"/>
                <a:ext cx="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39" name="Line 80"/>
              <p:cNvSpPr>
                <a:spLocks noChangeShapeType="1"/>
              </p:cNvSpPr>
              <p:nvPr/>
            </p:nvSpPr>
            <p:spPr bwMode="auto">
              <a:xfrm>
                <a:off x="2684" y="1632"/>
                <a:ext cx="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40" name="Line 81"/>
              <p:cNvSpPr>
                <a:spLocks noChangeShapeType="1"/>
              </p:cNvSpPr>
              <p:nvPr/>
            </p:nvSpPr>
            <p:spPr bwMode="auto">
              <a:xfrm>
                <a:off x="3762" y="1632"/>
                <a:ext cx="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41" name="Line 82"/>
              <p:cNvSpPr>
                <a:spLocks noChangeShapeType="1"/>
              </p:cNvSpPr>
              <p:nvPr/>
            </p:nvSpPr>
            <p:spPr bwMode="auto">
              <a:xfrm>
                <a:off x="5020" y="1632"/>
                <a:ext cx="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42" name="Line 83"/>
              <p:cNvSpPr>
                <a:spLocks noChangeShapeType="1"/>
              </p:cNvSpPr>
              <p:nvPr/>
            </p:nvSpPr>
            <p:spPr bwMode="auto">
              <a:xfrm>
                <a:off x="947" y="1746"/>
                <a:ext cx="407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943" name="Arc 84"/>
              <p:cNvSpPr>
                <a:spLocks/>
              </p:cNvSpPr>
              <p:nvPr/>
            </p:nvSpPr>
            <p:spPr bwMode="auto">
              <a:xfrm flipH="1" flipV="1">
                <a:off x="4545" y="1666"/>
                <a:ext cx="174" cy="90"/>
              </a:xfrm>
              <a:custGeom>
                <a:avLst/>
                <a:gdLst>
                  <a:gd name="T0" fmla="*/ 174 w 43113"/>
                  <a:gd name="T1" fmla="*/ 5 h 21600"/>
                  <a:gd name="T2" fmla="*/ 0 w 43113"/>
                  <a:gd name="T3" fmla="*/ 6 h 21600"/>
                  <a:gd name="T4" fmla="*/ 87 w 4311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13"/>
                  <a:gd name="T10" fmla="*/ 0 h 21600"/>
                  <a:gd name="T11" fmla="*/ 43113 w 4311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13" h="21600" fill="none" extrusionOk="0">
                    <a:moveTo>
                      <a:pt x="43113" y="1190"/>
                    </a:moveTo>
                    <a:cubicBezTo>
                      <a:pt x="42481" y="12639"/>
                      <a:pt x="33012" y="21599"/>
                      <a:pt x="21546" y="21599"/>
                    </a:cubicBezTo>
                    <a:cubicBezTo>
                      <a:pt x="10207" y="21599"/>
                      <a:pt x="798" y="12832"/>
                      <a:pt x="-1" y="1522"/>
                    </a:cubicBezTo>
                  </a:path>
                  <a:path w="43113" h="21600" stroke="0" extrusionOk="0">
                    <a:moveTo>
                      <a:pt x="43113" y="1190"/>
                    </a:moveTo>
                    <a:cubicBezTo>
                      <a:pt x="42481" y="12639"/>
                      <a:pt x="33012" y="21599"/>
                      <a:pt x="21546" y="21599"/>
                    </a:cubicBezTo>
                    <a:cubicBezTo>
                      <a:pt x="10207" y="21599"/>
                      <a:pt x="798" y="12832"/>
                      <a:pt x="-1" y="1522"/>
                    </a:cubicBezTo>
                    <a:lnTo>
                      <a:pt x="21546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44" name="Line 85"/>
              <p:cNvSpPr>
                <a:spLocks noChangeShapeType="1"/>
              </p:cNvSpPr>
              <p:nvPr/>
            </p:nvSpPr>
            <p:spPr bwMode="auto">
              <a:xfrm>
                <a:off x="4545" y="1757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7945" name="Group 86"/>
              <p:cNvGrpSpPr>
                <a:grpSpLocks/>
              </p:cNvGrpSpPr>
              <p:nvPr/>
            </p:nvGrpSpPr>
            <p:grpSpPr bwMode="auto">
              <a:xfrm flipH="1">
                <a:off x="4483" y="2075"/>
                <a:ext cx="123" cy="82"/>
                <a:chOff x="450" y="1805"/>
                <a:chExt cx="1782" cy="1235"/>
              </a:xfrm>
            </p:grpSpPr>
            <p:grpSp>
              <p:nvGrpSpPr>
                <p:cNvPr id="37949" name="Group 87"/>
                <p:cNvGrpSpPr>
                  <a:grpSpLocks/>
                </p:cNvGrpSpPr>
                <p:nvPr/>
              </p:nvGrpSpPr>
              <p:grpSpPr bwMode="auto">
                <a:xfrm>
                  <a:off x="1341" y="1805"/>
                  <a:ext cx="891" cy="572"/>
                  <a:chOff x="1392" y="1802"/>
                  <a:chExt cx="891" cy="572"/>
                </a:xfrm>
              </p:grpSpPr>
              <p:sp>
                <p:nvSpPr>
                  <p:cNvPr id="37953" name="Freeform 88"/>
                  <p:cNvSpPr>
                    <a:spLocks/>
                  </p:cNvSpPr>
                  <p:nvPr/>
                </p:nvSpPr>
                <p:spPr bwMode="auto">
                  <a:xfrm flipV="1">
                    <a:off x="1392" y="1802"/>
                    <a:ext cx="459" cy="570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54" name="Freeform 89"/>
                  <p:cNvSpPr>
                    <a:spLocks/>
                  </p:cNvSpPr>
                  <p:nvPr/>
                </p:nvSpPr>
                <p:spPr bwMode="auto">
                  <a:xfrm flipH="1" flipV="1">
                    <a:off x="1824" y="1805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950" name="Group 90"/>
                <p:cNvGrpSpPr>
                  <a:grpSpLocks/>
                </p:cNvGrpSpPr>
                <p:nvPr/>
              </p:nvGrpSpPr>
              <p:grpSpPr bwMode="auto">
                <a:xfrm>
                  <a:off x="450" y="2474"/>
                  <a:ext cx="891" cy="566"/>
                  <a:chOff x="480" y="2479"/>
                  <a:chExt cx="891" cy="566"/>
                </a:xfrm>
              </p:grpSpPr>
              <p:sp>
                <p:nvSpPr>
                  <p:cNvPr id="37951" name="Freeform 91"/>
                  <p:cNvSpPr>
                    <a:spLocks/>
                  </p:cNvSpPr>
                  <p:nvPr/>
                </p:nvSpPr>
                <p:spPr bwMode="auto">
                  <a:xfrm>
                    <a:off x="480" y="2479"/>
                    <a:ext cx="459" cy="566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52" name="Freeform 92"/>
                  <p:cNvSpPr>
                    <a:spLocks/>
                  </p:cNvSpPr>
                  <p:nvPr/>
                </p:nvSpPr>
                <p:spPr bwMode="auto">
                  <a:xfrm flipH="1">
                    <a:off x="912" y="2480"/>
                    <a:ext cx="459" cy="565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7946" name="Oval 93"/>
              <p:cNvSpPr>
                <a:spLocks noChangeArrowheads="1"/>
              </p:cNvSpPr>
              <p:nvPr/>
            </p:nvSpPr>
            <p:spPr bwMode="auto">
              <a:xfrm>
                <a:off x="4427" y="1983"/>
                <a:ext cx="235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947" name="Rectangle 94"/>
              <p:cNvSpPr>
                <a:spLocks noChangeArrowheads="1"/>
              </p:cNvSpPr>
              <p:nvPr/>
            </p:nvSpPr>
            <p:spPr bwMode="auto">
              <a:xfrm>
                <a:off x="3414" y="1983"/>
                <a:ext cx="98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latin typeface="Comic Sans MS" pitchFamily="-110" charset="0"/>
                  </a:rPr>
                  <a:t>RF generator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37948" name="Rectangle 95"/>
              <p:cNvSpPr>
                <a:spLocks noChangeArrowheads="1"/>
              </p:cNvSpPr>
              <p:nvPr/>
            </p:nvSpPr>
            <p:spPr bwMode="auto">
              <a:xfrm>
                <a:off x="1953" y="727"/>
                <a:ext cx="355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latin typeface="Comic Sans MS" pitchFamily="-110" charset="0"/>
                  </a:rPr>
                  <a:t>Used for protons, ions (50 – 200 MeV, </a:t>
                </a:r>
                <a:r>
                  <a:rPr lang="en-US" sz="1600" i="1" dirty="0">
                    <a:latin typeface="Comic Sans MS" pitchFamily="-110" charset="0"/>
                  </a:rPr>
                  <a:t>f</a:t>
                </a:r>
                <a:r>
                  <a:rPr lang="en-US" sz="1600" dirty="0">
                    <a:latin typeface="Comic Sans MS" pitchFamily="-110" charset="0"/>
                  </a:rPr>
                  <a:t> ~ 200 MHz)</a:t>
                </a:r>
                <a:endParaRPr sz="1600" noProof="1">
                  <a:latin typeface="Comic Sans MS" pitchFamily="-110" charset="0"/>
                </a:endParaRPr>
              </a:p>
            </p:txBody>
          </p:sp>
        </p:grpSp>
        <p:sp>
          <p:nvSpPr>
            <p:cNvPr id="99" name="Arc 23"/>
            <p:cNvSpPr>
              <a:spLocks/>
            </p:cNvSpPr>
            <p:nvPr/>
          </p:nvSpPr>
          <p:spPr bwMode="auto">
            <a:xfrm>
              <a:off x="179513" y="1268760"/>
              <a:ext cx="216024" cy="144016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Arc 23"/>
            <p:cNvSpPr>
              <a:spLocks/>
            </p:cNvSpPr>
            <p:nvPr/>
          </p:nvSpPr>
          <p:spPr bwMode="auto">
            <a:xfrm>
              <a:off x="7956377" y="1268760"/>
              <a:ext cx="216023" cy="144016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Arc 23"/>
            <p:cNvSpPr>
              <a:spLocks/>
            </p:cNvSpPr>
            <p:nvPr/>
          </p:nvSpPr>
          <p:spPr bwMode="auto">
            <a:xfrm flipH="1">
              <a:off x="8172400" y="1268760"/>
              <a:ext cx="216024" cy="144016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" name="Straight Connector 2"/>
            <p:cNvCxnSpPr/>
            <p:nvPr/>
          </p:nvCxnSpPr>
          <p:spPr bwMode="auto">
            <a:xfrm>
              <a:off x="395536" y="2708920"/>
              <a:ext cx="77768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>
              <a:off x="395536" y="1268760"/>
              <a:ext cx="77768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975CDF-E5DD-F040-A90B-122D0C2DA88D}"/>
                  </a:ext>
                </a:extLst>
              </p:cNvPr>
              <p:cNvSpPr txBox="1"/>
              <p:nvPr/>
            </p:nvSpPr>
            <p:spPr>
              <a:xfrm>
                <a:off x="1004870" y="5317109"/>
                <a:ext cx="3706720" cy="828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975CDF-E5DD-F040-A90B-122D0C2DA8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870" y="5317109"/>
                <a:ext cx="3706720" cy="828112"/>
              </a:xfrm>
              <a:prstGeom prst="rect">
                <a:avLst/>
              </a:prstGeom>
              <a:blipFill>
                <a:blip r:embed="rId8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5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Resonant RF Cavities</a:t>
            </a:r>
            <a:endParaRPr lang="fr-FR" dirty="0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08720"/>
            <a:ext cx="8519864" cy="242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800" dirty="0">
                <a:solidFill>
                  <a:srgbClr val="000000"/>
                </a:solidFill>
              </a:rPr>
              <a:t>Considering RF acceleration, it is obvious that when particles get high velocities the drift spaces get longer and one looses on the efficiency.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=&gt; Use a </a:t>
            </a:r>
            <a:r>
              <a:rPr lang="en-GB" sz="1800" dirty="0">
                <a:solidFill>
                  <a:srgbClr val="FF0000"/>
                </a:solidFill>
              </a:rPr>
              <a:t>higher operating frequency</a:t>
            </a:r>
            <a:r>
              <a:rPr lang="en-GB" sz="1800" dirty="0">
                <a:solidFill>
                  <a:srgbClr val="000000"/>
                </a:solidFill>
              </a:rPr>
              <a:t>.</a:t>
            </a:r>
            <a:endParaRPr lang="en-GB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FF0000"/>
                </a:solidFill>
              </a:rPr>
              <a:t>power lost </a:t>
            </a:r>
            <a:r>
              <a:rPr lang="en-GB" sz="1800" dirty="0">
                <a:solidFill>
                  <a:srgbClr val="000000"/>
                </a:solidFill>
              </a:rPr>
              <a:t>by radiation, due to circulating currents on the electrodes, is </a:t>
            </a:r>
            <a:r>
              <a:rPr lang="en-GB" sz="1800" dirty="0">
                <a:solidFill>
                  <a:srgbClr val="FF0000"/>
                </a:solidFill>
              </a:rPr>
              <a:t>proportional to the RF frequency</a:t>
            </a:r>
            <a:r>
              <a:rPr lang="en-GB" sz="1800" dirty="0">
                <a:solidFill>
                  <a:srgbClr val="000000"/>
                </a:solidFill>
              </a:rPr>
              <a:t>.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=&gt; </a:t>
            </a:r>
            <a:r>
              <a:rPr lang="en-GB" sz="1800" dirty="0">
                <a:solidFill>
                  <a:srgbClr val="FF0000"/>
                </a:solidFill>
              </a:rPr>
              <a:t>Enclose the system in a cavity </a:t>
            </a:r>
            <a:r>
              <a:rPr lang="en-GB" sz="1800" dirty="0">
                <a:solidFill>
                  <a:srgbClr val="000000"/>
                </a:solidFill>
              </a:rPr>
              <a:t>which resonant frequency matches the RF generator frequency.</a:t>
            </a:r>
          </a:p>
        </p:txBody>
      </p:sp>
      <p:pic>
        <p:nvPicPr>
          <p:cNvPr id="3" name="Picture 2" descr="ca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575138"/>
            <a:ext cx="2088232" cy="2950206"/>
          </a:xfrm>
          <a:prstGeom prst="rect">
            <a:avLst/>
          </a:prstGeo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923928" y="3579981"/>
            <a:ext cx="45365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800" dirty="0"/>
              <a:t>The electromagnetic power is now constrained in the resonant volume</a:t>
            </a:r>
            <a:br>
              <a:rPr lang="en-GB" sz="1800" dirty="0"/>
            </a:br>
            <a:endParaRPr lang="en-GB" sz="1800" dirty="0"/>
          </a:p>
          <a:p>
            <a:pPr marL="285750" indent="-285750">
              <a:buFontTx/>
              <a:buChar char="-"/>
            </a:pPr>
            <a:r>
              <a:rPr lang="en-GB" sz="1800" dirty="0"/>
              <a:t>Each such cavity can be independently powered from the RF generator</a:t>
            </a:r>
            <a:br>
              <a:rPr lang="en-GB" sz="1800" dirty="0"/>
            </a:br>
            <a:endParaRPr lang="en-GB" sz="1800" dirty="0"/>
          </a:p>
          <a:p>
            <a:pPr marL="285750" indent="-285750">
              <a:buFontTx/>
              <a:buChar char="-"/>
            </a:pPr>
            <a:r>
              <a:rPr lang="en-GB" sz="1800" dirty="0"/>
              <a:t>Note however that joule losses will occur in the cavity walls (unless made of superconducting materials)</a:t>
            </a:r>
          </a:p>
        </p:txBody>
      </p:sp>
    </p:spTree>
    <p:extLst>
      <p:ext uri="{BB962C8B-B14F-4D97-AF65-F5344CB8AC3E}">
        <p14:creationId xmlns:p14="http://schemas.microsoft.com/office/powerpoint/2010/main" val="116112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5532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Some RF Cavity Examples</a:t>
            </a:r>
            <a:endParaRPr lang="fr-FR" dirty="0"/>
          </a:p>
        </p:txBody>
      </p:sp>
      <p:pic>
        <p:nvPicPr>
          <p:cNvPr id="22533" name="Picture 6" descr="fi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09700"/>
            <a:ext cx="67818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benodet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511550"/>
            <a:ext cx="2424113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benodet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886200"/>
            <a:ext cx="34734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1676400" y="1066800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006600"/>
                </a:solidFill>
              </a:rPr>
              <a:t>  L = vT/2  (π mode)                         L = vT (2π mode)</a:t>
            </a:r>
            <a:endParaRPr lang="fr-FR" sz="1800">
              <a:solidFill>
                <a:srgbClr val="006600"/>
              </a:solidFill>
            </a:endParaRPr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1295400" y="324485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              Single Gap                                 Multi-Gap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275856" y="3068960"/>
            <a:ext cx="3312368" cy="745232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charset="0"/>
              </a:rPr>
              <a:t>More in RF Systems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4" name="Group 90"/>
          <p:cNvGrpSpPr>
            <a:grpSpLocks/>
          </p:cNvGrpSpPr>
          <p:nvPr/>
        </p:nvGrpSpPr>
        <p:grpSpPr bwMode="auto">
          <a:xfrm>
            <a:off x="155331" y="1047403"/>
            <a:ext cx="8988669" cy="4789488"/>
            <a:chOff x="106" y="718"/>
            <a:chExt cx="6134" cy="3017"/>
          </a:xfrm>
        </p:grpSpPr>
        <p:sp>
          <p:nvSpPr>
            <p:cNvPr id="29723" name="Rectangle 3"/>
            <p:cNvSpPr>
              <a:spLocks noChangeArrowheads="1"/>
            </p:cNvSpPr>
            <p:nvPr/>
          </p:nvSpPr>
          <p:spPr bwMode="auto">
            <a:xfrm>
              <a:off x="108" y="718"/>
              <a:ext cx="613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circular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zero crossing</a:t>
              </a:r>
              <a:r>
                <a:rPr lang="en-US" sz="1600" dirty="0">
                  <a:latin typeface="Comic Sans MS" pitchFamily="-110" charset="0"/>
                </a:rPr>
                <a:t> of the RF voltage with positive slope</a:t>
              </a:r>
            </a:p>
          </p:txBody>
        </p:sp>
        <p:sp>
          <p:nvSpPr>
            <p:cNvPr id="29724" name="Rectangle 83"/>
            <p:cNvSpPr>
              <a:spLocks noChangeArrowheads="1"/>
            </p:cNvSpPr>
            <p:nvPr/>
          </p:nvSpPr>
          <p:spPr bwMode="auto">
            <a:xfrm>
              <a:off x="106" y="1558"/>
              <a:ext cx="194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Time t= 0 chosen such that: 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29725" name="Group 87"/>
            <p:cNvGrpSpPr>
              <a:grpSpLocks/>
            </p:cNvGrpSpPr>
            <p:nvPr/>
          </p:nvGrpSpPr>
          <p:grpSpPr bwMode="auto">
            <a:xfrm>
              <a:off x="547" y="1945"/>
              <a:ext cx="2597" cy="1790"/>
              <a:chOff x="547" y="1945"/>
              <a:chExt cx="2597" cy="1790"/>
            </a:xfrm>
          </p:grpSpPr>
          <p:sp>
            <p:nvSpPr>
              <p:cNvPr id="29726" name="Rectangle 65"/>
              <p:cNvSpPr>
                <a:spLocks noChangeArrowheads="1"/>
              </p:cNvSpPr>
              <p:nvPr/>
            </p:nvSpPr>
            <p:spPr bwMode="auto">
              <a:xfrm>
                <a:off x="838" y="1945"/>
                <a:ext cx="1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1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27" name="Line 56"/>
              <p:cNvSpPr>
                <a:spLocks noChangeShapeType="1"/>
              </p:cNvSpPr>
              <p:nvPr/>
            </p:nvSpPr>
            <p:spPr bwMode="auto">
              <a:xfrm>
                <a:off x="1645" y="2051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28" name="Group 36"/>
              <p:cNvGrpSpPr>
                <a:grpSpLocks/>
              </p:cNvGrpSpPr>
              <p:nvPr/>
            </p:nvGrpSpPr>
            <p:grpSpPr bwMode="auto">
              <a:xfrm>
                <a:off x="848" y="2328"/>
                <a:ext cx="1585" cy="952"/>
                <a:chOff x="450" y="2259"/>
                <a:chExt cx="1782" cy="1137"/>
              </a:xfrm>
            </p:grpSpPr>
            <p:grpSp>
              <p:nvGrpSpPr>
                <p:cNvPr id="29736" name="Group 3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29740" name="Freeform 30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41" name="Freeform 31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737" name="Group 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29738" name="Freeform 32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39" name="Freeform 33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729" name="Line 37"/>
              <p:cNvSpPr>
                <a:spLocks noChangeShapeType="1"/>
              </p:cNvSpPr>
              <p:nvPr/>
            </p:nvSpPr>
            <p:spPr bwMode="auto">
              <a:xfrm>
                <a:off x="547" y="2804"/>
                <a:ext cx="21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0" name="Freeform 57"/>
              <p:cNvSpPr>
                <a:spLocks/>
              </p:cNvSpPr>
              <p:nvPr/>
            </p:nvSpPr>
            <p:spPr bwMode="auto">
              <a:xfrm>
                <a:off x="2433" y="2804"/>
                <a:ext cx="162" cy="33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1" name="Freeform 58"/>
              <p:cNvSpPr>
                <a:spLocks/>
              </p:cNvSpPr>
              <p:nvPr/>
            </p:nvSpPr>
            <p:spPr bwMode="auto">
              <a:xfrm>
                <a:off x="687" y="2468"/>
                <a:ext cx="163" cy="336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2" name="Line 69"/>
              <p:cNvSpPr>
                <a:spLocks noChangeShapeType="1"/>
              </p:cNvSpPr>
              <p:nvPr/>
            </p:nvSpPr>
            <p:spPr bwMode="auto">
              <a:xfrm>
                <a:off x="1865" y="2432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3" name="Rectangle 71"/>
              <p:cNvSpPr>
                <a:spLocks noChangeArrowheads="1"/>
              </p:cNvSpPr>
              <p:nvPr/>
            </p:nvSpPr>
            <p:spPr bwMode="auto">
              <a:xfrm>
                <a:off x="1745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29734" name="Line 73"/>
              <p:cNvSpPr>
                <a:spLocks noChangeShapeType="1"/>
              </p:cNvSpPr>
              <p:nvPr/>
            </p:nvSpPr>
            <p:spPr bwMode="auto">
              <a:xfrm flipV="1">
                <a:off x="1645" y="2803"/>
                <a:ext cx="2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5" name="Oval 77"/>
              <p:cNvSpPr>
                <a:spLocks noChangeArrowheads="1"/>
              </p:cNvSpPr>
              <p:nvPr/>
            </p:nvSpPr>
            <p:spPr bwMode="auto">
              <a:xfrm flipH="1">
                <a:off x="1830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701" name="Object 5"/>
              <p:cNvGraphicFramePr>
                <a:graphicFrameLocks noChangeAspect="1"/>
              </p:cNvGraphicFramePr>
              <p:nvPr/>
            </p:nvGraphicFramePr>
            <p:xfrm>
              <a:off x="2492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583920" imgH="215640" progId="Equation.3">
                      <p:embed/>
                    </p:oleObj>
                  </mc:Choice>
                  <mc:Fallback>
                    <p:oleObj name="Equation" r:id="rId2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2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66277507"/>
                  </p:ext>
                </p:extLst>
              </p:nvPr>
            </p:nvGraphicFramePr>
            <p:xfrm>
              <a:off x="890" y="3430"/>
              <a:ext cx="157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244600" imgH="241300" progId="Equation.3">
                      <p:embed/>
                    </p:oleObj>
                  </mc:Choice>
                  <mc:Fallback>
                    <p:oleObj name="Equation" r:id="rId4" imgW="12446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0" y="3430"/>
                            <a:ext cx="157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7131354"/>
                  </p:ext>
                </p:extLst>
              </p:nvPr>
            </p:nvGraphicFramePr>
            <p:xfrm>
              <a:off x="1405" y="1952"/>
              <a:ext cx="203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77800" imgH="203200" progId="Equation.3">
                      <p:embed/>
                    </p:oleObj>
                  </mc:Choice>
                  <mc:Fallback>
                    <p:oleObj name="Equation" r:id="rId6" imgW="1778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05" y="1952"/>
                            <a:ext cx="203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oup 91"/>
          <p:cNvGrpSpPr>
            <a:grpSpLocks/>
          </p:cNvGrpSpPr>
          <p:nvPr/>
        </p:nvGrpSpPr>
        <p:grpSpPr bwMode="auto">
          <a:xfrm>
            <a:off x="158262" y="1700808"/>
            <a:ext cx="8985738" cy="4106863"/>
            <a:chOff x="108" y="1148"/>
            <a:chExt cx="6132" cy="2587"/>
          </a:xfrm>
        </p:grpSpPr>
        <p:grpSp>
          <p:nvGrpSpPr>
            <p:cNvPr id="29706" name="Group 88"/>
            <p:cNvGrpSpPr>
              <a:grpSpLocks/>
            </p:cNvGrpSpPr>
            <p:nvPr/>
          </p:nvGrpSpPr>
          <p:grpSpPr bwMode="auto">
            <a:xfrm>
              <a:off x="3269" y="1945"/>
              <a:ext cx="2551" cy="1790"/>
              <a:chOff x="3269" y="1945"/>
              <a:chExt cx="2551" cy="1790"/>
            </a:xfrm>
          </p:grpSpPr>
          <p:sp>
            <p:nvSpPr>
              <p:cNvPr id="29708" name="Rectangle 66"/>
              <p:cNvSpPr>
                <a:spLocks noChangeArrowheads="1"/>
              </p:cNvSpPr>
              <p:nvPr/>
            </p:nvSpPr>
            <p:spPr bwMode="auto">
              <a:xfrm>
                <a:off x="3701" y="1945"/>
                <a:ext cx="21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2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09" name="Line 45"/>
              <p:cNvSpPr>
                <a:spLocks noChangeShapeType="1"/>
              </p:cNvSpPr>
              <p:nvPr/>
            </p:nvSpPr>
            <p:spPr bwMode="auto">
              <a:xfrm>
                <a:off x="3269" y="2804"/>
                <a:ext cx="2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0" name="Line 47"/>
              <p:cNvSpPr>
                <a:spLocks noChangeShapeType="1"/>
              </p:cNvSpPr>
              <p:nvPr/>
            </p:nvSpPr>
            <p:spPr bwMode="auto">
              <a:xfrm>
                <a:off x="4376" y="2052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11" name="Group 39"/>
              <p:cNvGrpSpPr>
                <a:grpSpLocks/>
              </p:cNvGrpSpPr>
              <p:nvPr/>
            </p:nvGrpSpPr>
            <p:grpSpPr bwMode="auto">
              <a:xfrm>
                <a:off x="3992" y="2329"/>
                <a:ext cx="792" cy="476"/>
                <a:chOff x="1392" y="2256"/>
                <a:chExt cx="891" cy="569"/>
              </a:xfrm>
            </p:grpSpPr>
            <p:sp>
              <p:nvSpPr>
                <p:cNvPr id="29720" name="Freeform 4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21" name="Freeform 4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712" name="Freeform 44"/>
              <p:cNvSpPr>
                <a:spLocks/>
              </p:cNvSpPr>
              <p:nvPr/>
            </p:nvSpPr>
            <p:spPr bwMode="auto">
              <a:xfrm flipH="1">
                <a:off x="3583" y="2805"/>
                <a:ext cx="409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3" name="Freeform 53"/>
              <p:cNvSpPr>
                <a:spLocks/>
              </p:cNvSpPr>
              <p:nvPr/>
            </p:nvSpPr>
            <p:spPr bwMode="auto">
              <a:xfrm>
                <a:off x="4784" y="2805"/>
                <a:ext cx="408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4" name="Freeform 59"/>
              <p:cNvSpPr>
                <a:spLocks/>
              </p:cNvSpPr>
              <p:nvPr/>
            </p:nvSpPr>
            <p:spPr bwMode="auto">
              <a:xfrm>
                <a:off x="3337" y="3141"/>
                <a:ext cx="246" cy="140"/>
              </a:xfrm>
              <a:custGeom>
                <a:avLst/>
                <a:gdLst>
                  <a:gd name="T0" fmla="*/ 0 w 191"/>
                  <a:gd name="T1" fmla="*/ 0 h 136"/>
                  <a:gd name="T2" fmla="*/ 77 w 191"/>
                  <a:gd name="T3" fmla="*/ 95 h 136"/>
                  <a:gd name="T4" fmla="*/ 143 w 191"/>
                  <a:gd name="T5" fmla="*/ 130 h 136"/>
                  <a:gd name="T6" fmla="*/ 191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0" y="0"/>
                    </a:moveTo>
                    <a:cubicBezTo>
                      <a:pt x="13" y="16"/>
                      <a:pt x="54" y="74"/>
                      <a:pt x="77" y="95"/>
                    </a:cubicBezTo>
                    <a:cubicBezTo>
                      <a:pt x="101" y="117"/>
                      <a:pt x="125" y="123"/>
                      <a:pt x="143" y="130"/>
                    </a:cubicBezTo>
                    <a:cubicBezTo>
                      <a:pt x="162" y="136"/>
                      <a:pt x="181" y="134"/>
                      <a:pt x="191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5" name="Freeform 61"/>
              <p:cNvSpPr>
                <a:spLocks/>
              </p:cNvSpPr>
              <p:nvPr/>
            </p:nvSpPr>
            <p:spPr bwMode="auto">
              <a:xfrm>
                <a:off x="5168" y="3141"/>
                <a:ext cx="246" cy="140"/>
              </a:xfrm>
              <a:custGeom>
                <a:avLst/>
                <a:gdLst>
                  <a:gd name="T0" fmla="*/ 191 w 191"/>
                  <a:gd name="T1" fmla="*/ 0 h 136"/>
                  <a:gd name="T2" fmla="*/ 114 w 191"/>
                  <a:gd name="T3" fmla="*/ 95 h 136"/>
                  <a:gd name="T4" fmla="*/ 48 w 191"/>
                  <a:gd name="T5" fmla="*/ 130 h 136"/>
                  <a:gd name="T6" fmla="*/ 0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191" y="0"/>
                    </a:moveTo>
                    <a:cubicBezTo>
                      <a:pt x="178" y="16"/>
                      <a:pt x="137" y="74"/>
                      <a:pt x="114" y="95"/>
                    </a:cubicBezTo>
                    <a:cubicBezTo>
                      <a:pt x="90" y="117"/>
                      <a:pt x="66" y="123"/>
                      <a:pt x="48" y="130"/>
                    </a:cubicBezTo>
                    <a:cubicBezTo>
                      <a:pt x="29" y="136"/>
                      <a:pt x="10" y="134"/>
                      <a:pt x="0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6" name="Line 70"/>
              <p:cNvSpPr>
                <a:spLocks noChangeShapeType="1"/>
              </p:cNvSpPr>
              <p:nvPr/>
            </p:nvSpPr>
            <p:spPr bwMode="auto">
              <a:xfrm>
                <a:off x="4220" y="2433"/>
                <a:ext cx="0" cy="36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7" name="Rectangle 72"/>
              <p:cNvSpPr>
                <a:spLocks noChangeArrowheads="1"/>
              </p:cNvSpPr>
              <p:nvPr/>
            </p:nvSpPr>
            <p:spPr bwMode="auto">
              <a:xfrm>
                <a:off x="4087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noProof="1">
                  <a:latin typeface="Symbol" pitchFamily="-110" charset="2"/>
                </a:endParaRPr>
              </a:p>
            </p:txBody>
          </p:sp>
          <p:sp>
            <p:nvSpPr>
              <p:cNvPr id="29718" name="Line 74"/>
              <p:cNvSpPr>
                <a:spLocks noChangeShapeType="1"/>
              </p:cNvSpPr>
              <p:nvPr/>
            </p:nvSpPr>
            <p:spPr bwMode="auto">
              <a:xfrm flipV="1">
                <a:off x="4220" y="2797"/>
                <a:ext cx="15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stealth" w="med" len="sm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9" name="Oval 68"/>
              <p:cNvSpPr>
                <a:spLocks noChangeArrowheads="1"/>
              </p:cNvSpPr>
              <p:nvPr/>
            </p:nvSpPr>
            <p:spPr bwMode="auto">
              <a:xfrm flipH="1">
                <a:off x="4185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698" name="Object 2"/>
              <p:cNvGraphicFramePr>
                <a:graphicFrameLocks noChangeAspect="1"/>
              </p:cNvGraphicFramePr>
              <p:nvPr/>
            </p:nvGraphicFramePr>
            <p:xfrm>
              <a:off x="5168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583920" imgH="215640" progId="Equation.3">
                      <p:embed/>
                    </p:oleObj>
                  </mc:Choice>
                  <mc:Fallback>
                    <p:oleObj name="Equation" r:id="rId8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68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69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2036082"/>
                  </p:ext>
                </p:extLst>
              </p:nvPr>
            </p:nvGraphicFramePr>
            <p:xfrm>
              <a:off x="3599" y="3430"/>
              <a:ext cx="162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1282700" imgH="241300" progId="Equation.3">
                      <p:embed/>
                    </p:oleObj>
                  </mc:Choice>
                  <mc:Fallback>
                    <p:oleObj name="Equation" r:id="rId9" imgW="12827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99" y="3430"/>
                            <a:ext cx="162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0" name="Object 4"/>
              <p:cNvGraphicFramePr>
                <a:graphicFrameLocks noChangeAspect="1"/>
              </p:cNvGraphicFramePr>
              <p:nvPr/>
            </p:nvGraphicFramePr>
            <p:xfrm>
              <a:off x="4147" y="1945"/>
              <a:ext cx="215" cy="2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190440" imgH="215640" progId="Equation.3">
                      <p:embed/>
                    </p:oleObj>
                  </mc:Choice>
                  <mc:Fallback>
                    <p:oleObj name="Equation" r:id="rId11" imgW="19044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7" y="1945"/>
                            <a:ext cx="215" cy="2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9707" name="Rectangle 89"/>
            <p:cNvSpPr>
              <a:spLocks noChangeArrowheads="1"/>
            </p:cNvSpPr>
            <p:nvPr/>
          </p:nvSpPr>
          <p:spPr bwMode="auto">
            <a:xfrm>
              <a:off x="108" y="1148"/>
              <a:ext cx="613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 startAt="2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linear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positive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 crest</a:t>
              </a:r>
              <a:r>
                <a:rPr lang="en-US" sz="1600" dirty="0">
                  <a:latin typeface="Comic Sans MS" pitchFamily="-110" charset="0"/>
                </a:rPr>
                <a:t> of the RF voltage</a:t>
              </a:r>
            </a:p>
          </p:txBody>
        </p:sp>
      </p:grpSp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Common Phase Conventions</a:t>
            </a:r>
            <a:endParaRPr lang="fr-FR" dirty="0"/>
          </a:p>
        </p:txBody>
      </p:sp>
      <p:sp>
        <p:nvSpPr>
          <p:cNvPr id="48" name="Rectangle 89"/>
          <p:cNvSpPr>
            <a:spLocks noChangeArrowheads="1"/>
          </p:cNvSpPr>
          <p:nvPr/>
        </p:nvSpPr>
        <p:spPr bwMode="auto">
          <a:xfrm>
            <a:off x="157784" y="6042774"/>
            <a:ext cx="8985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3.	I will stick to </a:t>
            </a:r>
            <a:r>
              <a:rPr lang="en-US" sz="1600" b="1" dirty="0">
                <a:latin typeface="Comic Sans MS" pitchFamily="-110" charset="0"/>
              </a:rPr>
              <a:t>convention 1 </a:t>
            </a:r>
            <a:r>
              <a:rPr lang="en-US" sz="1600" dirty="0">
                <a:latin typeface="Comic Sans MS" pitchFamily="-110" charset="0"/>
              </a:rPr>
              <a:t>in the following to avoid confusion</a:t>
            </a:r>
          </a:p>
        </p:txBody>
      </p:sp>
    </p:spTree>
    <p:extLst>
      <p:ext uri="{BB962C8B-B14F-4D97-AF65-F5344CB8AC3E}">
        <p14:creationId xmlns:p14="http://schemas.microsoft.com/office/powerpoint/2010/main" val="229822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593725" y="836712"/>
            <a:ext cx="8175625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val="006600"/>
                </a:solidFill>
              </a:rPr>
              <a:t>Let’s consider a succession of accelerating gaps, operating in the 2π mode, for which the synchronism condition is fulfilled for a phase </a:t>
            </a:r>
            <a:r>
              <a:rPr lang="en-US" sz="1800" b="1" i="1" dirty="0" err="1">
                <a:solidFill>
                  <a:srgbClr val="006600"/>
                </a:solidFill>
                <a:sym typeface="Symbol" charset="2"/>
              </a:rPr>
              <a:t></a:t>
            </a:r>
            <a:r>
              <a:rPr lang="en-US" sz="1200" b="1" i="1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200" b="1" i="1" dirty="0">
                <a:solidFill>
                  <a:srgbClr val="006600"/>
                </a:solidFill>
                <a:sym typeface="Symbol" charset="2"/>
              </a:rPr>
              <a:t> .</a:t>
            </a:r>
            <a:endParaRPr lang="fr-FR" sz="1800" b="1" i="1" dirty="0">
              <a:solidFill>
                <a:srgbClr val="006600"/>
              </a:solidFill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337065"/>
              </p:ext>
            </p:extLst>
          </p:nvPr>
        </p:nvGraphicFramePr>
        <p:xfrm>
          <a:off x="467544" y="1613297"/>
          <a:ext cx="1800200" cy="587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23900" imgH="215900" progId="Equation.3">
                  <p:embed/>
                </p:oleObj>
              </mc:Choice>
              <mc:Fallback>
                <p:oleObj name="Equation" r:id="rId3" imgW="723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613297"/>
                        <a:ext cx="1800200" cy="5875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2390874" y="1556792"/>
            <a:ext cx="6501606" cy="6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rgbClr val="006600"/>
                </a:solidFill>
              </a:rPr>
              <a:t>is the energy gain in one gap for the particle to reach the</a:t>
            </a:r>
            <a:br>
              <a:rPr lang="en-US" sz="1600" b="1" dirty="0">
                <a:solidFill>
                  <a:srgbClr val="006600"/>
                </a:solidFill>
              </a:rPr>
            </a:br>
            <a:r>
              <a:rPr lang="en-US" sz="1600" b="1" dirty="0">
                <a:solidFill>
                  <a:srgbClr val="006600"/>
                </a:solidFill>
              </a:rPr>
              <a:t>next gap with the same RF phase</a:t>
            </a:r>
            <a:r>
              <a:rPr lang="fr-FR" sz="1600" b="1" dirty="0">
                <a:solidFill>
                  <a:srgbClr val="006600"/>
                </a:solidFill>
              </a:rPr>
              <a:t>: P</a:t>
            </a:r>
            <a:r>
              <a:rPr lang="fr-FR" sz="1600" b="1" baseline="-25000" dirty="0">
                <a:solidFill>
                  <a:srgbClr val="006600"/>
                </a:solidFill>
              </a:rPr>
              <a:t>1 </a:t>
            </a:r>
            <a:r>
              <a:rPr lang="fr-FR" sz="1600" b="1" dirty="0">
                <a:solidFill>
                  <a:srgbClr val="006600"/>
                </a:solidFill>
              </a:rPr>
              <a:t>,P</a:t>
            </a:r>
            <a:r>
              <a:rPr lang="fr-FR" sz="1600" b="1" baseline="-25000" dirty="0">
                <a:solidFill>
                  <a:srgbClr val="006600"/>
                </a:solidFill>
              </a:rPr>
              <a:t>2</a:t>
            </a:r>
            <a:r>
              <a:rPr lang="fr-FR" sz="1600" b="1" dirty="0">
                <a:solidFill>
                  <a:srgbClr val="006600"/>
                </a:solidFill>
              </a:rPr>
              <a:t>, </a:t>
            </a:r>
            <a:r>
              <a:rPr lang="en-US" sz="1600" b="1" dirty="0">
                <a:solidFill>
                  <a:srgbClr val="006600"/>
                </a:solidFill>
              </a:rPr>
              <a:t>…… are fixed points.</a:t>
            </a:r>
            <a:endParaRPr lang="fr-FR" sz="1600" b="1" dirty="0">
              <a:solidFill>
                <a:srgbClr val="006600"/>
              </a:solidFill>
            </a:endParaRPr>
          </a:p>
        </p:txBody>
      </p:sp>
      <p:pic>
        <p:nvPicPr>
          <p:cNvPr id="25608" name="Picture 39" descr="fig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9207" y="2344937"/>
            <a:ext cx="6363273" cy="27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228600"/>
            <a:ext cx="7772400" cy="533400"/>
          </a:xfrm>
          <a:ln w="19050"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Principle of Phase Stability (Linac)</a:t>
            </a:r>
            <a:endParaRPr lang="fr-FR" dirty="0"/>
          </a:p>
        </p:txBody>
      </p:sp>
      <p:sp>
        <p:nvSpPr>
          <p:cNvPr id="25610" name="Text Box 42"/>
          <p:cNvSpPr txBox="1">
            <a:spLocks noChangeArrowheads="1"/>
          </p:cNvSpPr>
          <p:nvPr/>
        </p:nvSpPr>
        <p:spPr bwMode="auto">
          <a:xfrm>
            <a:off x="755576" y="5146825"/>
            <a:ext cx="7664450" cy="1306511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If an </a:t>
            </a:r>
            <a:r>
              <a:rPr lang="en-US" sz="1800" dirty="0">
                <a:solidFill>
                  <a:srgbClr val="FF0000"/>
                </a:solidFill>
              </a:rPr>
              <a:t>energy increase </a:t>
            </a:r>
            <a:r>
              <a:rPr lang="en-US" sz="1800" dirty="0">
                <a:solidFill>
                  <a:srgbClr val="000000"/>
                </a:solidFill>
              </a:rPr>
              <a:t>is transferred into a </a:t>
            </a:r>
            <a:r>
              <a:rPr lang="en-US" sz="1800" dirty="0">
                <a:solidFill>
                  <a:srgbClr val="FF0000"/>
                </a:solidFill>
              </a:rPr>
              <a:t>velocity increase  </a:t>
            </a:r>
            <a:r>
              <a:rPr lang="en-US" sz="1800" dirty="0">
                <a:solidFill>
                  <a:srgbClr val="000000"/>
                </a:solidFill>
              </a:rPr>
              <a:t>=&gt;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baseline="-25000" dirty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FF0000"/>
                </a:solidFill>
              </a:rPr>
              <a:t>&amp; N</a:t>
            </a:r>
            <a:r>
              <a:rPr lang="en-US" sz="1800" baseline="-25000" dirty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000000"/>
                </a:solidFill>
              </a:rPr>
              <a:t>will move towards P</a:t>
            </a:r>
            <a:r>
              <a:rPr lang="en-US" sz="1800" baseline="-25000" dirty="0">
                <a:solidFill>
                  <a:srgbClr val="000000"/>
                </a:solidFill>
              </a:rPr>
              <a:t>1	</a:t>
            </a:r>
            <a:r>
              <a:rPr lang="en-US" sz="1800" dirty="0">
                <a:solidFill>
                  <a:srgbClr val="000000"/>
                </a:solidFill>
              </a:rPr>
              <a:t>=&gt; </a:t>
            </a:r>
            <a:r>
              <a:rPr lang="en-US" sz="1800" dirty="0">
                <a:solidFill>
                  <a:srgbClr val="FF0000"/>
                </a:solidFill>
              </a:rPr>
              <a:t>stable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 &amp; N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will go away from P</a:t>
            </a:r>
            <a:r>
              <a:rPr lang="en-US" sz="1800" baseline="-25000" dirty="0">
                <a:solidFill>
                  <a:srgbClr val="000000"/>
                </a:solidFill>
              </a:rPr>
              <a:t>2</a:t>
            </a:r>
            <a:r>
              <a:rPr lang="en-US" sz="1800" dirty="0">
                <a:solidFill>
                  <a:srgbClr val="000000"/>
                </a:solidFill>
              </a:rPr>
              <a:t> 	=&gt; </a:t>
            </a:r>
            <a:r>
              <a:rPr lang="en-US" sz="1800" dirty="0">
                <a:solidFill>
                  <a:srgbClr val="FF0000"/>
                </a:solidFill>
              </a:rPr>
              <a:t>unstable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/>
              <a:t>(Highly relativistic particles have no significant velocity change)</a:t>
            </a:r>
            <a:endParaRPr lang="fr-FR" sz="1800" dirty="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67544" y="2887588"/>
            <a:ext cx="2025650" cy="133350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3300"/>
                </a:solidFill>
              </a:rPr>
              <a:t>For a 2π mode, the electric field is the same in all gaps at any given time.</a:t>
            </a:r>
            <a:endParaRPr lang="fr-FR" sz="1600" b="1" dirty="0">
              <a:solidFill>
                <a:srgbClr val="FF3300"/>
              </a:solidFill>
            </a:endParaRPr>
          </a:p>
        </p:txBody>
      </p:sp>
      <p:sp>
        <p:nvSpPr>
          <p:cNvPr id="9" name="Line 1047"/>
          <p:cNvSpPr>
            <a:spLocks noChangeShapeType="1"/>
          </p:cNvSpPr>
          <p:nvPr/>
        </p:nvSpPr>
        <p:spPr bwMode="auto">
          <a:xfrm flipH="1">
            <a:off x="3131840" y="2492896"/>
            <a:ext cx="186756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47"/>
          <p:cNvSpPr>
            <a:spLocks noChangeShapeType="1"/>
          </p:cNvSpPr>
          <p:nvPr/>
        </p:nvSpPr>
        <p:spPr bwMode="auto">
          <a:xfrm flipV="1">
            <a:off x="3275856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47"/>
          <p:cNvSpPr>
            <a:spLocks noChangeShapeType="1"/>
          </p:cNvSpPr>
          <p:nvPr/>
        </p:nvSpPr>
        <p:spPr bwMode="auto">
          <a:xfrm flipH="1" flipV="1">
            <a:off x="4572000" y="2420888"/>
            <a:ext cx="288032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47"/>
          <p:cNvSpPr>
            <a:spLocks noChangeShapeType="1"/>
          </p:cNvSpPr>
          <p:nvPr/>
        </p:nvSpPr>
        <p:spPr bwMode="auto">
          <a:xfrm>
            <a:off x="5148064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2093445" y="2276872"/>
            <a:ext cx="7503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noProof="1">
                <a:latin typeface="Comic Sans MS" pitchFamily="-110" charset="0"/>
              </a:rPr>
              <a:t>energy</a:t>
            </a:r>
            <a:br>
              <a:rPr lang="en-US" sz="1400" noProof="1">
                <a:latin typeface="Comic Sans MS" pitchFamily="-110" charset="0"/>
              </a:rPr>
            </a:br>
            <a:r>
              <a:rPr lang="en-US" sz="1400" noProof="1">
                <a:latin typeface="Comic Sans MS" pitchFamily="-110" charset="0"/>
              </a:rPr>
              <a:t>gain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14" name="Line 60"/>
          <p:cNvSpPr>
            <a:spLocks noChangeShapeType="1"/>
          </p:cNvSpPr>
          <p:nvPr/>
        </p:nvSpPr>
        <p:spPr bwMode="auto">
          <a:xfrm>
            <a:off x="6364764" y="2627709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1"/>
          <p:cNvSpPr>
            <a:spLocks noChangeShapeType="1"/>
          </p:cNvSpPr>
          <p:nvPr/>
        </p:nvSpPr>
        <p:spPr bwMode="auto">
          <a:xfrm flipH="1">
            <a:off x="5756630" y="2627709"/>
            <a:ext cx="608135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65"/>
          <p:cNvSpPr>
            <a:spLocks noChangeArrowheads="1"/>
          </p:cNvSpPr>
          <p:nvPr/>
        </p:nvSpPr>
        <p:spPr bwMode="auto">
          <a:xfrm>
            <a:off x="6876256" y="2473151"/>
            <a:ext cx="5086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Comic Sans MS" pitchFamily="-110" charset="0"/>
              </a:rPr>
              <a:t>late</a:t>
            </a:r>
          </a:p>
        </p:txBody>
      </p:sp>
      <p:sp>
        <p:nvSpPr>
          <p:cNvPr id="17" name="Rectangle 66"/>
          <p:cNvSpPr>
            <a:spLocks noChangeArrowheads="1"/>
          </p:cNvSpPr>
          <p:nvPr/>
        </p:nvSpPr>
        <p:spPr bwMode="auto">
          <a:xfrm>
            <a:off x="5136981" y="2473151"/>
            <a:ext cx="6591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Comic Sans MS" pitchFamily="-110" charset="0"/>
              </a:rPr>
              <a:t> </a:t>
            </a:r>
            <a:r>
              <a:rPr lang="en-US" sz="1400" noProof="1">
                <a:latin typeface="Comic Sans MS" pitchFamily="-110" charset="0"/>
              </a:rPr>
              <a:t>early</a:t>
            </a:r>
            <a:endParaRPr lang="en-US" sz="1400" dirty="0">
              <a:latin typeface="Comic Sans MS" pitchFamily="-110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6A84B44-7C77-6FF2-6A9F-70B1F00CBDD2}"/>
              </a:ext>
            </a:extLst>
          </p:cNvPr>
          <p:cNvSpPr/>
          <p:nvPr/>
        </p:nvSpPr>
        <p:spPr bwMode="auto">
          <a:xfrm rot="18213637">
            <a:off x="2484714" y="2788876"/>
            <a:ext cx="1584175" cy="555856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DD9C93-DAEF-1362-5500-C9C9B072DE8D}"/>
              </a:ext>
            </a:extLst>
          </p:cNvPr>
          <p:cNvSpPr txBox="1"/>
          <p:nvPr/>
        </p:nvSpPr>
        <p:spPr>
          <a:xfrm>
            <a:off x="1979712" y="4215742"/>
            <a:ext cx="20750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sz="2400" dirty="0">
                <a:solidFill>
                  <a:srgbClr val="FF0000"/>
                </a:solidFill>
              </a:rPr>
              <a:t>table acceleration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20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3400" y="2976510"/>
            <a:ext cx="7855024" cy="695697"/>
            <a:chOff x="533400" y="5022874"/>
            <a:chExt cx="7855024" cy="695697"/>
          </a:xfrm>
        </p:grpSpPr>
        <p:sp>
          <p:nvSpPr>
            <p:cNvPr id="26632" name="Text Box 6"/>
            <p:cNvSpPr txBox="1">
              <a:spLocks noChangeArrowheads="1"/>
            </p:cNvSpPr>
            <p:nvPr/>
          </p:nvSpPr>
          <p:spPr bwMode="auto">
            <a:xfrm>
              <a:off x="533400" y="5022874"/>
              <a:ext cx="3271838" cy="629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/>
                <a:t>The divergence of the field is</a:t>
              </a:r>
              <a:r>
                <a:rPr lang="fr-FR" sz="1600" dirty="0"/>
                <a:t> </a:t>
              </a:r>
              <a:r>
                <a:rPr lang="en-US" sz="1600" dirty="0"/>
                <a:t>zero according to </a:t>
              </a:r>
              <a:r>
                <a:rPr lang="fr-FR" sz="1600" dirty="0"/>
                <a:t>Maxwell : </a:t>
              </a:r>
            </a:p>
          </p:txBody>
        </p:sp>
        <p:graphicFrame>
          <p:nvGraphicFramePr>
            <p:cNvPr id="2662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7011082"/>
                </p:ext>
              </p:extLst>
            </p:nvPr>
          </p:nvGraphicFramePr>
          <p:xfrm>
            <a:off x="3781499" y="5064521"/>
            <a:ext cx="4606925" cy="65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844800" imgH="406400" progId="Equation.3">
                    <p:embed/>
                  </p:oleObj>
                </mc:Choice>
                <mc:Fallback>
                  <p:oleObj name="Equation" r:id="rId2" imgW="2844800" imgH="40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1499" y="5064521"/>
                          <a:ext cx="4606925" cy="654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971600" y="5733256"/>
            <a:ext cx="7312025" cy="376238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 dirty="0">
                <a:solidFill>
                  <a:srgbClr val="FF3300"/>
                </a:solidFill>
              </a:rPr>
              <a:t>External focusing (solenoid,</a:t>
            </a:r>
            <a:r>
              <a:rPr lang="fr-FR" sz="1800" b="1" dirty="0">
                <a:solidFill>
                  <a:srgbClr val="FF3300"/>
                </a:solidFill>
              </a:rPr>
              <a:t> quadrupole</a:t>
            </a:r>
            <a:r>
              <a:rPr lang="en-US" sz="1800" b="1" dirty="0">
                <a:solidFill>
                  <a:srgbClr val="FF3300"/>
                </a:solidFill>
              </a:rPr>
              <a:t>) is then necessary</a:t>
            </a:r>
            <a:endParaRPr lang="fr-FR" sz="1800" dirty="0"/>
          </a:p>
        </p:txBody>
      </p:sp>
      <p:pic>
        <p:nvPicPr>
          <p:cNvPr id="26635" name="Picture 11" descr="fig"/>
          <p:cNvPicPr>
            <a:picLocks noChangeAspect="1" noChangeArrowheads="1"/>
          </p:cNvPicPr>
          <p:nvPr/>
        </p:nvPicPr>
        <p:blipFill>
          <a:blip r:embed="rId4"/>
          <a:srcRect b="48782"/>
          <a:stretch>
            <a:fillRect/>
          </a:stretch>
        </p:blipFill>
        <p:spPr bwMode="auto">
          <a:xfrm>
            <a:off x="3729171" y="1073174"/>
            <a:ext cx="5064850" cy="15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0000">
            <a:off x="636763" y="1030569"/>
            <a:ext cx="2681061" cy="1603431"/>
          </a:xfrm>
          <a:prstGeom prst="rect">
            <a:avLst/>
          </a:prstGeom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33400" y="3731935"/>
            <a:ext cx="7463902" cy="171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Transverse fields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focusing</a:t>
            </a:r>
            <a:r>
              <a:rPr lang="en-GB" sz="1600" dirty="0"/>
              <a:t> at </a:t>
            </a:r>
            <a:r>
              <a:rPr lang="en-US" sz="1600" dirty="0"/>
              <a:t>the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entrance</a:t>
            </a:r>
            <a:r>
              <a:rPr lang="en-GB" sz="1600" dirty="0"/>
              <a:t> and 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defocusing</a:t>
            </a:r>
            <a:r>
              <a:rPr lang="en-GB" sz="1600" dirty="0"/>
              <a:t> at the </a:t>
            </a:r>
            <a:r>
              <a:rPr lang="en-GB" sz="1600" dirty="0">
                <a:solidFill>
                  <a:srgbClr val="FF0000"/>
                </a:solidFill>
              </a:rPr>
              <a:t>exit</a:t>
            </a:r>
            <a:r>
              <a:rPr lang="en-GB" sz="1600" dirty="0"/>
              <a:t> of the cavity.</a:t>
            </a:r>
          </a:p>
          <a:p>
            <a:pPr>
              <a:lnSpc>
                <a:spcPct val="110000"/>
              </a:lnSpc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600" dirty="0"/>
              <a:t>Electrostatic case:  Energy gain inside the cavity leads to focusing</a:t>
            </a:r>
          </a:p>
          <a:p>
            <a:pPr>
              <a:lnSpc>
                <a:spcPct val="110000"/>
              </a:lnSpc>
            </a:pPr>
            <a:r>
              <a:rPr lang="en-GB" sz="1600" dirty="0"/>
              <a:t>RF case: 		 </a:t>
            </a:r>
            <a:r>
              <a:rPr lang="en-GB" sz="1600" dirty="0">
                <a:solidFill>
                  <a:srgbClr val="FF0000"/>
                </a:solidFill>
              </a:rPr>
              <a:t>Field increases during passage </a:t>
            </a:r>
            <a:r>
              <a:rPr lang="en-GB" sz="1600" dirty="0"/>
              <a:t>=&gt; </a:t>
            </a:r>
            <a:r>
              <a:rPr lang="en-GB" sz="1600" dirty="0">
                <a:solidFill>
                  <a:srgbClr val="FF0000"/>
                </a:solidFill>
              </a:rPr>
              <a:t>transverse defocusing!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A Consequence of Phase Stability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78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Text Box 2051"/>
          <p:cNvSpPr txBox="1">
            <a:spLocks noChangeArrowheads="1"/>
          </p:cNvSpPr>
          <p:nvPr/>
        </p:nvSpPr>
        <p:spPr bwMode="auto">
          <a:xfrm>
            <a:off x="685800" y="836712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- Rate of </a:t>
            </a:r>
            <a:r>
              <a:rPr lang="en-US" sz="1800" dirty="0">
                <a:solidFill>
                  <a:srgbClr val="FF3300"/>
                </a:solidFill>
              </a:rPr>
              <a:t>energy gain </a:t>
            </a:r>
            <a:r>
              <a:rPr lang="en-US" sz="1800" dirty="0"/>
              <a:t>for the </a:t>
            </a:r>
            <a:r>
              <a:rPr lang="en-US" sz="1800" dirty="0">
                <a:solidFill>
                  <a:srgbClr val="FF3300"/>
                </a:solidFill>
              </a:rPr>
              <a:t>synchronous particle (</a:t>
            </a:r>
            <a:r>
              <a:rPr lang="en-US" sz="1800" i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q=e</a:t>
            </a:r>
            <a:r>
              <a:rPr lang="en-US" sz="1800" dirty="0">
                <a:solidFill>
                  <a:srgbClr val="FF3300"/>
                </a:solidFill>
              </a:rPr>
              <a:t>)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7398" name="Object 2054"/>
          <p:cNvGraphicFramePr>
            <a:graphicFrameLocks noChangeAspect="1"/>
          </p:cNvGraphicFramePr>
          <p:nvPr/>
        </p:nvGraphicFramePr>
        <p:xfrm>
          <a:off x="2195736" y="2623889"/>
          <a:ext cx="2424213" cy="445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520" imgH="228600" progId="Equation.3">
                  <p:embed/>
                </p:oleObj>
              </mc:Choice>
              <mc:Fallback>
                <p:oleObj name="Equation" r:id="rId2" imgW="1244520" imgH="228600" progId="Equation.3">
                  <p:embed/>
                  <p:pic>
                    <p:nvPicPr>
                      <p:cNvPr id="187398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623889"/>
                        <a:ext cx="2424213" cy="445071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399" name="Object 2055"/>
          <p:cNvGraphicFramePr>
            <a:graphicFrameLocks noChangeAspect="1"/>
          </p:cNvGraphicFramePr>
          <p:nvPr/>
        </p:nvGraphicFramePr>
        <p:xfrm>
          <a:off x="5363097" y="2623889"/>
          <a:ext cx="11430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187399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3097" y="2623889"/>
                        <a:ext cx="1143000" cy="4286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400" name="Object 2056"/>
          <p:cNvGraphicFramePr>
            <a:graphicFrameLocks noChangeAspect="1"/>
          </p:cNvGraphicFramePr>
          <p:nvPr/>
        </p:nvGraphicFramePr>
        <p:xfrm>
          <a:off x="1979712" y="3300214"/>
          <a:ext cx="68199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314520" imgH="342720" progId="Equation.3">
                  <p:embed/>
                </p:oleObj>
              </mc:Choice>
              <mc:Fallback>
                <p:oleObj name="Equation" r:id="rId6" imgW="3314520" imgH="342720" progId="Equation.3">
                  <p:embed/>
                  <p:pic>
                    <p:nvPicPr>
                      <p:cNvPr id="18740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300214"/>
                        <a:ext cx="6819900" cy="7048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401" name="Text Box 2057"/>
          <p:cNvSpPr txBox="1">
            <a:spLocks noChangeArrowheads="1"/>
          </p:cNvSpPr>
          <p:nvPr/>
        </p:nvSpPr>
        <p:spPr bwMode="auto">
          <a:xfrm>
            <a:off x="685800" y="4070399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- Rate of </a:t>
            </a:r>
            <a:r>
              <a:rPr lang="en-US" sz="1800" b="1" dirty="0">
                <a:solidFill>
                  <a:srgbClr val="FF3300"/>
                </a:solidFill>
              </a:rPr>
              <a:t>phase change</a:t>
            </a:r>
            <a:r>
              <a:rPr lang="en-US" sz="1800" b="1" dirty="0"/>
              <a:t> </a:t>
            </a:r>
            <a:r>
              <a:rPr lang="en-US" sz="1800" dirty="0"/>
              <a:t>with respect to the synchronous one:</a:t>
            </a:r>
            <a:endParaRPr lang="fr-FR" sz="1800" dirty="0"/>
          </a:p>
        </p:txBody>
      </p:sp>
      <p:graphicFrame>
        <p:nvGraphicFramePr>
          <p:cNvPr id="187402" name="Object 2058"/>
          <p:cNvGraphicFramePr>
            <a:graphicFrameLocks noChangeAspect="1"/>
          </p:cNvGraphicFramePr>
          <p:nvPr/>
        </p:nvGraphicFramePr>
        <p:xfrm>
          <a:off x="1219200" y="4472582"/>
          <a:ext cx="6324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3000" imgH="444240" progId="Equation.3">
                  <p:embed/>
                </p:oleObj>
              </mc:Choice>
              <mc:Fallback>
                <p:oleObj name="Equation" r:id="rId8" imgW="3213000" imgH="444240" progId="Equation.3">
                  <p:embed/>
                  <p:pic>
                    <p:nvPicPr>
                      <p:cNvPr id="187402" name="Object 20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472582"/>
                        <a:ext cx="63246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403" name="Text Box 2059"/>
          <p:cNvSpPr txBox="1">
            <a:spLocks noChangeArrowheads="1"/>
          </p:cNvSpPr>
          <p:nvPr/>
        </p:nvSpPr>
        <p:spPr bwMode="auto">
          <a:xfrm>
            <a:off x="762000" y="5654575"/>
            <a:ext cx="20818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Leads finally to:</a:t>
            </a:r>
            <a:endParaRPr lang="fr-FR" sz="1800" dirty="0"/>
          </a:p>
        </p:txBody>
      </p:sp>
      <p:sp>
        <p:nvSpPr>
          <p:cNvPr id="187397" name="Text Box 2053"/>
          <p:cNvSpPr txBox="1">
            <a:spLocks noChangeArrowheads="1"/>
          </p:cNvSpPr>
          <p:nvPr/>
        </p:nvSpPr>
        <p:spPr bwMode="auto">
          <a:xfrm>
            <a:off x="685800" y="2132856"/>
            <a:ext cx="7696200" cy="45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1800" dirty="0"/>
              <a:t>- Use </a:t>
            </a:r>
            <a:r>
              <a:rPr lang="en-US" sz="1800" b="1" dirty="0">
                <a:solidFill>
                  <a:srgbClr val="FF0000"/>
                </a:solidFill>
              </a:rPr>
              <a:t>reduced variables </a:t>
            </a:r>
            <a:r>
              <a:rPr lang="en-US" sz="1800" dirty="0"/>
              <a:t>with respect to </a:t>
            </a:r>
            <a:r>
              <a:rPr lang="en-US" sz="1800" dirty="0">
                <a:solidFill>
                  <a:srgbClr val="FF3300"/>
                </a:solidFill>
              </a:rPr>
              <a:t>synchronous particle</a:t>
            </a:r>
            <a:endParaRPr lang="fr-FR" sz="1800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827584" y="228600"/>
            <a:ext cx="7560840" cy="5334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Energy-phase Oscillations (Small Amplitude) (1)</a:t>
            </a:r>
            <a:endParaRPr lang="fr-FR" dirty="0"/>
          </a:p>
        </p:txBody>
      </p:sp>
      <p:graphicFrame>
        <p:nvGraphicFramePr>
          <p:cNvPr id="13" name="Object 2056"/>
          <p:cNvGraphicFramePr>
            <a:graphicFrameLocks noChangeAspect="1"/>
          </p:cNvGraphicFramePr>
          <p:nvPr/>
        </p:nvGraphicFramePr>
        <p:xfrm>
          <a:off x="3216275" y="1196752"/>
          <a:ext cx="2795588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358900" imgH="406400" progId="Equation.3">
                  <p:embed/>
                </p:oleObj>
              </mc:Choice>
              <mc:Fallback>
                <p:oleObj name="Equation" r:id="rId10" imgW="1358900" imgH="406400" progId="Equation.3">
                  <p:embed/>
                  <p:pic>
                    <p:nvPicPr>
                      <p:cNvPr id="13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1196752"/>
                        <a:ext cx="2795588" cy="8366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2843808" y="5445224"/>
          <a:ext cx="23622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28520" imgH="419040" progId="Equation.3">
                  <p:embed/>
                </p:oleObj>
              </mc:Choice>
              <mc:Fallback>
                <p:oleObj name="Equation" r:id="rId12" imgW="1028520" imgH="419040" progId="Equation.3">
                  <p:embed/>
                  <p:pic>
                    <p:nvPicPr>
                      <p:cNvPr id="1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445224"/>
                        <a:ext cx="2362200" cy="9620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95536" y="34917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FF3300"/>
                </a:solidFill>
              </a:rPr>
              <a:t>Energy gain: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432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395536" y="836712"/>
            <a:ext cx="80648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Combining the two 1</a:t>
            </a:r>
            <a:r>
              <a:rPr lang="en-US" sz="1800" baseline="30000" dirty="0"/>
              <a:t>st</a:t>
            </a:r>
            <a:r>
              <a:rPr lang="en-US" sz="1800" dirty="0"/>
              <a:t> order equations into a 2</a:t>
            </a:r>
            <a:r>
              <a:rPr lang="en-US" sz="1800" baseline="30000" dirty="0"/>
              <a:t>nd</a:t>
            </a:r>
            <a:r>
              <a:rPr lang="en-US" sz="1800" dirty="0"/>
              <a:t> order equation gives the equation of a </a:t>
            </a:r>
            <a:r>
              <a:rPr lang="en-US" sz="1800" b="1" dirty="0">
                <a:solidFill>
                  <a:srgbClr val="FF0000"/>
                </a:solidFill>
              </a:rPr>
              <a:t>harmonic oscillator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8422" name="Object 6"/>
          <p:cNvGraphicFramePr>
            <a:graphicFrameLocks noChangeAspect="1"/>
          </p:cNvGraphicFramePr>
          <p:nvPr/>
        </p:nvGraphicFramePr>
        <p:xfrm>
          <a:off x="854224" y="1543571"/>
          <a:ext cx="213360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14400" imgH="406080" progId="Equation.3">
                  <p:embed/>
                </p:oleObj>
              </mc:Choice>
              <mc:Fallback>
                <p:oleObj name="Equation" r:id="rId2" imgW="914400" imgH="406080" progId="Equation.3">
                  <p:embed/>
                  <p:pic>
                    <p:nvPicPr>
                      <p:cNvPr id="1884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24" y="1543571"/>
                        <a:ext cx="2133600" cy="9493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8423" name="Object 7"/>
          <p:cNvGraphicFramePr>
            <a:graphicFrameLocks noChangeAspect="1"/>
          </p:cNvGraphicFramePr>
          <p:nvPr/>
        </p:nvGraphicFramePr>
        <p:xfrm>
          <a:off x="4897760" y="1547763"/>
          <a:ext cx="233045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55600" imgH="431640" progId="Equation.3">
                  <p:embed/>
                </p:oleObj>
              </mc:Choice>
              <mc:Fallback>
                <p:oleObj name="Equation" r:id="rId4" imgW="1155600" imgH="431640" progId="Equation.3">
                  <p:embed/>
                  <p:pic>
                    <p:nvPicPr>
                      <p:cNvPr id="1884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760" y="1547763"/>
                        <a:ext cx="2330450" cy="8699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3449960" y="1776363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with</a:t>
            </a:r>
            <a:endParaRPr lang="fr-FR" sz="18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395536" y="2780928"/>
            <a:ext cx="7467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Stable harmonic oscillations imply:</a:t>
            </a:r>
            <a:endParaRPr lang="fr-FR" sz="1800" dirty="0"/>
          </a:p>
        </p:txBody>
      </p:sp>
      <p:graphicFrame>
        <p:nvGraphicFramePr>
          <p:cNvPr id="188426" name="Object 10"/>
          <p:cNvGraphicFramePr>
            <a:graphicFrameLocks noChangeAspect="1"/>
          </p:cNvGraphicFramePr>
          <p:nvPr/>
        </p:nvGraphicFramePr>
        <p:xfrm>
          <a:off x="4637410" y="2649364"/>
          <a:ext cx="23272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66800" imgH="241300" progId="Equation.3">
                  <p:embed/>
                </p:oleObj>
              </mc:Choice>
              <mc:Fallback>
                <p:oleObj name="Equation" r:id="rId6" imgW="1066800" imgH="241300" progId="Equation.3">
                  <p:embed/>
                  <p:pic>
                    <p:nvPicPr>
                      <p:cNvPr id="18842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410" y="2649364"/>
                        <a:ext cx="2327275" cy="525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95536" y="3284984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hence:</a:t>
            </a:r>
            <a:endParaRPr lang="fr-FR" sz="1800" dirty="0"/>
          </a:p>
        </p:txBody>
      </p:sp>
      <p:graphicFrame>
        <p:nvGraphicFramePr>
          <p:cNvPr id="188428" name="Object 12"/>
          <p:cNvGraphicFramePr>
            <a:graphicFrameLocks noChangeAspect="1"/>
          </p:cNvGraphicFramePr>
          <p:nvPr/>
        </p:nvGraphicFramePr>
        <p:xfrm>
          <a:off x="1547664" y="3259832"/>
          <a:ext cx="1219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09480" imgH="228600" progId="Equation.3">
                  <p:embed/>
                </p:oleObj>
              </mc:Choice>
              <mc:Fallback>
                <p:oleObj name="Equation" r:id="rId8" imgW="609480" imgH="228600" progId="Equation.3">
                  <p:embed/>
                  <p:pic>
                    <p:nvPicPr>
                      <p:cNvPr id="18842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259832"/>
                        <a:ext cx="1219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9" name="Text Box 13"/>
          <p:cNvSpPr txBox="1">
            <a:spLocks noChangeArrowheads="1"/>
          </p:cNvSpPr>
          <p:nvPr/>
        </p:nvSpPr>
        <p:spPr bwMode="auto">
          <a:xfrm>
            <a:off x="395536" y="378904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And since acceleration also means:</a:t>
            </a:r>
            <a:endParaRPr lang="fr-FR" sz="1800" dirty="0"/>
          </a:p>
        </p:txBody>
      </p:sp>
      <p:graphicFrame>
        <p:nvGraphicFramePr>
          <p:cNvPr id="188430" name="Object 14"/>
          <p:cNvGraphicFramePr>
            <a:graphicFrameLocks noChangeAspect="1"/>
          </p:cNvGraphicFramePr>
          <p:nvPr/>
        </p:nvGraphicFramePr>
        <p:xfrm>
          <a:off x="1628800" y="4221088"/>
          <a:ext cx="1143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83920" imgH="228600" progId="Equation.3">
                  <p:embed/>
                </p:oleObj>
              </mc:Choice>
              <mc:Fallback>
                <p:oleObj name="Equation" r:id="rId10" imgW="583920" imgH="228600" progId="Equation.3">
                  <p:embed/>
                  <p:pic>
                    <p:nvPicPr>
                      <p:cNvPr id="18843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800" y="4221088"/>
                        <a:ext cx="11430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31" name="Text Box 15"/>
          <p:cNvSpPr txBox="1">
            <a:spLocks noChangeArrowheads="1"/>
          </p:cNvSpPr>
          <p:nvPr/>
        </p:nvSpPr>
        <p:spPr bwMode="auto">
          <a:xfrm>
            <a:off x="395536" y="4870901"/>
            <a:ext cx="33123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You finally get the result for the </a:t>
            </a:r>
            <a:r>
              <a:rPr lang="en-US" sz="1800" dirty="0">
                <a:solidFill>
                  <a:srgbClr val="FF3300"/>
                </a:solidFill>
              </a:rPr>
              <a:t>stable phase range</a:t>
            </a:r>
            <a:r>
              <a:rPr lang="en-US" sz="1800" dirty="0"/>
              <a:t>:</a:t>
            </a:r>
            <a:endParaRPr lang="fr-FR" sz="1800" dirty="0"/>
          </a:p>
        </p:txBody>
      </p:sp>
      <p:graphicFrame>
        <p:nvGraphicFramePr>
          <p:cNvPr id="188432" name="Object 16"/>
          <p:cNvGraphicFramePr>
            <a:graphicFrameLocks noChangeAspect="1"/>
          </p:cNvGraphicFramePr>
          <p:nvPr/>
        </p:nvGraphicFramePr>
        <p:xfrm>
          <a:off x="684312" y="5575324"/>
          <a:ext cx="129540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47640" imgH="330120" progId="Equation.3">
                  <p:embed/>
                </p:oleObj>
              </mc:Choice>
              <mc:Fallback>
                <p:oleObj name="Equation" r:id="rId12" imgW="647640" imgH="330120" progId="Equation.3">
                  <p:embed/>
                  <p:pic>
                    <p:nvPicPr>
                      <p:cNvPr id="18843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312" y="5575324"/>
                        <a:ext cx="1295400" cy="6619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499992" y="3284984"/>
            <a:ext cx="4680520" cy="3096344"/>
            <a:chOff x="6156176" y="4509120"/>
            <a:chExt cx="3024336" cy="1968266"/>
          </a:xfrm>
        </p:grpSpPr>
        <p:grpSp>
          <p:nvGrpSpPr>
            <p:cNvPr id="17" name="Group 16"/>
            <p:cNvGrpSpPr/>
            <p:nvPr/>
          </p:nvGrpSpPr>
          <p:grpSpPr>
            <a:xfrm>
              <a:off x="6156176" y="4509120"/>
              <a:ext cx="2984649" cy="1968266"/>
              <a:chOff x="2811566" y="2641545"/>
              <a:chExt cx="4123210" cy="3010946"/>
            </a:xfrm>
          </p:grpSpPr>
          <p:graphicFrame>
            <p:nvGraphicFramePr>
              <p:cNvPr id="18" name="Object 4"/>
              <p:cNvGraphicFramePr>
                <a:graphicFrameLocks noChangeAspect="1"/>
              </p:cNvGraphicFramePr>
              <p:nvPr/>
            </p:nvGraphicFramePr>
            <p:xfrm>
              <a:off x="6627744" y="4313814"/>
              <a:ext cx="307032" cy="3812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4" imgW="177800" imgH="215900" progId="Equation.3">
                      <p:embed/>
                    </p:oleObj>
                  </mc:Choice>
                  <mc:Fallback>
                    <p:oleObj name="Equation" r:id="rId14" imgW="177800" imgH="215900" progId="Equation.3">
                      <p:embed/>
                      <p:pic>
                        <p:nvPicPr>
                          <p:cNvPr id="18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27744" y="4313814"/>
                            <a:ext cx="307032" cy="381269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5"/>
              <p:cNvGraphicFramePr>
                <a:graphicFrameLocks noChangeAspect="1"/>
              </p:cNvGraphicFramePr>
              <p:nvPr/>
            </p:nvGraphicFramePr>
            <p:xfrm>
              <a:off x="3620965" y="4248151"/>
              <a:ext cx="197827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164880" imgH="393480" progId="Equation.3">
                      <p:embed/>
                    </p:oleObj>
                  </mc:Choice>
                  <mc:Fallback>
                    <p:oleObj name="Equation" r:id="rId16" imgW="164880" imgH="393480" progId="Equation.3">
                      <p:embed/>
                      <p:pic>
                        <p:nvPicPr>
                          <p:cNvPr id="19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20965" y="4248151"/>
                            <a:ext cx="197827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6"/>
              <p:cNvGraphicFramePr>
                <a:graphicFrameLocks noChangeAspect="1"/>
              </p:cNvGraphicFramePr>
              <p:nvPr/>
            </p:nvGraphicFramePr>
            <p:xfrm>
              <a:off x="5842488" y="4259264"/>
              <a:ext cx="319454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8" imgW="266400" imgH="393480" progId="Equation.3">
                      <p:embed/>
                    </p:oleObj>
                  </mc:Choice>
                  <mc:Fallback>
                    <p:oleObj name="Equation" r:id="rId18" imgW="266400" imgH="393480" progId="Equation.3">
                      <p:embed/>
                      <p:pic>
                        <p:nvPicPr>
                          <p:cNvPr id="2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42488" y="4259264"/>
                            <a:ext cx="319454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7"/>
              <p:cNvGraphicFramePr>
                <a:graphicFrameLocks noChangeAspect="1"/>
              </p:cNvGraphicFramePr>
              <p:nvPr/>
            </p:nvGraphicFramePr>
            <p:xfrm>
              <a:off x="4523642" y="4414839"/>
              <a:ext cx="167054" cy="180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0" imgW="139680" imgH="139680" progId="Equation.3">
                      <p:embed/>
                    </p:oleObj>
                  </mc:Choice>
                  <mc:Fallback>
                    <p:oleObj name="Equation" r:id="rId20" imgW="139680" imgH="139680" progId="Equation.3">
                      <p:embed/>
                      <p:pic>
                        <p:nvPicPr>
                          <p:cNvPr id="21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23642" y="4414839"/>
                            <a:ext cx="167054" cy="180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Line 7"/>
              <p:cNvSpPr>
                <a:spLocks noChangeShapeType="1"/>
              </p:cNvSpPr>
              <p:nvPr/>
            </p:nvSpPr>
            <p:spPr bwMode="auto">
              <a:xfrm flipH="1">
                <a:off x="2977660" y="2780928"/>
                <a:ext cx="10163" cy="278961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3" name="Group 8"/>
              <p:cNvGrpSpPr>
                <a:grpSpLocks/>
              </p:cNvGrpSpPr>
              <p:nvPr/>
            </p:nvGrpSpPr>
            <p:grpSpPr bwMode="auto">
              <a:xfrm flipV="1">
                <a:off x="2984988" y="3192463"/>
                <a:ext cx="3625362" cy="2100262"/>
                <a:chOff x="450" y="2259"/>
                <a:chExt cx="1782" cy="1137"/>
              </a:xfrm>
            </p:grpSpPr>
            <p:grpSp>
              <p:nvGrpSpPr>
                <p:cNvPr id="50" name="Group 9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54" name="Freeform 10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11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12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3333FF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>
                <a:off x="2811566" y="4235742"/>
                <a:ext cx="395969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3918438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5731118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>
                <a:off x="4797669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>
                <a:off x="6611815" y="3011488"/>
                <a:ext cx="0" cy="262890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" name="Group 40"/>
              <p:cNvGrpSpPr>
                <a:grpSpLocks/>
              </p:cNvGrpSpPr>
              <p:nvPr/>
            </p:nvGrpSpPr>
            <p:grpSpPr bwMode="auto">
              <a:xfrm>
                <a:off x="2984988" y="3208339"/>
                <a:ext cx="3626827" cy="2090737"/>
                <a:chOff x="1584" y="2370"/>
                <a:chExt cx="2335" cy="1177"/>
              </a:xfrm>
            </p:grpSpPr>
            <p:grpSp>
              <p:nvGrpSpPr>
                <p:cNvPr id="45" name="Group 34"/>
                <p:cNvGrpSpPr>
                  <a:grpSpLocks/>
                </p:cNvGrpSpPr>
                <p:nvPr/>
              </p:nvGrpSpPr>
              <p:grpSpPr bwMode="auto">
                <a:xfrm flipV="1">
                  <a:off x="2184" y="2955"/>
                  <a:ext cx="1167" cy="592"/>
                  <a:chOff x="1392" y="2256"/>
                  <a:chExt cx="891" cy="569"/>
                </a:xfrm>
              </p:grpSpPr>
              <p:sp>
                <p:nvSpPr>
                  <p:cNvPr id="48" name="Freeform 35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36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" name="Freeform 38"/>
                <p:cNvSpPr>
                  <a:spLocks/>
                </p:cNvSpPr>
                <p:nvPr/>
              </p:nvSpPr>
              <p:spPr bwMode="auto">
                <a:xfrm flipV="1">
                  <a:off x="3351" y="2370"/>
                  <a:ext cx="568" cy="592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39"/>
                <p:cNvSpPr>
                  <a:spLocks/>
                </p:cNvSpPr>
                <p:nvPr/>
              </p:nvSpPr>
              <p:spPr bwMode="auto">
                <a:xfrm flipH="1" flipV="1">
                  <a:off x="1584" y="2370"/>
                  <a:ext cx="601" cy="592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Rectangle 42"/>
              <p:cNvSpPr>
                <a:spLocks noChangeArrowheads="1"/>
              </p:cNvSpPr>
              <p:nvPr/>
            </p:nvSpPr>
            <p:spPr bwMode="auto">
              <a:xfrm>
                <a:off x="4240823" y="3011488"/>
                <a:ext cx="53829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>
                    <a:solidFill>
                      <a:srgbClr val="3333FF"/>
                    </a:solidFill>
                    <a:latin typeface="Comic Sans MS" pitchFamily="-110" charset="0"/>
                  </a:rPr>
                  <a:t>V</a:t>
                </a:r>
                <a:r>
                  <a:rPr lang="en-US" sz="1600" i="1" baseline="-25000">
                    <a:solidFill>
                      <a:srgbClr val="3333FF"/>
                    </a:solidFill>
                    <a:latin typeface="Comic Sans MS" pitchFamily="-110" charset="0"/>
                  </a:rPr>
                  <a:t>RF</a:t>
                </a:r>
                <a:endParaRPr sz="1600" i="1" baseline="-25000" noProof="1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1" name="Rectangle 43"/>
              <p:cNvSpPr>
                <a:spLocks noChangeArrowheads="1"/>
              </p:cNvSpPr>
              <p:nvPr/>
            </p:nvSpPr>
            <p:spPr bwMode="auto">
              <a:xfrm>
                <a:off x="2977662" y="2641545"/>
                <a:ext cx="817343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 err="1">
                    <a:solidFill>
                      <a:srgbClr val="FF0000"/>
                    </a:solidFill>
                    <a:latin typeface="Comic Sans MS" pitchFamily="-110" charset="0"/>
                  </a:rPr>
                  <a:t>cos</a:t>
                </a:r>
                <a:r>
                  <a:rPr lang="en-US" sz="1400" dirty="0">
                    <a:solidFill>
                      <a:srgbClr val="FF0000"/>
                    </a:solidFill>
                    <a:latin typeface="Comic Sans MS" pitchFamily="-110" charset="0"/>
                  </a:rPr>
                  <a:t> (</a:t>
                </a:r>
                <a:r>
                  <a:rPr lang="en-US" sz="1600" b="1" i="1" dirty="0" err="1">
                    <a:solidFill>
                      <a:srgbClr val="FF0000"/>
                    </a:solidFill>
                    <a:latin typeface="Symbol" pitchFamily="-110" charset="2"/>
                  </a:rPr>
                  <a:t>f</a:t>
                </a:r>
                <a:r>
                  <a:rPr lang="en-US" sz="1600" b="1" i="1" baseline="-25000" dirty="0" err="1">
                    <a:solidFill>
                      <a:srgbClr val="FF0000"/>
                    </a:solidFill>
                    <a:latin typeface="Comic Sans MS" pitchFamily="-110" charset="0"/>
                  </a:rPr>
                  <a:t>s</a:t>
                </a:r>
                <a:r>
                  <a:rPr lang="en-US" sz="1400" dirty="0">
                    <a:solidFill>
                      <a:srgbClr val="FF0000"/>
                    </a:solidFill>
                    <a:latin typeface="Comic Sans MS" pitchFamily="-110" charset="0"/>
                  </a:rPr>
                  <a:t>)</a:t>
                </a:r>
                <a:endParaRPr sz="1400" baseline="-25000" noProof="1">
                  <a:solidFill>
                    <a:srgbClr val="FF000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2" name="Rectangle 45"/>
              <p:cNvSpPr>
                <a:spLocks noChangeArrowheads="1"/>
              </p:cNvSpPr>
              <p:nvPr/>
            </p:nvSpPr>
            <p:spPr bwMode="auto">
              <a:xfrm>
                <a:off x="3109997" y="5344714"/>
                <a:ext cx="120832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omic Sans MS" pitchFamily="-110" charset="0"/>
                  </a:rPr>
                  <a:t>acceleration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2977662" y="5418079"/>
                <a:ext cx="18185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Rectangle 45"/>
            <p:cNvSpPr>
              <a:spLocks noChangeArrowheads="1"/>
            </p:cNvSpPr>
            <p:nvPr/>
          </p:nvSpPr>
          <p:spPr bwMode="auto">
            <a:xfrm>
              <a:off x="7975259" y="5195724"/>
              <a:ext cx="12052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 noProof="1">
                  <a:latin typeface="Comic Sans MS" pitchFamily="-110" charset="0"/>
                </a:rPr>
                <a:t>synchronous</a:t>
              </a:r>
              <a:br>
                <a:rPr lang="en-US" sz="1400" noProof="1">
                  <a:latin typeface="Comic Sans MS" pitchFamily="-110" charset="0"/>
                </a:rPr>
              </a:br>
              <a:r>
                <a:rPr lang="en-US" sz="1400" noProof="1">
                  <a:latin typeface="Comic Sans MS" pitchFamily="-110" charset="0"/>
                </a:rPr>
                <a:t>phase</a:t>
              </a:r>
              <a:endParaRPr sz="1400" noProof="1">
                <a:latin typeface="Comic Sans MS" pitchFamily="-110" charset="0"/>
              </a:endParaRPr>
            </a:p>
          </p:txBody>
        </p:sp>
      </p:grpSp>
      <p:sp>
        <p:nvSpPr>
          <p:cNvPr id="57" name="Rectangle 2"/>
          <p:cNvSpPr txBox="1">
            <a:spLocks noChangeArrowheads="1"/>
          </p:cNvSpPr>
          <p:nvPr/>
        </p:nvSpPr>
        <p:spPr bwMode="auto">
          <a:xfrm>
            <a:off x="827584" y="228600"/>
            <a:ext cx="7560840" cy="5334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Energy-phase Oscillations (Small Amplitude) (2)</a:t>
            </a:r>
            <a:endParaRPr lang="fr-FR" dirty="0"/>
          </a:p>
        </p:txBody>
      </p:sp>
      <p:sp>
        <p:nvSpPr>
          <p:cNvPr id="58" name="Text Box 15"/>
          <p:cNvSpPr txBox="1">
            <a:spLocks noChangeArrowheads="1"/>
          </p:cNvSpPr>
          <p:nvPr/>
        </p:nvSpPr>
        <p:spPr bwMode="auto">
          <a:xfrm>
            <a:off x="7380312" y="2062589"/>
            <a:ext cx="1739040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Slower for higher energy!</a:t>
            </a:r>
            <a:endParaRPr lang="fr-FR" sz="1800" dirty="0"/>
          </a:p>
        </p:txBody>
      </p:sp>
      <p:sp>
        <p:nvSpPr>
          <p:cNvPr id="3" name="Rectangle 2"/>
          <p:cNvSpPr/>
          <p:nvPr/>
        </p:nvSpPr>
        <p:spPr>
          <a:xfrm>
            <a:off x="2220254" y="5589240"/>
            <a:ext cx="1745991" cy="646331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FF3300"/>
                </a:solidFill>
              </a:rPr>
              <a:t>Positive rising </a:t>
            </a:r>
            <a:endParaRPr lang="en-US" sz="1800" dirty="0">
              <a:solidFill>
                <a:srgbClr val="FF3300"/>
              </a:solidFill>
            </a:endParaRPr>
          </a:p>
          <a:p>
            <a:pPr algn="ctr"/>
            <a:r>
              <a:rPr lang="en-US" sz="1800" dirty="0">
                <a:solidFill>
                  <a:srgbClr val="FF3300"/>
                </a:solidFill>
              </a:rPr>
              <a:t>RF slope!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5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8062664" cy="675928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sz="2800" dirty="0"/>
              <a:t>Scope and Summary of the 2 lectures:</a:t>
            </a:r>
            <a:endParaRPr lang="fr-FR" sz="2800" dirty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4211960" y="1080592"/>
            <a:ext cx="4536504" cy="4148608"/>
          </a:xfrm>
          <a:prstGeom prst="rect">
            <a:avLst/>
          </a:prstGeom>
          <a:solidFill>
            <a:srgbClr val="FFFFCC"/>
          </a:solidFill>
          <a:ln w="9525">
            <a:solidFill>
              <a:srgbClr val="002060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prstTxWarp prst="textNoShape">
              <a:avLst/>
            </a:prstTxWarp>
            <a:normAutofit/>
          </a:bodyPr>
          <a:lstStyle/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Acceleration methods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Accelerating structures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Linac: Phase Stability + </a:t>
            </a:r>
            <a:br>
              <a:rPr lang="en-US" sz="2000" dirty="0">
                <a:solidFill>
                  <a:srgbClr val="FF3300"/>
                </a:solidFill>
              </a:rPr>
            </a:br>
            <a:r>
              <a:rPr lang="en-US" sz="2000" dirty="0">
                <a:solidFill>
                  <a:srgbClr val="FF3300"/>
                </a:solidFill>
              </a:rPr>
              <a:t>	Energy-Phase oscillations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Circular accelerators: </a:t>
            </a:r>
            <a:br>
              <a:rPr lang="en-US" sz="2000" dirty="0">
                <a:solidFill>
                  <a:srgbClr val="FF3300"/>
                </a:solidFill>
              </a:rPr>
            </a:br>
            <a:r>
              <a:rPr lang="en-US" sz="2000" dirty="0">
                <a:solidFill>
                  <a:srgbClr val="FF3300"/>
                </a:solidFill>
              </a:rPr>
              <a:t>	Cyclotron / Synchrotron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Stability in a Synchrotron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Longitudinal Phase Space Motion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Bunch and Bucket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Injection Matching + Filamentation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3300"/>
                </a:solidFill>
              </a:rPr>
              <a:t>RF manipulations in the PS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A019C11-3134-8D41-9FBC-6650444AB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5229200"/>
            <a:ext cx="86106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0000FF"/>
                </a:solidFill>
              </a:rPr>
              <a:t>More related lectures: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800" dirty="0" err="1">
                <a:solidFill>
                  <a:srgbClr val="FF3300"/>
                </a:solidFill>
              </a:rPr>
              <a:t>Linacs</a:t>
            </a:r>
            <a:r>
              <a:rPr lang="en-US" sz="1800" dirty="0">
                <a:solidFill>
                  <a:srgbClr val="FF3300"/>
                </a:solidFill>
              </a:rPr>
              <a:t>	 		– Alessandra Lombardi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800" dirty="0">
                <a:solidFill>
                  <a:srgbClr val="FF3300"/>
                </a:solidFill>
              </a:rPr>
              <a:t>RF Systems		- Heiko </a:t>
            </a:r>
            <a:r>
              <a:rPr lang="en-US" sz="1800" dirty="0" err="1">
                <a:solidFill>
                  <a:srgbClr val="FF3300"/>
                </a:solidFill>
              </a:rPr>
              <a:t>Damerau</a:t>
            </a:r>
            <a:endParaRPr lang="en-US" sz="1800" dirty="0">
              <a:solidFill>
                <a:srgbClr val="FF33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1A4727-22CF-1543-BC5A-19A5F6269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092800"/>
            <a:ext cx="36004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The goal of an accelerator is to provide a </a:t>
            </a:r>
            <a:r>
              <a:rPr lang="en-US" sz="1800" dirty="0">
                <a:solidFill>
                  <a:srgbClr val="FF0000"/>
                </a:solidFill>
              </a:rPr>
              <a:t>stable particle beam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The particles nevertheless perform </a:t>
            </a:r>
            <a:r>
              <a:rPr lang="en-US" sz="1800" dirty="0">
                <a:solidFill>
                  <a:srgbClr val="FF0000"/>
                </a:solidFill>
              </a:rPr>
              <a:t>transverse betatron oscillations.</a:t>
            </a:r>
            <a:endParaRPr lang="en-US" sz="1800" dirty="0"/>
          </a:p>
          <a:p>
            <a:r>
              <a:rPr lang="en-US" sz="1800" dirty="0"/>
              <a:t>We will see that they also perform </a:t>
            </a:r>
            <a:r>
              <a:rPr lang="en-US" sz="1800" b="1" dirty="0">
                <a:solidFill>
                  <a:srgbClr val="FF0000"/>
                </a:solidFill>
              </a:rPr>
              <a:t>oscillations</a:t>
            </a:r>
            <a:r>
              <a:rPr lang="en-US" sz="1800" dirty="0">
                <a:solidFill>
                  <a:srgbClr val="FF0000"/>
                </a:solidFill>
              </a:rPr>
              <a:t> in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longitudinal</a:t>
            </a:r>
            <a:r>
              <a:rPr lang="en-US" sz="1800" dirty="0"/>
              <a:t> plane and in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We will look at the stability of these oscillations, and their dynamics.</a:t>
            </a:r>
          </a:p>
        </p:txBody>
      </p:sp>
    </p:spTree>
    <p:extLst>
      <p:ext uri="{BB962C8B-B14F-4D97-AF65-F5344CB8AC3E}">
        <p14:creationId xmlns:p14="http://schemas.microsoft.com/office/powerpoint/2010/main" val="322869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Summary up to here…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395536" y="1557947"/>
            <a:ext cx="8496944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Acceleration by electric fields</a:t>
            </a:r>
            <a:r>
              <a:rPr lang="en-US" sz="2000" dirty="0"/>
              <a:t>, static fields limited </a:t>
            </a:r>
            <a:br>
              <a:rPr lang="en-US" sz="2000" dirty="0"/>
            </a:br>
            <a:r>
              <a:rPr lang="en-US" sz="2000" dirty="0"/>
              <a:t>=&gt; time-varying fields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Synchronous condition </a:t>
            </a:r>
            <a:r>
              <a:rPr lang="en-US" sz="2000" dirty="0"/>
              <a:t>needs to be fulfilled for acceleration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Particles perform </a:t>
            </a:r>
            <a:r>
              <a:rPr lang="en-US" sz="2000" dirty="0">
                <a:solidFill>
                  <a:srgbClr val="FF0000"/>
                </a:solidFill>
              </a:rPr>
              <a:t>oscillation</a:t>
            </a:r>
            <a:r>
              <a:rPr lang="en-US" sz="2000" dirty="0"/>
              <a:t> around synchronous phase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Stable acceleration on the rising slope in a linac.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endParaRPr lang="en-US" sz="2000" dirty="0"/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endParaRPr lang="en-US" sz="2000" dirty="0"/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Electrons are quickly relativistic, speed does not change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/>
              <a:t>Protons and ions need changing structure geometry and certain RF frequency range</a:t>
            </a: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584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1259632" y="1916832"/>
            <a:ext cx="67665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/>
              <a:t>Betatron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Cyclotron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Synchrotron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2410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980728"/>
            <a:ext cx="86638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/>
              <a:t>A </a:t>
            </a:r>
            <a:r>
              <a:rPr lang="en-GB" sz="1800" dirty="0">
                <a:solidFill>
                  <a:srgbClr val="FF0000"/>
                </a:solidFill>
              </a:rPr>
              <a:t>ramping magnetic field</a:t>
            </a:r>
          </a:p>
          <a:p>
            <a:pPr marL="285750" indent="-285750">
              <a:buFontTx/>
              <a:buChar char="-"/>
            </a:pPr>
            <a:r>
              <a:rPr lang="en-GB" sz="1800" dirty="0">
                <a:solidFill>
                  <a:srgbClr val="FF0000"/>
                </a:solidFill>
              </a:rPr>
              <a:t>Guides particles </a:t>
            </a:r>
            <a:r>
              <a:rPr lang="en-GB" sz="1800" dirty="0"/>
              <a:t>on a circular trajectory and</a:t>
            </a:r>
          </a:p>
          <a:p>
            <a:pPr marL="285750" indent="-285750">
              <a:buFontTx/>
              <a:buChar char="-"/>
            </a:pPr>
            <a:r>
              <a:rPr lang="en-GB" sz="1800" dirty="0"/>
              <a:t>Creates a tangential electric field that </a:t>
            </a:r>
            <a:r>
              <a:rPr lang="en-GB" sz="1800" dirty="0">
                <a:solidFill>
                  <a:srgbClr val="FF0000"/>
                </a:solidFill>
              </a:rPr>
              <a:t>accelerates</a:t>
            </a:r>
            <a:r>
              <a:rPr lang="en-GB" sz="1800" dirty="0"/>
              <a:t> the particles</a:t>
            </a:r>
          </a:p>
          <a:p>
            <a:endParaRPr lang="en-GB" sz="1800" dirty="0"/>
          </a:p>
          <a:p>
            <a:r>
              <a:rPr lang="en-GB" sz="1800" dirty="0"/>
              <a:t>Limited by saturation in iron (~300 MeV e-)</a:t>
            </a:r>
          </a:p>
          <a:p>
            <a:endParaRPr lang="en-GB" sz="1800" dirty="0"/>
          </a:p>
          <a:p>
            <a:r>
              <a:rPr lang="en-GB" sz="1800" dirty="0"/>
              <a:t>Used in industry and medicine, as they are</a:t>
            </a:r>
          </a:p>
          <a:p>
            <a:r>
              <a:rPr lang="en-GB" sz="1800" dirty="0"/>
              <a:t>compact accelerators for electrons</a:t>
            </a:r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Acceleration by Induction: The </a:t>
            </a:r>
            <a:r>
              <a:rPr lang="en-US" dirty="0" err="1"/>
              <a:t>Betatron</a:t>
            </a:r>
            <a:endParaRPr lang="fr-FR" dirty="0"/>
          </a:p>
        </p:txBody>
      </p:sp>
      <p:pic>
        <p:nvPicPr>
          <p:cNvPr id="75" name="Picture 74" descr="Kerstfirst-betat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01008"/>
            <a:ext cx="3528392" cy="25694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6021288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Donald </a:t>
            </a:r>
            <a:r>
              <a:rPr lang="en-US" sz="1200" dirty="0" err="1"/>
              <a:t>Kerst</a:t>
            </a:r>
            <a:r>
              <a:rPr lang="en-US" sz="1200" dirty="0"/>
              <a:t> with the first </a:t>
            </a:r>
            <a:r>
              <a:rPr lang="en-US" sz="1200" dirty="0" err="1"/>
              <a:t>betatron</a:t>
            </a:r>
            <a:r>
              <a:rPr lang="en-US" sz="1200" dirty="0"/>
              <a:t>, invented at the University of Illinois in 1940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136670" y="2257127"/>
            <a:ext cx="3827818" cy="4196209"/>
            <a:chOff x="5136670" y="2257127"/>
            <a:chExt cx="3827818" cy="4196209"/>
          </a:xfrm>
        </p:grpSpPr>
        <p:sp>
          <p:nvSpPr>
            <p:cNvPr id="10" name="Oval 188"/>
            <p:cNvSpPr>
              <a:spLocks noChangeArrowheads="1"/>
            </p:cNvSpPr>
            <p:nvPr/>
          </p:nvSpPr>
          <p:spPr bwMode="auto">
            <a:xfrm>
              <a:off x="6271136" y="4235614"/>
              <a:ext cx="1966101" cy="1910453"/>
            </a:xfrm>
            <a:prstGeom prst="ellipse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13"/>
            <p:cNvSpPr>
              <a:spLocks noChangeShapeType="1"/>
            </p:cNvSpPr>
            <p:nvPr/>
          </p:nvSpPr>
          <p:spPr bwMode="auto">
            <a:xfrm>
              <a:off x="7234686" y="2348880"/>
              <a:ext cx="10324" cy="356862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0"/>
            <p:cNvSpPr>
              <a:spLocks noChangeArrowheads="1"/>
            </p:cNvSpPr>
            <p:nvPr/>
          </p:nvSpPr>
          <p:spPr bwMode="auto">
            <a:xfrm>
              <a:off x="5967159" y="2555882"/>
              <a:ext cx="2560291" cy="1630139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100000">
                  <a:srgbClr val="DDDDD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9"/>
            <p:cNvSpPr>
              <a:spLocks/>
            </p:cNvSpPr>
            <p:nvPr/>
          </p:nvSpPr>
          <p:spPr bwMode="auto">
            <a:xfrm>
              <a:off x="6297519" y="2788759"/>
              <a:ext cx="1903012" cy="543380"/>
            </a:xfrm>
            <a:custGeom>
              <a:avLst/>
              <a:gdLst>
                <a:gd name="T0" fmla="*/ 0 w 1106"/>
                <a:gd name="T1" fmla="*/ 333 h 336"/>
                <a:gd name="T2" fmla="*/ 0 w 1106"/>
                <a:gd name="T3" fmla="*/ 0 h 336"/>
                <a:gd name="T4" fmla="*/ 192 w 1106"/>
                <a:gd name="T5" fmla="*/ 0 h 336"/>
                <a:gd name="T6" fmla="*/ 192 w 1106"/>
                <a:gd name="T7" fmla="*/ 96 h 336"/>
                <a:gd name="T8" fmla="*/ 288 w 1106"/>
                <a:gd name="T9" fmla="*/ 192 h 336"/>
                <a:gd name="T10" fmla="*/ 816 w 1106"/>
                <a:gd name="T11" fmla="*/ 192 h 336"/>
                <a:gd name="T12" fmla="*/ 912 w 1106"/>
                <a:gd name="T13" fmla="*/ 96 h 336"/>
                <a:gd name="T14" fmla="*/ 912 w 1106"/>
                <a:gd name="T15" fmla="*/ 0 h 336"/>
                <a:gd name="T16" fmla="*/ 1104 w 1106"/>
                <a:gd name="T17" fmla="*/ 0 h 336"/>
                <a:gd name="T18" fmla="*/ 1106 w 1106"/>
                <a:gd name="T19" fmla="*/ 336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33"/>
                  </a:moveTo>
                  <a:lnTo>
                    <a:pt x="0" y="0"/>
                  </a:lnTo>
                  <a:lnTo>
                    <a:pt x="192" y="0"/>
                  </a:lnTo>
                  <a:lnTo>
                    <a:pt x="192" y="96"/>
                  </a:lnTo>
                  <a:lnTo>
                    <a:pt x="288" y="192"/>
                  </a:lnTo>
                  <a:lnTo>
                    <a:pt x="816" y="192"/>
                  </a:lnTo>
                  <a:lnTo>
                    <a:pt x="912" y="96"/>
                  </a:lnTo>
                  <a:lnTo>
                    <a:pt x="912" y="0"/>
                  </a:lnTo>
                  <a:lnTo>
                    <a:pt x="1104" y="0"/>
                  </a:lnTo>
                  <a:lnTo>
                    <a:pt x="1106" y="336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11"/>
            <p:cNvGrpSpPr>
              <a:grpSpLocks/>
            </p:cNvGrpSpPr>
            <p:nvPr/>
          </p:nvGrpSpPr>
          <p:grpSpPr bwMode="auto">
            <a:xfrm>
              <a:off x="6297519" y="2788759"/>
              <a:ext cx="330360" cy="155251"/>
              <a:chOff x="864" y="2208"/>
              <a:chExt cx="192" cy="96"/>
            </a:xfrm>
          </p:grpSpPr>
          <p:sp>
            <p:nvSpPr>
              <p:cNvPr id="71" name="Rectangle 112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Line 113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114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15"/>
            <p:cNvGrpSpPr>
              <a:grpSpLocks/>
            </p:cNvGrpSpPr>
            <p:nvPr/>
          </p:nvGrpSpPr>
          <p:grpSpPr bwMode="auto">
            <a:xfrm>
              <a:off x="7866729" y="2788759"/>
              <a:ext cx="330360" cy="155251"/>
              <a:chOff x="864" y="2208"/>
              <a:chExt cx="192" cy="96"/>
            </a:xfrm>
          </p:grpSpPr>
          <p:sp>
            <p:nvSpPr>
              <p:cNvPr id="68" name="Rectangle 11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11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1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Freeform 130"/>
            <p:cNvSpPr>
              <a:spLocks/>
            </p:cNvSpPr>
            <p:nvPr/>
          </p:nvSpPr>
          <p:spPr bwMode="auto">
            <a:xfrm>
              <a:off x="6297519" y="3332138"/>
              <a:ext cx="1903012" cy="543380"/>
            </a:xfrm>
            <a:custGeom>
              <a:avLst/>
              <a:gdLst>
                <a:gd name="T0" fmla="*/ 0 w 1106"/>
                <a:gd name="T1" fmla="*/ 3 h 336"/>
                <a:gd name="T2" fmla="*/ 0 w 1106"/>
                <a:gd name="T3" fmla="*/ 336 h 336"/>
                <a:gd name="T4" fmla="*/ 192 w 1106"/>
                <a:gd name="T5" fmla="*/ 336 h 336"/>
                <a:gd name="T6" fmla="*/ 192 w 1106"/>
                <a:gd name="T7" fmla="*/ 240 h 336"/>
                <a:gd name="T8" fmla="*/ 288 w 1106"/>
                <a:gd name="T9" fmla="*/ 144 h 336"/>
                <a:gd name="T10" fmla="*/ 816 w 1106"/>
                <a:gd name="T11" fmla="*/ 144 h 336"/>
                <a:gd name="T12" fmla="*/ 912 w 1106"/>
                <a:gd name="T13" fmla="*/ 240 h 336"/>
                <a:gd name="T14" fmla="*/ 912 w 1106"/>
                <a:gd name="T15" fmla="*/ 336 h 336"/>
                <a:gd name="T16" fmla="*/ 1104 w 1106"/>
                <a:gd name="T17" fmla="*/ 336 h 336"/>
                <a:gd name="T18" fmla="*/ 1106 w 1106"/>
                <a:gd name="T19" fmla="*/ 0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"/>
                  </a:moveTo>
                  <a:lnTo>
                    <a:pt x="0" y="336"/>
                  </a:lnTo>
                  <a:lnTo>
                    <a:pt x="192" y="336"/>
                  </a:lnTo>
                  <a:lnTo>
                    <a:pt x="192" y="240"/>
                  </a:lnTo>
                  <a:lnTo>
                    <a:pt x="288" y="144"/>
                  </a:lnTo>
                  <a:lnTo>
                    <a:pt x="816" y="144"/>
                  </a:lnTo>
                  <a:lnTo>
                    <a:pt x="912" y="240"/>
                  </a:lnTo>
                  <a:lnTo>
                    <a:pt x="912" y="336"/>
                  </a:lnTo>
                  <a:lnTo>
                    <a:pt x="1104" y="336"/>
                  </a:lnTo>
                  <a:lnTo>
                    <a:pt x="1106" y="0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25"/>
            <p:cNvGrpSpPr>
              <a:grpSpLocks/>
            </p:cNvGrpSpPr>
            <p:nvPr/>
          </p:nvGrpSpPr>
          <p:grpSpPr bwMode="auto">
            <a:xfrm>
              <a:off x="6297519" y="3720266"/>
              <a:ext cx="330360" cy="155251"/>
              <a:chOff x="864" y="2208"/>
              <a:chExt cx="192" cy="96"/>
            </a:xfrm>
          </p:grpSpPr>
          <p:sp>
            <p:nvSpPr>
              <p:cNvPr id="65" name="Rectangle 12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12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19"/>
            <p:cNvGrpSpPr>
              <a:grpSpLocks/>
            </p:cNvGrpSpPr>
            <p:nvPr/>
          </p:nvGrpSpPr>
          <p:grpSpPr bwMode="auto">
            <a:xfrm>
              <a:off x="7866729" y="3720266"/>
              <a:ext cx="330360" cy="155251"/>
              <a:chOff x="864" y="2208"/>
              <a:chExt cx="192" cy="96"/>
            </a:xfrm>
          </p:grpSpPr>
          <p:sp>
            <p:nvSpPr>
              <p:cNvPr id="62" name="Rectangle 120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121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22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Oval 123"/>
            <p:cNvSpPr>
              <a:spLocks noChangeArrowheads="1"/>
            </p:cNvSpPr>
            <p:nvPr/>
          </p:nvSpPr>
          <p:spPr bwMode="auto">
            <a:xfrm>
              <a:off x="646269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4"/>
            <p:cNvSpPr>
              <a:spLocks noChangeArrowheads="1"/>
            </p:cNvSpPr>
            <p:nvPr/>
          </p:nvSpPr>
          <p:spPr bwMode="auto">
            <a:xfrm>
              <a:off x="770154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29"/>
            <p:cNvSpPr>
              <a:spLocks noChangeShapeType="1"/>
            </p:cNvSpPr>
            <p:nvPr/>
          </p:nvSpPr>
          <p:spPr bwMode="auto">
            <a:xfrm flipV="1">
              <a:off x="6297519" y="3332138"/>
              <a:ext cx="189957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156"/>
            <p:cNvGrpSpPr>
              <a:grpSpLocks/>
            </p:cNvGrpSpPr>
            <p:nvPr/>
          </p:nvGrpSpPr>
          <p:grpSpPr bwMode="auto">
            <a:xfrm>
              <a:off x="7259922" y="3079855"/>
              <a:ext cx="606807" cy="513192"/>
              <a:chOff x="3134" y="1338"/>
              <a:chExt cx="529" cy="476"/>
            </a:xfrm>
          </p:grpSpPr>
          <p:sp>
            <p:nvSpPr>
              <p:cNvPr id="58" name="Arc 150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rc 151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Arc 152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rc 153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Line 154"/>
            <p:cNvSpPr>
              <a:spLocks noChangeShapeType="1"/>
            </p:cNvSpPr>
            <p:nvPr/>
          </p:nvSpPr>
          <p:spPr bwMode="auto">
            <a:xfrm flipV="1">
              <a:off x="7245010" y="3099261"/>
              <a:ext cx="0" cy="46575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157"/>
            <p:cNvGrpSpPr>
              <a:grpSpLocks/>
            </p:cNvGrpSpPr>
            <p:nvPr/>
          </p:nvGrpSpPr>
          <p:grpSpPr bwMode="auto">
            <a:xfrm flipH="1">
              <a:off x="6627879" y="3079855"/>
              <a:ext cx="606807" cy="513192"/>
              <a:chOff x="3134" y="1338"/>
              <a:chExt cx="529" cy="476"/>
            </a:xfrm>
          </p:grpSpPr>
          <p:sp>
            <p:nvSpPr>
              <p:cNvPr id="54" name="Arc 158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Arc 159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Arc 160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Arc 161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Oval 135"/>
            <p:cNvSpPr>
              <a:spLocks noChangeArrowheads="1"/>
            </p:cNvSpPr>
            <p:nvPr/>
          </p:nvSpPr>
          <p:spPr bwMode="auto">
            <a:xfrm>
              <a:off x="660034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34"/>
            <p:cNvSpPr>
              <a:spLocks noChangeArrowheads="1"/>
            </p:cNvSpPr>
            <p:nvPr/>
          </p:nvSpPr>
          <p:spPr bwMode="auto">
            <a:xfrm>
              <a:off x="783919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63"/>
            <p:cNvSpPr>
              <a:spLocks noChangeArrowheads="1"/>
            </p:cNvSpPr>
            <p:nvPr/>
          </p:nvSpPr>
          <p:spPr bwMode="auto">
            <a:xfrm>
              <a:off x="7943584" y="3914331"/>
              <a:ext cx="338390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coil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28" name="Line 164"/>
            <p:cNvSpPr>
              <a:spLocks noChangeShapeType="1"/>
            </p:cNvSpPr>
            <p:nvPr/>
          </p:nvSpPr>
          <p:spPr bwMode="auto">
            <a:xfrm flipH="1" flipV="1">
              <a:off x="7943584" y="3875518"/>
              <a:ext cx="88325" cy="111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65"/>
            <p:cNvSpPr>
              <a:spLocks noChangeArrowheads="1"/>
            </p:cNvSpPr>
            <p:nvPr/>
          </p:nvSpPr>
          <p:spPr bwMode="auto">
            <a:xfrm>
              <a:off x="8520567" y="2934307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30" name="Line 166"/>
            <p:cNvSpPr>
              <a:spLocks noChangeShapeType="1"/>
            </p:cNvSpPr>
            <p:nvPr/>
          </p:nvSpPr>
          <p:spPr bwMode="auto">
            <a:xfrm flipV="1">
              <a:off x="7866729" y="3141308"/>
              <a:ext cx="726104" cy="19083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5136670" y="2728383"/>
              <a:ext cx="822459" cy="50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vacuum pipe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2" name="Line 169"/>
            <p:cNvSpPr>
              <a:spLocks noChangeShapeType="1"/>
            </p:cNvSpPr>
            <p:nvPr/>
          </p:nvSpPr>
          <p:spPr bwMode="auto">
            <a:xfrm>
              <a:off x="5837538" y="3099261"/>
              <a:ext cx="625161" cy="156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70"/>
            <p:cNvSpPr>
              <a:spLocks noChangeArrowheads="1"/>
            </p:cNvSpPr>
            <p:nvPr/>
          </p:nvSpPr>
          <p:spPr bwMode="auto">
            <a:xfrm>
              <a:off x="6686380" y="3892768"/>
              <a:ext cx="676779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iron yoke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4" name="Rectangle 174"/>
            <p:cNvSpPr>
              <a:spLocks noChangeArrowheads="1"/>
            </p:cNvSpPr>
            <p:nvPr/>
          </p:nvSpPr>
          <p:spPr bwMode="auto">
            <a:xfrm>
              <a:off x="7884368" y="3356992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5" name="Line 175"/>
            <p:cNvSpPr>
              <a:spLocks noChangeShapeType="1"/>
            </p:cNvSpPr>
            <p:nvPr/>
          </p:nvSpPr>
          <p:spPr bwMode="auto">
            <a:xfrm flipH="1" flipV="1">
              <a:off x="7875906" y="3406529"/>
              <a:ext cx="108973" cy="11212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87"/>
            <p:cNvSpPr>
              <a:spLocks noChangeArrowheads="1"/>
            </p:cNvSpPr>
            <p:nvPr/>
          </p:nvSpPr>
          <p:spPr bwMode="auto">
            <a:xfrm>
              <a:off x="6639350" y="4659321"/>
              <a:ext cx="1211320" cy="113850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89"/>
            <p:cNvSpPr>
              <a:spLocks noChangeShapeType="1"/>
            </p:cNvSpPr>
            <p:nvPr/>
          </p:nvSpPr>
          <p:spPr bwMode="auto">
            <a:xfrm>
              <a:off x="7271393" y="4659321"/>
              <a:ext cx="422127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90"/>
            <p:cNvSpPr>
              <a:spLocks noChangeArrowheads="1"/>
            </p:cNvSpPr>
            <p:nvPr/>
          </p:nvSpPr>
          <p:spPr bwMode="auto">
            <a:xfrm>
              <a:off x="6797647" y="4808104"/>
              <a:ext cx="895872" cy="84202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92"/>
            <p:cNvSpPr>
              <a:spLocks noChangeShapeType="1"/>
            </p:cNvSpPr>
            <p:nvPr/>
          </p:nvSpPr>
          <p:spPr bwMode="auto">
            <a:xfrm flipH="1">
              <a:off x="6077279" y="6452258"/>
              <a:ext cx="2270078" cy="10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3"/>
            <p:cNvSpPr>
              <a:spLocks/>
            </p:cNvSpPr>
            <p:nvPr/>
          </p:nvSpPr>
          <p:spPr bwMode="auto">
            <a:xfrm>
              <a:off x="6335372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95"/>
            <p:cNvSpPr>
              <a:spLocks noChangeShapeType="1"/>
            </p:cNvSpPr>
            <p:nvPr/>
          </p:nvSpPr>
          <p:spPr bwMode="auto">
            <a:xfrm>
              <a:off x="7245010" y="5968176"/>
              <a:ext cx="0" cy="485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97"/>
            <p:cNvSpPr>
              <a:spLocks noChangeShapeType="1"/>
            </p:cNvSpPr>
            <p:nvPr/>
          </p:nvSpPr>
          <p:spPr bwMode="auto">
            <a:xfrm>
              <a:off x="6630173" y="5233966"/>
              <a:ext cx="0" cy="108352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71"/>
            <p:cNvSpPr>
              <a:spLocks noChangeArrowheads="1"/>
            </p:cNvSpPr>
            <p:nvPr/>
          </p:nvSpPr>
          <p:spPr bwMode="auto">
            <a:xfrm>
              <a:off x="7236296" y="5805264"/>
              <a:ext cx="38774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endParaRPr sz="1600" i="1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4" name="Freeform 198"/>
            <p:cNvSpPr>
              <a:spLocks/>
            </p:cNvSpPr>
            <p:nvPr/>
          </p:nvSpPr>
          <p:spPr bwMode="auto">
            <a:xfrm flipH="1">
              <a:off x="7226656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99"/>
            <p:cNvSpPr>
              <a:spLocks noChangeArrowheads="1"/>
            </p:cNvSpPr>
            <p:nvPr/>
          </p:nvSpPr>
          <p:spPr bwMode="auto">
            <a:xfrm>
              <a:off x="6257371" y="6074911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46" name="Group 200"/>
            <p:cNvGrpSpPr>
              <a:grpSpLocks/>
            </p:cNvGrpSpPr>
            <p:nvPr/>
          </p:nvGrpSpPr>
          <p:grpSpPr bwMode="auto">
            <a:xfrm>
              <a:off x="7668276" y="4458784"/>
              <a:ext cx="220240" cy="338533"/>
              <a:chOff x="3373" y="2377"/>
              <a:chExt cx="192" cy="314"/>
            </a:xfrm>
          </p:grpSpPr>
          <p:sp>
            <p:nvSpPr>
              <p:cNvPr id="52" name="Rectangle 201"/>
              <p:cNvSpPr>
                <a:spLocks noChangeArrowheads="1"/>
              </p:cNvSpPr>
              <p:nvPr/>
            </p:nvSpPr>
            <p:spPr bwMode="auto">
              <a:xfrm>
                <a:off x="3373" y="2377"/>
                <a:ext cx="192" cy="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E</a:t>
                </a:r>
                <a:endParaRPr sz="1600" i="1" noProof="1">
                  <a:solidFill>
                    <a:srgbClr val="0000FF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Line 202"/>
              <p:cNvSpPr>
                <a:spLocks noChangeShapeType="1"/>
              </p:cNvSpPr>
              <p:nvPr/>
            </p:nvSpPr>
            <p:spPr bwMode="auto">
              <a:xfrm>
                <a:off x="3465" y="2424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Line 212"/>
            <p:cNvSpPr>
              <a:spLocks noChangeShapeType="1"/>
            </p:cNvSpPr>
            <p:nvPr/>
          </p:nvSpPr>
          <p:spPr bwMode="auto">
            <a:xfrm flipV="1">
              <a:off x="7245010" y="4823197"/>
              <a:ext cx="448510" cy="4107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14"/>
            <p:cNvSpPr>
              <a:spLocks noChangeArrowheads="1"/>
            </p:cNvSpPr>
            <p:nvPr/>
          </p:nvSpPr>
          <p:spPr bwMode="auto">
            <a:xfrm>
              <a:off x="7381948" y="4941168"/>
              <a:ext cx="3584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i="1" dirty="0">
                  <a:latin typeface="Times New Roman"/>
                  <a:cs typeface="Times New Roman"/>
                </a:rPr>
                <a:t>R</a:t>
              </a:r>
              <a:endParaRPr sz="1400" i="1" noProof="1">
                <a:latin typeface="Times New Roman"/>
                <a:cs typeface="Times New Roman"/>
              </a:endParaRPr>
            </a:p>
          </p:txBody>
        </p:sp>
        <p:sp>
          <p:nvSpPr>
            <p:cNvPr id="49" name="Line 215"/>
            <p:cNvSpPr>
              <a:spLocks noChangeShapeType="1"/>
            </p:cNvSpPr>
            <p:nvPr/>
          </p:nvSpPr>
          <p:spPr bwMode="auto">
            <a:xfrm>
              <a:off x="6639350" y="6317491"/>
              <a:ext cx="59533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16"/>
            <p:cNvSpPr>
              <a:spLocks noChangeArrowheads="1"/>
            </p:cNvSpPr>
            <p:nvPr/>
          </p:nvSpPr>
          <p:spPr bwMode="auto">
            <a:xfrm>
              <a:off x="8459771" y="4602180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51" name="Line 217"/>
            <p:cNvSpPr>
              <a:spLocks noChangeShapeType="1"/>
            </p:cNvSpPr>
            <p:nvPr/>
          </p:nvSpPr>
          <p:spPr bwMode="auto">
            <a:xfrm flipH="1">
              <a:off x="7801345" y="4797322"/>
              <a:ext cx="719221" cy="2156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167"/>
            <p:cNvSpPr>
              <a:spLocks noChangeArrowheads="1"/>
            </p:cNvSpPr>
            <p:nvPr/>
          </p:nvSpPr>
          <p:spPr bwMode="auto">
            <a:xfrm>
              <a:off x="5940151" y="2257127"/>
              <a:ext cx="16065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>
                  <a:latin typeface="Comic Sans MS" pitchFamily="-110" charset="0"/>
                </a:rPr>
                <a:t> side view</a:t>
              </a:r>
              <a:endParaRPr sz="1800" b="1" noProof="1">
                <a:latin typeface="Comic Sans MS" pitchFamily="-110" charset="0"/>
              </a:endParaRPr>
            </a:p>
          </p:txBody>
        </p:sp>
        <p:sp>
          <p:nvSpPr>
            <p:cNvPr id="78" name="Rectangle 167"/>
            <p:cNvSpPr>
              <a:spLocks noChangeArrowheads="1"/>
            </p:cNvSpPr>
            <p:nvPr/>
          </p:nvSpPr>
          <p:spPr bwMode="auto">
            <a:xfrm>
              <a:off x="5848415" y="4705980"/>
              <a:ext cx="81181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 dirty="0">
                  <a:latin typeface="Comic Sans MS" pitchFamily="-110" charset="0"/>
                </a:rPr>
                <a:t>top</a:t>
              </a:r>
              <a:br>
                <a:rPr lang="en-US" sz="1800" b="1" dirty="0">
                  <a:latin typeface="Comic Sans MS" pitchFamily="-110" charset="0"/>
                </a:rPr>
              </a:br>
              <a:r>
                <a:rPr lang="en-US" sz="1800" b="1" dirty="0">
                  <a:latin typeface="Comic Sans MS" pitchFamily="-110" charset="0"/>
                </a:rPr>
                <a:t>view</a:t>
              </a:r>
              <a:endParaRPr sz="1800" b="1" noProof="1">
                <a:latin typeface="Comic Sans MS" pitchFamily="-110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79912" y="4077072"/>
            <a:ext cx="2088232" cy="2296023"/>
            <a:chOff x="3779912" y="4077072"/>
            <a:chExt cx="2088232" cy="2296023"/>
          </a:xfrm>
        </p:grpSpPr>
        <p:pic>
          <p:nvPicPr>
            <p:cNvPr id="74" name="Picture 73" descr="Picture2.png"/>
            <p:cNvPicPr>
              <a:picLocks noChangeAspect="1"/>
            </p:cNvPicPr>
            <p:nvPr/>
          </p:nvPicPr>
          <p:blipFill rotWithShape="1">
            <a:blip r:embed="rId4"/>
            <a:srcRect r="36844"/>
            <a:stretch/>
          </p:blipFill>
          <p:spPr>
            <a:xfrm>
              <a:off x="3779912" y="4077072"/>
              <a:ext cx="1974559" cy="229602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292080" y="530120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time</a:t>
              </a:r>
            </a:p>
          </p:txBody>
        </p:sp>
        <p:sp>
          <p:nvSpPr>
            <p:cNvPr id="79" name="Line 212"/>
            <p:cNvSpPr>
              <a:spLocks noChangeShapeType="1"/>
            </p:cNvSpPr>
            <p:nvPr/>
          </p:nvSpPr>
          <p:spPr bwMode="auto">
            <a:xfrm flipV="1">
              <a:off x="5580112" y="5330168"/>
              <a:ext cx="160478" cy="43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212"/>
            <p:cNvSpPr>
              <a:spLocks noChangeShapeType="1"/>
            </p:cNvSpPr>
            <p:nvPr/>
          </p:nvSpPr>
          <p:spPr bwMode="auto">
            <a:xfrm>
              <a:off x="5580112" y="5283010"/>
              <a:ext cx="162000" cy="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401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/>
              <a:t>Cyclotron</a:t>
            </a:r>
          </a:p>
        </p:txBody>
      </p:sp>
      <p:pic>
        <p:nvPicPr>
          <p:cNvPr id="2" name="cyclotron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7584" y="980728"/>
            <a:ext cx="7632848" cy="49852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592" y="6016799"/>
            <a:ext cx="7380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62626"/>
                </a:solidFill>
                <a:latin typeface="+mn-lt"/>
              </a:rPr>
              <a:t>Courtesy: </a:t>
            </a:r>
            <a:r>
              <a:rPr lang="en-US" sz="2000" dirty="0" err="1">
                <a:solidFill>
                  <a:srgbClr val="262626"/>
                </a:solidFill>
                <a:latin typeface="+mn-lt"/>
              </a:rPr>
              <a:t>EdukiteLearning</a:t>
            </a:r>
            <a:r>
              <a:rPr lang="en-US" sz="2000" dirty="0">
                <a:solidFill>
                  <a:srgbClr val="262626"/>
                </a:solidFill>
                <a:latin typeface="+mn-lt"/>
              </a:rPr>
              <a:t>, </a:t>
            </a:r>
            <a:r>
              <a:rPr lang="en-US" sz="2000" dirty="0"/>
              <a:t>https://</a:t>
            </a:r>
            <a:r>
              <a:rPr lang="en-US" sz="2000" dirty="0" err="1"/>
              <a:t>youtu.be</a:t>
            </a:r>
            <a:r>
              <a:rPr lang="en-US" sz="2000" dirty="0"/>
              <a:t>/cNnNM2ZqIsc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/>
              <a:t>Cyclotron</a:t>
            </a:r>
          </a:p>
        </p:txBody>
      </p:sp>
      <p:grpSp>
        <p:nvGrpSpPr>
          <p:cNvPr id="41988" name="Group 2"/>
          <p:cNvGrpSpPr>
            <a:grpSpLocks/>
          </p:cNvGrpSpPr>
          <p:nvPr/>
        </p:nvGrpSpPr>
        <p:grpSpPr bwMode="auto">
          <a:xfrm>
            <a:off x="4324350" y="3752851"/>
            <a:ext cx="3703027" cy="995363"/>
            <a:chOff x="2951" y="2364"/>
            <a:chExt cx="2527" cy="627"/>
          </a:xfrm>
        </p:grpSpPr>
        <p:sp>
          <p:nvSpPr>
            <p:cNvPr id="42055" name="Rectangle 3"/>
            <p:cNvSpPr>
              <a:spLocks noChangeArrowheads="1"/>
            </p:cNvSpPr>
            <p:nvPr/>
          </p:nvSpPr>
          <p:spPr bwMode="auto">
            <a:xfrm>
              <a:off x="2951" y="2537"/>
              <a:ext cx="1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Cyclotron frequency</a:t>
              </a:r>
              <a:endParaRPr sz="1600" noProof="1">
                <a:latin typeface="Comic Sans MS" pitchFamily="-110" charset="0"/>
              </a:endParaRPr>
            </a:p>
          </p:txBody>
        </p:sp>
        <p:graphicFrame>
          <p:nvGraphicFramePr>
            <p:cNvPr id="41987" name="Object 3"/>
            <p:cNvGraphicFramePr>
              <a:graphicFrameLocks noChangeAspect="1"/>
            </p:cNvGraphicFramePr>
            <p:nvPr/>
          </p:nvGraphicFramePr>
          <p:xfrm>
            <a:off x="4574" y="2364"/>
            <a:ext cx="904" cy="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622080" imgH="431640" progId="Equation.3">
                    <p:embed/>
                  </p:oleObj>
                </mc:Choice>
                <mc:Fallback>
                  <p:oleObj name="Equation" r:id="rId2" imgW="622080" imgH="431640" progId="Equation.3">
                    <p:embed/>
                    <p:pic>
                      <p:nvPicPr>
                        <p:cNvPr id="4198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4" y="2364"/>
                          <a:ext cx="904" cy="6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569069" y="4869160"/>
            <a:ext cx="3663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2000" b="1" i="1" dirty="0">
                <a:latin typeface="Symbol" pitchFamily="-110" charset="2"/>
              </a:rPr>
              <a:t>g</a:t>
            </a:r>
            <a:r>
              <a:rPr lang="en-US" sz="1800" dirty="0">
                <a:latin typeface="Comic Sans MS" pitchFamily="-110" charset="0"/>
              </a:rPr>
              <a:t> increases with the energy </a:t>
            </a:r>
            <a:r>
              <a:rPr lang="en-US" sz="1800" b="1" dirty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dirty="0">
                <a:latin typeface="Comic Sans MS" pitchFamily="-110" charset="0"/>
              </a:rPr>
              <a:t> no exact synchronism</a:t>
            </a:r>
          </a:p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if 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v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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c</a:t>
            </a:r>
            <a:r>
              <a:rPr lang="en-US" sz="1800" b="1" dirty="0">
                <a:latin typeface="Comic Sans MS" pitchFamily="-110" charset="0"/>
              </a:rPr>
              <a:t>  </a:t>
            </a:r>
            <a:r>
              <a:rPr lang="en-US" sz="1800" b="1" dirty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b="1" dirty="0">
                <a:latin typeface="Comic Sans MS" pitchFamily="-110" charset="0"/>
                <a:sym typeface="Symbol" pitchFamily="-110" charset="2"/>
              </a:rPr>
              <a:t>  </a:t>
            </a:r>
            <a:r>
              <a:rPr lang="en-US" sz="1800" b="1" dirty="0">
                <a:solidFill>
                  <a:srgbClr val="0000FF"/>
                </a:solidFill>
                <a:latin typeface="Symbol" pitchFamily="-110" charset="2"/>
              </a:rPr>
              <a:t>g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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1</a:t>
            </a:r>
            <a:endParaRPr sz="1800" b="1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4422531" y="1844824"/>
            <a:ext cx="3137389" cy="1535112"/>
            <a:chOff x="3018" y="1157"/>
            <a:chExt cx="2141" cy="967"/>
          </a:xfrm>
        </p:grpSpPr>
        <p:sp>
          <p:nvSpPr>
            <p:cNvPr id="42050" name="Rectangle 7"/>
            <p:cNvSpPr>
              <a:spLocks noChangeArrowheads="1"/>
            </p:cNvSpPr>
            <p:nvPr/>
          </p:nvSpPr>
          <p:spPr bwMode="auto">
            <a:xfrm>
              <a:off x="3675" y="1502"/>
              <a:ext cx="1351" cy="62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51" name="Rectangle 8"/>
            <p:cNvSpPr>
              <a:spLocks noChangeArrowheads="1"/>
            </p:cNvSpPr>
            <p:nvPr/>
          </p:nvSpPr>
          <p:spPr bwMode="auto">
            <a:xfrm>
              <a:off x="3018" y="1157"/>
              <a:ext cx="2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Comic Sans MS" pitchFamily="-110" charset="0"/>
                </a:rPr>
                <a:t>Synchronism condition</a:t>
              </a:r>
              <a:endParaRPr sz="20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graphicFrame>
          <p:nvGraphicFramePr>
            <p:cNvPr id="41986" name="Object 2"/>
            <p:cNvGraphicFramePr>
              <a:graphicFrameLocks noChangeAspect="1"/>
            </p:cNvGraphicFramePr>
            <p:nvPr/>
          </p:nvGraphicFramePr>
          <p:xfrm>
            <a:off x="3727" y="1460"/>
            <a:ext cx="1255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863280" imgH="457200" progId="Equation.3">
                    <p:embed/>
                  </p:oleObj>
                </mc:Choice>
                <mc:Fallback>
                  <p:oleObj name="Equation" r:id="rId4" imgW="863280" imgH="457200" progId="Equation.3">
                    <p:embed/>
                    <p:pic>
                      <p:nvPicPr>
                        <p:cNvPr id="4198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" y="1460"/>
                          <a:ext cx="1255" cy="6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2052" name="Group 10"/>
            <p:cNvGrpSpPr>
              <a:grpSpLocks/>
            </p:cNvGrpSpPr>
            <p:nvPr/>
          </p:nvGrpSpPr>
          <p:grpSpPr bwMode="auto">
            <a:xfrm>
              <a:off x="3257" y="1676"/>
              <a:ext cx="279" cy="188"/>
              <a:chOff x="3943" y="3724"/>
              <a:chExt cx="279" cy="188"/>
            </a:xfrm>
          </p:grpSpPr>
          <p:sp>
            <p:nvSpPr>
              <p:cNvPr id="42053" name="Freeform 11"/>
              <p:cNvSpPr>
                <a:spLocks/>
              </p:cNvSpPr>
              <p:nvPr/>
            </p:nvSpPr>
            <p:spPr bwMode="auto">
              <a:xfrm>
                <a:off x="3957" y="3738"/>
                <a:ext cx="265" cy="174"/>
              </a:xfrm>
              <a:custGeom>
                <a:avLst/>
                <a:gdLst>
                  <a:gd name="T0" fmla="*/ 341 w 529"/>
                  <a:gd name="T1" fmla="*/ 0 h 349"/>
                  <a:gd name="T2" fmla="*/ 341 w 529"/>
                  <a:gd name="T3" fmla="*/ 94 h 349"/>
                  <a:gd name="T4" fmla="*/ 0 w 529"/>
                  <a:gd name="T5" fmla="*/ 94 h 349"/>
                  <a:gd name="T6" fmla="*/ 0 w 529"/>
                  <a:gd name="T7" fmla="*/ 255 h 349"/>
                  <a:gd name="T8" fmla="*/ 341 w 529"/>
                  <a:gd name="T9" fmla="*/ 255 h 349"/>
                  <a:gd name="T10" fmla="*/ 341 w 529"/>
                  <a:gd name="T11" fmla="*/ 349 h 349"/>
                  <a:gd name="T12" fmla="*/ 529 w 529"/>
                  <a:gd name="T13" fmla="*/ 174 h 349"/>
                  <a:gd name="T14" fmla="*/ 341 w 529"/>
                  <a:gd name="T15" fmla="*/ 0 h 3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9"/>
                  <a:gd name="T26" fmla="*/ 529 w 529"/>
                  <a:gd name="T27" fmla="*/ 349 h 3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9">
                    <a:moveTo>
                      <a:pt x="341" y="0"/>
                    </a:moveTo>
                    <a:lnTo>
                      <a:pt x="341" y="94"/>
                    </a:lnTo>
                    <a:lnTo>
                      <a:pt x="0" y="94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9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54" name="Freeform 12"/>
              <p:cNvSpPr>
                <a:spLocks/>
              </p:cNvSpPr>
              <p:nvPr/>
            </p:nvSpPr>
            <p:spPr bwMode="auto">
              <a:xfrm>
                <a:off x="3943" y="3724"/>
                <a:ext cx="265" cy="174"/>
              </a:xfrm>
              <a:custGeom>
                <a:avLst/>
                <a:gdLst>
                  <a:gd name="T0" fmla="*/ 341 w 529"/>
                  <a:gd name="T1" fmla="*/ 0 h 348"/>
                  <a:gd name="T2" fmla="*/ 341 w 529"/>
                  <a:gd name="T3" fmla="*/ 93 h 348"/>
                  <a:gd name="T4" fmla="*/ 0 w 529"/>
                  <a:gd name="T5" fmla="*/ 93 h 348"/>
                  <a:gd name="T6" fmla="*/ 0 w 529"/>
                  <a:gd name="T7" fmla="*/ 255 h 348"/>
                  <a:gd name="T8" fmla="*/ 341 w 529"/>
                  <a:gd name="T9" fmla="*/ 255 h 348"/>
                  <a:gd name="T10" fmla="*/ 341 w 529"/>
                  <a:gd name="T11" fmla="*/ 348 h 348"/>
                  <a:gd name="T12" fmla="*/ 529 w 529"/>
                  <a:gd name="T13" fmla="*/ 174 h 348"/>
                  <a:gd name="T14" fmla="*/ 341 w 529"/>
                  <a:gd name="T15" fmla="*/ 0 h 3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8"/>
                  <a:gd name="T26" fmla="*/ 529 w 529"/>
                  <a:gd name="T27" fmla="*/ 348 h 3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8">
                    <a:moveTo>
                      <a:pt x="341" y="0"/>
                    </a:moveTo>
                    <a:lnTo>
                      <a:pt x="341" y="93"/>
                    </a:lnTo>
                    <a:lnTo>
                      <a:pt x="0" y="93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8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1991" name="Group 13"/>
          <p:cNvGrpSpPr>
            <a:grpSpLocks/>
          </p:cNvGrpSpPr>
          <p:nvPr/>
        </p:nvGrpSpPr>
        <p:grpSpPr bwMode="auto">
          <a:xfrm>
            <a:off x="304800" y="980728"/>
            <a:ext cx="8280888" cy="4993172"/>
            <a:chOff x="208" y="554"/>
            <a:chExt cx="5651" cy="3206"/>
          </a:xfrm>
        </p:grpSpPr>
        <p:sp>
          <p:nvSpPr>
            <p:cNvPr id="41993" name="Rectangle 15"/>
            <p:cNvSpPr>
              <a:spLocks noChangeArrowheads="1"/>
            </p:cNvSpPr>
            <p:nvPr/>
          </p:nvSpPr>
          <p:spPr bwMode="auto">
            <a:xfrm>
              <a:off x="4791" y="618"/>
              <a:ext cx="106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376238" algn="l"/>
                </a:tabLst>
              </a:pPr>
              <a:r>
                <a:rPr lang="en-US" sz="1600" dirty="0">
                  <a:latin typeface="Comic Sans MS" pitchFamily="-110" charset="0"/>
                </a:rPr>
                <a:t>B 	= constant</a:t>
              </a:r>
            </a:p>
            <a:p>
              <a:pPr>
                <a:tabLst>
                  <a:tab pos="376238" algn="l"/>
                </a:tabLst>
              </a:pP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= constant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41994" name="Group 16"/>
            <p:cNvGrpSpPr>
              <a:grpSpLocks/>
            </p:cNvGrpSpPr>
            <p:nvPr/>
          </p:nvGrpSpPr>
          <p:grpSpPr bwMode="auto">
            <a:xfrm>
              <a:off x="208" y="554"/>
              <a:ext cx="2910" cy="3206"/>
              <a:chOff x="208" y="554"/>
              <a:chExt cx="2910" cy="3206"/>
            </a:xfrm>
          </p:grpSpPr>
          <p:sp>
            <p:nvSpPr>
              <p:cNvPr id="41996" name="Rectangle 17"/>
              <p:cNvSpPr>
                <a:spLocks noChangeArrowheads="1"/>
              </p:cNvSpPr>
              <p:nvPr/>
            </p:nvSpPr>
            <p:spPr bwMode="auto">
              <a:xfrm>
                <a:off x="423" y="1253"/>
                <a:ext cx="23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1997" name="Arc 18"/>
              <p:cNvSpPr>
                <a:spLocks/>
              </p:cNvSpPr>
              <p:nvPr/>
            </p:nvSpPr>
            <p:spPr bwMode="auto">
              <a:xfrm flipH="1">
                <a:off x="797" y="1266"/>
                <a:ext cx="617" cy="149"/>
              </a:xfrm>
              <a:custGeom>
                <a:avLst/>
                <a:gdLst>
                  <a:gd name="T0" fmla="*/ 0 w 21600"/>
                  <a:gd name="T1" fmla="*/ 0 h 41822"/>
                  <a:gd name="T2" fmla="*/ 217 w 21600"/>
                  <a:gd name="T3" fmla="*/ 149 h 41822"/>
                  <a:gd name="T4" fmla="*/ 0 w 21600"/>
                  <a:gd name="T5" fmla="*/ 77 h 418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22"/>
                  <a:gd name="T11" fmla="*/ 21600 w 21600"/>
                  <a:gd name="T12" fmla="*/ 41822 h 418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</a:path>
                  <a:path w="21600" h="418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8" name="Arc 19"/>
              <p:cNvSpPr>
                <a:spLocks/>
              </p:cNvSpPr>
              <p:nvPr/>
            </p:nvSpPr>
            <p:spPr bwMode="auto">
              <a:xfrm flipH="1">
                <a:off x="799" y="1512"/>
                <a:ext cx="616" cy="72"/>
              </a:xfrm>
              <a:custGeom>
                <a:avLst/>
                <a:gdLst>
                  <a:gd name="T0" fmla="*/ 616 w 21570"/>
                  <a:gd name="T1" fmla="*/ 4 h 20144"/>
                  <a:gd name="T2" fmla="*/ 223 w 21570"/>
                  <a:gd name="T3" fmla="*/ 72 h 20144"/>
                  <a:gd name="T4" fmla="*/ 0 w 21570"/>
                  <a:gd name="T5" fmla="*/ 0 h 20144"/>
                  <a:gd name="T6" fmla="*/ 0 60000 65536"/>
                  <a:gd name="T7" fmla="*/ 0 60000 65536"/>
                  <a:gd name="T8" fmla="*/ 0 60000 65536"/>
                  <a:gd name="T9" fmla="*/ 0 w 21570"/>
                  <a:gd name="T10" fmla="*/ 0 h 20144"/>
                  <a:gd name="T11" fmla="*/ 21570 w 21570"/>
                  <a:gd name="T12" fmla="*/ 20144 h 20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70" h="20144" fill="none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</a:path>
                  <a:path w="21570" h="20144" stroke="0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9" name="Line 20"/>
              <p:cNvSpPr>
                <a:spLocks noChangeShapeType="1"/>
              </p:cNvSpPr>
              <p:nvPr/>
            </p:nvSpPr>
            <p:spPr bwMode="auto">
              <a:xfrm>
                <a:off x="797" y="1350"/>
                <a:ext cx="2" cy="1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0" name="Line 21"/>
              <p:cNvSpPr>
                <a:spLocks noChangeShapeType="1"/>
              </p:cNvSpPr>
              <p:nvPr/>
            </p:nvSpPr>
            <p:spPr bwMode="auto">
              <a:xfrm flipH="1">
                <a:off x="1199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1" name="Line 22"/>
              <p:cNvSpPr>
                <a:spLocks noChangeShapeType="1"/>
              </p:cNvSpPr>
              <p:nvPr/>
            </p:nvSpPr>
            <p:spPr bwMode="auto">
              <a:xfrm>
                <a:off x="1199" y="1414"/>
                <a:ext cx="0" cy="1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2" name="Line 23"/>
              <p:cNvSpPr>
                <a:spLocks noChangeShapeType="1"/>
              </p:cNvSpPr>
              <p:nvPr/>
            </p:nvSpPr>
            <p:spPr bwMode="auto">
              <a:xfrm>
                <a:off x="1416" y="1269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3" name="Arc 24"/>
              <p:cNvSpPr>
                <a:spLocks/>
              </p:cNvSpPr>
              <p:nvPr/>
            </p:nvSpPr>
            <p:spPr bwMode="auto">
              <a:xfrm flipV="1">
                <a:off x="1584" y="1492"/>
                <a:ext cx="617" cy="81"/>
              </a:xfrm>
              <a:custGeom>
                <a:avLst/>
                <a:gdLst>
                  <a:gd name="T0" fmla="*/ 0 w 21600"/>
                  <a:gd name="T1" fmla="*/ 0 h 22722"/>
                  <a:gd name="T2" fmla="*/ 616 w 21600"/>
                  <a:gd name="T3" fmla="*/ 81 h 22722"/>
                  <a:gd name="T4" fmla="*/ 0 w 21600"/>
                  <a:gd name="T5" fmla="*/ 77 h 227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722"/>
                  <a:gd name="T11" fmla="*/ 21600 w 21600"/>
                  <a:gd name="T12" fmla="*/ 22722 h 227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7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</a:path>
                  <a:path w="21600" h="227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4" name="Arc 25"/>
              <p:cNvSpPr>
                <a:spLocks/>
              </p:cNvSpPr>
              <p:nvPr/>
            </p:nvSpPr>
            <p:spPr bwMode="auto">
              <a:xfrm flipV="1">
                <a:off x="1584" y="1264"/>
                <a:ext cx="617" cy="149"/>
              </a:xfrm>
              <a:custGeom>
                <a:avLst/>
                <a:gdLst>
                  <a:gd name="T0" fmla="*/ 0 w 21600"/>
                  <a:gd name="T1" fmla="*/ 0 h 41810"/>
                  <a:gd name="T2" fmla="*/ 218 w 21600"/>
                  <a:gd name="T3" fmla="*/ 149 h 41810"/>
                  <a:gd name="T4" fmla="*/ 0 w 21600"/>
                  <a:gd name="T5" fmla="*/ 77 h 418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10"/>
                  <a:gd name="T11" fmla="*/ 21600 w 21600"/>
                  <a:gd name="T12" fmla="*/ 41810 h 418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10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</a:path>
                  <a:path w="21600" h="41810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5" name="Line 26"/>
              <p:cNvSpPr>
                <a:spLocks noChangeShapeType="1"/>
              </p:cNvSpPr>
              <p:nvPr/>
            </p:nvSpPr>
            <p:spPr bwMode="auto">
              <a:xfrm flipH="1" flipV="1">
                <a:off x="2201" y="1350"/>
                <a:ext cx="0" cy="1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6" name="Line 27"/>
              <p:cNvSpPr>
                <a:spLocks noChangeShapeType="1"/>
              </p:cNvSpPr>
              <p:nvPr/>
            </p:nvSpPr>
            <p:spPr bwMode="auto">
              <a:xfrm flipV="1">
                <a:off x="1584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7" name="Line 28"/>
              <p:cNvSpPr>
                <a:spLocks noChangeShapeType="1"/>
              </p:cNvSpPr>
              <p:nvPr/>
            </p:nvSpPr>
            <p:spPr bwMode="auto">
              <a:xfrm flipH="1" flipV="1">
                <a:off x="1581" y="1413"/>
                <a:ext cx="0" cy="1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8" name="Arc 29"/>
              <p:cNvSpPr>
                <a:spLocks/>
              </p:cNvSpPr>
              <p:nvPr/>
            </p:nvSpPr>
            <p:spPr bwMode="auto">
              <a:xfrm flipH="1">
                <a:off x="1199" y="1435"/>
                <a:ext cx="214" cy="110"/>
              </a:xfrm>
              <a:custGeom>
                <a:avLst/>
                <a:gdLst>
                  <a:gd name="T0" fmla="*/ 4 w 7504"/>
                  <a:gd name="T1" fmla="*/ 0 h 21600"/>
                  <a:gd name="T2" fmla="*/ 214 w 7504"/>
                  <a:gd name="T3" fmla="*/ 7 h 21600"/>
                  <a:gd name="T4" fmla="*/ 0 w 7504"/>
                  <a:gd name="T5" fmla="*/ 110 h 21600"/>
                  <a:gd name="T6" fmla="*/ 0 60000 65536"/>
                  <a:gd name="T7" fmla="*/ 0 60000 65536"/>
                  <a:gd name="T8" fmla="*/ 0 60000 65536"/>
                  <a:gd name="T9" fmla="*/ 0 w 7504"/>
                  <a:gd name="T10" fmla="*/ 0 h 21600"/>
                  <a:gd name="T11" fmla="*/ 7504 w 750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504" h="21600" fill="none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</a:path>
                  <a:path w="7504" h="21600" stroke="0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9" name="Line 30"/>
              <p:cNvSpPr>
                <a:spLocks noChangeShapeType="1"/>
              </p:cNvSpPr>
              <p:nvPr/>
            </p:nvSpPr>
            <p:spPr bwMode="auto">
              <a:xfrm flipH="1">
                <a:off x="1199" y="143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10" name="Group 31"/>
              <p:cNvGrpSpPr>
                <a:grpSpLocks/>
              </p:cNvGrpSpPr>
              <p:nvPr/>
            </p:nvGrpSpPr>
            <p:grpSpPr bwMode="auto">
              <a:xfrm>
                <a:off x="1687" y="1054"/>
                <a:ext cx="148" cy="157"/>
                <a:chOff x="2399" y="2156"/>
                <a:chExt cx="235" cy="240"/>
              </a:xfrm>
            </p:grpSpPr>
            <p:grpSp>
              <p:nvGrpSpPr>
                <p:cNvPr id="42042" name="Group 32"/>
                <p:cNvGrpSpPr>
                  <a:grpSpLocks/>
                </p:cNvGrpSpPr>
                <p:nvPr/>
              </p:nvGrpSpPr>
              <p:grpSpPr bwMode="auto">
                <a:xfrm flipH="1">
                  <a:off x="2455" y="2238"/>
                  <a:ext cx="123" cy="75"/>
                  <a:chOff x="450" y="2259"/>
                  <a:chExt cx="1782" cy="1137"/>
                </a:xfrm>
              </p:grpSpPr>
              <p:grpSp>
                <p:nvGrpSpPr>
                  <p:cNvPr id="42044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341" y="2259"/>
                    <a:ext cx="891" cy="569"/>
                    <a:chOff x="1392" y="2256"/>
                    <a:chExt cx="891" cy="569"/>
                  </a:xfrm>
                </p:grpSpPr>
                <p:sp>
                  <p:nvSpPr>
                    <p:cNvPr id="42048" name="Freeform 34"/>
                    <p:cNvSpPr>
                      <a:spLocks/>
                    </p:cNvSpPr>
                    <p:nvPr/>
                  </p:nvSpPr>
                  <p:spPr bwMode="auto">
                    <a:xfrm flipV="1">
                      <a:off x="1392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9" name="Freeform 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824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204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50" y="2827"/>
                    <a:ext cx="891" cy="569"/>
                    <a:chOff x="480" y="2832"/>
                    <a:chExt cx="891" cy="569"/>
                  </a:xfrm>
                </p:grpSpPr>
                <p:sp>
                  <p:nvSpPr>
                    <p:cNvPr id="42046" name="Freeform 37"/>
                    <p:cNvSpPr>
                      <a:spLocks/>
                    </p:cNvSpPr>
                    <p:nvPr/>
                  </p:nvSpPr>
                  <p:spPr bwMode="auto">
                    <a:xfrm>
                      <a:off x="480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7" name="Freeform 3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2043" name="Oval 39"/>
                <p:cNvSpPr>
                  <a:spLocks noChangeArrowheads="1"/>
                </p:cNvSpPr>
                <p:nvPr/>
              </p:nvSpPr>
              <p:spPr bwMode="auto">
                <a:xfrm>
                  <a:off x="2399" y="2156"/>
                  <a:ext cx="235" cy="24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11" name="Rectangle 40"/>
              <p:cNvSpPr>
                <a:spLocks noChangeArrowheads="1"/>
              </p:cNvSpPr>
              <p:nvPr/>
            </p:nvSpPr>
            <p:spPr bwMode="auto">
              <a:xfrm>
                <a:off x="1954" y="938"/>
                <a:ext cx="1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RF generator, </a:t>
                </a:r>
                <a:r>
                  <a:rPr lang="en-US" sz="1800">
                    <a:latin typeface="Symbol" pitchFamily="-110" charset="2"/>
                  </a:rPr>
                  <a:t>w</a:t>
                </a:r>
                <a:r>
                  <a:rPr lang="en-US" sz="1600" baseline="-25000">
                    <a:latin typeface="Comic Sans MS" pitchFamily="-110" charset="0"/>
                  </a:rPr>
                  <a:t>RF</a:t>
                </a:r>
                <a:r>
                  <a:rPr lang="en-US" sz="1400">
                    <a:latin typeface="Comic Sans MS" pitchFamily="-110" charset="0"/>
                  </a:rPr>
                  <a:t> 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2" name="Line 41"/>
              <p:cNvSpPr>
                <a:spLocks noChangeShapeType="1"/>
              </p:cNvSpPr>
              <p:nvPr/>
            </p:nvSpPr>
            <p:spPr bwMode="auto">
              <a:xfrm flipV="1">
                <a:off x="1854" y="1135"/>
                <a:ext cx="171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3" name="Line 42"/>
              <p:cNvSpPr>
                <a:spLocks noChangeShapeType="1"/>
              </p:cNvSpPr>
              <p:nvPr/>
            </p:nvSpPr>
            <p:spPr bwMode="auto">
              <a:xfrm flipV="1">
                <a:off x="1349" y="1135"/>
                <a:ext cx="204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4" name="Line 43"/>
              <p:cNvSpPr>
                <a:spLocks noChangeShapeType="1"/>
              </p:cNvSpPr>
              <p:nvPr/>
            </p:nvSpPr>
            <p:spPr bwMode="auto">
              <a:xfrm>
                <a:off x="1550" y="1133"/>
                <a:ext cx="137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5" name="Line 44"/>
              <p:cNvSpPr>
                <a:spLocks noChangeShapeType="1"/>
              </p:cNvSpPr>
              <p:nvPr/>
            </p:nvSpPr>
            <p:spPr bwMode="auto">
              <a:xfrm flipV="1">
                <a:off x="1835" y="1132"/>
                <a:ext cx="19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6" name="Line 45"/>
              <p:cNvSpPr>
                <a:spLocks noChangeShapeType="1"/>
              </p:cNvSpPr>
              <p:nvPr/>
            </p:nvSpPr>
            <p:spPr bwMode="auto">
              <a:xfrm>
                <a:off x="1239" y="1650"/>
                <a:ext cx="3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7" name="Rectangle 46"/>
              <p:cNvSpPr>
                <a:spLocks noChangeArrowheads="1"/>
              </p:cNvSpPr>
              <p:nvPr/>
            </p:nvSpPr>
            <p:spPr bwMode="auto">
              <a:xfrm>
                <a:off x="1316" y="1617"/>
                <a:ext cx="1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omic Sans MS" pitchFamily="-110" charset="0"/>
                  </a:rPr>
                  <a:t>g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8" name="Freeform 47"/>
              <p:cNvSpPr>
                <a:spLocks/>
              </p:cNvSpPr>
              <p:nvPr/>
            </p:nvSpPr>
            <p:spPr bwMode="auto">
              <a:xfrm>
                <a:off x="1057" y="2553"/>
                <a:ext cx="910" cy="1176"/>
              </a:xfrm>
              <a:custGeom>
                <a:avLst/>
                <a:gdLst>
                  <a:gd name="T0" fmla="*/ 434 w 910"/>
                  <a:gd name="T1" fmla="*/ 375 h 1176"/>
                  <a:gd name="T2" fmla="*/ 500 w 910"/>
                  <a:gd name="T3" fmla="*/ 391 h 1176"/>
                  <a:gd name="T4" fmla="*/ 530 w 910"/>
                  <a:gd name="T5" fmla="*/ 457 h 1176"/>
                  <a:gd name="T6" fmla="*/ 510 w 910"/>
                  <a:gd name="T7" fmla="*/ 529 h 1176"/>
                  <a:gd name="T8" fmla="*/ 434 w 910"/>
                  <a:gd name="T9" fmla="*/ 573 h 1176"/>
                  <a:gd name="T10" fmla="*/ 338 w 910"/>
                  <a:gd name="T11" fmla="*/ 547 h 1176"/>
                  <a:gd name="T12" fmla="*/ 290 w 910"/>
                  <a:gd name="T13" fmla="*/ 451 h 1176"/>
                  <a:gd name="T14" fmla="*/ 324 w 910"/>
                  <a:gd name="T15" fmla="*/ 343 h 1176"/>
                  <a:gd name="T16" fmla="*/ 434 w 910"/>
                  <a:gd name="T17" fmla="*/ 285 h 1176"/>
                  <a:gd name="T18" fmla="*/ 562 w 910"/>
                  <a:gd name="T19" fmla="*/ 325 h 1176"/>
                  <a:gd name="T20" fmla="*/ 626 w 910"/>
                  <a:gd name="T21" fmla="*/ 453 h 1176"/>
                  <a:gd name="T22" fmla="*/ 576 w 910"/>
                  <a:gd name="T23" fmla="*/ 597 h 1176"/>
                  <a:gd name="T24" fmla="*/ 434 w 910"/>
                  <a:gd name="T25" fmla="*/ 669 h 1176"/>
                  <a:gd name="T26" fmla="*/ 268 w 910"/>
                  <a:gd name="T27" fmla="*/ 617 h 1176"/>
                  <a:gd name="T28" fmla="*/ 192 w 910"/>
                  <a:gd name="T29" fmla="*/ 453 h 1176"/>
                  <a:gd name="T30" fmla="*/ 256 w 910"/>
                  <a:gd name="T31" fmla="*/ 277 h 1176"/>
                  <a:gd name="T32" fmla="*/ 434 w 910"/>
                  <a:gd name="T33" fmla="*/ 189 h 1176"/>
                  <a:gd name="T34" fmla="*/ 634 w 910"/>
                  <a:gd name="T35" fmla="*/ 259 h 1176"/>
                  <a:gd name="T36" fmla="*/ 722 w 910"/>
                  <a:gd name="T37" fmla="*/ 453 h 1176"/>
                  <a:gd name="T38" fmla="*/ 648 w 910"/>
                  <a:gd name="T39" fmla="*/ 665 h 1176"/>
                  <a:gd name="T40" fmla="*/ 434 w 910"/>
                  <a:gd name="T41" fmla="*/ 767 h 1176"/>
                  <a:gd name="T42" fmla="*/ 200 w 910"/>
                  <a:gd name="T43" fmla="*/ 681 h 1176"/>
                  <a:gd name="T44" fmla="*/ 98 w 910"/>
                  <a:gd name="T45" fmla="*/ 453 h 1176"/>
                  <a:gd name="T46" fmla="*/ 188 w 910"/>
                  <a:gd name="T47" fmla="*/ 207 h 1176"/>
                  <a:gd name="T48" fmla="*/ 434 w 910"/>
                  <a:gd name="T49" fmla="*/ 93 h 1176"/>
                  <a:gd name="T50" fmla="*/ 700 w 910"/>
                  <a:gd name="T51" fmla="*/ 191 h 1176"/>
                  <a:gd name="T52" fmla="*/ 820 w 910"/>
                  <a:gd name="T53" fmla="*/ 453 h 1176"/>
                  <a:gd name="T54" fmla="*/ 714 w 910"/>
                  <a:gd name="T55" fmla="*/ 731 h 1176"/>
                  <a:gd name="T56" fmla="*/ 434 w 910"/>
                  <a:gd name="T57" fmla="*/ 853 h 1176"/>
                  <a:gd name="T58" fmla="*/ 132 w 910"/>
                  <a:gd name="T59" fmla="*/ 747 h 1176"/>
                  <a:gd name="T60" fmla="*/ 2 w 910"/>
                  <a:gd name="T61" fmla="*/ 453 h 1176"/>
                  <a:gd name="T62" fmla="*/ 122 w 910"/>
                  <a:gd name="T63" fmla="*/ 143 h 1176"/>
                  <a:gd name="T64" fmla="*/ 434 w 910"/>
                  <a:gd name="T65" fmla="*/ 3 h 1176"/>
                  <a:gd name="T66" fmla="*/ 766 w 910"/>
                  <a:gd name="T67" fmla="*/ 123 h 1176"/>
                  <a:gd name="T68" fmla="*/ 910 w 910"/>
                  <a:gd name="T69" fmla="*/ 453 h 1176"/>
                  <a:gd name="T70" fmla="*/ 874 w 910"/>
                  <a:gd name="T71" fmla="*/ 630 h 1176"/>
                  <a:gd name="T72" fmla="*/ 782 w 910"/>
                  <a:gd name="T73" fmla="*/ 809 h 1176"/>
                  <a:gd name="T74" fmla="*/ 709 w 910"/>
                  <a:gd name="T75" fmla="*/ 932 h 1176"/>
                  <a:gd name="T76" fmla="*/ 554 w 910"/>
                  <a:gd name="T77" fmla="*/ 1176 h 1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10"/>
                  <a:gd name="T118" fmla="*/ 0 h 1176"/>
                  <a:gd name="T119" fmla="*/ 910 w 910"/>
                  <a:gd name="T120" fmla="*/ 1176 h 117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10" h="1176">
                    <a:moveTo>
                      <a:pt x="434" y="375"/>
                    </a:moveTo>
                    <a:cubicBezTo>
                      <a:pt x="459" y="376"/>
                      <a:pt x="484" y="377"/>
                      <a:pt x="500" y="391"/>
                    </a:cubicBezTo>
                    <a:cubicBezTo>
                      <a:pt x="516" y="405"/>
                      <a:pt x="528" y="434"/>
                      <a:pt x="530" y="457"/>
                    </a:cubicBezTo>
                    <a:cubicBezTo>
                      <a:pt x="532" y="480"/>
                      <a:pt x="526" y="510"/>
                      <a:pt x="510" y="529"/>
                    </a:cubicBezTo>
                    <a:cubicBezTo>
                      <a:pt x="494" y="548"/>
                      <a:pt x="463" y="570"/>
                      <a:pt x="434" y="573"/>
                    </a:cubicBezTo>
                    <a:cubicBezTo>
                      <a:pt x="405" y="576"/>
                      <a:pt x="362" y="567"/>
                      <a:pt x="338" y="547"/>
                    </a:cubicBezTo>
                    <a:cubicBezTo>
                      <a:pt x="314" y="527"/>
                      <a:pt x="292" y="485"/>
                      <a:pt x="290" y="451"/>
                    </a:cubicBezTo>
                    <a:cubicBezTo>
                      <a:pt x="288" y="417"/>
                      <a:pt x="300" y="371"/>
                      <a:pt x="324" y="343"/>
                    </a:cubicBezTo>
                    <a:cubicBezTo>
                      <a:pt x="348" y="315"/>
                      <a:pt x="394" y="288"/>
                      <a:pt x="434" y="285"/>
                    </a:cubicBezTo>
                    <a:cubicBezTo>
                      <a:pt x="474" y="282"/>
                      <a:pt x="530" y="297"/>
                      <a:pt x="562" y="325"/>
                    </a:cubicBezTo>
                    <a:cubicBezTo>
                      <a:pt x="594" y="353"/>
                      <a:pt x="624" y="408"/>
                      <a:pt x="626" y="453"/>
                    </a:cubicBezTo>
                    <a:cubicBezTo>
                      <a:pt x="628" y="498"/>
                      <a:pt x="608" y="561"/>
                      <a:pt x="576" y="597"/>
                    </a:cubicBezTo>
                    <a:cubicBezTo>
                      <a:pt x="544" y="633"/>
                      <a:pt x="485" y="666"/>
                      <a:pt x="434" y="669"/>
                    </a:cubicBezTo>
                    <a:cubicBezTo>
                      <a:pt x="383" y="672"/>
                      <a:pt x="308" y="653"/>
                      <a:pt x="268" y="617"/>
                    </a:cubicBezTo>
                    <a:cubicBezTo>
                      <a:pt x="228" y="581"/>
                      <a:pt x="194" y="510"/>
                      <a:pt x="192" y="453"/>
                    </a:cubicBezTo>
                    <a:cubicBezTo>
                      <a:pt x="190" y="396"/>
                      <a:pt x="216" y="321"/>
                      <a:pt x="256" y="277"/>
                    </a:cubicBezTo>
                    <a:cubicBezTo>
                      <a:pt x="296" y="233"/>
                      <a:pt x="371" y="192"/>
                      <a:pt x="434" y="189"/>
                    </a:cubicBezTo>
                    <a:cubicBezTo>
                      <a:pt x="497" y="186"/>
                      <a:pt x="586" y="215"/>
                      <a:pt x="634" y="259"/>
                    </a:cubicBezTo>
                    <a:cubicBezTo>
                      <a:pt x="682" y="303"/>
                      <a:pt x="720" y="385"/>
                      <a:pt x="722" y="453"/>
                    </a:cubicBezTo>
                    <a:cubicBezTo>
                      <a:pt x="724" y="521"/>
                      <a:pt x="696" y="613"/>
                      <a:pt x="648" y="665"/>
                    </a:cubicBezTo>
                    <a:cubicBezTo>
                      <a:pt x="600" y="717"/>
                      <a:pt x="509" y="764"/>
                      <a:pt x="434" y="767"/>
                    </a:cubicBezTo>
                    <a:cubicBezTo>
                      <a:pt x="359" y="770"/>
                      <a:pt x="256" y="733"/>
                      <a:pt x="200" y="681"/>
                    </a:cubicBezTo>
                    <a:cubicBezTo>
                      <a:pt x="144" y="629"/>
                      <a:pt x="100" y="532"/>
                      <a:pt x="98" y="453"/>
                    </a:cubicBezTo>
                    <a:cubicBezTo>
                      <a:pt x="96" y="374"/>
                      <a:pt x="132" y="267"/>
                      <a:pt x="188" y="207"/>
                    </a:cubicBezTo>
                    <a:cubicBezTo>
                      <a:pt x="244" y="147"/>
                      <a:pt x="349" y="96"/>
                      <a:pt x="434" y="93"/>
                    </a:cubicBezTo>
                    <a:cubicBezTo>
                      <a:pt x="519" y="90"/>
                      <a:pt x="636" y="131"/>
                      <a:pt x="700" y="191"/>
                    </a:cubicBezTo>
                    <a:cubicBezTo>
                      <a:pt x="764" y="251"/>
                      <a:pt x="818" y="363"/>
                      <a:pt x="820" y="453"/>
                    </a:cubicBezTo>
                    <a:cubicBezTo>
                      <a:pt x="822" y="543"/>
                      <a:pt x="778" y="664"/>
                      <a:pt x="714" y="731"/>
                    </a:cubicBezTo>
                    <a:cubicBezTo>
                      <a:pt x="650" y="798"/>
                      <a:pt x="531" y="850"/>
                      <a:pt x="434" y="853"/>
                    </a:cubicBezTo>
                    <a:cubicBezTo>
                      <a:pt x="337" y="856"/>
                      <a:pt x="204" y="814"/>
                      <a:pt x="132" y="747"/>
                    </a:cubicBezTo>
                    <a:cubicBezTo>
                      <a:pt x="60" y="680"/>
                      <a:pt x="4" y="554"/>
                      <a:pt x="2" y="453"/>
                    </a:cubicBezTo>
                    <a:cubicBezTo>
                      <a:pt x="0" y="352"/>
                      <a:pt x="50" y="218"/>
                      <a:pt x="122" y="143"/>
                    </a:cubicBezTo>
                    <a:cubicBezTo>
                      <a:pt x="194" y="68"/>
                      <a:pt x="327" y="6"/>
                      <a:pt x="434" y="3"/>
                    </a:cubicBezTo>
                    <a:cubicBezTo>
                      <a:pt x="541" y="0"/>
                      <a:pt x="687" y="48"/>
                      <a:pt x="766" y="123"/>
                    </a:cubicBezTo>
                    <a:cubicBezTo>
                      <a:pt x="845" y="198"/>
                      <a:pt x="910" y="363"/>
                      <a:pt x="910" y="453"/>
                    </a:cubicBezTo>
                    <a:cubicBezTo>
                      <a:pt x="910" y="543"/>
                      <a:pt x="894" y="571"/>
                      <a:pt x="874" y="630"/>
                    </a:cubicBezTo>
                    <a:cubicBezTo>
                      <a:pt x="854" y="689"/>
                      <a:pt x="808" y="759"/>
                      <a:pt x="782" y="809"/>
                    </a:cubicBezTo>
                    <a:cubicBezTo>
                      <a:pt x="755" y="859"/>
                      <a:pt x="747" y="871"/>
                      <a:pt x="709" y="932"/>
                    </a:cubicBezTo>
                    <a:cubicBezTo>
                      <a:pt x="689" y="967"/>
                      <a:pt x="562" y="1162"/>
                      <a:pt x="554" y="1176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9" name="Arc 48"/>
              <p:cNvSpPr>
                <a:spLocks/>
              </p:cNvSpPr>
              <p:nvPr/>
            </p:nvSpPr>
            <p:spPr bwMode="auto">
              <a:xfrm>
                <a:off x="1554" y="2484"/>
                <a:ext cx="464" cy="835"/>
              </a:xfrm>
              <a:custGeom>
                <a:avLst/>
                <a:gdLst>
                  <a:gd name="T0" fmla="*/ 2 w 21600"/>
                  <a:gd name="T1" fmla="*/ 0 h 35615"/>
                  <a:gd name="T2" fmla="*/ 353 w 21600"/>
                  <a:gd name="T3" fmla="*/ 835 h 35615"/>
                  <a:gd name="T4" fmla="*/ 0 w 21600"/>
                  <a:gd name="T5" fmla="*/ 506 h 3561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5615"/>
                  <a:gd name="T11" fmla="*/ 21600 w 21600"/>
                  <a:gd name="T12" fmla="*/ 35615 h 356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5615" fill="none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</a:path>
                  <a:path w="21600" h="35615" stroke="0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0" name="Line 49"/>
              <p:cNvSpPr>
                <a:spLocks noChangeShapeType="1"/>
              </p:cNvSpPr>
              <p:nvPr/>
            </p:nvSpPr>
            <p:spPr bwMode="auto">
              <a:xfrm>
                <a:off x="1554" y="2484"/>
                <a:ext cx="0" cy="10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21" name="Group 50"/>
              <p:cNvGrpSpPr>
                <a:grpSpLocks/>
              </p:cNvGrpSpPr>
              <p:nvPr/>
            </p:nvGrpSpPr>
            <p:grpSpPr bwMode="auto">
              <a:xfrm flipH="1">
                <a:off x="982" y="2485"/>
                <a:ext cx="464" cy="1013"/>
                <a:chOff x="2028" y="2489"/>
                <a:chExt cx="319" cy="672"/>
              </a:xfrm>
            </p:grpSpPr>
            <p:sp>
              <p:nvSpPr>
                <p:cNvPr id="42040" name="Arc 51"/>
                <p:cNvSpPr>
                  <a:spLocks/>
                </p:cNvSpPr>
                <p:nvPr/>
              </p:nvSpPr>
              <p:spPr bwMode="auto">
                <a:xfrm>
                  <a:off x="2028" y="2489"/>
                  <a:ext cx="319" cy="672"/>
                </a:xfrm>
                <a:custGeom>
                  <a:avLst/>
                  <a:gdLst>
                    <a:gd name="T0" fmla="*/ 1 w 21600"/>
                    <a:gd name="T1" fmla="*/ 0 h 43200"/>
                    <a:gd name="T2" fmla="*/ 1 w 21600"/>
                    <a:gd name="T3" fmla="*/ 672 h 43200"/>
                    <a:gd name="T4" fmla="*/ 0 w 21600"/>
                    <a:gd name="T5" fmla="*/ 336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</a:path>
                    <a:path w="21600" h="43200" stroke="0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1" name="Line 52"/>
                <p:cNvSpPr>
                  <a:spLocks noChangeShapeType="1"/>
                </p:cNvSpPr>
                <p:nvPr/>
              </p:nvSpPr>
              <p:spPr bwMode="auto">
                <a:xfrm>
                  <a:off x="2028" y="2490"/>
                  <a:ext cx="0" cy="6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22" name="Arc 53"/>
              <p:cNvSpPr>
                <a:spLocks/>
              </p:cNvSpPr>
              <p:nvPr/>
            </p:nvSpPr>
            <p:spPr bwMode="auto">
              <a:xfrm>
                <a:off x="1550" y="2991"/>
                <a:ext cx="185" cy="507"/>
              </a:xfrm>
              <a:custGeom>
                <a:avLst/>
                <a:gdLst>
                  <a:gd name="T0" fmla="*/ 185 w 8613"/>
                  <a:gd name="T1" fmla="*/ 467 h 21600"/>
                  <a:gd name="T2" fmla="*/ 0 w 8613"/>
                  <a:gd name="T3" fmla="*/ 507 h 21600"/>
                  <a:gd name="T4" fmla="*/ 4 w 861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613"/>
                  <a:gd name="T10" fmla="*/ 0 h 21600"/>
                  <a:gd name="T11" fmla="*/ 8613 w 861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13" h="21600" fill="none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</a:path>
                  <a:path w="8613" h="21600" stroke="0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  <a:lnTo>
                      <a:pt x="198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3" name="Line 54"/>
              <p:cNvSpPr>
                <a:spLocks noChangeShapeType="1"/>
              </p:cNvSpPr>
              <p:nvPr/>
            </p:nvSpPr>
            <p:spPr bwMode="auto">
              <a:xfrm flipH="1">
                <a:off x="1761" y="3320"/>
                <a:ext cx="147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4" name="Line 55"/>
              <p:cNvSpPr>
                <a:spLocks noChangeShapeType="1"/>
              </p:cNvSpPr>
              <p:nvPr/>
            </p:nvSpPr>
            <p:spPr bwMode="auto">
              <a:xfrm flipH="1">
                <a:off x="1683" y="3457"/>
                <a:ext cx="5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5" name="Line 56"/>
              <p:cNvSpPr>
                <a:spLocks noChangeShapeType="1"/>
              </p:cNvSpPr>
              <p:nvPr/>
            </p:nvSpPr>
            <p:spPr bwMode="auto">
              <a:xfrm>
                <a:off x="1682" y="3547"/>
                <a:ext cx="79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6" name="Arc 57"/>
              <p:cNvSpPr>
                <a:spLocks/>
              </p:cNvSpPr>
              <p:nvPr/>
            </p:nvSpPr>
            <p:spPr bwMode="auto">
              <a:xfrm>
                <a:off x="1297" y="1324"/>
                <a:ext cx="390" cy="47"/>
              </a:xfrm>
              <a:custGeom>
                <a:avLst/>
                <a:gdLst>
                  <a:gd name="T0" fmla="*/ 390 w 35637"/>
                  <a:gd name="T1" fmla="*/ 28 h 21600"/>
                  <a:gd name="T2" fmla="*/ 0 w 35637"/>
                  <a:gd name="T3" fmla="*/ 25 h 21600"/>
                  <a:gd name="T4" fmla="*/ 199 w 3563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637"/>
                  <a:gd name="T10" fmla="*/ 0 h 21600"/>
                  <a:gd name="T11" fmla="*/ 35637 w 3563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637" h="21600" fill="none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35637" h="21600" stroke="0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7" name="Line 58"/>
              <p:cNvSpPr>
                <a:spLocks noChangeShapeType="1"/>
              </p:cNvSpPr>
              <p:nvPr/>
            </p:nvSpPr>
            <p:spPr bwMode="auto">
              <a:xfrm>
                <a:off x="1482" y="1370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8" name="Arc 59"/>
              <p:cNvSpPr>
                <a:spLocks/>
              </p:cNvSpPr>
              <p:nvPr/>
            </p:nvSpPr>
            <p:spPr bwMode="auto">
              <a:xfrm flipV="1">
                <a:off x="1308" y="1488"/>
                <a:ext cx="270" cy="48"/>
              </a:xfrm>
              <a:custGeom>
                <a:avLst/>
                <a:gdLst>
                  <a:gd name="T0" fmla="*/ 270 w 28627"/>
                  <a:gd name="T1" fmla="*/ 42 h 21600"/>
                  <a:gd name="T2" fmla="*/ 0 w 28627"/>
                  <a:gd name="T3" fmla="*/ 26 h 21600"/>
                  <a:gd name="T4" fmla="*/ 172 w 2862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8627"/>
                  <a:gd name="T10" fmla="*/ 0 h 21600"/>
                  <a:gd name="T11" fmla="*/ 28627 w 2862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627" h="21600" fill="none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28627" h="21600" stroke="0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9" name="Line 60"/>
              <p:cNvSpPr>
                <a:spLocks noChangeShapeType="1"/>
              </p:cNvSpPr>
              <p:nvPr/>
            </p:nvSpPr>
            <p:spPr bwMode="auto">
              <a:xfrm flipV="1">
                <a:off x="1464" y="1486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0" name="Rectangle 61"/>
              <p:cNvSpPr>
                <a:spLocks noChangeArrowheads="1"/>
              </p:cNvSpPr>
              <p:nvPr/>
            </p:nvSpPr>
            <p:spPr bwMode="auto">
              <a:xfrm>
                <a:off x="208" y="2486"/>
                <a:ext cx="84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 dirty="0">
                    <a:latin typeface="Comic Sans MS" pitchFamily="-110" charset="0"/>
                  </a:rPr>
                  <a:t>Ion source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1" name="Line 62"/>
              <p:cNvSpPr>
                <a:spLocks noChangeShapeType="1"/>
              </p:cNvSpPr>
              <p:nvPr/>
            </p:nvSpPr>
            <p:spPr bwMode="auto">
              <a:xfrm flipV="1">
                <a:off x="640" y="990"/>
                <a:ext cx="0" cy="799"/>
              </a:xfrm>
              <a:prstGeom prst="line">
                <a:avLst/>
              </a:prstGeom>
              <a:noFill/>
              <a:ln w="9525">
                <a:solidFill>
                  <a:srgbClr val="009999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2" name="Rectangle 63"/>
              <p:cNvSpPr>
                <a:spLocks noChangeArrowheads="1"/>
              </p:cNvSpPr>
              <p:nvPr/>
            </p:nvSpPr>
            <p:spPr bwMode="auto">
              <a:xfrm>
                <a:off x="1967" y="3430"/>
                <a:ext cx="84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Extraction electrode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3" name="Line 64"/>
              <p:cNvSpPr>
                <a:spLocks noChangeShapeType="1"/>
              </p:cNvSpPr>
              <p:nvPr/>
            </p:nvSpPr>
            <p:spPr bwMode="auto">
              <a:xfrm>
                <a:off x="799" y="2646"/>
                <a:ext cx="683" cy="27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4" name="Oval 65"/>
              <p:cNvSpPr>
                <a:spLocks noChangeArrowheads="1"/>
              </p:cNvSpPr>
              <p:nvPr/>
            </p:nvSpPr>
            <p:spPr bwMode="auto">
              <a:xfrm>
                <a:off x="1464" y="2899"/>
                <a:ext cx="54" cy="53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5" name="Line 66"/>
              <p:cNvSpPr>
                <a:spLocks noChangeShapeType="1"/>
              </p:cNvSpPr>
              <p:nvPr/>
            </p:nvSpPr>
            <p:spPr bwMode="auto">
              <a:xfrm flipH="1">
                <a:off x="1833" y="3291"/>
                <a:ext cx="73" cy="1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6" name="Line 67"/>
              <p:cNvSpPr>
                <a:spLocks noChangeShapeType="1"/>
              </p:cNvSpPr>
              <p:nvPr/>
            </p:nvSpPr>
            <p:spPr bwMode="auto">
              <a:xfrm>
                <a:off x="1870" y="3360"/>
                <a:ext cx="155" cy="187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7" name="Rectangle 68"/>
              <p:cNvSpPr>
                <a:spLocks noChangeArrowheads="1"/>
              </p:cNvSpPr>
              <p:nvPr/>
            </p:nvSpPr>
            <p:spPr bwMode="auto">
              <a:xfrm>
                <a:off x="614" y="3559"/>
                <a:ext cx="962" cy="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solidFill>
                      <a:srgbClr val="FF5050"/>
                    </a:solidFill>
                    <a:latin typeface="Comic Sans MS" pitchFamily="-110" charset="0"/>
                  </a:rPr>
                  <a:t>Ion trajectory</a:t>
                </a:r>
                <a:endParaRPr sz="1400" noProof="1">
                  <a:solidFill>
                    <a:srgbClr val="FF505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2038" name="Oval 69"/>
              <p:cNvSpPr>
                <a:spLocks noChangeArrowheads="1"/>
              </p:cNvSpPr>
              <p:nvPr/>
            </p:nvSpPr>
            <p:spPr bwMode="auto">
              <a:xfrm>
                <a:off x="800" y="1736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2039" name="Oval 70"/>
              <p:cNvSpPr>
                <a:spLocks noChangeArrowheads="1"/>
              </p:cNvSpPr>
              <p:nvPr/>
            </p:nvSpPr>
            <p:spPr bwMode="auto">
              <a:xfrm>
                <a:off x="801" y="554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41995" name="Rectangle 71"/>
            <p:cNvSpPr>
              <a:spLocks noChangeArrowheads="1"/>
            </p:cNvSpPr>
            <p:nvPr/>
          </p:nvSpPr>
          <p:spPr bwMode="auto">
            <a:xfrm>
              <a:off x="2727" y="586"/>
              <a:ext cx="15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Used for protons, ions</a:t>
              </a:r>
              <a:endParaRPr sz="1600" noProof="1">
                <a:latin typeface="Comic Sans MS" pitchFamily="-110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7740742" y="5589240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hlinkClick r:id="rId6"/>
              </a:rPr>
              <a:t>Cyclotron Animation</a:t>
            </a:r>
            <a:endParaRPr lang="en-US" sz="1800" dirty="0"/>
          </a:p>
        </p:txBody>
      </p:sp>
      <p:sp>
        <p:nvSpPr>
          <p:cNvPr id="73" name="Rectangle 72"/>
          <p:cNvSpPr/>
          <p:nvPr/>
        </p:nvSpPr>
        <p:spPr>
          <a:xfrm>
            <a:off x="395536" y="6093296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7"/>
              </a:rPr>
              <a:t>Animation: https://</a:t>
            </a:r>
            <a:r>
              <a:rPr lang="en-US" sz="1200" dirty="0" err="1">
                <a:hlinkClick r:id="rId7"/>
              </a:rPr>
              <a:t>phyanim.sciences.univ-nantes.fr</a:t>
            </a:r>
            <a:r>
              <a:rPr lang="en-US" sz="1200" dirty="0">
                <a:hlinkClick r:id="rId7"/>
              </a:rPr>
              <a:t>/</a:t>
            </a:r>
            <a:r>
              <a:rPr lang="en-US" sz="1200" dirty="0" err="1">
                <a:hlinkClick r:id="rId7"/>
              </a:rPr>
              <a:t>Meca</a:t>
            </a:r>
            <a:r>
              <a:rPr lang="en-US" sz="1200" dirty="0">
                <a:hlinkClick r:id="rId7"/>
              </a:rPr>
              <a:t>/Charges/</a:t>
            </a:r>
            <a:r>
              <a:rPr lang="en-US" sz="1200" dirty="0" err="1">
                <a:hlinkClick r:id="rId7"/>
              </a:rPr>
              <a:t>cyclotron.php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651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5" name="Group 2"/>
          <p:cNvGrpSpPr>
            <a:grpSpLocks/>
          </p:cNvGrpSpPr>
          <p:nvPr/>
        </p:nvGrpSpPr>
        <p:grpSpPr bwMode="auto">
          <a:xfrm>
            <a:off x="532810" y="4221088"/>
            <a:ext cx="6415454" cy="968375"/>
            <a:chOff x="837" y="781"/>
            <a:chExt cx="4378" cy="610"/>
          </a:xfrm>
        </p:grpSpPr>
        <p:sp>
          <p:nvSpPr>
            <p:cNvPr id="44041" name="Rectangle 4"/>
            <p:cNvSpPr>
              <a:spLocks noChangeArrowheads="1"/>
            </p:cNvSpPr>
            <p:nvPr/>
          </p:nvSpPr>
          <p:spPr bwMode="auto">
            <a:xfrm>
              <a:off x="837" y="781"/>
              <a:ext cx="4378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Synchrocyclotron</a:t>
              </a:r>
              <a:r>
                <a:rPr lang="en-US" sz="1600" dirty="0">
                  <a:latin typeface="Comic Sans MS" pitchFamily="-110" charset="0"/>
                </a:rPr>
                <a:t>: Same as cyclotron, except a modulation of </a:t>
              </a: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endParaRPr lang="en-US" sz="1600" dirty="0">
                <a:latin typeface="Comic Sans MS" pitchFamily="-110" charset="0"/>
              </a:endParaRPr>
            </a:p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>
                  <a:latin typeface="Comic Sans MS" pitchFamily="-110" charset="0"/>
                </a:rPr>
                <a:t>	B	= constant</a:t>
              </a:r>
            </a:p>
            <a:p>
              <a:pPr lvl="1">
                <a:lnSpc>
                  <a:spcPct val="110000"/>
                </a:lnSpc>
                <a:buFont typeface="Symbol" pitchFamily="-110" charset="2"/>
                <a:buNone/>
                <a:tabLst>
                  <a:tab pos="576263" algn="l"/>
                  <a:tab pos="1528763" algn="l"/>
                </a:tabLst>
              </a:pPr>
              <a:r>
                <a:rPr lang="en-US" sz="1800" dirty="0">
                  <a:latin typeface="Symbol" pitchFamily="-110" charset="2"/>
                </a:rPr>
                <a:t> 	g </a:t>
              </a: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	= constant</a:t>
              </a:r>
            </a:p>
          </p:txBody>
        </p:sp>
        <p:sp>
          <p:nvSpPr>
            <p:cNvPr id="44042" name="Rectangle 5"/>
            <p:cNvSpPr>
              <a:spLocks noChangeArrowheads="1"/>
            </p:cNvSpPr>
            <p:nvPr/>
          </p:nvSpPr>
          <p:spPr bwMode="auto">
            <a:xfrm>
              <a:off x="3275" y="1119"/>
              <a:ext cx="17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800" dirty="0">
                  <a:latin typeface="Symbol" pitchFamily="-110" charset="2"/>
                </a:rPr>
                <a:t>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decreases with time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67748" y="5312370"/>
            <a:ext cx="8267699" cy="996950"/>
            <a:chOff x="1934" y="1951"/>
            <a:chExt cx="5642" cy="628"/>
          </a:xfrm>
        </p:grpSpPr>
        <p:sp>
          <p:nvSpPr>
            <p:cNvPr id="44037" name="Rectangle 7"/>
            <p:cNvSpPr>
              <a:spLocks noChangeArrowheads="1"/>
            </p:cNvSpPr>
            <p:nvPr/>
          </p:nvSpPr>
          <p:spPr bwMode="auto">
            <a:xfrm>
              <a:off x="3109" y="1952"/>
              <a:ext cx="2379" cy="6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38" name="Rectangle 8"/>
            <p:cNvSpPr>
              <a:spLocks noChangeArrowheads="1"/>
            </p:cNvSpPr>
            <p:nvPr/>
          </p:nvSpPr>
          <p:spPr bwMode="auto">
            <a:xfrm>
              <a:off x="1934" y="2146"/>
              <a:ext cx="105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The condition:</a:t>
              </a:r>
            </a:p>
          </p:txBody>
        </p:sp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3238" y="1951"/>
            <a:ext cx="2215" cy="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23880" imgH="431640" progId="Equation.3">
                    <p:embed/>
                  </p:oleObj>
                </mc:Choice>
                <mc:Fallback>
                  <p:oleObj name="Equation" r:id="rId2" imgW="15238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8" y="1951"/>
                          <a:ext cx="2215" cy="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Rectangle 10"/>
            <p:cNvSpPr>
              <a:spLocks noChangeArrowheads="1"/>
            </p:cNvSpPr>
            <p:nvPr/>
          </p:nvSpPr>
          <p:spPr bwMode="auto">
            <a:xfrm>
              <a:off x="5865" y="2050"/>
              <a:ext cx="17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Allows to go beyond the </a:t>
              </a:r>
              <a:br>
                <a:rPr lang="en-US" sz="1600" dirty="0">
                  <a:latin typeface="Comic Sans MS" pitchFamily="-110" charset="0"/>
                </a:rPr>
              </a:br>
              <a:r>
                <a:rPr lang="en-US" sz="1600" dirty="0">
                  <a:latin typeface="Comic Sans MS" pitchFamily="-110" charset="0"/>
                </a:rPr>
                <a:t>non-relativistic energies</a:t>
              </a: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fr-FR" dirty="0"/>
              <a:t>Cyclotron / </a:t>
            </a:r>
            <a:r>
              <a:rPr lang="en-US" dirty="0"/>
              <a:t>Synchrocyclotron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520" y="1052736"/>
            <a:ext cx="4464496" cy="3058404"/>
            <a:chOff x="1508125" y="646113"/>
            <a:chExt cx="6961188" cy="4732317"/>
          </a:xfrm>
        </p:grpSpPr>
        <p:pic>
          <p:nvPicPr>
            <p:cNvPr id="13" name="Picture 2" descr="TRIU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8125" y="646113"/>
              <a:ext cx="6961188" cy="464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triumf_1972_m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08125" y="646113"/>
              <a:ext cx="6961188" cy="430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508125" y="4949825"/>
              <a:ext cx="6961188" cy="42860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TRIUMF 520 MeV cyclotron  	Vancouver - Canada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32040" y="1052736"/>
            <a:ext cx="3960440" cy="3054424"/>
            <a:chOff x="395536" y="1011616"/>
            <a:chExt cx="3960440" cy="3054424"/>
          </a:xfrm>
        </p:grpSpPr>
        <p:pic>
          <p:nvPicPr>
            <p:cNvPr id="2" name="Picture 1" descr="SC2012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4776"/>
            <a:stretch/>
          </p:blipFill>
          <p:spPr>
            <a:xfrm>
              <a:off x="398208" y="1011616"/>
              <a:ext cx="3957767" cy="2777423"/>
            </a:xfrm>
            <a:prstGeom prst="rect">
              <a:avLst/>
            </a:prstGeom>
          </p:spPr>
        </p:pic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5536" y="3789041"/>
              <a:ext cx="3960440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CERN 600 MeV synchrocyclotron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16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/>
              <a:t>Cyclotron</a:t>
            </a:r>
          </a:p>
        </p:txBody>
      </p:sp>
      <p:pic>
        <p:nvPicPr>
          <p:cNvPr id="2" name="Berkeley Lab Founder Ernest O. Lawrence Demonstrates the Cyclotron Concept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632" y="908720"/>
            <a:ext cx="6768752" cy="49678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91680" y="5893821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Courtesy Berkeley Lab, https://</a:t>
            </a:r>
            <a:r>
              <a:rPr lang="en-US" sz="1800" dirty="0" err="1"/>
              <a:t>www.youtube.com</a:t>
            </a:r>
            <a:r>
              <a:rPr lang="en-US" sz="1800" dirty="0"/>
              <a:t>/</a:t>
            </a:r>
            <a:r>
              <a:rPr lang="en-US" sz="1800" dirty="0" err="1"/>
              <a:t>watch?v</a:t>
            </a:r>
            <a:r>
              <a:rPr lang="en-US" sz="1800" dirty="0"/>
              <a:t>=</a:t>
            </a:r>
            <a:r>
              <a:rPr lang="en-US" sz="1800" dirty="0" err="1"/>
              <a:t>cutKuFxeXmQ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2635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33"/>
          <p:cNvSpPr>
            <a:spLocks noChangeArrowheads="1"/>
          </p:cNvSpPr>
          <p:nvPr/>
        </p:nvSpPr>
        <p:spPr bwMode="auto">
          <a:xfrm>
            <a:off x="323120" y="4797152"/>
            <a:ext cx="288094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 pitchFamily="-110" charset="0"/>
              </a:rPr>
              <a:t>Synchronism condition</a:t>
            </a:r>
            <a:endParaRPr sz="20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3995936" y="980728"/>
            <a:ext cx="4824536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21200">
              <a:lnSpc>
                <a:spcPct val="90000"/>
              </a:lnSpc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Constant orbit </a:t>
            </a:r>
            <a:r>
              <a:rPr lang="en-US" sz="1800" dirty="0">
                <a:latin typeface="Comic Sans MS" pitchFamily="-110" charset="0"/>
              </a:rPr>
              <a:t>during acceleration</a:t>
            </a:r>
            <a:br>
              <a:rPr lang="en-US" sz="1800" dirty="0">
                <a:latin typeface="Comic Sans MS" pitchFamily="-110" charset="0"/>
              </a:rPr>
            </a:b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</a:p>
          <a:p>
            <a:pPr marL="457200" indent="-421200">
              <a:lnSpc>
                <a:spcPct val="90000"/>
              </a:lnSpc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To keep particles on the closed orbit, </a:t>
            </a:r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B should increase</a:t>
            </a:r>
            <a:r>
              <a:rPr lang="en-US" sz="1800" dirty="0">
                <a:latin typeface="Comic Sans MS" pitchFamily="-110" charset="0"/>
              </a:rPr>
              <a:t> with time</a:t>
            </a:r>
            <a:br>
              <a:rPr lang="en-US" sz="1800" dirty="0">
                <a:latin typeface="Comic Sans MS" pitchFamily="-110" charset="0"/>
              </a:rPr>
            </a:br>
            <a:endParaRPr lang="en-US" sz="1800" dirty="0">
              <a:latin typeface="Comic Sans MS" pitchFamily="-110" charset="0"/>
            </a:endParaRPr>
          </a:p>
          <a:p>
            <a:pPr marL="457200" indent="-421200">
              <a:lnSpc>
                <a:spcPct val="90000"/>
              </a:lnSpc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2000" dirty="0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dirty="0">
                <a:latin typeface="Comic Sans MS" pitchFamily="-110" charset="0"/>
              </a:rPr>
              <a:t> and </a:t>
            </a:r>
            <a:r>
              <a:rPr lang="en-US" sz="2000" dirty="0" err="1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baseline="-25000" dirty="0" err="1">
                <a:solidFill>
                  <a:srgbClr val="3333FF"/>
                </a:solidFill>
                <a:latin typeface="Comic Sans MS" pitchFamily="-110" charset="0"/>
              </a:rPr>
              <a:t>RF</a:t>
            </a:r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 increase</a:t>
            </a:r>
            <a:r>
              <a:rPr lang="en-US" sz="1800" dirty="0">
                <a:latin typeface="Comic Sans MS" pitchFamily="-110" charset="0"/>
              </a:rPr>
              <a:t> with energy</a:t>
            </a:r>
          </a:p>
          <a:p>
            <a:pPr marL="457200" indent="-421200">
              <a:lnSpc>
                <a:spcPct val="90000"/>
              </a:lnSpc>
              <a:buFontTx/>
              <a:buAutoNum type="arabicPeriod"/>
            </a:pPr>
            <a:endParaRPr lang="en-US" sz="1800" dirty="0">
              <a:latin typeface="Comic Sans MS" pitchFamily="-110" charset="0"/>
            </a:endParaRPr>
          </a:p>
        </p:txBody>
      </p:sp>
      <p:sp>
        <p:nvSpPr>
          <p:cNvPr id="45077" name="Line 15"/>
          <p:cNvSpPr>
            <a:spLocks noChangeShapeType="1"/>
          </p:cNvSpPr>
          <p:nvPr/>
        </p:nvSpPr>
        <p:spPr bwMode="auto">
          <a:xfrm>
            <a:off x="2110157" y="1284961"/>
            <a:ext cx="10795" cy="2341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078" name="Group 16"/>
          <p:cNvGrpSpPr>
            <a:grpSpLocks/>
          </p:cNvGrpSpPr>
          <p:nvPr/>
        </p:nvGrpSpPr>
        <p:grpSpPr bwMode="auto">
          <a:xfrm>
            <a:off x="2009214" y="1051796"/>
            <a:ext cx="216877" cy="218226"/>
            <a:chOff x="2399" y="2156"/>
            <a:chExt cx="235" cy="240"/>
          </a:xfrm>
        </p:grpSpPr>
        <p:grpSp>
          <p:nvGrpSpPr>
            <p:cNvPr id="45085" name="Group 17"/>
            <p:cNvGrpSpPr>
              <a:grpSpLocks/>
            </p:cNvGrpSpPr>
            <p:nvPr/>
          </p:nvGrpSpPr>
          <p:grpSpPr bwMode="auto">
            <a:xfrm flipH="1">
              <a:off x="2455" y="2238"/>
              <a:ext cx="123" cy="75"/>
              <a:chOff x="450" y="2259"/>
              <a:chExt cx="1782" cy="1137"/>
            </a:xfrm>
          </p:grpSpPr>
          <p:grpSp>
            <p:nvGrpSpPr>
              <p:cNvPr id="45087" name="Group 18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45091" name="Freeform 19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92" name="Freeform 20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5088" name="Group 21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45089" name="Freeform 22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90" name="Freeform 23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5086" name="Oval 24"/>
            <p:cNvSpPr>
              <a:spLocks noChangeArrowheads="1"/>
            </p:cNvSpPr>
            <p:nvPr/>
          </p:nvSpPr>
          <p:spPr bwMode="auto">
            <a:xfrm>
              <a:off x="2399" y="2156"/>
              <a:ext cx="235" cy="2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79" name="Rectangle 25"/>
          <p:cNvSpPr>
            <a:spLocks noChangeArrowheads="1"/>
          </p:cNvSpPr>
          <p:nvPr/>
        </p:nvSpPr>
        <p:spPr bwMode="auto">
          <a:xfrm>
            <a:off x="2183584" y="1026607"/>
            <a:ext cx="14963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Comic Sans MS" pitchFamily="-110" charset="0"/>
              </a:rPr>
              <a:t>RF generator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45082" name="Rectangle 30"/>
          <p:cNvSpPr>
            <a:spLocks noChangeArrowheads="1"/>
          </p:cNvSpPr>
          <p:nvPr/>
        </p:nvSpPr>
        <p:spPr bwMode="auto">
          <a:xfrm>
            <a:off x="1091893" y="1135175"/>
            <a:ext cx="959827" cy="28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RF cavity</a:t>
            </a:r>
            <a:endParaRPr sz="1400" noProof="1">
              <a:latin typeface="Comic Sans MS" pitchFamily="-110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97869" y="4077072"/>
            <a:ext cx="2230315" cy="1522413"/>
            <a:chOff x="3938224" y="4847134"/>
            <a:chExt cx="2230315" cy="1522413"/>
          </a:xfrm>
        </p:grpSpPr>
        <p:sp>
          <p:nvSpPr>
            <p:cNvPr id="45062" name="Rectangle 32"/>
            <p:cNvSpPr>
              <a:spLocks noChangeArrowheads="1"/>
            </p:cNvSpPr>
            <p:nvPr/>
          </p:nvSpPr>
          <p:spPr bwMode="auto">
            <a:xfrm>
              <a:off x="3938224" y="4847134"/>
              <a:ext cx="2230315" cy="1522413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5058" name="Object 2"/>
            <p:cNvGraphicFramePr>
              <a:graphicFrameLocks noChangeAspect="1"/>
            </p:cNvGraphicFramePr>
            <p:nvPr/>
          </p:nvGraphicFramePr>
          <p:xfrm>
            <a:off x="4133120" y="4847134"/>
            <a:ext cx="1839058" cy="1522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863280" imgH="660240" progId="Equation.3">
                    <p:embed/>
                  </p:oleObj>
                </mc:Choice>
                <mc:Fallback>
                  <p:oleObj name="Equation" r:id="rId2" imgW="863280" imgH="660240" progId="Equation.3">
                    <p:embed/>
                    <p:pic>
                      <p:nvPicPr>
                        <p:cNvPr id="4505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3120" y="4847134"/>
                          <a:ext cx="1839058" cy="1522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064" name="Group 35"/>
          <p:cNvGrpSpPr>
            <a:grpSpLocks/>
          </p:cNvGrpSpPr>
          <p:nvPr/>
        </p:nvGrpSpPr>
        <p:grpSpPr bwMode="auto">
          <a:xfrm>
            <a:off x="3316901" y="4863827"/>
            <a:ext cx="408842" cy="298450"/>
            <a:chOff x="3943" y="3724"/>
            <a:chExt cx="279" cy="188"/>
          </a:xfrm>
        </p:grpSpPr>
        <p:sp>
          <p:nvSpPr>
            <p:cNvPr id="45066" name="Freeform 36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Freeform 37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65" name="Rectangle 38"/>
          <p:cNvSpPr>
            <a:spLocks noChangeArrowheads="1"/>
          </p:cNvSpPr>
          <p:nvPr/>
        </p:nvSpPr>
        <p:spPr bwMode="auto">
          <a:xfrm>
            <a:off x="6423080" y="4149080"/>
            <a:ext cx="2613416" cy="1306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latin typeface="Comic Sans MS" pitchFamily="-110" charset="0"/>
              </a:rPr>
              <a:t>h</a:t>
            </a:r>
            <a:r>
              <a:rPr lang="en-US" sz="1800" dirty="0">
                <a:latin typeface="Comic Sans MS" pitchFamily="-110" charset="0"/>
              </a:rPr>
              <a:t> integer,</a:t>
            </a:r>
          </a:p>
          <a:p>
            <a:pPr>
              <a:lnSpc>
                <a:spcPct val="110000"/>
              </a:lnSpc>
            </a:pPr>
            <a:r>
              <a:rPr lang="en-US" sz="1800" b="1" dirty="0">
                <a:solidFill>
                  <a:srgbClr val="FF0000"/>
                </a:solidFill>
                <a:latin typeface="Comic Sans MS" pitchFamily="-110" charset="0"/>
              </a:rPr>
              <a:t>harmonic number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sz="1800" b="1" noProof="1">
                <a:latin typeface="Comic Sans MS" pitchFamily="-110" charset="0"/>
              </a:rPr>
              <a:t>number of RF cycles</a:t>
            </a:r>
          </a:p>
          <a:p>
            <a:pPr>
              <a:lnSpc>
                <a:spcPct val="110000"/>
              </a:lnSpc>
            </a:pPr>
            <a:r>
              <a:rPr lang="en-US" sz="1800" b="1" noProof="1">
                <a:latin typeface="Comic Sans MS" pitchFamily="-110" charset="0"/>
              </a:rPr>
              <a:t>per revolution</a:t>
            </a:r>
            <a:endParaRPr sz="1800" b="1" noProof="1">
              <a:latin typeface="Comic Sans MS" pitchFamily="-110" charset="0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/>
              <a:t>Circular accelerators: The Synchrotron</a:t>
            </a:r>
            <a:endParaRPr lang="fr-FR" dirty="0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067944" y="2780928"/>
            <a:ext cx="3888433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noProof="1">
                <a:latin typeface="Comic Sans MS" pitchFamily="-110" charset="0"/>
              </a:rPr>
              <a:t>RF frequency can be </a:t>
            </a:r>
            <a:br>
              <a:rPr lang="en-US" sz="1800" noProof="1">
                <a:latin typeface="Comic Sans MS" pitchFamily="-110" charset="0"/>
              </a:rPr>
            </a:br>
            <a:r>
              <a:rPr lang="en-US" sz="1800" noProof="1">
                <a:latin typeface="Comic Sans MS" pitchFamily="-110" charset="0"/>
              </a:rPr>
              <a:t>multiple of revolution frequency</a:t>
            </a:r>
            <a:endParaRPr sz="1800" noProof="1">
              <a:latin typeface="Comic Sans MS" pitchFamily="-11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644008" y="3491716"/>
                <a:ext cx="142442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h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491716"/>
                <a:ext cx="1424429" cy="369332"/>
              </a:xfrm>
              <a:prstGeom prst="rect">
                <a:avLst/>
              </a:prstGeom>
              <a:blipFill>
                <a:blip r:embed="rId5"/>
                <a:stretch>
                  <a:fillRect l="-885" r="-88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153564" y="1234688"/>
            <a:ext cx="3646011" cy="3226356"/>
            <a:chOff x="152400" y="2310606"/>
            <a:chExt cx="3646011" cy="3226356"/>
          </a:xfrm>
        </p:grpSpPr>
        <p:grpSp>
          <p:nvGrpSpPr>
            <p:cNvPr id="41" name="Group 5"/>
            <p:cNvGrpSpPr>
              <a:grpSpLocks noChangeAspect="1"/>
            </p:cNvGrpSpPr>
            <p:nvPr/>
          </p:nvGrpSpPr>
          <p:grpSpPr bwMode="auto">
            <a:xfrm>
              <a:off x="152400" y="2310606"/>
              <a:ext cx="3646011" cy="3226356"/>
              <a:chOff x="190" y="736"/>
              <a:chExt cx="2702" cy="2391"/>
            </a:xfrm>
          </p:grpSpPr>
          <p:grpSp>
            <p:nvGrpSpPr>
              <p:cNvPr id="44" name="Group 6"/>
              <p:cNvGrpSpPr>
                <a:grpSpLocks/>
              </p:cNvGrpSpPr>
              <p:nvPr/>
            </p:nvGrpSpPr>
            <p:grpSpPr bwMode="auto">
              <a:xfrm>
                <a:off x="190" y="736"/>
                <a:ext cx="2702" cy="2391"/>
                <a:chOff x="303" y="491"/>
                <a:chExt cx="2702" cy="2391"/>
              </a:xfrm>
            </p:grpSpPr>
            <p:sp>
              <p:nvSpPr>
                <p:cNvPr id="46" name="AutoShape 7"/>
                <p:cNvSpPr>
                  <a:spLocks noChangeArrowheads="1"/>
                </p:cNvSpPr>
                <p:nvPr/>
              </p:nvSpPr>
              <p:spPr bwMode="auto">
                <a:xfrm rot="-2669744">
                  <a:off x="541" y="648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1533" y="2738"/>
                  <a:ext cx="220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930" y="910"/>
                  <a:ext cx="717" cy="85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Rectangle 13"/>
                <p:cNvSpPr>
                  <a:spLocks noChangeArrowheads="1"/>
                </p:cNvSpPr>
                <p:nvPr/>
              </p:nvSpPr>
              <p:spPr bwMode="auto">
                <a:xfrm>
                  <a:off x="348" y="511"/>
                  <a:ext cx="21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>
                      <a:solidFill>
                        <a:srgbClr val="009999"/>
                      </a:solidFill>
                      <a:latin typeface="Comic Sans MS" pitchFamily="-110" charset="0"/>
                    </a:rPr>
                    <a:t>B</a:t>
                  </a:r>
                  <a:endParaRPr sz="2000" noProof="1">
                    <a:solidFill>
                      <a:srgbClr val="009999"/>
                    </a:solidFill>
                    <a:latin typeface="Comic Sans MS" pitchFamily="-110" charset="0"/>
                  </a:endParaRPr>
                </a:p>
              </p:txBody>
            </p:sp>
            <p:grpSp>
              <p:nvGrpSpPr>
                <p:cNvPr id="50" name="Group 14"/>
                <p:cNvGrpSpPr>
                  <a:grpSpLocks/>
                </p:cNvGrpSpPr>
                <p:nvPr/>
              </p:nvGrpSpPr>
              <p:grpSpPr bwMode="auto">
                <a:xfrm>
                  <a:off x="543" y="491"/>
                  <a:ext cx="124" cy="124"/>
                  <a:chOff x="2817" y="2503"/>
                  <a:chExt cx="163" cy="163"/>
                </a:xfrm>
              </p:grpSpPr>
              <p:sp>
                <p:nvSpPr>
                  <p:cNvPr id="78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817" y="2503"/>
                    <a:ext cx="163" cy="163"/>
                  </a:xfrm>
                  <a:prstGeom prst="ellipse">
                    <a:avLst/>
                  </a:prstGeom>
                  <a:noFill/>
                  <a:ln w="12700">
                    <a:solidFill>
                      <a:srgbClr val="009999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9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2559"/>
                    <a:ext cx="52" cy="52"/>
                  </a:xfrm>
                  <a:prstGeom prst="ellipse">
                    <a:avLst/>
                  </a:prstGeom>
                  <a:solidFill>
                    <a:srgbClr val="009999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17"/>
                <p:cNvGrpSpPr>
                  <a:grpSpLocks/>
                </p:cNvGrpSpPr>
                <p:nvPr/>
              </p:nvGrpSpPr>
              <p:grpSpPr bwMode="auto">
                <a:xfrm>
                  <a:off x="1030" y="648"/>
                  <a:ext cx="1745" cy="1745"/>
                  <a:chOff x="3327" y="1095"/>
                  <a:chExt cx="1745" cy="1745"/>
                </a:xfrm>
              </p:grpSpPr>
              <p:sp>
                <p:nvSpPr>
                  <p:cNvPr id="76" name="AutoShape 18"/>
                  <p:cNvSpPr>
                    <a:spLocks noChangeArrowheads="1"/>
                  </p:cNvSpPr>
                  <p:nvPr/>
                </p:nvSpPr>
                <p:spPr bwMode="auto">
                  <a:xfrm rot="2669744" flipH="1">
                    <a:off x="3327" y="1095"/>
                    <a:ext cx="1745" cy="1745"/>
                  </a:xfrm>
                  <a:custGeom>
                    <a:avLst/>
                    <a:gdLst>
                      <a:gd name="T0" fmla="*/ 873 w 21600"/>
                      <a:gd name="T1" fmla="*/ 0 h 21600"/>
                      <a:gd name="T2" fmla="*/ 310 w 21600"/>
                      <a:gd name="T3" fmla="*/ 319 h 21600"/>
                      <a:gd name="T4" fmla="*/ 873 w 21600"/>
                      <a:gd name="T5" fmla="*/ 166 h 21600"/>
                      <a:gd name="T6" fmla="*/ 1435 w 21600"/>
                      <a:gd name="T7" fmla="*/ 31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1646 w 21600"/>
                      <a:gd name="T13" fmla="*/ 0 h 21600"/>
                      <a:gd name="T14" fmla="*/ 19954 w 21600"/>
                      <a:gd name="T15" fmla="*/ 616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566" y="4666"/>
                        </a:moveTo>
                        <a:cubicBezTo>
                          <a:pt x="6210" y="2995"/>
                          <a:pt x="8456" y="2054"/>
                          <a:pt x="10800" y="2054"/>
                        </a:cubicBezTo>
                        <a:cubicBezTo>
                          <a:pt x="13143" y="2054"/>
                          <a:pt x="15389" y="2995"/>
                          <a:pt x="17033" y="4666"/>
                        </a:cubicBezTo>
                        <a:lnTo>
                          <a:pt x="18498" y="3225"/>
                        </a:lnTo>
                        <a:cubicBezTo>
                          <a:pt x="16468" y="1161"/>
                          <a:pt x="13694" y="0"/>
                          <a:pt x="10799" y="0"/>
                        </a:cubicBezTo>
                        <a:cubicBezTo>
                          <a:pt x="7905" y="0"/>
                          <a:pt x="5131" y="1161"/>
                          <a:pt x="3101" y="32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rgbClr val="0066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Arc 19"/>
                  <p:cNvSpPr>
                    <a:spLocks/>
                  </p:cNvSpPr>
                  <p:nvPr/>
                </p:nvSpPr>
                <p:spPr bwMode="auto">
                  <a:xfrm>
                    <a:off x="4184" y="1165"/>
                    <a:ext cx="803" cy="8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803 w 21600"/>
                      <a:gd name="T3" fmla="*/ 803 h 21600"/>
                      <a:gd name="T4" fmla="*/ 0 w 21600"/>
                      <a:gd name="T5" fmla="*/ 80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AutoShape 20"/>
                <p:cNvSpPr>
                  <a:spLocks noChangeArrowheads="1"/>
                </p:cNvSpPr>
                <p:nvPr/>
              </p:nvSpPr>
              <p:spPr bwMode="auto">
                <a:xfrm rot="2669744" flipV="1">
                  <a:off x="541" y="1137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Arc 21"/>
                <p:cNvSpPr>
                  <a:spLocks/>
                </p:cNvSpPr>
                <p:nvPr/>
              </p:nvSpPr>
              <p:spPr bwMode="auto">
                <a:xfrm flipH="1" flipV="1">
                  <a:off x="611" y="2010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4" name="Group 22"/>
                <p:cNvGrpSpPr>
                  <a:grpSpLocks/>
                </p:cNvGrpSpPr>
                <p:nvPr/>
              </p:nvGrpSpPr>
              <p:grpSpPr bwMode="auto">
                <a:xfrm>
                  <a:off x="1014" y="1137"/>
                  <a:ext cx="1745" cy="1745"/>
                  <a:chOff x="3311" y="1754"/>
                  <a:chExt cx="1745" cy="1745"/>
                </a:xfrm>
              </p:grpSpPr>
              <p:sp>
                <p:nvSpPr>
                  <p:cNvPr id="74" name="AutoShape 23"/>
                  <p:cNvSpPr>
                    <a:spLocks noChangeArrowheads="1"/>
                  </p:cNvSpPr>
                  <p:nvPr/>
                </p:nvSpPr>
                <p:spPr bwMode="auto">
                  <a:xfrm rot="-2669744" flipH="1" flipV="1">
                    <a:off x="3311" y="1754"/>
                    <a:ext cx="1745" cy="1745"/>
                  </a:xfrm>
                  <a:custGeom>
                    <a:avLst/>
                    <a:gdLst>
                      <a:gd name="T0" fmla="*/ 873 w 21600"/>
                      <a:gd name="T1" fmla="*/ 0 h 21600"/>
                      <a:gd name="T2" fmla="*/ 310 w 21600"/>
                      <a:gd name="T3" fmla="*/ 319 h 21600"/>
                      <a:gd name="T4" fmla="*/ 873 w 21600"/>
                      <a:gd name="T5" fmla="*/ 166 h 21600"/>
                      <a:gd name="T6" fmla="*/ 1435 w 21600"/>
                      <a:gd name="T7" fmla="*/ 31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1646 w 21600"/>
                      <a:gd name="T13" fmla="*/ 0 h 21600"/>
                      <a:gd name="T14" fmla="*/ 19954 w 21600"/>
                      <a:gd name="T15" fmla="*/ 616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566" y="4666"/>
                        </a:moveTo>
                        <a:cubicBezTo>
                          <a:pt x="6210" y="2995"/>
                          <a:pt x="8456" y="2054"/>
                          <a:pt x="10800" y="2054"/>
                        </a:cubicBezTo>
                        <a:cubicBezTo>
                          <a:pt x="13143" y="2054"/>
                          <a:pt x="15389" y="2995"/>
                          <a:pt x="17033" y="4666"/>
                        </a:cubicBezTo>
                        <a:lnTo>
                          <a:pt x="18498" y="3225"/>
                        </a:lnTo>
                        <a:cubicBezTo>
                          <a:pt x="16468" y="1161"/>
                          <a:pt x="13694" y="0"/>
                          <a:pt x="10799" y="0"/>
                        </a:cubicBezTo>
                        <a:cubicBezTo>
                          <a:pt x="7905" y="0"/>
                          <a:pt x="5131" y="1161"/>
                          <a:pt x="3101" y="32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rgbClr val="0066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5" name="Arc 24"/>
                  <p:cNvSpPr>
                    <a:spLocks/>
                  </p:cNvSpPr>
                  <p:nvPr/>
                </p:nvSpPr>
                <p:spPr bwMode="auto">
                  <a:xfrm flipV="1">
                    <a:off x="4184" y="2627"/>
                    <a:ext cx="803" cy="80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803 w 21600"/>
                      <a:gd name="T3" fmla="*/ 803 h 21600"/>
                      <a:gd name="T4" fmla="*/ 0 w 21600"/>
                      <a:gd name="T5" fmla="*/ 803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5" name="Arc 25"/>
                <p:cNvSpPr>
                  <a:spLocks/>
                </p:cNvSpPr>
                <p:nvPr/>
              </p:nvSpPr>
              <p:spPr bwMode="auto">
                <a:xfrm flipH="1">
                  <a:off x="611" y="718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Line 26"/>
                <p:cNvSpPr>
                  <a:spLocks noChangeShapeType="1"/>
                </p:cNvSpPr>
                <p:nvPr/>
              </p:nvSpPr>
              <p:spPr bwMode="auto">
                <a:xfrm rot="5400000">
                  <a:off x="366" y="1766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303" y="1707"/>
                  <a:ext cx="308" cy="694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28"/>
                <p:cNvSpPr>
                  <a:spLocks noChangeShapeType="1"/>
                </p:cNvSpPr>
                <p:nvPr/>
              </p:nvSpPr>
              <p:spPr bwMode="auto">
                <a:xfrm>
                  <a:off x="2698" y="1699"/>
                  <a:ext cx="307" cy="694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Rectangle 29"/>
                <p:cNvSpPr>
                  <a:spLocks noChangeArrowheads="1"/>
                </p:cNvSpPr>
                <p:nvPr/>
              </p:nvSpPr>
              <p:spPr bwMode="auto">
                <a:xfrm>
                  <a:off x="585" y="1669"/>
                  <a:ext cx="601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latin typeface="Comic Sans MS" pitchFamily="-110" charset="0"/>
                    </a:rPr>
                    <a:t>injection</a:t>
                  </a:r>
                  <a:endParaRPr sz="12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60" name="Rectangle 30"/>
                <p:cNvSpPr>
                  <a:spLocks noChangeArrowheads="1"/>
                </p:cNvSpPr>
                <p:nvPr/>
              </p:nvSpPr>
              <p:spPr bwMode="auto">
                <a:xfrm>
                  <a:off x="2024" y="1669"/>
                  <a:ext cx="707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latin typeface="Comic Sans MS" pitchFamily="-110" charset="0"/>
                    </a:rPr>
                    <a:t>extraction</a:t>
                  </a:r>
                  <a:endParaRPr sz="14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61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828" y="2010"/>
                  <a:ext cx="586" cy="59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Rectangle 32"/>
                <p:cNvSpPr>
                  <a:spLocks noChangeArrowheads="1"/>
                </p:cNvSpPr>
                <p:nvPr/>
              </p:nvSpPr>
              <p:spPr bwMode="auto">
                <a:xfrm>
                  <a:off x="1014" y="2046"/>
                  <a:ext cx="177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pitchFamily="-110" charset="2"/>
                    </a:rPr>
                    <a:t>r</a:t>
                  </a:r>
                  <a:endParaRPr sz="1400" noProof="1">
                    <a:latin typeface="Symbol" pitchFamily="-110" charset="2"/>
                  </a:endParaRPr>
                </a:p>
              </p:txBody>
            </p:sp>
            <p:sp>
              <p:nvSpPr>
                <p:cNvPr id="63" name="Line 33"/>
                <p:cNvSpPr>
                  <a:spLocks noChangeShapeType="1"/>
                </p:cNvSpPr>
                <p:nvPr/>
              </p:nvSpPr>
              <p:spPr bwMode="auto">
                <a:xfrm>
                  <a:off x="1414" y="720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Line 34"/>
                <p:cNvSpPr>
                  <a:spLocks noChangeShapeType="1"/>
                </p:cNvSpPr>
                <p:nvPr/>
              </p:nvSpPr>
              <p:spPr bwMode="auto">
                <a:xfrm rot="5400000">
                  <a:off x="2445" y="1766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Rectangle 35"/>
                <p:cNvSpPr>
                  <a:spLocks noChangeArrowheads="1"/>
                </p:cNvSpPr>
                <p:nvPr/>
              </p:nvSpPr>
              <p:spPr bwMode="auto">
                <a:xfrm>
                  <a:off x="1533" y="653"/>
                  <a:ext cx="228" cy="134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36"/>
                <p:cNvSpPr>
                  <a:spLocks noChangeShapeType="1"/>
                </p:cNvSpPr>
                <p:nvPr/>
              </p:nvSpPr>
              <p:spPr bwMode="auto">
                <a:xfrm>
                  <a:off x="1541" y="898"/>
                  <a:ext cx="220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Line 37"/>
                <p:cNvSpPr>
                  <a:spLocks noChangeShapeType="1"/>
                </p:cNvSpPr>
                <p:nvPr/>
              </p:nvSpPr>
              <p:spPr bwMode="auto">
                <a:xfrm>
                  <a:off x="1398" y="2813"/>
                  <a:ext cx="489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303" y="2046"/>
                  <a:ext cx="154" cy="34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Line 40"/>
                <p:cNvSpPr>
                  <a:spLocks noChangeShapeType="1"/>
                </p:cNvSpPr>
                <p:nvPr/>
              </p:nvSpPr>
              <p:spPr bwMode="auto">
                <a:xfrm>
                  <a:off x="2698" y="1707"/>
                  <a:ext cx="154" cy="339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Rectangle 41"/>
                <p:cNvSpPr>
                  <a:spLocks noChangeArrowheads="1"/>
                </p:cNvSpPr>
                <p:nvPr/>
              </p:nvSpPr>
              <p:spPr bwMode="auto">
                <a:xfrm>
                  <a:off x="1414" y="1258"/>
                  <a:ext cx="601" cy="2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 dirty="0">
                      <a:latin typeface="Comic Sans MS" pitchFamily="-110" charset="0"/>
                    </a:rPr>
                    <a:t>R=C/2π</a:t>
                  </a:r>
                  <a:endParaRPr sz="1400" noProof="1">
                    <a:latin typeface="Comic Sans MS" pitchFamily="-110" charset="0"/>
                  </a:endParaRPr>
                </a:p>
              </p:txBody>
            </p:sp>
            <p:sp>
              <p:nvSpPr>
                <p:cNvPr id="72" name="Rectangle 43"/>
                <p:cNvSpPr>
                  <a:spLocks noChangeArrowheads="1"/>
                </p:cNvSpPr>
                <p:nvPr/>
              </p:nvSpPr>
              <p:spPr bwMode="auto">
                <a:xfrm>
                  <a:off x="1522" y="897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</p:grpSp>
          <p:sp>
            <p:nvSpPr>
              <p:cNvPr id="45" name="Rectangle 45"/>
              <p:cNvSpPr>
                <a:spLocks noChangeArrowheads="1"/>
              </p:cNvSpPr>
              <p:nvPr/>
            </p:nvSpPr>
            <p:spPr bwMode="auto">
              <a:xfrm>
                <a:off x="1771" y="1171"/>
                <a:ext cx="550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9999"/>
                    </a:solidFill>
                    <a:latin typeface="Comic Sans MS" pitchFamily="-110" charset="0"/>
                  </a:rPr>
                  <a:t>Bending </a:t>
                </a:r>
              </a:p>
              <a:p>
                <a:pPr algn="ctr"/>
                <a:r>
                  <a:rPr lang="en-US" sz="1200" dirty="0">
                    <a:solidFill>
                      <a:srgbClr val="009999"/>
                    </a:solidFill>
                    <a:latin typeface="Comic Sans MS" pitchFamily="-110" charset="0"/>
                  </a:rPr>
                  <a:t>magnet</a:t>
                </a:r>
                <a:endParaRPr sz="12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331640" y="4653136"/>
              <a:ext cx="8285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  <a:ea typeface="Lucida Grande"/>
                  <a:cs typeface="Lucida Grande"/>
                </a:rPr>
                <a:t>bending</a:t>
              </a:r>
              <a:br>
                <a:rPr lang="en-US" sz="1400" dirty="0">
                  <a:latin typeface="+mj-lt"/>
                  <a:ea typeface="Lucida Grande"/>
                  <a:cs typeface="Lucida Grande"/>
                </a:rPr>
              </a:br>
              <a:r>
                <a:rPr lang="en-US" sz="1400" dirty="0">
                  <a:latin typeface="+mj-lt"/>
                  <a:ea typeface="Lucida Grande"/>
                  <a:cs typeface="Lucida Grande"/>
                </a:rPr>
                <a:t>radius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71" name="Rectangle 38">
            <a:extLst>
              <a:ext uri="{FF2B5EF4-FFF2-40B4-BE49-F238E27FC236}">
                <a16:creationId xmlns:a16="http://schemas.microsoft.com/office/drawing/2014/main" id="{04D3AA6E-10F5-F14B-A170-0CCDEB5FD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286" y="5740667"/>
            <a:ext cx="8822210" cy="68345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val="FF0000"/>
                </a:solidFill>
                <a:latin typeface="Comic Sans MS" pitchFamily="-110" charset="0"/>
              </a:rPr>
              <a:t>h</a:t>
            </a:r>
            <a:r>
              <a:rPr lang="en-US" sz="1800" dirty="0">
                <a:latin typeface="Comic Sans MS" pitchFamily="-110" charset="0"/>
              </a:rPr>
              <a:t> is the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maximum number of bunches</a:t>
            </a:r>
            <a:r>
              <a:rPr lang="en-US" sz="1800" dirty="0">
                <a:latin typeface="Comic Sans MS" pitchFamily="-110" charset="0"/>
              </a:rPr>
              <a:t> in the synchrotron.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Comic Sans MS" pitchFamily="-110" charset="0"/>
              </a:rPr>
              <a:t>Normally less bunches due to gaps for kickers, collision constraints,…</a:t>
            </a:r>
          </a:p>
        </p:txBody>
      </p:sp>
    </p:spTree>
    <p:extLst>
      <p:ext uri="{BB962C8B-B14F-4D97-AF65-F5344CB8AC3E}">
        <p14:creationId xmlns:p14="http://schemas.microsoft.com/office/powerpoint/2010/main" val="302516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1451" y="764703"/>
            <a:ext cx="8648583" cy="5658321"/>
            <a:chOff x="171451" y="373063"/>
            <a:chExt cx="8861180" cy="6049962"/>
          </a:xfrm>
        </p:grpSpPr>
        <p:grpSp>
          <p:nvGrpSpPr>
            <p:cNvPr id="47106" name="Group 2"/>
            <p:cNvGrpSpPr>
              <a:grpSpLocks/>
            </p:cNvGrpSpPr>
            <p:nvPr/>
          </p:nvGrpSpPr>
          <p:grpSpPr bwMode="auto">
            <a:xfrm>
              <a:off x="436685" y="2714625"/>
              <a:ext cx="8151936" cy="3708400"/>
              <a:chOff x="298" y="1710"/>
              <a:chExt cx="5563" cy="2336"/>
            </a:xfrm>
          </p:grpSpPr>
          <p:grpSp>
            <p:nvGrpSpPr>
              <p:cNvPr id="47116" name="Group 3"/>
              <p:cNvGrpSpPr>
                <a:grpSpLocks/>
              </p:cNvGrpSpPr>
              <p:nvPr/>
            </p:nvGrpSpPr>
            <p:grpSpPr bwMode="auto">
              <a:xfrm>
                <a:off x="2723" y="1710"/>
                <a:ext cx="3138" cy="2336"/>
                <a:chOff x="2645" y="1714"/>
                <a:chExt cx="3138" cy="2336"/>
              </a:xfrm>
            </p:grpSpPr>
            <p:pic>
              <p:nvPicPr>
                <p:cNvPr id="47118" name="Picture 4" descr="PS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2645" y="1714"/>
                  <a:ext cx="3138" cy="2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19" name="Rectangle 5"/>
                <p:cNvSpPr>
                  <a:spLocks noChangeArrowheads="1"/>
                </p:cNvSpPr>
                <p:nvPr/>
              </p:nvSpPr>
              <p:spPr bwMode="auto">
                <a:xfrm>
                  <a:off x="2645" y="3762"/>
                  <a:ext cx="3138" cy="28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PS (</a:t>
                  </a:r>
                  <a:r>
                    <a:rPr sz="1200" b="1" noProof="1">
                      <a:solidFill>
                        <a:schemeClr val="bg1"/>
                      </a:solidFill>
                    </a:rPr>
                    <a:t>CERN</a:t>
                  </a:r>
                  <a:r>
                    <a:rPr lang="en-US" sz="1200" b="1">
                      <a:solidFill>
                        <a:schemeClr val="bg1"/>
                      </a:solidFill>
                    </a:rPr>
                    <a:t>)</a:t>
                  </a:r>
                </a:p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Proton Synchrotron</a:t>
                  </a:r>
                </a:p>
              </p:txBody>
            </p:sp>
            <p:sp>
              <p:nvSpPr>
                <p:cNvPr id="47120" name="Rectangle 6"/>
                <p:cNvSpPr>
                  <a:spLocks noChangeArrowheads="1"/>
                </p:cNvSpPr>
                <p:nvPr/>
              </p:nvSpPr>
              <p:spPr bwMode="auto">
                <a:xfrm>
                  <a:off x="4979" y="3892"/>
                  <a:ext cx="802" cy="155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sz="1000" b="1" noProof="1">
                      <a:solidFill>
                        <a:schemeClr val="bg1"/>
                      </a:solidFill>
                    </a:rPr>
                    <a:t>© CERN Geneva</a:t>
                  </a:r>
                </a:p>
              </p:txBody>
            </p:sp>
          </p:grpSp>
          <p:sp>
            <p:nvSpPr>
              <p:cNvPr id="47117" name="Rectangle 7"/>
              <p:cNvSpPr>
                <a:spLocks noChangeArrowheads="1"/>
              </p:cNvSpPr>
              <p:nvPr/>
            </p:nvSpPr>
            <p:spPr bwMode="auto">
              <a:xfrm>
                <a:off x="298" y="2873"/>
                <a:ext cx="2150" cy="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Examples of different proton and electron synchrotrons at CERN</a:t>
                </a:r>
              </a:p>
              <a:p>
                <a:pPr algn="ctr"/>
                <a:endParaRPr lang="en-US" sz="1800" dirty="0">
                  <a:solidFill>
                    <a:srgbClr val="3333FF"/>
                  </a:solidFill>
                  <a:latin typeface="Comic Sans MS" pitchFamily="-110" charset="0"/>
                </a:endParaRPr>
              </a:p>
              <a:p>
                <a:pPr algn="ctr"/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+ LHC (of course!)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71451" y="681341"/>
              <a:ext cx="4152900" cy="3402013"/>
              <a:chOff x="117" y="352"/>
              <a:chExt cx="2834" cy="2143"/>
            </a:xfrm>
          </p:grpSpPr>
          <p:pic>
            <p:nvPicPr>
              <p:cNvPr id="47113" name="Picture 9" descr="lear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7" y="460"/>
                <a:ext cx="2833" cy="2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4" name="Rectangle 10"/>
              <p:cNvSpPr>
                <a:spLocks noChangeArrowheads="1"/>
              </p:cNvSpPr>
              <p:nvPr/>
            </p:nvSpPr>
            <p:spPr bwMode="auto">
              <a:xfrm>
                <a:off x="117" y="352"/>
                <a:ext cx="2834" cy="31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LEIR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 dirty="0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Low Energy Ion Ring</a:t>
                </a:r>
              </a:p>
            </p:txBody>
          </p:sp>
          <p:sp>
            <p:nvSpPr>
              <p:cNvPr id="47115" name="Rectangle 11"/>
              <p:cNvSpPr>
                <a:spLocks noChangeArrowheads="1"/>
              </p:cNvSpPr>
              <p:nvPr/>
            </p:nvSpPr>
            <p:spPr bwMode="auto">
              <a:xfrm>
                <a:off x="117" y="2340"/>
                <a:ext cx="802" cy="155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>
                    <a:solidFill>
                      <a:schemeClr val="bg1"/>
                    </a:solidFill>
                  </a:rPr>
                  <a:t>© CERN Geneva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4755174" y="373063"/>
              <a:ext cx="4277457" cy="2857500"/>
              <a:chOff x="3321" y="247"/>
              <a:chExt cx="2919" cy="1800"/>
            </a:xfrm>
          </p:grpSpPr>
          <p:pic>
            <p:nvPicPr>
              <p:cNvPr id="4710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22" y="430"/>
                <a:ext cx="2918" cy="1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0" name="Rectangle 14"/>
              <p:cNvSpPr>
                <a:spLocks noChangeArrowheads="1"/>
              </p:cNvSpPr>
              <p:nvPr/>
            </p:nvSpPr>
            <p:spPr bwMode="auto">
              <a:xfrm>
                <a:off x="3322" y="1889"/>
                <a:ext cx="802" cy="15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/>
                  <a:t>© CERN Geneva</a:t>
                </a:r>
              </a:p>
            </p:txBody>
          </p:sp>
          <p:sp>
            <p:nvSpPr>
              <p:cNvPr id="47111" name="Rectangle 15"/>
              <p:cNvSpPr>
                <a:spLocks noChangeArrowheads="1"/>
              </p:cNvSpPr>
              <p:nvPr/>
            </p:nvSpPr>
            <p:spPr bwMode="auto">
              <a:xfrm>
                <a:off x="3321" y="247"/>
                <a:ext cx="2919" cy="28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EPA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Electron Positron Accumulator</a:t>
                </a:r>
              </a:p>
            </p:txBody>
          </p:sp>
        </p:grpSp>
      </p:grp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90600" y="18864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/>
              <a:t>Circular accelerators: The Synchrotron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37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Synchrotron – Important Parameters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synchrotron</a:t>
            </a:r>
            <a:r>
              <a:rPr lang="en-US" sz="1800" dirty="0"/>
              <a:t> is a synchronous accelerator since there is a </a:t>
            </a:r>
            <a:r>
              <a:rPr lang="en-US" sz="1800" dirty="0">
                <a:solidFill>
                  <a:srgbClr val="FF0000"/>
                </a:solidFill>
              </a:rPr>
              <a:t>synchronous RF phase</a:t>
            </a:r>
            <a:r>
              <a:rPr lang="en-US" sz="1800" dirty="0"/>
              <a:t> for which the energy gain </a:t>
            </a:r>
            <a:r>
              <a:rPr lang="en-US" sz="1800" dirty="0">
                <a:solidFill>
                  <a:srgbClr val="FF0000"/>
                </a:solidFill>
              </a:rPr>
              <a:t>fits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increase of the magnetic field </a:t>
            </a:r>
            <a:r>
              <a:rPr lang="en-US" sz="1800" dirty="0"/>
              <a:t>at each turn. That implies the following operating conditions:</a:t>
            </a:r>
            <a:endParaRPr lang="fr-FR" sz="1600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4067175" y="1993900"/>
          <a:ext cx="1771650" cy="380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28700" imgH="2209800" progId="Equation.3">
                  <p:embed/>
                </p:oleObj>
              </mc:Choice>
              <mc:Fallback>
                <p:oleObj name="Equation" r:id="rId3" imgW="1028700" imgH="220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993900"/>
                        <a:ext cx="1771650" cy="380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6172200" y="2060575"/>
            <a:ext cx="2667000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Energy gain per turn</a:t>
            </a:r>
            <a:endParaRPr lang="fr-FR" sz="1600" b="1" dirty="0">
              <a:solidFill>
                <a:schemeClr val="accent2"/>
              </a:solidFill>
            </a:endParaRPr>
          </a:p>
          <a:p>
            <a:pPr>
              <a:spcAft>
                <a:spcPts val="12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</a:t>
            </a:r>
            <a:r>
              <a:rPr lang="en-US" sz="1600" b="1" dirty="0" err="1">
                <a:solidFill>
                  <a:schemeClr val="accent2"/>
                </a:solidFill>
              </a:rPr>
              <a:t>ous</a:t>
            </a:r>
            <a:r>
              <a:rPr lang="en-US" sz="1600" b="1" dirty="0">
                <a:solidFill>
                  <a:schemeClr val="accent2"/>
                </a:solidFill>
              </a:rPr>
              <a:t> particle</a:t>
            </a: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RF </a:t>
            </a:r>
            <a:r>
              <a:rPr lang="en-US" sz="1600" b="1" dirty="0" err="1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ynchronism</a:t>
            </a:r>
            <a:r>
              <a:rPr lang="en-US" sz="1600" b="1" dirty="0">
                <a:solidFill>
                  <a:schemeClr val="accent2"/>
                </a:solidFill>
              </a:rPr>
              <a:t> </a:t>
            </a:r>
          </a:p>
          <a:p>
            <a:r>
              <a:rPr lang="fr-FR" sz="1600" b="1" dirty="0">
                <a:solidFill>
                  <a:schemeClr val="accent2"/>
                </a:solidFill>
              </a:rPr>
              <a:t>(h - </a:t>
            </a:r>
            <a:r>
              <a:rPr lang="fr-FR" sz="1600" b="1" dirty="0" err="1">
                <a:solidFill>
                  <a:schemeClr val="accent2"/>
                </a:solidFill>
              </a:rPr>
              <a:t>harmonic</a:t>
            </a:r>
            <a:r>
              <a:rPr lang="fr-FR" sz="1600" b="1" dirty="0">
                <a:solidFill>
                  <a:schemeClr val="accent2"/>
                </a:solidFill>
              </a:rPr>
              <a:t> </a:t>
            </a:r>
            <a:r>
              <a:rPr lang="fr-FR" sz="1600" b="1" dirty="0" err="1">
                <a:solidFill>
                  <a:schemeClr val="accent2"/>
                </a:solidFill>
              </a:rPr>
              <a:t>number</a:t>
            </a:r>
            <a:r>
              <a:rPr lang="fr-FR" sz="1600" b="1" dirty="0">
                <a:solidFill>
                  <a:schemeClr val="accent2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Constant orbit</a:t>
            </a:r>
            <a:endParaRPr lang="fr-FR" sz="1600" b="1" dirty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Variable magnetic field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5181600" y="22875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Line 13"/>
          <p:cNvSpPr>
            <a:spLocks noChangeShapeType="1"/>
          </p:cNvSpPr>
          <p:nvPr/>
        </p:nvSpPr>
        <p:spPr bwMode="auto">
          <a:xfrm>
            <a:off x="5486400" y="3125787"/>
            <a:ext cx="37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9" name="Line 14"/>
          <p:cNvSpPr>
            <a:spLocks noChangeShapeType="1"/>
          </p:cNvSpPr>
          <p:nvPr/>
        </p:nvSpPr>
        <p:spPr bwMode="auto">
          <a:xfrm>
            <a:off x="5181600" y="39639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>
            <a:off x="5943600" y="472598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1" name="Line 16"/>
          <p:cNvSpPr>
            <a:spLocks noChangeShapeType="1"/>
          </p:cNvSpPr>
          <p:nvPr/>
        </p:nvSpPr>
        <p:spPr bwMode="auto">
          <a:xfrm>
            <a:off x="5715000" y="555466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2" name="Text Box 17"/>
          <p:cNvSpPr txBox="1">
            <a:spLocks noChangeArrowheads="1"/>
          </p:cNvSpPr>
          <p:nvPr/>
        </p:nvSpPr>
        <p:spPr bwMode="auto">
          <a:xfrm>
            <a:off x="201613" y="5867400"/>
            <a:ext cx="696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If</a:t>
            </a:r>
            <a:r>
              <a:rPr lang="fr-FR" sz="1800" dirty="0">
                <a:solidFill>
                  <a:srgbClr val="FF3300"/>
                </a:solidFill>
              </a:rPr>
              <a:t> v</a:t>
            </a:r>
            <a:r>
              <a:rPr lang="en-US" sz="1800" dirty="0">
                <a:solidFill>
                  <a:srgbClr val="FF3300"/>
                </a:solidFill>
              </a:rPr>
              <a:t>≈</a:t>
            </a:r>
            <a:r>
              <a:rPr lang="fr-FR" sz="1800" dirty="0">
                <a:solidFill>
                  <a:srgbClr val="FF3300"/>
                </a:solidFill>
              </a:rPr>
              <a:t>c</a:t>
            </a:r>
            <a:r>
              <a:rPr lang="en-US" sz="1800" dirty="0">
                <a:solidFill>
                  <a:srgbClr val="FF3300"/>
                </a:solidFill>
              </a:rPr>
              <a:t>,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>
                <a:solidFill>
                  <a:srgbClr val="FF3300"/>
                </a:solidFill>
              </a:rPr>
              <a:t> </a:t>
            </a:r>
            <a:r>
              <a:rPr lang="fr-FR" dirty="0">
                <a:solidFill>
                  <a:srgbClr val="FF3300"/>
                </a:solidFill>
                <a:latin typeface="Symbol" charset="2"/>
              </a:rPr>
              <a:t>w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hence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 err="1">
                <a:solidFill>
                  <a:srgbClr val="FF3300"/>
                </a:solidFill>
                <a:latin typeface="Symbol" charset="2"/>
              </a:rPr>
              <a:t>w</a:t>
            </a:r>
            <a:r>
              <a:rPr lang="fr-FR" baseline="-25000" dirty="0" err="1">
                <a:solidFill>
                  <a:srgbClr val="FF3300"/>
                </a:solidFill>
              </a:rPr>
              <a:t>RF</a:t>
            </a:r>
            <a:r>
              <a:rPr lang="fr-FR" sz="1800" baseline="-25000" dirty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remain constant (ultra-relativistic </a:t>
            </a:r>
            <a:r>
              <a:rPr lang="en-US" sz="1800" dirty="0" err="1">
                <a:solidFill>
                  <a:srgbClr val="FF3300"/>
                </a:solidFill>
              </a:rPr>
              <a:t>e</a:t>
            </a:r>
            <a:r>
              <a:rPr lang="en-US" sz="1800" baseline="30000" dirty="0">
                <a:solidFill>
                  <a:srgbClr val="FF3300"/>
                </a:solidFill>
              </a:rPr>
              <a:t>- </a:t>
            </a:r>
            <a:r>
              <a:rPr lang="en-US" sz="1800" dirty="0">
                <a:solidFill>
                  <a:srgbClr val="FF3300"/>
                </a:solidFill>
              </a:rPr>
              <a:t>)</a:t>
            </a:r>
            <a:endParaRPr lang="fr-FR" sz="1800" dirty="0">
              <a:solidFill>
                <a:srgbClr val="FF3300"/>
              </a:solidFill>
              <a:latin typeface="Times New Roman" charset="0"/>
            </a:endParaRPr>
          </a:p>
        </p:txBody>
      </p:sp>
      <p:grpSp>
        <p:nvGrpSpPr>
          <p:cNvPr id="16" name="Group 5"/>
          <p:cNvGrpSpPr>
            <a:grpSpLocks noChangeAspect="1"/>
          </p:cNvGrpSpPr>
          <p:nvPr/>
        </p:nvGrpSpPr>
        <p:grpSpPr bwMode="auto">
          <a:xfrm>
            <a:off x="152400" y="2135187"/>
            <a:ext cx="3646011" cy="3554254"/>
            <a:chOff x="190" y="606"/>
            <a:chExt cx="2702" cy="2634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190" y="606"/>
              <a:ext cx="2702" cy="2634"/>
              <a:chOff x="303" y="361"/>
              <a:chExt cx="2702" cy="2634"/>
            </a:xfrm>
          </p:grpSpPr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 rot="-2669744">
                <a:off x="541" y="648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1533" y="2995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2"/>
              <p:cNvSpPr>
                <a:spLocks noChangeShapeType="1"/>
              </p:cNvSpPr>
              <p:nvPr/>
            </p:nvSpPr>
            <p:spPr bwMode="auto">
              <a:xfrm flipH="1" flipV="1">
                <a:off x="930" y="910"/>
                <a:ext cx="717" cy="8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3"/>
              <p:cNvSpPr>
                <a:spLocks noChangeArrowheads="1"/>
              </p:cNvSpPr>
              <p:nvPr/>
            </p:nvSpPr>
            <p:spPr bwMode="auto">
              <a:xfrm>
                <a:off x="348" y="511"/>
                <a:ext cx="2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grpSp>
            <p:nvGrpSpPr>
              <p:cNvPr id="24" name="Group 14"/>
              <p:cNvGrpSpPr>
                <a:grpSpLocks/>
              </p:cNvGrpSpPr>
              <p:nvPr/>
            </p:nvGrpSpPr>
            <p:grpSpPr bwMode="auto">
              <a:xfrm>
                <a:off x="543" y="491"/>
                <a:ext cx="124" cy="124"/>
                <a:chOff x="2817" y="2503"/>
                <a:chExt cx="163" cy="163"/>
              </a:xfrm>
            </p:grpSpPr>
            <p:sp>
              <p:nvSpPr>
                <p:cNvPr id="53" name="Oval 15"/>
                <p:cNvSpPr>
                  <a:spLocks noChangeArrowheads="1"/>
                </p:cNvSpPr>
                <p:nvPr/>
              </p:nvSpPr>
              <p:spPr bwMode="auto">
                <a:xfrm>
                  <a:off x="2817" y="2503"/>
                  <a:ext cx="163" cy="163"/>
                </a:xfrm>
                <a:prstGeom prst="ellipse">
                  <a:avLst/>
                </a:prstGeom>
                <a:noFill/>
                <a:ln w="12700">
                  <a:solidFill>
                    <a:srgbClr val="0099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Oval 16"/>
                <p:cNvSpPr>
                  <a:spLocks noChangeArrowheads="1"/>
                </p:cNvSpPr>
                <p:nvPr/>
              </p:nvSpPr>
              <p:spPr bwMode="auto">
                <a:xfrm>
                  <a:off x="2873" y="2559"/>
                  <a:ext cx="52" cy="52"/>
                </a:xfrm>
                <a:prstGeom prst="ellipse">
                  <a:avLst/>
                </a:prstGeom>
                <a:solidFill>
                  <a:srgbClr val="009999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7"/>
              <p:cNvGrpSpPr>
                <a:grpSpLocks/>
              </p:cNvGrpSpPr>
              <p:nvPr/>
            </p:nvGrpSpPr>
            <p:grpSpPr bwMode="auto">
              <a:xfrm>
                <a:off x="1030" y="648"/>
                <a:ext cx="1745" cy="1745"/>
                <a:chOff x="3327" y="1095"/>
                <a:chExt cx="1745" cy="1745"/>
              </a:xfrm>
            </p:grpSpPr>
            <p:sp>
              <p:nvSpPr>
                <p:cNvPr id="51" name="AutoShape 18"/>
                <p:cNvSpPr>
                  <a:spLocks noChangeArrowheads="1"/>
                </p:cNvSpPr>
                <p:nvPr/>
              </p:nvSpPr>
              <p:spPr bwMode="auto">
                <a:xfrm rot="2669744" flipH="1">
                  <a:off x="3327" y="1095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Arc 19"/>
                <p:cNvSpPr>
                  <a:spLocks/>
                </p:cNvSpPr>
                <p:nvPr/>
              </p:nvSpPr>
              <p:spPr bwMode="auto">
                <a:xfrm>
                  <a:off x="4184" y="1165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6" name="AutoShape 20"/>
              <p:cNvSpPr>
                <a:spLocks noChangeArrowheads="1"/>
              </p:cNvSpPr>
              <p:nvPr/>
            </p:nvSpPr>
            <p:spPr bwMode="auto">
              <a:xfrm rot="2669744" flipV="1">
                <a:off x="541" y="1137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Arc 21"/>
              <p:cNvSpPr>
                <a:spLocks/>
              </p:cNvSpPr>
              <p:nvPr/>
            </p:nvSpPr>
            <p:spPr bwMode="auto">
              <a:xfrm flipH="1" flipV="1">
                <a:off x="611" y="2010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8" name="Group 22"/>
              <p:cNvGrpSpPr>
                <a:grpSpLocks/>
              </p:cNvGrpSpPr>
              <p:nvPr/>
            </p:nvGrpSpPr>
            <p:grpSpPr bwMode="auto">
              <a:xfrm>
                <a:off x="1014" y="1137"/>
                <a:ext cx="1745" cy="1745"/>
                <a:chOff x="3311" y="1754"/>
                <a:chExt cx="1745" cy="1745"/>
              </a:xfrm>
            </p:grpSpPr>
            <p:sp>
              <p:nvSpPr>
                <p:cNvPr id="49" name="AutoShape 23"/>
                <p:cNvSpPr>
                  <a:spLocks noChangeArrowheads="1"/>
                </p:cNvSpPr>
                <p:nvPr/>
              </p:nvSpPr>
              <p:spPr bwMode="auto">
                <a:xfrm rot="-2669744" flipH="1" flipV="1">
                  <a:off x="3311" y="1754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Arc 24"/>
                <p:cNvSpPr>
                  <a:spLocks/>
                </p:cNvSpPr>
                <p:nvPr/>
              </p:nvSpPr>
              <p:spPr bwMode="auto">
                <a:xfrm flipV="1">
                  <a:off x="4184" y="2627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Arc 25"/>
              <p:cNvSpPr>
                <a:spLocks/>
              </p:cNvSpPr>
              <p:nvPr/>
            </p:nvSpPr>
            <p:spPr bwMode="auto">
              <a:xfrm flipH="1">
                <a:off x="611" y="718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 rot="5400000">
                <a:off x="366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 flipV="1">
                <a:off x="303" y="1707"/>
                <a:ext cx="308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>
                <a:off x="2698" y="1699"/>
                <a:ext cx="307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585" y="166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injection</a:t>
                </a:r>
                <a:endParaRPr sz="1200" noProof="1">
                  <a:latin typeface="Comic Sans MS" pitchFamily="-110" charset="0"/>
                </a:endParaRPr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024" y="1669"/>
                <a:ext cx="70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extraction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 flipV="1">
                <a:off x="828" y="2010"/>
                <a:ext cx="586" cy="5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1014" y="2046"/>
                <a:ext cx="17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Symbol" pitchFamily="-110" charset="2"/>
                  </a:rPr>
                  <a:t>r</a:t>
                </a:r>
                <a:endParaRPr sz="1400" noProof="1">
                  <a:latin typeface="Symbol" pitchFamily="-110" charset="2"/>
                </a:endParaRPr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>
                <a:off x="1414" y="720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 rot="5400000">
                <a:off x="2445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1533" y="653"/>
                <a:ext cx="228" cy="134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>
                <a:off x="1541" y="898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1398" y="2813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flipV="1">
                <a:off x="303" y="2046"/>
                <a:ext cx="154" cy="34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>
                <a:off x="2698" y="1707"/>
                <a:ext cx="154" cy="33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1414" y="1258"/>
                <a:ext cx="60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omic Sans MS" pitchFamily="-110" charset="0"/>
                  </a:rPr>
                  <a:t>R=C/2π</a:t>
                </a:r>
                <a:endParaRPr sz="1400" noProof="1">
                  <a:latin typeface="Comic Sans MS" pitchFamily="-110" charset="0"/>
                </a:endParaRPr>
              </a:p>
            </p:txBody>
          </p:sp>
          <p:grpSp>
            <p:nvGrpSpPr>
              <p:cNvPr id="46" name="Group 42"/>
              <p:cNvGrpSpPr>
                <a:grpSpLocks/>
              </p:cNvGrpSpPr>
              <p:nvPr/>
            </p:nvGrpSpPr>
            <p:grpSpPr bwMode="auto">
              <a:xfrm>
                <a:off x="1569" y="361"/>
                <a:ext cx="192" cy="212"/>
                <a:chOff x="3748" y="3151"/>
                <a:chExt cx="192" cy="212"/>
              </a:xfrm>
            </p:grpSpPr>
            <p:sp>
              <p:nvSpPr>
                <p:cNvPr id="47" name="Rectangle 43"/>
                <p:cNvSpPr>
                  <a:spLocks noChangeArrowheads="1"/>
                </p:cNvSpPr>
                <p:nvPr/>
              </p:nvSpPr>
              <p:spPr bwMode="auto">
                <a:xfrm>
                  <a:off x="3748" y="3151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  <p:sp>
              <p:nvSpPr>
                <p:cNvPr id="48" name="Line 44"/>
                <p:cNvSpPr>
                  <a:spLocks noChangeShapeType="1"/>
                </p:cNvSpPr>
                <p:nvPr/>
              </p:nvSpPr>
              <p:spPr bwMode="auto">
                <a:xfrm>
                  <a:off x="3796" y="3151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3333FF"/>
                  </a:solidFill>
                  <a:round/>
                  <a:headEnd/>
                  <a:tailEnd type="stealth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1771" y="1171"/>
              <a:ext cx="550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Bending </a:t>
              </a:r>
            </a:p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magnet</a:t>
              </a:r>
              <a:endParaRPr sz="1200" noProof="1">
                <a:solidFill>
                  <a:srgbClr val="009999"/>
                </a:solidFill>
                <a:latin typeface="Comic Sans MS" pitchFamily="-110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31640" y="4653136"/>
            <a:ext cx="828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Lucida Grande"/>
                <a:cs typeface="Lucida Grande"/>
              </a:rPr>
              <a:t>bending</a:t>
            </a:r>
            <a:br>
              <a:rPr lang="en-US" sz="1400" dirty="0">
                <a:latin typeface="+mj-lt"/>
                <a:ea typeface="Lucida Grande"/>
                <a:cs typeface="Lucida Grande"/>
              </a:rPr>
            </a:br>
            <a:r>
              <a:rPr lang="en-US" sz="1400" dirty="0">
                <a:latin typeface="+mj-lt"/>
                <a:ea typeface="Lucida Grande"/>
                <a:cs typeface="Lucida Grande"/>
              </a:rPr>
              <a:t>radius</a:t>
            </a:r>
            <a:endParaRPr lang="en-US" sz="14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sz="1800" b="0" i="1" smtClean="0">
                          <a:latin typeface="Cambria Math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charset="0"/>
                        </a:rPr>
                        <m:t>h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286" r="-228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26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1EDB876-7142-E244-B334-302A67EB24A8}"/>
              </a:ext>
            </a:extLst>
          </p:cNvPr>
          <p:cNvGrpSpPr/>
          <p:nvPr/>
        </p:nvGrpSpPr>
        <p:grpSpPr>
          <a:xfrm>
            <a:off x="540552" y="836712"/>
            <a:ext cx="7919880" cy="5710990"/>
            <a:chOff x="540552" y="836712"/>
            <a:chExt cx="7919880" cy="571099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3944A4E-93CD-6441-B81D-BEF4D2135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0552" y="836712"/>
              <a:ext cx="7919880" cy="571099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5730B8C-6FE0-5643-BA18-F1BDD5141B07}"/>
                </a:ext>
              </a:extLst>
            </p:cNvPr>
            <p:cNvSpPr txBox="1"/>
            <p:nvPr/>
          </p:nvSpPr>
          <p:spPr>
            <a:xfrm>
              <a:off x="5403235" y="3738517"/>
              <a:ext cx="2121093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988D5"/>
                  </a:solidFill>
                </a:rPr>
                <a:t>160 MeV-&gt; 2 GeV       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6A2ED4-6A2E-1342-89D5-3E7C788ADA86}"/>
                </a:ext>
              </a:extLst>
            </p:cNvPr>
            <p:cNvSpPr txBox="1"/>
            <p:nvPr/>
          </p:nvSpPr>
          <p:spPr>
            <a:xfrm>
              <a:off x="5830396" y="4581128"/>
              <a:ext cx="1257075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B31081"/>
                  </a:solidFill>
                </a:rPr>
                <a:t>-&gt; 25 GeV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CAAA3E-8F0E-F24D-85AA-9446B5A1D4D1}"/>
                </a:ext>
              </a:extLst>
            </p:cNvPr>
            <p:cNvSpPr txBox="1"/>
            <p:nvPr/>
          </p:nvSpPr>
          <p:spPr>
            <a:xfrm>
              <a:off x="4716016" y="2946430"/>
              <a:ext cx="1390124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4A7DC7"/>
                  </a:solidFill>
                </a:rPr>
                <a:t>-&gt; 450 </a:t>
              </a:r>
              <a:r>
                <a:rPr lang="en-US" sz="1600" b="1" dirty="0" err="1">
                  <a:solidFill>
                    <a:srgbClr val="4A7DC7"/>
                  </a:solidFill>
                </a:rPr>
                <a:t>GeV</a:t>
              </a:r>
              <a:endParaRPr lang="en-US" sz="1600" b="1" dirty="0">
                <a:solidFill>
                  <a:srgbClr val="4A7DC7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E50EB24-713C-7845-AA3E-F614E8548085}"/>
                </a:ext>
              </a:extLst>
            </p:cNvPr>
            <p:cNvSpPr txBox="1"/>
            <p:nvPr/>
          </p:nvSpPr>
          <p:spPr>
            <a:xfrm>
              <a:off x="2987824" y="1578278"/>
              <a:ext cx="1134245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93664"/>
                  </a:solidFill>
                </a:rPr>
                <a:t>-&gt; 7 </a:t>
              </a:r>
              <a:r>
                <a:rPr lang="en-US" sz="1600" b="1" dirty="0" err="1">
                  <a:solidFill>
                    <a:srgbClr val="293664"/>
                  </a:solidFill>
                </a:rPr>
                <a:t>TeV</a:t>
              </a:r>
              <a:endParaRPr lang="en-US" sz="1600" b="1" dirty="0">
                <a:solidFill>
                  <a:srgbClr val="293664"/>
                </a:solidFill>
              </a:endParaRPr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11560" y="4077071"/>
            <a:ext cx="8208912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Linear accelerators scale </a:t>
            </a:r>
            <a:r>
              <a:rPr lang="en-US" sz="1800" dirty="0"/>
              <a:t>in size and cost(!) ~</a:t>
            </a:r>
            <a:r>
              <a:rPr lang="en-US" sz="1800" dirty="0">
                <a:solidFill>
                  <a:srgbClr val="FF0000"/>
                </a:solidFill>
              </a:rPr>
              <a:t>linearly with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Circular accelerators </a:t>
            </a:r>
            <a:r>
              <a:rPr lang="en-US" sz="1800" dirty="0">
                <a:latin typeface="Comic Sans MS" pitchFamily="-110" charset="0"/>
              </a:rPr>
              <a:t>can each turn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reuse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>
                <a:latin typeface="Comic Sans MS" pitchFamily="-110" charset="0"/>
              </a:rPr>
              <a:t>the </a:t>
            </a:r>
            <a:r>
              <a:rPr lang="en-US" sz="1800" b="1" dirty="0">
                <a:solidFill>
                  <a:srgbClr val="FF0000"/>
                </a:solidFill>
                <a:latin typeface="Comic Sans MS" pitchFamily="-110" charset="0"/>
              </a:rPr>
              <a:t>accelerating system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>
                <a:latin typeface="Comic Sans MS" pitchFamily="-110" charset="0"/>
              </a:rPr>
              <a:t>the vacuum chamber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dirty="0">
                <a:latin typeface="Comic Sans MS" pitchFamily="-110" charset="0"/>
              </a:rPr>
              <a:t>the bending/focusing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magnets</a:t>
            </a:r>
          </a:p>
          <a:p>
            <a:pPr marL="742950" lvl="1" indent="-285750">
              <a:buFont typeface="Arial" charset="0"/>
              <a:buChar char="•"/>
            </a:pPr>
            <a:r>
              <a:rPr lang="is-IS" sz="1800" dirty="0">
                <a:latin typeface="Comic Sans MS" pitchFamily="-110" charset="0"/>
              </a:rPr>
              <a:t>beam instrumentation, …</a:t>
            </a:r>
          </a:p>
          <a:p>
            <a:r>
              <a:rPr lang="en-US" sz="1800" dirty="0">
                <a:latin typeface="Comic Sans MS" pitchFamily="-110" charset="0"/>
              </a:rPr>
              <a:t>-&gt;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economic solution </a:t>
            </a:r>
            <a:r>
              <a:rPr lang="en-US" sz="1800" dirty="0">
                <a:latin typeface="Comic Sans MS" pitchFamily="-110" charset="0"/>
              </a:rPr>
              <a:t>to reach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higher</a:t>
            </a:r>
            <a:r>
              <a:rPr lang="en-US" sz="1800" dirty="0">
                <a:latin typeface="Comic Sans MS" pitchFamily="-110" charset="0"/>
              </a:rPr>
              <a:t> particle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energies</a:t>
            </a:r>
          </a:p>
          <a:p>
            <a:r>
              <a:rPr lang="en-US" sz="1800" b="1" dirty="0">
                <a:latin typeface="Comic Sans MS" pitchFamily="-110" charset="0"/>
              </a:rPr>
              <a:t>But</a:t>
            </a:r>
            <a:r>
              <a:rPr lang="en-US" sz="1800" b="1" dirty="0">
                <a:solidFill>
                  <a:srgbClr val="FF0000"/>
                </a:solidFill>
                <a:latin typeface="Comic Sans MS" pitchFamily="-110" charset="0"/>
              </a:rPr>
              <a:t> each accelerator </a:t>
            </a:r>
            <a:r>
              <a:rPr lang="en-US" sz="1800" b="1" dirty="0">
                <a:latin typeface="Comic Sans MS" pitchFamily="-110" charset="0"/>
              </a:rPr>
              <a:t>has a</a:t>
            </a:r>
            <a:r>
              <a:rPr lang="en-US" sz="1800" b="1" dirty="0">
                <a:solidFill>
                  <a:srgbClr val="FF0000"/>
                </a:solidFill>
                <a:latin typeface="Comic Sans MS" pitchFamily="-110" charset="0"/>
              </a:rPr>
              <a:t> limited energy range.</a:t>
            </a:r>
            <a:r>
              <a:rPr lang="en-US" sz="1800" b="1" dirty="0">
                <a:latin typeface="Comic Sans MS" pitchFamily="-110" charset="0"/>
              </a:rPr>
              <a:t>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295400" y="304800"/>
            <a:ext cx="60960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CERN Accelerator Complex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FE9BAB-EDA5-E448-A819-FB43C6707C8B}"/>
              </a:ext>
            </a:extLst>
          </p:cNvPr>
          <p:cNvSpPr/>
          <p:nvPr/>
        </p:nvSpPr>
        <p:spPr>
          <a:xfrm>
            <a:off x="3784357" y="493187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C988D5"/>
                </a:solidFill>
              </a:rPr>
              <a:t>4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BF955B-10AC-A147-B63C-B57C7B172CC2}"/>
              </a:ext>
            </a:extLst>
          </p:cNvPr>
          <p:cNvSpPr txBox="1"/>
          <p:nvPr/>
        </p:nvSpPr>
        <p:spPr>
          <a:xfrm>
            <a:off x="4139952" y="4787860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24303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7000" y="5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23386 -0.1643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1" y="-821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The Synchrotron – LHC Operation Cycle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magnetic </a:t>
            </a:r>
            <a:r>
              <a:rPr lang="en-US" sz="1800" dirty="0">
                <a:solidFill>
                  <a:srgbClr val="FF0000"/>
                </a:solidFill>
              </a:rPr>
              <a:t>field</a:t>
            </a:r>
            <a:r>
              <a:rPr lang="en-US" sz="1800" dirty="0"/>
              <a:t> (dipole current) is </a:t>
            </a:r>
            <a:r>
              <a:rPr lang="en-US" sz="1800" dirty="0">
                <a:solidFill>
                  <a:srgbClr val="FF0000"/>
                </a:solidFill>
              </a:rPr>
              <a:t>increased during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.</a:t>
            </a:r>
            <a:endParaRPr lang="fr-FR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323528" y="1700808"/>
            <a:ext cx="8424936" cy="4718794"/>
            <a:chOff x="0" y="1130300"/>
            <a:chExt cx="9144000" cy="5721350"/>
          </a:xfrm>
        </p:grpSpPr>
        <p:sp>
          <p:nvSpPr>
            <p:cNvPr id="70" name="Rectangle 2"/>
            <p:cNvSpPr>
              <a:spLocks noChangeArrowheads="1"/>
            </p:cNvSpPr>
            <p:nvPr/>
          </p:nvSpPr>
          <p:spPr bwMode="auto">
            <a:xfrm>
              <a:off x="177800" y="1130300"/>
              <a:ext cx="8850313" cy="55626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06550"/>
              <a:ext cx="9144000" cy="524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AutoShape 4"/>
            <p:cNvSpPr>
              <a:spLocks/>
            </p:cNvSpPr>
            <p:nvPr/>
          </p:nvSpPr>
          <p:spPr bwMode="auto">
            <a:xfrm>
              <a:off x="4800600" y="1211263"/>
              <a:ext cx="930275" cy="611187"/>
            </a:xfrm>
            <a:prstGeom prst="accentCallout2">
              <a:avLst>
                <a:gd name="adj1" fmla="val 18699"/>
                <a:gd name="adj2" fmla="val 108190"/>
                <a:gd name="adj3" fmla="val 18699"/>
                <a:gd name="adj4" fmla="val 151194"/>
                <a:gd name="adj5" fmla="val 451167"/>
                <a:gd name="adj6" fmla="val 21006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energy ramp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" name="AutoShape 5"/>
            <p:cNvSpPr>
              <a:spLocks/>
            </p:cNvSpPr>
            <p:nvPr/>
          </p:nvSpPr>
          <p:spPr bwMode="auto">
            <a:xfrm>
              <a:off x="1981200" y="5011738"/>
              <a:ext cx="1397000" cy="598487"/>
            </a:xfrm>
            <a:prstGeom prst="accentCallout2">
              <a:avLst>
                <a:gd name="adj1" fmla="val 19097"/>
                <a:gd name="adj2" fmla="val 105454"/>
                <a:gd name="adj3" fmla="val 19097"/>
                <a:gd name="adj4" fmla="val 143181"/>
                <a:gd name="adj5" fmla="val 98144"/>
                <a:gd name="adj6" fmla="val 193634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preparation and access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2971800" y="1898650"/>
              <a:ext cx="369888" cy="323850"/>
            </a:xfrm>
            <a:custGeom>
              <a:avLst/>
              <a:gdLst>
                <a:gd name="T0" fmla="*/ 50 w 760"/>
                <a:gd name="T1" fmla="*/ 200 h 690"/>
                <a:gd name="T2" fmla="*/ 210 w 760"/>
                <a:gd name="T3" fmla="*/ 400 h 690"/>
                <a:gd name="T4" fmla="*/ 0 w 760"/>
                <a:gd name="T5" fmla="*/ 490 h 690"/>
                <a:gd name="T6" fmla="*/ 230 w 760"/>
                <a:gd name="T7" fmla="*/ 480 h 690"/>
                <a:gd name="T8" fmla="*/ 140 w 760"/>
                <a:gd name="T9" fmla="*/ 690 h 690"/>
                <a:gd name="T10" fmla="*/ 350 w 760"/>
                <a:gd name="T11" fmla="*/ 510 h 690"/>
                <a:gd name="T12" fmla="*/ 460 w 760"/>
                <a:gd name="T13" fmla="*/ 690 h 690"/>
                <a:gd name="T14" fmla="*/ 380 w 760"/>
                <a:gd name="T15" fmla="*/ 450 h 690"/>
                <a:gd name="T16" fmla="*/ 760 w 760"/>
                <a:gd name="T17" fmla="*/ 340 h 690"/>
                <a:gd name="T18" fmla="*/ 350 w 760"/>
                <a:gd name="T19" fmla="*/ 360 h 690"/>
                <a:gd name="T20" fmla="*/ 430 w 760"/>
                <a:gd name="T21" fmla="*/ 0 h 690"/>
                <a:gd name="T22" fmla="*/ 250 w 760"/>
                <a:gd name="T23" fmla="*/ 280 h 690"/>
                <a:gd name="T24" fmla="*/ 50 w 760"/>
                <a:gd name="T25" fmla="*/ 200 h 6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60"/>
                <a:gd name="T40" fmla="*/ 0 h 690"/>
                <a:gd name="T41" fmla="*/ 760 w 760"/>
                <a:gd name="T42" fmla="*/ 690 h 6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60" h="690">
                  <a:moveTo>
                    <a:pt x="50" y="200"/>
                  </a:moveTo>
                  <a:lnTo>
                    <a:pt x="210" y="400"/>
                  </a:lnTo>
                  <a:lnTo>
                    <a:pt x="0" y="490"/>
                  </a:lnTo>
                  <a:lnTo>
                    <a:pt x="230" y="480"/>
                  </a:lnTo>
                  <a:lnTo>
                    <a:pt x="140" y="690"/>
                  </a:lnTo>
                  <a:lnTo>
                    <a:pt x="350" y="510"/>
                  </a:lnTo>
                  <a:lnTo>
                    <a:pt x="460" y="690"/>
                  </a:lnTo>
                  <a:lnTo>
                    <a:pt x="380" y="450"/>
                  </a:lnTo>
                  <a:lnTo>
                    <a:pt x="760" y="340"/>
                  </a:lnTo>
                  <a:lnTo>
                    <a:pt x="350" y="360"/>
                  </a:lnTo>
                  <a:lnTo>
                    <a:pt x="430" y="0"/>
                  </a:lnTo>
                  <a:lnTo>
                    <a:pt x="250" y="280"/>
                  </a:lnTo>
                  <a:lnTo>
                    <a:pt x="50" y="20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" name="AutoShape 7"/>
            <p:cNvSpPr>
              <a:spLocks/>
            </p:cNvSpPr>
            <p:nvPr/>
          </p:nvSpPr>
          <p:spPr bwMode="auto">
            <a:xfrm>
              <a:off x="3505200" y="1160463"/>
              <a:ext cx="887413" cy="661987"/>
            </a:xfrm>
            <a:prstGeom prst="accentCallout2">
              <a:avLst>
                <a:gd name="adj1" fmla="val 17264"/>
                <a:gd name="adj2" fmla="val -8588"/>
                <a:gd name="adj3" fmla="val 17264"/>
                <a:gd name="adj4" fmla="val -8588"/>
                <a:gd name="adj5" fmla="val 109352"/>
                <a:gd name="adj6" fmla="val -3774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beam dump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6" name="AutoShape 8"/>
            <p:cNvSpPr>
              <a:spLocks/>
            </p:cNvSpPr>
            <p:nvPr/>
          </p:nvSpPr>
          <p:spPr bwMode="auto">
            <a:xfrm>
              <a:off x="3494088" y="3956050"/>
              <a:ext cx="1611312" cy="625475"/>
            </a:xfrm>
            <a:prstGeom prst="accentCallout2">
              <a:avLst>
                <a:gd name="adj1" fmla="val 18273"/>
                <a:gd name="adj2" fmla="val 104727"/>
                <a:gd name="adj3" fmla="val 18273"/>
                <a:gd name="adj4" fmla="val 115273"/>
                <a:gd name="adj5" fmla="val 233505"/>
                <a:gd name="adj6" fmla="val 12581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algn="ct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injection</a:t>
              </a:r>
              <a:r>
                <a:rPr lang="en-US" sz="14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phase</a:t>
              </a:r>
              <a:endParaRPr lang="en-US" sz="14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AutoShape 9"/>
            <p:cNvSpPr>
              <a:spLocks/>
            </p:cNvSpPr>
            <p:nvPr/>
          </p:nvSpPr>
          <p:spPr bwMode="auto">
            <a:xfrm>
              <a:off x="1295400" y="1406525"/>
              <a:ext cx="765175" cy="415925"/>
            </a:xfrm>
            <a:prstGeom prst="accentCallout2">
              <a:avLst>
                <a:gd name="adj1" fmla="val 27481"/>
                <a:gd name="adj2" fmla="val 109958"/>
                <a:gd name="adj3" fmla="val 27481"/>
                <a:gd name="adj4" fmla="val 121579"/>
                <a:gd name="adj5" fmla="val 161449"/>
                <a:gd name="adj6" fmla="val 13775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 dirty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</a:p>
          </p:txBody>
        </p:sp>
        <p:sp>
          <p:nvSpPr>
            <p:cNvPr id="78" name="AutoShape 10"/>
            <p:cNvSpPr>
              <a:spLocks/>
            </p:cNvSpPr>
            <p:nvPr/>
          </p:nvSpPr>
          <p:spPr bwMode="auto">
            <a:xfrm>
              <a:off x="6553200" y="1406525"/>
              <a:ext cx="739775" cy="415925"/>
            </a:xfrm>
            <a:prstGeom prst="accentCallout2">
              <a:avLst>
                <a:gd name="adj1" fmla="val 27481"/>
                <a:gd name="adj2" fmla="val 110301"/>
                <a:gd name="adj3" fmla="val 27481"/>
                <a:gd name="adj4" fmla="val 131972"/>
                <a:gd name="adj5" fmla="val 164884"/>
                <a:gd name="adj6" fmla="val 16201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  <a:endParaRPr lang="en-US" sz="16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" name="Text Box 12"/>
            <p:cNvSpPr txBox="1">
              <a:spLocks noChangeArrowheads="1"/>
            </p:cNvSpPr>
            <p:nvPr/>
          </p:nvSpPr>
          <p:spPr bwMode="auto">
            <a:xfrm>
              <a:off x="228600" y="6338888"/>
              <a:ext cx="1143000" cy="39251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L.Bottura</a:t>
              </a:r>
            </a:p>
          </p:txBody>
        </p:sp>
        <p:sp>
          <p:nvSpPr>
            <p:cNvPr id="80" name="Line 13"/>
            <p:cNvSpPr>
              <a:spLocks noChangeShapeType="1"/>
            </p:cNvSpPr>
            <p:nvPr/>
          </p:nvSpPr>
          <p:spPr bwMode="auto">
            <a:xfrm flipH="1">
              <a:off x="6248400" y="5461000"/>
              <a:ext cx="1676400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" name="Text Box 14"/>
            <p:cNvSpPr txBox="1">
              <a:spLocks noChangeArrowheads="1"/>
            </p:cNvSpPr>
            <p:nvPr/>
          </p:nvSpPr>
          <p:spPr bwMode="auto">
            <a:xfrm>
              <a:off x="7848600" y="5272088"/>
              <a:ext cx="11430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450 GeV</a:t>
              </a:r>
            </a:p>
          </p:txBody>
        </p:sp>
        <p:sp>
          <p:nvSpPr>
            <p:cNvPr id="82" name="Text Box 15"/>
            <p:cNvSpPr txBox="1">
              <a:spLocks noChangeArrowheads="1"/>
            </p:cNvSpPr>
            <p:nvPr/>
          </p:nvSpPr>
          <p:spPr bwMode="auto">
            <a:xfrm>
              <a:off x="8153400" y="1905001"/>
              <a:ext cx="8382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>
                  <a:solidFill>
                    <a:srgbClr val="0000FF"/>
                  </a:solidFill>
                  <a:latin typeface="Arial" charset="0"/>
                </a:rPr>
                <a:t>7 TeV</a:t>
              </a:r>
            </a:p>
          </p:txBody>
        </p:sp>
        <p:sp>
          <p:nvSpPr>
            <p:cNvPr id="83" name="Line 16"/>
            <p:cNvSpPr>
              <a:spLocks noChangeShapeType="1"/>
            </p:cNvSpPr>
            <p:nvPr/>
          </p:nvSpPr>
          <p:spPr bwMode="auto">
            <a:xfrm flipH="1" flipV="1">
              <a:off x="7848600" y="2082800"/>
              <a:ext cx="3048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4" name="AutoShape 18"/>
            <p:cNvSpPr>
              <a:spLocks/>
            </p:cNvSpPr>
            <p:nvPr/>
          </p:nvSpPr>
          <p:spPr bwMode="auto">
            <a:xfrm>
              <a:off x="4419600" y="2667000"/>
              <a:ext cx="1193800" cy="609600"/>
            </a:xfrm>
            <a:prstGeom prst="callout2">
              <a:avLst>
                <a:gd name="adj1" fmla="val 18750"/>
                <a:gd name="adj2" fmla="val 106384"/>
                <a:gd name="adj3" fmla="val 18750"/>
                <a:gd name="adj4" fmla="val 128991"/>
                <a:gd name="adj5" fmla="val 454167"/>
                <a:gd name="adj6" fmla="val 136968"/>
              </a:avLst>
            </a:prstGeom>
            <a:solidFill>
              <a:srgbClr val="DDDDDD"/>
            </a:solidFill>
            <a:ln w="12700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charset="0"/>
                  <a:ea typeface="ＭＳ Ｐゴシック" charset="0"/>
                  <a:cs typeface="ＭＳ Ｐゴシック" charset="0"/>
                </a:rPr>
                <a:t>start of the ramp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963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20651"/>
            <a:ext cx="887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Energy ramping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by increasing the B field </a:t>
            </a:r>
            <a:r>
              <a:rPr lang="en-US" sz="1800" dirty="0"/>
              <a:t>(frequency has to follow v):</a:t>
            </a:r>
            <a:endParaRPr lang="fr-FR" sz="1800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576583"/>
              </p:ext>
            </p:extLst>
          </p:nvPr>
        </p:nvGraphicFramePr>
        <p:xfrm>
          <a:off x="827584" y="1164183"/>
          <a:ext cx="7891255" cy="1016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70200" imgH="393700" progId="Equation.3">
                  <p:embed/>
                </p:oleObj>
              </mc:Choice>
              <mc:Fallback>
                <p:oleObj name="Equation" r:id="rId2" imgW="2870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164183"/>
                        <a:ext cx="7891255" cy="10162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273050" y="2132856"/>
            <a:ext cx="869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With</a:t>
            </a:r>
            <a:r>
              <a:rPr lang="fr-FR" sz="1600" dirty="0"/>
              <a:t> </a:t>
            </a:r>
            <a:r>
              <a:rPr lang="fr-FR" dirty="0">
                <a:latin typeface="Times New Roman" charset="0"/>
              </a:rPr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704690"/>
              </p:ext>
            </p:extLst>
          </p:nvPr>
        </p:nvGraphicFramePr>
        <p:xfrm>
          <a:off x="305403" y="2492896"/>
          <a:ext cx="3298304" cy="378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81200" imgH="228600" progId="Equation.DSMT4">
                  <p:embed/>
                </p:oleObj>
              </mc:Choice>
              <mc:Fallback>
                <p:oleObj name="Equation" r:id="rId4" imgW="1981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403" y="2492896"/>
                        <a:ext cx="3298304" cy="3780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365125" y="4941168"/>
            <a:ext cx="4735823" cy="114204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The</a:t>
            </a:r>
            <a:r>
              <a:rPr lang="en-US" sz="1800" b="1" dirty="0">
                <a:solidFill>
                  <a:srgbClr val="FF0000"/>
                </a:solidFill>
              </a:rPr>
              <a:t> synchronous phase </a:t>
            </a:r>
            <a:r>
              <a:rPr lang="en-US" sz="1800" b="1" dirty="0"/>
              <a:t>depends on</a:t>
            </a:r>
          </a:p>
          <a:p>
            <a:pPr lvl="1"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 the </a:t>
            </a:r>
            <a:r>
              <a:rPr lang="en-US" sz="1800" b="1" dirty="0">
                <a:solidFill>
                  <a:srgbClr val="FF0000"/>
                </a:solidFill>
              </a:rPr>
              <a:t>change of the magnetic field</a:t>
            </a:r>
          </a:p>
          <a:p>
            <a:pPr lvl="1"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b="1" dirty="0"/>
              <a:t>and the RF voltage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215090"/>
              </p:ext>
            </p:extLst>
          </p:nvPr>
        </p:nvGraphicFramePr>
        <p:xfrm>
          <a:off x="3870326" y="2329472"/>
          <a:ext cx="4735512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36800" imgH="266700" progId="Equation.3">
                  <p:embed/>
                </p:oleObj>
              </mc:Choice>
              <mc:Fallback>
                <p:oleObj name="Equation" r:id="rId6" imgW="23368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326" y="2329472"/>
                        <a:ext cx="4735512" cy="5397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259632" y="3068960"/>
            <a:ext cx="6163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solidFill>
                  <a:srgbClr val="FF3300"/>
                </a:solidFill>
              </a:rPr>
              <a:t>Synchronous phase </a:t>
            </a:r>
            <a:r>
              <a:rPr lang="en-US" sz="1800" i="1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US" sz="1800" i="1" baseline="-25000" dirty="0" err="1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sz="1800" dirty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sz="1800" dirty="0">
                <a:solidFill>
                  <a:srgbClr val="FF3300"/>
                </a:solidFill>
                <a:latin typeface="+mn-lt"/>
                <a:ea typeface="Lucida Grande"/>
                <a:cs typeface=""/>
              </a:rPr>
              <a:t>changes during</a:t>
            </a:r>
            <a:r>
              <a:rPr lang="en-US" sz="1800" dirty="0">
                <a:solidFill>
                  <a:srgbClr val="FF3300"/>
                </a:solidFill>
                <a:latin typeface="+mn-lt"/>
                <a:cs typeface=""/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energy ramping 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060950" y="3501008"/>
            <a:ext cx="3544888" cy="1046163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548628"/>
              </p:ext>
            </p:extLst>
          </p:nvPr>
        </p:nvGraphicFramePr>
        <p:xfrm>
          <a:off x="1549400" y="3539108"/>
          <a:ext cx="25273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31560" imgH="469800" progId="Equation.3">
                  <p:embed/>
                </p:oleObj>
              </mc:Choice>
              <mc:Fallback>
                <p:oleObj name="Equation" r:id="rId8" imgW="1231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539108"/>
                        <a:ext cx="2527300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625704"/>
              </p:ext>
            </p:extLst>
          </p:nvPr>
        </p:nvGraphicFramePr>
        <p:xfrm>
          <a:off x="5253038" y="3501008"/>
          <a:ext cx="317817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49080" imgH="507960" progId="Equation.3">
                  <p:embed/>
                </p:oleObj>
              </mc:Choice>
              <mc:Fallback>
                <p:oleObj name="Equation" r:id="rId10" imgW="15490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38" y="3501008"/>
                        <a:ext cx="3178175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4365625" y="3850630"/>
            <a:ext cx="442913" cy="298450"/>
            <a:chOff x="3943" y="3724"/>
            <a:chExt cx="279" cy="188"/>
          </a:xfrm>
        </p:grpSpPr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Synchrotron – Energy ramping</a:t>
            </a:r>
            <a:endParaRPr lang="fr-FR" dirty="0"/>
          </a:p>
        </p:txBody>
      </p:sp>
      <p:sp>
        <p:nvSpPr>
          <p:cNvPr id="16" name="Rectangle 32">
            <a:extLst>
              <a:ext uri="{FF2B5EF4-FFF2-40B4-BE49-F238E27FC236}">
                <a16:creationId xmlns:a16="http://schemas.microsoft.com/office/drawing/2014/main" id="{718677DA-A1BD-8C4D-A94F-B450F87DD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1772816"/>
            <a:ext cx="7970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Symbol" pitchFamily="-110" charset="2"/>
              </a:rPr>
              <a:t>r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const.</a:t>
            </a:r>
            <a:endParaRPr sz="1400" noProof="1">
              <a:latin typeface="Symbol" pitchFamily="-110" charset="2"/>
            </a:endParaRPr>
          </a:p>
        </p:txBody>
      </p:sp>
      <p:grpSp>
        <p:nvGrpSpPr>
          <p:cNvPr id="18" name="Group 54">
            <a:extLst>
              <a:ext uri="{FF2B5EF4-FFF2-40B4-BE49-F238E27FC236}">
                <a16:creationId xmlns:a16="http://schemas.microsoft.com/office/drawing/2014/main" id="{09F51C78-A53B-574D-A445-0567161FD4C6}"/>
              </a:ext>
            </a:extLst>
          </p:cNvPr>
          <p:cNvGrpSpPr>
            <a:grpSpLocks/>
          </p:cNvGrpSpPr>
          <p:nvPr/>
        </p:nvGrpSpPr>
        <p:grpSpPr bwMode="auto">
          <a:xfrm>
            <a:off x="5436096" y="4609887"/>
            <a:ext cx="3240360" cy="1987465"/>
            <a:chOff x="2292" y="1118"/>
            <a:chExt cx="2083" cy="1720"/>
          </a:xfrm>
        </p:grpSpPr>
        <p:sp>
          <p:nvSpPr>
            <p:cNvPr id="19" name="Line 3">
              <a:extLst>
                <a:ext uri="{FF2B5EF4-FFF2-40B4-BE49-F238E27FC236}">
                  <a16:creationId xmlns:a16="http://schemas.microsoft.com/office/drawing/2014/main" id="{36C5933F-36A1-F348-803B-446B0A082E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2" y="111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4">
              <a:extLst>
                <a:ext uri="{FF2B5EF4-FFF2-40B4-BE49-F238E27FC236}">
                  <a16:creationId xmlns:a16="http://schemas.microsoft.com/office/drawing/2014/main" id="{8099CAA7-EB66-2540-B22F-AAEE2CCC87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1461"/>
              <a:ext cx="1692" cy="1182"/>
              <a:chOff x="882" y="2259"/>
              <a:chExt cx="1350" cy="1137"/>
            </a:xfrm>
          </p:grpSpPr>
          <p:grpSp>
            <p:nvGrpSpPr>
              <p:cNvPr id="29" name="Group 5">
                <a:extLst>
                  <a:ext uri="{FF2B5EF4-FFF2-40B4-BE49-F238E27FC236}">
                    <a16:creationId xmlns:a16="http://schemas.microsoft.com/office/drawing/2014/main" id="{FBD27BBB-5A8F-AB41-821F-ACC4F204B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31" name="Freeform 6">
                  <a:extLst>
                    <a:ext uri="{FF2B5EF4-FFF2-40B4-BE49-F238E27FC236}">
                      <a16:creationId xmlns:a16="http://schemas.microsoft.com/office/drawing/2014/main" id="{871B2BAB-6F15-5646-A753-959B6D0AB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7">
                  <a:extLst>
                    <a:ext uri="{FF2B5EF4-FFF2-40B4-BE49-F238E27FC236}">
                      <a16:creationId xmlns:a16="http://schemas.microsoft.com/office/drawing/2014/main" id="{12938B95-3319-B44F-AA3E-234EBCAF54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156B766-3A9F-4143-8691-04DB1AA2C8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82" y="2827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CF1D1822-3D53-CC4C-B34E-D78FA95CAB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2" y="2051"/>
              <a:ext cx="20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4">
              <a:extLst>
                <a:ext uri="{FF2B5EF4-FFF2-40B4-BE49-F238E27FC236}">
                  <a16:creationId xmlns:a16="http://schemas.microsoft.com/office/drawing/2014/main" id="{4085B7A6-EE87-5F47-8066-BEE10347B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3" y="1591"/>
              <a:ext cx="0" cy="45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5">
              <a:extLst>
                <a:ext uri="{FF2B5EF4-FFF2-40B4-BE49-F238E27FC236}">
                  <a16:creationId xmlns:a16="http://schemas.microsoft.com/office/drawing/2014/main" id="{47835ACD-3CD5-4447-8BBA-1426BEC9C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2068"/>
              <a:ext cx="24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</a:t>
              </a:r>
              <a:r>
                <a:rPr 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sz="1800" baseline="-250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Oval 16">
              <a:extLst>
                <a:ext uri="{FF2B5EF4-FFF2-40B4-BE49-F238E27FC236}">
                  <a16:creationId xmlns:a16="http://schemas.microsoft.com/office/drawing/2014/main" id="{90C4C72D-9E0F-0F43-B03C-DA703F67E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" y="2014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7">
              <a:extLst>
                <a:ext uri="{FF2B5EF4-FFF2-40B4-BE49-F238E27FC236}">
                  <a16:creationId xmlns:a16="http://schemas.microsoft.com/office/drawing/2014/main" id="{AB029F41-ACC1-FD46-98C3-EA71497A7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4" y="1514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6" name="Object 2">
              <a:extLst>
                <a:ext uri="{FF2B5EF4-FFF2-40B4-BE49-F238E27FC236}">
                  <a16:creationId xmlns:a16="http://schemas.microsoft.com/office/drawing/2014/main" id="{BDBD7663-3549-8A49-B56D-977958DBF3B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535271"/>
                </p:ext>
              </p:extLst>
            </p:nvPr>
          </p:nvGraphicFramePr>
          <p:xfrm>
            <a:off x="2503" y="1118"/>
            <a:ext cx="270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241200" imgH="215640" progId="Equation.3">
                    <p:embed/>
                  </p:oleObj>
                </mc:Choice>
                <mc:Fallback>
                  <p:oleObj name="Equation" r:id="rId12" imgW="241200" imgH="215640" progId="Equation.3">
                    <p:embed/>
                    <p:pic>
                      <p:nvPicPr>
                        <p:cNvPr id="15" name="Object 2">
                          <a:extLst>
                            <a:ext uri="{FF2B5EF4-FFF2-40B4-BE49-F238E27FC236}">
                              <a16:creationId xmlns:a16="http://schemas.microsoft.com/office/drawing/2014/main" id="{9FF10A42-C126-FD4F-9DAE-E73759B4560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1118"/>
                          <a:ext cx="270" cy="3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3">
              <a:extLst>
                <a:ext uri="{FF2B5EF4-FFF2-40B4-BE49-F238E27FC236}">
                  <a16:creationId xmlns:a16="http://schemas.microsoft.com/office/drawing/2014/main" id="{68BEA60A-F94D-C943-A3C4-9709BBB4DCC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8748780"/>
                </p:ext>
              </p:extLst>
            </p:nvPr>
          </p:nvGraphicFramePr>
          <p:xfrm>
            <a:off x="3723" y="2108"/>
            <a:ext cx="652" cy="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583920" imgH="215640" progId="Equation.3">
                    <p:embed/>
                  </p:oleObj>
                </mc:Choice>
                <mc:Fallback>
                  <p:oleObj name="Equation" r:id="rId14" imgW="583920" imgH="215640" progId="Equation.3">
                    <p:embed/>
                    <p:pic>
                      <p:nvPicPr>
                        <p:cNvPr id="16" name="Object 3">
                          <a:extLst>
                            <a:ext uri="{FF2B5EF4-FFF2-40B4-BE49-F238E27FC236}">
                              <a16:creationId xmlns:a16="http://schemas.microsoft.com/office/drawing/2014/main" id="{1054D4A3-407F-D841-89E8-BD2AFB616A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3" y="2108"/>
                          <a:ext cx="652" cy="4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Line 21">
              <a:extLst>
                <a:ext uri="{FF2B5EF4-FFF2-40B4-BE49-F238E27FC236}">
                  <a16:creationId xmlns:a16="http://schemas.microsoft.com/office/drawing/2014/main" id="{C00182DF-B56F-CE40-8F7C-EAA3BE6A01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3" y="1666"/>
              <a:ext cx="131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27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1691680" y="4005064"/>
            <a:ext cx="5040560" cy="108012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80728"/>
            <a:ext cx="5019030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During the energy ramping, </a:t>
            </a:r>
            <a:r>
              <a:rPr lang="en-US" sz="1800" dirty="0">
                <a:solidFill>
                  <a:srgbClr val="FF0000"/>
                </a:solidFill>
              </a:rPr>
              <a:t>the RF frequency increases </a:t>
            </a:r>
            <a:r>
              <a:rPr lang="en-US" sz="1800" dirty="0"/>
              <a:t>to follow the increase of the revolution frequency :</a:t>
            </a:r>
            <a:endParaRPr lang="fr-FR" sz="1800" dirty="0"/>
          </a:p>
        </p:txBody>
      </p:sp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323528" y="3195037"/>
            <a:ext cx="804336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Since			       the RF frequency must follow the variation of the B field with the law</a:t>
            </a:r>
            <a:r>
              <a:rPr lang="fr-FR" sz="1600" dirty="0"/>
              <a:t> </a:t>
            </a:r>
            <a:r>
              <a:rPr lang="fr-FR" dirty="0">
                <a:latin typeface="Times New Roman" charset="0"/>
              </a:rPr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666217"/>
              </p:ext>
            </p:extLst>
          </p:nvPr>
        </p:nvGraphicFramePr>
        <p:xfrm>
          <a:off x="1092200" y="3140968"/>
          <a:ext cx="24558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9200" imgH="241300" progId="Equation.3">
                  <p:embed/>
                </p:oleObj>
              </mc:Choice>
              <mc:Fallback>
                <p:oleObj name="Equation" r:id="rId2" imgW="1219200" imgH="241300" progId="Equation.3">
                  <p:embed/>
                  <p:pic>
                    <p:nvPicPr>
                      <p:cNvPr id="296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3140968"/>
                        <a:ext cx="2455863" cy="482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3528" y="2195572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Hence:					      </a:t>
            </a:r>
            <a:r>
              <a:rPr lang="fr-FR" sz="1600" dirty="0"/>
              <a:t>( </a:t>
            </a:r>
            <a:r>
              <a:rPr lang="fr-FR" sz="1600" dirty="0" err="1"/>
              <a:t>using</a:t>
            </a:r>
            <a:r>
              <a:rPr lang="fr-FR" sz="1600" dirty="0"/>
              <a:t>			)</a:t>
            </a:r>
            <a:endParaRPr lang="fr-FR" dirty="0">
              <a:latin typeface="Times New Roman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025580"/>
              </p:ext>
            </p:extLst>
          </p:nvPr>
        </p:nvGraphicFramePr>
        <p:xfrm>
          <a:off x="1259632" y="2060848"/>
          <a:ext cx="364795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44700" imgH="444500" progId="Equation.3">
                  <p:embed/>
                </p:oleObj>
              </mc:Choice>
              <mc:Fallback>
                <p:oleObj name="Equation" r:id="rId4" imgW="2044700" imgH="44450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9632" y="2060848"/>
                        <a:ext cx="3647950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635015"/>
              </p:ext>
            </p:extLst>
          </p:nvPr>
        </p:nvGraphicFramePr>
        <p:xfrm>
          <a:off x="6153794" y="2204864"/>
          <a:ext cx="23066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98600" imgH="228600" progId="Equation.3">
                  <p:embed/>
                </p:oleObj>
              </mc:Choice>
              <mc:Fallback>
                <p:oleObj name="Equation" r:id="rId6" imgW="1498600" imgH="2286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53794" y="2204864"/>
                        <a:ext cx="2306638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48590"/>
              </p:ext>
            </p:extLst>
          </p:nvPr>
        </p:nvGraphicFramePr>
        <p:xfrm>
          <a:off x="1735852" y="4001765"/>
          <a:ext cx="4958210" cy="108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438400" imgH="533400" progId="Equation.3">
                  <p:embed/>
                </p:oleObj>
              </mc:Choice>
              <mc:Fallback>
                <p:oleObj name="Equation" r:id="rId8" imgW="2438400" imgH="5334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35852" y="4001765"/>
                        <a:ext cx="4958210" cy="1083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95536" y="5445224"/>
            <a:ext cx="8043366" cy="37875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800" b="1" dirty="0">
                <a:solidFill>
                  <a:srgbClr val="FF3300"/>
                </a:solidFill>
              </a:rPr>
              <a:t>RF frequency program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during acceleration </a:t>
            </a:r>
            <a:r>
              <a:rPr lang="en-US" sz="1800" b="1" dirty="0">
                <a:solidFill>
                  <a:srgbClr val="FF3300"/>
                </a:solidFill>
              </a:rPr>
              <a:t>determined by B-field !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Synchrotron – Frequency change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𝐵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75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9C2477-EF4A-0743-B672-E2EB7EA0E2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" t="12222" r="2082" b="8000"/>
          <a:stretch/>
        </p:blipFill>
        <p:spPr>
          <a:xfrm>
            <a:off x="199740" y="1628800"/>
            <a:ext cx="4300252" cy="4537920"/>
          </a:xfrm>
          <a:prstGeom prst="rect">
            <a:avLst/>
          </a:prstGeom>
        </p:spPr>
      </p:pic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80729"/>
            <a:ext cx="8475414" cy="37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During the energy ramping, the </a:t>
            </a:r>
            <a:r>
              <a:rPr lang="en-US" sz="1800" dirty="0">
                <a:solidFill>
                  <a:srgbClr val="FF0000"/>
                </a:solidFill>
              </a:rPr>
              <a:t>B-field </a:t>
            </a:r>
            <a:r>
              <a:rPr lang="en-US" sz="1800" dirty="0"/>
              <a:t>and the </a:t>
            </a:r>
            <a:r>
              <a:rPr lang="en-US" sz="1800" dirty="0">
                <a:solidFill>
                  <a:srgbClr val="FF0000"/>
                </a:solidFill>
              </a:rPr>
              <a:t>revolution frequency </a:t>
            </a:r>
            <a:r>
              <a:rPr lang="en-US" sz="1800" dirty="0"/>
              <a:t>increase </a:t>
            </a:r>
            <a:endParaRPr lang="fr-FR" sz="1800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Example: PS - Field / Frequency change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28402-B938-904B-8344-539CF36558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2" t="12222" r="2082" b="7980"/>
          <a:stretch/>
        </p:blipFill>
        <p:spPr>
          <a:xfrm>
            <a:off x="4644008" y="1628800"/>
            <a:ext cx="4299138" cy="4537919"/>
          </a:xfrm>
          <a:prstGeom prst="rect">
            <a:avLst/>
          </a:prstGeom>
        </p:spPr>
      </p:pic>
      <p:sp>
        <p:nvSpPr>
          <p:cNvPr id="20" name="Line 60">
            <a:extLst>
              <a:ext uri="{FF2B5EF4-FFF2-40B4-BE49-F238E27FC236}">
                <a16:creationId xmlns:a16="http://schemas.microsoft.com/office/drawing/2014/main" id="{AA88214B-3D1A-5743-8670-2C5D8F0A3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2193" y="6309321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solid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806A0C-9E47-6B4B-8799-04BB3E43490A}"/>
              </a:ext>
            </a:extLst>
          </p:cNvPr>
          <p:cNvSpPr txBox="1"/>
          <p:nvPr/>
        </p:nvSpPr>
        <p:spPr>
          <a:xfrm>
            <a:off x="1691680" y="6125235"/>
            <a:ext cx="1170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time (</a:t>
            </a:r>
            <a:r>
              <a:rPr lang="en-US" sz="2000" dirty="0" err="1">
                <a:latin typeface="Times" pitchFamily="2" charset="0"/>
              </a:rPr>
              <a:t>ms</a:t>
            </a:r>
            <a:r>
              <a:rPr lang="en-US" sz="2000" dirty="0">
                <a:latin typeface="Times" pitchFamily="2" charset="0"/>
              </a:rPr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04188-D265-F045-9FF7-4B473D7FA21B}"/>
              </a:ext>
            </a:extLst>
          </p:cNvPr>
          <p:cNvSpPr/>
          <p:nvPr/>
        </p:nvSpPr>
        <p:spPr>
          <a:xfrm>
            <a:off x="611560" y="198884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B-field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055391-4131-954D-91CC-E6A764A310BE}"/>
              </a:ext>
            </a:extLst>
          </p:cNvPr>
          <p:cNvSpPr/>
          <p:nvPr/>
        </p:nvSpPr>
        <p:spPr>
          <a:xfrm>
            <a:off x="5511680" y="5157192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revolution frequency 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6990FB-7E7D-9046-8B57-A74907FE652B}"/>
              </a:ext>
            </a:extLst>
          </p:cNvPr>
          <p:cNvSpPr/>
          <p:nvPr/>
        </p:nvSpPr>
        <p:spPr>
          <a:xfrm>
            <a:off x="5076056" y="1949931"/>
            <a:ext cx="11785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kinetic</a:t>
            </a:r>
          </a:p>
          <a:p>
            <a:r>
              <a:rPr lang="en-US" dirty="0">
                <a:solidFill>
                  <a:srgbClr val="FF0000"/>
                </a:solidFill>
              </a:rPr>
              <a:t>energy</a:t>
            </a:r>
            <a:endParaRPr lang="en-US" dirty="0"/>
          </a:p>
        </p:txBody>
      </p:sp>
      <p:sp>
        <p:nvSpPr>
          <p:cNvPr id="25" name="Line 60">
            <a:extLst>
              <a:ext uri="{FF2B5EF4-FFF2-40B4-BE49-F238E27FC236}">
                <a16:creationId xmlns:a16="http://schemas.microsoft.com/office/drawing/2014/main" id="{B4BC56D5-EFCD-0947-9EC8-593D6AD27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0642" y="6350805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solid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A9FC7C-000D-CD4F-BA32-4CF7695D15B2}"/>
              </a:ext>
            </a:extLst>
          </p:cNvPr>
          <p:cNvSpPr txBox="1"/>
          <p:nvPr/>
        </p:nvSpPr>
        <p:spPr>
          <a:xfrm>
            <a:off x="6420129" y="6166719"/>
            <a:ext cx="1170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time (</a:t>
            </a:r>
            <a:r>
              <a:rPr lang="en-US" sz="2000" dirty="0" err="1">
                <a:latin typeface="Times" pitchFamily="2" charset="0"/>
              </a:rPr>
              <a:t>ms</a:t>
            </a:r>
            <a:r>
              <a:rPr lang="en-US" sz="2000" dirty="0">
                <a:latin typeface="Times" pitchFamily="2" charset="0"/>
              </a:rPr>
              <a:t>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34F5408-7B14-BB4C-8A4D-E4BCA67E885E}"/>
              </a:ext>
            </a:extLst>
          </p:cNvPr>
          <p:cNvSpPr/>
          <p:nvPr/>
        </p:nvSpPr>
        <p:spPr>
          <a:xfrm>
            <a:off x="611560" y="5271591"/>
            <a:ext cx="2263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B-field change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9A1011-47E6-2844-A91B-CFEBD50FD032}"/>
              </a:ext>
            </a:extLst>
          </p:cNvPr>
          <p:cNvSpPr/>
          <p:nvPr/>
        </p:nvSpPr>
        <p:spPr>
          <a:xfrm>
            <a:off x="2851481" y="4180573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‘B-dot’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22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162885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roundabout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8B3AC2-F82E-4541-B825-EFA710281118}"/>
              </a:ext>
            </a:extLst>
          </p:cNvPr>
          <p:cNvSpPr/>
          <p:nvPr/>
        </p:nvSpPr>
        <p:spPr>
          <a:xfrm>
            <a:off x="7019858" y="5693186"/>
            <a:ext cx="2232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" pitchFamily="2" charset="0"/>
              </a:rPr>
              <a:t>www.formula1.com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02E0A2-CAEF-734D-A963-E1FDAB03F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253329"/>
            <a:ext cx="6660232" cy="3125186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FA9C50C-0DFA-3C48-8551-61782F3D5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980729"/>
            <a:ext cx="8475414" cy="98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Finally a real-life problem: what is the </a:t>
            </a:r>
            <a:r>
              <a:rPr lang="en-US" sz="1800" dirty="0">
                <a:solidFill>
                  <a:srgbClr val="FF0000"/>
                </a:solidFill>
              </a:rPr>
              <a:t>fastest way through a roundabout</a:t>
            </a:r>
            <a:r>
              <a:rPr lang="en-US" sz="1800" dirty="0"/>
              <a:t>?</a:t>
            </a:r>
          </a:p>
          <a:p>
            <a:pPr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r>
              <a:rPr lang="en-US" sz="1800" dirty="0"/>
              <a:t>Most CERN people encounter this near the French entrance to CERN.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4074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162885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Optimize the roundabout!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8B3AC2-F82E-4541-B825-EFA710281118}"/>
              </a:ext>
            </a:extLst>
          </p:cNvPr>
          <p:cNvSpPr/>
          <p:nvPr/>
        </p:nvSpPr>
        <p:spPr>
          <a:xfrm>
            <a:off x="7019858" y="5693186"/>
            <a:ext cx="2232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" pitchFamily="2" charset="0"/>
              </a:rPr>
              <a:t>www.formula1.com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3BAF23-6A37-7849-86FD-6287796C5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836712"/>
            <a:ext cx="6408712" cy="49049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CDFFF9-F396-4C47-9A5C-45CFFA88AACF}"/>
              </a:ext>
            </a:extLst>
          </p:cNvPr>
          <p:cNvSpPr/>
          <p:nvPr/>
        </p:nvSpPr>
        <p:spPr>
          <a:xfrm>
            <a:off x="755576" y="580526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The magic roundabout in </a:t>
            </a:r>
            <a:r>
              <a:rPr lang="en-US" sz="1800" dirty="0" err="1"/>
              <a:t>Swindon</a:t>
            </a:r>
            <a:r>
              <a:rPr lang="en-US" sz="1800" dirty="0"/>
              <a:t>, UK!</a:t>
            </a:r>
          </a:p>
          <a:p>
            <a:r>
              <a:rPr lang="en-US" sz="1800" dirty="0"/>
              <a:t>Video: </a:t>
            </a:r>
            <a:r>
              <a:rPr lang="en-US" sz="1800" dirty="0">
                <a:hlinkClick r:id="rId4"/>
              </a:rPr>
              <a:t>https://www.youtube.com/watch?v=6OGvj7GZSIo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7796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C75BF9-B387-3845-9D05-84029913A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162885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8B3AC2-F82E-4541-B825-EFA710281118}"/>
              </a:ext>
            </a:extLst>
          </p:cNvPr>
          <p:cNvSpPr/>
          <p:nvPr/>
        </p:nvSpPr>
        <p:spPr>
          <a:xfrm>
            <a:off x="7019858" y="5693186"/>
            <a:ext cx="2232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" pitchFamily="2" charset="0"/>
              </a:rPr>
              <a:t>www.formula1.com</a:t>
            </a:r>
          </a:p>
        </p:txBody>
      </p:sp>
    </p:spTree>
    <p:extLst>
      <p:ext uri="{BB962C8B-B14F-4D97-AF65-F5344CB8AC3E}">
        <p14:creationId xmlns:p14="http://schemas.microsoft.com/office/powerpoint/2010/main" val="5459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5020" y="3105307"/>
            <a:ext cx="517396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80119-689A-414A-B539-72EBC826A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0" y="1920"/>
            <a:ext cx="2514600" cy="91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6BC2C8-F763-DB49-A705-872B19CE4C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7818" y1="20000" x2="17818" y2="20000"/>
                        <a14:foregroundMark x1="18545" y1="90000" x2="18545" y2="90000"/>
                        <a14:foregroundMark x1="4364" y1="14000" x2="4364" y2="14000"/>
                        <a14:foregroundMark x1="5455" y1="94000" x2="5455" y2="94000"/>
                        <a14:foregroundMark x1="72727" y1="84000" x2="72727" y2="84000"/>
                        <a14:foregroundMark x1="53455" y1="52000" x2="53455" y2="52000"/>
                        <a14:foregroundMark x1="39636" y1="33000" x2="39636" y2="33000"/>
                        <a14:foregroundMark x1="39636" y1="70000" x2="39636" y2="70000"/>
                        <a14:foregroundMark x1="13455" y1="63000" x2="13455" y2="63000"/>
                        <a14:backgroundMark x1="29818" y1="18000" x2="29818" y2="1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4700" y="1340768"/>
            <a:ext cx="25146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3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0254 C -0.23281 0.00254 -0.42517 0.19491 -0.42517 0.43241 C -0.42517 0.67014 -0.23281 0.86366 0.00365 0.86366 C 0.2401 0.86366 0.43316 0.67014 0.43316 0.43241 C 0.43316 0.19491 0.2401 0.00254 0.00365 0.00254 Z " pathEditMode="fixed" rAng="0" ptsTypes="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430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C -0.15278 1.48148E-6 -0.27587 0.10995 -0.27587 0.24653 C -0.27587 0.38217 -0.15278 0.49329 -2.22222E-6 0.49329 C 0.15209 0.49329 0.27674 0.38217 0.27674 0.24653 C 0.27674 0.10995 0.15209 1.48148E-6 -2.22222E-6 1.48148E-6 Z " pathEditMode="fixed" rAng="0" ptsTypes="AAAAA">
                                      <p:cBhvr>
                                        <p:cTn id="10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46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Formula 1 Race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38" name="Text Box 48"/>
              <p:cNvSpPr txBox="1">
                <a:spLocks noChangeArrowheads="1"/>
              </p:cNvSpPr>
              <p:nvPr/>
            </p:nvSpPr>
            <p:spPr bwMode="auto">
              <a:xfrm>
                <a:off x="2970859" y="1126485"/>
                <a:ext cx="6065637" cy="3770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dirty="0"/>
                  <a:t>A F1 car wants to overtake another car! It will have a </a:t>
                </a:r>
              </a:p>
              <a:p>
                <a:pPr marL="285750" indent="-285750">
                  <a:spcBef>
                    <a:spcPct val="50000"/>
                  </a:spcBef>
                  <a:buFont typeface="Arial" charset="0"/>
                  <a:buChar char="•"/>
                </a:pPr>
                <a:r>
                  <a:rPr lang="en-US" sz="1800" dirty="0"/>
                  <a:t>a </a:t>
                </a:r>
                <a:r>
                  <a:rPr lang="en-US" sz="1800" dirty="0">
                    <a:solidFill>
                      <a:srgbClr val="FF0000"/>
                    </a:solidFill>
                  </a:rPr>
                  <a:t>different track length </a:t>
                </a:r>
                <a:r>
                  <a:rPr lang="en-US" sz="1800" dirty="0"/>
                  <a:t>due to a ‘dispersion orbit’</a:t>
                </a:r>
              </a:p>
              <a:p>
                <a:pPr marL="285750" indent="-285750">
                  <a:spcBef>
                    <a:spcPct val="50000"/>
                  </a:spcBef>
                  <a:buFont typeface="Arial" charset="0"/>
                  <a:buChar char="•"/>
                </a:pPr>
                <a:r>
                  <a:rPr lang="en-US" sz="1800" dirty="0"/>
                  <a:t>and a </a:t>
                </a:r>
                <a:r>
                  <a:rPr lang="en-US" sz="1800" dirty="0">
                    <a:solidFill>
                      <a:srgbClr val="FF0000"/>
                    </a:solidFill>
                  </a:rPr>
                  <a:t>different velocity</a:t>
                </a:r>
                <a:r>
                  <a:rPr lang="en-US" sz="1800" dirty="0"/>
                  <a:t>.</a:t>
                </a:r>
              </a:p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1800" dirty="0"/>
                  <a:t>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br>
                  <a:rPr lang="en-US" b="0" i="1" dirty="0">
                    <a:latin typeface="Cambria Math" panose="02040503050406030204" pitchFamily="18" charset="0"/>
                  </a:rPr>
                </a:br>
                <a:r>
                  <a:rPr lang="en-US" b="0" dirty="0">
                    <a:latin typeface="Cambria Math" panose="02040503050406030204" pitchFamily="18" charset="0"/>
                  </a:rPr>
                  <a:t>=&gt; 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  <a:p>
                <a:pPr>
                  <a:spcBef>
                    <a:spcPct val="50000"/>
                  </a:spcBef>
                </a:pPr>
                <a:r>
                  <a:rPr lang="en-US" sz="1800" dirty="0"/>
                  <a:t>The winner depends on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relative change in speed </a:t>
                </a:r>
                <a:r>
                  <a:rPr lang="en-US" sz="1800" dirty="0"/>
                  <a:t>compared to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relative change in track length!</a:t>
                </a:r>
                <a:endParaRPr lang="en-US" sz="1800" dirty="0"/>
              </a:p>
            </p:txBody>
          </p:sp>
        </mc:Choice>
        <mc:Fallback xmlns="">
          <p:sp>
            <p:nvSpPr>
              <p:cNvPr id="30738" name="Text 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0859" y="1126485"/>
                <a:ext cx="6065637" cy="3770904"/>
              </a:xfrm>
              <a:prstGeom prst="rect">
                <a:avLst/>
              </a:prstGeom>
              <a:blipFill>
                <a:blip r:embed="rId3"/>
                <a:stretch>
                  <a:fillRect l="-1461" t="-6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41" name="Text Box 53"/>
          <p:cNvSpPr txBox="1">
            <a:spLocks noChangeArrowheads="1"/>
          </p:cNvSpPr>
          <p:nvPr/>
        </p:nvSpPr>
        <p:spPr bwMode="auto">
          <a:xfrm>
            <a:off x="245331" y="3511153"/>
            <a:ext cx="245446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v=speed of the car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R=track physical radius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T=revolution period</a:t>
            </a:r>
          </a:p>
          <a:p>
            <a:pPr>
              <a:spcBef>
                <a:spcPct val="50000"/>
              </a:spcBef>
            </a:pPr>
            <a:r>
              <a:rPr lang="en-US" sz="1600" dirty="0" err="1"/>
              <a:t>f</a:t>
            </a:r>
            <a:r>
              <a:rPr lang="en-US" sz="1600" baseline="-25000" dirty="0" err="1"/>
              <a:t>r</a:t>
            </a:r>
            <a:r>
              <a:rPr lang="en-US" sz="1600" dirty="0"/>
              <a:t>=revolution frequency</a:t>
            </a:r>
            <a:endParaRPr lang="fr-FR" sz="1600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79512" y="764704"/>
            <a:ext cx="2232248" cy="2592287"/>
            <a:chOff x="133274" y="990600"/>
            <a:chExt cx="3056067" cy="3548980"/>
          </a:xfrm>
        </p:grpSpPr>
        <p:sp>
          <p:nvSpPr>
            <p:cNvPr id="30728" name="Line 15"/>
            <p:cNvSpPr>
              <a:spLocks noChangeAspect="1" noChangeShapeType="1"/>
            </p:cNvSpPr>
            <p:nvPr/>
          </p:nvSpPr>
          <p:spPr bwMode="auto">
            <a:xfrm>
              <a:off x="1828800" y="1600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Oval 33"/>
            <p:cNvSpPr>
              <a:spLocks noChangeArrowheads="1"/>
            </p:cNvSpPr>
            <p:nvPr/>
          </p:nvSpPr>
          <p:spPr bwMode="auto">
            <a:xfrm>
              <a:off x="133274" y="1490529"/>
              <a:ext cx="3056067" cy="3049051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32" name="Oval 35"/>
            <p:cNvSpPr>
              <a:spLocks noChangeArrowheads="1"/>
            </p:cNvSpPr>
            <p:nvPr/>
          </p:nvSpPr>
          <p:spPr bwMode="auto">
            <a:xfrm>
              <a:off x="626189" y="2023617"/>
              <a:ext cx="2084461" cy="202305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Text Box 39"/>
            <p:cNvSpPr txBox="1">
              <a:spLocks noChangeAspect="1" noChangeArrowheads="1"/>
            </p:cNvSpPr>
            <p:nvPr/>
          </p:nvSpPr>
          <p:spPr bwMode="auto">
            <a:xfrm>
              <a:off x="956337" y="2424708"/>
              <a:ext cx="916919" cy="47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slow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  <p:sp>
          <p:nvSpPr>
            <p:cNvPr id="30735" name="Line 42"/>
            <p:cNvSpPr>
              <a:spLocks noChangeShapeType="1"/>
            </p:cNvSpPr>
            <p:nvPr/>
          </p:nvSpPr>
          <p:spPr bwMode="auto">
            <a:xfrm flipV="1">
              <a:off x="2400679" y="2526091"/>
              <a:ext cx="640119" cy="14041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Text Box 44"/>
            <p:cNvSpPr txBox="1">
              <a:spLocks noChangeAspect="1" noChangeArrowheads="1"/>
            </p:cNvSpPr>
            <p:nvPr/>
          </p:nvSpPr>
          <p:spPr bwMode="auto">
            <a:xfrm>
              <a:off x="1676415" y="2432723"/>
              <a:ext cx="922653" cy="46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600" dirty="0" err="1">
                  <a:solidFill>
                    <a:srgbClr val="FF3300"/>
                  </a:solidFill>
                </a:rPr>
                <a:t>fast</a:t>
              </a:r>
              <a:r>
                <a:rPr lang="fr-FR" sz="1600" dirty="0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30737" name="Line 46"/>
            <p:cNvSpPr>
              <a:spLocks noChangeShapeType="1"/>
            </p:cNvSpPr>
            <p:nvPr/>
          </p:nvSpPr>
          <p:spPr bwMode="auto">
            <a:xfrm flipH="1" flipV="1">
              <a:off x="795176" y="2517337"/>
              <a:ext cx="239877" cy="14917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Text Box 54"/>
            <p:cNvSpPr txBox="1">
              <a:spLocks noChangeAspect="1" noChangeArrowheads="1"/>
            </p:cNvSpPr>
            <p:nvPr/>
          </p:nvSpPr>
          <p:spPr bwMode="auto">
            <a:xfrm>
              <a:off x="1447800" y="990600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0744" name="Text Box 56"/>
            <p:cNvSpPr txBox="1">
              <a:spLocks noChangeAspect="1" noChangeArrowheads="1"/>
            </p:cNvSpPr>
            <p:nvPr/>
          </p:nvSpPr>
          <p:spPr bwMode="auto">
            <a:xfrm>
              <a:off x="731519" y="2985708"/>
              <a:ext cx="1964908" cy="863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Circumference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/>
                <a:t>        2</a:t>
              </a:r>
              <a:r>
                <a:rPr lang="en-US" sz="1400" dirty="0">
                  <a:sym typeface="Symbol" charset="2"/>
                </a:rPr>
                <a:t>R</a:t>
              </a:r>
              <a:endParaRPr lang="fr-FR" sz="1400"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1380119-689A-414A-B539-72EBC826A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207" y="980728"/>
            <a:ext cx="720080" cy="2618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6BC2C8-F763-DB49-A705-872B19CE4C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7818" y1="20000" x2="17818" y2="20000"/>
                        <a14:foregroundMark x1="18545" y1="90000" x2="18545" y2="90000"/>
                        <a14:foregroundMark x1="4364" y1="14000" x2="4364" y2="14000"/>
                        <a14:foregroundMark x1="5455" y1="94000" x2="5455" y2="94000"/>
                        <a14:foregroundMark x1="72727" y1="84000" x2="72727" y2="84000"/>
                        <a14:foregroundMark x1="53455" y1="52000" x2="53455" y2="52000"/>
                        <a14:foregroundMark x1="39636" y1="33000" x2="39636" y2="33000"/>
                        <a14:foregroundMark x1="39636" y1="70000" x2="39636" y2="70000"/>
                        <a14:foregroundMark x1="13455" y1="63000" x2="13455" y2="63000"/>
                        <a14:backgroundMark x1="29818" y1="18000" x2="29818" y2="1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4207" y="1366953"/>
            <a:ext cx="720080" cy="261847"/>
          </a:xfrm>
          <a:prstGeom prst="rect">
            <a:avLst/>
          </a:prstGeom>
        </p:spPr>
      </p:pic>
      <p:sp>
        <p:nvSpPr>
          <p:cNvPr id="18" name="Text Box 51">
            <a:extLst>
              <a:ext uri="{FF2B5EF4-FFF2-40B4-BE49-F238E27FC236}">
                <a16:creationId xmlns:a16="http://schemas.microsoft.com/office/drawing/2014/main" id="{6F805270-E1EA-C948-A7A0-BD01CA09F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1189" y="5346739"/>
            <a:ext cx="5921621" cy="646331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If the </a:t>
            </a:r>
            <a:r>
              <a:rPr lang="en-US" sz="1800" dirty="0">
                <a:solidFill>
                  <a:srgbClr val="FF0000"/>
                </a:solidFill>
              </a:rPr>
              <a:t>relative change in speed </a:t>
            </a:r>
            <a:r>
              <a:rPr lang="en-US" sz="1800" dirty="0"/>
              <a:t>is </a:t>
            </a:r>
            <a:r>
              <a:rPr lang="en-US" sz="1800" dirty="0">
                <a:solidFill>
                  <a:srgbClr val="FF0000"/>
                </a:solidFill>
              </a:rPr>
              <a:t>larger than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relative change in track length </a:t>
            </a:r>
            <a:r>
              <a:rPr lang="en-US" sz="1800" dirty="0">
                <a:latin typeface="Times" pitchFamily="2" charset="0"/>
              </a:rPr>
              <a:t>=&gt;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red</a:t>
            </a:r>
            <a:r>
              <a:rPr lang="en-US" sz="1800" dirty="0"/>
              <a:t> car will win! </a:t>
            </a:r>
          </a:p>
        </p:txBody>
      </p:sp>
    </p:spTree>
    <p:extLst>
      <p:ext uri="{BB962C8B-B14F-4D97-AF65-F5344CB8AC3E}">
        <p14:creationId xmlns:p14="http://schemas.microsoft.com/office/powerpoint/2010/main" val="424513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C -0.06719 2.96296E-6 -0.12135 0.07315 -0.12135 0.16412 C -0.12135 0.25532 -0.06719 0.32963 -2.22222E-6 0.32963 C 0.06719 0.32963 0.12275 0.25532 0.12275 0.16412 C 0.12275 0.07315 0.06719 2.96296E-6 -2.22222E-6 2.96296E-6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64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C -0.04409 2.22222E-6 -0.07916 0.04838 -0.07916 0.10903 C -0.07916 0.16944 -0.04409 0.21921 -4.72222E-6 0.21921 C 0.04393 0.21921 0.08004 0.16944 0.08004 0.10903 C 0.08004 0.04838 0.04393 2.22222E-6 -4.72222E-6 2.22222E-6 Z " pathEditMode="relative" rAng="0" ptsTypes="AAAAA">
                                      <p:cBhvr>
                                        <p:cTn id="10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9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Overtaking in a Synchrotron</a:t>
            </a:r>
            <a:endParaRPr lang="fr-FR" dirty="0"/>
          </a:p>
        </p:txBody>
      </p:sp>
      <p:sp>
        <p:nvSpPr>
          <p:cNvPr id="30738" name="Text Box 48"/>
          <p:cNvSpPr txBox="1">
            <a:spLocks noChangeArrowheads="1"/>
          </p:cNvSpPr>
          <p:nvPr/>
        </p:nvSpPr>
        <p:spPr bwMode="auto">
          <a:xfrm>
            <a:off x="2970859" y="908720"/>
            <a:ext cx="6065637" cy="132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480"/>
              </a:spcBef>
            </a:pPr>
            <a:r>
              <a:rPr lang="en-US" sz="1800" dirty="0"/>
              <a:t>A particle slightly shifted in momentum will have a </a:t>
            </a:r>
          </a:p>
          <a:p>
            <a:pPr marL="285750" indent="-285750">
              <a:spcBef>
                <a:spcPts val="480"/>
              </a:spcBef>
              <a:buFont typeface="Arial" charset="0"/>
              <a:buChar char="•"/>
            </a:pPr>
            <a:r>
              <a:rPr lang="en-US" sz="1800" dirty="0"/>
              <a:t>dispersion orbit and a </a:t>
            </a:r>
            <a:r>
              <a:rPr lang="en-US" sz="1800" b="1" dirty="0">
                <a:solidFill>
                  <a:srgbClr val="FF0000"/>
                </a:solidFill>
              </a:rPr>
              <a:t>different orbit length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/>
              <a:t>(higher momentum =&gt; less bent in magnet)</a:t>
            </a:r>
          </a:p>
          <a:p>
            <a:pPr marL="285750" indent="-285750">
              <a:spcBef>
                <a:spcPts val="480"/>
              </a:spcBef>
              <a:buFont typeface="Arial" charset="0"/>
              <a:buChar char="•"/>
            </a:pPr>
            <a:r>
              <a:rPr lang="en-US" sz="1800" dirty="0"/>
              <a:t>a </a:t>
            </a:r>
            <a:r>
              <a:rPr lang="en-US" sz="1800" b="1" dirty="0">
                <a:solidFill>
                  <a:srgbClr val="FF0000"/>
                </a:solidFill>
              </a:rPr>
              <a:t>different velocity</a:t>
            </a:r>
            <a:r>
              <a:rPr lang="en-US" sz="1800" dirty="0"/>
              <a:t>.</a:t>
            </a:r>
          </a:p>
        </p:txBody>
      </p:sp>
      <p:sp>
        <p:nvSpPr>
          <p:cNvPr id="30740" name="Text Box 51"/>
          <p:cNvSpPr txBox="1">
            <a:spLocks noChangeArrowheads="1"/>
          </p:cNvSpPr>
          <p:nvPr/>
        </p:nvSpPr>
        <p:spPr bwMode="auto">
          <a:xfrm>
            <a:off x="2970859" y="2350621"/>
            <a:ext cx="480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As a result of both effects the revolution frequency changes with a “</a:t>
            </a:r>
            <a:r>
              <a:rPr lang="en-US" sz="1800" dirty="0">
                <a:solidFill>
                  <a:srgbClr val="FF0000"/>
                </a:solidFill>
              </a:rPr>
              <a:t>slip factor </a:t>
            </a:r>
            <a:r>
              <a:rPr lang="en-US" sz="1800" dirty="0" err="1">
                <a:solidFill>
                  <a:srgbClr val="FF0000"/>
                </a:solidFill>
              </a:rPr>
              <a:t>η</a:t>
            </a:r>
            <a:r>
              <a:rPr lang="en-US" sz="1800" dirty="0"/>
              <a:t>”:</a:t>
            </a:r>
            <a:endParaRPr lang="fr-FR" sz="1800" dirty="0"/>
          </a:p>
        </p:txBody>
      </p:sp>
      <p:sp>
        <p:nvSpPr>
          <p:cNvPr id="30741" name="Text Box 53"/>
          <p:cNvSpPr txBox="1">
            <a:spLocks noChangeArrowheads="1"/>
          </p:cNvSpPr>
          <p:nvPr/>
        </p:nvSpPr>
        <p:spPr bwMode="auto">
          <a:xfrm>
            <a:off x="245331" y="3371640"/>
            <a:ext cx="3174541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/>
              <a:t>p</a:t>
            </a:r>
            <a:r>
              <a:rPr lang="en-US" sz="1600" dirty="0"/>
              <a:t>=particle momentum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R=synchrotron physical radius</a:t>
            </a:r>
          </a:p>
          <a:p>
            <a:pPr>
              <a:spcBef>
                <a:spcPct val="50000"/>
              </a:spcBef>
            </a:pPr>
            <a:r>
              <a:rPr lang="en-US" sz="1600" dirty="0" err="1"/>
              <a:t>f</a:t>
            </a:r>
            <a:r>
              <a:rPr lang="en-US" sz="1600" baseline="-25000" dirty="0" err="1"/>
              <a:t>r</a:t>
            </a:r>
            <a:r>
              <a:rPr lang="en-US" sz="1600" dirty="0"/>
              <a:t>=revolution frequency</a:t>
            </a:r>
            <a:endParaRPr lang="fr-FR" sz="1600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304800" y="764704"/>
            <a:ext cx="2488675" cy="2448991"/>
            <a:chOff x="304800" y="990600"/>
            <a:chExt cx="3407130" cy="3352800"/>
          </a:xfrm>
        </p:grpSpPr>
        <p:sp>
          <p:nvSpPr>
            <p:cNvPr id="30727" name="Rectangle 14"/>
            <p:cNvSpPr>
              <a:spLocks noChangeAspect="1" noChangeArrowheads="1"/>
            </p:cNvSpPr>
            <p:nvPr/>
          </p:nvSpPr>
          <p:spPr bwMode="auto">
            <a:xfrm>
              <a:off x="1524000" y="1371600"/>
              <a:ext cx="3048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8" name="Line 15"/>
            <p:cNvSpPr>
              <a:spLocks noChangeAspect="1" noChangeShapeType="1"/>
            </p:cNvSpPr>
            <p:nvPr/>
          </p:nvSpPr>
          <p:spPr bwMode="auto">
            <a:xfrm>
              <a:off x="1828800" y="1600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9" name="Rectangle 18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Oval 33"/>
            <p:cNvSpPr>
              <a:spLocks noChangeAspect="1" noChangeArrowheads="1"/>
            </p:cNvSpPr>
            <p:nvPr/>
          </p:nvSpPr>
          <p:spPr bwMode="auto">
            <a:xfrm>
              <a:off x="304800" y="1600200"/>
              <a:ext cx="2819400" cy="2743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1" name="Rectangle 34"/>
            <p:cNvSpPr>
              <a:spLocks noChangeAspect="1" noChangeArrowheads="1"/>
            </p:cNvSpPr>
            <p:nvPr/>
          </p:nvSpPr>
          <p:spPr bwMode="auto">
            <a:xfrm>
              <a:off x="1447800" y="16002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2" name="Oval 35"/>
            <p:cNvSpPr>
              <a:spLocks noChangeAspect="1" noChangeArrowheads="1"/>
            </p:cNvSpPr>
            <p:nvPr/>
          </p:nvSpPr>
          <p:spPr bwMode="auto">
            <a:xfrm>
              <a:off x="457200" y="1600200"/>
              <a:ext cx="2514600" cy="259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3" name="Rectangle 36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Text Box 39"/>
            <p:cNvSpPr txBox="1">
              <a:spLocks noChangeAspect="1" noChangeArrowheads="1"/>
            </p:cNvSpPr>
            <p:nvPr/>
          </p:nvSpPr>
          <p:spPr bwMode="auto">
            <a:xfrm>
              <a:off x="2795010" y="3846383"/>
              <a:ext cx="916920" cy="47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</a:rPr>
                <a:t>E+</a:t>
              </a:r>
              <a:r>
                <a:rPr lang="en-US" sz="1600" dirty="0">
                  <a:solidFill>
                    <a:schemeClr val="accent2"/>
                  </a:solidFill>
                  <a:sym typeface="Symbol" charset="2"/>
                </a:rPr>
                <a:t>E</a:t>
              </a:r>
              <a:endParaRPr lang="fr-FR" sz="1600" dirty="0">
                <a:solidFill>
                  <a:schemeClr val="accent2"/>
                </a:solidFill>
              </a:endParaRPr>
            </a:p>
          </p:txBody>
        </p:sp>
        <p:sp>
          <p:nvSpPr>
            <p:cNvPr id="30735" name="Line 42"/>
            <p:cNvSpPr>
              <a:spLocks noChangeAspect="1" noChangeShapeType="1"/>
            </p:cNvSpPr>
            <p:nvPr/>
          </p:nvSpPr>
          <p:spPr bwMode="auto">
            <a:xfrm flipH="1">
              <a:off x="2895600" y="2362200"/>
              <a:ext cx="304800" cy="1524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Text Box 44"/>
            <p:cNvSpPr txBox="1">
              <a:spLocks noChangeAspect="1" noChangeArrowheads="1"/>
            </p:cNvSpPr>
            <p:nvPr/>
          </p:nvSpPr>
          <p:spPr bwMode="auto">
            <a:xfrm>
              <a:off x="3184525" y="2122488"/>
              <a:ext cx="311150" cy="643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FF3300"/>
                  </a:solidFill>
                </a:rPr>
                <a:t>E</a:t>
              </a:r>
              <a:endParaRPr lang="fr-FR" sz="1600">
                <a:solidFill>
                  <a:srgbClr val="FF3300"/>
                </a:solidFill>
              </a:endParaRPr>
            </a:p>
          </p:txBody>
        </p:sp>
        <p:sp>
          <p:nvSpPr>
            <p:cNvPr id="30737" name="Line 46"/>
            <p:cNvSpPr>
              <a:spLocks noChangeAspect="1" noChangeShapeType="1"/>
            </p:cNvSpPr>
            <p:nvPr/>
          </p:nvSpPr>
          <p:spPr bwMode="auto">
            <a:xfrm flipH="1">
              <a:off x="2466304" y="4111606"/>
              <a:ext cx="371475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Text Box 54"/>
            <p:cNvSpPr txBox="1">
              <a:spLocks noChangeAspect="1" noChangeArrowheads="1"/>
            </p:cNvSpPr>
            <p:nvPr/>
          </p:nvSpPr>
          <p:spPr bwMode="auto">
            <a:xfrm>
              <a:off x="1447800" y="990600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0743" name="Text Box 55"/>
            <p:cNvSpPr txBox="1">
              <a:spLocks noChangeAspect="1" noChangeArrowheads="1"/>
            </p:cNvSpPr>
            <p:nvPr/>
          </p:nvSpPr>
          <p:spPr bwMode="auto">
            <a:xfrm>
              <a:off x="1196229" y="1806174"/>
              <a:ext cx="1113787" cy="42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cavity</a:t>
              </a:r>
              <a:endParaRPr lang="fr-FR" sz="1400" dirty="0"/>
            </a:p>
          </p:txBody>
        </p:sp>
        <p:sp>
          <p:nvSpPr>
            <p:cNvPr id="30744" name="Text Box 56"/>
            <p:cNvSpPr txBox="1">
              <a:spLocks noChangeAspect="1" noChangeArrowheads="1"/>
            </p:cNvSpPr>
            <p:nvPr/>
          </p:nvSpPr>
          <p:spPr bwMode="auto">
            <a:xfrm>
              <a:off x="770670" y="2571590"/>
              <a:ext cx="1964908" cy="863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Circumference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/>
                <a:t>        2</a:t>
              </a:r>
              <a:r>
                <a:rPr lang="en-US" sz="1400" dirty="0">
                  <a:sym typeface="Symbol" charset="2"/>
                </a:rPr>
                <a:t>R</a:t>
              </a:r>
              <a:endParaRPr lang="fr-FR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002084" y="4509120"/>
                <a:ext cx="1458348" cy="1096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𝑑𝐿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084" y="4509120"/>
                <a:ext cx="1458348" cy="1096198"/>
              </a:xfrm>
              <a:prstGeom prst="rect">
                <a:avLst/>
              </a:prstGeom>
              <a:blipFill>
                <a:blip r:embed="rId3"/>
                <a:stretch>
                  <a:fillRect l="-1724" t="-68966" r="-21552" b="-10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245330" y="4875946"/>
            <a:ext cx="66309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Effect from orbit defined by </a:t>
            </a:r>
            <a:r>
              <a:rPr lang="en-US" sz="1800" dirty="0">
                <a:solidFill>
                  <a:srgbClr val="FF0000"/>
                </a:solidFill>
              </a:rPr>
              <a:t>Momentum compaction factor: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/>
              <a:t>Property of the </a:t>
            </a:r>
            <a:r>
              <a:rPr lang="en-US" sz="1800" dirty="0">
                <a:solidFill>
                  <a:srgbClr val="FF0000"/>
                </a:solidFill>
              </a:rPr>
              <a:t>transverse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rgbClr val="FF0000"/>
                </a:solidFill>
              </a:rPr>
              <a:t>beam optics</a:t>
            </a:r>
            <a:r>
              <a:rPr lang="en-US" sz="1800" dirty="0"/>
              <a:t>:</a:t>
            </a:r>
          </a:p>
          <a:p>
            <a:r>
              <a:rPr lang="en-US" sz="1800" dirty="0"/>
              <a:t>(derivation in Appendix)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79912" y="4026550"/>
            <a:ext cx="4666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Note: you also find </a:t>
            </a:r>
            <a:r>
              <a:rPr lang="en-US" sz="1600" dirty="0" err="1">
                <a:solidFill>
                  <a:srgbClr val="FF0000"/>
                </a:solidFill>
              </a:rPr>
              <a:t>η</a:t>
            </a:r>
            <a:r>
              <a:rPr lang="en-US" sz="1600" dirty="0">
                <a:solidFill>
                  <a:srgbClr val="FF0000"/>
                </a:solidFill>
              </a:rPr>
              <a:t> defined with a minus sign!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635896" y="5390012"/>
                <a:ext cx="2890791" cy="8633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𝐶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5390012"/>
                <a:ext cx="2890791" cy="863378"/>
              </a:xfrm>
              <a:prstGeom prst="rect">
                <a:avLst/>
              </a:prstGeom>
              <a:blipFill>
                <a:blip r:embed="rId4"/>
                <a:stretch>
                  <a:fillRect l="-10044" t="-172464" b="-25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EACDB5-6867-3D45-99BA-2F0511F072F8}"/>
                  </a:ext>
                </a:extLst>
              </p:cNvPr>
              <p:cNvSpPr txBox="1"/>
              <p:nvPr/>
            </p:nvSpPr>
            <p:spPr>
              <a:xfrm>
                <a:off x="4524639" y="3068960"/>
                <a:ext cx="1559529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EACDB5-6867-3D45-99BA-2F0511F07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639" y="3068960"/>
                <a:ext cx="1559529" cy="855940"/>
              </a:xfrm>
              <a:prstGeom prst="rect">
                <a:avLst/>
              </a:prstGeom>
              <a:blipFill>
                <a:blip r:embed="rId5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936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1520" y="764704"/>
            <a:ext cx="8712968" cy="182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5000"/>
              </a:lnSpc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evolution</a:t>
            </a:r>
            <a:r>
              <a:rPr lang="en-US" sz="1800" dirty="0"/>
              <a:t> of the </a:t>
            </a:r>
            <a:r>
              <a:rPr lang="en-US" sz="1800" dirty="0">
                <a:solidFill>
                  <a:srgbClr val="FF0000"/>
                </a:solidFill>
              </a:rPr>
              <a:t>particle velocity </a:t>
            </a:r>
            <a:r>
              <a:rPr lang="en-US" sz="1800" dirty="0"/>
              <a:t>depends on the particle type: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• </a:t>
            </a:r>
            <a:r>
              <a:rPr lang="en-US" sz="1800" dirty="0">
                <a:solidFill>
                  <a:srgbClr val="FF0000"/>
                </a:solidFill>
              </a:rPr>
              <a:t>electrons</a:t>
            </a:r>
            <a:r>
              <a:rPr lang="en-US" sz="1800" dirty="0"/>
              <a:t> reach a </a:t>
            </a:r>
            <a:r>
              <a:rPr lang="en-US" sz="1800" dirty="0">
                <a:solidFill>
                  <a:srgbClr val="FF0000"/>
                </a:solidFill>
              </a:rPr>
              <a:t>constant velocity </a:t>
            </a:r>
            <a:r>
              <a:rPr lang="en-US" sz="1800" dirty="0"/>
              <a:t>(~speed of light) at relatively low energy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• </a:t>
            </a:r>
            <a:r>
              <a:rPr lang="en-US" sz="1800" dirty="0">
                <a:solidFill>
                  <a:srgbClr val="FF0000"/>
                </a:solidFill>
              </a:rPr>
              <a:t>heavy particles </a:t>
            </a:r>
            <a:r>
              <a:rPr lang="en-US" sz="1800" dirty="0"/>
              <a:t>reach a constant velocity only at very high energy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      -&gt; we need different types of cavities, optimized for different velocities</a:t>
            </a:r>
          </a:p>
          <a:p>
            <a:pPr>
              <a:lnSpc>
                <a:spcPct val="105000"/>
              </a:lnSpc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      </a:t>
            </a:r>
            <a:r>
              <a:rPr lang="en-US" sz="1800" dirty="0"/>
              <a:t>-&gt; the </a:t>
            </a:r>
            <a:r>
              <a:rPr lang="en-US" sz="1800" b="1" dirty="0"/>
              <a:t>revolution frequency will vary</a:t>
            </a:r>
            <a:r>
              <a:rPr lang="en-US" sz="1800" dirty="0"/>
              <a:t>, so the </a:t>
            </a:r>
            <a:r>
              <a:rPr lang="en-US" sz="1800" dirty="0">
                <a:solidFill>
                  <a:srgbClr val="FF0000"/>
                </a:solidFill>
              </a:rPr>
              <a:t>RF frequency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changing</a:t>
            </a:r>
          </a:p>
          <a:p>
            <a:pPr>
              <a:lnSpc>
                <a:spcPct val="105000"/>
              </a:lnSpc>
            </a:pPr>
            <a:r>
              <a:rPr lang="en-US" sz="1800" dirty="0"/>
              <a:t>      -&gt; magnetic field needs to follow the momentum increase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</p:txBody>
      </p:sp>
      <p:pic>
        <p:nvPicPr>
          <p:cNvPr id="2" name="Picture 1" descr="Screen Shot 2013-10-24 at 16.53.34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336" y="2780928"/>
            <a:ext cx="5976664" cy="3528392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18864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Particle types and acceleration </a:t>
            </a:r>
            <a:endParaRPr lang="fr-FR" dirty="0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323528" y="2636912"/>
            <a:ext cx="28438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latin typeface="Comic Sans MS" pitchFamily="-110" charset="0"/>
              </a:rPr>
              <a:t>Particle rest mass m</a:t>
            </a:r>
            <a:r>
              <a:rPr lang="en-US" sz="1800" b="1" baseline="-25000" dirty="0">
                <a:latin typeface="Comic Sans MS" pitchFamily="-110" charset="0"/>
              </a:rPr>
              <a:t>0</a:t>
            </a:r>
            <a:r>
              <a:rPr lang="en-US" sz="1800" b="1" dirty="0">
                <a:latin typeface="Comic Sans MS" pitchFamily="-110" charset="0"/>
              </a:rPr>
              <a:t>:</a:t>
            </a:r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  <a:p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electron</a:t>
            </a:r>
            <a:r>
              <a:rPr lang="en-US" sz="1800" dirty="0">
                <a:latin typeface="Comic Sans MS" pitchFamily="-110" charset="0"/>
              </a:rPr>
              <a:t>    0.511	MeV/c</a:t>
            </a:r>
            <a:r>
              <a:rPr lang="en-US" sz="1800" baseline="30000" dirty="0">
                <a:latin typeface="Comic Sans MS" pitchFamily="-110" charset="0"/>
              </a:rPr>
              <a:t>2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proton</a:t>
            </a:r>
            <a:r>
              <a:rPr lang="en-US" sz="1800" dirty="0">
                <a:latin typeface="Comic Sans MS" pitchFamily="-110" charset="0"/>
              </a:rPr>
              <a:t>        938	MeV/c</a:t>
            </a:r>
            <a:r>
              <a:rPr lang="en-US" sz="1800" baseline="30000" dirty="0">
                <a:latin typeface="Comic Sans MS" pitchFamily="-110" charset="0"/>
              </a:rPr>
              <a:t>2</a:t>
            </a:r>
            <a:endParaRPr lang="en-US" sz="1800" dirty="0">
              <a:latin typeface="Comic Sans MS" pitchFamily="-110" charset="0"/>
            </a:endParaRPr>
          </a:p>
          <a:p>
            <a:r>
              <a:rPr lang="en-US" sz="1800" baseline="30000" dirty="0">
                <a:solidFill>
                  <a:srgbClr val="008000"/>
                </a:solidFill>
                <a:latin typeface="Comic Sans MS" pitchFamily="-110" charset="0"/>
              </a:rPr>
              <a:t>239</a:t>
            </a:r>
            <a:r>
              <a:rPr lang="en-US" sz="1800" dirty="0">
                <a:solidFill>
                  <a:srgbClr val="008000"/>
                </a:solidFill>
                <a:latin typeface="Comic Sans MS" pitchFamily="-110" charset="0"/>
              </a:rPr>
              <a:t>U</a:t>
            </a:r>
            <a:r>
              <a:rPr lang="en-US" sz="1800" dirty="0">
                <a:latin typeface="Comic Sans MS" pitchFamily="-110" charset="0"/>
              </a:rPr>
              <a:t>    ~220000	MeV/c</a:t>
            </a:r>
            <a:r>
              <a:rPr lang="en-US" sz="1800" baseline="30000" dirty="0">
                <a:latin typeface="Comic Sans MS" pitchFamily="-110" charset="0"/>
              </a:rPr>
              <a:t>2</a:t>
            </a:r>
            <a:endParaRPr lang="en-US" sz="1800" dirty="0">
              <a:latin typeface="Comic Sans MS" pitchFamily="-110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195418"/>
              </p:ext>
            </p:extLst>
          </p:nvPr>
        </p:nvGraphicFramePr>
        <p:xfrm>
          <a:off x="5672162" y="4527079"/>
          <a:ext cx="17081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28520" imgH="469800" progId="Equation.3">
                  <p:embed/>
                </p:oleObj>
              </mc:Choice>
              <mc:Fallback>
                <p:oleObj name="Equation" r:id="rId3" imgW="1028520" imgH="469800" progId="Equation.3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2162" y="4527079"/>
                        <a:ext cx="1708150" cy="8461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4313907"/>
            <a:ext cx="1827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latin typeface="Comic Sans MS" pitchFamily="-110" charset="0"/>
              </a:rPr>
              <a:t>Relativistic</a:t>
            </a:r>
            <a:br>
              <a:rPr lang="en-US" sz="1800" b="1" dirty="0">
                <a:latin typeface="Comic Sans MS" pitchFamily="-110" charset="0"/>
              </a:rPr>
            </a:br>
            <a:r>
              <a:rPr lang="en-US" sz="1800" b="1" dirty="0">
                <a:latin typeface="Comic Sans MS" pitchFamily="-110" charset="0"/>
              </a:rPr>
              <a:t>gamma factor:</a:t>
            </a:r>
            <a:endParaRPr lang="en-US" sz="1800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73052"/>
              </p:ext>
            </p:extLst>
          </p:nvPr>
        </p:nvGraphicFramePr>
        <p:xfrm>
          <a:off x="323528" y="4916479"/>
          <a:ext cx="2677388" cy="816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8600" imgH="457200" progId="Equation.DSMT4">
                  <p:embed/>
                </p:oleObj>
              </mc:Choice>
              <mc:Fallback>
                <p:oleObj name="Equation" r:id="rId5" imgW="1498600" imgH="457200" progId="Equation.DSMT4">
                  <p:embed/>
                  <p:pic>
                    <p:nvPicPr>
                      <p:cNvPr id="1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916479"/>
                        <a:ext cx="2677388" cy="8167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646084"/>
              </p:ext>
            </p:extLst>
          </p:nvPr>
        </p:nvGraphicFramePr>
        <p:xfrm>
          <a:off x="539173" y="5839544"/>
          <a:ext cx="3384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43100" imgH="393700" progId="Equation.DSMT4">
                  <p:embed/>
                </p:oleObj>
              </mc:Choice>
              <mc:Fallback>
                <p:oleObj name="Equation" r:id="rId7" imgW="1943100" imgH="39370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73" y="5839544"/>
                        <a:ext cx="338475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51520" y="5651956"/>
            <a:ext cx="141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noProof="1">
                <a:solidFill>
                  <a:srgbClr val="0000FF"/>
                </a:solidFill>
                <a:latin typeface="Comic Sans MS" pitchFamily="-110" charset="0"/>
              </a:rPr>
              <a:t>Momentum:</a:t>
            </a:r>
            <a:endParaRPr sz="18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109431"/>
              </p:ext>
            </p:extLst>
          </p:nvPr>
        </p:nvGraphicFramePr>
        <p:xfrm>
          <a:off x="1837653" y="3914049"/>
          <a:ext cx="1127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47700" imgH="241300" progId="Equation.3">
                  <p:embed/>
                </p:oleObj>
              </mc:Choice>
              <mc:Fallback>
                <p:oleObj name="Equation" r:id="rId9" imgW="647700" imgH="2413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7653" y="3914049"/>
                        <a:ext cx="1127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48052" y="3938933"/>
            <a:ext cx="1635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noProof="1">
                <a:solidFill>
                  <a:srgbClr val="0000FF"/>
                </a:solidFill>
                <a:latin typeface="Comic Sans MS" pitchFamily="-110" charset="0"/>
              </a:rPr>
              <a:t>Total Energy:</a:t>
            </a:r>
            <a:endParaRPr sz="18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3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Dispersion Effects – Revolution Period</a:t>
            </a:r>
            <a:endParaRPr lang="fr-FR" dirty="0"/>
          </a:p>
        </p:txBody>
      </p:sp>
      <p:sp>
        <p:nvSpPr>
          <p:cNvPr id="34828" name="Text Box 6"/>
          <p:cNvSpPr txBox="1">
            <a:spLocks noChangeArrowheads="1"/>
          </p:cNvSpPr>
          <p:nvPr/>
        </p:nvSpPr>
        <p:spPr bwMode="auto">
          <a:xfrm>
            <a:off x="827584" y="908720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two effects of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orbit length </a:t>
            </a:r>
            <a:r>
              <a:rPr lang="en-US" sz="1800" dirty="0"/>
              <a:t>and the particle </a:t>
            </a:r>
            <a:r>
              <a:rPr lang="en-US" sz="1800" dirty="0">
                <a:solidFill>
                  <a:srgbClr val="FF0000"/>
                </a:solidFill>
              </a:rPr>
              <a:t>velocity</a:t>
            </a:r>
            <a:br>
              <a:rPr lang="en-US" sz="1800" dirty="0"/>
            </a:br>
            <a:r>
              <a:rPr lang="en-US" sz="1800" dirty="0"/>
              <a:t>change the revolution period as: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923001" y="2996952"/>
          <a:ext cx="4969479" cy="90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759200" imgH="685800" progId="Equation.DSMT4">
                  <p:embed/>
                </p:oleObj>
              </mc:Choice>
              <mc:Fallback>
                <p:oleObj name="Equation" r:id="rId3" imgW="3759200" imgH="685800" progId="Equation.DSMT4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001" y="2996952"/>
                        <a:ext cx="4969479" cy="90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870376" y="2535287"/>
            <a:ext cx="195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>
                <a:latin typeface="Comic Sans MS" pitchFamily="-110" charset="0"/>
              </a:rPr>
              <a:t>definition of momentum compaction factor</a:t>
            </a:r>
            <a:endParaRPr sz="1200" noProof="1">
              <a:latin typeface="Comic Sans MS" pitchFamily="-110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5670476" y="2344787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03648" y="4189262"/>
                <a:ext cx="1669111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189262"/>
                <a:ext cx="1669111" cy="751744"/>
              </a:xfrm>
              <a:prstGeom prst="rect">
                <a:avLst/>
              </a:prstGeom>
              <a:blipFill>
                <a:blip r:embed="rId6"/>
                <a:stretch>
                  <a:fillRect l="-3030" r="-758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962840" y="4148918"/>
                <a:ext cx="1281568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840" y="4148918"/>
                <a:ext cx="1281568" cy="778996"/>
              </a:xfrm>
              <a:prstGeom prst="rect">
                <a:avLst/>
              </a:prstGeom>
              <a:blipFill>
                <a:blip r:embed="rId7"/>
                <a:stretch>
                  <a:fillRect l="-3922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283968" y="4130282"/>
                <a:ext cx="1673599" cy="78226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130282"/>
                <a:ext cx="1673599" cy="782265"/>
              </a:xfrm>
              <a:prstGeom prst="rect">
                <a:avLst/>
              </a:prstGeom>
              <a:blipFill>
                <a:blip r:embed="rId8"/>
                <a:stretch>
                  <a:fillRect l="-3030" t="-1613" r="-758" b="-1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3528" y="5373216"/>
                <a:ext cx="856895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 dirty="0">
                    <a:sym typeface="Symbol" charset="2"/>
                  </a:rPr>
                  <a:t>At</a:t>
                </a:r>
                <a:r>
                  <a:rPr lang="en-GB" sz="2000" dirty="0">
                    <a:solidFill>
                      <a:srgbClr val="FF3300"/>
                    </a:solidFill>
                    <a:sym typeface="Symbol" charset="2"/>
                  </a:rPr>
                  <a:t> transition energy</a:t>
                </a:r>
                <a:r>
                  <a:rPr lang="en-GB" sz="2000" dirty="0">
                    <a:sym typeface="Symbol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𝜂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=0, </m:t>
                    </m:r>
                  </m:oMath>
                </a14:m>
                <a:r>
                  <a:rPr lang="en-GB" sz="2000" dirty="0">
                    <a:sym typeface="Symbol" charset="2"/>
                  </a:rPr>
                  <a:t>the velocity change and the path length change with momentum compensate each other. So the revolution frequency there is independent from the momentum deviation.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373216"/>
                <a:ext cx="8568952" cy="1015663"/>
              </a:xfrm>
              <a:prstGeom prst="rect">
                <a:avLst/>
              </a:prstGeom>
              <a:blipFill rotWithShape="0">
                <a:blip r:embed="rId13"/>
                <a:stretch>
                  <a:fillRect l="-711" t="-38323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06304" y="4220926"/>
            <a:ext cx="1025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Slip factor: 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6196407" y="4363490"/>
            <a:ext cx="800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with 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3438727" y="4363490"/>
            <a:ext cx="5572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or </a:t>
            </a:r>
            <a:endParaRPr lang="en-US" sz="2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5D63F0-7518-FC41-BCA3-09D66C232D32}"/>
              </a:ext>
            </a:extLst>
          </p:cNvPr>
          <p:cNvSpPr/>
          <p:nvPr/>
        </p:nvSpPr>
        <p:spPr>
          <a:xfrm>
            <a:off x="1403648" y="4962492"/>
            <a:ext cx="4666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Note: you also find </a:t>
            </a:r>
            <a:r>
              <a:rPr lang="en-US" sz="1600" dirty="0" err="1">
                <a:solidFill>
                  <a:srgbClr val="FF0000"/>
                </a:solidFill>
              </a:rPr>
              <a:t>η</a:t>
            </a:r>
            <a:r>
              <a:rPr lang="en-US" sz="1600" dirty="0">
                <a:solidFill>
                  <a:srgbClr val="FF0000"/>
                </a:solidFill>
              </a:rPr>
              <a:t> defined with a minus sign!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A1CF3-FF71-9943-8F88-CC72B1A2EA23}"/>
                  </a:ext>
                </a:extLst>
              </p:cNvPr>
              <p:cNvSpPr txBox="1"/>
              <p:nvPr/>
            </p:nvSpPr>
            <p:spPr>
              <a:xfrm>
                <a:off x="985658" y="1497144"/>
                <a:ext cx="1202444" cy="846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FA1CF3-FF71-9943-8F88-CC72B1A2E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58" y="1497144"/>
                <a:ext cx="1202444" cy="846001"/>
              </a:xfrm>
              <a:prstGeom prst="rect">
                <a:avLst/>
              </a:prstGeom>
              <a:blipFill>
                <a:blip r:embed="rId14"/>
                <a:stretch>
                  <a:fillRect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C5115D6-3B3D-B249-A921-689CF33B8845}"/>
                  </a:ext>
                </a:extLst>
              </p:cNvPr>
              <p:cNvSpPr txBox="1"/>
              <p:nvPr/>
            </p:nvSpPr>
            <p:spPr>
              <a:xfrm>
                <a:off x="629554" y="2924944"/>
                <a:ext cx="2574294" cy="76347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bg-BG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bg-BG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bg-BG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C5115D6-3B3D-B249-A921-689CF33B8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554" y="2924944"/>
                <a:ext cx="2574294" cy="763479"/>
              </a:xfrm>
              <a:prstGeom prst="rect">
                <a:avLst/>
              </a:prstGeom>
              <a:blipFill>
                <a:blip r:embed="rId15"/>
                <a:stretch>
                  <a:fillRect l="-1961" t="-4918" r="-2941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9895F9-CFD1-0045-9E14-F59E18269043}"/>
                  </a:ext>
                </a:extLst>
              </p:cNvPr>
              <p:cNvSpPr txBox="1"/>
              <p:nvPr/>
            </p:nvSpPr>
            <p:spPr>
              <a:xfrm>
                <a:off x="3642358" y="1557677"/>
                <a:ext cx="3992568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9895F9-CFD1-0045-9E14-F59E18269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358" y="1557677"/>
                <a:ext cx="3992568" cy="855940"/>
              </a:xfrm>
              <a:prstGeom prst="rect">
                <a:avLst/>
              </a:prstGeom>
              <a:blipFill>
                <a:blip r:embed="rId1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0AA5FB7-2459-AD49-A0A5-4F63C42B5729}"/>
              </a:ext>
            </a:extLst>
          </p:cNvPr>
          <p:cNvSpPr txBox="1"/>
          <p:nvPr/>
        </p:nvSpPr>
        <p:spPr>
          <a:xfrm>
            <a:off x="2699792" y="1743199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</a:t>
            </a:r>
          </a:p>
        </p:txBody>
      </p:sp>
    </p:spTree>
    <p:extLst>
      <p:ext uri="{BB962C8B-B14F-4D97-AF65-F5344CB8AC3E}">
        <p14:creationId xmlns:p14="http://schemas.microsoft.com/office/powerpoint/2010/main" val="12703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Phase Stability in a Synchrotron </a:t>
            </a:r>
            <a:endParaRPr lang="fr-FR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Text Box 1028"/>
          <p:cNvSpPr txBox="1">
            <a:spLocks noChangeArrowheads="1"/>
          </p:cNvSpPr>
          <p:nvPr/>
        </p:nvSpPr>
        <p:spPr bwMode="auto">
          <a:xfrm>
            <a:off x="381000" y="1066800"/>
            <a:ext cx="8439472" cy="171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From the definition of </a:t>
            </a:r>
            <a:r>
              <a:rPr lang="en-GB" sz="1800" dirty="0">
                <a:sym typeface="Symbol" charset="2"/>
              </a:rPr>
              <a:t></a:t>
            </a:r>
            <a:r>
              <a:rPr lang="en-GB" sz="1800" b="1" dirty="0">
                <a:sym typeface="Symbol" charset="2"/>
              </a:rPr>
              <a:t> </a:t>
            </a:r>
            <a:r>
              <a:rPr lang="en-GB" sz="1800" dirty="0">
                <a:sym typeface="Symbol" charset="2"/>
              </a:rPr>
              <a:t>it is clear that an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increase in momentum </a:t>
            </a:r>
            <a:r>
              <a:rPr lang="en-GB" sz="1800" dirty="0">
                <a:sym typeface="Symbol" charset="2"/>
              </a:rPr>
              <a:t>gives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-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below transition</a:t>
            </a:r>
            <a:r>
              <a:rPr lang="en-GB" sz="1800" dirty="0">
                <a:sym typeface="Symbol" charset="2"/>
              </a:rPr>
              <a:t> (</a:t>
            </a:r>
            <a:r>
              <a:rPr lang="en-GB" sz="1800" dirty="0" err="1">
                <a:latin typeface="Lucida Grande"/>
                <a:ea typeface="Lucida Grande"/>
                <a:cs typeface="Lucida Grande"/>
                <a:sym typeface="Symbol" charset="2"/>
              </a:rPr>
              <a:t>η</a:t>
            </a:r>
            <a:r>
              <a:rPr lang="en-GB" sz="1800" dirty="0">
                <a:latin typeface="Lucida Grande"/>
                <a:ea typeface="Lucida Grande"/>
                <a:cs typeface="Lucida Grande"/>
                <a:sym typeface="Symbol" charset="2"/>
              </a:rPr>
              <a:t> &lt;</a:t>
            </a:r>
            <a:r>
              <a:rPr lang="en-GB" sz="1800" dirty="0">
                <a:sym typeface="Symbol" charset="2"/>
              </a:rPr>
              <a:t> 0) a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higher revolution frequency</a:t>
            </a:r>
            <a:br>
              <a:rPr lang="en-GB" sz="1800" dirty="0">
                <a:solidFill>
                  <a:srgbClr val="FF0000"/>
                </a:solidFill>
                <a:sym typeface="Symbol" charset="2"/>
              </a:rPr>
            </a:br>
            <a:r>
              <a:rPr lang="en-GB" sz="1800" dirty="0">
                <a:solidFill>
                  <a:srgbClr val="FF0000"/>
                </a:solidFill>
                <a:sym typeface="Symbol" charset="2"/>
              </a:rPr>
              <a:t>  </a:t>
            </a:r>
            <a:r>
              <a:rPr lang="en-GB" sz="1800" dirty="0">
                <a:sym typeface="Symbol" charset="2"/>
              </a:rPr>
              <a:t>(increase in velocity dominates) while</a:t>
            </a:r>
            <a:endParaRPr lang="en-GB" sz="1050" dirty="0"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1050" dirty="0">
                <a:sym typeface="Symbol" charset="2"/>
              </a:rPr>
              <a:t> 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-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above transition </a:t>
            </a:r>
            <a:r>
              <a:rPr lang="en-GB" sz="1800" dirty="0">
                <a:sym typeface="Symbol" charset="2"/>
              </a:rPr>
              <a:t>(</a:t>
            </a:r>
            <a:r>
              <a:rPr lang="en-GB" sz="1800" dirty="0" err="1">
                <a:latin typeface="Lucida Grande"/>
                <a:ea typeface="Lucida Grande"/>
                <a:cs typeface="Lucida Grande"/>
                <a:sym typeface="Symbol" charset="2"/>
              </a:rPr>
              <a:t>η</a:t>
            </a:r>
            <a:r>
              <a:rPr lang="en-GB" sz="1800" dirty="0">
                <a:latin typeface="Lucida Grande"/>
                <a:ea typeface="Lucida Grande"/>
                <a:cs typeface="Lucida Grande"/>
                <a:sym typeface="Symbol" charset="2"/>
              </a:rPr>
              <a:t> &gt;</a:t>
            </a:r>
            <a:r>
              <a:rPr lang="en-GB" sz="1800" dirty="0">
                <a:sym typeface="Symbol" charset="2"/>
              </a:rPr>
              <a:t> 0) a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lower revolution frequency </a:t>
            </a:r>
            <a:r>
              <a:rPr lang="en-GB" sz="1800" dirty="0">
                <a:sym typeface="Symbol" charset="2"/>
              </a:rPr>
              <a:t>(v  c and longer path)</a:t>
            </a:r>
            <a:br>
              <a:rPr lang="en-GB" sz="1800" dirty="0">
                <a:sym typeface="Symbol" charset="2"/>
              </a:rPr>
            </a:br>
            <a:r>
              <a:rPr lang="en-GB" sz="1800" dirty="0">
                <a:sym typeface="Symbol" charset="2"/>
              </a:rPr>
              <a:t>  where the momentum compaction (generally &gt; 0) dominates.</a:t>
            </a:r>
            <a:endParaRPr lang="en-GB" sz="1800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66C669-D833-B746-AB56-6BDB113AF553}"/>
              </a:ext>
            </a:extLst>
          </p:cNvPr>
          <p:cNvGrpSpPr/>
          <p:nvPr/>
        </p:nvGrpSpPr>
        <p:grpSpPr>
          <a:xfrm>
            <a:off x="467544" y="2959625"/>
            <a:ext cx="7467726" cy="3454001"/>
            <a:chOff x="467544" y="3193812"/>
            <a:chExt cx="7467726" cy="289948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59ECD59-5086-4441-9823-21DA305D40ED}"/>
                </a:ext>
              </a:extLst>
            </p:cNvPr>
            <p:cNvGrpSpPr/>
            <p:nvPr/>
          </p:nvGrpSpPr>
          <p:grpSpPr>
            <a:xfrm>
              <a:off x="683568" y="3260234"/>
              <a:ext cx="7200800" cy="2833062"/>
              <a:chOff x="2464473" y="2270315"/>
              <a:chExt cx="6428007" cy="2814869"/>
            </a:xfrm>
          </p:grpSpPr>
          <p:pic>
            <p:nvPicPr>
              <p:cNvPr id="20" name="Picture 39" descr="fig13">
                <a:extLst>
                  <a:ext uri="{FF2B5EF4-FFF2-40B4-BE49-F238E27FC236}">
                    <a16:creationId xmlns:a16="http://schemas.microsoft.com/office/drawing/2014/main" id="{ECBE847C-CDF6-9A4C-8B5B-A3D5081E15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529207" y="2344937"/>
                <a:ext cx="6363273" cy="2740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Line 61">
                <a:extLst>
                  <a:ext uri="{FF2B5EF4-FFF2-40B4-BE49-F238E27FC236}">
                    <a16:creationId xmlns:a16="http://schemas.microsoft.com/office/drawing/2014/main" id="{4FB530FE-7D4B-474A-BA2B-AAC3514E3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06308" y="4013809"/>
                <a:ext cx="899821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prstDash val="dash"/>
                <a:round/>
                <a:headEnd type="stealth"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65">
                <a:extLst>
                  <a:ext uri="{FF2B5EF4-FFF2-40B4-BE49-F238E27FC236}">
                    <a16:creationId xmlns:a16="http://schemas.microsoft.com/office/drawing/2014/main" id="{46BB179F-3A64-384A-A8A4-B30EF7BB8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678" y="3847315"/>
                <a:ext cx="44435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late</a:t>
                </a:r>
              </a:p>
            </p:txBody>
          </p:sp>
          <p:sp>
            <p:nvSpPr>
              <p:cNvPr id="23" name="Rectangle 66">
                <a:extLst>
                  <a:ext uri="{FF2B5EF4-FFF2-40B4-BE49-F238E27FC236}">
                    <a16:creationId xmlns:a16="http://schemas.microsoft.com/office/drawing/2014/main" id="{5835D789-5DEF-9249-A84B-28014C947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694" y="3847315"/>
                <a:ext cx="58862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early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 72">
                <a:extLst>
                  <a:ext uri="{FF2B5EF4-FFF2-40B4-BE49-F238E27FC236}">
                    <a16:creationId xmlns:a16="http://schemas.microsoft.com/office/drawing/2014/main" id="{A57A4B50-0AC2-DB46-A4B8-363EC5E5F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1840" y="3823200"/>
                <a:ext cx="344966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tIns="360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latin typeface="Symbol" pitchFamily="-110" charset="2"/>
                  </a:rPr>
                  <a:t>f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72">
                <a:extLst>
                  <a:ext uri="{FF2B5EF4-FFF2-40B4-BE49-F238E27FC236}">
                    <a16:creationId xmlns:a16="http://schemas.microsoft.com/office/drawing/2014/main" id="{FA55752C-4C2C-914D-AC8B-EF3A8C6E5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984" y="3823200"/>
                <a:ext cx="569387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tIns="360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latin typeface="Symbol" pitchFamily="-110" charset="2"/>
                  </a:rPr>
                  <a:t>p-f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72">
                <a:extLst>
                  <a:ext uri="{FF2B5EF4-FFF2-40B4-BE49-F238E27FC236}">
                    <a16:creationId xmlns:a16="http://schemas.microsoft.com/office/drawing/2014/main" id="{8DAB6163-8817-7149-A840-9A048C515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473" y="2270315"/>
                <a:ext cx="335989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Ins="0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US" sz="1800" i="1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</a:t>
                </a:r>
                <a:endParaRPr sz="18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72">
                <a:extLst>
                  <a:ext uri="{FF2B5EF4-FFF2-40B4-BE49-F238E27FC236}">
                    <a16:creationId xmlns:a16="http://schemas.microsoft.com/office/drawing/2014/main" id="{152DFAE2-D35F-334D-BAB6-58623F8D8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3768" y="2872800"/>
                <a:ext cx="361637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Ins="0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US" sz="1600" i="1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</a:t>
                </a:r>
                <a:r>
                  <a:rPr lang="en-US" sz="1600" baseline="-25000" noProof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sz="1600" baseline="-25000" noProof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6872" name="Text Box 1042"/>
            <p:cNvSpPr txBox="1">
              <a:spLocks noChangeArrowheads="1"/>
            </p:cNvSpPr>
            <p:nvPr/>
          </p:nvSpPr>
          <p:spPr bwMode="auto">
            <a:xfrm>
              <a:off x="3707904" y="3430618"/>
              <a:ext cx="2632227" cy="943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</a:t>
              </a:r>
              <a:r>
                <a:rPr lang="en-US" sz="1800" dirty="0" err="1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synchr</a:t>
              </a: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particle for </a:t>
              </a:r>
              <a:r>
                <a:rPr lang="en-US" sz="2000" i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</a:t>
              </a:r>
              <a:r>
                <a:rPr lang="en-US" sz="20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 &gt; 0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above transition</a:t>
              </a:r>
              <a:endParaRPr lang="fr-FR" sz="1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73" name="Line 1043"/>
            <p:cNvSpPr>
              <a:spLocks noChangeShapeType="1"/>
            </p:cNvSpPr>
            <p:nvPr/>
          </p:nvSpPr>
          <p:spPr bwMode="auto">
            <a:xfrm flipH="1">
              <a:off x="3419872" y="3745044"/>
              <a:ext cx="497989" cy="2054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Text Box 1046"/>
            <p:cNvSpPr txBox="1">
              <a:spLocks noChangeArrowheads="1"/>
            </p:cNvSpPr>
            <p:nvPr/>
          </p:nvSpPr>
          <p:spPr bwMode="auto">
            <a:xfrm>
              <a:off x="1892969" y="4171844"/>
              <a:ext cx="853695" cy="33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 i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</a:t>
              </a:r>
              <a:r>
                <a:rPr lang="fr-FR" sz="20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2"/>
                </a:rPr>
                <a:t> &lt; 0</a:t>
              </a:r>
              <a:endParaRPr lang="fr-FR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75" name="Line 1047"/>
            <p:cNvSpPr>
              <a:spLocks noChangeShapeType="1"/>
            </p:cNvSpPr>
            <p:nvPr/>
          </p:nvSpPr>
          <p:spPr bwMode="auto">
            <a:xfrm flipH="1" flipV="1">
              <a:off x="1679546" y="4034863"/>
              <a:ext cx="284565" cy="27396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45"/>
            <p:cNvSpPr>
              <a:spLocks noChangeArrowheads="1"/>
            </p:cNvSpPr>
            <p:nvPr/>
          </p:nvSpPr>
          <p:spPr bwMode="auto">
            <a:xfrm>
              <a:off x="467544" y="3193812"/>
              <a:ext cx="625009" cy="439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rIns="18000">
              <a:prstTxWarp prst="textNoShape">
                <a:avLst/>
              </a:prstTxWarp>
              <a:spAutoFit/>
            </a:bodyPr>
            <a:lstStyle/>
            <a:p>
              <a: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  <a:b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Gain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72">
                  <a:extLst>
                    <a:ext uri="{FF2B5EF4-FFF2-40B4-BE49-F238E27FC236}">
                      <a16:creationId xmlns:a16="http://schemas.microsoft.com/office/drawing/2014/main" id="{7777FECC-7641-5C46-A6C2-97DE09E6A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1134" y="4865166"/>
                  <a:ext cx="1224136" cy="32316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tIns="0">
                  <a:prstTxWarp prst="textNoShape">
                    <a:avLst/>
                  </a:prstTxWarp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1" dirty="0" smtClean="0">
                            <a:latin typeface="Symbol" pitchFamily="-110" charset="2"/>
                          </a:rPr>
                          <m:t>f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800" i="1" dirty="0">
                                <a:latin typeface="Symbol" pitchFamily="2" charset="2"/>
                                <a:cs typeface="Times New Roman" panose="020206030504050203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800" baseline="-250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RF</m:t>
                            </m:r>
                            <m:r>
                              <a:rPr lang="en-US" sz="1800" b="0" i="1" baseline="-25000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18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oMath>
                    </m:oMathPara>
                  </a14:m>
                  <a:endParaRPr lang="en-US" sz="18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9" name="Rectangle 72">
                  <a:extLst>
                    <a:ext uri="{FF2B5EF4-FFF2-40B4-BE49-F238E27FC236}">
                      <a16:creationId xmlns:a16="http://schemas.microsoft.com/office/drawing/2014/main" id="{7777FECC-7641-5C46-A6C2-97DE09E6ADF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11134" y="4865166"/>
                  <a:ext cx="1224136" cy="323165"/>
                </a:xfrm>
                <a:prstGeom prst="rect">
                  <a:avLst/>
                </a:prstGeom>
                <a:blipFill>
                  <a:blip r:embed="rId5"/>
                  <a:stretch>
                    <a:fillRect b="-967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68E205-F8EC-A148-8AB5-C25265A859AA}"/>
                  </a:ext>
                </a:extLst>
              </p:cNvPr>
              <p:cNvSpPr txBox="1"/>
              <p:nvPr/>
            </p:nvSpPr>
            <p:spPr>
              <a:xfrm>
                <a:off x="1606745" y="5517232"/>
                <a:ext cx="1669111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68E205-F8EC-A148-8AB5-C25265A85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745" y="5517232"/>
                <a:ext cx="1669111" cy="751744"/>
              </a:xfrm>
              <a:prstGeom prst="rect">
                <a:avLst/>
              </a:prstGeom>
              <a:blipFill>
                <a:blip r:embed="rId6"/>
                <a:stretch>
                  <a:fillRect l="-3030" t="-1667" r="-758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 Box 1042">
            <a:extLst>
              <a:ext uri="{FF2B5EF4-FFF2-40B4-BE49-F238E27FC236}">
                <a16:creationId xmlns:a16="http://schemas.microsoft.com/office/drawing/2014/main" id="{F68A8C14-910A-1E48-93FB-AF66FC435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5394" y="4552092"/>
            <a:ext cx="16984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</a:rPr>
              <a:t>Stable</a:t>
            </a:r>
            <a:r>
              <a:rPr lang="en-US" sz="2000" dirty="0">
                <a:solidFill>
                  <a:schemeClr val="accent2"/>
                </a:solidFill>
                <a:sym typeface="Symbol" charset="2"/>
              </a:rPr>
              <a:t> below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transition</a:t>
            </a:r>
          </a:p>
        </p:txBody>
      </p:sp>
    </p:spTree>
    <p:extLst>
      <p:ext uri="{BB962C8B-B14F-4D97-AF65-F5344CB8AC3E}">
        <p14:creationId xmlns:p14="http://schemas.microsoft.com/office/powerpoint/2010/main" val="219273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Crossing Transition</a:t>
            </a:r>
            <a:endParaRPr lang="fr-FR" dirty="0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467544" y="908720"/>
            <a:ext cx="8147248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At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 transition</a:t>
            </a:r>
            <a:r>
              <a:rPr lang="en-GB" sz="1800" dirty="0">
                <a:sym typeface="Symbol" charset="2"/>
              </a:rPr>
              <a:t>, the velocity change and the path length change with momentum compensate each other. So the revolution frequency there is independent from the momentum deviation.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Crossing transition during acceleration makes the previous stable synchronous phase unstable. The RF system needs to make a rapid change of the RF phase, a ‘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phase jump</a:t>
            </a:r>
            <a:r>
              <a:rPr lang="en-GB" sz="1800" dirty="0">
                <a:sym typeface="Symbol" charset="2"/>
              </a:rPr>
              <a:t>’.</a:t>
            </a:r>
            <a:endParaRPr lang="en-GB" sz="1800" b="1" dirty="0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88" y="2492896"/>
            <a:ext cx="50419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4797152"/>
            <a:ext cx="828092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In the PS: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 is at ~6 GeV</a:t>
            </a:r>
          </a:p>
          <a:p>
            <a:r>
              <a:rPr lang="en-US" sz="1800" dirty="0"/>
              <a:t>In the SPS: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= 22.8, injection at </a:t>
            </a:r>
            <a:r>
              <a:rPr lang="en-US" sz="1800" dirty="0" err="1"/>
              <a:t>γ</a:t>
            </a:r>
            <a:r>
              <a:rPr lang="en-US" sz="1800" dirty="0"/>
              <a:t>=27.7 </a:t>
            </a:r>
          </a:p>
          <a:p>
            <a:r>
              <a:rPr lang="en-US" sz="1800" dirty="0"/>
              <a:t>	=&gt; no transition crossing!</a:t>
            </a:r>
          </a:p>
          <a:p>
            <a:r>
              <a:rPr lang="en-US" sz="1800" dirty="0"/>
              <a:t>In the LHC: </a:t>
            </a:r>
            <a:r>
              <a:rPr lang="en-US" sz="1800" dirty="0" err="1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/>
              <a:t>t</a:t>
            </a:r>
            <a:r>
              <a:rPr lang="en-US" sz="1800" dirty="0"/>
              <a:t> is at ~55 GeV, also far below injection energy </a:t>
            </a:r>
          </a:p>
          <a:p>
            <a:endParaRPr lang="en-US" sz="1800" dirty="0"/>
          </a:p>
          <a:p>
            <a:r>
              <a:rPr lang="en-US" sz="1800" dirty="0"/>
              <a:t>Transition crossing not needed in leptons machines, why?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f>
                        <m:fPr>
                          <m:ctrlPr>
                            <a:rPr lang="bg-BG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34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67812" y="3718520"/>
            <a:ext cx="8396654" cy="2673350"/>
            <a:chOff x="251" y="1774"/>
            <a:chExt cx="5730" cy="1684"/>
          </a:xfrm>
        </p:grpSpPr>
        <p:sp>
          <p:nvSpPr>
            <p:cNvPr id="72731" name="Line 46"/>
            <p:cNvSpPr>
              <a:spLocks noChangeShapeType="1"/>
            </p:cNvSpPr>
            <p:nvPr/>
          </p:nvSpPr>
          <p:spPr bwMode="auto">
            <a:xfrm>
              <a:off x="1977" y="2053"/>
              <a:ext cx="0" cy="41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2" name="Oval 41"/>
            <p:cNvSpPr>
              <a:spLocks noChangeArrowheads="1"/>
            </p:cNvSpPr>
            <p:nvPr/>
          </p:nvSpPr>
          <p:spPr bwMode="auto">
            <a:xfrm>
              <a:off x="1938" y="2424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3" name="Rectangle 43"/>
            <p:cNvSpPr>
              <a:spLocks noChangeArrowheads="1"/>
            </p:cNvSpPr>
            <p:nvPr/>
          </p:nvSpPr>
          <p:spPr bwMode="auto">
            <a:xfrm>
              <a:off x="1876" y="1774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Symbol" pitchFamily="-110" charset="2"/>
                </a:rPr>
                <a:t>2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2734" name="Line 47"/>
            <p:cNvSpPr>
              <a:spLocks noChangeShapeType="1"/>
            </p:cNvSpPr>
            <p:nvPr/>
          </p:nvSpPr>
          <p:spPr bwMode="auto">
            <a:xfrm>
              <a:off x="2054" y="2469"/>
              <a:ext cx="14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5" name="Rectangle 50"/>
            <p:cNvSpPr>
              <a:spLocks noChangeArrowheads="1"/>
            </p:cNvSpPr>
            <p:nvPr/>
          </p:nvSpPr>
          <p:spPr bwMode="auto">
            <a:xfrm>
              <a:off x="251" y="2848"/>
              <a:ext cx="5730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2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>
                  <a:latin typeface="Comic Sans MS" pitchFamily="-110" charset="0"/>
                </a:rPr>
                <a:t>- The particle is decelerated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decrease in energy - decrease in revolution frequency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later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sz="1800" b="1" baseline="-25000" noProof="1">
                <a:solidFill>
                  <a:srgbClr val="3333FF"/>
                </a:solidFill>
                <a:latin typeface="Symbol" pitchFamily="-110" charset="2"/>
              </a:endParaRPr>
            </a:p>
          </p:txBody>
        </p:sp>
      </p:grpSp>
      <p:grpSp>
        <p:nvGrpSpPr>
          <p:cNvPr id="72709" name="Group 56"/>
          <p:cNvGrpSpPr>
            <a:grpSpLocks/>
          </p:cNvGrpSpPr>
          <p:nvPr/>
        </p:nvGrpSpPr>
        <p:grpSpPr bwMode="auto">
          <a:xfrm>
            <a:off x="552451" y="1756371"/>
            <a:ext cx="8396654" cy="3651250"/>
            <a:chOff x="377" y="538"/>
            <a:chExt cx="5730" cy="2300"/>
          </a:xfrm>
        </p:grpSpPr>
        <p:sp>
          <p:nvSpPr>
            <p:cNvPr id="72710" name="Rectangle 49"/>
            <p:cNvSpPr>
              <a:spLocks noChangeArrowheads="1"/>
            </p:cNvSpPr>
            <p:nvPr/>
          </p:nvSpPr>
          <p:spPr bwMode="auto">
            <a:xfrm>
              <a:off x="377" y="538"/>
              <a:ext cx="5730" cy="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554400">
                <a:lnSpc>
                  <a:spcPct val="110000"/>
                </a:lnSpc>
              </a:pP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1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>
                  <a:latin typeface="Comic Sans MS" pitchFamily="-110" charset="0"/>
                </a:rPr>
                <a:t>- The particle </a:t>
              </a: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B</a:t>
              </a:r>
              <a:r>
                <a:rPr lang="en-US" sz="1600" dirty="0">
                  <a:latin typeface="Comic Sans MS" pitchFamily="-110" charset="0"/>
                </a:rPr>
                <a:t> is accelerated</a:t>
              </a:r>
            </a:p>
            <a:p>
              <a:pPr defTabSz="554400"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Below transition, an energy increase means an increase in revolution frequency</a:t>
              </a:r>
            </a:p>
            <a:p>
              <a:pPr defTabSz="554400"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earlier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lang="en-US" sz="1600" dirty="0">
                <a:solidFill>
                  <a:srgbClr val="3333FF"/>
                </a:solidFill>
                <a:latin typeface="Comic Sans MS" pitchFamily="-110" charset="0"/>
              </a:endParaRPr>
            </a:p>
            <a:p>
              <a:r>
                <a:rPr lang="en-US" sz="1600" dirty="0">
                  <a:latin typeface="Comic Sans MS" pitchFamily="-110" charset="0"/>
                </a:rPr>
                <a:t>	</a:t>
              </a:r>
              <a:endParaRPr sz="1800" b="1" baseline="-25000" noProof="1">
                <a:latin typeface="Symbol" pitchFamily="-110" charset="2"/>
              </a:endParaRPr>
            </a:p>
            <a:p>
              <a:endParaRPr sz="1800" b="1" baseline="-25000" noProof="1">
                <a:latin typeface="Symbol" pitchFamily="-110" charset="2"/>
              </a:endParaRPr>
            </a:p>
          </p:txBody>
        </p:sp>
        <p:grpSp>
          <p:nvGrpSpPr>
            <p:cNvPr id="72712" name="Group 54"/>
            <p:cNvGrpSpPr>
              <a:grpSpLocks/>
            </p:cNvGrpSpPr>
            <p:nvPr/>
          </p:nvGrpSpPr>
          <p:grpSpPr bwMode="auto">
            <a:xfrm>
              <a:off x="1325" y="1118"/>
              <a:ext cx="3804" cy="1720"/>
              <a:chOff x="1325" y="1118"/>
              <a:chExt cx="3804" cy="1720"/>
            </a:xfrm>
          </p:grpSpPr>
          <p:sp>
            <p:nvSpPr>
              <p:cNvPr id="72714" name="Line 3"/>
              <p:cNvSpPr>
                <a:spLocks noChangeShapeType="1"/>
              </p:cNvSpPr>
              <p:nvPr/>
            </p:nvSpPr>
            <p:spPr bwMode="auto">
              <a:xfrm>
                <a:off x="2872" y="111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2715" name="Group 4"/>
              <p:cNvGrpSpPr>
                <a:grpSpLocks/>
              </p:cNvGrpSpPr>
              <p:nvPr/>
            </p:nvGrpSpPr>
            <p:grpSpPr bwMode="auto">
              <a:xfrm>
                <a:off x="1750" y="1461"/>
                <a:ext cx="2233" cy="1182"/>
                <a:chOff x="450" y="2259"/>
                <a:chExt cx="1782" cy="1137"/>
              </a:xfrm>
            </p:grpSpPr>
            <p:grpSp>
              <p:nvGrpSpPr>
                <p:cNvPr id="72725" name="Group 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2729" name="Freeform 6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30" name="Freeform 7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726" name="Group 8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2727" name="Freeform 9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28" name="Freeform 10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2716" name="Line 11"/>
              <p:cNvSpPr>
                <a:spLocks noChangeShapeType="1"/>
              </p:cNvSpPr>
              <p:nvPr/>
            </p:nvSpPr>
            <p:spPr bwMode="auto">
              <a:xfrm>
                <a:off x="1325" y="205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7" name="Freeform 12"/>
              <p:cNvSpPr>
                <a:spLocks/>
              </p:cNvSpPr>
              <p:nvPr/>
            </p:nvSpPr>
            <p:spPr bwMode="auto">
              <a:xfrm>
                <a:off x="3983" y="205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8" name="Freeform 13"/>
              <p:cNvSpPr>
                <a:spLocks/>
              </p:cNvSpPr>
              <p:nvPr/>
            </p:nvSpPr>
            <p:spPr bwMode="auto">
              <a:xfrm>
                <a:off x="1523" y="163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9" name="Line 14"/>
              <p:cNvSpPr>
                <a:spLocks noChangeShapeType="1"/>
              </p:cNvSpPr>
              <p:nvPr/>
            </p:nvSpPr>
            <p:spPr bwMode="auto">
              <a:xfrm>
                <a:off x="3183" y="159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0" name="Rectangle 15"/>
              <p:cNvSpPr>
                <a:spLocks noChangeArrowheads="1"/>
              </p:cNvSpPr>
              <p:nvPr/>
            </p:nvSpPr>
            <p:spPr bwMode="auto">
              <a:xfrm>
                <a:off x="3116" y="206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2721" name="Oval 16"/>
              <p:cNvSpPr>
                <a:spLocks noChangeArrowheads="1"/>
              </p:cNvSpPr>
              <p:nvPr/>
            </p:nvSpPr>
            <p:spPr bwMode="auto">
              <a:xfrm>
                <a:off x="2833" y="201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2" name="Oval 17"/>
              <p:cNvSpPr>
                <a:spLocks noChangeArrowheads="1"/>
              </p:cNvSpPr>
              <p:nvPr/>
            </p:nvSpPr>
            <p:spPr bwMode="auto">
              <a:xfrm>
                <a:off x="3144" y="151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3" name="Rectangle 18"/>
              <p:cNvSpPr>
                <a:spLocks noChangeArrowheads="1"/>
              </p:cNvSpPr>
              <p:nvPr/>
            </p:nvSpPr>
            <p:spPr bwMode="auto">
              <a:xfrm>
                <a:off x="2637" y="183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2706" name="Object 2"/>
              <p:cNvGraphicFramePr>
                <a:graphicFrameLocks noChangeAspect="1"/>
              </p:cNvGraphicFramePr>
              <p:nvPr/>
            </p:nvGraphicFramePr>
            <p:xfrm>
              <a:off x="2503" y="111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41200" imgH="215640" progId="Equation.3">
                      <p:embed/>
                    </p:oleObj>
                  </mc:Choice>
                  <mc:Fallback>
                    <p:oleObj name="Equation" r:id="rId2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111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07" name="Object 3"/>
              <p:cNvGraphicFramePr>
                <a:graphicFrameLocks noChangeAspect="1"/>
              </p:cNvGraphicFramePr>
              <p:nvPr/>
            </p:nvGraphicFramePr>
            <p:xfrm>
              <a:off x="4477" y="1947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583920" imgH="215640" progId="Equation.3">
                      <p:embed/>
                    </p:oleObj>
                  </mc:Choice>
                  <mc:Fallback>
                    <p:oleObj name="Equation" r:id="rId4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77" y="1947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724" name="Line 21"/>
              <p:cNvSpPr>
                <a:spLocks noChangeShapeType="1"/>
              </p:cNvSpPr>
              <p:nvPr/>
            </p:nvSpPr>
            <p:spPr bwMode="auto">
              <a:xfrm flipH="1">
                <a:off x="3013" y="166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Dynamics: Synchrotron oscillations</a:t>
            </a:r>
            <a:endParaRPr lang="fr-FR" dirty="0"/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395536" y="969045"/>
            <a:ext cx="512005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Simple case (no </a:t>
            </a:r>
            <a:r>
              <a:rPr lang="en-US" sz="1600" dirty="0" err="1">
                <a:latin typeface="Comic Sans MS" pitchFamily="-110" charset="0"/>
              </a:rPr>
              <a:t>accel</a:t>
            </a:r>
            <a:r>
              <a:rPr lang="en-US" sz="1600" dirty="0">
                <a:latin typeface="Comic Sans MS" pitchFamily="-110" charset="0"/>
              </a:rPr>
              <a:t>.):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const.</a:t>
            </a:r>
            <a:r>
              <a:rPr lang="en-US" sz="1600" dirty="0">
                <a:latin typeface="Comic Sans MS" pitchFamily="-110" charset="0"/>
              </a:rPr>
              <a:t>, below transition 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34076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The phase of the synchronous particle must therefore be </a:t>
            </a:r>
            <a:r>
              <a:rPr lang="en-US" sz="1800" b="1" dirty="0">
                <a:solidFill>
                  <a:srgbClr val="3333FF"/>
                </a:solidFill>
                <a:latin typeface="Symbol" pitchFamily="-110" charset="2"/>
              </a:rPr>
              <a:t>f</a:t>
            </a:r>
            <a:r>
              <a:rPr lang="en-US" sz="1800" b="1" baseline="-25000" dirty="0">
                <a:solidFill>
                  <a:srgbClr val="3333FF"/>
                </a:solidFill>
                <a:latin typeface="Symbol" pitchFamily="-110" charset="2"/>
              </a:rPr>
              <a:t>0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0</a:t>
            </a:r>
            <a:r>
              <a:rPr lang="en-US" sz="1600" dirty="0">
                <a:latin typeface="Comic Sans MS" pitchFamily="-110" charset="0"/>
              </a:rPr>
              <a:t>.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4427984" y="2924944"/>
            <a:ext cx="355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08104" y="908720"/>
                <a:ext cx="9332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908720"/>
                <a:ext cx="933204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65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52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482485" y="3028994"/>
            <a:ext cx="254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revolution period</a:t>
            </a:r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2655888" y="1896145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V="1">
            <a:off x="4484688" y="981745"/>
            <a:ext cx="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4027488" y="908720"/>
            <a:ext cx="35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V</a:t>
            </a:r>
            <a:endParaRPr lang="en-US"/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6313488" y="2051720"/>
            <a:ext cx="712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time</a:t>
            </a:r>
            <a:endParaRPr lang="en-US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>
            <a:off x="2808288" y="1515145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>
            <a:off x="6161088" y="1591345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2808288" y="2962945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Freeform 13"/>
          <p:cNvSpPr>
            <a:spLocks/>
          </p:cNvSpPr>
          <p:nvPr/>
        </p:nvSpPr>
        <p:spPr bwMode="auto">
          <a:xfrm>
            <a:off x="2808288" y="1134145"/>
            <a:ext cx="3352800" cy="1524000"/>
          </a:xfrm>
          <a:custGeom>
            <a:avLst/>
            <a:gdLst>
              <a:gd name="T0" fmla="*/ 0 w 2112"/>
              <a:gd name="T1" fmla="*/ 2147483647 h 960"/>
              <a:gd name="T2" fmla="*/ 2147483647 w 2112"/>
              <a:gd name="T3" fmla="*/ 2147483647 h 960"/>
              <a:gd name="T4" fmla="*/ 2147483647 w 2112"/>
              <a:gd name="T5" fmla="*/ 2147483647 h 960"/>
              <a:gd name="T6" fmla="*/ 2147483647 w 2112"/>
              <a:gd name="T7" fmla="*/ 0 h 960"/>
              <a:gd name="T8" fmla="*/ 2147483647 w 2112"/>
              <a:gd name="T9" fmla="*/ 2147483647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2"/>
              <a:gd name="T16" fmla="*/ 0 h 960"/>
              <a:gd name="T17" fmla="*/ 2112 w 2112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2" h="960">
                <a:moveTo>
                  <a:pt x="0" y="480"/>
                </a:moveTo>
                <a:cubicBezTo>
                  <a:pt x="176" y="720"/>
                  <a:pt x="352" y="960"/>
                  <a:pt x="528" y="960"/>
                </a:cubicBezTo>
                <a:cubicBezTo>
                  <a:pt x="704" y="960"/>
                  <a:pt x="880" y="640"/>
                  <a:pt x="1056" y="480"/>
                </a:cubicBezTo>
                <a:cubicBezTo>
                  <a:pt x="1232" y="320"/>
                  <a:pt x="1408" y="0"/>
                  <a:pt x="1584" y="0"/>
                </a:cubicBezTo>
                <a:cubicBezTo>
                  <a:pt x="1760" y="0"/>
                  <a:pt x="2024" y="400"/>
                  <a:pt x="2112" y="48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Oval 14"/>
          <p:cNvSpPr>
            <a:spLocks noChangeArrowheads="1"/>
          </p:cNvSpPr>
          <p:nvPr/>
        </p:nvSpPr>
        <p:spPr bwMode="auto">
          <a:xfrm>
            <a:off x="4408488" y="1819945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Text Box 16"/>
          <p:cNvSpPr txBox="1">
            <a:spLocks noChangeArrowheads="1"/>
          </p:cNvSpPr>
          <p:nvPr/>
        </p:nvSpPr>
        <p:spPr bwMode="auto">
          <a:xfrm>
            <a:off x="3189288" y="984920"/>
            <a:ext cx="369887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A</a:t>
            </a:r>
            <a:endParaRPr lang="en-US"/>
          </a:p>
        </p:txBody>
      </p:sp>
      <p:sp>
        <p:nvSpPr>
          <p:cNvPr id="16400" name="Line 17"/>
          <p:cNvSpPr>
            <a:spLocks noChangeShapeType="1"/>
          </p:cNvSpPr>
          <p:nvPr/>
        </p:nvSpPr>
        <p:spPr bwMode="auto">
          <a:xfrm>
            <a:off x="3494088" y="1286545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5322888" y="2204120"/>
            <a:ext cx="344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D52946"/>
                </a:solidFill>
              </a:rPr>
              <a:t>B</a:t>
            </a:r>
            <a:endParaRPr lang="en-US">
              <a:solidFill>
                <a:srgbClr val="D52946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95850" y="1292895"/>
            <a:ext cx="561975" cy="946150"/>
            <a:chOff x="4895850" y="2509838"/>
            <a:chExt cx="561975" cy="946150"/>
          </a:xfrm>
        </p:grpSpPr>
        <p:sp>
          <p:nvSpPr>
            <p:cNvPr id="16398" name="Oval 15"/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6402" name="Line 19"/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oscillations</a:t>
            </a:r>
            <a:endParaRPr lang="fr-FR" dirty="0"/>
          </a:p>
        </p:txBody>
      </p:sp>
      <p:grpSp>
        <p:nvGrpSpPr>
          <p:cNvPr id="19" name="Group 18"/>
          <p:cNvGrpSpPr/>
          <p:nvPr/>
        </p:nvGrpSpPr>
        <p:grpSpPr>
          <a:xfrm>
            <a:off x="3186981" y="1500857"/>
            <a:ext cx="2897187" cy="1935336"/>
            <a:chOff x="3186981" y="2717800"/>
            <a:chExt cx="2897187" cy="1935336"/>
          </a:xfrm>
        </p:grpSpPr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3186981" y="4253086"/>
              <a:ext cx="2897187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100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183198" y="1810420"/>
            <a:ext cx="2938462" cy="1625773"/>
            <a:chOff x="3183198" y="3027363"/>
            <a:chExt cx="2938462" cy="1625773"/>
          </a:xfrm>
        </p:grpSpPr>
        <p:sp>
          <p:nvSpPr>
            <p:cNvPr id="25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938462" cy="400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200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83198" y="2116807"/>
            <a:ext cx="2722754" cy="1319446"/>
            <a:chOff x="3183198" y="3333750"/>
            <a:chExt cx="2722754" cy="1319446"/>
          </a:xfrm>
        </p:grpSpPr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300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1" name="Line 17"/>
            <p:cNvSpPr>
              <a:spLocks noChangeShapeType="1"/>
            </p:cNvSpPr>
            <p:nvPr/>
          </p:nvSpPr>
          <p:spPr bwMode="auto">
            <a:xfrm flipH="1" flipV="1">
              <a:off x="4381500" y="3459161"/>
              <a:ext cx="910580" cy="1138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183198" y="2428081"/>
            <a:ext cx="2722754" cy="1008172"/>
            <a:chOff x="3183198" y="3645024"/>
            <a:chExt cx="2722754" cy="1008172"/>
          </a:xfrm>
        </p:grpSpPr>
        <p:sp>
          <p:nvSpPr>
            <p:cNvPr id="33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400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3852863" y="3652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H="1">
              <a:off x="4102100" y="3645024"/>
              <a:ext cx="1189980" cy="1110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183198" y="2116807"/>
            <a:ext cx="2722754" cy="1319446"/>
            <a:chOff x="3183198" y="3333750"/>
            <a:chExt cx="2722754" cy="1319446"/>
          </a:xfrm>
        </p:grpSpPr>
        <p:sp>
          <p:nvSpPr>
            <p:cNvPr id="37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500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H="1" flipV="1">
              <a:off x="4381500" y="3459163"/>
              <a:ext cx="910580" cy="1138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183198" y="1810420"/>
            <a:ext cx="2722754" cy="1625773"/>
            <a:chOff x="3183198" y="3027363"/>
            <a:chExt cx="2722754" cy="1625773"/>
          </a:xfrm>
        </p:grpSpPr>
        <p:sp>
          <p:nvSpPr>
            <p:cNvPr id="41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600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183198" y="1500857"/>
            <a:ext cx="2722754" cy="1935336"/>
            <a:chOff x="3183198" y="2717800"/>
            <a:chExt cx="2722754" cy="1935336"/>
          </a:xfrm>
        </p:grpSpPr>
        <p:sp>
          <p:nvSpPr>
            <p:cNvPr id="45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700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47" name="Line 17"/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83198" y="1292895"/>
            <a:ext cx="2722754" cy="2143298"/>
            <a:chOff x="3183198" y="2509838"/>
            <a:chExt cx="2722754" cy="2143298"/>
          </a:xfrm>
        </p:grpSpPr>
        <p:sp>
          <p:nvSpPr>
            <p:cNvPr id="49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800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" name="Text Box 1028"/>
          <p:cNvSpPr txBox="1">
            <a:spLocks noChangeArrowheads="1"/>
          </p:cNvSpPr>
          <p:nvPr/>
        </p:nvSpPr>
        <p:spPr bwMode="auto">
          <a:xfrm>
            <a:off x="323528" y="3429000"/>
            <a:ext cx="864096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ym typeface="Symbol" charset="2"/>
              </a:rPr>
              <a:t>Particle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B</a:t>
            </a:r>
            <a:r>
              <a:rPr lang="en-GB" sz="2000" dirty="0">
                <a:sym typeface="Symbol" charset="2"/>
              </a:rPr>
              <a:t> performs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Synchrotron Oscillations </a:t>
            </a:r>
            <a:r>
              <a:rPr lang="en-GB" sz="2000" dirty="0">
                <a:sym typeface="Symbol" charset="2"/>
              </a:rPr>
              <a:t>around synchronous particle A.</a:t>
            </a:r>
            <a:endParaRPr lang="en-GB" sz="2000" dirty="0">
              <a:solidFill>
                <a:srgbClr val="FF00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2000" dirty="0">
                <a:sym typeface="Symbol" charset="2"/>
              </a:rPr>
              <a:t>The amplitude depends on the initial phase and energy.</a:t>
            </a:r>
          </a:p>
        </p:txBody>
      </p:sp>
      <p:sp>
        <p:nvSpPr>
          <p:cNvPr id="53" name="Text Box 1028">
            <a:extLst>
              <a:ext uri="{FF2B5EF4-FFF2-40B4-BE49-F238E27FC236}">
                <a16:creationId xmlns:a16="http://schemas.microsoft.com/office/drawing/2014/main" id="{5EB8AF21-250E-B646-858E-9830F04C1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094" y="4653136"/>
            <a:ext cx="8640960" cy="101566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ym typeface="Symbol" charset="2"/>
              </a:rPr>
              <a:t>The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oscillation frequency</a:t>
            </a:r>
            <a:r>
              <a:rPr lang="en-GB" sz="2000" dirty="0">
                <a:sym typeface="Symbol" charset="2"/>
              </a:rPr>
              <a:t> is much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slower</a:t>
            </a:r>
            <a:r>
              <a:rPr lang="en-GB" sz="2000" dirty="0">
                <a:sym typeface="Symbol" charset="2"/>
              </a:rPr>
              <a:t>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than</a:t>
            </a:r>
            <a:r>
              <a:rPr lang="en-GB" sz="2000" dirty="0">
                <a:sym typeface="Symbol" charset="2"/>
              </a:rPr>
              <a:t> in the </a:t>
            </a:r>
            <a:r>
              <a:rPr lang="en-GB" sz="2000" dirty="0">
                <a:solidFill>
                  <a:srgbClr val="FF0000"/>
                </a:solidFill>
                <a:sym typeface="Symbol" charset="2"/>
              </a:rPr>
              <a:t>transverse</a:t>
            </a:r>
            <a:r>
              <a:rPr lang="en-GB" sz="2000" dirty="0">
                <a:sym typeface="Symbol" charset="2"/>
              </a:rPr>
              <a:t> plane.</a:t>
            </a:r>
            <a:br>
              <a:rPr lang="en-GB" sz="2000" dirty="0">
                <a:sym typeface="Symbol" charset="2"/>
              </a:rPr>
            </a:br>
            <a:r>
              <a:rPr lang="en-GB" sz="2000" dirty="0">
                <a:sym typeface="Symbol" charset="2"/>
              </a:rPr>
              <a:t>It takes a large number of revolutions for one complete oscillation.</a:t>
            </a:r>
            <a:br>
              <a:rPr lang="en-GB" sz="2000" dirty="0">
                <a:sym typeface="Symbol" charset="2"/>
              </a:rPr>
            </a:br>
            <a:r>
              <a:rPr lang="en-GB" sz="2000" dirty="0">
                <a:sym typeface="Symbol" charset="2"/>
              </a:rPr>
              <a:t>The restoring electric force is smaller than the magnetic force.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E62CC7-27B2-AC46-87D7-53558A08CB41}"/>
              </a:ext>
            </a:extLst>
          </p:cNvPr>
          <p:cNvSpPr/>
          <p:nvPr/>
        </p:nvSpPr>
        <p:spPr>
          <a:xfrm>
            <a:off x="1106934" y="5661248"/>
            <a:ext cx="656141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- proton synchrotrons of the order of 1000 turns</a:t>
            </a:r>
            <a:endParaRPr lang="en-GB" sz="2000" baseline="30000" dirty="0"/>
          </a:p>
          <a:p>
            <a:pPr>
              <a:spcBef>
                <a:spcPts val="600"/>
              </a:spcBef>
            </a:pPr>
            <a:r>
              <a:rPr lang="en-GB" sz="2000" dirty="0"/>
              <a:t>- electron storage rings of the order of ~10 turns</a:t>
            </a:r>
            <a:endParaRPr lang="en-GB" sz="2000" baseline="30000" dirty="0"/>
          </a:p>
        </p:txBody>
      </p:sp>
    </p:spTree>
    <p:extLst>
      <p:ext uri="{BB962C8B-B14F-4D97-AF65-F5344CB8AC3E}">
        <p14:creationId xmlns:p14="http://schemas.microsoft.com/office/powerpoint/2010/main" val="193606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15"/>
          <p:cNvGrpSpPr>
            <a:grpSpLocks/>
          </p:cNvGrpSpPr>
          <p:nvPr/>
        </p:nvGrpSpPr>
        <p:grpSpPr bwMode="auto">
          <a:xfrm>
            <a:off x="5578476" y="2060573"/>
            <a:ext cx="3063875" cy="2867022"/>
            <a:chOff x="3562" y="1454"/>
            <a:chExt cx="1930" cy="1806"/>
          </a:xfrm>
        </p:grpSpPr>
        <p:sp>
          <p:nvSpPr>
            <p:cNvPr id="26641" name="Text Box 16"/>
            <p:cNvSpPr txBox="1">
              <a:spLocks noChangeArrowheads="1"/>
            </p:cNvSpPr>
            <p:nvPr/>
          </p:nvSpPr>
          <p:spPr bwMode="auto">
            <a:xfrm>
              <a:off x="3562" y="1454"/>
              <a:ext cx="19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Cavity voltage</a:t>
              </a:r>
            </a:p>
          </p:txBody>
        </p:sp>
        <p:sp>
          <p:nvSpPr>
            <p:cNvPr id="26642" name="Text Box 17"/>
            <p:cNvSpPr txBox="1">
              <a:spLocks noChangeArrowheads="1"/>
            </p:cNvSpPr>
            <p:nvPr/>
          </p:nvSpPr>
          <p:spPr bwMode="auto">
            <a:xfrm>
              <a:off x="3586" y="2972"/>
              <a:ext cx="19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Potential well</a:t>
              </a:r>
            </a:p>
          </p:txBody>
        </p:sp>
      </p:grpSp>
      <p:pic>
        <p:nvPicPr>
          <p:cNvPr id="26630" name="Picture 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4" r="5739"/>
          <a:stretch/>
        </p:blipFill>
        <p:spPr bwMode="auto">
          <a:xfrm>
            <a:off x="1609725" y="1735137"/>
            <a:ext cx="336708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1" r="7296"/>
          <a:stretch/>
        </p:blipFill>
        <p:spPr bwMode="auto">
          <a:xfrm>
            <a:off x="1603375" y="3892550"/>
            <a:ext cx="3311525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Oval 21"/>
          <p:cNvSpPr>
            <a:spLocks noChangeArrowheads="1"/>
          </p:cNvSpPr>
          <p:nvPr/>
        </p:nvSpPr>
        <p:spPr bwMode="auto">
          <a:xfrm>
            <a:off x="3186113" y="5703887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Oval 23"/>
          <p:cNvSpPr>
            <a:spLocks noChangeArrowheads="1"/>
          </p:cNvSpPr>
          <p:nvPr/>
        </p:nvSpPr>
        <p:spPr bwMode="auto">
          <a:xfrm>
            <a:off x="3187700" y="2693987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Text Box 26"/>
          <p:cNvSpPr txBox="1">
            <a:spLocks noChangeArrowheads="1"/>
          </p:cNvSpPr>
          <p:nvPr/>
        </p:nvSpPr>
        <p:spPr bwMode="auto">
          <a:xfrm>
            <a:off x="1927225" y="1893887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26638" name="Line 27"/>
          <p:cNvSpPr>
            <a:spLocks noChangeShapeType="1"/>
          </p:cNvSpPr>
          <p:nvPr/>
        </p:nvSpPr>
        <p:spPr bwMode="auto">
          <a:xfrm>
            <a:off x="2216150" y="2149475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Text Box 28"/>
          <p:cNvSpPr txBox="1">
            <a:spLocks noChangeArrowheads="1"/>
          </p:cNvSpPr>
          <p:nvPr/>
        </p:nvSpPr>
        <p:spPr bwMode="auto">
          <a:xfrm>
            <a:off x="4691063" y="4875212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B</a:t>
            </a:r>
            <a:endParaRPr lang="en-US">
              <a:latin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10088" y="2614612"/>
            <a:ext cx="257175" cy="2336800"/>
            <a:chOff x="4510088" y="2614612"/>
            <a:chExt cx="257175" cy="2336800"/>
          </a:xfrm>
        </p:grpSpPr>
        <p:sp>
          <p:nvSpPr>
            <p:cNvPr id="26633" name="Oval 22"/>
            <p:cNvSpPr>
              <a:spLocks noChangeArrowheads="1"/>
            </p:cNvSpPr>
            <p:nvPr/>
          </p:nvSpPr>
          <p:spPr bwMode="auto">
            <a:xfrm>
              <a:off x="4510088" y="3851275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635" name="Oval 24"/>
            <p:cNvSpPr>
              <a:spLocks noChangeArrowheads="1"/>
            </p:cNvSpPr>
            <p:nvPr/>
          </p:nvSpPr>
          <p:spPr bwMode="auto">
            <a:xfrm>
              <a:off x="4537075" y="2614612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636" name="Line 25"/>
            <p:cNvSpPr>
              <a:spLocks noChangeShapeType="1"/>
            </p:cNvSpPr>
            <p:nvPr/>
          </p:nvSpPr>
          <p:spPr bwMode="auto">
            <a:xfrm>
              <a:off x="4597400" y="2855912"/>
              <a:ext cx="0" cy="8874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Line 29"/>
            <p:cNvSpPr>
              <a:spLocks noChangeShapeType="1"/>
            </p:cNvSpPr>
            <p:nvPr/>
          </p:nvSpPr>
          <p:spPr bwMode="auto">
            <a:xfrm flipH="1" flipV="1">
              <a:off x="4583113" y="4087812"/>
              <a:ext cx="184150" cy="86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Potential Well </a:t>
            </a:r>
            <a:endParaRPr lang="fr-FR" dirty="0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4283968" y="5949280"/>
            <a:ext cx="792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latin typeface="Times New Roman" charset="0"/>
              </a:rPr>
              <a:t>phase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252913" y="2039938"/>
            <a:ext cx="523875" cy="2911475"/>
            <a:chOff x="4252913" y="2039938"/>
            <a:chExt cx="523875" cy="2911475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252913" y="40243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256088" y="20399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 flipH="1">
              <a:off x="4332288" y="2298701"/>
              <a:ext cx="0" cy="1682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H="1" flipV="1">
              <a:off x="4395788" y="4189413"/>
              <a:ext cx="3810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876675" y="1771651"/>
            <a:ext cx="820737" cy="3267075"/>
            <a:chOff x="3876675" y="1771651"/>
            <a:chExt cx="820737" cy="3267075"/>
          </a:xfrm>
        </p:grpSpPr>
        <p:sp>
          <p:nvSpPr>
            <p:cNvPr id="29" name="Oval 22"/>
            <p:cNvSpPr>
              <a:spLocks noChangeArrowheads="1"/>
            </p:cNvSpPr>
            <p:nvPr/>
          </p:nvSpPr>
          <p:spPr bwMode="auto">
            <a:xfrm>
              <a:off x="3889375" y="4660901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0" name="Oval 24"/>
            <p:cNvSpPr>
              <a:spLocks noChangeArrowheads="1"/>
            </p:cNvSpPr>
            <p:nvPr/>
          </p:nvSpPr>
          <p:spPr bwMode="auto">
            <a:xfrm>
              <a:off x="3876675" y="1771651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 flipH="1">
              <a:off x="3952875" y="1989138"/>
              <a:ext cx="0" cy="2620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H="1" flipV="1">
              <a:off x="4064000" y="4787901"/>
              <a:ext cx="633412" cy="25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98850" y="2062163"/>
            <a:ext cx="1145157" cy="3465513"/>
            <a:chOff x="3498850" y="2062163"/>
            <a:chExt cx="1145157" cy="3465513"/>
          </a:xfrm>
        </p:grpSpPr>
        <p:sp>
          <p:nvSpPr>
            <p:cNvPr id="34" name="Oval 22"/>
            <p:cNvSpPr>
              <a:spLocks noChangeArrowheads="1"/>
            </p:cNvSpPr>
            <p:nvPr/>
          </p:nvSpPr>
          <p:spPr bwMode="auto">
            <a:xfrm>
              <a:off x="3519488" y="53752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5" name="Oval 24"/>
            <p:cNvSpPr>
              <a:spLocks noChangeArrowheads="1"/>
            </p:cNvSpPr>
            <p:nvPr/>
          </p:nvSpPr>
          <p:spPr bwMode="auto">
            <a:xfrm>
              <a:off x="3498850" y="20621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6" name="Line 25"/>
            <p:cNvSpPr>
              <a:spLocks noChangeShapeType="1"/>
            </p:cNvSpPr>
            <p:nvPr/>
          </p:nvSpPr>
          <p:spPr bwMode="auto">
            <a:xfrm flipH="1">
              <a:off x="3582988" y="2297113"/>
              <a:ext cx="0" cy="3021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 flipH="1">
              <a:off x="3717923" y="5157192"/>
              <a:ext cx="926084" cy="2974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182938" y="2674938"/>
            <a:ext cx="1461070" cy="3170238"/>
            <a:chOff x="3182938" y="2674938"/>
            <a:chExt cx="1461070" cy="3170238"/>
          </a:xfrm>
        </p:grpSpPr>
        <p:sp>
          <p:nvSpPr>
            <p:cNvPr id="39" name="Oval 22"/>
            <p:cNvSpPr>
              <a:spLocks noChangeArrowheads="1"/>
            </p:cNvSpPr>
            <p:nvPr/>
          </p:nvSpPr>
          <p:spPr bwMode="auto">
            <a:xfrm>
              <a:off x="3189288" y="56927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0" name="Oval 24"/>
            <p:cNvSpPr>
              <a:spLocks noChangeArrowheads="1"/>
            </p:cNvSpPr>
            <p:nvPr/>
          </p:nvSpPr>
          <p:spPr bwMode="auto">
            <a:xfrm>
              <a:off x="3182938" y="26749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1" name="Line 28"/>
            <p:cNvSpPr>
              <a:spLocks noChangeShapeType="1"/>
            </p:cNvSpPr>
            <p:nvPr/>
          </p:nvSpPr>
          <p:spPr bwMode="auto">
            <a:xfrm flipH="1">
              <a:off x="3403600" y="5157192"/>
              <a:ext cx="1240408" cy="549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806700" y="3417888"/>
            <a:ext cx="1837308" cy="2041525"/>
            <a:chOff x="2806700" y="3417888"/>
            <a:chExt cx="1837308" cy="2041525"/>
          </a:xfrm>
        </p:grpSpPr>
        <p:sp>
          <p:nvSpPr>
            <p:cNvPr id="43" name="Oval 21"/>
            <p:cNvSpPr>
              <a:spLocks noChangeArrowheads="1"/>
            </p:cNvSpPr>
            <p:nvPr/>
          </p:nvSpPr>
          <p:spPr bwMode="auto">
            <a:xfrm>
              <a:off x="2817813" y="53070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4" name="Oval 23"/>
            <p:cNvSpPr>
              <a:spLocks noChangeArrowheads="1"/>
            </p:cNvSpPr>
            <p:nvPr/>
          </p:nvSpPr>
          <p:spPr bwMode="auto">
            <a:xfrm>
              <a:off x="2806700" y="341788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5" name="Line 24"/>
            <p:cNvSpPr>
              <a:spLocks noChangeShapeType="1"/>
            </p:cNvSpPr>
            <p:nvPr/>
          </p:nvSpPr>
          <p:spPr bwMode="auto">
            <a:xfrm flipH="1">
              <a:off x="2881313" y="3597276"/>
              <a:ext cx="0" cy="1682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 flipH="1">
              <a:off x="3009900" y="5085183"/>
              <a:ext cx="1634108" cy="2535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368550" y="3630613"/>
            <a:ext cx="2275458" cy="1382562"/>
            <a:chOff x="2368550" y="3630613"/>
            <a:chExt cx="2275458" cy="1382562"/>
          </a:xfrm>
        </p:grpSpPr>
        <p:sp>
          <p:nvSpPr>
            <p:cNvPr id="48" name="Oval 22"/>
            <p:cNvSpPr>
              <a:spLocks noChangeArrowheads="1"/>
            </p:cNvSpPr>
            <p:nvPr/>
          </p:nvSpPr>
          <p:spPr bwMode="auto">
            <a:xfrm>
              <a:off x="2368550" y="4365104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9" name="Oval 24"/>
            <p:cNvSpPr>
              <a:spLocks noChangeArrowheads="1"/>
            </p:cNvSpPr>
            <p:nvPr/>
          </p:nvSpPr>
          <p:spPr bwMode="auto">
            <a:xfrm>
              <a:off x="2381250" y="36306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 flipH="1">
              <a:off x="2447925" y="3859213"/>
              <a:ext cx="0" cy="4937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29"/>
            <p:cNvSpPr>
              <a:spLocks noChangeShapeType="1"/>
            </p:cNvSpPr>
            <p:nvPr/>
          </p:nvSpPr>
          <p:spPr bwMode="auto">
            <a:xfrm flipH="1" flipV="1">
              <a:off x="2574925" y="4498975"/>
              <a:ext cx="2069083" cy="514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834474" y="2801576"/>
            <a:ext cx="2809534" cy="2211600"/>
            <a:chOff x="1775613" y="2801576"/>
            <a:chExt cx="2809534" cy="2211600"/>
          </a:xfrm>
        </p:grpSpPr>
        <p:sp>
          <p:nvSpPr>
            <p:cNvPr id="53" name="Oval 22"/>
            <p:cNvSpPr>
              <a:spLocks noChangeArrowheads="1"/>
            </p:cNvSpPr>
            <p:nvPr/>
          </p:nvSpPr>
          <p:spPr bwMode="auto">
            <a:xfrm>
              <a:off x="1819275" y="38592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4" name="Oval 24"/>
            <p:cNvSpPr>
              <a:spLocks noChangeArrowheads="1"/>
            </p:cNvSpPr>
            <p:nvPr/>
          </p:nvSpPr>
          <p:spPr bwMode="auto">
            <a:xfrm>
              <a:off x="1775613" y="28015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5" name="Line 25"/>
            <p:cNvSpPr>
              <a:spLocks noChangeShapeType="1"/>
            </p:cNvSpPr>
            <p:nvPr/>
          </p:nvSpPr>
          <p:spPr bwMode="auto">
            <a:xfrm>
              <a:off x="1868488" y="3048001"/>
              <a:ext cx="1587" cy="736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 flipH="1" flipV="1">
              <a:off x="2043113" y="3984626"/>
              <a:ext cx="2542034" cy="1028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162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78783" y="1754336"/>
            <a:ext cx="4438649" cy="4699000"/>
            <a:chOff x="2687" y="922"/>
            <a:chExt cx="3029" cy="2960"/>
          </a:xfrm>
        </p:grpSpPr>
        <p:sp>
          <p:nvSpPr>
            <p:cNvPr id="55318" name="Oval 3"/>
            <p:cNvSpPr>
              <a:spLocks noChangeArrowheads="1"/>
            </p:cNvSpPr>
            <p:nvPr/>
          </p:nvSpPr>
          <p:spPr bwMode="auto">
            <a:xfrm>
              <a:off x="3755" y="1444"/>
              <a:ext cx="1390" cy="842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9" name="Line 4"/>
            <p:cNvSpPr>
              <a:spLocks noChangeShapeType="1"/>
            </p:cNvSpPr>
            <p:nvPr/>
          </p:nvSpPr>
          <p:spPr bwMode="auto">
            <a:xfrm>
              <a:off x="3584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0" name="Line 5"/>
            <p:cNvSpPr>
              <a:spLocks noChangeShapeType="1"/>
            </p:cNvSpPr>
            <p:nvPr/>
          </p:nvSpPr>
          <p:spPr bwMode="auto">
            <a:xfrm flipH="1" flipV="1">
              <a:off x="4450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1" name="Rectangle 6"/>
            <p:cNvSpPr>
              <a:spLocks noChangeArrowheads="1"/>
            </p:cNvSpPr>
            <p:nvPr/>
          </p:nvSpPr>
          <p:spPr bwMode="auto">
            <a:xfrm>
              <a:off x="3562" y="922"/>
              <a:ext cx="78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D</a:t>
              </a:r>
              <a:r>
                <a:rPr lang="en-US" sz="1800" i="1" dirty="0">
                  <a:latin typeface="Symbol" pitchFamily="-110" charset="2"/>
                </a:rPr>
                <a:t>E</a:t>
              </a:r>
              <a:r>
                <a:rPr lang="en-US" sz="1800" dirty="0">
                  <a:latin typeface="Symbol" pitchFamily="-110" charset="2"/>
                </a:rPr>
                <a:t>, 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22" name="Rectangle 7"/>
            <p:cNvSpPr>
              <a:spLocks noChangeArrowheads="1"/>
            </p:cNvSpPr>
            <p:nvPr/>
          </p:nvSpPr>
          <p:spPr bwMode="auto">
            <a:xfrm>
              <a:off x="5385" y="1943"/>
              <a:ext cx="3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f, 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sz="18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323" name="Oval 8"/>
            <p:cNvSpPr>
              <a:spLocks noChangeArrowheads="1"/>
            </p:cNvSpPr>
            <p:nvPr/>
          </p:nvSpPr>
          <p:spPr bwMode="auto">
            <a:xfrm>
              <a:off x="4300" y="166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4" name="Oval 9"/>
            <p:cNvSpPr>
              <a:spLocks noChangeArrowheads="1"/>
            </p:cNvSpPr>
            <p:nvPr/>
          </p:nvSpPr>
          <p:spPr bwMode="auto">
            <a:xfrm>
              <a:off x="4503" y="179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5" name="Oval 10"/>
            <p:cNvSpPr>
              <a:spLocks noChangeArrowheads="1"/>
            </p:cNvSpPr>
            <p:nvPr/>
          </p:nvSpPr>
          <p:spPr bwMode="auto">
            <a:xfrm>
              <a:off x="4546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6" name="Oval 11"/>
            <p:cNvSpPr>
              <a:spLocks noChangeArrowheads="1"/>
            </p:cNvSpPr>
            <p:nvPr/>
          </p:nvSpPr>
          <p:spPr bwMode="auto">
            <a:xfrm>
              <a:off x="4642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7" name="Oval 12"/>
            <p:cNvSpPr>
              <a:spLocks noChangeArrowheads="1"/>
            </p:cNvSpPr>
            <p:nvPr/>
          </p:nvSpPr>
          <p:spPr bwMode="auto">
            <a:xfrm>
              <a:off x="45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8" name="Oval 13"/>
            <p:cNvSpPr>
              <a:spLocks noChangeArrowheads="1"/>
            </p:cNvSpPr>
            <p:nvPr/>
          </p:nvSpPr>
          <p:spPr bwMode="auto">
            <a:xfrm>
              <a:off x="4632" y="205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9" name="Oval 14"/>
            <p:cNvSpPr>
              <a:spLocks noChangeArrowheads="1"/>
            </p:cNvSpPr>
            <p:nvPr/>
          </p:nvSpPr>
          <p:spPr bwMode="auto">
            <a:xfrm>
              <a:off x="4343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0" name="Oval 15"/>
            <p:cNvSpPr>
              <a:spLocks noChangeArrowheads="1"/>
            </p:cNvSpPr>
            <p:nvPr/>
          </p:nvSpPr>
          <p:spPr bwMode="auto">
            <a:xfrm>
              <a:off x="4675" y="162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1" name="Oval 16"/>
            <p:cNvSpPr>
              <a:spLocks noChangeArrowheads="1"/>
            </p:cNvSpPr>
            <p:nvPr/>
          </p:nvSpPr>
          <p:spPr bwMode="auto">
            <a:xfrm>
              <a:off x="4599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2" name="Oval 17"/>
            <p:cNvSpPr>
              <a:spLocks noChangeArrowheads="1"/>
            </p:cNvSpPr>
            <p:nvPr/>
          </p:nvSpPr>
          <p:spPr bwMode="auto">
            <a:xfrm>
              <a:off x="4343" y="197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3" name="Oval 18"/>
            <p:cNvSpPr>
              <a:spLocks noChangeArrowheads="1"/>
            </p:cNvSpPr>
            <p:nvPr/>
          </p:nvSpPr>
          <p:spPr bwMode="auto">
            <a:xfrm>
              <a:off x="4214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4" name="Oval 19"/>
            <p:cNvSpPr>
              <a:spLocks noChangeArrowheads="1"/>
            </p:cNvSpPr>
            <p:nvPr/>
          </p:nvSpPr>
          <p:spPr bwMode="auto">
            <a:xfrm>
              <a:off x="4214" y="192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5" name="Oval 20"/>
            <p:cNvSpPr>
              <a:spLocks noChangeArrowheads="1"/>
            </p:cNvSpPr>
            <p:nvPr/>
          </p:nvSpPr>
          <p:spPr bwMode="auto">
            <a:xfrm>
              <a:off x="4675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6" name="Oval 21"/>
            <p:cNvSpPr>
              <a:spLocks noChangeArrowheads="1"/>
            </p:cNvSpPr>
            <p:nvPr/>
          </p:nvSpPr>
          <p:spPr bwMode="auto">
            <a:xfrm>
              <a:off x="4503" y="20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7" name="Oval 22"/>
            <p:cNvSpPr>
              <a:spLocks noChangeArrowheads="1"/>
            </p:cNvSpPr>
            <p:nvPr/>
          </p:nvSpPr>
          <p:spPr bwMode="auto">
            <a:xfrm>
              <a:off x="4128" y="1837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8" name="Oval 23"/>
            <p:cNvSpPr>
              <a:spLocks noChangeArrowheads="1"/>
            </p:cNvSpPr>
            <p:nvPr/>
          </p:nvSpPr>
          <p:spPr bwMode="auto">
            <a:xfrm>
              <a:off x="4128" y="209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9" name="Oval 24"/>
            <p:cNvSpPr>
              <a:spLocks noChangeArrowheads="1"/>
            </p:cNvSpPr>
            <p:nvPr/>
          </p:nvSpPr>
          <p:spPr bwMode="auto">
            <a:xfrm>
              <a:off x="4042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0" name="Oval 25"/>
            <p:cNvSpPr>
              <a:spLocks noChangeArrowheads="1"/>
            </p:cNvSpPr>
            <p:nvPr/>
          </p:nvSpPr>
          <p:spPr bwMode="auto">
            <a:xfrm>
              <a:off x="3935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1" name="Oval 26"/>
            <p:cNvSpPr>
              <a:spLocks noChangeArrowheads="1"/>
            </p:cNvSpPr>
            <p:nvPr/>
          </p:nvSpPr>
          <p:spPr bwMode="auto">
            <a:xfrm>
              <a:off x="4874" y="179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2" name="Oval 27"/>
            <p:cNvSpPr>
              <a:spLocks noChangeArrowheads="1"/>
            </p:cNvSpPr>
            <p:nvPr/>
          </p:nvSpPr>
          <p:spPr bwMode="auto">
            <a:xfrm>
              <a:off x="4353" y="15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3" name="Oval 28"/>
            <p:cNvSpPr>
              <a:spLocks noChangeArrowheads="1"/>
            </p:cNvSpPr>
            <p:nvPr/>
          </p:nvSpPr>
          <p:spPr bwMode="auto">
            <a:xfrm>
              <a:off x="4556" y="15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4" name="Oval 29"/>
            <p:cNvSpPr>
              <a:spLocks noChangeArrowheads="1"/>
            </p:cNvSpPr>
            <p:nvPr/>
          </p:nvSpPr>
          <p:spPr bwMode="auto">
            <a:xfrm>
              <a:off x="4171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5" name="Oval 30"/>
            <p:cNvSpPr>
              <a:spLocks noChangeArrowheads="1"/>
            </p:cNvSpPr>
            <p:nvPr/>
          </p:nvSpPr>
          <p:spPr bwMode="auto">
            <a:xfrm>
              <a:off x="4310" y="21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6" name="Oval 31"/>
            <p:cNvSpPr>
              <a:spLocks noChangeArrowheads="1"/>
            </p:cNvSpPr>
            <p:nvPr/>
          </p:nvSpPr>
          <p:spPr bwMode="auto">
            <a:xfrm>
              <a:off x="3851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7" name="Oval 32"/>
            <p:cNvSpPr>
              <a:spLocks noChangeArrowheads="1"/>
            </p:cNvSpPr>
            <p:nvPr/>
          </p:nvSpPr>
          <p:spPr bwMode="auto">
            <a:xfrm>
              <a:off x="3851" y="200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8" name="Oval 33"/>
            <p:cNvSpPr>
              <a:spLocks noChangeArrowheads="1"/>
            </p:cNvSpPr>
            <p:nvPr/>
          </p:nvSpPr>
          <p:spPr bwMode="auto">
            <a:xfrm>
              <a:off x="4874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9" name="Oval 34"/>
            <p:cNvSpPr>
              <a:spLocks noChangeArrowheads="1"/>
            </p:cNvSpPr>
            <p:nvPr/>
          </p:nvSpPr>
          <p:spPr bwMode="auto">
            <a:xfrm>
              <a:off x="50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0" name="Oval 35"/>
            <p:cNvSpPr>
              <a:spLocks noChangeArrowheads="1"/>
            </p:cNvSpPr>
            <p:nvPr/>
          </p:nvSpPr>
          <p:spPr bwMode="auto">
            <a:xfrm>
              <a:off x="4503" y="218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1" name="Oval 36"/>
            <p:cNvSpPr>
              <a:spLocks noChangeArrowheads="1"/>
            </p:cNvSpPr>
            <p:nvPr/>
          </p:nvSpPr>
          <p:spPr bwMode="auto">
            <a:xfrm>
              <a:off x="4874" y="203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2" name="Oval 37"/>
            <p:cNvSpPr>
              <a:spLocks noChangeArrowheads="1"/>
            </p:cNvSpPr>
            <p:nvPr/>
          </p:nvSpPr>
          <p:spPr bwMode="auto">
            <a:xfrm>
              <a:off x="4374" y="174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3" name="Oval 38"/>
            <p:cNvSpPr>
              <a:spLocks noChangeArrowheads="1"/>
            </p:cNvSpPr>
            <p:nvPr/>
          </p:nvSpPr>
          <p:spPr bwMode="auto">
            <a:xfrm>
              <a:off x="3755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4" name="Oval 39"/>
            <p:cNvSpPr>
              <a:spLocks noChangeArrowheads="1"/>
            </p:cNvSpPr>
            <p:nvPr/>
          </p:nvSpPr>
          <p:spPr bwMode="auto">
            <a:xfrm>
              <a:off x="4960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5" name="Oval 40"/>
            <p:cNvSpPr>
              <a:spLocks noChangeArrowheads="1"/>
            </p:cNvSpPr>
            <p:nvPr/>
          </p:nvSpPr>
          <p:spPr bwMode="auto">
            <a:xfrm>
              <a:off x="4021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6" name="Oval 41"/>
            <p:cNvSpPr>
              <a:spLocks noChangeArrowheads="1"/>
            </p:cNvSpPr>
            <p:nvPr/>
          </p:nvSpPr>
          <p:spPr bwMode="auto">
            <a:xfrm>
              <a:off x="4728" y="211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7" name="Oval 42"/>
            <p:cNvSpPr>
              <a:spLocks noChangeArrowheads="1"/>
            </p:cNvSpPr>
            <p:nvPr/>
          </p:nvSpPr>
          <p:spPr bwMode="auto">
            <a:xfrm>
              <a:off x="4247" y="144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8" name="Oval 43"/>
            <p:cNvSpPr>
              <a:spLocks noChangeArrowheads="1"/>
            </p:cNvSpPr>
            <p:nvPr/>
          </p:nvSpPr>
          <p:spPr bwMode="auto">
            <a:xfrm>
              <a:off x="4728" y="148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9" name="Oval 44"/>
            <p:cNvSpPr>
              <a:spLocks noChangeArrowheads="1"/>
            </p:cNvSpPr>
            <p:nvPr/>
          </p:nvSpPr>
          <p:spPr bwMode="auto">
            <a:xfrm>
              <a:off x="4788" y="191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0" name="Oval 45"/>
            <p:cNvSpPr>
              <a:spLocks noChangeArrowheads="1"/>
            </p:cNvSpPr>
            <p:nvPr/>
          </p:nvSpPr>
          <p:spPr bwMode="auto">
            <a:xfrm>
              <a:off x="4745" y="178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Oval 46"/>
            <p:cNvSpPr>
              <a:spLocks noChangeArrowheads="1"/>
            </p:cNvSpPr>
            <p:nvPr/>
          </p:nvSpPr>
          <p:spPr bwMode="auto">
            <a:xfrm>
              <a:off x="4439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2" name="Oval 47"/>
            <p:cNvSpPr>
              <a:spLocks noChangeArrowheads="1"/>
            </p:cNvSpPr>
            <p:nvPr/>
          </p:nvSpPr>
          <p:spPr bwMode="auto">
            <a:xfrm>
              <a:off x="4247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Line 48"/>
            <p:cNvSpPr>
              <a:spLocks noChangeShapeType="1"/>
            </p:cNvSpPr>
            <p:nvPr/>
          </p:nvSpPr>
          <p:spPr bwMode="auto">
            <a:xfrm flipV="1">
              <a:off x="3584" y="2243"/>
              <a:ext cx="437" cy="5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4" name="Rectangle 49"/>
            <p:cNvSpPr>
              <a:spLocks noChangeArrowheads="1"/>
            </p:cNvSpPr>
            <p:nvPr/>
          </p:nvSpPr>
          <p:spPr bwMode="auto">
            <a:xfrm>
              <a:off x="2687" y="2928"/>
              <a:ext cx="279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600" dirty="0">
                  <a:latin typeface="Comic Sans MS" pitchFamily="-110" charset="0"/>
                </a:rPr>
                <a:t>Emittance: 	phase space area including 	all the particles 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55365" name="Rectangle 50"/>
            <p:cNvSpPr>
              <a:spLocks noChangeArrowheads="1"/>
            </p:cNvSpPr>
            <p:nvPr/>
          </p:nvSpPr>
          <p:spPr bwMode="auto">
            <a:xfrm>
              <a:off x="2710" y="3417"/>
              <a:ext cx="2948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400" dirty="0">
                  <a:latin typeface="Comic Sans MS" pitchFamily="-110" charset="0"/>
                </a:rPr>
                <a:t>NB: if the emittance contour correspond to a possible orbit in phase space, its shape does not change with time (matched beam) </a:t>
              </a:r>
              <a:endParaRPr sz="1400" noProof="1">
                <a:latin typeface="Comic Sans MS" pitchFamily="-110" charset="0"/>
              </a:endParaRPr>
            </a:p>
          </p:txBody>
        </p:sp>
      </p:grpSp>
      <p:grpSp>
        <p:nvGrpSpPr>
          <p:cNvPr id="55301" name="Group 53"/>
          <p:cNvGrpSpPr>
            <a:grpSpLocks/>
          </p:cNvGrpSpPr>
          <p:nvPr/>
        </p:nvGrpSpPr>
        <p:grpSpPr bwMode="auto">
          <a:xfrm>
            <a:off x="563678" y="1965100"/>
            <a:ext cx="3559419" cy="3840164"/>
            <a:chOff x="220" y="922"/>
            <a:chExt cx="2429" cy="2419"/>
          </a:xfrm>
        </p:grpSpPr>
        <p:sp>
          <p:nvSpPr>
            <p:cNvPr id="55302" name="Line 54"/>
            <p:cNvSpPr>
              <a:spLocks noChangeShapeType="1"/>
            </p:cNvSpPr>
            <p:nvPr/>
          </p:nvSpPr>
          <p:spPr bwMode="auto">
            <a:xfrm>
              <a:off x="491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3" name="Line 55"/>
            <p:cNvSpPr>
              <a:spLocks noChangeShapeType="1"/>
            </p:cNvSpPr>
            <p:nvPr/>
          </p:nvSpPr>
          <p:spPr bwMode="auto">
            <a:xfrm flipH="1" flipV="1">
              <a:off x="1357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4" name="Rectangle 56"/>
            <p:cNvSpPr>
              <a:spLocks noChangeArrowheads="1"/>
            </p:cNvSpPr>
            <p:nvPr/>
          </p:nvSpPr>
          <p:spPr bwMode="auto">
            <a:xfrm>
              <a:off x="607" y="922"/>
              <a:ext cx="7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D</a:t>
              </a:r>
              <a:r>
                <a:rPr lang="en-US" sz="1800" i="1" dirty="0">
                  <a:latin typeface="Symbol" pitchFamily="-110" charset="2"/>
                </a:rPr>
                <a:t>E</a:t>
              </a:r>
              <a:r>
                <a:rPr lang="en-US" sz="1800" dirty="0">
                  <a:latin typeface="Symbol" pitchFamily="-110" charset="2"/>
                </a:rPr>
                <a:t>, 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05" name="Rectangle 57"/>
            <p:cNvSpPr>
              <a:spLocks noChangeArrowheads="1"/>
            </p:cNvSpPr>
            <p:nvPr/>
          </p:nvSpPr>
          <p:spPr bwMode="auto">
            <a:xfrm>
              <a:off x="2292" y="1943"/>
              <a:ext cx="3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f, 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sz="18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306" name="Line 58"/>
            <p:cNvSpPr>
              <a:spLocks noChangeShapeType="1"/>
            </p:cNvSpPr>
            <p:nvPr/>
          </p:nvSpPr>
          <p:spPr bwMode="auto">
            <a:xfrm flipV="1">
              <a:off x="1613" y="1212"/>
              <a:ext cx="0" cy="376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7" name="Line 59"/>
            <p:cNvSpPr>
              <a:spLocks noChangeShapeType="1"/>
            </p:cNvSpPr>
            <p:nvPr/>
          </p:nvSpPr>
          <p:spPr bwMode="auto">
            <a:xfrm>
              <a:off x="1613" y="1588"/>
              <a:ext cx="0" cy="41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8" name="Line 60"/>
            <p:cNvSpPr>
              <a:spLocks noChangeShapeType="1"/>
            </p:cNvSpPr>
            <p:nvPr/>
          </p:nvSpPr>
          <p:spPr bwMode="auto">
            <a:xfrm>
              <a:off x="1612" y="1588"/>
              <a:ext cx="397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9" name="Line 61"/>
            <p:cNvSpPr>
              <a:spLocks noChangeShapeType="1"/>
            </p:cNvSpPr>
            <p:nvPr/>
          </p:nvSpPr>
          <p:spPr bwMode="auto">
            <a:xfrm flipH="1">
              <a:off x="1197" y="1588"/>
              <a:ext cx="415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0" name="Oval 62"/>
            <p:cNvSpPr>
              <a:spLocks noChangeArrowheads="1"/>
            </p:cNvSpPr>
            <p:nvPr/>
          </p:nvSpPr>
          <p:spPr bwMode="auto">
            <a:xfrm>
              <a:off x="1570" y="154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1" name="Rectangle 63"/>
            <p:cNvSpPr>
              <a:spLocks noChangeArrowheads="1"/>
            </p:cNvSpPr>
            <p:nvPr/>
          </p:nvSpPr>
          <p:spPr bwMode="auto">
            <a:xfrm>
              <a:off x="1457" y="1020"/>
              <a:ext cx="82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acceleration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2" name="Rectangle 64"/>
            <p:cNvSpPr>
              <a:spLocks noChangeArrowheads="1"/>
            </p:cNvSpPr>
            <p:nvPr/>
          </p:nvSpPr>
          <p:spPr bwMode="auto">
            <a:xfrm>
              <a:off x="1445" y="1997"/>
              <a:ext cx="83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deceleration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3" name="Rectangle 65"/>
            <p:cNvSpPr>
              <a:spLocks noChangeArrowheads="1"/>
            </p:cNvSpPr>
            <p:nvPr/>
          </p:nvSpPr>
          <p:spPr bwMode="auto">
            <a:xfrm>
              <a:off x="1980" y="1385"/>
              <a:ext cx="6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>
                  <a:latin typeface="Comic Sans MS" pitchFamily="-110" charset="0"/>
                </a:rPr>
                <a:t>backward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4" name="Rectangle 66"/>
            <p:cNvSpPr>
              <a:spLocks noChangeArrowheads="1"/>
            </p:cNvSpPr>
            <p:nvPr/>
          </p:nvSpPr>
          <p:spPr bwMode="auto">
            <a:xfrm>
              <a:off x="613" y="1367"/>
              <a:ext cx="59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 dirty="0">
                  <a:latin typeface="Comic Sans MS" pitchFamily="-110" charset="0"/>
                </a:rPr>
                <a:t>forward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5" name="Rectangle 67"/>
            <p:cNvSpPr>
              <a:spLocks noChangeArrowheads="1"/>
            </p:cNvSpPr>
            <p:nvPr/>
          </p:nvSpPr>
          <p:spPr bwMode="auto">
            <a:xfrm>
              <a:off x="220" y="2774"/>
              <a:ext cx="2273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The particle trajectory in the phase space (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, </a:t>
              </a:r>
              <a:r>
                <a:rPr lang="en-US" sz="1600" dirty="0">
                  <a:latin typeface="Symbol" pitchFamily="-110" charset="2"/>
                </a:rPr>
                <a:t>f</a:t>
              </a:r>
              <a:r>
                <a:rPr lang="en-US" sz="1600" dirty="0">
                  <a:latin typeface="Comic Sans MS" pitchFamily="-110" charset="0"/>
                </a:rPr>
                <a:t>) describes its longitudinal motion.</a:t>
              </a:r>
            </a:p>
          </p:txBody>
        </p:sp>
        <p:sp>
          <p:nvSpPr>
            <p:cNvPr id="55316" name="Rectangle 68"/>
            <p:cNvSpPr>
              <a:spLocks noChangeArrowheads="1"/>
            </p:cNvSpPr>
            <p:nvPr/>
          </p:nvSpPr>
          <p:spPr bwMode="auto">
            <a:xfrm>
              <a:off x="407" y="2045"/>
              <a:ext cx="70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reference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7" name="Line 69"/>
            <p:cNvSpPr>
              <a:spLocks noChangeShapeType="1"/>
            </p:cNvSpPr>
            <p:nvPr/>
          </p:nvSpPr>
          <p:spPr bwMode="auto">
            <a:xfrm flipV="1">
              <a:off x="1024" y="1880"/>
              <a:ext cx="308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Longitudinal phase space</a:t>
            </a:r>
          </a:p>
          <a:p>
            <a:endParaRPr lang="fr-FR" dirty="0"/>
          </a:p>
        </p:txBody>
      </p:sp>
      <p:sp>
        <p:nvSpPr>
          <p:cNvPr id="69" name="Text Box 2051"/>
          <p:cNvSpPr txBox="1">
            <a:spLocks noChangeArrowheads="1"/>
          </p:cNvSpPr>
          <p:nvPr/>
        </p:nvSpPr>
        <p:spPr bwMode="auto">
          <a:xfrm>
            <a:off x="685800" y="980728"/>
            <a:ext cx="67665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3300"/>
                </a:solidFill>
              </a:rPr>
              <a:t>energy – phase oscillations </a:t>
            </a:r>
            <a:r>
              <a:rPr lang="en-US" sz="1800" dirty="0"/>
              <a:t>can be drawn in </a:t>
            </a:r>
            <a:r>
              <a:rPr lang="en-US" sz="1800" dirty="0">
                <a:solidFill>
                  <a:srgbClr val="FF3300"/>
                </a:solidFill>
              </a:rPr>
              <a:t>phase space. </a:t>
            </a:r>
            <a:r>
              <a:rPr lang="en-US" sz="1800" dirty="0"/>
              <a:t>Similar to transverse, but here it’s </a:t>
            </a:r>
            <a:r>
              <a:rPr lang="en-US" sz="1800" dirty="0">
                <a:solidFill>
                  <a:srgbClr val="FF3300"/>
                </a:solidFill>
              </a:rPr>
              <a:t>TIME and ENERGY!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04242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Line 5"/>
          <p:cNvSpPr>
            <a:spLocks noChangeShapeType="1"/>
          </p:cNvSpPr>
          <p:nvPr/>
        </p:nvSpPr>
        <p:spPr bwMode="auto">
          <a:xfrm flipV="1">
            <a:off x="4111629" y="2632075"/>
            <a:ext cx="0" cy="3581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Line 6"/>
          <p:cNvSpPr>
            <a:spLocks noChangeShapeType="1"/>
          </p:cNvSpPr>
          <p:nvPr/>
        </p:nvSpPr>
        <p:spPr bwMode="auto">
          <a:xfrm>
            <a:off x="1673227" y="4384675"/>
            <a:ext cx="480060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Text Box 7"/>
          <p:cNvSpPr txBox="1">
            <a:spLocks noChangeArrowheads="1"/>
          </p:cNvSpPr>
          <p:nvPr/>
        </p:nvSpPr>
        <p:spPr bwMode="auto">
          <a:xfrm>
            <a:off x="6321431" y="4460875"/>
            <a:ext cx="1090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t (or )</a:t>
            </a:r>
            <a:endParaRPr lang="en-US">
              <a:latin typeface="Times New Roman" charset="0"/>
            </a:endParaRPr>
          </a:p>
        </p:txBody>
      </p:sp>
      <p:sp>
        <p:nvSpPr>
          <p:cNvPr id="43021" name="Oval 8"/>
          <p:cNvSpPr>
            <a:spLocks noChangeArrowheads="1"/>
          </p:cNvSpPr>
          <p:nvPr/>
        </p:nvSpPr>
        <p:spPr bwMode="auto">
          <a:xfrm>
            <a:off x="4035429" y="4308475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9"/>
          <p:cNvSpPr>
            <a:spLocks noChangeArrowheads="1"/>
          </p:cNvSpPr>
          <p:nvPr/>
        </p:nvSpPr>
        <p:spPr bwMode="auto">
          <a:xfrm>
            <a:off x="2892428" y="3241675"/>
            <a:ext cx="2362202" cy="22860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0"/>
          <p:cNvSpPr>
            <a:spLocks noChangeShapeType="1"/>
          </p:cNvSpPr>
          <p:nvPr/>
        </p:nvSpPr>
        <p:spPr bwMode="auto">
          <a:xfrm rot="11590353">
            <a:off x="4949830" y="3546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11"/>
          <p:cNvSpPr>
            <a:spLocks noChangeShapeType="1"/>
          </p:cNvSpPr>
          <p:nvPr/>
        </p:nvSpPr>
        <p:spPr bwMode="auto">
          <a:xfrm rot="10149582" flipH="1">
            <a:off x="5026030" y="5070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Line 12"/>
          <p:cNvSpPr>
            <a:spLocks noChangeShapeType="1"/>
          </p:cNvSpPr>
          <p:nvPr/>
        </p:nvSpPr>
        <p:spPr bwMode="auto">
          <a:xfrm rot="11367740" flipH="1" flipV="1">
            <a:off x="3044828" y="52228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Line 13"/>
          <p:cNvSpPr>
            <a:spLocks noChangeShapeType="1"/>
          </p:cNvSpPr>
          <p:nvPr/>
        </p:nvSpPr>
        <p:spPr bwMode="auto">
          <a:xfrm rot="11309663" flipV="1">
            <a:off x="2968628" y="3546475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Oval 22"/>
          <p:cNvSpPr>
            <a:spLocks noChangeArrowheads="1"/>
          </p:cNvSpPr>
          <p:nvPr/>
        </p:nvSpPr>
        <p:spPr bwMode="auto">
          <a:xfrm>
            <a:off x="5172080" y="43275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Text Box 23"/>
          <p:cNvSpPr txBox="1">
            <a:spLocks noChangeArrowheads="1"/>
          </p:cNvSpPr>
          <p:nvPr/>
        </p:nvSpPr>
        <p:spPr bwMode="auto">
          <a:xfrm>
            <a:off x="4187829" y="2479675"/>
            <a:ext cx="509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E</a:t>
            </a:r>
            <a:endParaRPr lang="en-US">
              <a:latin typeface="Times New Roman" charset="0"/>
            </a:endParaRPr>
          </a:p>
        </p:txBody>
      </p:sp>
      <p:sp>
        <p:nvSpPr>
          <p:cNvPr id="198681" name="AutoShape 25"/>
          <p:cNvSpPr>
            <a:spLocks/>
          </p:cNvSpPr>
          <p:nvPr/>
        </p:nvSpPr>
        <p:spPr bwMode="auto">
          <a:xfrm>
            <a:off x="6605588" y="2617788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80694"/>
              <a:gd name="adj5" fmla="val 166495"/>
              <a:gd name="adj6" fmla="val -15875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higher energy</a:t>
            </a:r>
          </a:p>
        </p:txBody>
      </p:sp>
      <p:sp>
        <p:nvSpPr>
          <p:cNvPr id="198682" name="AutoShape 26"/>
          <p:cNvSpPr>
            <a:spLocks/>
          </p:cNvSpPr>
          <p:nvPr/>
        </p:nvSpPr>
        <p:spPr bwMode="auto">
          <a:xfrm>
            <a:off x="6918325" y="3513138"/>
            <a:ext cx="1354138" cy="307975"/>
          </a:xfrm>
          <a:prstGeom prst="borderCallout2">
            <a:avLst>
              <a:gd name="adj1" fmla="val 37111"/>
              <a:gd name="adj2" fmla="val -5625"/>
              <a:gd name="adj3" fmla="val 37111"/>
              <a:gd name="adj4" fmla="val -59435"/>
              <a:gd name="adj5" fmla="val 250000"/>
              <a:gd name="adj6" fmla="val -11512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late arrival</a:t>
            </a:r>
          </a:p>
        </p:txBody>
      </p:sp>
      <p:sp>
        <p:nvSpPr>
          <p:cNvPr id="198683" name="AutoShape 27"/>
          <p:cNvSpPr>
            <a:spLocks/>
          </p:cNvSpPr>
          <p:nvPr/>
        </p:nvSpPr>
        <p:spPr bwMode="auto">
          <a:xfrm>
            <a:off x="5661025" y="5975350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50528"/>
              <a:gd name="adj5" fmla="val -116495"/>
              <a:gd name="adj6" fmla="val -9736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lower energy</a:t>
            </a:r>
          </a:p>
        </p:txBody>
      </p:sp>
      <p:sp>
        <p:nvSpPr>
          <p:cNvPr id="198684" name="AutoShape 28"/>
          <p:cNvSpPr>
            <a:spLocks/>
          </p:cNvSpPr>
          <p:nvPr/>
        </p:nvSpPr>
        <p:spPr bwMode="auto">
          <a:xfrm>
            <a:off x="722313" y="3062288"/>
            <a:ext cx="1354137" cy="307975"/>
          </a:xfrm>
          <a:prstGeom prst="borderCallout2">
            <a:avLst>
              <a:gd name="adj1" fmla="val 37111"/>
              <a:gd name="adj2" fmla="val 105625"/>
              <a:gd name="adj3" fmla="val 37111"/>
              <a:gd name="adj4" fmla="val 129190"/>
              <a:gd name="adj5" fmla="val 375773"/>
              <a:gd name="adj6" fmla="val 15345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early arrival</a:t>
            </a:r>
          </a:p>
        </p:txBody>
      </p:sp>
      <p:sp>
        <p:nvSpPr>
          <p:cNvPr id="21" name="Text Box 1028"/>
          <p:cNvSpPr txBox="1">
            <a:spLocks noChangeArrowheads="1"/>
          </p:cNvSpPr>
          <p:nvPr/>
        </p:nvSpPr>
        <p:spPr bwMode="auto">
          <a:xfrm>
            <a:off x="395536" y="1052736"/>
            <a:ext cx="814724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Particle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</a:t>
            </a:r>
            <a:r>
              <a:rPr lang="en-GB" sz="1800" dirty="0">
                <a:sym typeface="Symbol" charset="2"/>
              </a:rPr>
              <a:t> oscillates around particle </a:t>
            </a:r>
            <a:r>
              <a:rPr lang="en-GB" sz="1800" dirty="0">
                <a:solidFill>
                  <a:srgbClr val="0000FF"/>
                </a:solidFill>
                <a:sym typeface="Symbol" charset="2"/>
              </a:rPr>
              <a:t>A</a:t>
            </a:r>
            <a:r>
              <a:rPr lang="en-GB" sz="1800" dirty="0">
                <a:sym typeface="Symbol" charset="2"/>
              </a:rPr>
              <a:t> in a synchrotron oscillation.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Plotting this motion in longitudinal phase space (time, energy) gives:</a:t>
            </a:r>
          </a:p>
        </p:txBody>
      </p:sp>
      <p:sp>
        <p:nvSpPr>
          <p:cNvPr id="2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Longitudinal Phase Space Motion</a:t>
            </a:r>
            <a:endParaRPr lang="fr-FR" dirty="0"/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030667" y="316547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2816225" y="4314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030663" y="5457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7" grpId="0" animBg="1"/>
      <p:bldP spid="43027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43608" y="980728"/>
            <a:ext cx="6036074" cy="5421661"/>
            <a:chOff x="1043608" y="980728"/>
            <a:chExt cx="6036074" cy="5421661"/>
          </a:xfrm>
        </p:grpSpPr>
        <p:grpSp>
          <p:nvGrpSpPr>
            <p:cNvPr id="73734" name="Group 1107"/>
            <p:cNvGrpSpPr>
              <a:grpSpLocks/>
            </p:cNvGrpSpPr>
            <p:nvPr/>
          </p:nvGrpSpPr>
          <p:grpSpPr bwMode="auto">
            <a:xfrm>
              <a:off x="2221171" y="980728"/>
              <a:ext cx="4858511" cy="2483424"/>
              <a:chOff x="1325" y="278"/>
              <a:chExt cx="3408" cy="1720"/>
            </a:xfrm>
          </p:grpSpPr>
          <p:sp>
            <p:nvSpPr>
              <p:cNvPr id="73756" name="Line 1028"/>
              <p:cNvSpPr>
                <a:spLocks noChangeShapeType="1"/>
              </p:cNvSpPr>
              <p:nvPr/>
            </p:nvSpPr>
            <p:spPr bwMode="auto">
              <a:xfrm>
                <a:off x="1977" y="1213"/>
                <a:ext cx="0" cy="41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7" name="Line 1029"/>
              <p:cNvSpPr>
                <a:spLocks noChangeShapeType="1"/>
              </p:cNvSpPr>
              <p:nvPr/>
            </p:nvSpPr>
            <p:spPr bwMode="auto">
              <a:xfrm>
                <a:off x="2872" y="27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58" name="Group 1030"/>
              <p:cNvGrpSpPr>
                <a:grpSpLocks/>
              </p:cNvGrpSpPr>
              <p:nvPr/>
            </p:nvGrpSpPr>
            <p:grpSpPr bwMode="auto">
              <a:xfrm>
                <a:off x="1750" y="621"/>
                <a:ext cx="2233" cy="1182"/>
                <a:chOff x="450" y="2259"/>
                <a:chExt cx="1782" cy="1137"/>
              </a:xfrm>
            </p:grpSpPr>
            <p:grpSp>
              <p:nvGrpSpPr>
                <p:cNvPr id="73773" name="Group 1031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3777" name="Freeform 1032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8" name="Freeform 1033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74" name="Group 10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3775" name="Freeform 1035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6" name="Freeform 1036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759" name="Line 1037"/>
              <p:cNvSpPr>
                <a:spLocks noChangeShapeType="1"/>
              </p:cNvSpPr>
              <p:nvPr/>
            </p:nvSpPr>
            <p:spPr bwMode="auto">
              <a:xfrm>
                <a:off x="1325" y="121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0" name="Freeform 1038"/>
              <p:cNvSpPr>
                <a:spLocks/>
              </p:cNvSpPr>
              <p:nvPr/>
            </p:nvSpPr>
            <p:spPr bwMode="auto">
              <a:xfrm>
                <a:off x="3983" y="121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1" name="Freeform 1039"/>
              <p:cNvSpPr>
                <a:spLocks/>
              </p:cNvSpPr>
              <p:nvPr/>
            </p:nvSpPr>
            <p:spPr bwMode="auto">
              <a:xfrm>
                <a:off x="1523" y="79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2" name="Line 1040"/>
              <p:cNvSpPr>
                <a:spLocks noChangeShapeType="1"/>
              </p:cNvSpPr>
              <p:nvPr/>
            </p:nvSpPr>
            <p:spPr bwMode="auto">
              <a:xfrm>
                <a:off x="3183" y="75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3" name="Rectangle 1041"/>
              <p:cNvSpPr>
                <a:spLocks noChangeArrowheads="1"/>
              </p:cNvSpPr>
              <p:nvPr/>
            </p:nvSpPr>
            <p:spPr bwMode="auto">
              <a:xfrm>
                <a:off x="3116" y="122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64" name="Oval 1042"/>
              <p:cNvSpPr>
                <a:spLocks noChangeArrowheads="1"/>
              </p:cNvSpPr>
              <p:nvPr/>
            </p:nvSpPr>
            <p:spPr bwMode="auto">
              <a:xfrm>
                <a:off x="2833" y="117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5" name="Oval 1043"/>
              <p:cNvSpPr>
                <a:spLocks noChangeArrowheads="1"/>
              </p:cNvSpPr>
              <p:nvPr/>
            </p:nvSpPr>
            <p:spPr bwMode="auto">
              <a:xfrm>
                <a:off x="3144" y="67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6" name="Rectangle 1044"/>
              <p:cNvSpPr>
                <a:spLocks noChangeArrowheads="1"/>
              </p:cNvSpPr>
              <p:nvPr/>
            </p:nvSpPr>
            <p:spPr bwMode="auto">
              <a:xfrm>
                <a:off x="2637" y="99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latin typeface="Symbol" pitchFamily="-110" charset="2"/>
                  </a:rPr>
                  <a:t>f</a:t>
                </a:r>
                <a:r>
                  <a:rPr lang="en-US" sz="1800" baseline="-25000" dirty="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3732" name="Object 4"/>
              <p:cNvGraphicFramePr>
                <a:graphicFrameLocks noChangeAspect="1"/>
              </p:cNvGraphicFramePr>
              <p:nvPr/>
            </p:nvGraphicFramePr>
            <p:xfrm>
              <a:off x="2503" y="27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241200" imgH="215640" progId="Equation.3">
                      <p:embed/>
                    </p:oleObj>
                  </mc:Choice>
                  <mc:Fallback>
                    <p:oleObj name="Equation" r:id="rId2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27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3" name="Object 5"/>
              <p:cNvGraphicFramePr>
                <a:graphicFrameLocks noChangeAspect="1"/>
              </p:cNvGraphicFramePr>
              <p:nvPr/>
            </p:nvGraphicFramePr>
            <p:xfrm>
              <a:off x="4507" y="931"/>
              <a:ext cx="226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03040" imgH="203040" progId="Equation.3">
                      <p:embed/>
                    </p:oleObj>
                  </mc:Choice>
                  <mc:Fallback>
                    <p:oleObj name="Equation" r:id="rId4" imgW="2030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07" y="931"/>
                            <a:ext cx="226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67" name="Line 1047"/>
              <p:cNvSpPr>
                <a:spLocks noChangeShapeType="1"/>
              </p:cNvSpPr>
              <p:nvPr/>
            </p:nvSpPr>
            <p:spPr bwMode="auto">
              <a:xfrm flipH="1">
                <a:off x="3013" y="82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8" name="Oval 1048"/>
              <p:cNvSpPr>
                <a:spLocks noChangeArrowheads="1"/>
              </p:cNvSpPr>
              <p:nvPr/>
            </p:nvSpPr>
            <p:spPr bwMode="auto">
              <a:xfrm>
                <a:off x="1938" y="1584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9" name="Rectangle 1050"/>
              <p:cNvSpPr>
                <a:spLocks noChangeArrowheads="1"/>
              </p:cNvSpPr>
              <p:nvPr/>
            </p:nvSpPr>
            <p:spPr bwMode="auto">
              <a:xfrm>
                <a:off x="1876" y="934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70" name="Line 1052"/>
              <p:cNvSpPr>
                <a:spLocks noChangeShapeType="1"/>
              </p:cNvSpPr>
              <p:nvPr/>
            </p:nvSpPr>
            <p:spPr bwMode="auto">
              <a:xfrm>
                <a:off x="2054" y="1629"/>
                <a:ext cx="140" cy="1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71" name="Line 1053"/>
              <p:cNvSpPr>
                <a:spLocks noChangeShapeType="1"/>
              </p:cNvSpPr>
              <p:nvPr/>
            </p:nvSpPr>
            <p:spPr bwMode="auto">
              <a:xfrm>
                <a:off x="4212" y="1477"/>
                <a:ext cx="154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108"/>
            <p:cNvGrpSpPr>
              <a:grpSpLocks/>
            </p:cNvGrpSpPr>
            <p:nvPr/>
          </p:nvGrpSpPr>
          <p:grpSpPr bwMode="auto">
            <a:xfrm>
              <a:off x="1043608" y="3631638"/>
              <a:ext cx="5793718" cy="2770751"/>
              <a:chOff x="499" y="2114"/>
              <a:chExt cx="4064" cy="1919"/>
            </a:xfrm>
          </p:grpSpPr>
          <p:sp>
            <p:nvSpPr>
              <p:cNvPr id="73736" name="Line 1058"/>
              <p:cNvSpPr>
                <a:spLocks noChangeShapeType="1"/>
              </p:cNvSpPr>
              <p:nvPr/>
            </p:nvSpPr>
            <p:spPr bwMode="auto">
              <a:xfrm>
                <a:off x="2863" y="2313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7" name="Line 1066"/>
              <p:cNvSpPr>
                <a:spLocks noChangeShapeType="1"/>
              </p:cNvSpPr>
              <p:nvPr/>
            </p:nvSpPr>
            <p:spPr bwMode="auto">
              <a:xfrm>
                <a:off x="1316" y="3248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8" name="Oval 1071"/>
              <p:cNvSpPr>
                <a:spLocks noChangeArrowheads="1"/>
              </p:cNvSpPr>
              <p:nvPr/>
            </p:nvSpPr>
            <p:spPr bwMode="auto">
              <a:xfrm>
                <a:off x="2824" y="3209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73730" name="Object 2"/>
              <p:cNvGraphicFramePr>
                <a:graphicFrameLocks noChangeAspect="1"/>
              </p:cNvGraphicFramePr>
              <p:nvPr/>
            </p:nvGraphicFramePr>
            <p:xfrm>
              <a:off x="2352" y="2114"/>
              <a:ext cx="384" cy="3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342720" imgH="355320" progId="Equation.3">
                      <p:embed/>
                    </p:oleObj>
                  </mc:Choice>
                  <mc:Fallback>
                    <p:oleObj name="Equation" r:id="rId6" imgW="342720" imgH="3553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2" y="2114"/>
                            <a:ext cx="384" cy="39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1" name="Object 3"/>
              <p:cNvGraphicFramePr>
                <a:graphicFrameLocks noChangeAspect="1"/>
              </p:cNvGraphicFramePr>
              <p:nvPr/>
            </p:nvGraphicFramePr>
            <p:xfrm>
              <a:off x="4421" y="3134"/>
              <a:ext cx="142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26720" imgH="203040" progId="Equation.3">
                      <p:embed/>
                    </p:oleObj>
                  </mc:Choice>
                  <mc:Fallback>
                    <p:oleObj name="Equation" r:id="rId8" imgW="1267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1" y="3134"/>
                            <a:ext cx="142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39" name="Line 1081"/>
              <p:cNvSpPr>
                <a:spLocks noChangeShapeType="1"/>
              </p:cNvSpPr>
              <p:nvPr/>
            </p:nvSpPr>
            <p:spPr bwMode="auto">
              <a:xfrm flipH="1" flipV="1">
                <a:off x="3073" y="3100"/>
                <a:ext cx="62" cy="39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40" name="Group 1086"/>
              <p:cNvGrpSpPr>
                <a:grpSpLocks/>
              </p:cNvGrpSpPr>
              <p:nvPr/>
            </p:nvGrpSpPr>
            <p:grpSpPr bwMode="auto">
              <a:xfrm>
                <a:off x="1750" y="2656"/>
                <a:ext cx="2216" cy="592"/>
                <a:chOff x="1392" y="2256"/>
                <a:chExt cx="891" cy="569"/>
              </a:xfrm>
            </p:grpSpPr>
            <p:sp>
              <p:nvSpPr>
                <p:cNvPr id="73754" name="Freeform 108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5" name="Freeform 108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741" name="Group 1089"/>
              <p:cNvGrpSpPr>
                <a:grpSpLocks/>
              </p:cNvGrpSpPr>
              <p:nvPr/>
            </p:nvGrpSpPr>
            <p:grpSpPr bwMode="auto">
              <a:xfrm flipV="1">
                <a:off x="1750" y="3248"/>
                <a:ext cx="2216" cy="592"/>
                <a:chOff x="1392" y="2256"/>
                <a:chExt cx="891" cy="569"/>
              </a:xfrm>
            </p:grpSpPr>
            <p:sp>
              <p:nvSpPr>
                <p:cNvPr id="73752" name="Freeform 109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3" name="Freeform 109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3742" name="Freeform 1093"/>
              <p:cNvSpPr>
                <a:spLocks/>
              </p:cNvSpPr>
              <p:nvPr/>
            </p:nvSpPr>
            <p:spPr bwMode="auto">
              <a:xfrm>
                <a:off x="3966" y="2830"/>
                <a:ext cx="455" cy="418"/>
              </a:xfrm>
              <a:custGeom>
                <a:avLst/>
                <a:gdLst>
                  <a:gd name="T0" fmla="*/ 0 w 455"/>
                  <a:gd name="T1" fmla="*/ 418 h 418"/>
                  <a:gd name="T2" fmla="*/ 224 w 455"/>
                  <a:gd name="T3" fmla="*/ 187 h 418"/>
                  <a:gd name="T4" fmla="*/ 455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418"/>
                    </a:moveTo>
                    <a:cubicBezTo>
                      <a:pt x="37" y="381"/>
                      <a:pt x="147" y="257"/>
                      <a:pt x="224" y="187"/>
                    </a:cubicBezTo>
                    <a:cubicBezTo>
                      <a:pt x="301" y="117"/>
                      <a:pt x="417" y="31"/>
                      <a:pt x="455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3" name="Freeform 1095"/>
              <p:cNvSpPr>
                <a:spLocks/>
              </p:cNvSpPr>
              <p:nvPr/>
            </p:nvSpPr>
            <p:spPr bwMode="auto">
              <a:xfrm>
                <a:off x="3966" y="3248"/>
                <a:ext cx="455" cy="418"/>
              </a:xfrm>
              <a:custGeom>
                <a:avLst/>
                <a:gdLst>
                  <a:gd name="T0" fmla="*/ 0 w 455"/>
                  <a:gd name="T1" fmla="*/ 0 h 418"/>
                  <a:gd name="T2" fmla="*/ 224 w 455"/>
                  <a:gd name="T3" fmla="*/ 231 h 418"/>
                  <a:gd name="T4" fmla="*/ 455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0"/>
                    </a:moveTo>
                    <a:cubicBezTo>
                      <a:pt x="37" y="37"/>
                      <a:pt x="147" y="161"/>
                      <a:pt x="224" y="231"/>
                    </a:cubicBezTo>
                    <a:cubicBezTo>
                      <a:pt x="301" y="301"/>
                      <a:pt x="417" y="387"/>
                      <a:pt x="455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4" name="Freeform 1096"/>
              <p:cNvSpPr>
                <a:spLocks/>
              </p:cNvSpPr>
              <p:nvPr/>
            </p:nvSpPr>
            <p:spPr bwMode="auto">
              <a:xfrm>
                <a:off x="1295" y="3248"/>
                <a:ext cx="455" cy="418"/>
              </a:xfrm>
              <a:custGeom>
                <a:avLst/>
                <a:gdLst>
                  <a:gd name="T0" fmla="*/ 455 w 455"/>
                  <a:gd name="T1" fmla="*/ 0 h 418"/>
                  <a:gd name="T2" fmla="*/ 231 w 455"/>
                  <a:gd name="T3" fmla="*/ 231 h 418"/>
                  <a:gd name="T4" fmla="*/ 0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0"/>
                    </a:moveTo>
                    <a:cubicBezTo>
                      <a:pt x="418" y="37"/>
                      <a:pt x="308" y="161"/>
                      <a:pt x="231" y="231"/>
                    </a:cubicBezTo>
                    <a:cubicBezTo>
                      <a:pt x="154" y="301"/>
                      <a:pt x="38" y="387"/>
                      <a:pt x="0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5" name="Freeform 1097"/>
              <p:cNvSpPr>
                <a:spLocks/>
              </p:cNvSpPr>
              <p:nvPr/>
            </p:nvSpPr>
            <p:spPr bwMode="auto">
              <a:xfrm>
                <a:off x="1295" y="2830"/>
                <a:ext cx="455" cy="418"/>
              </a:xfrm>
              <a:custGeom>
                <a:avLst/>
                <a:gdLst>
                  <a:gd name="T0" fmla="*/ 455 w 455"/>
                  <a:gd name="T1" fmla="*/ 418 h 418"/>
                  <a:gd name="T2" fmla="*/ 231 w 455"/>
                  <a:gd name="T3" fmla="*/ 187 h 418"/>
                  <a:gd name="T4" fmla="*/ 0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418"/>
                    </a:moveTo>
                    <a:cubicBezTo>
                      <a:pt x="418" y="381"/>
                      <a:pt x="308" y="257"/>
                      <a:pt x="231" y="187"/>
                    </a:cubicBezTo>
                    <a:cubicBezTo>
                      <a:pt x="154" y="117"/>
                      <a:pt x="38" y="31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6" name="Oval 1098"/>
              <p:cNvSpPr>
                <a:spLocks noChangeArrowheads="1"/>
              </p:cNvSpPr>
              <p:nvPr/>
            </p:nvSpPr>
            <p:spPr bwMode="auto">
              <a:xfrm>
                <a:off x="1977" y="2786"/>
                <a:ext cx="1741" cy="947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7" name="Oval 1100"/>
              <p:cNvSpPr>
                <a:spLocks noChangeArrowheads="1"/>
              </p:cNvSpPr>
              <p:nvPr/>
            </p:nvSpPr>
            <p:spPr bwMode="auto">
              <a:xfrm>
                <a:off x="2544" y="3042"/>
                <a:ext cx="628" cy="412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8" name="Oval 1072"/>
              <p:cNvSpPr>
                <a:spLocks noChangeArrowheads="1"/>
              </p:cNvSpPr>
              <p:nvPr/>
            </p:nvSpPr>
            <p:spPr bwMode="auto">
              <a:xfrm>
                <a:off x="3135" y="3209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9" name="Rectangle 1104"/>
              <p:cNvSpPr>
                <a:spLocks noChangeArrowheads="1"/>
              </p:cNvSpPr>
              <p:nvPr/>
            </p:nvSpPr>
            <p:spPr bwMode="auto">
              <a:xfrm>
                <a:off x="499" y="2197"/>
                <a:ext cx="157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Phase space picture</a:t>
                </a:r>
                <a:endParaRPr sz="1800" noProof="1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73750" name="Oval 1077"/>
              <p:cNvSpPr>
                <a:spLocks noChangeArrowheads="1"/>
              </p:cNvSpPr>
              <p:nvPr/>
            </p:nvSpPr>
            <p:spPr bwMode="auto">
              <a:xfrm>
                <a:off x="1938" y="3208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1" name="Line 1105"/>
              <p:cNvSpPr>
                <a:spLocks noChangeShapeType="1"/>
              </p:cNvSpPr>
              <p:nvPr/>
            </p:nvSpPr>
            <p:spPr bwMode="auto">
              <a:xfrm>
                <a:off x="2054" y="3454"/>
                <a:ext cx="30" cy="42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1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oscillations – No acceleration</a:t>
            </a:r>
            <a:endParaRPr lang="fr-FR" dirty="0"/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5123475" y="5877272"/>
            <a:ext cx="1248725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pitchFamily="-110" charset="0"/>
              </a:rPr>
              <a:t>separatrix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3" name="Rectangle 69"/>
          <p:cNvSpPr>
            <a:spLocks noChangeArrowheads="1"/>
          </p:cNvSpPr>
          <p:nvPr/>
        </p:nvSpPr>
        <p:spPr bwMode="auto">
          <a:xfrm>
            <a:off x="3717290" y="4581128"/>
            <a:ext cx="1502782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stable region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4" name="Rectangle 70"/>
          <p:cNvSpPr>
            <a:spLocks noChangeArrowheads="1"/>
          </p:cNvSpPr>
          <p:nvPr/>
        </p:nvSpPr>
        <p:spPr bwMode="auto">
          <a:xfrm>
            <a:off x="2195736" y="5996061"/>
            <a:ext cx="1727583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mic Sans MS" pitchFamily="-110" charset="0"/>
              </a:rPr>
              <a:t>unstable region</a:t>
            </a:r>
            <a:endParaRPr sz="1600" noProof="1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46" name="Text Box 2"/>
          <p:cNvSpPr txBox="1">
            <a:spLocks noChangeArrowheads="1"/>
          </p:cNvSpPr>
          <p:nvPr/>
        </p:nvSpPr>
        <p:spPr bwMode="auto">
          <a:xfrm>
            <a:off x="1055077" y="5105400"/>
            <a:ext cx="38686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de-DE" sz="1800" b="1" dirty="0" err="1">
                <a:latin typeface="+mn-lt"/>
              </a:rPr>
              <a:t>Bucket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area</a:t>
            </a:r>
            <a:r>
              <a:rPr lang="de-DE" sz="1800" b="1" dirty="0">
                <a:latin typeface="+mn-lt"/>
              </a:rPr>
              <a:t>: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area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enclosed</a:t>
            </a:r>
            <a:r>
              <a:rPr lang="de-DE" sz="1800" dirty="0">
                <a:latin typeface="+mn-lt"/>
              </a:rPr>
              <a:t>         </a:t>
            </a:r>
            <a:r>
              <a:rPr lang="de-DE" sz="1800" dirty="0" err="1">
                <a:latin typeface="+mn-lt"/>
              </a:rPr>
              <a:t>by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the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separatrix</a:t>
            </a:r>
            <a:endParaRPr lang="de-DE" sz="1800" dirty="0">
              <a:latin typeface="+mn-lt"/>
            </a:endParaRPr>
          </a:p>
          <a:p>
            <a:pPr algn="l"/>
            <a:r>
              <a:rPr lang="de-DE" sz="1800" b="1" dirty="0">
                <a:solidFill>
                  <a:schemeClr val="accent2"/>
                </a:solidFill>
                <a:latin typeface="+mn-lt"/>
              </a:rPr>
              <a:t>The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area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covered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by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particles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is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the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longitudinal emittance</a:t>
            </a:r>
            <a:endParaRPr lang="de-DE" sz="1600" b="1" dirty="0">
              <a:latin typeface="+mn-lt"/>
            </a:endParaRPr>
          </a:p>
        </p:txBody>
      </p:sp>
      <p:grpSp>
        <p:nvGrpSpPr>
          <p:cNvPr id="14340" name="Group 3"/>
          <p:cNvGrpSpPr>
            <a:grpSpLocks/>
          </p:cNvGrpSpPr>
          <p:nvPr/>
        </p:nvGrpSpPr>
        <p:grpSpPr bwMode="auto">
          <a:xfrm>
            <a:off x="756138" y="1228726"/>
            <a:ext cx="4220308" cy="3641726"/>
            <a:chOff x="516" y="1110"/>
            <a:chExt cx="2880" cy="2294"/>
          </a:xfrm>
        </p:grpSpPr>
        <p:pic>
          <p:nvPicPr>
            <p:cNvPr id="14360" name="Picture 4" descr="PhasenraumEmittanz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584"/>
              <a:ext cx="2544" cy="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Text Box 5"/>
            <p:cNvSpPr txBox="1">
              <a:spLocks noChangeArrowheads="1"/>
            </p:cNvSpPr>
            <p:nvPr/>
          </p:nvSpPr>
          <p:spPr bwMode="auto">
            <a:xfrm>
              <a:off x="516" y="1110"/>
              <a:ext cx="28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1600" b="1" dirty="0">
                  <a:latin typeface="Symbol" charset="0"/>
                </a:rPr>
                <a:t>D</a:t>
              </a:r>
              <a:r>
                <a:rPr lang="de-DE" sz="1600" b="1" dirty="0"/>
                <a:t>E-</a:t>
              </a:r>
              <a:r>
                <a:rPr lang="de-DE" sz="1800" b="1" dirty="0">
                  <a:latin typeface="Symbol" charset="0"/>
                </a:rPr>
                <a:t>f</a:t>
              </a:r>
              <a:r>
                <a:rPr lang="de-DE" sz="1600" b="1" dirty="0"/>
                <a:t> </a:t>
              </a:r>
              <a:r>
                <a:rPr lang="de-DE" sz="1600" b="1" dirty="0" err="1">
                  <a:latin typeface="+mn-lt"/>
                </a:rPr>
                <a:t>phase</a:t>
              </a:r>
              <a:r>
                <a:rPr lang="de-DE" sz="1600" b="1" dirty="0">
                  <a:latin typeface="+mn-lt"/>
                </a:rPr>
                <a:t> </a:t>
              </a:r>
              <a:r>
                <a:rPr lang="de-DE" sz="1600" b="1" dirty="0" err="1">
                  <a:latin typeface="+mn-lt"/>
                </a:rPr>
                <a:t>space</a:t>
              </a:r>
              <a:r>
                <a:rPr lang="de-DE" sz="1600" b="1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of</a:t>
              </a:r>
              <a:r>
                <a:rPr lang="de-DE" sz="1600" dirty="0">
                  <a:latin typeface="+mn-lt"/>
                </a:rPr>
                <a:t> a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stationary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bucket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>
                  <a:latin typeface="+mn-lt"/>
                </a:rPr>
                <a:t>(</a:t>
              </a:r>
              <a:r>
                <a:rPr lang="de-DE" sz="1600" dirty="0" err="1">
                  <a:latin typeface="+mn-lt"/>
                </a:rPr>
                <a:t>when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there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latin typeface="+mn-lt"/>
                </a:rPr>
                <a:t>is</a:t>
              </a:r>
              <a:r>
                <a:rPr lang="de-DE" sz="1600" dirty="0"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no</a:t>
              </a:r>
              <a:r>
                <a:rPr lang="de-DE" sz="1600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>
                  <a:solidFill>
                    <a:srgbClr val="FF0000"/>
                  </a:solidFill>
                  <a:latin typeface="+mn-lt"/>
                </a:rPr>
                <a:t>acceleration</a:t>
              </a:r>
              <a:r>
                <a:rPr lang="de-DE" sz="1600" dirty="0">
                  <a:latin typeface="+mn-lt"/>
                </a:rPr>
                <a:t>)</a:t>
              </a:r>
              <a:endParaRPr lang="de-DE" sz="1400" dirty="0">
                <a:latin typeface="+mn-lt"/>
              </a:endParaRPr>
            </a:p>
          </p:txBody>
        </p:sp>
      </p:grp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52401" y="1045185"/>
            <a:ext cx="3396063" cy="101566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 b="1" dirty="0">
                <a:latin typeface="+mn-lt"/>
              </a:rPr>
              <a:t>Dynamics </a:t>
            </a:r>
            <a:r>
              <a:rPr lang="de-DE" sz="2000" b="1" dirty="0" err="1">
                <a:latin typeface="+mn-lt"/>
              </a:rPr>
              <a:t>of</a:t>
            </a:r>
            <a:r>
              <a:rPr lang="de-DE" sz="2000" b="1" dirty="0">
                <a:latin typeface="+mn-lt"/>
              </a:rPr>
              <a:t> a </a:t>
            </a:r>
            <a:r>
              <a:rPr lang="de-DE" sz="2000" b="1" dirty="0" err="1">
                <a:latin typeface="+mn-lt"/>
              </a:rPr>
              <a:t>particle</a:t>
            </a:r>
            <a:endParaRPr lang="de-DE" sz="2000" dirty="0">
              <a:latin typeface="+mn-lt"/>
            </a:endParaRPr>
          </a:p>
          <a:p>
            <a:pPr algn="l"/>
            <a:r>
              <a:rPr lang="de-DE" sz="2000" dirty="0">
                <a:latin typeface="+mn-lt"/>
              </a:rPr>
              <a:t>Non-linear, </a:t>
            </a:r>
            <a:r>
              <a:rPr lang="de-DE" sz="2000" dirty="0" err="1">
                <a:latin typeface="+mn-lt"/>
              </a:rPr>
              <a:t>conservative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oscillator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>
                <a:latin typeface="+mn-lt"/>
                <a:sym typeface="Symbol" charset="0"/>
              </a:rPr>
              <a:t> e.g. </a:t>
            </a:r>
            <a:r>
              <a:rPr lang="de-DE" sz="2000" dirty="0" err="1">
                <a:latin typeface="+mn-lt"/>
                <a:sym typeface="Symbol" charset="0"/>
              </a:rPr>
              <a:t>pendulum</a:t>
            </a:r>
            <a:r>
              <a:rPr lang="de-DE" sz="2000" dirty="0">
                <a:latin typeface="+mn-lt"/>
              </a:rPr>
              <a:t> 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52749" y="2492896"/>
            <a:ext cx="5909896" cy="1266825"/>
            <a:chOff x="2015" y="1716"/>
            <a:chExt cx="4033" cy="798"/>
          </a:xfrm>
        </p:grpSpPr>
        <p:sp>
          <p:nvSpPr>
            <p:cNvPr id="14355" name="AutoShape 8"/>
            <p:cNvSpPr>
              <a:spLocks noChangeArrowheads="1"/>
            </p:cNvSpPr>
            <p:nvPr/>
          </p:nvSpPr>
          <p:spPr bwMode="auto">
            <a:xfrm rot="20886238">
              <a:off x="2015" y="2042"/>
              <a:ext cx="1538" cy="182"/>
            </a:xfrm>
            <a:prstGeom prst="leftArrow">
              <a:avLst>
                <a:gd name="adj1" fmla="val 50000"/>
                <a:gd name="adj2" fmla="val 211126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6" name="Picture 9" descr="PendelOszill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" y="1776"/>
              <a:ext cx="720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Line 10"/>
            <p:cNvSpPr>
              <a:spLocks noChangeShapeType="1"/>
            </p:cNvSpPr>
            <p:nvPr/>
          </p:nvSpPr>
          <p:spPr bwMode="auto">
            <a:xfrm>
              <a:off x="3456" y="2514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Line 11"/>
            <p:cNvSpPr>
              <a:spLocks noChangeShapeType="1"/>
            </p:cNvSpPr>
            <p:nvPr/>
          </p:nvSpPr>
          <p:spPr bwMode="auto">
            <a:xfrm>
              <a:off x="3456" y="1716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Text Box 12"/>
            <p:cNvSpPr txBox="1">
              <a:spLocks noChangeArrowheads="1"/>
            </p:cNvSpPr>
            <p:nvPr/>
          </p:nvSpPr>
          <p:spPr bwMode="auto">
            <a:xfrm>
              <a:off x="3585" y="186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inside</a:t>
              </a:r>
              <a:r>
                <a:rPr lang="de-DE" sz="2000" b="1" dirty="0">
                  <a:latin typeface="+mn-lt"/>
                </a:rPr>
                <a:t>            </a:t>
              </a:r>
              <a:r>
                <a:rPr lang="de-DE" sz="2000" b="1" dirty="0" err="1">
                  <a:latin typeface="+mn-lt"/>
                </a:rPr>
                <a:t>the</a:t>
              </a:r>
              <a:r>
                <a:rPr lang="de-DE" sz="2000" b="1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separatrix</a:t>
              </a:r>
              <a:r>
                <a:rPr lang="de-DE" sz="2000" dirty="0">
                  <a:latin typeface="+mn-lt"/>
                </a:rPr>
                <a:t>: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792415" y="3672881"/>
            <a:ext cx="5070231" cy="1484313"/>
            <a:chOff x="2588" y="2473"/>
            <a:chExt cx="3460" cy="935"/>
          </a:xfrm>
        </p:grpSpPr>
        <p:sp>
          <p:nvSpPr>
            <p:cNvPr id="14351" name="AutoShape 14"/>
            <p:cNvSpPr>
              <a:spLocks noChangeArrowheads="1"/>
            </p:cNvSpPr>
            <p:nvPr/>
          </p:nvSpPr>
          <p:spPr bwMode="auto">
            <a:xfrm rot="1680000">
              <a:off x="2588" y="2473"/>
              <a:ext cx="1045" cy="174"/>
            </a:xfrm>
            <a:prstGeom prst="leftArrow">
              <a:avLst>
                <a:gd name="adj1" fmla="val 50000"/>
                <a:gd name="adj2" fmla="val 150144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2" name="Picture 15" descr="PendelInstabilerFixpunk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2" y="2598"/>
              <a:ext cx="212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3" name="Line 16"/>
            <p:cNvSpPr>
              <a:spLocks noChangeShapeType="1"/>
            </p:cNvSpPr>
            <p:nvPr/>
          </p:nvSpPr>
          <p:spPr bwMode="auto">
            <a:xfrm>
              <a:off x="3456" y="340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3588" y="273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>
                  <a:latin typeface="+mn-lt"/>
                </a:rPr>
                <a:t>at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>
                  <a:latin typeface="+mn-lt"/>
                </a:rPr>
                <a:t>the</a:t>
              </a:r>
              <a:br>
                <a:rPr lang="de-DE" sz="2000" dirty="0">
                  <a:latin typeface="+mn-lt"/>
                </a:rPr>
              </a:br>
              <a:r>
                <a:rPr lang="de-DE" sz="2000" b="1" dirty="0" err="1">
                  <a:latin typeface="+mn-lt"/>
                </a:rPr>
                <a:t>unstable</a:t>
              </a:r>
              <a:r>
                <a:rPr lang="de-DE" sz="2000" b="1" dirty="0">
                  <a:latin typeface="+mn-lt"/>
                </a:rPr>
                <a:t> fix-point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474428" y="4656286"/>
            <a:ext cx="5388219" cy="1797050"/>
            <a:chOff x="2371" y="3116"/>
            <a:chExt cx="3677" cy="1132"/>
          </a:xfrm>
        </p:grpSpPr>
        <p:sp>
          <p:nvSpPr>
            <p:cNvPr id="14347" name="AutoShape 19"/>
            <p:cNvSpPr>
              <a:spLocks noChangeArrowheads="1"/>
            </p:cNvSpPr>
            <p:nvPr/>
          </p:nvSpPr>
          <p:spPr bwMode="auto">
            <a:xfrm rot="2100000">
              <a:off x="2371" y="3116"/>
              <a:ext cx="1308" cy="173"/>
            </a:xfrm>
            <a:prstGeom prst="leftArrow">
              <a:avLst>
                <a:gd name="adj1" fmla="val 50000"/>
                <a:gd name="adj2" fmla="val 189017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48" name="Picture 20" descr="PendelLibratio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7" y="3477"/>
              <a:ext cx="753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Line 21"/>
            <p:cNvSpPr>
              <a:spLocks noChangeShapeType="1"/>
            </p:cNvSpPr>
            <p:nvPr/>
          </p:nvSpPr>
          <p:spPr bwMode="auto">
            <a:xfrm>
              <a:off x="3456" y="424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Text Box 22"/>
            <p:cNvSpPr txBox="1">
              <a:spLocks noChangeArrowheads="1"/>
            </p:cNvSpPr>
            <p:nvPr/>
          </p:nvSpPr>
          <p:spPr bwMode="auto">
            <a:xfrm>
              <a:off x="3584" y="3572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>
                  <a:latin typeface="+mn-lt"/>
                </a:rPr>
                <a:t>outside          </a:t>
              </a:r>
              <a:r>
                <a:rPr lang="de-DE" sz="2000" b="1" dirty="0" err="1">
                  <a:latin typeface="+mn-lt"/>
                </a:rPr>
                <a:t>the</a:t>
              </a:r>
              <a:r>
                <a:rPr lang="de-DE" sz="2000" b="1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separatrix</a:t>
              </a:r>
              <a:r>
                <a:rPr lang="de-DE" sz="2000" b="1" dirty="0">
                  <a:latin typeface="+mn-lt"/>
                </a:rPr>
                <a:t>:</a:t>
              </a:r>
            </a:p>
          </p:txBody>
        </p:sp>
      </p:grpSp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motion in phase space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208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9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1520" y="980728"/>
            <a:ext cx="871296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revolution and RF frequency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changing </a:t>
            </a:r>
            <a:r>
              <a:rPr lang="en-US" sz="1800" dirty="0"/>
              <a:t>during acceleration</a:t>
            </a:r>
            <a:endParaRPr lang="en-US" sz="1800" dirty="0">
              <a:latin typeface="Comic Sans MS" pitchFamily="-110" charset="0"/>
            </a:endParaRPr>
          </a:p>
          <a:p>
            <a:r>
              <a:rPr lang="en-US" sz="1800" dirty="0">
                <a:latin typeface="Comic Sans MS" pitchFamily="-110" charset="0"/>
              </a:rPr>
              <a:t>Much </a:t>
            </a: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more important for lower energies </a:t>
            </a:r>
            <a:r>
              <a:rPr lang="en-US" sz="1800" dirty="0">
                <a:latin typeface="Comic Sans MS" pitchFamily="-110" charset="0"/>
              </a:rPr>
              <a:t>(values are kinetic energy - protons).</a:t>
            </a: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PS Booster:</a:t>
            </a:r>
            <a:r>
              <a:rPr lang="en-US" sz="1800" dirty="0">
                <a:latin typeface="Comic Sans MS" pitchFamily="-110" charset="0"/>
              </a:rPr>
              <a:t>	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50 MeV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</a:rPr>
              <a:t>0.314)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-&gt; 1.4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=0.915)</a:t>
            </a:r>
          </a:p>
          <a:p>
            <a:r>
              <a:rPr lang="en-US" sz="1800" dirty="0">
                <a:solidFill>
                  <a:srgbClr val="0000FF">
                    <a:alpha val="40000"/>
                  </a:srgbClr>
                </a:solidFill>
                <a:latin typeface="Comic Sans MS" pitchFamily="-110" charset="0"/>
              </a:rPr>
              <a:t>(pre LS2)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	602 kHz -&gt; 1746 kHz =&gt; </a:t>
            </a:r>
            <a:r>
              <a:rPr lang="en-US" sz="1800" b="1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190% frequency increase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(post LS2):</a:t>
            </a:r>
            <a:r>
              <a:rPr lang="en-US" sz="1800" b="1" dirty="0">
                <a:latin typeface="Comic Sans MS" pitchFamily="-110" charset="0"/>
              </a:rPr>
              <a:t>	</a:t>
            </a:r>
            <a:r>
              <a:rPr lang="en-US" sz="1800" dirty="0">
                <a:latin typeface="Comic Sans MS" pitchFamily="-110" charset="0"/>
              </a:rPr>
              <a:t>160 MeV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 </a:t>
            </a:r>
            <a:r>
              <a:rPr lang="en-US" sz="1800" dirty="0"/>
              <a:t>0.520) </a:t>
            </a:r>
            <a:r>
              <a:rPr lang="en-US" sz="1800" dirty="0">
                <a:latin typeface="Comic Sans MS" pitchFamily="-110" charset="0"/>
              </a:rPr>
              <a:t>-&gt; 2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=0.948) =&gt; </a:t>
            </a:r>
            <a:r>
              <a:rPr lang="en-US" sz="1800" b="1" dirty="0">
                <a:latin typeface="Comic Sans MS" pitchFamily="-110" charset="0"/>
              </a:rPr>
              <a:t>95% increase</a:t>
            </a:r>
            <a:endParaRPr lang="en-US" sz="1800" dirty="0">
              <a:latin typeface="Comic Sans MS" pitchFamily="-110" charset="0"/>
            </a:endParaRP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PS: </a:t>
            </a:r>
            <a:r>
              <a:rPr lang="en-US" sz="1800" dirty="0">
                <a:latin typeface="Comic Sans MS" pitchFamily="-110" charset="0"/>
              </a:rPr>
              <a:t>		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1.4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=0.915) -&gt; 25.4 GeV (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Symbol" pitchFamily="2" charset="2"/>
              </a:rPr>
              <a:t>b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=0.9994)</a:t>
            </a:r>
          </a:p>
          <a:p>
            <a:r>
              <a:rPr lang="en-US" sz="1800" dirty="0">
                <a:solidFill>
                  <a:srgbClr val="0000FF">
                    <a:alpha val="40000"/>
                  </a:srgbClr>
                </a:solidFill>
                <a:latin typeface="Comic Sans MS" pitchFamily="-110" charset="0"/>
              </a:rPr>
              <a:t>(pre LS2) 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	437 </a:t>
            </a:r>
            <a:r>
              <a:rPr lang="en-US" sz="1800" dirty="0" err="1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KHz</a:t>
            </a:r>
            <a:r>
              <a:rPr lang="en-US" sz="1800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 -&gt;  477 kHz =&gt; </a:t>
            </a:r>
            <a:r>
              <a:rPr lang="en-US" sz="1800" b="1" dirty="0">
                <a:solidFill>
                  <a:schemeClr val="tx1">
                    <a:alpha val="40000"/>
                  </a:schemeClr>
                </a:solidFill>
                <a:latin typeface="Comic Sans MS" pitchFamily="-110" charset="0"/>
              </a:rPr>
              <a:t>9% increase</a:t>
            </a:r>
          </a:p>
          <a:p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(post LS2): </a:t>
            </a:r>
            <a:r>
              <a:rPr lang="en-US" sz="1800" b="1" dirty="0">
                <a:latin typeface="Comic Sans MS" pitchFamily="-110" charset="0"/>
              </a:rPr>
              <a:t>	</a:t>
            </a:r>
            <a:r>
              <a:rPr lang="en-US" sz="1800" dirty="0">
                <a:latin typeface="Comic Sans MS" pitchFamily="-110" charset="0"/>
              </a:rPr>
              <a:t>2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=0.948) -&gt; 25.4 GeV (</a:t>
            </a:r>
            <a:r>
              <a:rPr lang="en-US" sz="1800" dirty="0">
                <a:latin typeface="Symbol" pitchFamily="2" charset="2"/>
              </a:rPr>
              <a:t>b </a:t>
            </a:r>
            <a:r>
              <a:rPr lang="en-US" sz="1800" dirty="0">
                <a:latin typeface="Comic Sans MS" pitchFamily="-110" charset="0"/>
              </a:rPr>
              <a:t>=0.9994) =&gt; </a:t>
            </a:r>
            <a:r>
              <a:rPr lang="en-US" sz="1800" b="1" dirty="0">
                <a:latin typeface="Comic Sans MS" pitchFamily="-110" charset="0"/>
              </a:rPr>
              <a:t>5% increase</a:t>
            </a:r>
            <a:endParaRPr lang="en-US" sz="1800" dirty="0">
              <a:latin typeface="Comic Sans MS" pitchFamily="-110" charset="0"/>
            </a:endParaRP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SPS: </a:t>
            </a:r>
            <a:r>
              <a:rPr lang="en-US" sz="1800" dirty="0">
                <a:latin typeface="Comic Sans MS" pitchFamily="-110" charset="0"/>
              </a:rPr>
              <a:t>		25.4 GeV -&gt; 450 GeV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</a:t>
            </a:r>
            <a:r>
              <a:rPr lang="en-US" sz="1800" dirty="0"/>
              <a:t>0.999998)</a:t>
            </a:r>
          </a:p>
          <a:p>
            <a:r>
              <a:rPr lang="en-US" sz="1800" dirty="0">
                <a:latin typeface="Comic Sans MS" pitchFamily="-110" charset="0"/>
              </a:rPr>
              <a:t>		=&gt; </a:t>
            </a:r>
            <a:r>
              <a:rPr lang="en-US" sz="1800" b="1" dirty="0">
                <a:latin typeface="Comic Sans MS" pitchFamily="-110" charset="0"/>
              </a:rPr>
              <a:t>0.06% frequency increase</a:t>
            </a:r>
          </a:p>
          <a:p>
            <a:endParaRPr lang="en-US" sz="1800" dirty="0">
              <a:latin typeface="Comic Sans MS" pitchFamily="-110" charset="0"/>
            </a:endParaRPr>
          </a:p>
          <a:p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LHC:</a:t>
            </a:r>
            <a:r>
              <a:rPr lang="en-US" sz="1800" dirty="0">
                <a:latin typeface="Comic Sans MS" pitchFamily="-110" charset="0"/>
              </a:rPr>
              <a:t>		450 GeV -&gt; 7 </a:t>
            </a:r>
            <a:r>
              <a:rPr lang="en-US" sz="1800" dirty="0" err="1">
                <a:latin typeface="Comic Sans MS" pitchFamily="-110" charset="0"/>
              </a:rPr>
              <a:t>TeV</a:t>
            </a:r>
            <a:r>
              <a:rPr lang="en-US" sz="1800" dirty="0">
                <a:latin typeface="Comic Sans MS" pitchFamily="-110" charset="0"/>
              </a:rPr>
              <a:t> (</a:t>
            </a:r>
            <a:r>
              <a:rPr lang="en-US" sz="1800" dirty="0">
                <a:latin typeface="Symbol" pitchFamily="2" charset="2"/>
              </a:rPr>
              <a:t>b</a:t>
            </a:r>
            <a:r>
              <a:rPr lang="en-US" sz="1800" dirty="0">
                <a:latin typeface="Comic Sans MS" pitchFamily="-110" charset="0"/>
              </a:rPr>
              <a:t>= </a:t>
            </a:r>
            <a:r>
              <a:rPr lang="en-US" sz="1800" dirty="0"/>
              <a:t>0.999999991)</a:t>
            </a:r>
          </a:p>
          <a:p>
            <a:r>
              <a:rPr lang="en-US" sz="1800" dirty="0"/>
              <a:t>		=&gt; only </a:t>
            </a:r>
            <a:r>
              <a:rPr lang="en-US" sz="1800" b="1" dirty="0"/>
              <a:t>2 10</a:t>
            </a:r>
            <a:r>
              <a:rPr lang="en-US" sz="1800" b="1" baseline="30000" dirty="0"/>
              <a:t>-6</a:t>
            </a:r>
            <a:r>
              <a:rPr lang="en-US" sz="1800" b="1" dirty="0"/>
              <a:t> increase</a:t>
            </a:r>
          </a:p>
          <a:p>
            <a:endParaRPr lang="en-US" sz="1800" dirty="0"/>
          </a:p>
          <a:p>
            <a:r>
              <a:rPr lang="en-US" sz="1800" dirty="0">
                <a:solidFill>
                  <a:srgbClr val="FF0000"/>
                </a:solidFill>
              </a:rPr>
              <a:t>RF</a:t>
            </a:r>
            <a:r>
              <a:rPr lang="en-US" sz="1800" dirty="0"/>
              <a:t> system </a:t>
            </a:r>
            <a:r>
              <a:rPr lang="en-US" sz="1800" dirty="0">
                <a:solidFill>
                  <a:srgbClr val="FF0000"/>
                </a:solidFill>
              </a:rPr>
              <a:t>needs more flexibility </a:t>
            </a:r>
            <a:r>
              <a:rPr lang="en-US" sz="1800" dirty="0"/>
              <a:t>in </a:t>
            </a:r>
            <a:r>
              <a:rPr lang="en-US" sz="1800" dirty="0">
                <a:solidFill>
                  <a:srgbClr val="FF0000"/>
                </a:solidFill>
              </a:rPr>
              <a:t>lower energy </a:t>
            </a:r>
            <a:r>
              <a:rPr lang="en-US" sz="1800" dirty="0"/>
              <a:t>accelerators.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Revolution frequency variation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716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5283795"/>
            <a:ext cx="7772400" cy="1025525"/>
          </a:xfrm>
        </p:spPr>
        <p:txBody>
          <a:bodyPr/>
          <a:lstStyle/>
          <a:p>
            <a:pPr eaLnBrk="1" hangingPunct="1"/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Bucket area = </a:t>
            </a:r>
            <a:r>
              <a:rPr lang="en-US" sz="2000" b="1" u="sng" dirty="0">
                <a:solidFill>
                  <a:srgbClr val="FF0000"/>
                </a:solidFill>
                <a:latin typeface="Comic Sans MS" charset="0"/>
              </a:rPr>
              <a:t>longitudinal Acceptance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[</a:t>
            </a:r>
            <a:r>
              <a:rPr lang="en-US" sz="2000" dirty="0" err="1">
                <a:solidFill>
                  <a:schemeClr val="tx1"/>
                </a:solidFill>
                <a:latin typeface="Comic Sans MS" charset="0"/>
              </a:rPr>
              <a:t>eVs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]</a:t>
            </a:r>
          </a:p>
          <a:p>
            <a:pPr eaLnBrk="1" hangingPunct="1"/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Bunch area = </a:t>
            </a:r>
            <a:r>
              <a:rPr lang="en-US" sz="2000" b="1" u="sng" dirty="0">
                <a:solidFill>
                  <a:srgbClr val="FF0000"/>
                </a:solidFill>
                <a:latin typeface="Comic Sans MS" charset="0"/>
              </a:rPr>
              <a:t>longitudinal beam emittance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=</a:t>
            </a:r>
            <a:r>
              <a:rPr lang="en-US" dirty="0">
                <a:solidFill>
                  <a:schemeClr val="tx1"/>
                </a:solidFill>
                <a:latin typeface="Comic Sans M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4</a:t>
            </a:r>
            <a:r>
              <a:rPr lang="en-US" sz="2000" b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 </a:t>
            </a:r>
            <a:r>
              <a:rPr lang="en-US" sz="2000" b="1" dirty="0" err="1">
                <a:solidFill>
                  <a:schemeClr val="tx1"/>
                </a:solidFill>
                <a:latin typeface="Times New Roman" charset="0"/>
                <a:sym typeface="Symbol" charset="0"/>
              </a:rPr>
              <a:t>σ</a:t>
            </a:r>
            <a:r>
              <a:rPr lang="en-US" sz="2000" b="1" baseline="-25000" dirty="0" err="1">
                <a:solidFill>
                  <a:schemeClr val="tx1"/>
                </a:solidFill>
                <a:latin typeface="Comic Sans MS" charset="0"/>
                <a:sym typeface="Symbol" charset="0"/>
              </a:rPr>
              <a:t>E</a:t>
            </a:r>
            <a:r>
              <a:rPr lang="en-US" sz="2000" b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charset="0"/>
                <a:sym typeface="Symbol" charset="0"/>
              </a:rPr>
              <a:t>σ</a:t>
            </a:r>
            <a:r>
              <a:rPr lang="en-US" sz="2000" b="1" baseline="-25000" dirty="0" err="1">
                <a:solidFill>
                  <a:schemeClr val="tx1"/>
                </a:solidFill>
                <a:latin typeface="Comic Sans MS" charset="0"/>
                <a:sym typeface="Symbol" charset="0"/>
              </a:rPr>
              <a:t>t</a:t>
            </a:r>
            <a:r>
              <a:rPr lang="en-US" sz="2000" b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[</a:t>
            </a:r>
            <a:r>
              <a:rPr lang="en-US" sz="2000" b="1" dirty="0">
                <a:solidFill>
                  <a:schemeClr val="tx1"/>
                </a:solidFill>
                <a:latin typeface="Comic Sans MS" charset="0"/>
              </a:rPr>
              <a:t>eVs]</a:t>
            </a:r>
          </a:p>
        </p:txBody>
      </p:sp>
      <p:grpSp>
        <p:nvGrpSpPr>
          <p:cNvPr id="50183" name="Group 23"/>
          <p:cNvGrpSpPr>
            <a:grpSpLocks/>
          </p:cNvGrpSpPr>
          <p:nvPr/>
        </p:nvGrpSpPr>
        <p:grpSpPr bwMode="auto">
          <a:xfrm>
            <a:off x="1452563" y="1756370"/>
            <a:ext cx="5878512" cy="3314700"/>
            <a:chOff x="915" y="737"/>
            <a:chExt cx="3703" cy="2088"/>
          </a:xfrm>
        </p:grpSpPr>
        <p:sp>
          <p:nvSpPr>
            <p:cNvPr id="50186" name="Line 5"/>
            <p:cNvSpPr>
              <a:spLocks noChangeShapeType="1"/>
            </p:cNvSpPr>
            <p:nvPr/>
          </p:nvSpPr>
          <p:spPr bwMode="auto">
            <a:xfrm flipV="1">
              <a:off x="915" y="881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7" name="Rectangle 6"/>
            <p:cNvSpPr>
              <a:spLocks noChangeArrowheads="1"/>
            </p:cNvSpPr>
            <p:nvPr/>
          </p:nvSpPr>
          <p:spPr bwMode="auto">
            <a:xfrm>
              <a:off x="1011" y="737"/>
              <a:ext cx="32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latin typeface="Times New Roman" charset="0"/>
                  <a:sym typeface="Symbol" charset="0"/>
                </a:rPr>
                <a:t>E</a:t>
              </a:r>
            </a:p>
          </p:txBody>
        </p:sp>
        <p:sp>
          <p:nvSpPr>
            <p:cNvPr id="50188" name="Text Box 7"/>
            <p:cNvSpPr txBox="1">
              <a:spLocks noChangeArrowheads="1"/>
            </p:cNvSpPr>
            <p:nvPr/>
          </p:nvSpPr>
          <p:spPr bwMode="auto">
            <a:xfrm>
              <a:off x="3931" y="1841"/>
              <a:ext cx="6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  <a:sym typeface="Symbol" charset="0"/>
                </a:rPr>
                <a:t>t (or )</a:t>
              </a:r>
              <a:endParaRPr lang="en-US" b="0">
                <a:latin typeface="Times New Roman" charset="0"/>
              </a:endParaRPr>
            </a:p>
          </p:txBody>
        </p:sp>
        <p:sp>
          <p:nvSpPr>
            <p:cNvPr id="50189" name="Freeform 8"/>
            <p:cNvSpPr>
              <a:spLocks/>
            </p:cNvSpPr>
            <p:nvPr/>
          </p:nvSpPr>
          <p:spPr bwMode="auto">
            <a:xfrm rot="10800000">
              <a:off x="915" y="1745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0" name="Freeform 9"/>
            <p:cNvSpPr>
              <a:spLocks/>
            </p:cNvSpPr>
            <p:nvPr/>
          </p:nvSpPr>
          <p:spPr bwMode="auto">
            <a:xfrm rot="19017">
              <a:off x="963" y="977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1" name="Oval 10"/>
            <p:cNvSpPr>
              <a:spLocks noChangeArrowheads="1"/>
            </p:cNvSpPr>
            <p:nvPr/>
          </p:nvSpPr>
          <p:spPr bwMode="auto">
            <a:xfrm>
              <a:off x="2307" y="16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2" name="Oval 11"/>
            <p:cNvSpPr>
              <a:spLocks noChangeArrowheads="1"/>
            </p:cNvSpPr>
            <p:nvPr/>
          </p:nvSpPr>
          <p:spPr bwMode="auto">
            <a:xfrm>
              <a:off x="1635" y="1361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3" name="Line 12"/>
            <p:cNvSpPr>
              <a:spLocks noChangeShapeType="1"/>
            </p:cNvSpPr>
            <p:nvPr/>
          </p:nvSpPr>
          <p:spPr bwMode="auto">
            <a:xfrm>
              <a:off x="915" y="1745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4" name="Oval 13"/>
            <p:cNvSpPr>
              <a:spLocks noChangeArrowheads="1"/>
            </p:cNvSpPr>
            <p:nvPr/>
          </p:nvSpPr>
          <p:spPr bwMode="auto">
            <a:xfrm>
              <a:off x="2355" y="1697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5" name="Line 14"/>
            <p:cNvSpPr>
              <a:spLocks noChangeShapeType="1"/>
            </p:cNvSpPr>
            <p:nvPr/>
          </p:nvSpPr>
          <p:spPr bwMode="auto">
            <a:xfrm flipH="1">
              <a:off x="1059" y="1361"/>
              <a:ext cx="139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6" name="Line 15"/>
            <p:cNvSpPr>
              <a:spLocks noChangeShapeType="1"/>
            </p:cNvSpPr>
            <p:nvPr/>
          </p:nvSpPr>
          <p:spPr bwMode="auto">
            <a:xfrm>
              <a:off x="1534" y="1361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7" name="Line 16"/>
            <p:cNvSpPr>
              <a:spLocks noChangeShapeType="1"/>
            </p:cNvSpPr>
            <p:nvPr/>
          </p:nvSpPr>
          <p:spPr bwMode="auto">
            <a:xfrm>
              <a:off x="1635" y="1745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8" name="Line 17"/>
            <p:cNvSpPr>
              <a:spLocks noChangeShapeType="1"/>
            </p:cNvSpPr>
            <p:nvPr/>
          </p:nvSpPr>
          <p:spPr bwMode="auto">
            <a:xfrm>
              <a:off x="3171" y="1745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9" name="Line 18"/>
            <p:cNvSpPr>
              <a:spLocks noChangeShapeType="1"/>
            </p:cNvSpPr>
            <p:nvPr/>
          </p:nvSpPr>
          <p:spPr bwMode="auto">
            <a:xfrm>
              <a:off x="1683" y="2609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0" name="Rectangle 19"/>
            <p:cNvSpPr>
              <a:spLocks noChangeArrowheads="1"/>
            </p:cNvSpPr>
            <p:nvPr/>
          </p:nvSpPr>
          <p:spPr bwMode="auto">
            <a:xfrm>
              <a:off x="1227" y="1493"/>
              <a:ext cx="3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Times New Roman" charset="0"/>
                  <a:sym typeface="Symbol" charset="0"/>
                </a:rPr>
                <a:t>E</a:t>
              </a:r>
            </a:p>
          </p:txBody>
        </p:sp>
        <p:sp>
          <p:nvSpPr>
            <p:cNvPr id="50201" name="Line 21"/>
            <p:cNvSpPr>
              <a:spLocks noChangeShapeType="1"/>
            </p:cNvSpPr>
            <p:nvPr/>
          </p:nvSpPr>
          <p:spPr bwMode="auto">
            <a:xfrm flipH="1">
              <a:off x="1011" y="2129"/>
              <a:ext cx="139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2" name="Rectangle 22"/>
            <p:cNvSpPr>
              <a:spLocks noChangeArrowheads="1"/>
            </p:cNvSpPr>
            <p:nvPr/>
          </p:nvSpPr>
          <p:spPr bwMode="auto">
            <a:xfrm>
              <a:off x="2307" y="2594"/>
              <a:ext cx="2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Times New Roman" charset="0"/>
                  <a:sym typeface="Symbol" charset="0"/>
                </a:rPr>
                <a:t>t</a:t>
              </a:r>
            </a:p>
          </p:txBody>
        </p:sp>
      </p:grpSp>
      <p:sp>
        <p:nvSpPr>
          <p:cNvPr id="50184" name="AutoShape 24"/>
          <p:cNvSpPr>
            <a:spLocks/>
          </p:cNvSpPr>
          <p:nvPr/>
        </p:nvSpPr>
        <p:spPr bwMode="auto">
          <a:xfrm>
            <a:off x="6380163" y="1872257"/>
            <a:ext cx="1344612" cy="447675"/>
          </a:xfrm>
          <a:prstGeom prst="borderCallout2">
            <a:avLst>
              <a:gd name="adj1" fmla="val 25532"/>
              <a:gd name="adj2" fmla="val -5667"/>
              <a:gd name="adj3" fmla="val 25532"/>
              <a:gd name="adj4" fmla="val -77921"/>
              <a:gd name="adj5" fmla="val 272694"/>
              <a:gd name="adj6" fmla="val -152894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Bunch</a:t>
            </a:r>
          </a:p>
        </p:txBody>
      </p:sp>
      <p:sp>
        <p:nvSpPr>
          <p:cNvPr id="50185" name="AutoShape 25"/>
          <p:cNvSpPr>
            <a:spLocks/>
          </p:cNvSpPr>
          <p:nvPr/>
        </p:nvSpPr>
        <p:spPr bwMode="auto">
          <a:xfrm>
            <a:off x="7296150" y="2551707"/>
            <a:ext cx="1344613" cy="447675"/>
          </a:xfrm>
          <a:prstGeom prst="borderCallout2">
            <a:avLst>
              <a:gd name="adj1" fmla="val 25532"/>
              <a:gd name="adj2" fmla="val -5667"/>
              <a:gd name="adj3" fmla="val 25532"/>
              <a:gd name="adj4" fmla="val -63398"/>
              <a:gd name="adj5" fmla="val 111704"/>
              <a:gd name="adj6" fmla="val -12337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Bucket</a:t>
            </a:r>
          </a:p>
        </p:txBody>
      </p:sp>
      <p:sp>
        <p:nvSpPr>
          <p:cNvPr id="27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>
                <a:latin typeface="Comic Sans MS" charset="0"/>
              </a:rPr>
              <a:t>(Stationary) Bunch &amp; Bucket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043608" y="1124744"/>
            <a:ext cx="734481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  <a:sym typeface="Symbol" charset="2"/>
              </a:rPr>
              <a:t>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bunches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of the beam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fill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usually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a part of 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bucket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area.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051720" y="615601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Attention: Different definitions are used!</a:t>
            </a:r>
          </a:p>
        </p:txBody>
      </p:sp>
    </p:spTree>
    <p:extLst>
      <p:ext uri="{BB962C8B-B14F-4D97-AF65-F5344CB8AC3E}">
        <p14:creationId xmlns:p14="http://schemas.microsoft.com/office/powerpoint/2010/main" val="62300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motion in phase space</a:t>
            </a:r>
            <a:endParaRPr lang="fr-FR" dirty="0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11561" y="1546224"/>
            <a:ext cx="2376264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1800" dirty="0">
                <a:latin typeface="+mn-lt"/>
              </a:rPr>
              <a:t>The </a:t>
            </a:r>
            <a:r>
              <a:rPr lang="de-DE" sz="1800" dirty="0" err="1">
                <a:latin typeface="+mn-lt"/>
              </a:rPr>
              <a:t>restoring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+mn-lt"/>
              </a:rPr>
              <a:t>force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is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+mn-lt"/>
              </a:rPr>
              <a:t>non-linear</a:t>
            </a:r>
            <a:r>
              <a:rPr lang="de-DE" sz="1800" dirty="0">
                <a:latin typeface="+mn-lt"/>
              </a:rPr>
              <a:t>.</a:t>
            </a:r>
          </a:p>
          <a:p>
            <a:pPr marL="285750" indent="-285750">
              <a:buFont typeface="Symbol" charset="0"/>
              <a:buChar char=""/>
            </a:pPr>
            <a:r>
              <a:rPr lang="de-DE" sz="1800" dirty="0" err="1">
                <a:latin typeface="+mn-lt"/>
              </a:rPr>
              <a:t>speed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of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motion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depends</a:t>
            </a:r>
            <a:r>
              <a:rPr lang="de-DE" sz="1800" dirty="0">
                <a:latin typeface="+mn-lt"/>
              </a:rPr>
              <a:t> on </a:t>
            </a:r>
            <a:r>
              <a:rPr lang="de-DE" sz="1800" dirty="0" err="1">
                <a:latin typeface="+mn-lt"/>
              </a:rPr>
              <a:t>position</a:t>
            </a:r>
            <a:r>
              <a:rPr lang="de-DE" sz="1800" dirty="0">
                <a:latin typeface="+mn-lt"/>
              </a:rPr>
              <a:t> in </a:t>
            </a:r>
            <a:br>
              <a:rPr lang="de-DE" sz="1800" dirty="0">
                <a:latin typeface="+mn-lt"/>
              </a:rPr>
            </a:br>
            <a:r>
              <a:rPr lang="de-DE" sz="1800" dirty="0" err="1">
                <a:latin typeface="+mn-lt"/>
              </a:rPr>
              <a:t>phase-space</a:t>
            </a:r>
            <a:endParaRPr lang="de-DE" sz="1800" dirty="0">
              <a:latin typeface="+mn-lt"/>
            </a:endParaRPr>
          </a:p>
          <a:p>
            <a:pPr marL="285750" indent="-285750">
              <a:buFont typeface="Symbol" charset="0"/>
              <a:buChar char=""/>
            </a:pPr>
            <a:endParaRPr lang="de-DE" sz="1800" dirty="0">
              <a:latin typeface="+mn-lt"/>
            </a:endParaRPr>
          </a:p>
          <a:p>
            <a:pPr marL="285750" indent="-285750">
              <a:buFont typeface="Symbol" charset="0"/>
              <a:buChar char=""/>
            </a:pPr>
            <a:endParaRPr lang="de-DE" sz="1800" dirty="0">
              <a:latin typeface="+mn-lt"/>
            </a:endParaRPr>
          </a:p>
          <a:p>
            <a:r>
              <a:rPr lang="de-DE" sz="1800" dirty="0">
                <a:latin typeface="+mn-lt"/>
              </a:rPr>
              <a:t>(</a:t>
            </a:r>
            <a:r>
              <a:rPr lang="de-DE" sz="1800" dirty="0" err="1">
                <a:latin typeface="+mn-lt"/>
              </a:rPr>
              <a:t>here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shown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for</a:t>
            </a:r>
            <a:r>
              <a:rPr lang="de-DE" sz="1800" dirty="0">
                <a:latin typeface="+mn-lt"/>
              </a:rPr>
              <a:t> a </a:t>
            </a:r>
            <a:r>
              <a:rPr lang="de-DE" sz="1800" dirty="0" err="1">
                <a:latin typeface="+mn-lt"/>
              </a:rPr>
              <a:t>stationary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bucket</a:t>
            </a:r>
            <a:r>
              <a:rPr lang="de-DE" sz="1800" dirty="0">
                <a:latin typeface="+mn-lt"/>
              </a:rPr>
              <a:t>) </a:t>
            </a:r>
            <a:endParaRPr lang="de-DE" sz="1600" dirty="0">
              <a:latin typeface="+mn-lt"/>
            </a:endParaRPr>
          </a:p>
        </p:txBody>
      </p:sp>
      <p:pic>
        <p:nvPicPr>
          <p:cNvPr id="3" name="SingleHarmonicPhaseSpaceConstruction (Converted)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7864" y="908720"/>
            <a:ext cx="468052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8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7" name="Group 74"/>
          <p:cNvGrpSpPr>
            <a:grpSpLocks/>
          </p:cNvGrpSpPr>
          <p:nvPr/>
        </p:nvGrpSpPr>
        <p:grpSpPr bwMode="auto">
          <a:xfrm>
            <a:off x="2028699" y="1340768"/>
            <a:ext cx="6936508" cy="5061621"/>
            <a:chOff x="1325" y="278"/>
            <a:chExt cx="4505" cy="3755"/>
          </a:xfrm>
        </p:grpSpPr>
        <p:sp>
          <p:nvSpPr>
            <p:cNvPr id="76808" name="Line 4"/>
            <p:cNvSpPr>
              <a:spLocks noChangeShapeType="1"/>
            </p:cNvSpPr>
            <p:nvPr/>
          </p:nvSpPr>
          <p:spPr bwMode="auto">
            <a:xfrm>
              <a:off x="2872" y="27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6809" name="Group 5"/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76837" name="Group 6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76841" name="Freeform 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2" name="Freeform 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6838" name="Group 9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76839" name="Freeform 10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0" name="Freeform 11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6810" name="Line 12"/>
            <p:cNvSpPr>
              <a:spLocks noChangeShapeType="1"/>
            </p:cNvSpPr>
            <p:nvPr/>
          </p:nvSpPr>
          <p:spPr bwMode="auto">
            <a:xfrm>
              <a:off x="1325" y="1213"/>
              <a:ext cx="30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1" name="Freeform 13"/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2" name="Freeform 14"/>
            <p:cNvSpPr>
              <a:spLocks/>
            </p:cNvSpPr>
            <p:nvPr/>
          </p:nvSpPr>
          <p:spPr bwMode="auto">
            <a:xfrm>
              <a:off x="1523" y="79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3" name="Line 15"/>
            <p:cNvSpPr>
              <a:spLocks noChangeShapeType="1"/>
            </p:cNvSpPr>
            <p:nvPr/>
          </p:nvSpPr>
          <p:spPr bwMode="auto">
            <a:xfrm>
              <a:off x="3073" y="826"/>
              <a:ext cx="0" cy="38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4" name="Rectangle 16"/>
            <p:cNvSpPr>
              <a:spLocks noChangeArrowheads="1"/>
            </p:cNvSpPr>
            <p:nvPr/>
          </p:nvSpPr>
          <p:spPr bwMode="auto">
            <a:xfrm>
              <a:off x="2977" y="1228"/>
              <a:ext cx="3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</a:t>
              </a:r>
              <a:r>
                <a:rPr lang="en-US" sz="1800" baseline="-25000" dirty="0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76815" name="Oval 18"/>
            <p:cNvSpPr>
              <a:spLocks noChangeArrowheads="1"/>
            </p:cNvSpPr>
            <p:nvPr/>
          </p:nvSpPr>
          <p:spPr bwMode="auto">
            <a:xfrm>
              <a:off x="3034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2" name="Object 2"/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200" imgH="215640" progId="Equation.3">
                    <p:embed/>
                  </p:oleObj>
                </mc:Choice>
                <mc:Fallback>
                  <p:oleObj name="Equation" r:id="rId2" imgW="241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3" name="Object 3"/>
            <p:cNvGraphicFramePr>
              <a:graphicFrameLocks noChangeAspect="1"/>
            </p:cNvGraphicFramePr>
            <p:nvPr/>
          </p:nvGraphicFramePr>
          <p:xfrm>
            <a:off x="4375" y="924"/>
            <a:ext cx="652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83920" imgH="215640" progId="Equation.3">
                    <p:embed/>
                  </p:oleObj>
                </mc:Choice>
                <mc:Fallback>
                  <p:oleObj name="Equation" r:id="rId4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924"/>
                          <a:ext cx="652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16" name="Rectangle 24"/>
            <p:cNvSpPr>
              <a:spLocks noChangeArrowheads="1"/>
            </p:cNvSpPr>
            <p:nvPr/>
          </p:nvSpPr>
          <p:spPr bwMode="auto">
            <a:xfrm>
              <a:off x="3728" y="537"/>
              <a:ext cx="2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6817" name="Line 26"/>
            <p:cNvSpPr>
              <a:spLocks noChangeShapeType="1"/>
            </p:cNvSpPr>
            <p:nvPr/>
          </p:nvSpPr>
          <p:spPr bwMode="auto">
            <a:xfrm>
              <a:off x="4212" y="1477"/>
              <a:ext cx="154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9" name="Line 28"/>
            <p:cNvSpPr>
              <a:spLocks noChangeShapeType="1"/>
            </p:cNvSpPr>
            <p:nvPr/>
          </p:nvSpPr>
          <p:spPr bwMode="auto">
            <a:xfrm>
              <a:off x="2863" y="2313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0" name="Line 29"/>
            <p:cNvSpPr>
              <a:spLocks noChangeShapeType="1"/>
            </p:cNvSpPr>
            <p:nvPr/>
          </p:nvSpPr>
          <p:spPr bwMode="auto">
            <a:xfrm flipV="1">
              <a:off x="1325" y="3248"/>
              <a:ext cx="3041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4" name="Object 4"/>
            <p:cNvGraphicFramePr>
              <a:graphicFrameLocks noChangeAspect="1"/>
            </p:cNvGraphicFramePr>
            <p:nvPr/>
          </p:nvGraphicFramePr>
          <p:xfrm>
            <a:off x="2352" y="2202"/>
            <a:ext cx="384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2720" imgH="355320" progId="Equation.3">
                    <p:embed/>
                  </p:oleObj>
                </mc:Choice>
                <mc:Fallback>
                  <p:oleObj name="Equation" r:id="rId6" imgW="34272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202"/>
                          <a:ext cx="384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5" name="Object 5"/>
            <p:cNvGraphicFramePr>
              <a:graphicFrameLocks noChangeAspect="1"/>
            </p:cNvGraphicFramePr>
            <p:nvPr/>
          </p:nvGraphicFramePr>
          <p:xfrm>
            <a:off x="4375" y="3248"/>
            <a:ext cx="14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26720" imgH="203040" progId="Equation.3">
                    <p:embed/>
                  </p:oleObj>
                </mc:Choice>
                <mc:Fallback>
                  <p:oleObj name="Equation" r:id="rId8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3248"/>
                          <a:ext cx="142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1" name="Freeform 36"/>
            <p:cNvSpPr>
              <a:spLocks/>
            </p:cNvSpPr>
            <p:nvPr/>
          </p:nvSpPr>
          <p:spPr bwMode="auto">
            <a:xfrm>
              <a:off x="2428" y="2746"/>
              <a:ext cx="645" cy="503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2" name="Freeform 37"/>
            <p:cNvSpPr>
              <a:spLocks/>
            </p:cNvSpPr>
            <p:nvPr/>
          </p:nvSpPr>
          <p:spPr bwMode="auto">
            <a:xfrm flipH="1" flipV="1">
              <a:off x="3073" y="2745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3" name="Freeform 41"/>
            <p:cNvSpPr>
              <a:spLocks/>
            </p:cNvSpPr>
            <p:nvPr/>
          </p:nvSpPr>
          <p:spPr bwMode="auto">
            <a:xfrm>
              <a:off x="3768" y="2791"/>
              <a:ext cx="455" cy="458"/>
            </a:xfrm>
            <a:custGeom>
              <a:avLst/>
              <a:gdLst>
                <a:gd name="T0" fmla="*/ 0 w 455"/>
                <a:gd name="T1" fmla="*/ 418 h 418"/>
                <a:gd name="T2" fmla="*/ 224 w 455"/>
                <a:gd name="T3" fmla="*/ 187 h 418"/>
                <a:gd name="T4" fmla="*/ 455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418"/>
                  </a:moveTo>
                  <a:cubicBezTo>
                    <a:pt x="37" y="381"/>
                    <a:pt x="147" y="257"/>
                    <a:pt x="224" y="187"/>
                  </a:cubicBezTo>
                  <a:cubicBezTo>
                    <a:pt x="301" y="117"/>
                    <a:pt x="417" y="31"/>
                    <a:pt x="455" y="0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4" name="Freeform 42"/>
            <p:cNvSpPr>
              <a:spLocks/>
            </p:cNvSpPr>
            <p:nvPr/>
          </p:nvSpPr>
          <p:spPr bwMode="auto">
            <a:xfrm>
              <a:off x="3768" y="3248"/>
              <a:ext cx="455" cy="485"/>
            </a:xfrm>
            <a:custGeom>
              <a:avLst/>
              <a:gdLst>
                <a:gd name="T0" fmla="*/ 0 w 455"/>
                <a:gd name="T1" fmla="*/ 0 h 418"/>
                <a:gd name="T2" fmla="*/ 224 w 455"/>
                <a:gd name="T3" fmla="*/ 231 h 418"/>
                <a:gd name="T4" fmla="*/ 455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0"/>
                  </a:moveTo>
                  <a:cubicBezTo>
                    <a:pt x="37" y="37"/>
                    <a:pt x="147" y="161"/>
                    <a:pt x="224" y="231"/>
                  </a:cubicBezTo>
                  <a:cubicBezTo>
                    <a:pt x="301" y="301"/>
                    <a:pt x="417" y="387"/>
                    <a:pt x="455" y="418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5" name="Oval 46"/>
            <p:cNvSpPr>
              <a:spLocks noChangeArrowheads="1"/>
            </p:cNvSpPr>
            <p:nvPr/>
          </p:nvSpPr>
          <p:spPr bwMode="auto">
            <a:xfrm>
              <a:off x="2736" y="2969"/>
              <a:ext cx="672" cy="553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6" name="Oval 47"/>
            <p:cNvSpPr>
              <a:spLocks noChangeArrowheads="1"/>
            </p:cNvSpPr>
            <p:nvPr/>
          </p:nvSpPr>
          <p:spPr bwMode="auto">
            <a:xfrm>
              <a:off x="3034" y="3209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7" name="Oval 48"/>
            <p:cNvSpPr>
              <a:spLocks noChangeArrowheads="1"/>
            </p:cNvSpPr>
            <p:nvPr/>
          </p:nvSpPr>
          <p:spPr bwMode="auto">
            <a:xfrm>
              <a:off x="3729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8" name="Freeform 53"/>
            <p:cNvSpPr>
              <a:spLocks/>
            </p:cNvSpPr>
            <p:nvPr/>
          </p:nvSpPr>
          <p:spPr bwMode="auto">
            <a:xfrm flipV="1">
              <a:off x="2428" y="3248"/>
              <a:ext cx="645" cy="504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6" name="Object 6"/>
            <p:cNvGraphicFramePr>
              <a:graphicFrameLocks noChangeAspect="1"/>
            </p:cNvGraphicFramePr>
            <p:nvPr/>
          </p:nvGraphicFramePr>
          <p:xfrm>
            <a:off x="4570" y="2114"/>
            <a:ext cx="1166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901440" imgH="228600" progId="Equation.3">
                    <p:embed/>
                  </p:oleObj>
                </mc:Choice>
                <mc:Fallback>
                  <p:oleObj name="Equation" r:id="rId10" imgW="901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0" y="2114"/>
                          <a:ext cx="1166" cy="2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9" name="Line 64"/>
            <p:cNvSpPr>
              <a:spLocks noChangeShapeType="1"/>
            </p:cNvSpPr>
            <p:nvPr/>
          </p:nvSpPr>
          <p:spPr bwMode="auto">
            <a:xfrm>
              <a:off x="3073" y="826"/>
              <a:ext cx="695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0" name="Line 67"/>
            <p:cNvSpPr>
              <a:spLocks noChangeShapeType="1"/>
            </p:cNvSpPr>
            <p:nvPr/>
          </p:nvSpPr>
          <p:spPr bwMode="auto">
            <a:xfrm>
              <a:off x="3768" y="826"/>
              <a:ext cx="0" cy="24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1" name="Freeform 68"/>
            <p:cNvSpPr>
              <a:spLocks/>
            </p:cNvSpPr>
            <p:nvPr/>
          </p:nvSpPr>
          <p:spPr bwMode="auto">
            <a:xfrm flipH="1">
              <a:off x="3073" y="3249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2" name="Rectangle 69"/>
            <p:cNvSpPr>
              <a:spLocks noChangeArrowheads="1"/>
            </p:cNvSpPr>
            <p:nvPr/>
          </p:nvSpPr>
          <p:spPr bwMode="auto">
            <a:xfrm>
              <a:off x="1610" y="2685"/>
              <a:ext cx="97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3" name="Rectangle 70"/>
            <p:cNvSpPr>
              <a:spLocks noChangeArrowheads="1"/>
            </p:cNvSpPr>
            <p:nvPr/>
          </p:nvSpPr>
          <p:spPr bwMode="auto">
            <a:xfrm>
              <a:off x="1476" y="3521"/>
              <a:ext cx="112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pitchFamily="-110" charset="0"/>
                </a:rPr>
                <a:t>unstable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4" name="Rectangle 71"/>
            <p:cNvSpPr>
              <a:spLocks noChangeArrowheads="1"/>
            </p:cNvSpPr>
            <p:nvPr/>
          </p:nvSpPr>
          <p:spPr bwMode="auto">
            <a:xfrm>
              <a:off x="3116" y="3752"/>
              <a:ext cx="81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err="1">
                  <a:latin typeface="Comic Sans MS" pitchFamily="-110" charset="0"/>
                </a:rPr>
                <a:t>separatrix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5" name="Line 72"/>
            <p:cNvSpPr>
              <a:spLocks noChangeShapeType="1"/>
            </p:cNvSpPr>
            <p:nvPr/>
          </p:nvSpPr>
          <p:spPr bwMode="auto">
            <a:xfrm>
              <a:off x="2352" y="2897"/>
              <a:ext cx="283" cy="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6" name="Rectangle 73"/>
            <p:cNvSpPr>
              <a:spLocks noChangeArrowheads="1"/>
            </p:cNvSpPr>
            <p:nvPr/>
          </p:nvSpPr>
          <p:spPr bwMode="auto">
            <a:xfrm>
              <a:off x="4286" y="3483"/>
              <a:ext cx="154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The symmetry of the case B = const. is lost</a:t>
              </a:r>
              <a:endParaRPr sz="1600" noProof="1">
                <a:solidFill>
                  <a:srgbClr val="3333FF"/>
                </a:solidFill>
                <a:latin typeface="Comic Sans MS" pitchFamily="-110" charset="0"/>
              </a:endParaRPr>
            </a:p>
          </p:txBody>
        </p:sp>
      </p:grpSp>
      <p:sp>
        <p:nvSpPr>
          <p:cNvPr id="43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Synchrotron oscillations (with acceleration)</a:t>
            </a:r>
            <a:endParaRPr lang="fr-FR" dirty="0"/>
          </a:p>
        </p:txBody>
      </p:sp>
      <p:sp>
        <p:nvSpPr>
          <p:cNvPr id="44" name="Oval 26"/>
          <p:cNvSpPr>
            <a:spLocks noChangeArrowheads="1"/>
          </p:cNvSpPr>
          <p:nvPr/>
        </p:nvSpPr>
        <p:spPr bwMode="auto">
          <a:xfrm>
            <a:off x="4988170" y="1789584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27"/>
          <p:cNvSpPr>
            <a:spLocks noChangeArrowheads="1"/>
          </p:cNvSpPr>
          <p:nvPr/>
        </p:nvSpPr>
        <p:spPr bwMode="auto">
          <a:xfrm>
            <a:off x="4459165" y="2348880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H="1">
            <a:off x="4761036" y="1789584"/>
            <a:ext cx="140677" cy="1381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33"/>
          <p:cNvSpPr>
            <a:spLocks noChangeShapeType="1"/>
          </p:cNvSpPr>
          <p:nvPr/>
        </p:nvSpPr>
        <p:spPr bwMode="auto">
          <a:xfrm flipV="1">
            <a:off x="4427984" y="2132855"/>
            <a:ext cx="144016" cy="216024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493482" y="2348880"/>
            <a:ext cx="29454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2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979378" y="1484784"/>
            <a:ext cx="26523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1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539552" y="908150"/>
            <a:ext cx="4016619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Case with acceleration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increasing</a:t>
            </a:r>
            <a:r>
              <a:rPr lang="en-US" sz="1600" dirty="0">
                <a:latin typeface="Comic Sans MS" pitchFamily="-110" charset="0"/>
              </a:rPr>
              <a:t> 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3" name="Rectangle 1104"/>
          <p:cNvSpPr>
            <a:spLocks noChangeArrowheads="1"/>
          </p:cNvSpPr>
          <p:nvPr/>
        </p:nvSpPr>
        <p:spPr bwMode="auto">
          <a:xfrm>
            <a:off x="827584" y="4100695"/>
            <a:ext cx="2242500" cy="33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Phase space picture</a:t>
            </a:r>
            <a:endParaRPr sz="1800" noProof="1">
              <a:solidFill>
                <a:srgbClr val="3333FF"/>
              </a:solidFill>
              <a:latin typeface="Comic Sans MS" pitchFamily="-11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4790924" y="908720"/>
                <a:ext cx="9332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924" y="908720"/>
                <a:ext cx="933204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65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28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58999"/>
            <a:ext cx="3124200" cy="5078313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areas of stable motion </a:t>
            </a:r>
            <a:r>
              <a:rPr lang="en-US" sz="1800" dirty="0"/>
              <a:t>(closed trajectories) are called “</a:t>
            </a:r>
            <a:r>
              <a:rPr lang="en-US" sz="1800" dirty="0">
                <a:solidFill>
                  <a:srgbClr val="FF0000"/>
                </a:solidFill>
              </a:rPr>
              <a:t>BUCKET</a:t>
            </a:r>
            <a:r>
              <a:rPr lang="en-US" sz="1800" dirty="0"/>
              <a:t>”. The number of circulating buckets is equal to “h”.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phase extension of the </a:t>
            </a:r>
            <a:r>
              <a:rPr lang="en-US" sz="1800" dirty="0">
                <a:solidFill>
                  <a:srgbClr val="FF0000"/>
                </a:solidFill>
              </a:rPr>
              <a:t>bucket is maximum </a:t>
            </a:r>
            <a:r>
              <a:rPr lang="en-US" sz="1800" dirty="0"/>
              <a:t>for </a:t>
            </a:r>
            <a:br>
              <a:rPr lang="en-US" sz="1800" dirty="0"/>
            </a:br>
            <a:r>
              <a:rPr lang="en-US" sz="1800" b="1" dirty="0">
                <a:sym typeface="Symbol" charset="2"/>
              </a:rPr>
              <a:t></a:t>
            </a:r>
            <a:r>
              <a:rPr lang="en-US" sz="1800" b="1" baseline="-25000" dirty="0">
                <a:sym typeface="Symbol" charset="2"/>
              </a:rPr>
              <a:t>s </a:t>
            </a:r>
            <a:r>
              <a:rPr lang="en-US" sz="1800" b="1" dirty="0">
                <a:sym typeface="Symbol" charset="2"/>
              </a:rPr>
              <a:t>=</a:t>
            </a:r>
            <a:r>
              <a:rPr lang="en-US" sz="1800" dirty="0"/>
              <a:t>180º (or 0°) which means </a:t>
            </a:r>
            <a:r>
              <a:rPr lang="en-US" sz="1800" dirty="0">
                <a:solidFill>
                  <a:srgbClr val="FF0000"/>
                </a:solidFill>
              </a:rPr>
              <a:t>no acceleration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During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, the buckets get </a:t>
            </a:r>
            <a:r>
              <a:rPr lang="en-US" sz="1800" dirty="0">
                <a:solidFill>
                  <a:srgbClr val="FF0000"/>
                </a:solidFill>
              </a:rPr>
              <a:t>smaller</a:t>
            </a:r>
            <a:r>
              <a:rPr lang="en-US" sz="1800" dirty="0"/>
              <a:t>, both in length and </a:t>
            </a:r>
            <a:r>
              <a:rPr lang="en-US" sz="1800" dirty="0">
                <a:solidFill>
                  <a:srgbClr val="FF0000"/>
                </a:solidFill>
              </a:rPr>
              <a:t>energy acceptance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=&gt; </a:t>
            </a:r>
            <a:r>
              <a:rPr lang="en-US" sz="1800" dirty="0">
                <a:solidFill>
                  <a:srgbClr val="FF0000"/>
                </a:solidFill>
              </a:rPr>
              <a:t>Injection</a:t>
            </a:r>
            <a:r>
              <a:rPr lang="en-US" sz="1800" dirty="0"/>
              <a:t> preferably </a:t>
            </a:r>
            <a:r>
              <a:rPr lang="en-US" sz="1800" dirty="0">
                <a:solidFill>
                  <a:srgbClr val="FF0000"/>
                </a:solidFill>
              </a:rPr>
              <a:t>without acceleration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10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Dynamics in Synchrotrons</a:t>
            </a:r>
            <a:endParaRPr lang="fr-FR" dirty="0"/>
          </a:p>
        </p:txBody>
      </p:sp>
      <p:sp>
        <p:nvSpPr>
          <p:cNvPr id="389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8919" name="Text Box 22"/>
          <p:cNvSpPr txBox="1">
            <a:spLocks noChangeArrowheads="1"/>
          </p:cNvSpPr>
          <p:nvPr/>
        </p:nvSpPr>
        <p:spPr bwMode="auto">
          <a:xfrm>
            <a:off x="323528" y="1034534"/>
            <a:ext cx="7994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Now we will look more quantitatively at the  </a:t>
            </a:r>
            <a:r>
              <a:rPr lang="en-US" sz="1800" dirty="0">
                <a:solidFill>
                  <a:srgbClr val="FF3300"/>
                </a:solidFill>
              </a:rPr>
              <a:t>“synchrotron motion”.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38920" name="Text Box 23"/>
          <p:cNvSpPr txBox="1">
            <a:spLocks noChangeArrowheads="1"/>
          </p:cNvSpPr>
          <p:nvPr/>
        </p:nvSpPr>
        <p:spPr bwMode="auto">
          <a:xfrm>
            <a:off x="323528" y="1600200"/>
            <a:ext cx="8058472" cy="461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600"/>
              </a:spcAft>
            </a:pPr>
            <a:r>
              <a:rPr lang="en-US" sz="1800" dirty="0"/>
              <a:t>The RF acceleration process clearly emphasizes two coupled variables, the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/>
              <a:t> gained by the particle and the </a:t>
            </a:r>
            <a:r>
              <a:rPr lang="en-US" sz="1800" dirty="0">
                <a:solidFill>
                  <a:srgbClr val="FF0000"/>
                </a:solidFill>
              </a:rPr>
              <a:t>RF phase </a:t>
            </a:r>
            <a:r>
              <a:rPr lang="en-US" sz="1800" dirty="0"/>
              <a:t>experienced by the same particle. </a:t>
            </a:r>
            <a:br>
              <a:rPr lang="en-US" sz="1800" dirty="0"/>
            </a:br>
            <a:r>
              <a:rPr lang="en-US" sz="1800" dirty="0"/>
              <a:t>Since there is a </a:t>
            </a:r>
            <a:r>
              <a:rPr lang="en-US" sz="1800" dirty="0">
                <a:solidFill>
                  <a:srgbClr val="FF0000"/>
                </a:solidFill>
              </a:rPr>
              <a:t>well-defined synchronous particle </a:t>
            </a:r>
            <a:r>
              <a:rPr lang="en-US" sz="1800" dirty="0"/>
              <a:t>which has always the same </a:t>
            </a:r>
            <a:r>
              <a:rPr lang="en-US" sz="1800" dirty="0">
                <a:solidFill>
                  <a:srgbClr val="FF0000"/>
                </a:solidFill>
              </a:rPr>
              <a:t>phase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US" sz="1800" b="1" dirty="0">
                <a:sym typeface="Symbol" charset="2"/>
              </a:rPr>
              <a:t>, </a:t>
            </a:r>
            <a:r>
              <a:rPr lang="en-US" sz="1800" dirty="0">
                <a:sym typeface="Symbol" charset="2"/>
              </a:rPr>
              <a:t>and the nominal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energy E</a:t>
            </a:r>
            <a:r>
              <a:rPr lang="en-US" sz="1800" baseline="-25000" dirty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US" sz="1800" dirty="0">
                <a:sym typeface="Symbol" charset="2"/>
              </a:rPr>
              <a:t>, it is sufficient to follow</a:t>
            </a:r>
            <a:r>
              <a:rPr lang="en-US" sz="1800" b="1" dirty="0">
                <a:sym typeface="Symbol" charset="2"/>
              </a:rPr>
              <a:t> </a:t>
            </a:r>
            <a:r>
              <a:rPr lang="en-US" sz="1800" dirty="0">
                <a:sym typeface="Symbol" charset="2"/>
              </a:rPr>
              <a:t>other particles with respect to that particle.</a:t>
            </a:r>
            <a:br>
              <a:rPr lang="en-US" sz="1800" dirty="0">
                <a:sym typeface="Symbol" charset="2"/>
              </a:rPr>
            </a:br>
            <a:r>
              <a:rPr lang="en-US" sz="1800" dirty="0">
                <a:sym typeface="Symbol" charset="2"/>
              </a:rPr>
              <a:t>So let’s introduce the following </a:t>
            </a:r>
            <a:r>
              <a:rPr lang="en-US" sz="1800" b="1" dirty="0">
                <a:sym typeface="Symbol" charset="2"/>
              </a:rPr>
              <a:t>reduced</a:t>
            </a:r>
            <a:r>
              <a:rPr lang="en-US" sz="1800" dirty="0">
                <a:sym typeface="Symbol" charset="2"/>
              </a:rPr>
              <a:t> </a:t>
            </a:r>
            <a:r>
              <a:rPr lang="en-US" sz="1800" b="1" dirty="0">
                <a:sym typeface="Symbol" charset="2"/>
              </a:rPr>
              <a:t>variables</a:t>
            </a:r>
            <a:r>
              <a:rPr lang="en-US" sz="1800" dirty="0">
                <a:sym typeface="Symbol" charset="2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6600"/>
                </a:solidFill>
                <a:sym typeface="Symbol" charset="2"/>
              </a:rPr>
              <a:t>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revolution frequency :             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=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–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rs</a:t>
            </a:r>
            <a:endParaRPr lang="en-US" sz="2000" baseline="-25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particle RF phase     :               =  - 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  <a:endParaRPr lang="en-US" sz="2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particle momentum   :              p = p -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p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endParaRPr lang="en-US" sz="2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particle energy         :              E = E – E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</a:p>
          <a:p>
            <a:pPr>
              <a:spcBef>
                <a:spcPct val="50000"/>
              </a:spcBef>
            </a:pP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azimuth angle            :              =  - 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</a:t>
            </a:r>
            <a:endParaRPr lang="fr-FR" sz="2000" dirty="0">
              <a:solidFill>
                <a:srgbClr val="FF3300"/>
              </a:solidFill>
              <a:sym typeface="Symbol" charset="2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7B2540-C3E9-DC45-BD82-D55AAEFF458C}"/>
              </a:ext>
            </a:extLst>
          </p:cNvPr>
          <p:cNvSpPr/>
          <p:nvPr/>
        </p:nvSpPr>
        <p:spPr>
          <a:xfrm>
            <a:off x="5940152" y="4437112"/>
            <a:ext cx="2977987" cy="122413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en-US" dirty="0"/>
              <a:t>Look at </a:t>
            </a:r>
            <a:r>
              <a:rPr lang="en-US" dirty="0">
                <a:solidFill>
                  <a:srgbClr val="FF0000"/>
                </a:solidFill>
              </a:rPr>
              <a:t>difference from synchronous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7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Equations of Longitudinal Motion</a:t>
            </a:r>
            <a:endParaRPr lang="fr-FR"/>
          </a:p>
        </p:txBody>
      </p:sp>
      <p:sp>
        <p:nvSpPr>
          <p:cNvPr id="45064" name="Line 1027"/>
          <p:cNvSpPr>
            <a:spLocks noChangeShapeType="1"/>
          </p:cNvSpPr>
          <p:nvPr/>
        </p:nvSpPr>
        <p:spPr bwMode="auto">
          <a:xfrm>
            <a:off x="1828800" y="193604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5066" name="Text Box 1031"/>
          <p:cNvSpPr txBox="1">
            <a:spLocks noChangeArrowheads="1"/>
          </p:cNvSpPr>
          <p:nvPr/>
        </p:nvSpPr>
        <p:spPr bwMode="auto">
          <a:xfrm>
            <a:off x="609600" y="2232907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5069" name="Text Box 1040"/>
          <p:cNvSpPr txBox="1">
            <a:spLocks noChangeArrowheads="1"/>
          </p:cNvSpPr>
          <p:nvPr/>
        </p:nvSpPr>
        <p:spPr bwMode="auto">
          <a:xfrm>
            <a:off x="2590800" y="3002844"/>
            <a:ext cx="4114800" cy="485775"/>
          </a:xfrm>
          <a:prstGeom prst="rect">
            <a:avLst/>
          </a:prstGeom>
          <a:solidFill>
            <a:srgbClr val="CCFFCC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srgbClr val="006600"/>
                </a:solidFill>
              </a:rPr>
              <a:t>deriving and combining</a:t>
            </a:r>
          </a:p>
        </p:txBody>
      </p:sp>
      <p:sp>
        <p:nvSpPr>
          <p:cNvPr id="45070" name="Line 1041"/>
          <p:cNvSpPr>
            <a:spLocks noChangeShapeType="1"/>
          </p:cNvSpPr>
          <p:nvPr/>
        </p:nvSpPr>
        <p:spPr bwMode="auto">
          <a:xfrm>
            <a:off x="2286000" y="2393244"/>
            <a:ext cx="609600" cy="5334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Line 1042"/>
          <p:cNvSpPr>
            <a:spLocks noChangeShapeType="1"/>
          </p:cNvSpPr>
          <p:nvPr/>
        </p:nvSpPr>
        <p:spPr bwMode="auto">
          <a:xfrm flipV="1">
            <a:off x="5508104" y="2351948"/>
            <a:ext cx="216024" cy="574696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Line 1044"/>
          <p:cNvSpPr>
            <a:spLocks noChangeShapeType="1"/>
          </p:cNvSpPr>
          <p:nvPr/>
        </p:nvSpPr>
        <p:spPr bwMode="auto">
          <a:xfrm>
            <a:off x="4572000" y="3536244"/>
            <a:ext cx="0" cy="3048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Text Box 1045"/>
          <p:cNvSpPr txBox="1">
            <a:spLocks noChangeArrowheads="1"/>
          </p:cNvSpPr>
          <p:nvPr/>
        </p:nvSpPr>
        <p:spPr bwMode="auto">
          <a:xfrm>
            <a:off x="609600" y="5029200"/>
            <a:ext cx="7772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This second order equation is non-linear. Moreover the parameters within the bracket are in general slowly varying with time.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We will study some cases in the following…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940877F-2336-3941-87C2-4AEB7DBCAAE0}"/>
                  </a:ext>
                </a:extLst>
              </p:cNvPr>
              <p:cNvSpPr txBox="1"/>
              <p:nvPr/>
            </p:nvSpPr>
            <p:spPr>
              <a:xfrm>
                <a:off x="3697057" y="1419423"/>
                <a:ext cx="4587538" cy="85632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940877F-2336-3941-87C2-4AEB7DBCAA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057" y="1419423"/>
                <a:ext cx="4587538" cy="8563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B82206-FDF2-624F-AA02-ABEE8F61FE4B}"/>
                  </a:ext>
                </a:extLst>
              </p:cNvPr>
              <p:cNvSpPr txBox="1"/>
              <p:nvPr/>
            </p:nvSpPr>
            <p:spPr>
              <a:xfrm>
                <a:off x="885426" y="1423110"/>
                <a:ext cx="2039148" cy="84895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B82206-FDF2-624F-AA02-ABEE8F61F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26" y="1423110"/>
                <a:ext cx="2039148" cy="848950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BF15BF-EC6A-D443-8977-AD211C59CAEF}"/>
                  </a:ext>
                </a:extLst>
              </p:cNvPr>
              <p:cNvSpPr txBox="1"/>
              <p:nvPr/>
            </p:nvSpPr>
            <p:spPr>
              <a:xfrm>
                <a:off x="2012370" y="3896628"/>
                <a:ext cx="5511958" cy="90717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BF15BF-EC6A-D443-8977-AD211C59C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370" y="3896628"/>
                <a:ext cx="5511958" cy="907171"/>
              </a:xfrm>
              <a:prstGeom prst="rect">
                <a:avLst/>
              </a:prstGeom>
              <a:blipFill>
                <a:blip r:embed="rId5"/>
                <a:stretch>
                  <a:fillRect t="-4110"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Box 1045">
            <a:extLst>
              <a:ext uri="{FF2B5EF4-FFF2-40B4-BE49-F238E27FC236}">
                <a16:creationId xmlns:a16="http://schemas.microsoft.com/office/drawing/2014/main" id="{710902E0-FDEF-734F-85BE-5E7AA6C7F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24" y="908720"/>
            <a:ext cx="7891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In these reduced variables, the </a:t>
            </a:r>
            <a:r>
              <a:rPr lang="en-GB" sz="1800" dirty="0">
                <a:solidFill>
                  <a:srgbClr val="FF0000"/>
                </a:solidFill>
              </a:rPr>
              <a:t>equations of motion </a:t>
            </a:r>
            <a:r>
              <a:rPr lang="en-GB" sz="1800" dirty="0"/>
              <a:t>are (see Appendix):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/>
              <a:t>Small Amplitude Oscillations</a:t>
            </a:r>
          </a:p>
        </p:txBody>
      </p:sp>
      <p:sp>
        <p:nvSpPr>
          <p:cNvPr id="49162" name="Line 3"/>
          <p:cNvSpPr>
            <a:spLocks noChangeShapeType="1"/>
          </p:cNvSpPr>
          <p:nvPr/>
        </p:nvSpPr>
        <p:spPr bwMode="auto">
          <a:xfrm>
            <a:off x="1828800" y="13350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163" name="Text Box 4"/>
          <p:cNvSpPr txBox="1">
            <a:spLocks noChangeArrowheads="1"/>
          </p:cNvSpPr>
          <p:nvPr/>
        </p:nvSpPr>
        <p:spPr bwMode="auto">
          <a:xfrm>
            <a:off x="1447800" y="90872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49164" name="Text Box 7"/>
          <p:cNvSpPr txBox="1">
            <a:spLocks noChangeArrowheads="1"/>
          </p:cNvSpPr>
          <p:nvPr/>
        </p:nvSpPr>
        <p:spPr bwMode="auto">
          <a:xfrm>
            <a:off x="609600" y="1631951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49165" name="Text Box 8"/>
          <p:cNvSpPr txBox="1">
            <a:spLocks noChangeArrowheads="1"/>
          </p:cNvSpPr>
          <p:nvPr/>
        </p:nvSpPr>
        <p:spPr bwMode="auto">
          <a:xfrm>
            <a:off x="609600" y="1258888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657225" y="1335088"/>
          <a:ext cx="356393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49080" imgH="380880" progId="Equation.DSMT4">
                  <p:embed/>
                </p:oleObj>
              </mc:Choice>
              <mc:Fallback>
                <p:oleObj name="Equation" r:id="rId3" imgW="1549080" imgH="380880" progId="Equation.DSMT4">
                  <p:embed/>
                  <p:pic>
                    <p:nvPicPr>
                      <p:cNvPr id="491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335088"/>
                        <a:ext cx="3563938" cy="8778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6" name="Text Box 16"/>
          <p:cNvSpPr txBox="1">
            <a:spLocks noChangeArrowheads="1"/>
          </p:cNvSpPr>
          <p:nvPr/>
        </p:nvSpPr>
        <p:spPr bwMode="auto">
          <a:xfrm>
            <a:off x="6622380" y="2774464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(for small 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</a:t>
            </a:r>
            <a:r>
              <a:rPr lang="en-GB" sz="1800" b="1" dirty="0">
                <a:solidFill>
                  <a:srgbClr val="FF3300"/>
                </a:solidFill>
                <a:sym typeface="Symbol" charset="2"/>
              </a:rPr>
              <a:t>)</a:t>
            </a:r>
            <a:endParaRPr lang="en-GB" sz="1800" b="1" dirty="0">
              <a:solidFill>
                <a:srgbClr val="FF3300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869950" y="3707160"/>
          <a:ext cx="2178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600" imgH="228600" progId="Equation.DSMT4">
                  <p:embed/>
                </p:oleObj>
              </mc:Choice>
              <mc:Fallback>
                <p:oleObj name="Equation" r:id="rId5" imgW="863600" imgH="228600" progId="Equation.DSMT4">
                  <p:embed/>
                  <p:pic>
                    <p:nvPicPr>
                      <p:cNvPr id="491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3707160"/>
                        <a:ext cx="2178050" cy="5762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8" name="Text Box 21"/>
          <p:cNvSpPr txBox="1">
            <a:spLocks noChangeArrowheads="1"/>
          </p:cNvSpPr>
          <p:nvPr/>
        </p:nvSpPr>
        <p:spPr bwMode="auto">
          <a:xfrm>
            <a:off x="4572000" y="1563688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with</a:t>
            </a:r>
          </a:p>
        </p:txBody>
      </p:sp>
      <p:sp>
        <p:nvSpPr>
          <p:cNvPr id="49169" name="Text Box 22"/>
          <p:cNvSpPr txBox="1">
            <a:spLocks noChangeArrowheads="1"/>
          </p:cNvSpPr>
          <p:nvPr/>
        </p:nvSpPr>
        <p:spPr bwMode="auto">
          <a:xfrm>
            <a:off x="609600" y="90872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Let’s assume constant parameters R,</a:t>
            </a:r>
            <a:r>
              <a:rPr lang="en-GB" sz="1800" baseline="-25000" dirty="0"/>
              <a:t> </a:t>
            </a:r>
            <a:r>
              <a:rPr lang="en-GB" sz="1800" dirty="0"/>
              <a:t>p</a:t>
            </a:r>
            <a:r>
              <a:rPr lang="en-GB" sz="1800" baseline="-25000" dirty="0"/>
              <a:t>0</a:t>
            </a:r>
            <a:r>
              <a:rPr lang="en-GB" sz="1800" b="1" dirty="0"/>
              <a:t>,</a:t>
            </a:r>
            <a:r>
              <a:rPr lang="en-GB" sz="1800" b="1" baseline="-25000" dirty="0"/>
              <a:t> </a:t>
            </a:r>
            <a:r>
              <a:rPr lang="en-GB" sz="1800" dirty="0">
                <a:sym typeface="Symbol" charset="2"/>
              </a:rPr>
              <a:t></a:t>
            </a:r>
            <a:r>
              <a:rPr lang="en-GB" sz="1800" baseline="-25000" dirty="0">
                <a:sym typeface="Symbol" charset="2"/>
              </a:rPr>
              <a:t>0</a:t>
            </a:r>
            <a:r>
              <a:rPr lang="en-GB" sz="1800" dirty="0">
                <a:sym typeface="Symbol" charset="2"/>
              </a:rPr>
              <a:t> and :</a:t>
            </a:r>
            <a:endParaRPr lang="en-GB" sz="1800" dirty="0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762000" y="2699048"/>
          <a:ext cx="5322168" cy="442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603160" imgH="215640" progId="Equation.3">
                  <p:embed/>
                </p:oleObj>
              </mc:Choice>
              <mc:Fallback>
                <p:oleObj name="Equation" r:id="rId7" imgW="2603160" imgH="215640" progId="Equation.3">
                  <p:embed/>
                  <p:pic>
                    <p:nvPicPr>
                      <p:cNvPr id="491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699048"/>
                        <a:ext cx="5322168" cy="442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70" name="Text Box 24"/>
          <p:cNvSpPr txBox="1">
            <a:spLocks noChangeArrowheads="1"/>
          </p:cNvSpPr>
          <p:nvPr/>
        </p:nvSpPr>
        <p:spPr bwMode="auto">
          <a:xfrm>
            <a:off x="533400" y="2339008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Consider now </a:t>
            </a:r>
            <a:r>
              <a:rPr lang="en-GB" sz="1800" dirty="0">
                <a:solidFill>
                  <a:srgbClr val="FF3300"/>
                </a:solidFill>
              </a:rPr>
              <a:t>small</a:t>
            </a:r>
            <a:r>
              <a:rPr lang="en-GB" sz="1800" dirty="0"/>
              <a:t> phase </a:t>
            </a:r>
            <a:r>
              <a:rPr lang="en-GB" sz="1800" dirty="0">
                <a:solidFill>
                  <a:srgbClr val="FF3300"/>
                </a:solidFill>
              </a:rPr>
              <a:t>deviations</a:t>
            </a:r>
            <a:r>
              <a:rPr lang="en-GB" sz="1800" dirty="0"/>
              <a:t> from the reference particle:</a:t>
            </a:r>
          </a:p>
        </p:txBody>
      </p:sp>
      <p:sp>
        <p:nvSpPr>
          <p:cNvPr id="49171" name="Text Box 25"/>
          <p:cNvSpPr txBox="1">
            <a:spLocks noChangeArrowheads="1"/>
          </p:cNvSpPr>
          <p:nvPr/>
        </p:nvSpPr>
        <p:spPr bwMode="auto">
          <a:xfrm>
            <a:off x="533400" y="3275112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and the corresponding linearized motion reduces to a </a:t>
            </a:r>
            <a:r>
              <a:rPr lang="en-GB" sz="1800" dirty="0">
                <a:solidFill>
                  <a:srgbClr val="FF3300"/>
                </a:solidFill>
              </a:rPr>
              <a:t>harmonic oscillation</a:t>
            </a:r>
            <a:r>
              <a:rPr lang="en-GB" sz="18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3276600" y="3799468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where </a:t>
            </a:r>
            <a:r>
              <a:rPr lang="en-GB" sz="18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GB" sz="1800" dirty="0">
                <a:sym typeface="Symbol" charset="2"/>
              </a:rPr>
              <a:t> is 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synchrotron angular frequency. </a:t>
            </a:r>
            <a:endParaRPr lang="en-GB" sz="1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7"/>
              <p:cNvSpPr txBox="1">
                <a:spLocks noChangeArrowheads="1"/>
              </p:cNvSpPr>
              <p:nvPr/>
            </p:nvSpPr>
            <p:spPr bwMode="auto">
              <a:xfrm>
                <a:off x="533400" y="4499248"/>
                <a:ext cx="8071048" cy="830997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800" dirty="0"/>
                  <a:t>The </a:t>
                </a:r>
                <a:r>
                  <a:rPr lang="en-GB" sz="1800" b="1" dirty="0">
                    <a:solidFill>
                      <a:srgbClr val="FF0000"/>
                    </a:solidFill>
                  </a:rPr>
                  <a:t>synchrotron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𝝂</m:t>
                        </m:r>
                      </m:e>
                      <m:sub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sz="1800" b="1" dirty="0"/>
                  <a:t> </a:t>
                </a:r>
                <a:r>
                  <a:rPr lang="en-GB" sz="1800" dirty="0"/>
                  <a:t>is the number of synchrotron oscillations per revolution: </a:t>
                </a:r>
                <a:br>
                  <a:rPr lang="en-GB" sz="1800" b="1" dirty="0">
                    <a:solidFill>
                      <a:srgbClr val="FF0000"/>
                    </a:solidFill>
                  </a:rPr>
                </a:br>
                <a:endParaRPr lang="en-GB" sz="1200" dirty="0"/>
              </a:p>
            </p:txBody>
          </p:sp>
        </mc:Choice>
        <mc:Fallback xmlns="">
          <p:sp>
            <p:nvSpPr>
              <p:cNvPr id="17" name="Text 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400" y="4499248"/>
                <a:ext cx="8071048" cy="830997"/>
              </a:xfrm>
              <a:prstGeom prst="rect">
                <a:avLst/>
              </a:prstGeom>
              <a:blipFill>
                <a:blip r:embed="rId12"/>
                <a:stretch>
                  <a:fillRect l="-627" t="-1471"/>
                </a:stretch>
              </a:blip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346991" y="4931876"/>
                <a:ext cx="16132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991" y="4931876"/>
                <a:ext cx="1613262" cy="369332"/>
              </a:xfrm>
              <a:prstGeom prst="rect">
                <a:avLst/>
              </a:prstGeom>
              <a:blipFill>
                <a:blip r:embed="rId13"/>
                <a:stretch>
                  <a:fillRect l="-781" r="-7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33400" y="538599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dirty="0"/>
              <a:t>Typical </a:t>
            </a:r>
            <a:r>
              <a:rPr lang="en-GB" sz="1800" b="1" dirty="0"/>
              <a:t>values are &lt;&lt;1</a:t>
            </a:r>
            <a:r>
              <a:rPr lang="en-GB" sz="1800" dirty="0"/>
              <a:t>, as it takes several 10 - 1000 turns per oscillation.</a:t>
            </a:r>
          </a:p>
          <a:p>
            <a:pPr>
              <a:spcBef>
                <a:spcPts val="600"/>
              </a:spcBef>
            </a:pPr>
            <a:r>
              <a:rPr lang="en-GB" sz="1800" b="1" dirty="0">
                <a:solidFill>
                  <a:srgbClr val="FF0000"/>
                </a:solidFill>
              </a:rPr>
              <a:t>	</a:t>
            </a:r>
            <a:r>
              <a:rPr lang="en-GB" sz="1800" dirty="0"/>
              <a:t>- proton synchrotrons of the order 10</a:t>
            </a:r>
            <a:r>
              <a:rPr lang="en-GB" sz="1800" baseline="30000" dirty="0"/>
              <a:t>-3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	- electron storage rings of the order 10</a:t>
            </a:r>
            <a:r>
              <a:rPr lang="en-GB" sz="1800" baseline="30000" dirty="0"/>
              <a:t>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F590839-23F6-264A-AE83-E155587FD40B}"/>
                  </a:ext>
                </a:extLst>
              </p:cNvPr>
              <p:cNvSpPr txBox="1"/>
              <p:nvPr/>
            </p:nvSpPr>
            <p:spPr>
              <a:xfrm>
                <a:off x="5311262" y="1374454"/>
                <a:ext cx="3270575" cy="814838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F590839-23F6-264A-AE83-E155587FD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262" y="1374454"/>
                <a:ext cx="3270575" cy="814838"/>
              </a:xfrm>
              <a:prstGeom prst="rect">
                <a:avLst/>
              </a:prstGeom>
              <a:blipFill>
                <a:blip r:embed="rId14"/>
                <a:stretch>
                  <a:fillRect l="-1154" t="-9091" b="-10606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66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4" name="Rectangle 3"/>
          <p:cNvSpPr>
            <a:spLocks noChangeArrowheads="1"/>
          </p:cNvSpPr>
          <p:nvPr/>
        </p:nvSpPr>
        <p:spPr bwMode="auto">
          <a:xfrm>
            <a:off x="251520" y="2420888"/>
            <a:ext cx="3381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6953250" algn="l"/>
              </a:tabLst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Stability</a:t>
            </a:r>
            <a:r>
              <a:rPr lang="en-US" sz="1800" dirty="0">
                <a:latin typeface="Comic Sans MS" pitchFamily="-110" charset="0"/>
              </a:rPr>
              <a:t> is obtained when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US" sz="1800" dirty="0">
                <a:latin typeface="Comic Sans MS" pitchFamily="-110" charset="0"/>
              </a:rPr>
              <a:t> is real and so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GB" sz="1800" baseline="30000" dirty="0">
                <a:sym typeface="Symbol" charset="2"/>
              </a:rPr>
              <a:t>2</a:t>
            </a:r>
            <a:r>
              <a:rPr lang="en-US" sz="1800" dirty="0">
                <a:latin typeface="Comic Sans MS" pitchFamily="-110" charset="0"/>
              </a:rPr>
              <a:t> positive: </a:t>
            </a:r>
            <a:endParaRPr sz="1800" noProof="1">
              <a:latin typeface="Comic Sans MS" pitchFamily="-110" charset="0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838200" y="3048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b="1" kern="0" dirty="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Stability condition for </a:t>
            </a:r>
            <a:r>
              <a:rPr lang="en-US" b="1" kern="0" dirty="0" err="1">
                <a:solidFill>
                  <a:schemeClr val="accent2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kern="0" baseline="-25000" dirty="0" err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</a:t>
            </a:r>
            <a:endParaRPr lang="en-US" b="1" kern="0" baseline="-25000" dirty="0">
              <a:solidFill>
                <a:schemeClr val="accent2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/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blipFill>
                <a:blip r:embed="rId3"/>
                <a:stretch>
                  <a:fillRect l="-1141" t="-10769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/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blipFill>
                <a:blip r:embed="rId4"/>
                <a:stretch>
                  <a:fillRect t="-10606" b="-9091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90CF230-2D45-A542-A809-827B3370FD66}"/>
              </a:ext>
            </a:extLst>
          </p:cNvPr>
          <p:cNvGrpSpPr/>
          <p:nvPr/>
        </p:nvGrpSpPr>
        <p:grpSpPr>
          <a:xfrm>
            <a:off x="7703825" y="1146230"/>
            <a:ext cx="1404679" cy="740135"/>
            <a:chOff x="4211960" y="1146230"/>
            <a:chExt cx="1404679" cy="740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/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E91999-DF70-A84D-9615-DE7DC3D6F7E1}"/>
                </a:ext>
              </a:extLst>
            </p:cNvPr>
            <p:cNvSpPr txBox="1"/>
            <p:nvPr/>
          </p:nvSpPr>
          <p:spPr>
            <a:xfrm>
              <a:off x="4283968" y="114623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with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/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blipFill>
                <a:blip r:embed="rId21"/>
                <a:stretch>
                  <a:fillRect l="-9091" r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/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blipFill>
                <a:blip r:embed="rId22"/>
                <a:stretch>
                  <a:fillRect l="-3704" r="-4938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/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blipFill>
                <a:blip r:embed="rId23"/>
                <a:stretch>
                  <a:fillRect t="-5882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E7A167A0-F516-6546-AA30-A42D6FCCF46E}"/>
              </a:ext>
            </a:extLst>
          </p:cNvPr>
          <p:cNvGrpSpPr/>
          <p:nvPr/>
        </p:nvGrpSpPr>
        <p:grpSpPr>
          <a:xfrm>
            <a:off x="379085" y="4653136"/>
            <a:ext cx="1890261" cy="588962"/>
            <a:chOff x="251520" y="4962089"/>
            <a:chExt cx="1890261" cy="588962"/>
          </a:xfrm>
        </p:grpSpPr>
        <p:sp>
          <p:nvSpPr>
            <p:cNvPr id="92172" name="Rectangle 6"/>
            <p:cNvSpPr>
              <a:spLocks noChangeArrowheads="1"/>
            </p:cNvSpPr>
            <p:nvPr/>
          </p:nvSpPr>
          <p:spPr bwMode="auto">
            <a:xfrm>
              <a:off x="353966" y="4962089"/>
              <a:ext cx="1673469" cy="58896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/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η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  <a:blipFill>
                  <a:blip r:embed="rId24"/>
                  <a:stretch>
                    <a:fillRect b="-216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99570D7-28A8-BA4C-9DD6-C237618C4D2C}"/>
              </a:ext>
            </a:extLst>
          </p:cNvPr>
          <p:cNvGrpSpPr/>
          <p:nvPr/>
        </p:nvGrpSpPr>
        <p:grpSpPr>
          <a:xfrm>
            <a:off x="2040333" y="2325578"/>
            <a:ext cx="6924155" cy="4055750"/>
            <a:chOff x="1217886" y="2780928"/>
            <a:chExt cx="6249714" cy="3501621"/>
          </a:xfrm>
        </p:grpSpPr>
        <p:graphicFrame>
          <p:nvGraphicFramePr>
            <p:cNvPr id="56" name="Object 4">
              <a:extLst>
                <a:ext uri="{FF2B5EF4-FFF2-40B4-BE49-F238E27FC236}">
                  <a16:creationId xmlns:a16="http://schemas.microsoft.com/office/drawing/2014/main" id="{4A9B998D-FCC3-924B-8896-3107D84D208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249257" y="4237039"/>
            <a:ext cx="21834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5" imgW="126720" imgH="203040" progId="Equation.3">
                    <p:embed/>
                  </p:oleObj>
                </mc:Choice>
                <mc:Fallback>
                  <p:oleObj name="Equation" r:id="rId25" imgW="126720" imgH="203040" progId="Equation.3">
                    <p:embed/>
                    <p:pic>
                      <p:nvPicPr>
                        <p:cNvPr id="56" name="Object 4">
                          <a:extLst>
                            <a:ext uri="{FF2B5EF4-FFF2-40B4-BE49-F238E27FC236}">
                              <a16:creationId xmlns:a16="http://schemas.microsoft.com/office/drawing/2014/main" id="{4A9B998D-FCC3-924B-8896-3107D84D208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49257" y="4237039"/>
                          <a:ext cx="218343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Object 5">
              <a:extLst>
                <a:ext uri="{FF2B5EF4-FFF2-40B4-BE49-F238E27FC236}">
                  <a16:creationId xmlns:a16="http://schemas.microsoft.com/office/drawing/2014/main" id="{7215E92D-1075-E940-9E36-41F4A95FC2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20965" y="4248151"/>
            <a:ext cx="197827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7" imgW="164880" imgH="393480" progId="Equation.3">
                    <p:embed/>
                  </p:oleObj>
                </mc:Choice>
                <mc:Fallback>
                  <p:oleObj name="Equation" r:id="rId27" imgW="164880" imgH="393480" progId="Equation.3">
                    <p:embed/>
                    <p:pic>
                      <p:nvPicPr>
                        <p:cNvPr id="57" name="Object 5">
                          <a:extLst>
                            <a:ext uri="{FF2B5EF4-FFF2-40B4-BE49-F238E27FC236}">
                              <a16:creationId xmlns:a16="http://schemas.microsoft.com/office/drawing/2014/main" id="{7215E92D-1075-E940-9E36-41F4A95FC2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0965" y="4248151"/>
                          <a:ext cx="197827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6">
              <a:extLst>
                <a:ext uri="{FF2B5EF4-FFF2-40B4-BE49-F238E27FC236}">
                  <a16:creationId xmlns:a16="http://schemas.microsoft.com/office/drawing/2014/main" id="{926ABF67-5EAF-BF4D-8370-70891D93857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42488" y="4259264"/>
            <a:ext cx="319454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9" imgW="266400" imgH="393480" progId="Equation.3">
                    <p:embed/>
                  </p:oleObj>
                </mc:Choice>
                <mc:Fallback>
                  <p:oleObj name="Equation" r:id="rId29" imgW="266400" imgH="393480" progId="Equation.3">
                    <p:embed/>
                    <p:pic>
                      <p:nvPicPr>
                        <p:cNvPr id="58" name="Object 6">
                          <a:extLst>
                            <a:ext uri="{FF2B5EF4-FFF2-40B4-BE49-F238E27FC236}">
                              <a16:creationId xmlns:a16="http://schemas.microsoft.com/office/drawing/2014/main" id="{926ABF67-5EAF-BF4D-8370-70891D9385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488" y="4259264"/>
                          <a:ext cx="319454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7">
              <a:extLst>
                <a:ext uri="{FF2B5EF4-FFF2-40B4-BE49-F238E27FC236}">
                  <a16:creationId xmlns:a16="http://schemas.microsoft.com/office/drawing/2014/main" id="{EE1083B6-2C65-634F-ABE1-5F0735F174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23642" y="4414839"/>
            <a:ext cx="167054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1" imgW="139680" imgH="139680" progId="Equation.3">
                    <p:embed/>
                  </p:oleObj>
                </mc:Choice>
                <mc:Fallback>
                  <p:oleObj name="Equation" r:id="rId31" imgW="139680" imgH="139680" progId="Equation.3">
                    <p:embed/>
                    <p:pic>
                      <p:nvPicPr>
                        <p:cNvPr id="59" name="Object 7">
                          <a:extLst>
                            <a:ext uri="{FF2B5EF4-FFF2-40B4-BE49-F238E27FC236}">
                              <a16:creationId xmlns:a16="http://schemas.microsoft.com/office/drawing/2014/main" id="{EE1083B6-2C65-634F-ABE1-5F0735F1744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3642" y="4414839"/>
                          <a:ext cx="167054" cy="180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287B65CC-83C7-E147-91FD-43C9631A61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7660" y="2780928"/>
              <a:ext cx="10163" cy="27896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8">
              <a:extLst>
                <a:ext uri="{FF2B5EF4-FFF2-40B4-BE49-F238E27FC236}">
                  <a16:creationId xmlns:a16="http://schemas.microsoft.com/office/drawing/2014/main" id="{F649182E-1BFA-014A-A5AF-1C1B3F9E4621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984988" y="3192463"/>
              <a:ext cx="3625362" cy="2100262"/>
              <a:chOff x="450" y="2259"/>
              <a:chExt cx="1782" cy="1137"/>
            </a:xfrm>
          </p:grpSpPr>
          <p:grpSp>
            <p:nvGrpSpPr>
              <p:cNvPr id="85" name="Group 9">
                <a:extLst>
                  <a:ext uri="{FF2B5EF4-FFF2-40B4-BE49-F238E27FC236}">
                    <a16:creationId xmlns:a16="http://schemas.microsoft.com/office/drawing/2014/main" id="{5C07A86F-E8DB-8E40-9D3D-770D48D066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89" name="Freeform 10">
                  <a:extLst>
                    <a:ext uri="{FF2B5EF4-FFF2-40B4-BE49-F238E27FC236}">
                      <a16:creationId xmlns:a16="http://schemas.microsoft.com/office/drawing/2014/main" id="{CC515EC7-E12B-8F44-B486-62779D1BC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11">
                  <a:extLst>
                    <a:ext uri="{FF2B5EF4-FFF2-40B4-BE49-F238E27FC236}">
                      <a16:creationId xmlns:a16="http://schemas.microsoft.com/office/drawing/2014/main" id="{A0C17B39-1619-474D-85A6-D58C7DA84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12">
                <a:extLst>
                  <a:ext uri="{FF2B5EF4-FFF2-40B4-BE49-F238E27FC236}">
                    <a16:creationId xmlns:a16="http://schemas.microsoft.com/office/drawing/2014/main" id="{BF23B63C-BFFC-6248-A584-3C8734BE7F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87" name="Freeform 13">
                  <a:extLst>
                    <a:ext uri="{FF2B5EF4-FFF2-40B4-BE49-F238E27FC236}">
                      <a16:creationId xmlns:a16="http://schemas.microsoft.com/office/drawing/2014/main" id="{69B26F97-023C-3D44-BBEF-0200F9126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4">
                  <a:extLst>
                    <a:ext uri="{FF2B5EF4-FFF2-40B4-BE49-F238E27FC236}">
                      <a16:creationId xmlns:a16="http://schemas.microsoft.com/office/drawing/2014/main" id="{9C4DFFF3-6C5D-0D4A-8806-3B6792BD5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2" name="Line 15">
              <a:extLst>
                <a:ext uri="{FF2B5EF4-FFF2-40B4-BE49-F238E27FC236}">
                  <a16:creationId xmlns:a16="http://schemas.microsoft.com/office/drawing/2014/main" id="{DC8D83CA-3394-E945-9413-7D9DC56EF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4792" y="4240213"/>
              <a:ext cx="49544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23">
              <a:extLst>
                <a:ext uri="{FF2B5EF4-FFF2-40B4-BE49-F238E27FC236}">
                  <a16:creationId xmlns:a16="http://schemas.microsoft.com/office/drawing/2014/main" id="{E87F4381-FB1E-D740-ABBF-7A25B012CF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843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24">
              <a:extLst>
                <a:ext uri="{FF2B5EF4-FFF2-40B4-BE49-F238E27FC236}">
                  <a16:creationId xmlns:a16="http://schemas.microsoft.com/office/drawing/2014/main" id="{58FF008A-017F-7F41-B03F-FEEE4F7DD1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111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31">
              <a:extLst>
                <a:ext uri="{FF2B5EF4-FFF2-40B4-BE49-F238E27FC236}">
                  <a16:creationId xmlns:a16="http://schemas.microsoft.com/office/drawing/2014/main" id="{98472186-D887-8B4C-A130-9155013B12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7669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32">
              <a:extLst>
                <a:ext uri="{FF2B5EF4-FFF2-40B4-BE49-F238E27FC236}">
                  <a16:creationId xmlns:a16="http://schemas.microsoft.com/office/drawing/2014/main" id="{3854C4DC-F66B-614D-9798-2B13D8805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1815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" name="Group 40">
              <a:extLst>
                <a:ext uri="{FF2B5EF4-FFF2-40B4-BE49-F238E27FC236}">
                  <a16:creationId xmlns:a16="http://schemas.microsoft.com/office/drawing/2014/main" id="{B17E5AA9-179A-8149-9FD7-0C50BA2B7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988" y="3208339"/>
              <a:ext cx="3626827" cy="2090737"/>
              <a:chOff x="1584" y="2370"/>
              <a:chExt cx="2335" cy="1177"/>
            </a:xfrm>
          </p:grpSpPr>
          <p:grpSp>
            <p:nvGrpSpPr>
              <p:cNvPr id="80" name="Group 34">
                <a:extLst>
                  <a:ext uri="{FF2B5EF4-FFF2-40B4-BE49-F238E27FC236}">
                    <a16:creationId xmlns:a16="http://schemas.microsoft.com/office/drawing/2014/main" id="{A511CC43-34E3-4646-8D59-FCA4858A3D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2184" y="2955"/>
                <a:ext cx="1167" cy="592"/>
                <a:chOff x="1392" y="2256"/>
                <a:chExt cx="891" cy="569"/>
              </a:xfrm>
            </p:grpSpPr>
            <p:sp>
              <p:nvSpPr>
                <p:cNvPr id="83" name="Freeform 35">
                  <a:extLst>
                    <a:ext uri="{FF2B5EF4-FFF2-40B4-BE49-F238E27FC236}">
                      <a16:creationId xmlns:a16="http://schemas.microsoft.com/office/drawing/2014/main" id="{7552D59F-D0DB-8F40-949E-EE22A3EF0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36">
                  <a:extLst>
                    <a:ext uri="{FF2B5EF4-FFF2-40B4-BE49-F238E27FC236}">
                      <a16:creationId xmlns:a16="http://schemas.microsoft.com/office/drawing/2014/main" id="{7A7111CD-A6C5-9442-B208-EB8C23737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1" name="Freeform 38">
                <a:extLst>
                  <a:ext uri="{FF2B5EF4-FFF2-40B4-BE49-F238E27FC236}">
                    <a16:creationId xmlns:a16="http://schemas.microsoft.com/office/drawing/2014/main" id="{090907BC-2A11-464E-8A19-6494642ED6F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351" y="2370"/>
                <a:ext cx="568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9">
                <a:extLst>
                  <a:ext uri="{FF2B5EF4-FFF2-40B4-BE49-F238E27FC236}">
                    <a16:creationId xmlns:a16="http://schemas.microsoft.com/office/drawing/2014/main" id="{D0296C1C-F89F-4F4F-A69E-D32E2880BBA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584" y="2370"/>
                <a:ext cx="601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Rectangle 42">
              <a:extLst>
                <a:ext uri="{FF2B5EF4-FFF2-40B4-BE49-F238E27FC236}">
                  <a16:creationId xmlns:a16="http://schemas.microsoft.com/office/drawing/2014/main" id="{BDC081AD-D20F-514F-B611-E9EBAAA0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823" y="3011488"/>
              <a:ext cx="360558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600" baseline="-25000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rf</a:t>
              </a:r>
              <a:endParaRPr sz="1600" baseline="-25000" noProof="1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43">
              <a:extLst>
                <a:ext uri="{FF2B5EF4-FFF2-40B4-BE49-F238E27FC236}">
                  <a16:creationId xmlns:a16="http://schemas.microsoft.com/office/drawing/2014/main" id="{A4B48458-F34F-6442-80AC-532CB065F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662" y="2871788"/>
              <a:ext cx="675975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 (</a:t>
              </a:r>
              <a:r>
                <a:rPr lang="en-US" sz="1600" i="1" dirty="0">
                  <a:solidFill>
                    <a:srgbClr val="FF0000"/>
                  </a:solidFill>
                  <a:latin typeface="Symbol" pitchFamily="2" charset="2"/>
                  <a:cs typeface="Times New Roman" panose="02020603050405020304" pitchFamily="18" charset="0"/>
                </a:rPr>
                <a:t>f</a:t>
              </a:r>
              <a:r>
                <a:rPr lang="en-US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sz="1400" baseline="-25000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45">
              <a:extLst>
                <a:ext uri="{FF2B5EF4-FFF2-40B4-BE49-F238E27FC236}">
                  <a16:creationId xmlns:a16="http://schemas.microsoft.com/office/drawing/2014/main" id="{E027FEF4-0633-5048-9D4A-AD9FFB645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997" y="6016823"/>
              <a:ext cx="950879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46">
              <a:extLst>
                <a:ext uri="{FF2B5EF4-FFF2-40B4-BE49-F238E27FC236}">
                  <a16:creationId xmlns:a16="http://schemas.microsoft.com/office/drawing/2014/main" id="{C8A57507-FEDC-7442-9ED6-152CD09B2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156" y="6016823"/>
              <a:ext cx="959561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Line 47">
              <a:extLst>
                <a:ext uri="{FF2B5EF4-FFF2-40B4-BE49-F238E27FC236}">
                  <a16:creationId xmlns:a16="http://schemas.microsoft.com/office/drawing/2014/main" id="{81AA451A-74EB-7840-80A3-827CEA031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7662" y="6037461"/>
              <a:ext cx="1818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48">
              <a:extLst>
                <a:ext uri="{FF2B5EF4-FFF2-40B4-BE49-F238E27FC236}">
                  <a16:creationId xmlns:a16="http://schemas.microsoft.com/office/drawing/2014/main" id="{756ECD3D-4CC9-6046-B86F-B7493E31E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8361" y="6037461"/>
              <a:ext cx="18170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4" name="Object 8">
              <a:extLst>
                <a:ext uri="{FF2B5EF4-FFF2-40B4-BE49-F238E27FC236}">
                  <a16:creationId xmlns:a16="http://schemas.microsoft.com/office/drawing/2014/main" id="{014B4B4B-19F0-AD4B-8381-F93258E6B7A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0279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3" imgW="355320" imgH="203040" progId="Equation.3">
                    <p:embed/>
                  </p:oleObj>
                </mc:Choice>
                <mc:Fallback>
                  <p:oleObj name="Equation" r:id="rId33" imgW="355320" imgH="203040" progId="Equation.3">
                    <p:embed/>
                    <p:pic>
                      <p:nvPicPr>
                        <p:cNvPr id="74" name="Object 8">
                          <a:extLst>
                            <a:ext uri="{FF2B5EF4-FFF2-40B4-BE49-F238E27FC236}">
                              <a16:creationId xmlns:a16="http://schemas.microsoft.com/office/drawing/2014/main" id="{014B4B4B-19F0-AD4B-8381-F93258E6B7A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0279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5" name="Object 9">
              <a:extLst>
                <a:ext uri="{FF2B5EF4-FFF2-40B4-BE49-F238E27FC236}">
                  <a16:creationId xmlns:a16="http://schemas.microsoft.com/office/drawing/2014/main" id="{0838BAFE-66D7-3F40-9123-D1E84B63AF8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53475" y="5659438"/>
            <a:ext cx="426426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5" imgW="355320" imgH="203040" progId="Equation.3">
                    <p:embed/>
                  </p:oleObj>
                </mc:Choice>
                <mc:Fallback>
                  <p:oleObj name="Equation" r:id="rId35" imgW="355320" imgH="203040" progId="Equation.3">
                    <p:embed/>
                    <p:pic>
                      <p:nvPicPr>
                        <p:cNvPr id="75" name="Object 9">
                          <a:extLst>
                            <a:ext uri="{FF2B5EF4-FFF2-40B4-BE49-F238E27FC236}">
                              <a16:creationId xmlns:a16="http://schemas.microsoft.com/office/drawing/2014/main" id="{0838BAFE-66D7-3F40-9123-D1E84B63AF8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3475" y="5659438"/>
                          <a:ext cx="426426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" name="Object 10">
              <a:extLst>
                <a:ext uri="{FF2B5EF4-FFF2-40B4-BE49-F238E27FC236}">
                  <a16:creationId xmlns:a16="http://schemas.microsoft.com/office/drawing/2014/main" id="{17FAEA35-FEB2-D242-9F3F-9032610BFCE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77503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6" imgW="355320" imgH="203040" progId="Equation.3">
                    <p:embed/>
                  </p:oleObj>
                </mc:Choice>
                <mc:Fallback>
                  <p:oleObj name="Equation" r:id="rId36" imgW="355320" imgH="203040" progId="Equation.3">
                    <p:embed/>
                    <p:pic>
                      <p:nvPicPr>
                        <p:cNvPr id="76" name="Object 10">
                          <a:extLst>
                            <a:ext uri="{FF2B5EF4-FFF2-40B4-BE49-F238E27FC236}">
                              <a16:creationId xmlns:a16="http://schemas.microsoft.com/office/drawing/2014/main" id="{17FAEA35-FEB2-D242-9F3F-9032610BFCE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503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ct 11">
              <a:extLst>
                <a:ext uri="{FF2B5EF4-FFF2-40B4-BE49-F238E27FC236}">
                  <a16:creationId xmlns:a16="http://schemas.microsoft.com/office/drawing/2014/main" id="{8CA53EC6-8530-BF42-ACB0-4BF3EC145AF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929772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8" imgW="355320" imgH="203040" progId="Equation.DSMT4">
                    <p:embed/>
                  </p:oleObj>
                </mc:Choice>
                <mc:Fallback>
                  <p:oleObj name="Equation" r:id="rId38" imgW="355320" imgH="203040" progId="Equation.DSMT4">
                    <p:embed/>
                    <p:pic>
                      <p:nvPicPr>
                        <p:cNvPr id="77" name="Object 11">
                          <a:extLst>
                            <a:ext uri="{FF2B5EF4-FFF2-40B4-BE49-F238E27FC236}">
                              <a16:creationId xmlns:a16="http://schemas.microsoft.com/office/drawing/2014/main" id="{8CA53EC6-8530-BF42-ACB0-4BF3EC145AF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772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Rectangle 53">
              <a:extLst>
                <a:ext uri="{FF2B5EF4-FFF2-40B4-BE49-F238E27FC236}">
                  <a16:creationId xmlns:a16="http://schemas.microsoft.com/office/drawing/2014/main" id="{0170DDE7-3964-104F-AEE0-49E137B39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886" y="5483423"/>
              <a:ext cx="1570137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in the region if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3C19FA6-0FDD-D845-9F38-BAFBFBB582EA}"/>
                </a:ext>
              </a:extLst>
            </p:cNvPr>
            <p:cNvSpPr/>
            <p:nvPr/>
          </p:nvSpPr>
          <p:spPr>
            <a:xfrm>
              <a:off x="3124200" y="5300246"/>
              <a:ext cx="653621" cy="292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𝛾 &lt; 𝛾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631C8464-EAB2-B64E-8F54-1BC93D11AA44}"/>
              </a:ext>
            </a:extLst>
          </p:cNvPr>
          <p:cNvSpPr/>
          <p:nvPr/>
        </p:nvSpPr>
        <p:spPr>
          <a:xfrm>
            <a:off x="7193055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&lt;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8CAECFC-AE84-9343-897E-D39636834B33}"/>
              </a:ext>
            </a:extLst>
          </p:cNvPr>
          <p:cNvSpPr/>
          <p:nvPr/>
        </p:nvSpPr>
        <p:spPr>
          <a:xfrm>
            <a:off x="5146025" y="5241757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AF06493-1935-304E-A0B0-26FE0729318B}"/>
              </a:ext>
            </a:extLst>
          </p:cNvPr>
          <p:cNvSpPr/>
          <p:nvPr/>
        </p:nvSpPr>
        <p:spPr>
          <a:xfrm>
            <a:off x="6240518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Acceptance</a:t>
            </a:r>
            <a:endParaRPr lang="fr-FR"/>
          </a:p>
        </p:txBody>
      </p:sp>
      <p:sp>
        <p:nvSpPr>
          <p:cNvPr id="55307" name="Line 3"/>
          <p:cNvSpPr>
            <a:spLocks noChangeShapeType="1"/>
          </p:cNvSpPr>
          <p:nvPr/>
        </p:nvSpPr>
        <p:spPr bwMode="auto">
          <a:xfrm>
            <a:off x="1972816" y="144631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9" name="Text Box 5"/>
          <p:cNvSpPr txBox="1">
            <a:spLocks noChangeArrowheads="1"/>
          </p:cNvSpPr>
          <p:nvPr/>
        </p:nvSpPr>
        <p:spPr bwMode="auto">
          <a:xfrm>
            <a:off x="753616" y="1743175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5310" name="Text Box 6"/>
          <p:cNvSpPr txBox="1">
            <a:spLocks noChangeArrowheads="1"/>
          </p:cNvSpPr>
          <p:nvPr/>
        </p:nvSpPr>
        <p:spPr bwMode="auto">
          <a:xfrm>
            <a:off x="527248" y="986271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From the equation of the </a:t>
            </a:r>
            <a:r>
              <a:rPr lang="en-GB" sz="1800" dirty="0" err="1">
                <a:solidFill>
                  <a:srgbClr val="000000"/>
                </a:solidFill>
              </a:rPr>
              <a:t>separatrix</a:t>
            </a:r>
            <a:r>
              <a:rPr lang="en-GB" sz="1800" dirty="0">
                <a:solidFill>
                  <a:srgbClr val="000000"/>
                </a:solidFill>
              </a:rPr>
              <a:t>, we can calculate (see appendix) the </a:t>
            </a:r>
            <a:r>
              <a:rPr lang="en-US" sz="1800" dirty="0">
                <a:solidFill>
                  <a:srgbClr val="FF0000"/>
                </a:solidFill>
              </a:rPr>
              <a:t>acceptance in energy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r>
              <a:rPr lang="en-GB" sz="180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5312" name="Text Box 20"/>
          <p:cNvSpPr txBox="1">
            <a:spLocks noChangeArrowheads="1"/>
          </p:cNvSpPr>
          <p:nvPr/>
        </p:nvSpPr>
        <p:spPr bwMode="auto">
          <a:xfrm>
            <a:off x="381000" y="4509120"/>
            <a:ext cx="83058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This “</a:t>
            </a:r>
            <a:r>
              <a:rPr lang="en-US" sz="1800" dirty="0">
                <a:solidFill>
                  <a:srgbClr val="FF3300"/>
                </a:solidFill>
              </a:rPr>
              <a:t>RF acceptance</a:t>
            </a:r>
            <a:r>
              <a:rPr lang="en-US" sz="1800" dirty="0">
                <a:solidFill>
                  <a:srgbClr val="006600"/>
                </a:solidFill>
              </a:rPr>
              <a:t>” depends strongly on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and plays an important role for the capture at injection, and the stored beam lifetime.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It’s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largest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=0 and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=π (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no acceleration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depending on </a:t>
            </a:r>
            <a:r>
              <a:rPr lang="fr-FR" sz="1800" dirty="0">
                <a:solidFill>
                  <a:srgbClr val="006600"/>
                </a:solidFill>
                <a:sym typeface="Symbol" charset="2"/>
              </a:rPr>
              <a:t>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).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 becomes smaller during acceleration, when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is changing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Need a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RF voltage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acceptance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 </a:t>
            </a:r>
            <a:r>
              <a:rPr lang="en-US" sz="1800" dirty="0">
                <a:sym typeface="Symbol" charset="2"/>
              </a:rPr>
              <a:t>=&gt; need more $€   </a:t>
            </a:r>
            <a:r>
              <a:rPr lang="en-US" sz="1800" dirty="0">
                <a:sym typeface="Wingdings" pitchFamily="2" charset="2"/>
              </a:rPr>
              <a:t></a:t>
            </a:r>
            <a:endParaRPr lang="fr-FR" sz="1800" dirty="0"/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536773" y="3191012"/>
          <a:ext cx="3946525" cy="54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19300" imgH="279400" progId="Equation.DSMT4">
                  <p:embed/>
                </p:oleObj>
              </mc:Choice>
              <mc:Fallback>
                <p:oleObj name="Equation" r:id="rId3" imgW="2019300" imgH="279400" progId="Equation.DSMT4">
                  <p:embed/>
                  <p:pic>
                    <p:nvPicPr>
                      <p:cNvPr id="553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73" y="3191012"/>
                        <a:ext cx="3946525" cy="545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35360"/>
            <a:ext cx="4209704" cy="2859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6773" y="1866209"/>
                <a:ext cx="4044056" cy="109119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max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𝑞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𝑉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is-I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73" y="1866209"/>
                <a:ext cx="4044056" cy="1091196"/>
              </a:xfrm>
              <a:prstGeom prst="rect">
                <a:avLst/>
              </a:prstGeom>
              <a:blipFill>
                <a:blip r:embed="rId7"/>
                <a:stretch>
                  <a:fillRect r="-2188" b="-22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422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58999"/>
            <a:ext cx="3124200" cy="5078313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areas of stable motion </a:t>
            </a:r>
            <a:r>
              <a:rPr lang="en-US" sz="1800" dirty="0"/>
              <a:t>(closed trajectories) are called “</a:t>
            </a:r>
            <a:r>
              <a:rPr lang="en-US" sz="1800" dirty="0">
                <a:solidFill>
                  <a:srgbClr val="FF0000"/>
                </a:solidFill>
              </a:rPr>
              <a:t>BUCKET</a:t>
            </a:r>
            <a:r>
              <a:rPr lang="en-US" sz="1800" dirty="0"/>
              <a:t>”. The number of circulating buckets is equal to “h”.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The phase extension of the </a:t>
            </a:r>
            <a:r>
              <a:rPr lang="en-US" sz="1800" dirty="0">
                <a:solidFill>
                  <a:srgbClr val="FF0000"/>
                </a:solidFill>
              </a:rPr>
              <a:t>bucket is maximum </a:t>
            </a:r>
            <a:r>
              <a:rPr lang="en-US" sz="1800" dirty="0"/>
              <a:t>for </a:t>
            </a:r>
            <a:br>
              <a:rPr lang="en-US" sz="1800" dirty="0"/>
            </a:br>
            <a:r>
              <a:rPr lang="en-US" sz="1800" dirty="0">
                <a:sym typeface="Symbol" charset="2"/>
              </a:rPr>
              <a:t></a:t>
            </a:r>
            <a:r>
              <a:rPr lang="en-US" sz="1800" baseline="-25000" dirty="0">
                <a:sym typeface="Symbol" charset="2"/>
              </a:rPr>
              <a:t>s </a:t>
            </a:r>
            <a:r>
              <a:rPr lang="en-US" sz="1800" b="1" dirty="0">
                <a:sym typeface="Symbol" charset="2"/>
              </a:rPr>
              <a:t>=</a:t>
            </a:r>
            <a:r>
              <a:rPr lang="en-US" sz="1800" dirty="0"/>
              <a:t>180º (or 0°) which means </a:t>
            </a:r>
            <a:r>
              <a:rPr lang="en-US" sz="1800" dirty="0">
                <a:solidFill>
                  <a:srgbClr val="FF0000"/>
                </a:solidFill>
              </a:rPr>
              <a:t>no acceleration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During </a:t>
            </a:r>
            <a:r>
              <a:rPr lang="en-US" sz="1800" dirty="0">
                <a:solidFill>
                  <a:srgbClr val="FF0000"/>
                </a:solidFill>
              </a:rPr>
              <a:t>acceleration</a:t>
            </a:r>
            <a:r>
              <a:rPr lang="en-US" sz="1800" dirty="0"/>
              <a:t>, the buckets get </a:t>
            </a:r>
            <a:r>
              <a:rPr lang="en-US" sz="1800" dirty="0">
                <a:solidFill>
                  <a:srgbClr val="FF0000"/>
                </a:solidFill>
              </a:rPr>
              <a:t>smaller</a:t>
            </a:r>
            <a:r>
              <a:rPr lang="en-US" sz="1800" dirty="0"/>
              <a:t>, both in length and </a:t>
            </a:r>
            <a:r>
              <a:rPr lang="en-US" sz="1800" dirty="0">
                <a:solidFill>
                  <a:srgbClr val="FF0000"/>
                </a:solidFill>
              </a:rPr>
              <a:t>energy acceptance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/>
              <a:t>=&gt; </a:t>
            </a:r>
            <a:r>
              <a:rPr lang="en-US" sz="1800" dirty="0">
                <a:solidFill>
                  <a:srgbClr val="FF0000"/>
                </a:solidFill>
              </a:rPr>
              <a:t>Injection</a:t>
            </a:r>
            <a:r>
              <a:rPr lang="en-US" sz="1800" dirty="0"/>
              <a:t> preferably </a:t>
            </a:r>
            <a:r>
              <a:rPr lang="en-US" sz="1800" dirty="0">
                <a:solidFill>
                  <a:srgbClr val="FF0000"/>
                </a:solidFill>
              </a:rPr>
              <a:t>without acceleration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435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Text Box 14"/>
          <p:cNvSpPr txBox="1">
            <a:spLocks noChangeArrowheads="1"/>
          </p:cNvSpPr>
          <p:nvPr/>
        </p:nvSpPr>
        <p:spPr bwMode="auto">
          <a:xfrm>
            <a:off x="179512" y="2492896"/>
            <a:ext cx="8805863" cy="22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/>
              <a:t>Hence, it is necessary to have an </a:t>
            </a:r>
            <a:r>
              <a:rPr lang="en-GB" sz="1800" dirty="0">
                <a:solidFill>
                  <a:srgbClr val="FF0000"/>
                </a:solidFill>
              </a:rPr>
              <a:t>electric field E</a:t>
            </a:r>
            <a:br>
              <a:rPr lang="en-GB" sz="1800" dirty="0">
                <a:solidFill>
                  <a:srgbClr val="FF0000"/>
                </a:solidFill>
              </a:rPr>
            </a:br>
            <a:r>
              <a:rPr lang="en-GB" sz="1800" dirty="0"/>
              <a:t>(preferably) </a:t>
            </a:r>
            <a:r>
              <a:rPr lang="en-GB" sz="1800" dirty="0">
                <a:solidFill>
                  <a:srgbClr val="FF0000"/>
                </a:solidFill>
              </a:rPr>
              <a:t>along the direction of the initial momentum </a:t>
            </a:r>
            <a:r>
              <a:rPr lang="en-GB" sz="1800" dirty="0"/>
              <a:t>(z),</a:t>
            </a:r>
          </a:p>
          <a:p>
            <a:pPr>
              <a:lnSpc>
                <a:spcPct val="110000"/>
              </a:lnSpc>
            </a:pPr>
            <a:r>
              <a:rPr lang="en-GB" sz="1800" dirty="0"/>
              <a:t>which changes the momentum of the particle.</a:t>
            </a:r>
          </a:p>
          <a:p>
            <a:pPr>
              <a:lnSpc>
                <a:spcPct val="110000"/>
              </a:lnSpc>
            </a:pPr>
            <a:endParaRPr lang="en-GB" sz="1800" dirty="0"/>
          </a:p>
          <a:p>
            <a:pPr>
              <a:lnSpc>
                <a:spcPct val="110000"/>
              </a:lnSpc>
            </a:pPr>
            <a:r>
              <a:rPr lang="en-GB" sz="1800" dirty="0"/>
              <a:t>The 2</a:t>
            </a:r>
            <a:r>
              <a:rPr lang="en-GB" sz="1800" baseline="30000" dirty="0"/>
              <a:t>nd</a:t>
            </a:r>
            <a:r>
              <a:rPr lang="en-GB" sz="1800" dirty="0"/>
              <a:t> term - larger at high velocities – is used for:</a:t>
            </a:r>
          </a:p>
          <a:p>
            <a:pPr>
              <a:lnSpc>
                <a:spcPct val="110000"/>
              </a:lnSpc>
            </a:pPr>
            <a:r>
              <a:rPr lang="en-GB" sz="1800" dirty="0">
                <a:solidFill>
                  <a:srgbClr val="FF3300"/>
                </a:solidFill>
              </a:rPr>
              <a:t>- BENDING:</a:t>
            </a:r>
            <a:r>
              <a:rPr lang="en-GB" sz="1800" dirty="0">
                <a:solidFill>
                  <a:srgbClr val="000000"/>
                </a:solidFill>
              </a:rPr>
              <a:t> generated by a magnetic field  perpendicular to the plane of the particle trajectory. The bending radius </a:t>
            </a:r>
            <a:r>
              <a:rPr lang="en-GB" sz="2000" b="1" i="1" dirty="0">
                <a:solidFill>
                  <a:srgbClr val="000000"/>
                </a:solidFill>
                <a:sym typeface="Symbol" charset="2"/>
              </a:rPr>
              <a:t></a:t>
            </a:r>
            <a:r>
              <a:rPr lang="en-GB" sz="2000" i="1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obeys the relation : </a:t>
            </a:r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431304" y="304800"/>
            <a:ext cx="6372944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Acceleration: May the force be with you</a:t>
            </a:r>
            <a:endParaRPr lang="fr-FR" dirty="0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179512" y="948353"/>
            <a:ext cx="6624736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>
                <a:solidFill>
                  <a:srgbClr val="002060"/>
                </a:solidFill>
              </a:rPr>
              <a:t>To accelerate, we need a </a:t>
            </a:r>
            <a:r>
              <a:rPr lang="en-GB" sz="1800" b="1" dirty="0">
                <a:solidFill>
                  <a:srgbClr val="FF3300"/>
                </a:solidFill>
              </a:rPr>
              <a:t>force</a:t>
            </a:r>
            <a:r>
              <a:rPr lang="en-GB" sz="1800" dirty="0">
                <a:solidFill>
                  <a:srgbClr val="FF3300"/>
                </a:solidFill>
              </a:rPr>
              <a:t> </a:t>
            </a:r>
            <a:r>
              <a:rPr lang="en-GB" sz="1800" b="1" dirty="0">
                <a:solidFill>
                  <a:srgbClr val="FF3300"/>
                </a:solidFill>
              </a:rPr>
              <a:t>in</a:t>
            </a:r>
            <a:r>
              <a:rPr lang="en-GB" sz="1800" dirty="0">
                <a:solidFill>
                  <a:srgbClr val="FF3300"/>
                </a:solidFill>
              </a:rPr>
              <a:t> the </a:t>
            </a:r>
            <a:r>
              <a:rPr lang="en-GB" sz="1800" b="1" dirty="0">
                <a:solidFill>
                  <a:srgbClr val="FF3300"/>
                </a:solidFill>
              </a:rPr>
              <a:t>direction of motion</a:t>
            </a:r>
            <a:r>
              <a:rPr lang="en-GB" sz="1800" dirty="0">
                <a:solidFill>
                  <a:srgbClr val="FF3300"/>
                </a:solidFill>
              </a:rPr>
              <a:t>!</a:t>
            </a:r>
          </a:p>
        </p:txBody>
      </p:sp>
      <p:sp>
        <p:nvSpPr>
          <p:cNvPr id="20490" name="Text Box 16"/>
          <p:cNvSpPr txBox="1">
            <a:spLocks noChangeArrowheads="1"/>
          </p:cNvSpPr>
          <p:nvPr/>
        </p:nvSpPr>
        <p:spPr bwMode="auto">
          <a:xfrm>
            <a:off x="266700" y="5684214"/>
            <a:ext cx="8153400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FF3300"/>
                </a:solidFill>
              </a:rPr>
              <a:t>- FOCUSING:</a:t>
            </a:r>
            <a:r>
              <a:rPr lang="en-US" sz="1800" dirty="0">
                <a:solidFill>
                  <a:srgbClr val="000000"/>
                </a:solidFill>
              </a:rPr>
              <a:t> the bending effect is used to bring the particles trajectory closer to the axis, hence to increase the beam density.</a:t>
            </a:r>
            <a:endParaRPr lang="fr-FR" sz="16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7504" y="1412776"/>
            <a:ext cx="8928992" cy="923330"/>
            <a:chOff x="107504" y="908720"/>
            <a:chExt cx="8928992" cy="923330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07504" y="908720"/>
              <a:ext cx="288032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>
                  <a:solidFill>
                    <a:srgbClr val="FF3300"/>
                  </a:solidFill>
                </a:rPr>
                <a:t>Newton-Lorentz</a:t>
              </a:r>
              <a:r>
                <a:rPr lang="en-US" sz="1800" dirty="0">
                  <a:solidFill>
                    <a:srgbClr val="FF3300"/>
                  </a:solidFill>
                </a:rPr>
                <a:t> Force on a charged particle with charge </a:t>
              </a:r>
              <a:r>
                <a:rPr lang="en-US" sz="1800" i="1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fr-FR" sz="1800" dirty="0">
                  <a:solidFill>
                    <a:srgbClr val="FF3300"/>
                  </a:solidFill>
                </a:rPr>
                <a:t>                                           </a:t>
              </a:r>
              <a:endParaRPr lang="fr-FR" dirty="0">
                <a:latin typeface="Times New Roman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2160" y="1094895"/>
              <a:ext cx="302433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2</a:t>
              </a:r>
              <a:r>
                <a:rPr lang="en-GB" sz="1600" baseline="30000" dirty="0"/>
                <a:t>nd</a:t>
              </a:r>
              <a:r>
                <a:rPr lang="en-GB" sz="1600" dirty="0"/>
                <a:t> term always perpendicular to motion =&gt; </a:t>
              </a:r>
              <a:r>
                <a:rPr lang="en-GB" sz="1600" dirty="0">
                  <a:solidFill>
                    <a:srgbClr val="FF0000"/>
                  </a:solidFill>
                </a:rPr>
                <a:t>no acceleration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48001" y="4814810"/>
            <a:ext cx="5481338" cy="762000"/>
            <a:chOff x="3048001" y="4456007"/>
            <a:chExt cx="5481338" cy="762000"/>
          </a:xfrm>
        </p:grpSpPr>
        <p:graphicFrame>
          <p:nvGraphicFramePr>
            <p:cNvPr id="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6486576"/>
                </p:ext>
              </p:extLst>
            </p:nvPr>
          </p:nvGraphicFramePr>
          <p:xfrm>
            <a:off x="6096000" y="4456007"/>
            <a:ext cx="2433339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57300" imgH="393700" progId="Equation.DSMT4">
                    <p:embed/>
                  </p:oleObj>
                </mc:Choice>
                <mc:Fallback>
                  <p:oleObj name="Equation" r:id="rId2" imgW="1257300" imgH="39370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4456007"/>
                          <a:ext cx="2433339" cy="762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061"/>
            <p:cNvSpPr>
              <a:spLocks noChangeArrowheads="1"/>
            </p:cNvSpPr>
            <p:nvPr/>
          </p:nvSpPr>
          <p:spPr bwMode="auto">
            <a:xfrm>
              <a:off x="3048001" y="4652039"/>
              <a:ext cx="30416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0000"/>
                  </a:solidFill>
                  <a:latin typeface="Comic Sans MS" pitchFamily="-110" charset="0"/>
                </a:rPr>
                <a:t>in practical units for </a:t>
              </a:r>
              <a:r>
                <a:rPr lang="en-US" sz="18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q=e</a:t>
              </a:r>
              <a:r>
                <a:rPr lang="en-US" sz="1800" dirty="0">
                  <a:solidFill>
                    <a:srgbClr val="FF0000"/>
                  </a:solidFill>
                  <a:latin typeface="Comic Sans MS" pitchFamily="-110" charset="0"/>
                </a:rPr>
                <a:t>:</a:t>
              </a:r>
              <a:endParaRPr lang="en-US" sz="1100" dirty="0">
                <a:latin typeface="Comic Sans MS" pitchFamily="-110" charset="0"/>
              </a:endParaRPr>
            </a:p>
          </p:txBody>
        </p:sp>
      </p:grpSp>
      <p:pic>
        <p:nvPicPr>
          <p:cNvPr id="4" name="Picture 3" descr="obi-wan-kenob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941" y="116632"/>
            <a:ext cx="1835539" cy="137665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076056" y="1644808"/>
            <a:ext cx="576064" cy="504056"/>
            <a:chOff x="4932040" y="1628800"/>
            <a:chExt cx="576064" cy="504056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4932040" y="1628800"/>
              <a:ext cx="576064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4932040" y="1628800"/>
              <a:ext cx="576064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F4FB3D8-B530-29D1-5929-925703F11939}"/>
                  </a:ext>
                </a:extLst>
              </p:cNvPr>
              <p:cNvSpPr txBox="1"/>
              <p:nvPr/>
            </p:nvSpPr>
            <p:spPr>
              <a:xfrm>
                <a:off x="2627784" y="1412776"/>
                <a:ext cx="3366120" cy="8208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F4FB3D8-B530-29D1-5929-925703F119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12776"/>
                <a:ext cx="3366120" cy="820866"/>
              </a:xfrm>
              <a:prstGeom prst="rect">
                <a:avLst/>
              </a:prstGeom>
              <a:blipFill>
                <a:blip r:embed="rId6"/>
                <a:stretch>
                  <a:fillRect t="-12308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2FF30FC-CA90-EA0E-0BC2-7D873C352BAD}"/>
                  </a:ext>
                </a:extLst>
              </p:cNvPr>
              <p:cNvSpPr txBox="1"/>
              <p:nvPr/>
            </p:nvSpPr>
            <p:spPr>
              <a:xfrm>
                <a:off x="7035427" y="2534045"/>
                <a:ext cx="1493912" cy="79367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2FF30FC-CA90-EA0E-0BC2-7D873C352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5427" y="2534045"/>
                <a:ext cx="1493912" cy="793679"/>
              </a:xfrm>
              <a:prstGeom prst="rect">
                <a:avLst/>
              </a:prstGeom>
              <a:blipFill>
                <a:blip r:embed="rId7"/>
                <a:stretch>
                  <a:fillRect b="-468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1884CE6-E6A6-117D-D73B-A619A7EE1245}"/>
                  </a:ext>
                </a:extLst>
              </p:cNvPr>
              <p:cNvSpPr txBox="1"/>
              <p:nvPr/>
            </p:nvSpPr>
            <p:spPr>
              <a:xfrm>
                <a:off x="958008" y="4782926"/>
                <a:ext cx="1277888" cy="78694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1884CE6-E6A6-117D-D73B-A619A7EE1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08" y="4782926"/>
                <a:ext cx="1277888" cy="786947"/>
              </a:xfrm>
              <a:prstGeom prst="rect">
                <a:avLst/>
              </a:prstGeom>
              <a:blipFill>
                <a:blip r:embed="rId8"/>
                <a:stretch>
                  <a:fillRect b="-468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503240" y="861759"/>
            <a:ext cx="4962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latin typeface="+mn-lt"/>
                <a:cs typeface="Times New Roman" pitchFamily="18" charset="0"/>
                <a:sym typeface="Wingdings" pitchFamily="2" charset="2"/>
              </a:rPr>
              <a:t>Bunch from sending accelerator into the bucket of receiving</a:t>
            </a:r>
            <a:endParaRPr lang="en-US" sz="2000" dirty="0">
              <a:latin typeface="+mn-lt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451" y="1916832"/>
            <a:ext cx="2595898" cy="192096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91888" y="2595079"/>
            <a:ext cx="574810" cy="546133"/>
            <a:chOff x="1887238" y="2340782"/>
            <a:chExt cx="574810" cy="546133"/>
          </a:xfrm>
        </p:grpSpPr>
        <p:sp>
          <p:nvSpPr>
            <p:cNvPr id="3" name="Oval 2"/>
            <p:cNvSpPr/>
            <p:nvPr/>
          </p:nvSpPr>
          <p:spPr>
            <a:xfrm flipH="1">
              <a:off x="1966438" y="24974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 flipH="1">
              <a:off x="2029713" y="26237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 flipH="1">
              <a:off x="2089219" y="26010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flipH="1">
              <a:off x="2118019" y="2549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 flipH="1">
              <a:off x="2146819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flipH="1">
              <a:off x="2058513" y="25248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flipH="1">
              <a:off x="2029713" y="25682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flipH="1">
              <a:off x="2092988" y="26945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flipH="1">
              <a:off x="2152494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flipH="1">
              <a:off x="2181294" y="2620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 flipH="1">
              <a:off x="2210094" y="255385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 flipH="1">
              <a:off x="2121788" y="25956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flipH="1">
              <a:off x="2175619" y="25636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flipH="1">
              <a:off x="2238894" y="26899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 flipH="1">
              <a:off x="2298400" y="26672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 flipH="1">
              <a:off x="2327200" y="261544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 flipH="1">
              <a:off x="1964581" y="240606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flipH="1">
              <a:off x="2267694" y="25910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 flipH="1">
              <a:off x="2044113" y="26718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 flipH="1">
              <a:off x="2193487" y="251353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 flipH="1">
              <a:off x="2252993" y="254314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H="1">
              <a:off x="2195694" y="27236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 flipH="1">
              <a:off x="2222287" y="262395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 flipH="1">
              <a:off x="2136188" y="26993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 flipH="1">
              <a:off x="1914304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flipH="1">
              <a:off x="1887238" y="26366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 flipH="1">
              <a:off x="1946744" y="26140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H="1">
              <a:off x="1975544" y="256217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916038" y="253781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1887238" y="25811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 flipH="1">
              <a:off x="1950513" y="270747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flipH="1">
              <a:off x="1979313" y="26086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flipH="1">
              <a:off x="1901638" y="268481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 flipH="1">
              <a:off x="2210913" y="267729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 flipH="1">
              <a:off x="1975057" y="245713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 flipH="1">
              <a:off x="2029713" y="24312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 flipH="1">
              <a:off x="2012475" y="248305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 flipH="1">
              <a:off x="1961313" y="276650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 flipH="1">
              <a:off x="2020819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 flipH="1">
              <a:off x="1912438" y="274384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 flipH="1">
              <a:off x="2004513" y="277128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 flipH="1">
              <a:off x="2070851" y="24049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flipH="1">
              <a:off x="2130357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 flipH="1">
              <a:off x="2021976" y="238229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flipH="1">
              <a:off x="2114051" y="24097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 flipH="1">
              <a:off x="2338749" y="26538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 flipH="1">
              <a:off x="2398255" y="2631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 flipH="1">
              <a:off x="2427055" y="257935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 flipH="1">
              <a:off x="2367549" y="25549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2352848" y="25070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 flipH="1">
              <a:off x="2240800" y="27453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 flipH="1">
              <a:off x="2252349" y="27837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2311855" y="276113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 flipH="1">
              <a:off x="2340655" y="270929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 flipH="1">
              <a:off x="2278663" y="26987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 flipH="1">
              <a:off x="2266448" y="26369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 flipH="1">
              <a:off x="2012475" y="28024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 flipH="1">
              <a:off x="2080882" y="27736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 flipH="1">
              <a:off x="2085251" y="264205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 flipH="1">
              <a:off x="2058513" y="281680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 flipH="1">
              <a:off x="2412655" y="25272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 flipH="1">
              <a:off x="2398255" y="2467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 flipH="1">
              <a:off x="2312298" y="247825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 flipH="1">
              <a:off x="2352848" y="244771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 flipH="1">
              <a:off x="2105482" y="281110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flipH="1">
              <a:off x="2103619" y="285660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 flipH="1">
              <a:off x="2148357" y="28394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 flipH="1">
              <a:off x="2181294" y="28197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 flipH="1">
              <a:off x="2192843" y="285811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 flipH="1">
              <a:off x="2208826" y="27800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 flipH="1">
              <a:off x="2136012" y="278196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6" name="Oval 75"/>
            <p:cNvSpPr/>
            <p:nvPr/>
          </p:nvSpPr>
          <p:spPr>
            <a:xfrm flipH="1">
              <a:off x="2302212" y="242186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 flipH="1">
              <a:off x="2239686" y="246881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 flipH="1">
              <a:off x="2285605" y="238154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9" name="Oval 78"/>
            <p:cNvSpPr/>
            <p:nvPr/>
          </p:nvSpPr>
          <p:spPr>
            <a:xfrm flipH="1">
              <a:off x="2345111" y="2411161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0" name="Oval 79"/>
            <p:cNvSpPr/>
            <p:nvPr/>
          </p:nvSpPr>
          <p:spPr>
            <a:xfrm flipH="1">
              <a:off x="2252349" y="241683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 flipH="1">
              <a:off x="2203886" y="2421535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 flipH="1">
              <a:off x="2288573" y="252619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2388482" y="26816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2433248" y="2652894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2405044" y="271779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 flipH="1">
              <a:off x="2381193" y="2759789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 flipH="1">
              <a:off x="2345111" y="279449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8" name="Oval 87"/>
            <p:cNvSpPr/>
            <p:nvPr/>
          </p:nvSpPr>
          <p:spPr>
            <a:xfrm flipH="1">
              <a:off x="2301588" y="2810668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9" name="Oval 88"/>
            <p:cNvSpPr/>
            <p:nvPr/>
          </p:nvSpPr>
          <p:spPr>
            <a:xfrm flipH="1">
              <a:off x="2245256" y="2833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 flipH="1">
              <a:off x="2080293" y="2476743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 flipH="1">
              <a:off x="2149035" y="245037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 flipH="1">
              <a:off x="2235435" y="2371686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 flipH="1">
              <a:off x="2186972" y="2376387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 flipH="1">
              <a:off x="2154096" y="2340782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5" name="Oval 94"/>
            <p:cNvSpPr/>
            <p:nvPr/>
          </p:nvSpPr>
          <p:spPr>
            <a:xfrm flipH="1">
              <a:off x="2080882" y="2362220"/>
              <a:ext cx="28800" cy="28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99" name="Curved Down Arrow 98"/>
          <p:cNvSpPr/>
          <p:nvPr/>
        </p:nvSpPr>
        <p:spPr>
          <a:xfrm>
            <a:off x="1194551" y="1965366"/>
            <a:ext cx="2205874" cy="60125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691" y="836712"/>
            <a:ext cx="630846" cy="644598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1969077"/>
            <a:ext cx="3175164" cy="648633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3485660"/>
            <a:ext cx="3171825" cy="653176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3" y="4223762"/>
            <a:ext cx="3171825" cy="653177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02" y="2731610"/>
            <a:ext cx="3171825" cy="653176"/>
          </a:xfrm>
          <a:prstGeom prst="rect">
            <a:avLst/>
          </a:prstGeom>
        </p:spPr>
      </p:pic>
      <p:cxnSp>
        <p:nvCxnSpPr>
          <p:cNvPr id="109" name="Straight Arrow Connector 108"/>
          <p:cNvCxnSpPr/>
          <p:nvPr/>
        </p:nvCxnSpPr>
        <p:spPr>
          <a:xfrm flipH="1">
            <a:off x="5732904" y="1500345"/>
            <a:ext cx="1159669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6621905" y="1500345"/>
            <a:ext cx="270668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6892573" y="1500345"/>
            <a:ext cx="574431" cy="449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7"/>
          <p:cNvSpPr>
            <a:spLocks noChangeArrowheads="1"/>
          </p:cNvSpPr>
          <p:nvPr/>
        </p:nvSpPr>
        <p:spPr bwMode="auto">
          <a:xfrm>
            <a:off x="251520" y="4581127"/>
            <a:ext cx="8892480" cy="19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dirty="0">
                <a:solidFill>
                  <a:srgbClr val="C0504D"/>
                </a:solidFill>
                <a:latin typeface="+mn-lt"/>
                <a:cs typeface="Times New Roman" pitchFamily="18" charset="0"/>
                <a:sym typeface="Wingdings" pitchFamily="2" charset="2"/>
              </a:rPr>
              <a:t>Advantages: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Particles always subject to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longitudinal focusing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No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 need for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RF capture of de-bunched beam 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in receiving accelerator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No particles at unstable fixed point</a:t>
            </a:r>
          </a:p>
          <a:p>
            <a:pPr marL="266700" indent="-3683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Time structure 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of beam </a:t>
            </a:r>
            <a:r>
              <a:rPr lang="en-GB" sz="1900" dirty="0">
                <a:solidFill>
                  <a:srgbClr val="1F497D"/>
                </a:solidFill>
                <a:latin typeface="+mn-lt"/>
                <a:cs typeface="Times New Roman" pitchFamily="18" charset="0"/>
                <a:sym typeface="Wingdings" pitchFamily="2" charset="2"/>
              </a:rPr>
              <a:t>preserved</a:t>
            </a:r>
            <a:r>
              <a:rPr lang="en-GB" sz="1900" dirty="0">
                <a:latin typeface="+mn-lt"/>
                <a:cs typeface="Times New Roman" pitchFamily="18" charset="0"/>
                <a:sym typeface="Wingdings" pitchFamily="2" charset="2"/>
              </a:rPr>
              <a:t> during transfer</a:t>
            </a:r>
            <a:endParaRPr lang="en-US" sz="1900" dirty="0">
              <a:latin typeface="+mn-lt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dirty="0">
              <a:latin typeface="+mn-lt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8" name="Rectangle 2"/>
          <p:cNvSpPr txBox="1">
            <a:spLocks noChangeArrowheads="1"/>
          </p:cNvSpPr>
          <p:nvPr/>
        </p:nvSpPr>
        <p:spPr bwMode="auto">
          <a:xfrm>
            <a:off x="990600" y="2286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kern="0" dirty="0"/>
              <a:t>Injection: Bunch-to-bucket transfer</a:t>
            </a:r>
          </a:p>
        </p:txBody>
      </p:sp>
    </p:spTree>
    <p:extLst>
      <p:ext uri="{BB962C8B-B14F-4D97-AF65-F5344CB8AC3E}">
        <p14:creationId xmlns:p14="http://schemas.microsoft.com/office/powerpoint/2010/main" val="2822131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Effect of a Mismatch</a:t>
            </a:r>
            <a:endParaRPr lang="fr-FR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57200" y="762000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Injected bunch: short length and large energy spread</a:t>
            </a:r>
            <a:br>
              <a:rPr lang="en-GB" sz="1800" dirty="0"/>
            </a:br>
            <a:r>
              <a:rPr lang="en-GB" sz="1800" dirty="0"/>
              <a:t>after 1/4 synchrotron period:  longer bunch with a smaller energy spread.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85800" y="1295400"/>
            <a:ext cx="7924800" cy="1752600"/>
            <a:chOff x="685800" y="1676400"/>
            <a:chExt cx="8229600" cy="2286000"/>
          </a:xfrm>
        </p:grpSpPr>
        <p:sp>
          <p:nvSpPr>
            <p:cNvPr id="86027" name="Oval 24"/>
            <p:cNvSpPr>
              <a:spLocks noChangeArrowheads="1"/>
            </p:cNvSpPr>
            <p:nvPr/>
          </p:nvSpPr>
          <p:spPr bwMode="auto">
            <a:xfrm>
              <a:off x="9144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8" name="Oval 25"/>
            <p:cNvSpPr>
              <a:spLocks noChangeArrowheads="1"/>
            </p:cNvSpPr>
            <p:nvPr/>
          </p:nvSpPr>
          <p:spPr bwMode="auto">
            <a:xfrm>
              <a:off x="51816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6029" name="Line 26"/>
            <p:cNvSpPr>
              <a:spLocks noChangeShapeType="1"/>
            </p:cNvSpPr>
            <p:nvPr/>
          </p:nvSpPr>
          <p:spPr bwMode="auto">
            <a:xfrm flipV="1">
              <a:off x="2209800" y="1828800"/>
              <a:ext cx="0" cy="213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0" name="Line 28"/>
            <p:cNvSpPr>
              <a:spLocks noChangeShapeType="1"/>
            </p:cNvSpPr>
            <p:nvPr/>
          </p:nvSpPr>
          <p:spPr bwMode="auto">
            <a:xfrm flipV="1">
              <a:off x="6477000" y="1981200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1" name="Line 29"/>
            <p:cNvSpPr>
              <a:spLocks noChangeShapeType="1"/>
            </p:cNvSpPr>
            <p:nvPr/>
          </p:nvSpPr>
          <p:spPr bwMode="auto">
            <a:xfrm>
              <a:off x="685800" y="2971800"/>
              <a:ext cx="304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2" name="Line 31"/>
            <p:cNvSpPr>
              <a:spLocks noChangeShapeType="1"/>
            </p:cNvSpPr>
            <p:nvPr/>
          </p:nvSpPr>
          <p:spPr bwMode="auto">
            <a:xfrm>
              <a:off x="4953000" y="2971800"/>
              <a:ext cx="3276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3" name="Text Box 32"/>
            <p:cNvSpPr txBox="1">
              <a:spLocks noChangeArrowheads="1"/>
            </p:cNvSpPr>
            <p:nvPr/>
          </p:nvSpPr>
          <p:spPr bwMode="auto">
            <a:xfrm>
              <a:off x="2209800" y="16764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dirty="0"/>
                <a:t>W</a:t>
              </a:r>
            </a:p>
          </p:txBody>
        </p:sp>
        <p:sp>
          <p:nvSpPr>
            <p:cNvPr id="86034" name="Text Box 33"/>
            <p:cNvSpPr txBox="1">
              <a:spLocks noChangeArrowheads="1"/>
            </p:cNvSpPr>
            <p:nvPr/>
          </p:nvSpPr>
          <p:spPr bwMode="auto">
            <a:xfrm>
              <a:off x="6553200" y="17526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/>
                <a:t>W</a:t>
              </a:r>
            </a:p>
          </p:txBody>
        </p:sp>
        <p:sp>
          <p:nvSpPr>
            <p:cNvPr id="86035" name="Text Box 34"/>
            <p:cNvSpPr txBox="1">
              <a:spLocks noChangeArrowheads="1"/>
            </p:cNvSpPr>
            <p:nvPr/>
          </p:nvSpPr>
          <p:spPr bwMode="auto">
            <a:xfrm>
              <a:off x="37338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 dirty="0">
                  <a:sym typeface="Symbol" charset="2"/>
                </a:rPr>
                <a:t></a:t>
              </a:r>
              <a:endParaRPr lang="fr-FR" sz="1800" b="1" dirty="0"/>
            </a:p>
          </p:txBody>
        </p:sp>
        <p:sp>
          <p:nvSpPr>
            <p:cNvPr id="86036" name="Text Box 35"/>
            <p:cNvSpPr txBox="1">
              <a:spLocks noChangeArrowheads="1"/>
            </p:cNvSpPr>
            <p:nvPr/>
          </p:nvSpPr>
          <p:spPr bwMode="auto">
            <a:xfrm>
              <a:off x="81534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>
                  <a:sym typeface="Symbol" charset="2"/>
                </a:rPr>
                <a:t></a:t>
              </a:r>
              <a:endParaRPr lang="fr-FR" sz="1800" b="1"/>
            </a:p>
          </p:txBody>
        </p:sp>
        <p:sp>
          <p:nvSpPr>
            <p:cNvPr id="86037" name="Oval 36"/>
            <p:cNvSpPr>
              <a:spLocks noChangeArrowheads="1"/>
            </p:cNvSpPr>
            <p:nvPr/>
          </p:nvSpPr>
          <p:spPr bwMode="auto">
            <a:xfrm>
              <a:off x="1981200" y="2514600"/>
              <a:ext cx="457200" cy="9144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8" name="Oval 37"/>
            <p:cNvSpPr>
              <a:spLocks noChangeArrowheads="1"/>
            </p:cNvSpPr>
            <p:nvPr/>
          </p:nvSpPr>
          <p:spPr bwMode="auto">
            <a:xfrm rot="5400000" flipH="1">
              <a:off x="6246118" y="2140927"/>
              <a:ext cx="457200" cy="16617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9" name="Freeform 38"/>
            <p:cNvSpPr>
              <a:spLocks/>
            </p:cNvSpPr>
            <p:nvPr/>
          </p:nvSpPr>
          <p:spPr bwMode="auto">
            <a:xfrm>
              <a:off x="1574800" y="2514600"/>
              <a:ext cx="635000" cy="228600"/>
            </a:xfrm>
            <a:custGeom>
              <a:avLst/>
              <a:gdLst>
                <a:gd name="T0" fmla="*/ 400 w 400"/>
                <a:gd name="T1" fmla="*/ 0 h 144"/>
                <a:gd name="T2" fmla="*/ 64 w 400"/>
                <a:gd name="T3" fmla="*/ 96 h 144"/>
                <a:gd name="T4" fmla="*/ 16 w 400"/>
                <a:gd name="T5" fmla="*/ 144 h 144"/>
                <a:gd name="T6" fmla="*/ 0 60000 65536"/>
                <a:gd name="T7" fmla="*/ 0 60000 65536"/>
                <a:gd name="T8" fmla="*/ 0 60000 65536"/>
                <a:gd name="T9" fmla="*/ 0 w 400"/>
                <a:gd name="T10" fmla="*/ 0 h 144"/>
                <a:gd name="T11" fmla="*/ 400 w 40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0" h="144">
                  <a:moveTo>
                    <a:pt x="400" y="0"/>
                  </a:moveTo>
                  <a:cubicBezTo>
                    <a:pt x="264" y="36"/>
                    <a:pt x="128" y="72"/>
                    <a:pt x="64" y="96"/>
                  </a:cubicBezTo>
                  <a:cubicBezTo>
                    <a:pt x="0" y="120"/>
                    <a:pt x="24" y="144"/>
                    <a:pt x="16" y="1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038600"/>
            <a:ext cx="5732665" cy="2087523"/>
          </a:xfrm>
          <a:prstGeom prst="rect">
            <a:avLst/>
          </a:prstGeom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57200" y="33528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For </a:t>
            </a:r>
            <a:r>
              <a:rPr lang="en-GB" sz="1800" dirty="0">
                <a:solidFill>
                  <a:srgbClr val="FF0000"/>
                </a:solidFill>
              </a:rPr>
              <a:t>larger amplitudes</a:t>
            </a:r>
            <a:r>
              <a:rPr lang="en-GB" sz="1800" dirty="0">
                <a:solidFill>
                  <a:srgbClr val="000000"/>
                </a:solidFill>
              </a:rPr>
              <a:t>, the angular phase space motion is slower 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(1/8 period shown below)    =&gt; can lead to </a:t>
            </a:r>
            <a:r>
              <a:rPr lang="en-GB" sz="1800" dirty="0" err="1">
                <a:solidFill>
                  <a:srgbClr val="FF0000"/>
                </a:solidFill>
              </a:rPr>
              <a:t>filamentation</a:t>
            </a:r>
            <a:r>
              <a:rPr lang="en-GB" sz="1800" dirty="0">
                <a:solidFill>
                  <a:srgbClr val="000000"/>
                </a:solidFill>
              </a:rPr>
              <a:t> and </a:t>
            </a:r>
            <a:r>
              <a:rPr lang="en-GB" sz="1800" dirty="0">
                <a:solidFill>
                  <a:srgbClr val="FF0000"/>
                </a:solidFill>
              </a:rPr>
              <a:t>emittance growth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22121" y="6096000"/>
            <a:ext cx="1881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stationary bucket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98721" y="6096000"/>
            <a:ext cx="2070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accelerating bucket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75121" y="5638800"/>
            <a:ext cx="705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W.Pirkl</a:t>
            </a:r>
            <a:endParaRPr lang="en-US" sz="1200" dirty="0"/>
          </a:p>
        </p:txBody>
      </p:sp>
      <p:grpSp>
        <p:nvGrpSpPr>
          <p:cNvPr id="30" name="Group 1107"/>
          <p:cNvGrpSpPr>
            <a:grpSpLocks/>
          </p:cNvGrpSpPr>
          <p:nvPr/>
        </p:nvGrpSpPr>
        <p:grpSpPr bwMode="auto">
          <a:xfrm>
            <a:off x="179512" y="4240138"/>
            <a:ext cx="2663882" cy="1451547"/>
            <a:chOff x="1624" y="278"/>
            <a:chExt cx="2762" cy="1576"/>
          </a:xfrm>
        </p:grpSpPr>
        <p:sp>
          <p:nvSpPr>
            <p:cNvPr id="32" name="Line 1029"/>
            <p:cNvSpPr>
              <a:spLocks noChangeShapeType="1"/>
            </p:cNvSpPr>
            <p:nvPr/>
          </p:nvSpPr>
          <p:spPr bwMode="auto">
            <a:xfrm flipH="1">
              <a:off x="2866" y="278"/>
              <a:ext cx="6" cy="1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grpSp>
          <p:nvGrpSpPr>
            <p:cNvPr id="33" name="Group 1030"/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49" name="Group 1031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53" name="Freeform 1032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54" name="Freeform 1033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grpSp>
            <p:nvGrpSpPr>
              <p:cNvPr id="50" name="Group 1034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51" name="Freeform 1035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52" name="Freeform 1036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</p:grpSp>
        <p:sp>
          <p:nvSpPr>
            <p:cNvPr id="34" name="Line 1037"/>
            <p:cNvSpPr>
              <a:spLocks noChangeShapeType="1"/>
            </p:cNvSpPr>
            <p:nvPr/>
          </p:nvSpPr>
          <p:spPr bwMode="auto">
            <a:xfrm flipV="1">
              <a:off x="1624" y="1213"/>
              <a:ext cx="2751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5" name="Freeform 1038"/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6" name="Freeform 1039"/>
            <p:cNvSpPr>
              <a:spLocks/>
            </p:cNvSpPr>
            <p:nvPr/>
          </p:nvSpPr>
          <p:spPr bwMode="auto">
            <a:xfrm>
              <a:off x="1698" y="1060"/>
              <a:ext cx="54" cy="153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9" name="Oval 1042"/>
            <p:cNvSpPr>
              <a:spLocks noChangeArrowheads="1"/>
            </p:cNvSpPr>
            <p:nvPr/>
          </p:nvSpPr>
          <p:spPr bwMode="auto">
            <a:xfrm>
              <a:off x="2890" y="1060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0" name="Oval 1043"/>
            <p:cNvSpPr>
              <a:spLocks noChangeArrowheads="1"/>
            </p:cNvSpPr>
            <p:nvPr/>
          </p:nvSpPr>
          <p:spPr bwMode="auto">
            <a:xfrm>
              <a:off x="3385" y="591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graphicFrame>
          <p:nvGraphicFramePr>
            <p:cNvPr id="42" name="Object 4"/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41200" imgH="215640" progId="Equation.3">
                    <p:embed/>
                  </p:oleObj>
                </mc:Choice>
                <mc:Fallback>
                  <p:oleObj name="Equation" r:id="rId4" imgW="241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2740521"/>
                </p:ext>
              </p:extLst>
            </p:nvPr>
          </p:nvGraphicFramePr>
          <p:xfrm>
            <a:off x="4230" y="1325"/>
            <a:ext cx="156" cy="1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39700" imgH="165100" progId="Equation.3">
                    <p:embed/>
                  </p:oleObj>
                </mc:Choice>
                <mc:Fallback>
                  <p:oleObj name="Equation" r:id="rId6" imgW="139700" imgH="165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0" y="1325"/>
                          <a:ext cx="156" cy="1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1047"/>
            <p:cNvSpPr>
              <a:spLocks noChangeShapeType="1"/>
            </p:cNvSpPr>
            <p:nvPr/>
          </p:nvSpPr>
          <p:spPr bwMode="auto">
            <a:xfrm flipH="1">
              <a:off x="2893" y="513"/>
              <a:ext cx="522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5" name="Oval 1048"/>
            <p:cNvSpPr>
              <a:spLocks noChangeArrowheads="1"/>
            </p:cNvSpPr>
            <p:nvPr/>
          </p:nvSpPr>
          <p:spPr bwMode="auto">
            <a:xfrm>
              <a:off x="3884" y="1060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7" name="Line 1052"/>
            <p:cNvSpPr>
              <a:spLocks noChangeShapeType="1"/>
            </p:cNvSpPr>
            <p:nvPr/>
          </p:nvSpPr>
          <p:spPr bwMode="auto">
            <a:xfrm flipH="1">
              <a:off x="2744" y="1060"/>
              <a:ext cx="74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</p:grp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57" name="TextBox 56"/>
          <p:cNvSpPr txBox="1"/>
          <p:nvPr/>
        </p:nvSpPr>
        <p:spPr>
          <a:xfrm>
            <a:off x="539552" y="5805264"/>
            <a:ext cx="1669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restoring force is</a:t>
            </a:r>
            <a:br>
              <a:rPr lang="en-US" sz="1400" dirty="0"/>
            </a:br>
            <a:r>
              <a:rPr lang="en-US" sz="1400" dirty="0"/>
              <a:t>non-linear </a:t>
            </a:r>
          </a:p>
        </p:txBody>
      </p:sp>
      <p:sp>
        <p:nvSpPr>
          <p:cNvPr id="58" name="Text Box 32"/>
          <p:cNvSpPr txBox="1">
            <a:spLocks noChangeArrowheads="1"/>
          </p:cNvSpPr>
          <p:nvPr/>
        </p:nvSpPr>
        <p:spPr bwMode="auto">
          <a:xfrm>
            <a:off x="4211960" y="4221088"/>
            <a:ext cx="440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/>
              <a:t>W</a:t>
            </a:r>
          </a:p>
        </p:txBody>
      </p:sp>
      <p:sp>
        <p:nvSpPr>
          <p:cNvPr id="59" name="Text Box 32"/>
          <p:cNvSpPr txBox="1">
            <a:spLocks noChangeArrowheads="1"/>
          </p:cNvSpPr>
          <p:nvPr/>
        </p:nvSpPr>
        <p:spPr bwMode="auto">
          <a:xfrm>
            <a:off x="7236296" y="4221088"/>
            <a:ext cx="440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/>
              <a:t>W</a:t>
            </a:r>
          </a:p>
        </p:txBody>
      </p:sp>
      <p:sp>
        <p:nvSpPr>
          <p:cNvPr id="60" name="Text Box 34"/>
          <p:cNvSpPr txBox="1">
            <a:spLocks noChangeArrowheads="1"/>
          </p:cNvSpPr>
          <p:nvPr/>
        </p:nvSpPr>
        <p:spPr bwMode="auto">
          <a:xfrm>
            <a:off x="5580112" y="5157192"/>
            <a:ext cx="2946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b="1" dirty="0">
                <a:sym typeface="Symbol" charset="2"/>
              </a:rPr>
              <a:t></a:t>
            </a:r>
            <a:endParaRPr lang="fr-FR" sz="1800" b="1" dirty="0"/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8388424" y="5157192"/>
            <a:ext cx="2946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b="1" dirty="0">
                <a:sym typeface="Symbol" charset="2"/>
              </a:rPr>
              <a:t></a:t>
            </a:r>
            <a:endParaRPr lang="fr-FR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2" name="Rectangle 32"/>
          <p:cNvSpPr>
            <a:spLocks noChangeArrowheads="1"/>
          </p:cNvSpPr>
          <p:nvPr/>
        </p:nvSpPr>
        <p:spPr bwMode="auto">
          <a:xfrm>
            <a:off x="777260" y="918737"/>
            <a:ext cx="7971204" cy="42203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63538" indent="-363538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28675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6663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4465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100" dirty="0">
                <a:latin typeface="+mn-lt"/>
              </a:rPr>
              <a:t>Long. emittance is only preserved for </a:t>
            </a:r>
            <a:r>
              <a:rPr lang="en-GB" altLang="en-US" sz="2100" dirty="0">
                <a:solidFill>
                  <a:srgbClr val="FF0000"/>
                </a:solidFill>
                <a:latin typeface="+mn-lt"/>
              </a:rPr>
              <a:t>correct RF voltage</a:t>
            </a:r>
            <a:endParaRPr lang="en-GB" altLang="en-US" sz="21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16833" name="Text Box 33"/>
          <p:cNvSpPr txBox="1">
            <a:spLocks noChangeArrowheads="1"/>
          </p:cNvSpPr>
          <p:nvPr/>
        </p:nvSpPr>
        <p:spPr bwMode="auto">
          <a:xfrm>
            <a:off x="1294423" y="1358900"/>
            <a:ext cx="29542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Matched case</a:t>
            </a:r>
          </a:p>
        </p:txBody>
      </p:sp>
      <p:sp>
        <p:nvSpPr>
          <p:cNvPr id="716834" name="Text Box 34"/>
          <p:cNvSpPr txBox="1">
            <a:spLocks noChangeArrowheads="1"/>
          </p:cNvSpPr>
          <p:nvPr/>
        </p:nvSpPr>
        <p:spPr bwMode="auto">
          <a:xfrm>
            <a:off x="4910986" y="1340768"/>
            <a:ext cx="36214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en-US" dirty="0">
                <a:latin typeface="+mn-lt"/>
              </a:rPr>
              <a:t>Longitudinal mismatch</a:t>
            </a:r>
          </a:p>
        </p:txBody>
      </p:sp>
      <p:sp>
        <p:nvSpPr>
          <p:cNvPr id="716835" name="Text Box 35"/>
          <p:cNvSpPr txBox="1">
            <a:spLocks noChangeArrowheads="1"/>
          </p:cNvSpPr>
          <p:nvPr/>
        </p:nvSpPr>
        <p:spPr bwMode="auto">
          <a:xfrm>
            <a:off x="270614" y="5570656"/>
            <a:ext cx="41050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100" dirty="0">
                <a:latin typeface="+mn-lt"/>
              </a:rPr>
              <a:t>Bunch is fine, </a:t>
            </a:r>
            <a:r>
              <a:rPr lang="de-DE" altLang="en-US" sz="2100" dirty="0">
                <a:solidFill>
                  <a:srgbClr val="1F497D"/>
                </a:solidFill>
                <a:latin typeface="+mn-lt"/>
              </a:rPr>
              <a:t>longitudinal emittance remains constant</a:t>
            </a:r>
          </a:p>
        </p:txBody>
      </p:sp>
      <p:sp>
        <p:nvSpPr>
          <p:cNvPr id="716836" name="Text Box 36"/>
          <p:cNvSpPr txBox="1">
            <a:spLocks noChangeArrowheads="1"/>
          </p:cNvSpPr>
          <p:nvPr/>
        </p:nvSpPr>
        <p:spPr bwMode="auto">
          <a:xfrm>
            <a:off x="4873868" y="5517232"/>
            <a:ext cx="4090619" cy="71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7188" indent="-357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Symbol" panose="05050102010706020507" pitchFamily="18" charset="2"/>
              <a:buChar char="®"/>
            </a:pPr>
            <a:r>
              <a:rPr lang="de-DE" altLang="en-US" sz="2031" dirty="0">
                <a:latin typeface="+mn-lt"/>
              </a:rPr>
              <a:t>Dilution of bunch results in </a:t>
            </a:r>
            <a:r>
              <a:rPr lang="de-DE" altLang="en-US" sz="2031" dirty="0">
                <a:solidFill>
                  <a:srgbClr val="1F497D"/>
                </a:solidFill>
                <a:latin typeface="+mn-lt"/>
              </a:rPr>
              <a:t>increase of long. emittance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+mn-lt"/>
            </a:endParaRPr>
          </a:p>
        </p:txBody>
      </p:sp>
      <p:pic>
        <p:nvPicPr>
          <p:cNvPr id="4" name="SFTPROInjectionMatched_compressed_TRaq4t.mp4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5800" y="1754857"/>
            <a:ext cx="3810000" cy="3762375"/>
          </a:xfrm>
        </p:spPr>
      </p:pic>
      <p:pic>
        <p:nvPicPr>
          <p:cNvPr id="6" name="SFTPROInjectionMissMatch_compressed_kbNEyv.mp4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1772816"/>
            <a:ext cx="3810000" cy="3762375"/>
          </a:xfrm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b="0" dirty="0">
                <a:latin typeface="+mn-lt"/>
              </a:rPr>
              <a:t>Effect of a Mismatch (2)</a:t>
            </a:r>
            <a:endParaRPr lang="fr-FR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004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hase-space_match_SlBPA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3528" y="1772816"/>
            <a:ext cx="4494062" cy="4464496"/>
          </a:xfrm>
          <a:prstGeom prst="rect">
            <a:avLst/>
          </a:prstGeom>
        </p:spPr>
      </p:pic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Effect of a Mismatch (3)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Evolution of an injected beam for the first 100 turns.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For a mismatched transfer, the emittance increases (right).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19672" y="6093296"/>
            <a:ext cx="1575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matched beam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48064" y="6093296"/>
            <a:ext cx="3228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mismatched beam – phase error</a:t>
            </a:r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pic>
        <p:nvPicPr>
          <p:cNvPr id="3" name="phase-space-phaseerror_eievgw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14419" y="1772816"/>
            <a:ext cx="409545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5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 Rotation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Phase space motion can be used to make short bunches.</a:t>
            </a:r>
          </a:p>
          <a:p>
            <a:pPr>
              <a:spcBef>
                <a:spcPct val="50000"/>
              </a:spcBef>
            </a:pPr>
            <a:r>
              <a:rPr lang="en-GB" sz="1800" dirty="0"/>
              <a:t>Start with a long bunch and extract or recapture when it’s short.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49518" y="6093296"/>
            <a:ext cx="128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 beam</a:t>
            </a:r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72" y="1772816"/>
            <a:ext cx="2006600" cy="4165600"/>
          </a:xfrm>
          <a:prstGeom prst="rect">
            <a:avLst/>
          </a:prstGeom>
        </p:spPr>
      </p:pic>
      <p:pic>
        <p:nvPicPr>
          <p:cNvPr id="7" name="phase-space-rotate2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88024" y="1772816"/>
            <a:ext cx="20066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6858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Fast Turn-On</a:t>
            </a:r>
            <a:endParaRPr lang="fr-FR" dirty="0"/>
          </a:p>
        </p:txBody>
      </p:sp>
      <p:sp>
        <p:nvSpPr>
          <p:cNvPr id="90117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18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90119" name="Picture 25" descr="fastturn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540000">
            <a:off x="304800" y="1219200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Adiabatic Turn-On</a:t>
            </a:r>
            <a:endParaRPr lang="fr-FR" dirty="0"/>
          </a:p>
        </p:txBody>
      </p:sp>
      <p:sp>
        <p:nvSpPr>
          <p:cNvPr id="88069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70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88071" name="Picture 25" descr="cap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benedikt-alvarez_Page_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87437"/>
            <a:ext cx="8737352" cy="5123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616530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</a:rPr>
              <a:t>Use double splitting at 25 </a:t>
            </a:r>
            <a:r>
              <a:rPr lang="en-US" sz="1800" b="1" dirty="0" err="1">
                <a:effectLst/>
              </a:rPr>
              <a:t>GeV</a:t>
            </a:r>
            <a:r>
              <a:rPr lang="en-US" sz="1800" b="1" dirty="0">
                <a:effectLst/>
              </a:rPr>
              <a:t> to generate 50ns bunch trains instead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31304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Generating a 25ns Bunch Train in the 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370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7"/>
          <p:cNvSpPr txBox="1">
            <a:spLocks noChangeArrowheads="1"/>
          </p:cNvSpPr>
          <p:nvPr/>
        </p:nvSpPr>
        <p:spPr bwMode="auto">
          <a:xfrm>
            <a:off x="1203082" y="764704"/>
            <a:ext cx="5956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1. Inject four bunches</a:t>
            </a:r>
          </a:p>
        </p:txBody>
      </p:sp>
      <p:sp>
        <p:nvSpPr>
          <p:cNvPr id="70661" name="Line 8"/>
          <p:cNvSpPr>
            <a:spLocks noChangeShapeType="1"/>
          </p:cNvSpPr>
          <p:nvPr/>
        </p:nvSpPr>
        <p:spPr bwMode="auto">
          <a:xfrm rot="10800000" flipV="1">
            <a:off x="4973515" y="2183928"/>
            <a:ext cx="0" cy="9890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Text Box 9"/>
          <p:cNvSpPr txBox="1">
            <a:spLocks noChangeArrowheads="1"/>
          </p:cNvSpPr>
          <p:nvPr/>
        </p:nvSpPr>
        <p:spPr bwMode="auto">
          <a:xfrm>
            <a:off x="1217736" y="2245220"/>
            <a:ext cx="436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   Wait 1.2 s for second injection</a:t>
            </a:r>
          </a:p>
        </p:txBody>
      </p:sp>
      <p:sp>
        <p:nvSpPr>
          <p:cNvPr id="70663" name="Text Box 10"/>
          <p:cNvSpPr txBox="1">
            <a:spLocks noChangeArrowheads="1"/>
          </p:cNvSpPr>
          <p:nvPr/>
        </p:nvSpPr>
        <p:spPr bwMode="auto">
          <a:xfrm>
            <a:off x="1217736" y="2677268"/>
            <a:ext cx="342460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2. Inject two bunches</a:t>
            </a:r>
            <a:endParaRPr lang="en-US">
              <a:cs typeface="Times New Roman" charset="0"/>
            </a:endParaRPr>
          </a:p>
        </p:txBody>
      </p:sp>
      <p:sp>
        <p:nvSpPr>
          <p:cNvPr id="70664" name="Text Box 11"/>
          <p:cNvSpPr txBox="1">
            <a:spLocks noChangeArrowheads="1"/>
          </p:cNvSpPr>
          <p:nvPr/>
        </p:nvSpPr>
        <p:spPr bwMode="auto">
          <a:xfrm>
            <a:off x="1217734" y="4277468"/>
            <a:ext cx="45784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3. Triple split after second injection</a:t>
            </a:r>
            <a:endParaRPr lang="en-US" dirty="0">
              <a:cs typeface="Times New Roman" charset="0"/>
            </a:endParaRPr>
          </a:p>
        </p:txBody>
      </p:sp>
      <p:sp>
        <p:nvSpPr>
          <p:cNvPr id="70665" name="Text Box 12"/>
          <p:cNvSpPr txBox="1">
            <a:spLocks noChangeArrowheads="1"/>
          </p:cNvSpPr>
          <p:nvPr/>
        </p:nvSpPr>
        <p:spPr bwMode="auto">
          <a:xfrm>
            <a:off x="3938954" y="796454"/>
            <a:ext cx="211015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180 ns, 1.3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70666" name="Text Box 13"/>
          <p:cNvSpPr txBox="1">
            <a:spLocks noChangeArrowheads="1"/>
          </p:cNvSpPr>
          <p:nvPr/>
        </p:nvSpPr>
        <p:spPr bwMode="auto">
          <a:xfrm>
            <a:off x="4018085" y="5682406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0.7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0667" name="Picture 17" descr="4BunchesH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1191741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8" name="Picture 18" descr="6BunchesH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3074142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9" descr="18BunchesH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4658467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70" name="Line 20"/>
          <p:cNvSpPr>
            <a:spLocks noChangeShapeType="1"/>
          </p:cNvSpPr>
          <p:nvPr/>
        </p:nvSpPr>
        <p:spPr bwMode="auto">
          <a:xfrm rot="10800000" flipV="1">
            <a:off x="6049108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Line 21"/>
          <p:cNvSpPr>
            <a:spLocks noChangeShapeType="1"/>
          </p:cNvSpPr>
          <p:nvPr/>
        </p:nvSpPr>
        <p:spPr bwMode="auto">
          <a:xfrm rot="10800000" flipV="1">
            <a:off x="5697416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2" name="Line 22"/>
          <p:cNvSpPr>
            <a:spLocks noChangeShapeType="1"/>
          </p:cNvSpPr>
          <p:nvPr/>
        </p:nvSpPr>
        <p:spPr bwMode="auto">
          <a:xfrm rot="10800000" flipH="1" flipV="1">
            <a:off x="6049108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Text Box 23"/>
          <p:cNvSpPr txBox="1">
            <a:spLocks noChangeArrowheads="1"/>
          </p:cNvSpPr>
          <p:nvPr/>
        </p:nvSpPr>
        <p:spPr bwMode="auto">
          <a:xfrm>
            <a:off x="1217736" y="6090393"/>
            <a:ext cx="6594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4. Accelerate from 1.4 </a:t>
            </a:r>
            <a:r>
              <a:rPr lang="en-US" sz="2000" b="1" dirty="0" err="1"/>
              <a:t>GeV</a:t>
            </a:r>
            <a:r>
              <a:rPr lang="en-US" sz="2000" b="1" dirty="0"/>
              <a:t> (</a:t>
            </a:r>
            <a:r>
              <a:rPr lang="en-US" sz="2000" b="1" dirty="0" err="1"/>
              <a:t>E</a:t>
            </a:r>
            <a:r>
              <a:rPr lang="en-US" sz="2000" b="1" baseline="-25000" dirty="0" err="1"/>
              <a:t>kin</a:t>
            </a:r>
            <a:r>
              <a:rPr lang="en-US" sz="2000" b="1" dirty="0"/>
              <a:t>) to 26 </a:t>
            </a:r>
            <a:r>
              <a:rPr lang="en-US" sz="2000" b="1" dirty="0" err="1"/>
              <a:t>GeV</a:t>
            </a:r>
            <a:endParaRPr lang="en-US" dirty="0">
              <a:cs typeface="Times New Roman" charset="0"/>
            </a:endParaRPr>
          </a:p>
        </p:txBody>
      </p:sp>
      <p:sp>
        <p:nvSpPr>
          <p:cNvPr id="70674" name="Line 24"/>
          <p:cNvSpPr>
            <a:spLocks noChangeShapeType="1"/>
          </p:cNvSpPr>
          <p:nvPr/>
        </p:nvSpPr>
        <p:spPr bwMode="auto">
          <a:xfrm rot="10800000" flipV="1">
            <a:off x="8190035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5" name="Line 25"/>
          <p:cNvSpPr>
            <a:spLocks noChangeShapeType="1"/>
          </p:cNvSpPr>
          <p:nvPr/>
        </p:nvSpPr>
        <p:spPr bwMode="auto">
          <a:xfrm rot="10800000" flipV="1">
            <a:off x="7838343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6" name="Line 26"/>
          <p:cNvSpPr>
            <a:spLocks noChangeShapeType="1"/>
          </p:cNvSpPr>
          <p:nvPr/>
        </p:nvSpPr>
        <p:spPr bwMode="auto">
          <a:xfrm rot="10800000" flipH="1" flipV="1">
            <a:off x="8190035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35811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971600" y="868364"/>
            <a:ext cx="7776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5. During acceleration: longitudinal emittance blow-up: </a:t>
            </a:r>
            <a:r>
              <a:rPr lang="en-US" sz="2000" b="1">
                <a:solidFill>
                  <a:srgbClr val="0000FF"/>
                </a:solidFill>
              </a:rPr>
              <a:t>0.7 – 1.3 eVs</a:t>
            </a:r>
            <a:endParaRPr lang="en-US" sz="2000" b="1"/>
          </a:p>
        </p:txBody>
      </p:sp>
      <p:pic>
        <p:nvPicPr>
          <p:cNvPr id="72709" name="Picture 18" descr="18BunchesH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1484784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19" descr="36BunchesH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3098305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20" descr="72BunchesH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4711452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4" name="Text Box 23"/>
          <p:cNvSpPr txBox="1">
            <a:spLocks noChangeArrowheads="1"/>
          </p:cNvSpPr>
          <p:nvPr/>
        </p:nvSpPr>
        <p:spPr bwMode="auto">
          <a:xfrm>
            <a:off x="971600" y="2641105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6. Double split (</a:t>
            </a:r>
            <a:r>
              <a:rPr lang="en-US" sz="2000" b="1" i="1" dirty="0"/>
              <a:t>h</a:t>
            </a:r>
            <a:r>
              <a:rPr lang="en-US" sz="2000" b="1" dirty="0"/>
              <a:t>21 → </a:t>
            </a:r>
            <a:r>
              <a:rPr lang="en-US" sz="2000" b="1" i="1" dirty="0"/>
              <a:t>h</a:t>
            </a:r>
            <a:r>
              <a:rPr lang="en-US" sz="2000" b="1" dirty="0"/>
              <a:t>42</a:t>
            </a:r>
            <a:r>
              <a:rPr lang="en-US" b="1" dirty="0"/>
              <a:t>)</a:t>
            </a:r>
          </a:p>
        </p:txBody>
      </p:sp>
      <p:sp>
        <p:nvSpPr>
          <p:cNvPr id="72715" name="Text Box 24"/>
          <p:cNvSpPr txBox="1">
            <a:spLocks noChangeArrowheads="1"/>
          </p:cNvSpPr>
          <p:nvPr/>
        </p:nvSpPr>
        <p:spPr bwMode="auto">
          <a:xfrm>
            <a:off x="971600" y="4254253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7. Double split (</a:t>
            </a:r>
            <a:r>
              <a:rPr lang="en-US" sz="2000" b="1" i="1" dirty="0"/>
              <a:t>h</a:t>
            </a:r>
            <a:r>
              <a:rPr lang="en-US" sz="2000" b="1" dirty="0"/>
              <a:t>42 → </a:t>
            </a:r>
            <a:r>
              <a:rPr lang="en-US" sz="2000" b="1" i="1" dirty="0"/>
              <a:t>h</a:t>
            </a:r>
            <a:r>
              <a:rPr lang="en-US" sz="2000" b="1" dirty="0"/>
              <a:t>84</a:t>
            </a:r>
            <a:r>
              <a:rPr lang="en-US" b="1" dirty="0"/>
              <a:t>)</a:t>
            </a:r>
          </a:p>
        </p:txBody>
      </p:sp>
      <p:sp>
        <p:nvSpPr>
          <p:cNvPr id="72716" name="Line 25"/>
          <p:cNvSpPr>
            <a:spLocks noChangeShapeType="1"/>
          </p:cNvSpPr>
          <p:nvPr/>
        </p:nvSpPr>
        <p:spPr bwMode="auto">
          <a:xfrm rot="10800000" flipH="1" flipV="1">
            <a:off x="7246378" y="2564905"/>
            <a:ext cx="79131" cy="531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Line 26"/>
          <p:cNvSpPr>
            <a:spLocks noChangeShapeType="1"/>
          </p:cNvSpPr>
          <p:nvPr/>
        </p:nvSpPr>
        <p:spPr bwMode="auto">
          <a:xfrm rot="10800000" flipV="1">
            <a:off x="7143801" y="2564904"/>
            <a:ext cx="102577" cy="528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Line 27"/>
          <p:cNvSpPr>
            <a:spLocks noChangeShapeType="1"/>
          </p:cNvSpPr>
          <p:nvPr/>
        </p:nvSpPr>
        <p:spPr bwMode="auto">
          <a:xfrm rot="10800000" flipH="1" flipV="1">
            <a:off x="7964416" y="2566492"/>
            <a:ext cx="79131" cy="5318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9" name="Line 28"/>
          <p:cNvSpPr>
            <a:spLocks noChangeShapeType="1"/>
          </p:cNvSpPr>
          <p:nvPr/>
        </p:nvSpPr>
        <p:spPr bwMode="auto">
          <a:xfrm rot="10800000" flipV="1">
            <a:off x="7861839" y="2566493"/>
            <a:ext cx="102577" cy="5286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0" name="Text Box 29"/>
          <p:cNvSpPr txBox="1">
            <a:spLocks noChangeArrowheads="1"/>
          </p:cNvSpPr>
          <p:nvPr/>
        </p:nvSpPr>
        <p:spPr bwMode="auto">
          <a:xfrm>
            <a:off x="971600" y="5696421"/>
            <a:ext cx="7518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10. Fine synchronization, bunch rotation </a:t>
            </a:r>
            <a:r>
              <a:rPr lang="en-US" sz="2000" b="1" dirty="0">
                <a:cs typeface="Times New Roman" charset="0"/>
              </a:rPr>
              <a:t>→ Extraction!</a:t>
            </a:r>
          </a:p>
        </p:txBody>
      </p:sp>
      <p:sp>
        <p:nvSpPr>
          <p:cNvPr id="72721" name="Line 30"/>
          <p:cNvSpPr>
            <a:spLocks noChangeShapeType="1"/>
          </p:cNvSpPr>
          <p:nvPr/>
        </p:nvSpPr>
        <p:spPr bwMode="auto">
          <a:xfrm rot="10800000" flipH="1" flipV="1">
            <a:off x="7331370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2" name="Line 31"/>
          <p:cNvSpPr>
            <a:spLocks noChangeShapeType="1"/>
          </p:cNvSpPr>
          <p:nvPr/>
        </p:nvSpPr>
        <p:spPr bwMode="auto">
          <a:xfrm rot="10800000" flipV="1">
            <a:off x="728447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3" name="Line 32"/>
          <p:cNvSpPr>
            <a:spLocks noChangeShapeType="1"/>
          </p:cNvSpPr>
          <p:nvPr/>
        </p:nvSpPr>
        <p:spPr bwMode="auto">
          <a:xfrm rot="10800000" flipH="1" flipV="1">
            <a:off x="7149662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4" name="Line 33"/>
          <p:cNvSpPr>
            <a:spLocks noChangeShapeType="1"/>
          </p:cNvSpPr>
          <p:nvPr/>
        </p:nvSpPr>
        <p:spPr bwMode="auto">
          <a:xfrm rot="10800000" flipV="1">
            <a:off x="7102770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5" name="Line 34"/>
          <p:cNvSpPr>
            <a:spLocks noChangeShapeType="1"/>
          </p:cNvSpPr>
          <p:nvPr/>
        </p:nvSpPr>
        <p:spPr bwMode="auto">
          <a:xfrm rot="10800000" flipH="1" flipV="1">
            <a:off x="7861839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6" name="Line 35"/>
          <p:cNvSpPr>
            <a:spLocks noChangeShapeType="1"/>
          </p:cNvSpPr>
          <p:nvPr/>
        </p:nvSpPr>
        <p:spPr bwMode="auto">
          <a:xfrm rot="10800000" flipV="1">
            <a:off x="781494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7" name="Line 36"/>
          <p:cNvSpPr>
            <a:spLocks noChangeShapeType="1"/>
          </p:cNvSpPr>
          <p:nvPr/>
        </p:nvSpPr>
        <p:spPr bwMode="auto">
          <a:xfrm rot="10800000" flipH="1" flipV="1">
            <a:off x="8042080" y="4160590"/>
            <a:ext cx="42497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Line 37"/>
          <p:cNvSpPr>
            <a:spLocks noChangeShapeType="1"/>
          </p:cNvSpPr>
          <p:nvPr/>
        </p:nvSpPr>
        <p:spPr bwMode="auto">
          <a:xfrm rot="10800000" flipV="1">
            <a:off x="7995189" y="4170115"/>
            <a:ext cx="45427" cy="5445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9" name="Text Box 38"/>
          <p:cNvSpPr txBox="1">
            <a:spLocks noChangeArrowheads="1"/>
          </p:cNvSpPr>
          <p:nvPr/>
        </p:nvSpPr>
        <p:spPr bwMode="auto">
          <a:xfrm>
            <a:off x="4410858" y="4298703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FF"/>
                </a:solidFill>
              </a:rPr>
              <a:t>~ 0.35 eVs, 4 ns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98897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348905"/>
            <a:ext cx="1944216" cy="62910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Gain</a:t>
            </a:r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68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1052736"/>
                <a:ext cx="8663880" cy="57980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800" dirty="0"/>
                  <a:t>The acceleration increases the </a:t>
                </a:r>
                <a:r>
                  <a:rPr lang="en-GB" sz="1800" b="1" dirty="0">
                    <a:solidFill>
                      <a:srgbClr val="006600"/>
                    </a:solidFill>
                  </a:rPr>
                  <a:t>momentum</a:t>
                </a:r>
                <a:r>
                  <a:rPr lang="en-GB" sz="1800" dirty="0">
                    <a:solidFill>
                      <a:srgbClr val="006600"/>
                    </a:solidFill>
                  </a:rPr>
                  <a:t>,</a:t>
                </a:r>
                <a:r>
                  <a:rPr lang="en-GB" sz="1800" dirty="0"/>
                  <a:t> providing </a:t>
                </a:r>
                <a:r>
                  <a:rPr lang="en-GB" sz="1800" b="1" dirty="0">
                    <a:solidFill>
                      <a:srgbClr val="006600"/>
                    </a:solidFill>
                  </a:rPr>
                  <a:t>kinetic energy</a:t>
                </a:r>
                <a:r>
                  <a:rPr lang="en-GB" sz="1800" dirty="0"/>
                  <a:t> to the charged particles.</a:t>
                </a:r>
                <a:br>
                  <a:rPr lang="en-GB" sz="1800" dirty="0"/>
                </a:br>
                <a:endParaRPr lang="en-GB" sz="1800" dirty="0"/>
              </a:p>
              <a:p>
                <a:r>
                  <a:rPr lang="en-GB" sz="1800" dirty="0"/>
                  <a:t>In relativistic dynamics, </a:t>
                </a:r>
                <a:r>
                  <a:rPr lang="en-GB" sz="1800" dirty="0">
                    <a:solidFill>
                      <a:srgbClr val="FF0000"/>
                    </a:solidFill>
                  </a:rPr>
                  <a:t>total </a:t>
                </a:r>
                <a:r>
                  <a:rPr lang="en-GB" sz="1800" dirty="0">
                    <a:solidFill>
                      <a:srgbClr val="FF3300"/>
                    </a:solidFill>
                  </a:rPr>
                  <a:t>energy</a:t>
                </a:r>
                <a:r>
                  <a:rPr lang="en-GB" sz="1800" dirty="0">
                    <a:solidFill>
                      <a:srgbClr val="FF0000"/>
                    </a:solidFill>
                  </a:rPr>
                  <a:t> </a:t>
                </a:r>
                <a:r>
                  <a:rPr lang="en-GB" sz="1800" i="1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E</a:t>
                </a:r>
                <a:r>
                  <a:rPr lang="en-GB" sz="1800" dirty="0">
                    <a:solidFill>
                      <a:srgbClr val="FF0000"/>
                    </a:solidFill>
                  </a:rPr>
                  <a:t> </a:t>
                </a:r>
                <a:r>
                  <a:rPr lang="en-GB" sz="1800" dirty="0">
                    <a:solidFill>
                      <a:srgbClr val="000000"/>
                    </a:solidFill>
                  </a:rPr>
                  <a:t>and</a:t>
                </a:r>
                <a:r>
                  <a:rPr lang="en-GB" sz="1800" dirty="0">
                    <a:solidFill>
                      <a:srgbClr val="FF3300"/>
                    </a:solidFill>
                  </a:rPr>
                  <a:t> momentum</a:t>
                </a:r>
                <a:r>
                  <a:rPr lang="en-GB" sz="1800" dirty="0">
                    <a:solidFill>
                      <a:srgbClr val="FF0000"/>
                    </a:solidFill>
                  </a:rPr>
                  <a:t> </a:t>
                </a:r>
                <a:r>
                  <a:rPr lang="en-GB" sz="1800" i="1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p</a:t>
                </a:r>
                <a:r>
                  <a:rPr lang="en-GB" sz="1800" dirty="0">
                    <a:solidFill>
                      <a:srgbClr val="FF0000"/>
                    </a:solidFill>
                  </a:rPr>
                  <a:t> </a:t>
                </a:r>
                <a:r>
                  <a:rPr lang="en-GB" sz="1800" dirty="0">
                    <a:solidFill>
                      <a:srgbClr val="000000"/>
                    </a:solidFill>
                  </a:rPr>
                  <a:t>are</a:t>
                </a:r>
                <a:r>
                  <a:rPr lang="en-GB" sz="1800" dirty="0">
                    <a:solidFill>
                      <a:srgbClr val="FF3300"/>
                    </a:solidFill>
                  </a:rPr>
                  <a:t> linked by</a:t>
                </a: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r>
                  <a:rPr lang="en-GB" sz="1800" i="1" dirty="0">
                    <a:latin typeface="Times New Roman"/>
                    <a:cs typeface="Times New Roman"/>
                  </a:rPr>
                  <a:t>							W kinetic energy</a:t>
                </a:r>
                <a:endParaRPr lang="en-GB" sz="1800" dirty="0">
                  <a:solidFill>
                    <a:srgbClr val="FF3300"/>
                  </a:solidFill>
                </a:endParaRPr>
              </a:p>
              <a:p>
                <a:r>
                  <a:rPr lang="en-GB" sz="1000" dirty="0">
                    <a:solidFill>
                      <a:srgbClr val="FF3300"/>
                    </a:solidFill>
                  </a:rPr>
                  <a:t>							</a:t>
                </a:r>
                <a:r>
                  <a:rPr lang="en-GB" sz="1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GB" sz="1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GB" sz="1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rest energy</a:t>
                </a: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r>
                  <a:rPr lang="en-GB" sz="1800" dirty="0"/>
                  <a:t>Hence: </a:t>
                </a:r>
                <a:endParaRPr lang="en-GB" sz="1200" dirty="0"/>
              </a:p>
              <a:p>
                <a:endParaRPr lang="en-GB" sz="1200" dirty="0">
                  <a:solidFill>
                    <a:srgbClr val="FF3300"/>
                  </a:solidFill>
                </a:endParaRP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The rate of </a:t>
                </a:r>
                <a:r>
                  <a:rPr lang="en-GB" sz="1800" dirty="0">
                    <a:solidFill>
                      <a:srgbClr val="FF0000"/>
                    </a:solidFill>
                  </a:rPr>
                  <a:t>energy gain per unit length </a:t>
                </a:r>
                <a:r>
                  <a:rPr lang="en-GB" sz="1800" dirty="0">
                    <a:solidFill>
                      <a:srgbClr val="000000"/>
                    </a:solidFill>
                  </a:rPr>
                  <a:t>of acceleration (along z) is then:</a:t>
                </a:r>
              </a:p>
              <a:p>
                <a:endParaRPr lang="en-GB" sz="700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sz="1800" dirty="0">
                  <a:solidFill>
                    <a:srgbClr val="000000"/>
                  </a:solidFill>
                </a:endParaRPr>
              </a:p>
              <a:p>
                <a:endParaRPr lang="en-GB" sz="1050" dirty="0">
                  <a:solidFill>
                    <a:srgbClr val="000000"/>
                  </a:solidFill>
                </a:endParaRP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and the kinetic </a:t>
                </a:r>
                <a:r>
                  <a:rPr lang="en-GB" sz="1800" dirty="0">
                    <a:solidFill>
                      <a:srgbClr val="FF0000"/>
                    </a:solidFill>
                  </a:rPr>
                  <a:t>energy gained</a:t>
                </a:r>
                <a:r>
                  <a:rPr lang="en-GB" sz="1800" dirty="0">
                    <a:solidFill>
                      <a:srgbClr val="000000"/>
                    </a:solidFill>
                  </a:rPr>
                  <a:t> from the field along the z path is:</a:t>
                </a:r>
              </a:p>
              <a:p>
                <a:br>
                  <a:rPr lang="en-GB" sz="1100" dirty="0">
                    <a:solidFill>
                      <a:srgbClr val="000000"/>
                    </a:solidFill>
                  </a:rPr>
                </a:br>
                <a:r>
                  <a:rPr lang="en-GB" sz="11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𝑑𝑊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𝑑𝐸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𝑑𝑧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</a:rPr>
                  <a:t> 	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𝑞𝑉</m:t>
                        </m:r>
                      </m:e>
                    </m:nary>
                  </m:oMath>
                </a14:m>
                <a:br>
                  <a:rPr lang="en-GB" sz="1600" dirty="0">
                    <a:solidFill>
                      <a:srgbClr val="000000"/>
                    </a:solidFill>
                  </a:rPr>
                </a:br>
                <a:endParaRPr lang="en-GB" sz="1000" dirty="0">
                  <a:solidFill>
                    <a:srgbClr val="000000"/>
                  </a:solidFill>
                </a:endParaRP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where </a:t>
                </a:r>
                <a:r>
                  <a:rPr lang="en-GB" sz="1800" i="1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V </a:t>
                </a:r>
                <a:r>
                  <a:rPr lang="en-GB" sz="1800" dirty="0">
                    <a:solidFill>
                      <a:srgbClr val="000000"/>
                    </a:solidFill>
                  </a:rPr>
                  <a:t>is just a potential.</a:t>
                </a: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2356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1052736"/>
                <a:ext cx="8663880" cy="5798062"/>
              </a:xfrm>
              <a:prstGeom prst="rect">
                <a:avLst/>
              </a:prstGeom>
              <a:blipFill>
                <a:blip r:embed="rId4"/>
                <a:stretch>
                  <a:fillRect l="-732" t="-656" b="-196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942166"/>
              </p:ext>
            </p:extLst>
          </p:nvPr>
        </p:nvGraphicFramePr>
        <p:xfrm>
          <a:off x="1475929" y="2348880"/>
          <a:ext cx="17145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38080" imgH="241200" progId="Equation.3">
                  <p:embed/>
                </p:oleObj>
              </mc:Choice>
              <mc:Fallback>
                <p:oleObj name="Equation" r:id="rId5" imgW="838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929" y="2348880"/>
                        <a:ext cx="17145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089622"/>
              </p:ext>
            </p:extLst>
          </p:nvPr>
        </p:nvGraphicFramePr>
        <p:xfrm>
          <a:off x="1475656" y="3178880"/>
          <a:ext cx="12001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71320" imgH="203040" progId="Equation.3">
                  <p:embed/>
                </p:oleObj>
              </mc:Choice>
              <mc:Fallback>
                <p:oleObj name="Equation" r:id="rId7" imgW="571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178880"/>
                        <a:ext cx="120015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0"/>
          <p:cNvSpPr>
            <a:spLocks noChangeShapeType="1"/>
          </p:cNvSpPr>
          <p:nvPr/>
        </p:nvSpPr>
        <p:spPr bwMode="auto">
          <a:xfrm>
            <a:off x="4139952" y="566124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338693"/>
              </p:ext>
            </p:extLst>
          </p:nvPr>
        </p:nvGraphicFramePr>
        <p:xfrm>
          <a:off x="4644008" y="2420913"/>
          <a:ext cx="1651949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825500" imgH="215900" progId="Equation.3">
                  <p:embed/>
                </p:oleObj>
              </mc:Choice>
              <mc:Fallback>
                <p:oleObj name="Equation" r:id="rId9" imgW="825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4008" y="2420913"/>
                        <a:ext cx="1651949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068774"/>
              </p:ext>
            </p:extLst>
          </p:nvPr>
        </p:nvGraphicFramePr>
        <p:xfrm>
          <a:off x="4052888" y="3137272"/>
          <a:ext cx="46974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705100" imgH="292100" progId="Equation.3">
                  <p:embed/>
                </p:oleObj>
              </mc:Choice>
              <mc:Fallback>
                <p:oleObj name="Equation" r:id="rId11" imgW="2705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2888" y="3137272"/>
                        <a:ext cx="4697412" cy="50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574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" descr="LHC25FourSpl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78" y="3429000"/>
            <a:ext cx="2941027" cy="28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3" descr="LHC25Inj2AllBu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685" y="3428999"/>
            <a:ext cx="284577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LHC25CycleForPresent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38" y="701659"/>
            <a:ext cx="7948246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AutoShape 6"/>
          <p:cNvSpPr>
            <a:spLocks noChangeArrowheads="1"/>
          </p:cNvSpPr>
          <p:nvPr/>
        </p:nvSpPr>
        <p:spPr bwMode="auto">
          <a:xfrm>
            <a:off x="3932734" y="2276872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827584" y="2987660"/>
            <a:ext cx="34239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/>
              <a:t>Triple splitting after 2</a:t>
            </a:r>
            <a:r>
              <a:rPr lang="en-US" sz="1800" b="1" baseline="30000" dirty="0"/>
              <a:t>nd</a:t>
            </a:r>
            <a:r>
              <a:rPr lang="en-US" sz="1800" b="1" dirty="0"/>
              <a:t> injection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663353" y="2987660"/>
            <a:ext cx="316523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/>
              <a:t>Split in four at flat-top energy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19672" y="1235060"/>
            <a:ext cx="2496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/>
              <a:t>Inject 4+2 bunches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 rot="-5400000">
            <a:off x="7188445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 rot="-5400000">
            <a:off x="3601183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 flipV="1">
            <a:off x="4423637" y="1463659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4212622" y="1692259"/>
            <a:ext cx="492369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773723" y="76200"/>
            <a:ext cx="837027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0"/>
              </a:spcBef>
            </a:pPr>
            <a:endParaRPr lang="en-GB" sz="3200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539552" y="6324600"/>
            <a:ext cx="8393433" cy="457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charset="0"/>
              <a:buNone/>
            </a:pPr>
            <a:r>
              <a:rPr lang="en-GB" sz="1800" b="1" dirty="0">
                <a:cs typeface="Times New Roman" charset="0"/>
                <a:sym typeface="Wingdings" charset="0"/>
              </a:rPr>
              <a:t>→</a:t>
            </a:r>
            <a:r>
              <a:rPr lang="en-GB" sz="1800" b="1" dirty="0">
                <a:sym typeface="Wingdings" charset="0"/>
              </a:rPr>
              <a:t> Each bunch from the Booster divided by </a:t>
            </a:r>
            <a:r>
              <a:rPr lang="en-GB" sz="1800" b="1" dirty="0">
                <a:solidFill>
                  <a:srgbClr val="FF0000"/>
                </a:solidFill>
                <a:sym typeface="Wingdings" charset="0"/>
              </a:rPr>
              <a:t>12 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→ </a:t>
            </a:r>
            <a:r>
              <a:rPr lang="en-GB" sz="1800" b="1" dirty="0">
                <a:solidFill>
                  <a:srgbClr val="0000FF"/>
                </a:solidFill>
                <a:cs typeface="Times New Roman" charset="0"/>
                <a:sym typeface="Wingdings" charset="0"/>
              </a:rPr>
              <a:t>6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 × 3 × 2 × 2 = 72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2357445" y="15398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4397261" y="10826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 rot="-5400000">
            <a:off x="5664819" y="1873204"/>
            <a:ext cx="106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6155722" y="908035"/>
            <a:ext cx="21804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/>
              <a:t>Eject 72 bunches</a:t>
            </a:r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 flipH="1">
            <a:off x="6035561" y="1235059"/>
            <a:ext cx="331177" cy="1905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4" name="AutoShape 26"/>
          <p:cNvSpPr>
            <a:spLocks noChangeArrowheads="1"/>
          </p:cNvSpPr>
          <p:nvPr/>
        </p:nvSpPr>
        <p:spPr bwMode="auto">
          <a:xfrm rot="5400000">
            <a:off x="1172308" y="5357446"/>
            <a:ext cx="609600" cy="562708"/>
          </a:xfrm>
          <a:custGeom>
            <a:avLst/>
            <a:gdLst>
              <a:gd name="T0" fmla="*/ 435441 w 21600"/>
              <a:gd name="T1" fmla="*/ 0 h 21600"/>
              <a:gd name="T2" fmla="*/ 261253 w 21600"/>
              <a:gd name="T3" fmla="*/ 203200 h 21600"/>
              <a:gd name="T4" fmla="*/ 0 w 21600"/>
              <a:gd name="T5" fmla="*/ 508028 h 21600"/>
              <a:gd name="T6" fmla="*/ 261253 w 21600"/>
              <a:gd name="T7" fmla="*/ 609600 h 21600"/>
              <a:gd name="T8" fmla="*/ 522506 w 21600"/>
              <a:gd name="T9" fmla="*/ 423333 h 21600"/>
              <a:gd name="T10" fmla="*/ 6096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 rot="-5400000">
            <a:off x="345099" y="4194876"/>
            <a:ext cx="1828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2</a:t>
            </a:r>
            <a:r>
              <a:rPr lang="en-US" b="1" baseline="30000"/>
              <a:t>nd</a:t>
            </a:r>
            <a:r>
              <a:rPr lang="en-US" b="1"/>
              <a:t> injection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 rot="-5400000">
            <a:off x="7846585" y="902414"/>
            <a:ext cx="2133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b="1" dirty="0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5647234" y="1439847"/>
            <a:ext cx="375138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V="1">
            <a:off x="6015045" y="1431909"/>
            <a:ext cx="0" cy="14033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5593014" y="1450960"/>
            <a:ext cx="410308" cy="1401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AutoShape 7"/>
          <p:cNvSpPr>
            <a:spLocks noChangeArrowheads="1"/>
          </p:cNvSpPr>
          <p:nvPr/>
        </p:nvSpPr>
        <p:spPr bwMode="auto">
          <a:xfrm>
            <a:off x="5381999" y="2606659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LHC25 (ns) cycle in the PS</a:t>
            </a:r>
          </a:p>
        </p:txBody>
      </p:sp>
    </p:spTree>
    <p:extLst>
      <p:ext uri="{BB962C8B-B14F-4D97-AF65-F5344CB8AC3E}">
        <p14:creationId xmlns:p14="http://schemas.microsoft.com/office/powerpoint/2010/main" val="40343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Triple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2" name="LHCTripleSplitting_compressed_sDQ1tV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300907"/>
            <a:ext cx="9144000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4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Two times double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Two times double splitting and bunch rotation: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4985881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1800" dirty="0" err="1"/>
              <a:t>Bunch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divided</a:t>
            </a:r>
            <a:r>
              <a:rPr lang="de-DE" sz="1800" dirty="0"/>
              <a:t> </a:t>
            </a:r>
            <a:r>
              <a:rPr lang="de-DE" sz="1800" dirty="0" err="1"/>
              <a:t>twice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RF </a:t>
            </a:r>
            <a:r>
              <a:rPr lang="de-DE" sz="1800" dirty="0" err="1"/>
              <a:t>systems</a:t>
            </a:r>
            <a:r>
              <a:rPr lang="de-DE" sz="1800" dirty="0"/>
              <a:t> </a:t>
            </a:r>
            <a:r>
              <a:rPr lang="de-DE" sz="1800" dirty="0" err="1"/>
              <a:t>at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i="1" dirty="0"/>
              <a:t>h</a:t>
            </a:r>
            <a:r>
              <a:rPr lang="de-DE" sz="1800" dirty="0"/>
              <a:t> = 21/42 (10/20 MHz)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 = 42/84 (20/40 MHz)</a:t>
            </a:r>
          </a:p>
          <a:p>
            <a:pPr marL="342900" indent="-342900">
              <a:buFont typeface="Arial"/>
              <a:buChar char="•"/>
            </a:pPr>
            <a:endParaRPr lang="de-DE" sz="1800" dirty="0"/>
          </a:p>
          <a:p>
            <a:pPr marL="342900" indent="-342900">
              <a:buFont typeface="Arial"/>
              <a:buChar char="•"/>
            </a:pPr>
            <a:r>
              <a:rPr lang="de-DE" sz="1800" dirty="0"/>
              <a:t>Rotation: </a:t>
            </a:r>
            <a:r>
              <a:rPr lang="de-DE" sz="1800" dirty="0" err="1"/>
              <a:t>first</a:t>
            </a:r>
            <a:r>
              <a:rPr lang="de-DE" sz="1800" dirty="0"/>
              <a:t> </a:t>
            </a:r>
            <a:r>
              <a:rPr lang="de-DE" sz="1800" dirty="0" err="1"/>
              <a:t>part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84 </a:t>
            </a:r>
            <a:r>
              <a:rPr lang="de-DE" sz="1800" dirty="0" err="1"/>
              <a:t>only</a:t>
            </a:r>
            <a:r>
              <a:rPr lang="de-DE" sz="1800" dirty="0"/>
              <a:t> + </a:t>
            </a:r>
            <a:r>
              <a:rPr lang="de-DE" sz="1800" i="1" dirty="0"/>
              <a:t>h</a:t>
            </a:r>
            <a:r>
              <a:rPr lang="de-DE" sz="1800" dirty="0"/>
              <a:t>168 (80 MHz) </a:t>
            </a:r>
            <a:r>
              <a:rPr lang="de-DE" sz="1800" dirty="0" err="1"/>
              <a:t>for</a:t>
            </a:r>
            <a:r>
              <a:rPr lang="de-DE" sz="1800" dirty="0"/>
              <a:t> final </a:t>
            </a:r>
            <a:r>
              <a:rPr lang="de-DE" sz="1800" dirty="0" err="1"/>
              <a:t>part</a:t>
            </a:r>
            <a:endParaRPr lang="de-DE" sz="1800" dirty="0"/>
          </a:p>
        </p:txBody>
      </p:sp>
      <p:pic>
        <p:nvPicPr>
          <p:cNvPr id="3" name="LHC25FlatTopManipulations_xdNXjL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340768"/>
            <a:ext cx="9144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5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Summary</a:t>
            </a:r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395536" y="1052737"/>
            <a:ext cx="8496944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rmAutofit/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Cyclotrons/</a:t>
            </a:r>
            <a:r>
              <a:rPr lang="en-US" sz="2000" dirty="0" err="1"/>
              <a:t>Synchrocylotrons</a:t>
            </a:r>
            <a:r>
              <a:rPr lang="en-US" sz="2000" dirty="0"/>
              <a:t> for low energy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Synchrotrons</a:t>
            </a:r>
            <a:r>
              <a:rPr lang="en-US" sz="2000" dirty="0"/>
              <a:t> for high energies, constant orbit, rising field and frequency synchronously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Particles with higher energy have a longer orbit (normally) but a higher velocity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at low energies (below transition) velocity increase dominates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at high energies (above transition) velocity almost constant  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Particles perform </a:t>
            </a:r>
            <a:r>
              <a:rPr lang="en-US" sz="2000" dirty="0">
                <a:solidFill>
                  <a:srgbClr val="FF0000"/>
                </a:solidFill>
              </a:rPr>
              <a:t>oscillations around synchronous phase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synchronous phase depending on acceleration</a:t>
            </a:r>
          </a:p>
          <a:p>
            <a:pPr marL="742950" lvl="1" indent="-285750">
              <a:lnSpc>
                <a:spcPct val="8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/>
              <a:t>below or above transition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Bucket</a:t>
            </a:r>
            <a:r>
              <a:rPr lang="en-US" sz="2000" dirty="0"/>
              <a:t> is the stable region in phase space inside the </a:t>
            </a:r>
            <a:r>
              <a:rPr lang="en-US" sz="2000" dirty="0">
                <a:solidFill>
                  <a:srgbClr val="FF0000"/>
                </a:solidFill>
              </a:rPr>
              <a:t>separatrix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Bunch </a:t>
            </a:r>
            <a:r>
              <a:rPr lang="en-US" sz="2000" dirty="0"/>
              <a:t>is the area filled with beam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Matching</a:t>
            </a:r>
            <a:r>
              <a:rPr lang="en-US" sz="2000" dirty="0"/>
              <a:t> the shape of the bunch to the bucket is essential</a:t>
            </a:r>
          </a:p>
        </p:txBody>
      </p:sp>
    </p:spTree>
    <p:extLst>
      <p:ext uri="{BB962C8B-B14F-4D97-AF65-F5344CB8AC3E}">
        <p14:creationId xmlns:p14="http://schemas.microsoft.com/office/powerpoint/2010/main" val="7534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b="0" dirty="0"/>
              <a:t>Bibliography</a:t>
            </a:r>
            <a:endParaRPr lang="en-GB" dirty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400" dirty="0"/>
              <a:t>S.Y. Lee			</a:t>
            </a:r>
            <a:r>
              <a:rPr lang="fr-FR" sz="1400" b="1" dirty="0"/>
              <a:t>Accelerator </a:t>
            </a:r>
            <a:r>
              <a:rPr lang="fr-FR" sz="1400" b="1" dirty="0" err="1"/>
              <a:t>Physics</a:t>
            </a:r>
            <a:br>
              <a:rPr lang="fr-FR" sz="1400" b="1" dirty="0"/>
            </a:br>
            <a:r>
              <a:rPr lang="fr-FR" sz="1400" b="1" dirty="0"/>
              <a:t>			     </a:t>
            </a:r>
            <a:r>
              <a:rPr lang="fr-FR" sz="1400" dirty="0"/>
              <a:t>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, 2011)</a:t>
            </a:r>
          </a:p>
          <a:p>
            <a:r>
              <a:rPr lang="fr-FR" sz="1400" dirty="0"/>
              <a:t>M. Conte, W.W. Mac Kay     	</a:t>
            </a:r>
            <a:r>
              <a:rPr lang="fr-FR" sz="1400" b="1" dirty="0"/>
              <a:t>A</a:t>
            </a:r>
            <a:r>
              <a:rPr lang="en-US" sz="1400" b="1" dirty="0"/>
              <a:t>n</a:t>
            </a:r>
            <a:r>
              <a:rPr lang="fr-FR" sz="1400" b="1" dirty="0"/>
              <a:t> </a:t>
            </a:r>
            <a:r>
              <a:rPr lang="en-US" sz="1400" b="1" dirty="0"/>
              <a:t>I</a:t>
            </a:r>
            <a:r>
              <a:rPr lang="fr-FR" sz="1400" b="1" dirty="0" err="1"/>
              <a:t>ntroduction</a:t>
            </a:r>
            <a:r>
              <a:rPr lang="fr-FR" sz="1400" b="1" dirty="0"/>
              <a:t> to the </a:t>
            </a:r>
            <a:r>
              <a:rPr lang="fr-FR" sz="1400" b="1" dirty="0" err="1"/>
              <a:t>Physics</a:t>
            </a:r>
            <a:r>
              <a:rPr lang="fr-FR" sz="1400" b="1" dirty="0"/>
              <a:t> of </a:t>
            </a:r>
            <a:r>
              <a:rPr lang="fr-FR" sz="1400" b="1" dirty="0" err="1"/>
              <a:t>particle</a:t>
            </a:r>
            <a:r>
              <a:rPr lang="fr-FR" sz="1400" b="1" dirty="0"/>
              <a:t> </a:t>
            </a:r>
            <a:r>
              <a:rPr lang="fr-FR" sz="1400" b="1" dirty="0" err="1"/>
              <a:t>Accelerators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, 1991)</a:t>
            </a:r>
          </a:p>
          <a:p>
            <a:r>
              <a:rPr lang="fr-FR" sz="1400" dirty="0"/>
              <a:t>P. J. Bryant and K. </a:t>
            </a:r>
            <a:r>
              <a:rPr lang="fr-FR" sz="1400" dirty="0" err="1"/>
              <a:t>Johnsen</a:t>
            </a:r>
            <a:r>
              <a:rPr lang="fr-FR" sz="1400" dirty="0"/>
              <a:t>  	</a:t>
            </a:r>
            <a:r>
              <a:rPr lang="fr-FR" sz="1400" b="1" dirty="0"/>
              <a:t>The </a:t>
            </a:r>
            <a:r>
              <a:rPr lang="en-US" sz="1400" b="1" dirty="0"/>
              <a:t>P</a:t>
            </a:r>
            <a:r>
              <a:rPr lang="fr-FR" sz="1400" b="1" dirty="0" err="1"/>
              <a:t>rinciples</a:t>
            </a:r>
            <a:r>
              <a:rPr lang="fr-FR" sz="1400" b="1" dirty="0"/>
              <a:t> of </a:t>
            </a:r>
            <a:r>
              <a:rPr lang="en-US" sz="1400" b="1" dirty="0"/>
              <a:t>C</a:t>
            </a:r>
            <a:r>
              <a:rPr lang="fr-FR" sz="1400" b="1" dirty="0" err="1"/>
              <a:t>ircular</a:t>
            </a:r>
            <a:r>
              <a:rPr lang="fr-FR" sz="1400" dirty="0"/>
              <a:t> </a:t>
            </a:r>
            <a:r>
              <a:rPr lang="fr-FR" sz="1400" b="1" dirty="0" err="1"/>
              <a:t>Accelerators</a:t>
            </a:r>
            <a:r>
              <a:rPr lang="fr-FR" sz="1400" b="1" dirty="0"/>
              <a:t> and </a:t>
            </a:r>
            <a:r>
              <a:rPr lang="en-US" sz="1400" b="1" dirty="0"/>
              <a:t>S</a:t>
            </a:r>
            <a:r>
              <a:rPr lang="fr-FR" sz="1400" b="1" dirty="0" err="1"/>
              <a:t>torage</a:t>
            </a:r>
            <a:r>
              <a:rPr lang="fr-FR" sz="1400" b="1" dirty="0"/>
              <a:t> </a:t>
            </a:r>
            <a:r>
              <a:rPr lang="en-US" sz="1400" b="1" dirty="0"/>
              <a:t>R</a:t>
            </a:r>
            <a:r>
              <a:rPr lang="fr-FR" sz="1400" b="1" dirty="0" err="1"/>
              <a:t>ings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(Cambridge </a:t>
            </a:r>
            <a:r>
              <a:rPr lang="en-US" sz="1400" dirty="0"/>
              <a:t>U</a:t>
            </a:r>
            <a:r>
              <a:rPr lang="fr-FR" sz="1400" dirty="0" err="1"/>
              <a:t>niversity</a:t>
            </a:r>
            <a:r>
              <a:rPr lang="fr-FR" sz="1400" dirty="0"/>
              <a:t> </a:t>
            </a:r>
            <a:r>
              <a:rPr lang="en-US" sz="1400" dirty="0"/>
              <a:t>P</a:t>
            </a:r>
            <a:r>
              <a:rPr lang="fr-FR" sz="1400" dirty="0" err="1"/>
              <a:t>ress</a:t>
            </a:r>
            <a:r>
              <a:rPr lang="fr-FR" sz="1400" dirty="0"/>
              <a:t>, 199</a:t>
            </a:r>
            <a:r>
              <a:rPr lang="en-US" sz="1400" dirty="0"/>
              <a:t>3</a:t>
            </a:r>
            <a:r>
              <a:rPr lang="fr-FR" sz="1400" dirty="0"/>
              <a:t>)</a:t>
            </a:r>
          </a:p>
          <a:p>
            <a:r>
              <a:rPr lang="fr-FR" sz="1400" dirty="0"/>
              <a:t>D. A. Edwards, M. J. </a:t>
            </a:r>
            <a:r>
              <a:rPr lang="fr-FR" sz="1400" dirty="0" err="1"/>
              <a:t>Syphers</a:t>
            </a:r>
            <a:r>
              <a:rPr lang="fr-FR" sz="1400" dirty="0"/>
              <a:t> 	</a:t>
            </a:r>
            <a:r>
              <a:rPr lang="fr-FR" sz="1400" b="1" dirty="0"/>
              <a:t>A</a:t>
            </a:r>
            <a:r>
              <a:rPr lang="en-US" sz="1400" b="1" dirty="0"/>
              <a:t>n</a:t>
            </a:r>
            <a:r>
              <a:rPr lang="fr-FR" sz="1400" b="1" dirty="0"/>
              <a:t> </a:t>
            </a:r>
            <a:r>
              <a:rPr lang="en-US" sz="1400" b="1" dirty="0"/>
              <a:t>I</a:t>
            </a:r>
            <a:r>
              <a:rPr lang="fr-FR" sz="1400" b="1" dirty="0" err="1"/>
              <a:t>ntroduction</a:t>
            </a:r>
            <a:r>
              <a:rPr lang="fr-FR" sz="1400" b="1" dirty="0"/>
              <a:t> to the </a:t>
            </a:r>
            <a:r>
              <a:rPr lang="fr-FR" sz="1400" b="1" dirty="0" err="1"/>
              <a:t>Physics</a:t>
            </a:r>
            <a:r>
              <a:rPr lang="fr-FR" sz="1400" b="1" dirty="0"/>
              <a:t> of High </a:t>
            </a:r>
            <a:r>
              <a:rPr lang="fr-FR" sz="1400" b="1" dirty="0" err="1"/>
              <a:t>Energy</a:t>
            </a:r>
            <a:r>
              <a:rPr lang="fr-FR" sz="1400" b="1" dirty="0"/>
              <a:t> </a:t>
            </a:r>
            <a:r>
              <a:rPr lang="fr-FR" sz="1400" b="1" dirty="0" err="1"/>
              <a:t>Accelerators</a:t>
            </a:r>
            <a:r>
              <a:rPr lang="fr-FR" sz="1400" dirty="0"/>
              <a:t> </a:t>
            </a:r>
            <a:endParaRPr lang="fr-FR" sz="1400" b="1" dirty="0"/>
          </a:p>
          <a:p>
            <a:pPr lvl="4"/>
            <a:r>
              <a:rPr lang="fr-FR" sz="1400" dirty="0"/>
              <a:t>                         (J. </a:t>
            </a:r>
            <a:r>
              <a:rPr lang="fr-FR" sz="1400" dirty="0" err="1"/>
              <a:t>Wiley</a:t>
            </a:r>
            <a:r>
              <a:rPr lang="fr-FR" sz="1400" dirty="0"/>
              <a:t> &amp; sons,</a:t>
            </a:r>
            <a:r>
              <a:rPr lang="en-US" sz="1400" dirty="0"/>
              <a:t> Inc,</a:t>
            </a:r>
            <a:r>
              <a:rPr lang="fr-FR" sz="1400" dirty="0"/>
              <a:t> 1993)</a:t>
            </a:r>
          </a:p>
          <a:p>
            <a:r>
              <a:rPr lang="fr-FR" sz="1400" dirty="0"/>
              <a:t>H. </a:t>
            </a:r>
            <a:r>
              <a:rPr lang="fr-FR" sz="1400" dirty="0" err="1"/>
              <a:t>Wiedemann</a:t>
            </a:r>
            <a:r>
              <a:rPr lang="fr-FR" sz="1400" dirty="0"/>
              <a:t>	         	</a:t>
            </a:r>
            <a:r>
              <a:rPr lang="fr-FR" sz="1400" b="1" dirty="0" err="1"/>
              <a:t>Particle</a:t>
            </a:r>
            <a:r>
              <a:rPr lang="fr-FR" sz="1400" b="1" dirty="0"/>
              <a:t> Accelerator</a:t>
            </a:r>
            <a:r>
              <a:rPr lang="fr-FR" sz="1400" dirty="0"/>
              <a:t> </a:t>
            </a:r>
            <a:r>
              <a:rPr lang="fr-FR" sz="1400" b="1" dirty="0" err="1"/>
              <a:t>Physics</a:t>
            </a:r>
            <a:r>
              <a:rPr lang="fr-FR" sz="1400" dirty="0"/>
              <a:t>		        </a:t>
            </a:r>
          </a:p>
          <a:p>
            <a:r>
              <a:rPr lang="fr-FR" sz="1400" dirty="0"/>
              <a:t>			         (Springer-</a:t>
            </a:r>
            <a:r>
              <a:rPr lang="fr-FR" sz="1400" dirty="0" err="1"/>
              <a:t>Verlag</a:t>
            </a:r>
            <a:r>
              <a:rPr lang="en-US" sz="1400" dirty="0"/>
              <a:t>, </a:t>
            </a:r>
            <a:r>
              <a:rPr lang="fr-FR" sz="1400" dirty="0"/>
              <a:t>Berlin, 1993)</a:t>
            </a:r>
          </a:p>
          <a:p>
            <a:r>
              <a:rPr lang="fr-FR" sz="1400" dirty="0"/>
              <a:t>M. Reiser		         	</a:t>
            </a:r>
            <a:r>
              <a:rPr lang="fr-FR" sz="1400" b="1" dirty="0"/>
              <a:t>Theory and </a:t>
            </a:r>
            <a:r>
              <a:rPr lang="en-US" sz="1400" b="1" dirty="0"/>
              <a:t>D</a:t>
            </a:r>
            <a:r>
              <a:rPr lang="fr-FR" sz="1400" b="1" dirty="0" err="1"/>
              <a:t>esign</a:t>
            </a:r>
            <a:r>
              <a:rPr lang="fr-FR" sz="1400" b="1" dirty="0"/>
              <a:t> of </a:t>
            </a:r>
            <a:r>
              <a:rPr lang="en-US" sz="1400" b="1" dirty="0"/>
              <a:t>C</a:t>
            </a:r>
            <a:r>
              <a:rPr lang="fr-FR" sz="1400" b="1" dirty="0" err="1"/>
              <a:t>harged</a:t>
            </a:r>
            <a:r>
              <a:rPr lang="fr-FR" sz="1400" b="1" dirty="0"/>
              <a:t> </a:t>
            </a:r>
            <a:r>
              <a:rPr lang="fr-FR" sz="1400" b="1" dirty="0" err="1"/>
              <a:t>Particles</a:t>
            </a:r>
            <a:r>
              <a:rPr lang="fr-FR" sz="1400" b="1" dirty="0"/>
              <a:t> </a:t>
            </a:r>
            <a:r>
              <a:rPr lang="fr-FR" sz="1400" b="1" dirty="0" err="1"/>
              <a:t>Beams</a:t>
            </a:r>
            <a:endParaRPr lang="fr-FR" sz="1400" dirty="0"/>
          </a:p>
          <a:p>
            <a:pPr lvl="4"/>
            <a:r>
              <a:rPr lang="fr-FR" sz="1400" dirty="0"/>
              <a:t>                           (J. </a:t>
            </a:r>
            <a:r>
              <a:rPr lang="fr-FR" sz="1400" dirty="0" err="1"/>
              <a:t>Wiley</a:t>
            </a:r>
            <a:r>
              <a:rPr lang="fr-FR" sz="1400" dirty="0"/>
              <a:t> &amp; sons, 199</a:t>
            </a:r>
            <a:r>
              <a:rPr lang="en-US" sz="1400" dirty="0"/>
              <a:t>4</a:t>
            </a:r>
            <a:r>
              <a:rPr lang="fr-FR" sz="1400" dirty="0"/>
              <a:t>)</a:t>
            </a:r>
          </a:p>
          <a:p>
            <a:r>
              <a:rPr lang="fr-FR" sz="1400" dirty="0"/>
              <a:t>A. Chao, M</a:t>
            </a:r>
            <a:r>
              <a:rPr lang="fr-FR" sz="1600" dirty="0"/>
              <a:t>. </a:t>
            </a:r>
            <a:r>
              <a:rPr lang="fr-FR" sz="1600" dirty="0" err="1"/>
              <a:t>Tigner</a:t>
            </a:r>
            <a:r>
              <a:rPr lang="fr-FR" sz="1600" dirty="0"/>
              <a:t> 	    </a:t>
            </a:r>
            <a:r>
              <a:rPr lang="fr-FR" sz="1400" dirty="0"/>
              <a:t>     	</a:t>
            </a:r>
            <a:r>
              <a:rPr lang="fr-FR" sz="1400" b="1" dirty="0" err="1"/>
              <a:t>Handbook</a:t>
            </a:r>
            <a:r>
              <a:rPr lang="fr-FR" sz="1400" b="1" dirty="0"/>
              <a:t> of Accelerator </a:t>
            </a:r>
            <a:r>
              <a:rPr lang="fr-FR" sz="1400" b="1" dirty="0" err="1"/>
              <a:t>Physics</a:t>
            </a:r>
            <a:r>
              <a:rPr lang="fr-FR" sz="1400" b="1" dirty="0"/>
              <a:t> and Eng</a:t>
            </a:r>
            <a:r>
              <a:rPr lang="en-US" sz="1400" b="1" dirty="0" err="1"/>
              <a:t>i</a:t>
            </a:r>
            <a:r>
              <a:rPr lang="fr-FR" sz="1400" b="1" dirty="0"/>
              <a:t>n</a:t>
            </a:r>
            <a:r>
              <a:rPr lang="en-US" sz="1400" b="1" dirty="0"/>
              <a:t>e</a:t>
            </a:r>
            <a:r>
              <a:rPr lang="fr-FR" sz="1400" b="1" dirty="0" err="1"/>
              <a:t>ering</a:t>
            </a:r>
            <a:r>
              <a:rPr lang="fr-FR" sz="1400" dirty="0"/>
              <a:t> </a:t>
            </a:r>
          </a:p>
          <a:p>
            <a:pPr lvl="4"/>
            <a:r>
              <a:rPr lang="fr-FR" sz="1400" dirty="0"/>
              <a:t>                           (World </a:t>
            </a:r>
            <a:r>
              <a:rPr lang="en-US" sz="1400" dirty="0"/>
              <a:t>S</a:t>
            </a:r>
            <a:r>
              <a:rPr lang="fr-FR" sz="1400" dirty="0" err="1"/>
              <a:t>cientific</a:t>
            </a:r>
            <a:r>
              <a:rPr lang="fr-FR" sz="1400" dirty="0"/>
              <a:t> 19</a:t>
            </a:r>
            <a:r>
              <a:rPr lang="en-US" sz="1400" dirty="0"/>
              <a:t>9</a:t>
            </a:r>
            <a:r>
              <a:rPr lang="fr-FR" sz="1400" dirty="0"/>
              <a:t>8)</a:t>
            </a:r>
            <a:endParaRPr lang="en-US" sz="1400" dirty="0"/>
          </a:p>
          <a:p>
            <a:r>
              <a:rPr lang="en-US" sz="1400" dirty="0"/>
              <a:t>K. </a:t>
            </a:r>
            <a:r>
              <a:rPr lang="en-US" sz="1400" dirty="0" err="1"/>
              <a:t>Wille</a:t>
            </a:r>
            <a:r>
              <a:rPr lang="en-US" sz="1400" dirty="0"/>
              <a:t>                           </a:t>
            </a:r>
            <a:r>
              <a:rPr lang="fr-FR" sz="1400" dirty="0"/>
              <a:t>     	</a:t>
            </a:r>
            <a:r>
              <a:rPr lang="en-US" sz="1400" b="1" dirty="0"/>
              <a:t>The Physics of Particle Accelerators: An Introduction</a:t>
            </a:r>
            <a:endParaRPr lang="fr-FR" sz="1400" dirty="0"/>
          </a:p>
          <a:p>
            <a:pPr lvl="4"/>
            <a:r>
              <a:rPr lang="fr-FR" sz="1400" dirty="0"/>
              <a:t>                          (</a:t>
            </a:r>
            <a:r>
              <a:rPr lang="en-US" sz="1400" dirty="0"/>
              <a:t>Oxford University Press, 2000</a:t>
            </a:r>
            <a:r>
              <a:rPr lang="fr-FR" sz="1400" dirty="0"/>
              <a:t>)</a:t>
            </a:r>
          </a:p>
          <a:p>
            <a:r>
              <a:rPr lang="en-US" sz="1400" dirty="0"/>
              <a:t>E.J.N. Wilson</a:t>
            </a:r>
            <a:r>
              <a:rPr lang="fr-FR" sz="1400" dirty="0"/>
              <a:t>                        	</a:t>
            </a:r>
            <a:r>
              <a:rPr lang="en-US" sz="1400" b="1" dirty="0"/>
              <a:t>An introduction to Particle Accelerators</a:t>
            </a:r>
            <a:endParaRPr lang="fr-FR" sz="1400" dirty="0"/>
          </a:p>
          <a:p>
            <a:pPr lvl="4"/>
            <a:r>
              <a:rPr lang="fr-FR" sz="1400" dirty="0"/>
              <a:t>                           </a:t>
            </a:r>
            <a:r>
              <a:rPr lang="en-US" sz="1400" dirty="0"/>
              <a:t>(Oxford University Press, 2001)</a:t>
            </a:r>
          </a:p>
        </p:txBody>
      </p:sp>
      <p:sp>
        <p:nvSpPr>
          <p:cNvPr id="19462" name="AutoShape 4"/>
          <p:cNvSpPr>
            <a:spLocks noChangeArrowheads="1"/>
          </p:cNvSpPr>
          <p:nvPr/>
        </p:nvSpPr>
        <p:spPr bwMode="auto">
          <a:xfrm>
            <a:off x="762000" y="5582567"/>
            <a:ext cx="976313" cy="366713"/>
          </a:xfrm>
          <a:prstGeom prst="rightArrow">
            <a:avLst>
              <a:gd name="adj1" fmla="val 50000"/>
              <a:gd name="adj2" fmla="val 6655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1965325" y="5293657"/>
            <a:ext cx="69991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3300"/>
                </a:solidFill>
              </a:rPr>
              <a:t>And CERN Accelerator Schools (CAS) Proceedings</a:t>
            </a:r>
            <a:br>
              <a:rPr lang="en-US" sz="2000" dirty="0">
                <a:solidFill>
                  <a:srgbClr val="FF3300"/>
                </a:solidFill>
              </a:rPr>
            </a:br>
            <a:r>
              <a:rPr lang="en-US" sz="2000" dirty="0">
                <a:solidFill>
                  <a:srgbClr val="FF3300"/>
                </a:solidFill>
              </a:rPr>
              <a:t>In particular: </a:t>
            </a:r>
            <a:r>
              <a:rPr lang="en-US" sz="2000" dirty="0">
                <a:solidFill>
                  <a:srgbClr val="FF3300"/>
                </a:solidFill>
                <a:hlinkClick r:id="rId2"/>
              </a:rPr>
              <a:t>https://arxiv.org/abs/2011.02932</a:t>
            </a:r>
            <a:endParaRPr lang="en-US" sz="2000" dirty="0">
              <a:solidFill>
                <a:srgbClr val="FF3300"/>
              </a:solidFill>
            </a:endParaRPr>
          </a:p>
          <a:p>
            <a:r>
              <a:rPr lang="en-US" sz="2000" dirty="0">
                <a:solidFill>
                  <a:srgbClr val="FF3300"/>
                </a:solidFill>
              </a:rPr>
              <a:t>Longitudinal Beam Dynamics in Circular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2410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527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/>
          <a:p>
            <a:r>
              <a:rPr lang="en-US" sz="2000" b="1" dirty="0"/>
              <a:t>I would like to thank everyone for the material that I have used.</a:t>
            </a:r>
          </a:p>
          <a:p>
            <a:r>
              <a:rPr lang="en-US" sz="2000" b="1" dirty="0"/>
              <a:t>In particular (hope I don’t forget anyone):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Joël</a:t>
            </a:r>
            <a:r>
              <a:rPr lang="en-US" sz="2000" b="1" dirty="0"/>
              <a:t> Le Duff (from whom I inherited the course)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Rende</a:t>
            </a:r>
            <a:r>
              <a:rPr lang="en-US" sz="2000" b="1" dirty="0"/>
              <a:t> </a:t>
            </a:r>
            <a:r>
              <a:rPr lang="en-US" sz="2000" b="1" dirty="0" err="1"/>
              <a:t>Steerenberg</a:t>
            </a:r>
            <a:endParaRPr lang="en-US" sz="2000" b="1" dirty="0"/>
          </a:p>
          <a:p>
            <a:r>
              <a:rPr lang="en-US" sz="2000" b="1" dirty="0"/>
              <a:t>	- Gerald Dugan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Heiko</a:t>
            </a:r>
            <a:r>
              <a:rPr lang="en-US" sz="2000" b="1" dirty="0"/>
              <a:t> </a:t>
            </a:r>
            <a:r>
              <a:rPr lang="en-US" sz="2000" b="1" dirty="0" err="1"/>
              <a:t>Damerau</a:t>
            </a:r>
            <a:endParaRPr lang="en-US" sz="2000" b="1" dirty="0"/>
          </a:p>
          <a:p>
            <a:r>
              <a:rPr lang="en-US" sz="2000" b="1" dirty="0"/>
              <a:t>	- Werner </a:t>
            </a:r>
            <a:r>
              <a:rPr lang="en-US" sz="2000" b="1" dirty="0" err="1"/>
              <a:t>Pirkl</a:t>
            </a:r>
            <a:endParaRPr lang="en-US" sz="2000" b="1" dirty="0"/>
          </a:p>
          <a:p>
            <a:r>
              <a:rPr lang="en-US" sz="2000" b="1" dirty="0"/>
              <a:t>	- Genevieve </a:t>
            </a:r>
            <a:r>
              <a:rPr lang="en-US" sz="2000" b="1" dirty="0" err="1"/>
              <a:t>Tulloue</a:t>
            </a:r>
            <a:endParaRPr lang="en-US" sz="2000" b="1" dirty="0"/>
          </a:p>
          <a:p>
            <a:r>
              <a:rPr lang="en-US" sz="2000" b="1" dirty="0"/>
              <a:t>	- Mike </a:t>
            </a:r>
            <a:r>
              <a:rPr lang="en-US" sz="2000" b="1" dirty="0" err="1"/>
              <a:t>Syphers</a:t>
            </a:r>
            <a:endParaRPr lang="en-US" sz="2000" b="1" dirty="0"/>
          </a:p>
          <a:p>
            <a:r>
              <a:rPr lang="en-US" sz="2000" b="1" dirty="0"/>
              <a:t>	- Daniel Schulte</a:t>
            </a:r>
          </a:p>
          <a:p>
            <a:r>
              <a:rPr lang="en-US" sz="2000" b="1" dirty="0"/>
              <a:t>	- Roberto </a:t>
            </a:r>
            <a:r>
              <a:rPr lang="en-US" sz="2000" b="1" dirty="0" err="1"/>
              <a:t>Corsini</a:t>
            </a:r>
            <a:endParaRPr lang="en-US" sz="2000" b="1" dirty="0"/>
          </a:p>
          <a:p>
            <a:r>
              <a:rPr lang="en-US" sz="2000" b="1" dirty="0"/>
              <a:t>	- Roland </a:t>
            </a:r>
            <a:r>
              <a:rPr lang="en-US" sz="2000" b="1" dirty="0" err="1"/>
              <a:t>Garoby</a:t>
            </a:r>
            <a:endParaRPr lang="en-US" sz="2000" b="1" dirty="0"/>
          </a:p>
          <a:p>
            <a:r>
              <a:rPr lang="en-US" sz="2000" b="1" dirty="0"/>
              <a:t>	- Luca </a:t>
            </a:r>
            <a:r>
              <a:rPr lang="en-US" sz="2000" b="1" dirty="0" err="1"/>
              <a:t>Bottura</a:t>
            </a:r>
            <a:endParaRPr lang="en-US" sz="2000" b="1" dirty="0"/>
          </a:p>
          <a:p>
            <a:r>
              <a:rPr lang="en-US" sz="2000" b="1" dirty="0"/>
              <a:t>	- Berkeley Lab</a:t>
            </a:r>
          </a:p>
          <a:p>
            <a:r>
              <a:rPr lang="en-US" sz="2000" b="1" dirty="0"/>
              <a:t>	- </a:t>
            </a:r>
            <a:r>
              <a:rPr lang="en-US" sz="2000" b="1" dirty="0" err="1"/>
              <a:t>Edukite</a:t>
            </a:r>
            <a:r>
              <a:rPr lang="en-US" sz="2000" b="1" dirty="0"/>
              <a:t> Learning</a:t>
            </a:r>
          </a:p>
          <a:p>
            <a:endParaRPr lang="fr-FR" sz="20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C8F220-BDE5-C808-259B-B7B4E0BC2F7B}"/>
              </a:ext>
            </a:extLst>
          </p:cNvPr>
          <p:cNvGrpSpPr/>
          <p:nvPr/>
        </p:nvGrpSpPr>
        <p:grpSpPr>
          <a:xfrm>
            <a:off x="-1" y="980729"/>
            <a:ext cx="9144001" cy="5472607"/>
            <a:chOff x="-1" y="764705"/>
            <a:chExt cx="9144001" cy="547260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42817A4-4BC4-354A-E7F4-71CB23860E92}"/>
                </a:ext>
              </a:extLst>
            </p:cNvPr>
            <p:cNvGrpSpPr/>
            <p:nvPr/>
          </p:nvGrpSpPr>
          <p:grpSpPr>
            <a:xfrm>
              <a:off x="-1" y="764705"/>
              <a:ext cx="9144001" cy="5472607"/>
              <a:chOff x="-1" y="764705"/>
              <a:chExt cx="9144001" cy="547260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3D613A0-7949-155B-8EFC-CAB8FA7AB2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6013"/>
              <a:stretch/>
            </p:blipFill>
            <p:spPr>
              <a:xfrm>
                <a:off x="-1" y="764705"/>
                <a:ext cx="9144001" cy="5472607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F02BCB3-C92B-1C08-8869-06F23EE58B86}"/>
                  </a:ext>
                </a:extLst>
              </p:cNvPr>
              <p:cNvSpPr/>
              <p:nvPr/>
            </p:nvSpPr>
            <p:spPr>
              <a:xfrm>
                <a:off x="6588224" y="5837202"/>
                <a:ext cx="22326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Times" pitchFamily="2" charset="0"/>
                  </a:rPr>
                  <a:t>www.formula1.com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2FCAA22-D8E6-EA80-7F1E-3A542E5B31C9}"/>
                </a:ext>
              </a:extLst>
            </p:cNvPr>
            <p:cNvSpPr/>
            <p:nvPr/>
          </p:nvSpPr>
          <p:spPr>
            <a:xfrm>
              <a:off x="5107988" y="1124744"/>
              <a:ext cx="328487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lt"/>
                </a:rPr>
                <a:t>End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+mn-lt"/>
                </a:rPr>
                <a:t>of our</a:t>
              </a:r>
              <a:br>
                <a:rPr lang="en-US" dirty="0">
                  <a:solidFill>
                    <a:schemeClr val="bg1"/>
                  </a:solidFill>
                  <a:latin typeface="+mn-lt"/>
                </a:rPr>
              </a:br>
              <a:r>
                <a:rPr lang="en-US" b="1" dirty="0">
                  <a:solidFill>
                    <a:schemeClr val="bg1"/>
                  </a:solidFill>
                  <a:latin typeface="+mn-lt"/>
                </a:rPr>
                <a:t>crash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 course in</a:t>
              </a:r>
              <a:br>
                <a:rPr lang="en-US" dirty="0">
                  <a:solidFill>
                    <a:schemeClr val="bg1"/>
                  </a:solidFill>
                  <a:latin typeface="+mn-lt"/>
                </a:rPr>
              </a:br>
              <a:r>
                <a:rPr lang="en-US" b="1" dirty="0">
                  <a:solidFill>
                    <a:schemeClr val="bg1"/>
                  </a:solidFill>
                  <a:latin typeface="+mn-lt"/>
                </a:rPr>
                <a:t>longitudinal dynamics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54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419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Summary Relativity and Energy Gain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Velocity, Energy, and Momentum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Momentum compaction factor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Synchrotron energy-phase oscillations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Stability condition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err="1"/>
              <a:t>Separatrix</a:t>
            </a:r>
            <a:r>
              <a:rPr lang="en-US" sz="2000" dirty="0"/>
              <a:t> stationary bucket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Large amplitude oscillations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/>
              <a:t>Bunch matching into stationary bucket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147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Relativity + Energy Gain</a:t>
            </a:r>
            <a:endParaRPr lang="fr-FR" dirty="0"/>
          </a:p>
        </p:txBody>
      </p:sp>
      <p:sp>
        <p:nvSpPr>
          <p:cNvPr id="23567" name="Text Box 3"/>
          <p:cNvSpPr txBox="1">
            <a:spLocks noChangeArrowheads="1"/>
          </p:cNvSpPr>
          <p:nvPr/>
        </p:nvSpPr>
        <p:spPr bwMode="auto">
          <a:xfrm>
            <a:off x="5105400" y="1905000"/>
            <a:ext cx="3657600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fr-FR" sz="1800" dirty="0">
                <a:solidFill>
                  <a:srgbClr val="FF3300"/>
                </a:solidFill>
              </a:rPr>
              <a:t>RF </a:t>
            </a:r>
            <a:r>
              <a:rPr lang="fr-FR" sz="1800" dirty="0" err="1">
                <a:solidFill>
                  <a:srgbClr val="FF3300"/>
                </a:solidFill>
              </a:rPr>
              <a:t>Acceleration</a:t>
            </a:r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600" b="1" dirty="0">
                <a:solidFill>
                  <a:srgbClr val="006600"/>
                </a:solidFill>
              </a:rPr>
              <a:t>(</a:t>
            </a:r>
            <a:r>
              <a:rPr lang="fr-FR" sz="1600" b="1" dirty="0" err="1">
                <a:solidFill>
                  <a:srgbClr val="006600"/>
                </a:solidFill>
              </a:rPr>
              <a:t>neglecting</a:t>
            </a:r>
            <a:r>
              <a:rPr lang="fr-FR" sz="1600" b="1" dirty="0">
                <a:solidFill>
                  <a:srgbClr val="006600"/>
                </a:solidFill>
              </a:rPr>
              <a:t> transit time factor)</a:t>
            </a:r>
          </a:p>
          <a:p>
            <a:endParaRPr lang="en-US" sz="1600" dirty="0"/>
          </a:p>
          <a:p>
            <a:r>
              <a:rPr lang="en-US" sz="1600" dirty="0"/>
              <a:t>The field will change during the passage of the particle through the cavity</a:t>
            </a:r>
            <a:br>
              <a:rPr lang="en-US" sz="1600" dirty="0"/>
            </a:br>
            <a:r>
              <a:rPr lang="en-US" sz="1600" dirty="0"/>
              <a:t>=&gt; effective energy gain is lower</a:t>
            </a:r>
          </a:p>
          <a:p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197488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800" dirty="0" err="1">
                <a:solidFill>
                  <a:srgbClr val="FF3300"/>
                </a:solidFill>
              </a:rPr>
              <a:t>Newton-Lorentz</a:t>
            </a:r>
            <a:r>
              <a:rPr lang="en-US" sz="1800" dirty="0">
                <a:solidFill>
                  <a:srgbClr val="FF3300"/>
                </a:solidFill>
              </a:rPr>
              <a:t> Force</a:t>
            </a:r>
            <a:r>
              <a:rPr lang="fr-FR" sz="1800" dirty="0">
                <a:solidFill>
                  <a:srgbClr val="FF3300"/>
                </a:solidFill>
              </a:rPr>
              <a:t>                                           </a:t>
            </a:r>
            <a:endParaRPr lang="fr-FR" dirty="0">
              <a:latin typeface="Times New Roman" charset="0"/>
            </a:endParaRP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304800" y="1905000"/>
            <a:ext cx="4670425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en-US" sz="1800" dirty="0" err="1">
                <a:solidFill>
                  <a:srgbClr val="FF3300"/>
                </a:solidFill>
              </a:rPr>
              <a:t>Relativistics</a:t>
            </a:r>
            <a:r>
              <a:rPr lang="en-US" sz="1800" dirty="0">
                <a:solidFill>
                  <a:srgbClr val="FF3300"/>
                </a:solidFill>
              </a:rPr>
              <a:t> Dynamics</a:t>
            </a:r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800" dirty="0">
                <a:solidFill>
                  <a:srgbClr val="FF3300"/>
                </a:solidFill>
              </a:rPr>
              <a:t>                </a:t>
            </a: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dirty="0">
              <a:latin typeface="Times New Roman" charset="0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57200" y="4046537"/>
          <a:ext cx="17145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38080" imgH="241200" progId="Equation.3">
                  <p:embed/>
                </p:oleObj>
              </mc:Choice>
              <mc:Fallback>
                <p:oleObj name="Equation" r:id="rId3" imgW="838080" imgH="241200" progId="Equation.3">
                  <p:embed/>
                  <p:pic>
                    <p:nvPicPr>
                      <p:cNvPr id="235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046537"/>
                        <a:ext cx="17145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581400" y="4144962"/>
          <a:ext cx="12001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71320" imgH="203040" progId="Equation.3">
                  <p:embed/>
                </p:oleObj>
              </mc:Choice>
              <mc:Fallback>
                <p:oleObj name="Equation" r:id="rId5" imgW="571320" imgH="203040" progId="Equation.3">
                  <p:embed/>
                  <p:pic>
                    <p:nvPicPr>
                      <p:cNvPr id="23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144962"/>
                        <a:ext cx="120015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Line 25"/>
          <p:cNvSpPr>
            <a:spLocks noChangeShapeType="1"/>
          </p:cNvSpPr>
          <p:nvPr/>
        </p:nvSpPr>
        <p:spPr bwMode="auto">
          <a:xfrm>
            <a:off x="2590800" y="4373562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57200" y="4724526"/>
          <a:ext cx="2436812" cy="761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57300" imgH="393700" progId="Equation.DSMT4">
                  <p:embed/>
                </p:oleObj>
              </mc:Choice>
              <mc:Fallback>
                <p:oleObj name="Equation" r:id="rId7" imgW="1257300" imgH="393700" progId="Equation.DSMT4">
                  <p:embed/>
                  <p:pic>
                    <p:nvPicPr>
                      <p:cNvPr id="235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24526"/>
                        <a:ext cx="2436812" cy="7618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57200" y="5829300"/>
          <a:ext cx="2286000" cy="43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54100" imgH="203200" progId="Equation.DSMT4">
                  <p:embed/>
                </p:oleObj>
              </mc:Choice>
              <mc:Fallback>
                <p:oleObj name="Equation" r:id="rId9" imgW="1054100" imgH="203200" progId="Equation.DSMT4">
                  <p:embed/>
                  <p:pic>
                    <p:nvPicPr>
                      <p:cNvPr id="235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829300"/>
                        <a:ext cx="2286000" cy="43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3327400" y="5765800"/>
          <a:ext cx="165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25500" imgH="279400" progId="Equation.DSMT4">
                  <p:embed/>
                </p:oleObj>
              </mc:Choice>
              <mc:Fallback>
                <p:oleObj name="Equation" r:id="rId11" imgW="825500" imgH="279400" progId="Equation.DSMT4">
                  <p:embed/>
                  <p:pic>
                    <p:nvPicPr>
                      <p:cNvPr id="2355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5765800"/>
                        <a:ext cx="1651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0"/>
          <p:cNvSpPr>
            <a:spLocks noChangeShapeType="1"/>
          </p:cNvSpPr>
          <p:nvPr/>
        </p:nvSpPr>
        <p:spPr bwMode="auto">
          <a:xfrm>
            <a:off x="2971800" y="60579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257800" y="2456374"/>
          <a:ext cx="3373438" cy="523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638300" imgH="254000" progId="Equation.DSMT4">
                  <p:embed/>
                </p:oleObj>
              </mc:Choice>
              <mc:Fallback>
                <p:oleObj name="Equation" r:id="rId13" imgW="1638300" imgH="254000" progId="Equation.DSMT4">
                  <p:embed/>
                  <p:pic>
                    <p:nvPicPr>
                      <p:cNvPr id="2356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456374"/>
                        <a:ext cx="3373438" cy="523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5334001" y="3212788"/>
          <a:ext cx="1529330" cy="5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673100" imgH="241300" progId="Equation.DSMT4">
                  <p:embed/>
                </p:oleObj>
              </mc:Choice>
              <mc:Fallback>
                <p:oleObj name="Equation" r:id="rId15" imgW="673100" imgH="241300" progId="Equation.DSMT4">
                  <p:embed/>
                  <p:pic>
                    <p:nvPicPr>
                      <p:cNvPr id="2356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1" y="3212788"/>
                        <a:ext cx="1529330" cy="52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5346700" y="3962400"/>
          <a:ext cx="15732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49160" imgH="241200" progId="Equation.3">
                  <p:embed/>
                </p:oleObj>
              </mc:Choice>
              <mc:Fallback>
                <p:oleObj name="Equation" r:id="rId17" imgW="749160" imgH="241200" progId="Equation.3">
                  <p:embed/>
                  <p:pic>
                    <p:nvPicPr>
                      <p:cNvPr id="2356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3962400"/>
                        <a:ext cx="1573213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2908300" y="1012826"/>
          <a:ext cx="2654300" cy="754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84300" imgH="393700" progId="Equation.DSMT4">
                  <p:embed/>
                </p:oleObj>
              </mc:Choice>
              <mc:Fallback>
                <p:oleObj name="Equation" r:id="rId19" imgW="1384300" imgH="393700" progId="Equation.DSMT4">
                  <p:embed/>
                  <p:pic>
                    <p:nvPicPr>
                      <p:cNvPr id="23572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1012826"/>
                        <a:ext cx="2654300" cy="754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172200" y="1126992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term always perpendicular to motion =&gt; no acceleration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457199" y="3276600"/>
          <a:ext cx="3384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943100" imgH="393700" progId="Equation.DSMT4">
                  <p:embed/>
                </p:oleObj>
              </mc:Choice>
              <mc:Fallback>
                <p:oleObj name="Equation" r:id="rId21" imgW="1943100" imgH="393700" progId="Equation.DSMT4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3276600"/>
                        <a:ext cx="338475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457200" y="2362200"/>
          <a:ext cx="1676400" cy="76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28520" imgH="469800" progId="Equation.DSMT4">
                  <p:embed/>
                </p:oleObj>
              </mc:Choice>
              <mc:Fallback>
                <p:oleObj name="Equation" r:id="rId23" imgW="1028520" imgH="469800" progId="Equation.DSMT4">
                  <p:embed/>
                  <p:pic>
                    <p:nvPicPr>
                      <p:cNvPr id="2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1676400" cy="7663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2590800" y="2438400"/>
          <a:ext cx="2286000" cy="697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498600" imgH="457200" progId="Equation.DSMT4">
                  <p:embed/>
                </p:oleObj>
              </mc:Choice>
              <mc:Fallback>
                <p:oleObj name="Equation" r:id="rId25" imgW="1498600" imgH="457200" progId="Equation.DSMT4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38400"/>
                        <a:ext cx="2286000" cy="697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92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794208"/>
            <a:ext cx="3968647" cy="277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9226" y="3605457"/>
            <a:ext cx="3981246" cy="288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503810" y="980728"/>
          <a:ext cx="17081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28520" imgH="469800" progId="Equation.3">
                  <p:embed/>
                </p:oleObj>
              </mc:Choice>
              <mc:Fallback>
                <p:oleObj name="Equation" r:id="rId4" imgW="10285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810" y="980728"/>
                        <a:ext cx="1708150" cy="846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95536" y="1250801"/>
            <a:ext cx="2031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normalized velocity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716165" y="3933056"/>
          <a:ext cx="3711819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34880" imgH="571320" progId="Equation.3">
                  <p:embed/>
                </p:oleObj>
              </mc:Choice>
              <mc:Fallback>
                <p:oleObj name="Equation" r:id="rId6" imgW="22348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165" y="3933056"/>
                        <a:ext cx="3711819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395536" y="3140968"/>
            <a:ext cx="1364273" cy="674688"/>
            <a:chOff x="1557" y="1862"/>
            <a:chExt cx="931" cy="425"/>
          </a:xfrm>
        </p:grpSpPr>
        <p:sp>
          <p:nvSpPr>
            <p:cNvPr id="34828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3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total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29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89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rest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30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6935667" y="2370366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34825" name="Rectangle 12"/>
          <p:cNvSpPr>
            <a:spLocks noChangeArrowheads="1"/>
          </p:cNvSpPr>
          <p:nvPr/>
        </p:nvSpPr>
        <p:spPr bwMode="auto">
          <a:xfrm>
            <a:off x="6010734" y="1218238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6" name="Rectangle 13"/>
          <p:cNvSpPr>
            <a:spLocks noChangeArrowheads="1"/>
          </p:cNvSpPr>
          <p:nvPr/>
        </p:nvSpPr>
        <p:spPr bwMode="auto">
          <a:xfrm>
            <a:off x="7306878" y="4653136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7" name="Rectangle 14"/>
          <p:cNvSpPr>
            <a:spLocks noChangeArrowheads="1"/>
          </p:cNvSpPr>
          <p:nvPr/>
        </p:nvSpPr>
        <p:spPr bwMode="auto">
          <a:xfrm>
            <a:off x="6683606" y="5229200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Appendix: Velocity, Energy and Momentum </a:t>
            </a:r>
            <a:endParaRPr lang="fr-FR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5536" y="1962169"/>
            <a:ext cx="439124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=&gt; electrons almost reach the speed of light</a:t>
            </a:r>
            <a:b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</a:br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    very quickly (few MeV range) 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1685925" y="5191894"/>
          <a:ext cx="3251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66900" imgH="393700" progId="Equation.3">
                  <p:embed/>
                </p:oleObj>
              </mc:Choice>
              <mc:Fallback>
                <p:oleObj name="Equation" r:id="rId8" imgW="186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5191894"/>
                        <a:ext cx="3251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23528" y="5373216"/>
            <a:ext cx="12156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>
                <a:solidFill>
                  <a:srgbClr val="0000FF"/>
                </a:solidFill>
                <a:latin typeface="Comic Sans MS" pitchFamily="-110" charset="0"/>
              </a:rPr>
              <a:t>Momentum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084168" y="1794302"/>
            <a:ext cx="2071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mic Sans MS" pitchFamily="-110" charset="0"/>
              </a:rPr>
              <a:t>normalized velocity</a:t>
            </a:r>
            <a:endParaRPr sz="1600" b="1" noProof="1">
              <a:solidFill>
                <a:srgbClr val="000000"/>
              </a:solidFill>
              <a:latin typeface="Comic Sans MS" pitchFamily="-110" charset="0"/>
            </a:endParaRPr>
          </a:p>
        </p:txBody>
      </p: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5796136" y="3978448"/>
            <a:ext cx="1402373" cy="674688"/>
            <a:chOff x="1557" y="1862"/>
            <a:chExt cx="957" cy="425"/>
          </a:xfrm>
        </p:grpSpPr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5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total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91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rest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b="1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2555776" y="3140968"/>
          <a:ext cx="1127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47700" imgH="241300" progId="Equation.3">
                  <p:embed/>
                </p:oleObj>
              </mc:Choice>
              <mc:Fallback>
                <p:oleObj name="Equation" r:id="rId10" imgW="64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140968"/>
                        <a:ext cx="1127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898105" y="5940569"/>
            <a:ext cx="3385863" cy="5847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=&gt; Magnetic field needs to follow </a:t>
            </a:r>
            <a:b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</a:br>
            <a:r>
              <a:rPr lang="en-US" sz="1600" noProof="1">
                <a:solidFill>
                  <a:srgbClr val="FF0000"/>
                </a:solidFill>
                <a:latin typeface="Comic Sans MS" pitchFamily="-110" charset="0"/>
              </a:rPr>
              <a:t>    the momentum increase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8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Momentum Compaction Factor</a:t>
            </a:r>
            <a:endParaRPr lang="fr-FR" dirty="0"/>
          </a:p>
        </p:txBody>
      </p:sp>
      <p:sp>
        <p:nvSpPr>
          <p:cNvPr id="32786" name="Line 4"/>
          <p:cNvSpPr>
            <a:spLocks noChangeShapeType="1"/>
          </p:cNvSpPr>
          <p:nvPr/>
        </p:nvSpPr>
        <p:spPr bwMode="auto">
          <a:xfrm>
            <a:off x="1828800" y="152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91200" y="1067008"/>
            <a:ext cx="3014663" cy="2327067"/>
            <a:chOff x="5791200" y="1067008"/>
            <a:chExt cx="3014663" cy="2327067"/>
          </a:xfrm>
        </p:grpSpPr>
        <p:sp>
          <p:nvSpPr>
            <p:cNvPr id="32788" name="Arc 24"/>
            <p:cNvSpPr>
              <a:spLocks/>
            </p:cNvSpPr>
            <p:nvPr/>
          </p:nvSpPr>
          <p:spPr bwMode="auto">
            <a:xfrm>
              <a:off x="6172200" y="1412875"/>
              <a:ext cx="1905000" cy="1601788"/>
            </a:xfrm>
            <a:custGeom>
              <a:avLst/>
              <a:gdLst>
                <a:gd name="T0" fmla="*/ 0 w 21056"/>
                <a:gd name="T1" fmla="*/ 0 h 21600"/>
                <a:gd name="T2" fmla="*/ 1905000 w 21056"/>
                <a:gd name="T3" fmla="*/ 1244426 h 21600"/>
                <a:gd name="T4" fmla="*/ 0 w 21056"/>
                <a:gd name="T5" fmla="*/ 1601788 h 21600"/>
                <a:gd name="T6" fmla="*/ 0 60000 65536"/>
                <a:gd name="T7" fmla="*/ 0 60000 65536"/>
                <a:gd name="T8" fmla="*/ 0 60000 65536"/>
                <a:gd name="T9" fmla="*/ 0 w 21056"/>
                <a:gd name="T10" fmla="*/ 0 h 21600"/>
                <a:gd name="T11" fmla="*/ 21056 w 2105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056" h="21600" fill="none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</a:path>
                <a:path w="21056" h="21600" stroke="0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9" name="Arc 28"/>
            <p:cNvSpPr>
              <a:spLocks/>
            </p:cNvSpPr>
            <p:nvPr/>
          </p:nvSpPr>
          <p:spPr bwMode="auto">
            <a:xfrm>
              <a:off x="6248400" y="1793875"/>
              <a:ext cx="1828800" cy="990600"/>
            </a:xfrm>
            <a:custGeom>
              <a:avLst/>
              <a:gdLst>
                <a:gd name="T0" fmla="*/ 0 w 21600"/>
                <a:gd name="T1" fmla="*/ 0 h 21600"/>
                <a:gd name="T2" fmla="*/ 1828800 w 21600"/>
                <a:gd name="T3" fmla="*/ 990600 h 21600"/>
                <a:gd name="T4" fmla="*/ 0 w 21600"/>
                <a:gd name="T5" fmla="*/ 9906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0" name="Line 29"/>
            <p:cNvSpPr>
              <a:spLocks noChangeShapeType="1"/>
            </p:cNvSpPr>
            <p:nvPr/>
          </p:nvSpPr>
          <p:spPr bwMode="auto">
            <a:xfrm flipV="1">
              <a:off x="6858000" y="2555875"/>
              <a:ext cx="167640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1" name="Line 30"/>
            <p:cNvSpPr>
              <a:spLocks noChangeShapeType="1"/>
            </p:cNvSpPr>
            <p:nvPr/>
          </p:nvSpPr>
          <p:spPr bwMode="auto">
            <a:xfrm flipH="1" flipV="1">
              <a:off x="6477000" y="1793875"/>
              <a:ext cx="38100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2" name="Line 31"/>
            <p:cNvSpPr>
              <a:spLocks noChangeShapeType="1"/>
            </p:cNvSpPr>
            <p:nvPr/>
          </p:nvSpPr>
          <p:spPr bwMode="auto">
            <a:xfrm flipV="1">
              <a:off x="6858000" y="1565275"/>
              <a:ext cx="304800" cy="18288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3" name="Line 32"/>
            <p:cNvSpPr>
              <a:spLocks noChangeShapeType="1"/>
            </p:cNvSpPr>
            <p:nvPr/>
          </p:nvSpPr>
          <p:spPr bwMode="auto">
            <a:xfrm flipV="1">
              <a:off x="6858000" y="1793875"/>
              <a:ext cx="609600" cy="16002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32771" name="Object 3"/>
            <p:cNvGraphicFramePr>
              <a:graphicFrameLocks noChangeAspect="1"/>
            </p:cNvGraphicFramePr>
            <p:nvPr/>
          </p:nvGraphicFramePr>
          <p:xfrm>
            <a:off x="6934200" y="2936875"/>
            <a:ext cx="21907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26720" imgH="177480" progId="Equation.3">
                    <p:embed/>
                  </p:oleObj>
                </mc:Choice>
                <mc:Fallback>
                  <p:oleObj name="Equation" r:id="rId3" imgW="126720" imgH="177480" progId="Equation.3">
                    <p:embed/>
                    <p:pic>
                      <p:nvPicPr>
                        <p:cNvPr id="3277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2936875"/>
                          <a:ext cx="219075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2" name="Object 4"/>
            <p:cNvGraphicFramePr>
              <a:graphicFrameLocks noChangeAspect="1"/>
            </p:cNvGraphicFramePr>
            <p:nvPr/>
          </p:nvGraphicFramePr>
          <p:xfrm>
            <a:off x="8534400" y="2403475"/>
            <a:ext cx="271463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3277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34400" y="2403475"/>
                          <a:ext cx="271463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3" name="Object 5"/>
            <p:cNvGraphicFramePr>
              <a:graphicFrameLocks noChangeAspect="1"/>
            </p:cNvGraphicFramePr>
            <p:nvPr/>
          </p:nvGraphicFramePr>
          <p:xfrm>
            <a:off x="6324600" y="2555875"/>
            <a:ext cx="287338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3277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555875"/>
                          <a:ext cx="287338" cy="311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4" name="Object 6"/>
            <p:cNvGraphicFramePr>
              <a:graphicFrameLocks noChangeAspect="1"/>
            </p:cNvGraphicFramePr>
            <p:nvPr/>
          </p:nvGraphicFramePr>
          <p:xfrm>
            <a:off x="5791200" y="1565275"/>
            <a:ext cx="346075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52280" imgH="215640" progId="Equation.3">
                    <p:embed/>
                  </p:oleObj>
                </mc:Choice>
                <mc:Fallback>
                  <p:oleObj name="Equation" r:id="rId9" imgW="152280" imgH="215640" progId="Equation.3">
                    <p:embed/>
                    <p:pic>
                      <p:nvPicPr>
                        <p:cNvPr id="3277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1200" y="1565275"/>
                          <a:ext cx="346075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5" name="Object 7"/>
            <p:cNvGraphicFramePr>
              <a:graphicFrameLocks noChangeAspect="1"/>
            </p:cNvGraphicFramePr>
            <p:nvPr/>
          </p:nvGraphicFramePr>
          <p:xfrm>
            <a:off x="5867400" y="1260475"/>
            <a:ext cx="24447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14120" imgH="139680" progId="Equation.3">
                    <p:embed/>
                  </p:oleObj>
                </mc:Choice>
                <mc:Fallback>
                  <p:oleObj name="Equation" r:id="rId11" imgW="114120" imgH="139680" progId="Equation.3">
                    <p:embed/>
                    <p:pic>
                      <p:nvPicPr>
                        <p:cNvPr id="32775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1260475"/>
                          <a:ext cx="244475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6" name="Object 8"/>
            <p:cNvGraphicFramePr>
              <a:graphicFrameLocks noChangeAspect="1"/>
            </p:cNvGraphicFramePr>
            <p:nvPr/>
          </p:nvGraphicFramePr>
          <p:xfrm>
            <a:off x="6477000" y="1489075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52280" imgH="164880" progId="Equation.3">
                    <p:embed/>
                  </p:oleObj>
                </mc:Choice>
                <mc:Fallback>
                  <p:oleObj name="Equation" r:id="rId13" imgW="152280" imgH="164880" progId="Equation.3">
                    <p:embed/>
                    <p:pic>
                      <p:nvPicPr>
                        <p:cNvPr id="32776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7000" y="1489075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7" name="Object 9"/>
            <p:cNvGraphicFramePr>
              <a:graphicFrameLocks noChangeAspect="1"/>
            </p:cNvGraphicFramePr>
            <p:nvPr/>
          </p:nvGraphicFramePr>
          <p:xfrm>
            <a:off x="6368235" y="1067008"/>
            <a:ext cx="83185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444240" imgH="203040" progId="Equation.3">
                    <p:embed/>
                  </p:oleObj>
                </mc:Choice>
                <mc:Fallback>
                  <p:oleObj name="Equation" r:id="rId15" imgW="444240" imgH="203040" progId="Equation.3">
                    <p:embed/>
                    <p:pic>
                      <p:nvPicPr>
                        <p:cNvPr id="32777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8235" y="1067008"/>
                          <a:ext cx="831850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4" name="Arc 41"/>
            <p:cNvSpPr>
              <a:spLocks/>
            </p:cNvSpPr>
            <p:nvPr/>
          </p:nvSpPr>
          <p:spPr bwMode="auto">
            <a:xfrm>
              <a:off x="7010400" y="2632075"/>
              <a:ext cx="152400" cy="76200"/>
            </a:xfrm>
            <a:custGeom>
              <a:avLst/>
              <a:gdLst>
                <a:gd name="T0" fmla="*/ 0 w 21600"/>
                <a:gd name="T1" fmla="*/ 0 h 21600"/>
                <a:gd name="T2" fmla="*/ 152400 w 21600"/>
                <a:gd name="T3" fmla="*/ 76200 h 21600"/>
                <a:gd name="T4" fmla="*/ 0 w 21600"/>
                <a:gd name="T5" fmla="*/ 762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5" name="Text Box 42"/>
            <p:cNvSpPr txBox="1">
              <a:spLocks noChangeArrowheads="1"/>
            </p:cNvSpPr>
            <p:nvPr/>
          </p:nvSpPr>
          <p:spPr bwMode="auto">
            <a:xfrm>
              <a:off x="6934200" y="2022475"/>
              <a:ext cx="457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>
                  <a:solidFill>
                    <a:srgbClr val="FF3300"/>
                  </a:solidFill>
                </a:rPr>
                <a:t>d</a:t>
              </a:r>
              <a:r>
                <a:rPr lang="en-US" sz="1800" dirty="0">
                  <a:solidFill>
                    <a:srgbClr val="FF3300"/>
                  </a:solidFill>
                  <a:sym typeface="Symbol" charset="2"/>
                </a:rPr>
                <a:t></a:t>
              </a:r>
              <a:endParaRPr lang="fr-FR" sz="1800" dirty="0">
                <a:solidFill>
                  <a:srgbClr val="FF3300"/>
                </a:solidFill>
              </a:endParaRPr>
            </a:p>
          </p:txBody>
        </p:sp>
        <p:sp>
          <p:nvSpPr>
            <p:cNvPr id="32796" name="Text Box 43"/>
            <p:cNvSpPr txBox="1">
              <a:spLocks noChangeArrowheads="1"/>
            </p:cNvSpPr>
            <p:nvPr/>
          </p:nvSpPr>
          <p:spPr bwMode="auto">
            <a:xfrm>
              <a:off x="7086600" y="1641475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FF3300"/>
                  </a:solidFill>
                </a:rPr>
                <a:t>x</a:t>
              </a:r>
              <a:endParaRPr lang="fr-FR" sz="1800">
                <a:solidFill>
                  <a:srgbClr val="FF3300"/>
                </a:solidFill>
              </a:endParaRPr>
            </a:p>
          </p:txBody>
        </p:sp>
      </p:grp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2638425" y="1100138"/>
          <a:ext cx="2009775" cy="99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952500" imgH="469900" progId="Equation.DSMT4">
                  <p:embed/>
                </p:oleObj>
              </mc:Choice>
              <mc:Fallback>
                <p:oleObj name="Equation" r:id="rId17" imgW="952500" imgH="469900" progId="Equation.DSMT4">
                  <p:embed/>
                  <p:pic>
                    <p:nvPicPr>
                      <p:cNvPr id="3277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100138"/>
                        <a:ext cx="2009775" cy="9910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7" name="Text Box 45"/>
          <p:cNvSpPr txBox="1">
            <a:spLocks noChangeArrowheads="1"/>
          </p:cNvSpPr>
          <p:nvPr/>
        </p:nvSpPr>
        <p:spPr bwMode="auto">
          <a:xfrm>
            <a:off x="381000" y="2286000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The elementary path difference from the two orbits is: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044875" y="2982144"/>
          <a:ext cx="3771900" cy="927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765300" imgH="431800" progId="Equation.DSMT4">
                  <p:embed/>
                </p:oleObj>
              </mc:Choice>
              <mc:Fallback>
                <p:oleObj name="Equation" r:id="rId19" imgW="1765300" imgH="431800" progId="Equation.DSMT4">
                  <p:embed/>
                  <p:pic>
                    <p:nvPicPr>
                      <p:cNvPr id="3277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875" y="2982144"/>
                        <a:ext cx="3771900" cy="9279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8" name="Text Box 47"/>
          <p:cNvSpPr txBox="1">
            <a:spLocks noChangeArrowheads="1"/>
          </p:cNvSpPr>
          <p:nvPr/>
        </p:nvSpPr>
        <p:spPr bwMode="auto">
          <a:xfrm>
            <a:off x="457200" y="4053095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leading to the total change in the circumference: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609600" y="4419600"/>
          <a:ext cx="4876800" cy="88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197100" imgH="431800" progId="Equation.DSMT4">
                  <p:embed/>
                </p:oleObj>
              </mc:Choice>
              <mc:Fallback>
                <p:oleObj name="Equation" r:id="rId21" imgW="2197100" imgH="431800" progId="Equation.DSMT4">
                  <p:embed/>
                  <p:pic>
                    <p:nvPicPr>
                      <p:cNvPr id="3278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4876800" cy="887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0" name="Text Box 52"/>
          <p:cNvSpPr txBox="1">
            <a:spLocks noChangeArrowheads="1"/>
          </p:cNvSpPr>
          <p:nvPr/>
        </p:nvSpPr>
        <p:spPr bwMode="auto">
          <a:xfrm>
            <a:off x="3657600" y="5562600"/>
            <a:ext cx="190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6600"/>
                </a:solidFill>
              </a:rPr>
              <a:t>With </a:t>
            </a:r>
            <a:r>
              <a:rPr lang="en-US" sz="1600" b="1" dirty="0" err="1">
                <a:solidFill>
                  <a:srgbClr val="006600"/>
                </a:solidFill>
                <a:latin typeface="Lucida Grande"/>
                <a:ea typeface="Lucida Grande"/>
                <a:cs typeface="Lucida Grande"/>
              </a:rPr>
              <a:t>ρ</a:t>
            </a:r>
            <a:r>
              <a:rPr lang="en-US" sz="1600" b="1" dirty="0">
                <a:solidFill>
                  <a:srgbClr val="006600"/>
                </a:solidFill>
              </a:rPr>
              <a:t>=∞ in straight sections we get:</a:t>
            </a:r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32801" name="Text Box 54"/>
          <p:cNvSpPr txBox="1">
            <a:spLocks noChangeArrowheads="1"/>
          </p:cNvSpPr>
          <p:nvPr/>
        </p:nvSpPr>
        <p:spPr bwMode="auto">
          <a:xfrm>
            <a:off x="7162800" y="5046583"/>
            <a:ext cx="1828800" cy="1354217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&lt; &gt;</a:t>
            </a:r>
            <a:r>
              <a:rPr lang="en-US" sz="1800" baseline="-25000" dirty="0" err="1">
                <a:solidFill>
                  <a:srgbClr val="FF3300"/>
                </a:solidFill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</a:rPr>
              <a:t> </a:t>
            </a:r>
            <a:r>
              <a:rPr lang="en-US" sz="1600" dirty="0">
                <a:solidFill>
                  <a:srgbClr val="FF3300"/>
                </a:solidFill>
              </a:rPr>
              <a:t>means that the average is considered over the bending magnet only</a:t>
            </a:r>
            <a:endParaRPr lang="fr-FR" sz="1600" dirty="0">
              <a:solidFill>
                <a:srgbClr val="FF330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429000" y="2622550"/>
            <a:ext cx="262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definition of dispersion </a:t>
            </a:r>
            <a:r>
              <a:rPr lang="en-US" sz="1400" i="1" dirty="0" err="1">
                <a:latin typeface="Comic Sans MS" pitchFamily="-110" charset="0"/>
              </a:rPr>
              <a:t>D</a:t>
            </a:r>
            <a:r>
              <a:rPr lang="en-US" sz="1400" i="1" baseline="-25000" dirty="0" err="1">
                <a:latin typeface="Comic Sans MS" pitchFamily="-110" charset="0"/>
              </a:rPr>
              <a:t>x</a:t>
            </a:r>
            <a:endParaRPr sz="1400" i="1" baseline="-25000" noProof="1">
              <a:latin typeface="Comic Sans MS" pitchFamily="-110" charset="0"/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>
            <a:off x="3733800" y="29273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𝑑𝑝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𝐶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25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0960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Unit of Energy</a:t>
            </a:r>
            <a:endParaRPr lang="fr-FR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8600" y="1034703"/>
            <a:ext cx="8735888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Today’s accelerators and future projects work/aim at the </a:t>
            </a:r>
            <a:r>
              <a:rPr lang="en-US" sz="1800" dirty="0" err="1">
                <a:solidFill>
                  <a:srgbClr val="FF0000"/>
                </a:solidFill>
              </a:rPr>
              <a:t>TeV</a:t>
            </a:r>
            <a:r>
              <a:rPr lang="en-US" sz="1800" dirty="0">
                <a:solidFill>
                  <a:srgbClr val="FF0000"/>
                </a:solidFill>
              </a:rPr>
              <a:t> energy </a:t>
            </a:r>
            <a:r>
              <a:rPr lang="en-US" sz="1800" dirty="0">
                <a:solidFill>
                  <a:srgbClr val="000000"/>
                </a:solidFill>
              </a:rPr>
              <a:t>range.</a:t>
            </a:r>
          </a:p>
          <a:p>
            <a:r>
              <a:rPr lang="en-US" sz="1800" dirty="0">
                <a:solidFill>
                  <a:srgbClr val="000000"/>
                </a:solidFill>
              </a:rPr>
              <a:t>	LHC:  	7 </a:t>
            </a:r>
            <a:r>
              <a:rPr lang="en-US" sz="1800" dirty="0" err="1">
                <a:solidFill>
                  <a:srgbClr val="000000"/>
                </a:solidFill>
              </a:rPr>
              <a:t>TeV</a:t>
            </a:r>
            <a:r>
              <a:rPr lang="en-US" sz="1800" dirty="0">
                <a:solidFill>
                  <a:srgbClr val="000000"/>
                </a:solidFill>
              </a:rPr>
              <a:t> -&gt; 14 </a:t>
            </a:r>
            <a:r>
              <a:rPr lang="en-US" sz="1800" dirty="0" err="1">
                <a:solidFill>
                  <a:srgbClr val="000000"/>
                </a:solidFill>
              </a:rPr>
              <a:t>TeV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	CLIC: 	3 </a:t>
            </a:r>
            <a:r>
              <a:rPr lang="en-US" sz="1800" dirty="0" err="1">
                <a:solidFill>
                  <a:srgbClr val="000000"/>
                </a:solidFill>
              </a:rPr>
              <a:t>TeV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	FCC-</a:t>
            </a:r>
            <a:r>
              <a:rPr lang="en-US" sz="1800" dirty="0" err="1">
                <a:solidFill>
                  <a:srgbClr val="000000"/>
                </a:solidFill>
              </a:rPr>
              <a:t>hh</a:t>
            </a:r>
            <a:r>
              <a:rPr lang="en-US" sz="1800" dirty="0">
                <a:solidFill>
                  <a:srgbClr val="000000"/>
                </a:solidFill>
              </a:rPr>
              <a:t>: ~100 </a:t>
            </a:r>
            <a:r>
              <a:rPr lang="en-US" sz="1800" dirty="0" err="1">
                <a:solidFill>
                  <a:srgbClr val="000000"/>
                </a:solidFill>
              </a:rPr>
              <a:t>TeV</a:t>
            </a:r>
            <a:endParaRPr lang="en-US" sz="1800" dirty="0">
              <a:solidFill>
                <a:srgbClr val="000000"/>
              </a:solidFill>
            </a:endParaRPr>
          </a:p>
          <a:p>
            <a:endParaRPr lang="en-US" sz="1800" dirty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In fact, this energy unit comes from acceleration:</a:t>
            </a:r>
            <a:br>
              <a:rPr lang="en-US" sz="1800" dirty="0">
                <a:solidFill>
                  <a:srgbClr val="000000"/>
                </a:solidFill>
              </a:rPr>
            </a:br>
            <a:endParaRPr lang="en-US" sz="1800" dirty="0">
              <a:solidFill>
                <a:srgbClr val="0000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r>
              <a:rPr lang="en-US" sz="1800" dirty="0">
                <a:solidFill>
                  <a:srgbClr val="FF3300"/>
                </a:solidFill>
              </a:rPr>
              <a:t>Basic Unit:   </a:t>
            </a:r>
            <a:r>
              <a:rPr lang="en-US" sz="1800" b="1" dirty="0" err="1">
                <a:solidFill>
                  <a:srgbClr val="FF3300"/>
                </a:solidFill>
              </a:rPr>
              <a:t>eV</a:t>
            </a:r>
            <a:r>
              <a:rPr lang="en-US" sz="1800" b="1" dirty="0">
                <a:solidFill>
                  <a:srgbClr val="FF3300"/>
                </a:solidFill>
              </a:rPr>
              <a:t> (electron Volt)</a:t>
            </a:r>
            <a:br>
              <a:rPr lang="fr-FR" sz="1800" b="1" dirty="0">
                <a:solidFill>
                  <a:srgbClr val="FF3300"/>
                </a:solidFill>
              </a:rPr>
            </a:br>
            <a:r>
              <a:rPr lang="fr-FR" sz="1800" dirty="0">
                <a:solidFill>
                  <a:srgbClr val="FF3300"/>
                </a:solidFill>
              </a:rPr>
              <a:t>	kilo       </a:t>
            </a:r>
            <a:r>
              <a:rPr lang="fr-FR" sz="1800" dirty="0"/>
              <a:t>keV = 1000 eV = 10</a:t>
            </a:r>
            <a:r>
              <a:rPr lang="fr-FR" sz="1800" baseline="30000" dirty="0"/>
              <a:t>3</a:t>
            </a:r>
            <a:r>
              <a:rPr lang="fr-FR" sz="1800" dirty="0"/>
              <a:t> eV</a:t>
            </a:r>
          </a:p>
          <a:p>
            <a:r>
              <a:rPr lang="fr-FR" sz="1800" dirty="0"/>
              <a:t>	</a:t>
            </a:r>
            <a:r>
              <a:rPr lang="fr-FR" sz="1800" dirty="0" err="1">
                <a:solidFill>
                  <a:srgbClr val="FF0000"/>
                </a:solidFill>
              </a:rPr>
              <a:t>mega</a:t>
            </a:r>
            <a:r>
              <a:rPr lang="fr-FR" sz="1800" dirty="0"/>
              <a:t>    MeV = 10</a:t>
            </a:r>
            <a:r>
              <a:rPr lang="fr-FR" sz="1800" baseline="30000" dirty="0"/>
              <a:t>6</a:t>
            </a:r>
            <a:r>
              <a:rPr lang="fr-FR" sz="1800" dirty="0"/>
              <a:t> eV   (million)</a:t>
            </a:r>
            <a:br>
              <a:rPr lang="fr-FR" sz="1800" dirty="0"/>
            </a:br>
            <a:r>
              <a:rPr lang="fr-FR" sz="1800" dirty="0"/>
              <a:t>	</a:t>
            </a:r>
            <a:r>
              <a:rPr lang="fr-FR" sz="1800" dirty="0">
                <a:solidFill>
                  <a:srgbClr val="FF0000"/>
                </a:solidFill>
              </a:rPr>
              <a:t>giga</a:t>
            </a:r>
            <a:r>
              <a:rPr lang="fr-FR" sz="1800" dirty="0"/>
              <a:t>      </a:t>
            </a:r>
            <a:r>
              <a:rPr lang="fr-FR" sz="1800" dirty="0" err="1"/>
              <a:t>GeV</a:t>
            </a:r>
            <a:r>
              <a:rPr lang="fr-FR" sz="1800" dirty="0"/>
              <a:t> = 10</a:t>
            </a:r>
            <a:r>
              <a:rPr lang="fr-FR" sz="1800" baseline="30000" dirty="0"/>
              <a:t>9</a:t>
            </a:r>
            <a:r>
              <a:rPr lang="fr-FR" sz="1800" dirty="0"/>
              <a:t> eV   (billion)</a:t>
            </a:r>
          </a:p>
          <a:p>
            <a:r>
              <a:rPr lang="fr-FR" sz="1800" dirty="0"/>
              <a:t>	</a:t>
            </a:r>
            <a:r>
              <a:rPr lang="fr-FR" sz="1800" dirty="0" err="1">
                <a:solidFill>
                  <a:srgbClr val="FF0000"/>
                </a:solidFill>
              </a:rPr>
              <a:t>tera</a:t>
            </a:r>
            <a:r>
              <a:rPr lang="fr-FR" sz="1800" dirty="0"/>
              <a:t>     </a:t>
            </a:r>
            <a:r>
              <a:rPr lang="fr-FR" sz="1800" dirty="0" err="1"/>
              <a:t>TeV</a:t>
            </a:r>
            <a:r>
              <a:rPr lang="fr-FR" sz="1800" dirty="0"/>
              <a:t> = 10</a:t>
            </a:r>
            <a:r>
              <a:rPr lang="fr-FR" sz="1800" baseline="30000" dirty="0"/>
              <a:t>12</a:t>
            </a:r>
            <a:r>
              <a:rPr lang="fr-FR" sz="1800" dirty="0"/>
              <a:t> eV  (trillion)</a:t>
            </a:r>
          </a:p>
          <a:p>
            <a:endParaRPr lang="fr-FR" sz="1800" dirty="0"/>
          </a:p>
          <a:p>
            <a:r>
              <a:rPr lang="fr-FR" sz="1800" dirty="0"/>
              <a:t>LHC = ~450 Million km of AA batteries!!!</a:t>
            </a:r>
          </a:p>
          <a:p>
            <a:r>
              <a:rPr lang="fr-FR" sz="1800" dirty="0"/>
              <a:t>	3x distance</a:t>
            </a:r>
            <a:r>
              <a:rPr lang="en-GB" sz="1800" dirty="0"/>
              <a:t> Earth-Sun                               </a:t>
            </a:r>
            <a:endParaRPr lang="en-GB" dirty="0">
              <a:latin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852936"/>
            <a:ext cx="7704856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1 </a:t>
            </a:r>
            <a:r>
              <a:rPr lang="en-US" sz="2000" b="1" dirty="0" err="1">
                <a:solidFill>
                  <a:srgbClr val="FF0000"/>
                </a:solidFill>
              </a:rPr>
              <a:t>eV</a:t>
            </a:r>
            <a:r>
              <a:rPr lang="en-US" sz="2000" b="1" dirty="0">
                <a:solidFill>
                  <a:srgbClr val="FF0000"/>
                </a:solidFill>
              </a:rPr>
              <a:t> (electron Volt) </a:t>
            </a:r>
            <a:r>
              <a:rPr lang="en-US" sz="2000" dirty="0">
                <a:solidFill>
                  <a:srgbClr val="000000"/>
                </a:solidFill>
              </a:rPr>
              <a:t>is the energy that 1 elementary charge e (like one electron or proton) gains when it is accelerated in a potential (voltage) difference of 1 Volt.</a:t>
            </a:r>
          </a:p>
        </p:txBody>
      </p:sp>
      <p:pic>
        <p:nvPicPr>
          <p:cNvPr id="3" name="anim-1eV-480p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60032" y="4077072"/>
            <a:ext cx="3600400" cy="234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First Energy-Phase Equation</a:t>
            </a:r>
            <a:endParaRPr lang="fr-FR" dirty="0"/>
          </a:p>
        </p:txBody>
      </p:sp>
      <p:sp>
        <p:nvSpPr>
          <p:cNvPr id="40971" name="Line 3"/>
          <p:cNvSpPr>
            <a:spLocks noChangeShapeType="1"/>
          </p:cNvSpPr>
          <p:nvPr/>
        </p:nvSpPr>
        <p:spPr bwMode="auto">
          <a:xfrm>
            <a:off x="1828800" y="147296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4" name="Rectangle 8"/>
          <p:cNvSpPr>
            <a:spLocks noChangeArrowheads="1"/>
          </p:cNvSpPr>
          <p:nvPr/>
        </p:nvSpPr>
        <p:spPr bwMode="auto">
          <a:xfrm>
            <a:off x="1055945" y="1124744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2590800" y="1052736"/>
          <a:ext cx="6019800" cy="595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946400" imgH="292100" progId="Equation.DSMT4">
                  <p:embed/>
                </p:oleObj>
              </mc:Choice>
              <mc:Fallback>
                <p:oleObj name="Equation" r:id="rId3" imgW="2946400" imgH="292100" progId="Equation.DSMT4">
                  <p:embed/>
                  <p:pic>
                    <p:nvPicPr>
                      <p:cNvPr id="409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052736"/>
                        <a:ext cx="6019800" cy="5952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0" name="Text Box 16"/>
          <p:cNvSpPr txBox="1">
            <a:spLocks noChangeArrowheads="1"/>
          </p:cNvSpPr>
          <p:nvPr/>
        </p:nvSpPr>
        <p:spPr bwMode="auto">
          <a:xfrm>
            <a:off x="2590800" y="2224087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For a given particle with respect to the reference one:</a:t>
            </a:r>
            <a:endParaRPr lang="fr-FR" sz="1800" dirty="0">
              <a:solidFill>
                <a:srgbClr val="FF3300"/>
              </a:solidFill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2743200" y="2590800"/>
          <a:ext cx="512445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23800" imgH="355320" progId="Equation.3">
                  <p:embed/>
                </p:oleObj>
              </mc:Choice>
              <mc:Fallback>
                <p:oleObj name="Equation" r:id="rId5" imgW="2323800" imgH="355320" progId="Equation.3">
                  <p:embed/>
                  <p:pic>
                    <p:nvPicPr>
                      <p:cNvPr id="409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590800"/>
                        <a:ext cx="5124450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1" name="Text Box 18"/>
          <p:cNvSpPr txBox="1">
            <a:spLocks noChangeArrowheads="1"/>
          </p:cNvSpPr>
          <p:nvPr/>
        </p:nvSpPr>
        <p:spPr bwMode="auto">
          <a:xfrm>
            <a:off x="685800" y="4038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Since: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762000" y="5334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one gets: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4250432" y="4038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and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5402262" y="3733800"/>
          <a:ext cx="1554381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39800" imgH="241300" progId="Equation.DSMT4">
                  <p:embed/>
                </p:oleObj>
              </mc:Choice>
              <mc:Fallback>
                <p:oleObj name="Equation" r:id="rId7" imgW="939800" imgH="241300" progId="Equation.DSMT4">
                  <p:embed/>
                  <p:pic>
                    <p:nvPicPr>
                      <p:cNvPr id="409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2262" y="3733800"/>
                        <a:ext cx="1554381" cy="398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20185" y="1536986"/>
            <a:ext cx="2109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particle ahead arrives earlier</a:t>
            </a:r>
          </a:p>
          <a:p>
            <a:r>
              <a:rPr lang="en-US" sz="1100" dirty="0"/>
              <a:t>=&gt; smaller RF phase</a:t>
            </a: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185739" y="1168963"/>
            <a:ext cx="1947865" cy="1904204"/>
            <a:chOff x="185738" y="577855"/>
            <a:chExt cx="3895729" cy="3808408"/>
          </a:xfrm>
        </p:grpSpPr>
        <p:sp>
          <p:nvSpPr>
            <p:cNvPr id="23" name="Oval 63"/>
            <p:cNvSpPr>
              <a:spLocks noChangeArrowheads="1"/>
            </p:cNvSpPr>
            <p:nvPr/>
          </p:nvSpPr>
          <p:spPr bwMode="auto">
            <a:xfrm>
              <a:off x="185738" y="633413"/>
              <a:ext cx="3752850" cy="3752850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Line 64"/>
            <p:cNvSpPr>
              <a:spLocks noChangeShapeType="1"/>
            </p:cNvSpPr>
            <p:nvPr/>
          </p:nvSpPr>
          <p:spPr bwMode="auto">
            <a:xfrm flipV="1">
              <a:off x="2033588" y="2511425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66"/>
            <p:cNvSpPr>
              <a:spLocks noChangeShapeType="1"/>
            </p:cNvSpPr>
            <p:nvPr/>
          </p:nvSpPr>
          <p:spPr bwMode="auto">
            <a:xfrm flipV="1">
              <a:off x="2033588" y="1219200"/>
              <a:ext cx="1385887" cy="1292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Line 67"/>
            <p:cNvSpPr>
              <a:spLocks noChangeShapeType="1"/>
            </p:cNvSpPr>
            <p:nvPr/>
          </p:nvSpPr>
          <p:spPr bwMode="auto">
            <a:xfrm flipV="1">
              <a:off x="2033588" y="1597025"/>
              <a:ext cx="1673225" cy="909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rc 69"/>
            <p:cNvSpPr>
              <a:spLocks/>
            </p:cNvSpPr>
            <p:nvPr/>
          </p:nvSpPr>
          <p:spPr bwMode="auto">
            <a:xfrm>
              <a:off x="2033588" y="2233613"/>
              <a:ext cx="585787" cy="309562"/>
            </a:xfrm>
            <a:custGeom>
              <a:avLst/>
              <a:gdLst>
                <a:gd name="T0" fmla="*/ 497859 w 21572"/>
                <a:gd name="T1" fmla="*/ 0 h 11420"/>
                <a:gd name="T2" fmla="*/ 585787 w 21572"/>
                <a:gd name="T3" fmla="*/ 279880 h 11420"/>
                <a:gd name="T4" fmla="*/ 0 w 21572"/>
                <a:gd name="T5" fmla="*/ 309562 h 11420"/>
                <a:gd name="T6" fmla="*/ 0 60000 65536"/>
                <a:gd name="T7" fmla="*/ 0 60000 65536"/>
                <a:gd name="T8" fmla="*/ 0 60000 65536"/>
                <a:gd name="T9" fmla="*/ 0 w 21572"/>
                <a:gd name="T10" fmla="*/ 0 h 11420"/>
                <a:gd name="T11" fmla="*/ 21572 w 21572"/>
                <a:gd name="T12" fmla="*/ 11420 h 11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72" h="11420" fill="none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</a:path>
                <a:path w="21572" h="11420" stroke="0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  <a:lnTo>
                    <a:pt x="0" y="1142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Arc 70"/>
            <p:cNvSpPr>
              <a:spLocks/>
            </p:cNvSpPr>
            <p:nvPr/>
          </p:nvSpPr>
          <p:spPr bwMode="auto">
            <a:xfrm>
              <a:off x="2033588" y="2060575"/>
              <a:ext cx="585787" cy="463550"/>
            </a:xfrm>
            <a:custGeom>
              <a:avLst/>
              <a:gdLst>
                <a:gd name="T0" fmla="*/ 490677 w 18668"/>
                <a:gd name="T1" fmla="*/ 0 h 14902"/>
                <a:gd name="T2" fmla="*/ 585787 w 18668"/>
                <a:gd name="T3" fmla="*/ 125577 h 14902"/>
                <a:gd name="T4" fmla="*/ 0 w 18668"/>
                <a:gd name="T5" fmla="*/ 463550 h 14902"/>
                <a:gd name="T6" fmla="*/ 0 60000 65536"/>
                <a:gd name="T7" fmla="*/ 0 60000 65536"/>
                <a:gd name="T8" fmla="*/ 0 60000 65536"/>
                <a:gd name="T9" fmla="*/ 0 w 18668"/>
                <a:gd name="T10" fmla="*/ 0 h 14902"/>
                <a:gd name="T11" fmla="*/ 18668 w 18668"/>
                <a:gd name="T12" fmla="*/ 14902 h 149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68" h="14902" fill="none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</a:path>
                <a:path w="18668" h="14902" stroke="0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  <a:lnTo>
                    <a:pt x="0" y="14902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 72"/>
            <p:cNvSpPr>
              <a:spLocks noChangeShapeType="1"/>
            </p:cNvSpPr>
            <p:nvPr/>
          </p:nvSpPr>
          <p:spPr bwMode="auto">
            <a:xfrm flipH="1" flipV="1">
              <a:off x="3222625" y="746125"/>
              <a:ext cx="484188" cy="820738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Oval 73"/>
            <p:cNvSpPr>
              <a:spLocks noChangeArrowheads="1"/>
            </p:cNvSpPr>
            <p:nvPr/>
          </p:nvSpPr>
          <p:spPr bwMode="auto">
            <a:xfrm>
              <a:off x="3644900" y="1535113"/>
              <a:ext cx="122238" cy="12223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74"/>
            <p:cNvSpPr>
              <a:spLocks noChangeArrowheads="1"/>
            </p:cNvSpPr>
            <p:nvPr/>
          </p:nvSpPr>
          <p:spPr bwMode="auto">
            <a:xfrm>
              <a:off x="2857499" y="1795465"/>
              <a:ext cx="76676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i="1" dirty="0" err="1">
                  <a:latin typeface="Symbol" pitchFamily="2" charset="2"/>
                  <a:cs typeface="Times New Roman" panose="02020603050405020304" pitchFamily="18" charset="0"/>
                </a:rPr>
                <a:t>q</a:t>
              </a:r>
              <a:r>
                <a:rPr lang="en-US" sz="1800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sz="1800" baseline="-250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75"/>
            <p:cNvSpPr>
              <a:spLocks noChangeArrowheads="1"/>
            </p:cNvSpPr>
            <p:nvPr/>
          </p:nvSpPr>
          <p:spPr bwMode="auto">
            <a:xfrm>
              <a:off x="1757460" y="1512513"/>
              <a:ext cx="94773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i="1" dirty="0" err="1">
                  <a:latin typeface="Symbol" pitchFamily="2" charset="2"/>
                  <a:cs typeface="Times New Roman" panose="02020603050405020304" pitchFamily="18" charset="0"/>
                </a:rPr>
                <a:t>Dq</a:t>
              </a:r>
              <a:endParaRPr sz="1800" i="1" baseline="-25000" noProof="1">
                <a:latin typeface="Symbol" pitchFamily="2" charset="2"/>
                <a:cs typeface="Times New Roman" panose="02020603050405020304" pitchFamily="18" charset="0"/>
              </a:endParaRPr>
            </a:p>
          </p:txBody>
        </p:sp>
        <p:sp>
          <p:nvSpPr>
            <p:cNvPr id="33" name="Oval 76"/>
            <p:cNvSpPr>
              <a:spLocks noChangeArrowheads="1"/>
            </p:cNvSpPr>
            <p:nvPr/>
          </p:nvSpPr>
          <p:spPr bwMode="auto">
            <a:xfrm>
              <a:off x="3357563" y="1157289"/>
              <a:ext cx="122238" cy="12223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77"/>
            <p:cNvSpPr>
              <a:spLocks noChangeArrowheads="1"/>
            </p:cNvSpPr>
            <p:nvPr/>
          </p:nvSpPr>
          <p:spPr bwMode="auto">
            <a:xfrm>
              <a:off x="2709859" y="2489955"/>
              <a:ext cx="66516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sz="1600" i="1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3479804" y="577855"/>
              <a:ext cx="601663" cy="677863"/>
              <a:chOff x="3456" y="3456"/>
              <a:chExt cx="379" cy="427"/>
            </a:xfrm>
          </p:grpSpPr>
          <p:sp>
            <p:nvSpPr>
              <p:cNvPr id="36" name="Rectangle 80"/>
              <p:cNvSpPr>
                <a:spLocks noChangeArrowheads="1"/>
              </p:cNvSpPr>
              <p:nvPr/>
            </p:nvSpPr>
            <p:spPr bwMode="auto">
              <a:xfrm>
                <a:off x="3456" y="3456"/>
                <a:ext cx="379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endParaRPr sz="1600" i="1" noProof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Line 81"/>
              <p:cNvSpPr>
                <a:spLocks noChangeShapeType="1"/>
              </p:cNvSpPr>
              <p:nvPr/>
            </p:nvSpPr>
            <p:spPr bwMode="auto">
              <a:xfrm>
                <a:off x="3530" y="3551"/>
                <a:ext cx="209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 bwMode="auto">
          <a:xfrm>
            <a:off x="8136000" y="1386473"/>
            <a:ext cx="144000" cy="180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223131" y="3087536"/>
            <a:ext cx="124734" cy="18907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52549" y="3789040"/>
                <a:ext cx="2274725" cy="813556"/>
              </a:xfrm>
              <a:prstGeom prst="rect">
                <a:avLst/>
              </a:prstGeom>
              <a:solidFill>
                <a:srgbClr val="CC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𝑑𝑝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549" y="3789040"/>
                <a:ext cx="2274725" cy="813556"/>
              </a:xfrm>
              <a:prstGeom prst="rect">
                <a:avLst/>
              </a:prstGeom>
              <a:blipFill>
                <a:blip r:embed="rId10"/>
                <a:stretch>
                  <a:fillRect l="-556" t="-3077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F90225E-0C70-8D45-BDC1-AFE2E57190C6}"/>
                  </a:ext>
                </a:extLst>
              </p:cNvPr>
              <p:cNvSpPr txBox="1"/>
              <p:nvPr/>
            </p:nvSpPr>
            <p:spPr>
              <a:xfrm>
                <a:off x="2334186" y="5128473"/>
                <a:ext cx="4107535" cy="85856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F90225E-0C70-8D45-BDC1-AFE2E5719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4186" y="5128473"/>
                <a:ext cx="4107535" cy="858568"/>
              </a:xfrm>
              <a:prstGeom prst="rect">
                <a:avLst/>
              </a:prstGeom>
              <a:blipFill>
                <a:blip r:embed="rId11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203A54-243E-A745-A1ED-DFBF8BAE5539}"/>
                  </a:ext>
                </a:extLst>
              </p:cNvPr>
              <p:cNvSpPr txBox="1"/>
              <p:nvPr/>
            </p:nvSpPr>
            <p:spPr>
              <a:xfrm flipH="1">
                <a:off x="5120303" y="4173037"/>
                <a:ext cx="30156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203A54-243E-A745-A1ED-DFBF8BAE5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120303" y="4173037"/>
                <a:ext cx="3015697" cy="461665"/>
              </a:xfrm>
              <a:prstGeom prst="rect">
                <a:avLst/>
              </a:prstGeom>
              <a:blipFill>
                <a:blip r:embed="rId12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Second Energy-Phase Equation</a:t>
            </a:r>
            <a:endParaRPr lang="fr-FR" dirty="0"/>
          </a:p>
        </p:txBody>
      </p:sp>
      <p:sp>
        <p:nvSpPr>
          <p:cNvPr id="430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3019" name="Text Box 19"/>
          <p:cNvSpPr txBox="1">
            <a:spLocks noChangeArrowheads="1"/>
          </p:cNvSpPr>
          <p:nvPr/>
        </p:nvSpPr>
        <p:spPr bwMode="auto">
          <a:xfrm>
            <a:off x="533400" y="11430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006600"/>
                </a:solidFill>
              </a:rPr>
              <a:t>The rate of energy gained by a particle is:</a:t>
            </a:r>
            <a:endParaRPr lang="fr-FR" sz="1800" b="1">
              <a:solidFill>
                <a:srgbClr val="006600"/>
              </a:solidFill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5989638" y="974725"/>
          <a:ext cx="20796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02960" imgH="342720" progId="Equation.3">
                  <p:embed/>
                </p:oleObj>
              </mc:Choice>
              <mc:Fallback>
                <p:oleObj name="Equation" r:id="rId3" imgW="1002960" imgH="342720" progId="Equation.3">
                  <p:embed/>
                  <p:pic>
                    <p:nvPicPr>
                      <p:cNvPr id="430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638" y="974725"/>
                        <a:ext cx="207962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0" name="Text Box 21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1" name="Text Box 22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2" name="Text Box 25"/>
          <p:cNvSpPr txBox="1">
            <a:spLocks noChangeArrowheads="1"/>
          </p:cNvSpPr>
          <p:nvPr/>
        </p:nvSpPr>
        <p:spPr bwMode="auto">
          <a:xfrm>
            <a:off x="533400" y="17526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The rate of relative energy gain with respect to the reference particle is then:</a:t>
            </a:r>
            <a:endParaRPr lang="fr-FR" sz="1800" b="1">
              <a:solidFill>
                <a:srgbClr val="FF3300"/>
              </a:solidFill>
            </a:endParaRPr>
          </a:p>
        </p:txBody>
      </p:sp>
      <p:sp>
        <p:nvSpPr>
          <p:cNvPr id="43023" name="Text Box 27"/>
          <p:cNvSpPr txBox="1">
            <a:spLocks noChangeArrowheads="1"/>
          </p:cNvSpPr>
          <p:nvPr/>
        </p:nvSpPr>
        <p:spPr bwMode="auto">
          <a:xfrm>
            <a:off x="609600" y="4495800"/>
            <a:ext cx="5540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leads to the second energy-phase equation: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949325" y="3587751"/>
          <a:ext cx="7051675" cy="830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340100" imgH="393700" progId="Equation.DSMT4">
                  <p:embed/>
                </p:oleObj>
              </mc:Choice>
              <mc:Fallback>
                <p:oleObj name="Equation" r:id="rId5" imgW="3340100" imgH="393700" progId="Equation.DSMT4">
                  <p:embed/>
                  <p:pic>
                    <p:nvPicPr>
                      <p:cNvPr id="430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25" y="3587751"/>
                        <a:ext cx="7051675" cy="8305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4" name="Text Box 30"/>
          <p:cNvSpPr txBox="1">
            <a:spLocks noChangeArrowheads="1"/>
          </p:cNvSpPr>
          <p:nvPr/>
        </p:nvSpPr>
        <p:spPr bwMode="auto">
          <a:xfrm>
            <a:off x="609600" y="32004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rgbClr val="006600"/>
                </a:solidFill>
              </a:rPr>
              <a:t>Expanding the left-hand side to first order: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8FF94F6-056A-B14A-A4B3-79685D5219DD}"/>
                  </a:ext>
                </a:extLst>
              </p:cNvPr>
              <p:cNvSpPr txBox="1"/>
              <p:nvPr/>
            </p:nvSpPr>
            <p:spPr>
              <a:xfrm>
                <a:off x="2051720" y="2127916"/>
                <a:ext cx="4631396" cy="9423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̇"/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</m:num>
                            <m:den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8FF94F6-056A-B14A-A4B3-79685D521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127916"/>
                <a:ext cx="4631396" cy="9423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087CD2C-3CD0-0B41-92A3-3F5A70011721}"/>
                  </a:ext>
                </a:extLst>
              </p:cNvPr>
              <p:cNvSpPr txBox="1"/>
              <p:nvPr/>
            </p:nvSpPr>
            <p:spPr>
              <a:xfrm>
                <a:off x="2240131" y="5009556"/>
                <a:ext cx="4587538" cy="85632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087CD2C-3CD0-0B41-92A3-3F5A70011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131" y="5009556"/>
                <a:ext cx="4587538" cy="856325"/>
              </a:xfrm>
              <a:prstGeom prst="rect">
                <a:avLst/>
              </a:prstGeom>
              <a:blipFill>
                <a:blip r:embed="rId9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4" name="Rectangle 3"/>
          <p:cNvSpPr>
            <a:spLocks noChangeArrowheads="1"/>
          </p:cNvSpPr>
          <p:nvPr/>
        </p:nvSpPr>
        <p:spPr bwMode="auto">
          <a:xfrm>
            <a:off x="251520" y="2420888"/>
            <a:ext cx="3381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6953250" algn="l"/>
              </a:tabLst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Stability</a:t>
            </a:r>
            <a:r>
              <a:rPr lang="en-US" sz="1800" dirty="0">
                <a:latin typeface="Comic Sans MS" pitchFamily="-110" charset="0"/>
              </a:rPr>
              <a:t> is obtained when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US" sz="1800" dirty="0">
                <a:latin typeface="Comic Sans MS" pitchFamily="-110" charset="0"/>
              </a:rPr>
              <a:t> is real and so </a:t>
            </a:r>
            <a:r>
              <a:rPr lang="en-GB" sz="2000" dirty="0">
                <a:sym typeface="Symbol" charset="2"/>
              </a:rPr>
              <a:t></a:t>
            </a:r>
            <a:r>
              <a:rPr lang="en-GB" sz="1800" baseline="-25000" dirty="0">
                <a:sym typeface="Symbol" charset="2"/>
              </a:rPr>
              <a:t>s</a:t>
            </a:r>
            <a:r>
              <a:rPr lang="en-GB" sz="1800" baseline="30000" dirty="0">
                <a:sym typeface="Symbol" charset="2"/>
              </a:rPr>
              <a:t>2</a:t>
            </a:r>
            <a:r>
              <a:rPr lang="en-US" sz="1800" dirty="0">
                <a:latin typeface="Comic Sans MS" pitchFamily="-110" charset="0"/>
              </a:rPr>
              <a:t> positive: </a:t>
            </a:r>
            <a:endParaRPr sz="1800" noProof="1">
              <a:latin typeface="Comic Sans MS" pitchFamily="-110" charset="0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838200" y="3048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b="1" kern="0" dirty="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Appendix: Stability condition for </a:t>
            </a:r>
            <a:r>
              <a:rPr lang="en-US" b="1" kern="0" dirty="0" err="1">
                <a:solidFill>
                  <a:schemeClr val="accent2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kern="0" baseline="-25000" dirty="0" err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</a:t>
            </a:r>
            <a:endParaRPr lang="en-US" b="1" kern="0" baseline="-25000" dirty="0">
              <a:solidFill>
                <a:schemeClr val="accent2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/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F99C1E-5DAE-3E4A-A414-C977E6FB3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108491"/>
                <a:ext cx="3328604" cy="814325"/>
              </a:xfrm>
              <a:prstGeom prst="rect">
                <a:avLst/>
              </a:prstGeom>
              <a:blipFill>
                <a:blip r:embed="rId3"/>
                <a:stretch>
                  <a:fillRect l="-1141" t="-10769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/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455EF0A-0180-6D49-B080-E2020D9E0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113072"/>
                <a:ext cx="3347519" cy="814518"/>
              </a:xfrm>
              <a:prstGeom prst="rect">
                <a:avLst/>
              </a:prstGeom>
              <a:blipFill>
                <a:blip r:embed="rId4"/>
                <a:stretch>
                  <a:fillRect t="-10606" b="-9091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90CF230-2D45-A542-A809-827B3370FD66}"/>
              </a:ext>
            </a:extLst>
          </p:cNvPr>
          <p:cNvGrpSpPr/>
          <p:nvPr/>
        </p:nvGrpSpPr>
        <p:grpSpPr>
          <a:xfrm>
            <a:off x="7703825" y="1146230"/>
            <a:ext cx="1404679" cy="740135"/>
            <a:chOff x="4211960" y="1146230"/>
            <a:chExt cx="1404679" cy="740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/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950B7CC-12B7-3A41-96FC-4E309F53BD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1960" y="1268760"/>
                  <a:ext cx="1404679" cy="617605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E91999-DF70-A84D-9615-DE7DC3D6F7E1}"/>
                </a:ext>
              </a:extLst>
            </p:cNvPr>
            <p:cNvSpPr txBox="1"/>
            <p:nvPr/>
          </p:nvSpPr>
          <p:spPr>
            <a:xfrm>
              <a:off x="4283968" y="114623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with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/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5C4AE3-567C-6646-8599-855D664F3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340768"/>
                <a:ext cx="410369" cy="369332"/>
              </a:xfrm>
              <a:prstGeom prst="rect">
                <a:avLst/>
              </a:prstGeom>
              <a:blipFill>
                <a:blip r:embed="rId21"/>
                <a:stretch>
                  <a:fillRect l="-9091" r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/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FF32D6-C6CA-6543-9F03-48CFFF7B4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419708"/>
                <a:ext cx="1014060" cy="369332"/>
              </a:xfrm>
              <a:prstGeom prst="rect">
                <a:avLst/>
              </a:prstGeom>
              <a:blipFill>
                <a:blip r:embed="rId22"/>
                <a:stretch>
                  <a:fillRect l="-3704" r="-4938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/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78DD49A-71D7-5C4D-AAB1-D9B790460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57421" y="4049742"/>
                <a:ext cx="410369" cy="369332"/>
              </a:xfrm>
              <a:prstGeom prst="rect">
                <a:avLst/>
              </a:prstGeom>
              <a:blipFill>
                <a:blip r:embed="rId23"/>
                <a:stretch>
                  <a:fillRect t="-5882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E7A167A0-F516-6546-AA30-A42D6FCCF46E}"/>
              </a:ext>
            </a:extLst>
          </p:cNvPr>
          <p:cNvGrpSpPr/>
          <p:nvPr/>
        </p:nvGrpSpPr>
        <p:grpSpPr>
          <a:xfrm>
            <a:off x="379085" y="4653136"/>
            <a:ext cx="1890261" cy="588962"/>
            <a:chOff x="251520" y="4962089"/>
            <a:chExt cx="1890261" cy="588962"/>
          </a:xfrm>
        </p:grpSpPr>
        <p:sp>
          <p:nvSpPr>
            <p:cNvPr id="92172" name="Rectangle 6"/>
            <p:cNvSpPr>
              <a:spLocks noChangeArrowheads="1"/>
            </p:cNvSpPr>
            <p:nvPr/>
          </p:nvSpPr>
          <p:spPr bwMode="auto">
            <a:xfrm>
              <a:off x="353966" y="4962089"/>
              <a:ext cx="1673469" cy="58896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/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η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79A1440-B07B-5248-BC88-A135E7F3AE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5025737"/>
                  <a:ext cx="1890261" cy="461665"/>
                </a:xfrm>
                <a:prstGeom prst="rect">
                  <a:avLst/>
                </a:prstGeom>
                <a:blipFill>
                  <a:blip r:embed="rId24"/>
                  <a:stretch>
                    <a:fillRect b="-216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99570D7-28A8-BA4C-9DD6-C237618C4D2C}"/>
              </a:ext>
            </a:extLst>
          </p:cNvPr>
          <p:cNvGrpSpPr/>
          <p:nvPr/>
        </p:nvGrpSpPr>
        <p:grpSpPr>
          <a:xfrm>
            <a:off x="2040333" y="2325578"/>
            <a:ext cx="6924155" cy="4055750"/>
            <a:chOff x="1217886" y="2780928"/>
            <a:chExt cx="6249714" cy="3501621"/>
          </a:xfrm>
        </p:grpSpPr>
        <p:graphicFrame>
          <p:nvGraphicFramePr>
            <p:cNvPr id="56" name="Object 4">
              <a:extLst>
                <a:ext uri="{FF2B5EF4-FFF2-40B4-BE49-F238E27FC236}">
                  <a16:creationId xmlns:a16="http://schemas.microsoft.com/office/drawing/2014/main" id="{4A9B998D-FCC3-924B-8896-3107D84D208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249257" y="4237039"/>
            <a:ext cx="21834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5" imgW="126720" imgH="203040" progId="Equation.3">
                    <p:embed/>
                  </p:oleObj>
                </mc:Choice>
                <mc:Fallback>
                  <p:oleObj name="Equation" r:id="rId25" imgW="126720" imgH="203040" progId="Equation.3">
                    <p:embed/>
                    <p:pic>
                      <p:nvPicPr>
                        <p:cNvPr id="56" name="Object 4">
                          <a:extLst>
                            <a:ext uri="{FF2B5EF4-FFF2-40B4-BE49-F238E27FC236}">
                              <a16:creationId xmlns:a16="http://schemas.microsoft.com/office/drawing/2014/main" id="{4A9B998D-FCC3-924B-8896-3107D84D208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49257" y="4237039"/>
                          <a:ext cx="218343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Object 5">
              <a:extLst>
                <a:ext uri="{FF2B5EF4-FFF2-40B4-BE49-F238E27FC236}">
                  <a16:creationId xmlns:a16="http://schemas.microsoft.com/office/drawing/2014/main" id="{7215E92D-1075-E940-9E36-41F4A95FC2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20965" y="4248151"/>
            <a:ext cx="197827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7" imgW="164880" imgH="393480" progId="Equation.3">
                    <p:embed/>
                  </p:oleObj>
                </mc:Choice>
                <mc:Fallback>
                  <p:oleObj name="Equation" r:id="rId27" imgW="164880" imgH="393480" progId="Equation.3">
                    <p:embed/>
                    <p:pic>
                      <p:nvPicPr>
                        <p:cNvPr id="57" name="Object 5">
                          <a:extLst>
                            <a:ext uri="{FF2B5EF4-FFF2-40B4-BE49-F238E27FC236}">
                              <a16:creationId xmlns:a16="http://schemas.microsoft.com/office/drawing/2014/main" id="{7215E92D-1075-E940-9E36-41F4A95FC2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0965" y="4248151"/>
                          <a:ext cx="197827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6">
              <a:extLst>
                <a:ext uri="{FF2B5EF4-FFF2-40B4-BE49-F238E27FC236}">
                  <a16:creationId xmlns:a16="http://schemas.microsoft.com/office/drawing/2014/main" id="{926ABF67-5EAF-BF4D-8370-70891D93857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42488" y="4259264"/>
            <a:ext cx="319454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9" imgW="266400" imgH="393480" progId="Equation.3">
                    <p:embed/>
                  </p:oleObj>
                </mc:Choice>
                <mc:Fallback>
                  <p:oleObj name="Equation" r:id="rId29" imgW="266400" imgH="393480" progId="Equation.3">
                    <p:embed/>
                    <p:pic>
                      <p:nvPicPr>
                        <p:cNvPr id="58" name="Object 6">
                          <a:extLst>
                            <a:ext uri="{FF2B5EF4-FFF2-40B4-BE49-F238E27FC236}">
                              <a16:creationId xmlns:a16="http://schemas.microsoft.com/office/drawing/2014/main" id="{926ABF67-5EAF-BF4D-8370-70891D9385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488" y="4259264"/>
                          <a:ext cx="319454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7">
              <a:extLst>
                <a:ext uri="{FF2B5EF4-FFF2-40B4-BE49-F238E27FC236}">
                  <a16:creationId xmlns:a16="http://schemas.microsoft.com/office/drawing/2014/main" id="{EE1083B6-2C65-634F-ABE1-5F0735F174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23642" y="4414839"/>
            <a:ext cx="167054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1" imgW="139680" imgH="139680" progId="Equation.3">
                    <p:embed/>
                  </p:oleObj>
                </mc:Choice>
                <mc:Fallback>
                  <p:oleObj name="Equation" r:id="rId31" imgW="139680" imgH="139680" progId="Equation.3">
                    <p:embed/>
                    <p:pic>
                      <p:nvPicPr>
                        <p:cNvPr id="59" name="Object 7">
                          <a:extLst>
                            <a:ext uri="{FF2B5EF4-FFF2-40B4-BE49-F238E27FC236}">
                              <a16:creationId xmlns:a16="http://schemas.microsoft.com/office/drawing/2014/main" id="{EE1083B6-2C65-634F-ABE1-5F0735F1744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3642" y="4414839"/>
                          <a:ext cx="167054" cy="180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287B65CC-83C7-E147-91FD-43C9631A61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7660" y="2780928"/>
              <a:ext cx="10163" cy="27896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8">
              <a:extLst>
                <a:ext uri="{FF2B5EF4-FFF2-40B4-BE49-F238E27FC236}">
                  <a16:creationId xmlns:a16="http://schemas.microsoft.com/office/drawing/2014/main" id="{F649182E-1BFA-014A-A5AF-1C1B3F9E4621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984988" y="3192463"/>
              <a:ext cx="3625362" cy="2100262"/>
              <a:chOff x="450" y="2259"/>
              <a:chExt cx="1782" cy="1137"/>
            </a:xfrm>
          </p:grpSpPr>
          <p:grpSp>
            <p:nvGrpSpPr>
              <p:cNvPr id="85" name="Group 9">
                <a:extLst>
                  <a:ext uri="{FF2B5EF4-FFF2-40B4-BE49-F238E27FC236}">
                    <a16:creationId xmlns:a16="http://schemas.microsoft.com/office/drawing/2014/main" id="{5C07A86F-E8DB-8E40-9D3D-770D48D066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89" name="Freeform 10">
                  <a:extLst>
                    <a:ext uri="{FF2B5EF4-FFF2-40B4-BE49-F238E27FC236}">
                      <a16:creationId xmlns:a16="http://schemas.microsoft.com/office/drawing/2014/main" id="{CC515EC7-E12B-8F44-B486-62779D1BC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11">
                  <a:extLst>
                    <a:ext uri="{FF2B5EF4-FFF2-40B4-BE49-F238E27FC236}">
                      <a16:creationId xmlns:a16="http://schemas.microsoft.com/office/drawing/2014/main" id="{A0C17B39-1619-474D-85A6-D58C7DA84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12">
                <a:extLst>
                  <a:ext uri="{FF2B5EF4-FFF2-40B4-BE49-F238E27FC236}">
                    <a16:creationId xmlns:a16="http://schemas.microsoft.com/office/drawing/2014/main" id="{BF23B63C-BFFC-6248-A584-3C8734BE7F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87" name="Freeform 13">
                  <a:extLst>
                    <a:ext uri="{FF2B5EF4-FFF2-40B4-BE49-F238E27FC236}">
                      <a16:creationId xmlns:a16="http://schemas.microsoft.com/office/drawing/2014/main" id="{69B26F97-023C-3D44-BBEF-0200F9126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4">
                  <a:extLst>
                    <a:ext uri="{FF2B5EF4-FFF2-40B4-BE49-F238E27FC236}">
                      <a16:creationId xmlns:a16="http://schemas.microsoft.com/office/drawing/2014/main" id="{9C4DFFF3-6C5D-0D4A-8806-3B6792BD5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2" name="Line 15">
              <a:extLst>
                <a:ext uri="{FF2B5EF4-FFF2-40B4-BE49-F238E27FC236}">
                  <a16:creationId xmlns:a16="http://schemas.microsoft.com/office/drawing/2014/main" id="{DC8D83CA-3394-E945-9413-7D9DC56EF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4792" y="4240213"/>
              <a:ext cx="49544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23">
              <a:extLst>
                <a:ext uri="{FF2B5EF4-FFF2-40B4-BE49-F238E27FC236}">
                  <a16:creationId xmlns:a16="http://schemas.microsoft.com/office/drawing/2014/main" id="{E87F4381-FB1E-D740-ABBF-7A25B012CF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843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24">
              <a:extLst>
                <a:ext uri="{FF2B5EF4-FFF2-40B4-BE49-F238E27FC236}">
                  <a16:creationId xmlns:a16="http://schemas.microsoft.com/office/drawing/2014/main" id="{58FF008A-017F-7F41-B03F-FEEE4F7DD1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111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31">
              <a:extLst>
                <a:ext uri="{FF2B5EF4-FFF2-40B4-BE49-F238E27FC236}">
                  <a16:creationId xmlns:a16="http://schemas.microsoft.com/office/drawing/2014/main" id="{98472186-D887-8B4C-A130-9155013B12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7669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32">
              <a:extLst>
                <a:ext uri="{FF2B5EF4-FFF2-40B4-BE49-F238E27FC236}">
                  <a16:creationId xmlns:a16="http://schemas.microsoft.com/office/drawing/2014/main" id="{3854C4DC-F66B-614D-9798-2B13D8805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1815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" name="Group 40">
              <a:extLst>
                <a:ext uri="{FF2B5EF4-FFF2-40B4-BE49-F238E27FC236}">
                  <a16:creationId xmlns:a16="http://schemas.microsoft.com/office/drawing/2014/main" id="{B17E5AA9-179A-8149-9FD7-0C50BA2B7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988" y="3208339"/>
              <a:ext cx="3626827" cy="2090737"/>
              <a:chOff x="1584" y="2370"/>
              <a:chExt cx="2335" cy="1177"/>
            </a:xfrm>
          </p:grpSpPr>
          <p:grpSp>
            <p:nvGrpSpPr>
              <p:cNvPr id="80" name="Group 34">
                <a:extLst>
                  <a:ext uri="{FF2B5EF4-FFF2-40B4-BE49-F238E27FC236}">
                    <a16:creationId xmlns:a16="http://schemas.microsoft.com/office/drawing/2014/main" id="{A511CC43-34E3-4646-8D59-FCA4858A3D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2184" y="2955"/>
                <a:ext cx="1167" cy="592"/>
                <a:chOff x="1392" y="2256"/>
                <a:chExt cx="891" cy="569"/>
              </a:xfrm>
            </p:grpSpPr>
            <p:sp>
              <p:nvSpPr>
                <p:cNvPr id="83" name="Freeform 35">
                  <a:extLst>
                    <a:ext uri="{FF2B5EF4-FFF2-40B4-BE49-F238E27FC236}">
                      <a16:creationId xmlns:a16="http://schemas.microsoft.com/office/drawing/2014/main" id="{7552D59F-D0DB-8F40-949E-EE22A3EF0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36">
                  <a:extLst>
                    <a:ext uri="{FF2B5EF4-FFF2-40B4-BE49-F238E27FC236}">
                      <a16:creationId xmlns:a16="http://schemas.microsoft.com/office/drawing/2014/main" id="{7A7111CD-A6C5-9442-B208-EB8C23737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1" name="Freeform 38">
                <a:extLst>
                  <a:ext uri="{FF2B5EF4-FFF2-40B4-BE49-F238E27FC236}">
                    <a16:creationId xmlns:a16="http://schemas.microsoft.com/office/drawing/2014/main" id="{090907BC-2A11-464E-8A19-6494642ED6F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351" y="2370"/>
                <a:ext cx="568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9">
                <a:extLst>
                  <a:ext uri="{FF2B5EF4-FFF2-40B4-BE49-F238E27FC236}">
                    <a16:creationId xmlns:a16="http://schemas.microsoft.com/office/drawing/2014/main" id="{D0296C1C-F89F-4F4F-A69E-D32E2880BBA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584" y="2370"/>
                <a:ext cx="601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" name="Rectangle 42">
              <a:extLst>
                <a:ext uri="{FF2B5EF4-FFF2-40B4-BE49-F238E27FC236}">
                  <a16:creationId xmlns:a16="http://schemas.microsoft.com/office/drawing/2014/main" id="{BDC081AD-D20F-514F-B611-E9EBAAA0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823" y="3011488"/>
              <a:ext cx="360558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600" baseline="-25000" dirty="0" err="1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rf</a:t>
              </a:r>
              <a:endParaRPr sz="1600" baseline="-25000" noProof="1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43">
              <a:extLst>
                <a:ext uri="{FF2B5EF4-FFF2-40B4-BE49-F238E27FC236}">
                  <a16:creationId xmlns:a16="http://schemas.microsoft.com/office/drawing/2014/main" id="{A4B48458-F34F-6442-80AC-532CB065F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662" y="2871788"/>
              <a:ext cx="675975" cy="29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 (</a:t>
              </a:r>
              <a:r>
                <a:rPr lang="en-US" sz="1600" i="1" dirty="0">
                  <a:solidFill>
                    <a:srgbClr val="FF0000"/>
                  </a:solidFill>
                  <a:latin typeface="Symbol" pitchFamily="2" charset="2"/>
                  <a:cs typeface="Times New Roman" panose="02020603050405020304" pitchFamily="18" charset="0"/>
                </a:rPr>
                <a:t>f</a:t>
              </a:r>
              <a:r>
                <a:rPr lang="en-US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sz="1400" baseline="-25000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45">
              <a:extLst>
                <a:ext uri="{FF2B5EF4-FFF2-40B4-BE49-F238E27FC236}">
                  <a16:creationId xmlns:a16="http://schemas.microsoft.com/office/drawing/2014/main" id="{E027FEF4-0633-5048-9D4A-AD9FFB645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997" y="6016823"/>
              <a:ext cx="950879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46">
              <a:extLst>
                <a:ext uri="{FF2B5EF4-FFF2-40B4-BE49-F238E27FC236}">
                  <a16:creationId xmlns:a16="http://schemas.microsoft.com/office/drawing/2014/main" id="{C8A57507-FEDC-7442-9ED6-152CD09B2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156" y="6016823"/>
              <a:ext cx="959561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deceleration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Line 47">
              <a:extLst>
                <a:ext uri="{FF2B5EF4-FFF2-40B4-BE49-F238E27FC236}">
                  <a16:creationId xmlns:a16="http://schemas.microsoft.com/office/drawing/2014/main" id="{81AA451A-74EB-7840-80A3-827CEA031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7662" y="6037461"/>
              <a:ext cx="1818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48">
              <a:extLst>
                <a:ext uri="{FF2B5EF4-FFF2-40B4-BE49-F238E27FC236}">
                  <a16:creationId xmlns:a16="http://schemas.microsoft.com/office/drawing/2014/main" id="{756ECD3D-4CC9-6046-B86F-B7493E31E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8361" y="6037461"/>
              <a:ext cx="18170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4" name="Object 8">
              <a:extLst>
                <a:ext uri="{FF2B5EF4-FFF2-40B4-BE49-F238E27FC236}">
                  <a16:creationId xmlns:a16="http://schemas.microsoft.com/office/drawing/2014/main" id="{014B4B4B-19F0-AD4B-8381-F93258E6B7A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0279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3" imgW="355320" imgH="203040" progId="Equation.3">
                    <p:embed/>
                  </p:oleObj>
                </mc:Choice>
                <mc:Fallback>
                  <p:oleObj name="Equation" r:id="rId33" imgW="355320" imgH="203040" progId="Equation.3">
                    <p:embed/>
                    <p:pic>
                      <p:nvPicPr>
                        <p:cNvPr id="74" name="Object 8">
                          <a:extLst>
                            <a:ext uri="{FF2B5EF4-FFF2-40B4-BE49-F238E27FC236}">
                              <a16:creationId xmlns:a16="http://schemas.microsoft.com/office/drawing/2014/main" id="{014B4B4B-19F0-AD4B-8381-F93258E6B7A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0279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5" name="Object 9">
              <a:extLst>
                <a:ext uri="{FF2B5EF4-FFF2-40B4-BE49-F238E27FC236}">
                  <a16:creationId xmlns:a16="http://schemas.microsoft.com/office/drawing/2014/main" id="{0838BAFE-66D7-3F40-9123-D1E84B63AF8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53475" y="5659438"/>
            <a:ext cx="426426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5" imgW="355320" imgH="203040" progId="Equation.3">
                    <p:embed/>
                  </p:oleObj>
                </mc:Choice>
                <mc:Fallback>
                  <p:oleObj name="Equation" r:id="rId35" imgW="355320" imgH="203040" progId="Equation.3">
                    <p:embed/>
                    <p:pic>
                      <p:nvPicPr>
                        <p:cNvPr id="75" name="Object 9">
                          <a:extLst>
                            <a:ext uri="{FF2B5EF4-FFF2-40B4-BE49-F238E27FC236}">
                              <a16:creationId xmlns:a16="http://schemas.microsoft.com/office/drawing/2014/main" id="{0838BAFE-66D7-3F40-9123-D1E84B63AF8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3475" y="5659438"/>
                          <a:ext cx="426426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" name="Object 10">
              <a:extLst>
                <a:ext uri="{FF2B5EF4-FFF2-40B4-BE49-F238E27FC236}">
                  <a16:creationId xmlns:a16="http://schemas.microsoft.com/office/drawing/2014/main" id="{17FAEA35-FEB2-D242-9F3F-9032610BFCE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77503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6" imgW="355320" imgH="203040" progId="Equation.3">
                    <p:embed/>
                  </p:oleObj>
                </mc:Choice>
                <mc:Fallback>
                  <p:oleObj name="Equation" r:id="rId36" imgW="355320" imgH="203040" progId="Equation.3">
                    <p:embed/>
                    <p:pic>
                      <p:nvPicPr>
                        <p:cNvPr id="76" name="Object 10">
                          <a:extLst>
                            <a:ext uri="{FF2B5EF4-FFF2-40B4-BE49-F238E27FC236}">
                              <a16:creationId xmlns:a16="http://schemas.microsoft.com/office/drawing/2014/main" id="{17FAEA35-FEB2-D242-9F3F-9032610BFCE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503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ct 11">
              <a:extLst>
                <a:ext uri="{FF2B5EF4-FFF2-40B4-BE49-F238E27FC236}">
                  <a16:creationId xmlns:a16="http://schemas.microsoft.com/office/drawing/2014/main" id="{8CA53EC6-8530-BF42-ACB0-4BF3EC145AF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929772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8" imgW="355320" imgH="203040" progId="Equation.DSMT4">
                    <p:embed/>
                  </p:oleObj>
                </mc:Choice>
                <mc:Fallback>
                  <p:oleObj name="Equation" r:id="rId38" imgW="355320" imgH="203040" progId="Equation.DSMT4">
                    <p:embed/>
                    <p:pic>
                      <p:nvPicPr>
                        <p:cNvPr id="77" name="Object 11">
                          <a:extLst>
                            <a:ext uri="{FF2B5EF4-FFF2-40B4-BE49-F238E27FC236}">
                              <a16:creationId xmlns:a16="http://schemas.microsoft.com/office/drawing/2014/main" id="{8CA53EC6-8530-BF42-ACB0-4BF3EC145AF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772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Rectangle 53">
              <a:extLst>
                <a:ext uri="{FF2B5EF4-FFF2-40B4-BE49-F238E27FC236}">
                  <a16:creationId xmlns:a16="http://schemas.microsoft.com/office/drawing/2014/main" id="{0170DDE7-3964-104F-AEE0-49E137B39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886" y="5483423"/>
              <a:ext cx="1570137" cy="26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 in the region if</a:t>
              </a:r>
              <a:endParaRPr sz="1400" noProof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3C19FA6-0FDD-D845-9F38-BAFBFBB582EA}"/>
                </a:ext>
              </a:extLst>
            </p:cNvPr>
            <p:cNvSpPr/>
            <p:nvPr/>
          </p:nvSpPr>
          <p:spPr>
            <a:xfrm>
              <a:off x="3124200" y="5300246"/>
              <a:ext cx="653621" cy="292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𝛾 &lt; 𝛾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631C8464-EAB2-B64E-8F54-1BC93D11AA44}"/>
              </a:ext>
            </a:extLst>
          </p:cNvPr>
          <p:cNvSpPr/>
          <p:nvPr/>
        </p:nvSpPr>
        <p:spPr>
          <a:xfrm>
            <a:off x="7193055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&lt;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8CAECFC-AE84-9343-897E-D39636834B33}"/>
              </a:ext>
            </a:extLst>
          </p:cNvPr>
          <p:cNvSpPr/>
          <p:nvPr/>
        </p:nvSpPr>
        <p:spPr>
          <a:xfrm>
            <a:off x="5146025" y="5241757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AF06493-1935-304E-A0B0-26FE0729318B}"/>
              </a:ext>
            </a:extLst>
          </p:cNvPr>
          <p:cNvSpPr/>
          <p:nvPr/>
        </p:nvSpPr>
        <p:spPr>
          <a:xfrm>
            <a:off x="6240518" y="523891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𝛾 &gt; 𝛾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80" y="3396224"/>
            <a:ext cx="2819400" cy="1752600"/>
          </a:xfrm>
          <a:prstGeom prst="rect">
            <a:avLst/>
          </a:prstGeom>
        </p:spPr>
      </p:pic>
      <p:sp>
        <p:nvSpPr>
          <p:cNvPr id="7783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</a:t>
            </a:r>
            <a:r>
              <a:rPr lang="en-GB" dirty="0"/>
              <a:t>Stationary Bucket - </a:t>
            </a:r>
            <a:r>
              <a:rPr lang="en-GB" dirty="0" err="1"/>
              <a:t>Separatrix</a:t>
            </a:r>
            <a:endParaRPr lang="en-GB" dirty="0"/>
          </a:p>
        </p:txBody>
      </p:sp>
      <p:sp>
        <p:nvSpPr>
          <p:cNvPr id="77833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4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7835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7837" name="Line 9"/>
          <p:cNvSpPr>
            <a:spLocks noChangeShapeType="1"/>
          </p:cNvSpPr>
          <p:nvPr/>
        </p:nvSpPr>
        <p:spPr bwMode="auto">
          <a:xfrm>
            <a:off x="152400" y="42672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8" name="Line 10"/>
          <p:cNvSpPr>
            <a:spLocks noChangeShapeType="1"/>
          </p:cNvSpPr>
          <p:nvPr/>
        </p:nvSpPr>
        <p:spPr bwMode="auto">
          <a:xfrm flipV="1">
            <a:off x="1981200" y="2971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9" name="Text Box 11"/>
          <p:cNvSpPr txBox="1">
            <a:spLocks noChangeArrowheads="1"/>
          </p:cNvSpPr>
          <p:nvPr/>
        </p:nvSpPr>
        <p:spPr bwMode="auto">
          <a:xfrm>
            <a:off x="533400" y="968888"/>
            <a:ext cx="815340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0000"/>
                </a:solidFill>
              </a:rPr>
              <a:t>This is the case </a:t>
            </a:r>
            <a:r>
              <a:rPr lang="en-GB" sz="1800" dirty="0" err="1">
                <a:solidFill>
                  <a:srgbClr val="FF0000"/>
                </a:solidFill>
              </a:rPr>
              <a:t>sin</a:t>
            </a:r>
            <a:r>
              <a:rPr lang="en-GB" sz="1800" b="1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=0 (</a:t>
            </a:r>
            <a:r>
              <a:rPr lang="en-GB" sz="1800" dirty="0">
                <a:solidFill>
                  <a:srgbClr val="0000FF"/>
                </a:solidFill>
                <a:sym typeface="Symbol" charset="2"/>
              </a:rPr>
              <a:t>no acceleration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) which means </a:t>
            </a:r>
            <a:r>
              <a:rPr lang="en-GB" sz="1800" b="1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b="1" dirty="0">
                <a:solidFill>
                  <a:srgbClr val="FF0000"/>
                </a:solidFill>
                <a:sym typeface="Symbol" charset="2"/>
              </a:rPr>
              <a:t>=0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or</a:t>
            </a:r>
            <a:r>
              <a:rPr lang="en-GB" sz="1800" b="1" dirty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GB" sz="1800" b="1" dirty="0" err="1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 . The equation of the </a:t>
            </a:r>
            <a:r>
              <a:rPr lang="en-GB" sz="1800" dirty="0" err="1">
                <a:solidFill>
                  <a:srgbClr val="FF0000"/>
                </a:solidFill>
                <a:sym typeface="Symbol" charset="2"/>
              </a:rPr>
              <a:t>separatrix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 for </a:t>
            </a:r>
            <a:r>
              <a:rPr lang="en-GB" sz="1800" b="1" dirty="0" err="1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b="1" dirty="0">
                <a:solidFill>
                  <a:srgbClr val="FF0000"/>
                </a:solidFill>
                <a:sym typeface="Symbol" charset="2"/>
              </a:rPr>
              <a:t>= </a:t>
            </a:r>
            <a:r>
              <a:rPr lang="en-GB" sz="1800" b="1" dirty="0" err="1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b="1" dirty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(above transition) becomes:</a:t>
            </a:r>
            <a:endParaRPr lang="en-GB" sz="1800" b="1" dirty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1371600" y="1704869"/>
          <a:ext cx="2209800" cy="825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54080" imgH="393480" progId="Equation.3">
                  <p:embed/>
                </p:oleObj>
              </mc:Choice>
              <mc:Fallback>
                <p:oleObj name="Equation" r:id="rId4" imgW="1054080" imgH="393480" progId="Equation.3">
                  <p:embed/>
                  <p:pic>
                    <p:nvPicPr>
                      <p:cNvPr id="778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704869"/>
                        <a:ext cx="2209800" cy="82560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5410200" y="1710596"/>
          <a:ext cx="1752600" cy="78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240" imgH="393480" progId="Equation.3">
                  <p:embed/>
                </p:oleObj>
              </mc:Choice>
              <mc:Fallback>
                <p:oleObj name="Equation" r:id="rId6" imgW="876240" imgH="393480" progId="Equation.3">
                  <p:embed/>
                  <p:pic>
                    <p:nvPicPr>
                      <p:cNvPr id="77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710596"/>
                        <a:ext cx="1752600" cy="786541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609600" y="2605087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Replacing the phase derivative by the (canonical) variable W:</a:t>
            </a:r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4754563" y="2976563"/>
          <a:ext cx="263525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19200" imgH="444500" progId="Equation.3">
                  <p:embed/>
                </p:oleObj>
              </mc:Choice>
              <mc:Fallback>
                <p:oleObj name="Equation" r:id="rId8" imgW="1219200" imgH="444500" progId="Equation.3">
                  <p:embed/>
                  <p:pic>
                    <p:nvPicPr>
                      <p:cNvPr id="778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4563" y="2976563"/>
                        <a:ext cx="263525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1" name="Text Box 18"/>
          <p:cNvSpPr txBox="1">
            <a:spLocks noChangeArrowheads="1"/>
          </p:cNvSpPr>
          <p:nvPr/>
        </p:nvSpPr>
        <p:spPr bwMode="auto">
          <a:xfrm>
            <a:off x="4495800" y="3962400"/>
            <a:ext cx="365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and introducing the expression for </a:t>
            </a:r>
            <a:r>
              <a:rPr lang="en-GB" sz="1800" b="1" dirty="0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GB" sz="1800" b="1" baseline="-25000" dirty="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 leads to the following equation for the </a:t>
            </a:r>
            <a:r>
              <a:rPr lang="en-GB" sz="1800" dirty="0" err="1">
                <a:solidFill>
                  <a:srgbClr val="FF3300"/>
                </a:solidFill>
                <a:sym typeface="Symbol" charset="2"/>
              </a:rPr>
              <a:t>separatrix</a:t>
            </a:r>
            <a:r>
              <a:rPr lang="en-GB" sz="1800" dirty="0">
                <a:solidFill>
                  <a:srgbClr val="FF3300"/>
                </a:solidFill>
                <a:sym typeface="Symbol" charset="2"/>
              </a:rPr>
              <a:t>:</a:t>
            </a:r>
            <a:endParaRPr lang="en-GB" sz="1800" dirty="0">
              <a:solidFill>
                <a:srgbClr val="FF3300"/>
              </a:solidFill>
            </a:endParaRPr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3468688" y="5102225"/>
          <a:ext cx="48006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336800" imgH="508000" progId="Equation.3">
                  <p:embed/>
                </p:oleObj>
              </mc:Choice>
              <mc:Fallback>
                <p:oleObj name="Equation" r:id="rId10" imgW="2336800" imgH="508000" progId="Equation.3">
                  <p:embed/>
                  <p:pic>
                    <p:nvPicPr>
                      <p:cNvPr id="778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8" y="5102225"/>
                        <a:ext cx="4800600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2" name="Text Box 20"/>
          <p:cNvSpPr txBox="1">
            <a:spLocks noChangeArrowheads="1"/>
          </p:cNvSpPr>
          <p:nvPr/>
        </p:nvSpPr>
        <p:spPr bwMode="auto">
          <a:xfrm>
            <a:off x="609600" y="55626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with C=2</a:t>
            </a:r>
            <a:r>
              <a:rPr lang="en-GB" sz="1800" b="1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>
                <a:solidFill>
                  <a:srgbClr val="006600"/>
                </a:solidFill>
                <a:sym typeface="Symbol" charset="2"/>
              </a:rPr>
              <a:t>R</a:t>
            </a:r>
            <a:r>
              <a:rPr lang="en-GB" sz="1800" baseline="-25000">
                <a:solidFill>
                  <a:srgbClr val="006600"/>
                </a:solidFill>
                <a:sym typeface="Symbol" charset="2"/>
              </a:rPr>
              <a:t>s</a:t>
            </a:r>
            <a:endParaRPr lang="en-GB" sz="1800">
              <a:solidFill>
                <a:srgbClr val="006600"/>
              </a:solidFill>
            </a:endParaRPr>
          </a:p>
        </p:txBody>
      </p:sp>
      <p:sp>
        <p:nvSpPr>
          <p:cNvPr id="77843" name="Text Box 21"/>
          <p:cNvSpPr txBox="1">
            <a:spLocks noChangeArrowheads="1"/>
          </p:cNvSpPr>
          <p:nvPr/>
        </p:nvSpPr>
        <p:spPr bwMode="auto">
          <a:xfrm>
            <a:off x="1981200" y="29718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</a:p>
        </p:txBody>
      </p:sp>
      <p:sp>
        <p:nvSpPr>
          <p:cNvPr id="77844" name="Text Box 22"/>
          <p:cNvSpPr txBox="1">
            <a:spLocks noChangeArrowheads="1"/>
          </p:cNvSpPr>
          <p:nvPr/>
        </p:nvSpPr>
        <p:spPr bwMode="auto">
          <a:xfrm>
            <a:off x="38862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77845" name="Text Box 23"/>
          <p:cNvSpPr txBox="1">
            <a:spLocks noChangeArrowheads="1"/>
          </p:cNvSpPr>
          <p:nvPr/>
        </p:nvSpPr>
        <p:spPr bwMode="auto">
          <a:xfrm>
            <a:off x="500620" y="4277848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0</a:t>
            </a:r>
          </a:p>
        </p:txBody>
      </p:sp>
      <p:sp>
        <p:nvSpPr>
          <p:cNvPr id="77846" name="Text Box 25"/>
          <p:cNvSpPr txBox="1">
            <a:spLocks noChangeArrowheads="1"/>
          </p:cNvSpPr>
          <p:nvPr/>
        </p:nvSpPr>
        <p:spPr bwMode="auto">
          <a:xfrm>
            <a:off x="1905000" y="425977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>
                <a:sym typeface="Symbol" charset="2"/>
              </a:rPr>
              <a:t></a:t>
            </a:r>
            <a:r>
              <a:rPr lang="en-GB" sz="1800" b="1" dirty="0" err="1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7" name="Text Box 26"/>
          <p:cNvSpPr txBox="1">
            <a:spLocks noChangeArrowheads="1"/>
          </p:cNvSpPr>
          <p:nvPr/>
        </p:nvSpPr>
        <p:spPr bwMode="auto">
          <a:xfrm>
            <a:off x="3102705" y="42814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/>
              <a:t>2</a:t>
            </a:r>
            <a:r>
              <a:rPr lang="en-GB" sz="1800" b="1" dirty="0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8" name="Line 27"/>
          <p:cNvSpPr>
            <a:spLocks noChangeShapeType="1"/>
          </p:cNvSpPr>
          <p:nvPr/>
        </p:nvSpPr>
        <p:spPr bwMode="auto">
          <a:xfrm>
            <a:off x="1981200" y="3483488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49" name="Text Box 28"/>
          <p:cNvSpPr txBox="1">
            <a:spLocks noChangeArrowheads="1"/>
          </p:cNvSpPr>
          <p:nvPr/>
        </p:nvSpPr>
        <p:spPr bwMode="auto">
          <a:xfrm>
            <a:off x="2971800" y="3287664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/>
              <a:t>W</a:t>
            </a:r>
            <a:r>
              <a:rPr lang="en-GB" sz="1800" baseline="-25000" dirty="0" err="1"/>
              <a:t>bk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8926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203848" y="2924944"/>
            <a:ext cx="4032448" cy="1008112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7988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Stationary Bucket (2)</a:t>
            </a:r>
          </a:p>
        </p:txBody>
      </p:sp>
      <p:sp>
        <p:nvSpPr>
          <p:cNvPr id="79882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9883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9884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9885" name="Text Box 9"/>
          <p:cNvSpPr txBox="1">
            <a:spLocks noChangeArrowheads="1"/>
          </p:cNvSpPr>
          <p:nvPr/>
        </p:nvSpPr>
        <p:spPr bwMode="auto">
          <a:xfrm>
            <a:off x="533400" y="1066800"/>
            <a:ext cx="8153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Setting </a:t>
            </a:r>
            <a:r>
              <a:rPr lang="en-GB" sz="1800" b="1" dirty="0" err="1">
                <a:solidFill>
                  <a:srgbClr val="000000"/>
                </a:solidFill>
                <a:sym typeface="Symbol" charset="2"/>
              </a:rPr>
              <a:t>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=</a:t>
            </a:r>
            <a:r>
              <a:rPr lang="en-GB" sz="1800" b="1" dirty="0" err="1">
                <a:solidFill>
                  <a:srgbClr val="000000"/>
                </a:solidFill>
                <a:sym typeface="Symbol" charset="2"/>
              </a:rPr>
              <a:t>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 in the previous equation gives the height of the bucket:</a:t>
            </a:r>
            <a:endParaRPr lang="en-GB" sz="1800" b="1" dirty="0">
              <a:solidFill>
                <a:srgbClr val="000000"/>
              </a:solidFill>
              <a:sym typeface="Symbol" charset="2"/>
            </a:endParaRPr>
          </a:p>
        </p:txBody>
      </p:sp>
      <p:sp>
        <p:nvSpPr>
          <p:cNvPr id="79886" name="Text Box 12"/>
          <p:cNvSpPr txBox="1">
            <a:spLocks noChangeArrowheads="1"/>
          </p:cNvSpPr>
          <p:nvPr/>
        </p:nvSpPr>
        <p:spPr bwMode="auto">
          <a:xfrm>
            <a:off x="685800" y="4281487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The area of the bucket is:</a:t>
            </a:r>
          </a:p>
        </p:txBody>
      </p:sp>
      <p:graphicFrame>
        <p:nvGraphicFramePr>
          <p:cNvPr id="79874" name="Object 2"/>
          <p:cNvGraphicFramePr>
            <a:graphicFrameLocks noChangeAspect="1"/>
          </p:cNvGraphicFramePr>
          <p:nvPr/>
        </p:nvGraphicFramePr>
        <p:xfrm>
          <a:off x="2273300" y="5270500"/>
          <a:ext cx="35734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39900" imgH="508000" progId="Equation.3">
                  <p:embed/>
                </p:oleObj>
              </mc:Choice>
              <mc:Fallback>
                <p:oleObj name="Equation" r:id="rId3" imgW="1739900" imgH="508000" progId="Equation.3">
                  <p:embed/>
                  <p:pic>
                    <p:nvPicPr>
                      <p:cNvPr id="798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5270500"/>
                        <a:ext cx="3573463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3962400" y="4114800"/>
          <a:ext cx="1981200" cy="542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27000" imgH="253800" progId="Equation.3">
                  <p:embed/>
                </p:oleObj>
              </mc:Choice>
              <mc:Fallback>
                <p:oleObj name="Equation" r:id="rId5" imgW="927000" imgH="253800" progId="Equation.3">
                  <p:embed/>
                  <p:pic>
                    <p:nvPicPr>
                      <p:cNvPr id="798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114800"/>
                        <a:ext cx="1981200" cy="5421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7" name="Text Box 26"/>
          <p:cNvSpPr txBox="1">
            <a:spLocks noChangeArrowheads="1"/>
          </p:cNvSpPr>
          <p:nvPr/>
        </p:nvSpPr>
        <p:spPr bwMode="auto">
          <a:xfrm>
            <a:off x="762000" y="4876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Since:</a:t>
            </a:r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286000" y="4724400"/>
          <a:ext cx="1492516" cy="57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88840" imgH="342720" progId="Equation.3">
                  <p:embed/>
                </p:oleObj>
              </mc:Choice>
              <mc:Fallback>
                <p:oleObj name="Equation" r:id="rId7" imgW="888840" imgH="342720" progId="Equation.3">
                  <p:embed/>
                  <p:pic>
                    <p:nvPicPr>
                      <p:cNvPr id="798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724400"/>
                        <a:ext cx="1492516" cy="5769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8" name="Text Box 29"/>
          <p:cNvSpPr txBox="1">
            <a:spLocks noChangeArrowheads="1"/>
          </p:cNvSpPr>
          <p:nvPr/>
        </p:nvSpPr>
        <p:spPr bwMode="auto">
          <a:xfrm>
            <a:off x="762000" y="5638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</a:rPr>
              <a:t>one gets:</a:t>
            </a:r>
          </a:p>
        </p:txBody>
      </p:sp>
      <p:graphicFrame>
        <p:nvGraphicFramePr>
          <p:cNvPr id="79877" name="Object 5"/>
          <p:cNvGraphicFramePr>
            <a:graphicFrameLocks noChangeAspect="1"/>
          </p:cNvGraphicFramePr>
          <p:nvPr/>
        </p:nvGraphicFramePr>
        <p:xfrm>
          <a:off x="3106738" y="1471613"/>
          <a:ext cx="2636837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82700" imgH="508000" progId="Equation.3">
                  <p:embed/>
                </p:oleObj>
              </mc:Choice>
              <mc:Fallback>
                <p:oleObj name="Equation" r:id="rId9" imgW="1282700" imgH="508000" progId="Equation.3">
                  <p:embed/>
                  <p:pic>
                    <p:nvPicPr>
                      <p:cNvPr id="798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38" y="1471613"/>
                        <a:ext cx="2636837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8" name="Object 6"/>
          <p:cNvGraphicFramePr>
            <a:graphicFrameLocks noChangeAspect="1"/>
          </p:cNvGraphicFramePr>
          <p:nvPr/>
        </p:nvGraphicFramePr>
        <p:xfrm>
          <a:off x="7010400" y="5372100"/>
          <a:ext cx="1371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09480" imgH="355320" progId="Equation.3">
                  <p:embed/>
                </p:oleObj>
              </mc:Choice>
              <mc:Fallback>
                <p:oleObj name="Equation" r:id="rId11" imgW="609480" imgH="355320" progId="Equation.3">
                  <p:embed/>
                  <p:pic>
                    <p:nvPicPr>
                      <p:cNvPr id="7987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372100"/>
                        <a:ext cx="1371600" cy="8001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9" name="Line 32"/>
          <p:cNvSpPr>
            <a:spLocks noChangeShapeType="1"/>
          </p:cNvSpPr>
          <p:nvPr/>
        </p:nvSpPr>
        <p:spPr bwMode="auto">
          <a:xfrm>
            <a:off x="6172200" y="5791200"/>
            <a:ext cx="533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33400" y="251460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0000"/>
                </a:solidFill>
                <a:sym typeface="Symbol" charset="2"/>
              </a:rPr>
              <a:t>This results in the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maximum energy acceptance</a:t>
            </a:r>
            <a:r>
              <a:rPr lang="en-GB" sz="1800" dirty="0">
                <a:solidFill>
                  <a:srgbClr val="000000"/>
                </a:solidFill>
                <a:sym typeface="Symbol" charset="2"/>
              </a:rPr>
              <a:t>:</a:t>
            </a:r>
            <a:endParaRPr lang="en-GB" sz="1800" b="1" dirty="0">
              <a:solidFill>
                <a:srgbClr val="000000"/>
              </a:solidFill>
              <a:sym typeface="Symbol" charset="2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311525" y="2895600"/>
          <a:ext cx="381476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955800" imgH="508000" progId="Equation.3">
                  <p:embed/>
                </p:oleObj>
              </mc:Choice>
              <mc:Fallback>
                <p:oleObj name="Equation" r:id="rId13" imgW="1955800" imgH="50800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2895600"/>
                        <a:ext cx="3814763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758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Appendix: Large Amplitude Oscillations</a:t>
            </a:r>
            <a:endParaRPr lang="fr-FR" dirty="0"/>
          </a:p>
        </p:txBody>
      </p:sp>
      <p:sp>
        <p:nvSpPr>
          <p:cNvPr id="51209" name="Line 2051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0" name="Text Box 2052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211" name="Text Box 2053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2" name="Text Box 2054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3" name="Text Box 2062"/>
          <p:cNvSpPr txBox="1">
            <a:spLocks noChangeArrowheads="1"/>
          </p:cNvSpPr>
          <p:nvPr/>
        </p:nvSpPr>
        <p:spPr bwMode="auto">
          <a:xfrm>
            <a:off x="609600" y="1295400"/>
            <a:ext cx="769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For larger phase (or energy) deviations from the reference the second order differential equation is non-linear: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838200" y="1981200"/>
          <a:ext cx="37401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88760" imgH="380880" progId="Equation.3">
                  <p:embed/>
                </p:oleObj>
              </mc:Choice>
              <mc:Fallback>
                <p:oleObj name="Equation" r:id="rId3" imgW="1688760" imgH="380880" progId="Equation.3">
                  <p:embed/>
                  <p:pic>
                    <p:nvPicPr>
                      <p:cNvPr id="512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81200"/>
                        <a:ext cx="37401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4" name="Text Box 2064"/>
          <p:cNvSpPr txBox="1">
            <a:spLocks noChangeArrowheads="1"/>
          </p:cNvSpPr>
          <p:nvPr/>
        </p:nvSpPr>
        <p:spPr bwMode="auto">
          <a:xfrm>
            <a:off x="5181600" y="2209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sym typeface="Symbol" charset="2"/>
              </a:rPr>
              <a:t>(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US" sz="1800" b="1" baseline="-2500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1800">
                <a:solidFill>
                  <a:srgbClr val="FF3300"/>
                </a:solidFill>
                <a:sym typeface="Symbol" charset="2"/>
              </a:rPr>
              <a:t> as previously defined)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51215" name="Text Box 2065"/>
          <p:cNvSpPr txBox="1">
            <a:spLocks noChangeArrowheads="1"/>
          </p:cNvSpPr>
          <p:nvPr/>
        </p:nvSpPr>
        <p:spPr bwMode="auto">
          <a:xfrm>
            <a:off x="685800" y="28956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Multiplying by   and integrating gives an invariant of the motion: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351345" y="2851968"/>
          <a:ext cx="2238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20" imgH="241200" progId="Equation.3">
                  <p:embed/>
                </p:oleObj>
              </mc:Choice>
              <mc:Fallback>
                <p:oleObj name="Equation" r:id="rId5" imgW="126720" imgH="241200" progId="Equation.3">
                  <p:embed/>
                  <p:pic>
                    <p:nvPicPr>
                      <p:cNvPr id="512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345" y="2851968"/>
                        <a:ext cx="223838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838200" y="3276600"/>
          <a:ext cx="39878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79560" imgH="406080" progId="Equation.3">
                  <p:embed/>
                </p:oleObj>
              </mc:Choice>
              <mc:Fallback>
                <p:oleObj name="Equation" r:id="rId7" imgW="1879560" imgH="406080" progId="Equation.3">
                  <p:embed/>
                  <p:pic>
                    <p:nvPicPr>
                      <p:cNvPr id="5120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98780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6" name="Text Box 2068"/>
          <p:cNvSpPr txBox="1">
            <a:spLocks noChangeArrowheads="1"/>
          </p:cNvSpPr>
          <p:nvPr/>
        </p:nvSpPr>
        <p:spPr bwMode="auto">
          <a:xfrm>
            <a:off x="762000" y="41910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which for small amplitudes reduces to: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839787" y="4560887"/>
          <a:ext cx="2513013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06500" imgH="444500" progId="Equation.DSMT4">
                  <p:embed/>
                </p:oleObj>
              </mc:Choice>
              <mc:Fallback>
                <p:oleObj name="Equation" r:id="rId9" imgW="1206500" imgH="444500" progId="Equation.DSMT4">
                  <p:embed/>
                  <p:pic>
                    <p:nvPicPr>
                      <p:cNvPr id="512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7" y="4560887"/>
                        <a:ext cx="2513013" cy="92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7" name="Text Box 2070"/>
          <p:cNvSpPr txBox="1">
            <a:spLocks noChangeArrowheads="1"/>
          </p:cNvSpPr>
          <p:nvPr/>
        </p:nvSpPr>
        <p:spPr bwMode="auto">
          <a:xfrm>
            <a:off x="3886200" y="47244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(the variable is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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and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is constant)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1218" name="Text Box 2071"/>
          <p:cNvSpPr txBox="1">
            <a:spLocks noChangeArrowheads="1"/>
          </p:cNvSpPr>
          <p:nvPr/>
        </p:nvSpPr>
        <p:spPr bwMode="auto">
          <a:xfrm>
            <a:off x="914400" y="5653087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</a:rPr>
              <a:t>Similar equations exist for the second variable :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Ed/dt</a:t>
            </a:r>
            <a:endParaRPr lang="fr-FR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7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Large Amplitude Oscillations (2)</a:t>
            </a:r>
            <a:endParaRPr lang="fr-FR"/>
          </a:p>
        </p:txBody>
      </p:sp>
      <p:sp>
        <p:nvSpPr>
          <p:cNvPr id="53256" name="Line 3"/>
          <p:cNvSpPr>
            <a:spLocks noChangeShapeType="1"/>
          </p:cNvSpPr>
          <p:nvPr/>
        </p:nvSpPr>
        <p:spPr bwMode="auto">
          <a:xfrm>
            <a:off x="1828800" y="162175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7" name="Text Box 4"/>
          <p:cNvSpPr txBox="1">
            <a:spLocks noChangeArrowheads="1"/>
          </p:cNvSpPr>
          <p:nvPr/>
        </p:nvSpPr>
        <p:spPr bwMode="auto">
          <a:xfrm>
            <a:off x="1447800" y="1088355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3258" name="Text Box 5"/>
          <p:cNvSpPr txBox="1">
            <a:spLocks noChangeArrowheads="1"/>
          </p:cNvSpPr>
          <p:nvPr/>
        </p:nvSpPr>
        <p:spPr bwMode="auto">
          <a:xfrm>
            <a:off x="609600" y="1994818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3259" name="Text Box 6"/>
          <p:cNvSpPr txBox="1">
            <a:spLocks noChangeArrowheads="1"/>
          </p:cNvSpPr>
          <p:nvPr/>
        </p:nvSpPr>
        <p:spPr bwMode="auto">
          <a:xfrm>
            <a:off x="609600" y="1621755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1447800" y="4288755"/>
          <a:ext cx="69088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911400" imgH="406080" progId="Equation.3">
                  <p:embed/>
                </p:oleObj>
              </mc:Choice>
              <mc:Fallback>
                <p:oleObj name="Equation" r:id="rId3" imgW="3911400" imgH="406080" progId="Equation.3">
                  <p:embed/>
                  <p:pic>
                    <p:nvPicPr>
                      <p:cNvPr id="532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288755"/>
                        <a:ext cx="6908800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905000" y="5533355"/>
          <a:ext cx="51816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79480" imgH="215640" progId="Equation.3">
                  <p:embed/>
                </p:oleObj>
              </mc:Choice>
              <mc:Fallback>
                <p:oleObj name="Equation" r:id="rId5" imgW="2679480" imgH="215640" progId="Equation.3">
                  <p:embed/>
                  <p:pic>
                    <p:nvPicPr>
                      <p:cNvPr id="532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533355"/>
                        <a:ext cx="51816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09600" y="505075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Second value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where the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separatrix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crosses the horizontal axis: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3261" name="Text Box 20"/>
          <p:cNvSpPr txBox="1">
            <a:spLocks noChangeArrowheads="1"/>
          </p:cNvSpPr>
          <p:nvPr/>
        </p:nvSpPr>
        <p:spPr bwMode="auto">
          <a:xfrm>
            <a:off x="457200" y="3907755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Equation of the </a:t>
            </a:r>
            <a:r>
              <a:rPr lang="en-US" sz="1800" dirty="0" err="1">
                <a:solidFill>
                  <a:srgbClr val="FF3300"/>
                </a:solidFill>
              </a:rPr>
              <a:t>separatrix</a:t>
            </a:r>
            <a:r>
              <a:rPr lang="en-US" sz="1800" dirty="0">
                <a:solidFill>
                  <a:srgbClr val="FF3300"/>
                </a:solidFill>
              </a:rPr>
              <a:t>: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53262" name="Text Box 21"/>
          <p:cNvSpPr txBox="1">
            <a:spLocks noChangeArrowheads="1"/>
          </p:cNvSpPr>
          <p:nvPr/>
        </p:nvSpPr>
        <p:spPr bwMode="auto">
          <a:xfrm>
            <a:off x="381000" y="1173164"/>
            <a:ext cx="4191000" cy="249760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2"/>
                </a:solidFill>
              </a:rPr>
              <a:t>When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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reaches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the force goes to zero and beyond it becomes non restoring.</a:t>
            </a:r>
            <a:br>
              <a:rPr lang="en-US" sz="1800" dirty="0">
                <a:solidFill>
                  <a:schemeClr val="accent2"/>
                </a:solidFill>
                <a:sym typeface="Symbol" charset="2"/>
              </a:rPr>
            </a:b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Hence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baseline="-25000" dirty="0">
                <a:solidFill>
                  <a:schemeClr val="accent2"/>
                </a:solidFill>
                <a:sym typeface="Symbol" charset="2"/>
              </a:rPr>
              <a:t> 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is an extreme amplitude for a stable motion which in the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phase space(            ) is shown as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5400"/>
              </a:spcAft>
            </a:pP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closed trajectories. </a:t>
            </a:r>
            <a:endParaRPr lang="fr-FR" sz="1800" dirty="0">
              <a:solidFill>
                <a:schemeClr val="accent2"/>
              </a:solidFill>
              <a:sym typeface="Symbol" charset="2"/>
            </a:endParaRP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1882775" y="2713955"/>
          <a:ext cx="7175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95300" imgH="457200" progId="Equation.DSMT4">
                  <p:embed/>
                </p:oleObj>
              </mc:Choice>
              <mc:Fallback>
                <p:oleObj name="Equation" r:id="rId7" imgW="495300" imgH="457200" progId="Equation.DSMT4">
                  <p:embed/>
                  <p:pic>
                    <p:nvPicPr>
                      <p:cNvPr id="532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2713955"/>
                        <a:ext cx="71755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63" name="Picture 23" descr="separatrix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8200" y="1240755"/>
            <a:ext cx="4229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87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Acceptance</a:t>
            </a:r>
            <a:endParaRPr lang="fr-FR"/>
          </a:p>
        </p:txBody>
      </p:sp>
      <p:sp>
        <p:nvSpPr>
          <p:cNvPr id="55307" name="Line 3"/>
          <p:cNvSpPr>
            <a:spLocks noChangeShapeType="1"/>
          </p:cNvSpPr>
          <p:nvPr/>
        </p:nvSpPr>
        <p:spPr bwMode="auto">
          <a:xfrm>
            <a:off x="1972816" y="137430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8" name="Text Box 4"/>
          <p:cNvSpPr txBox="1">
            <a:spLocks noChangeArrowheads="1"/>
          </p:cNvSpPr>
          <p:nvPr/>
        </p:nvSpPr>
        <p:spPr bwMode="auto">
          <a:xfrm>
            <a:off x="1591816" y="764704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5309" name="Text Box 5"/>
          <p:cNvSpPr txBox="1">
            <a:spLocks noChangeArrowheads="1"/>
          </p:cNvSpPr>
          <p:nvPr/>
        </p:nvSpPr>
        <p:spPr bwMode="auto">
          <a:xfrm>
            <a:off x="753616" y="1671167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5310" name="Text Box 6"/>
          <p:cNvSpPr txBox="1">
            <a:spLocks noChangeArrowheads="1"/>
          </p:cNvSpPr>
          <p:nvPr/>
        </p:nvSpPr>
        <p:spPr bwMode="auto">
          <a:xfrm>
            <a:off x="527248" y="914263"/>
            <a:ext cx="8077200" cy="10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From the equation of motion it is seen that    reaches an extreme</a:t>
            </a:r>
          </a:p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when          , hence corresponding to            .</a:t>
            </a:r>
          </a:p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000000"/>
                </a:solidFill>
              </a:rPr>
              <a:t>Introducing this value into the equation of the </a:t>
            </a:r>
            <a:r>
              <a:rPr lang="en-GB" sz="1800" dirty="0" err="1">
                <a:solidFill>
                  <a:srgbClr val="000000"/>
                </a:solidFill>
              </a:rPr>
              <a:t>separatrix</a:t>
            </a:r>
            <a:r>
              <a:rPr lang="en-GB" sz="1800" dirty="0">
                <a:solidFill>
                  <a:srgbClr val="000000"/>
                </a:solidFill>
              </a:rPr>
              <a:t> gives:   </a:t>
            </a:r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5220072" y="807310"/>
          <a:ext cx="2635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720" imgH="241200" progId="Equation.3">
                  <p:embed/>
                </p:oleObj>
              </mc:Choice>
              <mc:Fallback>
                <p:oleObj name="Equation" r:id="rId3" imgW="126720" imgH="241200" progId="Equation.3">
                  <p:embed/>
                  <p:pic>
                    <p:nvPicPr>
                      <p:cNvPr id="552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807310"/>
                        <a:ext cx="2635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1190154" y="1160226"/>
          <a:ext cx="7175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68280" imgH="241200" progId="Equation.3">
                  <p:embed/>
                </p:oleObj>
              </mc:Choice>
              <mc:Fallback>
                <p:oleObj name="Equation" r:id="rId5" imgW="368280" imgH="241200" progId="Equation.3">
                  <p:embed/>
                  <p:pic>
                    <p:nvPicPr>
                      <p:cNvPr id="552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154" y="1160226"/>
                        <a:ext cx="717550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4499992" y="1213588"/>
          <a:ext cx="7239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80880" imgH="215640" progId="Equation.3">
                  <p:embed/>
                </p:oleObj>
              </mc:Choice>
              <mc:Fallback>
                <p:oleObj name="Equation" r:id="rId7" imgW="380880" imgH="215640" progId="Equation.3">
                  <p:embed/>
                  <p:pic>
                    <p:nvPicPr>
                      <p:cNvPr id="553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213588"/>
                        <a:ext cx="7239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1" name="Object 5"/>
          <p:cNvGraphicFramePr>
            <a:graphicFrameLocks noChangeAspect="1"/>
          </p:cNvGraphicFramePr>
          <p:nvPr/>
        </p:nvGraphicFramePr>
        <p:xfrm>
          <a:off x="2209800" y="2037176"/>
          <a:ext cx="4495800" cy="59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993900" imgH="266700" progId="Equation.DSMT4">
                  <p:embed/>
                </p:oleObj>
              </mc:Choice>
              <mc:Fallback>
                <p:oleObj name="Equation" r:id="rId9" imgW="1993900" imgH="266700" progId="Equation.DSMT4">
                  <p:embed/>
                  <p:pic>
                    <p:nvPicPr>
                      <p:cNvPr id="5530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037176"/>
                        <a:ext cx="4495800" cy="5997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1" name="Text Box 18"/>
          <p:cNvSpPr txBox="1">
            <a:spLocks noChangeArrowheads="1"/>
          </p:cNvSpPr>
          <p:nvPr/>
        </p:nvSpPr>
        <p:spPr bwMode="auto">
          <a:xfrm>
            <a:off x="531440" y="270892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That translates into an </a:t>
            </a:r>
            <a:r>
              <a:rPr lang="en-US" sz="1800" dirty="0">
                <a:solidFill>
                  <a:srgbClr val="FF0000"/>
                </a:solidFill>
              </a:rPr>
              <a:t>acceptance in energy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endParaRPr lang="fr-FR" sz="1800" dirty="0">
              <a:solidFill>
                <a:srgbClr val="000000"/>
              </a:solidFill>
            </a:endParaRPr>
          </a:p>
        </p:txBody>
      </p:sp>
      <p:sp>
        <p:nvSpPr>
          <p:cNvPr id="55312" name="Text Box 20"/>
          <p:cNvSpPr txBox="1">
            <a:spLocks noChangeArrowheads="1"/>
          </p:cNvSpPr>
          <p:nvPr/>
        </p:nvSpPr>
        <p:spPr bwMode="auto">
          <a:xfrm>
            <a:off x="381000" y="5015657"/>
            <a:ext cx="8305800" cy="147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This “</a:t>
            </a:r>
            <a:r>
              <a:rPr lang="en-US" sz="1800" dirty="0">
                <a:solidFill>
                  <a:srgbClr val="FF3300"/>
                </a:solidFill>
              </a:rPr>
              <a:t>RF acceptance</a:t>
            </a:r>
            <a:r>
              <a:rPr lang="en-US" sz="1800" dirty="0">
                <a:solidFill>
                  <a:srgbClr val="006600"/>
                </a:solidFill>
              </a:rPr>
              <a:t>” depends strongly on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and plays an important role for the capture at injection, and the stored beam lifetime.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It’s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largest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=0 and 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=π (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no acceleration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depending on </a:t>
            </a:r>
            <a:r>
              <a:rPr lang="fr-FR" sz="1800" dirty="0">
                <a:solidFill>
                  <a:srgbClr val="006600"/>
                </a:solidFill>
                <a:sym typeface="Symbol" charset="2"/>
              </a:rPr>
              <a:t>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).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  <a:sym typeface="Symbol" charset="2"/>
              </a:rPr>
              <a:t>Need a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RF voltage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for </a:t>
            </a:r>
            <a:r>
              <a:rPr lang="en-US" sz="1800" dirty="0">
                <a:solidFill>
                  <a:srgbClr val="FF0000"/>
                </a:solidFill>
                <a:sym typeface="Symbol" charset="2"/>
              </a:rPr>
              <a:t>higher acceptance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.</a:t>
            </a:r>
            <a:endParaRPr lang="fr-FR" sz="1800" dirty="0">
              <a:solidFill>
                <a:srgbClr val="006600"/>
              </a:solidFill>
            </a:endParaRPr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2590800" y="4358768"/>
          <a:ext cx="3946525" cy="54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019300" imgH="279400" progId="Equation.DSMT4">
                  <p:embed/>
                </p:oleObj>
              </mc:Choice>
              <mc:Fallback>
                <p:oleObj name="Equation" r:id="rId11" imgW="2019300" imgH="279400" progId="Equation.DSMT4">
                  <p:embed/>
                  <p:pic>
                    <p:nvPicPr>
                      <p:cNvPr id="553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358768"/>
                        <a:ext cx="3946525" cy="545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09912" y="3171602"/>
                <a:ext cx="4044056" cy="109119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max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𝑉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is-I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912" y="3171602"/>
                <a:ext cx="4044056" cy="109119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152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091424"/>
            <a:ext cx="3352800" cy="2362200"/>
          </a:xfrm>
          <a:prstGeom prst="rect">
            <a:avLst/>
          </a:prstGeom>
        </p:spPr>
      </p:pic>
      <p:sp>
        <p:nvSpPr>
          <p:cNvPr id="819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Bunch Matching into a Stationary Bucket </a:t>
            </a:r>
          </a:p>
        </p:txBody>
      </p:sp>
      <p:sp>
        <p:nvSpPr>
          <p:cNvPr id="81931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2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81933" name="Text Box 1029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81935" name="Line 1031"/>
          <p:cNvSpPr>
            <a:spLocks noChangeShapeType="1"/>
          </p:cNvSpPr>
          <p:nvPr/>
        </p:nvSpPr>
        <p:spPr bwMode="auto">
          <a:xfrm>
            <a:off x="533400" y="4267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6" name="Line 1032"/>
          <p:cNvSpPr>
            <a:spLocks noChangeShapeType="1"/>
          </p:cNvSpPr>
          <p:nvPr/>
        </p:nvSpPr>
        <p:spPr bwMode="auto">
          <a:xfrm flipV="1">
            <a:off x="2362200" y="2590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7" name="Text Box 1033"/>
          <p:cNvSpPr txBox="1">
            <a:spLocks noChangeArrowheads="1"/>
          </p:cNvSpPr>
          <p:nvPr/>
        </p:nvSpPr>
        <p:spPr bwMode="auto">
          <a:xfrm>
            <a:off x="533400" y="1066800"/>
            <a:ext cx="8153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FF3300"/>
                </a:solidFill>
              </a:rPr>
              <a:t>A particle trajectory inside the </a:t>
            </a:r>
            <a:r>
              <a:rPr lang="en-GB" sz="1800" dirty="0" err="1">
                <a:solidFill>
                  <a:srgbClr val="FF3300"/>
                </a:solidFill>
              </a:rPr>
              <a:t>separatrix</a:t>
            </a:r>
            <a:r>
              <a:rPr lang="en-GB" sz="1800" dirty="0">
                <a:solidFill>
                  <a:srgbClr val="FF3300"/>
                </a:solidFill>
              </a:rPr>
              <a:t> is described by the equation:</a:t>
            </a:r>
            <a:endParaRPr lang="en-GB" sz="1800" b="1" dirty="0">
              <a:solidFill>
                <a:srgbClr val="FF3300"/>
              </a:solidFill>
              <a:sym typeface="Symbol" charset="2"/>
            </a:endParaRPr>
          </a:p>
        </p:txBody>
      </p:sp>
      <p:sp>
        <p:nvSpPr>
          <p:cNvPr id="81938" name="Text Box 1041"/>
          <p:cNvSpPr txBox="1">
            <a:spLocks noChangeArrowheads="1"/>
          </p:cNvSpPr>
          <p:nvPr/>
        </p:nvSpPr>
        <p:spPr bwMode="auto">
          <a:xfrm>
            <a:off x="2362200" y="24384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</a:p>
        </p:txBody>
      </p:sp>
      <p:sp>
        <p:nvSpPr>
          <p:cNvPr id="81939" name="Text Box 1042"/>
          <p:cNvSpPr txBox="1">
            <a:spLocks noChangeArrowheads="1"/>
          </p:cNvSpPr>
          <p:nvPr/>
        </p:nvSpPr>
        <p:spPr bwMode="auto">
          <a:xfrm>
            <a:off x="45720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81940" name="Text Box 1043"/>
          <p:cNvSpPr txBox="1">
            <a:spLocks noChangeArrowheads="1"/>
          </p:cNvSpPr>
          <p:nvPr/>
        </p:nvSpPr>
        <p:spPr bwMode="auto">
          <a:xfrm>
            <a:off x="533400" y="419100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0</a:t>
            </a:r>
          </a:p>
        </p:txBody>
      </p:sp>
      <p:sp>
        <p:nvSpPr>
          <p:cNvPr id="81941" name="Text Box 1044"/>
          <p:cNvSpPr txBox="1">
            <a:spLocks noChangeArrowheads="1"/>
          </p:cNvSpPr>
          <p:nvPr/>
        </p:nvSpPr>
        <p:spPr bwMode="auto">
          <a:xfrm>
            <a:off x="22098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ym typeface="Symbol" charset="2"/>
              </a:rPr>
              <a:t></a:t>
            </a:r>
            <a:r>
              <a:rPr lang="en-GB" sz="1800" b="1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2" name="Text Box 1045"/>
          <p:cNvSpPr txBox="1">
            <a:spLocks noChangeArrowheads="1"/>
          </p:cNvSpPr>
          <p:nvPr/>
        </p:nvSpPr>
        <p:spPr bwMode="auto">
          <a:xfrm>
            <a:off x="38862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2</a:t>
            </a:r>
            <a:r>
              <a:rPr lang="en-GB" sz="1800" b="1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3" name="Line 1046"/>
          <p:cNvSpPr>
            <a:spLocks noChangeShapeType="1"/>
          </p:cNvSpPr>
          <p:nvPr/>
        </p:nvSpPr>
        <p:spPr bwMode="auto">
          <a:xfrm>
            <a:off x="2362200" y="3810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4" name="Text Box 1047"/>
          <p:cNvSpPr txBox="1">
            <a:spLocks noChangeArrowheads="1"/>
          </p:cNvSpPr>
          <p:nvPr/>
        </p:nvSpPr>
        <p:spPr bwMode="auto">
          <a:xfrm>
            <a:off x="3429000" y="2971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  <a:r>
              <a:rPr lang="en-GB" sz="1800" baseline="-25000"/>
              <a:t>bk</a:t>
            </a:r>
            <a:endParaRPr lang="en-GB" sz="1800"/>
          </a:p>
        </p:txBody>
      </p:sp>
      <p:sp>
        <p:nvSpPr>
          <p:cNvPr id="81945" name="Oval 1048"/>
          <p:cNvSpPr>
            <a:spLocks noChangeArrowheads="1"/>
          </p:cNvSpPr>
          <p:nvPr/>
        </p:nvSpPr>
        <p:spPr bwMode="auto">
          <a:xfrm>
            <a:off x="1709180" y="3810000"/>
            <a:ext cx="1295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6" name="Line 1049"/>
          <p:cNvSpPr>
            <a:spLocks noChangeShapeType="1"/>
          </p:cNvSpPr>
          <p:nvPr/>
        </p:nvSpPr>
        <p:spPr bwMode="auto">
          <a:xfrm>
            <a:off x="1676400" y="4267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7" name="Line 1050"/>
          <p:cNvSpPr>
            <a:spLocks noChangeShapeType="1"/>
          </p:cNvSpPr>
          <p:nvPr/>
        </p:nvSpPr>
        <p:spPr bwMode="auto">
          <a:xfrm flipV="1">
            <a:off x="2362200" y="3810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8" name="Line 1051"/>
          <p:cNvSpPr>
            <a:spLocks noChangeShapeType="1"/>
          </p:cNvSpPr>
          <p:nvPr/>
        </p:nvSpPr>
        <p:spPr bwMode="auto">
          <a:xfrm>
            <a:off x="2362200" y="3200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9" name="Text Box 1052"/>
          <p:cNvSpPr txBox="1">
            <a:spLocks noChangeArrowheads="1"/>
          </p:cNvSpPr>
          <p:nvPr/>
        </p:nvSpPr>
        <p:spPr bwMode="auto">
          <a:xfrm>
            <a:off x="3276600" y="3657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W</a:t>
            </a:r>
            <a:r>
              <a:rPr lang="en-GB" sz="1800" baseline="-25000"/>
              <a:t>b</a:t>
            </a:r>
            <a:endParaRPr lang="en-GB" sz="1800"/>
          </a:p>
        </p:txBody>
      </p:sp>
      <p:sp>
        <p:nvSpPr>
          <p:cNvPr id="81950" name="Text Box 1054"/>
          <p:cNvSpPr txBox="1">
            <a:spLocks noChangeArrowheads="1"/>
          </p:cNvSpPr>
          <p:nvPr/>
        </p:nvSpPr>
        <p:spPr bwMode="auto">
          <a:xfrm>
            <a:off x="2362200" y="4114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ym typeface="Symbol" charset="2"/>
              </a:rPr>
              <a:t></a:t>
            </a:r>
            <a:endParaRPr lang="en-GB"/>
          </a:p>
        </p:txBody>
      </p:sp>
      <p:sp>
        <p:nvSpPr>
          <p:cNvPr id="81951" name="Line 1055"/>
          <p:cNvSpPr>
            <a:spLocks noChangeShapeType="1"/>
          </p:cNvSpPr>
          <p:nvPr/>
        </p:nvSpPr>
        <p:spPr bwMode="auto">
          <a:xfrm>
            <a:off x="17089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2" name="Line 1056"/>
          <p:cNvSpPr>
            <a:spLocks noChangeShapeType="1"/>
          </p:cNvSpPr>
          <p:nvPr/>
        </p:nvSpPr>
        <p:spPr bwMode="auto">
          <a:xfrm>
            <a:off x="30043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3" name="Text Box 1057"/>
          <p:cNvSpPr txBox="1">
            <a:spLocks noChangeArrowheads="1"/>
          </p:cNvSpPr>
          <p:nvPr/>
        </p:nvSpPr>
        <p:spPr bwMode="auto">
          <a:xfrm>
            <a:off x="1524000" y="5638800"/>
            <a:ext cx="62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>
                <a:sym typeface="Symbol" charset="2"/>
              </a:rPr>
              <a:t></a:t>
            </a:r>
            <a:r>
              <a:rPr lang="en-GB" sz="1800" b="1" baseline="-25000">
                <a:sym typeface="Symbol" charset="2"/>
              </a:rPr>
              <a:t>m</a:t>
            </a:r>
            <a:endParaRPr lang="en-GB" sz="1800" b="1"/>
          </a:p>
        </p:txBody>
      </p:sp>
      <p:sp>
        <p:nvSpPr>
          <p:cNvPr id="81954" name="Text Box 1058"/>
          <p:cNvSpPr txBox="1">
            <a:spLocks noChangeArrowheads="1"/>
          </p:cNvSpPr>
          <p:nvPr/>
        </p:nvSpPr>
        <p:spPr bwMode="auto">
          <a:xfrm>
            <a:off x="2743200" y="56388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>
                <a:sym typeface="Symbol" charset="2"/>
              </a:rPr>
              <a:t>2-</a:t>
            </a:r>
            <a:r>
              <a:rPr lang="en-GB" sz="1800" b="1" baseline="-25000">
                <a:sym typeface="Symbol" charset="2"/>
              </a:rPr>
              <a:t>m</a:t>
            </a:r>
            <a:endParaRPr lang="en-GB" sz="1800" b="1"/>
          </a:p>
        </p:txBody>
      </p:sp>
      <p:graphicFrame>
        <p:nvGraphicFramePr>
          <p:cNvPr id="81922" name="Object 2"/>
          <p:cNvGraphicFramePr>
            <a:graphicFrameLocks noChangeAspect="1"/>
          </p:cNvGraphicFramePr>
          <p:nvPr/>
        </p:nvGraphicFramePr>
        <p:xfrm>
          <a:off x="685800" y="1524000"/>
          <a:ext cx="35290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63560" imgH="444240" progId="Equation.3">
                  <p:embed/>
                </p:oleObj>
              </mc:Choice>
              <mc:Fallback>
                <p:oleObj name="Equation" r:id="rId4" imgW="1663560" imgH="444240" progId="Equation.3">
                  <p:embed/>
                  <p:pic>
                    <p:nvPicPr>
                      <p:cNvPr id="819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24000"/>
                        <a:ext cx="3529013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5" name="Line 1060"/>
          <p:cNvSpPr>
            <a:spLocks noChangeShapeType="1"/>
          </p:cNvSpPr>
          <p:nvPr/>
        </p:nvSpPr>
        <p:spPr bwMode="auto">
          <a:xfrm>
            <a:off x="4495800" y="2057400"/>
            <a:ext cx="1066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6" name="Text Box 1061"/>
          <p:cNvSpPr txBox="1">
            <a:spLocks noChangeArrowheads="1"/>
          </p:cNvSpPr>
          <p:nvPr/>
        </p:nvSpPr>
        <p:spPr bwMode="auto">
          <a:xfrm>
            <a:off x="4648200" y="1676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>
              <a:solidFill>
                <a:srgbClr val="006600"/>
              </a:solidFill>
            </a:endParaRPr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096000" y="1524000"/>
          <a:ext cx="19812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760" imgH="393480" progId="Equation.3">
                  <p:embed/>
                </p:oleObj>
              </mc:Choice>
              <mc:Fallback>
                <p:oleObj name="Equation" r:id="rId6" imgW="977760" imgH="393480" progId="Equation.3">
                  <p:embed/>
                  <p:pic>
                    <p:nvPicPr>
                      <p:cNvPr id="819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524000"/>
                        <a:ext cx="1981200" cy="7985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5410200" y="3352800"/>
          <a:ext cx="29337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47560" imgH="393480" progId="Equation.3">
                  <p:embed/>
                </p:oleObj>
              </mc:Choice>
              <mc:Fallback>
                <p:oleObj name="Equation" r:id="rId8" imgW="1447560" imgH="393480" progId="Equation.3">
                  <p:embed/>
                  <p:pic>
                    <p:nvPicPr>
                      <p:cNvPr id="819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352800"/>
                        <a:ext cx="2933700" cy="798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5181600" y="4343400"/>
          <a:ext cx="31242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36480" imgH="266400" progId="Equation.3">
                  <p:embed/>
                </p:oleObj>
              </mc:Choice>
              <mc:Fallback>
                <p:oleObj name="Equation" r:id="rId10" imgW="1536480" imgH="266400" progId="Equation.3">
                  <p:embed/>
                  <p:pic>
                    <p:nvPicPr>
                      <p:cNvPr id="819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343400"/>
                        <a:ext cx="3124200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/>
        </p:nvGraphicFramePr>
        <p:xfrm>
          <a:off x="4840288" y="5056188"/>
          <a:ext cx="3424237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52600" imgH="444500" progId="Equation.DSMT4">
                  <p:embed/>
                </p:oleObj>
              </mc:Choice>
              <mc:Fallback>
                <p:oleObj name="Equation" r:id="rId12" imgW="1752600" imgH="444500" progId="Equation.DSMT4">
                  <p:embed/>
                  <p:pic>
                    <p:nvPicPr>
                      <p:cNvPr id="819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5056188"/>
                        <a:ext cx="3424237" cy="8699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7" name="Text Box 1067"/>
          <p:cNvSpPr txBox="1">
            <a:spLocks noChangeArrowheads="1"/>
          </p:cNvSpPr>
          <p:nvPr/>
        </p:nvSpPr>
        <p:spPr bwMode="auto">
          <a:xfrm>
            <a:off x="4191000" y="2438400"/>
            <a:ext cx="411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</a:rPr>
              <a:t>The points where the trajectory crosses the axis are symmetric with respect to 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 dirty="0">
              <a:solidFill>
                <a:srgbClr val="006600"/>
              </a:solidFill>
              <a:sym typeface="Symbol" charset="2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6934200" y="6019800"/>
          <a:ext cx="1270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70000" imgH="393700" progId="Equation.DSMT4">
                  <p:embed/>
                </p:oleObj>
              </mc:Choice>
              <mc:Fallback>
                <p:oleObj name="Equation" r:id="rId14" imgW="1270000" imgH="393700" progId="Equation.DSMT4">
                  <p:embed/>
                  <p:pic>
                    <p:nvPicPr>
                      <p:cNvPr id="36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6019800"/>
                        <a:ext cx="12700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2590800" y="3886200"/>
          <a:ext cx="15240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27000" imgH="241300" progId="Equation.DSMT4">
                  <p:embed/>
                </p:oleObj>
              </mc:Choice>
              <mc:Fallback>
                <p:oleObj name="Equation" r:id="rId16" imgW="127000" imgH="241300" progId="Equation.DSMT4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152400" cy="289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/>
          <p:cNvCxnSpPr/>
          <p:nvPr/>
        </p:nvCxnSpPr>
        <p:spPr bwMode="auto">
          <a:xfrm rot="16200000" flipV="1">
            <a:off x="2667000" y="3886994"/>
            <a:ext cx="1588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0221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Bunch Matching into a Stationary Bucket (2)</a:t>
            </a:r>
            <a:endParaRPr lang="fr-FR" dirty="0"/>
          </a:p>
        </p:txBody>
      </p:sp>
      <p:sp>
        <p:nvSpPr>
          <p:cNvPr id="83976" name="Line 3"/>
          <p:cNvSpPr>
            <a:spLocks noChangeShapeType="1"/>
          </p:cNvSpPr>
          <p:nvPr/>
        </p:nvSpPr>
        <p:spPr bwMode="auto">
          <a:xfrm>
            <a:off x="18288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7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solidFill>
                  <a:srgbClr val="FF3300"/>
                </a:solidFill>
              </a:rPr>
              <a:t>Setting 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  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in the previous formula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allows to calculate the bunch height: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83978" name="Text Box 5"/>
          <p:cNvSpPr txBox="1">
            <a:spLocks noChangeArrowheads="1"/>
          </p:cNvSpPr>
          <p:nvPr/>
        </p:nvSpPr>
        <p:spPr bwMode="auto">
          <a:xfrm>
            <a:off x="609600" y="16684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5943600" y="1447800"/>
          <a:ext cx="2057400" cy="795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52200" imgH="368280" progId="Equation.3">
                  <p:embed/>
                </p:oleObj>
              </mc:Choice>
              <mc:Fallback>
                <p:oleObj name="Equation" r:id="rId3" imgW="952200" imgH="368280" progId="Equation.3">
                  <p:embed/>
                  <p:pic>
                    <p:nvPicPr>
                      <p:cNvPr id="839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447800"/>
                        <a:ext cx="2057400" cy="795704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869950" y="1447800"/>
          <a:ext cx="3321050" cy="855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76400" imgH="431800" progId="Equation.DSMT4">
                  <p:embed/>
                </p:oleObj>
              </mc:Choice>
              <mc:Fallback>
                <p:oleObj name="Equation" r:id="rId5" imgW="1676400" imgH="431800" progId="Equation.DSMT4">
                  <p:embed/>
                  <p:pic>
                    <p:nvPicPr>
                      <p:cNvPr id="839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447800"/>
                        <a:ext cx="3321050" cy="855789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9" name="Text Box 26"/>
          <p:cNvSpPr txBox="1">
            <a:spLocks noChangeArrowheads="1"/>
          </p:cNvSpPr>
          <p:nvPr/>
        </p:nvSpPr>
        <p:spPr bwMode="auto">
          <a:xfrm>
            <a:off x="4800600" y="1690687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or:</a:t>
            </a:r>
          </a:p>
        </p:txBody>
      </p:sp>
      <p:sp>
        <p:nvSpPr>
          <p:cNvPr id="83980" name="Line 27"/>
          <p:cNvSpPr>
            <a:spLocks noChangeShapeType="1"/>
          </p:cNvSpPr>
          <p:nvPr/>
        </p:nvSpPr>
        <p:spPr bwMode="auto">
          <a:xfrm>
            <a:off x="1219200" y="287818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784475" y="2460625"/>
          <a:ext cx="46434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514600" imgH="469900" progId="Equation.DSMT4">
                  <p:embed/>
                </p:oleObj>
              </mc:Choice>
              <mc:Fallback>
                <p:oleObj name="Equation" r:id="rId7" imgW="2514600" imgH="469900" progId="Equation.DSMT4">
                  <p:embed/>
                  <p:pic>
                    <p:nvPicPr>
                      <p:cNvPr id="839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475" y="2460625"/>
                        <a:ext cx="4643438" cy="8683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1" name="Text Box 29"/>
          <p:cNvSpPr txBox="1">
            <a:spLocks noChangeArrowheads="1"/>
          </p:cNvSpPr>
          <p:nvPr/>
        </p:nvSpPr>
        <p:spPr bwMode="auto">
          <a:xfrm>
            <a:off x="457200" y="3429000"/>
            <a:ext cx="822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</a:rPr>
              <a:t>This formula shows that for a given bunch energy spread the proper matching of a </a:t>
            </a:r>
            <a:r>
              <a:rPr lang="en-GB" sz="1800" dirty="0">
                <a:solidFill>
                  <a:srgbClr val="FF0000"/>
                </a:solidFill>
              </a:rPr>
              <a:t>shorter bunch </a:t>
            </a:r>
            <a:r>
              <a:rPr lang="en-GB" sz="1800" dirty="0">
                <a:solidFill>
                  <a:srgbClr val="006600"/>
                </a:solidFill>
              </a:rPr>
              <a:t>(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 close to </a:t>
            </a:r>
            <a:r>
              <a:rPr lang="en-GB" sz="1800" b="1" dirty="0" err="1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 b="1" dirty="0">
                <a:solidFill>
                  <a:srgbClr val="006600"/>
                </a:solidFill>
                <a:sym typeface="Symbol" charset="2"/>
              </a:rPr>
              <a:t>,   </a:t>
            </a:r>
            <a:r>
              <a:rPr lang="en-GB" sz="1800" dirty="0">
                <a:solidFill>
                  <a:srgbClr val="006600"/>
                </a:solidFill>
                <a:sym typeface="Symbol" charset="2"/>
              </a:rPr>
              <a:t>small)</a:t>
            </a:r>
            <a:br>
              <a:rPr lang="en-GB" sz="1800" dirty="0">
                <a:solidFill>
                  <a:srgbClr val="006600"/>
                </a:solidFill>
              </a:rPr>
            </a:br>
            <a:r>
              <a:rPr lang="en-GB" sz="1800" dirty="0">
                <a:solidFill>
                  <a:srgbClr val="006600"/>
                </a:solidFill>
              </a:rPr>
              <a:t>will </a:t>
            </a:r>
            <a:r>
              <a:rPr lang="en-GB" sz="1800" dirty="0">
                <a:solidFill>
                  <a:srgbClr val="FF0000"/>
                </a:solidFill>
              </a:rPr>
              <a:t>require</a:t>
            </a:r>
            <a:r>
              <a:rPr lang="en-GB" sz="1800" dirty="0">
                <a:solidFill>
                  <a:srgbClr val="006600"/>
                </a:solidFill>
              </a:rPr>
              <a:t> a bigger RF acceptance, hence a </a:t>
            </a:r>
            <a:r>
              <a:rPr lang="en-GB" sz="1800" dirty="0">
                <a:solidFill>
                  <a:srgbClr val="FF0000"/>
                </a:solidFill>
              </a:rPr>
              <a:t>higher voltage</a:t>
            </a:r>
            <a:endParaRPr lang="en-GB" sz="1800" dirty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5225020" y="3742730"/>
          <a:ext cx="160421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7000" imgH="241300" progId="Equation.DSMT4">
                  <p:embed/>
                </p:oleObj>
              </mc:Choice>
              <mc:Fallback>
                <p:oleObj name="Equation" r:id="rId9" imgW="127000" imgH="241300" progId="Equation.DSMT4">
                  <p:embed/>
                  <p:pic>
                    <p:nvPicPr>
                      <p:cNvPr id="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020" y="3742730"/>
                        <a:ext cx="160421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30239" y="5029200"/>
          <a:ext cx="2417762" cy="764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244600" imgH="393700" progId="Equation.DSMT4">
                  <p:embed/>
                </p:oleObj>
              </mc:Choice>
              <mc:Fallback>
                <p:oleObj name="Equation" r:id="rId11" imgW="1244600" imgH="393700" progId="Equation.DSMT4">
                  <p:embed/>
                  <p:pic>
                    <p:nvPicPr>
                      <p:cNvPr id="1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9" y="5029200"/>
                        <a:ext cx="2417762" cy="7647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343399" y="4953000"/>
          <a:ext cx="2209801" cy="88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95400" imgH="520700" progId="Equation.DSMT4">
                  <p:embed/>
                </p:oleObj>
              </mc:Choice>
              <mc:Fallback>
                <p:oleObj name="Equation" r:id="rId13" imgW="1295400" imgH="520700" progId="Equation.DSMT4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399" y="4953000"/>
                        <a:ext cx="2209801" cy="8889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6781799" y="5638800"/>
          <a:ext cx="1752601" cy="81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850900" imgH="393700" progId="Equation.DSMT4">
                  <p:embed/>
                </p:oleObj>
              </mc:Choice>
              <mc:Fallback>
                <p:oleObj name="Equation" r:id="rId15" imgW="850900" imgH="393700" progId="Equation.DSMT4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799" y="5638800"/>
                        <a:ext cx="1752601" cy="81197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457200" y="4648200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For small oscillation amplitudes the equation of the ellipse reduces to:</a:t>
            </a:r>
          </a:p>
        </p:txBody>
      </p:sp>
      <p:sp>
        <p:nvSpPr>
          <p:cNvPr id="17" name="Line 44"/>
          <p:cNvSpPr>
            <a:spLocks noChangeShapeType="1"/>
          </p:cNvSpPr>
          <p:nvPr/>
        </p:nvSpPr>
        <p:spPr bwMode="auto">
          <a:xfrm>
            <a:off x="3429000" y="5410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457200" y="5867400"/>
            <a:ext cx="510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solidFill>
                  <a:srgbClr val="006600"/>
                </a:solidFill>
              </a:rPr>
              <a:t>Ellipse area is called longitudinal emittance</a:t>
            </a:r>
          </a:p>
        </p:txBody>
      </p:sp>
    </p:spTree>
    <p:extLst>
      <p:ext uri="{BB962C8B-B14F-4D97-AF65-F5344CB8AC3E}">
        <p14:creationId xmlns:p14="http://schemas.microsoft.com/office/powerpoint/2010/main" val="218845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Electrostatic Acceleration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68" name="Text Box 8"/>
              <p:cNvSpPr txBox="1">
                <a:spLocks noChangeArrowheads="1"/>
              </p:cNvSpPr>
              <p:nvPr/>
            </p:nvSpPr>
            <p:spPr bwMode="auto">
              <a:xfrm>
                <a:off x="539552" y="2996952"/>
                <a:ext cx="4824536" cy="3426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800" b="1" u="sng" dirty="0">
                    <a:solidFill>
                      <a:srgbClr val="FF3300"/>
                    </a:solidFill>
                  </a:rPr>
                  <a:t>Electrostatic Field:</a:t>
                </a:r>
                <a:endParaRPr lang="en-GB" sz="1200" b="1" u="sng" dirty="0">
                  <a:solidFill>
                    <a:srgbClr val="FF3300"/>
                  </a:solidFill>
                </a:endParaRPr>
              </a:p>
              <a:p>
                <a:r>
                  <a:rPr lang="en-US" sz="1800" dirty="0"/>
                  <a:t>Force: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Energy gain: </a:t>
                </a:r>
                <a:r>
                  <a:rPr lang="en-US" sz="2000" dirty="0">
                    <a:latin typeface="Times New Roman" panose="02020603050405020304" pitchFamily="18" charset="0"/>
                    <a:ea typeface="Lucida Grande"/>
                    <a:cs typeface="Times New Roman" panose="02020603050405020304" pitchFamily="18" charset="0"/>
                  </a:rPr>
                  <a:t>ΔE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2000" dirty="0">
                    <a:latin typeface="Times New Roman" panose="02020603050405020304" pitchFamily="18" charset="0"/>
                    <a:ea typeface="ＭＳ ゴシック"/>
                    <a:cs typeface="Times New Roman" panose="02020603050405020304" pitchFamily="18" charset="0"/>
                    <a:sym typeface="Wingdings"/>
                  </a:rPr>
                  <a:t> q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ea typeface="Lucida Grande"/>
                    <a:cs typeface="Times New Roman" panose="02020603050405020304" pitchFamily="18" charset="0"/>
                  </a:rPr>
                  <a:t>Δ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800" dirty="0"/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used for first stage of acceleration: particle sources, electron guns,</a:t>
                </a: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x-ray tubes</a:t>
                </a:r>
              </a:p>
              <a:p>
                <a:endParaRPr lang="en-GB" sz="1800" dirty="0">
                  <a:solidFill>
                    <a:srgbClr val="000000"/>
                  </a:solidFill>
                </a:endParaRPr>
              </a:p>
              <a:p>
                <a:r>
                  <a:rPr lang="en-US" sz="1800" dirty="0"/>
                  <a:t>Limitation:</a:t>
                </a:r>
                <a:r>
                  <a:rPr lang="en-US" sz="1800" baseline="-25000" dirty="0"/>
                  <a:t> </a:t>
                </a:r>
                <a:r>
                  <a:rPr lang="en-US" sz="1800" dirty="0"/>
                  <a:t> </a:t>
                </a:r>
                <a:r>
                  <a:rPr lang="en-GB" sz="1800" dirty="0">
                    <a:solidFill>
                      <a:srgbClr val="FF3300"/>
                    </a:solidFill>
                  </a:rPr>
                  <a:t>insulation problems</a:t>
                </a:r>
              </a:p>
              <a:p>
                <a:r>
                  <a:rPr lang="en-GB" sz="1800" dirty="0">
                    <a:solidFill>
                      <a:srgbClr val="FF3300"/>
                    </a:solidFill>
                  </a:rPr>
                  <a:t>    </a:t>
                </a:r>
                <a:r>
                  <a:rPr lang="en-GB" sz="1800" dirty="0"/>
                  <a:t>maximum high voltage (~ 10 MV)</a:t>
                </a:r>
                <a:endParaRPr lang="en-GB" sz="1800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2356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2996952"/>
                <a:ext cx="4824536" cy="3426451"/>
              </a:xfrm>
              <a:prstGeom prst="rect">
                <a:avLst/>
              </a:prstGeom>
              <a:blipFill>
                <a:blip r:embed="rId3"/>
                <a:stretch>
                  <a:fillRect l="-1050" t="-1111" b="-296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ockroft-walton-fermila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84" y="1628800"/>
            <a:ext cx="3277504" cy="40240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2184" y="566124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latin typeface="Times New Roman"/>
                <a:cs typeface="Times New Roman"/>
              </a:rPr>
              <a:t>750 kV </a:t>
            </a:r>
            <a:r>
              <a:rPr lang="en-US" sz="1800" dirty="0" err="1">
                <a:latin typeface="Times New Roman"/>
                <a:cs typeface="Times New Roman"/>
              </a:rPr>
              <a:t>Cockroft</a:t>
            </a:r>
            <a:r>
              <a:rPr lang="en-US" sz="1800" dirty="0">
                <a:latin typeface="Times New Roman"/>
                <a:cs typeface="Times New Roman"/>
              </a:rPr>
              <a:t>-Walton generator</a:t>
            </a:r>
            <a:br>
              <a:rPr lang="en-US" sz="1800" dirty="0">
                <a:latin typeface="Times New Roman"/>
                <a:cs typeface="Times New Roman"/>
              </a:rPr>
            </a:br>
            <a:r>
              <a:rPr lang="en-US" sz="1800" dirty="0">
                <a:latin typeface="Times New Roman"/>
                <a:cs typeface="Times New Roman"/>
              </a:rPr>
              <a:t>at </a:t>
            </a:r>
            <a:r>
              <a:rPr lang="en-US" sz="1800" dirty="0" err="1">
                <a:latin typeface="Times New Roman"/>
                <a:cs typeface="Times New Roman"/>
              </a:rPr>
              <a:t>Fermilab</a:t>
            </a:r>
            <a:r>
              <a:rPr lang="en-US" sz="1800" dirty="0">
                <a:latin typeface="Times New Roman"/>
                <a:cs typeface="Times New Roman"/>
              </a:rPr>
              <a:t> (Proton source)</a:t>
            </a:r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611560" y="980728"/>
            <a:ext cx="4883611" cy="1975498"/>
            <a:chOff x="286" y="835"/>
            <a:chExt cx="3102" cy="1248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493" y="1133"/>
              <a:ext cx="513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646" y="887"/>
              <a:ext cx="192" cy="212"/>
              <a:chOff x="3264" y="2352"/>
              <a:chExt cx="192" cy="212"/>
            </a:xfrm>
          </p:grpSpPr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3264" y="2352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solidFill>
                      <a:srgbClr val="0000FF"/>
                    </a:solidFill>
                    <a:latin typeface="Comic Sans MS" pitchFamily="-110" charset="0"/>
                  </a:rPr>
                  <a:t>E</a:t>
                </a:r>
                <a:endParaRPr sz="1600" noProof="1">
                  <a:solidFill>
                    <a:srgbClr val="0000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>
                <a:off x="3312" y="2352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941" y="1095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941" y="1575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rc 11"/>
            <p:cNvSpPr>
              <a:spLocks/>
            </p:cNvSpPr>
            <p:nvPr/>
          </p:nvSpPr>
          <p:spPr bwMode="auto">
            <a:xfrm>
              <a:off x="845" y="1095"/>
              <a:ext cx="99" cy="48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rc 12"/>
            <p:cNvSpPr>
              <a:spLocks/>
            </p:cNvSpPr>
            <p:nvPr/>
          </p:nvSpPr>
          <p:spPr bwMode="auto">
            <a:xfrm>
              <a:off x="1229" y="1095"/>
              <a:ext cx="192" cy="480"/>
            </a:xfrm>
            <a:custGeom>
              <a:avLst/>
              <a:gdLst>
                <a:gd name="T0" fmla="*/ 192 w 43200"/>
                <a:gd name="T1" fmla="*/ 240 h 43200"/>
                <a:gd name="T2" fmla="*/ 192 w 43200"/>
                <a:gd name="T3" fmla="*/ 240 h 43200"/>
                <a:gd name="T4" fmla="*/ 96 w 43200"/>
                <a:gd name="T5" fmla="*/ 24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1087" y="1577"/>
              <a:ext cx="0" cy="3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1087" y="196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2102" y="109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2102" y="157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rc 17"/>
            <p:cNvSpPr>
              <a:spLocks/>
            </p:cNvSpPr>
            <p:nvPr/>
          </p:nvSpPr>
          <p:spPr bwMode="auto">
            <a:xfrm>
              <a:off x="2006" y="1094"/>
              <a:ext cx="99" cy="480"/>
            </a:xfrm>
            <a:custGeom>
              <a:avLst/>
              <a:gdLst>
                <a:gd name="T0" fmla="*/ 99 w 22220"/>
                <a:gd name="T1" fmla="*/ 480 h 43187"/>
                <a:gd name="T2" fmla="*/ 93 w 22220"/>
                <a:gd name="T3" fmla="*/ 0 h 43187"/>
                <a:gd name="T4" fmla="*/ 96 w 22220"/>
                <a:gd name="T5" fmla="*/ 240 h 43187"/>
                <a:gd name="T6" fmla="*/ 0 60000 65536"/>
                <a:gd name="T7" fmla="*/ 0 60000 65536"/>
                <a:gd name="T8" fmla="*/ 0 60000 65536"/>
                <a:gd name="T9" fmla="*/ 0 w 22220"/>
                <a:gd name="T10" fmla="*/ 0 h 43187"/>
                <a:gd name="T11" fmla="*/ 22220 w 22220"/>
                <a:gd name="T12" fmla="*/ 43187 h 43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0" h="43187" fill="none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</a:path>
                <a:path w="22220" h="43187" stroke="0" extrusionOk="0">
                  <a:moveTo>
                    <a:pt x="22220" y="43178"/>
                  </a:moveTo>
                  <a:cubicBezTo>
                    <a:pt x="22013" y="43184"/>
                    <a:pt x="21806" y="43186"/>
                    <a:pt x="21600" y="43186"/>
                  </a:cubicBezTo>
                  <a:cubicBezTo>
                    <a:pt x="9670" y="43187"/>
                    <a:pt x="0" y="33516"/>
                    <a:pt x="0" y="21587"/>
                  </a:cubicBezTo>
                  <a:cubicBezTo>
                    <a:pt x="0" y="9946"/>
                    <a:pt x="9224" y="399"/>
                    <a:pt x="20858" y="-1"/>
                  </a:cubicBezTo>
                  <a:lnTo>
                    <a:pt x="21600" y="215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rc 18"/>
            <p:cNvSpPr>
              <a:spLocks/>
            </p:cNvSpPr>
            <p:nvPr/>
          </p:nvSpPr>
          <p:spPr bwMode="auto">
            <a:xfrm>
              <a:off x="2390" y="1094"/>
              <a:ext cx="192" cy="480"/>
            </a:xfrm>
            <a:custGeom>
              <a:avLst/>
              <a:gdLst>
                <a:gd name="T0" fmla="*/ 192 w 43200"/>
                <a:gd name="T1" fmla="*/ 240 h 43200"/>
                <a:gd name="T2" fmla="*/ 192 w 43200"/>
                <a:gd name="T3" fmla="*/ 240 h 43200"/>
                <a:gd name="T4" fmla="*/ 96 w 43200"/>
                <a:gd name="T5" fmla="*/ 24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199" y="9670"/>
                    <a:pt x="43199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2248" y="1576"/>
              <a:ext cx="0" cy="3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248" y="196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V="1">
              <a:off x="1229" y="1342"/>
              <a:ext cx="5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22"/>
            <p:cNvGrpSpPr>
              <a:grpSpLocks/>
            </p:cNvGrpSpPr>
            <p:nvPr/>
          </p:nvGrpSpPr>
          <p:grpSpPr bwMode="auto">
            <a:xfrm>
              <a:off x="286" y="835"/>
              <a:ext cx="2973" cy="951"/>
              <a:chOff x="2300" y="845"/>
              <a:chExt cx="2973" cy="951"/>
            </a:xfrm>
          </p:grpSpPr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>
                <a:off x="2501" y="845"/>
                <a:ext cx="259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4"/>
              <p:cNvSpPr>
                <a:spLocks noChangeShapeType="1"/>
              </p:cNvSpPr>
              <p:nvPr/>
            </p:nvSpPr>
            <p:spPr bwMode="auto">
              <a:xfrm>
                <a:off x="2501" y="1796"/>
                <a:ext cx="259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Arc 25"/>
              <p:cNvSpPr>
                <a:spLocks/>
              </p:cNvSpPr>
              <p:nvPr/>
            </p:nvSpPr>
            <p:spPr bwMode="auto">
              <a:xfrm>
                <a:off x="2300" y="845"/>
                <a:ext cx="201" cy="951"/>
              </a:xfrm>
              <a:custGeom>
                <a:avLst/>
                <a:gdLst>
                  <a:gd name="T0" fmla="*/ 201 w 22224"/>
                  <a:gd name="T1" fmla="*/ 951 h 43200"/>
                  <a:gd name="T2" fmla="*/ 201 w 22224"/>
                  <a:gd name="T3" fmla="*/ 0 h 43200"/>
                  <a:gd name="T4" fmla="*/ 195 w 22224"/>
                  <a:gd name="T5" fmla="*/ 476 h 43200"/>
                  <a:gd name="T6" fmla="*/ 0 60000 65536"/>
                  <a:gd name="T7" fmla="*/ 0 60000 65536"/>
                  <a:gd name="T8" fmla="*/ 0 60000 65536"/>
                  <a:gd name="T9" fmla="*/ 0 w 22224"/>
                  <a:gd name="T10" fmla="*/ 0 h 43200"/>
                  <a:gd name="T11" fmla="*/ 22224 w 22224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24" h="43200" fill="none" extrusionOk="0">
                    <a:moveTo>
                      <a:pt x="22220" y="43191"/>
                    </a:moveTo>
                    <a:cubicBezTo>
                      <a:pt x="22013" y="43197"/>
                      <a:pt x="218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1808" y="0"/>
                      <a:pt x="22016" y="3"/>
                      <a:pt x="22223" y="9"/>
                    </a:cubicBezTo>
                  </a:path>
                  <a:path w="22224" h="43200" stroke="0" extrusionOk="0">
                    <a:moveTo>
                      <a:pt x="22220" y="43191"/>
                    </a:moveTo>
                    <a:cubicBezTo>
                      <a:pt x="22013" y="43197"/>
                      <a:pt x="21806" y="43199"/>
                      <a:pt x="21600" y="43199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1808" y="0"/>
                      <a:pt x="22016" y="3"/>
                      <a:pt x="22223" y="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Arc 26"/>
              <p:cNvSpPr>
                <a:spLocks/>
              </p:cNvSpPr>
              <p:nvPr/>
            </p:nvSpPr>
            <p:spPr bwMode="auto">
              <a:xfrm>
                <a:off x="4914" y="845"/>
                <a:ext cx="359" cy="951"/>
              </a:xfrm>
              <a:custGeom>
                <a:avLst/>
                <a:gdLst>
                  <a:gd name="T0" fmla="*/ 359 w 43200"/>
                  <a:gd name="T1" fmla="*/ 476 h 43200"/>
                  <a:gd name="T2" fmla="*/ 359 w 43200"/>
                  <a:gd name="T3" fmla="*/ 476 h 43200"/>
                  <a:gd name="T4" fmla="*/ 179 w 43200"/>
                  <a:gd name="T5" fmla="*/ 476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</a:path>
                  <a:path w="43200" h="43200" stroke="0" extrusionOk="0">
                    <a:moveTo>
                      <a:pt x="43200" y="21600"/>
                    </a:move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199" y="9670"/>
                      <a:pt x="43199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1087" y="1968"/>
              <a:ext cx="3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 flipH="1" flipV="1">
              <a:off x="1838" y="1967"/>
              <a:ext cx="41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1475" y="1852"/>
              <a:ext cx="28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D</a:t>
              </a:r>
              <a:r>
                <a:rPr lang="en-US" sz="1600">
                  <a:latin typeface="Comic Sans MS" pitchFamily="-110" charset="0"/>
                </a:rPr>
                <a:t>V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2298" y="1810"/>
              <a:ext cx="10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9999FF"/>
                  </a:solidFill>
                  <a:latin typeface="Comic Sans MS" pitchFamily="-110" charset="0"/>
                </a:rPr>
                <a:t>vacuum envelope</a:t>
              </a:r>
              <a:endParaRPr sz="1600" noProof="1">
                <a:solidFill>
                  <a:srgbClr val="9999FF"/>
                </a:solidFill>
                <a:latin typeface="Comic Sans MS" pitchFamily="-110" charset="0"/>
              </a:endParaRPr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auto">
            <a:xfrm>
              <a:off x="601" y="1247"/>
              <a:ext cx="184" cy="189"/>
            </a:xfrm>
            <a:prstGeom prst="cube">
              <a:avLst>
                <a:gd name="adj" fmla="val 2895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V="1">
              <a:off x="761" y="1342"/>
              <a:ext cx="84" cy="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1619" y="1306"/>
              <a:ext cx="75" cy="7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359" y="1035"/>
              <a:ext cx="51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  <a:latin typeface="Comic Sans MS" pitchFamily="-110" charset="0"/>
                </a:rPr>
                <a:t>source</a:t>
              </a:r>
              <a:endParaRPr sz="1600" noProof="1">
                <a:solidFill>
                  <a:schemeClr val="accent1"/>
                </a:solidFill>
                <a:latin typeface="Comic Sans MS" pitchFamily="-110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580112" y="939130"/>
            <a:ext cx="3505200" cy="5370190"/>
            <a:chOff x="5580112" y="939130"/>
            <a:chExt cx="3505200" cy="5370190"/>
          </a:xfrm>
        </p:grpSpPr>
        <p:pic>
          <p:nvPicPr>
            <p:cNvPr id="43" name="Picture 5" descr="D:\22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939130"/>
              <a:ext cx="3505200" cy="50101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5796136" y="5939988"/>
              <a:ext cx="31470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>
                  <a:latin typeface="Times New Roman"/>
                  <a:cs typeface="Times New Roman"/>
                </a:rPr>
                <a:t>Van-de-</a:t>
              </a:r>
              <a:r>
                <a:rPr lang="en-US" sz="1800" dirty="0" err="1">
                  <a:latin typeface="Times New Roman"/>
                  <a:cs typeface="Times New Roman"/>
                </a:rPr>
                <a:t>Graaf</a:t>
              </a:r>
              <a:r>
                <a:rPr lang="en-US" sz="1800" dirty="0">
                  <a:latin typeface="Times New Roman"/>
                  <a:cs typeface="Times New Roman"/>
                </a:rPr>
                <a:t> generator at MIT</a:t>
              </a:r>
            </a:p>
          </p:txBody>
        </p:sp>
      </p:grpSp>
      <p:sp>
        <p:nvSpPr>
          <p:cNvPr id="2" name="Lightning Bolt 1">
            <a:extLst>
              <a:ext uri="{FF2B5EF4-FFF2-40B4-BE49-F238E27FC236}">
                <a16:creationId xmlns:a16="http://schemas.microsoft.com/office/drawing/2014/main" id="{C477C040-34CC-AA4C-99B5-4DB9B8C6E61C}"/>
              </a:ext>
            </a:extLst>
          </p:cNvPr>
          <p:cNvSpPr/>
          <p:nvPr/>
        </p:nvSpPr>
        <p:spPr bwMode="auto">
          <a:xfrm>
            <a:off x="6804248" y="1628800"/>
            <a:ext cx="1224136" cy="3672408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172963</TotalTime>
  <Words>6286</Words>
  <Application>Microsoft Macintosh PowerPoint</Application>
  <PresentationFormat>On-screen Show (4:3)</PresentationFormat>
  <Paragraphs>994</Paragraphs>
  <Slides>89</Slides>
  <Notes>51</Notes>
  <HiddenSlides>3</HiddenSlides>
  <MMClips>11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102" baseType="lpstr">
      <vt:lpstr>Arial</vt:lpstr>
      <vt:lpstr>Book Antiqua</vt:lpstr>
      <vt:lpstr>Calibri</vt:lpstr>
      <vt:lpstr>Cambria Math</vt:lpstr>
      <vt:lpstr>Comic Sans MS</vt:lpstr>
      <vt:lpstr>Lucida Grande</vt:lpstr>
      <vt:lpstr>Symbol</vt:lpstr>
      <vt:lpstr>Tahoma</vt:lpstr>
      <vt:lpstr>Times</vt:lpstr>
      <vt:lpstr>Times New Roman</vt:lpstr>
      <vt:lpstr>Wingdings</vt:lpstr>
      <vt:lpstr>Modèle par défaut</vt:lpstr>
      <vt:lpstr>Equation</vt:lpstr>
      <vt:lpstr>LONGITUDINAL DYNAMICS</vt:lpstr>
      <vt:lpstr>Scope and Summary of the 2 lectures:</vt:lpstr>
      <vt:lpstr>PowerPoint Presentation</vt:lpstr>
      <vt:lpstr>PowerPoint Presentation</vt:lpstr>
      <vt:lpstr>PowerPoint Presentation</vt:lpstr>
      <vt:lpstr>Acceleration: May the force be with you</vt:lpstr>
      <vt:lpstr>Energy Gain</vt:lpstr>
      <vt:lpstr>Unit of Energy</vt:lpstr>
      <vt:lpstr>Electrostatic Acceleration</vt:lpstr>
      <vt:lpstr>Radio-Frequency (RF) Acceleration</vt:lpstr>
      <vt:lpstr>Radio-Frequency (RF) Acceleration</vt:lpstr>
      <vt:lpstr>PowerPoint Presentation</vt:lpstr>
      <vt:lpstr>Resonant RF Cavities</vt:lpstr>
      <vt:lpstr>Some RF Cavity Examples</vt:lpstr>
      <vt:lpstr>Common Phase Conventions</vt:lpstr>
      <vt:lpstr>Principle of Phase Stability (Linac)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Acceleration by Induction: The Betatron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Synchrotron – Important Parameters</vt:lpstr>
      <vt:lpstr>The Synchrotron – LHC Operation Cycle</vt:lpstr>
      <vt:lpstr>PowerPoint Presentation</vt:lpstr>
      <vt:lpstr>PowerPoint Presentation</vt:lpstr>
      <vt:lpstr>PowerPoint Presentation</vt:lpstr>
      <vt:lpstr>Overtaking in a roundabout</vt:lpstr>
      <vt:lpstr>Optimize the roundabout!</vt:lpstr>
      <vt:lpstr>Overtaking in a Formula 1 Race</vt:lpstr>
      <vt:lpstr>Overtaking in a Formula 1 Race</vt:lpstr>
      <vt:lpstr>Overtaking in a Formula 1 Race</vt:lpstr>
      <vt:lpstr>Overtaking in a Synchrotron</vt:lpstr>
      <vt:lpstr>Dispersion Effects – Revolution Period</vt:lpstr>
      <vt:lpstr>Phase Stability in a Synchrotron </vt:lpstr>
      <vt:lpstr>Crossing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RF Acceptance versus Synchronous Phase </vt:lpstr>
      <vt:lpstr>Longitudinal Dynamics in Synchrotrons</vt:lpstr>
      <vt:lpstr> Equations of Longitudinal Motion</vt:lpstr>
      <vt:lpstr>Small Amplitude Oscillations</vt:lpstr>
      <vt:lpstr>PowerPoint Presentation</vt:lpstr>
      <vt:lpstr>Energy Acceptance</vt:lpstr>
      <vt:lpstr>RF Acceptance versus Synchronous Phase </vt:lpstr>
      <vt:lpstr>PowerPoint Presentation</vt:lpstr>
      <vt:lpstr>Effect of a Mismatch</vt:lpstr>
      <vt:lpstr>Effect of a Mismatch (2)</vt:lpstr>
      <vt:lpstr>Effect of a Mismatch (3)</vt:lpstr>
      <vt:lpstr>Bunch Rotation</vt:lpstr>
      <vt:lpstr>Capture of a Debunched Beam with Fast Turn-On</vt:lpstr>
      <vt:lpstr>Capture of a Debunched Beam with Adiabatic Turn-On</vt:lpstr>
      <vt:lpstr>Generating a 25ns Bunch Train in the PS</vt:lpstr>
      <vt:lpstr>PowerPoint Presentation</vt:lpstr>
      <vt:lpstr>PowerPoint Presentation</vt:lpstr>
      <vt:lpstr>PowerPoint Presentation</vt:lpstr>
      <vt:lpstr>Triple splitting in the PS</vt:lpstr>
      <vt:lpstr>Two times double splitting in the PS</vt:lpstr>
      <vt:lpstr>PowerPoint Presentation</vt:lpstr>
      <vt:lpstr>Bibliography</vt:lpstr>
      <vt:lpstr>Acknowledgements</vt:lpstr>
      <vt:lpstr>Appendix</vt:lpstr>
      <vt:lpstr>Appendix: Relativity + Energy Gain</vt:lpstr>
      <vt:lpstr>PowerPoint Presentation</vt:lpstr>
      <vt:lpstr>Appendix: Momentum Compaction Factor</vt:lpstr>
      <vt:lpstr>Appendix: First Energy-Phase Equation</vt:lpstr>
      <vt:lpstr>Appendix: Second Energy-Phase Equation</vt:lpstr>
      <vt:lpstr>PowerPoint Presentation</vt:lpstr>
      <vt:lpstr>Appendix: Stationary Bucket - Separatrix</vt:lpstr>
      <vt:lpstr>Stationary Bucket (2)</vt:lpstr>
      <vt:lpstr>Appendix: Large Amplitude Oscillations</vt:lpstr>
      <vt:lpstr>Large Amplitude Oscillations (2)</vt:lpstr>
      <vt:lpstr>Energy Acceptance</vt:lpstr>
      <vt:lpstr>Bunch Matching into a Stationary Bucket </vt:lpstr>
      <vt:lpstr>Bunch Matching into a Stationary Bucket (2)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Dynamics</dc:title>
  <dc:subject>CAS</dc:subject>
  <dc:creator>Frank Tecker</dc:creator>
  <cp:keywords/>
  <dc:description/>
  <cp:lastModifiedBy>Frank Tecker</cp:lastModifiedBy>
  <cp:revision>807</cp:revision>
  <cp:lastPrinted>2024-03-12T08:01:44Z</cp:lastPrinted>
  <dcterms:created xsi:type="dcterms:W3CDTF">2011-09-19T05:58:18Z</dcterms:created>
  <dcterms:modified xsi:type="dcterms:W3CDTF">2025-03-10T15:09:54Z</dcterms:modified>
  <cp:category/>
</cp:coreProperties>
</file>