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89" r:id="rId2"/>
    <p:sldId id="301" r:id="rId3"/>
    <p:sldId id="259" r:id="rId4"/>
    <p:sldId id="477" r:id="rId5"/>
    <p:sldId id="478" r:id="rId6"/>
    <p:sldId id="475" r:id="rId7"/>
    <p:sldId id="476" r:id="rId8"/>
    <p:sldId id="256" r:id="rId9"/>
    <p:sldId id="473" r:id="rId10"/>
    <p:sldId id="470" r:id="rId11"/>
    <p:sldId id="472" r:id="rId12"/>
    <p:sldId id="257" r:id="rId13"/>
    <p:sldId id="258" r:id="rId14"/>
    <p:sldId id="479" r:id="rId15"/>
    <p:sldId id="294" r:id="rId16"/>
    <p:sldId id="30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A0"/>
    <a:srgbClr val="D0C7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9" autoAdjust="0"/>
    <p:restoredTop sz="96327"/>
  </p:normalViewPr>
  <p:slideViewPr>
    <p:cSldViewPr snapToGrid="0">
      <p:cViewPr varScale="1">
        <p:scale>
          <a:sx n="82" d="100"/>
          <a:sy n="82" d="100"/>
        </p:scale>
        <p:origin x="677" y="-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EA4BF5-8BB0-45D1-8EA5-9640F7A80ECE}" type="datetimeFigureOut">
              <a:rPr lang="en-GB" smtClean="0"/>
              <a:t>03/10/2024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5DFDE7-8D85-48BC-9108-475C2AE81DE0}" type="slidenum">
              <a:rPr lang="en-GB" smtClean="0"/>
              <a:t>‹#›</a:t>
            </a:fld>
            <a:endParaRPr lang="en-GB"/>
          </a:p>
        </p:txBody>
      </p:sp>
    </p:spTree>
    <p:extLst>
      <p:ext uri="{BB962C8B-B14F-4D97-AF65-F5344CB8AC3E}">
        <p14:creationId xmlns:p14="http://schemas.microsoft.com/office/powerpoint/2010/main" val="1481207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B2C0CD-8058-0F83-3B89-00FB87034C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E0AC03-3740-675A-16D1-4800FDAA17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7A2517C-42C4-B2B5-18FF-692B01DDBA22}"/>
              </a:ext>
            </a:extLst>
          </p:cNvPr>
          <p:cNvSpPr>
            <a:spLocks noGrp="1"/>
          </p:cNvSpPr>
          <p:nvPr>
            <p:ph type="body" idx="1"/>
          </p:nvPr>
        </p:nvSpPr>
        <p:spPr/>
        <p:txBody>
          <a:bodyPr/>
          <a:lstStyle/>
          <a:p>
            <a:endParaRPr lang="en-IT" dirty="0"/>
          </a:p>
        </p:txBody>
      </p:sp>
      <p:sp>
        <p:nvSpPr>
          <p:cNvPr id="4" name="Slide Number Placeholder 3">
            <a:extLst>
              <a:ext uri="{FF2B5EF4-FFF2-40B4-BE49-F238E27FC236}">
                <a16:creationId xmlns:a16="http://schemas.microsoft.com/office/drawing/2014/main" id="{7E884BD3-489D-A976-FA1E-4C45F1903B6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49626F-749A-3B43-874C-2B86E9F827BE}" type="slidenum">
              <a:rPr kumimoji="0" lang="en-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1190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95864E-6FBC-3988-235F-72EA5103CC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8C2EBF-C504-6283-FE09-8F9AE2C1C3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19A30D-9519-7B45-065B-7B0E9E42B997}"/>
              </a:ext>
            </a:extLst>
          </p:cNvPr>
          <p:cNvSpPr>
            <a:spLocks noGrp="1"/>
          </p:cNvSpPr>
          <p:nvPr>
            <p:ph type="body" idx="1"/>
          </p:nvPr>
        </p:nvSpPr>
        <p:spPr/>
        <p:txBody>
          <a:bodyPr/>
          <a:lstStyle/>
          <a:p>
            <a:endParaRPr lang="en-IT" dirty="0"/>
          </a:p>
        </p:txBody>
      </p:sp>
      <p:sp>
        <p:nvSpPr>
          <p:cNvPr id="4" name="Slide Number Placeholder 3">
            <a:extLst>
              <a:ext uri="{FF2B5EF4-FFF2-40B4-BE49-F238E27FC236}">
                <a16:creationId xmlns:a16="http://schemas.microsoft.com/office/drawing/2014/main" id="{79227F18-A1BE-3549-A9B5-9BFD7D32018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49626F-749A-3B43-874C-2B86E9F827BE}" type="slidenum">
              <a:rPr kumimoji="0" lang="en-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5479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45DFDE7-8D85-48BC-9108-475C2AE81DE0}" type="slidenum">
              <a:rPr lang="en-GB" smtClean="0"/>
              <a:t>12</a:t>
            </a:fld>
            <a:endParaRPr lang="en-GB"/>
          </a:p>
        </p:txBody>
      </p:sp>
    </p:spTree>
    <p:extLst>
      <p:ext uri="{BB962C8B-B14F-4D97-AF65-F5344CB8AC3E}">
        <p14:creationId xmlns:p14="http://schemas.microsoft.com/office/powerpoint/2010/main" val="26607547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27168083"/>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7B5F09-B3E8-45AF-86F7-1FD47B6D99B6}"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138089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127B8C-DAA3-4B9D-907B-31685801DD10}"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2473970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CD2EDD2-8D16-4041-9FE9-6B1B5FCA78A7}"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2115060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94D1B96-877A-4D69-B3C5-91DBB310BE6E}"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05508895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8E66D5-9D59-4739-812E-005C172620D4}"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70422132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C6195F9-7569-4BC5-80A8-51E7C31F6F18}"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42120539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EDA8805-CBBA-4D2F-A27C-99112CDA3EF7}"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97495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B2AA5F9-8993-48A5-A2B9-C14B1D1E71D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2186128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CA8E2FF-7BFA-4358-9484-36B9306A4178}"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9968404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A43F3-CC1E-463C-9D81-3EC2CC9ECAA2}"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845509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7202D8-52BF-4320-8007-A7D8BB582FA8}"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7750373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D543053-8D57-453E-AAF6-026A0C23A1DF}"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3682096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0" i="0" u="none" strike="noStrike" kern="1200" cap="none" spc="0" normalizeH="0" baseline="0" noProof="0" dirty="0" err="1">
                <a:ln>
                  <a:noFill/>
                </a:ln>
                <a:solidFill>
                  <a:srgbClr val="0033A0"/>
                </a:solidFill>
                <a:effectLst/>
                <a:uLnTx/>
                <a:uFillTx/>
                <a:latin typeface="Arial"/>
                <a:ea typeface="+mn-ea"/>
                <a:cs typeface="+mn-cs"/>
              </a:rPr>
              <a:t>home.cern</a:t>
            </a:r>
            <a:endParaRPr kumimoji="0" lang="en-US" sz="1800" b="0" i="0" u="none" strike="noStrike" kern="1200" cap="none" spc="0" normalizeH="0" baseline="0" noProof="0" dirty="0">
              <a:ln>
                <a:noFill/>
              </a:ln>
              <a:solidFill>
                <a:srgbClr val="0033A0"/>
              </a:solidFill>
              <a:effectLst/>
              <a:uLnTx/>
              <a:uFillTx/>
              <a:latin typeface="Arial"/>
              <a:ea typeface="+mn-ea"/>
              <a:cs typeface="+mn-cs"/>
            </a:endParaRPr>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8775881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Logo Slide">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624214640"/>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_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507716100"/>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Slide with logo">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529372222"/>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3B7E44A-6DED-4706-A28E-4F33C9118BA0}" type="datetime1">
              <a:rPr lang="en-US" smtClean="0"/>
              <a:t>10/3/2024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Karl Jonathan Flöthner: +41754110839, Yorgos Tsipolitis: +41754118992</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517867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5AE8353-4F13-493E-99DA-F9F7E178E49E}" type="datetime1">
              <a:rPr lang="en-US" smtClean="0"/>
              <a:t>10/3/2024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Karl Jonathan Flöthner: +41754110839, Yorgos Tsipolitis: +41754118992</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817753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B8C0196-457D-4ADF-9D73-EA950346F11F}" type="datetime1">
              <a:rPr lang="en-US" smtClean="0"/>
              <a:t>10/3/2024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Karl Jonathan Flöthner: +41754110839, Yorgos Tsipolitis: +41754118992</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8183259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ull page colour or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dirty="0"/>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3D810ABB-B384-4F9C-BE98-88841E241DA5}" type="datetime1">
              <a:rPr lang="en-US" smtClean="0"/>
              <a:t>10/3/2024</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Karl Jonathan Flöthner: +41754110839, Yorgos Tsipolitis: +41754118992</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27696819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D37B7AD0-39E1-4DB5-8481-CE57B378CB13}" type="datetime1">
              <a:rPr lang="en-US" smtClean="0"/>
              <a:t>10/3/2024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Karl Jonathan Flöthner: +41754110839, Yorgos Tsipolitis: +41754118992</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61032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27092993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2 Content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5" name="Date Placeholder 4"/>
          <p:cNvSpPr>
            <a:spLocks noGrp="1"/>
          </p:cNvSpPr>
          <p:nvPr>
            <p:ph type="dt" sz="half" idx="10"/>
          </p:nvPr>
        </p:nvSpPr>
        <p:spPr/>
        <p:txBody>
          <a:bodyPr/>
          <a:lstStyle/>
          <a:p>
            <a:fld id="{73FD2B87-C2EB-42AE-9A49-84BED4946668}" type="datetime1">
              <a:rPr lang="en-US" smtClean="0"/>
              <a:t>10/3/2024</a:t>
            </a:fld>
            <a:endParaRPr lang="en-US" dirty="0"/>
          </a:p>
        </p:txBody>
      </p:sp>
      <p:sp>
        <p:nvSpPr>
          <p:cNvPr id="6" name="Footer Placeholder 5"/>
          <p:cNvSpPr>
            <a:spLocks noGrp="1"/>
          </p:cNvSpPr>
          <p:nvPr>
            <p:ph type="ftr" sz="quarter" idx="11"/>
          </p:nvPr>
        </p:nvSpPr>
        <p:spPr/>
        <p:txBody>
          <a:bodyPr/>
          <a:lstStyle/>
          <a:p>
            <a:r>
              <a:rPr lang="en-US"/>
              <a:t>Karl Jonathan Flöthner: +41754110839, Yorgos Tsipolitis: +41754118992</a:t>
            </a:r>
            <a:endParaRPr lang="en-US" dirty="0"/>
          </a:p>
        </p:txBody>
      </p:sp>
      <p:sp>
        <p:nvSpPr>
          <p:cNvPr id="7" name="Slide Number Placeholder 6"/>
          <p:cNvSpPr>
            <a:spLocks noGrp="1"/>
          </p:cNvSpPr>
          <p:nvPr>
            <p:ph type="sldNum" sz="quarter" idx="12"/>
          </p:nvPr>
        </p:nvSpPr>
        <p:spPr/>
        <p:txBody>
          <a:bodyPr/>
          <a:lstStyle/>
          <a:p>
            <a:fld id="{36B5EA5A-BC32-A742-B11B-8E7414D5B535}" type="slidenum">
              <a:rPr lang="en-US" smtClean="0"/>
              <a:pPr/>
              <a:t>‹#›</a:t>
            </a:fld>
            <a:endParaRPr lang="en-US" dirty="0"/>
          </a:p>
        </p:txBody>
      </p:sp>
      <p:sp>
        <p:nvSpPr>
          <p:cNvPr id="11" name="Title 10"/>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5561633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4D1C745A-37BC-448F-A408-4E90D2B35E75}" type="datetime1">
              <a:rPr lang="en-US" smtClean="0"/>
              <a:t>10/3/2024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Karl Jonathan Flöthner: +41754110839, Yorgos Tsipolitis: +41754118992</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1773872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C3BDF71D-C1A5-4326-9658-804E82D8E25D}" type="datetime1">
              <a:rPr lang="en-US" smtClean="0"/>
              <a:t>10/3/2024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Karl Jonathan Flöthner: +41754110839, Yorgos Tsipolitis: +41754118992</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182339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70CDC59-C885-4638-8718-4785471600F2}" type="datetime1">
              <a:rPr lang="en-US" smtClean="0"/>
              <a:t>10/3/2024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Karl Jonathan Flöthner: +41754110839, Yorgos Tsipolitis: +41754118992</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1664503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04358F95-8108-4537-803B-3A91A689AC1C}" type="datetime1">
              <a:rPr lang="en-US" smtClean="0"/>
              <a:t>10/3/2024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Karl Jonathan Flöthner: +41754110839, Yorgos Tsipolitis: +41754118992</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0101544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321D191A-BAE0-44D7-9C1F-3952C468E5CD}" type="datetime1">
              <a:rPr lang="en-US" smtClean="0"/>
              <a:t>10/3/2024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Karl Jonathan Flöthner: +41754110839, Yorgos Tsipolitis: +41754118992</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70582989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900B786A-E605-49B2-A075-C98DDD7DBE7D}" type="datetime1">
              <a:rPr lang="en-US" smtClean="0"/>
              <a:t>10/3/2024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Karl Jonathan Flöthner: +41754110839, Yorgos Tsipolitis: +41754118992</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53268712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BE7602BB-1635-4890-B2BA-8558211E3D74}" type="datetime1">
              <a:rPr lang="en-US" smtClean="0"/>
              <a:t>10/3/2024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Karl Jonathan Flöthner: +41754110839, Yorgos Tsipolitis: +41754118992</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16774986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852AC23-F3F1-4921-9A47-A20DFFD3272E}" type="datetime1">
              <a:rPr lang="en-US" smtClean="0"/>
              <a:t>10/3/2024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Karl Jonathan Flöthner: +41754110839, Yorgos Tsipolitis: +41754118992</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0732682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4558231A-6537-4C69-8CFF-4776C6522DBB}" type="datetime1">
              <a:rPr lang="en-US" smtClean="0"/>
              <a:t>10/3/2024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Karl Jonathan Flöthner: +41754110839, Yorgos Tsipolitis: +41754118992</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2431986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74EA20D-2816-460E-A904-36468DC1029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402270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62B076-A283-48AF-9C33-E9B087324946}"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marL="0" marR="0" indent="0" algn="ctr" defTabSz="914400" rtl="0" eaLnBrk="1" fontAlgn="auto" latinLnBrk="0" hangingPunct="1">
              <a:lnSpc>
                <a:spcPct val="100000"/>
              </a:lnSpc>
              <a:spcBef>
                <a:spcPts val="0"/>
              </a:spcBef>
              <a:spcAft>
                <a:spcPts val="0"/>
              </a:spcAft>
              <a:buClrTx/>
              <a:buSzTx/>
              <a:buFontTx/>
              <a:buNone/>
              <a:tabLst/>
              <a:defRPr/>
            </a:lvl1pPr>
          </a:lstStyle>
          <a:p>
            <a:pPr>
              <a:defRPr/>
            </a:pPr>
            <a:r>
              <a:rPr kumimoji="0" lang="en-US" sz="1200" b="0" i="0" u="none" strike="noStrike" kern="1200" cap="none" spc="0" normalizeH="0" baseline="0" noProof="0">
                <a:ln>
                  <a:noFill/>
                </a:ln>
                <a:solidFill>
                  <a:srgbClr val="FFFFFF"/>
                </a:solidFill>
                <a:effectLst/>
                <a:uLnTx/>
                <a:uFillTx/>
                <a:latin typeface="+mn-lt"/>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mn-lt"/>
              <a:ea typeface="+mn-ea"/>
              <a:cs typeface="+mn-cs"/>
            </a:endParaRP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2389139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246A90-373E-4D61-85B3-F952186DD25F}"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marL="0" marR="0" indent="0" algn="ctr" defTabSz="914400" rtl="0" eaLnBrk="1" fontAlgn="auto" latinLnBrk="0" hangingPunct="1">
              <a:lnSpc>
                <a:spcPct val="100000"/>
              </a:lnSpc>
              <a:spcBef>
                <a:spcPts val="0"/>
              </a:spcBef>
              <a:spcAft>
                <a:spcPts val="0"/>
              </a:spcAft>
              <a:buClrTx/>
              <a:buSzTx/>
              <a:buFontTx/>
              <a:buNone/>
              <a:tabLst/>
              <a:defRPr/>
            </a:lvl1pPr>
          </a:lstStyle>
          <a:p>
            <a:pPr>
              <a:defRPr/>
            </a:pPr>
            <a:r>
              <a:rPr kumimoji="0" lang="en-US" sz="1200" b="0" i="0" u="none" strike="noStrike" kern="1200" cap="none" spc="0" normalizeH="0" baseline="0" noProof="0">
                <a:ln>
                  <a:noFill/>
                </a:ln>
                <a:solidFill>
                  <a:srgbClr val="FFFFFF"/>
                </a:solidFill>
                <a:effectLst/>
                <a:uLnTx/>
                <a:uFillTx/>
                <a:latin typeface="+mn-lt"/>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mn-lt"/>
              <a:ea typeface="+mn-ea"/>
              <a:cs typeface="+mn-cs"/>
            </a:endParaRP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118964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37658D5-3467-4A8C-8AD1-B4DBE4811881}"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pPr>
              <a:defRPr/>
            </a:pPr>
            <a:r>
              <a:rPr kumimoji="0" lang="en-US" sz="1200" b="0" i="0" u="none" strike="noStrike" kern="1200" cap="none" spc="0" normalizeH="0" baseline="0" noProof="0">
                <a:ln>
                  <a:noFill/>
                </a:ln>
                <a:solidFill>
                  <a:srgbClr val="FFFFFF"/>
                </a:solidFill>
                <a:effectLst/>
                <a:uLnTx/>
                <a:uFillTx/>
                <a:latin typeface="+mn-lt"/>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mn-lt"/>
              <a:ea typeface="+mn-ea"/>
              <a:cs typeface="+mn-cs"/>
            </a:endParaRP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813112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6E5DBF-A5B1-4940-86BA-6574193A192A}"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pPr>
              <a:defRPr/>
            </a:pPr>
            <a:r>
              <a:rPr kumimoji="0" lang="en-US" sz="1200" b="0" i="0" u="none" strike="noStrike" kern="1200" cap="none" spc="0" normalizeH="0" baseline="0" noProof="0">
                <a:ln>
                  <a:noFill/>
                </a:ln>
                <a:solidFill>
                  <a:srgbClr val="FFFFFF"/>
                </a:solidFill>
                <a:effectLst/>
                <a:uLnTx/>
                <a:uFillTx/>
                <a:latin typeface="+mn-lt"/>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mn-lt"/>
              <a:ea typeface="+mn-ea"/>
              <a:cs typeface="+mn-cs"/>
            </a:endParaRP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1045389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8B2A4E-07FA-42E8-8A7E-A1771DBA263E}"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35608719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41"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040F6C3-43A5-49E0-9111-6DDEE1A376D5}"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1200">
                <a:solidFill>
                  <a:schemeClr val="bg1"/>
                </a:solidFill>
              </a:defRPr>
            </a:lvl1pPr>
          </a:lstStyle>
          <a:p>
            <a:pPr>
              <a:defRPr/>
            </a:pPr>
            <a:r>
              <a:rPr kumimoji="0" lang="en-US" sz="1200" b="0" i="0" u="none" strike="noStrike" kern="1200" cap="none" spc="0" normalizeH="0" baseline="0" noProof="0">
                <a:ln>
                  <a:noFill/>
                </a:ln>
                <a:solidFill>
                  <a:srgbClr val="FFFFFF"/>
                </a:solidFill>
                <a:effectLst/>
                <a:uLnTx/>
                <a:uFillTx/>
                <a:latin typeface="+mn-lt"/>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mn-lt"/>
              <a:ea typeface="+mn-ea"/>
              <a:cs typeface="+mn-cs"/>
            </a:endParaRPr>
          </a:p>
        </p:txBody>
      </p:sp>
      <p:sp>
        <p:nvSpPr>
          <p:cNvPr id="9" name="TextBox 8">
            <a:extLst>
              <a:ext uri="{FF2B5EF4-FFF2-40B4-BE49-F238E27FC236}">
                <a16:creationId xmlns:a16="http://schemas.microsoft.com/office/drawing/2014/main" id="{B3DD63F3-BA19-4678-6B63-166558E9AA22}"/>
              </a:ext>
            </a:extLst>
          </p:cNvPr>
          <p:cNvSpPr txBox="1"/>
          <p:nvPr userDrawn="1"/>
        </p:nvSpPr>
        <p:spPr>
          <a:xfrm>
            <a:off x="1003176" y="6360115"/>
            <a:ext cx="1038688" cy="430887"/>
          </a:xfrm>
          <a:prstGeom prst="rect">
            <a:avLst/>
          </a:prstGeom>
          <a:noFill/>
        </p:spPr>
        <p:txBody>
          <a:bodyPr wrap="square" lIns="0" tIns="0" rIns="0" bIns="0" rtlCol="0">
            <a:spAutoFit/>
          </a:bodyPr>
          <a:lstStyle/>
          <a:p>
            <a:pPr algn="l"/>
            <a:r>
              <a:rPr lang="en-US" sz="2800" b="1" dirty="0">
                <a:solidFill>
                  <a:schemeClr val="bg1"/>
                </a:solidFill>
              </a:rPr>
              <a:t>DRD1</a:t>
            </a:r>
          </a:p>
        </p:txBody>
      </p:sp>
    </p:spTree>
    <p:extLst>
      <p:ext uri="{BB962C8B-B14F-4D97-AF65-F5344CB8AC3E}">
        <p14:creationId xmlns:p14="http://schemas.microsoft.com/office/powerpoint/2010/main" val="15541470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29.png"/><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32.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indico.cern.ch/event/1368231/timetable/?view=standard#33-mpgd-hgcal-multipattern-gas" TargetMode="External"/><Relationship Id="rId5" Type="http://schemas.openxmlformats.org/officeDocument/2006/relationships/image" Target="../media/image35.emf"/><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8.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4.xml"/><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 shot of a computer&#10;&#10;Description automatically generated">
            <a:extLst>
              <a:ext uri="{FF2B5EF4-FFF2-40B4-BE49-F238E27FC236}">
                <a16:creationId xmlns:a16="http://schemas.microsoft.com/office/drawing/2014/main" id="{5156C56D-D9FB-8834-D777-DB6325AE21BE}"/>
              </a:ext>
            </a:extLst>
          </p:cNvPr>
          <p:cNvPicPr>
            <a:picLocks noChangeAspect="1"/>
          </p:cNvPicPr>
          <p:nvPr/>
        </p:nvPicPr>
        <p:blipFill>
          <a:blip r:embed="rId2"/>
          <a:stretch>
            <a:fillRect/>
          </a:stretch>
        </p:blipFill>
        <p:spPr>
          <a:xfrm>
            <a:off x="3223181" y="2894791"/>
            <a:ext cx="8286750" cy="2967368"/>
          </a:xfrm>
          <a:prstGeom prst="rect">
            <a:avLst/>
          </a:prstGeom>
        </p:spPr>
      </p:pic>
      <p:sp>
        <p:nvSpPr>
          <p:cNvPr id="4" name="Title 3"/>
          <p:cNvSpPr>
            <a:spLocks noGrp="1"/>
          </p:cNvSpPr>
          <p:nvPr>
            <p:ph type="title"/>
          </p:nvPr>
        </p:nvSpPr>
        <p:spPr/>
        <p:txBody>
          <a:bodyPr/>
          <a:lstStyle/>
          <a:p>
            <a:r>
              <a:rPr lang="en-US" dirty="0"/>
              <a:t>DRD1 H4(PPE134) 2024 Test Beam​</a:t>
            </a:r>
            <a:br>
              <a:rPr lang="en-US" b="0" dirty="0"/>
            </a:br>
            <a:endParaRPr lang="en-GB" dirty="0"/>
          </a:p>
        </p:txBody>
      </p:sp>
      <p:sp>
        <p:nvSpPr>
          <p:cNvPr id="10" name="TextBox 9"/>
          <p:cNvSpPr txBox="1"/>
          <p:nvPr/>
        </p:nvSpPr>
        <p:spPr>
          <a:xfrm>
            <a:off x="5392487" y="2531211"/>
            <a:ext cx="3946593" cy="369332"/>
          </a:xfrm>
          <a:prstGeom prst="rect">
            <a:avLst/>
          </a:prstGeom>
          <a:noFill/>
        </p:spPr>
        <p:txBody>
          <a:bodyPr wrap="none" lIns="91440" tIns="45720" rIns="91440" bIns="45720" rtlCol="0" anchor="t">
            <a:spAutoFit/>
          </a:bodyPr>
          <a:lstStyle/>
          <a:p>
            <a:r>
              <a:rPr lang="en-US" dirty="0"/>
              <a:t>Wed. 18/09/2024 – Wed. 02/10/2024</a:t>
            </a:r>
            <a:endParaRPr lang="en-GB" dirty="0"/>
          </a:p>
        </p:txBody>
      </p:sp>
      <p:sp>
        <p:nvSpPr>
          <p:cNvPr id="12" name="Date Placeholder 3"/>
          <p:cNvSpPr>
            <a:spLocks noGrp="1"/>
          </p:cNvSpPr>
          <p:nvPr>
            <p:ph type="dt" sz="half" idx="10"/>
          </p:nvPr>
        </p:nvSpPr>
        <p:spPr>
          <a:xfrm>
            <a:off x="3485228" y="6350851"/>
            <a:ext cx="631160" cy="365125"/>
          </a:xfrm>
        </p:spPr>
        <p:txBody>
          <a:bodyPr/>
          <a:lstStyle/>
          <a:p>
            <a:fld id="{27C0C1B8-0315-4835-B168-66B0F8BE9843}" type="datetime1">
              <a:rPr lang="en-US" smtClean="0"/>
              <a:t>10/3/2024</a:t>
            </a:fld>
            <a:endParaRPr lang="en-US" dirty="0"/>
          </a:p>
        </p:txBody>
      </p:sp>
      <p:sp>
        <p:nvSpPr>
          <p:cNvPr id="13" name="Footer Placeholder 4"/>
          <p:cNvSpPr>
            <a:spLocks noGrp="1"/>
          </p:cNvSpPr>
          <p:nvPr>
            <p:ph type="ftr" sz="quarter" idx="11"/>
          </p:nvPr>
        </p:nvSpPr>
        <p:spPr>
          <a:xfrm>
            <a:off x="4259262" y="6356350"/>
            <a:ext cx="6572221" cy="365125"/>
          </a:xfrm>
        </p:spPr>
        <p:txBody>
          <a:bodyPr/>
          <a:lstStyle/>
          <a:p>
            <a:r>
              <a:rPr lang="en-US">
                <a:ea typeface="Calibri"/>
              </a:rPr>
              <a:t>Karl Jonathan Flöthner: +41754110839, Yorgos Tsipolitis: +41754118992</a:t>
            </a:r>
            <a:endParaRPr lang="en-US" dirty="0">
              <a:cs typeface="Arial"/>
            </a:endParaRPr>
          </a:p>
        </p:txBody>
      </p:sp>
      <p:sp>
        <p:nvSpPr>
          <p:cNvPr id="15" name="Rectangle 14"/>
          <p:cNvSpPr/>
          <p:nvPr/>
        </p:nvSpPr>
        <p:spPr>
          <a:xfrm>
            <a:off x="221297" y="1113185"/>
            <a:ext cx="6711347" cy="1661993"/>
          </a:xfrm>
          <a:prstGeom prst="rect">
            <a:avLst/>
          </a:prstGeom>
        </p:spPr>
        <p:txBody>
          <a:bodyPr wrap="square" lIns="91440" tIns="45720" rIns="91440" bIns="45720" anchor="t">
            <a:spAutoFit/>
          </a:bodyPr>
          <a:lstStyle/>
          <a:p>
            <a:r>
              <a:rPr lang="en-GB" sz="1600" b="1" dirty="0"/>
              <a:t>Generic and Application driven R&amp;D</a:t>
            </a:r>
            <a:endParaRPr lang="en-US" sz="1600" b="1" dirty="0"/>
          </a:p>
          <a:p>
            <a:pPr lvl="1"/>
            <a:r>
              <a:rPr lang="en-US" sz="1400" b="1" dirty="0"/>
              <a:t>Technologies: </a:t>
            </a:r>
            <a:r>
              <a:rPr lang="en-US" sz="1400" dirty="0"/>
              <a:t>Micromegas, </a:t>
            </a:r>
            <a:r>
              <a:rPr lang="en-US" sz="1400" dirty="0" err="1"/>
              <a:t>uRGroove</a:t>
            </a:r>
            <a:r>
              <a:rPr lang="en-US" sz="1400" dirty="0"/>
              <a:t>, GEM</a:t>
            </a:r>
          </a:p>
          <a:p>
            <a:pPr lvl="1"/>
            <a:r>
              <a:rPr lang="en-US" sz="1400" b="1" dirty="0"/>
              <a:t>Application:</a:t>
            </a:r>
            <a:r>
              <a:rPr lang="en-US" sz="1400" dirty="0"/>
              <a:t> High Rate, Timing, Calorimetry, Tracking in  Magnetic Field</a:t>
            </a:r>
            <a:endParaRPr lang="en-US" sz="1400" dirty="0">
              <a:cs typeface="Arial"/>
            </a:endParaRPr>
          </a:p>
          <a:p>
            <a:pPr lvl="1"/>
            <a:endParaRPr lang="en-US" sz="1400" dirty="0"/>
          </a:p>
          <a:p>
            <a:pPr lvl="1"/>
            <a:endParaRPr lang="en-US" sz="1400" dirty="0"/>
          </a:p>
          <a:p>
            <a:r>
              <a:rPr lang="en-US" sz="1600" b="1" dirty="0"/>
              <a:t>FE electronics and DAQ</a:t>
            </a:r>
          </a:p>
          <a:p>
            <a:pPr lvl="1"/>
            <a:r>
              <a:rPr lang="en-US" sz="1400" b="1" dirty="0"/>
              <a:t>Tigers, Mu2e, ASD. GEMROC, SAMPIC</a:t>
            </a:r>
            <a:endParaRPr lang="en-US" sz="1400" b="1" dirty="0">
              <a:cs typeface="Arial"/>
            </a:endParaRPr>
          </a:p>
        </p:txBody>
      </p:sp>
      <p:sp>
        <p:nvSpPr>
          <p:cNvPr id="3" name="Rectangle 2"/>
          <p:cNvSpPr/>
          <p:nvPr/>
        </p:nvSpPr>
        <p:spPr>
          <a:xfrm>
            <a:off x="8353160" y="245334"/>
            <a:ext cx="3841279" cy="923330"/>
          </a:xfrm>
          <a:prstGeom prst="rect">
            <a:avLst/>
          </a:prstGeom>
        </p:spPr>
        <p:txBody>
          <a:bodyPr wrap="square" lIns="91440" tIns="45720" rIns="91440" bIns="45720" anchor="t">
            <a:spAutoFit/>
          </a:bodyPr>
          <a:lstStyle/>
          <a:p>
            <a:r>
              <a:rPr lang="en-GB" dirty="0">
                <a:solidFill>
                  <a:srgbClr val="1F497D"/>
                </a:solidFill>
                <a:latin typeface="Calibri"/>
                <a:ea typeface="Calibri"/>
                <a:cs typeface="Calibri"/>
              </a:rPr>
              <a:t>Yorgos </a:t>
            </a:r>
            <a:r>
              <a:rPr lang="en-GB" dirty="0" err="1">
                <a:solidFill>
                  <a:srgbClr val="1F497D"/>
                </a:solidFill>
                <a:latin typeface="Calibri"/>
                <a:ea typeface="Calibri"/>
                <a:cs typeface="Calibri"/>
              </a:rPr>
              <a:t>Tsipolitis</a:t>
            </a:r>
            <a:r>
              <a:rPr lang="en-GB" dirty="0">
                <a:solidFill>
                  <a:srgbClr val="1F497D"/>
                </a:solidFill>
                <a:latin typeface="Calibri"/>
                <a:ea typeface="Calibri"/>
                <a:cs typeface="Calibri"/>
              </a:rPr>
              <a:t>: +41754118992</a:t>
            </a:r>
            <a:br>
              <a:rPr lang="en-US" dirty="0"/>
            </a:br>
            <a:r>
              <a:rPr lang="en-GB" dirty="0">
                <a:solidFill>
                  <a:srgbClr val="1F497D"/>
                </a:solidFill>
                <a:latin typeface="Calibri"/>
                <a:ea typeface="Calibri"/>
                <a:cs typeface="Calibri"/>
              </a:rPr>
              <a:t>Karl Jonathan Flöthner: +41754110839</a:t>
            </a:r>
          </a:p>
          <a:p>
            <a:endParaRPr lang="en-GB" dirty="0">
              <a:latin typeface="Calibri"/>
              <a:ea typeface="Calibri"/>
              <a:cs typeface="Calibri"/>
            </a:endParaRPr>
          </a:p>
        </p:txBody>
      </p:sp>
      <p:sp>
        <p:nvSpPr>
          <p:cNvPr id="17" name="Slide Number Placeholder 1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Rectangle: Rounded Corners 6">
            <a:extLst>
              <a:ext uri="{FF2B5EF4-FFF2-40B4-BE49-F238E27FC236}">
                <a16:creationId xmlns:a16="http://schemas.microsoft.com/office/drawing/2014/main" id="{AAAF38C9-2851-E6D8-534B-BD2B140F7E53}"/>
              </a:ext>
            </a:extLst>
          </p:cNvPr>
          <p:cNvSpPr>
            <a:spLocks noChangeAspect="1"/>
          </p:cNvSpPr>
          <p:nvPr/>
        </p:nvSpPr>
        <p:spPr>
          <a:xfrm>
            <a:off x="9106455" y="4048961"/>
            <a:ext cx="890887" cy="474184"/>
          </a:xfrm>
          <a:prstGeom prst="round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Up 7">
            <a:extLst>
              <a:ext uri="{FF2B5EF4-FFF2-40B4-BE49-F238E27FC236}">
                <a16:creationId xmlns:a16="http://schemas.microsoft.com/office/drawing/2014/main" id="{C9B86903-A9A1-7A0B-711C-92398CD9B686}"/>
              </a:ext>
            </a:extLst>
          </p:cNvPr>
          <p:cNvSpPr/>
          <p:nvPr/>
        </p:nvSpPr>
        <p:spPr>
          <a:xfrm>
            <a:off x="9187250" y="4523145"/>
            <a:ext cx="719846" cy="766386"/>
          </a:xfrm>
          <a:prstGeom prst="upArrow">
            <a:avLst/>
          </a:prstGeom>
          <a:solidFill>
            <a:srgbClr val="FF0000"/>
          </a:solid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5831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AE66DE-1FF1-7EBF-87C7-A376BD13BD4E}"/>
            </a:ext>
          </a:extLst>
        </p:cNvPr>
        <p:cNvGrpSpPr/>
        <p:nvPr/>
      </p:nvGrpSpPr>
      <p:grpSpPr>
        <a:xfrm>
          <a:off x="0" y="0"/>
          <a:ext cx="0" cy="0"/>
          <a:chOff x="0" y="0"/>
          <a:chExt cx="0" cy="0"/>
        </a:xfrm>
      </p:grpSpPr>
      <p:pic>
        <p:nvPicPr>
          <p:cNvPr id="8" name="Picture 7" descr="A machine with many wires&#10;&#10;Description automatically generated">
            <a:extLst>
              <a:ext uri="{FF2B5EF4-FFF2-40B4-BE49-F238E27FC236}">
                <a16:creationId xmlns:a16="http://schemas.microsoft.com/office/drawing/2014/main" id="{807242DE-3DA6-F84A-FDB7-83BD0B11F7B2}"/>
              </a:ext>
            </a:extLst>
          </p:cNvPr>
          <p:cNvPicPr>
            <a:picLocks noChangeAspect="1"/>
          </p:cNvPicPr>
          <p:nvPr/>
        </p:nvPicPr>
        <p:blipFill>
          <a:blip r:embed="rId3"/>
          <a:stretch>
            <a:fillRect/>
          </a:stretch>
        </p:blipFill>
        <p:spPr>
          <a:xfrm rot="5400000">
            <a:off x="8402205" y="685355"/>
            <a:ext cx="4084651" cy="3063489"/>
          </a:xfrm>
          <a:prstGeom prst="rect">
            <a:avLst/>
          </a:prstGeom>
        </p:spPr>
      </p:pic>
      <p:sp>
        <p:nvSpPr>
          <p:cNvPr id="5" name="Title 4">
            <a:extLst>
              <a:ext uri="{FF2B5EF4-FFF2-40B4-BE49-F238E27FC236}">
                <a16:creationId xmlns:a16="http://schemas.microsoft.com/office/drawing/2014/main" id="{933E64A0-FCA5-B006-3A4D-156EA7B3FB3B}"/>
              </a:ext>
            </a:extLst>
          </p:cNvPr>
          <p:cNvSpPr>
            <a:spLocks noGrp="1"/>
          </p:cNvSpPr>
          <p:nvPr>
            <p:ph type="title"/>
          </p:nvPr>
        </p:nvSpPr>
        <p:spPr/>
        <p:txBody>
          <a:bodyPr/>
          <a:lstStyle/>
          <a:p>
            <a:r>
              <a:rPr kumimoji="0" lang="it-IT" sz="3600" b="1" i="0" u="none" strike="noStrike" kern="1200" cap="all" spc="0" normalizeH="0" baseline="0" noProof="0" dirty="0">
                <a:ln>
                  <a:noFill/>
                </a:ln>
                <a:solidFill>
                  <a:srgbClr val="224E7F"/>
                </a:solidFill>
                <a:effectLst/>
                <a:uLnTx/>
                <a:uFillTx/>
                <a:latin typeface="Avenir Next LT Pro"/>
                <a:ea typeface="+mn-ea"/>
                <a:cs typeface="+mn-cs"/>
              </a:rPr>
              <a:t>DRD1 VMM3a/SRS Telescope</a:t>
            </a:r>
            <a:br>
              <a:rPr kumimoji="0" lang="en-US" sz="1800" b="1" i="0" u="none" strike="noStrike" kern="1200" cap="all" spc="0" normalizeH="0" baseline="0" noProof="0" dirty="0">
                <a:ln>
                  <a:noFill/>
                </a:ln>
                <a:solidFill>
                  <a:srgbClr val="224E7F"/>
                </a:solidFill>
                <a:effectLst/>
                <a:uLnTx/>
                <a:uFillTx/>
                <a:latin typeface="Avenir Next LT Pro" panose="020B0504020202020204" pitchFamily="34" charset="77"/>
                <a:ea typeface="+mn-ea"/>
                <a:cs typeface="+mn-cs"/>
              </a:rPr>
            </a:br>
            <a:endParaRPr lang="en-US" dirty="0"/>
          </a:p>
        </p:txBody>
      </p:sp>
      <p:sp>
        <p:nvSpPr>
          <p:cNvPr id="2" name="Date Placeholder 1">
            <a:extLst>
              <a:ext uri="{FF2B5EF4-FFF2-40B4-BE49-F238E27FC236}">
                <a16:creationId xmlns:a16="http://schemas.microsoft.com/office/drawing/2014/main" id="{85B6A423-37D7-F706-7D3B-2E71069FDA3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EA5B492-1496-4D3F-9F60-D2B7EF960F9B}" type="datetime1">
              <a:rPr kumimoji="0" lang="en-US" sz="1200" b="0" i="0" u="none" strike="noStrike" kern="1200" cap="none" spc="0" normalizeH="0" baseline="0" noProof="0" smtClean="0">
                <a:ln>
                  <a:noFill/>
                </a:ln>
                <a:solidFill>
                  <a:srgbClr val="FFFFFF">
                    <a:lumMod val="50000"/>
                  </a:srgbClr>
                </a:solidFill>
                <a:effectLst/>
                <a:uLnTx/>
                <a:uFillTx/>
                <a:latin typeface="Avenir Next LT Pro Light" panose="020B0304020202020204" pitchFamily="34" charset="77"/>
                <a:ea typeface="+mn-ea"/>
                <a:cs typeface="+mn-cs"/>
              </a:rPr>
              <a:t>10/3/2024</a:t>
            </a:fld>
            <a:endParaRPr kumimoji="0" lang="en-IT" sz="1200" b="0" i="0" u="none" strike="noStrike" kern="1200" cap="none" spc="0" normalizeH="0" baseline="0" noProof="0" dirty="0">
              <a:ln>
                <a:noFill/>
              </a:ln>
              <a:solidFill>
                <a:srgbClr val="FFFFFF">
                  <a:lumMod val="50000"/>
                </a:srgbClr>
              </a:solidFill>
              <a:effectLst/>
              <a:uLnTx/>
              <a:uFillTx/>
              <a:latin typeface="Avenir Next LT Pro Light" panose="020B0304020202020204" pitchFamily="34" charset="77"/>
              <a:ea typeface="+mn-ea"/>
              <a:cs typeface="+mn-cs"/>
            </a:endParaRPr>
          </a:p>
        </p:txBody>
      </p:sp>
      <p:sp>
        <p:nvSpPr>
          <p:cNvPr id="4" name="Footer Placeholder 3">
            <a:extLst>
              <a:ext uri="{FF2B5EF4-FFF2-40B4-BE49-F238E27FC236}">
                <a16:creationId xmlns:a16="http://schemas.microsoft.com/office/drawing/2014/main" id="{DC3A68F8-AFE4-F9C0-BF9F-3E4234F918CD}"/>
              </a:ext>
            </a:extLst>
          </p:cNvPr>
          <p:cNvSpPr>
            <a:spLocks noGrp="1"/>
          </p:cNvSpPr>
          <p:nvPr>
            <p:ph type="ftr" sz="quarter" idx="11"/>
          </p:nvPr>
        </p:nvSpPr>
        <p:spPr/>
        <p:txBody>
          <a:bodyPr/>
          <a:lstStyle/>
          <a:p>
            <a:r>
              <a:rPr lang="it-IT"/>
              <a:t>Karl Jonathan Flöthner: +41754110839, Yorgos Tsipolitis: +41754118992</a:t>
            </a:r>
            <a:endParaRPr lang="it-IT" dirty="0"/>
          </a:p>
        </p:txBody>
      </p:sp>
      <p:sp>
        <p:nvSpPr>
          <p:cNvPr id="3" name="Slide Number Placeholder 2">
            <a:extLst>
              <a:ext uri="{FF2B5EF4-FFF2-40B4-BE49-F238E27FC236}">
                <a16:creationId xmlns:a16="http://schemas.microsoft.com/office/drawing/2014/main" id="{C787E995-FE93-AF09-C003-D62CCEBD2BB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400" b="0" i="0" u="none" strike="noStrike" kern="1200" cap="none" spc="0" normalizeH="0" baseline="0" noProof="0" smtClean="0">
                <a:ln>
                  <a:noFill/>
                </a:ln>
                <a:solidFill>
                  <a:srgbClr val="000000"/>
                </a:solidFill>
                <a:effectLst/>
                <a:uLnTx/>
                <a:uFillTx/>
                <a:latin typeface="Avenir Next LT Pro" panose="020B0504020202020204" pitchFamily="34"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400" b="0" i="0" u="none" strike="noStrike" kern="1200" cap="none" spc="0" normalizeH="0" baseline="0" noProof="0" dirty="0">
              <a:ln>
                <a:noFill/>
              </a:ln>
              <a:solidFill>
                <a:srgbClr val="000000"/>
              </a:solidFill>
              <a:effectLst/>
              <a:uLnTx/>
              <a:uFillTx/>
              <a:latin typeface="Avenir Next LT Pro" panose="020B0504020202020204" pitchFamily="34" charset="77"/>
              <a:ea typeface="+mn-ea"/>
              <a:cs typeface="+mn-cs"/>
            </a:endParaRPr>
          </a:p>
        </p:txBody>
      </p:sp>
      <p:sp>
        <p:nvSpPr>
          <p:cNvPr id="13" name="Rectangle 12">
            <a:extLst>
              <a:ext uri="{FF2B5EF4-FFF2-40B4-BE49-F238E27FC236}">
                <a16:creationId xmlns:a16="http://schemas.microsoft.com/office/drawing/2014/main" id="{89E5E030-54A0-29F7-A1BE-B89E8C347B4F}"/>
              </a:ext>
            </a:extLst>
          </p:cNvPr>
          <p:cNvSpPr/>
          <p:nvPr/>
        </p:nvSpPr>
        <p:spPr>
          <a:xfrm>
            <a:off x="8794259" y="734374"/>
            <a:ext cx="3305760" cy="1743586"/>
          </a:xfrm>
          <a:prstGeom prst="rect">
            <a:avLst/>
          </a:prstGeom>
          <a:noFill/>
          <a:ln>
            <a:solidFill>
              <a:schemeClr val="accent4"/>
            </a:solidFill>
          </a:ln>
          <a:effectLst>
            <a:glow rad="1016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T" sz="1800" b="0" i="0" u="none" strike="noStrike" kern="1200" cap="none" spc="0" normalizeH="0" baseline="0" noProof="0" dirty="0">
              <a:ln>
                <a:noFill/>
              </a:ln>
              <a:solidFill>
                <a:srgbClr val="FFFFFF"/>
              </a:solidFill>
              <a:effectLst/>
              <a:uLnTx/>
              <a:uFillTx/>
              <a:latin typeface="Meiryo"/>
              <a:ea typeface="+mn-ea"/>
              <a:cs typeface="+mn-cs"/>
            </a:endParaRPr>
          </a:p>
        </p:txBody>
      </p:sp>
      <p:sp>
        <p:nvSpPr>
          <p:cNvPr id="44" name="TextBox 43">
            <a:extLst>
              <a:ext uri="{FF2B5EF4-FFF2-40B4-BE49-F238E27FC236}">
                <a16:creationId xmlns:a16="http://schemas.microsoft.com/office/drawing/2014/main" id="{A5790A32-776A-BB06-B7C3-F323B732F35D}"/>
              </a:ext>
            </a:extLst>
          </p:cNvPr>
          <p:cNvSpPr txBox="1"/>
          <p:nvPr/>
        </p:nvSpPr>
        <p:spPr>
          <a:xfrm>
            <a:off x="278968" y="1462520"/>
            <a:ext cx="3063102" cy="1708160"/>
          </a:xfrm>
          <a:prstGeom prst="rect">
            <a:avLst/>
          </a:prstGeom>
          <a:noFill/>
        </p:spPr>
        <p:txBody>
          <a:bodyPr wrap="square" lIns="91440" tIns="45720" rIns="91440" bIns="45720" anchor="t">
            <a:spAutoFit/>
          </a:bodyPr>
          <a:lstStyle/>
          <a:p>
            <a:pPr marL="285750" marR="0" lvl="0" indent="-285750" algn="l" defTabSz="914400" rtl="0" eaLnBrk="1" fontAlgn="auto" latinLnBrk="0" hangingPunct="1">
              <a:lnSpc>
                <a:spcPct val="100000"/>
              </a:lnSpc>
              <a:spcBef>
                <a:spcPts val="600"/>
              </a:spcBef>
              <a:spcAft>
                <a:spcPts val="0"/>
              </a:spcAft>
              <a:buClr>
                <a:srgbClr val="000000">
                  <a:lumMod val="50000"/>
                  <a:lumOff val="50000"/>
                </a:srgbClr>
              </a:buClr>
              <a:buSzPct val="120000"/>
              <a:buFont typeface="Arial" panose="020B0604020202020204" pitchFamily="34" charset="0"/>
              <a:buChar char="•"/>
              <a:tabLst/>
              <a:defRPr/>
            </a:pPr>
            <a:r>
              <a:rPr kumimoji="0" lang="en-GB" sz="1900" b="0" i="0" u="none" strike="noStrike" kern="1200" cap="none" spc="0" normalizeH="0" baseline="0" noProof="0" dirty="0">
                <a:ln>
                  <a:noFill/>
                </a:ln>
                <a:solidFill>
                  <a:srgbClr val="000000">
                    <a:lumMod val="75000"/>
                    <a:lumOff val="25000"/>
                  </a:srgbClr>
                </a:solidFill>
                <a:effectLst/>
                <a:uLnTx/>
                <a:uFillTx/>
                <a:latin typeface="Avenir Next LT Pro"/>
                <a:ea typeface="+mn-ea"/>
                <a:cs typeface="+mn-cs"/>
              </a:rPr>
              <a:t>3 scintillators in coincidence trigger</a:t>
            </a:r>
          </a:p>
          <a:p>
            <a:pPr marL="285750" marR="0" lvl="0" indent="-285750" algn="l" defTabSz="914400" rtl="0" eaLnBrk="1" fontAlgn="auto" latinLnBrk="0" hangingPunct="1">
              <a:lnSpc>
                <a:spcPct val="100000"/>
              </a:lnSpc>
              <a:spcBef>
                <a:spcPts val="600"/>
              </a:spcBef>
              <a:spcAft>
                <a:spcPts val="0"/>
              </a:spcAft>
              <a:buClr>
                <a:srgbClr val="0070C0"/>
              </a:buClr>
              <a:buSzPct val="120000"/>
              <a:buFont typeface="Arial" panose="020B0604020202020204" pitchFamily="34" charset="0"/>
              <a:buChar char="•"/>
              <a:tabLst/>
              <a:defRPr/>
            </a:pPr>
            <a:r>
              <a:rPr kumimoji="0" lang="en-GB" sz="1900" b="0" i="0" u="none" strike="noStrike" kern="1200" cap="none" spc="0" normalizeH="0" baseline="0" noProof="0" dirty="0">
                <a:ln>
                  <a:noFill/>
                </a:ln>
                <a:solidFill>
                  <a:srgbClr val="000000">
                    <a:lumMod val="75000"/>
                    <a:lumOff val="25000"/>
                  </a:srgbClr>
                </a:solidFill>
                <a:effectLst/>
                <a:uLnTx/>
                <a:uFillTx/>
                <a:latin typeface="Avenir Next LT Pro"/>
                <a:ea typeface="+mn-ea"/>
                <a:cs typeface="+mn-cs"/>
              </a:rPr>
              <a:t>3 triple GEM trackers for reference</a:t>
            </a:r>
            <a:endParaRPr kumimoji="0" lang="en-GB" sz="1900" b="0" i="0" u="none" strike="noStrike" kern="1200" cap="none" spc="0" normalizeH="0" baseline="0" noProof="0" dirty="0">
              <a:ln>
                <a:noFill/>
              </a:ln>
              <a:solidFill>
                <a:srgbClr val="000000">
                  <a:lumMod val="75000"/>
                  <a:lumOff val="25000"/>
                </a:srgbClr>
              </a:solidFill>
              <a:effectLst/>
              <a:uLnTx/>
              <a:uFillTx/>
              <a:latin typeface="Avenir Next LT Pro" panose="020B0504020202020204" pitchFamily="34" charset="77"/>
              <a:ea typeface="+mn-ea"/>
              <a:cs typeface="+mn-cs"/>
            </a:endParaRPr>
          </a:p>
          <a:p>
            <a:pPr marL="285750" marR="0" lvl="0" indent="-285750" algn="l" defTabSz="914400" rtl="0" eaLnBrk="1" fontAlgn="auto" latinLnBrk="0" hangingPunct="1">
              <a:lnSpc>
                <a:spcPct val="100000"/>
              </a:lnSpc>
              <a:spcBef>
                <a:spcPts val="600"/>
              </a:spcBef>
              <a:spcAft>
                <a:spcPts val="0"/>
              </a:spcAft>
              <a:buClr>
                <a:srgbClr val="FF0000"/>
              </a:buClr>
              <a:buSzPct val="120000"/>
              <a:buFont typeface="Arial" panose="020B0604020202020204" pitchFamily="34" charset="0"/>
              <a:buChar char="•"/>
              <a:tabLst/>
              <a:defRPr/>
            </a:pPr>
            <a:r>
              <a:rPr kumimoji="0" lang="en-GB" sz="1900" b="0" i="0" u="none" strike="noStrike" kern="1200" cap="none" spc="0" normalizeH="0" baseline="0" noProof="0" dirty="0">
                <a:ln>
                  <a:noFill/>
                </a:ln>
                <a:solidFill>
                  <a:srgbClr val="000000">
                    <a:lumMod val="75000"/>
                    <a:lumOff val="25000"/>
                  </a:srgbClr>
                </a:solidFill>
                <a:effectLst/>
                <a:uLnTx/>
                <a:uFillTx/>
                <a:latin typeface="Avenir Next LT Pro" panose="020B0504020202020204" pitchFamily="34" charset="77"/>
                <a:ea typeface="+mn-ea"/>
                <a:cs typeface="+mn-cs"/>
              </a:rPr>
              <a:t>3 detectors under test </a:t>
            </a:r>
          </a:p>
        </p:txBody>
      </p:sp>
      <p:grpSp>
        <p:nvGrpSpPr>
          <p:cNvPr id="47" name="Group 46">
            <a:extLst>
              <a:ext uri="{FF2B5EF4-FFF2-40B4-BE49-F238E27FC236}">
                <a16:creationId xmlns:a16="http://schemas.microsoft.com/office/drawing/2014/main" id="{1BDBFEA0-D5AE-E78B-A2BD-EB7E8231F493}"/>
              </a:ext>
            </a:extLst>
          </p:cNvPr>
          <p:cNvGrpSpPr/>
          <p:nvPr/>
        </p:nvGrpSpPr>
        <p:grpSpPr>
          <a:xfrm>
            <a:off x="3345024" y="1145659"/>
            <a:ext cx="5273540" cy="2342883"/>
            <a:chOff x="3379587" y="2998487"/>
            <a:chExt cx="8967638" cy="3096287"/>
          </a:xfrm>
        </p:grpSpPr>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F8137984-4A91-5F0C-09F4-AE48074C95C8}"/>
                    </a:ext>
                  </a:extLst>
                </p:cNvPr>
                <p:cNvSpPr txBox="1"/>
                <p:nvPr/>
              </p:nvSpPr>
              <p:spPr>
                <a:xfrm>
                  <a:off x="8137617" y="2998487"/>
                  <a:ext cx="2433678" cy="691473"/>
                </a:xfrm>
                <a:prstGeom prst="rect">
                  <a:avLst/>
                </a:prstGeom>
                <a:noFill/>
                <a:ln>
                  <a:noFill/>
                </a:ln>
              </p:spPr>
              <p:txBody>
                <a:bodyPr wrap="square">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GB" sz="1400" b="1" i="0" u="none" strike="noStrike" kern="1200" cap="none" spc="0" normalizeH="0" baseline="0" noProof="0" dirty="0">
                      <a:ln>
                        <a:noFill/>
                      </a:ln>
                      <a:solidFill>
                        <a:srgbClr val="FF0000"/>
                      </a:solidFill>
                      <a:effectLst/>
                      <a:uLnTx/>
                      <a:uFillTx/>
                      <a:latin typeface="Avenir Next LT Pro" panose="020B0504020202020204" pitchFamily="34" charset="77"/>
                      <a:ea typeface="+mn-ea"/>
                      <a:cs typeface="+mn-cs"/>
                    </a:rPr>
                    <a:t>PAD </a:t>
                  </a:r>
                  <a14:m>
                    <m:oMath xmlns:m="http://schemas.openxmlformats.org/officeDocument/2006/math">
                      <m:r>
                        <a:rPr kumimoji="0" lang="en-GB" sz="1400" b="1" i="1" u="none" strike="noStrike" kern="1200" cap="none" spc="0" normalizeH="0" baseline="0" noProof="0" dirty="0" smtClean="0">
                          <a:ln>
                            <a:noFill/>
                          </a:ln>
                          <a:solidFill>
                            <a:srgbClr val="FF0000"/>
                          </a:solidFill>
                          <a:effectLst/>
                          <a:uLnTx/>
                          <a:uFillTx/>
                          <a:latin typeface="Cambria Math" panose="02040503050406030204" pitchFamily="18" charset="0"/>
                          <a:ea typeface="Cambria Math" panose="02040503050406030204" pitchFamily="18" charset="0"/>
                          <a:cs typeface="+mn-cs"/>
                        </a:rPr>
                        <m:t>𝝁</m:t>
                      </m:r>
                    </m:oMath>
                  </a14:m>
                  <a:r>
                    <a:rPr kumimoji="0" lang="en-GB" sz="1400" b="1" i="1" u="none" strike="noStrike" kern="1200" cap="none" spc="0" normalizeH="0" baseline="0" noProof="0" dirty="0">
                      <a:ln>
                        <a:noFill/>
                      </a:ln>
                      <a:solidFill>
                        <a:srgbClr val="FF0000"/>
                      </a:solidFill>
                      <a:effectLst/>
                      <a:uLnTx/>
                      <a:uFillTx/>
                      <a:latin typeface="Avenir Next LT Pro" panose="020B0504020202020204" pitchFamily="34" charset="77"/>
                      <a:ea typeface="+mn-ea"/>
                      <a:cs typeface="+mn-cs"/>
                    </a:rPr>
                    <a:t>-RWELL </a:t>
                  </a:r>
                  <a:r>
                    <a:rPr kumimoji="0" lang="en-GB" sz="1400" b="1" i="0" u="none" strike="noStrike" kern="1200" cap="none" spc="0" normalizeH="0" baseline="0" noProof="0" dirty="0">
                      <a:ln>
                        <a:noFill/>
                      </a:ln>
                      <a:solidFill>
                        <a:srgbClr val="FF0000"/>
                      </a:solidFill>
                      <a:effectLst/>
                      <a:uLnTx/>
                      <a:uFillTx/>
                      <a:latin typeface="Avenir Next LT Pro" panose="020B0504020202020204" pitchFamily="34" charset="77"/>
                      <a:ea typeface="+mn-ea"/>
                      <a:cs typeface="+mn-cs"/>
                    </a:rPr>
                    <a:t>20x20 cm</a:t>
                  </a:r>
                  <a:r>
                    <a:rPr kumimoji="0" lang="en-GB" sz="1400" b="1" i="0" u="none" strike="noStrike" kern="1200" cap="none" spc="0" normalizeH="0" baseline="30000" noProof="0" dirty="0">
                      <a:ln>
                        <a:noFill/>
                      </a:ln>
                      <a:solidFill>
                        <a:srgbClr val="FF0000"/>
                      </a:solidFill>
                      <a:effectLst/>
                      <a:uLnTx/>
                      <a:uFillTx/>
                      <a:latin typeface="Avenir Next LT Pro" panose="020B0504020202020204" pitchFamily="34" charset="77"/>
                      <a:ea typeface="+mn-ea"/>
                      <a:cs typeface="+mn-cs"/>
                    </a:rPr>
                    <a:t>2</a:t>
                  </a:r>
                  <a:endParaRPr kumimoji="0" lang="en-GB" sz="1400" b="1" i="0" u="none" strike="noStrike" kern="1200" cap="none" spc="0" normalizeH="0" baseline="0" noProof="0" dirty="0">
                    <a:ln>
                      <a:noFill/>
                    </a:ln>
                    <a:solidFill>
                      <a:srgbClr val="FF0000"/>
                    </a:solidFill>
                    <a:effectLst/>
                    <a:uLnTx/>
                    <a:uFillTx/>
                    <a:latin typeface="Avenir Next LT Pro" panose="020B0504020202020204" pitchFamily="34" charset="77"/>
                    <a:ea typeface="+mn-ea"/>
                    <a:cs typeface="+mn-cs"/>
                  </a:endParaRPr>
                </a:p>
              </p:txBody>
            </p:sp>
          </mc:Choice>
          <mc:Fallback xmlns="">
            <p:sp>
              <p:nvSpPr>
                <p:cNvPr id="18" name="TextBox 17">
                  <a:extLst>
                    <a:ext uri="{FF2B5EF4-FFF2-40B4-BE49-F238E27FC236}">
                      <a16:creationId xmlns:a16="http://schemas.microsoft.com/office/drawing/2014/main" id="{F8137984-4A91-5F0C-09F4-AE48074C95C8}"/>
                    </a:ext>
                  </a:extLst>
                </p:cNvPr>
                <p:cNvSpPr txBox="1">
                  <a:spLocks noRot="1" noChangeAspect="1" noMove="1" noResize="1" noEditPoints="1" noAdjustHandles="1" noChangeArrowheads="1" noChangeShapeType="1" noTextEdit="1"/>
                </p:cNvSpPr>
                <p:nvPr/>
              </p:nvSpPr>
              <p:spPr>
                <a:xfrm>
                  <a:off x="8137617" y="2998487"/>
                  <a:ext cx="2433678" cy="691473"/>
                </a:xfrm>
                <a:prstGeom prst="rect">
                  <a:avLst/>
                </a:prstGeom>
                <a:blipFill>
                  <a:blip r:embed="rId4"/>
                  <a:stretch>
                    <a:fillRect t="-2326" r="-2564" b="-10465"/>
                  </a:stretch>
                </a:blipFill>
                <a:ln>
                  <a:noFill/>
                </a:ln>
              </p:spPr>
              <p:txBody>
                <a:bodyPr/>
                <a:lstStyle/>
                <a:p>
                  <a:r>
                    <a:rPr lang="en-GB">
                      <a:noFill/>
                    </a:rPr>
                    <a:t> </a:t>
                  </a:r>
                </a:p>
              </p:txBody>
            </p:sp>
          </mc:Fallback>
        </mc:AlternateContent>
        <p:sp>
          <p:nvSpPr>
            <p:cNvPr id="15" name="TextBox 14">
              <a:extLst>
                <a:ext uri="{FF2B5EF4-FFF2-40B4-BE49-F238E27FC236}">
                  <a16:creationId xmlns:a16="http://schemas.microsoft.com/office/drawing/2014/main" id="{4FF5AB17-879B-4745-DF48-249194CABF45}"/>
                </a:ext>
              </a:extLst>
            </p:cNvPr>
            <p:cNvSpPr txBox="1"/>
            <p:nvPr/>
          </p:nvSpPr>
          <p:spPr>
            <a:xfrm>
              <a:off x="4642965" y="3131517"/>
              <a:ext cx="1771102" cy="427086"/>
            </a:xfrm>
            <a:prstGeom prst="rect">
              <a:avLst/>
            </a:prstGeom>
            <a:noFill/>
            <a:ln>
              <a:noFill/>
            </a:ln>
          </p:spPr>
          <p:txBody>
            <a:bodyPr wrap="square" lIns="91440" tIns="45720" rIns="91440" bIns="45720" anchor="t">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GB" sz="1500" b="1" i="1" u="none" strike="noStrike" kern="1200" cap="none" spc="0" normalizeH="0" baseline="0" noProof="0" dirty="0">
                  <a:ln>
                    <a:noFill/>
                  </a:ln>
                  <a:solidFill>
                    <a:srgbClr val="0070C0"/>
                  </a:solidFill>
                  <a:effectLst/>
                  <a:uLnTx/>
                  <a:uFillTx/>
                  <a:latin typeface="Avenir Next LT Pro"/>
                  <a:ea typeface="+mn-ea"/>
                  <a:cs typeface="+mn-cs"/>
                </a:rPr>
                <a:t>Tracker 1</a:t>
              </a:r>
              <a:endParaRPr kumimoji="0" lang="en-GB" sz="1500" b="1" i="0" u="none" strike="noStrike" kern="1200" cap="none" spc="0" normalizeH="0" baseline="0" noProof="0" dirty="0">
                <a:ln>
                  <a:noFill/>
                </a:ln>
                <a:solidFill>
                  <a:srgbClr val="0070C0"/>
                </a:solidFill>
                <a:effectLst/>
                <a:uLnTx/>
                <a:uFillTx/>
                <a:latin typeface="Avenir Next LT Pro"/>
                <a:ea typeface="+mn-ea"/>
                <a:cs typeface="+mn-cs"/>
              </a:endParaRPr>
            </a:p>
          </p:txBody>
        </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347474F8-5196-C947-16C1-DEAE69C923A7}"/>
                    </a:ext>
                  </a:extLst>
                </p:cNvPr>
                <p:cNvSpPr txBox="1"/>
                <p:nvPr/>
              </p:nvSpPr>
              <p:spPr>
                <a:xfrm>
                  <a:off x="4726070" y="5219246"/>
                  <a:ext cx="2799365" cy="691473"/>
                </a:xfrm>
                <a:prstGeom prst="rect">
                  <a:avLst/>
                </a:prstGeom>
                <a:noFill/>
                <a:ln>
                  <a:noFill/>
                </a:ln>
              </p:spPr>
              <p:txBody>
                <a:bodyPr wrap="square">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GB" sz="1400" b="1" i="0" u="none" strike="noStrike" kern="1200" cap="none" spc="0" normalizeH="0" baseline="0" noProof="0" dirty="0">
                      <a:ln>
                        <a:noFill/>
                      </a:ln>
                      <a:solidFill>
                        <a:srgbClr val="FF0000"/>
                      </a:solidFill>
                      <a:effectLst/>
                      <a:uLnTx/>
                      <a:uFillTx/>
                      <a:latin typeface="Avenir Next LT Pro" panose="020B0504020202020204" pitchFamily="34" charset="77"/>
                      <a:ea typeface="+mn-ea"/>
                      <a:cs typeface="+mn-cs"/>
                    </a:rPr>
                    <a:t>PAD </a:t>
                  </a:r>
                  <a14:m>
                    <m:oMath xmlns:m="http://schemas.openxmlformats.org/officeDocument/2006/math">
                      <m:r>
                        <a:rPr kumimoji="0" lang="en-GB" sz="1400" b="1" i="1" u="none" strike="noStrike" kern="1200" cap="none" spc="0" normalizeH="0" baseline="0" noProof="0" dirty="0" smtClean="0">
                          <a:ln>
                            <a:noFill/>
                          </a:ln>
                          <a:solidFill>
                            <a:srgbClr val="FF0000"/>
                          </a:solidFill>
                          <a:effectLst/>
                          <a:uLnTx/>
                          <a:uFillTx/>
                          <a:latin typeface="Cambria Math" panose="02040503050406030204" pitchFamily="18" charset="0"/>
                          <a:ea typeface="Cambria Math" panose="02040503050406030204" pitchFamily="18" charset="0"/>
                          <a:cs typeface="+mn-cs"/>
                        </a:rPr>
                        <m:t>𝝁</m:t>
                      </m:r>
                    </m:oMath>
                  </a14:m>
                  <a:r>
                    <a:rPr kumimoji="0" lang="en-GB" sz="1400" b="1" i="1" u="none" strike="noStrike" kern="1200" cap="none" spc="0" normalizeH="0" baseline="0" noProof="0" dirty="0">
                      <a:ln>
                        <a:noFill/>
                      </a:ln>
                      <a:solidFill>
                        <a:srgbClr val="FF0000"/>
                      </a:solidFill>
                      <a:effectLst/>
                      <a:uLnTx/>
                      <a:uFillTx/>
                      <a:latin typeface="Avenir Next LT Pro" panose="020B0504020202020204" pitchFamily="34" charset="77"/>
                      <a:ea typeface="+mn-ea"/>
                      <a:cs typeface="+mn-cs"/>
                    </a:rPr>
                    <a:t>-RWELL </a:t>
                  </a:r>
                  <a:r>
                    <a:rPr kumimoji="0" lang="en-GB" sz="1400" b="1" i="0" u="none" strike="noStrike" kern="1200" cap="none" spc="0" normalizeH="0" baseline="0" noProof="0" dirty="0">
                      <a:ln>
                        <a:noFill/>
                      </a:ln>
                      <a:solidFill>
                        <a:srgbClr val="FF0000"/>
                      </a:solidFill>
                      <a:effectLst/>
                      <a:uLnTx/>
                      <a:uFillTx/>
                      <a:latin typeface="Avenir Next LT Pro" panose="020B0504020202020204" pitchFamily="34" charset="77"/>
                      <a:ea typeface="+mn-ea"/>
                      <a:cs typeface="+mn-cs"/>
                    </a:rPr>
                    <a:t>10x10 cm</a:t>
                  </a:r>
                  <a:r>
                    <a:rPr kumimoji="0" lang="en-GB" sz="1400" b="1" i="0" u="none" strike="noStrike" kern="1200" cap="none" spc="0" normalizeH="0" baseline="30000" noProof="0" dirty="0">
                      <a:ln>
                        <a:noFill/>
                      </a:ln>
                      <a:solidFill>
                        <a:srgbClr val="FF0000"/>
                      </a:solidFill>
                      <a:effectLst/>
                      <a:uLnTx/>
                      <a:uFillTx/>
                      <a:latin typeface="Avenir Next LT Pro" panose="020B0504020202020204" pitchFamily="34" charset="77"/>
                      <a:ea typeface="+mn-ea"/>
                      <a:cs typeface="+mn-cs"/>
                    </a:rPr>
                    <a:t>2</a:t>
                  </a:r>
                  <a:endParaRPr kumimoji="0" lang="en-GB" sz="1400" b="1" i="0" u="none" strike="noStrike" kern="1200" cap="none" spc="0" normalizeH="0" baseline="0" noProof="0" dirty="0">
                    <a:ln>
                      <a:noFill/>
                    </a:ln>
                    <a:solidFill>
                      <a:srgbClr val="FF0000"/>
                    </a:solidFill>
                    <a:effectLst/>
                    <a:uLnTx/>
                    <a:uFillTx/>
                    <a:latin typeface="Avenir Next LT Pro" panose="020B0504020202020204" pitchFamily="34" charset="77"/>
                    <a:ea typeface="+mn-ea"/>
                    <a:cs typeface="+mn-cs"/>
                  </a:endParaRPr>
                </a:p>
              </p:txBody>
            </p:sp>
          </mc:Choice>
          <mc:Fallback xmlns="">
            <p:sp>
              <p:nvSpPr>
                <p:cNvPr id="30" name="TextBox 29">
                  <a:extLst>
                    <a:ext uri="{FF2B5EF4-FFF2-40B4-BE49-F238E27FC236}">
                      <a16:creationId xmlns:a16="http://schemas.microsoft.com/office/drawing/2014/main" id="{347474F8-5196-C947-16C1-DEAE69C923A7}"/>
                    </a:ext>
                  </a:extLst>
                </p:cNvPr>
                <p:cNvSpPr txBox="1">
                  <a:spLocks noRot="1" noChangeAspect="1" noMove="1" noResize="1" noEditPoints="1" noAdjustHandles="1" noChangeArrowheads="1" noChangeShapeType="1" noTextEdit="1"/>
                </p:cNvSpPr>
                <p:nvPr/>
              </p:nvSpPr>
              <p:spPr>
                <a:xfrm>
                  <a:off x="4726070" y="5219246"/>
                  <a:ext cx="2799365" cy="691473"/>
                </a:xfrm>
                <a:prstGeom prst="rect">
                  <a:avLst/>
                </a:prstGeom>
                <a:blipFill>
                  <a:blip r:embed="rId5"/>
                  <a:stretch>
                    <a:fillRect t="-2353" b="-11765"/>
                  </a:stretch>
                </a:blipFill>
                <a:ln>
                  <a:noFill/>
                </a:ln>
              </p:spPr>
              <p:txBody>
                <a:bodyPr/>
                <a:lstStyle/>
                <a:p>
                  <a:r>
                    <a:rPr lang="en-GB">
                      <a:noFill/>
                    </a:rPr>
                    <a:t> </a:t>
                  </a:r>
                </a:p>
              </p:txBody>
            </p:sp>
          </mc:Fallback>
        </mc:AlternateContent>
        <p:sp>
          <p:nvSpPr>
            <p:cNvPr id="31" name="TextBox 30">
              <a:extLst>
                <a:ext uri="{FF2B5EF4-FFF2-40B4-BE49-F238E27FC236}">
                  <a16:creationId xmlns:a16="http://schemas.microsoft.com/office/drawing/2014/main" id="{389845BB-2ED8-0B63-6FC1-D20F2CE7186B}"/>
                </a:ext>
              </a:extLst>
            </p:cNvPr>
            <p:cNvSpPr txBox="1"/>
            <p:nvPr/>
          </p:nvSpPr>
          <p:spPr>
            <a:xfrm>
              <a:off x="6603039" y="3133014"/>
              <a:ext cx="1256402" cy="427086"/>
            </a:xfrm>
            <a:prstGeom prst="rect">
              <a:avLst/>
            </a:prstGeom>
            <a:noFill/>
            <a:ln>
              <a:noFill/>
            </a:ln>
          </p:spPr>
          <p:txBody>
            <a:bodyPr wrap="square" lIns="91440" tIns="45720" rIns="91440" bIns="45720" anchor="t">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GB" sz="1500" b="1" i="0" u="none" strike="noStrike" kern="1200" cap="none" spc="0" normalizeH="0" baseline="0" noProof="0" dirty="0">
                  <a:ln>
                    <a:noFill/>
                  </a:ln>
                  <a:solidFill>
                    <a:srgbClr val="FF0000"/>
                  </a:solidFill>
                  <a:effectLst/>
                  <a:uLnTx/>
                  <a:uFillTx/>
                  <a:latin typeface="Avenir Next LT Pro"/>
                  <a:ea typeface="+mn-ea"/>
                  <a:cs typeface="+mn-cs"/>
                </a:rPr>
                <a:t>DUT1</a:t>
              </a:r>
              <a:endParaRPr kumimoji="0" lang="en-US" sz="1800" b="0" i="0" u="none" strike="noStrike" kern="1200" cap="none" spc="0" normalizeH="0" baseline="0" noProof="0" dirty="0">
                <a:ln>
                  <a:noFill/>
                </a:ln>
                <a:solidFill>
                  <a:srgbClr val="000000"/>
                </a:solidFill>
                <a:effectLst/>
                <a:uLnTx/>
                <a:uFillTx/>
                <a:latin typeface="Meiryo"/>
                <a:ea typeface="+mn-ea"/>
                <a:cs typeface="+mn-cs"/>
              </a:endParaRPr>
            </a:p>
          </p:txBody>
        </p:sp>
        <p:sp>
          <p:nvSpPr>
            <p:cNvPr id="32" name="TextBox 31">
              <a:extLst>
                <a:ext uri="{FF2B5EF4-FFF2-40B4-BE49-F238E27FC236}">
                  <a16:creationId xmlns:a16="http://schemas.microsoft.com/office/drawing/2014/main" id="{B4D903E2-FB2C-E4B2-43C2-00D028A2E48D}"/>
                </a:ext>
              </a:extLst>
            </p:cNvPr>
            <p:cNvSpPr txBox="1"/>
            <p:nvPr/>
          </p:nvSpPr>
          <p:spPr>
            <a:xfrm>
              <a:off x="3379587" y="3989241"/>
              <a:ext cx="1357811" cy="345736"/>
            </a:xfrm>
            <a:prstGeom prst="rect">
              <a:avLst/>
            </a:prstGeom>
            <a:noFill/>
            <a:ln>
              <a:noFill/>
            </a:ln>
          </p:spPr>
          <p:txBody>
            <a:bodyPr wrap="square" lIns="91440" tIns="45720" rIns="91440" bIns="45720" anchor="t">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GB" sz="1100" b="1" i="0" u="none" strike="noStrike" kern="1200" cap="none" spc="0" normalizeH="0" baseline="0" noProof="0" dirty="0">
                  <a:ln>
                    <a:noFill/>
                  </a:ln>
                  <a:solidFill>
                    <a:srgbClr val="000000">
                      <a:lumMod val="50000"/>
                      <a:lumOff val="50000"/>
                    </a:srgbClr>
                  </a:solidFill>
                  <a:effectLst/>
                  <a:uLnTx/>
                  <a:uFillTx/>
                  <a:latin typeface="Avenir Next LT Pro"/>
                  <a:ea typeface="+mn-ea"/>
                  <a:cs typeface="+mn-cs"/>
                </a:rPr>
                <a:t>SCINT.</a:t>
              </a:r>
            </a:p>
          </p:txBody>
        </p:sp>
        <p:sp>
          <p:nvSpPr>
            <p:cNvPr id="33" name="TextBox 32">
              <a:extLst>
                <a:ext uri="{FF2B5EF4-FFF2-40B4-BE49-F238E27FC236}">
                  <a16:creationId xmlns:a16="http://schemas.microsoft.com/office/drawing/2014/main" id="{EF6294E4-5957-D99C-63A4-5321FA1815AC}"/>
                </a:ext>
              </a:extLst>
            </p:cNvPr>
            <p:cNvSpPr txBox="1"/>
            <p:nvPr/>
          </p:nvSpPr>
          <p:spPr>
            <a:xfrm>
              <a:off x="9201635" y="5274102"/>
              <a:ext cx="1184600" cy="345736"/>
            </a:xfrm>
            <a:prstGeom prst="rect">
              <a:avLst/>
            </a:prstGeom>
            <a:noFill/>
            <a:ln>
              <a:noFill/>
            </a:ln>
          </p:spPr>
          <p:txBody>
            <a:bodyPr wrap="square" lIns="91440" tIns="45720" rIns="91440" bIns="45720" anchor="t">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GB" sz="1100" b="1" i="0" u="none" strike="noStrike" kern="1200" cap="none" spc="0" normalizeH="0" baseline="0" noProof="0" dirty="0">
                  <a:ln>
                    <a:noFill/>
                  </a:ln>
                  <a:solidFill>
                    <a:srgbClr val="000000">
                      <a:lumMod val="50000"/>
                      <a:lumOff val="50000"/>
                    </a:srgbClr>
                  </a:solidFill>
                  <a:effectLst/>
                  <a:uLnTx/>
                  <a:uFillTx/>
                  <a:latin typeface="Avenir Next LT Pro"/>
                  <a:ea typeface="+mn-ea"/>
                  <a:cs typeface="+mn-cs"/>
                </a:rPr>
                <a:t>SCINT.</a:t>
              </a:r>
              <a:endParaRPr kumimoji="0" lang="en-GB" sz="1300" b="1" i="0" u="none" strike="noStrike" kern="1200" cap="none" spc="0" normalizeH="0" baseline="0" noProof="0" dirty="0">
                <a:ln>
                  <a:noFill/>
                </a:ln>
                <a:solidFill>
                  <a:srgbClr val="000000">
                    <a:lumMod val="50000"/>
                    <a:lumOff val="50000"/>
                  </a:srgbClr>
                </a:solidFill>
                <a:effectLst/>
                <a:uLnTx/>
                <a:uFillTx/>
                <a:latin typeface="Avenir Next LT Pro" panose="020B0504020202020204" pitchFamily="34" charset="77"/>
                <a:ea typeface="+mn-ea"/>
                <a:cs typeface="+mn-cs"/>
              </a:endParaRPr>
            </a:p>
          </p:txBody>
        </p:sp>
        <p:sp>
          <p:nvSpPr>
            <p:cNvPr id="29" name="Rettangolo con angoli ritagliati sullo stesso lato 15">
              <a:extLst>
                <a:ext uri="{FF2B5EF4-FFF2-40B4-BE49-F238E27FC236}">
                  <a16:creationId xmlns:a16="http://schemas.microsoft.com/office/drawing/2014/main" id="{93540450-4CD4-1158-FCDF-330CAC313E58}"/>
                </a:ext>
              </a:extLst>
            </p:cNvPr>
            <p:cNvSpPr/>
            <p:nvPr/>
          </p:nvSpPr>
          <p:spPr>
            <a:xfrm flipV="1">
              <a:off x="4225600" y="3002306"/>
              <a:ext cx="553605" cy="3092468"/>
            </a:xfrm>
            <a:prstGeom prst="snip2SameRect">
              <a:avLst>
                <a:gd name="adj1" fmla="val 39167"/>
                <a:gd name="adj2" fmla="val 0"/>
              </a:avLst>
            </a:prstGeom>
            <a:solidFill>
              <a:schemeClr val="bg1">
                <a:lumMod val="85000"/>
              </a:schemeClr>
            </a:solidFill>
            <a:ln w="25400" cap="flat">
              <a:solidFill>
                <a:schemeClr val="bg1">
                  <a:lumMod val="65000"/>
                </a:schemeClr>
              </a:solidFill>
              <a:miter lim="800000"/>
            </a:ln>
            <a:effectLst/>
            <a:scene3d>
              <a:camera prst="isometricLeftDown">
                <a:rot lat="4358364" lon="2535553" rev="8078940"/>
              </a:camera>
              <a:lightRig rig="freezing" dir="t"/>
            </a:scene3d>
            <a:sp3d extrusionH="50800" prstMaterial="metal">
              <a:bevelT w="254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Meiryo"/>
                <a:ea typeface="+mn-ea"/>
                <a:cs typeface="+mn-cs"/>
              </a:endParaRPr>
            </a:p>
          </p:txBody>
        </p:sp>
        <p:sp>
          <p:nvSpPr>
            <p:cNvPr id="25" name="Rettangolo con angoli ritagliati sullo stesso lato 15">
              <a:extLst>
                <a:ext uri="{FF2B5EF4-FFF2-40B4-BE49-F238E27FC236}">
                  <a16:creationId xmlns:a16="http://schemas.microsoft.com/office/drawing/2014/main" id="{AF575EB2-F09A-E909-22C2-68ACEFB6BEC0}"/>
                </a:ext>
              </a:extLst>
            </p:cNvPr>
            <p:cNvSpPr/>
            <p:nvPr/>
          </p:nvSpPr>
          <p:spPr>
            <a:xfrm rot="261613" flipV="1">
              <a:off x="4646276" y="3823798"/>
              <a:ext cx="489224" cy="1407623"/>
            </a:xfrm>
            <a:prstGeom prst="snip2SameRect">
              <a:avLst>
                <a:gd name="adj1" fmla="val 39167"/>
                <a:gd name="adj2" fmla="val 0"/>
              </a:avLst>
            </a:prstGeom>
            <a:solidFill>
              <a:schemeClr val="bg1">
                <a:lumMod val="85000"/>
              </a:schemeClr>
            </a:solidFill>
            <a:ln w="25400" cap="flat">
              <a:solidFill>
                <a:schemeClr val="bg1">
                  <a:lumMod val="65000"/>
                </a:schemeClr>
              </a:solidFill>
              <a:miter lim="800000"/>
            </a:ln>
            <a:effectLst/>
            <a:scene3d>
              <a:camera prst="isometricRightUp">
                <a:rot lat="1742401" lon="18394268" rev="257444"/>
              </a:camera>
              <a:lightRig rig="freezing" dir="t"/>
            </a:scene3d>
            <a:sp3d extrusionH="50800" prstMaterial="metal">
              <a:bevelT w="254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Meiryo"/>
                <a:ea typeface="+mn-ea"/>
                <a:cs typeface="+mn-cs"/>
              </a:endParaRPr>
            </a:p>
          </p:txBody>
        </p:sp>
        <p:sp>
          <p:nvSpPr>
            <p:cNvPr id="28" name="Rettangolo 91">
              <a:extLst>
                <a:ext uri="{FF2B5EF4-FFF2-40B4-BE49-F238E27FC236}">
                  <a16:creationId xmlns:a16="http://schemas.microsoft.com/office/drawing/2014/main" id="{BC7DD917-48AE-B8F8-73B8-7A92201E72D3}"/>
                </a:ext>
              </a:extLst>
            </p:cNvPr>
            <p:cNvSpPr/>
            <p:nvPr/>
          </p:nvSpPr>
          <p:spPr>
            <a:xfrm rot="5605459">
              <a:off x="5036772" y="4071405"/>
              <a:ext cx="1228483" cy="815834"/>
            </a:xfrm>
            <a:prstGeom prst="rect">
              <a:avLst/>
            </a:prstGeom>
            <a:solidFill>
              <a:schemeClr val="accent1">
                <a:lumMod val="60000"/>
                <a:lumOff val="40000"/>
              </a:schemeClr>
            </a:solidFill>
            <a:ln w="34925">
              <a:solidFill>
                <a:srgbClr val="FFFFFF"/>
              </a:solidFill>
            </a:ln>
            <a:effectLst>
              <a:outerShdw blurRad="317500" dir="2700000" algn="ctr">
                <a:srgbClr val="000000">
                  <a:alpha val="43000"/>
                </a:srgbClr>
              </a:outerShdw>
            </a:effectLst>
            <a:scene3d>
              <a:camera prst="perspectiveFront" fov="0">
                <a:rot lat="18804736" lon="18867570" rev="2453531"/>
              </a:camera>
              <a:lightRig rig="freezing" dir="t"/>
            </a:scene3d>
            <a:sp3d extrusionH="38100" prstMaterial="dkEdge">
              <a:bevelT w="260350" h="50800"/>
              <a:bevelB prst="softRound"/>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Meiryo"/>
                <a:ea typeface="+mn-ea"/>
                <a:cs typeface="+mn-cs"/>
              </a:endParaRPr>
            </a:p>
          </p:txBody>
        </p:sp>
        <p:sp>
          <p:nvSpPr>
            <p:cNvPr id="34" name="Rettangolo 91">
              <a:extLst>
                <a:ext uri="{FF2B5EF4-FFF2-40B4-BE49-F238E27FC236}">
                  <a16:creationId xmlns:a16="http://schemas.microsoft.com/office/drawing/2014/main" id="{E7601086-E0C1-F56E-10D0-A413A04682DF}"/>
                </a:ext>
              </a:extLst>
            </p:cNvPr>
            <p:cNvSpPr/>
            <p:nvPr/>
          </p:nvSpPr>
          <p:spPr>
            <a:xfrm rot="5605459">
              <a:off x="5867454" y="4205538"/>
              <a:ext cx="971621" cy="514720"/>
            </a:xfrm>
            <a:prstGeom prst="rect">
              <a:avLst/>
            </a:prstGeom>
            <a:solidFill>
              <a:srgbClr val="FF0000"/>
            </a:solidFill>
            <a:ln w="34925">
              <a:solidFill>
                <a:srgbClr val="C00000"/>
              </a:solidFill>
            </a:ln>
            <a:effectLst>
              <a:outerShdw blurRad="317500" dir="2700000" algn="ctr">
                <a:srgbClr val="000000">
                  <a:alpha val="43000"/>
                </a:srgbClr>
              </a:outerShdw>
            </a:effectLst>
            <a:scene3d>
              <a:camera prst="perspectiveFront" fov="0">
                <a:rot lat="18804736" lon="18867570" rev="2453531"/>
              </a:camera>
              <a:lightRig rig="freezing" dir="t"/>
            </a:scene3d>
            <a:sp3d extrusionH="38100" prstMaterial="dkEdge">
              <a:bevelT w="260350" h="50800"/>
              <a:bevelB prst="softRound"/>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Meiryo"/>
                <a:ea typeface="+mn-ea"/>
                <a:cs typeface="+mn-cs"/>
              </a:endParaRPr>
            </a:p>
          </p:txBody>
        </p:sp>
        <p:sp>
          <p:nvSpPr>
            <p:cNvPr id="35" name="Rettangolo 91">
              <a:extLst>
                <a:ext uri="{FF2B5EF4-FFF2-40B4-BE49-F238E27FC236}">
                  <a16:creationId xmlns:a16="http://schemas.microsoft.com/office/drawing/2014/main" id="{CC1BC9FD-F5D1-21A4-458F-65F9E955D8FF}"/>
                </a:ext>
              </a:extLst>
            </p:cNvPr>
            <p:cNvSpPr/>
            <p:nvPr/>
          </p:nvSpPr>
          <p:spPr>
            <a:xfrm rot="5605459">
              <a:off x="6624445" y="4075592"/>
              <a:ext cx="1228483" cy="815834"/>
            </a:xfrm>
            <a:prstGeom prst="rect">
              <a:avLst/>
            </a:prstGeom>
            <a:solidFill>
              <a:srgbClr val="FF0000"/>
            </a:solidFill>
            <a:ln w="34925">
              <a:solidFill>
                <a:srgbClr val="C00000"/>
              </a:solidFill>
            </a:ln>
            <a:effectLst>
              <a:outerShdw blurRad="317500" dir="2700000" algn="ctr">
                <a:srgbClr val="000000">
                  <a:alpha val="43000"/>
                </a:srgbClr>
              </a:outerShdw>
            </a:effectLst>
            <a:scene3d>
              <a:camera prst="perspectiveFront" fov="0">
                <a:rot lat="18804736" lon="18867570" rev="2453531"/>
              </a:camera>
              <a:lightRig rig="freezing" dir="t"/>
            </a:scene3d>
            <a:sp3d extrusionH="38100" prstMaterial="dkEdge">
              <a:bevelT w="260350" h="50800"/>
              <a:bevelB prst="softRound"/>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Meiryo"/>
                <a:ea typeface="+mn-ea"/>
                <a:cs typeface="+mn-cs"/>
              </a:endParaRPr>
            </a:p>
          </p:txBody>
        </p:sp>
        <p:sp>
          <p:nvSpPr>
            <p:cNvPr id="36" name="Rettangolo 91">
              <a:extLst>
                <a:ext uri="{FF2B5EF4-FFF2-40B4-BE49-F238E27FC236}">
                  <a16:creationId xmlns:a16="http://schemas.microsoft.com/office/drawing/2014/main" id="{77A30F8F-EC00-5905-8FC0-9AF192F7CF07}"/>
                </a:ext>
              </a:extLst>
            </p:cNvPr>
            <p:cNvSpPr/>
            <p:nvPr/>
          </p:nvSpPr>
          <p:spPr>
            <a:xfrm rot="5605459">
              <a:off x="7581172" y="4054980"/>
              <a:ext cx="1228483" cy="815834"/>
            </a:xfrm>
            <a:prstGeom prst="rect">
              <a:avLst/>
            </a:prstGeom>
            <a:solidFill>
              <a:schemeClr val="accent1">
                <a:lumMod val="60000"/>
                <a:lumOff val="40000"/>
              </a:schemeClr>
            </a:solidFill>
            <a:ln w="34925">
              <a:solidFill>
                <a:srgbClr val="FFFFFF"/>
              </a:solidFill>
            </a:ln>
            <a:effectLst>
              <a:outerShdw blurRad="317500" dir="2700000" algn="ctr">
                <a:srgbClr val="000000">
                  <a:alpha val="43000"/>
                </a:srgbClr>
              </a:outerShdw>
            </a:effectLst>
            <a:scene3d>
              <a:camera prst="perspectiveFront" fov="0">
                <a:rot lat="18804736" lon="18867570" rev="2453531"/>
              </a:camera>
              <a:lightRig rig="freezing" dir="t"/>
            </a:scene3d>
            <a:sp3d extrusionH="38100" prstMaterial="dkEdge">
              <a:bevelT w="260350" h="50800"/>
              <a:bevelB prst="softRound"/>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Meiryo"/>
                <a:ea typeface="+mn-ea"/>
                <a:cs typeface="+mn-cs"/>
              </a:endParaRPr>
            </a:p>
          </p:txBody>
        </p:sp>
        <p:sp>
          <p:nvSpPr>
            <p:cNvPr id="38" name="Rettangolo con angoli ritagliati sullo stesso lato 15">
              <a:extLst>
                <a:ext uri="{FF2B5EF4-FFF2-40B4-BE49-F238E27FC236}">
                  <a16:creationId xmlns:a16="http://schemas.microsoft.com/office/drawing/2014/main" id="{B1A1143C-0F72-19F0-B024-45D702257DA6}"/>
                </a:ext>
              </a:extLst>
            </p:cNvPr>
            <p:cNvSpPr/>
            <p:nvPr/>
          </p:nvSpPr>
          <p:spPr>
            <a:xfrm rot="261613" flipV="1">
              <a:off x="9842148" y="3693004"/>
              <a:ext cx="489224" cy="1407623"/>
            </a:xfrm>
            <a:prstGeom prst="snip2SameRect">
              <a:avLst>
                <a:gd name="adj1" fmla="val 39167"/>
                <a:gd name="adj2" fmla="val 0"/>
              </a:avLst>
            </a:prstGeom>
            <a:solidFill>
              <a:schemeClr val="bg1">
                <a:lumMod val="85000"/>
              </a:schemeClr>
            </a:solidFill>
            <a:ln w="25400" cap="flat">
              <a:solidFill>
                <a:schemeClr val="bg1">
                  <a:lumMod val="65000"/>
                </a:schemeClr>
              </a:solidFill>
              <a:miter lim="800000"/>
            </a:ln>
            <a:effectLst/>
            <a:scene3d>
              <a:camera prst="isometricRightUp">
                <a:rot lat="1742401" lon="18394268" rev="257444"/>
              </a:camera>
              <a:lightRig rig="freezing" dir="t"/>
            </a:scene3d>
            <a:sp3d extrusionH="50800" prstMaterial="metal">
              <a:bevelT w="254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Meiryo"/>
                <a:ea typeface="+mn-ea"/>
                <a:cs typeface="+mn-cs"/>
              </a:endParaRPr>
            </a:p>
          </p:txBody>
        </p:sp>
        <p:sp>
          <p:nvSpPr>
            <p:cNvPr id="39" name="Rettangolo 91">
              <a:extLst>
                <a:ext uri="{FF2B5EF4-FFF2-40B4-BE49-F238E27FC236}">
                  <a16:creationId xmlns:a16="http://schemas.microsoft.com/office/drawing/2014/main" id="{0703A94F-DE76-914A-9D9A-635E348363FF}"/>
                </a:ext>
              </a:extLst>
            </p:cNvPr>
            <p:cNvSpPr/>
            <p:nvPr/>
          </p:nvSpPr>
          <p:spPr>
            <a:xfrm rot="5605459">
              <a:off x="10379005" y="3906038"/>
              <a:ext cx="1228483" cy="815834"/>
            </a:xfrm>
            <a:prstGeom prst="rect">
              <a:avLst/>
            </a:prstGeom>
            <a:solidFill>
              <a:schemeClr val="accent1">
                <a:lumMod val="60000"/>
                <a:lumOff val="40000"/>
              </a:schemeClr>
            </a:solidFill>
            <a:ln w="34925">
              <a:solidFill>
                <a:srgbClr val="FFFFFF"/>
              </a:solidFill>
            </a:ln>
            <a:effectLst>
              <a:outerShdw blurRad="317500" dir="2700000" algn="ctr">
                <a:srgbClr val="000000">
                  <a:alpha val="43000"/>
                </a:srgbClr>
              </a:outerShdw>
            </a:effectLst>
            <a:scene3d>
              <a:camera prst="perspectiveFront" fov="0">
                <a:rot lat="18804736" lon="18867570" rev="2453531"/>
              </a:camera>
              <a:lightRig rig="freezing" dir="t"/>
            </a:scene3d>
            <a:sp3d extrusionH="38100" prstMaterial="dkEdge">
              <a:bevelT w="260350" h="50800"/>
              <a:bevelB prst="softRound"/>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Meiryo"/>
                <a:ea typeface="+mn-ea"/>
                <a:cs typeface="+mn-cs"/>
              </a:endParaRPr>
            </a:p>
          </p:txBody>
        </p:sp>
        <p:sp>
          <p:nvSpPr>
            <p:cNvPr id="40" name="Rettangolo 91">
              <a:extLst>
                <a:ext uri="{FF2B5EF4-FFF2-40B4-BE49-F238E27FC236}">
                  <a16:creationId xmlns:a16="http://schemas.microsoft.com/office/drawing/2014/main" id="{AB4E8812-5D24-16CC-C8AA-44718BA462A5}"/>
                </a:ext>
              </a:extLst>
            </p:cNvPr>
            <p:cNvSpPr/>
            <p:nvPr/>
          </p:nvSpPr>
          <p:spPr>
            <a:xfrm rot="5605459">
              <a:off x="8591496" y="4030128"/>
              <a:ext cx="1228483" cy="815834"/>
            </a:xfrm>
            <a:prstGeom prst="rect">
              <a:avLst/>
            </a:prstGeom>
            <a:solidFill>
              <a:srgbClr val="FF0000"/>
            </a:solidFill>
            <a:ln w="34925">
              <a:solidFill>
                <a:srgbClr val="C00000"/>
              </a:solidFill>
            </a:ln>
            <a:effectLst>
              <a:outerShdw blurRad="317500" dir="2700000" algn="ctr">
                <a:srgbClr val="000000">
                  <a:alpha val="43000"/>
                </a:srgbClr>
              </a:outerShdw>
            </a:effectLst>
            <a:scene3d>
              <a:camera prst="perspectiveFront" fov="0">
                <a:rot lat="18804736" lon="18867570" rev="2453531"/>
              </a:camera>
              <a:lightRig rig="freezing" dir="t"/>
            </a:scene3d>
            <a:sp3d extrusionH="38100" prstMaterial="dkEdge">
              <a:bevelT w="260350" h="50800"/>
              <a:bevelB prst="softRound"/>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Meiryo"/>
                <a:ea typeface="+mn-ea"/>
                <a:cs typeface="+mn-cs"/>
              </a:endParaRPr>
            </a:p>
          </p:txBody>
        </p:sp>
        <p:sp>
          <p:nvSpPr>
            <p:cNvPr id="41" name="TextBox 40">
              <a:extLst>
                <a:ext uri="{FF2B5EF4-FFF2-40B4-BE49-F238E27FC236}">
                  <a16:creationId xmlns:a16="http://schemas.microsoft.com/office/drawing/2014/main" id="{2AD703C9-776E-9CD3-88AB-F07D2023E41C}"/>
                </a:ext>
              </a:extLst>
            </p:cNvPr>
            <p:cNvSpPr txBox="1"/>
            <p:nvPr/>
          </p:nvSpPr>
          <p:spPr>
            <a:xfrm>
              <a:off x="7359226" y="5256220"/>
              <a:ext cx="1803496" cy="427086"/>
            </a:xfrm>
            <a:prstGeom prst="rect">
              <a:avLst/>
            </a:prstGeom>
            <a:noFill/>
            <a:ln>
              <a:noFill/>
            </a:ln>
          </p:spPr>
          <p:txBody>
            <a:bodyPr wrap="square" lIns="91440" tIns="45720" rIns="91440" bIns="45720" anchor="t">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GB" sz="1500" b="1" i="1" u="none" strike="noStrike" kern="1200" cap="none" spc="0" normalizeH="0" baseline="0" noProof="0" dirty="0">
                  <a:ln>
                    <a:noFill/>
                  </a:ln>
                  <a:solidFill>
                    <a:srgbClr val="0070C0"/>
                  </a:solidFill>
                  <a:effectLst/>
                  <a:uLnTx/>
                  <a:uFillTx/>
                  <a:latin typeface="Avenir Next LT Pro"/>
                  <a:ea typeface="+mn-ea"/>
                  <a:cs typeface="+mn-cs"/>
                </a:rPr>
                <a:t>Tracker 2</a:t>
              </a:r>
              <a:endParaRPr kumimoji="0" lang="en-GB" sz="1500" b="1" i="0" u="none" strike="noStrike" kern="1200" cap="none" spc="0" normalizeH="0" baseline="0" noProof="0" dirty="0">
                <a:ln>
                  <a:noFill/>
                </a:ln>
                <a:solidFill>
                  <a:srgbClr val="0070C0"/>
                </a:solidFill>
                <a:effectLst/>
                <a:uLnTx/>
                <a:uFillTx/>
                <a:latin typeface="Avenir Next LT Pro"/>
                <a:ea typeface="+mn-ea"/>
                <a:cs typeface="+mn-cs"/>
              </a:endParaRPr>
            </a:p>
          </p:txBody>
        </p:sp>
        <p:sp>
          <p:nvSpPr>
            <p:cNvPr id="42" name="TextBox 41">
              <a:extLst>
                <a:ext uri="{FF2B5EF4-FFF2-40B4-BE49-F238E27FC236}">
                  <a16:creationId xmlns:a16="http://schemas.microsoft.com/office/drawing/2014/main" id="{2FF836FE-A542-114D-8043-68BBCFBE0BD9}"/>
                </a:ext>
              </a:extLst>
            </p:cNvPr>
            <p:cNvSpPr txBox="1"/>
            <p:nvPr/>
          </p:nvSpPr>
          <p:spPr>
            <a:xfrm>
              <a:off x="10511335" y="4974507"/>
              <a:ext cx="1835890" cy="427086"/>
            </a:xfrm>
            <a:prstGeom prst="rect">
              <a:avLst/>
            </a:prstGeom>
            <a:noFill/>
            <a:ln>
              <a:noFill/>
            </a:ln>
          </p:spPr>
          <p:txBody>
            <a:bodyPr wrap="square" lIns="91440" tIns="45720" rIns="91440" bIns="45720" anchor="t">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GB" sz="1500" b="1" i="1" u="none" strike="noStrike" kern="1200" cap="none" spc="0" normalizeH="0" baseline="0" noProof="0" dirty="0">
                  <a:ln>
                    <a:noFill/>
                  </a:ln>
                  <a:solidFill>
                    <a:srgbClr val="0070C0"/>
                  </a:solidFill>
                  <a:effectLst/>
                  <a:uLnTx/>
                  <a:uFillTx/>
                  <a:latin typeface="Avenir Next LT Pro"/>
                  <a:ea typeface="+mn-ea"/>
                  <a:cs typeface="+mn-cs"/>
                </a:rPr>
                <a:t>Tracker 3</a:t>
              </a:r>
              <a:endParaRPr kumimoji="0" lang="en-GB" sz="1500" b="1" i="0" u="none" strike="noStrike" kern="1200" cap="none" spc="0" normalizeH="0" baseline="0" noProof="0" dirty="0">
                <a:ln>
                  <a:noFill/>
                </a:ln>
                <a:solidFill>
                  <a:srgbClr val="0070C0"/>
                </a:solidFill>
                <a:effectLst/>
                <a:uLnTx/>
                <a:uFillTx/>
                <a:latin typeface="Avenir Next LT Pro"/>
                <a:ea typeface="+mn-ea"/>
                <a:cs typeface="+mn-cs"/>
              </a:endParaRPr>
            </a:p>
          </p:txBody>
        </p:sp>
      </p:grpSp>
      <p:sp>
        <p:nvSpPr>
          <p:cNvPr id="6" name="TextBox 5">
            <a:extLst>
              <a:ext uri="{FF2B5EF4-FFF2-40B4-BE49-F238E27FC236}">
                <a16:creationId xmlns:a16="http://schemas.microsoft.com/office/drawing/2014/main" id="{23D40E29-61CC-45CB-2FE6-AFE149C7EAD7}"/>
              </a:ext>
            </a:extLst>
          </p:cNvPr>
          <p:cNvSpPr txBox="1"/>
          <p:nvPr/>
        </p:nvSpPr>
        <p:spPr>
          <a:xfrm>
            <a:off x="277973" y="992699"/>
            <a:ext cx="4294028" cy="461665"/>
          </a:xfrm>
          <a:prstGeom prst="rect">
            <a:avLst/>
          </a:prstGeom>
          <a:noFill/>
        </p:spPr>
        <p:txBody>
          <a:bodyPr wrap="square" lIns="91440" tIns="45720" rIns="91440" bIns="45720" anchor="t">
            <a:spAutoFit/>
          </a:bodyPr>
          <a:lstStyle/>
          <a:p>
            <a:pPr marL="0" marR="0" lvl="0" indent="0" algn="l" defTabSz="914400" rtl="0" eaLnBrk="1" fontAlgn="base" latinLnBrk="0" hangingPunct="1">
              <a:lnSpc>
                <a:spcPct val="100000"/>
              </a:lnSpc>
              <a:spcBef>
                <a:spcPts val="600"/>
              </a:spcBef>
              <a:spcAft>
                <a:spcPts val="0"/>
              </a:spcAft>
              <a:buClr>
                <a:srgbClr val="0070C0"/>
              </a:buClr>
              <a:buSzPct val="150000"/>
              <a:buFontTx/>
              <a:buNone/>
              <a:tabLst/>
              <a:defRPr/>
            </a:pPr>
            <a:r>
              <a:rPr kumimoji="0" lang="en-GB" sz="2400" b="1" i="0" u="none" strike="noStrike" kern="1200" cap="none" spc="0" normalizeH="0" baseline="0" noProof="0" dirty="0">
                <a:ln>
                  <a:noFill/>
                </a:ln>
                <a:solidFill>
                  <a:srgbClr val="EC008C"/>
                </a:solidFill>
                <a:effectLst/>
                <a:uLnTx/>
                <a:uFillTx/>
                <a:latin typeface="Avenir Next LT Pro"/>
                <a:ea typeface="+mn-ea"/>
                <a:cs typeface="+mn-cs"/>
              </a:rPr>
              <a:t>Set-up</a:t>
            </a:r>
            <a:endParaRPr kumimoji="0" lang="en-GB" sz="2400" b="1" i="0" u="none" strike="noStrike" kern="1200" cap="none" spc="0" normalizeH="0" baseline="0" noProof="0" dirty="0">
              <a:ln>
                <a:noFill/>
              </a:ln>
              <a:solidFill>
                <a:srgbClr val="EC008C"/>
              </a:solidFill>
              <a:effectLst/>
              <a:uLnTx/>
              <a:uFillTx/>
              <a:latin typeface="Avenir Next LT Pro" panose="020B0504020202020204" pitchFamily="34" charset="77"/>
              <a:ea typeface="+mn-ea"/>
              <a:cs typeface="+mn-cs"/>
            </a:endParaRPr>
          </a:p>
        </p:txBody>
      </p:sp>
      <p:sp>
        <p:nvSpPr>
          <p:cNvPr id="11" name="TextBox 10">
            <a:extLst>
              <a:ext uri="{FF2B5EF4-FFF2-40B4-BE49-F238E27FC236}">
                <a16:creationId xmlns:a16="http://schemas.microsoft.com/office/drawing/2014/main" id="{B40AD72B-047A-5F3E-976B-A7EBAF084A5D}"/>
              </a:ext>
            </a:extLst>
          </p:cNvPr>
          <p:cNvSpPr txBox="1"/>
          <p:nvPr/>
        </p:nvSpPr>
        <p:spPr>
          <a:xfrm>
            <a:off x="276225" y="4114800"/>
            <a:ext cx="8229600" cy="187743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srgbClr val="224E7F"/>
                </a:solidFill>
                <a:effectLst/>
                <a:uLnTx/>
                <a:uFillTx/>
                <a:latin typeface="Avenir Next LT Pro"/>
                <a:ea typeface="+mn-ea"/>
                <a:cs typeface="+mn-cs"/>
              </a:rPr>
              <a:t>A) </a:t>
            </a:r>
            <a:r>
              <a:rPr kumimoji="0" lang="en-GB" sz="1700" b="0" i="0" u="none" strike="noStrike" kern="1200" cap="none" spc="0" normalizeH="0" baseline="0" noProof="0" dirty="0">
                <a:ln>
                  <a:noFill/>
                </a:ln>
                <a:solidFill>
                  <a:srgbClr val="404040"/>
                </a:solidFill>
                <a:effectLst/>
                <a:uLnTx/>
                <a:uFillTx/>
                <a:latin typeface="Avenir Next LT Pro"/>
                <a:ea typeface="+mn-ea"/>
                <a:cs typeface="+mn-cs"/>
              </a:rPr>
              <a:t>Repeat performance evaluation of recently implemented externally triggered readout mode</a:t>
            </a:r>
            <a:endParaRPr kumimoji="0" lang="en-GB" sz="1800" b="0" i="0" u="none" strike="noStrike" kern="1200" cap="none" spc="0" normalizeH="0" baseline="0" noProof="0" dirty="0">
              <a:ln>
                <a:noFill/>
              </a:ln>
              <a:solidFill>
                <a:srgbClr val="000000"/>
              </a:solidFill>
              <a:effectLst/>
              <a:uLnTx/>
              <a:uFillTx/>
              <a:latin typeface="Meiryo"/>
              <a:ea typeface="Meiryo"/>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700" b="0" i="0" u="none" strike="noStrike" kern="1200" cap="none" spc="0" normalizeH="0" baseline="0" noProof="0" dirty="0">
              <a:ln>
                <a:noFill/>
              </a:ln>
              <a:solidFill>
                <a:srgbClr val="404040"/>
              </a:solidFill>
              <a:effectLst/>
              <a:uLnTx/>
              <a:uFillTx/>
              <a:latin typeface="Avenir Next LT Pro"/>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dirty="0">
                <a:ln>
                  <a:noFill/>
                </a:ln>
                <a:solidFill>
                  <a:srgbClr val="224E7F"/>
                </a:solidFill>
                <a:effectLst/>
                <a:uLnTx/>
                <a:uFillTx/>
                <a:latin typeface="Avenir Next LT Pro"/>
                <a:ea typeface="+mn-ea"/>
                <a:cs typeface="+mn-cs"/>
              </a:rPr>
              <a:t>B)</a:t>
            </a:r>
            <a:r>
              <a:rPr kumimoji="0" lang="en-GB" sz="1700" b="0" i="0" u="none" strike="noStrike" kern="1200" cap="none" spc="0" normalizeH="0" baseline="0" noProof="0" dirty="0">
                <a:ln>
                  <a:noFill/>
                </a:ln>
                <a:solidFill>
                  <a:srgbClr val="404040"/>
                </a:solidFill>
                <a:effectLst/>
                <a:uLnTx/>
                <a:uFillTx/>
                <a:latin typeface="Avenir Next LT Pro"/>
                <a:ea typeface="+mn-ea"/>
                <a:cs typeface="+mn-cs"/>
              </a:rPr>
              <a:t> Test of VMM3a front-end for </a:t>
            </a:r>
            <a:r>
              <a:rPr kumimoji="0" lang="en-GB" sz="1600" b="0" i="0" u="none" strike="noStrike" kern="1200" cap="none" spc="0" normalizeH="0" baseline="0" noProof="0" dirty="0">
                <a:ln>
                  <a:noFill/>
                </a:ln>
                <a:solidFill>
                  <a:srgbClr val="000000"/>
                </a:solidFill>
                <a:effectLst/>
                <a:uLnTx/>
                <a:uFillTx/>
                <a:latin typeface="Avenir Next LT Pro"/>
                <a:ea typeface="+mn-ea"/>
                <a:cs typeface="+mn-cs"/>
              </a:rPr>
              <a:t>​MPGD-based DHCAL for future muon colliders and compare with APV25 front-end, reading out 20 x 20 cm² µRWELL prototype detector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Avenir Next LT Pro"/>
              <a:ea typeface="Meiryo"/>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224E7F"/>
                </a:solidFill>
                <a:effectLst/>
                <a:uLnTx/>
                <a:uFillTx/>
                <a:latin typeface="Avenir Next LT Pro"/>
                <a:ea typeface="Meiryo"/>
                <a:cs typeface="+mn-cs"/>
              </a:rPr>
              <a:t>C)</a:t>
            </a:r>
            <a:r>
              <a:rPr kumimoji="0" lang="en-GB" sz="1600" b="0" i="0" u="none" strike="noStrike" kern="1200" cap="none" spc="0" normalizeH="0" baseline="0" noProof="0" dirty="0">
                <a:ln>
                  <a:noFill/>
                </a:ln>
                <a:solidFill>
                  <a:srgbClr val="000000"/>
                </a:solidFill>
                <a:effectLst/>
                <a:uLnTx/>
                <a:uFillTx/>
                <a:latin typeface="Avenir Next LT Pro"/>
                <a:ea typeface="Meiryo"/>
                <a:cs typeface="+mn-cs"/>
              </a:rPr>
              <a:t> Test of 10 x 10 cm² µRWELL detector for studies on alternative, eco-friendly gases</a:t>
            </a:r>
          </a:p>
        </p:txBody>
      </p:sp>
      <p:sp>
        <p:nvSpPr>
          <p:cNvPr id="12" name="TextBox 11">
            <a:extLst>
              <a:ext uri="{FF2B5EF4-FFF2-40B4-BE49-F238E27FC236}">
                <a16:creationId xmlns:a16="http://schemas.microsoft.com/office/drawing/2014/main" id="{C3BDEF95-DF7F-BFEC-4818-210053262F2F}"/>
              </a:ext>
            </a:extLst>
          </p:cNvPr>
          <p:cNvSpPr txBox="1"/>
          <p:nvPr/>
        </p:nvSpPr>
        <p:spPr>
          <a:xfrm>
            <a:off x="277973" y="3650174"/>
            <a:ext cx="4294028" cy="461665"/>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2400" b="1" i="0" u="none" strike="noStrike" kern="1200" cap="none" spc="0" normalizeH="0" baseline="0" noProof="0" dirty="0">
                <a:ln>
                  <a:noFill/>
                </a:ln>
                <a:solidFill>
                  <a:srgbClr val="EC008C"/>
                </a:solidFill>
                <a:effectLst/>
                <a:uLnTx/>
                <a:uFillTx/>
                <a:latin typeface="Avenir Next LT Pro"/>
                <a:ea typeface="+mn-ea"/>
                <a:cs typeface="+mn-cs"/>
              </a:rPr>
              <a:t>Scope</a:t>
            </a:r>
            <a:endParaRPr kumimoji="0" lang="en-US" sz="1800" b="0" i="0" u="none" strike="noStrike" kern="1200" cap="none" spc="0" normalizeH="0" baseline="0" noProof="0" dirty="0">
              <a:ln>
                <a:noFill/>
              </a:ln>
              <a:solidFill>
                <a:srgbClr val="000000"/>
              </a:solidFill>
              <a:effectLst/>
              <a:uLnTx/>
              <a:uFillTx/>
              <a:latin typeface="Meiryo"/>
              <a:ea typeface="+mn-ea"/>
              <a:cs typeface="+mn-cs"/>
            </a:endParaRPr>
          </a:p>
        </p:txBody>
      </p:sp>
      <p:pic>
        <p:nvPicPr>
          <p:cNvPr id="19" name="Picture 18" descr="Diagram of a diagram of a cathode pcb&#10;&#10;Description automatically generated">
            <a:extLst>
              <a:ext uri="{FF2B5EF4-FFF2-40B4-BE49-F238E27FC236}">
                <a16:creationId xmlns:a16="http://schemas.microsoft.com/office/drawing/2014/main" id="{DDE7903F-6722-D266-FC58-4B75BE828374}"/>
              </a:ext>
            </a:extLst>
          </p:cNvPr>
          <p:cNvPicPr>
            <a:picLocks noChangeAspect="1"/>
          </p:cNvPicPr>
          <p:nvPr/>
        </p:nvPicPr>
        <p:blipFill>
          <a:blip r:embed="rId6"/>
          <a:stretch>
            <a:fillRect/>
          </a:stretch>
        </p:blipFill>
        <p:spPr>
          <a:xfrm>
            <a:off x="8339835" y="4527912"/>
            <a:ext cx="3766581" cy="1739399"/>
          </a:xfrm>
          <a:prstGeom prst="rect">
            <a:avLst/>
          </a:prstGeom>
        </p:spPr>
      </p:pic>
    </p:spTree>
    <p:extLst>
      <p:ext uri="{BB962C8B-B14F-4D97-AF65-F5344CB8AC3E}">
        <p14:creationId xmlns:p14="http://schemas.microsoft.com/office/powerpoint/2010/main" val="32738791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9B9C74-252F-1FE2-6E81-FFBA7BF0064C}"/>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1807BE50-5A0D-3523-A88D-99F6E9C2703A}"/>
              </a:ext>
            </a:extLst>
          </p:cNvPr>
          <p:cNvSpPr>
            <a:spLocks noGrp="1"/>
          </p:cNvSpPr>
          <p:nvPr>
            <p:ph type="title"/>
          </p:nvPr>
        </p:nvSpPr>
        <p:spPr/>
        <p:txBody>
          <a:bodyPr/>
          <a:lstStyle/>
          <a:p>
            <a:r>
              <a:rPr kumimoji="0" lang="it-IT" sz="3600" b="1" i="0" u="none" strike="noStrike" kern="1200" cap="all" spc="0" normalizeH="0" baseline="0" noProof="0" dirty="0">
                <a:ln>
                  <a:noFill/>
                </a:ln>
                <a:solidFill>
                  <a:srgbClr val="224E7F"/>
                </a:solidFill>
                <a:effectLst/>
                <a:uLnTx/>
                <a:uFillTx/>
                <a:latin typeface="Avenir Next LT Pro"/>
                <a:ea typeface="+mn-ea"/>
                <a:cs typeface="+mn-cs"/>
              </a:rPr>
              <a:t>DRD1 VMM3a/SRS Telescope</a:t>
            </a:r>
            <a:br>
              <a:rPr kumimoji="0" lang="en-US" sz="1800" b="1" i="0" u="none" strike="noStrike" kern="1200" cap="all" spc="0" normalizeH="0" baseline="0" noProof="0" dirty="0">
                <a:ln>
                  <a:noFill/>
                </a:ln>
                <a:solidFill>
                  <a:srgbClr val="224E7F"/>
                </a:solidFill>
                <a:effectLst/>
                <a:uLnTx/>
                <a:uFillTx/>
                <a:latin typeface="Avenir Next LT Pro" panose="020B0504020202020204" pitchFamily="34" charset="77"/>
                <a:ea typeface="+mn-ea"/>
                <a:cs typeface="+mn-cs"/>
              </a:rPr>
            </a:br>
            <a:endParaRPr lang="en-US" dirty="0"/>
          </a:p>
        </p:txBody>
      </p:sp>
      <p:sp>
        <p:nvSpPr>
          <p:cNvPr id="2" name="Date Placeholder 1">
            <a:extLst>
              <a:ext uri="{FF2B5EF4-FFF2-40B4-BE49-F238E27FC236}">
                <a16:creationId xmlns:a16="http://schemas.microsoft.com/office/drawing/2014/main" id="{9C3D6C74-EB14-7611-8D42-62956A25B00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442BD96-0D7F-4D30-B2C8-1219C03EBF33}" type="datetime1">
              <a:rPr kumimoji="0" lang="en-US" sz="1200" b="0" i="0" u="none" strike="noStrike" kern="1200" cap="none" spc="0" normalizeH="0" baseline="0" noProof="0" smtClean="0">
                <a:ln>
                  <a:noFill/>
                </a:ln>
                <a:solidFill>
                  <a:srgbClr val="FFFFFF">
                    <a:lumMod val="50000"/>
                  </a:srgbClr>
                </a:solidFill>
                <a:effectLst/>
                <a:uLnTx/>
                <a:uFillTx/>
                <a:latin typeface="Avenir Next LT Pro Light" panose="020B0304020202020204" pitchFamily="34" charset="77"/>
                <a:ea typeface="+mn-ea"/>
                <a:cs typeface="+mn-cs"/>
              </a:rPr>
              <a:t>10/3/2024</a:t>
            </a:fld>
            <a:endParaRPr kumimoji="0" lang="en-IT" sz="1200" b="0" i="0" u="none" strike="noStrike" kern="1200" cap="none" spc="0" normalizeH="0" baseline="0" noProof="0" dirty="0">
              <a:ln>
                <a:noFill/>
              </a:ln>
              <a:solidFill>
                <a:srgbClr val="FFFFFF">
                  <a:lumMod val="50000"/>
                </a:srgbClr>
              </a:solidFill>
              <a:effectLst/>
              <a:uLnTx/>
              <a:uFillTx/>
              <a:latin typeface="Avenir Next LT Pro Light" panose="020B0304020202020204" pitchFamily="34" charset="77"/>
              <a:ea typeface="+mn-ea"/>
              <a:cs typeface="+mn-cs"/>
            </a:endParaRPr>
          </a:p>
        </p:txBody>
      </p:sp>
      <p:sp>
        <p:nvSpPr>
          <p:cNvPr id="5" name="Footer Placeholder 4">
            <a:extLst>
              <a:ext uri="{FF2B5EF4-FFF2-40B4-BE49-F238E27FC236}">
                <a16:creationId xmlns:a16="http://schemas.microsoft.com/office/drawing/2014/main" id="{A5F33223-327F-62FD-2C41-B6BC543B405F}"/>
              </a:ext>
            </a:extLst>
          </p:cNvPr>
          <p:cNvSpPr>
            <a:spLocks noGrp="1"/>
          </p:cNvSpPr>
          <p:nvPr>
            <p:ph type="ftr" sz="quarter" idx="11"/>
          </p:nvPr>
        </p:nvSpPr>
        <p:spPr/>
        <p:txBody>
          <a:bodyPr/>
          <a:lstStyle/>
          <a:p>
            <a:r>
              <a:rPr lang="it-IT"/>
              <a:t>Karl Jonathan Flöthner: +41754110839, Yorgos Tsipolitis: +41754118992</a:t>
            </a:r>
            <a:endParaRPr lang="it-IT" dirty="0"/>
          </a:p>
        </p:txBody>
      </p:sp>
      <p:sp>
        <p:nvSpPr>
          <p:cNvPr id="3" name="Slide Number Placeholder 2">
            <a:extLst>
              <a:ext uri="{FF2B5EF4-FFF2-40B4-BE49-F238E27FC236}">
                <a16:creationId xmlns:a16="http://schemas.microsoft.com/office/drawing/2014/main" id="{2EEBA169-FEF3-F132-9F92-55E9B111827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EF9944-A4F6-4C59-AEBD-678D6480B8EA}" type="slidenum">
              <a:rPr kumimoji="0" lang="en-US" sz="1400" b="0" i="0" u="none" strike="noStrike" kern="1200" cap="none" spc="0" normalizeH="0" baseline="0" noProof="0" smtClean="0">
                <a:ln>
                  <a:noFill/>
                </a:ln>
                <a:solidFill>
                  <a:srgbClr val="000000"/>
                </a:solidFill>
                <a:effectLst/>
                <a:uLnTx/>
                <a:uFillTx/>
                <a:latin typeface="Avenir Next LT Pro" panose="020B0504020202020204" pitchFamily="34"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400" b="0" i="0" u="none" strike="noStrike" kern="1200" cap="none" spc="0" normalizeH="0" baseline="0" noProof="0" dirty="0">
              <a:ln>
                <a:noFill/>
              </a:ln>
              <a:solidFill>
                <a:srgbClr val="000000"/>
              </a:solidFill>
              <a:effectLst/>
              <a:uLnTx/>
              <a:uFillTx/>
              <a:latin typeface="Avenir Next LT Pro" panose="020B0504020202020204" pitchFamily="34" charset="77"/>
              <a:ea typeface="+mn-ea"/>
              <a:cs typeface="+mn-cs"/>
            </a:endParaRPr>
          </a:p>
        </p:txBody>
      </p:sp>
      <p:sp>
        <p:nvSpPr>
          <p:cNvPr id="4" name="Content Placeholder 2">
            <a:extLst>
              <a:ext uri="{FF2B5EF4-FFF2-40B4-BE49-F238E27FC236}">
                <a16:creationId xmlns:a16="http://schemas.microsoft.com/office/drawing/2014/main" id="{2E3CFFE3-8E62-15CD-9153-876BE470436B}"/>
              </a:ext>
            </a:extLst>
          </p:cNvPr>
          <p:cNvSpPr txBox="1">
            <a:spLocks/>
          </p:cNvSpPr>
          <p:nvPr/>
        </p:nvSpPr>
        <p:spPr>
          <a:xfrm>
            <a:off x="277974" y="966357"/>
            <a:ext cx="5144555" cy="1246215"/>
          </a:xfrm>
          <a:prstGeom prst="rect">
            <a:avLst/>
          </a:prstGeom>
        </p:spPr>
        <p:txBody>
          <a:bodyPr vert="horz" lIns="109728" tIns="109728" rIns="109728" bIns="91440" rtlCol="0" anchor="t">
            <a:noAutofit/>
          </a:bodyPr>
          <a:lstStyle>
            <a:lvl1pPr marL="0" indent="0" algn="l" defTabSz="914400" rtl="0" eaLnBrk="1" latinLnBrk="0" hangingPunct="1">
              <a:lnSpc>
                <a:spcPct val="130000"/>
              </a:lnSpc>
              <a:spcBef>
                <a:spcPts val="930"/>
              </a:spcBef>
              <a:buFont typeface="Corbel" panose="020B0503020204020204" pitchFamily="34" charset="0"/>
              <a:buNone/>
              <a:defRPr sz="2400" b="0" kern="1200" spc="150" baseline="0">
                <a:solidFill>
                  <a:schemeClr val="tx1">
                    <a:lumMod val="85000"/>
                    <a:lumOff val="15000"/>
                  </a:schemeClr>
                </a:solidFill>
                <a:latin typeface="+mn-lt"/>
                <a:ea typeface="+mn-ea"/>
                <a:cs typeface="+mn-cs"/>
              </a:defRPr>
            </a:lvl1pPr>
            <a:lvl2pPr marL="457200" indent="0" algn="ctr" defTabSz="914400" rtl="0" eaLnBrk="1" latinLnBrk="0" hangingPunct="1">
              <a:lnSpc>
                <a:spcPct val="140000"/>
              </a:lnSpc>
              <a:spcBef>
                <a:spcPts val="930"/>
              </a:spcBef>
              <a:buFont typeface="Corbel" panose="020B0503020204020204" pitchFamily="34" charset="0"/>
              <a:buNone/>
              <a:defRPr sz="2000" kern="1200" spc="150" baseline="0">
                <a:solidFill>
                  <a:schemeClr val="tx1">
                    <a:lumMod val="75000"/>
                    <a:lumOff val="25000"/>
                  </a:schemeClr>
                </a:solidFill>
                <a:latin typeface="+mn-lt"/>
                <a:ea typeface="+mn-ea"/>
                <a:cs typeface="+mn-cs"/>
              </a:defRPr>
            </a:lvl2pPr>
            <a:lvl3pPr marL="914400" indent="0" algn="ctr" defTabSz="914400" rtl="0" eaLnBrk="1" latinLnBrk="0" hangingPunct="1">
              <a:lnSpc>
                <a:spcPct val="140000"/>
              </a:lnSpc>
              <a:spcBef>
                <a:spcPts val="930"/>
              </a:spcBef>
              <a:buFont typeface="Corbel" panose="020B0503020204020204" pitchFamily="34" charset="0"/>
              <a:buNone/>
              <a:defRPr sz="1800" i="1" kern="1200" spc="150" baseline="0">
                <a:solidFill>
                  <a:schemeClr val="tx1">
                    <a:lumMod val="75000"/>
                    <a:lumOff val="25000"/>
                  </a:schemeClr>
                </a:solidFill>
                <a:latin typeface="+mn-lt"/>
                <a:ea typeface="+mn-ea"/>
                <a:cs typeface="+mn-cs"/>
              </a:defRPr>
            </a:lvl3pPr>
            <a:lvl4pPr marL="1371600" indent="0" algn="ctr" defTabSz="914400" rtl="0" eaLnBrk="1" latinLnBrk="0" hangingPunct="1">
              <a:lnSpc>
                <a:spcPct val="140000"/>
              </a:lnSpc>
              <a:spcBef>
                <a:spcPts val="930"/>
              </a:spcBef>
              <a:buFont typeface="Corbel" panose="020B0503020204020204" pitchFamily="34" charset="0"/>
              <a:buNone/>
              <a:defRPr sz="1600" kern="1200" spc="150" baseline="0">
                <a:solidFill>
                  <a:schemeClr val="tx1">
                    <a:lumMod val="75000"/>
                    <a:lumOff val="25000"/>
                  </a:schemeClr>
                </a:solidFill>
                <a:latin typeface="+mn-lt"/>
                <a:ea typeface="+mn-ea"/>
                <a:cs typeface="+mn-cs"/>
              </a:defRPr>
            </a:lvl4pPr>
            <a:lvl5pPr marL="1828800" indent="0" algn="ctr" defTabSz="914400" rtl="0" eaLnBrk="1" latinLnBrk="0" hangingPunct="1">
              <a:lnSpc>
                <a:spcPct val="140000"/>
              </a:lnSpc>
              <a:spcBef>
                <a:spcPts val="930"/>
              </a:spcBef>
              <a:buFont typeface="Corbel" panose="020B0503020204020204" pitchFamily="34" charset="0"/>
              <a:buNone/>
              <a:defRPr sz="1600" i="1" kern="1200" spc="150" baseline="0">
                <a:solidFill>
                  <a:schemeClr val="tx1">
                    <a:lumMod val="75000"/>
                    <a:lumOff val="25000"/>
                  </a:schemeClr>
                </a:solidFill>
                <a:latin typeface="+mn-lt"/>
                <a:ea typeface="+mn-ea"/>
                <a:cs typeface="+mn-cs"/>
              </a:defRPr>
            </a:lvl5pPr>
            <a:lvl6pPr marL="2286000" indent="0" algn="ctr" defTabSz="914400" rtl="0" eaLnBrk="1" latinLnBrk="0" hangingPunct="1">
              <a:lnSpc>
                <a:spcPct val="111000"/>
              </a:lnSpc>
              <a:spcBef>
                <a:spcPts val="930"/>
              </a:spcBef>
              <a:buFont typeface="Corbel" panose="020B0503020204020204" pitchFamily="34" charset="0"/>
              <a:buNone/>
              <a:defRPr sz="1600" kern="1200">
                <a:solidFill>
                  <a:schemeClr val="accent1">
                    <a:lumMod val="75000"/>
                  </a:schemeClr>
                </a:solidFill>
                <a:latin typeface="+mn-lt"/>
                <a:ea typeface="+mn-ea"/>
                <a:cs typeface="+mn-cs"/>
              </a:defRPr>
            </a:lvl6pPr>
            <a:lvl7pPr marL="2743200" indent="0" algn="ctr" defTabSz="914400" rtl="0" eaLnBrk="1" latinLnBrk="0" hangingPunct="1">
              <a:lnSpc>
                <a:spcPct val="111000"/>
              </a:lnSpc>
              <a:spcBef>
                <a:spcPts val="930"/>
              </a:spcBef>
              <a:buFont typeface="Corbel" panose="020B0503020204020204" pitchFamily="34" charset="0"/>
              <a:buNone/>
              <a:defRPr sz="1600" i="1" kern="1200">
                <a:solidFill>
                  <a:schemeClr val="accent1">
                    <a:lumMod val="75000"/>
                  </a:schemeClr>
                </a:solidFill>
                <a:latin typeface="+mn-lt"/>
                <a:ea typeface="+mn-ea"/>
                <a:cs typeface="+mn-cs"/>
              </a:defRPr>
            </a:lvl7pPr>
            <a:lvl8pPr marL="3200400" indent="0" algn="ctr" defTabSz="914400" rtl="0" eaLnBrk="1" latinLnBrk="0" hangingPunct="1">
              <a:lnSpc>
                <a:spcPct val="111000"/>
              </a:lnSpc>
              <a:spcBef>
                <a:spcPts val="930"/>
              </a:spcBef>
              <a:buFont typeface="Corbel" panose="020B0503020204020204" pitchFamily="34" charset="0"/>
              <a:buNone/>
              <a:defRPr sz="1600" kern="1200">
                <a:solidFill>
                  <a:schemeClr val="accent1">
                    <a:lumMod val="75000"/>
                  </a:schemeClr>
                </a:solidFill>
                <a:latin typeface="+mn-lt"/>
                <a:ea typeface="+mn-ea"/>
                <a:cs typeface="+mn-cs"/>
              </a:defRPr>
            </a:lvl8pPr>
            <a:lvl9pPr marL="3657600" indent="0" algn="ctr" defTabSz="914400" rtl="0" eaLnBrk="1" latinLnBrk="0" hangingPunct="1">
              <a:lnSpc>
                <a:spcPct val="111000"/>
              </a:lnSpc>
              <a:spcBef>
                <a:spcPts val="930"/>
              </a:spcBef>
              <a:buFont typeface="Corbel" panose="020B0503020204020204" pitchFamily="34" charset="0"/>
              <a:buNone/>
              <a:defRPr sz="1600" i="1" kern="1200">
                <a:solidFill>
                  <a:schemeClr val="accent1">
                    <a:lumMod val="75000"/>
                  </a:schemeClr>
                </a:solidFill>
                <a:latin typeface="+mn-lt"/>
                <a:ea typeface="+mn-ea"/>
                <a:cs typeface="+mn-cs"/>
              </a:defRPr>
            </a:lvl9pPr>
          </a:lstStyle>
          <a:p>
            <a:pPr marL="457200" marR="0" lvl="1" indent="0" algn="just" defTabSz="914400" rtl="0" eaLnBrk="1" fontAlgn="base" latinLnBrk="0" hangingPunct="1">
              <a:lnSpc>
                <a:spcPct val="150000"/>
              </a:lnSpc>
              <a:spcBef>
                <a:spcPts val="930"/>
              </a:spcBef>
              <a:spcAft>
                <a:spcPts val="0"/>
              </a:spcAft>
              <a:buClr>
                <a:srgbClr val="0070C0"/>
              </a:buClr>
              <a:buSzPct val="150000"/>
              <a:buFont typeface="Corbel" panose="020B0503020204020204" pitchFamily="34" charset="0"/>
              <a:buNone/>
              <a:tabLst/>
              <a:defRPr/>
            </a:pPr>
            <a:endParaRPr kumimoji="0" lang="en-US" sz="1600" b="1" i="0" u="none" strike="noStrike" kern="1200" cap="none" spc="150" normalizeH="0" baseline="0" noProof="0" dirty="0">
              <a:ln>
                <a:noFill/>
              </a:ln>
              <a:solidFill>
                <a:srgbClr val="000000">
                  <a:lumMod val="75000"/>
                  <a:lumOff val="25000"/>
                </a:srgbClr>
              </a:solidFill>
              <a:effectLst/>
              <a:uLnTx/>
              <a:uFillTx/>
              <a:latin typeface="Avenir Next LT Pro Demi" panose="020B0504020202020204" pitchFamily="34" charset="77"/>
              <a:ea typeface="+mn-ea"/>
              <a:cs typeface="+mn-cs"/>
              <a:sym typeface="Wingdings" pitchFamily="2" charset="2"/>
            </a:endParaRPr>
          </a:p>
        </p:txBody>
      </p:sp>
      <p:sp>
        <p:nvSpPr>
          <p:cNvPr id="14" name="TextBox 13">
            <a:extLst>
              <a:ext uri="{FF2B5EF4-FFF2-40B4-BE49-F238E27FC236}">
                <a16:creationId xmlns:a16="http://schemas.microsoft.com/office/drawing/2014/main" id="{F5371F03-3EED-4DA9-9C6A-3125AE0BAF13}"/>
              </a:ext>
            </a:extLst>
          </p:cNvPr>
          <p:cNvSpPr txBox="1"/>
          <p:nvPr/>
        </p:nvSpPr>
        <p:spPr>
          <a:xfrm>
            <a:off x="181215" y="4455772"/>
            <a:ext cx="5241314" cy="170816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600"/>
              </a:spcBef>
              <a:spcAft>
                <a:spcPts val="0"/>
              </a:spcAft>
              <a:buClr>
                <a:srgbClr val="000000"/>
              </a:buClr>
              <a:buSzTx/>
              <a:buFont typeface="Arial" panose="020B0604020202020204" pitchFamily="34" charset="0"/>
              <a:buChar char="•"/>
              <a:tabLst/>
              <a:defRPr/>
            </a:pPr>
            <a:r>
              <a:rPr kumimoji="0" lang="en-GB" sz="1700" b="1" i="0" u="none" strike="noStrike" kern="1200" cap="none" spc="0" normalizeH="0" baseline="0" noProof="0" dirty="0">
                <a:ln>
                  <a:noFill/>
                </a:ln>
                <a:solidFill>
                  <a:srgbClr val="EC008C"/>
                </a:solidFill>
                <a:effectLst/>
                <a:uLnTx/>
                <a:uFillTx/>
                <a:latin typeface="Avenir Next LT Pro Demi" panose="020B0504020202020204" pitchFamily="34" charset="77"/>
                <a:ea typeface="+mn-ea"/>
                <a:cs typeface="+mn-cs"/>
              </a:rPr>
              <a:t>1×1 cm</a:t>
            </a:r>
            <a:r>
              <a:rPr kumimoji="0" lang="en-GB" sz="1700" b="1" i="0" u="none" strike="noStrike" kern="1200" cap="none" spc="0" normalizeH="0" baseline="30000" noProof="0" dirty="0">
                <a:ln>
                  <a:noFill/>
                </a:ln>
                <a:solidFill>
                  <a:srgbClr val="EC008C"/>
                </a:solidFill>
                <a:effectLst/>
                <a:uLnTx/>
                <a:uFillTx/>
                <a:latin typeface="Avenir Next LT Pro Demi" panose="020B0504020202020204" pitchFamily="34" charset="77"/>
                <a:ea typeface="+mn-ea"/>
                <a:cs typeface="+mn-cs"/>
              </a:rPr>
              <a:t>2</a:t>
            </a:r>
            <a:r>
              <a:rPr kumimoji="0" lang="en-GB" sz="1700" b="1" i="0" u="none" strike="noStrike" kern="1200" cap="none" spc="0" normalizeH="0" baseline="0" noProof="0" dirty="0">
                <a:ln>
                  <a:noFill/>
                </a:ln>
                <a:solidFill>
                  <a:srgbClr val="EC008C"/>
                </a:solidFill>
                <a:effectLst/>
                <a:uLnTx/>
                <a:uFillTx/>
                <a:latin typeface="Avenir Next LT Pro Demi" panose="020B0504020202020204" pitchFamily="34" charset="77"/>
                <a:ea typeface="+mn-ea"/>
                <a:cs typeface="+mn-cs"/>
              </a:rPr>
              <a:t> </a:t>
            </a:r>
            <a:r>
              <a:rPr kumimoji="0" lang="en-GB" sz="1700" b="1" i="0" u="none" strike="noStrike" kern="1200" cap="none" spc="0" normalizeH="0" baseline="0" noProof="0" dirty="0">
                <a:ln>
                  <a:noFill/>
                </a:ln>
                <a:solidFill>
                  <a:srgbClr val="000000">
                    <a:lumMod val="75000"/>
                    <a:lumOff val="25000"/>
                  </a:srgbClr>
                </a:solidFill>
                <a:effectLst/>
                <a:uLnTx/>
                <a:uFillTx/>
                <a:latin typeface="Avenir Next LT Pro Demi" panose="020B0504020202020204" pitchFamily="34" charset="77"/>
                <a:ea typeface="+mn-ea"/>
                <a:cs typeface="+mn-cs"/>
              </a:rPr>
              <a:t>pad area</a:t>
            </a:r>
          </a:p>
          <a:p>
            <a:pPr marL="285750" marR="0" lvl="0" indent="-285750" algn="l" defTabSz="914400" rtl="0" eaLnBrk="1" fontAlgn="auto" latinLnBrk="0" hangingPunct="1">
              <a:lnSpc>
                <a:spcPct val="100000"/>
              </a:lnSpc>
              <a:spcBef>
                <a:spcPts val="600"/>
              </a:spcBef>
              <a:spcAft>
                <a:spcPts val="0"/>
              </a:spcAft>
              <a:buClr>
                <a:srgbClr val="000000"/>
              </a:buClr>
              <a:buSzTx/>
              <a:buFont typeface="Arial" panose="020B0604020202020204" pitchFamily="34" charset="0"/>
              <a:buChar char="•"/>
              <a:tabLst/>
              <a:defRPr/>
            </a:pPr>
            <a:r>
              <a:rPr kumimoji="0" lang="en-GB" sz="1700" b="0" i="0" u="none" strike="noStrike" kern="1200" cap="none" spc="0" normalizeH="0" baseline="0" noProof="0" dirty="0">
                <a:ln>
                  <a:noFill/>
                </a:ln>
                <a:solidFill>
                  <a:srgbClr val="000000">
                    <a:lumMod val="75000"/>
                    <a:lumOff val="25000"/>
                  </a:srgbClr>
                </a:solidFill>
                <a:effectLst/>
                <a:uLnTx/>
                <a:uFillTx/>
                <a:latin typeface="Avenir Next LT Pro" panose="020B0504020202020204" pitchFamily="34" charset="77"/>
                <a:ea typeface="+mn-ea"/>
                <a:cs typeface="+mn-cs"/>
              </a:rPr>
              <a:t>384 pads </a:t>
            </a:r>
            <a:r>
              <a:rPr kumimoji="0" lang="en-GB" sz="1700" b="0" i="0" u="none" strike="noStrike" kern="1200" cap="none" spc="0" normalizeH="0" baseline="0" noProof="0" dirty="0">
                <a:ln>
                  <a:noFill/>
                </a:ln>
                <a:solidFill>
                  <a:srgbClr val="000000">
                    <a:lumMod val="75000"/>
                    <a:lumOff val="25000"/>
                  </a:srgbClr>
                </a:solidFill>
                <a:effectLst/>
                <a:uLnTx/>
                <a:uFillTx/>
                <a:latin typeface="Avenir Next LT Pro" panose="020B0504020202020204" pitchFamily="34" charset="77"/>
                <a:ea typeface="+mn-ea"/>
                <a:cs typeface="+mn-cs"/>
                <a:sym typeface="Wingdings" pitchFamily="2" charset="2"/>
              </a:rPr>
              <a:t> 3 hybrids </a:t>
            </a:r>
          </a:p>
          <a:p>
            <a:pPr marL="285750" marR="0" lvl="0" indent="-285750" algn="l" defTabSz="914400" rtl="0" eaLnBrk="1" fontAlgn="auto" latinLnBrk="0" hangingPunct="1">
              <a:lnSpc>
                <a:spcPct val="100000"/>
              </a:lnSpc>
              <a:spcBef>
                <a:spcPts val="600"/>
              </a:spcBef>
              <a:spcAft>
                <a:spcPts val="0"/>
              </a:spcAft>
              <a:buClr>
                <a:srgbClr val="000000"/>
              </a:buClr>
              <a:buSzTx/>
              <a:buFont typeface="Arial" panose="020B0604020202020204" pitchFamily="34" charset="0"/>
              <a:buChar char="•"/>
              <a:tabLst/>
              <a:defRPr/>
            </a:pPr>
            <a:r>
              <a:rPr kumimoji="0" lang="en-GB" sz="1700" b="0" i="0" u="none" strike="noStrike" kern="1200" cap="none" spc="0" normalizeH="0" baseline="0" noProof="0" dirty="0">
                <a:ln>
                  <a:noFill/>
                </a:ln>
                <a:solidFill>
                  <a:srgbClr val="000000">
                    <a:lumMod val="75000"/>
                    <a:lumOff val="25000"/>
                  </a:srgbClr>
                </a:solidFill>
                <a:effectLst/>
                <a:uLnTx/>
                <a:uFillTx/>
                <a:latin typeface="Avenir Next LT Pro" panose="020B0504020202020204" pitchFamily="34" charset="77"/>
                <a:ea typeface="+mn-ea"/>
                <a:cs typeface="+mn-cs"/>
                <a:sym typeface="Wingdings" pitchFamily="2" charset="2"/>
              </a:rPr>
              <a:t>Drift Gap: </a:t>
            </a:r>
            <a:r>
              <a:rPr kumimoji="0" lang="en-GB" sz="1700" b="1" i="0" u="none" strike="noStrike" kern="1200" cap="none" spc="0" normalizeH="0" baseline="0" noProof="0" dirty="0">
                <a:ln>
                  <a:noFill/>
                </a:ln>
                <a:solidFill>
                  <a:srgbClr val="EC008C"/>
                </a:solidFill>
                <a:effectLst/>
                <a:uLnTx/>
                <a:uFillTx/>
                <a:latin typeface="Avenir Next LT Pro Demi" panose="020B0504020202020204" pitchFamily="34" charset="77"/>
                <a:ea typeface="+mn-ea"/>
                <a:cs typeface="+mn-cs"/>
                <a:sym typeface="Wingdings" pitchFamily="2" charset="2"/>
              </a:rPr>
              <a:t>5 mm </a:t>
            </a:r>
          </a:p>
          <a:p>
            <a:pPr marL="285750" marR="0" lvl="0" indent="-285750" algn="l" defTabSz="914400" rtl="0" eaLnBrk="1" fontAlgn="auto" latinLnBrk="0" hangingPunct="1">
              <a:lnSpc>
                <a:spcPct val="100000"/>
              </a:lnSpc>
              <a:spcBef>
                <a:spcPts val="600"/>
              </a:spcBef>
              <a:spcAft>
                <a:spcPts val="0"/>
              </a:spcAft>
              <a:buClr>
                <a:srgbClr val="000000"/>
              </a:buClr>
              <a:buSzTx/>
              <a:buFont typeface="Arial" panose="020B0604020202020204" pitchFamily="34" charset="0"/>
              <a:buChar char="•"/>
              <a:tabLst/>
              <a:defRPr/>
            </a:pPr>
            <a:r>
              <a:rPr kumimoji="0" lang="en-GB" sz="1700" b="0" i="0" u="none" strike="noStrike" kern="1200" cap="none" spc="0" normalizeH="0" baseline="0" noProof="0" dirty="0">
                <a:ln>
                  <a:noFill/>
                </a:ln>
                <a:solidFill>
                  <a:srgbClr val="000000">
                    <a:lumMod val="75000"/>
                    <a:lumOff val="25000"/>
                  </a:srgbClr>
                </a:solidFill>
                <a:effectLst/>
                <a:uLnTx/>
                <a:uFillTx/>
                <a:latin typeface="Avenir Next LT Pro" panose="020B0504020202020204" pitchFamily="34" charset="77"/>
                <a:ea typeface="+mn-ea"/>
                <a:cs typeface="+mn-cs"/>
              </a:rPr>
              <a:t>DLC grounded, TOP and DRIFT connected to HV</a:t>
            </a:r>
          </a:p>
          <a:p>
            <a:pPr marL="285750" marR="0" lvl="0" indent="-285750" algn="l" defTabSz="914400" rtl="0" eaLnBrk="1" fontAlgn="auto" latinLnBrk="0" hangingPunct="1">
              <a:lnSpc>
                <a:spcPct val="100000"/>
              </a:lnSpc>
              <a:spcBef>
                <a:spcPts val="600"/>
              </a:spcBef>
              <a:spcAft>
                <a:spcPts val="0"/>
              </a:spcAft>
              <a:buClr>
                <a:srgbClr val="000000"/>
              </a:buClr>
              <a:buSzTx/>
              <a:buFont typeface="Arial" panose="020B0604020202020204" pitchFamily="34" charset="0"/>
              <a:buChar char="•"/>
              <a:tabLst/>
              <a:defRPr/>
            </a:pPr>
            <a:r>
              <a:rPr kumimoji="0" lang="en-GB" sz="1700" b="0" i="0" u="none" strike="noStrike" kern="1200" cap="none" spc="0" normalizeH="0" baseline="0" noProof="0" dirty="0">
                <a:ln>
                  <a:noFill/>
                </a:ln>
                <a:solidFill>
                  <a:srgbClr val="000000">
                    <a:lumMod val="75000"/>
                    <a:lumOff val="25000"/>
                  </a:srgbClr>
                </a:solidFill>
                <a:effectLst/>
                <a:uLnTx/>
                <a:uFillTx/>
                <a:latin typeface="Avenir Next LT Pro" panose="020B0504020202020204" pitchFamily="34" charset="77"/>
                <a:ea typeface="+mn-ea"/>
                <a:cs typeface="+mn-cs"/>
              </a:rPr>
              <a:t>Gas Mixture </a:t>
            </a:r>
            <a:r>
              <a:rPr kumimoji="0" lang="en-GB" sz="1700" b="1" i="0" u="none" strike="noStrike" kern="1200" cap="none" spc="0" normalizeH="0" baseline="0" noProof="0" dirty="0" err="1">
                <a:ln>
                  <a:noFill/>
                </a:ln>
                <a:solidFill>
                  <a:srgbClr val="EC008C"/>
                </a:solidFill>
                <a:effectLst/>
                <a:uLnTx/>
                <a:uFillTx/>
                <a:latin typeface="Avenir Next LT Pro Demi" panose="020B0504020202020204" pitchFamily="34" charset="77"/>
                <a:ea typeface="+mn-ea"/>
                <a:cs typeface="+mn-cs"/>
              </a:rPr>
              <a:t>Ar</a:t>
            </a:r>
            <a:r>
              <a:rPr kumimoji="0" lang="en-GB" sz="1700" b="1" i="0" u="none" strike="noStrike" kern="1200" cap="none" spc="0" normalizeH="0" baseline="0" noProof="0" dirty="0">
                <a:ln>
                  <a:noFill/>
                </a:ln>
                <a:solidFill>
                  <a:srgbClr val="EC008C"/>
                </a:solidFill>
                <a:effectLst/>
                <a:uLnTx/>
                <a:uFillTx/>
                <a:latin typeface="Avenir Next LT Pro Demi" panose="020B0504020202020204" pitchFamily="34" charset="77"/>
                <a:ea typeface="+mn-ea"/>
                <a:cs typeface="+mn-cs"/>
              </a:rPr>
              <a:t> CO</a:t>
            </a:r>
            <a:r>
              <a:rPr kumimoji="0" lang="en-GB" sz="1700" b="1" i="0" u="none" strike="noStrike" kern="1200" cap="none" spc="0" normalizeH="0" baseline="-25000" noProof="0" dirty="0">
                <a:ln>
                  <a:noFill/>
                </a:ln>
                <a:solidFill>
                  <a:srgbClr val="EC008C"/>
                </a:solidFill>
                <a:effectLst/>
                <a:uLnTx/>
                <a:uFillTx/>
                <a:latin typeface="Avenir Next LT Pro Demi" panose="020B0504020202020204" pitchFamily="34" charset="77"/>
                <a:ea typeface="+mn-ea"/>
                <a:cs typeface="+mn-cs"/>
              </a:rPr>
              <a:t>2</a:t>
            </a:r>
            <a:r>
              <a:rPr kumimoji="0" lang="en-GB" sz="1700" b="1" i="0" u="none" strike="noStrike" kern="1200" cap="none" spc="0" normalizeH="0" baseline="0" noProof="0" dirty="0">
                <a:ln>
                  <a:noFill/>
                </a:ln>
                <a:solidFill>
                  <a:srgbClr val="EC008C"/>
                </a:solidFill>
                <a:effectLst/>
                <a:uLnTx/>
                <a:uFillTx/>
                <a:latin typeface="Avenir Next LT Pro Demi" panose="020B0504020202020204" pitchFamily="34" charset="77"/>
                <a:ea typeface="+mn-ea"/>
                <a:cs typeface="+mn-cs"/>
              </a:rPr>
              <a:t> CF</a:t>
            </a:r>
            <a:r>
              <a:rPr kumimoji="0" lang="en-GB" sz="1700" b="1" i="0" u="none" strike="noStrike" kern="1200" cap="none" spc="0" normalizeH="0" baseline="-25000" noProof="0" dirty="0">
                <a:ln>
                  <a:noFill/>
                </a:ln>
                <a:solidFill>
                  <a:srgbClr val="EC008C"/>
                </a:solidFill>
                <a:effectLst/>
                <a:uLnTx/>
                <a:uFillTx/>
                <a:latin typeface="Avenir Next LT Pro Demi" panose="020B0504020202020204" pitchFamily="34" charset="77"/>
                <a:ea typeface="+mn-ea"/>
                <a:cs typeface="+mn-cs"/>
              </a:rPr>
              <a:t>4</a:t>
            </a:r>
            <a:r>
              <a:rPr kumimoji="0" lang="en-GB" sz="1700" b="1" i="0" u="none" strike="noStrike" kern="1200" cap="none" spc="0" normalizeH="0" baseline="0" noProof="0" dirty="0">
                <a:ln>
                  <a:noFill/>
                </a:ln>
                <a:solidFill>
                  <a:srgbClr val="EC008C"/>
                </a:solidFill>
                <a:effectLst/>
                <a:uLnTx/>
                <a:uFillTx/>
                <a:latin typeface="Avenir Next LT Pro Demi" panose="020B0504020202020204" pitchFamily="34" charset="77"/>
                <a:ea typeface="+mn-ea"/>
                <a:cs typeface="+mn-cs"/>
              </a:rPr>
              <a:t> 45/15/40</a:t>
            </a:r>
          </a:p>
        </p:txBody>
      </p:sp>
      <p:pic>
        <p:nvPicPr>
          <p:cNvPr id="21" name="Picture 20">
            <a:extLst>
              <a:ext uri="{FF2B5EF4-FFF2-40B4-BE49-F238E27FC236}">
                <a16:creationId xmlns:a16="http://schemas.microsoft.com/office/drawing/2014/main" id="{A09E5F5A-3230-8966-B9BE-409C72FD93B9}"/>
              </a:ext>
            </a:extLst>
          </p:cNvPr>
          <p:cNvPicPr>
            <a:picLocks noChangeAspect="1"/>
          </p:cNvPicPr>
          <p:nvPr/>
        </p:nvPicPr>
        <p:blipFill>
          <a:blip r:embed="rId3"/>
          <a:srcRect l="5700" r="5419" b="5684"/>
          <a:stretch/>
        </p:blipFill>
        <p:spPr>
          <a:xfrm>
            <a:off x="273702" y="1716170"/>
            <a:ext cx="2319934" cy="2449221"/>
          </a:xfrm>
          <a:prstGeom prst="rect">
            <a:avLst/>
          </a:prstGeom>
        </p:spPr>
      </p:pic>
      <p:sp>
        <p:nvSpPr>
          <p:cNvPr id="15" name="TextBox 14">
            <a:extLst>
              <a:ext uri="{FF2B5EF4-FFF2-40B4-BE49-F238E27FC236}">
                <a16:creationId xmlns:a16="http://schemas.microsoft.com/office/drawing/2014/main" id="{81312A4F-54C5-58AF-6440-B3C820954DA4}"/>
              </a:ext>
            </a:extLst>
          </p:cNvPr>
          <p:cNvSpPr txBox="1"/>
          <p:nvPr/>
        </p:nvSpPr>
        <p:spPr>
          <a:xfrm>
            <a:off x="277973" y="964124"/>
            <a:ext cx="7599203" cy="461665"/>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2400" b="1" i="0" u="none" strike="noStrike" kern="1200" cap="none" spc="0" normalizeH="0" baseline="0" noProof="0" dirty="0">
                <a:ln>
                  <a:noFill/>
                </a:ln>
                <a:solidFill>
                  <a:srgbClr val="EC008C"/>
                </a:solidFill>
                <a:effectLst/>
                <a:uLnTx/>
                <a:uFillTx/>
                <a:latin typeface="Avenir Next LT Pro"/>
                <a:ea typeface="+mn-ea"/>
                <a:cs typeface="+mn-cs"/>
              </a:rPr>
              <a:t>Results, 20 x 20 cm² µ-RWELL</a:t>
            </a:r>
            <a:endParaRPr kumimoji="0" lang="en-US" sz="1800" b="0" i="0" u="none" strike="noStrike" kern="1200" cap="none" spc="0" normalizeH="0" baseline="0" noProof="0" dirty="0">
              <a:ln>
                <a:noFill/>
              </a:ln>
              <a:solidFill>
                <a:srgbClr val="EC008C"/>
              </a:solidFill>
              <a:effectLst/>
              <a:uLnTx/>
              <a:uFillTx/>
              <a:latin typeface="Meiryo"/>
              <a:ea typeface="+mn-ea"/>
              <a:cs typeface="+mn-cs"/>
            </a:endParaRPr>
          </a:p>
        </p:txBody>
      </p:sp>
      <p:pic>
        <p:nvPicPr>
          <p:cNvPr id="17" name="Picture 16" descr="A graph of a voltage&#10;&#10;Description automatically generated">
            <a:extLst>
              <a:ext uri="{FF2B5EF4-FFF2-40B4-BE49-F238E27FC236}">
                <a16:creationId xmlns:a16="http://schemas.microsoft.com/office/drawing/2014/main" id="{9A590771-891B-3394-B520-046ED7121153}"/>
              </a:ext>
            </a:extLst>
          </p:cNvPr>
          <p:cNvPicPr>
            <a:picLocks noChangeAspect="1"/>
          </p:cNvPicPr>
          <p:nvPr/>
        </p:nvPicPr>
        <p:blipFill>
          <a:blip r:embed="rId4"/>
          <a:srcRect t="865" b="865"/>
          <a:stretch/>
        </p:blipFill>
        <p:spPr>
          <a:xfrm>
            <a:off x="2850811" y="1718913"/>
            <a:ext cx="4301449" cy="3165049"/>
          </a:xfrm>
          <a:prstGeom prst="rect">
            <a:avLst/>
          </a:prstGeom>
        </p:spPr>
      </p:pic>
      <p:pic>
        <p:nvPicPr>
          <p:cNvPr id="19" name="Picture 18" descr="A graph of different colored dots&#10;&#10;Description automatically generated">
            <a:extLst>
              <a:ext uri="{FF2B5EF4-FFF2-40B4-BE49-F238E27FC236}">
                <a16:creationId xmlns:a16="http://schemas.microsoft.com/office/drawing/2014/main" id="{89755C01-A07E-276E-7295-A53D2E66F3E4}"/>
              </a:ext>
            </a:extLst>
          </p:cNvPr>
          <p:cNvPicPr>
            <a:picLocks noChangeAspect="1"/>
          </p:cNvPicPr>
          <p:nvPr/>
        </p:nvPicPr>
        <p:blipFill>
          <a:blip r:embed="rId5"/>
          <a:srcRect t="865" b="865"/>
          <a:stretch/>
        </p:blipFill>
        <p:spPr>
          <a:xfrm>
            <a:off x="7375186" y="1718913"/>
            <a:ext cx="4301449" cy="3165049"/>
          </a:xfrm>
          <a:prstGeom prst="rect">
            <a:avLst/>
          </a:prstGeom>
        </p:spPr>
      </p:pic>
    </p:spTree>
    <p:extLst>
      <p:ext uri="{BB962C8B-B14F-4D97-AF65-F5344CB8AC3E}">
        <p14:creationId xmlns:p14="http://schemas.microsoft.com/office/powerpoint/2010/main" val="3087619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49BC379B-DA1A-A043-CF2D-E09D86B61FBA}"/>
              </a:ext>
            </a:extLst>
          </p:cNvPr>
          <p:cNvSpPr>
            <a:spLocks noGrp="1"/>
          </p:cNvSpPr>
          <p:nvPr>
            <p:ph type="title"/>
          </p:nvPr>
        </p:nvSpPr>
        <p:spPr/>
        <p:txBody>
          <a:bodyPr/>
          <a:lstStyle/>
          <a:p>
            <a:r>
              <a:rPr lang="en-IL" sz="3600" dirty="0"/>
              <a:t>Weizmann Institute of Science setup</a:t>
            </a:r>
            <a:br>
              <a:rPr lang="en-IL" sz="3600" dirty="0"/>
            </a:br>
            <a:r>
              <a:rPr lang="en-IL" sz="3600" dirty="0"/>
              <a:t>Comparative study of </a:t>
            </a:r>
            <a:r>
              <a:rPr lang="en-IL" sz="3600" dirty="0">
                <a:latin typeface="Helvetica Neue" panose="02000503000000020004" pitchFamily="2" charset="0"/>
                <a:ea typeface="Helvetica Neue" panose="02000503000000020004" pitchFamily="2" charset="0"/>
                <a:cs typeface="Helvetica Neue" panose="02000503000000020004" pitchFamily="2" charset="0"/>
              </a:rPr>
              <a:t>resistive MPGD technologies</a:t>
            </a:r>
            <a:endParaRPr lang="en-US" dirty="0"/>
          </a:p>
        </p:txBody>
      </p:sp>
      <p:sp>
        <p:nvSpPr>
          <p:cNvPr id="9" name="Date Placeholder 8">
            <a:extLst>
              <a:ext uri="{FF2B5EF4-FFF2-40B4-BE49-F238E27FC236}">
                <a16:creationId xmlns:a16="http://schemas.microsoft.com/office/drawing/2014/main" id="{8CC7AAB7-04FB-D23A-50BD-6A015419C455}"/>
              </a:ext>
            </a:extLst>
          </p:cNvPr>
          <p:cNvSpPr>
            <a:spLocks noGrp="1"/>
          </p:cNvSpPr>
          <p:nvPr>
            <p:ph type="dt" sz="half" idx="10"/>
          </p:nvPr>
        </p:nvSpPr>
        <p:spPr/>
        <p:txBody>
          <a:bodyPr/>
          <a:lstStyle/>
          <a:p>
            <a:fld id="{DCD8B5AC-98CD-4469-8C86-26B7F6057CE4}" type="datetime1">
              <a:rPr lang="en-US" smtClean="0"/>
              <a:t>10/3/2024</a:t>
            </a:fld>
            <a:endParaRPr lang="en-IL"/>
          </a:p>
        </p:txBody>
      </p:sp>
      <p:sp>
        <p:nvSpPr>
          <p:cNvPr id="11" name="Footer Placeholder 10">
            <a:extLst>
              <a:ext uri="{FF2B5EF4-FFF2-40B4-BE49-F238E27FC236}">
                <a16:creationId xmlns:a16="http://schemas.microsoft.com/office/drawing/2014/main" id="{352DB193-EA75-5BBD-0CFD-63082C05F0E3}"/>
              </a:ext>
            </a:extLst>
          </p:cNvPr>
          <p:cNvSpPr>
            <a:spLocks noGrp="1"/>
          </p:cNvSpPr>
          <p:nvPr>
            <p:ph type="ftr" sz="quarter" idx="11"/>
          </p:nvPr>
        </p:nvSpPr>
        <p:spPr/>
        <p:txBody>
          <a:bodyPr/>
          <a:lstStyle/>
          <a:p>
            <a:r>
              <a:rPr lang="en-IL"/>
              <a:t>Karl Jonathan Flöthner: +41754110839, Yorgos Tsipolitis: +41754118992</a:t>
            </a:r>
          </a:p>
        </p:txBody>
      </p:sp>
      <p:sp>
        <p:nvSpPr>
          <p:cNvPr id="15" name="Slide Number Placeholder 14">
            <a:extLst>
              <a:ext uri="{FF2B5EF4-FFF2-40B4-BE49-F238E27FC236}">
                <a16:creationId xmlns:a16="http://schemas.microsoft.com/office/drawing/2014/main" id="{5C7BC50F-B1C3-B8C2-E38E-71D619EDA0C8}"/>
              </a:ext>
            </a:extLst>
          </p:cNvPr>
          <p:cNvSpPr>
            <a:spLocks noGrp="1"/>
          </p:cNvSpPr>
          <p:nvPr>
            <p:ph type="sldNum" sz="quarter" idx="12"/>
          </p:nvPr>
        </p:nvSpPr>
        <p:spPr/>
        <p:txBody>
          <a:bodyPr/>
          <a:lstStyle/>
          <a:p>
            <a:fld id="{2E32590A-D146-664B-91D3-3695CE58ACF6}" type="slidenum">
              <a:rPr lang="en-IL" smtClean="0"/>
              <a:t>12</a:t>
            </a:fld>
            <a:endParaRPr lang="en-IL"/>
          </a:p>
        </p:txBody>
      </p:sp>
      <p:pic>
        <p:nvPicPr>
          <p:cNvPr id="3" name="Google Shape;36;p5">
            <a:extLst>
              <a:ext uri="{FF2B5EF4-FFF2-40B4-BE49-F238E27FC236}">
                <a16:creationId xmlns:a16="http://schemas.microsoft.com/office/drawing/2014/main" id="{07D5A9E8-5053-809D-C0D8-F18B1238339C}"/>
              </a:ext>
            </a:extLst>
          </p:cNvPr>
          <p:cNvPicPr preferRelativeResize="0">
            <a:picLocks noChangeAspect="1"/>
          </p:cNvPicPr>
          <p:nvPr/>
        </p:nvPicPr>
        <p:blipFill>
          <a:blip r:embed="rId3">
            <a:alphaModFix/>
          </a:blip>
          <a:stretch>
            <a:fillRect/>
          </a:stretch>
        </p:blipFill>
        <p:spPr>
          <a:xfrm>
            <a:off x="0" y="1689001"/>
            <a:ext cx="4428000" cy="1395442"/>
          </a:xfrm>
          <a:prstGeom prst="rect">
            <a:avLst/>
          </a:prstGeom>
          <a:noFill/>
          <a:ln w="9525" cap="flat" cmpd="sng">
            <a:solidFill>
              <a:srgbClr val="AF7B51"/>
            </a:solidFill>
            <a:prstDash val="solid"/>
            <a:round/>
            <a:headEnd type="none" w="sm" len="sm"/>
            <a:tailEnd type="none" w="sm" len="sm"/>
          </a:ln>
        </p:spPr>
      </p:pic>
      <p:pic>
        <p:nvPicPr>
          <p:cNvPr id="4" name="Google Shape;37;p5">
            <a:extLst>
              <a:ext uri="{FF2B5EF4-FFF2-40B4-BE49-F238E27FC236}">
                <a16:creationId xmlns:a16="http://schemas.microsoft.com/office/drawing/2014/main" id="{A9AB231D-560E-ADB7-FF01-6E576FE4982D}"/>
              </a:ext>
            </a:extLst>
          </p:cNvPr>
          <p:cNvPicPr preferRelativeResize="0">
            <a:picLocks noChangeAspect="1"/>
          </p:cNvPicPr>
          <p:nvPr/>
        </p:nvPicPr>
        <p:blipFill rotWithShape="1">
          <a:blip r:embed="rId4" cstate="hqprint">
            <a:alphaModFix/>
            <a:extLst>
              <a:ext uri="{28A0092B-C50C-407E-A947-70E740481C1C}">
                <a14:useLocalDpi xmlns:a14="http://schemas.microsoft.com/office/drawing/2010/main"/>
              </a:ext>
            </a:extLst>
          </a:blip>
          <a:srcRect/>
          <a:stretch/>
        </p:blipFill>
        <p:spPr>
          <a:xfrm>
            <a:off x="4512863" y="1635993"/>
            <a:ext cx="3086762" cy="1512000"/>
          </a:xfrm>
          <a:prstGeom prst="rect">
            <a:avLst/>
          </a:prstGeom>
          <a:noFill/>
          <a:ln w="9525" cap="flat" cmpd="sng">
            <a:solidFill>
              <a:srgbClr val="AF7B51"/>
            </a:solidFill>
            <a:prstDash val="solid"/>
            <a:round/>
            <a:headEnd type="none" w="sm" len="sm"/>
            <a:tailEnd type="none" w="sm" len="sm"/>
          </a:ln>
        </p:spPr>
      </p:pic>
      <p:sp>
        <p:nvSpPr>
          <p:cNvPr id="5" name="TextBox 4">
            <a:extLst>
              <a:ext uri="{FF2B5EF4-FFF2-40B4-BE49-F238E27FC236}">
                <a16:creationId xmlns:a16="http://schemas.microsoft.com/office/drawing/2014/main" id="{752DD0FD-DB9E-BF89-2759-91CF0E6B3CAF}"/>
              </a:ext>
            </a:extLst>
          </p:cNvPr>
          <p:cNvSpPr txBox="1"/>
          <p:nvPr/>
        </p:nvSpPr>
        <p:spPr>
          <a:xfrm>
            <a:off x="1272043" y="1348753"/>
            <a:ext cx="188391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L" sz="1800" b="0" i="0" u="none" strike="noStrike" kern="1200" cap="none" spc="0" normalizeH="0" baseline="0" noProof="0" dirty="0">
                <a:ln>
                  <a:noFill/>
                </a:ln>
                <a:solidFill>
                  <a:srgbClr val="C00000"/>
                </a:solidFill>
                <a:effectLst/>
                <a:uLnTx/>
                <a:uFillTx/>
                <a:latin typeface="Aptos" panose="02110004020202020204"/>
                <a:ea typeface="+mn-ea"/>
                <a:cs typeface="+mn-cs"/>
              </a:rPr>
              <a:t>Micromegas, MM</a:t>
            </a:r>
          </a:p>
        </p:txBody>
      </p:sp>
      <p:sp>
        <p:nvSpPr>
          <p:cNvPr id="6" name="TextBox 5">
            <a:extLst>
              <a:ext uri="{FF2B5EF4-FFF2-40B4-BE49-F238E27FC236}">
                <a16:creationId xmlns:a16="http://schemas.microsoft.com/office/drawing/2014/main" id="{DBFBAD89-38B9-7186-3B0B-DA4C45B7768A}"/>
              </a:ext>
            </a:extLst>
          </p:cNvPr>
          <p:cNvSpPr txBox="1"/>
          <p:nvPr/>
        </p:nvSpPr>
        <p:spPr>
          <a:xfrm>
            <a:off x="5547483" y="1224306"/>
            <a:ext cx="101752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L" sz="1800" b="0" i="0" u="none" strike="noStrike" kern="1200" cap="none" spc="0" normalizeH="0" baseline="0" noProof="0" dirty="0">
                <a:ln>
                  <a:noFill/>
                </a:ln>
                <a:solidFill>
                  <a:srgbClr val="C00000"/>
                </a:solidFill>
                <a:effectLst/>
                <a:uLnTx/>
                <a:uFillTx/>
                <a:latin typeface="Aptos" panose="02110004020202020204"/>
                <a:ea typeface="+mn-ea"/>
                <a:cs typeface="+mn-cs"/>
              </a:rPr>
              <a:t>uRWELL</a:t>
            </a:r>
          </a:p>
        </p:txBody>
      </p:sp>
      <p:sp>
        <p:nvSpPr>
          <p:cNvPr id="7" name="TextBox 6">
            <a:extLst>
              <a:ext uri="{FF2B5EF4-FFF2-40B4-BE49-F238E27FC236}">
                <a16:creationId xmlns:a16="http://schemas.microsoft.com/office/drawing/2014/main" id="{B2662147-2798-B841-CF74-D787690E2BCC}"/>
              </a:ext>
            </a:extLst>
          </p:cNvPr>
          <p:cNvSpPr txBox="1"/>
          <p:nvPr/>
        </p:nvSpPr>
        <p:spPr>
          <a:xfrm>
            <a:off x="9153303" y="1384201"/>
            <a:ext cx="102117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L" sz="1800" b="0" i="0" u="none" strike="noStrike" kern="1200" cap="none" spc="0" normalizeH="0" baseline="0" noProof="0" dirty="0">
                <a:ln>
                  <a:noFill/>
                </a:ln>
                <a:solidFill>
                  <a:srgbClr val="C00000"/>
                </a:solidFill>
                <a:effectLst/>
                <a:uLnTx/>
                <a:uFillTx/>
                <a:latin typeface="Aptos" panose="02110004020202020204"/>
                <a:ea typeface="+mn-ea"/>
                <a:cs typeface="+mn-cs"/>
              </a:rPr>
              <a:t>RPWELL</a:t>
            </a:r>
          </a:p>
        </p:txBody>
      </p:sp>
      <p:pic>
        <p:nvPicPr>
          <p:cNvPr id="8" name="Picture 7">
            <a:extLst>
              <a:ext uri="{FF2B5EF4-FFF2-40B4-BE49-F238E27FC236}">
                <a16:creationId xmlns:a16="http://schemas.microsoft.com/office/drawing/2014/main" id="{E8D9DCC4-04F3-FADB-14A8-BB389D2A8718}"/>
              </a:ext>
            </a:extLst>
          </p:cNvPr>
          <p:cNvPicPr>
            <a:picLocks noChangeAspect="1"/>
          </p:cNvPicPr>
          <p:nvPr/>
        </p:nvPicPr>
        <p:blipFill>
          <a:blip r:embed="rId5"/>
          <a:stretch>
            <a:fillRect/>
          </a:stretch>
        </p:blipFill>
        <p:spPr>
          <a:xfrm>
            <a:off x="7132340" y="1503550"/>
            <a:ext cx="5063102" cy="1800000"/>
          </a:xfrm>
          <a:prstGeom prst="rect">
            <a:avLst/>
          </a:prstGeom>
        </p:spPr>
      </p:pic>
      <p:sp>
        <p:nvSpPr>
          <p:cNvPr id="10" name="TextBox 9">
            <a:extLst>
              <a:ext uri="{FF2B5EF4-FFF2-40B4-BE49-F238E27FC236}">
                <a16:creationId xmlns:a16="http://schemas.microsoft.com/office/drawing/2014/main" id="{48893AC9-702E-1B5B-1D3D-4623CD9557E3}"/>
              </a:ext>
            </a:extLst>
          </p:cNvPr>
          <p:cNvSpPr txBox="1"/>
          <p:nvPr/>
        </p:nvSpPr>
        <p:spPr>
          <a:xfrm>
            <a:off x="574076" y="3181014"/>
            <a:ext cx="8383817" cy="304698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ptos" panose="02110004020202020204"/>
                <a:ea typeface="+mn-ea"/>
                <a:cs typeface="+mn-cs"/>
              </a:rPr>
              <a:t>Single stage resistive MPGD: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Aptos" panose="02110004020202020204"/>
                <a:ea typeface="+mn-ea"/>
                <a:cs typeface="+mn-cs"/>
              </a:rPr>
              <a:t>S</a:t>
            </a:r>
            <a:r>
              <a:rPr kumimoji="0" lang="en-IL" sz="1600" b="0" i="0" u="none" strike="noStrike" kern="1200" cap="none" spc="0" normalizeH="0" baseline="0" noProof="0" dirty="0">
                <a:ln>
                  <a:noFill/>
                </a:ln>
                <a:solidFill>
                  <a:prstClr val="black"/>
                </a:solidFill>
                <a:effectLst/>
                <a:uLnTx/>
                <a:uFillTx/>
                <a:latin typeface="Aptos" panose="02110004020202020204"/>
                <a:ea typeface="+mn-ea"/>
                <a:cs typeface="+mn-cs"/>
              </a:rPr>
              <a:t>ingle stage amplification</a:t>
            </a:r>
            <a:endParaRPr kumimoji="0" lang="en-US" sz="16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Aptos" panose="02110004020202020204"/>
                <a:ea typeface="+mn-ea"/>
                <a:cs typeface="+mn-cs"/>
              </a:rPr>
              <a:t>Lower material budget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Aptos" panose="02110004020202020204"/>
                <a:ea typeface="+mn-ea"/>
                <a:cs typeface="+mn-cs"/>
              </a:rPr>
              <a:t>Simpler power supplying scheme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Aptos" panose="02110004020202020204"/>
                <a:ea typeface="+mn-ea"/>
                <a:cs typeface="+mn-cs"/>
              </a:rPr>
              <a:t>Resistive layer/plate to protect the electronics from discharges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Aptos" panose="02110004020202020204"/>
                <a:ea typeface="+mn-ea"/>
                <a:cs typeface="+mn-cs"/>
              </a:rPr>
              <a:t>Potentially a sampling element digital hadronic calorimeters with fine 3D segmentation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ptos" panose="02110004020202020204"/>
                <a:ea typeface="+mn-ea"/>
                <a:cs typeface="+mn-cs"/>
              </a:rPr>
              <a:t>	in fact, it is a complementary study to RD51 Common project [1])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ptos" panose="02110004020202020204"/>
                <a:ea typeface="+mn-ea"/>
                <a:cs typeface="+mn-cs"/>
              </a:rPr>
              <a:t>No systematic characterization in controlled environment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ptos" panose="02110004020202020204"/>
                <a:ea typeface="+mn-ea"/>
                <a:cs typeface="+mn-cs"/>
                <a:sym typeface="Wingdings" pitchFamily="2" charset="2"/>
              </a:rPr>
              <a:t> Goal of the study: to compare the performance of the three technologies with identical readout in similar operational conditions</a:t>
            </a:r>
          </a:p>
        </p:txBody>
      </p:sp>
      <p:sp>
        <p:nvSpPr>
          <p:cNvPr id="12" name="TextBox 11">
            <a:extLst>
              <a:ext uri="{FF2B5EF4-FFF2-40B4-BE49-F238E27FC236}">
                <a16:creationId xmlns:a16="http://schemas.microsoft.com/office/drawing/2014/main" id="{015B9150-0102-27E9-6178-D036EC50C8F1}"/>
              </a:ext>
            </a:extLst>
          </p:cNvPr>
          <p:cNvSpPr txBox="1"/>
          <p:nvPr/>
        </p:nvSpPr>
        <p:spPr>
          <a:xfrm>
            <a:off x="890735" y="6552128"/>
            <a:ext cx="10410531"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L" sz="1400" b="0" i="0" u="none" strike="noStrike" kern="1200" cap="none" spc="0" normalizeH="0" baseline="0" noProof="0" dirty="0">
                <a:ln>
                  <a:noFill/>
                </a:ln>
                <a:solidFill>
                  <a:srgbClr val="0F9ED5">
                    <a:lumMod val="75000"/>
                  </a:srgbClr>
                </a:solidFill>
                <a:effectLst/>
                <a:uLnTx/>
                <a:uFillTx/>
                <a:latin typeface="Aptos" panose="02110004020202020204"/>
                <a:ea typeface="+mn-ea"/>
                <a:cs typeface="+mn-cs"/>
              </a:rPr>
              <a:t>[1] </a:t>
            </a:r>
            <a:r>
              <a:rPr kumimoji="0" lang="en-US" sz="1400" b="0" i="0" u="none" strike="noStrike" kern="1200" cap="none" spc="0" normalizeH="0" baseline="0" noProof="0" dirty="0">
                <a:ln>
                  <a:noFill/>
                </a:ln>
                <a:solidFill>
                  <a:srgbClr val="0F9ED5">
                    <a:lumMod val="75000"/>
                  </a:srgbClr>
                </a:solidFill>
                <a:effectLst/>
                <a:uLnTx/>
                <a:uFillTx/>
                <a:latin typeface="Aptos" panose="02110004020202020204"/>
                <a:ea typeface="+mn-ea"/>
                <a:cs typeface="+mn-cs"/>
                <a:hlinkClick r:id="rId6">
                  <a:extLst>
                    <a:ext uri="{A12FA001-AC4F-418D-AE19-62706E023703}">
                      <ahyp:hlinkClr xmlns:ahyp="http://schemas.microsoft.com/office/drawing/2018/hyperlinkcolor" val="tx"/>
                    </a:ext>
                  </a:extLst>
                </a:hlinkClick>
              </a:rPr>
              <a:t>https://indico.cern.ch/event/1368231/timetable/?view=standard#33-mpgd-hgcal-multipattern-gas</a:t>
            </a:r>
            <a:r>
              <a:rPr kumimoji="0" lang="en-US" sz="1400" b="0" i="0" u="none" strike="noStrike" kern="1200" cap="none" spc="0" normalizeH="0" baseline="0" noProof="0" dirty="0">
                <a:ln>
                  <a:noFill/>
                </a:ln>
                <a:solidFill>
                  <a:srgbClr val="0F9ED5">
                    <a:lumMod val="75000"/>
                  </a:srgbClr>
                </a:solidFill>
                <a:effectLst/>
                <a:uLnTx/>
                <a:uFillTx/>
                <a:latin typeface="Aptos" panose="02110004020202020204"/>
                <a:ea typeface="+mn-ea"/>
                <a:cs typeface="+mn-cs"/>
              </a:rPr>
              <a:t> </a:t>
            </a:r>
            <a:endParaRPr kumimoji="0" lang="en-IL" sz="1400" b="0" i="0" u="none" strike="noStrike" kern="1200" cap="none" spc="0" normalizeH="0" baseline="0" noProof="0" dirty="0">
              <a:ln>
                <a:noFill/>
              </a:ln>
              <a:solidFill>
                <a:srgbClr val="0F9ED5">
                  <a:lumMod val="75000"/>
                </a:srgbClr>
              </a:solidFill>
              <a:effectLst/>
              <a:uLnTx/>
              <a:uFillTx/>
              <a:latin typeface="Aptos" panose="02110004020202020204"/>
              <a:ea typeface="+mn-ea"/>
              <a:cs typeface="+mn-cs"/>
            </a:endParaRPr>
          </a:p>
        </p:txBody>
      </p:sp>
      <p:pic>
        <p:nvPicPr>
          <p:cNvPr id="13" name="Google Shape;112;p11">
            <a:extLst>
              <a:ext uri="{FF2B5EF4-FFF2-40B4-BE49-F238E27FC236}">
                <a16:creationId xmlns:a16="http://schemas.microsoft.com/office/drawing/2014/main" id="{452705B9-0014-BEF3-6D59-EADA92415483}"/>
              </a:ext>
            </a:extLst>
          </p:cNvPr>
          <p:cNvPicPr preferRelativeResize="0">
            <a:picLocks noChangeAspect="1"/>
          </p:cNvPicPr>
          <p:nvPr/>
        </p:nvPicPr>
        <p:blipFill rotWithShape="1">
          <a:blip r:embed="rId7" cstate="hqprint">
            <a:alphaModFix/>
            <a:extLst>
              <a:ext uri="{28A0092B-C50C-407E-A947-70E740481C1C}">
                <a14:useLocalDpi xmlns:a14="http://schemas.microsoft.com/office/drawing/2010/main"/>
              </a:ext>
            </a:extLst>
          </a:blip>
          <a:srcRect/>
          <a:stretch/>
        </p:blipFill>
        <p:spPr>
          <a:xfrm>
            <a:off x="9759824" y="3258497"/>
            <a:ext cx="1662651" cy="1470535"/>
          </a:xfrm>
          <a:prstGeom prst="rect">
            <a:avLst/>
          </a:prstGeom>
          <a:noFill/>
          <a:ln>
            <a:noFill/>
          </a:ln>
        </p:spPr>
      </p:pic>
      <p:pic>
        <p:nvPicPr>
          <p:cNvPr id="14" name="Picture 13">
            <a:extLst>
              <a:ext uri="{FF2B5EF4-FFF2-40B4-BE49-F238E27FC236}">
                <a16:creationId xmlns:a16="http://schemas.microsoft.com/office/drawing/2014/main" id="{592AF7E2-7921-B9CD-1C04-18AD7E621C3A}"/>
              </a:ext>
            </a:extLst>
          </p:cNvPr>
          <p:cNvPicPr>
            <a:picLocks noChangeAspect="1"/>
          </p:cNvPicPr>
          <p:nvPr/>
        </p:nvPicPr>
        <p:blipFill>
          <a:blip r:embed="rId8"/>
          <a:stretch>
            <a:fillRect/>
          </a:stretch>
        </p:blipFill>
        <p:spPr>
          <a:xfrm>
            <a:off x="9834469" y="4835895"/>
            <a:ext cx="1696294" cy="1470535"/>
          </a:xfrm>
          <a:prstGeom prst="rect">
            <a:avLst/>
          </a:prstGeom>
        </p:spPr>
      </p:pic>
    </p:spTree>
    <p:extLst>
      <p:ext uri="{BB962C8B-B14F-4D97-AF65-F5344CB8AC3E}">
        <p14:creationId xmlns:p14="http://schemas.microsoft.com/office/powerpoint/2010/main" val="676052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C87AE8F4-E64B-F378-2B5A-27771DD57B03}"/>
              </a:ext>
            </a:extLst>
          </p:cNvPr>
          <p:cNvSpPr>
            <a:spLocks noGrp="1"/>
          </p:cNvSpPr>
          <p:nvPr>
            <p:ph type="title"/>
          </p:nvPr>
        </p:nvSpPr>
        <p:spPr>
          <a:xfrm>
            <a:off x="412775" y="182141"/>
            <a:ext cx="11376025" cy="1065742"/>
          </a:xfrm>
        </p:spPr>
        <p:txBody>
          <a:bodyPr/>
          <a:lstStyle/>
          <a:p>
            <a:r>
              <a:rPr lang="en-IL" sz="3600" dirty="0"/>
              <a:t>Weizmann Institute of Science setup</a:t>
            </a:r>
            <a:br>
              <a:rPr lang="en-IL" sz="3600" dirty="0"/>
            </a:br>
            <a:r>
              <a:rPr lang="en-IL" sz="3600" dirty="0"/>
              <a:t>Comparative study of </a:t>
            </a:r>
            <a:r>
              <a:rPr lang="en-IL" sz="3600" dirty="0">
                <a:latin typeface="Helvetica Neue" panose="02000503000000020004" pitchFamily="2" charset="0"/>
                <a:ea typeface="Helvetica Neue" panose="02000503000000020004" pitchFamily="2" charset="0"/>
                <a:cs typeface="Helvetica Neue" panose="02000503000000020004" pitchFamily="2" charset="0"/>
              </a:rPr>
              <a:t>resistive MPGD technologies</a:t>
            </a:r>
            <a:endParaRPr lang="en-US" dirty="0"/>
          </a:p>
        </p:txBody>
      </p:sp>
      <p:sp>
        <p:nvSpPr>
          <p:cNvPr id="4" name="Date Placeholder 3">
            <a:extLst>
              <a:ext uri="{FF2B5EF4-FFF2-40B4-BE49-F238E27FC236}">
                <a16:creationId xmlns:a16="http://schemas.microsoft.com/office/drawing/2014/main" id="{E623E145-5738-072D-5525-9064D11BC2B7}"/>
              </a:ext>
            </a:extLst>
          </p:cNvPr>
          <p:cNvSpPr>
            <a:spLocks noGrp="1"/>
          </p:cNvSpPr>
          <p:nvPr>
            <p:ph type="dt" sz="half" idx="10"/>
          </p:nvPr>
        </p:nvSpPr>
        <p:spPr/>
        <p:txBody>
          <a:bodyPr/>
          <a:lstStyle/>
          <a:p>
            <a:fld id="{E9928417-72E5-45B3-8236-2555B03C7F10}" type="datetime1">
              <a:rPr lang="en-US" smtClean="0"/>
              <a:t>10/3/2024</a:t>
            </a:fld>
            <a:endParaRPr lang="en-IL"/>
          </a:p>
        </p:txBody>
      </p:sp>
      <p:sp>
        <p:nvSpPr>
          <p:cNvPr id="7" name="Footer Placeholder 6">
            <a:extLst>
              <a:ext uri="{FF2B5EF4-FFF2-40B4-BE49-F238E27FC236}">
                <a16:creationId xmlns:a16="http://schemas.microsoft.com/office/drawing/2014/main" id="{4A7061A6-64D4-FB70-EA98-5942A4A2DFD4}"/>
              </a:ext>
            </a:extLst>
          </p:cNvPr>
          <p:cNvSpPr>
            <a:spLocks noGrp="1"/>
          </p:cNvSpPr>
          <p:nvPr>
            <p:ph type="ftr" sz="quarter" idx="11"/>
          </p:nvPr>
        </p:nvSpPr>
        <p:spPr/>
        <p:txBody>
          <a:bodyPr/>
          <a:lstStyle/>
          <a:p>
            <a:r>
              <a:rPr lang="en-IL"/>
              <a:t>Karl Jonathan Flöthner: +41754110839, Yorgos Tsipolitis: +41754118992</a:t>
            </a:r>
          </a:p>
        </p:txBody>
      </p:sp>
      <p:sp>
        <p:nvSpPr>
          <p:cNvPr id="11" name="Slide Number Placeholder 10">
            <a:extLst>
              <a:ext uri="{FF2B5EF4-FFF2-40B4-BE49-F238E27FC236}">
                <a16:creationId xmlns:a16="http://schemas.microsoft.com/office/drawing/2014/main" id="{E1E9F931-0BF9-B49F-493C-18E9EA9839C0}"/>
              </a:ext>
            </a:extLst>
          </p:cNvPr>
          <p:cNvSpPr>
            <a:spLocks noGrp="1"/>
          </p:cNvSpPr>
          <p:nvPr>
            <p:ph type="sldNum" sz="quarter" idx="12"/>
          </p:nvPr>
        </p:nvSpPr>
        <p:spPr/>
        <p:txBody>
          <a:bodyPr/>
          <a:lstStyle/>
          <a:p>
            <a:fld id="{2E32590A-D146-664B-91D3-3695CE58ACF6}" type="slidenum">
              <a:rPr lang="en-IL" smtClean="0"/>
              <a:t>13</a:t>
            </a:fld>
            <a:endParaRPr lang="en-IL"/>
          </a:p>
        </p:txBody>
      </p:sp>
      <p:pic>
        <p:nvPicPr>
          <p:cNvPr id="3" name="Picture 2" descr="A machine with many wires&#10;&#10;Description automatically generated">
            <a:extLst>
              <a:ext uri="{FF2B5EF4-FFF2-40B4-BE49-F238E27FC236}">
                <a16:creationId xmlns:a16="http://schemas.microsoft.com/office/drawing/2014/main" id="{5467F247-9076-650A-4712-1F3F5A1F574E}"/>
              </a:ext>
            </a:extLst>
          </p:cNvPr>
          <p:cNvPicPr>
            <a:picLocks noChangeAspect="1"/>
          </p:cNvPicPr>
          <p:nvPr/>
        </p:nvPicPr>
        <p:blipFill>
          <a:blip r:embed="rId2"/>
          <a:srcRect t="31334"/>
          <a:stretch/>
        </p:blipFill>
        <p:spPr>
          <a:xfrm>
            <a:off x="403200" y="1295958"/>
            <a:ext cx="4893248" cy="2520000"/>
          </a:xfrm>
          <a:prstGeom prst="rect">
            <a:avLst/>
          </a:prstGeom>
        </p:spPr>
      </p:pic>
      <p:sp>
        <p:nvSpPr>
          <p:cNvPr id="5" name="TextBox 4">
            <a:extLst>
              <a:ext uri="{FF2B5EF4-FFF2-40B4-BE49-F238E27FC236}">
                <a16:creationId xmlns:a16="http://schemas.microsoft.com/office/drawing/2014/main" id="{30363EED-670D-AB49-BEB3-76CFB3F69B9D}"/>
              </a:ext>
            </a:extLst>
          </p:cNvPr>
          <p:cNvSpPr txBox="1"/>
          <p:nvPr/>
        </p:nvSpPr>
        <p:spPr>
          <a:xfrm>
            <a:off x="403200" y="3922732"/>
            <a:ext cx="5211891" cy="2246769"/>
          </a:xfrm>
          <a:prstGeom prst="rect">
            <a:avLst/>
          </a:prstGeom>
          <a:noFill/>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rPr>
              <a:t>Common VMM3a-SRS readout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rPr>
              <a:t>DRD1 (triple GEM) tracker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rPr>
              <a:t>2688 total channels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rPr>
              <a:t>Mounted on DESY table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rPr>
              <a:t>Gas mixtures: ArCO2iC4H10, ArCO2, ArCO2CF4</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rPr>
              <a:t>Measurements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rPr>
              <a:t>Efficiency scan (vs. amplification voltage, vs drift field) with muons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rPr>
              <a:t>Rate scan with </a:t>
            </a:r>
            <a:r>
              <a:rPr kumimoji="0" lang="en-US" sz="1400" b="0" i="0" u="none" strike="noStrike" kern="1200" cap="none" spc="0" normalizeH="0" baseline="0" noProof="0" dirty="0" err="1">
                <a:ln>
                  <a:noFill/>
                </a:ln>
                <a:solidFill>
                  <a:prstClr val="black"/>
                </a:solidFill>
                <a:effectLst/>
                <a:uLnTx/>
                <a:uFillTx/>
                <a:latin typeface="Aptos" panose="02110004020202020204"/>
                <a:ea typeface="+mn-ea"/>
                <a:cs typeface="+mn-cs"/>
              </a:rPr>
              <a:t>pions</a:t>
            </a:r>
            <a:endPar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ptos" panose="02110004020202020204"/>
                <a:ea typeface="+mn-ea"/>
                <a:cs typeface="+mn-cs"/>
              </a:rPr>
              <a:t>Uniformity scan across the area </a:t>
            </a:r>
          </a:p>
        </p:txBody>
      </p:sp>
      <p:pic>
        <p:nvPicPr>
          <p:cNvPr id="6" name="Picture 5" descr="A graph of a diagram&#10;&#10;Description automatically generated with medium confidence">
            <a:extLst>
              <a:ext uri="{FF2B5EF4-FFF2-40B4-BE49-F238E27FC236}">
                <a16:creationId xmlns:a16="http://schemas.microsoft.com/office/drawing/2014/main" id="{169AD633-7E2B-AE03-676C-46FF16AEA11B}"/>
              </a:ext>
            </a:extLst>
          </p:cNvPr>
          <p:cNvPicPr>
            <a:picLocks noChangeAspect="1"/>
          </p:cNvPicPr>
          <p:nvPr/>
        </p:nvPicPr>
        <p:blipFill>
          <a:blip r:embed="rId3"/>
          <a:stretch>
            <a:fillRect/>
          </a:stretch>
        </p:blipFill>
        <p:spPr>
          <a:xfrm>
            <a:off x="5740396" y="1115958"/>
            <a:ext cx="6215237" cy="2700000"/>
          </a:xfrm>
          <a:prstGeom prst="rect">
            <a:avLst/>
          </a:prstGeom>
        </p:spPr>
      </p:pic>
      <p:pic>
        <p:nvPicPr>
          <p:cNvPr id="8" name="Picture 7">
            <a:extLst>
              <a:ext uri="{FF2B5EF4-FFF2-40B4-BE49-F238E27FC236}">
                <a16:creationId xmlns:a16="http://schemas.microsoft.com/office/drawing/2014/main" id="{BBBC41F0-4A0F-AE22-67A7-2572019C433C}"/>
              </a:ext>
            </a:extLst>
          </p:cNvPr>
          <p:cNvPicPr>
            <a:picLocks noChangeAspect="1"/>
          </p:cNvPicPr>
          <p:nvPr/>
        </p:nvPicPr>
        <p:blipFill>
          <a:blip r:embed="rId4"/>
          <a:stretch>
            <a:fillRect/>
          </a:stretch>
        </p:blipFill>
        <p:spPr>
          <a:xfrm>
            <a:off x="10020395" y="3829968"/>
            <a:ext cx="2060542" cy="1980000"/>
          </a:xfrm>
          <a:prstGeom prst="rect">
            <a:avLst/>
          </a:prstGeom>
        </p:spPr>
      </p:pic>
      <p:pic>
        <p:nvPicPr>
          <p:cNvPr id="9" name="Picture 8">
            <a:extLst>
              <a:ext uri="{FF2B5EF4-FFF2-40B4-BE49-F238E27FC236}">
                <a16:creationId xmlns:a16="http://schemas.microsoft.com/office/drawing/2014/main" id="{E2F41A8B-7898-63E7-C9F0-F316F5297CE6}"/>
              </a:ext>
            </a:extLst>
          </p:cNvPr>
          <p:cNvPicPr>
            <a:picLocks noChangeAspect="1"/>
          </p:cNvPicPr>
          <p:nvPr/>
        </p:nvPicPr>
        <p:blipFill>
          <a:blip r:embed="rId5"/>
          <a:stretch>
            <a:fillRect/>
          </a:stretch>
        </p:blipFill>
        <p:spPr>
          <a:xfrm>
            <a:off x="7888798" y="3829968"/>
            <a:ext cx="2060542" cy="1980000"/>
          </a:xfrm>
          <a:prstGeom prst="rect">
            <a:avLst/>
          </a:prstGeom>
        </p:spPr>
      </p:pic>
      <p:pic>
        <p:nvPicPr>
          <p:cNvPr id="10" name="Picture 9">
            <a:extLst>
              <a:ext uri="{FF2B5EF4-FFF2-40B4-BE49-F238E27FC236}">
                <a16:creationId xmlns:a16="http://schemas.microsoft.com/office/drawing/2014/main" id="{44FBB841-3B0B-C395-7914-CF29789F8893}"/>
              </a:ext>
            </a:extLst>
          </p:cNvPr>
          <p:cNvPicPr>
            <a:picLocks noChangeAspect="1"/>
          </p:cNvPicPr>
          <p:nvPr/>
        </p:nvPicPr>
        <p:blipFill>
          <a:blip r:embed="rId6"/>
          <a:stretch>
            <a:fillRect/>
          </a:stretch>
        </p:blipFill>
        <p:spPr>
          <a:xfrm>
            <a:off x="5757203" y="3829968"/>
            <a:ext cx="2060540" cy="1980000"/>
          </a:xfrm>
          <a:prstGeom prst="rect">
            <a:avLst/>
          </a:prstGeom>
        </p:spPr>
      </p:pic>
    </p:spTree>
    <p:extLst>
      <p:ext uri="{BB962C8B-B14F-4D97-AF65-F5344CB8AC3E}">
        <p14:creationId xmlns:p14="http://schemas.microsoft.com/office/powerpoint/2010/main" val="1082642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891EA0B-F3BF-E44D-F9D8-E531B6278E0D}"/>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A7424A1-EA53-419A-9207-9F75FB52FD33}"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Footer Placeholder 2">
            <a:extLst>
              <a:ext uri="{FF2B5EF4-FFF2-40B4-BE49-F238E27FC236}">
                <a16:creationId xmlns:a16="http://schemas.microsoft.com/office/drawing/2014/main" id="{AEBF8A98-D1B6-2606-D75F-A6C6AAC2CC8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68EA882C-49ED-1B14-8332-F75E537C284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Content Placeholder 8">
            <a:extLst>
              <a:ext uri="{FF2B5EF4-FFF2-40B4-BE49-F238E27FC236}">
                <a16:creationId xmlns:a16="http://schemas.microsoft.com/office/drawing/2014/main" id="{7E7679CC-05A6-C9E2-4632-289EEAFF5D73}"/>
              </a:ext>
            </a:extLst>
          </p:cNvPr>
          <p:cNvSpPr txBox="1">
            <a:spLocks/>
          </p:cNvSpPr>
          <p:nvPr/>
        </p:nvSpPr>
        <p:spPr>
          <a:xfrm>
            <a:off x="412776" y="4866159"/>
            <a:ext cx="11376024" cy="1197590"/>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600" b="0" dirty="0"/>
              <a:t>Nikolaos Charitonidis (beam), Bastien Rae (magnet), Michael Lazzaroni, Sylvain Girod, Vincent Marchand, Francois </a:t>
            </a:r>
            <a:r>
              <a:rPr lang="en-US" sz="1600" b="0" dirty="0" err="1"/>
              <a:t>Grenouilleau</a:t>
            </a:r>
            <a:r>
              <a:rPr lang="en-US" sz="1600" b="0" dirty="0"/>
              <a:t> et </a:t>
            </a:r>
            <a:r>
              <a:rPr lang="en-US" sz="1600" b="0" dirty="0" err="1"/>
              <a:t>l’equipe</a:t>
            </a:r>
            <a:r>
              <a:rPr lang="en-US" sz="1600" b="0" dirty="0"/>
              <a:t>, Silvia Schuh-Erhard (Installation and infrastructure), Alexandre Beynel, Jakub Michal Polak(Survey), David Jaillet, Thierry </a:t>
            </a:r>
            <a:r>
              <a:rPr lang="en-US" sz="1600" b="0" dirty="0" err="1"/>
              <a:t>Erisay</a:t>
            </a:r>
            <a:r>
              <a:rPr lang="en-US" sz="1600" b="0" dirty="0"/>
              <a:t>, Lionel </a:t>
            </a:r>
            <a:r>
              <a:rPr lang="en-US" sz="1600" b="0" dirty="0" err="1"/>
              <a:t>Degasparis</a:t>
            </a:r>
            <a:r>
              <a:rPr lang="en-US" sz="1600" b="0" dirty="0"/>
              <a:t> (Gas Support), Letizia Di Giulio, Henric Wilkens, Nicolas Broca,  Romain Bonnard, (Flammable Gases and safety) Frederic Lionel Aberle, Yann Pierre Pira (RP), Alex Schouten (Safety), Martin Jaekel, Paolo Martinengo, Giuseppe Pezzullo (GIF++).... and to everyone we forgot by mistake</a:t>
            </a:r>
          </a:p>
        </p:txBody>
      </p:sp>
      <p:sp>
        <p:nvSpPr>
          <p:cNvPr id="6" name="Title 7">
            <a:extLst>
              <a:ext uri="{FF2B5EF4-FFF2-40B4-BE49-F238E27FC236}">
                <a16:creationId xmlns:a16="http://schemas.microsoft.com/office/drawing/2014/main" id="{335E033A-3E42-B0C7-5A96-D40B39C83079}"/>
              </a:ext>
            </a:extLst>
          </p:cNvPr>
          <p:cNvSpPr txBox="1">
            <a:spLocks/>
          </p:cNvSpPr>
          <p:nvPr/>
        </p:nvSpPr>
        <p:spPr>
          <a:xfrm>
            <a:off x="407987" y="4240194"/>
            <a:ext cx="11376025" cy="620241"/>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Special thanks to</a:t>
            </a:r>
            <a:br>
              <a:rPr lang="en-US" dirty="0"/>
            </a:br>
            <a:endParaRPr lang="en-US" dirty="0"/>
          </a:p>
        </p:txBody>
      </p:sp>
      <p:sp>
        <p:nvSpPr>
          <p:cNvPr id="7" name="Content Placeholder 8">
            <a:extLst>
              <a:ext uri="{FF2B5EF4-FFF2-40B4-BE49-F238E27FC236}">
                <a16:creationId xmlns:a16="http://schemas.microsoft.com/office/drawing/2014/main" id="{4CA53733-0DF5-ECCF-F7C6-183B16E02A7C}"/>
              </a:ext>
            </a:extLst>
          </p:cNvPr>
          <p:cNvSpPr txBox="1">
            <a:spLocks/>
          </p:cNvSpPr>
          <p:nvPr/>
        </p:nvSpPr>
        <p:spPr>
          <a:xfrm>
            <a:off x="524743" y="3257022"/>
            <a:ext cx="11376024" cy="933224"/>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600" b="0" dirty="0"/>
              <a:t>Good Sharing as usual (at least on our side… we hope GIF++ will share the comment</a:t>
            </a:r>
            <a:r>
              <a:rPr lang="en-US" sz="1600" b="0" dirty="0">
                <a:sym typeface="Wingdings" panose="05000000000000000000" pitchFamily="2" charset="2"/>
              </a:rPr>
              <a:t>)</a:t>
            </a:r>
          </a:p>
          <a:p>
            <a:pPr marL="285750" indent="-285750">
              <a:lnSpc>
                <a:spcPct val="100000"/>
              </a:lnSpc>
              <a:spcBef>
                <a:spcPts val="0"/>
              </a:spcBef>
              <a:spcAft>
                <a:spcPts val="0"/>
              </a:spcAft>
              <a:buFont typeface="Arial" panose="020B0604020202020204" pitchFamily="34" charset="0"/>
              <a:buChar char="•"/>
            </a:pPr>
            <a:r>
              <a:rPr lang="en-US" sz="1600" b="0" dirty="0">
                <a:sym typeface="Wingdings" panose="05000000000000000000" pitchFamily="2" charset="2"/>
              </a:rPr>
              <a:t>Optimized collimator settings in case of three spills and GIF access (PAXNA14404 has reduced limit in access) </a:t>
            </a:r>
            <a:endParaRPr lang="en-US" sz="1600" b="0" dirty="0"/>
          </a:p>
        </p:txBody>
      </p:sp>
      <p:sp>
        <p:nvSpPr>
          <p:cNvPr id="8" name="Title 7">
            <a:extLst>
              <a:ext uri="{FF2B5EF4-FFF2-40B4-BE49-F238E27FC236}">
                <a16:creationId xmlns:a16="http://schemas.microsoft.com/office/drawing/2014/main" id="{283FDD3B-EE72-334E-14A3-14E2C5D8ED45}"/>
              </a:ext>
            </a:extLst>
          </p:cNvPr>
          <p:cNvSpPr txBox="1">
            <a:spLocks/>
          </p:cNvSpPr>
          <p:nvPr/>
        </p:nvSpPr>
        <p:spPr>
          <a:xfrm>
            <a:off x="524743" y="2597106"/>
            <a:ext cx="11376025" cy="62024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Beam Sharing with GIF++</a:t>
            </a:r>
          </a:p>
        </p:txBody>
      </p:sp>
      <p:sp>
        <p:nvSpPr>
          <p:cNvPr id="9" name="Content Placeholder 8">
            <a:extLst>
              <a:ext uri="{FF2B5EF4-FFF2-40B4-BE49-F238E27FC236}">
                <a16:creationId xmlns:a16="http://schemas.microsoft.com/office/drawing/2014/main" id="{6D692DA0-71E2-2042-E181-9A15D4909F12}"/>
              </a:ext>
            </a:extLst>
          </p:cNvPr>
          <p:cNvSpPr txBox="1">
            <a:spLocks/>
          </p:cNvSpPr>
          <p:nvPr/>
        </p:nvSpPr>
        <p:spPr>
          <a:xfrm>
            <a:off x="524743" y="987969"/>
            <a:ext cx="10837163" cy="933224"/>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spcBef>
                <a:spcPts val="0"/>
              </a:spcBef>
              <a:buFont typeface="Arial" panose="020B0604020202020204" pitchFamily="34" charset="0"/>
              <a:buChar char="•"/>
            </a:pPr>
            <a:r>
              <a:rPr lang="en-GB" sz="1600" b="0" dirty="0"/>
              <a:t>As usual, huge thanks to the RP and Crane teams for their prompt help.</a:t>
            </a:r>
          </a:p>
          <a:p>
            <a:pPr marL="285750" indent="-285750">
              <a:spcBef>
                <a:spcPts val="0"/>
              </a:spcBef>
              <a:buFont typeface="Arial" panose="020B0604020202020204" pitchFamily="34" charset="0"/>
              <a:buChar char="•"/>
            </a:pPr>
            <a:r>
              <a:rPr lang="en-GB" sz="1600" b="0" dirty="0"/>
              <a:t>Some equipment was left in PPE134 (needed for the 2025 TB campaign). It can be removed at any time if needed.</a:t>
            </a:r>
          </a:p>
          <a:p>
            <a:pPr marL="285750" indent="-285750">
              <a:spcBef>
                <a:spcPts val="0"/>
              </a:spcBef>
              <a:buFont typeface="Arial" panose="020B0604020202020204" pitchFamily="34" charset="0"/>
              <a:buChar char="•"/>
            </a:pPr>
            <a:r>
              <a:rPr lang="en-GB" sz="1600" b="0" dirty="0"/>
              <a:t>We hope we did not interfere too much with the SND installation (the area was completely free only before lunch due to the large amount of equipment). </a:t>
            </a:r>
          </a:p>
        </p:txBody>
      </p:sp>
      <p:sp>
        <p:nvSpPr>
          <p:cNvPr id="10" name="Title 7">
            <a:extLst>
              <a:ext uri="{FF2B5EF4-FFF2-40B4-BE49-F238E27FC236}">
                <a16:creationId xmlns:a16="http://schemas.microsoft.com/office/drawing/2014/main" id="{370C889E-21B1-54BF-D8DC-A6E15950EAD9}"/>
              </a:ext>
            </a:extLst>
          </p:cNvPr>
          <p:cNvSpPr txBox="1">
            <a:spLocks/>
          </p:cNvSpPr>
          <p:nvPr/>
        </p:nvSpPr>
        <p:spPr>
          <a:xfrm>
            <a:off x="524743" y="328053"/>
            <a:ext cx="11376025" cy="62024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Setup Removal</a:t>
            </a:r>
          </a:p>
        </p:txBody>
      </p:sp>
    </p:spTree>
    <p:extLst>
      <p:ext uri="{BB962C8B-B14F-4D97-AF65-F5344CB8AC3E}">
        <p14:creationId xmlns:p14="http://schemas.microsoft.com/office/powerpoint/2010/main" val="3205910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9164A2B-1F14-DE08-A0FC-3E3CAB7DF525}"/>
              </a:ext>
            </a:extLst>
          </p:cNvPr>
          <p:cNvSpPr>
            <a:spLocks noGrp="1"/>
          </p:cNvSpPr>
          <p:nvPr>
            <p:ph type="title"/>
          </p:nvPr>
        </p:nvSpPr>
        <p:spPr/>
        <p:txBody>
          <a:bodyPr/>
          <a:lstStyle/>
          <a:p>
            <a:r>
              <a:rPr lang="en-US" dirty="0"/>
              <a:t>Backup</a:t>
            </a:r>
          </a:p>
        </p:txBody>
      </p:sp>
      <p:sp>
        <p:nvSpPr>
          <p:cNvPr id="9" name="Text Placeholder 8">
            <a:extLst>
              <a:ext uri="{FF2B5EF4-FFF2-40B4-BE49-F238E27FC236}">
                <a16:creationId xmlns:a16="http://schemas.microsoft.com/office/drawing/2014/main" id="{631E71EC-CC49-76FE-8449-CD1844FCB7AC}"/>
              </a:ext>
            </a:extLst>
          </p:cNvPr>
          <p:cNvSpPr>
            <a:spLocks noGrp="1"/>
          </p:cNvSpPr>
          <p:nvPr>
            <p:ph type="body" idx="1"/>
          </p:nvPr>
        </p:nvSpPr>
        <p:spPr/>
        <p:txBody>
          <a:bodyPr/>
          <a:lstStyle/>
          <a:p>
            <a:endParaRPr lang="en-US"/>
          </a:p>
        </p:txBody>
      </p:sp>
      <p:sp>
        <p:nvSpPr>
          <p:cNvPr id="5" name="Date Placeholder 4">
            <a:extLst>
              <a:ext uri="{FF2B5EF4-FFF2-40B4-BE49-F238E27FC236}">
                <a16:creationId xmlns:a16="http://schemas.microsoft.com/office/drawing/2014/main" id="{01B4878F-1FAF-161A-86DA-75FA10F6C28B}"/>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E26007-965A-4957-AC99-6F409EFAF714}"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Footer Placeholder 5">
            <a:extLst>
              <a:ext uri="{FF2B5EF4-FFF2-40B4-BE49-F238E27FC236}">
                <a16:creationId xmlns:a16="http://schemas.microsoft.com/office/drawing/2014/main" id="{FC12CCCC-9EB0-52F2-EDD9-0437969D9424}"/>
              </a:ext>
            </a:extLst>
          </p:cNvPr>
          <p:cNvSpPr>
            <a:spLocks noGrp="1"/>
          </p:cNvSpPr>
          <p:nvPr>
            <p:ph type="ftr" sz="quarter" idx="11"/>
          </p:nvPr>
        </p:nvSpPr>
        <p:spPr/>
        <p:txBody>
          <a:bodyPr/>
          <a:lstStyle/>
          <a:p>
            <a:pPr>
              <a:defRPr/>
            </a:pPr>
            <a:r>
              <a:rPr kumimoji="0" lang="en-US" sz="1200" b="0" i="0" u="none" strike="noStrike" kern="1200" cap="none" spc="0" normalizeH="0" baseline="0" noProof="0">
                <a:ln>
                  <a:noFill/>
                </a:ln>
                <a:solidFill>
                  <a:srgbClr val="FFFFFF"/>
                </a:solidFill>
                <a:effectLst/>
                <a:uLnTx/>
                <a:uFillTx/>
                <a:latin typeface="+mn-lt"/>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mn-lt"/>
              <a:ea typeface="+mn-ea"/>
              <a:cs typeface="+mn-cs"/>
            </a:endParaRPr>
          </a:p>
        </p:txBody>
      </p:sp>
      <p:sp>
        <p:nvSpPr>
          <p:cNvPr id="7" name="Slide Number Placeholder 6">
            <a:extLst>
              <a:ext uri="{FF2B5EF4-FFF2-40B4-BE49-F238E27FC236}">
                <a16:creationId xmlns:a16="http://schemas.microsoft.com/office/drawing/2014/main" id="{F526C47E-774A-8BB9-DEA9-470279EAD30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9669214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3177E-632B-A999-16EE-EE1539318389}"/>
              </a:ext>
            </a:extLst>
          </p:cNvPr>
          <p:cNvSpPr>
            <a:spLocks noGrp="1"/>
          </p:cNvSpPr>
          <p:nvPr>
            <p:ph type="title"/>
          </p:nvPr>
        </p:nvSpPr>
        <p:spPr>
          <a:xfrm>
            <a:off x="-3175" y="357746"/>
            <a:ext cx="12195175" cy="1065742"/>
          </a:xfrm>
          <a:ln>
            <a:noFill/>
          </a:ln>
        </p:spPr>
        <p:txBody>
          <a:bodyPr/>
          <a:lstStyle/>
          <a:p>
            <a:pPr algn="ctr"/>
            <a:r>
              <a:rPr lang="en-GB" sz="2800" dirty="0">
                <a:cs typeface="Arial"/>
              </a:rPr>
              <a:t>3 Spills + </a:t>
            </a:r>
            <a:r>
              <a:rPr lang="en-GB" sz="2800" dirty="0">
                <a:solidFill>
                  <a:srgbClr val="FFC000"/>
                </a:solidFill>
                <a:cs typeface="Arial"/>
              </a:rPr>
              <a:t>GIF access (PAXNA14404 reduces to 15uSv/h)</a:t>
            </a:r>
            <a:br>
              <a:rPr lang="en-GB" sz="2800" dirty="0">
                <a:solidFill>
                  <a:srgbClr val="FFC000"/>
                </a:solidFill>
                <a:cs typeface="Arial"/>
              </a:rPr>
            </a:br>
            <a:r>
              <a:rPr lang="en-GB" sz="2800" dirty="0">
                <a:solidFill>
                  <a:srgbClr val="FF0000"/>
                </a:solidFill>
                <a:cs typeface="Arial"/>
              </a:rPr>
              <a:t>-&gt; XCSH</a:t>
            </a:r>
            <a:r>
              <a:rPr lang="en-GB" sz="2000" dirty="0">
                <a:solidFill>
                  <a:srgbClr val="FF0000"/>
                </a:solidFill>
                <a:cs typeface="Arial"/>
              </a:rPr>
              <a:t>.022.068 to –8.5 &amp; 8.5 (beam ref -12/12)</a:t>
            </a:r>
            <a:br>
              <a:rPr lang="en-GB" sz="2000" dirty="0">
                <a:solidFill>
                  <a:srgbClr val="FF0000"/>
                </a:solidFill>
                <a:cs typeface="Arial"/>
              </a:rPr>
            </a:br>
            <a:r>
              <a:rPr lang="en-GB" sz="2000" dirty="0">
                <a:solidFill>
                  <a:srgbClr val="FF0000"/>
                </a:solidFill>
                <a:cs typeface="Arial"/>
              </a:rPr>
              <a:t>(don't forget to remove the cross for 'update beam ref')</a:t>
            </a:r>
            <a:br>
              <a:rPr lang="en-GB" sz="2800" dirty="0">
                <a:cs typeface="Arial"/>
              </a:rPr>
            </a:br>
            <a:endParaRPr lang="en-GB" sz="2800" dirty="0">
              <a:solidFill>
                <a:srgbClr val="C00000"/>
              </a:solidFill>
              <a:cs typeface="Arial"/>
            </a:endParaRPr>
          </a:p>
        </p:txBody>
      </p:sp>
      <p:sp>
        <p:nvSpPr>
          <p:cNvPr id="3" name="Date Placeholder 2">
            <a:extLst>
              <a:ext uri="{FF2B5EF4-FFF2-40B4-BE49-F238E27FC236}">
                <a16:creationId xmlns:a16="http://schemas.microsoft.com/office/drawing/2014/main" id="{FD896351-75A7-8AAB-CD3E-6975EC3E3ED4}"/>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F17DD61-F41A-45F8-9181-78A660F52F17}"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Footer Placeholder 3">
            <a:extLst>
              <a:ext uri="{FF2B5EF4-FFF2-40B4-BE49-F238E27FC236}">
                <a16:creationId xmlns:a16="http://schemas.microsoft.com/office/drawing/2014/main" id="{79F2D759-D0EF-94D7-2528-3DC54DF8DDFC}"/>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a:ea typeface="+mn-ea"/>
                <a:cs typeface="+mn-cs"/>
              </a:rPr>
              <a:t>Karl Jonathan Flöthner: +41754110839, Yorgos Tsipolitis: +41754118992</a:t>
            </a:r>
          </a:p>
        </p:txBody>
      </p:sp>
      <p:sp>
        <p:nvSpPr>
          <p:cNvPr id="5" name="Slide Number Placeholder 4">
            <a:extLst>
              <a:ext uri="{FF2B5EF4-FFF2-40B4-BE49-F238E27FC236}">
                <a16:creationId xmlns:a16="http://schemas.microsoft.com/office/drawing/2014/main" id="{3B48DA10-647C-B25F-ED83-F85794F1F9C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15" name="Group 14">
            <a:extLst>
              <a:ext uri="{FF2B5EF4-FFF2-40B4-BE49-F238E27FC236}">
                <a16:creationId xmlns:a16="http://schemas.microsoft.com/office/drawing/2014/main" id="{4740713E-A6E8-3896-5FBB-D282AF91C4CF}"/>
              </a:ext>
            </a:extLst>
          </p:cNvPr>
          <p:cNvGrpSpPr/>
          <p:nvPr/>
        </p:nvGrpSpPr>
        <p:grpSpPr>
          <a:xfrm>
            <a:off x="1187821" y="1940767"/>
            <a:ext cx="10217020" cy="3672999"/>
            <a:chOff x="0" y="1934185"/>
            <a:chExt cx="12192020" cy="4416700"/>
          </a:xfrm>
        </p:grpSpPr>
        <p:pic>
          <p:nvPicPr>
            <p:cNvPr id="6" name="Picture 5" descr="A computer screen with text and numbers&#10;&#10;Description automatically generated">
              <a:extLst>
                <a:ext uri="{FF2B5EF4-FFF2-40B4-BE49-F238E27FC236}">
                  <a16:creationId xmlns:a16="http://schemas.microsoft.com/office/drawing/2014/main" id="{7462B21A-0A12-39F9-E211-EEAB502853A5}"/>
                </a:ext>
              </a:extLst>
            </p:cNvPr>
            <p:cNvPicPr>
              <a:picLocks noChangeAspect="1"/>
            </p:cNvPicPr>
            <p:nvPr/>
          </p:nvPicPr>
          <p:blipFill>
            <a:blip r:embed="rId2"/>
            <a:srcRect l="3958" t="36579" r="5417" b="19575"/>
            <a:stretch/>
          </p:blipFill>
          <p:spPr>
            <a:xfrm>
              <a:off x="0" y="1934185"/>
              <a:ext cx="12192020" cy="4416700"/>
            </a:xfrm>
            <a:prstGeom prst="rect">
              <a:avLst/>
            </a:prstGeom>
          </p:spPr>
        </p:pic>
        <p:sp>
          <p:nvSpPr>
            <p:cNvPr id="7" name="Rectangle 6">
              <a:extLst>
                <a:ext uri="{FF2B5EF4-FFF2-40B4-BE49-F238E27FC236}">
                  <a16:creationId xmlns:a16="http://schemas.microsoft.com/office/drawing/2014/main" id="{EF863C10-9DCE-643F-FC84-F69DF95545CE}"/>
                </a:ext>
              </a:extLst>
            </p:cNvPr>
            <p:cNvSpPr/>
            <p:nvPr/>
          </p:nvSpPr>
          <p:spPr>
            <a:xfrm>
              <a:off x="49480" y="4868883"/>
              <a:ext cx="5927766" cy="217714"/>
            </a:xfrm>
            <a:prstGeom prst="rect">
              <a:avLst/>
            </a:prstGeom>
            <a:noFill/>
            <a:ln w="5715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F1823856-2D15-43D5-D9C0-83DD9E97637F}"/>
                </a:ext>
              </a:extLst>
            </p:cNvPr>
            <p:cNvSpPr/>
            <p:nvPr/>
          </p:nvSpPr>
          <p:spPr>
            <a:xfrm>
              <a:off x="6097854" y="4497408"/>
              <a:ext cx="5927766" cy="217714"/>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a:extLst>
                <a:ext uri="{FF2B5EF4-FFF2-40B4-BE49-F238E27FC236}">
                  <a16:creationId xmlns:a16="http://schemas.microsoft.com/office/drawing/2014/main" id="{346F7BD9-FCA2-0CC0-997C-1D26D85B94F1}"/>
                </a:ext>
              </a:extLst>
            </p:cNvPr>
            <p:cNvCxnSpPr/>
            <p:nvPr/>
          </p:nvCxnSpPr>
          <p:spPr>
            <a:xfrm>
              <a:off x="7086600" y="4667250"/>
              <a:ext cx="990600" cy="13525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C78B5861-9264-52C1-0AE8-4F1C7F58ADD3}"/>
                </a:ext>
              </a:extLst>
            </p:cNvPr>
            <p:cNvCxnSpPr>
              <a:cxnSpLocks/>
            </p:cNvCxnSpPr>
            <p:nvPr/>
          </p:nvCxnSpPr>
          <p:spPr>
            <a:xfrm>
              <a:off x="5114925" y="2095499"/>
              <a:ext cx="257175" cy="1333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1CB1C26D-F1BE-D9B3-0374-7228C9627FB5}"/>
                </a:ext>
              </a:extLst>
            </p:cNvPr>
            <p:cNvCxnSpPr>
              <a:cxnSpLocks/>
            </p:cNvCxnSpPr>
            <p:nvPr/>
          </p:nvCxnSpPr>
          <p:spPr>
            <a:xfrm>
              <a:off x="6324600" y="2095499"/>
              <a:ext cx="257175" cy="1333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AD3C412D-1325-1823-740C-185B2B026CB4}"/>
                </a:ext>
              </a:extLst>
            </p:cNvPr>
            <p:cNvCxnSpPr>
              <a:cxnSpLocks/>
            </p:cNvCxnSpPr>
            <p:nvPr/>
          </p:nvCxnSpPr>
          <p:spPr>
            <a:xfrm>
              <a:off x="4772024" y="2400299"/>
              <a:ext cx="257175" cy="1333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56747D59-67A4-8416-79ED-CBEE479CEA96}"/>
                </a:ext>
              </a:extLst>
            </p:cNvPr>
            <p:cNvCxnSpPr>
              <a:cxnSpLocks/>
            </p:cNvCxnSpPr>
            <p:nvPr/>
          </p:nvCxnSpPr>
          <p:spPr>
            <a:xfrm>
              <a:off x="5372099" y="2705099"/>
              <a:ext cx="257175" cy="1333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30A8BEA-AB2B-026D-A8BA-E25FF2D0F1B8}"/>
                </a:ext>
              </a:extLst>
            </p:cNvPr>
            <p:cNvCxnSpPr>
              <a:cxnSpLocks/>
            </p:cNvCxnSpPr>
            <p:nvPr/>
          </p:nvCxnSpPr>
          <p:spPr>
            <a:xfrm flipH="1" flipV="1">
              <a:off x="7191375" y="2943224"/>
              <a:ext cx="1209675" cy="301942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86698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CB52FB7-841D-90BB-4590-E644768156F4}"/>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616C1C-CEB4-4885-ABC4-768A61F3D23D}"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Footer Placeholder 2">
            <a:extLst>
              <a:ext uri="{FF2B5EF4-FFF2-40B4-BE49-F238E27FC236}">
                <a16:creationId xmlns:a16="http://schemas.microsoft.com/office/drawing/2014/main" id="{287EB70D-AC0E-E1D8-1735-1A4934CD580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6F6635C4-3FDC-D55B-A5B2-D63E7E02440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Content Placeholder 1">
            <a:extLst>
              <a:ext uri="{FF2B5EF4-FFF2-40B4-BE49-F238E27FC236}">
                <a16:creationId xmlns:a16="http://schemas.microsoft.com/office/drawing/2014/main" id="{01516AC4-04F7-BD1F-85D9-E0DE8F5F0156}"/>
              </a:ext>
            </a:extLst>
          </p:cNvPr>
          <p:cNvSpPr txBox="1">
            <a:spLocks/>
          </p:cNvSpPr>
          <p:nvPr/>
        </p:nvSpPr>
        <p:spPr>
          <a:xfrm>
            <a:off x="407988" y="1875067"/>
            <a:ext cx="11376024" cy="2498970"/>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dirty="0"/>
              <a:t>Muon: perfectly satisfying our needs (up to few 1e5 mu/spill)</a:t>
            </a:r>
          </a:p>
          <a:p>
            <a:r>
              <a:rPr lang="en-GB" dirty="0"/>
              <a:t>Pion: short run of a few hours, up to ~5e+6 pi/spill</a:t>
            </a:r>
          </a:p>
          <a:p>
            <a:r>
              <a:rPr lang="en-GB" dirty="0"/>
              <a:t>Magnet: three successful night shifts up to 1.5T</a:t>
            </a:r>
          </a:p>
          <a:p>
            <a:r>
              <a:rPr lang="en-GB" dirty="0"/>
              <a:t>Huge thanks to Nikos and Bastien for helping with the Beam Tuning and the Magnet. Thanks to GIF for the flexible arrangement of Pion and Magnet runs.</a:t>
            </a:r>
          </a:p>
          <a:p>
            <a:endParaRPr lang="en-US" dirty="0"/>
          </a:p>
        </p:txBody>
      </p:sp>
      <p:sp>
        <p:nvSpPr>
          <p:cNvPr id="6" name="Title 2">
            <a:extLst>
              <a:ext uri="{FF2B5EF4-FFF2-40B4-BE49-F238E27FC236}">
                <a16:creationId xmlns:a16="http://schemas.microsoft.com/office/drawing/2014/main" id="{0924AE5C-CEBF-BF16-3730-7AA5D6B6F05A}"/>
              </a:ext>
            </a:extLst>
          </p:cNvPr>
          <p:cNvSpPr txBox="1">
            <a:spLocks/>
          </p:cNvSpPr>
          <p:nvPr/>
        </p:nvSpPr>
        <p:spPr>
          <a:xfrm>
            <a:off x="407988" y="373593"/>
            <a:ext cx="11376025"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a:t>Beam Conditions</a:t>
            </a:r>
            <a:endParaRPr lang="en-US" dirty="0"/>
          </a:p>
        </p:txBody>
      </p:sp>
    </p:spTree>
    <p:extLst>
      <p:ext uri="{BB962C8B-B14F-4D97-AF65-F5344CB8AC3E}">
        <p14:creationId xmlns:p14="http://schemas.microsoft.com/office/powerpoint/2010/main" val="1665054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343" y="207951"/>
            <a:ext cx="11841329" cy="1065742"/>
          </a:xfrm>
        </p:spPr>
        <p:txBody>
          <a:bodyPr vert="horz" lIns="0" tIns="0" rIns="0" bIns="0" rtlCol="0" anchor="t" anchorCtr="0">
            <a:noAutofit/>
          </a:bodyPr>
          <a:lstStyle/>
          <a:p>
            <a:r>
              <a:rPr lang="en-US" sz="2800" dirty="0"/>
              <a:t>BEAM H4, PPE134 – INSTALLATION (DRD1, Sept 18 – Oct 2)</a:t>
            </a:r>
            <a:endParaRPr lang="en-GB" sz="2800" dirty="0"/>
          </a:p>
        </p:txBody>
      </p:sp>
      <p:sp>
        <p:nvSpPr>
          <p:cNvPr id="5" name="Date Placeholder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5B30B9F-2BC3-4CF1-97F0-FE3A4404E33D}"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pic>
        <p:nvPicPr>
          <p:cNvPr id="8" name="Picture 7"/>
          <p:cNvPicPr>
            <a:picLocks noChangeAspect="1"/>
          </p:cNvPicPr>
          <p:nvPr/>
        </p:nvPicPr>
        <p:blipFill rotWithShape="1">
          <a:blip r:embed="rId2">
            <a:clrChange>
              <a:clrFrom>
                <a:srgbClr val="FFFFFF"/>
              </a:clrFrom>
              <a:clrTo>
                <a:srgbClr val="FFFFFF">
                  <a:alpha val="0"/>
                </a:srgbClr>
              </a:clrTo>
            </a:clrChange>
          </a:blip>
          <a:srcRect l="28904" t="26019" r="16856" b="48474"/>
          <a:stretch/>
        </p:blipFill>
        <p:spPr>
          <a:xfrm>
            <a:off x="1030164" y="892042"/>
            <a:ext cx="10151273" cy="3456264"/>
          </a:xfrm>
          <a:prstGeom prst="rect">
            <a:avLst/>
          </a:prstGeom>
        </p:spPr>
      </p:pic>
      <p:sp>
        <p:nvSpPr>
          <p:cNvPr id="36" name="Rectangle 35"/>
          <p:cNvSpPr/>
          <p:nvPr/>
        </p:nvSpPr>
        <p:spPr>
          <a:xfrm>
            <a:off x="5052829" y="2006072"/>
            <a:ext cx="658800" cy="576000"/>
          </a:xfrm>
          <a:prstGeom prst="rect">
            <a:avLst/>
          </a:prstGeom>
          <a:solidFill>
            <a:srgbClr val="4F81BD">
              <a:lumMod val="40000"/>
              <a:lumOff val="60000"/>
            </a:srgbClr>
          </a:solidFill>
          <a:ln w="25400" cap="flat" cmpd="sng" algn="ctr">
            <a:solidFill>
              <a:sysClr val="windowText" lastClr="00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STRAW</a:t>
            </a:r>
          </a:p>
        </p:txBody>
      </p:sp>
      <p:sp>
        <p:nvSpPr>
          <p:cNvPr id="37" name="Rectangle 36"/>
          <p:cNvSpPr/>
          <p:nvPr/>
        </p:nvSpPr>
        <p:spPr>
          <a:xfrm>
            <a:off x="4067171" y="2012701"/>
            <a:ext cx="392100" cy="566475"/>
          </a:xfrm>
          <a:prstGeom prst="rect">
            <a:avLst/>
          </a:prstGeom>
          <a:solidFill>
            <a:srgbClr val="92D050"/>
          </a:solidFill>
          <a:ln w="25400" cap="flat" cmpd="sng" algn="ctr">
            <a:solidFill>
              <a:sysClr val="windowText" lastClr="00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USTC</a:t>
            </a:r>
            <a:endParaRPr kumimoji="0" lang="en-GB" sz="1000" b="1" i="0" u="none" strike="noStrike" kern="0" cap="none" spc="0" normalizeH="0" baseline="0" noProof="0" dirty="0">
              <a:ln>
                <a:noFill/>
              </a:ln>
              <a:solidFill>
                <a:prstClr val="black"/>
              </a:solidFill>
              <a:effectLst/>
              <a:uLnTx/>
              <a:uFillTx/>
              <a:latin typeface="Calibri"/>
              <a:ea typeface="+mn-ea"/>
              <a:cs typeface="+mn-cs"/>
            </a:endParaRPr>
          </a:p>
        </p:txBody>
      </p:sp>
      <p:sp>
        <p:nvSpPr>
          <p:cNvPr id="4" name="TextBox 3"/>
          <p:cNvSpPr txBox="1"/>
          <p:nvPr/>
        </p:nvSpPr>
        <p:spPr>
          <a:xfrm>
            <a:off x="2219809" y="1650427"/>
            <a:ext cx="709155" cy="338554"/>
          </a:xfrm>
          <a:prstGeom prst="rect">
            <a:avLst/>
          </a:prstGeom>
          <a:solidFill>
            <a:schemeClr val="bg1"/>
          </a:solidFill>
          <a:ln w="28575">
            <a:solidFill>
              <a:schemeClr val="tx2"/>
            </a:solidFill>
          </a:ln>
        </p:spPr>
        <p:txBody>
          <a:bodyPr wrap="square" lIns="0" tIns="0" rIns="0" bIns="0" rtlCol="0">
            <a:spAutoFit/>
          </a:bodyPr>
          <a:lstStyle/>
          <a:p>
            <a:pPr algn="ctr"/>
            <a:r>
              <a:rPr lang="en-US" sz="1100" b="1" dirty="0">
                <a:solidFill>
                  <a:schemeClr val="tx2"/>
                </a:solidFill>
              </a:rPr>
              <a:t>SETUP </a:t>
            </a:r>
          </a:p>
          <a:p>
            <a:pPr algn="ctr"/>
            <a:r>
              <a:rPr lang="en-US" sz="1100" b="1" dirty="0">
                <a:solidFill>
                  <a:schemeClr val="tx2"/>
                </a:solidFill>
              </a:rPr>
              <a:t>A</a:t>
            </a:r>
            <a:endParaRPr lang="en-GB" sz="1100" b="1" dirty="0">
              <a:solidFill>
                <a:schemeClr val="tx2"/>
              </a:solidFill>
            </a:endParaRPr>
          </a:p>
        </p:txBody>
      </p:sp>
      <p:sp>
        <p:nvSpPr>
          <p:cNvPr id="19" name="Rectangle 18"/>
          <p:cNvSpPr/>
          <p:nvPr/>
        </p:nvSpPr>
        <p:spPr>
          <a:xfrm>
            <a:off x="2199785" y="2006072"/>
            <a:ext cx="729471" cy="576000"/>
          </a:xfrm>
          <a:prstGeom prst="rect">
            <a:avLst/>
          </a:prstGeom>
          <a:solidFill>
            <a:schemeClr val="accent2">
              <a:lumMod val="20000"/>
              <a:lumOff val="80000"/>
            </a:schemeClr>
          </a:solidFill>
          <a:ln w="25400" cap="flat" cmpd="sng" algn="ctr">
            <a:solidFill>
              <a:sysClr val="windowText" lastClr="00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PICOSEC </a:t>
            </a:r>
            <a:endParaRPr kumimoji="0" lang="en-GB" sz="1000" b="1" i="0" u="none" strike="noStrike" kern="0" cap="none" spc="0" normalizeH="0" baseline="0" noProof="0" dirty="0">
              <a:ln>
                <a:noFill/>
              </a:ln>
              <a:solidFill>
                <a:prstClr val="black"/>
              </a:solidFill>
              <a:effectLst/>
              <a:uLnTx/>
              <a:uFillTx/>
              <a:latin typeface="Calibri"/>
              <a:ea typeface="+mn-ea"/>
              <a:cs typeface="+mn-cs"/>
            </a:endParaRPr>
          </a:p>
        </p:txBody>
      </p:sp>
      <p:sp>
        <p:nvSpPr>
          <p:cNvPr id="20" name="Rectangle 19"/>
          <p:cNvSpPr/>
          <p:nvPr/>
        </p:nvSpPr>
        <p:spPr>
          <a:xfrm>
            <a:off x="7722430" y="1984126"/>
            <a:ext cx="658800" cy="576000"/>
          </a:xfrm>
          <a:prstGeom prst="rect">
            <a:avLst/>
          </a:prstGeom>
          <a:solidFill>
            <a:srgbClr val="92D050"/>
          </a:solidFill>
          <a:ln w="25400" cap="flat" cmpd="sng" algn="ctr">
            <a:solidFill>
              <a:sysClr val="windowText" lastClr="00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GDD/</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DRD1</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Tracker </a:t>
            </a:r>
          </a:p>
        </p:txBody>
      </p:sp>
      <p:sp>
        <p:nvSpPr>
          <p:cNvPr id="22" name="TextBox 21"/>
          <p:cNvSpPr txBox="1"/>
          <p:nvPr/>
        </p:nvSpPr>
        <p:spPr>
          <a:xfrm>
            <a:off x="3929986" y="1622962"/>
            <a:ext cx="709155" cy="338554"/>
          </a:xfrm>
          <a:prstGeom prst="rect">
            <a:avLst/>
          </a:prstGeom>
          <a:solidFill>
            <a:schemeClr val="bg1"/>
          </a:solidFill>
          <a:ln w="28575">
            <a:solidFill>
              <a:schemeClr val="tx2"/>
            </a:solidFill>
          </a:ln>
        </p:spPr>
        <p:txBody>
          <a:bodyPr wrap="square" lIns="0" tIns="0" rIns="0" bIns="0" rtlCol="0">
            <a:spAutoFit/>
          </a:bodyPr>
          <a:lstStyle/>
          <a:p>
            <a:pPr algn="ctr"/>
            <a:r>
              <a:rPr lang="en-US" sz="1100" b="1" dirty="0">
                <a:solidFill>
                  <a:schemeClr val="tx2"/>
                </a:solidFill>
              </a:rPr>
              <a:t>SETUP </a:t>
            </a:r>
          </a:p>
          <a:p>
            <a:pPr algn="ctr"/>
            <a:r>
              <a:rPr lang="en-US" sz="1100" b="1" dirty="0">
                <a:solidFill>
                  <a:schemeClr val="tx2"/>
                </a:solidFill>
              </a:rPr>
              <a:t>B</a:t>
            </a:r>
            <a:endParaRPr lang="en-GB" sz="1100" b="1" dirty="0">
              <a:solidFill>
                <a:schemeClr val="tx2"/>
              </a:solidFill>
            </a:endParaRPr>
          </a:p>
        </p:txBody>
      </p:sp>
      <p:sp>
        <p:nvSpPr>
          <p:cNvPr id="23" name="TextBox 22"/>
          <p:cNvSpPr txBox="1"/>
          <p:nvPr/>
        </p:nvSpPr>
        <p:spPr>
          <a:xfrm>
            <a:off x="7722430" y="1620644"/>
            <a:ext cx="658800" cy="338554"/>
          </a:xfrm>
          <a:prstGeom prst="rect">
            <a:avLst/>
          </a:prstGeom>
          <a:solidFill>
            <a:schemeClr val="bg1"/>
          </a:solidFill>
          <a:ln w="28575">
            <a:solidFill>
              <a:schemeClr val="tx2"/>
            </a:solidFill>
          </a:ln>
        </p:spPr>
        <p:txBody>
          <a:bodyPr wrap="square" lIns="0" tIns="0" rIns="0" bIns="0" rtlCol="0">
            <a:spAutoFit/>
          </a:bodyPr>
          <a:lstStyle/>
          <a:p>
            <a:pPr algn="ctr"/>
            <a:r>
              <a:rPr lang="en-US" sz="1100" b="1" dirty="0">
                <a:solidFill>
                  <a:schemeClr val="tx2"/>
                </a:solidFill>
              </a:rPr>
              <a:t>SETUP </a:t>
            </a:r>
          </a:p>
          <a:p>
            <a:pPr algn="ctr"/>
            <a:r>
              <a:rPr lang="en-US" sz="1100" b="1" dirty="0">
                <a:solidFill>
                  <a:schemeClr val="tx2"/>
                </a:solidFill>
              </a:rPr>
              <a:t>E</a:t>
            </a:r>
            <a:endParaRPr lang="en-GB" sz="1100" b="1" dirty="0">
              <a:solidFill>
                <a:schemeClr val="tx2"/>
              </a:solidFill>
            </a:endParaRPr>
          </a:p>
        </p:txBody>
      </p:sp>
      <p:sp>
        <p:nvSpPr>
          <p:cNvPr id="24" name="TextBox 23"/>
          <p:cNvSpPr txBox="1"/>
          <p:nvPr/>
        </p:nvSpPr>
        <p:spPr>
          <a:xfrm>
            <a:off x="4776399" y="1639694"/>
            <a:ext cx="658800" cy="338554"/>
          </a:xfrm>
          <a:prstGeom prst="rect">
            <a:avLst/>
          </a:prstGeom>
          <a:solidFill>
            <a:schemeClr val="bg1"/>
          </a:solidFill>
          <a:ln w="28575">
            <a:solidFill>
              <a:schemeClr val="tx2"/>
            </a:solidFill>
          </a:ln>
        </p:spPr>
        <p:txBody>
          <a:bodyPr wrap="square" lIns="0" tIns="0" rIns="0" bIns="0" rtlCol="0">
            <a:spAutoFit/>
          </a:bodyPr>
          <a:lstStyle/>
          <a:p>
            <a:pPr algn="ctr"/>
            <a:r>
              <a:rPr lang="en-US" sz="1100" b="1" dirty="0">
                <a:solidFill>
                  <a:schemeClr val="tx2"/>
                </a:solidFill>
              </a:rPr>
              <a:t>SETUP </a:t>
            </a:r>
          </a:p>
          <a:p>
            <a:pPr algn="ctr"/>
            <a:r>
              <a:rPr lang="en-US" sz="1100" b="1" dirty="0">
                <a:solidFill>
                  <a:schemeClr val="tx2"/>
                </a:solidFill>
              </a:rPr>
              <a:t>C</a:t>
            </a:r>
            <a:endParaRPr lang="en-GB" sz="1100" b="1" dirty="0">
              <a:solidFill>
                <a:schemeClr val="tx2"/>
              </a:solidFill>
            </a:endParaRPr>
          </a:p>
        </p:txBody>
      </p:sp>
      <p:sp>
        <p:nvSpPr>
          <p:cNvPr id="26" name="TextBox 25"/>
          <p:cNvSpPr txBox="1"/>
          <p:nvPr/>
        </p:nvSpPr>
        <p:spPr>
          <a:xfrm>
            <a:off x="9274834" y="1620644"/>
            <a:ext cx="658800" cy="338554"/>
          </a:xfrm>
          <a:prstGeom prst="rect">
            <a:avLst/>
          </a:prstGeom>
          <a:solidFill>
            <a:schemeClr val="bg1"/>
          </a:solidFill>
          <a:ln w="28575">
            <a:solidFill>
              <a:schemeClr val="tx2"/>
            </a:solidFill>
          </a:ln>
        </p:spPr>
        <p:txBody>
          <a:bodyPr wrap="square" lIns="0" tIns="0" rIns="0" bIns="0" rtlCol="0" anchor="t">
            <a:spAutoFit/>
          </a:bodyPr>
          <a:lstStyle/>
          <a:p>
            <a:pPr algn="ctr"/>
            <a:r>
              <a:rPr lang="en-US" sz="1100" b="1" dirty="0">
                <a:solidFill>
                  <a:schemeClr val="tx2"/>
                </a:solidFill>
              </a:rPr>
              <a:t>SETUP </a:t>
            </a:r>
          </a:p>
          <a:p>
            <a:pPr algn="ctr"/>
            <a:r>
              <a:rPr lang="en-US" sz="1100" b="1" dirty="0">
                <a:solidFill>
                  <a:schemeClr val="tx2"/>
                </a:solidFill>
                <a:cs typeface="Arial"/>
              </a:rPr>
              <a:t>G</a:t>
            </a:r>
          </a:p>
        </p:txBody>
      </p:sp>
      <p:sp>
        <p:nvSpPr>
          <p:cNvPr id="11" name="TextBox 10">
            <a:extLst>
              <a:ext uri="{FF2B5EF4-FFF2-40B4-BE49-F238E27FC236}">
                <a16:creationId xmlns:a16="http://schemas.microsoft.com/office/drawing/2014/main" id="{8CFBE19B-A066-8A11-4CEB-1A0AD73D74CF}"/>
              </a:ext>
            </a:extLst>
          </p:cNvPr>
          <p:cNvSpPr txBox="1"/>
          <p:nvPr/>
        </p:nvSpPr>
        <p:spPr>
          <a:xfrm>
            <a:off x="6897177" y="1622962"/>
            <a:ext cx="658800" cy="338554"/>
          </a:xfrm>
          <a:prstGeom prst="rect">
            <a:avLst/>
          </a:prstGeom>
          <a:solidFill>
            <a:schemeClr val="bg1"/>
          </a:solidFill>
          <a:ln w="28575">
            <a:solidFill>
              <a:schemeClr val="tx2"/>
            </a:solidFill>
          </a:ln>
        </p:spPr>
        <p:txBody>
          <a:bodyPr wrap="square" lIns="0" tIns="0" rIns="0" bIns="0" rtlCol="0" anchor="t">
            <a:spAutoFit/>
          </a:bodyPr>
          <a:lstStyle/>
          <a:p>
            <a:pPr algn="ctr"/>
            <a:r>
              <a:rPr lang="en-US" sz="1100" b="1" dirty="0">
                <a:solidFill>
                  <a:schemeClr val="tx2"/>
                </a:solidFill>
              </a:rPr>
              <a:t>SETUP </a:t>
            </a:r>
          </a:p>
          <a:p>
            <a:pPr algn="ctr"/>
            <a:r>
              <a:rPr lang="en-US" sz="1100" b="1" dirty="0">
                <a:solidFill>
                  <a:schemeClr val="tx2"/>
                </a:solidFill>
              </a:rPr>
              <a:t>D</a:t>
            </a:r>
            <a:endParaRPr lang="en-GB" sz="1100" b="1" dirty="0">
              <a:solidFill>
                <a:schemeClr val="tx2"/>
              </a:solidFill>
            </a:endParaRPr>
          </a:p>
        </p:txBody>
      </p:sp>
      <p:sp>
        <p:nvSpPr>
          <p:cNvPr id="12" name="Rectangle 11">
            <a:extLst>
              <a:ext uri="{FF2B5EF4-FFF2-40B4-BE49-F238E27FC236}">
                <a16:creationId xmlns:a16="http://schemas.microsoft.com/office/drawing/2014/main" id="{D6D062CC-8E07-CFFD-8B8F-A05538E149AA}"/>
              </a:ext>
            </a:extLst>
          </p:cNvPr>
          <p:cNvSpPr/>
          <p:nvPr/>
        </p:nvSpPr>
        <p:spPr>
          <a:xfrm>
            <a:off x="9164739" y="1969004"/>
            <a:ext cx="877875" cy="595050"/>
          </a:xfrm>
          <a:prstGeom prst="rect">
            <a:avLst/>
          </a:prstGeom>
          <a:solidFill>
            <a:srgbClr val="D0C700"/>
          </a:solidFill>
          <a:ln w="25400" cap="flat" cmpd="sng" algn="ctr">
            <a:solidFill>
              <a:sysClr val="windowText" lastClr="000000"/>
            </a:solidFill>
            <a:prstDash val="solid"/>
          </a:ln>
          <a:effectLst/>
        </p:spPr>
        <p:txBody>
          <a:bodyPr lIns="91440" tIns="45720" rIns="91440" bIns="45720" rtlCol="0" anchor="ctr"/>
          <a:lstStyle/>
          <a:p>
            <a:pPr algn="ctr" defTabSz="457200">
              <a:defRPr/>
            </a:pPr>
            <a:r>
              <a:rPr lang="en-US" sz="1000" b="1" kern="0" dirty="0">
                <a:latin typeface="Calibri"/>
              </a:rPr>
              <a:t>MPGDs</a:t>
            </a:r>
            <a:r>
              <a:rPr lang="en-US" sz="1000" b="1" kern="0" dirty="0">
                <a:solidFill>
                  <a:srgbClr val="0033A0"/>
                </a:solidFill>
                <a:latin typeface="Calibri"/>
              </a:rPr>
              <a:t> comparative studies</a:t>
            </a:r>
            <a:endParaRPr lang="en-US" dirty="0">
              <a:solidFill>
                <a:srgbClr val="0033A0"/>
              </a:solidFill>
              <a:cs typeface="Arial"/>
            </a:endParaRPr>
          </a:p>
        </p:txBody>
      </p:sp>
      <p:sp>
        <p:nvSpPr>
          <p:cNvPr id="15" name="TextBox 1">
            <a:extLst>
              <a:ext uri="{FF2B5EF4-FFF2-40B4-BE49-F238E27FC236}">
                <a16:creationId xmlns:a16="http://schemas.microsoft.com/office/drawing/2014/main" id="{41D78BCB-41DB-8D46-05C1-6EA3C9BFFA98}"/>
              </a:ext>
            </a:extLst>
          </p:cNvPr>
          <p:cNvSpPr txBox="1"/>
          <p:nvPr/>
        </p:nvSpPr>
        <p:spPr>
          <a:xfrm>
            <a:off x="671859" y="4797007"/>
            <a:ext cx="6516254" cy="1292662"/>
          </a:xfrm>
          <a:prstGeom prst="rect">
            <a:avLst/>
          </a:prstGeom>
          <a:noFill/>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Sans-Serif" panose="020B0604020202020204" pitchFamily="34" charset="0"/>
              <a:buChar char="•"/>
            </a:pPr>
            <a:r>
              <a:rPr lang="en-US" sz="1200" dirty="0"/>
              <a:t>SETUP A: PICOSEC (F. </a:t>
            </a:r>
            <a:r>
              <a:rPr lang="en-US" sz="1200" dirty="0" err="1"/>
              <a:t>Brunbauer</a:t>
            </a:r>
            <a:r>
              <a:rPr lang="en-US" sz="1200" dirty="0"/>
              <a:t>)</a:t>
            </a:r>
            <a:endParaRPr lang="en-US" dirty="0"/>
          </a:p>
          <a:p>
            <a:pPr marL="285750" indent="-285750">
              <a:buFont typeface="Arial,Sans-Serif" panose="020B0604020202020204" pitchFamily="34" charset="0"/>
              <a:buChar char="•"/>
            </a:pPr>
            <a:r>
              <a:rPr lang="en-US" sz="1200" dirty="0"/>
              <a:t>SETUP B: USTC (Y. Zhou)</a:t>
            </a:r>
            <a:endParaRPr lang="en-US" dirty="0"/>
          </a:p>
          <a:p>
            <a:pPr marL="285750" indent="-285750">
              <a:buFont typeface="Arial,Sans-Serif" panose="020B0604020202020204" pitchFamily="34" charset="0"/>
              <a:buChar char="•"/>
            </a:pPr>
            <a:r>
              <a:rPr lang="en-US" sz="1200" dirty="0"/>
              <a:t>SETUP C: STRAW (T. </a:t>
            </a:r>
            <a:r>
              <a:rPr lang="en-US" sz="1200" dirty="0" err="1"/>
              <a:t>Enik</a:t>
            </a:r>
            <a:r>
              <a:rPr lang="en-US" sz="1200" dirty="0"/>
              <a:t>, K. Kuznetsova)</a:t>
            </a:r>
            <a:endParaRPr lang="en-US" dirty="0"/>
          </a:p>
          <a:p>
            <a:pPr marL="285750" indent="-285750">
              <a:buFont typeface="Arial" panose="020B0604020202020204" pitchFamily="34" charset="0"/>
              <a:buChar char="•"/>
            </a:pPr>
            <a:r>
              <a:rPr lang="en-US" sz="1200" strike="sngStrike" dirty="0"/>
              <a:t>SETUP D: Cylindrical TPC - DUT not ready </a:t>
            </a:r>
            <a:r>
              <a:rPr lang="en-US" sz="1200" dirty="0"/>
              <a:t>-&gt; plans to come next year </a:t>
            </a:r>
            <a:endParaRPr lang="en-US" sz="1200" dirty="0">
              <a:cs typeface="Arial"/>
            </a:endParaRPr>
          </a:p>
          <a:p>
            <a:pPr marL="285750" indent="-285750">
              <a:buFont typeface="Arial,Sans-Serif" panose="020B0604020202020204" pitchFamily="34" charset="0"/>
              <a:buChar char="•"/>
            </a:pPr>
            <a:r>
              <a:rPr lang="en-US" sz="1200" dirty="0">
                <a:cs typeface="Arial"/>
              </a:rPr>
              <a:t>SETUP E: </a:t>
            </a:r>
            <a:r>
              <a:rPr lang="en-US" sz="1200" dirty="0"/>
              <a:t>GDD/RD51 Tracker (L. Scharenberg, K. </a:t>
            </a:r>
            <a:r>
              <a:rPr lang="en-US" sz="1200" dirty="0" err="1"/>
              <a:t>Floethner</a:t>
            </a:r>
            <a:r>
              <a:rPr lang="en-US" sz="1200" dirty="0"/>
              <a:t>)</a:t>
            </a:r>
            <a:endParaRPr lang="en-US" sz="1200" dirty="0">
              <a:cs typeface="Arial"/>
            </a:endParaRPr>
          </a:p>
          <a:p>
            <a:pPr marL="285750" indent="-285750">
              <a:buFont typeface="Arial,Sans-Serif" panose="020B0604020202020204" pitchFamily="34" charset="0"/>
              <a:buChar char="•"/>
            </a:pPr>
            <a:r>
              <a:rPr lang="en-US" sz="1200" strike="sngStrike" dirty="0"/>
              <a:t>SETUP F: </a:t>
            </a:r>
            <a:r>
              <a:rPr lang="en-US" sz="1200" strike="sngStrike" dirty="0" err="1"/>
              <a:t>Saclay</a:t>
            </a:r>
            <a:r>
              <a:rPr lang="en-US" sz="1200" strike="sngStrike" dirty="0"/>
              <a:t> - Did not manage to come -&gt; </a:t>
            </a:r>
            <a:r>
              <a:rPr lang="en-US" sz="1200" dirty="0"/>
              <a:t>plans to come next year</a:t>
            </a:r>
            <a:endParaRPr lang="en-US" sz="1200" dirty="0">
              <a:cs typeface="Arial"/>
            </a:endParaRPr>
          </a:p>
          <a:p>
            <a:pPr marL="285750" indent="-285750">
              <a:buFont typeface="Arial,Sans-Serif" panose="020B0604020202020204" pitchFamily="34" charset="0"/>
              <a:buChar char="•"/>
            </a:pPr>
            <a:r>
              <a:rPr lang="en-US" sz="1200" dirty="0">
                <a:cs typeface="Arial"/>
              </a:rPr>
              <a:t>SETUP G: MPGD comp. Studies (Darina </a:t>
            </a:r>
            <a:r>
              <a:rPr lang="en-US" sz="1200" dirty="0" err="1">
                <a:cs typeface="Arial"/>
              </a:rPr>
              <a:t>Zavazieva</a:t>
            </a:r>
            <a:r>
              <a:rPr lang="en-US" sz="1200" dirty="0">
                <a:cs typeface="Arial"/>
              </a:rPr>
              <a:t>)</a:t>
            </a:r>
            <a:endParaRPr lang="en-US" dirty="0"/>
          </a:p>
        </p:txBody>
      </p:sp>
      <p:sp>
        <p:nvSpPr>
          <p:cNvPr id="9" name="Rectangle 8">
            <a:extLst>
              <a:ext uri="{FF2B5EF4-FFF2-40B4-BE49-F238E27FC236}">
                <a16:creationId xmlns:a16="http://schemas.microsoft.com/office/drawing/2014/main" id="{DEBFD86F-10EF-8DB0-250F-3A90255CDCA7}"/>
              </a:ext>
            </a:extLst>
          </p:cNvPr>
          <p:cNvSpPr/>
          <p:nvPr/>
        </p:nvSpPr>
        <p:spPr>
          <a:xfrm>
            <a:off x="4500378" y="2006071"/>
            <a:ext cx="544500" cy="585525"/>
          </a:xfrm>
          <a:prstGeom prst="rect">
            <a:avLst/>
          </a:prstGeom>
          <a:solidFill>
            <a:srgbClr val="4F81BD">
              <a:lumMod val="40000"/>
              <a:lumOff val="60000"/>
            </a:srgbClr>
          </a:solidFill>
          <a:ln w="25400" cap="flat" cmpd="sng" algn="ctr">
            <a:solidFill>
              <a:sysClr val="windowText" lastClr="00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STRAW</a:t>
            </a:r>
          </a:p>
        </p:txBody>
      </p:sp>
      <p:sp>
        <p:nvSpPr>
          <p:cNvPr id="13" name="Rectangle 12">
            <a:extLst>
              <a:ext uri="{FF2B5EF4-FFF2-40B4-BE49-F238E27FC236}">
                <a16:creationId xmlns:a16="http://schemas.microsoft.com/office/drawing/2014/main" id="{C915F2CD-CE4C-5216-1184-CF6CAB609F7B}"/>
              </a:ext>
            </a:extLst>
          </p:cNvPr>
          <p:cNvSpPr/>
          <p:nvPr/>
        </p:nvSpPr>
        <p:spPr>
          <a:xfrm>
            <a:off x="3047995" y="1993650"/>
            <a:ext cx="325425" cy="566475"/>
          </a:xfrm>
          <a:prstGeom prst="rect">
            <a:avLst/>
          </a:prstGeom>
          <a:solidFill>
            <a:srgbClr val="92D050"/>
          </a:solidFill>
          <a:ln w="25400" cap="flat" cmpd="sng" algn="ctr">
            <a:solidFill>
              <a:sysClr val="windowText" lastClr="000000"/>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USTC</a:t>
            </a:r>
            <a:endParaRPr kumimoji="0" lang="en-GB" sz="1000" b="1" i="0" u="none" strike="noStrike" kern="0" cap="none" spc="0" normalizeH="0" baseline="0" noProof="0" dirty="0">
              <a:ln>
                <a:noFill/>
              </a:ln>
              <a:solidFill>
                <a:prstClr val="black"/>
              </a:solidFill>
              <a:effectLst/>
              <a:uLnTx/>
              <a:uFillTx/>
              <a:latin typeface="Calibri"/>
              <a:ea typeface="+mn-ea"/>
              <a:cs typeface="+mn-cs"/>
            </a:endParaRPr>
          </a:p>
        </p:txBody>
      </p:sp>
      <p:sp>
        <p:nvSpPr>
          <p:cNvPr id="16" name="TextBox 15">
            <a:extLst>
              <a:ext uri="{FF2B5EF4-FFF2-40B4-BE49-F238E27FC236}">
                <a16:creationId xmlns:a16="http://schemas.microsoft.com/office/drawing/2014/main" id="{826D9104-474E-FDE6-2411-62C39AE278EB}"/>
              </a:ext>
            </a:extLst>
          </p:cNvPr>
          <p:cNvSpPr txBox="1"/>
          <p:nvPr/>
        </p:nvSpPr>
        <p:spPr>
          <a:xfrm>
            <a:off x="8436633" y="1620643"/>
            <a:ext cx="658800" cy="338554"/>
          </a:xfrm>
          <a:prstGeom prst="rect">
            <a:avLst/>
          </a:prstGeom>
          <a:solidFill>
            <a:schemeClr val="bg1"/>
          </a:solidFill>
          <a:ln w="28575">
            <a:solidFill>
              <a:schemeClr val="tx2"/>
            </a:solidFill>
          </a:ln>
        </p:spPr>
        <p:txBody>
          <a:bodyPr wrap="square" lIns="0" tIns="0" rIns="0" bIns="0" rtlCol="0">
            <a:spAutoFit/>
          </a:bodyPr>
          <a:lstStyle/>
          <a:p>
            <a:pPr algn="ctr"/>
            <a:r>
              <a:rPr lang="en-US" sz="1100" b="1" dirty="0">
                <a:solidFill>
                  <a:schemeClr val="tx2"/>
                </a:solidFill>
              </a:rPr>
              <a:t>SETUP </a:t>
            </a:r>
          </a:p>
          <a:p>
            <a:pPr algn="ctr"/>
            <a:r>
              <a:rPr lang="en-US" sz="1100" b="1" dirty="0">
                <a:solidFill>
                  <a:schemeClr val="tx2"/>
                </a:solidFill>
              </a:rPr>
              <a:t>F</a:t>
            </a:r>
            <a:endParaRPr lang="en-GB" sz="1100" b="1" dirty="0">
              <a:solidFill>
                <a:schemeClr val="tx2"/>
              </a:solidFill>
            </a:endParaRPr>
          </a:p>
        </p:txBody>
      </p:sp>
      <p:pic>
        <p:nvPicPr>
          <p:cNvPr id="25" name="Picture 24" descr="A machine with many wires and cables&#10;&#10;Description automatically generated">
            <a:extLst>
              <a:ext uri="{FF2B5EF4-FFF2-40B4-BE49-F238E27FC236}">
                <a16:creationId xmlns:a16="http://schemas.microsoft.com/office/drawing/2014/main" id="{FB7897ED-8591-ABF8-D23B-523B62890E2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00835" y="2911022"/>
            <a:ext cx="2591165" cy="1943373"/>
          </a:xfrm>
          <a:prstGeom prst="rect">
            <a:avLst/>
          </a:prstGeom>
        </p:spPr>
      </p:pic>
      <p:pic>
        <p:nvPicPr>
          <p:cNvPr id="28" name="Picture 27" descr="A machine with wires and wires&#10;&#10;Description automatically generated">
            <a:extLst>
              <a:ext uri="{FF2B5EF4-FFF2-40B4-BE49-F238E27FC236}">
                <a16:creationId xmlns:a16="http://schemas.microsoft.com/office/drawing/2014/main" id="{EFD63CC6-D749-A3A1-ED57-AAAD8418838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9191" t="16763" r="21947" b="3032"/>
          <a:stretch/>
        </p:blipFill>
        <p:spPr>
          <a:xfrm>
            <a:off x="7714644" y="2726529"/>
            <a:ext cx="1869799" cy="3397002"/>
          </a:xfrm>
          <a:prstGeom prst="rect">
            <a:avLst/>
          </a:prstGeom>
        </p:spPr>
      </p:pic>
      <p:pic>
        <p:nvPicPr>
          <p:cNvPr id="30" name="Picture 29" descr="A machine with many wires&#10;&#10;Description automatically generated">
            <a:extLst>
              <a:ext uri="{FF2B5EF4-FFF2-40B4-BE49-F238E27FC236}">
                <a16:creationId xmlns:a16="http://schemas.microsoft.com/office/drawing/2014/main" id="{5213F4DA-BA9B-B596-9DA7-32F3F10D764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9762" t="1143" r="12809"/>
          <a:stretch/>
        </p:blipFill>
        <p:spPr>
          <a:xfrm>
            <a:off x="5278326" y="2833195"/>
            <a:ext cx="2408395" cy="2306194"/>
          </a:xfrm>
          <a:prstGeom prst="rect">
            <a:avLst/>
          </a:prstGeom>
        </p:spPr>
      </p:pic>
      <p:pic>
        <p:nvPicPr>
          <p:cNvPr id="32" name="Picture 31" descr="A person in a helmet working in a factory&#10;&#10;Description automatically generated">
            <a:extLst>
              <a:ext uri="{FF2B5EF4-FFF2-40B4-BE49-F238E27FC236}">
                <a16:creationId xmlns:a16="http://schemas.microsoft.com/office/drawing/2014/main" id="{D9F69F14-FE5B-E3CE-5403-B91696848E73}"/>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15236"/>
          <a:stretch/>
        </p:blipFill>
        <p:spPr>
          <a:xfrm>
            <a:off x="3185416" y="2754008"/>
            <a:ext cx="2064987" cy="1827117"/>
          </a:xfrm>
          <a:prstGeom prst="rect">
            <a:avLst/>
          </a:prstGeom>
        </p:spPr>
      </p:pic>
      <p:pic>
        <p:nvPicPr>
          <p:cNvPr id="38" name="Picture 37" descr="A machine with many wires&#10;&#10;Description automatically generated">
            <a:extLst>
              <a:ext uri="{FF2B5EF4-FFF2-40B4-BE49-F238E27FC236}">
                <a16:creationId xmlns:a16="http://schemas.microsoft.com/office/drawing/2014/main" id="{013DBBF4-2C55-FC41-D362-DC5E26F41B9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4367" y="2708938"/>
            <a:ext cx="2483628" cy="1862721"/>
          </a:xfrm>
          <a:prstGeom prst="rect">
            <a:avLst/>
          </a:prstGeom>
        </p:spPr>
      </p:pic>
    </p:spTree>
    <p:extLst>
      <p:ext uri="{BB962C8B-B14F-4D97-AF65-F5344CB8AC3E}">
        <p14:creationId xmlns:p14="http://schemas.microsoft.com/office/powerpoint/2010/main" val="2880044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25D90A6-A7EF-E3CA-C817-858BC6DC4139}"/>
              </a:ext>
            </a:extLst>
          </p:cNvPr>
          <p:cNvSpPr txBox="1"/>
          <p:nvPr/>
        </p:nvSpPr>
        <p:spPr>
          <a:xfrm>
            <a:off x="240410" y="184450"/>
            <a:ext cx="10831483" cy="867930"/>
          </a:xfrm>
          <a:prstGeom prst="rect">
            <a:avLst/>
          </a:prstGeom>
        </p:spPr>
        <p:txBody>
          <a:bodyPr vert="horz" lIns="0" tIns="0" rIns="0" bIns="0" rtlCol="0" anchor="t" anchorCtr="0">
            <a:noAutofit/>
          </a:bodyPr>
          <a:lstStyle>
            <a:lvl1pPr>
              <a:lnSpc>
                <a:spcPct val="90000"/>
              </a:lnSpc>
              <a:spcBef>
                <a:spcPct val="0"/>
              </a:spcBef>
              <a:buNone/>
              <a:defRPr sz="2800" b="1">
                <a:latin typeface="+mj-lt"/>
                <a:ea typeface="+mj-ea"/>
                <a:cs typeface="+mj-cs"/>
              </a:defRPr>
            </a:lvl1pPr>
          </a:lstStyle>
          <a:p>
            <a:r>
              <a:rPr lang="en-US" dirty="0"/>
              <a:t>PICOSEC – Test Beam Setup and Detectors under Test </a:t>
            </a:r>
            <a:endParaRPr lang="el-GR" dirty="0"/>
          </a:p>
        </p:txBody>
      </p:sp>
      <p:sp>
        <p:nvSpPr>
          <p:cNvPr id="5" name="TextBox 4">
            <a:extLst>
              <a:ext uri="{FF2B5EF4-FFF2-40B4-BE49-F238E27FC236}">
                <a16:creationId xmlns:a16="http://schemas.microsoft.com/office/drawing/2014/main" id="{C144BE93-129F-1030-8858-2C44937CA352}"/>
              </a:ext>
            </a:extLst>
          </p:cNvPr>
          <p:cNvSpPr txBox="1"/>
          <p:nvPr/>
        </p:nvSpPr>
        <p:spPr>
          <a:xfrm>
            <a:off x="8724122" y="2403663"/>
            <a:ext cx="2519266"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GEM for </a:t>
            </a:r>
            <a:r>
              <a:rPr kumimoji="0" lang="en-US" b="0" i="0" u="none" strike="noStrike" kern="1200" cap="none" spc="0" normalizeH="0" baseline="0" noProof="0" dirty="0">
                <a:ln>
                  <a:noFill/>
                </a:ln>
                <a:solidFill>
                  <a:srgbClr val="0076BA"/>
                </a:solidFill>
                <a:effectLst/>
                <a:uLnTx/>
                <a:uFillTx/>
                <a:latin typeface="Times New Roman" panose="02020603050405020304" pitchFamily="18" charset="0"/>
                <a:ea typeface="+mn-ea"/>
                <a:cs typeface="Times New Roman" panose="02020603050405020304" pitchFamily="18" charset="0"/>
              </a:rPr>
              <a:t>tracking</a:t>
            </a:r>
            <a:r>
              <a:rPr kumimoji="0" lang="en-US"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MCP – PMT as </a:t>
            </a:r>
            <a:r>
              <a:rPr kumimoji="0" lang="en-US" b="0" i="0" u="none" strike="noStrike" kern="1200" cap="none" spc="0" normalizeH="0" baseline="0" noProof="0" dirty="0">
                <a:ln>
                  <a:noFill/>
                </a:ln>
                <a:solidFill>
                  <a:srgbClr val="45AA21"/>
                </a:solidFill>
                <a:effectLst/>
                <a:uLnTx/>
                <a:uFillTx/>
                <a:latin typeface="Times New Roman" panose="02020603050405020304" pitchFamily="18" charset="0"/>
                <a:ea typeface="+mn-ea"/>
                <a:cs typeface="Times New Roman" panose="02020603050405020304" pitchFamily="18" charset="0"/>
              </a:rPr>
              <a:t>time reference device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MMX – </a:t>
            </a:r>
            <a:r>
              <a:rPr kumimoji="0" lang="en-US" b="0" i="0"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Detectors Under Test </a:t>
            </a:r>
            <a:endParaRPr kumimoji="0" lang="el-GR" b="0" i="0"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endParaRPr>
          </a:p>
        </p:txBody>
      </p:sp>
      <p:sp>
        <p:nvSpPr>
          <p:cNvPr id="18" name="TextBox 17">
            <a:extLst>
              <a:ext uri="{FF2B5EF4-FFF2-40B4-BE49-F238E27FC236}">
                <a16:creationId xmlns:a16="http://schemas.microsoft.com/office/drawing/2014/main" id="{F0B6C00E-D9A8-2469-9DB0-2753D1463007}"/>
              </a:ext>
            </a:extLst>
          </p:cNvPr>
          <p:cNvSpPr txBox="1"/>
          <p:nvPr/>
        </p:nvSpPr>
        <p:spPr>
          <a:xfrm>
            <a:off x="5581071" y="5286363"/>
            <a:ext cx="5662317" cy="30777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COMPASS Gas Mixture (80% Ne – 10%C2H2 – 10% CF4)</a:t>
            </a:r>
          </a:p>
        </p:txBody>
      </p:sp>
      <p:sp>
        <p:nvSpPr>
          <p:cNvPr id="19" name="TextBox 18">
            <a:extLst>
              <a:ext uri="{FF2B5EF4-FFF2-40B4-BE49-F238E27FC236}">
                <a16:creationId xmlns:a16="http://schemas.microsoft.com/office/drawing/2014/main" id="{14648C22-B644-A3E4-4FBD-390C0EB91DAD}"/>
              </a:ext>
            </a:extLst>
          </p:cNvPr>
          <p:cNvSpPr txBox="1"/>
          <p:nvPr/>
        </p:nvSpPr>
        <p:spPr>
          <a:xfrm>
            <a:off x="150575" y="4170238"/>
            <a:ext cx="7469425"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Detectors Under Test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      </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Single Channel prototype </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Wingdings" panose="05000000000000000000" pitchFamily="2" charset="2"/>
              </a:rPr>
              <a:t> 1cm diameter active zone (circular)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Wingdings" panose="05000000000000000000" pitchFamily="2" charset="2"/>
              </a:rPr>
              <a:t>      7- Channel prototype  1cm single cell (hexagons)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Wingdings" panose="05000000000000000000" pitchFamily="2" charset="2"/>
              </a:rPr>
              <a:t>      96-Channel prototype  1cm single cell (square)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Wingdings" panose="05000000000000000000" pitchFamily="2" charset="2"/>
              </a:rPr>
              <a:t>      100-Channel prototype  1cm single cell (square)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Wingdings" panose="05000000000000000000" pitchFamily="2" charset="2"/>
              </a:rPr>
              <a:t>      400-Channel prototype  1cm single cell (square) </a:t>
            </a:r>
          </a:p>
        </p:txBody>
      </p:sp>
      <p:pic>
        <p:nvPicPr>
          <p:cNvPr id="6" name="Picture 5">
            <a:extLst>
              <a:ext uri="{FF2B5EF4-FFF2-40B4-BE49-F238E27FC236}">
                <a16:creationId xmlns:a16="http://schemas.microsoft.com/office/drawing/2014/main" id="{B676BC45-9CD1-A2E5-FBAF-2D33F9B41105}"/>
              </a:ext>
            </a:extLst>
          </p:cNvPr>
          <p:cNvPicPr>
            <a:picLocks noChangeAspect="1"/>
          </p:cNvPicPr>
          <p:nvPr/>
        </p:nvPicPr>
        <p:blipFill>
          <a:blip r:embed="rId2"/>
          <a:stretch>
            <a:fillRect/>
          </a:stretch>
        </p:blipFill>
        <p:spPr>
          <a:xfrm>
            <a:off x="240410" y="771985"/>
            <a:ext cx="8338457" cy="3263356"/>
          </a:xfrm>
          <a:prstGeom prst="rect">
            <a:avLst/>
          </a:prstGeom>
        </p:spPr>
      </p:pic>
      <p:sp>
        <p:nvSpPr>
          <p:cNvPr id="7" name="TextBox 6">
            <a:extLst>
              <a:ext uri="{FF2B5EF4-FFF2-40B4-BE49-F238E27FC236}">
                <a16:creationId xmlns:a16="http://schemas.microsoft.com/office/drawing/2014/main" id="{FC89466A-6FEF-AAF4-F42F-618AC03942E3}"/>
              </a:ext>
            </a:extLst>
          </p:cNvPr>
          <p:cNvSpPr txBox="1"/>
          <p:nvPr/>
        </p:nvSpPr>
        <p:spPr>
          <a:xfrm>
            <a:off x="8724122" y="1859227"/>
            <a:ext cx="322746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Telescope layout comprises of :</a:t>
            </a:r>
            <a:endParaRPr kumimoji="0" lang="el-GR" b="0" i="0" u="none"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endParaRPr>
          </a:p>
        </p:txBody>
      </p:sp>
      <p:sp>
        <p:nvSpPr>
          <p:cNvPr id="2" name="Date Placeholder 1">
            <a:extLst>
              <a:ext uri="{FF2B5EF4-FFF2-40B4-BE49-F238E27FC236}">
                <a16:creationId xmlns:a16="http://schemas.microsoft.com/office/drawing/2014/main" id="{7974C3AF-6388-0880-9B16-9A15B74C0DAF}"/>
              </a:ext>
            </a:extLst>
          </p:cNvPr>
          <p:cNvSpPr>
            <a:spLocks noGrp="1"/>
          </p:cNvSpPr>
          <p:nvPr>
            <p:ph type="dt" sz="half" idx="10"/>
          </p:nvPr>
        </p:nvSpPr>
        <p:spPr/>
        <p:txBody>
          <a:bodyPr/>
          <a:lstStyle/>
          <a:p>
            <a:fld id="{FB59FAD2-F024-4D84-AF2C-912C75722E85}" type="datetime1">
              <a:rPr lang="en-US" smtClean="0"/>
              <a:t>10/3/2024</a:t>
            </a:fld>
            <a:endParaRPr lang="el-GR"/>
          </a:p>
        </p:txBody>
      </p:sp>
      <p:sp>
        <p:nvSpPr>
          <p:cNvPr id="3" name="Footer Placeholder 2">
            <a:extLst>
              <a:ext uri="{FF2B5EF4-FFF2-40B4-BE49-F238E27FC236}">
                <a16:creationId xmlns:a16="http://schemas.microsoft.com/office/drawing/2014/main" id="{1ED2F1CE-CCAB-2DDA-4063-D832839EAED8}"/>
              </a:ext>
            </a:extLst>
          </p:cNvPr>
          <p:cNvSpPr>
            <a:spLocks noGrp="1"/>
          </p:cNvSpPr>
          <p:nvPr>
            <p:ph type="ftr" sz="quarter" idx="11"/>
          </p:nvPr>
        </p:nvSpPr>
        <p:spPr/>
        <p:txBody>
          <a:bodyPr/>
          <a:lstStyle/>
          <a:p>
            <a:r>
              <a:rPr lang="en-GB"/>
              <a:t>Karl Jonathan Flöthner: +41754110839, Yorgos Tsipolitis: +41754118992</a:t>
            </a:r>
            <a:endParaRPr lang="el-GR"/>
          </a:p>
        </p:txBody>
      </p:sp>
      <p:sp>
        <p:nvSpPr>
          <p:cNvPr id="8" name="Slide Number Placeholder 7">
            <a:extLst>
              <a:ext uri="{FF2B5EF4-FFF2-40B4-BE49-F238E27FC236}">
                <a16:creationId xmlns:a16="http://schemas.microsoft.com/office/drawing/2014/main" id="{FA76B00A-690A-5328-3CD9-D5E3ABC77F2B}"/>
              </a:ext>
            </a:extLst>
          </p:cNvPr>
          <p:cNvSpPr>
            <a:spLocks noGrp="1"/>
          </p:cNvSpPr>
          <p:nvPr>
            <p:ph type="sldNum" sz="quarter" idx="12"/>
          </p:nvPr>
        </p:nvSpPr>
        <p:spPr/>
        <p:txBody>
          <a:bodyPr/>
          <a:lstStyle/>
          <a:p>
            <a:fld id="{9F159670-34D0-4614-83D0-5B9717BE90AA}" type="slidenum">
              <a:rPr lang="el-GR" smtClean="0"/>
              <a:t>4</a:t>
            </a:fld>
            <a:endParaRPr lang="el-GR"/>
          </a:p>
        </p:txBody>
      </p:sp>
    </p:spTree>
    <p:extLst>
      <p:ext uri="{BB962C8B-B14F-4D97-AF65-F5344CB8AC3E}">
        <p14:creationId xmlns:p14="http://schemas.microsoft.com/office/powerpoint/2010/main" val="3276315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B4DB913-AE25-03A6-0B1C-A74A91885381}"/>
              </a:ext>
            </a:extLst>
          </p:cNvPr>
          <p:cNvSpPr txBox="1">
            <a:spLocks noGrp="1"/>
          </p:cNvSpPr>
          <p:nvPr>
            <p:ph type="title"/>
          </p:nvPr>
        </p:nvSpPr>
        <p:spPr>
          <a:xfrm>
            <a:off x="569271" y="239984"/>
            <a:ext cx="11376025" cy="346249"/>
          </a:xfrm>
          <a:prstGeom prst="rect">
            <a:avLst/>
          </a:prstGeom>
          <a:noFill/>
        </p:spPr>
        <p:txBody>
          <a:bodyPr wrap="square" rtlCol="0">
            <a:spAutoFit/>
          </a:bodyPr>
          <a:lstStyle/>
          <a:p>
            <a:r>
              <a:rPr lang="en-US" sz="2500" dirty="0">
                <a:latin typeface="Times New Roman" panose="02020603050405020304" pitchFamily="18" charset="0"/>
                <a:cs typeface="Times New Roman" panose="02020603050405020304" pitchFamily="18" charset="0"/>
              </a:rPr>
              <a:t>PICOSEC - Block of </a:t>
            </a:r>
            <a:r>
              <a:rPr lang="en-US" sz="2500" b="1" dirty="0">
                <a:latin typeface="Times New Roman" panose="02020603050405020304" pitchFamily="18" charset="0"/>
                <a:cs typeface="Times New Roman" panose="02020603050405020304" pitchFamily="18" charset="0"/>
              </a:rPr>
              <a:t>Measurements and Highlight Preliminary Results </a:t>
            </a:r>
            <a:endParaRPr lang="el-GR" sz="2500" b="1" dirty="0">
              <a:latin typeface="Times New Roman" panose="02020603050405020304" pitchFamily="18" charset="0"/>
              <a:cs typeface="Times New Roman" panose="02020603050405020304" pitchFamily="18" charset="0"/>
            </a:endParaRPr>
          </a:p>
        </p:txBody>
      </p:sp>
      <p:sp>
        <p:nvSpPr>
          <p:cNvPr id="3" name="Date Placeholder 2">
            <a:extLst>
              <a:ext uri="{FF2B5EF4-FFF2-40B4-BE49-F238E27FC236}">
                <a16:creationId xmlns:a16="http://schemas.microsoft.com/office/drawing/2014/main" id="{F8AB8AE6-0C5D-4D66-96FA-133107DD0396}"/>
              </a:ext>
            </a:extLst>
          </p:cNvPr>
          <p:cNvSpPr>
            <a:spLocks noGrp="1"/>
          </p:cNvSpPr>
          <p:nvPr>
            <p:ph type="dt" sz="half" idx="10"/>
          </p:nvPr>
        </p:nvSpPr>
        <p:spPr/>
        <p:txBody>
          <a:bodyPr/>
          <a:lstStyle/>
          <a:p>
            <a:fld id="{522C4570-AFC7-4377-BC84-690622653211}" type="datetime1">
              <a:rPr lang="en-US" smtClean="0"/>
              <a:t>10/3/2024</a:t>
            </a:fld>
            <a:endParaRPr lang="el-GR" dirty="0"/>
          </a:p>
        </p:txBody>
      </p:sp>
      <p:sp>
        <p:nvSpPr>
          <p:cNvPr id="7" name="Footer Placeholder 6">
            <a:extLst>
              <a:ext uri="{FF2B5EF4-FFF2-40B4-BE49-F238E27FC236}">
                <a16:creationId xmlns:a16="http://schemas.microsoft.com/office/drawing/2014/main" id="{54D0A038-97BC-8A8F-F8CA-C0A77B902F5A}"/>
              </a:ext>
            </a:extLst>
          </p:cNvPr>
          <p:cNvSpPr>
            <a:spLocks noGrp="1"/>
          </p:cNvSpPr>
          <p:nvPr>
            <p:ph type="ftr" sz="quarter" idx="11"/>
          </p:nvPr>
        </p:nvSpPr>
        <p:spPr/>
        <p:txBody>
          <a:bodyPr/>
          <a:lstStyle/>
          <a:p>
            <a:r>
              <a:rPr lang="en-GB"/>
              <a:t>Karl Jonathan Flöthner: +41754110839, Yorgos Tsipolitis: +41754118992</a:t>
            </a:r>
            <a:endParaRPr lang="el-GR"/>
          </a:p>
        </p:txBody>
      </p:sp>
      <p:sp>
        <p:nvSpPr>
          <p:cNvPr id="6" name="Slide Number Placeholder 5">
            <a:extLst>
              <a:ext uri="{FF2B5EF4-FFF2-40B4-BE49-F238E27FC236}">
                <a16:creationId xmlns:a16="http://schemas.microsoft.com/office/drawing/2014/main" id="{A68E5D1A-9DA8-ABFF-64B8-7C1A6960CC95}"/>
              </a:ext>
            </a:extLst>
          </p:cNvPr>
          <p:cNvSpPr>
            <a:spLocks noGrp="1"/>
          </p:cNvSpPr>
          <p:nvPr>
            <p:ph type="sldNum" sz="quarter" idx="12"/>
          </p:nvPr>
        </p:nvSpPr>
        <p:spPr/>
        <p:txBody>
          <a:bodyPr/>
          <a:lstStyle/>
          <a:p>
            <a:fld id="{9F159670-34D0-4614-83D0-5B9717BE90AA}" type="slidenum">
              <a:rPr lang="el-GR" smtClean="0"/>
              <a:t>5</a:t>
            </a:fld>
            <a:endParaRPr lang="el-GR"/>
          </a:p>
        </p:txBody>
      </p:sp>
      <p:sp>
        <p:nvSpPr>
          <p:cNvPr id="9" name="TextBox 8">
            <a:extLst>
              <a:ext uri="{FF2B5EF4-FFF2-40B4-BE49-F238E27FC236}">
                <a16:creationId xmlns:a16="http://schemas.microsoft.com/office/drawing/2014/main" id="{808548CC-E46B-B3D6-5BB4-66DCC4406939}"/>
              </a:ext>
            </a:extLst>
          </p:cNvPr>
          <p:cNvSpPr txBox="1"/>
          <p:nvPr/>
        </p:nvSpPr>
        <p:spPr>
          <a:xfrm>
            <a:off x="246704" y="867127"/>
            <a:ext cx="6925271" cy="184665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1" u="sng"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Robust &amp; Efficient prototypes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Resistive prototypes ~ 10MO, 20MO, 50MO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DLC single and double layers to explore better charge vertical evacuation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Voltage scans </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Stable operation voltage in a high rate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Timing runs on individual pads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Long scan for uniformity map on amplitude and timing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2" name="TextBox 1">
            <a:extLst>
              <a:ext uri="{FF2B5EF4-FFF2-40B4-BE49-F238E27FC236}">
                <a16:creationId xmlns:a16="http://schemas.microsoft.com/office/drawing/2014/main" id="{118FA32B-50EE-B59A-8D5C-7612F5B5B4D3}"/>
              </a:ext>
            </a:extLst>
          </p:cNvPr>
          <p:cNvSpPr txBox="1"/>
          <p:nvPr/>
        </p:nvSpPr>
        <p:spPr>
          <a:xfrm>
            <a:off x="246704" y="2625823"/>
            <a:ext cx="6925271"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1" u="sng"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Spatial Resolution studies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15mm diameter active zone </a:t>
            </a:r>
            <a:r>
              <a:rPr kumimoji="0" lang="en-US" sz="16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splitted</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in hexagonal pads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(medium and high granularity prototypes) </a:t>
            </a:r>
          </a:p>
        </p:txBody>
      </p:sp>
      <p:sp>
        <p:nvSpPr>
          <p:cNvPr id="11" name="TextBox 10">
            <a:extLst>
              <a:ext uri="{FF2B5EF4-FFF2-40B4-BE49-F238E27FC236}">
                <a16:creationId xmlns:a16="http://schemas.microsoft.com/office/drawing/2014/main" id="{63B5E298-D233-9BF3-843C-538088152E15}"/>
              </a:ext>
            </a:extLst>
          </p:cNvPr>
          <p:cNvSpPr txBox="1"/>
          <p:nvPr/>
        </p:nvSpPr>
        <p:spPr>
          <a:xfrm>
            <a:off x="246704" y="4334755"/>
            <a:ext cx="692527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1" u="sng"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Alternative digitizers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SAMPIC and DRS4 </a:t>
            </a:r>
          </a:p>
        </p:txBody>
      </p:sp>
      <p:sp>
        <p:nvSpPr>
          <p:cNvPr id="15" name="TextBox 14">
            <a:extLst>
              <a:ext uri="{FF2B5EF4-FFF2-40B4-BE49-F238E27FC236}">
                <a16:creationId xmlns:a16="http://schemas.microsoft.com/office/drawing/2014/main" id="{E52F5248-63D6-3165-7216-630585676F89}"/>
              </a:ext>
            </a:extLst>
          </p:cNvPr>
          <p:cNvSpPr txBox="1"/>
          <p:nvPr/>
        </p:nvSpPr>
        <p:spPr>
          <a:xfrm>
            <a:off x="246704" y="5074447"/>
            <a:ext cx="6925271"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1" u="sng"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Radiation Hardness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High intensity pion beam (from 8kHz up to 1MHz)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Stable operation through the whole run both for the detector and for the photocathode </a:t>
            </a:r>
          </a:p>
        </p:txBody>
      </p:sp>
      <p:sp>
        <p:nvSpPr>
          <p:cNvPr id="16" name="TextBox 15">
            <a:extLst>
              <a:ext uri="{FF2B5EF4-FFF2-40B4-BE49-F238E27FC236}">
                <a16:creationId xmlns:a16="http://schemas.microsoft.com/office/drawing/2014/main" id="{EE68E21F-DE20-ACB2-A93C-C912A31E0D78}"/>
              </a:ext>
            </a:extLst>
          </p:cNvPr>
          <p:cNvSpPr txBox="1"/>
          <p:nvPr/>
        </p:nvSpPr>
        <p:spPr>
          <a:xfrm>
            <a:off x="246704" y="3595063"/>
            <a:ext cx="738589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1" u="sng" strike="noStrike" kern="1200" cap="none" spc="0" normalizeH="0" baseline="0" noProof="0" dirty="0">
                <a:ln>
                  <a:noFill/>
                </a:ln>
                <a:solidFill>
                  <a:srgbClr val="FF0000"/>
                </a:solidFill>
                <a:effectLst/>
                <a:uLnTx/>
                <a:uFillTx/>
                <a:latin typeface="Times New Roman" panose="02020603050405020304" pitchFamily="18" charset="0"/>
                <a:ea typeface="+mn-ea"/>
                <a:cs typeface="Times New Roman" panose="02020603050405020304" pitchFamily="18" charset="0"/>
              </a:rPr>
              <a:t>Alternative photocathodes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Graphene single, double and triple layer on a </a:t>
            </a:r>
            <a:r>
              <a:rPr kumimoji="0" lang="en-US" sz="16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contactive</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thin layer</a:t>
            </a:r>
          </a:p>
        </p:txBody>
      </p:sp>
      <p:pic>
        <p:nvPicPr>
          <p:cNvPr id="20" name="Picture 19">
            <a:extLst>
              <a:ext uri="{FF2B5EF4-FFF2-40B4-BE49-F238E27FC236}">
                <a16:creationId xmlns:a16="http://schemas.microsoft.com/office/drawing/2014/main" id="{E908FC08-090A-8E3E-DE97-227C3FEC6A34}"/>
              </a:ext>
            </a:extLst>
          </p:cNvPr>
          <p:cNvPicPr>
            <a:picLocks noChangeAspect="1"/>
          </p:cNvPicPr>
          <p:nvPr/>
        </p:nvPicPr>
        <p:blipFill rotWithShape="1">
          <a:blip r:embed="rId2"/>
          <a:srcRect t="13450" b="42786"/>
          <a:stretch/>
        </p:blipFill>
        <p:spPr>
          <a:xfrm>
            <a:off x="6507303" y="3484019"/>
            <a:ext cx="2616144" cy="1846659"/>
          </a:xfrm>
          <a:prstGeom prst="rect">
            <a:avLst/>
          </a:prstGeom>
        </p:spPr>
      </p:pic>
      <p:pic>
        <p:nvPicPr>
          <p:cNvPr id="22" name="Picture 21">
            <a:extLst>
              <a:ext uri="{FF2B5EF4-FFF2-40B4-BE49-F238E27FC236}">
                <a16:creationId xmlns:a16="http://schemas.microsoft.com/office/drawing/2014/main" id="{111D5A26-E1A2-0FAA-D0D2-50C232AA42E7}"/>
              </a:ext>
            </a:extLst>
          </p:cNvPr>
          <p:cNvPicPr>
            <a:picLocks noChangeAspect="1"/>
          </p:cNvPicPr>
          <p:nvPr/>
        </p:nvPicPr>
        <p:blipFill>
          <a:blip r:embed="rId3"/>
          <a:stretch>
            <a:fillRect/>
          </a:stretch>
        </p:blipFill>
        <p:spPr>
          <a:xfrm>
            <a:off x="7787998" y="656640"/>
            <a:ext cx="3223384" cy="2006392"/>
          </a:xfrm>
          <a:prstGeom prst="rect">
            <a:avLst/>
          </a:prstGeom>
        </p:spPr>
      </p:pic>
      <p:sp>
        <p:nvSpPr>
          <p:cNvPr id="24" name="TextBox 23">
            <a:extLst>
              <a:ext uri="{FF2B5EF4-FFF2-40B4-BE49-F238E27FC236}">
                <a16:creationId xmlns:a16="http://schemas.microsoft.com/office/drawing/2014/main" id="{70862DE9-17D4-FA80-4D65-CF2D64B63566}"/>
              </a:ext>
            </a:extLst>
          </p:cNvPr>
          <p:cNvSpPr txBox="1"/>
          <p:nvPr/>
        </p:nvSpPr>
        <p:spPr>
          <a:xfrm>
            <a:off x="7956818" y="2448599"/>
            <a:ext cx="3396982"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sym typeface="Wingdings" panose="05000000000000000000" pitchFamily="2" charset="2"/>
              </a:rPr>
              <a:t>10x10cm2</a:t>
            </a:r>
            <a:r>
              <a:rPr kumimoji="0" lang="en-US" sz="14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sym typeface="Wingdings" panose="05000000000000000000" pitchFamily="2" charset="2"/>
              </a:rPr>
              <a:t> Double DLC with CsI ~ 21ps at a center of a pad </a:t>
            </a:r>
            <a:endParaRPr kumimoji="0" lang="el-GR" sz="14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28C86022-A3B1-1F1E-1161-66EEAB86FF50}"/>
              </a:ext>
            </a:extLst>
          </p:cNvPr>
          <p:cNvSpPr txBox="1"/>
          <p:nvPr/>
        </p:nvSpPr>
        <p:spPr>
          <a:xfrm>
            <a:off x="7424647" y="5628445"/>
            <a:ext cx="3929153"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sym typeface="Wingdings" panose="05000000000000000000" pitchFamily="2" charset="2"/>
              </a:rPr>
              <a:t>20x20 cm2 </a:t>
            </a:r>
            <a:r>
              <a:rPr kumimoji="0" lang="en-US" sz="14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sym typeface="Wingdings" panose="05000000000000000000" pitchFamily="2" charset="2"/>
              </a:rPr>
              <a:t>with DLC ~ 38ps at a center of a pad and agreement with different digitizers </a:t>
            </a:r>
            <a:endParaRPr kumimoji="0" lang="el-GR" sz="14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78EF2115-01C2-CC73-BB24-CA3ADD243CD6}"/>
              </a:ext>
            </a:extLst>
          </p:cNvPr>
          <p:cNvPicPr>
            <a:picLocks noChangeAspect="1"/>
          </p:cNvPicPr>
          <p:nvPr/>
        </p:nvPicPr>
        <p:blipFill rotWithShape="1">
          <a:blip r:embed="rId2"/>
          <a:srcRect t="56486"/>
          <a:stretch/>
        </p:blipFill>
        <p:spPr>
          <a:xfrm>
            <a:off x="9207528" y="3429000"/>
            <a:ext cx="2616144" cy="1836116"/>
          </a:xfrm>
          <a:prstGeom prst="rect">
            <a:avLst/>
          </a:prstGeom>
        </p:spPr>
      </p:pic>
    </p:spTree>
    <p:extLst>
      <p:ext uri="{BB962C8B-B14F-4D97-AF65-F5344CB8AC3E}">
        <p14:creationId xmlns:p14="http://schemas.microsoft.com/office/powerpoint/2010/main" val="1605655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id="{1D82B945-E5DB-A854-7AB2-53426A8634AF}"/>
              </a:ext>
            </a:extLst>
          </p:cNvPr>
          <p:cNvGrpSpPr/>
          <p:nvPr/>
        </p:nvGrpSpPr>
        <p:grpSpPr>
          <a:xfrm>
            <a:off x="308970" y="920909"/>
            <a:ext cx="11697994" cy="5366941"/>
            <a:chOff x="339912" y="1513931"/>
            <a:chExt cx="11697994" cy="5366941"/>
          </a:xfrm>
        </p:grpSpPr>
        <p:pic>
          <p:nvPicPr>
            <p:cNvPr id="6" name="图片 5">
              <a:extLst>
                <a:ext uri="{FF2B5EF4-FFF2-40B4-BE49-F238E27FC236}">
                  <a16:creationId xmlns:a16="http://schemas.microsoft.com/office/drawing/2014/main" id="{32314A48-49AA-D563-0EAA-A6F69A4B2D1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132" t="2010" r="8368" b="14435"/>
            <a:stretch/>
          </p:blipFill>
          <p:spPr>
            <a:xfrm>
              <a:off x="3605889" y="2345459"/>
              <a:ext cx="2394014" cy="1206250"/>
            </a:xfrm>
            <a:prstGeom prst="rect">
              <a:avLst/>
            </a:prstGeom>
          </p:spPr>
        </p:pic>
        <p:sp>
          <p:nvSpPr>
            <p:cNvPr id="7" name="矩形 6">
              <a:extLst>
                <a:ext uri="{FF2B5EF4-FFF2-40B4-BE49-F238E27FC236}">
                  <a16:creationId xmlns:a16="http://schemas.microsoft.com/office/drawing/2014/main" id="{3BE4A593-92DF-BF04-2BD7-A4D3DF6A6C53}"/>
                </a:ext>
              </a:extLst>
            </p:cNvPr>
            <p:cNvSpPr/>
            <p:nvPr/>
          </p:nvSpPr>
          <p:spPr>
            <a:xfrm>
              <a:off x="409098" y="1537935"/>
              <a:ext cx="5686902" cy="5342937"/>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8" name="文本框 7">
              <a:extLst>
                <a:ext uri="{FF2B5EF4-FFF2-40B4-BE49-F238E27FC236}">
                  <a16:creationId xmlns:a16="http://schemas.microsoft.com/office/drawing/2014/main" id="{72DD1DD0-29D9-2843-33D8-356A11E51CB4}"/>
                </a:ext>
              </a:extLst>
            </p:cNvPr>
            <p:cNvSpPr txBox="1"/>
            <p:nvPr/>
          </p:nvSpPr>
          <p:spPr>
            <a:xfrm>
              <a:off x="4047265" y="1778666"/>
              <a:ext cx="1346844"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err="1">
                  <a:ln>
                    <a:noFill/>
                  </a:ln>
                  <a:solidFill>
                    <a:prstClr val="black"/>
                  </a:solidFill>
                  <a:effectLst/>
                  <a:highlight>
                    <a:srgbClr val="FFFF00"/>
                  </a:highlight>
                  <a:uLnTx/>
                  <a:uFillTx/>
                  <a:latin typeface="等线" panose="020F0502020204030204"/>
                  <a:ea typeface="等线" panose="02010600030101010101" pitchFamily="2" charset="-122"/>
                  <a:cs typeface="+mn-cs"/>
                </a:rPr>
                <a:t>μRGroove</a:t>
              </a:r>
              <a:endParaRPr kumimoji="0" lang="zh-CN" altLang="en-US" sz="2000" b="1" i="0" u="none" strike="noStrike" kern="1200" cap="none" spc="0" normalizeH="0" baseline="0" noProof="0" dirty="0">
                <a:ln>
                  <a:noFill/>
                </a:ln>
                <a:solidFill>
                  <a:prstClr val="black"/>
                </a:solidFill>
                <a:effectLst/>
                <a:highlight>
                  <a:srgbClr val="FFFF00"/>
                </a:highlight>
                <a:uLnTx/>
                <a:uFillTx/>
                <a:latin typeface="等线" panose="020F0502020204030204"/>
                <a:ea typeface="等线" panose="02010600030101010101" pitchFamily="2" charset="-122"/>
                <a:cs typeface="+mn-cs"/>
              </a:endParaRPr>
            </a:p>
          </p:txBody>
        </p:sp>
        <p:pic>
          <p:nvPicPr>
            <p:cNvPr id="9" name="图片 8">
              <a:extLst>
                <a:ext uri="{FF2B5EF4-FFF2-40B4-BE49-F238E27FC236}">
                  <a16:creationId xmlns:a16="http://schemas.microsoft.com/office/drawing/2014/main" id="{9FFC7432-AD5D-6812-0E0B-F64B6545E1F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912" y="1963332"/>
              <a:ext cx="3265977" cy="1832189"/>
            </a:xfrm>
            <a:prstGeom prst="rect">
              <a:avLst/>
            </a:prstGeom>
          </p:spPr>
        </p:pic>
        <p:sp>
          <p:nvSpPr>
            <p:cNvPr id="54" name="矩形 53">
              <a:extLst>
                <a:ext uri="{FF2B5EF4-FFF2-40B4-BE49-F238E27FC236}">
                  <a16:creationId xmlns:a16="http://schemas.microsoft.com/office/drawing/2014/main" id="{EFAA63C2-8968-9A94-F78E-01E09424D66D}"/>
                </a:ext>
              </a:extLst>
            </p:cNvPr>
            <p:cNvSpPr/>
            <p:nvPr/>
          </p:nvSpPr>
          <p:spPr>
            <a:xfrm>
              <a:off x="6351004" y="1513931"/>
              <a:ext cx="5686902" cy="5366941"/>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pic>
        <p:nvPicPr>
          <p:cNvPr id="27" name="图片 26">
            <a:extLst>
              <a:ext uri="{FF2B5EF4-FFF2-40B4-BE49-F238E27FC236}">
                <a16:creationId xmlns:a16="http://schemas.microsoft.com/office/drawing/2014/main" id="{55B58ECE-74E7-C830-640C-5BE21D1C1460}"/>
              </a:ext>
            </a:extLst>
          </p:cNvPr>
          <p:cNvPicPr>
            <a:picLocks noChangeAspect="1"/>
          </p:cNvPicPr>
          <p:nvPr/>
        </p:nvPicPr>
        <p:blipFill>
          <a:blip r:embed="rId4"/>
          <a:stretch>
            <a:fillRect/>
          </a:stretch>
        </p:blipFill>
        <p:spPr>
          <a:xfrm>
            <a:off x="7581365" y="1011154"/>
            <a:ext cx="3360966" cy="2408114"/>
          </a:xfrm>
          <a:prstGeom prst="rect">
            <a:avLst/>
          </a:prstGeom>
        </p:spPr>
      </p:pic>
      <p:pic>
        <p:nvPicPr>
          <p:cNvPr id="29" name="图片 28">
            <a:extLst>
              <a:ext uri="{FF2B5EF4-FFF2-40B4-BE49-F238E27FC236}">
                <a16:creationId xmlns:a16="http://schemas.microsoft.com/office/drawing/2014/main" id="{CCA5780F-D62E-CA8F-E754-5BEE5E34C39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46113" y="3136794"/>
            <a:ext cx="3493359" cy="2674178"/>
          </a:xfrm>
          <a:prstGeom prst="rect">
            <a:avLst/>
          </a:prstGeom>
        </p:spPr>
      </p:pic>
      <p:pic>
        <p:nvPicPr>
          <p:cNvPr id="30" name="图片 29">
            <a:extLst>
              <a:ext uri="{FF2B5EF4-FFF2-40B4-BE49-F238E27FC236}">
                <a16:creationId xmlns:a16="http://schemas.microsoft.com/office/drawing/2014/main" id="{5F5024D8-6ABB-E1FE-1DCD-D8152D976C51}"/>
              </a:ext>
            </a:extLst>
          </p:cNvPr>
          <p:cNvPicPr/>
          <p:nvPr/>
        </p:nvPicPr>
        <p:blipFill>
          <a:blip r:embed="rId6"/>
          <a:stretch>
            <a:fillRect/>
          </a:stretch>
        </p:blipFill>
        <p:spPr>
          <a:xfrm>
            <a:off x="642040" y="5169731"/>
            <a:ext cx="982281" cy="970235"/>
          </a:xfrm>
          <a:prstGeom prst="rect">
            <a:avLst/>
          </a:prstGeom>
        </p:spPr>
      </p:pic>
      <p:pic>
        <p:nvPicPr>
          <p:cNvPr id="31" name="图片 30">
            <a:extLst>
              <a:ext uri="{FF2B5EF4-FFF2-40B4-BE49-F238E27FC236}">
                <a16:creationId xmlns:a16="http://schemas.microsoft.com/office/drawing/2014/main" id="{C97CA95C-CD0A-85FB-2AB7-3E806F10BB6D}"/>
              </a:ext>
            </a:extLst>
          </p:cNvPr>
          <p:cNvPicPr/>
          <p:nvPr/>
        </p:nvPicPr>
        <p:blipFill>
          <a:blip r:embed="rId7"/>
          <a:stretch>
            <a:fillRect/>
          </a:stretch>
        </p:blipFill>
        <p:spPr>
          <a:xfrm>
            <a:off x="1776442" y="5169730"/>
            <a:ext cx="976511" cy="970236"/>
          </a:xfrm>
          <a:prstGeom prst="rect">
            <a:avLst/>
          </a:prstGeom>
        </p:spPr>
      </p:pic>
      <p:pic>
        <p:nvPicPr>
          <p:cNvPr id="32" name="图片 31">
            <a:extLst>
              <a:ext uri="{FF2B5EF4-FFF2-40B4-BE49-F238E27FC236}">
                <a16:creationId xmlns:a16="http://schemas.microsoft.com/office/drawing/2014/main" id="{8DF5F099-AA5A-265A-F0E3-12222C589E1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9351" y="3253467"/>
            <a:ext cx="2391674" cy="1830430"/>
          </a:xfrm>
          <a:prstGeom prst="rect">
            <a:avLst/>
          </a:prstGeom>
        </p:spPr>
      </p:pic>
      <p:grpSp>
        <p:nvGrpSpPr>
          <p:cNvPr id="33" name="组合 32">
            <a:extLst>
              <a:ext uri="{FF2B5EF4-FFF2-40B4-BE49-F238E27FC236}">
                <a16:creationId xmlns:a16="http://schemas.microsoft.com/office/drawing/2014/main" id="{1700472B-4056-5DD2-CC61-87C4C01838BE}"/>
              </a:ext>
            </a:extLst>
          </p:cNvPr>
          <p:cNvGrpSpPr/>
          <p:nvPr/>
        </p:nvGrpSpPr>
        <p:grpSpPr>
          <a:xfrm>
            <a:off x="6960937" y="3380469"/>
            <a:ext cx="4446891" cy="2157186"/>
            <a:chOff x="60599" y="1488678"/>
            <a:chExt cx="10599138" cy="5141639"/>
          </a:xfrm>
        </p:grpSpPr>
        <p:pic>
          <p:nvPicPr>
            <p:cNvPr id="34" name="图片 33">
              <a:extLst>
                <a:ext uri="{FF2B5EF4-FFF2-40B4-BE49-F238E27FC236}">
                  <a16:creationId xmlns:a16="http://schemas.microsoft.com/office/drawing/2014/main" id="{D756736D-CC6F-67B4-9EA6-E7EE3A71A73C}"/>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113511" y="1488678"/>
              <a:ext cx="7330209" cy="5141639"/>
            </a:xfrm>
            <a:prstGeom prst="rect">
              <a:avLst/>
            </a:prstGeom>
          </p:spPr>
        </p:pic>
        <p:sp>
          <p:nvSpPr>
            <p:cNvPr id="35" name="文本框 34">
              <a:extLst>
                <a:ext uri="{FF2B5EF4-FFF2-40B4-BE49-F238E27FC236}">
                  <a16:creationId xmlns:a16="http://schemas.microsoft.com/office/drawing/2014/main" id="{87096EA2-877C-22DD-5369-40091BDCE860}"/>
                </a:ext>
              </a:extLst>
            </p:cNvPr>
            <p:cNvSpPr txBox="1"/>
            <p:nvPr/>
          </p:nvSpPr>
          <p:spPr>
            <a:xfrm>
              <a:off x="8851950" y="2527712"/>
              <a:ext cx="1807787" cy="124709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00" cap="none" spc="0" normalizeH="0" baseline="0" noProof="0" dirty="0">
                  <a:ln>
                    <a:noFill/>
                  </a:ln>
                  <a:solidFill>
                    <a:prstClr val="black"/>
                  </a:solidFill>
                  <a:effectLst/>
                  <a:uLnTx/>
                  <a:uFillTx/>
                  <a:latin typeface="等线" panose="020F0502020204030204"/>
                  <a:ea typeface="等线" panose="02010600030101010101" pitchFamily="2" charset="-122"/>
                  <a:cs typeface="Times New Roman" panose="02020603050405020304" pitchFamily="18" charset="0"/>
                </a:rPr>
                <a:t>Drift HV</a:t>
              </a:r>
              <a:endParaRPr kumimoji="0" lang="zh-CN" altLang="en-US" sz="14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36" name="直接箭头连接符 35">
              <a:extLst>
                <a:ext uri="{FF2B5EF4-FFF2-40B4-BE49-F238E27FC236}">
                  <a16:creationId xmlns:a16="http://schemas.microsoft.com/office/drawing/2014/main" id="{41B0D0AE-C1E6-323A-14F5-16ECAB0F0D83}"/>
                </a:ext>
              </a:extLst>
            </p:cNvPr>
            <p:cNvCxnSpPr>
              <a:cxnSpLocks/>
              <a:stCxn id="35" idx="1"/>
            </p:cNvCxnSpPr>
            <p:nvPr/>
          </p:nvCxnSpPr>
          <p:spPr>
            <a:xfrm flipH="1" flipV="1">
              <a:off x="8392159" y="2377440"/>
              <a:ext cx="459790" cy="77381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文本框 36">
              <a:extLst>
                <a:ext uri="{FF2B5EF4-FFF2-40B4-BE49-F238E27FC236}">
                  <a16:creationId xmlns:a16="http://schemas.microsoft.com/office/drawing/2014/main" id="{CB29B5EE-C7A2-8CB4-9BD7-1BD3841500D2}"/>
                </a:ext>
              </a:extLst>
            </p:cNvPr>
            <p:cNvSpPr txBox="1"/>
            <p:nvPr/>
          </p:nvSpPr>
          <p:spPr>
            <a:xfrm>
              <a:off x="5310426" y="1489295"/>
              <a:ext cx="1911760" cy="73358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00" cap="none" spc="0" normalizeH="0" baseline="0" noProof="0" dirty="0">
                  <a:ln>
                    <a:noFill/>
                  </a:ln>
                  <a:solidFill>
                    <a:prstClr val="black"/>
                  </a:solidFill>
                  <a:effectLst/>
                  <a:uLnTx/>
                  <a:uFillTx/>
                  <a:latin typeface="等线" panose="020F0502020204030204"/>
                  <a:ea typeface="等线" panose="02010600030101010101" pitchFamily="2" charset="-122"/>
                  <a:cs typeface="Times New Roman" panose="02020603050405020304" pitchFamily="18" charset="0"/>
                </a:rPr>
                <a:t>DLC HV</a:t>
              </a:r>
              <a:endParaRPr kumimoji="0" lang="zh-CN" altLang="en-US" sz="14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38" name="直接箭头连接符 37">
              <a:extLst>
                <a:ext uri="{FF2B5EF4-FFF2-40B4-BE49-F238E27FC236}">
                  <a16:creationId xmlns:a16="http://schemas.microsoft.com/office/drawing/2014/main" id="{32A184DA-D776-D480-3CEC-6214BDE0A57C}"/>
                </a:ext>
              </a:extLst>
            </p:cNvPr>
            <p:cNvCxnSpPr>
              <a:cxnSpLocks/>
            </p:cNvCxnSpPr>
            <p:nvPr/>
          </p:nvCxnSpPr>
          <p:spPr>
            <a:xfrm>
              <a:off x="6465795" y="2046721"/>
              <a:ext cx="781619"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文本框 38">
              <a:extLst>
                <a:ext uri="{FF2B5EF4-FFF2-40B4-BE49-F238E27FC236}">
                  <a16:creationId xmlns:a16="http://schemas.microsoft.com/office/drawing/2014/main" id="{2D2103AA-DE4D-06BE-6545-EC6110F5B11E}"/>
                </a:ext>
              </a:extLst>
            </p:cNvPr>
            <p:cNvSpPr txBox="1"/>
            <p:nvPr/>
          </p:nvSpPr>
          <p:spPr>
            <a:xfrm>
              <a:off x="60599" y="4683761"/>
              <a:ext cx="2767112" cy="74930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00" cap="none" spc="0" normalizeH="0" baseline="0" noProof="0" dirty="0">
                  <a:ln>
                    <a:noFill/>
                  </a:ln>
                  <a:solidFill>
                    <a:prstClr val="black"/>
                  </a:solidFill>
                  <a:effectLst/>
                  <a:uLnTx/>
                  <a:uFillTx/>
                  <a:latin typeface="等线" panose="020F0502020204030204"/>
                  <a:ea typeface="等线" panose="02010600030101010101" pitchFamily="2" charset="-122"/>
                  <a:cs typeface="Times New Roman" panose="02020603050405020304" pitchFamily="18" charset="0"/>
                </a:rPr>
                <a:t>V readout</a:t>
              </a:r>
              <a:endParaRPr kumimoji="0" lang="zh-CN" altLang="en-US" sz="14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40" name="直接箭头连接符 39">
              <a:extLst>
                <a:ext uri="{FF2B5EF4-FFF2-40B4-BE49-F238E27FC236}">
                  <a16:creationId xmlns:a16="http://schemas.microsoft.com/office/drawing/2014/main" id="{08D3FE24-7601-AE5A-8FCD-052D2AF342B7}"/>
                </a:ext>
              </a:extLst>
            </p:cNvPr>
            <p:cNvCxnSpPr>
              <a:cxnSpLocks/>
            </p:cNvCxnSpPr>
            <p:nvPr/>
          </p:nvCxnSpPr>
          <p:spPr>
            <a:xfrm flipV="1">
              <a:off x="2113510" y="4089400"/>
              <a:ext cx="1122451" cy="69359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文本框 40">
              <a:extLst>
                <a:ext uri="{FF2B5EF4-FFF2-40B4-BE49-F238E27FC236}">
                  <a16:creationId xmlns:a16="http://schemas.microsoft.com/office/drawing/2014/main" id="{7CFE1871-A0E0-1BE6-3B69-A5C53EAD1633}"/>
                </a:ext>
              </a:extLst>
            </p:cNvPr>
            <p:cNvSpPr txBox="1"/>
            <p:nvPr/>
          </p:nvSpPr>
          <p:spPr>
            <a:xfrm>
              <a:off x="352834" y="5627181"/>
              <a:ext cx="3125983" cy="73358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00" cap="none" spc="0" normalizeH="0" baseline="0" noProof="0" dirty="0">
                  <a:ln>
                    <a:noFill/>
                  </a:ln>
                  <a:solidFill>
                    <a:prstClr val="black"/>
                  </a:solidFill>
                  <a:effectLst/>
                  <a:uLnTx/>
                  <a:uFillTx/>
                  <a:latin typeface="等线" panose="020F0502020204030204"/>
                  <a:ea typeface="等线" panose="02010600030101010101" pitchFamily="2" charset="-122"/>
                  <a:cs typeface="Times New Roman" panose="02020603050405020304" pitchFamily="18" charset="0"/>
                </a:rPr>
                <a:t>U readout</a:t>
              </a:r>
              <a:endParaRPr kumimoji="0" lang="zh-CN" altLang="en-US" sz="14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42" name="直接箭头连接符 41">
              <a:extLst>
                <a:ext uri="{FF2B5EF4-FFF2-40B4-BE49-F238E27FC236}">
                  <a16:creationId xmlns:a16="http://schemas.microsoft.com/office/drawing/2014/main" id="{B0554FFC-E26A-A23B-5ABC-091E4A72D613}"/>
                </a:ext>
              </a:extLst>
            </p:cNvPr>
            <p:cNvCxnSpPr>
              <a:cxnSpLocks/>
            </p:cNvCxnSpPr>
            <p:nvPr/>
          </p:nvCxnSpPr>
          <p:spPr>
            <a:xfrm flipV="1">
              <a:off x="2674734" y="5001121"/>
              <a:ext cx="1038747" cy="87658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8" name="文本框 47">
            <a:extLst>
              <a:ext uri="{FF2B5EF4-FFF2-40B4-BE49-F238E27FC236}">
                <a16:creationId xmlns:a16="http://schemas.microsoft.com/office/drawing/2014/main" id="{484AEDF7-1511-E69C-A1AD-49BA56FCB0F7}"/>
              </a:ext>
            </a:extLst>
          </p:cNvPr>
          <p:cNvSpPr txBox="1"/>
          <p:nvPr/>
        </p:nvSpPr>
        <p:spPr>
          <a:xfrm>
            <a:off x="7112908" y="5696324"/>
            <a:ext cx="3928945" cy="646331"/>
          </a:xfrm>
          <a:prstGeom prst="rect">
            <a:avLst/>
          </a:prstGeom>
          <a:noFill/>
        </p:spPr>
        <p:txBody>
          <a:bodyPr wrap="square">
            <a:spAutoFit/>
          </a:bodyPr>
          <a:lstStyle/>
          <a:p>
            <a:pPr marL="171450" marR="0" lvl="0" indent="-171450" algn="just"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altLang="zh-CN" sz="1800" b="1" i="0" u="none" strike="noStrike" kern="100" cap="none" spc="0" normalizeH="0" baseline="0" noProof="0" dirty="0">
                <a:ln>
                  <a:noFill/>
                </a:ln>
                <a:solidFill>
                  <a:srgbClr val="FF0000"/>
                </a:solidFill>
                <a:effectLst/>
                <a:uLnTx/>
                <a:uFillTx/>
                <a:latin typeface="等线" panose="020F0502020204030204"/>
                <a:ea typeface="等线" panose="02010600030101010101" pitchFamily="2" charset="-122"/>
                <a:cs typeface="Times New Roman" panose="02020603050405020304" pitchFamily="18" charset="0"/>
              </a:rPr>
              <a:t>Active area:   Diameter=131.0mm, Length=100.0mm.</a:t>
            </a:r>
          </a:p>
        </p:txBody>
      </p:sp>
      <p:sp>
        <p:nvSpPr>
          <p:cNvPr id="56" name="文本框 55">
            <a:extLst>
              <a:ext uri="{FF2B5EF4-FFF2-40B4-BE49-F238E27FC236}">
                <a16:creationId xmlns:a16="http://schemas.microsoft.com/office/drawing/2014/main" id="{201FC183-DC04-8AA7-3C9A-A45BE8754A5C}"/>
              </a:ext>
            </a:extLst>
          </p:cNvPr>
          <p:cNvSpPr txBox="1"/>
          <p:nvPr/>
        </p:nvSpPr>
        <p:spPr>
          <a:xfrm>
            <a:off x="10301651" y="1186792"/>
            <a:ext cx="163378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prstClr val="black"/>
                </a:solidFill>
                <a:effectLst/>
                <a:highlight>
                  <a:srgbClr val="FFFF00"/>
                </a:highlight>
                <a:uLnTx/>
                <a:uFillTx/>
                <a:latin typeface="等线" panose="020F0502020204030204"/>
                <a:ea typeface="等线" panose="02010600030101010101" pitchFamily="2" charset="-122"/>
                <a:cs typeface="+mn-cs"/>
              </a:rPr>
              <a:t>C-</a:t>
            </a:r>
            <a:r>
              <a:rPr kumimoji="0" lang="en-US" altLang="zh-CN" sz="2000" b="1" i="0" u="none" strike="noStrike" kern="1200" cap="none" spc="0" normalizeH="0" baseline="0" noProof="0" dirty="0" err="1">
                <a:ln>
                  <a:noFill/>
                </a:ln>
                <a:solidFill>
                  <a:prstClr val="black"/>
                </a:solidFill>
                <a:effectLst/>
                <a:highlight>
                  <a:srgbClr val="FFFF00"/>
                </a:highlight>
                <a:uLnTx/>
                <a:uFillTx/>
                <a:latin typeface="等线" panose="020F0502020204030204"/>
                <a:ea typeface="等线" panose="02010600030101010101" pitchFamily="2" charset="-122"/>
                <a:cs typeface="+mn-cs"/>
              </a:rPr>
              <a:t>μRGroove</a:t>
            </a:r>
            <a:endParaRPr kumimoji="0" lang="zh-CN" altLang="en-US" sz="2000" b="1" i="0" u="none" strike="noStrike" kern="1200" cap="none" spc="0" normalizeH="0" baseline="0" noProof="0" dirty="0">
              <a:ln>
                <a:noFill/>
              </a:ln>
              <a:solidFill>
                <a:prstClr val="black"/>
              </a:solidFill>
              <a:effectLst/>
              <a:highlight>
                <a:srgbClr val="FFFF00"/>
              </a:highlight>
              <a:uLnTx/>
              <a:uFillTx/>
              <a:latin typeface="等线" panose="020F0502020204030204"/>
              <a:ea typeface="等线" panose="02010600030101010101" pitchFamily="2" charset="-122"/>
              <a:cs typeface="+mn-cs"/>
            </a:endParaRPr>
          </a:p>
        </p:txBody>
      </p:sp>
      <p:sp>
        <p:nvSpPr>
          <p:cNvPr id="11" name="Title 10">
            <a:extLst>
              <a:ext uri="{FF2B5EF4-FFF2-40B4-BE49-F238E27FC236}">
                <a16:creationId xmlns:a16="http://schemas.microsoft.com/office/drawing/2014/main" id="{04685AC6-EC3F-60B1-2346-9C7C399623DC}"/>
              </a:ext>
            </a:extLst>
          </p:cNvPr>
          <p:cNvSpPr>
            <a:spLocks noGrp="1"/>
          </p:cNvSpPr>
          <p:nvPr>
            <p:ph type="title"/>
          </p:nvPr>
        </p:nvSpPr>
        <p:spPr>
          <a:xfrm>
            <a:off x="507005" y="296918"/>
            <a:ext cx="11376025" cy="1065742"/>
          </a:xfrm>
        </p:spPr>
        <p:txBody>
          <a:bodyPr/>
          <a:lstStyle/>
          <a:p>
            <a:r>
              <a:rPr lang="en-US" dirty="0"/>
              <a:t>Cylindrical </a:t>
            </a:r>
            <a:r>
              <a:rPr lang="el-GR" dirty="0"/>
              <a:t>μ</a:t>
            </a:r>
            <a:r>
              <a:rPr lang="en-US" dirty="0" err="1"/>
              <a:t>RGroove</a:t>
            </a:r>
            <a:br>
              <a:rPr lang="en-US" dirty="0"/>
            </a:br>
            <a:endParaRPr lang="en-US" dirty="0"/>
          </a:p>
        </p:txBody>
      </p:sp>
      <p:sp>
        <p:nvSpPr>
          <p:cNvPr id="2" name="Date Placeholder 1">
            <a:extLst>
              <a:ext uri="{FF2B5EF4-FFF2-40B4-BE49-F238E27FC236}">
                <a16:creationId xmlns:a16="http://schemas.microsoft.com/office/drawing/2014/main" id="{2C66B0EE-4DB4-483C-0407-3E4ACF373ABC}"/>
              </a:ext>
            </a:extLst>
          </p:cNvPr>
          <p:cNvSpPr>
            <a:spLocks noGrp="1"/>
          </p:cNvSpPr>
          <p:nvPr>
            <p:ph type="dt" sz="half" idx="10"/>
          </p:nvPr>
        </p:nvSpPr>
        <p:spPr/>
        <p:txBody>
          <a:bodyPr/>
          <a:lstStyle/>
          <a:p>
            <a:fld id="{8D39AC02-5B71-42EE-9873-C0BE00489B6A}" type="datetime1">
              <a:rPr lang="en-US" altLang="zh-CN" smtClean="0"/>
              <a:t>10/3/2024</a:t>
            </a:fld>
            <a:endParaRPr lang="zh-CN" altLang="en-US"/>
          </a:p>
        </p:txBody>
      </p:sp>
      <p:sp>
        <p:nvSpPr>
          <p:cNvPr id="3" name="Footer Placeholder 2">
            <a:extLst>
              <a:ext uri="{FF2B5EF4-FFF2-40B4-BE49-F238E27FC236}">
                <a16:creationId xmlns:a16="http://schemas.microsoft.com/office/drawing/2014/main" id="{E12305D2-6C33-69B6-1D50-A72C846CDA22}"/>
              </a:ext>
            </a:extLst>
          </p:cNvPr>
          <p:cNvSpPr>
            <a:spLocks noGrp="1"/>
          </p:cNvSpPr>
          <p:nvPr>
            <p:ph type="ftr" sz="quarter" idx="11"/>
          </p:nvPr>
        </p:nvSpPr>
        <p:spPr/>
        <p:txBody>
          <a:bodyPr/>
          <a:lstStyle/>
          <a:p>
            <a:r>
              <a:rPr lang="en-GB" altLang="zh-CN"/>
              <a:t>Karl Jonathan Flöthner: +41754110839, Yorgos Tsipolitis: +41754118992</a:t>
            </a:r>
            <a:endParaRPr lang="zh-CN" altLang="en-US"/>
          </a:p>
        </p:txBody>
      </p:sp>
      <p:sp>
        <p:nvSpPr>
          <p:cNvPr id="10" name="Slide Number Placeholder 9">
            <a:extLst>
              <a:ext uri="{FF2B5EF4-FFF2-40B4-BE49-F238E27FC236}">
                <a16:creationId xmlns:a16="http://schemas.microsoft.com/office/drawing/2014/main" id="{9CDFE524-C9E3-105A-BE01-294ACDB44E45}"/>
              </a:ext>
            </a:extLst>
          </p:cNvPr>
          <p:cNvSpPr>
            <a:spLocks noGrp="1"/>
          </p:cNvSpPr>
          <p:nvPr>
            <p:ph type="sldNum" sz="quarter" idx="12"/>
          </p:nvPr>
        </p:nvSpPr>
        <p:spPr/>
        <p:txBody>
          <a:bodyPr/>
          <a:lstStyle/>
          <a:p>
            <a:fld id="{B4D9C5D3-69BF-4C7C-8735-89AFE5F81F93}" type="slidenum">
              <a:rPr lang="zh-CN" altLang="en-US" smtClean="0"/>
              <a:t>6</a:t>
            </a:fld>
            <a:endParaRPr lang="zh-CN" altLang="en-US"/>
          </a:p>
        </p:txBody>
      </p:sp>
    </p:spTree>
    <p:extLst>
      <p:ext uri="{BB962C8B-B14F-4D97-AF65-F5344CB8AC3E}">
        <p14:creationId xmlns:p14="http://schemas.microsoft.com/office/powerpoint/2010/main" val="3177002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E3441964-356A-45F5-50FA-CAFCE75F3277}"/>
              </a:ext>
            </a:extLst>
          </p:cNvPr>
          <p:cNvSpPr txBox="1"/>
          <p:nvPr/>
        </p:nvSpPr>
        <p:spPr>
          <a:xfrm>
            <a:off x="478191" y="1036363"/>
            <a:ext cx="4340137" cy="1569660"/>
          </a:xfrm>
          <a:prstGeom prst="rect">
            <a:avLst/>
          </a:prstGeom>
          <a:noFill/>
        </p:spPr>
        <p:txBody>
          <a:bodyPr wrap="square" rtlCol="0">
            <a:spAutoFit/>
          </a:bodyPr>
          <a:lstStyle/>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600" b="1"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Gas: </a:t>
            </a:r>
            <a:r>
              <a:rPr kumimoji="0" lang="en-US" altLang="zh-CN" sz="1600" b="1" i="0" u="none" strike="noStrike" kern="1200" cap="none" spc="0" normalizeH="0" baseline="0" noProof="0" dirty="0" err="1">
                <a:ln>
                  <a:noFill/>
                </a:ln>
                <a:solidFill>
                  <a:prstClr val="black"/>
                </a:solidFill>
                <a:effectLst/>
                <a:uLnTx/>
                <a:uFillTx/>
                <a:latin typeface="等线" panose="020F0502020204030204"/>
                <a:ea typeface="等线" panose="02010600030101010101" pitchFamily="2" charset="-122"/>
                <a:cs typeface="+mn-cs"/>
              </a:rPr>
              <a:t>Ar</a:t>
            </a:r>
            <a:r>
              <a:rPr kumimoji="0" lang="en-US" altLang="zh-CN" sz="1600" b="1"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/CF</a:t>
            </a:r>
            <a:r>
              <a:rPr kumimoji="0" lang="en-US" altLang="zh-CN" sz="1600" b="1" i="0" u="none" strike="noStrike" kern="1200" cap="none" spc="0" normalizeH="0" baseline="-25000" noProof="0" dirty="0">
                <a:ln>
                  <a:noFill/>
                </a:ln>
                <a:solidFill>
                  <a:prstClr val="black"/>
                </a:solidFill>
                <a:effectLst/>
                <a:uLnTx/>
                <a:uFillTx/>
                <a:latin typeface="等线" panose="020F0502020204030204"/>
                <a:ea typeface="等线" panose="02010600030101010101" pitchFamily="2" charset="-122"/>
                <a:cs typeface="+mn-cs"/>
              </a:rPr>
              <a:t>4</a:t>
            </a:r>
            <a:r>
              <a:rPr kumimoji="0" lang="en-US" altLang="zh-CN" sz="1600" b="1"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/CO</a:t>
            </a:r>
            <a:r>
              <a:rPr kumimoji="0" lang="en-US" altLang="zh-CN" sz="1600" b="1" i="0" u="none" strike="noStrike" kern="1200" cap="none" spc="0" normalizeH="0" baseline="-25000" noProof="0" dirty="0">
                <a:ln>
                  <a:noFill/>
                </a:ln>
                <a:solidFill>
                  <a:prstClr val="black"/>
                </a:solidFill>
                <a:effectLst/>
                <a:uLnTx/>
                <a:uFillTx/>
                <a:latin typeface="等线" panose="020F0502020204030204"/>
                <a:ea typeface="等线" panose="02010600030101010101" pitchFamily="2" charset="-122"/>
                <a:cs typeface="+mn-cs"/>
              </a:rPr>
              <a:t>2</a:t>
            </a:r>
            <a:r>
              <a:rPr kumimoji="0" lang="en-US" altLang="zh-CN" sz="1600" b="1"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 (45/40/15)</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600" b="1"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Particle: 150GeV/c muon</a:t>
            </a:r>
            <a:endParaRPr kumimoji="0" lang="en-US" altLang="zh-CN" sz="1600" b="1" i="0" u="none" strike="noStrike" kern="1200" cap="none" spc="0" normalizeH="0" baseline="30000" noProof="0" dirty="0">
              <a:ln>
                <a:noFill/>
              </a:ln>
              <a:solidFill>
                <a:prstClr val="black"/>
              </a:solidFill>
              <a:effectLst/>
              <a:uLnTx/>
              <a:uFillTx/>
              <a:latin typeface="等线" panose="020F0502020204030204"/>
              <a:ea typeface="等线" panose="02010600030101010101" pitchFamily="2" charset="-122"/>
              <a:cs typeface="+mn-cs"/>
            </a:endParaRP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600" b="1"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X-strip readout;</a:t>
            </a:r>
            <a:r>
              <a:rPr kumimoji="0" lang="zh-CN" altLang="en-US" sz="1600" b="1"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 </a:t>
            </a:r>
            <a:r>
              <a:rPr kumimoji="0" lang="en-US" altLang="zh-CN" sz="1600" b="1"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V</a:t>
            </a:r>
            <a:r>
              <a:rPr kumimoji="0" lang="zh-CN" altLang="en-US" sz="1600" b="1"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 </a:t>
            </a:r>
            <a:r>
              <a:rPr kumimoji="0" lang="en-US" altLang="zh-CN" sz="1600" b="1"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grounded</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600" b="1"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APV25+SRS+mmDAQ</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600" b="1" i="0" u="none" strike="noStrike" kern="1200" cap="none" spc="0" normalizeH="0" baseline="0" noProof="0" dirty="0">
                <a:ln>
                  <a:noFill/>
                </a:ln>
                <a:solidFill>
                  <a:srgbClr val="FF0000"/>
                </a:solidFill>
                <a:effectLst/>
                <a:uLnTx/>
                <a:uFillTx/>
                <a:latin typeface="等线" panose="020F0502020204030204"/>
                <a:ea typeface="等线" panose="02010600030101010101" pitchFamily="2" charset="-122"/>
                <a:cs typeface="+mn-cs"/>
              </a:rPr>
              <a:t>3 </a:t>
            </a:r>
            <a:r>
              <a:rPr kumimoji="0" lang="en-US" altLang="zh-CN" sz="1600" b="1" i="0" u="none" strike="noStrike" kern="1200" cap="none" spc="0" normalizeH="0" baseline="0" noProof="0" dirty="0" err="1">
                <a:ln>
                  <a:noFill/>
                </a:ln>
                <a:solidFill>
                  <a:srgbClr val="FF0000"/>
                </a:solidFill>
                <a:effectLst/>
                <a:uLnTx/>
                <a:uFillTx/>
                <a:latin typeface="等线" panose="020F0502020204030204"/>
                <a:ea typeface="等线" panose="02010600030101010101" pitchFamily="2" charset="-122"/>
                <a:cs typeface="+mn-cs"/>
              </a:rPr>
              <a:t>μRGroove</a:t>
            </a:r>
            <a:r>
              <a:rPr kumimoji="0" lang="en-US" altLang="zh-CN" sz="1600" b="1" i="0" u="none" strike="noStrike" kern="1200" cap="none" spc="0" normalizeH="0" baseline="0" noProof="0" dirty="0">
                <a:ln>
                  <a:noFill/>
                </a:ln>
                <a:solidFill>
                  <a:srgbClr val="FF0000"/>
                </a:solidFill>
                <a:effectLst/>
                <a:uLnTx/>
                <a:uFillTx/>
                <a:latin typeface="等线" panose="020F0502020204030204"/>
                <a:ea typeface="等线" panose="02010600030101010101" pitchFamily="2" charset="-122"/>
                <a:cs typeface="+mn-cs"/>
              </a:rPr>
              <a:t> Trackers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zh-CN" sz="1600" b="1" i="0" u="none" strike="noStrike" kern="1200" cap="none" spc="0" normalizeH="0" baseline="0" noProof="0" dirty="0">
                <a:ln>
                  <a:noFill/>
                </a:ln>
                <a:solidFill>
                  <a:srgbClr val="FF0000"/>
                </a:solidFill>
                <a:effectLst/>
                <a:uLnTx/>
                <a:uFillTx/>
                <a:latin typeface="等线" panose="020F0502020204030204"/>
                <a:ea typeface="等线" panose="02010600030101010101" pitchFamily="2" charset="-122"/>
                <a:cs typeface="+mn-cs"/>
              </a:rPr>
              <a:t>0.5-1T magnetic field</a:t>
            </a:r>
          </a:p>
        </p:txBody>
      </p:sp>
      <p:pic>
        <p:nvPicPr>
          <p:cNvPr id="13" name="图片 12">
            <a:extLst>
              <a:ext uri="{FF2B5EF4-FFF2-40B4-BE49-F238E27FC236}">
                <a16:creationId xmlns:a16="http://schemas.microsoft.com/office/drawing/2014/main" id="{D61BC4FF-E778-8FE8-D8B9-87355856055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8191" y="2836205"/>
            <a:ext cx="2678957" cy="2009218"/>
          </a:xfrm>
          <a:prstGeom prst="rect">
            <a:avLst/>
          </a:prstGeom>
        </p:spPr>
      </p:pic>
      <p:sp>
        <p:nvSpPr>
          <p:cNvPr id="14" name="文本框 13">
            <a:extLst>
              <a:ext uri="{FF2B5EF4-FFF2-40B4-BE49-F238E27FC236}">
                <a16:creationId xmlns:a16="http://schemas.microsoft.com/office/drawing/2014/main" id="{CF2477B0-0998-B3D9-B628-E614830E81BF}"/>
              </a:ext>
            </a:extLst>
          </p:cNvPr>
          <p:cNvSpPr txBox="1"/>
          <p:nvPr/>
        </p:nvSpPr>
        <p:spPr>
          <a:xfrm>
            <a:off x="6271923" y="4012265"/>
            <a:ext cx="5435600" cy="92333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altLang="zh-CN" sz="18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Spatial resolution without magnet</a:t>
            </a:r>
            <a:r>
              <a:rPr kumimoji="0" lang="zh-CN" altLang="en-US" sz="18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a:t>
            </a:r>
            <a:r>
              <a:rPr kumimoji="0" lang="en-US" altLang="zh-CN" sz="1800" b="0" i="0" u="none" strike="noStrike" kern="1200" cap="none" spc="0" normalizeH="0" baseline="0" noProof="0" dirty="0">
                <a:ln>
                  <a:noFill/>
                </a:ln>
                <a:solidFill>
                  <a:srgbClr val="FF0000"/>
                </a:solidFill>
                <a:effectLst/>
                <a:uLnTx/>
                <a:uFillTx/>
                <a:latin typeface="等线" panose="020F0502020204030204"/>
                <a:ea typeface="等线" panose="02010600030101010101" pitchFamily="2" charset="-122"/>
                <a:cs typeface="+mn-cs"/>
              </a:rPr>
              <a:t>~100μm</a:t>
            </a:r>
            <a:r>
              <a:rPr kumimoji="0" lang="zh-CN" altLang="en-US" sz="18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a:t>
            </a:r>
            <a:endParaRPr kumimoji="0" lang="en-US" altLang="zh-CN" sz="18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altLang="zh-CN" sz="18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Measure the detection and spatial resolution in 1Tesla magnetic field</a:t>
            </a:r>
          </a:p>
        </p:txBody>
      </p:sp>
      <p:pic>
        <p:nvPicPr>
          <p:cNvPr id="59" name="图片 58">
            <a:extLst>
              <a:ext uri="{FF2B5EF4-FFF2-40B4-BE49-F238E27FC236}">
                <a16:creationId xmlns:a16="http://schemas.microsoft.com/office/drawing/2014/main" id="{F3522C54-BBC9-8DBC-CF36-D05AC0BDCDAD}"/>
              </a:ext>
            </a:extLst>
          </p:cNvPr>
          <p:cNvPicPr>
            <a:picLocks noChangeAspect="1"/>
          </p:cNvPicPr>
          <p:nvPr/>
        </p:nvPicPr>
        <p:blipFill>
          <a:blip r:embed="rId3"/>
          <a:stretch>
            <a:fillRect/>
          </a:stretch>
        </p:blipFill>
        <p:spPr>
          <a:xfrm>
            <a:off x="5882434" y="897863"/>
            <a:ext cx="6143044" cy="3031443"/>
          </a:xfrm>
          <a:prstGeom prst="rect">
            <a:avLst/>
          </a:prstGeom>
        </p:spPr>
      </p:pic>
      <p:pic>
        <p:nvPicPr>
          <p:cNvPr id="62" name="图片 61">
            <a:extLst>
              <a:ext uri="{FF2B5EF4-FFF2-40B4-BE49-F238E27FC236}">
                <a16:creationId xmlns:a16="http://schemas.microsoft.com/office/drawing/2014/main" id="{FFAA0E51-5484-DE7D-FF24-D12FF0D19BF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40179" y="2836205"/>
            <a:ext cx="2678957" cy="2008432"/>
          </a:xfrm>
          <a:prstGeom prst="rect">
            <a:avLst/>
          </a:prstGeom>
        </p:spPr>
      </p:pic>
      <p:sp>
        <p:nvSpPr>
          <p:cNvPr id="7" name="Title 6">
            <a:extLst>
              <a:ext uri="{FF2B5EF4-FFF2-40B4-BE49-F238E27FC236}">
                <a16:creationId xmlns:a16="http://schemas.microsoft.com/office/drawing/2014/main" id="{46CB618B-25D7-79F3-2A7C-4DE36D1D8EC5}"/>
              </a:ext>
            </a:extLst>
          </p:cNvPr>
          <p:cNvSpPr>
            <a:spLocks noGrp="1"/>
          </p:cNvSpPr>
          <p:nvPr>
            <p:ph type="title"/>
          </p:nvPr>
        </p:nvSpPr>
        <p:spPr/>
        <p:txBody>
          <a:bodyPr/>
          <a:lstStyle/>
          <a:p>
            <a:r>
              <a:rPr lang="en-US" dirty="0"/>
              <a:t>Setup</a:t>
            </a:r>
          </a:p>
        </p:txBody>
      </p:sp>
      <p:sp>
        <p:nvSpPr>
          <p:cNvPr id="3" name="Date Placeholder 2">
            <a:extLst>
              <a:ext uri="{FF2B5EF4-FFF2-40B4-BE49-F238E27FC236}">
                <a16:creationId xmlns:a16="http://schemas.microsoft.com/office/drawing/2014/main" id="{57A4D566-A8B2-C1E5-9024-8F69DBE19738}"/>
              </a:ext>
            </a:extLst>
          </p:cNvPr>
          <p:cNvSpPr>
            <a:spLocks noGrp="1"/>
          </p:cNvSpPr>
          <p:nvPr>
            <p:ph type="dt" sz="half" idx="10"/>
          </p:nvPr>
        </p:nvSpPr>
        <p:spPr/>
        <p:txBody>
          <a:bodyPr/>
          <a:lstStyle/>
          <a:p>
            <a:fld id="{F59F4FEF-499A-419B-9A67-82048FE02BE7}" type="datetime1">
              <a:rPr lang="en-US" altLang="zh-CN" smtClean="0"/>
              <a:t>10/3/2024</a:t>
            </a:fld>
            <a:endParaRPr lang="zh-CN" altLang="en-US"/>
          </a:p>
        </p:txBody>
      </p:sp>
      <p:sp>
        <p:nvSpPr>
          <p:cNvPr id="6" name="Footer Placeholder 5">
            <a:extLst>
              <a:ext uri="{FF2B5EF4-FFF2-40B4-BE49-F238E27FC236}">
                <a16:creationId xmlns:a16="http://schemas.microsoft.com/office/drawing/2014/main" id="{27DFB7B4-8649-40D1-CAE4-4D89212F71DD}"/>
              </a:ext>
            </a:extLst>
          </p:cNvPr>
          <p:cNvSpPr>
            <a:spLocks noGrp="1"/>
          </p:cNvSpPr>
          <p:nvPr>
            <p:ph type="ftr" sz="quarter" idx="11"/>
          </p:nvPr>
        </p:nvSpPr>
        <p:spPr/>
        <p:txBody>
          <a:bodyPr/>
          <a:lstStyle/>
          <a:p>
            <a:r>
              <a:rPr lang="en-GB" altLang="zh-CN"/>
              <a:t>Karl Jonathan Flöthner: +41754110839, Yorgos Tsipolitis: +41754118992</a:t>
            </a:r>
            <a:endParaRPr lang="zh-CN" altLang="en-US"/>
          </a:p>
        </p:txBody>
      </p:sp>
      <p:sp>
        <p:nvSpPr>
          <p:cNvPr id="5" name="Slide Number Placeholder 4">
            <a:extLst>
              <a:ext uri="{FF2B5EF4-FFF2-40B4-BE49-F238E27FC236}">
                <a16:creationId xmlns:a16="http://schemas.microsoft.com/office/drawing/2014/main" id="{FF17482A-83BA-FC27-4DEB-1114AFB1E3E2}"/>
              </a:ext>
            </a:extLst>
          </p:cNvPr>
          <p:cNvSpPr>
            <a:spLocks noGrp="1"/>
          </p:cNvSpPr>
          <p:nvPr>
            <p:ph type="sldNum" sz="quarter" idx="12"/>
          </p:nvPr>
        </p:nvSpPr>
        <p:spPr/>
        <p:txBody>
          <a:bodyPr/>
          <a:lstStyle/>
          <a:p>
            <a:fld id="{B4D9C5D3-69BF-4C7C-8735-89AFE5F81F93}" type="slidenum">
              <a:rPr lang="zh-CN" altLang="en-US" smtClean="0"/>
              <a:t>7</a:t>
            </a:fld>
            <a:endParaRPr lang="zh-CN" altLang="en-US"/>
          </a:p>
        </p:txBody>
      </p:sp>
      <p:sp>
        <p:nvSpPr>
          <p:cNvPr id="4" name="TextBox 3">
            <a:extLst>
              <a:ext uri="{FF2B5EF4-FFF2-40B4-BE49-F238E27FC236}">
                <a16:creationId xmlns:a16="http://schemas.microsoft.com/office/drawing/2014/main" id="{D7C20812-47B1-CC2D-E8FE-42D5A8EA7F71}"/>
              </a:ext>
            </a:extLst>
          </p:cNvPr>
          <p:cNvSpPr txBox="1"/>
          <p:nvPr/>
        </p:nvSpPr>
        <p:spPr>
          <a:xfrm>
            <a:off x="945163" y="5036807"/>
            <a:ext cx="10909711" cy="923330"/>
          </a:xfrm>
          <a:prstGeom prst="rect">
            <a:avLst/>
          </a:prstGeom>
          <a:noFill/>
        </p:spPr>
        <p:txBody>
          <a:bodyPr wrap="square" rtlCol="0">
            <a:spAutoFit/>
          </a:bodyPr>
          <a:lstStyle/>
          <a:p>
            <a:r>
              <a:rPr lang="en-US" dirty="0"/>
              <a:t>Analysis ongoing (Correction for track bending and Lorentz angle to be applied correctly). </a:t>
            </a:r>
          </a:p>
          <a:p>
            <a:r>
              <a:rPr lang="en-US" dirty="0"/>
              <a:t>Results looks promising (below 100um spatial resolution at 1T). </a:t>
            </a:r>
          </a:p>
          <a:p>
            <a:r>
              <a:rPr lang="en-US" dirty="0"/>
              <a:t>Can be repeated in 2025 if final results will not satisfy requirements.</a:t>
            </a:r>
          </a:p>
        </p:txBody>
      </p:sp>
    </p:spTree>
    <p:extLst>
      <p:ext uri="{BB962C8B-B14F-4D97-AF65-F5344CB8AC3E}">
        <p14:creationId xmlns:p14="http://schemas.microsoft.com/office/powerpoint/2010/main" val="1784255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Shape 1"/>
          <p:cNvSpPr txBox="1"/>
          <p:nvPr/>
        </p:nvSpPr>
        <p:spPr>
          <a:xfrm>
            <a:off x="748514" y="1568870"/>
            <a:ext cx="8161509" cy="473091"/>
          </a:xfrm>
          <a:prstGeom prst="rect">
            <a:avLst/>
          </a:prstGeom>
          <a:noFill/>
          <a:ln w="3240">
            <a:noFill/>
          </a:ln>
        </p:spPr>
        <p:txBody>
          <a:bodyPr lIns="35691" tIns="35691" rIns="35691" bIns="35691">
            <a:noAutofit/>
          </a:bodyPr>
          <a:lstStyle/>
          <a:p>
            <a:pPr defTabSz="642915">
              <a:tabLst>
                <a:tab pos="0" algn="l"/>
              </a:tabLst>
            </a:pPr>
            <a:r>
              <a:rPr lang="en-US" sz="2250" spc="-1" dirty="0">
                <a:solidFill>
                  <a:srgbClr val="535860"/>
                </a:solidFill>
                <a:latin typeface="Produkt Extralight"/>
                <a:ea typeface="Produkt Extralight"/>
              </a:rPr>
              <a:t>@H4 September-October 2024</a:t>
            </a:r>
            <a:endParaRPr lang="en-US" sz="2250" spc="-1" dirty="0">
              <a:solidFill>
                <a:srgbClr val="535860"/>
              </a:solidFill>
              <a:latin typeface="Graphik Light"/>
            </a:endParaRPr>
          </a:p>
        </p:txBody>
      </p:sp>
      <p:sp>
        <p:nvSpPr>
          <p:cNvPr id="44" name="TextShape 2"/>
          <p:cNvSpPr txBox="1"/>
          <p:nvPr/>
        </p:nvSpPr>
        <p:spPr>
          <a:xfrm>
            <a:off x="2015063" y="267806"/>
            <a:ext cx="8161509" cy="803419"/>
          </a:xfrm>
          <a:prstGeom prst="rect">
            <a:avLst/>
          </a:prstGeom>
          <a:noFill/>
          <a:ln w="3240">
            <a:noFill/>
          </a:ln>
        </p:spPr>
        <p:txBody>
          <a:bodyPr lIns="35691" tIns="35691" rIns="35691" bIns="35691">
            <a:noAutofit/>
          </a:bodyPr>
          <a:lstStyle/>
          <a:p>
            <a:pPr defTabSz="642915">
              <a:lnSpc>
                <a:spcPct val="90000"/>
              </a:lnSpc>
              <a:tabLst>
                <a:tab pos="0" algn="l"/>
              </a:tabLst>
            </a:pPr>
            <a:endParaRPr lang="en-US" sz="4219" spc="-1" dirty="0">
              <a:solidFill>
                <a:srgbClr val="535860"/>
              </a:solidFill>
              <a:latin typeface="Graphik Light"/>
            </a:endParaRPr>
          </a:p>
        </p:txBody>
      </p:sp>
      <p:sp>
        <p:nvSpPr>
          <p:cNvPr id="45" name="TextShape 3"/>
          <p:cNvSpPr txBox="1"/>
          <p:nvPr/>
        </p:nvSpPr>
        <p:spPr>
          <a:xfrm>
            <a:off x="774441" y="2087755"/>
            <a:ext cx="6245465" cy="3201375"/>
          </a:xfrm>
          <a:prstGeom prst="rect">
            <a:avLst/>
          </a:prstGeom>
          <a:noFill/>
          <a:ln w="3240">
            <a:noFill/>
          </a:ln>
        </p:spPr>
        <p:txBody>
          <a:bodyPr lIns="35691" tIns="35691" rIns="35691" bIns="35691">
            <a:noAutofit/>
          </a:bodyPr>
          <a:lstStyle/>
          <a:p>
            <a:pPr marL="223248" indent="-222995" defTabSz="642915">
              <a:spcBef>
                <a:spcPts val="2320"/>
              </a:spcBef>
              <a:buClr>
                <a:srgbClr val="535860"/>
              </a:buClr>
              <a:buFont typeface="Symbol" charset="2"/>
              <a:buChar char=""/>
            </a:pPr>
            <a:r>
              <a:rPr lang="en-US" spc="-1" dirty="0">
                <a:solidFill>
                  <a:srgbClr val="535860"/>
                </a:solidFill>
                <a:latin typeface="Graphik Light"/>
                <a:ea typeface="Graphik Light"/>
              </a:rPr>
              <a:t>DUNE near detector SAND for neutrino beam monitoring including flux shape changes [200k+ straws </a:t>
            </a:r>
            <a:r>
              <a:rPr lang="en-US" spc="-1" dirty="0" err="1">
                <a:solidFill>
                  <a:srgbClr val="535860"/>
                </a:solidFill>
                <a:latin typeface="Graphik Light"/>
                <a:ea typeface="Graphik Light"/>
              </a:rPr>
              <a:t>upto</a:t>
            </a:r>
            <a:r>
              <a:rPr lang="en-US" spc="-1" dirty="0">
                <a:solidFill>
                  <a:srgbClr val="535860"/>
                </a:solidFill>
                <a:latin typeface="Graphik Light"/>
                <a:ea typeface="Graphik Light"/>
              </a:rPr>
              <a:t> 4 m long]</a:t>
            </a:r>
            <a:endParaRPr lang="en-US" spc="-1" dirty="0">
              <a:solidFill>
                <a:srgbClr val="535860"/>
              </a:solidFill>
              <a:latin typeface="Graphik Light"/>
            </a:endParaRPr>
          </a:p>
          <a:p>
            <a:pPr marL="223248" indent="-222995" defTabSz="642915">
              <a:spcBef>
                <a:spcPts val="843"/>
              </a:spcBef>
              <a:buClr>
                <a:srgbClr val="535860"/>
              </a:buClr>
              <a:buFont typeface="Symbol" charset="2"/>
              <a:buChar char=""/>
            </a:pPr>
            <a:r>
              <a:rPr lang="en-US" spc="-1" dirty="0" err="1">
                <a:solidFill>
                  <a:srgbClr val="535860"/>
                </a:solidFill>
                <a:latin typeface="Graphik Light"/>
                <a:ea typeface="Graphik Light"/>
              </a:rPr>
              <a:t>SHiP</a:t>
            </a:r>
            <a:r>
              <a:rPr lang="en-US" spc="-1" dirty="0">
                <a:solidFill>
                  <a:srgbClr val="535860"/>
                </a:solidFill>
                <a:latin typeface="Graphik Light"/>
                <a:ea typeface="Graphik Light"/>
              </a:rPr>
              <a:t> Spectrometer Straw Tracker (STT) for track and vertex reconstruction [10k channels]</a:t>
            </a:r>
            <a:endParaRPr lang="en-US" spc="-1" dirty="0">
              <a:solidFill>
                <a:srgbClr val="535860"/>
              </a:solidFill>
              <a:latin typeface="Graphik Light"/>
            </a:endParaRPr>
          </a:p>
          <a:p>
            <a:pPr marL="223248" indent="-222995" defTabSz="642915">
              <a:spcBef>
                <a:spcPts val="843"/>
              </a:spcBef>
              <a:buClr>
                <a:srgbClr val="535860"/>
              </a:buClr>
              <a:buFont typeface="Symbol" charset="2"/>
              <a:buChar char=""/>
            </a:pPr>
            <a:r>
              <a:rPr lang="en-US" spc="-1" dirty="0">
                <a:solidFill>
                  <a:srgbClr val="535860"/>
                </a:solidFill>
                <a:latin typeface="Graphik Light"/>
                <a:ea typeface="Graphik Light"/>
              </a:rPr>
              <a:t>As well for DRD1-WP3, SPD NICA, COMET</a:t>
            </a:r>
            <a:endParaRPr lang="en-US" spc="-1" dirty="0">
              <a:solidFill>
                <a:srgbClr val="535860"/>
              </a:solidFill>
              <a:latin typeface="Graphik Light"/>
            </a:endParaRPr>
          </a:p>
          <a:p>
            <a:pPr marL="223248" indent="-222995" defTabSz="642915">
              <a:spcBef>
                <a:spcPts val="843"/>
              </a:spcBef>
              <a:buClr>
                <a:srgbClr val="535860"/>
              </a:buClr>
              <a:buFont typeface="Symbol" charset="2"/>
              <a:buChar char=""/>
            </a:pPr>
            <a:r>
              <a:rPr lang="en-US" spc="-1" dirty="0">
                <a:solidFill>
                  <a:srgbClr val="535860"/>
                </a:solidFill>
                <a:latin typeface="Graphik Light"/>
                <a:ea typeface="Graphik Light"/>
              </a:rPr>
              <a:t>Ultrasonic welding technology for the Straws</a:t>
            </a:r>
            <a:endParaRPr lang="en-US" spc="-1" dirty="0">
              <a:solidFill>
                <a:srgbClr val="535860"/>
              </a:solidFill>
              <a:latin typeface="Graphik Light"/>
            </a:endParaRPr>
          </a:p>
          <a:p>
            <a:pPr marL="223248" indent="-222995" defTabSz="642915">
              <a:spcBef>
                <a:spcPts val="843"/>
              </a:spcBef>
              <a:buClr>
                <a:srgbClr val="535860"/>
              </a:buClr>
              <a:buFont typeface="Symbol" charset="2"/>
              <a:buChar char=""/>
            </a:pPr>
            <a:r>
              <a:rPr lang="en-US" spc="-1" dirty="0">
                <a:solidFill>
                  <a:srgbClr val="535860"/>
                </a:solidFill>
                <a:latin typeface="Graphik Light"/>
                <a:ea typeface="Graphik Light"/>
              </a:rPr>
              <a:t>Test beam measurements</a:t>
            </a:r>
            <a:endParaRPr lang="en-US" spc="-1" dirty="0">
              <a:solidFill>
                <a:srgbClr val="535860"/>
              </a:solidFill>
              <a:latin typeface="Graphik Light"/>
            </a:endParaRPr>
          </a:p>
          <a:p>
            <a:pPr marL="223248" indent="-222995" defTabSz="642915">
              <a:spcBef>
                <a:spcPts val="843"/>
              </a:spcBef>
              <a:buClr>
                <a:srgbClr val="535860"/>
              </a:buClr>
              <a:buFont typeface="Symbol" charset="2"/>
              <a:buChar char=""/>
            </a:pPr>
            <a:r>
              <a:rPr lang="en-US" spc="-1" dirty="0">
                <a:solidFill>
                  <a:srgbClr val="535860"/>
                </a:solidFill>
                <a:latin typeface="Graphik Light"/>
                <a:ea typeface="Graphik Light"/>
              </a:rPr>
              <a:t>Tracker prototyping</a:t>
            </a:r>
            <a:endParaRPr lang="en-US" spc="-1" dirty="0">
              <a:solidFill>
                <a:srgbClr val="535860"/>
              </a:solidFill>
              <a:latin typeface="Graphik Light"/>
            </a:endParaRPr>
          </a:p>
          <a:p>
            <a:pPr marL="223248" indent="-222995" defTabSz="642915">
              <a:spcBef>
                <a:spcPts val="843"/>
              </a:spcBef>
              <a:buClr>
                <a:srgbClr val="535860"/>
              </a:buClr>
              <a:buFont typeface="Symbol" charset="2"/>
              <a:buChar char=""/>
            </a:pPr>
            <a:r>
              <a:rPr lang="en-US" spc="-1" dirty="0">
                <a:solidFill>
                  <a:srgbClr val="535860"/>
                </a:solidFill>
                <a:latin typeface="Graphik Light"/>
                <a:ea typeface="Graphik Light"/>
              </a:rPr>
              <a:t>Study of read-out electronics</a:t>
            </a:r>
            <a:endParaRPr lang="en-US" spc="-1" dirty="0">
              <a:solidFill>
                <a:srgbClr val="535860"/>
              </a:solidFill>
              <a:latin typeface="Graphik Light"/>
            </a:endParaRPr>
          </a:p>
        </p:txBody>
      </p:sp>
      <p:pic>
        <p:nvPicPr>
          <p:cNvPr id="23" name="Picture 22">
            <a:extLst>
              <a:ext uri="{FF2B5EF4-FFF2-40B4-BE49-F238E27FC236}">
                <a16:creationId xmlns:a16="http://schemas.microsoft.com/office/drawing/2014/main" id="{D35FC9C3-5169-8D7D-8593-9FD845850038}"/>
              </a:ext>
            </a:extLst>
          </p:cNvPr>
          <p:cNvPicPr>
            <a:picLocks noChangeAspect="1"/>
          </p:cNvPicPr>
          <p:nvPr/>
        </p:nvPicPr>
        <p:blipFill>
          <a:blip r:embed="rId2"/>
          <a:stretch>
            <a:fillRect/>
          </a:stretch>
        </p:blipFill>
        <p:spPr>
          <a:xfrm>
            <a:off x="7362732" y="1254614"/>
            <a:ext cx="2813840" cy="4631112"/>
          </a:xfrm>
          <a:prstGeom prst="rect">
            <a:avLst/>
          </a:prstGeom>
        </p:spPr>
      </p:pic>
      <p:sp>
        <p:nvSpPr>
          <p:cNvPr id="24" name="Title 23">
            <a:extLst>
              <a:ext uri="{FF2B5EF4-FFF2-40B4-BE49-F238E27FC236}">
                <a16:creationId xmlns:a16="http://schemas.microsoft.com/office/drawing/2014/main" id="{6DD844C2-D4E2-87C8-BCBB-20D6ED94B46F}"/>
              </a:ext>
            </a:extLst>
          </p:cNvPr>
          <p:cNvSpPr>
            <a:spLocks noGrp="1"/>
          </p:cNvSpPr>
          <p:nvPr>
            <p:ph type="title"/>
          </p:nvPr>
        </p:nvSpPr>
        <p:spPr/>
        <p:txBody>
          <a:bodyPr/>
          <a:lstStyle/>
          <a:p>
            <a:r>
              <a:rPr lang="en-US" dirty="0"/>
              <a:t>Straws R&amp;D Setups</a:t>
            </a:r>
            <a:br>
              <a:rPr lang="en-US" dirty="0"/>
            </a:br>
            <a:endParaRPr lang="en-US" dirty="0"/>
          </a:p>
        </p:txBody>
      </p:sp>
      <p:sp>
        <p:nvSpPr>
          <p:cNvPr id="27" name="Date Placeholder 26">
            <a:extLst>
              <a:ext uri="{FF2B5EF4-FFF2-40B4-BE49-F238E27FC236}">
                <a16:creationId xmlns:a16="http://schemas.microsoft.com/office/drawing/2014/main" id="{4B2233C1-5B55-7FDF-7F60-904BD87D1BFF}"/>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E7256CC-8F1B-48F3-A519-25066C62E421}" type="datetime1">
              <a:rPr kumimoji="0" lang="en-US" sz="1000" b="0" i="0" u="none" strike="noStrike" kern="1200" cap="none" spc="0" normalizeH="0" baseline="0" noProof="0" smtClean="0">
                <a:ln>
                  <a:noFill/>
                </a:ln>
                <a:solidFill>
                  <a:srgbClr val="FFFFFF"/>
                </a:solidFill>
                <a:effectLst/>
                <a:uLnTx/>
                <a:uFillTx/>
                <a:latin typeface="Arial"/>
                <a:ea typeface="+mn-ea"/>
                <a:cs typeface="+mn-cs"/>
              </a:rPr>
              <a:t>10/3/2024</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28" name="Footer Placeholder 27">
            <a:extLst>
              <a:ext uri="{FF2B5EF4-FFF2-40B4-BE49-F238E27FC236}">
                <a16:creationId xmlns:a16="http://schemas.microsoft.com/office/drawing/2014/main" id="{9DAEF05C-3E45-475D-0DD5-C0089378644B}"/>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a:ea typeface="+mn-ea"/>
                <a:cs typeface="+mn-cs"/>
              </a:rPr>
              <a:t>Karl Jonathan Flöthner: +41754110839, Yorgos Tsipolitis: +41754118992</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29" name="Slide Number Placeholder 28">
            <a:extLst>
              <a:ext uri="{FF2B5EF4-FFF2-40B4-BE49-F238E27FC236}">
                <a16:creationId xmlns:a16="http://schemas.microsoft.com/office/drawing/2014/main" id="{486E97E9-D631-1C1B-769B-E2A4895B067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000" b="0" i="0" u="none" strike="noStrike" kern="1200" cap="none" spc="0" normalizeH="0" baseline="0" noProof="0" dirty="0">
              <a:ln>
                <a:noFill/>
              </a:ln>
              <a:solidFill>
                <a:srgbClr val="FFFFFF"/>
              </a:solidFill>
              <a:effectLst/>
              <a:uLnTx/>
              <a:uFillTx/>
              <a:latin typeface="Arial"/>
              <a:ea typeface="+mn-ea"/>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Shape 1"/>
          <p:cNvSpPr txBox="1"/>
          <p:nvPr/>
        </p:nvSpPr>
        <p:spPr>
          <a:xfrm>
            <a:off x="2015063" y="26831"/>
            <a:ext cx="8161509" cy="803419"/>
          </a:xfrm>
          <a:prstGeom prst="rect">
            <a:avLst/>
          </a:prstGeom>
          <a:noFill/>
          <a:ln w="3240">
            <a:noFill/>
          </a:ln>
        </p:spPr>
        <p:txBody>
          <a:bodyPr lIns="35691" tIns="35691" rIns="35691" bIns="35691">
            <a:noAutofit/>
          </a:bodyPr>
          <a:lstStyle/>
          <a:p>
            <a:pPr defTabSz="642915">
              <a:lnSpc>
                <a:spcPct val="90000"/>
              </a:lnSpc>
              <a:tabLst>
                <a:tab pos="0" algn="l"/>
              </a:tabLst>
            </a:pPr>
            <a:endParaRPr lang="en-US" sz="4219" spc="-1" dirty="0">
              <a:solidFill>
                <a:srgbClr val="535860"/>
              </a:solidFill>
              <a:latin typeface="Graphik Light"/>
            </a:endParaRPr>
          </a:p>
        </p:txBody>
      </p:sp>
      <p:sp>
        <p:nvSpPr>
          <p:cNvPr id="21" name="Title 20">
            <a:extLst>
              <a:ext uri="{FF2B5EF4-FFF2-40B4-BE49-F238E27FC236}">
                <a16:creationId xmlns:a16="http://schemas.microsoft.com/office/drawing/2014/main" id="{F74B2777-DB01-CF0A-7759-269A9BEFFEFD}"/>
              </a:ext>
            </a:extLst>
          </p:cNvPr>
          <p:cNvSpPr>
            <a:spLocks noGrp="1"/>
          </p:cNvSpPr>
          <p:nvPr>
            <p:ph type="title"/>
          </p:nvPr>
        </p:nvSpPr>
        <p:spPr/>
        <p:txBody>
          <a:bodyPr/>
          <a:lstStyle/>
          <a:p>
            <a:r>
              <a:rPr lang="en-US" dirty="0"/>
              <a:t>Straw setups</a:t>
            </a:r>
          </a:p>
        </p:txBody>
      </p:sp>
      <p:pic>
        <p:nvPicPr>
          <p:cNvPr id="35" name="Content Placeholder 34">
            <a:extLst>
              <a:ext uri="{FF2B5EF4-FFF2-40B4-BE49-F238E27FC236}">
                <a16:creationId xmlns:a16="http://schemas.microsoft.com/office/drawing/2014/main" id="{82EA9C3B-DBB7-8B71-735A-A464A19CAC7B}"/>
              </a:ext>
            </a:extLst>
          </p:cNvPr>
          <p:cNvPicPr>
            <a:picLocks noGrp="1" noChangeAspect="1"/>
          </p:cNvPicPr>
          <p:nvPr>
            <p:ph idx="1"/>
          </p:nvPr>
        </p:nvPicPr>
        <p:blipFill>
          <a:blip r:embed="rId2"/>
          <a:stretch>
            <a:fillRect/>
          </a:stretch>
        </p:blipFill>
        <p:spPr>
          <a:xfrm>
            <a:off x="157081" y="1134935"/>
            <a:ext cx="6463278" cy="4588130"/>
          </a:xfrm>
          <a:prstGeom prst="rect">
            <a:avLst/>
          </a:prstGeom>
        </p:spPr>
      </p:pic>
      <p:sp>
        <p:nvSpPr>
          <p:cNvPr id="37" name="TextBox 36">
            <a:extLst>
              <a:ext uri="{FF2B5EF4-FFF2-40B4-BE49-F238E27FC236}">
                <a16:creationId xmlns:a16="http://schemas.microsoft.com/office/drawing/2014/main" id="{4EC5009C-183A-1DE8-DC5E-87E4621492AE}"/>
              </a:ext>
            </a:extLst>
          </p:cNvPr>
          <p:cNvSpPr txBox="1"/>
          <p:nvPr/>
        </p:nvSpPr>
        <p:spPr>
          <a:xfrm>
            <a:off x="6885782" y="690222"/>
            <a:ext cx="5008105" cy="5339923"/>
          </a:xfrm>
          <a:prstGeom prst="rect">
            <a:avLst/>
          </a:prstGeom>
          <a:noFill/>
        </p:spPr>
        <p:txBody>
          <a:bodyPr wrap="square">
            <a:spAutoFit/>
          </a:bodyPr>
          <a:lstStyle/>
          <a:p>
            <a:pPr marL="223248" indent="-222995" defTabSz="642915">
              <a:spcBef>
                <a:spcPts val="2320"/>
              </a:spcBef>
              <a:buClr>
                <a:srgbClr val="535860"/>
              </a:buClr>
              <a:buFont typeface="Symbol" charset="2"/>
              <a:buChar char=""/>
            </a:pPr>
            <a:r>
              <a:rPr lang="en-US" sz="1400" spc="-1" dirty="0">
                <a:solidFill>
                  <a:srgbClr val="535860"/>
                </a:solidFill>
                <a:latin typeface="Graphik Light"/>
                <a:ea typeface="Graphik Light"/>
              </a:rPr>
              <a:t>Operation modes:</a:t>
            </a:r>
            <a:endParaRPr lang="en-US" sz="1400" spc="-1" dirty="0">
              <a:solidFill>
                <a:srgbClr val="535860"/>
              </a:solidFill>
              <a:latin typeface="Graphik Light"/>
            </a:endParaRPr>
          </a:p>
          <a:p>
            <a:pPr marL="607478" lvl="1" indent="-227804" defTabSz="642915">
              <a:spcBef>
                <a:spcPts val="797"/>
              </a:spcBef>
              <a:buClr>
                <a:srgbClr val="000000"/>
              </a:buClr>
              <a:buSzPct val="75000"/>
              <a:buFont typeface="Symbol" charset="2"/>
              <a:buChar char=""/>
            </a:pPr>
            <a:r>
              <a:rPr lang="en-US" sz="1400" spc="-1" dirty="0">
                <a:solidFill>
                  <a:srgbClr val="535860"/>
                </a:solidFill>
                <a:latin typeface="Graphik Light"/>
                <a:ea typeface="Graphik Light"/>
              </a:rPr>
              <a:t>Large acceptance (</a:t>
            </a:r>
            <a:r>
              <a:rPr lang="en-US" sz="1400" spc="-1" dirty="0" err="1">
                <a:solidFill>
                  <a:srgbClr val="535860"/>
                </a:solidFill>
                <a:latin typeface="Graphik Light"/>
                <a:ea typeface="Graphik Light"/>
              </a:rPr>
              <a:t>sMDT</a:t>
            </a:r>
            <a:r>
              <a:rPr lang="en-US" sz="1400" spc="-1" dirty="0">
                <a:solidFill>
                  <a:srgbClr val="535860"/>
                </a:solidFill>
                <a:latin typeface="Graphik Light"/>
                <a:ea typeface="Graphik Light"/>
              </a:rPr>
              <a:t> + MM reference tracking 9x9 cm2) – resolution ~100 um</a:t>
            </a:r>
            <a:endParaRPr lang="en-US" sz="1400" spc="-1" dirty="0">
              <a:solidFill>
                <a:srgbClr val="535860"/>
              </a:solidFill>
              <a:latin typeface="Graphik Light"/>
            </a:endParaRPr>
          </a:p>
          <a:p>
            <a:pPr marL="607478" lvl="1" indent="-227804" defTabSz="642915">
              <a:spcBef>
                <a:spcPts val="797"/>
              </a:spcBef>
              <a:buClr>
                <a:srgbClr val="000000"/>
              </a:buClr>
              <a:buSzPct val="75000"/>
              <a:buFont typeface="Symbol" charset="2"/>
              <a:buChar char=""/>
            </a:pPr>
            <a:r>
              <a:rPr lang="en-US" sz="1400" spc="-1" dirty="0">
                <a:solidFill>
                  <a:srgbClr val="535860"/>
                </a:solidFill>
                <a:latin typeface="Graphik Light"/>
                <a:ea typeface="Graphik Light"/>
              </a:rPr>
              <a:t>Small acceptance (1x2 cm2) high resolution (~5um) – AZALEA telescope</a:t>
            </a:r>
            <a:endParaRPr lang="en-US" sz="1400" spc="-1" dirty="0">
              <a:solidFill>
                <a:srgbClr val="535860"/>
              </a:solidFill>
              <a:latin typeface="Graphik Light"/>
            </a:endParaRPr>
          </a:p>
          <a:p>
            <a:pPr marL="223248" indent="-222995" defTabSz="642915">
              <a:spcBef>
                <a:spcPts val="996"/>
              </a:spcBef>
              <a:buClr>
                <a:srgbClr val="535860"/>
              </a:buClr>
              <a:buFont typeface="Symbol" charset="2"/>
              <a:buChar char=""/>
            </a:pPr>
            <a:r>
              <a:rPr lang="en-US" sz="1400" spc="-1" dirty="0">
                <a:solidFill>
                  <a:srgbClr val="535860"/>
                </a:solidFill>
                <a:latin typeface="Graphik Light"/>
                <a:ea typeface="Graphik Light"/>
              </a:rPr>
              <a:t>Straw tracker prototypes and straw</a:t>
            </a:r>
            <a:endParaRPr lang="en-US" sz="1400" spc="-1" dirty="0">
              <a:solidFill>
                <a:srgbClr val="535860"/>
              </a:solidFill>
              <a:latin typeface="Graphik Light"/>
            </a:endParaRPr>
          </a:p>
          <a:p>
            <a:pPr marL="607478" lvl="1" indent="-227804" defTabSz="642915">
              <a:spcBef>
                <a:spcPts val="797"/>
              </a:spcBef>
              <a:buClr>
                <a:srgbClr val="000000"/>
              </a:buClr>
              <a:buSzPct val="75000"/>
              <a:buFont typeface="Symbol" charset="2"/>
              <a:buChar char=""/>
            </a:pPr>
            <a:r>
              <a:rPr lang="en-US" sz="1400" spc="-1" dirty="0">
                <a:solidFill>
                  <a:srgbClr val="535860"/>
                </a:solidFill>
                <a:latin typeface="Graphik Light"/>
                <a:ea typeface="Graphik Light"/>
              </a:rPr>
              <a:t>Combined 5-10-20 straw (ASD and VMM3 -based readouts) – readout performance studies </a:t>
            </a:r>
            <a:endParaRPr lang="en-US" sz="1400" spc="-1" dirty="0">
              <a:solidFill>
                <a:srgbClr val="535860"/>
              </a:solidFill>
              <a:latin typeface="Graphik Light"/>
            </a:endParaRPr>
          </a:p>
          <a:p>
            <a:pPr marL="607478" lvl="1" indent="-227804" defTabSz="642915">
              <a:spcBef>
                <a:spcPts val="797"/>
              </a:spcBef>
              <a:buClr>
                <a:srgbClr val="000000"/>
              </a:buClr>
              <a:buSzPct val="75000"/>
              <a:buFont typeface="Symbol" charset="2"/>
              <a:buChar char=""/>
            </a:pPr>
            <a:r>
              <a:rPr lang="en-US" sz="1400" spc="-1" dirty="0">
                <a:solidFill>
                  <a:srgbClr val="535860"/>
                </a:solidFill>
                <a:latin typeface="Graphik Light"/>
                <a:ea typeface="Graphik Light"/>
              </a:rPr>
              <a:t>10mm with 2degree stereo angles (ASD and VMM3 -based readout) – readout performance and tracking studies</a:t>
            </a:r>
            <a:endParaRPr lang="en-US" sz="1400" spc="-1" dirty="0">
              <a:solidFill>
                <a:srgbClr val="535860"/>
              </a:solidFill>
              <a:latin typeface="Graphik Light"/>
            </a:endParaRPr>
          </a:p>
          <a:p>
            <a:pPr marL="607478" lvl="1" indent="-227804" defTabSz="642915">
              <a:spcBef>
                <a:spcPts val="797"/>
              </a:spcBef>
              <a:buClr>
                <a:srgbClr val="000000"/>
              </a:buClr>
              <a:buSzPct val="75000"/>
              <a:buFont typeface="Symbol" charset="2"/>
              <a:buChar char=""/>
            </a:pPr>
            <a:r>
              <a:rPr lang="en-US" sz="1400" spc="-1" dirty="0">
                <a:solidFill>
                  <a:srgbClr val="535860"/>
                </a:solidFill>
                <a:latin typeface="Graphik Light"/>
                <a:ea typeface="Graphik Light"/>
              </a:rPr>
              <a:t>Stand-alone 10 and 20</a:t>
            </a:r>
            <a:r>
              <a:rPr lang="ru-RU" sz="1400" spc="-1" dirty="0">
                <a:solidFill>
                  <a:srgbClr val="535860"/>
                </a:solidFill>
                <a:latin typeface="Graphik Light"/>
                <a:ea typeface="Graphik Light"/>
              </a:rPr>
              <a:t> </a:t>
            </a:r>
            <a:r>
              <a:rPr lang="en-US" sz="1400" spc="-1" dirty="0">
                <a:solidFill>
                  <a:srgbClr val="535860"/>
                </a:solidFill>
                <a:latin typeface="Graphik Light"/>
                <a:ea typeface="Graphik Light"/>
              </a:rPr>
              <a:t>mm straws (custom PA + SAMPIC digitizer)</a:t>
            </a:r>
            <a:endParaRPr lang="en-US" sz="1400" spc="-1" dirty="0">
              <a:solidFill>
                <a:srgbClr val="535860"/>
              </a:solidFill>
              <a:latin typeface="Graphik Light"/>
            </a:endParaRPr>
          </a:p>
          <a:p>
            <a:pPr marL="223248" indent="-222995" defTabSz="642915">
              <a:spcBef>
                <a:spcPts val="996"/>
              </a:spcBef>
              <a:buClr>
                <a:srgbClr val="535860"/>
              </a:buClr>
              <a:buFont typeface="Symbol" charset="2"/>
              <a:buChar char=""/>
            </a:pPr>
            <a:r>
              <a:rPr lang="en-US" sz="1400" spc="-1" dirty="0">
                <a:solidFill>
                  <a:srgbClr val="535860"/>
                </a:solidFill>
                <a:latin typeface="Graphik Light"/>
                <a:ea typeface="Graphik Light"/>
              </a:rPr>
              <a:t>Test in magnetic field 1 and 1.5 T with ASD and SAMPIC readouts</a:t>
            </a:r>
            <a:endParaRPr lang="en-US" sz="1400" spc="-1" dirty="0">
              <a:solidFill>
                <a:srgbClr val="535860"/>
              </a:solidFill>
              <a:latin typeface="Graphik Light"/>
            </a:endParaRPr>
          </a:p>
          <a:p>
            <a:pPr marL="223248" indent="-222995" defTabSz="642915">
              <a:spcBef>
                <a:spcPts val="996"/>
              </a:spcBef>
              <a:buClr>
                <a:srgbClr val="535860"/>
              </a:buClr>
              <a:buFont typeface="Symbol" charset="2"/>
              <a:buChar char=""/>
            </a:pPr>
            <a:r>
              <a:rPr lang="en-US" sz="1400" spc="-1" dirty="0">
                <a:solidFill>
                  <a:srgbClr val="535860"/>
                </a:solidFill>
                <a:latin typeface="Graphik Light"/>
                <a:ea typeface="Graphik Light"/>
              </a:rPr>
              <a:t>Data analysis ongoing</a:t>
            </a:r>
            <a:endParaRPr lang="en-US" sz="1400" spc="-1" dirty="0">
              <a:solidFill>
                <a:srgbClr val="535860"/>
              </a:solidFill>
              <a:latin typeface="Graphik Light"/>
            </a:endParaRPr>
          </a:p>
          <a:p>
            <a:pPr marL="223248" indent="-222995" defTabSz="642915">
              <a:spcBef>
                <a:spcPts val="996"/>
              </a:spcBef>
              <a:buClr>
                <a:srgbClr val="535860"/>
              </a:buClr>
              <a:buFont typeface="Symbol" charset="2"/>
              <a:buChar char=""/>
            </a:pPr>
            <a:endParaRPr lang="en-US" sz="1400" spc="-1" dirty="0">
              <a:solidFill>
                <a:srgbClr val="535860"/>
              </a:solidFill>
              <a:latin typeface="Graphik Light"/>
            </a:endParaRPr>
          </a:p>
          <a:p>
            <a:pPr marL="223248" indent="-222995" defTabSz="642915">
              <a:spcBef>
                <a:spcPts val="996"/>
              </a:spcBef>
              <a:buClr>
                <a:srgbClr val="535860"/>
              </a:buClr>
              <a:buFont typeface="Symbol" charset="2"/>
              <a:buChar char=""/>
            </a:pPr>
            <a:r>
              <a:rPr lang="en-US" sz="1400" b="1" spc="-1" dirty="0">
                <a:solidFill>
                  <a:srgbClr val="535860"/>
                </a:solidFill>
                <a:latin typeface="Graphik Light"/>
                <a:ea typeface="Graphik Light"/>
              </a:rPr>
              <a:t>Many thanks to DRD1 and GIF++ colleagues for their collaboration and patience, to Nikos Charitonidis for the great beam intensity, and to Andre Rummler for AZALEA support!</a:t>
            </a:r>
            <a:endParaRPr lang="en-US" sz="1400" b="1" spc="-1" dirty="0">
              <a:solidFill>
                <a:srgbClr val="535860"/>
              </a:solidFill>
              <a:latin typeface="Graphik Light"/>
            </a:endParaRPr>
          </a:p>
        </p:txBody>
      </p:sp>
    </p:spTree>
  </p:cSld>
  <p:clrMapOvr>
    <a:masterClrMapping/>
  </p:clrMapOvr>
</p:sld>
</file>

<file path=ppt/theme/theme1.xml><?xml version="1.0" encoding="utf-8"?>
<a:theme xmlns:a="http://schemas.openxmlformats.org/drawingml/2006/main" name="1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1467</TotalTime>
  <Words>1660</Words>
  <Application>Microsoft Office PowerPoint</Application>
  <PresentationFormat>Widescreen</PresentationFormat>
  <Paragraphs>229</Paragraphs>
  <Slides>16</Slides>
  <Notes>3</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16</vt:i4>
      </vt:variant>
    </vt:vector>
  </HeadingPairs>
  <TitlesOfParts>
    <vt:vector size="34" baseType="lpstr">
      <vt:lpstr>等线</vt:lpstr>
      <vt:lpstr>Meiryo</vt:lpstr>
      <vt:lpstr>Aptos</vt:lpstr>
      <vt:lpstr>Arial</vt:lpstr>
      <vt:lpstr>Arial,Sans-Serif</vt:lpstr>
      <vt:lpstr>Avenir Next LT Pro</vt:lpstr>
      <vt:lpstr>Avenir Next LT Pro Demi</vt:lpstr>
      <vt:lpstr>Avenir Next LT Pro Light</vt:lpstr>
      <vt:lpstr>Calibri</vt:lpstr>
      <vt:lpstr>Cambria Math</vt:lpstr>
      <vt:lpstr>Corbel</vt:lpstr>
      <vt:lpstr>Graphik Light</vt:lpstr>
      <vt:lpstr>Helvetica Neue</vt:lpstr>
      <vt:lpstr>Produkt Extralight</vt:lpstr>
      <vt:lpstr>Symbol</vt:lpstr>
      <vt:lpstr>Times New Roman</vt:lpstr>
      <vt:lpstr>Wingdings</vt:lpstr>
      <vt:lpstr>1_Office Theme</vt:lpstr>
      <vt:lpstr>DRD1 H4(PPE134) 2024 Test Beam​ </vt:lpstr>
      <vt:lpstr>PowerPoint Presentation</vt:lpstr>
      <vt:lpstr>BEAM H4, PPE134 – INSTALLATION (DRD1, Sept 18 – Oct 2)</vt:lpstr>
      <vt:lpstr>PowerPoint Presentation</vt:lpstr>
      <vt:lpstr>PICOSEC - Block of Measurements and Highlight Preliminary Results </vt:lpstr>
      <vt:lpstr>Cylindrical μRGroove </vt:lpstr>
      <vt:lpstr>Setup</vt:lpstr>
      <vt:lpstr>Straws R&amp;D Setups </vt:lpstr>
      <vt:lpstr>Straw setups</vt:lpstr>
      <vt:lpstr>DRD1 VMM3a/SRS Telescope </vt:lpstr>
      <vt:lpstr>DRD1 VMM3a/SRS Telescope </vt:lpstr>
      <vt:lpstr>Weizmann Institute of Science setup Comparative study of resistive MPGD technologies</vt:lpstr>
      <vt:lpstr>Weizmann Institute of Science setup Comparative study of resistive MPGD technologies</vt:lpstr>
      <vt:lpstr>PowerPoint Presentation</vt:lpstr>
      <vt:lpstr>Backup</vt:lpstr>
      <vt:lpstr>3 Spills + GIF access (PAXNA14404 reduces to 15uSv/h) -&gt; XCSH.022.068 to –8.5 &amp; 8.5 (beam ref -12/12) (don't forget to remove the cross for 'update beam ref')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BEAM H4, PPE134 - INSTALLATION</dc:title>
  <dc:creator>Eraldo Oliveri</dc:creator>
  <cp:lastModifiedBy>Eraldo Oliveri</cp:lastModifiedBy>
  <cp:revision>713</cp:revision>
  <cp:lastPrinted>2022-10-05T08:26:03Z</cp:lastPrinted>
  <dcterms:created xsi:type="dcterms:W3CDTF">2022-05-06T09:24:10Z</dcterms:created>
  <dcterms:modified xsi:type="dcterms:W3CDTF">2024-10-03T08:11:10Z</dcterms:modified>
</cp:coreProperties>
</file>