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2"/>
  </p:notesMasterIdLst>
  <p:handoutMasterIdLst>
    <p:handoutMasterId r:id="rId13"/>
  </p:handoutMasterIdLst>
  <p:sldIdLst>
    <p:sldId id="497" r:id="rId5"/>
    <p:sldId id="987" r:id="rId6"/>
    <p:sldId id="988" r:id="rId7"/>
    <p:sldId id="1999" r:id="rId8"/>
    <p:sldId id="1994" r:id="rId9"/>
    <p:sldId id="2000" r:id="rId10"/>
    <p:sldId id="989" r:id="rId11"/>
  </p:sldIdLst>
  <p:sldSz cx="12192000" cy="6858000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FF"/>
    <a:srgbClr val="00B050"/>
    <a:srgbClr val="99FF66"/>
    <a:srgbClr val="0000FF"/>
    <a:srgbClr val="FF0000"/>
    <a:srgbClr val="FF9933"/>
    <a:srgbClr val="FFFFFF"/>
    <a:srgbClr val="FF6600"/>
    <a:srgbClr val="FF00FF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73" autoAdjust="0"/>
    <p:restoredTop sz="92301" autoAdjust="0"/>
  </p:normalViewPr>
  <p:slideViewPr>
    <p:cSldViewPr snapToObjects="1" showGuides="1">
      <p:cViewPr varScale="1">
        <p:scale>
          <a:sx n="61" d="100"/>
          <a:sy n="61" d="100"/>
        </p:scale>
        <p:origin x="992" y="64"/>
      </p:cViewPr>
      <p:guideLst>
        <p:guide orient="horz" pos="408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014FADA-4061-4798-AFCA-9F3C52DC33EB}" type="doc">
      <dgm:prSet loTypeId="urn:microsoft.com/office/officeart/2005/8/layout/hProcess1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7CAA31DE-FEB6-46C7-BBDE-EB9C2D28D51D}">
      <dgm:prSet phldrT="[Text]"/>
      <dgm:spPr/>
      <dgm:t>
        <a:bodyPr/>
        <a:lstStyle/>
        <a:p>
          <a:pPr algn="ctr"/>
          <a:r>
            <a:rPr lang="en-US" b="1" dirty="0"/>
            <a:t>MQXFB04</a:t>
          </a:r>
          <a:endParaRPr lang="en-GB" b="1" dirty="0"/>
        </a:p>
      </dgm:t>
    </dgm:pt>
    <dgm:pt modelId="{E4EC6531-941C-4BB7-91CA-A3C4DD90A8CB}" type="parTrans" cxnId="{FC5989C9-CDA8-43BC-988B-C203432AA332}">
      <dgm:prSet/>
      <dgm:spPr/>
      <dgm:t>
        <a:bodyPr/>
        <a:lstStyle/>
        <a:p>
          <a:endParaRPr lang="en-GB"/>
        </a:p>
      </dgm:t>
    </dgm:pt>
    <dgm:pt modelId="{65DDBE94-521E-4292-85C8-AAEE0B12D9E2}" type="sibTrans" cxnId="{FC5989C9-CDA8-43BC-988B-C203432AA332}">
      <dgm:prSet/>
      <dgm:spPr/>
      <dgm:t>
        <a:bodyPr/>
        <a:lstStyle/>
        <a:p>
          <a:endParaRPr lang="en-GB"/>
        </a:p>
      </dgm:t>
    </dgm:pt>
    <dgm:pt modelId="{8D455724-B535-4823-B146-8855930087B4}">
      <dgm:prSet phldrT="[Text]"/>
      <dgm:spPr/>
      <dgm:t>
        <a:bodyPr/>
        <a:lstStyle/>
        <a:p>
          <a:pPr algn="ctr"/>
          <a:r>
            <a:rPr lang="en-US" b="1" dirty="0"/>
            <a:t>MQXFB02</a:t>
          </a:r>
          <a:endParaRPr lang="en-GB" b="1" dirty="0">
            <a:solidFill>
              <a:schemeClr val="bg2"/>
            </a:solidFill>
          </a:endParaRPr>
        </a:p>
      </dgm:t>
    </dgm:pt>
    <dgm:pt modelId="{D43DEF71-C17C-4291-A071-1A2A2DFAD37F}" type="parTrans" cxnId="{CD2A290F-EE5F-4EC8-8240-2E4FDA8363D4}">
      <dgm:prSet/>
      <dgm:spPr/>
      <dgm:t>
        <a:bodyPr/>
        <a:lstStyle/>
        <a:p>
          <a:endParaRPr lang="en-GB"/>
        </a:p>
      </dgm:t>
    </dgm:pt>
    <dgm:pt modelId="{13DB6EA8-2863-4161-B298-5C07FEEB9310}" type="sibTrans" cxnId="{CD2A290F-EE5F-4EC8-8240-2E4FDA8363D4}">
      <dgm:prSet/>
      <dgm:spPr/>
      <dgm:t>
        <a:bodyPr/>
        <a:lstStyle/>
        <a:p>
          <a:endParaRPr lang="en-GB"/>
        </a:p>
      </dgm:t>
    </dgm:pt>
    <dgm:pt modelId="{AAC2862A-DB04-4C19-AACF-F93D75A229A0}">
      <dgm:prSet phldrT="[Text]"/>
      <dgm:spPr/>
      <dgm:t>
        <a:bodyPr/>
        <a:lstStyle/>
        <a:p>
          <a:pPr algn="ctr"/>
          <a:r>
            <a:rPr lang="en-US" b="1" dirty="0"/>
            <a:t>MQXFB05</a:t>
          </a:r>
          <a:endParaRPr lang="en-GB" b="1" dirty="0"/>
        </a:p>
      </dgm:t>
    </dgm:pt>
    <dgm:pt modelId="{8A85CC1F-7BF7-4928-BBAE-940BBF80B937}" type="parTrans" cxnId="{A1360BE4-BB0B-49D7-9D6A-B52AB3CA2A3B}">
      <dgm:prSet/>
      <dgm:spPr/>
      <dgm:t>
        <a:bodyPr/>
        <a:lstStyle/>
        <a:p>
          <a:endParaRPr lang="en-GB"/>
        </a:p>
      </dgm:t>
    </dgm:pt>
    <dgm:pt modelId="{1055FEBE-F7C4-4AEE-936A-0CFF0CB57E60}" type="sibTrans" cxnId="{A1360BE4-BB0B-49D7-9D6A-B52AB3CA2A3B}">
      <dgm:prSet/>
      <dgm:spPr/>
      <dgm:t>
        <a:bodyPr/>
        <a:lstStyle/>
        <a:p>
          <a:endParaRPr lang="en-GB"/>
        </a:p>
      </dgm:t>
    </dgm:pt>
    <dgm:pt modelId="{956C0297-E502-4561-A369-EA7EA363CD18}">
      <dgm:prSet phldrT="[Text]"/>
      <dgm:spPr/>
      <dgm:t>
        <a:bodyPr/>
        <a:lstStyle/>
        <a:p>
          <a:pPr algn="ctr"/>
          <a:r>
            <a:rPr lang="en-US" b="1" dirty="0"/>
            <a:t>MQXFB06</a:t>
          </a:r>
          <a:endParaRPr lang="en-GB" b="1" dirty="0"/>
        </a:p>
      </dgm:t>
    </dgm:pt>
    <dgm:pt modelId="{8CD368EC-51A9-45CE-9F4B-8E0527FD693E}" type="parTrans" cxnId="{A8617CAC-A55F-4E11-87F6-76A3F05B42EF}">
      <dgm:prSet/>
      <dgm:spPr/>
      <dgm:t>
        <a:bodyPr/>
        <a:lstStyle/>
        <a:p>
          <a:endParaRPr lang="en-GB"/>
        </a:p>
      </dgm:t>
    </dgm:pt>
    <dgm:pt modelId="{8F0D6C25-6B39-43ED-801D-C4398BDD19F1}" type="sibTrans" cxnId="{A8617CAC-A55F-4E11-87F6-76A3F05B42EF}">
      <dgm:prSet/>
      <dgm:spPr/>
      <dgm:t>
        <a:bodyPr/>
        <a:lstStyle/>
        <a:p>
          <a:endParaRPr lang="en-GB"/>
        </a:p>
      </dgm:t>
    </dgm:pt>
    <dgm:pt modelId="{025A7D19-7545-4B6F-B293-61CB1F221435}">
      <dgm:prSet phldrT="[Text]"/>
      <dgm:spPr/>
      <dgm:t>
        <a:bodyPr/>
        <a:lstStyle/>
        <a:p>
          <a:pPr algn="ctr"/>
          <a:r>
            <a:rPr lang="en-US" b="1" dirty="0"/>
            <a:t>MQXFB07</a:t>
          </a:r>
          <a:endParaRPr lang="en-GB" b="1" dirty="0"/>
        </a:p>
      </dgm:t>
    </dgm:pt>
    <dgm:pt modelId="{033FECAE-617A-4E6D-97F5-C58176BB444A}" type="parTrans" cxnId="{AE4106B6-C655-41E1-BE1F-0DDFA5876246}">
      <dgm:prSet/>
      <dgm:spPr/>
      <dgm:t>
        <a:bodyPr/>
        <a:lstStyle/>
        <a:p>
          <a:endParaRPr lang="en-GB"/>
        </a:p>
      </dgm:t>
    </dgm:pt>
    <dgm:pt modelId="{DDD140F0-12A6-43FC-A5A6-DA71AE44A90D}" type="sibTrans" cxnId="{AE4106B6-C655-41E1-BE1F-0DDFA5876246}">
      <dgm:prSet/>
      <dgm:spPr/>
      <dgm:t>
        <a:bodyPr/>
        <a:lstStyle/>
        <a:p>
          <a:endParaRPr lang="en-GB"/>
        </a:p>
      </dgm:t>
    </dgm:pt>
    <dgm:pt modelId="{1DC4D141-E6E4-46C5-8BFF-6CAA6565090C}">
      <dgm:prSet phldrT="[Text]"/>
      <dgm:spPr/>
      <dgm:t>
        <a:bodyPr/>
        <a:lstStyle/>
        <a:p>
          <a:pPr algn="ctr">
            <a:buFont typeface="Wingdings" charset="2"/>
            <a:buNone/>
          </a:pPr>
          <a:r>
            <a:rPr lang="en-US" i="1" dirty="0"/>
            <a:t>Sept-Oct 2023</a:t>
          </a:r>
          <a:endParaRPr lang="en-GB" dirty="0"/>
        </a:p>
      </dgm:t>
    </dgm:pt>
    <dgm:pt modelId="{DFC05D1B-BBA5-42A8-84E5-ED41B9F37144}" type="sibTrans" cxnId="{78197385-1870-42F2-8FB0-3451BCAE2FFA}">
      <dgm:prSet/>
      <dgm:spPr/>
      <dgm:t>
        <a:bodyPr/>
        <a:lstStyle/>
        <a:p>
          <a:endParaRPr lang="en-GB"/>
        </a:p>
      </dgm:t>
    </dgm:pt>
    <dgm:pt modelId="{334151EC-27D0-492B-A879-E28922971A25}" type="parTrans" cxnId="{78197385-1870-42F2-8FB0-3451BCAE2FFA}">
      <dgm:prSet/>
      <dgm:spPr/>
      <dgm:t>
        <a:bodyPr/>
        <a:lstStyle/>
        <a:p>
          <a:endParaRPr lang="en-GB"/>
        </a:p>
      </dgm:t>
    </dgm:pt>
    <dgm:pt modelId="{E770C835-0F49-422D-BD34-604B2F5BDC59}">
      <dgm:prSet phldrT="[Text]"/>
      <dgm:spPr/>
      <dgm:t>
        <a:bodyPr/>
        <a:lstStyle/>
        <a:p>
          <a:pPr algn="ctr">
            <a:buFont typeface="Wingdings" charset="2"/>
            <a:buNone/>
          </a:pPr>
          <a:r>
            <a:rPr lang="en-US" i="1" dirty="0"/>
            <a:t>Nov 2023 (disassembly)</a:t>
          </a:r>
          <a:endParaRPr lang="en-GB" dirty="0"/>
        </a:p>
      </dgm:t>
    </dgm:pt>
    <dgm:pt modelId="{74FE241A-5061-4AD8-A9FC-C2E2F2914787}" type="parTrans" cxnId="{645CDEA3-5FC5-4456-A9ED-A251DEDAE99A}">
      <dgm:prSet/>
      <dgm:spPr/>
      <dgm:t>
        <a:bodyPr/>
        <a:lstStyle/>
        <a:p>
          <a:endParaRPr lang="en-GB"/>
        </a:p>
      </dgm:t>
    </dgm:pt>
    <dgm:pt modelId="{4CA924E0-6398-4322-AF99-EF05B385E9E9}" type="sibTrans" cxnId="{645CDEA3-5FC5-4456-A9ED-A251DEDAE99A}">
      <dgm:prSet/>
      <dgm:spPr/>
      <dgm:t>
        <a:bodyPr/>
        <a:lstStyle/>
        <a:p>
          <a:endParaRPr lang="en-GB"/>
        </a:p>
      </dgm:t>
    </dgm:pt>
    <dgm:pt modelId="{C472A7EB-CDCD-4389-B83A-41689AE8D598}">
      <dgm:prSet phldrT="[Text]"/>
      <dgm:spPr/>
      <dgm:t>
        <a:bodyPr/>
        <a:lstStyle/>
        <a:p>
          <a:pPr algn="ctr">
            <a:buFont typeface="Wingdings" charset="2"/>
            <a:buNone/>
          </a:pPr>
          <a:r>
            <a:rPr lang="en-US" dirty="0"/>
            <a:t>Feb-Mar 2024</a:t>
          </a:r>
          <a:endParaRPr lang="en-GB" dirty="0"/>
        </a:p>
      </dgm:t>
    </dgm:pt>
    <dgm:pt modelId="{ADE5F03A-53C4-41FA-82E0-A907B7BCFE5D}" type="parTrans" cxnId="{8D982A20-8269-42DD-BF99-459CD718A9B9}">
      <dgm:prSet/>
      <dgm:spPr/>
      <dgm:t>
        <a:bodyPr/>
        <a:lstStyle/>
        <a:p>
          <a:endParaRPr lang="en-GB"/>
        </a:p>
      </dgm:t>
    </dgm:pt>
    <dgm:pt modelId="{F66977F2-514A-4A42-BC78-84F915067E96}" type="sibTrans" cxnId="{8D982A20-8269-42DD-BF99-459CD718A9B9}">
      <dgm:prSet/>
      <dgm:spPr/>
      <dgm:t>
        <a:bodyPr/>
        <a:lstStyle/>
        <a:p>
          <a:endParaRPr lang="en-GB"/>
        </a:p>
      </dgm:t>
    </dgm:pt>
    <dgm:pt modelId="{88E0DEDA-AA2D-4A6A-8D2A-EC9DCBEB18DC}">
      <dgm:prSet phldrT="[Text]"/>
      <dgm:spPr/>
      <dgm:t>
        <a:bodyPr/>
        <a:lstStyle/>
        <a:p>
          <a:pPr algn="ctr">
            <a:buFont typeface="Wingdings" charset="2"/>
            <a:buNone/>
          </a:pPr>
          <a:r>
            <a:rPr lang="en-US" i="1" dirty="0"/>
            <a:t>May-June 2024</a:t>
          </a:r>
          <a:endParaRPr lang="en-GB" dirty="0"/>
        </a:p>
      </dgm:t>
    </dgm:pt>
    <dgm:pt modelId="{302E3647-BDA4-407D-9BA0-3BBAFE25F898}" type="parTrans" cxnId="{19316DEE-AD9E-4131-AD4D-27FDA6568A15}">
      <dgm:prSet/>
      <dgm:spPr/>
      <dgm:t>
        <a:bodyPr/>
        <a:lstStyle/>
        <a:p>
          <a:endParaRPr lang="en-GB"/>
        </a:p>
      </dgm:t>
    </dgm:pt>
    <dgm:pt modelId="{A0E63D94-F8AC-4481-B758-0C4ABE73BB99}" type="sibTrans" cxnId="{19316DEE-AD9E-4131-AD4D-27FDA6568A15}">
      <dgm:prSet/>
      <dgm:spPr/>
      <dgm:t>
        <a:bodyPr/>
        <a:lstStyle/>
        <a:p>
          <a:endParaRPr lang="en-GB"/>
        </a:p>
      </dgm:t>
    </dgm:pt>
    <dgm:pt modelId="{C755DF06-E5C0-4AEB-9BA0-E8CAAA34F1B5}">
      <dgm:prSet phldrT="[Text]"/>
      <dgm:spPr/>
      <dgm:t>
        <a:bodyPr/>
        <a:lstStyle/>
        <a:p>
          <a:pPr algn="ctr">
            <a:buFont typeface="Wingdings" charset="2"/>
            <a:buNone/>
          </a:pPr>
          <a:r>
            <a:rPr lang="en-US" i="1" dirty="0"/>
            <a:t>Sept-Oct 2024</a:t>
          </a:r>
          <a:endParaRPr lang="en-GB" dirty="0"/>
        </a:p>
      </dgm:t>
    </dgm:pt>
    <dgm:pt modelId="{96ED448E-3B6E-471F-AE00-16EA362A417B}" type="parTrans" cxnId="{F081A129-ADAB-4EEC-8E81-E9699D83664D}">
      <dgm:prSet/>
      <dgm:spPr/>
      <dgm:t>
        <a:bodyPr/>
        <a:lstStyle/>
        <a:p>
          <a:endParaRPr lang="en-GB"/>
        </a:p>
      </dgm:t>
    </dgm:pt>
    <dgm:pt modelId="{0586C97C-1845-40D5-A632-6C9F3375D7CA}" type="sibTrans" cxnId="{F081A129-ADAB-4EEC-8E81-E9699D83664D}">
      <dgm:prSet/>
      <dgm:spPr/>
      <dgm:t>
        <a:bodyPr/>
        <a:lstStyle/>
        <a:p>
          <a:endParaRPr lang="en-GB"/>
        </a:p>
      </dgm:t>
    </dgm:pt>
    <dgm:pt modelId="{2056C7FD-20DE-40CA-88BB-ED16EC42F7F1}" type="pres">
      <dgm:prSet presAssocID="{8014FADA-4061-4798-AFCA-9F3C52DC33EB}" presName="Name0" presStyleCnt="0">
        <dgm:presLayoutVars>
          <dgm:dir/>
          <dgm:resizeHandles val="exact"/>
        </dgm:presLayoutVars>
      </dgm:prSet>
      <dgm:spPr/>
    </dgm:pt>
    <dgm:pt modelId="{63872745-D0D4-4220-974A-2F3175D998FC}" type="pres">
      <dgm:prSet presAssocID="{8014FADA-4061-4798-AFCA-9F3C52DC33EB}" presName="arrow" presStyleLbl="bgShp" presStyleIdx="0" presStyleCnt="1" custLinFactNeighborX="-67" custLinFactNeighborY="956"/>
      <dgm:spPr/>
    </dgm:pt>
    <dgm:pt modelId="{B946DDD7-3421-41AE-A5F5-D835BC9468C2}" type="pres">
      <dgm:prSet presAssocID="{8014FADA-4061-4798-AFCA-9F3C52DC33EB}" presName="points" presStyleCnt="0"/>
      <dgm:spPr/>
    </dgm:pt>
    <dgm:pt modelId="{640A93A6-5D6A-4896-BEFF-D4C9FB296284}" type="pres">
      <dgm:prSet presAssocID="{7CAA31DE-FEB6-46C7-BBDE-EB9C2D28D51D}" presName="compositeA" presStyleCnt="0"/>
      <dgm:spPr/>
    </dgm:pt>
    <dgm:pt modelId="{7A016483-8DAA-4A34-81DA-586AE7C7DD0B}" type="pres">
      <dgm:prSet presAssocID="{7CAA31DE-FEB6-46C7-BBDE-EB9C2D28D51D}" presName="textA" presStyleLbl="revTx" presStyleIdx="0" presStyleCnt="5">
        <dgm:presLayoutVars>
          <dgm:bulletEnabled val="1"/>
        </dgm:presLayoutVars>
      </dgm:prSet>
      <dgm:spPr/>
    </dgm:pt>
    <dgm:pt modelId="{F159ADA4-C9C9-4F08-A223-85D6793CF15D}" type="pres">
      <dgm:prSet presAssocID="{7CAA31DE-FEB6-46C7-BBDE-EB9C2D28D51D}" presName="circleA" presStyleLbl="node1" presStyleIdx="0" presStyleCnt="5"/>
      <dgm:spPr/>
    </dgm:pt>
    <dgm:pt modelId="{E9FD4B2B-6888-4BB1-908D-67BF7AA40A65}" type="pres">
      <dgm:prSet presAssocID="{7CAA31DE-FEB6-46C7-BBDE-EB9C2D28D51D}" presName="spaceA" presStyleCnt="0"/>
      <dgm:spPr/>
    </dgm:pt>
    <dgm:pt modelId="{2E5D198C-5985-4C28-A9B2-68512E0D653C}" type="pres">
      <dgm:prSet presAssocID="{65DDBE94-521E-4292-85C8-AAEE0B12D9E2}" presName="space" presStyleCnt="0"/>
      <dgm:spPr/>
    </dgm:pt>
    <dgm:pt modelId="{34157091-00E1-4518-B9C7-F8A05AD7F7DB}" type="pres">
      <dgm:prSet presAssocID="{8D455724-B535-4823-B146-8855930087B4}" presName="compositeB" presStyleCnt="0"/>
      <dgm:spPr/>
    </dgm:pt>
    <dgm:pt modelId="{E19E0E86-52AE-4CFF-8DB0-07D06B15CF9A}" type="pres">
      <dgm:prSet presAssocID="{8D455724-B535-4823-B146-8855930087B4}" presName="textB" presStyleLbl="revTx" presStyleIdx="1" presStyleCnt="5">
        <dgm:presLayoutVars>
          <dgm:bulletEnabled val="1"/>
        </dgm:presLayoutVars>
      </dgm:prSet>
      <dgm:spPr/>
    </dgm:pt>
    <dgm:pt modelId="{92A7B8C8-196B-4418-A147-43E6880A6D63}" type="pres">
      <dgm:prSet presAssocID="{8D455724-B535-4823-B146-8855930087B4}" presName="circleB" presStyleLbl="node1" presStyleIdx="1" presStyleCnt="5"/>
      <dgm:spPr/>
    </dgm:pt>
    <dgm:pt modelId="{399678E1-6721-454F-AB45-E98DDD096AF5}" type="pres">
      <dgm:prSet presAssocID="{8D455724-B535-4823-B146-8855930087B4}" presName="spaceB" presStyleCnt="0"/>
      <dgm:spPr/>
    </dgm:pt>
    <dgm:pt modelId="{B0EBE622-6DBF-430A-8AA9-5BDF6C29BE7F}" type="pres">
      <dgm:prSet presAssocID="{13DB6EA8-2863-4161-B298-5C07FEEB9310}" presName="space" presStyleCnt="0"/>
      <dgm:spPr/>
    </dgm:pt>
    <dgm:pt modelId="{9DAFECB4-13EC-4299-A65C-9A6F8115D03F}" type="pres">
      <dgm:prSet presAssocID="{AAC2862A-DB04-4C19-AACF-F93D75A229A0}" presName="compositeA" presStyleCnt="0"/>
      <dgm:spPr/>
    </dgm:pt>
    <dgm:pt modelId="{96ABCD9A-9E45-4325-B201-DE54DD977DC2}" type="pres">
      <dgm:prSet presAssocID="{AAC2862A-DB04-4C19-AACF-F93D75A229A0}" presName="textA" presStyleLbl="revTx" presStyleIdx="2" presStyleCnt="5">
        <dgm:presLayoutVars>
          <dgm:bulletEnabled val="1"/>
        </dgm:presLayoutVars>
      </dgm:prSet>
      <dgm:spPr/>
    </dgm:pt>
    <dgm:pt modelId="{BA304F76-674D-431E-B450-47E24D841559}" type="pres">
      <dgm:prSet presAssocID="{AAC2862A-DB04-4C19-AACF-F93D75A229A0}" presName="circleA" presStyleLbl="node1" presStyleIdx="2" presStyleCnt="5"/>
      <dgm:spPr/>
    </dgm:pt>
    <dgm:pt modelId="{CE58D1EA-145F-4992-A12F-6C9DEE068902}" type="pres">
      <dgm:prSet presAssocID="{AAC2862A-DB04-4C19-AACF-F93D75A229A0}" presName="spaceA" presStyleCnt="0"/>
      <dgm:spPr/>
    </dgm:pt>
    <dgm:pt modelId="{53D1937D-D288-4DF1-A42D-B20646F0AC89}" type="pres">
      <dgm:prSet presAssocID="{1055FEBE-F7C4-4AEE-936A-0CFF0CB57E60}" presName="space" presStyleCnt="0"/>
      <dgm:spPr/>
    </dgm:pt>
    <dgm:pt modelId="{18B7A130-3270-442E-A2A1-F95D2A1615C5}" type="pres">
      <dgm:prSet presAssocID="{956C0297-E502-4561-A369-EA7EA363CD18}" presName="compositeB" presStyleCnt="0"/>
      <dgm:spPr/>
    </dgm:pt>
    <dgm:pt modelId="{3C7C6A36-3566-4EA4-BF54-9CE88D63035D}" type="pres">
      <dgm:prSet presAssocID="{956C0297-E502-4561-A369-EA7EA363CD18}" presName="textB" presStyleLbl="revTx" presStyleIdx="3" presStyleCnt="5">
        <dgm:presLayoutVars>
          <dgm:bulletEnabled val="1"/>
        </dgm:presLayoutVars>
      </dgm:prSet>
      <dgm:spPr/>
    </dgm:pt>
    <dgm:pt modelId="{57DF2A7D-63F6-4129-84DA-75C87A01CB79}" type="pres">
      <dgm:prSet presAssocID="{956C0297-E502-4561-A369-EA7EA363CD18}" presName="circleB" presStyleLbl="node1" presStyleIdx="3" presStyleCnt="5"/>
      <dgm:spPr/>
    </dgm:pt>
    <dgm:pt modelId="{C24619D2-6E32-49BF-9945-320156097FEF}" type="pres">
      <dgm:prSet presAssocID="{956C0297-E502-4561-A369-EA7EA363CD18}" presName="spaceB" presStyleCnt="0"/>
      <dgm:spPr/>
    </dgm:pt>
    <dgm:pt modelId="{3631BA2C-D4DD-4FCD-AA5C-44CF679EE5FE}" type="pres">
      <dgm:prSet presAssocID="{8F0D6C25-6B39-43ED-801D-C4398BDD19F1}" presName="space" presStyleCnt="0"/>
      <dgm:spPr/>
    </dgm:pt>
    <dgm:pt modelId="{A8C29ACD-6A83-41B9-A352-5FEC38671E67}" type="pres">
      <dgm:prSet presAssocID="{025A7D19-7545-4B6F-B293-61CB1F221435}" presName="compositeA" presStyleCnt="0"/>
      <dgm:spPr/>
    </dgm:pt>
    <dgm:pt modelId="{21AEB75A-0302-4756-A410-AA9C9D8FBF84}" type="pres">
      <dgm:prSet presAssocID="{025A7D19-7545-4B6F-B293-61CB1F221435}" presName="textA" presStyleLbl="revTx" presStyleIdx="4" presStyleCnt="5">
        <dgm:presLayoutVars>
          <dgm:bulletEnabled val="1"/>
        </dgm:presLayoutVars>
      </dgm:prSet>
      <dgm:spPr/>
    </dgm:pt>
    <dgm:pt modelId="{A398E2CB-C1F2-4A7C-BFF7-35E589F56CEC}" type="pres">
      <dgm:prSet presAssocID="{025A7D19-7545-4B6F-B293-61CB1F221435}" presName="circleA" presStyleLbl="node1" presStyleIdx="4" presStyleCnt="5"/>
      <dgm:spPr/>
    </dgm:pt>
    <dgm:pt modelId="{9BAF1F87-2FFF-4233-935F-86AC31E18933}" type="pres">
      <dgm:prSet presAssocID="{025A7D19-7545-4B6F-B293-61CB1F221435}" presName="spaceA" presStyleCnt="0"/>
      <dgm:spPr/>
    </dgm:pt>
  </dgm:ptLst>
  <dgm:cxnLst>
    <dgm:cxn modelId="{CD2A290F-EE5F-4EC8-8240-2E4FDA8363D4}" srcId="{8014FADA-4061-4798-AFCA-9F3C52DC33EB}" destId="{8D455724-B535-4823-B146-8855930087B4}" srcOrd="1" destOrd="0" parTransId="{D43DEF71-C17C-4291-A071-1A2A2DFAD37F}" sibTransId="{13DB6EA8-2863-4161-B298-5C07FEEB9310}"/>
    <dgm:cxn modelId="{18804F1F-F064-4C60-B18D-8D4EEAD04A92}" type="presOf" srcId="{88E0DEDA-AA2D-4A6A-8D2A-EC9DCBEB18DC}" destId="{3C7C6A36-3566-4EA4-BF54-9CE88D63035D}" srcOrd="0" destOrd="1" presId="urn:microsoft.com/office/officeart/2005/8/layout/hProcess11"/>
    <dgm:cxn modelId="{8D982A20-8269-42DD-BF99-459CD718A9B9}" srcId="{AAC2862A-DB04-4C19-AACF-F93D75A229A0}" destId="{C472A7EB-CDCD-4389-B83A-41689AE8D598}" srcOrd="0" destOrd="0" parTransId="{ADE5F03A-53C4-41FA-82E0-A907B7BCFE5D}" sibTransId="{F66977F2-514A-4A42-BC78-84F915067E96}"/>
    <dgm:cxn modelId="{F081A129-ADAB-4EEC-8E81-E9699D83664D}" srcId="{025A7D19-7545-4B6F-B293-61CB1F221435}" destId="{C755DF06-E5C0-4AEB-9BA0-E8CAAA34F1B5}" srcOrd="0" destOrd="0" parTransId="{96ED448E-3B6E-471F-AE00-16EA362A417B}" sibTransId="{0586C97C-1845-40D5-A632-6C9F3375D7CA}"/>
    <dgm:cxn modelId="{B4E9B74E-4824-412C-B309-9FCD8A0A5F27}" type="presOf" srcId="{C472A7EB-CDCD-4389-B83A-41689AE8D598}" destId="{96ABCD9A-9E45-4325-B201-DE54DD977DC2}" srcOrd="0" destOrd="1" presId="urn:microsoft.com/office/officeart/2005/8/layout/hProcess11"/>
    <dgm:cxn modelId="{FBAE1E6F-DA82-4C20-889E-8D6FB82C2E44}" type="presOf" srcId="{956C0297-E502-4561-A369-EA7EA363CD18}" destId="{3C7C6A36-3566-4EA4-BF54-9CE88D63035D}" srcOrd="0" destOrd="0" presId="urn:microsoft.com/office/officeart/2005/8/layout/hProcess11"/>
    <dgm:cxn modelId="{E3CC5651-0E18-4020-986B-3FD8AB9454F8}" type="presOf" srcId="{8014FADA-4061-4798-AFCA-9F3C52DC33EB}" destId="{2056C7FD-20DE-40CA-88BB-ED16EC42F7F1}" srcOrd="0" destOrd="0" presId="urn:microsoft.com/office/officeart/2005/8/layout/hProcess11"/>
    <dgm:cxn modelId="{2908887C-B6F7-4804-8377-10F8C224C4B8}" type="presOf" srcId="{7CAA31DE-FEB6-46C7-BBDE-EB9C2D28D51D}" destId="{7A016483-8DAA-4A34-81DA-586AE7C7DD0B}" srcOrd="0" destOrd="0" presId="urn:microsoft.com/office/officeart/2005/8/layout/hProcess11"/>
    <dgm:cxn modelId="{78197385-1870-42F2-8FB0-3451BCAE2FFA}" srcId="{7CAA31DE-FEB6-46C7-BBDE-EB9C2D28D51D}" destId="{1DC4D141-E6E4-46C5-8BFF-6CAA6565090C}" srcOrd="0" destOrd="0" parTransId="{334151EC-27D0-492B-A879-E28922971A25}" sibTransId="{DFC05D1B-BBA5-42A8-84E5-ED41B9F37144}"/>
    <dgm:cxn modelId="{3BD8E5A2-0EE7-4F2D-BDD6-3F252E3BE77D}" type="presOf" srcId="{8D455724-B535-4823-B146-8855930087B4}" destId="{E19E0E86-52AE-4CFF-8DB0-07D06B15CF9A}" srcOrd="0" destOrd="0" presId="urn:microsoft.com/office/officeart/2005/8/layout/hProcess11"/>
    <dgm:cxn modelId="{645CDEA3-5FC5-4456-A9ED-A251DEDAE99A}" srcId="{8D455724-B535-4823-B146-8855930087B4}" destId="{E770C835-0F49-422D-BD34-604B2F5BDC59}" srcOrd="0" destOrd="0" parTransId="{74FE241A-5061-4AD8-A9FC-C2E2F2914787}" sibTransId="{4CA924E0-6398-4322-AF99-EF05B385E9E9}"/>
    <dgm:cxn modelId="{3CC2FCA8-178B-4871-9565-3098B3965798}" type="presOf" srcId="{025A7D19-7545-4B6F-B293-61CB1F221435}" destId="{21AEB75A-0302-4756-A410-AA9C9D8FBF84}" srcOrd="0" destOrd="0" presId="urn:microsoft.com/office/officeart/2005/8/layout/hProcess11"/>
    <dgm:cxn modelId="{BE3993AA-20F1-4BA7-99EC-686D4581C7DC}" type="presOf" srcId="{C755DF06-E5C0-4AEB-9BA0-E8CAAA34F1B5}" destId="{21AEB75A-0302-4756-A410-AA9C9D8FBF84}" srcOrd="0" destOrd="1" presId="urn:microsoft.com/office/officeart/2005/8/layout/hProcess11"/>
    <dgm:cxn modelId="{A8617CAC-A55F-4E11-87F6-76A3F05B42EF}" srcId="{8014FADA-4061-4798-AFCA-9F3C52DC33EB}" destId="{956C0297-E502-4561-A369-EA7EA363CD18}" srcOrd="3" destOrd="0" parTransId="{8CD368EC-51A9-45CE-9F4B-8E0527FD693E}" sibTransId="{8F0D6C25-6B39-43ED-801D-C4398BDD19F1}"/>
    <dgm:cxn modelId="{AE4106B6-C655-41E1-BE1F-0DDFA5876246}" srcId="{8014FADA-4061-4798-AFCA-9F3C52DC33EB}" destId="{025A7D19-7545-4B6F-B293-61CB1F221435}" srcOrd="4" destOrd="0" parTransId="{033FECAE-617A-4E6D-97F5-C58176BB444A}" sibTransId="{DDD140F0-12A6-43FC-A5A6-DA71AE44A90D}"/>
    <dgm:cxn modelId="{FC5989C9-CDA8-43BC-988B-C203432AA332}" srcId="{8014FADA-4061-4798-AFCA-9F3C52DC33EB}" destId="{7CAA31DE-FEB6-46C7-BBDE-EB9C2D28D51D}" srcOrd="0" destOrd="0" parTransId="{E4EC6531-941C-4BB7-91CA-A3C4DD90A8CB}" sibTransId="{65DDBE94-521E-4292-85C8-AAEE0B12D9E2}"/>
    <dgm:cxn modelId="{5A180DD8-C26C-4955-9F53-0A9FD8A13804}" type="presOf" srcId="{AAC2862A-DB04-4C19-AACF-F93D75A229A0}" destId="{96ABCD9A-9E45-4325-B201-DE54DD977DC2}" srcOrd="0" destOrd="0" presId="urn:microsoft.com/office/officeart/2005/8/layout/hProcess11"/>
    <dgm:cxn modelId="{4A659EDB-8BDC-41D2-B1B4-4EDC612B78C1}" type="presOf" srcId="{E770C835-0F49-422D-BD34-604B2F5BDC59}" destId="{E19E0E86-52AE-4CFF-8DB0-07D06B15CF9A}" srcOrd="0" destOrd="1" presId="urn:microsoft.com/office/officeart/2005/8/layout/hProcess11"/>
    <dgm:cxn modelId="{A1360BE4-BB0B-49D7-9D6A-B52AB3CA2A3B}" srcId="{8014FADA-4061-4798-AFCA-9F3C52DC33EB}" destId="{AAC2862A-DB04-4C19-AACF-F93D75A229A0}" srcOrd="2" destOrd="0" parTransId="{8A85CC1F-7BF7-4928-BBAE-940BBF80B937}" sibTransId="{1055FEBE-F7C4-4AEE-936A-0CFF0CB57E60}"/>
    <dgm:cxn modelId="{19316DEE-AD9E-4131-AD4D-27FDA6568A15}" srcId="{956C0297-E502-4561-A369-EA7EA363CD18}" destId="{88E0DEDA-AA2D-4A6A-8D2A-EC9DCBEB18DC}" srcOrd="0" destOrd="0" parTransId="{302E3647-BDA4-407D-9BA0-3BBAFE25F898}" sibTransId="{A0E63D94-F8AC-4481-B758-0C4ABE73BB99}"/>
    <dgm:cxn modelId="{3C41BBFC-C099-409D-8F67-5885FB61BCC5}" type="presOf" srcId="{1DC4D141-E6E4-46C5-8BFF-6CAA6565090C}" destId="{7A016483-8DAA-4A34-81DA-586AE7C7DD0B}" srcOrd="0" destOrd="1" presId="urn:microsoft.com/office/officeart/2005/8/layout/hProcess11"/>
    <dgm:cxn modelId="{0C7BBD70-829A-4D10-AB49-6B958E95E21A}" type="presParOf" srcId="{2056C7FD-20DE-40CA-88BB-ED16EC42F7F1}" destId="{63872745-D0D4-4220-974A-2F3175D998FC}" srcOrd="0" destOrd="0" presId="urn:microsoft.com/office/officeart/2005/8/layout/hProcess11"/>
    <dgm:cxn modelId="{C252D159-A2CB-4569-8864-F1BAEC801D57}" type="presParOf" srcId="{2056C7FD-20DE-40CA-88BB-ED16EC42F7F1}" destId="{B946DDD7-3421-41AE-A5F5-D835BC9468C2}" srcOrd="1" destOrd="0" presId="urn:microsoft.com/office/officeart/2005/8/layout/hProcess11"/>
    <dgm:cxn modelId="{61D813E2-F6FF-4015-B2C5-1B201BAD2685}" type="presParOf" srcId="{B946DDD7-3421-41AE-A5F5-D835BC9468C2}" destId="{640A93A6-5D6A-4896-BEFF-D4C9FB296284}" srcOrd="0" destOrd="0" presId="urn:microsoft.com/office/officeart/2005/8/layout/hProcess11"/>
    <dgm:cxn modelId="{1CDF6003-5E31-4AFF-9AC8-C2A22CA1CFC2}" type="presParOf" srcId="{640A93A6-5D6A-4896-BEFF-D4C9FB296284}" destId="{7A016483-8DAA-4A34-81DA-586AE7C7DD0B}" srcOrd="0" destOrd="0" presId="urn:microsoft.com/office/officeart/2005/8/layout/hProcess11"/>
    <dgm:cxn modelId="{F033A240-1764-4277-A0B1-4E354505B64F}" type="presParOf" srcId="{640A93A6-5D6A-4896-BEFF-D4C9FB296284}" destId="{F159ADA4-C9C9-4F08-A223-85D6793CF15D}" srcOrd="1" destOrd="0" presId="urn:microsoft.com/office/officeart/2005/8/layout/hProcess11"/>
    <dgm:cxn modelId="{D575B973-E3CF-4235-ADAF-2B87A280E61D}" type="presParOf" srcId="{640A93A6-5D6A-4896-BEFF-D4C9FB296284}" destId="{E9FD4B2B-6888-4BB1-908D-67BF7AA40A65}" srcOrd="2" destOrd="0" presId="urn:microsoft.com/office/officeart/2005/8/layout/hProcess11"/>
    <dgm:cxn modelId="{731A3C5D-9CF7-4949-9D1D-2F69D8B2A7F5}" type="presParOf" srcId="{B946DDD7-3421-41AE-A5F5-D835BC9468C2}" destId="{2E5D198C-5985-4C28-A9B2-68512E0D653C}" srcOrd="1" destOrd="0" presId="urn:microsoft.com/office/officeart/2005/8/layout/hProcess11"/>
    <dgm:cxn modelId="{B6DD464D-2499-46F3-8234-ECB1ADC74BAE}" type="presParOf" srcId="{B946DDD7-3421-41AE-A5F5-D835BC9468C2}" destId="{34157091-00E1-4518-B9C7-F8A05AD7F7DB}" srcOrd="2" destOrd="0" presId="urn:microsoft.com/office/officeart/2005/8/layout/hProcess11"/>
    <dgm:cxn modelId="{DA8B58CA-DBCB-4B2A-96F2-424023BC71ED}" type="presParOf" srcId="{34157091-00E1-4518-B9C7-F8A05AD7F7DB}" destId="{E19E0E86-52AE-4CFF-8DB0-07D06B15CF9A}" srcOrd="0" destOrd="0" presId="urn:microsoft.com/office/officeart/2005/8/layout/hProcess11"/>
    <dgm:cxn modelId="{CCCF5D5A-13D6-4BA1-B2EE-49E171DD2B18}" type="presParOf" srcId="{34157091-00E1-4518-B9C7-F8A05AD7F7DB}" destId="{92A7B8C8-196B-4418-A147-43E6880A6D63}" srcOrd="1" destOrd="0" presId="urn:microsoft.com/office/officeart/2005/8/layout/hProcess11"/>
    <dgm:cxn modelId="{C0E69733-5B5E-4A41-8771-03036B2F2997}" type="presParOf" srcId="{34157091-00E1-4518-B9C7-F8A05AD7F7DB}" destId="{399678E1-6721-454F-AB45-E98DDD096AF5}" srcOrd="2" destOrd="0" presId="urn:microsoft.com/office/officeart/2005/8/layout/hProcess11"/>
    <dgm:cxn modelId="{885F00C6-1218-456B-AD66-01332F39E5F1}" type="presParOf" srcId="{B946DDD7-3421-41AE-A5F5-D835BC9468C2}" destId="{B0EBE622-6DBF-430A-8AA9-5BDF6C29BE7F}" srcOrd="3" destOrd="0" presId="urn:microsoft.com/office/officeart/2005/8/layout/hProcess11"/>
    <dgm:cxn modelId="{9314CA15-F1D5-45CF-9933-B143E74D1C9B}" type="presParOf" srcId="{B946DDD7-3421-41AE-A5F5-D835BC9468C2}" destId="{9DAFECB4-13EC-4299-A65C-9A6F8115D03F}" srcOrd="4" destOrd="0" presId="urn:microsoft.com/office/officeart/2005/8/layout/hProcess11"/>
    <dgm:cxn modelId="{31510B4B-1768-4838-A97E-F05E7A3C30D8}" type="presParOf" srcId="{9DAFECB4-13EC-4299-A65C-9A6F8115D03F}" destId="{96ABCD9A-9E45-4325-B201-DE54DD977DC2}" srcOrd="0" destOrd="0" presId="urn:microsoft.com/office/officeart/2005/8/layout/hProcess11"/>
    <dgm:cxn modelId="{CAD2C19A-ACA2-4B29-85AD-52C7C67D7F14}" type="presParOf" srcId="{9DAFECB4-13EC-4299-A65C-9A6F8115D03F}" destId="{BA304F76-674D-431E-B450-47E24D841559}" srcOrd="1" destOrd="0" presId="urn:microsoft.com/office/officeart/2005/8/layout/hProcess11"/>
    <dgm:cxn modelId="{5AD60673-3D8F-4DD9-82EB-6DD2DF305C09}" type="presParOf" srcId="{9DAFECB4-13EC-4299-A65C-9A6F8115D03F}" destId="{CE58D1EA-145F-4992-A12F-6C9DEE068902}" srcOrd="2" destOrd="0" presId="urn:microsoft.com/office/officeart/2005/8/layout/hProcess11"/>
    <dgm:cxn modelId="{5137215D-31D3-4B82-8565-57FDB4535465}" type="presParOf" srcId="{B946DDD7-3421-41AE-A5F5-D835BC9468C2}" destId="{53D1937D-D288-4DF1-A42D-B20646F0AC89}" srcOrd="5" destOrd="0" presId="urn:microsoft.com/office/officeart/2005/8/layout/hProcess11"/>
    <dgm:cxn modelId="{FCC7E76C-56F8-4730-AD6D-D7D9F6CAC9EA}" type="presParOf" srcId="{B946DDD7-3421-41AE-A5F5-D835BC9468C2}" destId="{18B7A130-3270-442E-A2A1-F95D2A1615C5}" srcOrd="6" destOrd="0" presId="urn:microsoft.com/office/officeart/2005/8/layout/hProcess11"/>
    <dgm:cxn modelId="{70823199-8357-4827-A9DE-B3AF27E32504}" type="presParOf" srcId="{18B7A130-3270-442E-A2A1-F95D2A1615C5}" destId="{3C7C6A36-3566-4EA4-BF54-9CE88D63035D}" srcOrd="0" destOrd="0" presId="urn:microsoft.com/office/officeart/2005/8/layout/hProcess11"/>
    <dgm:cxn modelId="{B0E900FD-F9E9-4381-AAFA-CD6FA0B0C447}" type="presParOf" srcId="{18B7A130-3270-442E-A2A1-F95D2A1615C5}" destId="{57DF2A7D-63F6-4129-84DA-75C87A01CB79}" srcOrd="1" destOrd="0" presId="urn:microsoft.com/office/officeart/2005/8/layout/hProcess11"/>
    <dgm:cxn modelId="{AF96005F-9716-4538-A31C-FD7F1BCC4D79}" type="presParOf" srcId="{18B7A130-3270-442E-A2A1-F95D2A1615C5}" destId="{C24619D2-6E32-49BF-9945-320156097FEF}" srcOrd="2" destOrd="0" presId="urn:microsoft.com/office/officeart/2005/8/layout/hProcess11"/>
    <dgm:cxn modelId="{305302C9-B04F-4C98-A2B1-7AAA059C7E41}" type="presParOf" srcId="{B946DDD7-3421-41AE-A5F5-D835BC9468C2}" destId="{3631BA2C-D4DD-4FCD-AA5C-44CF679EE5FE}" srcOrd="7" destOrd="0" presId="urn:microsoft.com/office/officeart/2005/8/layout/hProcess11"/>
    <dgm:cxn modelId="{6AD46441-0C25-4A9F-BD09-19C09EC09736}" type="presParOf" srcId="{B946DDD7-3421-41AE-A5F5-D835BC9468C2}" destId="{A8C29ACD-6A83-41B9-A352-5FEC38671E67}" srcOrd="8" destOrd="0" presId="urn:microsoft.com/office/officeart/2005/8/layout/hProcess11"/>
    <dgm:cxn modelId="{E9CDB0B2-5FE7-4257-AA4A-F77DBFB30979}" type="presParOf" srcId="{A8C29ACD-6A83-41B9-A352-5FEC38671E67}" destId="{21AEB75A-0302-4756-A410-AA9C9D8FBF84}" srcOrd="0" destOrd="0" presId="urn:microsoft.com/office/officeart/2005/8/layout/hProcess11"/>
    <dgm:cxn modelId="{7588AD32-F31A-4BB7-938B-034FA7A17C27}" type="presParOf" srcId="{A8C29ACD-6A83-41B9-A352-5FEC38671E67}" destId="{A398E2CB-C1F2-4A7C-BFF7-35E589F56CEC}" srcOrd="1" destOrd="0" presId="urn:microsoft.com/office/officeart/2005/8/layout/hProcess11"/>
    <dgm:cxn modelId="{12F123F2-DCE0-4948-A450-65007814FD03}" type="presParOf" srcId="{A8C29ACD-6A83-41B9-A352-5FEC38671E67}" destId="{9BAF1F87-2FFF-4233-935F-86AC31E18933}" srcOrd="2" destOrd="0" presId="urn:microsoft.com/office/officeart/2005/8/layout/hProcess11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872745-D0D4-4220-974A-2F3175D998FC}">
      <dsp:nvSpPr>
        <dsp:cNvPr id="0" name=""/>
        <dsp:cNvSpPr/>
      </dsp:nvSpPr>
      <dsp:spPr>
        <a:xfrm>
          <a:off x="0" y="1225154"/>
          <a:ext cx="11425269" cy="1612979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A016483-8DAA-4A34-81DA-586AE7C7DD0B}">
      <dsp:nvSpPr>
        <dsp:cNvPr id="0" name=""/>
        <dsp:cNvSpPr/>
      </dsp:nvSpPr>
      <dsp:spPr>
        <a:xfrm>
          <a:off x="4518" y="0"/>
          <a:ext cx="1975712" cy="16129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b" anchorCtr="1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b="1" kern="1200" dirty="0"/>
            <a:t>MQXFB04</a:t>
          </a:r>
          <a:endParaRPr lang="en-GB" sz="2300" b="1" kern="1200" dirty="0"/>
        </a:p>
        <a:p>
          <a:pPr marL="171450" lvl="1" indent="-171450" algn="ctr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charset="2"/>
            <a:buNone/>
          </a:pPr>
          <a:r>
            <a:rPr lang="en-US" sz="1800" i="1" kern="1200" dirty="0"/>
            <a:t>Sept-Oct 2023</a:t>
          </a:r>
          <a:endParaRPr lang="en-GB" sz="1800" kern="1200" dirty="0"/>
        </a:p>
      </dsp:txBody>
      <dsp:txXfrm>
        <a:off x="4518" y="0"/>
        <a:ext cx="1975712" cy="1612979"/>
      </dsp:txXfrm>
    </dsp:sp>
    <dsp:sp modelId="{F159ADA4-C9C9-4F08-A223-85D6793CF15D}">
      <dsp:nvSpPr>
        <dsp:cNvPr id="0" name=""/>
        <dsp:cNvSpPr/>
      </dsp:nvSpPr>
      <dsp:spPr>
        <a:xfrm>
          <a:off x="790752" y="1814601"/>
          <a:ext cx="403244" cy="40324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19E0E86-52AE-4CFF-8DB0-07D06B15CF9A}">
      <dsp:nvSpPr>
        <dsp:cNvPr id="0" name=""/>
        <dsp:cNvSpPr/>
      </dsp:nvSpPr>
      <dsp:spPr>
        <a:xfrm>
          <a:off x="2079016" y="2419468"/>
          <a:ext cx="1975712" cy="16129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t" anchorCtr="1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b="1" kern="1200" dirty="0"/>
            <a:t>MQXFB02</a:t>
          </a:r>
          <a:endParaRPr lang="en-GB" sz="2300" b="1" kern="1200" dirty="0">
            <a:solidFill>
              <a:schemeClr val="bg2"/>
            </a:solidFill>
          </a:endParaRPr>
        </a:p>
        <a:p>
          <a:pPr marL="171450" lvl="1" indent="-171450" algn="ctr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charset="2"/>
            <a:buNone/>
          </a:pPr>
          <a:r>
            <a:rPr lang="en-US" sz="1800" i="1" kern="1200" dirty="0"/>
            <a:t>Nov 2023 (disassembly)</a:t>
          </a:r>
          <a:endParaRPr lang="en-GB" sz="1800" kern="1200" dirty="0"/>
        </a:p>
      </dsp:txBody>
      <dsp:txXfrm>
        <a:off x="2079016" y="2419468"/>
        <a:ext cx="1975712" cy="1612979"/>
      </dsp:txXfrm>
    </dsp:sp>
    <dsp:sp modelId="{92A7B8C8-196B-4418-A147-43E6880A6D63}">
      <dsp:nvSpPr>
        <dsp:cNvPr id="0" name=""/>
        <dsp:cNvSpPr/>
      </dsp:nvSpPr>
      <dsp:spPr>
        <a:xfrm>
          <a:off x="2865250" y="1814601"/>
          <a:ext cx="403244" cy="40324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ABCD9A-9E45-4325-B201-DE54DD977DC2}">
      <dsp:nvSpPr>
        <dsp:cNvPr id="0" name=""/>
        <dsp:cNvSpPr/>
      </dsp:nvSpPr>
      <dsp:spPr>
        <a:xfrm>
          <a:off x="4153514" y="0"/>
          <a:ext cx="1975712" cy="16129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b" anchorCtr="1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b="1" kern="1200" dirty="0"/>
            <a:t>MQXFB05</a:t>
          </a:r>
          <a:endParaRPr lang="en-GB" sz="2300" b="1" kern="1200" dirty="0"/>
        </a:p>
        <a:p>
          <a:pPr marL="171450" lvl="1" indent="-171450" algn="ctr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charset="2"/>
            <a:buNone/>
          </a:pPr>
          <a:r>
            <a:rPr lang="en-US" sz="1800" kern="1200" dirty="0"/>
            <a:t>Feb-Mar 2024</a:t>
          </a:r>
          <a:endParaRPr lang="en-GB" sz="1800" kern="1200" dirty="0"/>
        </a:p>
      </dsp:txBody>
      <dsp:txXfrm>
        <a:off x="4153514" y="0"/>
        <a:ext cx="1975712" cy="1612979"/>
      </dsp:txXfrm>
    </dsp:sp>
    <dsp:sp modelId="{BA304F76-674D-431E-B450-47E24D841559}">
      <dsp:nvSpPr>
        <dsp:cNvPr id="0" name=""/>
        <dsp:cNvSpPr/>
      </dsp:nvSpPr>
      <dsp:spPr>
        <a:xfrm>
          <a:off x="4939748" y="1814601"/>
          <a:ext cx="403244" cy="40324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C7C6A36-3566-4EA4-BF54-9CE88D63035D}">
      <dsp:nvSpPr>
        <dsp:cNvPr id="0" name=""/>
        <dsp:cNvSpPr/>
      </dsp:nvSpPr>
      <dsp:spPr>
        <a:xfrm>
          <a:off x="6228012" y="2419468"/>
          <a:ext cx="1975712" cy="16129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t" anchorCtr="1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b="1" kern="1200" dirty="0"/>
            <a:t>MQXFB06</a:t>
          </a:r>
          <a:endParaRPr lang="en-GB" sz="2300" b="1" kern="1200" dirty="0"/>
        </a:p>
        <a:p>
          <a:pPr marL="171450" lvl="1" indent="-171450" algn="ctr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charset="2"/>
            <a:buNone/>
          </a:pPr>
          <a:r>
            <a:rPr lang="en-US" sz="1800" i="1" kern="1200" dirty="0"/>
            <a:t>May-June 2024</a:t>
          </a:r>
          <a:endParaRPr lang="en-GB" sz="1800" kern="1200" dirty="0"/>
        </a:p>
      </dsp:txBody>
      <dsp:txXfrm>
        <a:off x="6228012" y="2419468"/>
        <a:ext cx="1975712" cy="1612979"/>
      </dsp:txXfrm>
    </dsp:sp>
    <dsp:sp modelId="{57DF2A7D-63F6-4129-84DA-75C87A01CB79}">
      <dsp:nvSpPr>
        <dsp:cNvPr id="0" name=""/>
        <dsp:cNvSpPr/>
      </dsp:nvSpPr>
      <dsp:spPr>
        <a:xfrm>
          <a:off x="7014246" y="1814601"/>
          <a:ext cx="403244" cy="40324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1AEB75A-0302-4756-A410-AA9C9D8FBF84}">
      <dsp:nvSpPr>
        <dsp:cNvPr id="0" name=""/>
        <dsp:cNvSpPr/>
      </dsp:nvSpPr>
      <dsp:spPr>
        <a:xfrm>
          <a:off x="8302510" y="0"/>
          <a:ext cx="1975712" cy="16129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b" anchorCtr="1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b="1" kern="1200" dirty="0"/>
            <a:t>MQXFB07</a:t>
          </a:r>
          <a:endParaRPr lang="en-GB" sz="2300" b="1" kern="1200" dirty="0"/>
        </a:p>
        <a:p>
          <a:pPr marL="171450" lvl="1" indent="-171450" algn="ctr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charset="2"/>
            <a:buNone/>
          </a:pPr>
          <a:r>
            <a:rPr lang="en-US" sz="1800" i="1" kern="1200" dirty="0"/>
            <a:t>Sept-Oct 2024</a:t>
          </a:r>
          <a:endParaRPr lang="en-GB" sz="1800" kern="1200" dirty="0"/>
        </a:p>
      </dsp:txBody>
      <dsp:txXfrm>
        <a:off x="8302510" y="0"/>
        <a:ext cx="1975712" cy="1612979"/>
      </dsp:txXfrm>
    </dsp:sp>
    <dsp:sp modelId="{A398E2CB-C1F2-4A7C-BFF7-35E589F56CEC}">
      <dsp:nvSpPr>
        <dsp:cNvPr id="0" name=""/>
        <dsp:cNvSpPr/>
      </dsp:nvSpPr>
      <dsp:spPr>
        <a:xfrm>
          <a:off x="9088744" y="1814601"/>
          <a:ext cx="403244" cy="40324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30/09/2024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30/09/2024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819400"/>
            <a:ext cx="96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4800600"/>
            <a:ext cx="864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828800" y="6356350"/>
            <a:ext cx="8412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s-ES" dirty="0"/>
              <a:t>Susana Izquierdo Bermudez, </a:t>
            </a:r>
            <a:r>
              <a:rPr lang="en-US" dirty="0"/>
              <a:t>ASC24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0"/>
            <a:ext cx="48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00" y="673710"/>
            <a:ext cx="3907160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828800" y="5899150"/>
            <a:ext cx="864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609600" y="6071400"/>
            <a:ext cx="6096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02920" y="5946775"/>
            <a:ext cx="81788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1"/>
            <a:ext cx="10560000" cy="4906963"/>
          </a:xfrm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40000" y="6547680"/>
            <a:ext cx="8836000" cy="441319"/>
          </a:xfrm>
        </p:spPr>
        <p:txBody>
          <a:bodyPr/>
          <a:lstStyle>
            <a:lvl1pPr>
              <a:defRPr/>
            </a:lvl1pPr>
          </a:lstStyle>
          <a:p>
            <a:r>
              <a:rPr lang="es-ES" dirty="0"/>
              <a:t>Susana Izquierdo Bermudez, </a:t>
            </a:r>
            <a:r>
              <a:rPr lang="en-US" dirty="0"/>
              <a:t>ASC24</a:t>
            </a:r>
            <a:endParaRPr lang="en-GB" dirty="0"/>
          </a:p>
          <a:p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2132" y="6247562"/>
            <a:ext cx="577444" cy="57744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0405"/>
            <a:ext cx="1645563" cy="76759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609600" y="1215232"/>
            <a:ext cx="5386917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09600" y="2057400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8" y="1215232"/>
            <a:ext cx="5389033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93368" y="2057400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540000" y="6356350"/>
            <a:ext cx="8836000" cy="360000"/>
          </a:xfrm>
        </p:spPr>
        <p:txBody>
          <a:bodyPr/>
          <a:lstStyle/>
          <a:p>
            <a:r>
              <a:rPr lang="es-ES" dirty="0"/>
              <a:t>Susana Izquierdo Bermudez, </a:t>
            </a:r>
            <a:r>
              <a:rPr lang="en-US" dirty="0"/>
              <a:t>ASC24</a:t>
            </a:r>
            <a:endParaRPr lang="en-GB" noProof="0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920000" y="6300000"/>
            <a:ext cx="6096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96001" y="6282000"/>
            <a:ext cx="658913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540000" y="6356350"/>
            <a:ext cx="8836000" cy="360000"/>
          </a:xfrm>
        </p:spPr>
        <p:txBody>
          <a:bodyPr/>
          <a:lstStyle/>
          <a:p>
            <a:r>
              <a:rPr lang="es-ES" dirty="0"/>
              <a:t>Susana Izquierdo Bermudez, </a:t>
            </a:r>
            <a:r>
              <a:rPr lang="en-US" dirty="0"/>
              <a:t>ASC24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920000" y="6300000"/>
            <a:ext cx="6096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96001" y="6282000"/>
            <a:ext cx="658913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920000" y="6300000"/>
            <a:ext cx="6096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96001" y="6282000"/>
            <a:ext cx="658913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16000" y="457200"/>
            <a:ext cx="1056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16000" y="5105400"/>
            <a:ext cx="1056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818067" y="4648200"/>
            <a:ext cx="10557933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920000" y="6300000"/>
            <a:ext cx="6096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96001" y="6282000"/>
            <a:ext cx="658913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802400" y="2709000"/>
            <a:ext cx="85872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00" y="673710"/>
            <a:ext cx="5047152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802400" y="4953000"/>
            <a:ext cx="85872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609600" y="6071400"/>
            <a:ext cx="6096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02920" y="5946775"/>
            <a:ext cx="81788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1"/>
            <a:ext cx="1056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641600" y="6356350"/>
            <a:ext cx="87344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s-ES" dirty="0"/>
              <a:t>Susana Izquierdo Bermudez, </a:t>
            </a:r>
            <a:r>
              <a:rPr lang="en-US" dirty="0"/>
              <a:t>ASC22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0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edms.cern.ch/document/2772430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3052807" TargetMode="External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374378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hyperlink" Target="https://edms.cern.ch/document/2940210" TargetMode="Externa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14.jpeg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13.jpeg"/><Relationship Id="rId4" Type="http://schemas.openxmlformats.org/officeDocument/2006/relationships/diagramLayout" Target="../diagrams/layout1.xml"/><Relationship Id="rId9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3052807" TargetMode="External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828800" y="3068960"/>
            <a:ext cx="8496944" cy="1802088"/>
          </a:xfrm>
        </p:spPr>
        <p:txBody>
          <a:bodyPr/>
          <a:lstStyle/>
          <a:p>
            <a:pPr algn="ctr"/>
            <a:r>
              <a:rPr lang="en-US" sz="4000" dirty="0">
                <a:solidFill>
                  <a:schemeClr val="tx1"/>
                </a:solidFill>
              </a:rPr>
              <a:t>Completing MQXFB production – screenshot of current status</a:t>
            </a:r>
            <a:endParaRPr lang="en-GB" sz="4000" dirty="0">
              <a:solidFill>
                <a:schemeClr val="tx1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216" y="4659537"/>
            <a:ext cx="7542112" cy="1112613"/>
          </a:xfrm>
        </p:spPr>
        <p:txBody>
          <a:bodyPr>
            <a:normAutofit/>
          </a:bodyPr>
          <a:lstStyle/>
          <a:p>
            <a:pPr algn="ctr"/>
            <a:r>
              <a:rPr lang="en-GB" sz="2400" dirty="0">
                <a:solidFill>
                  <a:schemeClr val="tx1"/>
                </a:solidFill>
              </a:rPr>
              <a:t>Susana Izquierdo Bermudez </a:t>
            </a:r>
          </a:p>
          <a:p>
            <a:pPr algn="ctr"/>
            <a:endParaRPr lang="en-GB" sz="1400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0202" y="5772150"/>
            <a:ext cx="985542" cy="969218"/>
          </a:xfrm>
          <a:prstGeom prst="rect">
            <a:avLst/>
          </a:prstGeom>
        </p:spPr>
      </p:pic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37D6FD60-71E6-B7B0-6506-AEFD3BEE8F6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828800" y="6169734"/>
            <a:ext cx="8640000" cy="349250"/>
          </a:xfrm>
        </p:spPr>
        <p:txBody>
          <a:bodyPr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27051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6F3E23-065F-8003-5305-04747E037D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Conductor and cable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B840A2-B288-AF35-3418-F5BDFB641B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5123" y="1570557"/>
            <a:ext cx="7361077" cy="3514627"/>
          </a:xfrm>
        </p:spPr>
        <p:txBody>
          <a:bodyPr>
            <a:normAutofit/>
          </a:bodyPr>
          <a:lstStyle/>
          <a:p>
            <a:pPr lvl="1"/>
            <a:r>
              <a:rPr lang="en-US" sz="1600" dirty="0"/>
              <a:t>Procurement of ≈ </a:t>
            </a:r>
            <a:r>
              <a:rPr lang="en-US" sz="1600" dirty="0">
                <a:solidFill>
                  <a:schemeClr val="bg2"/>
                </a:solidFill>
              </a:rPr>
              <a:t>3000 km </a:t>
            </a:r>
            <a:r>
              <a:rPr lang="en-US" sz="1600" dirty="0"/>
              <a:t>of wire, with UL 840 m</a:t>
            </a:r>
          </a:p>
          <a:p>
            <a:pPr lvl="2"/>
            <a:r>
              <a:rPr lang="en-US" sz="1400" dirty="0"/>
              <a:t>460 km for the prototypes </a:t>
            </a:r>
          </a:p>
          <a:p>
            <a:pPr lvl="2"/>
            <a:r>
              <a:rPr lang="en-US" sz="1400" dirty="0"/>
              <a:t>2160 km for the series (90 % received and accepted)</a:t>
            </a:r>
          </a:p>
          <a:p>
            <a:pPr lvl="2"/>
            <a:r>
              <a:rPr lang="en-US" sz="1400" dirty="0"/>
              <a:t>340 km additional order as strategic stock, to be delivered in 2025 (</a:t>
            </a:r>
            <a:r>
              <a:rPr lang="en-US" sz="1400" b="1" dirty="0"/>
              <a:t>Am7</a:t>
            </a:r>
            <a:r>
              <a:rPr lang="en-US" sz="1400" dirty="0"/>
              <a:t>)</a:t>
            </a:r>
          </a:p>
          <a:p>
            <a:pPr lvl="2"/>
            <a:endParaRPr lang="en-US" sz="600" dirty="0"/>
          </a:p>
          <a:p>
            <a:pPr lvl="1"/>
            <a:r>
              <a:rPr lang="en-GB" sz="1600" dirty="0">
                <a:solidFill>
                  <a:schemeClr val="bg2"/>
                </a:solidFill>
              </a:rPr>
              <a:t>8</a:t>
            </a:r>
            <a:r>
              <a:rPr lang="en-GB" sz="1600" dirty="0"/>
              <a:t> RRP </a:t>
            </a:r>
            <a:r>
              <a:rPr lang="en-GB" sz="1600" dirty="0">
                <a:solidFill>
                  <a:schemeClr val="bg2"/>
                </a:solidFill>
              </a:rPr>
              <a:t>prototype</a:t>
            </a:r>
            <a:r>
              <a:rPr lang="en-GB" sz="1600" dirty="0"/>
              <a:t> cables and </a:t>
            </a:r>
            <a:r>
              <a:rPr lang="en-GB" sz="1600" dirty="0">
                <a:solidFill>
                  <a:schemeClr val="bg2"/>
                </a:solidFill>
              </a:rPr>
              <a:t>55 series </a:t>
            </a:r>
            <a:r>
              <a:rPr lang="en-GB" sz="1600" dirty="0"/>
              <a:t>cables have been produced so far, with only two rejected cables </a:t>
            </a:r>
          </a:p>
          <a:p>
            <a:pPr lvl="2"/>
            <a:r>
              <a:rPr lang="en-GB" sz="1400" dirty="0"/>
              <a:t>The 5 remaining cables to produce the baseline number of coil will be completed early 2025.</a:t>
            </a:r>
          </a:p>
          <a:p>
            <a:pPr lvl="2"/>
            <a:endParaRPr lang="en-GB" sz="600" dirty="0"/>
          </a:p>
          <a:p>
            <a:pPr lvl="1"/>
            <a:r>
              <a:rPr lang="en-US" sz="1600" dirty="0"/>
              <a:t>Counting on the margin on Am2-Am6, we might have strand to produce 2 additional ULs. </a:t>
            </a:r>
          </a:p>
          <a:p>
            <a:pPr lvl="2"/>
            <a:r>
              <a:rPr lang="en-US" sz="1200" dirty="0"/>
              <a:t>To be checked with Thierry, I guess they did not take long ULs to produce 12 T cable</a:t>
            </a:r>
            <a:endParaRPr lang="en-GB" sz="12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FBB2EAC-5612-B787-1612-E36D7CD7BF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Susana Izquierdo Bermudez</a:t>
            </a:r>
            <a:endParaRPr lang="en-GB" dirty="0"/>
          </a:p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29E39F5-FDB3-170B-E72C-0B2F6E03D4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3C54136-60D1-56B1-F792-0EF8C38DBD5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771473" y="2310703"/>
            <a:ext cx="1347091" cy="137047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84D0892-2C67-6819-B1E0-0BF2EBBB5AF7}"/>
              </a:ext>
            </a:extLst>
          </p:cNvPr>
          <p:cNvSpPr txBox="1">
            <a:spLocks/>
          </p:cNvSpPr>
          <p:nvPr/>
        </p:nvSpPr>
        <p:spPr>
          <a:xfrm>
            <a:off x="551384" y="4530062"/>
            <a:ext cx="5888779" cy="165618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600" dirty="0"/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CAF07266-FB91-5628-26A7-622B02F799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6" t="17461" r="18668" b="68755"/>
          <a:stretch>
            <a:fillRect/>
          </a:stretch>
        </p:blipFill>
        <p:spPr bwMode="auto">
          <a:xfrm>
            <a:off x="1555486" y="5118230"/>
            <a:ext cx="9657091" cy="1047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04EBFB7C-040A-8B54-891E-CBF6B9E917BB}"/>
              </a:ext>
            </a:extLst>
          </p:cNvPr>
          <p:cNvGrpSpPr/>
          <p:nvPr/>
        </p:nvGrpSpPr>
        <p:grpSpPr>
          <a:xfrm>
            <a:off x="10030159" y="370748"/>
            <a:ext cx="1344148" cy="288032"/>
            <a:chOff x="6096000" y="2708920"/>
            <a:chExt cx="1944216" cy="441319"/>
          </a:xfrm>
        </p:grpSpPr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264B6117-E866-AE4D-AD21-5B062E30284E}"/>
                </a:ext>
              </a:extLst>
            </p:cNvPr>
            <p:cNvSpPr/>
            <p:nvPr/>
          </p:nvSpPr>
          <p:spPr>
            <a:xfrm>
              <a:off x="6096000" y="2708920"/>
              <a:ext cx="144016" cy="441319"/>
            </a:xfrm>
            <a:prstGeom prst="roundRect">
              <a:avLst/>
            </a:prstGeom>
            <a:solidFill>
              <a:srgbClr val="99FF66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42883301-C5A4-2092-27AB-CA0AC12C012C}"/>
                </a:ext>
              </a:extLst>
            </p:cNvPr>
            <p:cNvSpPr/>
            <p:nvPr/>
          </p:nvSpPr>
          <p:spPr>
            <a:xfrm>
              <a:off x="6296022" y="2708920"/>
              <a:ext cx="144016" cy="441319"/>
            </a:xfrm>
            <a:prstGeom prst="roundRect">
              <a:avLst/>
            </a:prstGeom>
            <a:solidFill>
              <a:srgbClr val="99FF66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4609C8E8-4844-D1DB-98CA-8284E9DFA2DD}"/>
                </a:ext>
              </a:extLst>
            </p:cNvPr>
            <p:cNvSpPr/>
            <p:nvPr/>
          </p:nvSpPr>
          <p:spPr>
            <a:xfrm>
              <a:off x="6496044" y="2708920"/>
              <a:ext cx="144016" cy="441319"/>
            </a:xfrm>
            <a:prstGeom prst="roundRect">
              <a:avLst/>
            </a:prstGeom>
            <a:solidFill>
              <a:srgbClr val="99FF66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8EF513CF-31A4-9A06-D4EF-CFF7F31F3E49}"/>
                </a:ext>
              </a:extLst>
            </p:cNvPr>
            <p:cNvSpPr/>
            <p:nvPr/>
          </p:nvSpPr>
          <p:spPr>
            <a:xfrm>
              <a:off x="6696066" y="2708920"/>
              <a:ext cx="144016" cy="441319"/>
            </a:xfrm>
            <a:prstGeom prst="roundRect">
              <a:avLst/>
            </a:prstGeom>
            <a:solidFill>
              <a:srgbClr val="99FF66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09C46E37-19E3-F611-0D4D-B9F1B3A28588}"/>
                </a:ext>
              </a:extLst>
            </p:cNvPr>
            <p:cNvSpPr/>
            <p:nvPr/>
          </p:nvSpPr>
          <p:spPr>
            <a:xfrm>
              <a:off x="6896088" y="2708920"/>
              <a:ext cx="144016" cy="441319"/>
            </a:xfrm>
            <a:prstGeom prst="roundRect">
              <a:avLst/>
            </a:prstGeom>
            <a:solidFill>
              <a:srgbClr val="99FF66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Rectangle: Rounded Corners 19">
              <a:extLst>
                <a:ext uri="{FF2B5EF4-FFF2-40B4-BE49-F238E27FC236}">
                  <a16:creationId xmlns:a16="http://schemas.microsoft.com/office/drawing/2014/main" id="{19A12BE7-8444-FF48-DD9A-148E1B13B092}"/>
                </a:ext>
              </a:extLst>
            </p:cNvPr>
            <p:cNvSpPr/>
            <p:nvPr/>
          </p:nvSpPr>
          <p:spPr>
            <a:xfrm>
              <a:off x="7096110" y="2708920"/>
              <a:ext cx="144016" cy="441319"/>
            </a:xfrm>
            <a:prstGeom prst="roundRect">
              <a:avLst/>
            </a:prstGeom>
            <a:solidFill>
              <a:srgbClr val="99FF66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ectangle: Rounded Corners 20">
              <a:extLst>
                <a:ext uri="{FF2B5EF4-FFF2-40B4-BE49-F238E27FC236}">
                  <a16:creationId xmlns:a16="http://schemas.microsoft.com/office/drawing/2014/main" id="{682073CD-C550-0851-2BC0-6377F6AC32EB}"/>
                </a:ext>
              </a:extLst>
            </p:cNvPr>
            <p:cNvSpPr/>
            <p:nvPr/>
          </p:nvSpPr>
          <p:spPr>
            <a:xfrm>
              <a:off x="7296132" y="2708920"/>
              <a:ext cx="144016" cy="441319"/>
            </a:xfrm>
            <a:prstGeom prst="roundRect">
              <a:avLst/>
            </a:prstGeom>
            <a:solidFill>
              <a:srgbClr val="99FF66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2EA5BEE4-3B5D-C79F-3835-50A25076C71D}"/>
                </a:ext>
              </a:extLst>
            </p:cNvPr>
            <p:cNvSpPr/>
            <p:nvPr/>
          </p:nvSpPr>
          <p:spPr>
            <a:xfrm>
              <a:off x="7496154" y="2708920"/>
              <a:ext cx="144016" cy="441319"/>
            </a:xfrm>
            <a:prstGeom prst="roundRect">
              <a:avLst/>
            </a:prstGeom>
            <a:solidFill>
              <a:srgbClr val="99FF66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2D7D90E1-4C7F-14CF-9518-5F069678CD13}"/>
                </a:ext>
              </a:extLst>
            </p:cNvPr>
            <p:cNvSpPr/>
            <p:nvPr/>
          </p:nvSpPr>
          <p:spPr>
            <a:xfrm>
              <a:off x="7696176" y="2708920"/>
              <a:ext cx="144016" cy="441319"/>
            </a:xfrm>
            <a:prstGeom prst="roundRect">
              <a:avLst/>
            </a:prstGeom>
            <a:solidFill>
              <a:srgbClr val="99FF66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993E499C-418F-4AE5-FD89-067B0EC6F79F}"/>
                </a:ext>
              </a:extLst>
            </p:cNvPr>
            <p:cNvSpPr/>
            <p:nvPr/>
          </p:nvSpPr>
          <p:spPr>
            <a:xfrm>
              <a:off x="7896200" y="2708920"/>
              <a:ext cx="144016" cy="441319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F65D8672-0899-0914-E850-33C26679789C}"/>
              </a:ext>
            </a:extLst>
          </p:cNvPr>
          <p:cNvSpPr txBox="1"/>
          <p:nvPr/>
        </p:nvSpPr>
        <p:spPr>
          <a:xfrm>
            <a:off x="10445019" y="8095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90 %</a:t>
            </a:r>
            <a:endParaRPr lang="en-GB" dirty="0"/>
          </a:p>
        </p:txBody>
      </p:sp>
      <p:sp>
        <p:nvSpPr>
          <p:cNvPr id="26" name="Content Placeholder 2">
            <a:extLst>
              <a:ext uri="{FF2B5EF4-FFF2-40B4-BE49-F238E27FC236}">
                <a16:creationId xmlns:a16="http://schemas.microsoft.com/office/drawing/2014/main" id="{FBAEF002-578C-9A03-D10F-61A654778B0A}"/>
              </a:ext>
            </a:extLst>
          </p:cNvPr>
          <p:cNvSpPr txBox="1">
            <a:spLocks/>
          </p:cNvSpPr>
          <p:nvPr/>
        </p:nvSpPr>
        <p:spPr>
          <a:xfrm>
            <a:off x="623392" y="1071905"/>
            <a:ext cx="11521280" cy="50161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/>
              <a:t>MQXF coils are made with a Rutherford-type cable composed of </a:t>
            </a:r>
            <a:r>
              <a:rPr lang="en-GB" sz="1800" dirty="0">
                <a:solidFill>
                  <a:schemeClr val="bg2"/>
                </a:solidFill>
              </a:rPr>
              <a:t>40 strands x 0.85 mm</a:t>
            </a:r>
            <a:endParaRPr lang="en-US" sz="1800" dirty="0">
              <a:solidFill>
                <a:schemeClr val="bg2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F509CE4-0731-2616-C1A5-4B68C5BDF111}"/>
              </a:ext>
            </a:extLst>
          </p:cNvPr>
          <p:cNvSpPr txBox="1"/>
          <p:nvPr/>
        </p:nvSpPr>
        <p:spPr>
          <a:xfrm>
            <a:off x="9259078" y="3639354"/>
            <a:ext cx="228838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Bruker-OST </a:t>
            </a:r>
            <a:r>
              <a:rPr lang="en-US" sz="1400" dirty="0">
                <a:solidFill>
                  <a:schemeClr val="bg2"/>
                </a:solidFill>
              </a:rPr>
              <a:t>RRP 108/127</a:t>
            </a:r>
            <a:endParaRPr lang="en-GB" sz="1400" dirty="0">
              <a:solidFill>
                <a:schemeClr val="bg2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82109DC-682F-F0BF-3856-682D53AC10C8}"/>
              </a:ext>
            </a:extLst>
          </p:cNvPr>
          <p:cNvSpPr txBox="1"/>
          <p:nvPr/>
        </p:nvSpPr>
        <p:spPr>
          <a:xfrm>
            <a:off x="2730370" y="6186246"/>
            <a:ext cx="60960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br>
              <a:rPr lang="en-GB" b="0" u="none" strike="noStrike" dirty="0">
                <a:solidFill>
                  <a:srgbClr val="0645AD"/>
                </a:solidFill>
                <a:effectLst/>
                <a:highlight>
                  <a:srgbClr val="FFFFFF"/>
                </a:highlight>
                <a:latin typeface="Helvetica Neue"/>
                <a:hlinkClick r:id="rId4"/>
              </a:rPr>
            </a:br>
            <a:r>
              <a:rPr lang="en-GB" b="0" u="none" strike="noStrike" dirty="0">
                <a:solidFill>
                  <a:srgbClr val="0645AD"/>
                </a:solidFill>
                <a:effectLst/>
                <a:highlight>
                  <a:srgbClr val="FFFFFF"/>
                </a:highlight>
                <a:latin typeface="Helvetica Neue"/>
                <a:hlinkClick r:id="rId4"/>
              </a:rPr>
              <a:t>Dashboard https://edms.cern.ch/document/2772430</a:t>
            </a:r>
            <a:endParaRPr lang="en-GB" b="0" dirty="0">
              <a:solidFill>
                <a:srgbClr val="000000"/>
              </a:solidFill>
              <a:effectLst/>
              <a:highlight>
                <a:srgbClr val="FFFFFF"/>
              </a:highlight>
              <a:latin typeface="Helvetica Neue"/>
            </a:endParaRPr>
          </a:p>
          <a:p>
            <a:br>
              <a:rPr lang="en-GB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Helvetica Neue"/>
              </a:rPr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972422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953FB3-2D88-C43D-127F-E705FDAF6E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Coil fabrication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37F12F-7D73-0E8F-A150-1DA939B095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6000" y="1094465"/>
            <a:ext cx="10824616" cy="1615752"/>
          </a:xfrm>
        </p:spPr>
        <p:txBody>
          <a:bodyPr>
            <a:normAutofit/>
          </a:bodyPr>
          <a:lstStyle/>
          <a:p>
            <a:r>
              <a:rPr lang="en-GB" sz="1800" dirty="0"/>
              <a:t>In total, </a:t>
            </a:r>
            <a:r>
              <a:rPr lang="en-GB" sz="1800" dirty="0">
                <a:solidFill>
                  <a:schemeClr val="bg2"/>
                </a:solidFill>
              </a:rPr>
              <a:t>63 coils </a:t>
            </a:r>
            <a:r>
              <a:rPr lang="en-GB" sz="1800" dirty="0"/>
              <a:t>have been already wound. Since the re-start of the coil production in September 2022, 22 coils have been completed and 4 coils are in fabrication.</a:t>
            </a:r>
          </a:p>
          <a:p>
            <a:r>
              <a:rPr lang="en-GB" sz="1800" dirty="0"/>
              <a:t>To complete the baseline number of coils, </a:t>
            </a:r>
            <a:r>
              <a:rPr lang="en-GB" sz="1800" dirty="0">
                <a:solidFill>
                  <a:schemeClr val="bg2"/>
                </a:solidFill>
              </a:rPr>
              <a:t>16 more coils need to be wound</a:t>
            </a:r>
            <a:r>
              <a:rPr lang="en-GB" sz="1800" dirty="0"/>
              <a:t>. </a:t>
            </a:r>
          </a:p>
          <a:p>
            <a:r>
              <a:rPr lang="en-GB" sz="1800" dirty="0">
                <a:solidFill>
                  <a:schemeClr val="bg2"/>
                </a:solidFill>
              </a:rPr>
              <a:t>Exceptional coil yield</a:t>
            </a:r>
            <a:r>
              <a:rPr lang="en-GB" sz="1800" dirty="0"/>
              <a:t>, </a:t>
            </a:r>
            <a:r>
              <a:rPr lang="en-US" sz="1800" dirty="0"/>
              <a:t>in the last 2 years there was not a critical nonconformity during coil fabrication which led to coil rejection. </a:t>
            </a:r>
            <a:endParaRPr lang="en-GB" sz="18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EA740A7-239D-8E22-D13D-F69B0526D0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71135" y="6356350"/>
            <a:ext cx="8836000" cy="441319"/>
          </a:xfrm>
        </p:spPr>
        <p:txBody>
          <a:bodyPr/>
          <a:lstStyle/>
          <a:p>
            <a:r>
              <a:rPr lang="es-ES" dirty="0"/>
              <a:t>Susana Izquierdo Bermudez,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A88ABE-4C2E-BC86-D184-7F682A2CDD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529D0D2-B82A-71A5-BD7A-DF3C3E952A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5178" y="2622694"/>
            <a:ext cx="10668000" cy="3733800"/>
          </a:xfrm>
          <a:prstGeom prst="rect">
            <a:avLst/>
          </a:prstGeom>
          <a:solidFill>
            <a:schemeClr val="bg1"/>
          </a:solidFill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80002D2-3FFD-1E25-D028-9E5EC2012394}"/>
              </a:ext>
            </a:extLst>
          </p:cNvPr>
          <p:cNvCxnSpPr/>
          <p:nvPr/>
        </p:nvCxnSpPr>
        <p:spPr>
          <a:xfrm>
            <a:off x="8314556" y="3302967"/>
            <a:ext cx="0" cy="2065783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9372A7A-1E89-B44A-4654-28A29EA52E51}"/>
              </a:ext>
            </a:extLst>
          </p:cNvPr>
          <p:cNvCxnSpPr/>
          <p:nvPr/>
        </p:nvCxnSpPr>
        <p:spPr>
          <a:xfrm>
            <a:off x="8412956" y="5229200"/>
            <a:ext cx="635372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7C85BBB1-F8D4-1410-3893-0684C5DA62AD}"/>
              </a:ext>
            </a:extLst>
          </p:cNvPr>
          <p:cNvSpPr txBox="1"/>
          <p:nvPr/>
        </p:nvSpPr>
        <p:spPr>
          <a:xfrm>
            <a:off x="8412956" y="4286789"/>
            <a:ext cx="1689097" cy="584775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00B050"/>
                </a:solidFill>
              </a:rPr>
              <a:t>New generation coils</a:t>
            </a:r>
            <a:endParaRPr lang="en-GB" sz="1600" dirty="0">
              <a:solidFill>
                <a:srgbClr val="00B050"/>
              </a:solidFill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ADBAC405-C068-6CF1-19BD-F41C88BCDA69}"/>
              </a:ext>
            </a:extLst>
          </p:cNvPr>
          <p:cNvGrpSpPr/>
          <p:nvPr/>
        </p:nvGrpSpPr>
        <p:grpSpPr>
          <a:xfrm>
            <a:off x="10030159" y="370748"/>
            <a:ext cx="1344148" cy="288032"/>
            <a:chOff x="6096000" y="2708920"/>
            <a:chExt cx="1944216" cy="441319"/>
          </a:xfrm>
        </p:grpSpPr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B77DA4D7-36A1-E25A-59B2-B260AE080EE2}"/>
                </a:ext>
              </a:extLst>
            </p:cNvPr>
            <p:cNvSpPr/>
            <p:nvPr/>
          </p:nvSpPr>
          <p:spPr>
            <a:xfrm>
              <a:off x="6096000" y="2708920"/>
              <a:ext cx="144016" cy="441319"/>
            </a:xfrm>
            <a:prstGeom prst="roundRect">
              <a:avLst/>
            </a:prstGeom>
            <a:solidFill>
              <a:srgbClr val="99FF66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0107E333-AA68-2F53-68E3-F2E57C798BBC}"/>
                </a:ext>
              </a:extLst>
            </p:cNvPr>
            <p:cNvSpPr/>
            <p:nvPr/>
          </p:nvSpPr>
          <p:spPr>
            <a:xfrm>
              <a:off x="6296022" y="2708920"/>
              <a:ext cx="144016" cy="441319"/>
            </a:xfrm>
            <a:prstGeom prst="roundRect">
              <a:avLst/>
            </a:prstGeom>
            <a:solidFill>
              <a:srgbClr val="99FF66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56A026D5-330F-8C92-CCE6-B3D4B960E056}"/>
                </a:ext>
              </a:extLst>
            </p:cNvPr>
            <p:cNvSpPr/>
            <p:nvPr/>
          </p:nvSpPr>
          <p:spPr>
            <a:xfrm>
              <a:off x="6496044" y="2708920"/>
              <a:ext cx="144016" cy="441319"/>
            </a:xfrm>
            <a:prstGeom prst="roundRect">
              <a:avLst/>
            </a:prstGeom>
            <a:solidFill>
              <a:srgbClr val="99FF66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7546C41F-C4DB-A129-F175-19B44A1DAED1}"/>
                </a:ext>
              </a:extLst>
            </p:cNvPr>
            <p:cNvSpPr/>
            <p:nvPr/>
          </p:nvSpPr>
          <p:spPr>
            <a:xfrm>
              <a:off x="6696066" y="2708920"/>
              <a:ext cx="144016" cy="441319"/>
            </a:xfrm>
            <a:prstGeom prst="roundRect">
              <a:avLst/>
            </a:prstGeom>
            <a:solidFill>
              <a:srgbClr val="99FF66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20311CE0-48E1-BA22-C2F4-53E9FE9D3941}"/>
                </a:ext>
              </a:extLst>
            </p:cNvPr>
            <p:cNvSpPr/>
            <p:nvPr/>
          </p:nvSpPr>
          <p:spPr>
            <a:xfrm>
              <a:off x="6896088" y="2708920"/>
              <a:ext cx="144016" cy="441319"/>
            </a:xfrm>
            <a:prstGeom prst="roundRect">
              <a:avLst/>
            </a:prstGeom>
            <a:solidFill>
              <a:srgbClr val="99FF66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9FFE22EF-DB14-902A-7E92-B40FE2E9AB38}"/>
                </a:ext>
              </a:extLst>
            </p:cNvPr>
            <p:cNvSpPr/>
            <p:nvPr/>
          </p:nvSpPr>
          <p:spPr>
            <a:xfrm>
              <a:off x="7096110" y="2708920"/>
              <a:ext cx="144016" cy="441319"/>
            </a:xfrm>
            <a:prstGeom prst="roundRect">
              <a:avLst/>
            </a:prstGeom>
            <a:solidFill>
              <a:srgbClr val="99FF66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Rectangle: Rounded Corners 19">
              <a:extLst>
                <a:ext uri="{FF2B5EF4-FFF2-40B4-BE49-F238E27FC236}">
                  <a16:creationId xmlns:a16="http://schemas.microsoft.com/office/drawing/2014/main" id="{8DB53A51-98E3-900A-E05F-70CF13B8B6E8}"/>
                </a:ext>
              </a:extLst>
            </p:cNvPr>
            <p:cNvSpPr/>
            <p:nvPr/>
          </p:nvSpPr>
          <p:spPr>
            <a:xfrm>
              <a:off x="7296132" y="2708920"/>
              <a:ext cx="144016" cy="441319"/>
            </a:xfrm>
            <a:prstGeom prst="roundRect">
              <a:avLst/>
            </a:prstGeom>
            <a:solidFill>
              <a:srgbClr val="99FF66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ectangle: Rounded Corners 20">
              <a:extLst>
                <a:ext uri="{FF2B5EF4-FFF2-40B4-BE49-F238E27FC236}">
                  <a16:creationId xmlns:a16="http://schemas.microsoft.com/office/drawing/2014/main" id="{943EACBC-499E-043A-BE66-A6BA71C4EAE7}"/>
                </a:ext>
              </a:extLst>
            </p:cNvPr>
            <p:cNvSpPr/>
            <p:nvPr/>
          </p:nvSpPr>
          <p:spPr>
            <a:xfrm>
              <a:off x="7496154" y="2708920"/>
              <a:ext cx="144016" cy="441319"/>
            </a:xfrm>
            <a:prstGeom prst="roundRect">
              <a:avLst/>
            </a:prstGeom>
            <a:solidFill>
              <a:srgbClr val="99FF66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440F4FE9-39EF-6403-F078-AEE31D1E0F6C}"/>
                </a:ext>
              </a:extLst>
            </p:cNvPr>
            <p:cNvSpPr/>
            <p:nvPr/>
          </p:nvSpPr>
          <p:spPr>
            <a:xfrm>
              <a:off x="7696176" y="2708920"/>
              <a:ext cx="144016" cy="441319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633E48D5-3310-9E48-DA99-32ED1BEEF989}"/>
                </a:ext>
              </a:extLst>
            </p:cNvPr>
            <p:cNvSpPr/>
            <p:nvPr/>
          </p:nvSpPr>
          <p:spPr>
            <a:xfrm>
              <a:off x="7896200" y="2708920"/>
              <a:ext cx="144016" cy="441319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6D4F7818-3717-1A30-9297-42B2D1892489}"/>
              </a:ext>
            </a:extLst>
          </p:cNvPr>
          <p:cNvSpPr txBox="1"/>
          <p:nvPr/>
        </p:nvSpPr>
        <p:spPr>
          <a:xfrm>
            <a:off x="10445019" y="8095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70 %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4BA2EBB-52B1-7BBD-E8CD-8457EAF52C1D}"/>
              </a:ext>
            </a:extLst>
          </p:cNvPr>
          <p:cNvSpPr txBox="1"/>
          <p:nvPr/>
        </p:nvSpPr>
        <p:spPr>
          <a:xfrm>
            <a:off x="2697492" y="6116185"/>
            <a:ext cx="60960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br>
              <a:rPr lang="en-GB" b="0" u="none" strike="noStrike" dirty="0">
                <a:solidFill>
                  <a:srgbClr val="0645AD"/>
                </a:solidFill>
                <a:effectLst/>
                <a:highlight>
                  <a:srgbClr val="FFFFFF"/>
                </a:highlight>
                <a:latin typeface="Helvetica Neue"/>
                <a:hlinkClick r:id="rId3"/>
              </a:rPr>
            </a:br>
            <a:r>
              <a:rPr lang="en-GB" b="0" u="none" strike="noStrike" dirty="0">
                <a:solidFill>
                  <a:srgbClr val="0645AD"/>
                </a:solidFill>
                <a:effectLst/>
                <a:highlight>
                  <a:srgbClr val="FFFFFF"/>
                </a:highlight>
                <a:latin typeface="Helvetica Neue"/>
                <a:hlinkClick r:id="rId3"/>
              </a:rPr>
              <a:t>Coil dashboard: https://edms.cern.ch/document/3052807</a:t>
            </a:r>
            <a:endParaRPr lang="en-GB" b="0" dirty="0">
              <a:solidFill>
                <a:srgbClr val="000000"/>
              </a:solidFill>
              <a:effectLst/>
              <a:highlight>
                <a:srgbClr val="FFFFFF"/>
              </a:highlight>
              <a:latin typeface="Helvetica Neue"/>
            </a:endParaRPr>
          </a:p>
          <a:p>
            <a:br>
              <a:rPr lang="en-GB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Helvetica Neue"/>
              </a:rPr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097391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E099F1-EA3D-EE86-420A-C75B164B81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Coils</a:t>
            </a:r>
            <a:endParaRPr lang="en-GB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A57CBAE8-A251-8D7F-5AAF-23B70C8DC4B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79573" y="1219200"/>
            <a:ext cx="7832853" cy="4906963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BA187B3-9533-92A2-A1A9-6703C2EE1D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Susana Izquierdo Bermudez, </a:t>
            </a:r>
            <a:r>
              <a:rPr lang="en-US"/>
              <a:t>ASC24</a:t>
            </a:r>
            <a:endParaRPr lang="en-GB"/>
          </a:p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77F598F-FF22-83B1-1333-95EB108A5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7DD3C9F-4DD8-77CA-B5A1-9C6CACD2955B}"/>
              </a:ext>
            </a:extLst>
          </p:cNvPr>
          <p:cNvSpPr/>
          <p:nvPr/>
        </p:nvSpPr>
        <p:spPr>
          <a:xfrm>
            <a:off x="3248401" y="4365104"/>
            <a:ext cx="1983503" cy="719154"/>
          </a:xfrm>
          <a:prstGeom prst="rect">
            <a:avLst/>
          </a:prstGeom>
          <a:solidFill>
            <a:schemeClr val="bg2">
              <a:alpha val="2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B3DE7F4-6F74-6FB6-904E-0ECFEC665F67}"/>
              </a:ext>
            </a:extLst>
          </p:cNvPr>
          <p:cNvSpPr/>
          <p:nvPr/>
        </p:nvSpPr>
        <p:spPr>
          <a:xfrm>
            <a:off x="4264513" y="4063625"/>
            <a:ext cx="1353360" cy="314505"/>
          </a:xfrm>
          <a:prstGeom prst="rect">
            <a:avLst/>
          </a:prstGeom>
          <a:solidFill>
            <a:schemeClr val="accent3">
              <a:alpha val="20000"/>
            </a:schemeClr>
          </a:solidFill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84674F9-302B-09D8-8592-B8559852A6FA}"/>
              </a:ext>
            </a:extLst>
          </p:cNvPr>
          <p:cNvSpPr/>
          <p:nvPr/>
        </p:nvSpPr>
        <p:spPr>
          <a:xfrm>
            <a:off x="5519936" y="3566587"/>
            <a:ext cx="1353360" cy="314505"/>
          </a:xfrm>
          <a:prstGeom prst="rect">
            <a:avLst/>
          </a:prstGeom>
          <a:solidFill>
            <a:schemeClr val="accent3">
              <a:alpha val="20000"/>
            </a:schemeClr>
          </a:solidFill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F65C1F3-4AC7-3542-2D80-82651EEDA044}"/>
              </a:ext>
            </a:extLst>
          </p:cNvPr>
          <p:cNvSpPr/>
          <p:nvPr/>
        </p:nvSpPr>
        <p:spPr>
          <a:xfrm>
            <a:off x="6083338" y="2913829"/>
            <a:ext cx="1824203" cy="590353"/>
          </a:xfrm>
          <a:prstGeom prst="rect">
            <a:avLst/>
          </a:prstGeom>
          <a:solidFill>
            <a:srgbClr val="00B050">
              <a:alpha val="20000"/>
            </a:srgbClr>
          </a:soli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F3D4FD9-2BD5-529E-52EE-6F9AA106F14C}"/>
              </a:ext>
            </a:extLst>
          </p:cNvPr>
          <p:cNvSpPr/>
          <p:nvPr/>
        </p:nvSpPr>
        <p:spPr>
          <a:xfrm>
            <a:off x="6960096" y="2362789"/>
            <a:ext cx="1536083" cy="461665"/>
          </a:xfrm>
          <a:prstGeom prst="rect">
            <a:avLst/>
          </a:prstGeom>
          <a:solidFill>
            <a:srgbClr val="FFC000">
              <a:alpha val="20000"/>
            </a:srgbClr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910EA44-F862-D1EC-0DC2-E40D14965C1D}"/>
              </a:ext>
            </a:extLst>
          </p:cNvPr>
          <p:cNvSpPr/>
          <p:nvPr/>
        </p:nvSpPr>
        <p:spPr>
          <a:xfrm>
            <a:off x="5346800" y="3873478"/>
            <a:ext cx="1122541" cy="141064"/>
          </a:xfrm>
          <a:prstGeom prst="rect">
            <a:avLst/>
          </a:prstGeom>
          <a:solidFill>
            <a:srgbClr val="FFC000">
              <a:alpha val="20000"/>
            </a:srgbClr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66783FE-DB96-6BCC-758D-19746E34ADDD}"/>
              </a:ext>
            </a:extLst>
          </p:cNvPr>
          <p:cNvSpPr txBox="1"/>
          <p:nvPr/>
        </p:nvSpPr>
        <p:spPr>
          <a:xfrm>
            <a:off x="7320136" y="3528206"/>
            <a:ext cx="17235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3"/>
                </a:solidFill>
                <a:cs typeface="Calibri" panose="020F0502020204030204" pitchFamily="34" charset="0"/>
              </a:rPr>
              <a:t>MQXFB05</a:t>
            </a:r>
            <a:endParaRPr lang="en-GB" sz="2400" b="1" dirty="0">
              <a:solidFill>
                <a:schemeClr val="accent3"/>
              </a:solidFill>
              <a:cs typeface="Calibri" panose="020F050202020403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180A1D1-83FF-64A7-EB70-945033AB2892}"/>
              </a:ext>
            </a:extLst>
          </p:cNvPr>
          <p:cNvSpPr txBox="1"/>
          <p:nvPr/>
        </p:nvSpPr>
        <p:spPr>
          <a:xfrm>
            <a:off x="4370110" y="2954182"/>
            <a:ext cx="17235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B050"/>
                </a:solidFill>
                <a:cs typeface="Calibri" panose="020F0502020204030204" pitchFamily="34" charset="0"/>
              </a:rPr>
              <a:t>MQXFB06</a:t>
            </a:r>
            <a:endParaRPr lang="en-GB" sz="2400" b="1" dirty="0">
              <a:solidFill>
                <a:srgbClr val="00B050"/>
              </a:solidFill>
              <a:cs typeface="Calibri" panose="020F050202020403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E13DCE9-F34C-61A3-B1C4-BB20F3597DE3}"/>
              </a:ext>
            </a:extLst>
          </p:cNvPr>
          <p:cNvSpPr txBox="1"/>
          <p:nvPr/>
        </p:nvSpPr>
        <p:spPr>
          <a:xfrm>
            <a:off x="5149709" y="2428140"/>
            <a:ext cx="17235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C000"/>
                </a:solidFill>
                <a:cs typeface="Calibri" panose="020F0502020204030204" pitchFamily="34" charset="0"/>
              </a:rPr>
              <a:t>MQXFB07</a:t>
            </a:r>
            <a:endParaRPr lang="en-GB" sz="2400" b="1" dirty="0">
              <a:solidFill>
                <a:srgbClr val="FFC000"/>
              </a:solidFill>
              <a:cs typeface="Calibri" panose="020F050202020403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F383746-8880-A60D-5A85-CD0E82972925}"/>
              </a:ext>
            </a:extLst>
          </p:cNvPr>
          <p:cNvSpPr txBox="1"/>
          <p:nvPr/>
        </p:nvSpPr>
        <p:spPr>
          <a:xfrm>
            <a:off x="5432718" y="4622593"/>
            <a:ext cx="17235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2"/>
                </a:solidFill>
                <a:cs typeface="Calibri" panose="020F0502020204030204" pitchFamily="34" charset="0"/>
              </a:rPr>
              <a:t>MQXFB04</a:t>
            </a:r>
            <a:endParaRPr lang="en-GB" sz="2400" b="1" dirty="0">
              <a:solidFill>
                <a:schemeClr val="bg2"/>
              </a:solidFill>
              <a:cs typeface="Calibri" panose="020F050202020403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6226929-F606-6675-EEF3-6379C7756AAE}"/>
              </a:ext>
            </a:extLst>
          </p:cNvPr>
          <p:cNvSpPr txBox="1"/>
          <p:nvPr/>
        </p:nvSpPr>
        <p:spPr>
          <a:xfrm>
            <a:off x="2783632" y="6063093"/>
            <a:ext cx="60960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br>
              <a:rPr lang="en-GB" b="0" u="none" strike="noStrike" dirty="0">
                <a:solidFill>
                  <a:srgbClr val="0645AD"/>
                </a:solidFill>
                <a:effectLst/>
                <a:highlight>
                  <a:srgbClr val="FFFFFF"/>
                </a:highlight>
                <a:latin typeface="Helvetica Neue"/>
                <a:hlinkClick r:id="rId3"/>
              </a:rPr>
            </a:br>
            <a:r>
              <a:rPr lang="en-GB" b="0" u="none" strike="noStrike" dirty="0">
                <a:solidFill>
                  <a:srgbClr val="0645AD"/>
                </a:solidFill>
                <a:effectLst/>
                <a:highlight>
                  <a:srgbClr val="FFFFFF"/>
                </a:highlight>
                <a:latin typeface="Helvetica Neue"/>
                <a:hlinkClick r:id="rId3"/>
              </a:rPr>
              <a:t>Coil dashboard: https://edms.cern.ch/document/2374378</a:t>
            </a:r>
            <a:endParaRPr lang="en-GB" b="0" dirty="0">
              <a:solidFill>
                <a:srgbClr val="000000"/>
              </a:solidFill>
              <a:effectLst/>
              <a:highlight>
                <a:srgbClr val="FFFFFF"/>
              </a:highlight>
              <a:latin typeface="Helvetica Neue"/>
            </a:endParaRPr>
          </a:p>
          <a:p>
            <a:br>
              <a:rPr lang="en-GB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Helvetica Neue"/>
              </a:rPr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296381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0A1E7F-5B41-E8DC-FABF-49B9F74F87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Last 12 months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B6C73A39-8270-43D7-5834-48996DD730CC}"/>
              </a:ext>
            </a:extLst>
          </p:cNvPr>
          <p:cNvSpPr txBox="1">
            <a:spLocks/>
          </p:cNvSpPr>
          <p:nvPr/>
        </p:nvSpPr>
        <p:spPr>
          <a:xfrm>
            <a:off x="816000" y="858087"/>
            <a:ext cx="10368565" cy="144641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133" dirty="0"/>
              <a:t>3.5 magnets assembled last year, all following the </a:t>
            </a:r>
            <a:r>
              <a:rPr lang="en-US" sz="2133" b="1" dirty="0"/>
              <a:t>new assembly procedure with auxiliary bladders in the cooling hole channels </a:t>
            </a:r>
            <a:r>
              <a:rPr lang="en-US" sz="2133" dirty="0"/>
              <a:t>and all having the </a:t>
            </a:r>
            <a:r>
              <a:rPr lang="en-US" sz="2133" b="1" dirty="0"/>
              <a:t>‘new generation’ coils</a:t>
            </a:r>
          </a:p>
          <a:p>
            <a:r>
              <a:rPr lang="en-US" sz="2133" dirty="0"/>
              <a:t>1 magnet disassembled (due to </a:t>
            </a:r>
            <a:r>
              <a:rPr lang="en-GB" sz="2133" dirty="0">
                <a:solidFill>
                  <a:srgbClr val="0645AD"/>
                </a:solidFill>
                <a:latin typeface="Helvetica Neue"/>
                <a:hlinkClick r:id="rId2"/>
              </a:rPr>
              <a:t>NCR 2940210</a:t>
            </a:r>
            <a:r>
              <a:rPr lang="en-GB" sz="2133" dirty="0">
                <a:solidFill>
                  <a:srgbClr val="0645AD"/>
                </a:solidFill>
                <a:latin typeface="Helvetica Neue"/>
              </a:rPr>
              <a:t>, </a:t>
            </a:r>
            <a:r>
              <a:rPr lang="en-GB" sz="2133" kern="1400" dirty="0">
                <a:cs typeface="Times New Roman" panose="02020603050405020304" pitchFamily="18" charset="0"/>
              </a:rPr>
              <a:t>QH to coil short in coil 124)</a:t>
            </a:r>
          </a:p>
          <a:p>
            <a:endParaRPr lang="en-GB" sz="2400" dirty="0">
              <a:solidFill>
                <a:srgbClr val="FF0000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9FCB7E6-D8E4-1C1C-0024-E7F1B2C14E9D}"/>
              </a:ext>
            </a:extLst>
          </p:cNvPr>
          <p:cNvGrpSpPr/>
          <p:nvPr/>
        </p:nvGrpSpPr>
        <p:grpSpPr>
          <a:xfrm>
            <a:off x="431371" y="2304497"/>
            <a:ext cx="11425269" cy="4032448"/>
            <a:chOff x="323528" y="1635646"/>
            <a:chExt cx="8568952" cy="3024336"/>
          </a:xfrm>
        </p:grpSpPr>
        <p:graphicFrame>
          <p:nvGraphicFramePr>
            <p:cNvPr id="4" name="Diagram 3">
              <a:extLst>
                <a:ext uri="{FF2B5EF4-FFF2-40B4-BE49-F238E27FC236}">
                  <a16:creationId xmlns:a16="http://schemas.microsoft.com/office/drawing/2014/main" id="{85CFA1C0-CC38-0D39-1A4C-1D3CA811D47E}"/>
                </a:ext>
              </a:extLst>
            </p:cNvPr>
            <p:cNvGraphicFramePr/>
            <p:nvPr/>
          </p:nvGraphicFramePr>
          <p:xfrm>
            <a:off x="323528" y="1635646"/>
            <a:ext cx="8568952" cy="3024336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pic>
          <p:nvPicPr>
            <p:cNvPr id="15" name="Picture 14" descr="A high angle view of a factory&#10;&#10;Description automatically generated">
              <a:extLst>
                <a:ext uri="{FF2B5EF4-FFF2-40B4-BE49-F238E27FC236}">
                  <a16:creationId xmlns:a16="http://schemas.microsoft.com/office/drawing/2014/main" id="{1B54899A-8B8C-1B9B-722B-B36BFC389FD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26020" r="21899"/>
            <a:stretch/>
          </p:blipFill>
          <p:spPr>
            <a:xfrm>
              <a:off x="539552" y="3507854"/>
              <a:ext cx="864096" cy="933268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26DFD68C-7216-072E-4164-374A38AD035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/>
            <a:srcRect t="646" b="646"/>
            <a:stretch/>
          </p:blipFill>
          <p:spPr>
            <a:xfrm>
              <a:off x="3708120" y="3507855"/>
              <a:ext cx="864096" cy="933267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6525F27F-829D-E099-D895-65262CCBBF3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/>
            <a:srcRect t="9498" b="9498"/>
            <a:stretch/>
          </p:blipFill>
          <p:spPr>
            <a:xfrm>
              <a:off x="5220072" y="1851670"/>
              <a:ext cx="864097" cy="933268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22F791B5-59C5-858B-D84F-53D864D9E83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/>
            <a:srcRect l="13310" r="13310"/>
            <a:stretch/>
          </p:blipFill>
          <p:spPr>
            <a:xfrm>
              <a:off x="2123728" y="1851670"/>
              <a:ext cx="864097" cy="933268"/>
            </a:xfrm>
            <a:prstGeom prst="rect">
              <a:avLst/>
            </a:prstGeom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10BD3495-8D18-0510-CED9-84B5B9CE92A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/>
            <a:srcRect t="9498" b="9498"/>
            <a:stretch/>
          </p:blipFill>
          <p:spPr>
            <a:xfrm>
              <a:off x="6953555" y="3521229"/>
              <a:ext cx="864097" cy="933268"/>
            </a:xfrm>
            <a:prstGeom prst="rect">
              <a:avLst/>
            </a:prstGeom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72F5F688-7E3B-5176-66A2-12869CB237CF}"/>
                </a:ext>
              </a:extLst>
            </p:cNvPr>
            <p:cNvSpPr txBox="1"/>
            <p:nvPr/>
          </p:nvSpPr>
          <p:spPr>
            <a:xfrm rot="19767716">
              <a:off x="6765839" y="3753842"/>
              <a:ext cx="1228943" cy="3462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>
                  <a:solidFill>
                    <a:srgbClr val="FF0000"/>
                  </a:solidFill>
                  <a:cs typeface="Calibri" panose="020F0502020204030204" pitchFamily="34" charset="0"/>
                </a:rPr>
                <a:t>DRAFT!!!!</a:t>
              </a:r>
              <a:endParaRPr lang="en-GB" sz="2400" b="1" dirty="0">
                <a:solidFill>
                  <a:srgbClr val="FF0000"/>
                </a:solidFill>
                <a:cs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359509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E06F89-F213-0160-458E-04D9C02D25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Coils vs Magnets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F40C10D-85C8-A22C-BA79-478D788FF9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Susana Izquierdo Bermudez</a:t>
            </a:r>
            <a:endParaRPr lang="en-GB" dirty="0"/>
          </a:p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D645C73-3C7A-5BE7-877F-58FA2CE23A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graphicFrame>
        <p:nvGraphicFramePr>
          <p:cNvPr id="9" name="Content Placeholder 8">
            <a:extLst>
              <a:ext uri="{FF2B5EF4-FFF2-40B4-BE49-F238E27FC236}">
                <a16:creationId xmlns:a16="http://schemas.microsoft.com/office/drawing/2014/main" id="{EDE04334-794D-C6BA-3D0A-1DBE8EEBBED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47277955"/>
              </p:ext>
            </p:extLst>
          </p:nvPr>
        </p:nvGraphicFramePr>
        <p:xfrm>
          <a:off x="623392" y="1268581"/>
          <a:ext cx="10494284" cy="5307821"/>
        </p:xfrm>
        <a:graphic>
          <a:graphicData uri="http://schemas.openxmlformats.org/drawingml/2006/table">
            <a:tbl>
              <a:tblPr/>
              <a:tblGrid>
                <a:gridCol w="752646">
                  <a:extLst>
                    <a:ext uri="{9D8B030D-6E8A-4147-A177-3AD203B41FA5}">
                      <a16:colId xmlns:a16="http://schemas.microsoft.com/office/drawing/2014/main" val="2755984632"/>
                    </a:ext>
                  </a:extLst>
                </a:gridCol>
                <a:gridCol w="752646">
                  <a:extLst>
                    <a:ext uri="{9D8B030D-6E8A-4147-A177-3AD203B41FA5}">
                      <a16:colId xmlns:a16="http://schemas.microsoft.com/office/drawing/2014/main" val="397964343"/>
                    </a:ext>
                  </a:extLst>
                </a:gridCol>
                <a:gridCol w="890226">
                  <a:extLst>
                    <a:ext uri="{9D8B030D-6E8A-4147-A177-3AD203B41FA5}">
                      <a16:colId xmlns:a16="http://schemas.microsoft.com/office/drawing/2014/main" val="203762797"/>
                    </a:ext>
                  </a:extLst>
                </a:gridCol>
                <a:gridCol w="3527870">
                  <a:extLst>
                    <a:ext uri="{9D8B030D-6E8A-4147-A177-3AD203B41FA5}">
                      <a16:colId xmlns:a16="http://schemas.microsoft.com/office/drawing/2014/main" val="1373307769"/>
                    </a:ext>
                  </a:extLst>
                </a:gridCol>
                <a:gridCol w="4570896">
                  <a:extLst>
                    <a:ext uri="{9D8B030D-6E8A-4147-A177-3AD203B41FA5}">
                      <a16:colId xmlns:a16="http://schemas.microsoft.com/office/drawing/2014/main" val="2757770028"/>
                    </a:ext>
                  </a:extLst>
                </a:gridCol>
              </a:tblGrid>
              <a:tr h="220349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BP1</a:t>
                      </a:r>
                    </a:p>
                  </a:txBody>
                  <a:tcPr marL="14287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proto structure 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structure dismantled and not usable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CR104/CR105/CR107/CR108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7365296"/>
                  </a:ext>
                </a:extLst>
              </a:tr>
              <a:tr h="220349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BP2</a:t>
                      </a:r>
                    </a:p>
                  </a:txBody>
                  <a:tcPr marL="14287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proto structure 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structure used in BP2 for the IT string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CR110/CR111/CR112/CR113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62594702"/>
                  </a:ext>
                </a:extLst>
              </a:tr>
              <a:tr h="220349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BP3</a:t>
                      </a:r>
                    </a:p>
                  </a:txBody>
                  <a:tcPr marL="14287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series structure 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structure used in BP3 for the IT string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CR115/CR117/CR118/CR119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18693270"/>
                  </a:ext>
                </a:extLst>
              </a:tr>
              <a:tr h="220349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B02</a:t>
                      </a:r>
                    </a:p>
                  </a:txBody>
                  <a:tcPr marL="14287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series structure 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structure to be reused in another magnet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CR121/CR123/CR124/CR125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90680520"/>
                  </a:ext>
                </a:extLst>
              </a:tr>
              <a:tr h="220349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B03</a:t>
                      </a:r>
                    </a:p>
                  </a:txBody>
                  <a:tcPr marL="14287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series structure 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ok. CR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CR128/CR129/CR130/CR131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17614298"/>
                  </a:ext>
                </a:extLst>
              </a:tr>
              <a:tr h="220349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B04</a:t>
                      </a:r>
                    </a:p>
                  </a:txBody>
                  <a:tcPr marL="14287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series structure 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ok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CR132/CR133/CR134/CR135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32127283"/>
                  </a:ext>
                </a:extLst>
              </a:tr>
              <a:tr h="220349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B05</a:t>
                      </a:r>
                    </a:p>
                  </a:txBody>
                  <a:tcPr marL="14287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series structure 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ok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CR136/CR137/CR139/CR140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67314945"/>
                  </a:ext>
                </a:extLst>
              </a:tr>
              <a:tr h="220349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B06</a:t>
                      </a:r>
                    </a:p>
                  </a:txBody>
                  <a:tcPr marL="14287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series structure 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ok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CR141/CR142/CR143/CR144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17286092"/>
                  </a:ext>
                </a:extLst>
              </a:tr>
              <a:tr h="220349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B07</a:t>
                      </a:r>
                    </a:p>
                  </a:txBody>
                  <a:tcPr marL="14287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series structure 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ok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CR138/CR145/CR146/CR147/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11926375"/>
                  </a:ext>
                </a:extLst>
              </a:tr>
              <a:tr h="220349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B08</a:t>
                      </a:r>
                    </a:p>
                  </a:txBody>
                  <a:tcPr marL="14287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series structure 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ok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CR148/</a:t>
                      </a:r>
                      <a:r>
                        <a:rPr lang="en-GB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CR149</a:t>
                      </a: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  <a:r>
                        <a:rPr lang="en-GB" sz="1600" b="1" i="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CR150/</a:t>
                      </a:r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CR151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24917886"/>
                  </a:ext>
                </a:extLst>
              </a:tr>
              <a:tr h="220349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B09</a:t>
                      </a:r>
                    </a:p>
                  </a:txBody>
                  <a:tcPr marL="14287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series structure 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ok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CR152/CR153</a:t>
                      </a: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/CR154/CR155/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23141208"/>
                  </a:ext>
                </a:extLst>
              </a:tr>
              <a:tr h="220349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B10</a:t>
                      </a:r>
                    </a:p>
                  </a:txBody>
                  <a:tcPr marL="14287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series structure 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ok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CR156/CR157/CR158/CR159/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6177494"/>
                  </a:ext>
                </a:extLst>
              </a:tr>
              <a:tr h="220349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B11</a:t>
                      </a:r>
                    </a:p>
                  </a:txBody>
                  <a:tcPr marL="14287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series structure 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ok (reused from B02)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CR160/CR161/CR162/CR163/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3282037"/>
                  </a:ext>
                </a:extLst>
              </a:tr>
              <a:tr h="220349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B12</a:t>
                      </a:r>
                    </a:p>
                  </a:txBody>
                  <a:tcPr marL="14287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missing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CR164/CR165/CR166/CR167/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38485666"/>
                  </a:ext>
                </a:extLst>
              </a:tr>
              <a:tr h="220349"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CR168/CR169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3889487"/>
                  </a:ext>
                </a:extLst>
              </a:tr>
              <a:tr h="220349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coil left with approved number of coils*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4931326"/>
                  </a:ext>
                </a:extLst>
              </a:tr>
              <a:tr h="493886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*strand and components for 2 extra coils, but these are not in the baseline (margin to lose a cable on cabling/insulation)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3345048"/>
                  </a:ext>
                </a:extLst>
              </a:tr>
              <a:tr h="220349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completed OK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12327483"/>
                  </a:ext>
                </a:extLst>
              </a:tr>
              <a:tr h="220349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fabrication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2124817"/>
                  </a:ext>
                </a:extLst>
              </a:tr>
              <a:tr h="220349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>
                          <a:solidFill>
                            <a:srgbClr val="ED7D31"/>
                          </a:solidFill>
                          <a:effectLst/>
                          <a:latin typeface="Calibri" panose="020F0502020204030204" pitchFamily="34" charset="0"/>
                        </a:rPr>
                        <a:t>on hold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073824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272860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CE5A45-3FF6-8FD5-96A1-263D94757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Cold mass/cryostat/test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EC65E4-41AD-80A6-6193-6F095A3A8D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0" y="1750194"/>
            <a:ext cx="5472609" cy="3600400"/>
          </a:xfrm>
        </p:spPr>
        <p:txBody>
          <a:bodyPr>
            <a:normAutofit/>
          </a:bodyPr>
          <a:lstStyle/>
          <a:p>
            <a:r>
              <a:rPr lang="en-US" sz="1800" dirty="0"/>
              <a:t>2 Q2 cryo-assemblies ready, or in the very final preparation state, before being installed in the HL-LHC string</a:t>
            </a:r>
            <a:r>
              <a:rPr lang="en-US" sz="1800" baseline="30000" dirty="0"/>
              <a:t>1,2</a:t>
            </a:r>
            <a:r>
              <a:rPr lang="en-US" sz="1800" dirty="0"/>
              <a:t> (MQXFBP2 and MQXFBP3)</a:t>
            </a:r>
          </a:p>
          <a:p>
            <a:r>
              <a:rPr lang="en-US" sz="1800" dirty="0"/>
              <a:t>1 Q2 cryo-assembly fully qualified for HL-LHC installation (MQXFB04)</a:t>
            </a:r>
          </a:p>
          <a:p>
            <a:r>
              <a:rPr lang="en-US" sz="1800" dirty="0"/>
              <a:t>1 Q2 cryo-assemblies ready to be tested (MQXFB03 (already tested in temporary cold mass) </a:t>
            </a:r>
          </a:p>
          <a:p>
            <a:r>
              <a:rPr lang="en-US" sz="1800" dirty="0"/>
              <a:t>1 Q2 cryo-assembly is being tested (MQXFB05)</a:t>
            </a:r>
          </a:p>
          <a:p>
            <a:r>
              <a:rPr lang="en-US" sz="1800" dirty="0"/>
              <a:t>1 cold mass under fabrication (MQXFB06) and 1 magnet being assembled (MQXFB07)</a:t>
            </a:r>
          </a:p>
          <a:p>
            <a:r>
              <a:rPr lang="en-US" sz="1800" dirty="0"/>
              <a:t>4 to 5 more magnets to be built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9FD6D44-1501-F4AA-BF3D-0DBC08D13D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Susana Izquierdo Bermudez</a:t>
            </a:r>
            <a:endParaRPr lang="en-GB" dirty="0"/>
          </a:p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9D37C6F-8001-38AB-8850-4E11D91936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95FB03D-BD37-74A8-BE38-B2D06B1582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0016" y="1581944"/>
            <a:ext cx="6067425" cy="4181475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4B82F704-9081-E6B0-8765-AC37E28301BA}"/>
              </a:ext>
            </a:extLst>
          </p:cNvPr>
          <p:cNvGrpSpPr/>
          <p:nvPr/>
        </p:nvGrpSpPr>
        <p:grpSpPr>
          <a:xfrm>
            <a:off x="10030159" y="370748"/>
            <a:ext cx="1344148" cy="288032"/>
            <a:chOff x="6096000" y="2708920"/>
            <a:chExt cx="1944216" cy="441319"/>
          </a:xfrm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5D045556-EB0E-C395-1053-0D04E19CF9CD}"/>
                </a:ext>
              </a:extLst>
            </p:cNvPr>
            <p:cNvSpPr/>
            <p:nvPr/>
          </p:nvSpPr>
          <p:spPr>
            <a:xfrm>
              <a:off x="6096000" y="2708920"/>
              <a:ext cx="144016" cy="441319"/>
            </a:xfrm>
            <a:prstGeom prst="roundRect">
              <a:avLst/>
            </a:prstGeom>
            <a:solidFill>
              <a:srgbClr val="99FF66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0D6F85C3-45DD-C228-13B1-90B545A09BC0}"/>
                </a:ext>
              </a:extLst>
            </p:cNvPr>
            <p:cNvSpPr/>
            <p:nvPr/>
          </p:nvSpPr>
          <p:spPr>
            <a:xfrm>
              <a:off x="6296022" y="2708920"/>
              <a:ext cx="144016" cy="441319"/>
            </a:xfrm>
            <a:prstGeom prst="roundRect">
              <a:avLst/>
            </a:prstGeom>
            <a:solidFill>
              <a:srgbClr val="99FF66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C6C1F42A-C9F9-0482-071C-70B3CAFC0B61}"/>
                </a:ext>
              </a:extLst>
            </p:cNvPr>
            <p:cNvSpPr/>
            <p:nvPr/>
          </p:nvSpPr>
          <p:spPr>
            <a:xfrm>
              <a:off x="6496044" y="2708920"/>
              <a:ext cx="144016" cy="441319"/>
            </a:xfrm>
            <a:prstGeom prst="roundRect">
              <a:avLst/>
            </a:prstGeom>
            <a:solidFill>
              <a:srgbClr val="99FF66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137E368E-6651-8D4B-3055-B0883061FD1F}"/>
                </a:ext>
              </a:extLst>
            </p:cNvPr>
            <p:cNvSpPr/>
            <p:nvPr/>
          </p:nvSpPr>
          <p:spPr>
            <a:xfrm>
              <a:off x="6696066" y="2708920"/>
              <a:ext cx="144016" cy="441319"/>
            </a:xfrm>
            <a:prstGeom prst="roundRect">
              <a:avLst/>
            </a:prstGeom>
            <a:solidFill>
              <a:srgbClr val="99FF66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DE966015-87C8-8D8B-3CB7-67B0C7597151}"/>
                </a:ext>
              </a:extLst>
            </p:cNvPr>
            <p:cNvSpPr/>
            <p:nvPr/>
          </p:nvSpPr>
          <p:spPr>
            <a:xfrm>
              <a:off x="6896088" y="2708920"/>
              <a:ext cx="144016" cy="441319"/>
            </a:xfrm>
            <a:prstGeom prst="roundRect">
              <a:avLst/>
            </a:prstGeom>
            <a:solidFill>
              <a:srgbClr val="99FF66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19609C43-467D-EFE1-16D6-8DC99D054F02}"/>
                </a:ext>
              </a:extLst>
            </p:cNvPr>
            <p:cNvSpPr/>
            <p:nvPr/>
          </p:nvSpPr>
          <p:spPr>
            <a:xfrm>
              <a:off x="7096110" y="2708920"/>
              <a:ext cx="144016" cy="441319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8685EA31-DAAF-7D6D-ECFF-57353B72FC9B}"/>
                </a:ext>
              </a:extLst>
            </p:cNvPr>
            <p:cNvSpPr/>
            <p:nvPr/>
          </p:nvSpPr>
          <p:spPr>
            <a:xfrm>
              <a:off x="7296132" y="2708920"/>
              <a:ext cx="144016" cy="441319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82226B21-CF24-A446-A70D-C465AA2F4492}"/>
                </a:ext>
              </a:extLst>
            </p:cNvPr>
            <p:cNvSpPr/>
            <p:nvPr/>
          </p:nvSpPr>
          <p:spPr>
            <a:xfrm>
              <a:off x="7496154" y="2708920"/>
              <a:ext cx="144016" cy="441319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72219BAC-3856-E8A6-9B81-E73E8E463CAF}"/>
                </a:ext>
              </a:extLst>
            </p:cNvPr>
            <p:cNvSpPr/>
            <p:nvPr/>
          </p:nvSpPr>
          <p:spPr>
            <a:xfrm>
              <a:off x="7696176" y="2708920"/>
              <a:ext cx="144016" cy="441319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A034928A-60E8-6B58-7F27-28617563AE91}"/>
                </a:ext>
              </a:extLst>
            </p:cNvPr>
            <p:cNvSpPr/>
            <p:nvPr/>
          </p:nvSpPr>
          <p:spPr>
            <a:xfrm>
              <a:off x="7896200" y="2708920"/>
              <a:ext cx="144016" cy="441319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66DB3852-EF46-861E-0741-6F76B911A618}"/>
              </a:ext>
            </a:extLst>
          </p:cNvPr>
          <p:cNvSpPr txBox="1"/>
          <p:nvPr/>
        </p:nvSpPr>
        <p:spPr>
          <a:xfrm>
            <a:off x="10445019" y="8095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50 %</a:t>
            </a:r>
            <a:endParaRPr lang="en-GB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72903D6-7E56-D342-F466-6B4C7392089F}"/>
              </a:ext>
            </a:extLst>
          </p:cNvPr>
          <p:cNvSpPr txBox="1"/>
          <p:nvPr/>
        </p:nvSpPr>
        <p:spPr>
          <a:xfrm>
            <a:off x="2555394" y="5845198"/>
            <a:ext cx="826195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br>
              <a:rPr lang="en-GB" b="0" u="none" strike="noStrike" dirty="0">
                <a:solidFill>
                  <a:srgbClr val="0645AD"/>
                </a:solidFill>
                <a:effectLst/>
                <a:highlight>
                  <a:srgbClr val="FFFFFF"/>
                </a:highlight>
                <a:latin typeface="Helvetica Neue"/>
                <a:hlinkClick r:id="rId3"/>
              </a:rPr>
            </a:br>
            <a:r>
              <a:rPr lang="en-GB" dirty="0">
                <a:solidFill>
                  <a:srgbClr val="0645AD"/>
                </a:solidFill>
                <a:highlight>
                  <a:srgbClr val="FFFFFF"/>
                </a:highlight>
                <a:latin typeface="Helvetica Neue"/>
                <a:hlinkClick r:id="rId3"/>
              </a:rPr>
              <a:t>Magnet/cold mass </a:t>
            </a:r>
            <a:r>
              <a:rPr lang="en-GB" b="0" u="none" strike="noStrike" dirty="0">
                <a:solidFill>
                  <a:srgbClr val="0645AD"/>
                </a:solidFill>
                <a:effectLst/>
                <a:highlight>
                  <a:srgbClr val="FFFFFF"/>
                </a:highlight>
                <a:latin typeface="Helvetica Neue"/>
                <a:hlinkClick r:id="rId3"/>
              </a:rPr>
              <a:t>dashboard: https://edms.cern.ch/document/3052807</a:t>
            </a:r>
            <a:endParaRPr lang="en-GB" b="0" dirty="0">
              <a:solidFill>
                <a:srgbClr val="000000"/>
              </a:solidFill>
              <a:effectLst/>
              <a:highlight>
                <a:srgbClr val="FFFFFF"/>
              </a:highlight>
              <a:latin typeface="Helvetica Neue"/>
            </a:endParaRPr>
          </a:p>
          <a:p>
            <a:br>
              <a:rPr lang="en-GB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Helvetica Neue"/>
              </a:rPr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86009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4:3 format</Description0>
    <Note xmlns="8946e33d-fd2f-4ae4-8ee9-d90c129cdf9e">For external collaborators: you may replace the CERN logo by your home institute logo if needed
https://edms.cern.ch/document/1586452/</Note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DA649C1-7B00-4ECC-98F2-E673362ECA3E}">
  <ds:schemaRefs>
    <ds:schemaRef ds:uri="http://purl.org/dc/terms/"/>
    <ds:schemaRef ds:uri="http://purl.org/dc/dcmitype/"/>
    <ds:schemaRef ds:uri="http://schemas.microsoft.com/office/2006/metadata/properties"/>
    <ds:schemaRef ds:uri="8946e33d-fd2f-4ae4-8ee9-d90c129cdf9e"/>
    <ds:schemaRef ds:uri="http://purl.org/dc/elements/1.1/"/>
    <ds:schemaRef ds:uri="http://schemas.microsoft.com/office/infopath/2007/PartnerControls"/>
    <ds:schemaRef ds:uri="http://schemas.microsoft.com/office/2006/documentManagement/type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9A55C745-3429-4486-A126-60D7C77FAA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B3DAAED-59EA-473F-8797-807F21F6E6D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28972</TotalTime>
  <Words>762</Words>
  <Application>Microsoft Office PowerPoint</Application>
  <PresentationFormat>Widescreen</PresentationFormat>
  <Paragraphs>129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Helvetica Neue</vt:lpstr>
      <vt:lpstr>Times New Roman</vt:lpstr>
      <vt:lpstr>Wingdings</vt:lpstr>
      <vt:lpstr>Thème Office</vt:lpstr>
      <vt:lpstr>Completing MQXFB production – screenshot of current status</vt:lpstr>
      <vt:lpstr>Conductor and cable</vt:lpstr>
      <vt:lpstr>Coil fabrication</vt:lpstr>
      <vt:lpstr>Coils</vt:lpstr>
      <vt:lpstr>Last 12 months</vt:lpstr>
      <vt:lpstr>Coils vs Magnets</vt:lpstr>
      <vt:lpstr>Cold mass/cryostat/test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HiLumi-Pres-Template-4-3-2logo-v2</dc:title>
  <dc:creator>André-Pierre OLIVIER</dc:creator>
  <cp:lastModifiedBy>Susana Izquierdo Bermudez</cp:lastModifiedBy>
  <cp:revision>1137</cp:revision>
  <dcterms:created xsi:type="dcterms:W3CDTF">2016-02-12T10:02:27Z</dcterms:created>
  <dcterms:modified xsi:type="dcterms:W3CDTF">2024-09-30T14:42:29Z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