
<file path=[Content_Types].xml><?xml version="1.0" encoding="utf-8"?>
<Types xmlns="http://schemas.openxmlformats.org/package/2006/content-types">
  <Default Extension="jpeg" ContentType="image/jpeg"/>
  <Default Extension="m4v" ContentType="video/unknown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307" r:id="rId2"/>
    <p:sldId id="2289" r:id="rId3"/>
    <p:sldId id="1155" r:id="rId4"/>
    <p:sldId id="434" r:id="rId5"/>
    <p:sldId id="2344" r:id="rId6"/>
    <p:sldId id="2365" r:id="rId7"/>
    <p:sldId id="2277" r:id="rId8"/>
    <p:sldId id="2361" r:id="rId9"/>
    <p:sldId id="2368" r:id="rId10"/>
    <p:sldId id="2364" r:id="rId11"/>
    <p:sldId id="2358" r:id="rId12"/>
    <p:sldId id="2380" r:id="rId13"/>
    <p:sldId id="2376" r:id="rId14"/>
    <p:sldId id="2377" r:id="rId15"/>
    <p:sldId id="2378" r:id="rId16"/>
    <p:sldId id="275" r:id="rId17"/>
    <p:sldId id="2375" r:id="rId18"/>
    <p:sldId id="2371" r:id="rId19"/>
    <p:sldId id="2284" r:id="rId20"/>
  </p:sldIdLst>
  <p:sldSz cx="9144000" cy="5143500" type="screen16x9"/>
  <p:notesSz cx="6858000" cy="9144000"/>
  <p:defaultTextStyle>
    <a:defPPr marL="0" marR="0" indent="0" algn="l" defTabSz="482186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49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20547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241093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361640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482186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602732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723279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843826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964372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D96"/>
    <a:srgbClr val="001855"/>
    <a:srgbClr val="001754"/>
    <a:srgbClr val="0BF4CD"/>
    <a:srgbClr val="6BA9E8"/>
    <a:srgbClr val="DCDEE0"/>
    <a:srgbClr val="2F5D96"/>
    <a:srgbClr val="41C0C3"/>
    <a:srgbClr val="0AC4A3"/>
    <a:srgbClr val="2C84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38"/>
    <p:restoredTop sz="88446"/>
  </p:normalViewPr>
  <p:slideViewPr>
    <p:cSldViewPr snapToGrid="0" snapToObjects="1">
      <p:cViewPr varScale="1">
        <p:scale>
          <a:sx n="203" d="100"/>
          <a:sy n="203" d="100"/>
        </p:scale>
        <p:origin x="192" y="976"/>
      </p:cViewPr>
      <p:guideLst>
        <p:guide orient="horz" pos="1620"/>
        <p:guide pos="2880"/>
      </p:guideLst>
    </p:cSldViewPr>
  </p:slid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6" d="100"/>
          <a:sy n="136" d="100"/>
        </p:scale>
        <p:origin x="453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1pPr>
    <a:lvl2pPr indent="120547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2pPr>
    <a:lvl3pPr indent="241093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3pPr>
    <a:lvl4pPr indent="361640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4pPr>
    <a:lvl5pPr indent="482186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5pPr>
    <a:lvl6pPr indent="602732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6pPr>
    <a:lvl7pPr indent="723279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7pPr>
    <a:lvl8pPr indent="843826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8pPr>
    <a:lvl9pPr indent="964372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0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7CC92-D308-4D3B-1022-594A2A237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8E080E-E11A-19E6-05EF-C279D7888A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F80A9F-B492-D705-E806-8E0C92819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30762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596877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1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Hadrontherapy: a bit like drugs for rare diseases; they cost a fortune, but for a small number of people they might represent a life-death difference, or a chance to lead a normal life after treatment</a:t>
            </a:r>
          </a:p>
        </p:txBody>
      </p:sp>
    </p:spTree>
    <p:extLst>
      <p:ext uri="{BB962C8B-B14F-4D97-AF65-F5344CB8AC3E}">
        <p14:creationId xmlns:p14="http://schemas.microsoft.com/office/powerpoint/2010/main" val="1517301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49912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60043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0D1F2-948F-4917-2317-9BE306464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F265CD-3F4E-B80F-B461-BBB0162A52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976E77-46CA-1BE7-0DA0-132FDFDABF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5389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DD555-E143-004D-25ED-AC78AFF93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DDCA8D-0AC7-DCB4-1420-2FE0F8C2B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F82044-95B0-0475-E937-9F80354AA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38295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DB2F4-C9DB-269A-1A67-328C3D9C0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E2A4F8-567E-7CC3-B592-225BC2773A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F026E4-9071-DCA5-D21E-D0AB9CCA4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86186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F7198-E5C2-2701-AB3A-097E7ECA1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6EFFFA-2815-7E89-A6F8-9B194426F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0310B3-86D2-D9F4-3626-5D105823A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09800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70" y="1701107"/>
            <a:ext cx="7358063" cy="17412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3A0A553-E47C-5041-8110-3723D9F19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6" y="1372941"/>
            <a:ext cx="3750469" cy="331514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7" y="1372941"/>
            <a:ext cx="3750469" cy="3315146"/>
          </a:xfrm>
          <a:prstGeom prst="rect">
            <a:avLst/>
          </a:prstGeom>
        </p:spPr>
        <p:txBody>
          <a:bodyPr/>
          <a:lstStyle>
            <a:lvl1pPr marL="180820" indent="-180820">
              <a:spcBef>
                <a:spcPts val="1688"/>
              </a:spcBef>
              <a:defRPr sz="1477"/>
            </a:lvl1pPr>
            <a:lvl2pPr marL="361640" indent="-180820">
              <a:spcBef>
                <a:spcPts val="1688"/>
              </a:spcBef>
              <a:defRPr sz="1477"/>
            </a:lvl2pPr>
            <a:lvl3pPr marL="542459" indent="-180820">
              <a:spcBef>
                <a:spcPts val="1688"/>
              </a:spcBef>
              <a:defRPr sz="1477"/>
            </a:lvl3pPr>
            <a:lvl4pPr marL="723279" indent="-180820">
              <a:spcBef>
                <a:spcPts val="1688"/>
              </a:spcBef>
              <a:defRPr sz="1477"/>
            </a:lvl4pPr>
            <a:lvl5pPr marL="904099" indent="-180820">
              <a:spcBef>
                <a:spcPts val="1688"/>
              </a:spcBef>
              <a:defRPr sz="147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C22D9881-2ED8-074E-A50A-1FB285710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6" y="2685605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8" y="468810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7" y="468809"/>
            <a:ext cx="3750469" cy="42058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4B6CBA0A-48FE-A44F-8FC4-78A44BE6F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FC8EBC4-7ABE-FA4D-8203-C22E9D8ED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5C806CC-2DD0-2145-882F-C1E396E5531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69570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egular Slid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98A9442-6C30-E349-90FB-069BFEF1BFF3}"/>
              </a:ext>
            </a:extLst>
          </p:cNvPr>
          <p:cNvSpPr/>
          <p:nvPr userDrawn="1"/>
        </p:nvSpPr>
        <p:spPr bwMode="auto">
          <a:xfrm>
            <a:off x="0" y="4779086"/>
            <a:ext cx="9144000" cy="24877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ACB22C-2B8B-6F44-91E9-82D1DA8ADD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636296"/>
            <a:ext cx="1955042" cy="507204"/>
          </a:xfrm>
          <a:prstGeom prst="rect">
            <a:avLst/>
          </a:prstGeom>
        </p:spPr>
      </p:pic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564495" y="897564"/>
            <a:ext cx="7967946" cy="3886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50"/>
              </a:spcBef>
              <a:buFontTx/>
              <a:buNone/>
              <a:defRPr sz="1500">
                <a:latin typeface="+mn-lt"/>
              </a:defRPr>
            </a:lvl1pPr>
            <a:lvl2pPr marL="342892" indent="0">
              <a:buFontTx/>
              <a:buNone/>
              <a:defRPr sz="1350">
                <a:latin typeface="+mn-lt"/>
              </a:defRPr>
            </a:lvl2pPr>
            <a:lvl3pPr marL="685783" indent="0">
              <a:buFontTx/>
              <a:buNone/>
              <a:defRPr sz="1350">
                <a:latin typeface="+mn-lt"/>
              </a:defRPr>
            </a:lvl3pPr>
            <a:lvl4pPr marL="1028675" indent="0">
              <a:buFontTx/>
              <a:buNone/>
              <a:defRPr sz="1200">
                <a:latin typeface="+mn-lt"/>
              </a:defRPr>
            </a:lvl4pPr>
            <a:lvl5pPr marL="1371566" indent="0">
              <a:buFontTx/>
              <a:buNone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403649" y="1"/>
            <a:ext cx="6552728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100" b="1"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-1385"/>
            <a:ext cx="1080000" cy="720000"/>
            <a:chOff x="76200" y="75900"/>
            <a:chExt cx="1245910" cy="840088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8" name="Picture 17" descr="CERN logo"/>
              <p:cNvPicPr>
                <a:picLocks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 descr="medipixlogo"/>
              <p:cNvPicPr>
                <a:picLocks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/>
            <p:cNvPicPr>
              <a:picLocks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Slide Number">
            <a:extLst>
              <a:ext uri="{FF2B5EF4-FFF2-40B4-BE49-F238E27FC236}">
                <a16:creationId xmlns:a16="http://schemas.microsoft.com/office/drawing/2014/main" id="{8C40552F-A06F-9942-8F1D-09D751D7280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85D2FC7F-6C7B-6544-BB85-A45ED6D0B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3281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599"/>
            <a:ext cx="8220075" cy="8485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247148A-11E9-0644-8DC6-4AB1678DE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6C23A486-B874-9942-870C-C022BEA5F89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05176967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A381858-99DA-B041-90D6-21C0DE7D5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91998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Manuela.Cirilli@cern.ch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325674"/>
            <a:ext cx="8100000" cy="78754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81259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8" y="669728"/>
            <a:ext cx="7804547" cy="380404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A8C3C19-3B89-8A46-9766-D6C86C4A5D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61474067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719" y="1"/>
            <a:ext cx="4908093" cy="724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9277" y="914177"/>
            <a:ext cx="8622780" cy="359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28B7C2-B606-E34C-8F3A-E107EAC74289}"/>
              </a:ext>
            </a:extLst>
          </p:cNvPr>
          <p:cNvSpPr/>
          <p:nvPr userDrawn="1"/>
        </p:nvSpPr>
        <p:spPr bwMode="auto">
          <a:xfrm>
            <a:off x="0" y="4682278"/>
            <a:ext cx="9144000" cy="46800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E1F35-C1B5-844D-BF4C-A5462A6EF1F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652922"/>
            <a:ext cx="1955042" cy="507204"/>
          </a:xfrm>
          <a:prstGeom prst="rect">
            <a:avLst/>
          </a:prstGeom>
        </p:spPr>
      </p:pic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34AC93C-EDB6-CC4D-BE85-8B01F1D16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7" r:id="rId3"/>
    <p:sldLayoutId id="2147483663" r:id="rId4"/>
    <p:sldLayoutId id="2147483665" r:id="rId5"/>
    <p:sldLayoutId id="2147483666" r:id="rId6"/>
    <p:sldLayoutId id="2147483671" r:id="rId7"/>
    <p:sldLayoutId id="2147483686" r:id="rId8"/>
    <p:sldLayoutId id="2147483693" r:id="rId9"/>
  </p:sldLayoutIdLst>
  <p:transition spd="med"/>
  <p:hf hdr="0" dt="0"/>
  <p:txStyles>
    <p:titleStyle>
      <a:lvl1pPr marL="0" marR="0" indent="0" algn="l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 pitchFamily="2" charset="0"/>
          <a:ea typeface="+mj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234396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468792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703188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937584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406376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640772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875168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109564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7477B5-C6A7-0848-A99A-9BCF6EA388BB}"/>
              </a:ext>
            </a:extLst>
          </p:cNvPr>
          <p:cNvSpPr/>
          <p:nvPr/>
        </p:nvSpPr>
        <p:spPr>
          <a:xfrm>
            <a:off x="1" y="4127495"/>
            <a:ext cx="9143999" cy="353943"/>
          </a:xfrm>
          <a:prstGeom prst="rect">
            <a:avLst/>
          </a:prstGeom>
          <a:solidFill>
            <a:srgbClr val="2F5D9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FR" sz="180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B1FEB-B9ED-2B02-47FD-D6C05044FA98}"/>
              </a:ext>
            </a:extLst>
          </p:cNvPr>
          <p:cNvSpPr txBox="1"/>
          <p:nvPr/>
        </p:nvSpPr>
        <p:spPr>
          <a:xfrm rot="16200000">
            <a:off x="6643077" y="4488997"/>
            <a:ext cx="4627452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4766">
              <a:defRPr sz="4320"/>
            </a:pPr>
            <a:r>
              <a:rPr lang="en-US" sz="788" dirty="0">
                <a:solidFill>
                  <a:srgbClr val="D9D9D9"/>
                </a:solidFill>
                <a:latin typeface="Helvetica" pitchFamily="2" charset="0"/>
              </a:rPr>
              <a:t>Photo: CNAO treatment room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6938C7-83C6-7178-253D-A4FAA79F188A}"/>
              </a:ext>
            </a:extLst>
          </p:cNvPr>
          <p:cNvSpPr txBox="1"/>
          <p:nvPr/>
        </p:nvSpPr>
        <p:spPr>
          <a:xfrm rot="16200000">
            <a:off x="-595696" y="2508230"/>
            <a:ext cx="1894657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4766">
              <a:defRPr sz="4320"/>
            </a:pPr>
            <a:r>
              <a:rPr lang="en-US" sz="788" dirty="0">
                <a:solidFill>
                  <a:srgbClr val="D9D9D9"/>
                </a:solidFill>
                <a:latin typeface="Helvetica" pitchFamily="2" charset="0"/>
              </a:rPr>
              <a:t>Photo: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B3C434-948B-CA12-A916-8EDE74B86E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B2A2B7-28A8-0F4D-A9B3-B33C044F8371}"/>
              </a:ext>
            </a:extLst>
          </p:cNvPr>
          <p:cNvSpPr txBox="1">
            <a:spLocks/>
          </p:cNvSpPr>
          <p:nvPr/>
        </p:nvSpPr>
        <p:spPr>
          <a:xfrm>
            <a:off x="126893" y="4381753"/>
            <a:ext cx="3354153" cy="45463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en-GB" sz="1350" i="1" dirty="0"/>
              <a:t>Manuela Cirilli, </a:t>
            </a:r>
          </a:p>
          <a:p>
            <a:pPr algn="l"/>
            <a:r>
              <a:rPr lang="en-GB" sz="1350" i="1" dirty="0"/>
              <a:t>Medical Applications Adviser</a:t>
            </a:r>
          </a:p>
          <a:p>
            <a:pPr algn="l"/>
            <a:r>
              <a:rPr lang="en-GB" sz="1350" i="1" dirty="0"/>
              <a:t>CERN Knowledge Transfer group</a:t>
            </a:r>
            <a:endParaRPr lang="en-FR" sz="1350"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AB4DD6-8849-D243-85FF-9845633BB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990" y="1916747"/>
            <a:ext cx="4198411" cy="730631"/>
          </a:xfrm>
          <a:solidFill>
            <a:srgbClr val="1F2D35"/>
          </a:solidFill>
        </p:spPr>
        <p:txBody>
          <a:bodyPr>
            <a:noAutofit/>
          </a:bodyPr>
          <a:lstStyle/>
          <a:p>
            <a:r>
              <a:rPr lang="en-FR" sz="2400" dirty="0">
                <a:solidFill>
                  <a:schemeClr val="bg2"/>
                </a:solidFill>
              </a:rPr>
              <a:t>From CERN technologies to impactful innovations</a:t>
            </a:r>
          </a:p>
        </p:txBody>
      </p:sp>
    </p:spTree>
    <p:extLst>
      <p:ext uri="{BB962C8B-B14F-4D97-AF65-F5344CB8AC3E}">
        <p14:creationId xmlns:p14="http://schemas.microsoft.com/office/powerpoint/2010/main" val="19980905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8CE17-E7F6-5422-5EF0-31E7D8706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15" y="0"/>
            <a:ext cx="3946759" cy="3316316"/>
          </a:xfrm>
        </p:spPr>
        <p:txBody>
          <a:bodyPr>
            <a:normAutofit/>
          </a:bodyPr>
          <a:lstStyle/>
          <a:p>
            <a:r>
              <a:rPr lang="en-GB" sz="1800" b="1" dirty="0"/>
              <a:t>White Rabbit</a:t>
            </a:r>
            <a:endParaRPr lang="en-GB" sz="1500" dirty="0"/>
          </a:p>
          <a:p>
            <a:r>
              <a:rPr lang="en-GB" sz="1500" dirty="0"/>
              <a:t>A novel time- synchronisation system that offers sub-nanosecond accuracy and precision of a few picoseconds. </a:t>
            </a:r>
          </a:p>
          <a:p>
            <a:r>
              <a:rPr lang="en-GB" sz="1500" dirty="0"/>
              <a:t>Fully open hardware and software</a:t>
            </a:r>
          </a:p>
          <a:p>
            <a:r>
              <a:rPr lang="en-GB" sz="1500" dirty="0"/>
              <a:t>Since 2020, included in the worldwide IEEE industry standard called Precision Time Protocol (PTP)</a:t>
            </a:r>
            <a:endParaRPr lang="en-US" sz="15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114FF-EDD9-8B6A-0769-C7D62E8F5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49C87A-D2F7-41D2-BCB6-31B3CC81C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506" y="3702893"/>
            <a:ext cx="1458501" cy="9185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16E4A-17AB-4311-E49E-4A7F78CD3E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pPr/>
              <a:t>10</a:t>
            </a:fld>
            <a:endParaRPr lang="en-FR" dirty="0"/>
          </a:p>
        </p:txBody>
      </p:sp>
      <p:pic>
        <p:nvPicPr>
          <p:cNvPr id="3" name="Obraz 18">
            <a:extLst>
              <a:ext uri="{FF2B5EF4-FFF2-40B4-BE49-F238E27FC236}">
                <a16:creationId xmlns:a16="http://schemas.microsoft.com/office/drawing/2014/main" id="{F4E0020D-8EEC-B6C9-DB7D-5163DFCB0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4130" y="102893"/>
            <a:ext cx="4800000" cy="3600000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80BE0C-282C-6F55-2A04-DFB098190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6625">
            <a:off x="2231997" y="3197833"/>
            <a:ext cx="3750276" cy="149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3070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24403-8AA2-8E4A-B0B6-6AD51F177BF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5888-D306-C747-BD64-76D95F6F0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66EFC2-19A4-8D29-FBB5-7CF8D968A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7194" y="0"/>
            <a:ext cx="9801012" cy="462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593821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248E6-681F-4FC4-D38C-7763ECEF7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85E7BF-B4BB-B11A-3815-D37C1DC84A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4C47-28C5-A999-4F3E-439623E1175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CDFC3-662A-743F-2B10-25231F2EF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301F61-8A50-E3C1-3E7F-E8D9AE8DD9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258"/>
          <a:stretch/>
        </p:blipFill>
        <p:spPr>
          <a:xfrm>
            <a:off x="114297" y="409902"/>
            <a:ext cx="6722406" cy="45063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F1617C6-47BA-7992-9120-09211AE59D52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kt.cern</a:t>
            </a:r>
            <a:r>
              <a:rPr lang="en-GB" sz="1200" dirty="0">
                <a:solidFill>
                  <a:srgbClr val="41C0C3"/>
                </a:solidFill>
              </a:rPr>
              <a:t>/activities-services/intellectual-property-management</a:t>
            </a: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3C0421EB-CBA6-4AE3-8A83-39129C370ECF}"/>
              </a:ext>
            </a:extLst>
          </p:cNvPr>
          <p:cNvSpPr/>
          <p:nvPr/>
        </p:nvSpPr>
        <p:spPr>
          <a:xfrm rot="20176053">
            <a:off x="4082294" y="1634237"/>
            <a:ext cx="1509700" cy="1121214"/>
          </a:xfrm>
          <a:custGeom>
            <a:avLst/>
            <a:gdLst>
              <a:gd name="connsiteX0" fmla="*/ 0 w 1509700"/>
              <a:gd name="connsiteY0" fmla="*/ 560607 h 1121214"/>
              <a:gd name="connsiteX1" fmla="*/ 754850 w 1509700"/>
              <a:gd name="connsiteY1" fmla="*/ 0 h 1121214"/>
              <a:gd name="connsiteX2" fmla="*/ 1509700 w 1509700"/>
              <a:gd name="connsiteY2" fmla="*/ 560607 h 1121214"/>
              <a:gd name="connsiteX3" fmla="*/ 754850 w 1509700"/>
              <a:gd name="connsiteY3" fmla="*/ 1121214 h 1121214"/>
              <a:gd name="connsiteX4" fmla="*/ 0 w 1509700"/>
              <a:gd name="connsiteY4" fmla="*/ 560607 h 112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700" h="1121214" fill="none" extrusionOk="0">
                <a:moveTo>
                  <a:pt x="0" y="560607"/>
                </a:moveTo>
                <a:cubicBezTo>
                  <a:pt x="72296" y="259568"/>
                  <a:pt x="363846" y="-53276"/>
                  <a:pt x="754850" y="0"/>
                </a:cubicBezTo>
                <a:cubicBezTo>
                  <a:pt x="1133455" y="-5863"/>
                  <a:pt x="1484495" y="274723"/>
                  <a:pt x="1509700" y="560607"/>
                </a:cubicBezTo>
                <a:cubicBezTo>
                  <a:pt x="1504873" y="824190"/>
                  <a:pt x="1134135" y="1173477"/>
                  <a:pt x="754850" y="1121214"/>
                </a:cubicBezTo>
                <a:cubicBezTo>
                  <a:pt x="355458" y="1131011"/>
                  <a:pt x="35777" y="878824"/>
                  <a:pt x="0" y="560607"/>
                </a:cubicBezTo>
                <a:close/>
              </a:path>
              <a:path w="1509700" h="1121214" stroke="0" extrusionOk="0">
                <a:moveTo>
                  <a:pt x="0" y="560607"/>
                </a:moveTo>
                <a:cubicBezTo>
                  <a:pt x="-7940" y="246094"/>
                  <a:pt x="278206" y="22426"/>
                  <a:pt x="754850" y="0"/>
                </a:cubicBezTo>
                <a:cubicBezTo>
                  <a:pt x="1222672" y="10722"/>
                  <a:pt x="1472966" y="252160"/>
                  <a:pt x="1509700" y="560607"/>
                </a:cubicBezTo>
                <a:cubicBezTo>
                  <a:pt x="1454828" y="923808"/>
                  <a:pt x="1157244" y="1201349"/>
                  <a:pt x="754850" y="1121214"/>
                </a:cubicBezTo>
                <a:cubicBezTo>
                  <a:pt x="310944" y="1106434"/>
                  <a:pt x="52120" y="895126"/>
                  <a:pt x="0" y="560607"/>
                </a:cubicBezTo>
                <a:close/>
              </a:path>
            </a:pathLst>
          </a:custGeom>
          <a:solidFill>
            <a:srgbClr val="FFFC00">
              <a:alpha val="5000"/>
            </a:srgbClr>
          </a:solidFill>
          <a:ln w="133350">
            <a:solidFill>
              <a:srgbClr val="FFFC00">
                <a:alpha val="56537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 anchorCtr="1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FFFC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23691208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8CD0F-8333-5DB3-7288-DAE65D76D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42CCB2-9213-91BC-B71A-DB23BD7E07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23532-1AD3-DD43-1A21-35E7D92B686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13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E0932-DF4D-3109-E018-D2A114C38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F3C640-364C-3269-C177-5E5965F77EAC}"/>
              </a:ext>
            </a:extLst>
          </p:cNvPr>
          <p:cNvSpPr/>
          <p:nvPr/>
        </p:nvSpPr>
        <p:spPr>
          <a:xfrm rot="16200000">
            <a:off x="3926035" y="3063897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opensource.web.cern.ch</a:t>
            </a:r>
            <a:endParaRPr lang="en-GB" sz="1200" dirty="0">
              <a:solidFill>
                <a:srgbClr val="41C0C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66693F-EBE5-A259-BCD2-0926B81D4C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268"/>
          <a:stretch/>
        </p:blipFill>
        <p:spPr>
          <a:xfrm>
            <a:off x="331354" y="151192"/>
            <a:ext cx="6441172" cy="4615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EDD53F-AABC-6ED9-A02C-1E41D65A5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111" y="2458869"/>
            <a:ext cx="1731064" cy="205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3972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6CB03-5B98-EC42-2AE2-362AAC11A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2E856C-2C3D-2506-270C-924C3E3268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11861-3EE4-A1B3-A8C6-CA551C4AA8D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14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06F02-23DC-B314-1604-103FE3180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F591E0-CB71-55F2-71D0-4FC6AF3E60A3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cds.cern.ch</a:t>
            </a:r>
            <a:r>
              <a:rPr lang="en-GB" sz="1200" dirty="0">
                <a:solidFill>
                  <a:srgbClr val="41C0C3"/>
                </a:solidFill>
              </a:rPr>
              <a:t>/record/2864317?ln=</a:t>
            </a:r>
            <a:r>
              <a:rPr lang="en-GB" sz="1200" dirty="0" err="1">
                <a:solidFill>
                  <a:srgbClr val="41C0C3"/>
                </a:solidFill>
              </a:rPr>
              <a:t>en</a:t>
            </a:r>
            <a:endParaRPr lang="en-GB" sz="1200" dirty="0">
              <a:solidFill>
                <a:srgbClr val="41C0C3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55EB60-9C21-5EFF-C755-9CBD02252F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069" b="14923"/>
          <a:stretch/>
        </p:blipFill>
        <p:spPr>
          <a:xfrm rot="21291213">
            <a:off x="99870" y="772510"/>
            <a:ext cx="3507947" cy="32854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EE3B42-4961-9845-4FDE-9C427C4B456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9069" b="14923"/>
          <a:stretch/>
        </p:blipFill>
        <p:spPr>
          <a:xfrm>
            <a:off x="3248523" y="186315"/>
            <a:ext cx="4294749" cy="40224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62006284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64029-BF0F-3E15-2729-4FEAF5D8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C7D47D-8E32-FE02-AC5C-AE6AA27A1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CC140-624C-ABEB-6A3B-3DE3305FBCA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5D6DB-5220-4505-99AE-914B4F9C1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175905-4836-50D3-F573-DCBB8FFF9C2B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kt.cern</a:t>
            </a:r>
            <a:r>
              <a:rPr lang="en-GB" sz="1200" dirty="0">
                <a:solidFill>
                  <a:srgbClr val="41C0C3"/>
                </a:solidFill>
              </a:rPr>
              <a:t>/activities-services/funding-</a:t>
            </a:r>
            <a:r>
              <a:rPr lang="en-GB" sz="1200" dirty="0" err="1">
                <a:solidFill>
                  <a:srgbClr val="41C0C3"/>
                </a:solidFill>
              </a:rPr>
              <a:t>cern</a:t>
            </a:r>
            <a:r>
              <a:rPr lang="en-GB" sz="1200" dirty="0">
                <a:solidFill>
                  <a:srgbClr val="41C0C3"/>
                </a:solidFill>
              </a:rPr>
              <a:t>-personnel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9FA96-3156-9407-4DF9-D1283E599B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527"/>
          <a:stretch/>
        </p:blipFill>
        <p:spPr>
          <a:xfrm>
            <a:off x="417563" y="370490"/>
            <a:ext cx="6505472" cy="439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25921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3C28FE-BCE3-7066-7B3D-986F0C329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338A85-4CFD-3E0D-8434-F747C3E51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9" y="1"/>
            <a:ext cx="5952238" cy="724173"/>
          </a:xfrm>
        </p:spPr>
        <p:txBody>
          <a:bodyPr>
            <a:no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CERN Venture Connect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2FDA674F-4AEC-0359-97B8-FE7B098A936C}"/>
              </a:ext>
            </a:extLst>
          </p:cNvPr>
          <p:cNvGrpSpPr/>
          <p:nvPr/>
        </p:nvGrpSpPr>
        <p:grpSpPr>
          <a:xfrm>
            <a:off x="577826" y="2980995"/>
            <a:ext cx="1770602" cy="1260349"/>
            <a:chOff x="770434" y="4217174"/>
            <a:chExt cx="2360803" cy="1680465"/>
          </a:xfrm>
        </p:grpSpPr>
        <p:pic>
          <p:nvPicPr>
            <p:cNvPr id="9" name="Grafika 8">
              <a:extLst>
                <a:ext uri="{FF2B5EF4-FFF2-40B4-BE49-F238E27FC236}">
                  <a16:creationId xmlns:a16="http://schemas.microsoft.com/office/drawing/2014/main" id="{59387538-AFC3-528F-D874-E7B1A6AE3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65086" y="4217174"/>
              <a:ext cx="571500" cy="571500"/>
            </a:xfrm>
            <a:prstGeom prst="rect">
              <a:avLst/>
            </a:prstGeom>
          </p:spPr>
        </p:pic>
        <p:sp>
          <p:nvSpPr>
            <p:cNvPr id="14" name="Symbol zastępczy zawartości 2">
              <a:extLst>
                <a:ext uri="{FF2B5EF4-FFF2-40B4-BE49-F238E27FC236}">
                  <a16:creationId xmlns:a16="http://schemas.microsoft.com/office/drawing/2014/main" id="{F9BBC351-C70F-762E-67D0-59CEF042C578}"/>
                </a:ext>
              </a:extLst>
            </p:cNvPr>
            <p:cNvSpPr txBox="1">
              <a:spLocks/>
            </p:cNvSpPr>
            <p:nvPr/>
          </p:nvSpPr>
          <p:spPr>
            <a:xfrm>
              <a:off x="770434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Connect with investors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and venture startup economy</a:t>
              </a: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F8D7042-BEB7-F1BF-5B15-BE2297E09FF4}"/>
              </a:ext>
            </a:extLst>
          </p:cNvPr>
          <p:cNvGrpSpPr/>
          <p:nvPr/>
        </p:nvGrpSpPr>
        <p:grpSpPr>
          <a:xfrm>
            <a:off x="2613319" y="2980995"/>
            <a:ext cx="1770602" cy="1260349"/>
            <a:chOff x="3506927" y="4217174"/>
            <a:chExt cx="2360803" cy="1680465"/>
          </a:xfrm>
        </p:grpSpPr>
        <p:pic>
          <p:nvPicPr>
            <p:cNvPr id="5" name="Grafika 4">
              <a:extLst>
                <a:ext uri="{FF2B5EF4-FFF2-40B4-BE49-F238E27FC236}">
                  <a16:creationId xmlns:a16="http://schemas.microsoft.com/office/drawing/2014/main" id="{EE34A075-1A42-7D57-7FC4-F9284C994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01578" y="4217174"/>
              <a:ext cx="571500" cy="571500"/>
            </a:xfrm>
            <a:prstGeom prst="rect">
              <a:avLst/>
            </a:prstGeom>
          </p:spPr>
        </p:pic>
        <p:sp>
          <p:nvSpPr>
            <p:cNvPr id="15" name="Symbol zastępczy zawartości 2">
              <a:extLst>
                <a:ext uri="{FF2B5EF4-FFF2-40B4-BE49-F238E27FC236}">
                  <a16:creationId xmlns:a16="http://schemas.microsoft.com/office/drawing/2014/main" id="{795081CC-F19C-48D2-F286-381214CB2891}"/>
                </a:ext>
              </a:extLst>
            </p:cNvPr>
            <p:cNvSpPr txBox="1">
              <a:spLocks/>
            </p:cNvSpPr>
            <p:nvPr/>
          </p:nvSpPr>
          <p:spPr>
            <a:xfrm>
              <a:off x="3506927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Access breakthrough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CERN technologies</a:t>
              </a: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31EDD97-4B78-322F-B4BD-F6CCE1C03F31}"/>
              </a:ext>
            </a:extLst>
          </p:cNvPr>
          <p:cNvGrpSpPr/>
          <p:nvPr/>
        </p:nvGrpSpPr>
        <p:grpSpPr>
          <a:xfrm>
            <a:off x="4648813" y="2980995"/>
            <a:ext cx="1770602" cy="1260349"/>
            <a:chOff x="6243420" y="4217174"/>
            <a:chExt cx="2360803" cy="1680465"/>
          </a:xfrm>
        </p:grpSpPr>
        <p:pic>
          <p:nvPicPr>
            <p:cNvPr id="13" name="Grafika 12">
              <a:extLst>
                <a:ext uri="{FF2B5EF4-FFF2-40B4-BE49-F238E27FC236}">
                  <a16:creationId xmlns:a16="http://schemas.microsoft.com/office/drawing/2014/main" id="{FBEDD866-E28D-F697-3A4F-B64017D26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38070" y="4217174"/>
              <a:ext cx="571500" cy="571500"/>
            </a:xfrm>
            <a:prstGeom prst="rect">
              <a:avLst/>
            </a:prstGeom>
          </p:spPr>
        </p:pic>
        <p:sp>
          <p:nvSpPr>
            <p:cNvPr id="16" name="Symbol zastępczy zawartości 2">
              <a:extLst>
                <a:ext uri="{FF2B5EF4-FFF2-40B4-BE49-F238E27FC236}">
                  <a16:creationId xmlns:a16="http://schemas.microsoft.com/office/drawing/2014/main" id="{4EB0E95E-DEFA-15A0-F6AE-A4891F2A505E}"/>
                </a:ext>
              </a:extLst>
            </p:cNvPr>
            <p:cNvSpPr txBox="1">
              <a:spLocks/>
            </p:cNvSpPr>
            <p:nvPr/>
          </p:nvSpPr>
          <p:spPr>
            <a:xfrm>
              <a:off x="6243420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Get 0% equity,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express agreements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CD92D660-9EB2-5DDA-3EB5-025DAE229DE9}"/>
              </a:ext>
            </a:extLst>
          </p:cNvPr>
          <p:cNvGrpSpPr/>
          <p:nvPr/>
        </p:nvGrpSpPr>
        <p:grpSpPr>
          <a:xfrm>
            <a:off x="6684307" y="2980995"/>
            <a:ext cx="1770602" cy="1260349"/>
            <a:chOff x="8912408" y="3974660"/>
            <a:chExt cx="2360803" cy="1680465"/>
          </a:xfrm>
        </p:grpSpPr>
        <p:sp>
          <p:nvSpPr>
            <p:cNvPr id="17" name="Symbol zastępczy zawartości 2">
              <a:extLst>
                <a:ext uri="{FF2B5EF4-FFF2-40B4-BE49-F238E27FC236}">
                  <a16:creationId xmlns:a16="http://schemas.microsoft.com/office/drawing/2014/main" id="{36EAAD27-974E-F88B-18FA-038A3732BB7F}"/>
                </a:ext>
              </a:extLst>
            </p:cNvPr>
            <p:cNvSpPr txBox="1">
              <a:spLocks/>
            </p:cNvSpPr>
            <p:nvPr/>
          </p:nvSpPr>
          <p:spPr>
            <a:xfrm>
              <a:off x="8912408" y="4755125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2% royalty only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revenues higher than 1MCHF</a:t>
              </a:r>
            </a:p>
          </p:txBody>
        </p:sp>
        <p:pic>
          <p:nvPicPr>
            <p:cNvPr id="10" name="Grafika 9">
              <a:extLst>
                <a:ext uri="{FF2B5EF4-FFF2-40B4-BE49-F238E27FC236}">
                  <a16:creationId xmlns:a16="http://schemas.microsoft.com/office/drawing/2014/main" id="{DC59B895-5FC6-74D4-00E8-822BB3BCC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807056" y="3974660"/>
              <a:ext cx="609600" cy="571500"/>
            </a:xfrm>
            <a:prstGeom prst="rect">
              <a:avLst/>
            </a:prstGeom>
          </p:spPr>
        </p:pic>
      </p:grpSp>
      <p:pic>
        <p:nvPicPr>
          <p:cNvPr id="11" name="Obraz 10" descr="Obraz zawierający Grafika, krąg, Czcionka, logo&#10;&#10;Opis wygenerowany automatycznie">
            <a:extLst>
              <a:ext uri="{FF2B5EF4-FFF2-40B4-BE49-F238E27FC236}">
                <a16:creationId xmlns:a16="http://schemas.microsoft.com/office/drawing/2014/main" id="{457F8C3D-7785-2BB7-5499-E68EAF38B63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959" y="715588"/>
            <a:ext cx="5051266" cy="210868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EDB54-CAD5-FBF2-07A3-04E12618B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C6630-C26B-DBAA-DDC7-BE0F370C4D9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pPr/>
              <a:t>16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293682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2A9F7-B3F9-C6C8-E9A9-ACA789A34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>
            <a:extLst>
              <a:ext uri="{FF2B5EF4-FFF2-40B4-BE49-F238E27FC236}">
                <a16:creationId xmlns:a16="http://schemas.microsoft.com/office/drawing/2014/main" id="{957A66F3-1EF0-DECB-12B9-E3098D9B11A4}"/>
              </a:ext>
            </a:extLst>
          </p:cNvPr>
          <p:cNvSpPr/>
          <p:nvPr/>
        </p:nvSpPr>
        <p:spPr>
          <a:xfrm>
            <a:off x="129692" y="21293"/>
            <a:ext cx="8569520" cy="529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3486" tIns="33486" rIns="33486" bIns="33486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US" sz="3000" b="1" dirty="0">
                <a:solidFill>
                  <a:schemeClr val="tx1"/>
                </a:solidFill>
                <a:latin typeface="Helvetica" pitchFamily="2" charset="0"/>
                <a:ea typeface="Helvetica Neue" charset="0"/>
                <a:cs typeface="Helvetica Neue" charset="0"/>
              </a:rPr>
              <a:t>Our mission</a:t>
            </a:r>
            <a:endParaRPr sz="3000" b="1" dirty="0">
              <a:solidFill>
                <a:schemeClr val="tx1"/>
              </a:solidFill>
              <a:latin typeface="Helvetica" pitchFamily="2" charset="0"/>
              <a:ea typeface="Helvetica Neue" charset="0"/>
              <a:cs typeface="Helvetica Neue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7A6A04-A9A9-654A-8751-192B2F6281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0CD94D-DCFE-AF44-EA40-BF5F4C65AAC7}"/>
              </a:ext>
            </a:extLst>
          </p:cNvPr>
          <p:cNvCxnSpPr/>
          <p:nvPr/>
        </p:nvCxnSpPr>
        <p:spPr>
          <a:xfrm>
            <a:off x="233774" y="616311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2817BE1-74D0-E63A-3E55-03E5303C8576}"/>
              </a:ext>
            </a:extLst>
          </p:cNvPr>
          <p:cNvSpPr/>
          <p:nvPr/>
        </p:nvSpPr>
        <p:spPr>
          <a:xfrm>
            <a:off x="121626" y="760041"/>
            <a:ext cx="89007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  <a:effectLst/>
              </a:rPr>
              <a:t>Accelerate innovation, primarily in the CERN Member and Associate Member States, through: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2D7845-3629-F317-99EE-CF98DC9B5AC9}"/>
              </a:ext>
            </a:extLst>
          </p:cNvPr>
          <p:cNvSpPr/>
          <p:nvPr/>
        </p:nvSpPr>
        <p:spPr>
          <a:xfrm>
            <a:off x="668374" y="1165352"/>
            <a:ext cx="7176589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rgbClr val="305D96"/>
                </a:solidFill>
              </a:rPr>
              <a:t>identifying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b="1" dirty="0">
                <a:solidFill>
                  <a:srgbClr val="305D96"/>
                </a:solidFill>
              </a:rPr>
              <a:t>unmet needs </a:t>
            </a:r>
            <a:r>
              <a:rPr lang="en-GB" sz="1600" b="1" dirty="0">
                <a:solidFill>
                  <a:schemeClr val="tx1"/>
                </a:solidFill>
              </a:rPr>
              <a:t>and </a:t>
            </a:r>
            <a:r>
              <a:rPr lang="en-GB" sz="1600" b="1" dirty="0">
                <a:solidFill>
                  <a:srgbClr val="305D96"/>
                </a:solidFill>
              </a:rPr>
              <a:t>shaping innovation partnerships </a:t>
            </a:r>
            <a:r>
              <a:rPr lang="en-GB" sz="1600" b="1" dirty="0">
                <a:solidFill>
                  <a:schemeClr val="tx1"/>
                </a:solidFill>
              </a:rPr>
              <a:t>in selected</a:t>
            </a:r>
          </a:p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domains together with startups, industry and institutes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B19E9A-3B0D-94C7-9A86-4AAC479367DF}"/>
              </a:ext>
            </a:extLst>
          </p:cNvPr>
          <p:cNvSpPr/>
          <p:nvPr/>
        </p:nvSpPr>
        <p:spPr>
          <a:xfrm>
            <a:off x="668374" y="1826083"/>
            <a:ext cx="8900748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ensuring the effective </a:t>
            </a:r>
            <a:r>
              <a:rPr lang="en-GB" sz="1600" b="1" dirty="0">
                <a:solidFill>
                  <a:srgbClr val="305D96"/>
                </a:solidFill>
              </a:rPr>
              <a:t>transfer </a:t>
            </a:r>
            <a:r>
              <a:rPr lang="en-GB" sz="1600" b="1" dirty="0">
                <a:solidFill>
                  <a:schemeClr val="tx1"/>
                </a:solidFill>
              </a:rPr>
              <a:t>of its </a:t>
            </a:r>
            <a:r>
              <a:rPr lang="en-GB" sz="1600" b="1" dirty="0">
                <a:solidFill>
                  <a:srgbClr val="305D96"/>
                </a:solidFill>
              </a:rPr>
              <a:t>technology </a:t>
            </a:r>
            <a:r>
              <a:rPr lang="en-GB" sz="1600" b="1" dirty="0">
                <a:solidFill>
                  <a:schemeClr val="tx1"/>
                </a:solidFill>
              </a:rPr>
              <a:t>and</a:t>
            </a:r>
            <a:r>
              <a:rPr lang="en-GB" sz="1600" b="1" dirty="0">
                <a:solidFill>
                  <a:srgbClr val="305D96"/>
                </a:solidFill>
              </a:rPr>
              <a:t> know-how </a:t>
            </a:r>
            <a:br>
              <a:rPr lang="en-GB" sz="1600" b="1" dirty="0">
                <a:solidFill>
                  <a:srgbClr val="305D96"/>
                </a:solidFill>
              </a:rPr>
            </a:br>
            <a:r>
              <a:rPr lang="en-GB" sz="1600" b="1" dirty="0">
                <a:solidFill>
                  <a:schemeClr val="tx1"/>
                </a:solidFill>
              </a:rPr>
              <a:t>to societal applications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D8651803-0AA0-B013-6A64-5D259397D902}"/>
              </a:ext>
            </a:extLst>
          </p:cNvPr>
          <p:cNvSpPr/>
          <p:nvPr/>
        </p:nvSpPr>
        <p:spPr bwMode="auto">
          <a:xfrm>
            <a:off x="229217" y="1323413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F4E64-77C7-BD8E-08AB-DD76B296C4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17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3FD6-E06C-59CC-0620-D66F239A1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2A5138-7361-002D-666F-C2144DC7F997}"/>
              </a:ext>
            </a:extLst>
          </p:cNvPr>
          <p:cNvSpPr/>
          <p:nvPr/>
        </p:nvSpPr>
        <p:spPr>
          <a:xfrm>
            <a:off x="668374" y="2485044"/>
            <a:ext cx="7322417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maintaining </a:t>
            </a:r>
            <a:r>
              <a:rPr lang="en-GB" sz="1600" b="1" dirty="0">
                <a:solidFill>
                  <a:srgbClr val="305D96"/>
                </a:solidFill>
              </a:rPr>
              <a:t>a strong and diverse IP portfolio</a:t>
            </a:r>
            <a:r>
              <a:rPr lang="en-GB" sz="1600" b="1" dirty="0">
                <a:solidFill>
                  <a:schemeClr val="tx1"/>
                </a:solidFill>
              </a:rPr>
              <a:t>, and </a:t>
            </a:r>
            <a:r>
              <a:rPr lang="en-GB" sz="1600" b="1" dirty="0">
                <a:solidFill>
                  <a:srgbClr val="305D96"/>
                </a:solidFill>
              </a:rPr>
              <a:t>scouting</a:t>
            </a:r>
            <a:r>
              <a:rPr lang="en-GB" sz="1600" b="1" dirty="0">
                <a:solidFill>
                  <a:schemeClr val="tx1"/>
                </a:solidFill>
              </a:rPr>
              <a:t> for innovative and potentially disruptive technologies and know-how at CERN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AD3B8-E91A-417A-92B0-2001E151F0D3}"/>
              </a:ext>
            </a:extLst>
          </p:cNvPr>
          <p:cNvSpPr/>
          <p:nvPr/>
        </p:nvSpPr>
        <p:spPr>
          <a:xfrm>
            <a:off x="668374" y="3247746"/>
            <a:ext cx="7064510" cy="315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enabling </a:t>
            </a:r>
            <a:r>
              <a:rPr lang="en-GB" sz="1600" b="1" dirty="0">
                <a:solidFill>
                  <a:srgbClr val="305D96"/>
                </a:solidFill>
              </a:rPr>
              <a:t>economic growth </a:t>
            </a:r>
            <a:r>
              <a:rPr lang="en-GB" sz="1600" b="1" dirty="0">
                <a:solidFill>
                  <a:schemeClr val="tx1"/>
                </a:solidFill>
              </a:rPr>
              <a:t>for startups and established businesses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44D413-C0A8-5AA2-E249-9FB81C05A89F}"/>
              </a:ext>
            </a:extLst>
          </p:cNvPr>
          <p:cNvSpPr/>
          <p:nvPr/>
        </p:nvSpPr>
        <p:spPr>
          <a:xfrm>
            <a:off x="668374" y="3871493"/>
            <a:ext cx="6396294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increasing </a:t>
            </a:r>
            <a:r>
              <a:rPr lang="en-GB" sz="1600" b="1" dirty="0">
                <a:solidFill>
                  <a:srgbClr val="305D96"/>
                </a:solidFill>
              </a:rPr>
              <a:t>political support </a:t>
            </a:r>
            <a:r>
              <a:rPr lang="en-GB" sz="1600" b="1" dirty="0">
                <a:solidFill>
                  <a:schemeClr val="tx1"/>
                </a:solidFill>
              </a:rPr>
              <a:t>and </a:t>
            </a:r>
            <a:r>
              <a:rPr lang="en-GB" sz="1600" b="1" dirty="0">
                <a:solidFill>
                  <a:srgbClr val="305D96"/>
                </a:solidFill>
              </a:rPr>
              <a:t>funding opportunities </a:t>
            </a:r>
            <a:r>
              <a:rPr lang="en-GB" sz="1600" b="1" dirty="0">
                <a:solidFill>
                  <a:schemeClr val="tx1"/>
                </a:solidFill>
              </a:rPr>
              <a:t>for knowledge transfer activities at CERN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1EA83D86-94D0-FBC2-6518-040B2A57E1AF}"/>
              </a:ext>
            </a:extLst>
          </p:cNvPr>
          <p:cNvSpPr/>
          <p:nvPr/>
        </p:nvSpPr>
        <p:spPr bwMode="auto">
          <a:xfrm>
            <a:off x="229217" y="1984144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6D0A1D9E-9931-FCD4-1A90-6226A7051F72}"/>
              </a:ext>
            </a:extLst>
          </p:cNvPr>
          <p:cNvSpPr/>
          <p:nvPr/>
        </p:nvSpPr>
        <p:spPr bwMode="auto">
          <a:xfrm>
            <a:off x="229217" y="4029554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3346B9F5-6728-4B06-295C-D404642162F4}"/>
              </a:ext>
            </a:extLst>
          </p:cNvPr>
          <p:cNvSpPr/>
          <p:nvPr/>
        </p:nvSpPr>
        <p:spPr bwMode="auto">
          <a:xfrm>
            <a:off x="229217" y="2643105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D358F81B-FCE0-3DF5-38B1-4F153FC220EA}"/>
              </a:ext>
            </a:extLst>
          </p:cNvPr>
          <p:cNvSpPr/>
          <p:nvPr/>
        </p:nvSpPr>
        <p:spPr bwMode="auto">
          <a:xfrm>
            <a:off x="229217" y="3295007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323326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235199" y="138523"/>
            <a:ext cx="7569913" cy="529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3486" tIns="33486" rIns="33486" bIns="33486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US" sz="3000" b="1" dirty="0">
                <a:solidFill>
                  <a:schemeClr val="tx1"/>
                </a:solidFill>
                <a:latin typeface="Helvetica" pitchFamily="2" charset="0"/>
                <a:ea typeface="Helvetica Neue" charset="0"/>
                <a:cs typeface="Helvetica Neue" charset="0"/>
              </a:rPr>
              <a:t>CERN Knowledge Transfer vision</a:t>
            </a:r>
            <a:endParaRPr sz="3000" b="1" dirty="0">
              <a:solidFill>
                <a:schemeClr val="tx1"/>
              </a:solidFill>
              <a:latin typeface="Helvetica" pitchFamily="2" charset="0"/>
              <a:ea typeface="Helvetica Neue" charset="0"/>
              <a:cs typeface="Helvetica Neue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8B7D8DF-DF79-8241-962E-3DE7E1D338D5}"/>
              </a:ext>
            </a:extLst>
          </p:cNvPr>
          <p:cNvCxnSpPr/>
          <p:nvPr/>
        </p:nvCxnSpPr>
        <p:spPr>
          <a:xfrm>
            <a:off x="339281" y="733541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5A560D7-97AA-1C47-9695-800ACE4F7AD1}"/>
              </a:ext>
            </a:extLst>
          </p:cNvPr>
          <p:cNvSpPr/>
          <p:nvPr/>
        </p:nvSpPr>
        <p:spPr>
          <a:xfrm>
            <a:off x="169640" y="1321869"/>
            <a:ext cx="8860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base"/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Our vision is for CERN to be a world-recognised actor </a:t>
            </a:r>
            <a:b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in achieving a society that</a:t>
            </a:r>
            <a:r>
              <a:rPr lang="en-GB" sz="2400" dirty="0">
                <a:solidFill>
                  <a:srgbClr val="242424"/>
                </a:solidFill>
                <a:latin typeface="+mj-lt"/>
              </a:rPr>
              <a:t> </a:t>
            </a: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can collaboratively harness</a:t>
            </a:r>
            <a:b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basic research’s inventiveness, know-how, and</a:t>
            </a:r>
            <a:r>
              <a:rPr lang="en-GB" sz="2400" dirty="0">
                <a:solidFill>
                  <a:srgbClr val="242424"/>
                </a:solidFill>
                <a:latin typeface="+mj-lt"/>
              </a:rPr>
              <a:t> </a:t>
            </a: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technology </a:t>
            </a:r>
            <a:b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to tackle the most pressing global challenges</a:t>
            </a:r>
            <a:endParaRPr lang="en-GB" sz="2400" b="0" u="none" strike="noStrike" dirty="0">
              <a:solidFill>
                <a:srgbClr val="242424"/>
              </a:solidFill>
              <a:effectLst/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24403-8AA2-8E4A-B0B6-6AD51F177BF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18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5888-D306-C747-BD64-76D95F6F0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372395226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7477B5-C6A7-0848-A99A-9BCF6EA388BB}"/>
              </a:ext>
            </a:extLst>
          </p:cNvPr>
          <p:cNvSpPr/>
          <p:nvPr/>
        </p:nvSpPr>
        <p:spPr>
          <a:xfrm>
            <a:off x="0" y="3913632"/>
            <a:ext cx="9143999" cy="792000"/>
          </a:xfrm>
          <a:prstGeom prst="rect">
            <a:avLst/>
          </a:prstGeom>
          <a:solidFill>
            <a:srgbClr val="2F5D9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FR" sz="1800" dirty="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D0390C-97A0-3849-BD59-B96965020C58}"/>
              </a:ext>
            </a:extLst>
          </p:cNvPr>
          <p:cNvSpPr/>
          <p:nvPr/>
        </p:nvSpPr>
        <p:spPr>
          <a:xfrm>
            <a:off x="2725615" y="4174974"/>
            <a:ext cx="6198576" cy="530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24" dirty="0">
                <a:solidFill>
                  <a:srgbClr val="41C0C3"/>
                </a:solidFill>
              </a:rPr>
              <a:t>Follow us on LinkedIn </a:t>
            </a:r>
          </a:p>
          <a:p>
            <a:pPr algn="r"/>
            <a:r>
              <a:rPr lang="en-GB" sz="1424" dirty="0">
                <a:solidFill>
                  <a:srgbClr val="41C0C3"/>
                </a:solidFill>
              </a:rPr>
              <a:t>https://</a:t>
            </a:r>
            <a:r>
              <a:rPr lang="en-GB" sz="1424" dirty="0" err="1">
                <a:solidFill>
                  <a:srgbClr val="41C0C3"/>
                </a:solidFill>
              </a:rPr>
              <a:t>www.linkedin.com</a:t>
            </a:r>
            <a:r>
              <a:rPr lang="en-GB" sz="1424" dirty="0">
                <a:solidFill>
                  <a:srgbClr val="41C0C3"/>
                </a:solidFill>
              </a:rPr>
              <a:t>/showcase/</a:t>
            </a:r>
            <a:r>
              <a:rPr lang="en-GB" sz="1424" dirty="0" err="1">
                <a:solidFill>
                  <a:srgbClr val="41C0C3"/>
                </a:solidFill>
              </a:rPr>
              <a:t>cern</a:t>
            </a:r>
            <a:r>
              <a:rPr lang="en-GB" sz="1424" dirty="0">
                <a:solidFill>
                  <a:srgbClr val="41C0C3"/>
                </a:solidFill>
              </a:rPr>
              <a:t>-innovation-partnerships/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87216-5898-11AC-16D2-62C924D723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59" t="15253" r="4073" b="7933"/>
          <a:stretch/>
        </p:blipFill>
        <p:spPr>
          <a:xfrm>
            <a:off x="219809" y="1"/>
            <a:ext cx="7324545" cy="3913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CB0D4F-8D94-A040-91F2-BA16BA402E01}"/>
              </a:ext>
            </a:extLst>
          </p:cNvPr>
          <p:cNvSpPr txBox="1"/>
          <p:nvPr/>
        </p:nvSpPr>
        <p:spPr>
          <a:xfrm rot="16200000">
            <a:off x="5697641" y="1787540"/>
            <a:ext cx="461596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FR" sz="1600" dirty="0">
                <a:solidFill>
                  <a:srgbClr val="0BF4CD"/>
                </a:solidFill>
              </a:rPr>
              <a:t>https://report2023-kt.web.cern.ch</a:t>
            </a:r>
          </a:p>
        </p:txBody>
      </p:sp>
    </p:spTree>
    <p:extLst>
      <p:ext uri="{BB962C8B-B14F-4D97-AF65-F5344CB8AC3E}">
        <p14:creationId xmlns:p14="http://schemas.microsoft.com/office/powerpoint/2010/main" val="26412193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BB29-FF62-3145-8EDF-94E32636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C436-309F-AD47-B643-9F1D2EFB92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2</a:t>
            </a:fld>
            <a:endParaRPr lang="en-FR" dirty="0"/>
          </a:p>
        </p:txBody>
      </p:sp>
      <p:pic>
        <p:nvPicPr>
          <p:cNvPr id="5" name="Picture Placeholder 17">
            <a:extLst>
              <a:ext uri="{FF2B5EF4-FFF2-40B4-BE49-F238E27FC236}">
                <a16:creationId xmlns:a16="http://schemas.microsoft.com/office/drawing/2014/main" id="{757DAC40-62E3-4006-4118-441ED5D897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8072"/>
            <a:ext cx="9203212" cy="3999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7BDDB7-901F-C548-0170-3F13ADDF163C}"/>
              </a:ext>
            </a:extLst>
          </p:cNvPr>
          <p:cNvSpPr txBox="1"/>
          <p:nvPr/>
        </p:nvSpPr>
        <p:spPr>
          <a:xfrm>
            <a:off x="2358059" y="4353045"/>
            <a:ext cx="6320102" cy="207749"/>
          </a:xfrm>
          <a:prstGeom prst="rect">
            <a:avLst/>
          </a:prstGeom>
          <a:solidFill>
            <a:srgbClr val="2F2F2F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1"/>
                </a:solidFill>
              </a:rPr>
              <a:t>François Englert and Peter Higgs. With Robert </a:t>
            </a:r>
            <a:r>
              <a:rPr lang="en-US" sz="750" dirty="0" err="1">
                <a:solidFill>
                  <a:schemeClr val="bg1"/>
                </a:solidFill>
              </a:rPr>
              <a:t>Brout</a:t>
            </a:r>
            <a:r>
              <a:rPr lang="en-US" sz="750" dirty="0">
                <a:solidFill>
                  <a:schemeClr val="bg1"/>
                </a:solidFill>
              </a:rPr>
              <a:t>, they proposed the mechanism in 1964.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C4D23E4-A5BD-3082-EB6D-6EC115943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96" y="9480"/>
            <a:ext cx="8893207" cy="548707"/>
          </a:xfrm>
        </p:spPr>
        <p:txBody>
          <a:bodyPr>
            <a:normAutofit fontScale="90000"/>
          </a:bodyPr>
          <a:lstStyle/>
          <a:p>
            <a:r>
              <a:rPr lang="en-US" b="0" dirty="0">
                <a:solidFill>
                  <a:schemeClr val="bg1"/>
                </a:solidFill>
                <a:latin typeface="+mj-lt"/>
              </a:rPr>
              <a:t>CERN: where the Higgs boson was discovered</a:t>
            </a:r>
            <a:endParaRPr lang="fr-FR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506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A800CC-0612-E643-8F57-406B3655A7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04" y="0"/>
            <a:ext cx="7739992" cy="466295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BB29-FF62-3145-8EDF-94E32636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C436-309F-AD47-B643-9F1D2EFB92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3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77120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physics technologies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00" y="1529660"/>
            <a:ext cx="2970000" cy="2459360"/>
          </a:xfrm>
        </p:spPr>
      </p:pic>
      <p:sp>
        <p:nvSpPr>
          <p:cNvPr id="16" name="ZoneTexte 15"/>
          <p:cNvSpPr txBox="1"/>
          <p:nvPr/>
        </p:nvSpPr>
        <p:spPr>
          <a:xfrm>
            <a:off x="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08700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7400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7000" y="1529660"/>
            <a:ext cx="2970000" cy="2459360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9660"/>
            <a:ext cx="2970000" cy="245936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FBE4D5-2B37-468A-B0F0-989B3703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Manuela.Cirilli@cern.ch</a:t>
            </a:r>
          </a:p>
        </p:txBody>
      </p:sp>
    </p:spTree>
    <p:extLst>
      <p:ext uri="{BB962C8B-B14F-4D97-AF65-F5344CB8AC3E}">
        <p14:creationId xmlns:p14="http://schemas.microsoft.com/office/powerpoint/2010/main" val="117538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37358-1A2F-6B13-65B7-BEE71F156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15935-1BE1-7A28-88C9-000C84A6155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5</a:t>
            </a:fld>
            <a:endParaRPr lang="en-FR" dirty="0"/>
          </a:p>
        </p:txBody>
      </p:sp>
      <p:pic>
        <p:nvPicPr>
          <p:cNvPr id="5" name="Slicethrough_Z_NoLens.m4v" descr="Slicethrough_Z_NoLens.m4v">
            <a:hlinkClick r:id="" action="ppaction://media"/>
            <a:extLst>
              <a:ext uri="{FF2B5EF4-FFF2-40B4-BE49-F238E27FC236}">
                <a16:creationId xmlns:a16="http://schemas.microsoft.com/office/drawing/2014/main" id="{F95B9A11-103A-BA68-645F-77391879F6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634EEC-3419-096C-D738-24252DFDA8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40" y="4157241"/>
            <a:ext cx="1334386" cy="634708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5FBB966D-C278-26F3-A7E4-78A8E45E9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248" y="4028729"/>
            <a:ext cx="1596474" cy="63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53284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9C0176C-67BE-B543-AA90-B159CAB0B4E7}"/>
              </a:ext>
            </a:extLst>
          </p:cNvPr>
          <p:cNvSpPr txBox="1">
            <a:spLocks/>
          </p:cNvSpPr>
          <p:nvPr/>
        </p:nvSpPr>
        <p:spPr>
          <a:xfrm>
            <a:off x="0" y="50105"/>
            <a:ext cx="9057928" cy="72417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pitchFamily="2" charset="0"/>
                <a:ea typeface="+mj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US" sz="2100" dirty="0">
                <a:solidFill>
                  <a:schemeClr val="tx1"/>
                </a:solidFill>
              </a:rPr>
              <a:t>Hadron therapy: cancer radiotherapy with protons and other 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9842C-D3CC-B249-B6AC-FA2CDC3798CB}"/>
              </a:ext>
            </a:extLst>
          </p:cNvPr>
          <p:cNvSpPr txBox="1"/>
          <p:nvPr/>
        </p:nvSpPr>
        <p:spPr>
          <a:xfrm>
            <a:off x="86072" y="501054"/>
            <a:ext cx="6502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>
                <a:solidFill>
                  <a:srgbClr val="2C8486"/>
                </a:solidFill>
              </a:rPr>
              <a:t>Active since the 1990s:</a:t>
            </a:r>
          </a:p>
          <a:p>
            <a:pPr algn="l"/>
            <a:r>
              <a:rPr lang="en-US" sz="1500" dirty="0"/>
              <a:t>- synchrotrons for C-ion therapy</a:t>
            </a:r>
          </a:p>
          <a:p>
            <a:pPr algn="l"/>
            <a:r>
              <a:rPr lang="en-US" sz="1500" dirty="0"/>
              <a:t>- linear accelerators for innovative proton and Carbon ion therapy systems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D17197B-D984-D84C-8D95-FE5A1B1018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</p:spPr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81A448-F1DD-0CF2-FD56-30FCCA9A1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0119" y="1744888"/>
            <a:ext cx="3490447" cy="232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8A5A62C-BE1D-99D7-C671-E3292D855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277" y="1744888"/>
            <a:ext cx="3494765" cy="232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28744B-BAEB-E0E8-1401-C3F7BB1F6654}"/>
              </a:ext>
            </a:extLst>
          </p:cNvPr>
          <p:cNvSpPr txBox="1"/>
          <p:nvPr/>
        </p:nvSpPr>
        <p:spPr>
          <a:xfrm>
            <a:off x="310277" y="4156443"/>
            <a:ext cx="3002727" cy="3231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500" dirty="0"/>
              <a:t>4400 patients treated 2011-2022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9E9D15-8AC6-35BA-A1A6-88121F5C911B}"/>
              </a:ext>
            </a:extLst>
          </p:cNvPr>
          <p:cNvSpPr txBox="1"/>
          <p:nvPr/>
        </p:nvSpPr>
        <p:spPr>
          <a:xfrm>
            <a:off x="4980119" y="4201200"/>
            <a:ext cx="3002727" cy="3231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500" dirty="0"/>
              <a:t>1680 patients treated 2017-2022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B997AB-BB0E-03F5-7A8F-5AC77DEBF2D3}"/>
              </a:ext>
            </a:extLst>
          </p:cNvPr>
          <p:cNvSpPr txBox="1"/>
          <p:nvPr/>
        </p:nvSpPr>
        <p:spPr>
          <a:xfrm>
            <a:off x="86071" y="1353804"/>
            <a:ext cx="70080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>
                <a:solidFill>
                  <a:srgbClr val="2C8486"/>
                </a:solidFill>
              </a:rPr>
              <a:t>Recent years: </a:t>
            </a:r>
            <a:r>
              <a:rPr lang="en-US" sz="1500" dirty="0"/>
              <a:t>focus on innovative technologies for multi-ion therapy</a:t>
            </a:r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3AFBFE85-81FB-FB8B-0EDC-AEA929F04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643" y="3429054"/>
            <a:ext cx="1590437" cy="498590"/>
          </a:xfrm>
          <a:prstGeom prst="rect">
            <a:avLst/>
          </a:prstGeom>
        </p:spPr>
      </p:pic>
      <p:pic>
        <p:nvPicPr>
          <p:cNvPr id="14" name="Immagine 9" descr="Immagine che contiene logo&#10;&#10;Descrizione generata automaticamente">
            <a:extLst>
              <a:ext uri="{FF2B5EF4-FFF2-40B4-BE49-F238E27FC236}">
                <a16:creationId xmlns:a16="http://schemas.microsoft.com/office/drawing/2014/main" id="{BF5AC006-8743-ECD2-63CF-7D2F12CF55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47" y="3191007"/>
            <a:ext cx="736636" cy="7366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02F5B8-E8CE-353B-F6A3-6F0AD008F19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830166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24292-79A3-D04F-BB54-DABD09D2C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06461" y="6014087"/>
            <a:ext cx="3086100" cy="273844"/>
          </a:xfrm>
        </p:spPr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AA5EC8-86B0-BB45-88A4-1E3512D4ED5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706858" y="603948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7</a:t>
            </a:fld>
            <a:endParaRPr lang="en-FR" dirty="0"/>
          </a:p>
        </p:txBody>
      </p:sp>
      <p:pic>
        <p:nvPicPr>
          <p:cNvPr id="6" name="Picture 5" descr="CCC-v2016.png">
            <a:extLst>
              <a:ext uri="{FF2B5EF4-FFF2-40B4-BE49-F238E27FC236}">
                <a16:creationId xmlns:a16="http://schemas.microsoft.com/office/drawing/2014/main" id="{A641159A-0430-344B-AEF4-38BAFBA52E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15" y="1055413"/>
            <a:ext cx="3196082" cy="20619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AEC1D1E-CA9E-804F-8CA8-E3AAC26B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81561" y="248226"/>
            <a:ext cx="6170141" cy="0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DDEF80-2A29-F743-A751-A473EF8A2827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192853">
            <a:off x="3382681" y="1839724"/>
            <a:ext cx="2326310" cy="2134931"/>
          </a:xfrm>
          <a:prstGeom prst="snip1Rect">
            <a:avLst>
              <a:gd name="adj" fmla="val 12001"/>
            </a:avLst>
          </a:prstGeom>
          <a:noFill/>
          <a:ln>
            <a:noFill/>
          </a:ln>
        </p:spPr>
      </p:pic>
      <p:sp>
        <p:nvSpPr>
          <p:cNvPr id="10" name="Text Box 22">
            <a:extLst>
              <a:ext uri="{FF2B5EF4-FFF2-40B4-BE49-F238E27FC236}">
                <a16:creationId xmlns:a16="http://schemas.microsoft.com/office/drawing/2014/main" id="{023CFEA7-BAC2-6D42-BBF5-53B33CC80FB5}"/>
              </a:ext>
            </a:extLst>
          </p:cNvPr>
          <p:cNvSpPr txBox="1"/>
          <p:nvPr/>
        </p:nvSpPr>
        <p:spPr>
          <a:xfrm>
            <a:off x="422843" y="4143803"/>
            <a:ext cx="2265785" cy="386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rtlCol="0">
            <a:noAutofit/>
          </a:bodyPr>
          <a:lstStyle/>
          <a:p>
            <a:r>
              <a:rPr lang="en-US" sz="1424" b="1" kern="1200" dirty="0">
                <a:latin typeface="Calibri" panose="020F0502020204030204" pitchFamily="34" charset="0"/>
                <a:ea typeface="Times New Roman" panose="02020603050405020304" pitchFamily="18" charset="0"/>
              </a:rPr>
              <a:t>MEDICIS</a:t>
            </a:r>
            <a:r>
              <a:rPr lang="en-GB" sz="1424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24" b="1" kern="1200" dirty="0">
                <a:latin typeface="Calibri" panose="020F0502020204030204" pitchFamily="34" charset="0"/>
                <a:ea typeface="Times New Roman" panose="02020603050405020304" pitchFamily="18" charset="0"/>
              </a:rPr>
              <a:t>Laboratory</a:t>
            </a:r>
            <a:endParaRPr lang="en-GB" sz="1424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EE2CE8F-823B-C54D-99B2-9A2BFEF6A535}"/>
              </a:ext>
            </a:extLst>
          </p:cNvPr>
          <p:cNvSpPr/>
          <p:nvPr/>
        </p:nvSpPr>
        <p:spPr>
          <a:xfrm rot="19192853">
            <a:off x="4191464" y="1984505"/>
            <a:ext cx="1240699" cy="1735371"/>
          </a:xfrm>
          <a:custGeom>
            <a:avLst/>
            <a:gdLst>
              <a:gd name="connsiteX0" fmla="*/ 3657600 w 3657600"/>
              <a:gd name="connsiteY0" fmla="*/ 0 h 3730752"/>
              <a:gd name="connsiteX1" fmla="*/ 1645920 w 3657600"/>
              <a:gd name="connsiteY1" fmla="*/ 1920240 h 3730752"/>
              <a:gd name="connsiteX2" fmla="*/ 731520 w 3657600"/>
              <a:gd name="connsiteY2" fmla="*/ 1920240 h 3730752"/>
              <a:gd name="connsiteX3" fmla="*/ 713232 w 3657600"/>
              <a:gd name="connsiteY3" fmla="*/ 1627632 h 3730752"/>
              <a:gd name="connsiteX4" fmla="*/ 274320 w 3657600"/>
              <a:gd name="connsiteY4" fmla="*/ 1627632 h 3730752"/>
              <a:gd name="connsiteX5" fmla="*/ 329184 w 3657600"/>
              <a:gd name="connsiteY5" fmla="*/ 3730752 h 3730752"/>
              <a:gd name="connsiteX6" fmla="*/ 109728 w 3657600"/>
              <a:gd name="connsiteY6" fmla="*/ 3675888 h 3730752"/>
              <a:gd name="connsiteX7" fmla="*/ 329184 w 3657600"/>
              <a:gd name="connsiteY7" fmla="*/ 3694176 h 3730752"/>
              <a:gd name="connsiteX8" fmla="*/ 329184 w 3657600"/>
              <a:gd name="connsiteY8" fmla="*/ 3456432 h 3730752"/>
              <a:gd name="connsiteX9" fmla="*/ 18288 w 3657600"/>
              <a:gd name="connsiteY9" fmla="*/ 3438144 h 3730752"/>
              <a:gd name="connsiteX10" fmla="*/ 347472 w 3657600"/>
              <a:gd name="connsiteY10" fmla="*/ 3438144 h 3730752"/>
              <a:gd name="connsiteX11" fmla="*/ 347472 w 3657600"/>
              <a:gd name="connsiteY11" fmla="*/ 3273552 h 3730752"/>
              <a:gd name="connsiteX12" fmla="*/ 54864 w 3657600"/>
              <a:gd name="connsiteY12" fmla="*/ 3273552 h 3730752"/>
              <a:gd name="connsiteX13" fmla="*/ 329184 w 3657600"/>
              <a:gd name="connsiteY13" fmla="*/ 3291840 h 3730752"/>
              <a:gd name="connsiteX14" fmla="*/ 292608 w 3657600"/>
              <a:gd name="connsiteY14" fmla="*/ 3108960 h 3730752"/>
              <a:gd name="connsiteX15" fmla="*/ 36576 w 3657600"/>
              <a:gd name="connsiteY15" fmla="*/ 3108960 h 3730752"/>
              <a:gd name="connsiteX16" fmla="*/ 347472 w 3657600"/>
              <a:gd name="connsiteY16" fmla="*/ 3108960 h 3730752"/>
              <a:gd name="connsiteX17" fmla="*/ 347472 w 3657600"/>
              <a:gd name="connsiteY17" fmla="*/ 3108960 h 3730752"/>
              <a:gd name="connsiteX18" fmla="*/ 347472 w 3657600"/>
              <a:gd name="connsiteY18" fmla="*/ 3108960 h 3730752"/>
              <a:gd name="connsiteX19" fmla="*/ 329184 w 3657600"/>
              <a:gd name="connsiteY19" fmla="*/ 2926080 h 3730752"/>
              <a:gd name="connsiteX20" fmla="*/ 0 w 3657600"/>
              <a:gd name="connsiteY20" fmla="*/ 2962656 h 3730752"/>
              <a:gd name="connsiteX21" fmla="*/ 310896 w 3657600"/>
              <a:gd name="connsiteY21" fmla="*/ 2962656 h 373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57600" h="3730752">
                <a:moveTo>
                  <a:pt x="3657600" y="0"/>
                </a:moveTo>
                <a:lnTo>
                  <a:pt x="1645920" y="1920240"/>
                </a:lnTo>
                <a:lnTo>
                  <a:pt x="731520" y="1920240"/>
                </a:lnTo>
                <a:lnTo>
                  <a:pt x="713232" y="1627632"/>
                </a:lnTo>
                <a:lnTo>
                  <a:pt x="274320" y="1627632"/>
                </a:lnTo>
                <a:lnTo>
                  <a:pt x="329184" y="3730752"/>
                </a:lnTo>
                <a:lnTo>
                  <a:pt x="109728" y="3675888"/>
                </a:lnTo>
                <a:lnTo>
                  <a:pt x="329184" y="3694176"/>
                </a:lnTo>
                <a:lnTo>
                  <a:pt x="329184" y="3456432"/>
                </a:lnTo>
                <a:lnTo>
                  <a:pt x="18288" y="3438144"/>
                </a:lnTo>
                <a:lnTo>
                  <a:pt x="347472" y="3438144"/>
                </a:lnTo>
                <a:lnTo>
                  <a:pt x="347472" y="3273552"/>
                </a:lnTo>
                <a:lnTo>
                  <a:pt x="54864" y="3273552"/>
                </a:lnTo>
                <a:lnTo>
                  <a:pt x="329184" y="3291840"/>
                </a:lnTo>
                <a:lnTo>
                  <a:pt x="292608" y="3108960"/>
                </a:lnTo>
                <a:lnTo>
                  <a:pt x="36576" y="3108960"/>
                </a:lnTo>
                <a:lnTo>
                  <a:pt x="347472" y="3108960"/>
                </a:lnTo>
                <a:lnTo>
                  <a:pt x="347472" y="3108960"/>
                </a:lnTo>
                <a:lnTo>
                  <a:pt x="347472" y="3108960"/>
                </a:lnTo>
                <a:lnTo>
                  <a:pt x="329184" y="2926080"/>
                </a:lnTo>
                <a:lnTo>
                  <a:pt x="0" y="2962656"/>
                </a:lnTo>
                <a:lnTo>
                  <a:pt x="310896" y="2962656"/>
                </a:lnTo>
              </a:path>
            </a:pathLst>
          </a:custGeom>
          <a:noFill/>
          <a:ln w="38100">
            <a:solidFill>
              <a:srgbClr val="FF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424"/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82350B77-1A30-DD4B-BBF7-E956334A68A9}"/>
              </a:ext>
            </a:extLst>
          </p:cNvPr>
          <p:cNvSpPr txBox="1"/>
          <p:nvPr/>
        </p:nvSpPr>
        <p:spPr>
          <a:xfrm>
            <a:off x="7198376" y="761294"/>
            <a:ext cx="1865893" cy="7318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24" b="1" kern="1200" dirty="0">
                <a:solidFill>
                  <a:srgbClr val="0055A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MEDICIS</a:t>
            </a:r>
            <a:r>
              <a:rPr lang="en-GB" sz="1424" b="1" dirty="0">
                <a:solidFill>
                  <a:srgbClr val="0055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24" b="1" kern="1200" dirty="0">
                <a:solidFill>
                  <a:srgbClr val="0055A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Target</a:t>
            </a:r>
            <a:r>
              <a:rPr lang="en-GB" sz="1424" b="1" dirty="0">
                <a:solidFill>
                  <a:srgbClr val="0055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24" b="1" kern="1200" dirty="0">
                <a:solidFill>
                  <a:srgbClr val="0055A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Irradiation</a:t>
            </a:r>
            <a:endParaRPr lang="en-GB" sz="1424" b="1" dirty="0">
              <a:solidFill>
                <a:srgbClr val="0055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 Box 25">
            <a:extLst>
              <a:ext uri="{FF2B5EF4-FFF2-40B4-BE49-F238E27FC236}">
                <a16:creationId xmlns:a16="http://schemas.microsoft.com/office/drawing/2014/main" id="{AF1DE9C3-E7D7-224F-B211-9FEF29584BD5}"/>
              </a:ext>
            </a:extLst>
          </p:cNvPr>
          <p:cNvSpPr txBox="1"/>
          <p:nvPr/>
        </p:nvSpPr>
        <p:spPr>
          <a:xfrm>
            <a:off x="5140447" y="2540468"/>
            <a:ext cx="1094048" cy="71267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r>
              <a:rPr lang="en-US" sz="1424" b="1" kern="1200" dirty="0">
                <a:solidFill>
                  <a:srgbClr val="FF66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Rail</a:t>
            </a:r>
            <a:endParaRPr lang="en-GB" sz="1424" b="1" dirty="0">
              <a:solidFill>
                <a:srgbClr val="FF66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24" b="1" kern="1200" dirty="0">
                <a:solidFill>
                  <a:srgbClr val="FF66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Conveyor</a:t>
            </a:r>
            <a:endParaRPr lang="en-GB" sz="1424" b="1" dirty="0">
              <a:solidFill>
                <a:srgbClr val="FF66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24" b="1" kern="1200" dirty="0">
                <a:solidFill>
                  <a:srgbClr val="FF66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System</a:t>
            </a:r>
            <a:endParaRPr lang="en-GB" sz="1424" b="1" dirty="0">
              <a:solidFill>
                <a:srgbClr val="FF66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Sun 13">
            <a:extLst>
              <a:ext uri="{FF2B5EF4-FFF2-40B4-BE49-F238E27FC236}">
                <a16:creationId xmlns:a16="http://schemas.microsoft.com/office/drawing/2014/main" id="{4361A35D-0F18-C64E-A612-2078A98A9677}"/>
              </a:ext>
            </a:extLst>
          </p:cNvPr>
          <p:cNvSpPr/>
          <p:nvPr/>
        </p:nvSpPr>
        <p:spPr>
          <a:xfrm rot="19192853">
            <a:off x="4683519" y="1720991"/>
            <a:ext cx="151217" cy="158992"/>
          </a:xfrm>
          <a:prstGeom prst="sun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8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 cmpd="sng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424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E430FD6-CDC3-6B4B-BBDA-1338746E83C9}"/>
              </a:ext>
            </a:extLst>
          </p:cNvPr>
          <p:cNvSpPr txBox="1">
            <a:spLocks/>
          </p:cNvSpPr>
          <p:nvPr/>
        </p:nvSpPr>
        <p:spPr>
          <a:xfrm>
            <a:off x="1770087" y="147010"/>
            <a:ext cx="4400780" cy="382923"/>
          </a:xfrm>
          <a:prstGeom prst="rect">
            <a:avLst/>
          </a:prstGeom>
        </p:spPr>
        <p:txBody>
          <a:bodyPr vert="horz" lIns="34290" rIns="3429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50"/>
              <a:t> </a:t>
            </a:r>
            <a:endParaRPr lang="en-US" sz="3450" dirty="0"/>
          </a:p>
        </p:txBody>
      </p:sp>
      <p:grpSp>
        <p:nvGrpSpPr>
          <p:cNvPr id="27" name="Group 7">
            <a:extLst>
              <a:ext uri="{FF2B5EF4-FFF2-40B4-BE49-F238E27FC236}">
                <a16:creationId xmlns:a16="http://schemas.microsoft.com/office/drawing/2014/main" id="{FED22957-016C-1446-865A-38A5BF62627F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825935" y="3500873"/>
            <a:ext cx="1994665" cy="1118901"/>
            <a:chOff x="385" y="1298"/>
            <a:chExt cx="1927" cy="1187"/>
          </a:xfrm>
        </p:grpSpPr>
        <p:sp>
          <p:nvSpPr>
            <p:cNvPr id="28" name="AutoShape 8">
              <a:extLst>
                <a:ext uri="{FF2B5EF4-FFF2-40B4-BE49-F238E27FC236}">
                  <a16:creationId xmlns:a16="http://schemas.microsoft.com/office/drawing/2014/main" id="{FE6958A1-F690-2F4B-AF0E-C999FDA0B15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9D0889B8-0E39-F94A-A5F5-62856A0C7A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F26BFDE2-C960-1C49-B752-14B7F56B60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3540FEB1-BC02-F447-BD85-89531FA97B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2" name="Line 12">
              <a:extLst>
                <a:ext uri="{FF2B5EF4-FFF2-40B4-BE49-F238E27FC236}">
                  <a16:creationId xmlns:a16="http://schemas.microsoft.com/office/drawing/2014/main" id="{B7726829-95A7-2C4C-A9A1-C3E5F0B9841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91A504A2-CDFD-4343-88F6-1F79C65303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9324CE90-AA4D-8D45-AAC7-77CEA3C5656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5" name="Freeform 15">
              <a:extLst>
                <a:ext uri="{FF2B5EF4-FFF2-40B4-BE49-F238E27FC236}">
                  <a16:creationId xmlns:a16="http://schemas.microsoft.com/office/drawing/2014/main" id="{9555B1FE-D254-084A-8392-DD96E535F8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B48660B8-96EE-AE4A-A194-7C2E00C627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7" name="Freeform 17">
              <a:extLst>
                <a:ext uri="{FF2B5EF4-FFF2-40B4-BE49-F238E27FC236}">
                  <a16:creationId xmlns:a16="http://schemas.microsoft.com/office/drawing/2014/main" id="{293172C1-4DF1-2444-AB43-4520AAD39F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EB0FB585-C922-2B45-9C4D-49AE9D8B7B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CC9D02FB-0B71-164E-997F-1E920B77CFB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72FD31B5-35CC-C247-8CC5-DE0D2F74E4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24B2B6DC-D339-0F44-8BD3-3FACDA006F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D3501AEB-C57D-A943-A7E7-02D3C2D1B80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B08C34CD-A5DE-5045-AF95-A71375425A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id="{F42E8EE9-DEE1-0443-B189-182607B054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61E7D310-D4A7-3547-BEC0-B604388E321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6E252C3B-52E5-2642-9FC8-01BD8497BB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E9B3F3E9-D7F1-AB41-B429-E0D0D20E838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60A7F291-B7EC-0945-88C8-012D373D633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1A3A28F5-8AB0-6245-8BFB-114D6BDA4A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0" name="Freeform 32">
              <a:extLst>
                <a:ext uri="{FF2B5EF4-FFF2-40B4-BE49-F238E27FC236}">
                  <a16:creationId xmlns:a16="http://schemas.microsoft.com/office/drawing/2014/main" id="{510190D1-39B0-964C-859E-CD920B27AD2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1" name="Freeform 33">
              <a:extLst>
                <a:ext uri="{FF2B5EF4-FFF2-40B4-BE49-F238E27FC236}">
                  <a16:creationId xmlns:a16="http://schemas.microsoft.com/office/drawing/2014/main" id="{1E676CED-3C44-AF4C-A5C2-71D2312D39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2" name="Freeform 34">
              <a:extLst>
                <a:ext uri="{FF2B5EF4-FFF2-40B4-BE49-F238E27FC236}">
                  <a16:creationId xmlns:a16="http://schemas.microsoft.com/office/drawing/2014/main" id="{8B86C19A-92A8-4A45-9DD0-A4660827CB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3" name="Line 35">
              <a:extLst>
                <a:ext uri="{FF2B5EF4-FFF2-40B4-BE49-F238E27FC236}">
                  <a16:creationId xmlns:a16="http://schemas.microsoft.com/office/drawing/2014/main" id="{7765FA3C-C614-3A40-AB5A-F007415058A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4" name="Line 36">
              <a:extLst>
                <a:ext uri="{FF2B5EF4-FFF2-40B4-BE49-F238E27FC236}">
                  <a16:creationId xmlns:a16="http://schemas.microsoft.com/office/drawing/2014/main" id="{4577CF12-F046-3747-A388-986293431C8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5" name="Line 37">
              <a:extLst>
                <a:ext uri="{FF2B5EF4-FFF2-40B4-BE49-F238E27FC236}">
                  <a16:creationId xmlns:a16="http://schemas.microsoft.com/office/drawing/2014/main" id="{4DAACF5D-C583-1D48-B219-86C95F1DE90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6" name="Freeform 38">
              <a:extLst>
                <a:ext uri="{FF2B5EF4-FFF2-40B4-BE49-F238E27FC236}">
                  <a16:creationId xmlns:a16="http://schemas.microsoft.com/office/drawing/2014/main" id="{512E6A76-A164-E542-9BE4-255E731B1C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7" name="Line 39">
              <a:extLst>
                <a:ext uri="{FF2B5EF4-FFF2-40B4-BE49-F238E27FC236}">
                  <a16:creationId xmlns:a16="http://schemas.microsoft.com/office/drawing/2014/main" id="{9605C5C0-6EBD-DD4F-81DA-FFBAA3EF0C6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8" name="Freeform 40">
              <a:extLst>
                <a:ext uri="{FF2B5EF4-FFF2-40B4-BE49-F238E27FC236}">
                  <a16:creationId xmlns:a16="http://schemas.microsoft.com/office/drawing/2014/main" id="{DC3B2781-9EF9-1A42-9E11-9385AAEF37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9" name="Freeform 41">
              <a:extLst>
                <a:ext uri="{FF2B5EF4-FFF2-40B4-BE49-F238E27FC236}">
                  <a16:creationId xmlns:a16="http://schemas.microsoft.com/office/drawing/2014/main" id="{6F85D34B-D6F5-274E-B4DF-373708012B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0" name="Freeform 42">
              <a:extLst>
                <a:ext uri="{FF2B5EF4-FFF2-40B4-BE49-F238E27FC236}">
                  <a16:creationId xmlns:a16="http://schemas.microsoft.com/office/drawing/2014/main" id="{30AFC26D-9069-344D-8500-11EED6E4E9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1" name="Line 43">
              <a:extLst>
                <a:ext uri="{FF2B5EF4-FFF2-40B4-BE49-F238E27FC236}">
                  <a16:creationId xmlns:a16="http://schemas.microsoft.com/office/drawing/2014/main" id="{48B6A932-C1CC-AE4F-9EED-EB0D1AE854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2" name="Freeform 44">
              <a:extLst>
                <a:ext uri="{FF2B5EF4-FFF2-40B4-BE49-F238E27FC236}">
                  <a16:creationId xmlns:a16="http://schemas.microsoft.com/office/drawing/2014/main" id="{CCD6511B-2AE0-1544-9C4E-83ADF1A510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3" name="Freeform 45">
              <a:extLst>
                <a:ext uri="{FF2B5EF4-FFF2-40B4-BE49-F238E27FC236}">
                  <a16:creationId xmlns:a16="http://schemas.microsoft.com/office/drawing/2014/main" id="{D2E2BE9C-F47B-174D-82D1-931DBDBD5F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4" name="Freeform 46">
              <a:extLst>
                <a:ext uri="{FF2B5EF4-FFF2-40B4-BE49-F238E27FC236}">
                  <a16:creationId xmlns:a16="http://schemas.microsoft.com/office/drawing/2014/main" id="{BC5ED4C5-38A9-CA48-BEB1-81012AAB7D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5" name="Freeform 47">
              <a:extLst>
                <a:ext uri="{FF2B5EF4-FFF2-40B4-BE49-F238E27FC236}">
                  <a16:creationId xmlns:a16="http://schemas.microsoft.com/office/drawing/2014/main" id="{376E6DEE-2347-564B-B86F-C3CE038522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6" name="Freeform 48">
              <a:extLst>
                <a:ext uri="{FF2B5EF4-FFF2-40B4-BE49-F238E27FC236}">
                  <a16:creationId xmlns:a16="http://schemas.microsoft.com/office/drawing/2014/main" id="{8D641C32-67B6-5E41-903B-06173BF89E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7" name="Freeform 49">
              <a:extLst>
                <a:ext uri="{FF2B5EF4-FFF2-40B4-BE49-F238E27FC236}">
                  <a16:creationId xmlns:a16="http://schemas.microsoft.com/office/drawing/2014/main" id="{AF8A69FA-6104-154B-B2DE-3C26167166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8" name="Freeform 50">
              <a:extLst>
                <a:ext uri="{FF2B5EF4-FFF2-40B4-BE49-F238E27FC236}">
                  <a16:creationId xmlns:a16="http://schemas.microsoft.com/office/drawing/2014/main" id="{F2008563-8FF9-424F-8F90-BCFB59E206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9" name="Freeform 51">
              <a:extLst>
                <a:ext uri="{FF2B5EF4-FFF2-40B4-BE49-F238E27FC236}">
                  <a16:creationId xmlns:a16="http://schemas.microsoft.com/office/drawing/2014/main" id="{6DF19C91-523F-E24A-8C43-D7BCF819C5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EF7DC90-9FFE-464F-A315-2F772FB8775A}"/>
              </a:ext>
            </a:extLst>
          </p:cNvPr>
          <p:cNvCxnSpPr>
            <a:cxnSpLocks/>
          </p:cNvCxnSpPr>
          <p:nvPr/>
        </p:nvCxnSpPr>
        <p:spPr>
          <a:xfrm flipV="1">
            <a:off x="3465979" y="3805257"/>
            <a:ext cx="1115546" cy="121127"/>
          </a:xfrm>
          <a:prstGeom prst="line">
            <a:avLst/>
          </a:prstGeom>
          <a:ln w="3175" cmpd="sng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_DSC1476 (1).jpg">
            <a:extLst>
              <a:ext uri="{FF2B5EF4-FFF2-40B4-BE49-F238E27FC236}">
                <a16:creationId xmlns:a16="http://schemas.microsoft.com/office/drawing/2014/main" id="{F49DDAC4-B123-6E47-A070-0E7C0CFA59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889" y="2577226"/>
            <a:ext cx="2067006" cy="2067006"/>
          </a:xfrm>
          <a:prstGeom prst="rect">
            <a:avLst/>
          </a:prstGeom>
          <a:ln w="3175" cmpd="sng">
            <a:solidFill>
              <a:schemeClr val="tx1"/>
            </a:solidFill>
          </a:ln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35202C5-B890-A94A-89B9-389AA526B2C9}"/>
              </a:ext>
            </a:extLst>
          </p:cNvPr>
          <p:cNvCxnSpPr>
            <a:cxnSpLocks/>
            <a:stCxn id="11" idx="13"/>
            <a:endCxn id="71" idx="1"/>
          </p:cNvCxnSpPr>
          <p:nvPr/>
        </p:nvCxnSpPr>
        <p:spPr>
          <a:xfrm flipV="1">
            <a:off x="4850379" y="3610729"/>
            <a:ext cx="1554511" cy="76650"/>
          </a:xfrm>
          <a:prstGeom prst="line">
            <a:avLst/>
          </a:prstGeom>
          <a:ln w="3175" cmpd="sng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Image 4">
            <a:extLst>
              <a:ext uri="{FF2B5EF4-FFF2-40B4-BE49-F238E27FC236}">
                <a16:creationId xmlns:a16="http://schemas.microsoft.com/office/drawing/2014/main" id="{287E6621-D134-C84A-A6B2-3083513260F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176" y="48076"/>
            <a:ext cx="1101306" cy="341725"/>
          </a:xfrm>
          <a:prstGeom prst="rect">
            <a:avLst/>
          </a:prstGeom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AB09C09-6807-DF46-9DE5-79AE76E2031E}"/>
              </a:ext>
            </a:extLst>
          </p:cNvPr>
          <p:cNvCxnSpPr/>
          <p:nvPr/>
        </p:nvCxnSpPr>
        <p:spPr bwMode="auto">
          <a:xfrm>
            <a:off x="149017" y="553678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5">
            <a:extLst>
              <a:ext uri="{FF2B5EF4-FFF2-40B4-BE49-F238E27FC236}">
                <a16:creationId xmlns:a16="http://schemas.microsoft.com/office/drawing/2014/main" id="{9D46E3FA-FA8E-3D5D-DFC2-E285A79D36DC}"/>
              </a:ext>
            </a:extLst>
          </p:cNvPr>
          <p:cNvSpPr txBox="1">
            <a:spLocks/>
          </p:cNvSpPr>
          <p:nvPr/>
        </p:nvSpPr>
        <p:spPr>
          <a:xfrm>
            <a:off x="3719" y="-97970"/>
            <a:ext cx="4908093" cy="724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>
            <a:normAutofit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pitchFamily="2" charset="0"/>
                <a:ea typeface="+mj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FR" sz="3600" dirty="0"/>
              <a:t>CERN-MEDICIS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1EA883C-4D5C-9F86-A3B7-4DB14ACA0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63" y="165872"/>
            <a:ext cx="4893790" cy="1496820"/>
          </a:xfrm>
        </p:spPr>
        <p:txBody>
          <a:bodyPr>
            <a:normAutofit/>
          </a:bodyPr>
          <a:lstStyle/>
          <a:p>
            <a:r>
              <a:rPr lang="en-GB" sz="1800" dirty="0"/>
              <a:t>Non-conventional isotopes collected by mass separation for new medical applications</a:t>
            </a:r>
          </a:p>
        </p:txBody>
      </p:sp>
      <p:sp>
        <p:nvSpPr>
          <p:cNvPr id="22" name="Slide Number Placeholder 6">
            <a:extLst>
              <a:ext uri="{FF2B5EF4-FFF2-40B4-BE49-F238E27FC236}">
                <a16:creationId xmlns:a16="http://schemas.microsoft.com/office/drawing/2014/main" id="{BB8D43BA-3E61-67D4-455E-C4EC80593DED}"/>
              </a:ext>
            </a:extLst>
          </p:cNvPr>
          <p:cNvSpPr txBox="1">
            <a:spLocks/>
          </p:cNvSpPr>
          <p:nvPr/>
        </p:nvSpPr>
        <p:spPr>
          <a:xfrm>
            <a:off x="8805283" y="4791949"/>
            <a:ext cx="211596" cy="22301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FR" sz="949"/>
              <a:pPr/>
              <a:t>7</a:t>
            </a:fld>
            <a:endParaRPr lang="en-FR" sz="949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6769CFE-71DB-6736-061A-9B21D5E4D3E5}"/>
              </a:ext>
            </a:extLst>
          </p:cNvPr>
          <p:cNvGrpSpPr/>
          <p:nvPr/>
        </p:nvGrpSpPr>
        <p:grpSpPr>
          <a:xfrm>
            <a:off x="5172158" y="529933"/>
            <a:ext cx="2201756" cy="1584562"/>
            <a:chOff x="9221732" y="3369983"/>
            <a:chExt cx="2571666" cy="1703692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C2027CAD-EA67-47A2-F558-A6054C27A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98889" y="3369983"/>
              <a:ext cx="2494509" cy="1703692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006A1A8-5F23-D4A4-AEDB-88E688E02A34}"/>
                </a:ext>
              </a:extLst>
            </p:cNvPr>
            <p:cNvSpPr txBox="1"/>
            <p:nvPr/>
          </p:nvSpPr>
          <p:spPr>
            <a:xfrm rot="18919704">
              <a:off x="9922311" y="4440593"/>
              <a:ext cx="886922" cy="266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ISOLDE</a:t>
              </a:r>
              <a:endParaRPr lang="en-GB" sz="1013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252DF15-75BA-5D24-54DF-C02EAC9F2E0D}"/>
                </a:ext>
              </a:extLst>
            </p:cNvPr>
            <p:cNvSpPr txBox="1"/>
            <p:nvPr/>
          </p:nvSpPr>
          <p:spPr>
            <a:xfrm rot="18919704">
              <a:off x="10514118" y="3869212"/>
              <a:ext cx="986946" cy="266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MEDICIS</a:t>
              </a:r>
              <a:endParaRPr lang="en-GB" sz="1013" dirty="0">
                <a:solidFill>
                  <a:schemeClr val="bg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B477160-A2E0-E4B5-CBAA-8544E375F779}"/>
                </a:ext>
              </a:extLst>
            </p:cNvPr>
            <p:cNvSpPr txBox="1"/>
            <p:nvPr/>
          </p:nvSpPr>
          <p:spPr>
            <a:xfrm rot="18916022">
              <a:off x="9221732" y="4402752"/>
              <a:ext cx="794588" cy="360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bg1"/>
                  </a:solidFill>
                </a:rPr>
                <a:t>1.4 GeV protons</a:t>
              </a:r>
              <a:endParaRPr lang="en-GB" sz="788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F9D0A2EC-B563-B0C8-6A31-AABE6D2E72C8}"/>
              </a:ext>
            </a:extLst>
          </p:cNvPr>
          <p:cNvSpPr txBox="1"/>
          <p:nvPr/>
        </p:nvSpPr>
        <p:spPr>
          <a:xfrm>
            <a:off x="6819588" y="1493127"/>
            <a:ext cx="257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“Free” p</a:t>
            </a:r>
            <a:r>
              <a:rPr lang="en-CH" sz="1200" dirty="0"/>
              <a:t>roton beam</a:t>
            </a:r>
          </a:p>
          <a:p>
            <a:r>
              <a:rPr lang="en-CH" sz="1200" dirty="0"/>
              <a:t>(otherwise lost in the dump)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CE825E0-4967-AB09-E564-649BB3AD2D31}"/>
              </a:ext>
            </a:extLst>
          </p:cNvPr>
          <p:cNvCxnSpPr>
            <a:cxnSpLocks/>
          </p:cNvCxnSpPr>
          <p:nvPr/>
        </p:nvCxnSpPr>
        <p:spPr>
          <a:xfrm flipV="1">
            <a:off x="2268446" y="1834327"/>
            <a:ext cx="1794975" cy="428556"/>
          </a:xfrm>
          <a:prstGeom prst="line">
            <a:avLst/>
          </a:prstGeom>
          <a:ln w="3175" cmpd="sng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2">
            <a:extLst>
              <a:ext uri="{FF2B5EF4-FFF2-40B4-BE49-F238E27FC236}">
                <a16:creationId xmlns:a16="http://schemas.microsoft.com/office/drawing/2014/main" id="{FF9517AD-E194-0871-DC62-A56A28777FF4}"/>
              </a:ext>
            </a:extLst>
          </p:cNvPr>
          <p:cNvSpPr txBox="1">
            <a:spLocks/>
          </p:cNvSpPr>
          <p:nvPr/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>
              <a:defRPr/>
            </a:pPr>
            <a:r>
              <a:rPr lang="en-US" sz="788"/>
              <a:t>Manuela.Cirilli@cern.ch</a:t>
            </a:r>
            <a:endParaRPr lang="en-US" sz="788" dirty="0"/>
          </a:p>
        </p:txBody>
      </p:sp>
    </p:spTree>
    <p:extLst>
      <p:ext uri="{BB962C8B-B14F-4D97-AF65-F5344CB8AC3E}">
        <p14:creationId xmlns:p14="http://schemas.microsoft.com/office/powerpoint/2010/main" val="352335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9C575-566E-E56E-9DD4-E4E7105B4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977D0F4E-7E80-491F-8B7A-DF44434EEF15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01D25-484E-B432-20E2-2F0FA524A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51202" name="Picture 2" descr="Artemis launch - Timepix">
            <a:extLst>
              <a:ext uri="{FF2B5EF4-FFF2-40B4-BE49-F238E27FC236}">
                <a16:creationId xmlns:a16="http://schemas.microsoft.com/office/drawing/2014/main" id="{454CE87D-CD32-D4A5-DDE8-0D5503B1F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854" y="0"/>
            <a:ext cx="7119083" cy="465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9EEF60-46A6-3FC1-F6CF-7785B0DC0795}"/>
              </a:ext>
            </a:extLst>
          </p:cNvPr>
          <p:cNvSpPr txBox="1"/>
          <p:nvPr/>
        </p:nvSpPr>
        <p:spPr>
          <a:xfrm>
            <a:off x="2084412" y="4661095"/>
            <a:ext cx="4975176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350" dirty="0">
                <a:solidFill>
                  <a:srgbClr val="0AC4A3"/>
                </a:solidFill>
              </a:rPr>
              <a:t>NASA astronaut Megan McArthur in the International Space Station - along with the HERA detector (Image: NASA)</a:t>
            </a:r>
          </a:p>
        </p:txBody>
      </p:sp>
    </p:spTree>
    <p:extLst>
      <p:ext uri="{BB962C8B-B14F-4D97-AF65-F5344CB8AC3E}">
        <p14:creationId xmlns:p14="http://schemas.microsoft.com/office/powerpoint/2010/main" val="2583321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33CE38-22D0-4564-FA39-0C3049FBA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9" y="2367665"/>
            <a:ext cx="4752975" cy="18383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3E2306-AF41-4922-686D-F57424F91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042"/>
            <a:ext cx="5829300" cy="2151669"/>
          </a:xfrm>
          <a:prstGeom prst="rect">
            <a:avLst/>
          </a:prstGeom>
        </p:spPr>
      </p:pic>
      <p:pic>
        <p:nvPicPr>
          <p:cNvPr id="7170" name="Picture 2" descr="High Temperature Superconducting (HTS) Rare-Earth Barium Copper Oxide (also referred to as REBCO) power transmission cable used at CERN">
            <a:extLst>
              <a:ext uri="{FF2B5EF4-FFF2-40B4-BE49-F238E27FC236}">
                <a16:creationId xmlns:a16="http://schemas.microsoft.com/office/drawing/2014/main" id="{ECC9E821-99C0-4FBF-5275-19036712D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7861" y="103110"/>
            <a:ext cx="2728117" cy="35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ADFC69-C6DD-597A-1027-C9EF63AB49C8}"/>
              </a:ext>
            </a:extLst>
          </p:cNvPr>
          <p:cNvSpPr txBox="1"/>
          <p:nvPr/>
        </p:nvSpPr>
        <p:spPr>
          <a:xfrm>
            <a:off x="4391025" y="3755868"/>
            <a:ext cx="4752975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350" dirty="0">
                <a:solidFill>
                  <a:srgbClr val="292929"/>
                </a:solidFill>
              </a:rPr>
              <a:t>CERN and </a:t>
            </a:r>
            <a:r>
              <a:rPr lang="en-GB" sz="1350" dirty="0">
                <a:solidFill>
                  <a:schemeClr val="tx1"/>
                </a:solidFill>
              </a:rPr>
              <a:t>Airbus UpNext, </a:t>
            </a:r>
            <a:r>
              <a:rPr lang="en-GB" sz="1350" dirty="0">
                <a:solidFill>
                  <a:srgbClr val="292929"/>
                </a:solidFill>
              </a:rPr>
              <a:t>a wholly owned subsidiary of Airbus, are exploring the potential use of superconducting technologies developed by CERN in the electrical distribution systems of future hydrogen-powered aircraft.</a:t>
            </a:r>
            <a:endParaRPr lang="en-FR" sz="135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5D4C130-D4D5-245E-969A-17B8D122F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A71E3-1837-2800-9644-4365A7FCA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69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61435</TotalTime>
  <Words>947</Words>
  <Application>Microsoft Macintosh PowerPoint</Application>
  <PresentationFormat>On-screen Show (16:9)</PresentationFormat>
  <Paragraphs>117</Paragraphs>
  <Slides>19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Helvetica</vt:lpstr>
      <vt:lpstr>Helvetica Light</vt:lpstr>
      <vt:lpstr>Helvetica Neue</vt:lpstr>
      <vt:lpstr>Times New Roman</vt:lpstr>
      <vt:lpstr>White</vt:lpstr>
      <vt:lpstr>From CERN technologies to impactful innovations</vt:lpstr>
      <vt:lpstr>CERN: where the Higgs boson was discovered</vt:lpstr>
      <vt:lpstr>PowerPoint Presentation</vt:lpstr>
      <vt:lpstr>Particle physics technologies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Venture Connect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Manuela Cirilli</cp:lastModifiedBy>
  <cp:revision>889</cp:revision>
  <cp:lastPrinted>2021-02-22T12:39:13Z</cp:lastPrinted>
  <dcterms:modified xsi:type="dcterms:W3CDTF">2024-11-26T12:52:22Z</dcterms:modified>
</cp:coreProperties>
</file>