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9" r:id="rId2"/>
    <p:sldId id="361" r:id="rId3"/>
    <p:sldId id="362" r:id="rId4"/>
    <p:sldId id="296" r:id="rId5"/>
    <p:sldId id="353" r:id="rId6"/>
    <p:sldId id="354" r:id="rId7"/>
    <p:sldId id="355" r:id="rId8"/>
    <p:sldId id="346" r:id="rId9"/>
    <p:sldId id="349" r:id="rId10"/>
    <p:sldId id="356" r:id="rId11"/>
    <p:sldId id="351" r:id="rId12"/>
    <p:sldId id="352" r:id="rId13"/>
    <p:sldId id="363" r:id="rId14"/>
    <p:sldId id="359" r:id="rId15"/>
    <p:sldId id="376" r:id="rId16"/>
    <p:sldId id="360" r:id="rId17"/>
    <p:sldId id="364" r:id="rId18"/>
    <p:sldId id="365" r:id="rId19"/>
    <p:sldId id="366" r:id="rId20"/>
    <p:sldId id="367" r:id="rId21"/>
    <p:sldId id="368" r:id="rId22"/>
    <p:sldId id="369" r:id="rId23"/>
    <p:sldId id="370" r:id="rId24"/>
    <p:sldId id="371" r:id="rId25"/>
    <p:sldId id="372" r:id="rId26"/>
    <p:sldId id="373" r:id="rId27"/>
    <p:sldId id="375" r:id="rId28"/>
    <p:sldId id="288" r:id="rId29"/>
    <p:sldId id="345" r:id="rId30"/>
    <p:sldId id="348" r:id="rId31"/>
    <p:sldId id="357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41"/>
    <p:restoredTop sz="94686"/>
  </p:normalViewPr>
  <p:slideViewPr>
    <p:cSldViewPr snapToGrid="0" snapToObjects="1">
      <p:cViewPr varScale="1">
        <p:scale>
          <a:sx n="120" d="100"/>
          <a:sy n="120" d="100"/>
        </p:scale>
        <p:origin x="192" y="3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11/26/24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876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Rende Steerenberg | CERN's accelerator complex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7" Type="http://schemas.openxmlformats.org/officeDocument/2006/relationships/image" Target="../media/image29.tif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8.tiff"/><Relationship Id="rId5" Type="http://schemas.openxmlformats.org/officeDocument/2006/relationships/image" Target="../media/image27.emf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GB" dirty="0"/>
              <a:t>CERN's accelerator complex</a:t>
            </a:r>
            <a:br>
              <a:rPr lang="en-GB" dirty="0"/>
            </a:br>
            <a:r>
              <a:rPr lang="en-GB" sz="3600" dirty="0"/>
              <a:t>Connecting the dots…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Rende Steerenberg – BE/OP</a:t>
            </a:r>
          </a:p>
          <a:p>
            <a:pPr algn="l"/>
            <a:r>
              <a:rPr lang="en-US" sz="1800" dirty="0"/>
              <a:t>26 November 2024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EC39E6-63D8-5E46-B4B7-B1B332990CC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14110" y="-1"/>
            <a:ext cx="12206110" cy="271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5676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73F309-69FD-C54A-8D88-2ACC2FE724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197927"/>
            <a:ext cx="11376024" cy="2002848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Situated on average ~100 m under ground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Four major experiments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Circumference 26.7 km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Two separate beam pipes going through the same cold mass 19.4 cm apart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150 tons of liquid helium to keep the magnets cold and superconducting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7248D1-F706-D94F-A0F6-1FECDF0A7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7BFE42-37D7-D849-A0A6-0F126C7DC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8D411-47AF-384F-A235-020F19BB1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91F50-8EF5-854B-B3E2-32CFF95B0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2" descr="Aerial view">
            <a:extLst>
              <a:ext uri="{FF2B5EF4-FFF2-40B4-BE49-F238E27FC236}">
                <a16:creationId xmlns:a16="http://schemas.microsoft.com/office/drawing/2014/main" id="{2E899626-79C9-1544-922F-93FDA2117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037" y="240818"/>
            <a:ext cx="5157348" cy="3879321"/>
          </a:xfrm>
          <a:prstGeom prst="rect">
            <a:avLst/>
          </a:prstGeom>
          <a:noFill/>
        </p:spPr>
      </p:pic>
      <p:pic>
        <p:nvPicPr>
          <p:cNvPr id="8" name="Picture 4" descr="Picture1.jpg">
            <a:extLst>
              <a:ext uri="{FF2B5EF4-FFF2-40B4-BE49-F238E27FC236}">
                <a16:creationId xmlns:a16="http://schemas.microsoft.com/office/drawing/2014/main" id="{BAB6A3FC-F1BA-7E42-9DBF-2FF0F58368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370" y="240818"/>
            <a:ext cx="4983812" cy="5081014"/>
          </a:xfrm>
          <a:prstGeom prst="rect">
            <a:avLst/>
          </a:prstGeom>
          <a:noFill/>
          <a:ln w="9525">
            <a:solidFill>
              <a:srgbClr val="002774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2260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LHC_tunnel">
            <a:extLst>
              <a:ext uri="{FF2B5EF4-FFF2-40B4-BE49-F238E27FC236}">
                <a16:creationId xmlns:a16="http://schemas.microsoft.com/office/drawing/2014/main" id="{ED57478D-6911-C246-81DB-9835FD1095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89" b="14270"/>
          <a:stretch/>
        </p:blipFill>
        <p:spPr bwMode="auto">
          <a:xfrm>
            <a:off x="20" y="-29980"/>
            <a:ext cx="12191980" cy="6351588"/>
          </a:xfrm>
          <a:prstGeom prst="rect">
            <a:avLst/>
          </a:prstGeom>
          <a:noFill/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A27D66B-8895-4D8A-ABBB-739E796154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7492" y="-52466"/>
            <a:ext cx="4904508" cy="6370820"/>
          </a:xfrm>
        </p:spPr>
        <p:txBody>
          <a:bodyPr/>
          <a:lstStyle/>
          <a:p>
            <a:r>
              <a:rPr lang="en-US" dirty="0"/>
              <a:t>LHC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1232 main dipoles of 15 m each that deviate the beams around the 27 km circumference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858 main quadrupoles that keep the beam focused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6000 corrector magnets to preserve the beam quality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Main magnets use superconducting cables (Cu-clad Nb-</a:t>
            </a:r>
            <a:r>
              <a:rPr lang="en-US" sz="2000" b="0" dirty="0" err="1"/>
              <a:t>Ti</a:t>
            </a:r>
            <a:r>
              <a:rPr lang="en-US" sz="2000" b="0" dirty="0"/>
              <a:t>) 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12’000 A provides a nominal field of 8.33 Tesla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Operating in superfluid helium at 1.9K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2997B-6E9D-CC41-BA93-0505872863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26.11.2024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A886D-1827-044E-8BD2-2A73CF27A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Rende Steerenberg | CERN's accelerator complex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7B9FF-D8E7-3A4E-B3CA-5D36AB711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864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CERN Accelerator Complex</a:t>
            </a:r>
          </a:p>
          <a:p>
            <a:endParaRPr lang="en-GB" sz="2800" dirty="0"/>
          </a:p>
          <a:p>
            <a:r>
              <a:rPr lang="en-GB" sz="3200" dirty="0"/>
              <a:t>Cycling the Accelerators &amp; Satisfying Users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145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D258F3-DCB4-0C45-942A-17F71A5AE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LHC Cycle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F08F5-FB22-984F-9A1B-E42B9EA3B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BEB5D6-1C47-EE49-8480-6EC641752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A0935-64C5-7543-AEC1-9B82FA0E9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0DA7513-0AF9-3140-9E8A-FC1D41A90811}"/>
              </a:ext>
            </a:extLst>
          </p:cNvPr>
          <p:cNvGrpSpPr/>
          <p:nvPr/>
        </p:nvGrpSpPr>
        <p:grpSpPr>
          <a:xfrm>
            <a:off x="407986" y="1305292"/>
            <a:ext cx="11118995" cy="4953429"/>
            <a:chOff x="340822" y="2199449"/>
            <a:chExt cx="8701724" cy="343693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D47341A-E96B-804F-B159-F9381D1E266D}"/>
                </a:ext>
              </a:extLst>
            </p:cNvPr>
            <p:cNvGrpSpPr/>
            <p:nvPr/>
          </p:nvGrpSpPr>
          <p:grpSpPr>
            <a:xfrm>
              <a:off x="340822" y="2199449"/>
              <a:ext cx="8701724" cy="2739906"/>
              <a:chOff x="461080" y="2482383"/>
              <a:chExt cx="8701724" cy="2739906"/>
            </a:xfrm>
          </p:grpSpPr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80D7261F-24DF-7F43-83A8-AA38F536DA57}"/>
                  </a:ext>
                </a:extLst>
              </p:cNvPr>
              <p:cNvSpPr txBox="1"/>
              <p:nvPr/>
            </p:nvSpPr>
            <p:spPr>
              <a:xfrm>
                <a:off x="8184861" y="3044782"/>
                <a:ext cx="977943" cy="213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6.8 </a:t>
                </a:r>
                <a:r>
                  <a:rPr lang="en-GB" sz="1400" dirty="0" err="1"/>
                  <a:t>TeV</a:t>
                </a:r>
                <a:endParaRPr lang="en-GB" sz="1400" dirty="0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7E6207BC-C9DD-9648-9CE9-925997B6DBD2}"/>
                  </a:ext>
                </a:extLst>
              </p:cNvPr>
              <p:cNvSpPr txBox="1"/>
              <p:nvPr/>
            </p:nvSpPr>
            <p:spPr>
              <a:xfrm>
                <a:off x="461080" y="4874886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450 </a:t>
                </a:r>
                <a:r>
                  <a:rPr lang="en-GB" sz="1400" dirty="0" err="1"/>
                  <a:t>GeV</a:t>
                </a:r>
                <a:endParaRPr lang="en-GB" sz="1400" dirty="0"/>
              </a:p>
            </p:txBody>
          </p: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416400AE-C36F-4E40-AF61-D86C605B4043}"/>
                  </a:ext>
                </a:extLst>
              </p:cNvPr>
              <p:cNvGrpSpPr/>
              <p:nvPr/>
            </p:nvGrpSpPr>
            <p:grpSpPr>
              <a:xfrm>
                <a:off x="962184" y="2482383"/>
                <a:ext cx="7946414" cy="2739906"/>
                <a:chOff x="962184" y="2482383"/>
                <a:chExt cx="7946414" cy="2739906"/>
              </a:xfrm>
            </p:grpSpPr>
            <p:grpSp>
              <p:nvGrpSpPr>
                <p:cNvPr id="105" name="Group 104">
                  <a:extLst>
                    <a:ext uri="{FF2B5EF4-FFF2-40B4-BE49-F238E27FC236}">
                      <a16:creationId xmlns:a16="http://schemas.microsoft.com/office/drawing/2014/main" id="{FEF1E1A3-B507-4B4E-BC97-F480F8BB97F8}"/>
                    </a:ext>
                  </a:extLst>
                </p:cNvPr>
                <p:cNvGrpSpPr/>
                <p:nvPr/>
              </p:nvGrpSpPr>
              <p:grpSpPr>
                <a:xfrm>
                  <a:off x="7529913" y="2482383"/>
                  <a:ext cx="1214508" cy="307777"/>
                  <a:chOff x="6857479" y="5760589"/>
                  <a:chExt cx="1214508" cy="307777"/>
                </a:xfrm>
              </p:grpSpPr>
              <p:cxnSp>
                <p:nvCxnSpPr>
                  <p:cNvPr id="117" name="Straight Arrow Connector 116">
                    <a:extLst>
                      <a:ext uri="{FF2B5EF4-FFF2-40B4-BE49-F238E27FC236}">
                        <a16:creationId xmlns:a16="http://schemas.microsoft.com/office/drawing/2014/main" id="{D6319642-3DE7-694F-8943-80CE6F1D6C27}"/>
                      </a:ext>
                    </a:extLst>
                  </p:cNvPr>
                  <p:cNvCxnSpPr/>
                  <p:nvPr/>
                </p:nvCxnSpPr>
                <p:spPr>
                  <a:xfrm>
                    <a:off x="7507072" y="5992516"/>
                    <a:ext cx="564915" cy="0"/>
                  </a:xfrm>
                  <a:prstGeom prst="straightConnector1">
                    <a:avLst/>
                  </a:prstGeom>
                  <a:ln>
                    <a:solidFill>
                      <a:schemeClr val="tx1">
                        <a:lumMod val="60000"/>
                        <a:lumOff val="40000"/>
                      </a:schemeClr>
                    </a:solidFill>
                    <a:tailEnd type="stealth" w="lg" len="lg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8" name="TextBox 117">
                    <a:extLst>
                      <a:ext uri="{FF2B5EF4-FFF2-40B4-BE49-F238E27FC236}">
                        <a16:creationId xmlns:a16="http://schemas.microsoft.com/office/drawing/2014/main" id="{F1F8FC9A-851C-824D-8511-7E04E2098645}"/>
                      </a:ext>
                    </a:extLst>
                  </p:cNvPr>
                  <p:cNvSpPr txBox="1"/>
                  <p:nvPr/>
                </p:nvSpPr>
                <p:spPr>
                  <a:xfrm>
                    <a:off x="6857479" y="5760589"/>
                    <a:ext cx="67733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dirty="0"/>
                      <a:t>Time</a:t>
                    </a:r>
                  </a:p>
                </p:txBody>
              </p:sp>
            </p:grpSp>
            <p:grpSp>
              <p:nvGrpSpPr>
                <p:cNvPr id="106" name="Group 105">
                  <a:extLst>
                    <a:ext uri="{FF2B5EF4-FFF2-40B4-BE49-F238E27FC236}">
                      <a16:creationId xmlns:a16="http://schemas.microsoft.com/office/drawing/2014/main" id="{013EF97A-9A58-6344-8FA6-B367728FFD00}"/>
                    </a:ext>
                  </a:extLst>
                </p:cNvPr>
                <p:cNvGrpSpPr/>
                <p:nvPr/>
              </p:nvGrpSpPr>
              <p:grpSpPr>
                <a:xfrm>
                  <a:off x="962184" y="3009019"/>
                  <a:ext cx="7946414" cy="2213270"/>
                  <a:chOff x="962184" y="3009019"/>
                  <a:chExt cx="7946414" cy="2213270"/>
                </a:xfrm>
              </p:grpSpPr>
              <p:grpSp>
                <p:nvGrpSpPr>
                  <p:cNvPr id="107" name="Group 106">
                    <a:extLst>
                      <a:ext uri="{FF2B5EF4-FFF2-40B4-BE49-F238E27FC236}">
                        <a16:creationId xmlns:a16="http://schemas.microsoft.com/office/drawing/2014/main" id="{97370F3D-D1EF-1E46-B4B2-BE2883847EAE}"/>
                      </a:ext>
                    </a:extLst>
                  </p:cNvPr>
                  <p:cNvGrpSpPr/>
                  <p:nvPr/>
                </p:nvGrpSpPr>
                <p:grpSpPr>
                  <a:xfrm>
                    <a:off x="962184" y="3185774"/>
                    <a:ext cx="7946414" cy="2036515"/>
                    <a:chOff x="962184" y="3185774"/>
                    <a:chExt cx="7946414" cy="2036515"/>
                  </a:xfrm>
                </p:grpSpPr>
                <p:grpSp>
                  <p:nvGrpSpPr>
                    <p:cNvPr id="110" name="Group 109">
                      <a:extLst>
                        <a:ext uri="{FF2B5EF4-FFF2-40B4-BE49-F238E27FC236}">
                          <a16:creationId xmlns:a16="http://schemas.microsoft.com/office/drawing/2014/main" id="{79C476FC-7A4A-0946-839C-74DDADDBF7D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62184" y="3185774"/>
                      <a:ext cx="7946414" cy="2036515"/>
                      <a:chOff x="1962771" y="1728501"/>
                      <a:chExt cx="7946414" cy="2036515"/>
                    </a:xfrm>
                  </p:grpSpPr>
                  <p:cxnSp>
                    <p:nvCxnSpPr>
                      <p:cNvPr id="112" name="Straight Connector 111">
                        <a:extLst>
                          <a:ext uri="{FF2B5EF4-FFF2-40B4-BE49-F238E27FC236}">
                            <a16:creationId xmlns:a16="http://schemas.microsoft.com/office/drawing/2014/main" id="{F986424D-613F-7144-A90F-BA54997C622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1962771" y="3758270"/>
                        <a:ext cx="1628616" cy="6746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3" name="Straight Connector 112">
                        <a:extLst>
                          <a:ext uri="{FF2B5EF4-FFF2-40B4-BE49-F238E27FC236}">
                            <a16:creationId xmlns:a16="http://schemas.microsoft.com/office/drawing/2014/main" id="{011F0053-AEF8-164E-AF86-7E1709D048CD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3599541" y="1728501"/>
                        <a:ext cx="1149156" cy="2029769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4" name="Straight Connector 113">
                        <a:extLst>
                          <a:ext uri="{FF2B5EF4-FFF2-40B4-BE49-F238E27FC236}">
                            <a16:creationId xmlns:a16="http://schemas.microsoft.com/office/drawing/2014/main" id="{85735C03-2F56-8444-93C9-54F77A5FE3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748697" y="1748061"/>
                        <a:ext cx="2035120" cy="0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5" name="Straight Connector 114">
                        <a:extLst>
                          <a:ext uri="{FF2B5EF4-FFF2-40B4-BE49-F238E27FC236}">
                            <a16:creationId xmlns:a16="http://schemas.microsoft.com/office/drawing/2014/main" id="{CA37E7E3-F0DE-CB44-B80F-8539CA39F62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086463" y="1772174"/>
                        <a:ext cx="568936" cy="1987203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6" name="Straight Connector 115">
                        <a:extLst>
                          <a:ext uri="{FF2B5EF4-FFF2-40B4-BE49-F238E27FC236}">
                            <a16:creationId xmlns:a16="http://schemas.microsoft.com/office/drawing/2014/main" id="{7ACBF8B6-0C75-D84C-9703-6AA011984A7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645778" y="3759377"/>
                        <a:ext cx="263407" cy="1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11" name="Straight Connector 110">
                      <a:extLst>
                        <a:ext uri="{FF2B5EF4-FFF2-40B4-BE49-F238E27FC236}">
                          <a16:creationId xmlns:a16="http://schemas.microsoft.com/office/drawing/2014/main" id="{A9E0D36A-3C33-4544-821A-D89012925BB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011311" y="3229447"/>
                      <a:ext cx="2074565" cy="0"/>
                    </a:xfrm>
                    <a:prstGeom prst="line">
                      <a:avLst/>
                    </a:prstGeom>
                    <a:ln>
                      <a:solidFill>
                        <a:srgbClr val="92D05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08" name="Straight Connector 107">
                    <a:extLst>
                      <a:ext uri="{FF2B5EF4-FFF2-40B4-BE49-F238E27FC236}">
                        <a16:creationId xmlns:a16="http://schemas.microsoft.com/office/drawing/2014/main" id="{7BFDC1D3-C467-A544-A6DF-C27E111784B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79630" y="3009019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>
                    <a:extLst>
                      <a:ext uri="{FF2B5EF4-FFF2-40B4-BE49-F238E27FC236}">
                        <a16:creationId xmlns:a16="http://schemas.microsoft.com/office/drawing/2014/main" id="{0527BB92-8CA0-3F4C-90D0-0CD04D1D3C9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83230" y="3009151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1534027-8010-3E43-B40C-208F5D33B5F3}"/>
                </a:ext>
              </a:extLst>
            </p:cNvPr>
            <p:cNvGrpSpPr/>
            <p:nvPr/>
          </p:nvGrpSpPr>
          <p:grpSpPr>
            <a:xfrm>
              <a:off x="933372" y="2675566"/>
              <a:ext cx="7988916" cy="2960819"/>
              <a:chOff x="1053630" y="2958500"/>
              <a:chExt cx="7988916" cy="2960819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B67C6974-8D0B-FE46-97E2-4F1882D05C49}"/>
                  </a:ext>
                </a:extLst>
              </p:cNvPr>
              <p:cNvGrpSpPr/>
              <p:nvPr/>
            </p:nvGrpSpPr>
            <p:grpSpPr>
              <a:xfrm>
                <a:off x="1159393" y="5298615"/>
                <a:ext cx="7883153" cy="620704"/>
                <a:chOff x="1167408" y="5303376"/>
                <a:chExt cx="7883153" cy="620704"/>
              </a:xfrm>
            </p:grpSpPr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94691600-7546-A94C-B8E4-62B37A6A5CD8}"/>
                    </a:ext>
                  </a:extLst>
                </p:cNvPr>
                <p:cNvSpPr txBox="1"/>
                <p:nvPr/>
              </p:nvSpPr>
              <p:spPr>
                <a:xfrm>
                  <a:off x="1167408" y="5318716"/>
                  <a:ext cx="129358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Injection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8A20ECAB-61C6-F342-8749-DEDF248E88DC}"/>
                    </a:ext>
                  </a:extLst>
                </p:cNvPr>
                <p:cNvSpPr txBox="1"/>
                <p:nvPr/>
              </p:nvSpPr>
              <p:spPr>
                <a:xfrm>
                  <a:off x="2460988" y="5303376"/>
                  <a:ext cx="133595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Ramp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A520D54D-86EC-094C-B14A-F41E91A22FC3}"/>
                    </a:ext>
                  </a:extLst>
                </p:cNvPr>
                <p:cNvSpPr txBox="1"/>
                <p:nvPr/>
              </p:nvSpPr>
              <p:spPr>
                <a:xfrm>
                  <a:off x="3598296" y="5378391"/>
                  <a:ext cx="1365453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Squeeze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Adjust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35C6F63B-D780-3844-8C30-AC160E68F4AB}"/>
                    </a:ext>
                  </a:extLst>
                </p:cNvPr>
                <p:cNvSpPr txBox="1"/>
                <p:nvPr/>
              </p:nvSpPr>
              <p:spPr>
                <a:xfrm>
                  <a:off x="4770135" y="5319117"/>
                  <a:ext cx="275440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Stable beams for physics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235EBE42-2525-634F-BBB1-3CB2625C5DB7}"/>
                    </a:ext>
                  </a:extLst>
                </p:cNvPr>
                <p:cNvSpPr txBox="1"/>
                <p:nvPr/>
              </p:nvSpPr>
              <p:spPr>
                <a:xfrm>
                  <a:off x="7529913" y="5379315"/>
                  <a:ext cx="1520648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Dump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Ramp down</a:t>
                  </a:r>
                </a:p>
              </p:txBody>
            </p: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E14931F5-9829-CF48-B1F1-5DEE9B1F6672}"/>
                  </a:ext>
                </a:extLst>
              </p:cNvPr>
              <p:cNvGrpSpPr/>
              <p:nvPr/>
            </p:nvGrpSpPr>
            <p:grpSpPr>
              <a:xfrm>
                <a:off x="1053630" y="2958500"/>
                <a:ext cx="7824634" cy="2789464"/>
                <a:chOff x="1053630" y="2958500"/>
                <a:chExt cx="7824634" cy="2789464"/>
              </a:xfrm>
            </p:grpSpPr>
            <p:cxnSp>
              <p:nvCxnSpPr>
                <p:cNvPr id="88" name="Straight Arrow Connector 87">
                  <a:extLst>
                    <a:ext uri="{FF2B5EF4-FFF2-40B4-BE49-F238E27FC236}">
                      <a16:creationId xmlns:a16="http://schemas.microsoft.com/office/drawing/2014/main" id="{678027C3-D842-B140-9EDE-18CBE1C93D45}"/>
                    </a:ext>
                  </a:extLst>
                </p:cNvPr>
                <p:cNvCxnSpPr/>
                <p:nvPr/>
              </p:nvCxnSpPr>
              <p:spPr>
                <a:xfrm>
                  <a:off x="1053630" y="5365751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3AC393F0-638A-384A-AB9D-8684FD89E1A5}"/>
                    </a:ext>
                  </a:extLst>
                </p:cNvPr>
                <p:cNvCxnSpPr/>
                <p:nvPr/>
              </p:nvCxnSpPr>
              <p:spPr>
                <a:xfrm>
                  <a:off x="2440437" y="3023177"/>
                  <a:ext cx="0" cy="2724787"/>
                </a:xfrm>
                <a:prstGeom prst="line">
                  <a:avLst/>
                </a:prstGeom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F5F6D80A-97CD-B24E-8483-7D1AC1716CB8}"/>
                    </a:ext>
                  </a:extLst>
                </p:cNvPr>
                <p:cNvCxnSpPr/>
                <p:nvPr/>
              </p:nvCxnSpPr>
              <p:spPr>
                <a:xfrm>
                  <a:off x="3788923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1BA8B730-DA5A-3C41-A634-B4FD671A9AEE}"/>
                    </a:ext>
                  </a:extLst>
                </p:cNvPr>
                <p:cNvCxnSpPr/>
                <p:nvPr/>
              </p:nvCxnSpPr>
              <p:spPr>
                <a:xfrm>
                  <a:off x="4762119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EB89990C-05ED-F245-A692-3F027D66A9D2}"/>
                    </a:ext>
                  </a:extLst>
                </p:cNvPr>
                <p:cNvCxnSpPr/>
                <p:nvPr/>
              </p:nvCxnSpPr>
              <p:spPr>
                <a:xfrm>
                  <a:off x="7497738" y="2958500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Arrow Connector 92">
                  <a:extLst>
                    <a:ext uri="{FF2B5EF4-FFF2-40B4-BE49-F238E27FC236}">
                      <a16:creationId xmlns:a16="http://schemas.microsoft.com/office/drawing/2014/main" id="{C06B9093-F7BB-774F-9D22-910D5BD9FFF3}"/>
                    </a:ext>
                  </a:extLst>
                </p:cNvPr>
                <p:cNvCxnSpPr/>
                <p:nvPr/>
              </p:nvCxnSpPr>
              <p:spPr>
                <a:xfrm>
                  <a:off x="2440437" y="5362153"/>
                  <a:ext cx="1348486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Arrow Connector 93">
                  <a:extLst>
                    <a:ext uri="{FF2B5EF4-FFF2-40B4-BE49-F238E27FC236}">
                      <a16:creationId xmlns:a16="http://schemas.microsoft.com/office/drawing/2014/main" id="{2EED6F4B-1291-2649-9723-68C49E87EEC0}"/>
                    </a:ext>
                  </a:extLst>
                </p:cNvPr>
                <p:cNvCxnSpPr/>
                <p:nvPr/>
              </p:nvCxnSpPr>
              <p:spPr>
                <a:xfrm flipV="1">
                  <a:off x="3788923" y="5356344"/>
                  <a:ext cx="982249" cy="5809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Arrow Connector 94">
                  <a:extLst>
                    <a:ext uri="{FF2B5EF4-FFF2-40B4-BE49-F238E27FC236}">
                      <a16:creationId xmlns:a16="http://schemas.microsoft.com/office/drawing/2014/main" id="{CAA7D64E-7C6F-5D49-BF16-EA3DB4FFB5A7}"/>
                    </a:ext>
                  </a:extLst>
                </p:cNvPr>
                <p:cNvCxnSpPr/>
                <p:nvPr/>
              </p:nvCxnSpPr>
              <p:spPr>
                <a:xfrm>
                  <a:off x="4771172" y="5356745"/>
                  <a:ext cx="2755017" cy="5408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Arrow Connector 95">
                  <a:extLst>
                    <a:ext uri="{FF2B5EF4-FFF2-40B4-BE49-F238E27FC236}">
                      <a16:creationId xmlns:a16="http://schemas.microsoft.com/office/drawing/2014/main" id="{38436219-A716-AE41-860D-9954B1D8C532}"/>
                    </a:ext>
                  </a:extLst>
                </p:cNvPr>
                <p:cNvCxnSpPr/>
                <p:nvPr/>
              </p:nvCxnSpPr>
              <p:spPr>
                <a:xfrm>
                  <a:off x="7491457" y="5356502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0B7D961-9CCB-8F47-86B9-337A906FE09D}"/>
                </a:ext>
              </a:extLst>
            </p:cNvPr>
            <p:cNvGrpSpPr/>
            <p:nvPr/>
          </p:nvGrpSpPr>
          <p:grpSpPr>
            <a:xfrm>
              <a:off x="1002849" y="3093766"/>
              <a:ext cx="6403082" cy="1853279"/>
              <a:chOff x="1123107" y="3376700"/>
              <a:chExt cx="6403082" cy="1853279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21814821-9C7F-6B4D-BD64-7BF21ACC9166}"/>
                  </a:ext>
                </a:extLst>
              </p:cNvPr>
              <p:cNvCxnSpPr>
                <a:stCxn id="64" idx="2"/>
              </p:cNvCxnSpPr>
              <p:nvPr/>
            </p:nvCxnSpPr>
            <p:spPr>
              <a:xfrm>
                <a:off x="7526189" y="4522235"/>
                <a:ext cx="0" cy="707744"/>
              </a:xfrm>
              <a:prstGeom prst="line">
                <a:avLst/>
              </a:prstGeom>
              <a:ln w="38100"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2BA39BEA-E6C9-5B43-9FC6-409410472058}"/>
                  </a:ext>
                </a:extLst>
              </p:cNvPr>
              <p:cNvGrpSpPr/>
              <p:nvPr/>
            </p:nvGrpSpPr>
            <p:grpSpPr>
              <a:xfrm>
                <a:off x="1123107" y="3376700"/>
                <a:ext cx="6403082" cy="1847641"/>
                <a:chOff x="1123107" y="3376700"/>
                <a:chExt cx="6403082" cy="1847641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704451ED-65F9-6547-B02F-28D206851DE1}"/>
                    </a:ext>
                  </a:extLst>
                </p:cNvPr>
                <p:cNvGrpSpPr/>
                <p:nvPr/>
              </p:nvGrpSpPr>
              <p:grpSpPr>
                <a:xfrm>
                  <a:off x="1159393" y="3395844"/>
                  <a:ext cx="6366796" cy="1828497"/>
                  <a:chOff x="1159393" y="3388154"/>
                  <a:chExt cx="6366796" cy="1828497"/>
                </a:xfrm>
              </p:grpSpPr>
              <p:cxnSp>
                <p:nvCxnSpPr>
                  <p:cNvPr id="52" name="Straight Connector 51">
                    <a:extLst>
                      <a:ext uri="{FF2B5EF4-FFF2-40B4-BE49-F238E27FC236}">
                        <a16:creationId xmlns:a16="http://schemas.microsoft.com/office/drawing/2014/main" id="{C9EDDC66-331B-414E-B98D-3B1F8B317CE6}"/>
                      </a:ext>
                    </a:extLst>
                  </p:cNvPr>
                  <p:cNvCxnSpPr>
                    <a:endCxn id="64" idx="0"/>
                  </p:cNvCxnSpPr>
                  <p:nvPr/>
                </p:nvCxnSpPr>
                <p:spPr>
                  <a:xfrm>
                    <a:off x="2393239" y="3395816"/>
                    <a:ext cx="2215442" cy="5312"/>
                  </a:xfrm>
                  <a:prstGeom prst="line">
                    <a:avLst/>
                  </a:pr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9AD4A3B8-4AA3-9745-A7C2-25BA1DB80A53}"/>
                      </a:ext>
                    </a:extLst>
                  </p:cNvPr>
                  <p:cNvGrpSpPr/>
                  <p:nvPr/>
                </p:nvGrpSpPr>
                <p:grpSpPr>
                  <a:xfrm>
                    <a:off x="1159393" y="3388154"/>
                    <a:ext cx="1281044" cy="1828497"/>
                    <a:chOff x="1891496" y="3657569"/>
                    <a:chExt cx="1281044" cy="1828497"/>
                  </a:xfrm>
                </p:grpSpPr>
                <p:grpSp>
                  <p:nvGrpSpPr>
                    <p:cNvPr id="55" name="Group 54">
                      <a:extLst>
                        <a:ext uri="{FF2B5EF4-FFF2-40B4-BE49-F238E27FC236}">
                          <a16:creationId xmlns:a16="http://schemas.microsoft.com/office/drawing/2014/main" id="{D1949E07-24D0-7C40-97C4-73A0C22B03F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4" name="Straight Connector 83">
                        <a:extLst>
                          <a:ext uri="{FF2B5EF4-FFF2-40B4-BE49-F238E27FC236}">
                            <a16:creationId xmlns:a16="http://schemas.microsoft.com/office/drawing/2014/main" id="{60B615A3-D7D4-5945-93C3-6D5E3C6444DA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5" name="Straight Connector 84">
                        <a:extLst>
                          <a:ext uri="{FF2B5EF4-FFF2-40B4-BE49-F238E27FC236}">
                            <a16:creationId xmlns:a16="http://schemas.microsoft.com/office/drawing/2014/main" id="{2E1069A3-6096-5D4B-AEE0-085132AD79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6" name="Straight Connector 55">
                      <a:extLst>
                        <a:ext uri="{FF2B5EF4-FFF2-40B4-BE49-F238E27FC236}">
                          <a16:creationId xmlns:a16="http://schemas.microsoft.com/office/drawing/2014/main" id="{B6F8D0C2-BBD5-8D40-82CD-CD90A29D6DC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91496" y="5480428"/>
                      <a:ext cx="307230" cy="5638"/>
                    </a:xfrm>
                    <a:prstGeom prst="line">
                      <a:avLst/>
                    </a:prstGeom>
                    <a:ln>
                      <a:solidFill>
                        <a:srgbClr val="3366FF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57" name="Group 56">
                      <a:extLst>
                        <a:ext uri="{FF2B5EF4-FFF2-40B4-BE49-F238E27FC236}">
                          <a16:creationId xmlns:a16="http://schemas.microsoft.com/office/drawing/2014/main" id="{D74DEADC-7DCF-4B44-AFE5-4E21589C1D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2" name="Straight Connector 81">
                        <a:extLst>
                          <a:ext uri="{FF2B5EF4-FFF2-40B4-BE49-F238E27FC236}">
                            <a16:creationId xmlns:a16="http://schemas.microsoft.com/office/drawing/2014/main" id="{5276392E-890C-BE4B-8AB1-EF121E6CAA3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3" name="Straight Connector 82">
                        <a:extLst>
                          <a:ext uri="{FF2B5EF4-FFF2-40B4-BE49-F238E27FC236}">
                            <a16:creationId xmlns:a16="http://schemas.microsoft.com/office/drawing/2014/main" id="{1A28EFD7-2899-B147-9EAA-2F37CAEEA25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8" name="Group 57">
                      <a:extLst>
                        <a:ext uri="{FF2B5EF4-FFF2-40B4-BE49-F238E27FC236}">
                          <a16:creationId xmlns:a16="http://schemas.microsoft.com/office/drawing/2014/main" id="{5DF3699A-E667-2145-803A-B48C54D6921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0" name="Straight Connector 79">
                        <a:extLst>
                          <a:ext uri="{FF2B5EF4-FFF2-40B4-BE49-F238E27FC236}">
                            <a16:creationId xmlns:a16="http://schemas.microsoft.com/office/drawing/2014/main" id="{BAEB2F13-B238-9848-AD47-C48E1B30AB06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1" name="Straight Connector 80">
                        <a:extLst>
                          <a:ext uri="{FF2B5EF4-FFF2-40B4-BE49-F238E27FC236}">
                            <a16:creationId xmlns:a16="http://schemas.microsoft.com/office/drawing/2014/main" id="{DBC584F3-B2FF-ED4F-901D-6D5F137F8411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9" name="Group 58">
                      <a:extLst>
                        <a:ext uri="{FF2B5EF4-FFF2-40B4-BE49-F238E27FC236}">
                          <a16:creationId xmlns:a16="http://schemas.microsoft.com/office/drawing/2014/main" id="{C47FA7DB-BE7B-C740-A449-4EDE427D916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8" name="Straight Connector 77">
                        <a:extLst>
                          <a:ext uri="{FF2B5EF4-FFF2-40B4-BE49-F238E27FC236}">
                            <a16:creationId xmlns:a16="http://schemas.microsoft.com/office/drawing/2014/main" id="{1DBE025E-EF5C-CC4B-858E-764521815AEE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9" name="Straight Connector 78">
                        <a:extLst>
                          <a:ext uri="{FF2B5EF4-FFF2-40B4-BE49-F238E27FC236}">
                            <a16:creationId xmlns:a16="http://schemas.microsoft.com/office/drawing/2014/main" id="{2C601AF2-0BF8-5743-8558-CDE4FD98AB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0" name="Group 59">
                      <a:extLst>
                        <a:ext uri="{FF2B5EF4-FFF2-40B4-BE49-F238E27FC236}">
                          <a16:creationId xmlns:a16="http://schemas.microsoft.com/office/drawing/2014/main" id="{40851EFF-56F9-7341-9DF5-F42096A4670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6" name="Straight Connector 75">
                        <a:extLst>
                          <a:ext uri="{FF2B5EF4-FFF2-40B4-BE49-F238E27FC236}">
                            <a16:creationId xmlns:a16="http://schemas.microsoft.com/office/drawing/2014/main" id="{D27E4A93-046C-8F4D-B9D3-976DE842B23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7" name="Straight Connector 76">
                        <a:extLst>
                          <a:ext uri="{FF2B5EF4-FFF2-40B4-BE49-F238E27FC236}">
                            <a16:creationId xmlns:a16="http://schemas.microsoft.com/office/drawing/2014/main" id="{865652B2-3C9B-FB47-A62F-56A38750C1D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1" name="Group 60">
                      <a:extLst>
                        <a:ext uri="{FF2B5EF4-FFF2-40B4-BE49-F238E27FC236}">
                          <a16:creationId xmlns:a16="http://schemas.microsoft.com/office/drawing/2014/main" id="{CCB7D576-638B-6A43-9023-FA869BD589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4" name="Straight Connector 73">
                        <a:extLst>
                          <a:ext uri="{FF2B5EF4-FFF2-40B4-BE49-F238E27FC236}">
                            <a16:creationId xmlns:a16="http://schemas.microsoft.com/office/drawing/2014/main" id="{007127A3-BE4B-C845-B8AD-75265190DF9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5" name="Straight Connector 74">
                        <a:extLst>
                          <a:ext uri="{FF2B5EF4-FFF2-40B4-BE49-F238E27FC236}">
                            <a16:creationId xmlns:a16="http://schemas.microsoft.com/office/drawing/2014/main" id="{CB190188-6E3C-F541-8DAA-16B6F0DBD96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2" name="Group 61">
                      <a:extLst>
                        <a:ext uri="{FF2B5EF4-FFF2-40B4-BE49-F238E27FC236}">
                          <a16:creationId xmlns:a16="http://schemas.microsoft.com/office/drawing/2014/main" id="{1708412F-FFD8-3748-A3F6-DC652200696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2" name="Straight Connector 71">
                        <a:extLst>
                          <a:ext uri="{FF2B5EF4-FFF2-40B4-BE49-F238E27FC236}">
                            <a16:creationId xmlns:a16="http://schemas.microsoft.com/office/drawing/2014/main" id="{EB2CD3FA-8B2A-BD4E-9C43-4931B9B76D51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3" name="Straight Connector 72">
                        <a:extLst>
                          <a:ext uri="{FF2B5EF4-FFF2-40B4-BE49-F238E27FC236}">
                            <a16:creationId xmlns:a16="http://schemas.microsoft.com/office/drawing/2014/main" id="{89E4502D-8ABB-B94A-A522-DC8085E58DA0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3" name="Group 62">
                      <a:extLst>
                        <a:ext uri="{FF2B5EF4-FFF2-40B4-BE49-F238E27FC236}">
                          <a16:creationId xmlns:a16="http://schemas.microsoft.com/office/drawing/2014/main" id="{23A197B2-648D-EF45-A022-6C9AC089C0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0" name="Straight Connector 69">
                        <a:extLst>
                          <a:ext uri="{FF2B5EF4-FFF2-40B4-BE49-F238E27FC236}">
                            <a16:creationId xmlns:a16="http://schemas.microsoft.com/office/drawing/2014/main" id="{F867465A-D0ED-F940-BCAC-5E0958CF5C47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1" name="Straight Connector 70">
                        <a:extLst>
                          <a:ext uri="{FF2B5EF4-FFF2-40B4-BE49-F238E27FC236}">
                            <a16:creationId xmlns:a16="http://schemas.microsoft.com/office/drawing/2014/main" id="{67C1BF07-9127-CC4B-B2E3-F45ECFECDA9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4" name="Group 63">
                      <a:extLst>
                        <a:ext uri="{FF2B5EF4-FFF2-40B4-BE49-F238E27FC236}">
                          <a16:creationId xmlns:a16="http://schemas.microsoft.com/office/drawing/2014/main" id="{03327367-02AF-6641-9639-5F2EA96E205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8" name="Straight Connector 67">
                        <a:extLst>
                          <a:ext uri="{FF2B5EF4-FFF2-40B4-BE49-F238E27FC236}">
                            <a16:creationId xmlns:a16="http://schemas.microsoft.com/office/drawing/2014/main" id="{AD01C268-7780-3F40-BE08-216E139CAF60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9" name="Straight Connector 68">
                        <a:extLst>
                          <a:ext uri="{FF2B5EF4-FFF2-40B4-BE49-F238E27FC236}">
                            <a16:creationId xmlns:a16="http://schemas.microsoft.com/office/drawing/2014/main" id="{62CF427E-133D-8B41-876A-98A741C0DCE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5" name="Group 64">
                      <a:extLst>
                        <a:ext uri="{FF2B5EF4-FFF2-40B4-BE49-F238E27FC236}">
                          <a16:creationId xmlns:a16="http://schemas.microsoft.com/office/drawing/2014/main" id="{5E181F16-1182-FD44-ACD8-A698F167B67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6" name="Straight Connector 65">
                        <a:extLst>
                          <a:ext uri="{FF2B5EF4-FFF2-40B4-BE49-F238E27FC236}">
                            <a16:creationId xmlns:a16="http://schemas.microsoft.com/office/drawing/2014/main" id="{973438E0-5885-7D40-AF1B-1952B505EFB3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Straight Connector 66">
                        <a:extLst>
                          <a:ext uri="{FF2B5EF4-FFF2-40B4-BE49-F238E27FC236}">
                            <a16:creationId xmlns:a16="http://schemas.microsoft.com/office/drawing/2014/main" id="{EF1BD2E2-D6BD-4346-A34D-11191825D6E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54" name="Freeform 53">
                    <a:extLst>
                      <a:ext uri="{FF2B5EF4-FFF2-40B4-BE49-F238E27FC236}">
                        <a16:creationId xmlns:a16="http://schemas.microsoft.com/office/drawing/2014/main" id="{F0D884E3-4B06-8A49-B90F-23A57798C768}"/>
                      </a:ext>
                    </a:extLst>
                  </p:cNvPr>
                  <p:cNvSpPr/>
                  <p:nvPr/>
                </p:nvSpPr>
                <p:spPr>
                  <a:xfrm>
                    <a:off x="4608681" y="3401128"/>
                    <a:ext cx="2917508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</p:grp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D7B48EDF-1003-0D4C-B5B1-16145E174DAD}"/>
                    </a:ext>
                  </a:extLst>
                </p:cNvPr>
                <p:cNvGrpSpPr/>
                <p:nvPr/>
              </p:nvGrpSpPr>
              <p:grpSpPr>
                <a:xfrm>
                  <a:off x="1123107" y="3376700"/>
                  <a:ext cx="6393419" cy="1834569"/>
                  <a:chOff x="1123107" y="3376700"/>
                  <a:chExt cx="6393419" cy="1834569"/>
                </a:xfrm>
              </p:grpSpPr>
              <p:cxnSp>
                <p:nvCxnSpPr>
                  <p:cNvPr id="17" name="Straight Connector 16">
                    <a:extLst>
                      <a:ext uri="{FF2B5EF4-FFF2-40B4-BE49-F238E27FC236}">
                        <a16:creationId xmlns:a16="http://schemas.microsoft.com/office/drawing/2014/main" id="{BB5AF486-1392-3046-B00F-7AF5D764956D}"/>
                      </a:ext>
                    </a:extLst>
                  </p:cNvPr>
                  <p:cNvCxnSpPr>
                    <a:endCxn id="29" idx="0"/>
                  </p:cNvCxnSpPr>
                  <p:nvPr/>
                </p:nvCxnSpPr>
                <p:spPr>
                  <a:xfrm flipV="1">
                    <a:off x="2393239" y="3376700"/>
                    <a:ext cx="2215442" cy="6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id="{302EE059-3BB8-BB43-9A86-09BCAE60DF14}"/>
                      </a:ext>
                    </a:extLst>
                  </p:cNvPr>
                  <p:cNvGrpSpPr/>
                  <p:nvPr/>
                </p:nvGrpSpPr>
                <p:grpSpPr>
                  <a:xfrm>
                    <a:off x="1123107" y="3382772"/>
                    <a:ext cx="1270132" cy="1828497"/>
                    <a:chOff x="1902408" y="3657569"/>
                    <a:chExt cx="1270132" cy="1828497"/>
                  </a:xfrm>
                </p:grpSpPr>
                <p:grpSp>
                  <p:nvGrpSpPr>
                    <p:cNvPr id="21" name="Group 20">
                      <a:extLst>
                        <a:ext uri="{FF2B5EF4-FFF2-40B4-BE49-F238E27FC236}">
                          <a16:creationId xmlns:a16="http://schemas.microsoft.com/office/drawing/2014/main" id="{518AA7EC-F9E8-D04E-9DD7-0660B2C6D67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50" name="Straight Connector 49">
                        <a:extLst>
                          <a:ext uri="{FF2B5EF4-FFF2-40B4-BE49-F238E27FC236}">
                            <a16:creationId xmlns:a16="http://schemas.microsoft.com/office/drawing/2014/main" id="{E80ABF3E-D3EB-3544-9C1B-F5A94BAA832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1" name="Straight Connector 50">
                        <a:extLst>
                          <a:ext uri="{FF2B5EF4-FFF2-40B4-BE49-F238E27FC236}">
                            <a16:creationId xmlns:a16="http://schemas.microsoft.com/office/drawing/2014/main" id="{F525050E-EDE7-E34F-96E7-31EF887DCC0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2" name="Straight Connector 21">
                      <a:extLst>
                        <a:ext uri="{FF2B5EF4-FFF2-40B4-BE49-F238E27FC236}">
                          <a16:creationId xmlns:a16="http://schemas.microsoft.com/office/drawing/2014/main" id="{A35ACD4F-AE96-174D-B926-65CDF73DB35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02408" y="5480428"/>
                      <a:ext cx="296318" cy="5638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3" name="Group 22">
                      <a:extLst>
                        <a:ext uri="{FF2B5EF4-FFF2-40B4-BE49-F238E27FC236}">
                          <a16:creationId xmlns:a16="http://schemas.microsoft.com/office/drawing/2014/main" id="{F33BAABC-7FBE-5944-AC74-9D2273AFC3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8" name="Straight Connector 47">
                        <a:extLst>
                          <a:ext uri="{FF2B5EF4-FFF2-40B4-BE49-F238E27FC236}">
                            <a16:creationId xmlns:a16="http://schemas.microsoft.com/office/drawing/2014/main" id="{26BE973A-86DA-6945-A242-4FC4BF03956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" name="Straight Connector 48">
                        <a:extLst>
                          <a:ext uri="{FF2B5EF4-FFF2-40B4-BE49-F238E27FC236}">
                            <a16:creationId xmlns:a16="http://schemas.microsoft.com/office/drawing/2014/main" id="{4F0D2D57-450E-6A40-9E22-9E816EC6B55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4" name="Group 23">
                      <a:extLst>
                        <a:ext uri="{FF2B5EF4-FFF2-40B4-BE49-F238E27FC236}">
                          <a16:creationId xmlns:a16="http://schemas.microsoft.com/office/drawing/2014/main" id="{48E138C5-E937-B34F-982C-9EB09786749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6" name="Straight Connector 45">
                        <a:extLst>
                          <a:ext uri="{FF2B5EF4-FFF2-40B4-BE49-F238E27FC236}">
                            <a16:creationId xmlns:a16="http://schemas.microsoft.com/office/drawing/2014/main" id="{E5CE5DAB-890F-F54B-A37A-CEBF8A93003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" name="Straight Connector 46">
                        <a:extLst>
                          <a:ext uri="{FF2B5EF4-FFF2-40B4-BE49-F238E27FC236}">
                            <a16:creationId xmlns:a16="http://schemas.microsoft.com/office/drawing/2014/main" id="{1133282C-53E5-CB4E-9AA2-6DF1A30A7C4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5" name="Group 24">
                      <a:extLst>
                        <a:ext uri="{FF2B5EF4-FFF2-40B4-BE49-F238E27FC236}">
                          <a16:creationId xmlns:a16="http://schemas.microsoft.com/office/drawing/2014/main" id="{7CA2C006-CAEF-914B-A0F9-A3A6F5B8407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4" name="Straight Connector 43">
                        <a:extLst>
                          <a:ext uri="{FF2B5EF4-FFF2-40B4-BE49-F238E27FC236}">
                            <a16:creationId xmlns:a16="http://schemas.microsoft.com/office/drawing/2014/main" id="{9AC2E2BE-D24F-6D42-A243-9FB9933BF09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" name="Straight Connector 44">
                        <a:extLst>
                          <a:ext uri="{FF2B5EF4-FFF2-40B4-BE49-F238E27FC236}">
                            <a16:creationId xmlns:a16="http://schemas.microsoft.com/office/drawing/2014/main" id="{0CAE79C2-2597-4A46-B361-19CCBE3D73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6" name="Group 25">
                      <a:extLst>
                        <a:ext uri="{FF2B5EF4-FFF2-40B4-BE49-F238E27FC236}">
                          <a16:creationId xmlns:a16="http://schemas.microsoft.com/office/drawing/2014/main" id="{26F5A4D9-613D-A243-9550-55490D1A371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2" name="Straight Connector 41">
                        <a:extLst>
                          <a:ext uri="{FF2B5EF4-FFF2-40B4-BE49-F238E27FC236}">
                            <a16:creationId xmlns:a16="http://schemas.microsoft.com/office/drawing/2014/main" id="{CC0DBC51-5DF0-1D4E-887E-45D7FDCE15FC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Straight Connector 42">
                        <a:extLst>
                          <a:ext uri="{FF2B5EF4-FFF2-40B4-BE49-F238E27FC236}">
                            <a16:creationId xmlns:a16="http://schemas.microsoft.com/office/drawing/2014/main" id="{66FB922C-9D75-974B-B74E-E5C830F6B07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7" name="Group 26">
                      <a:extLst>
                        <a:ext uri="{FF2B5EF4-FFF2-40B4-BE49-F238E27FC236}">
                          <a16:creationId xmlns:a16="http://schemas.microsoft.com/office/drawing/2014/main" id="{240C61E2-F301-394B-8898-9BD1E7AEBD3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0" name="Straight Connector 39">
                        <a:extLst>
                          <a:ext uri="{FF2B5EF4-FFF2-40B4-BE49-F238E27FC236}">
                            <a16:creationId xmlns:a16="http://schemas.microsoft.com/office/drawing/2014/main" id="{C767C245-B1FC-EA4D-908D-B376442ACF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Straight Connector 40">
                        <a:extLst>
                          <a:ext uri="{FF2B5EF4-FFF2-40B4-BE49-F238E27FC236}">
                            <a16:creationId xmlns:a16="http://schemas.microsoft.com/office/drawing/2014/main" id="{F09B1CB0-2E0E-A445-AA72-777B570E4D2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8" name="Group 27">
                      <a:extLst>
                        <a:ext uri="{FF2B5EF4-FFF2-40B4-BE49-F238E27FC236}">
                          <a16:creationId xmlns:a16="http://schemas.microsoft.com/office/drawing/2014/main" id="{D5BB476B-10AD-E048-849F-288D0BEE062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8" name="Straight Connector 37">
                        <a:extLst>
                          <a:ext uri="{FF2B5EF4-FFF2-40B4-BE49-F238E27FC236}">
                            <a16:creationId xmlns:a16="http://schemas.microsoft.com/office/drawing/2014/main" id="{F997F5CC-FF3A-CF44-AB29-77CE501DD4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Straight Connector 38">
                        <a:extLst>
                          <a:ext uri="{FF2B5EF4-FFF2-40B4-BE49-F238E27FC236}">
                            <a16:creationId xmlns:a16="http://schemas.microsoft.com/office/drawing/2014/main" id="{B35AA93C-0F6F-4644-ADC2-5F15FFD66B2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9" name="Group 28">
                      <a:extLst>
                        <a:ext uri="{FF2B5EF4-FFF2-40B4-BE49-F238E27FC236}">
                          <a16:creationId xmlns:a16="http://schemas.microsoft.com/office/drawing/2014/main" id="{5E0C36C4-FEB2-734C-8C2D-F23F901B3F9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6" name="Straight Connector 35">
                        <a:extLst>
                          <a:ext uri="{FF2B5EF4-FFF2-40B4-BE49-F238E27FC236}">
                            <a16:creationId xmlns:a16="http://schemas.microsoft.com/office/drawing/2014/main" id="{A3099DF3-521C-7A43-B08C-8296E0B8796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" name="Straight Connector 36">
                        <a:extLst>
                          <a:ext uri="{FF2B5EF4-FFF2-40B4-BE49-F238E27FC236}">
                            <a16:creationId xmlns:a16="http://schemas.microsoft.com/office/drawing/2014/main" id="{C645750E-987A-C344-8282-FB12B7E492B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0" name="Group 29">
                      <a:extLst>
                        <a:ext uri="{FF2B5EF4-FFF2-40B4-BE49-F238E27FC236}">
                          <a16:creationId xmlns:a16="http://schemas.microsoft.com/office/drawing/2014/main" id="{5291148C-A355-424E-AD75-677B171CB21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4" name="Straight Connector 33">
                        <a:extLst>
                          <a:ext uri="{FF2B5EF4-FFF2-40B4-BE49-F238E27FC236}">
                            <a16:creationId xmlns:a16="http://schemas.microsoft.com/office/drawing/2014/main" id="{84D949F4-290A-2A44-88C2-DFA750437A9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Connector 34">
                        <a:extLst>
                          <a:ext uri="{FF2B5EF4-FFF2-40B4-BE49-F238E27FC236}">
                            <a16:creationId xmlns:a16="http://schemas.microsoft.com/office/drawing/2014/main" id="{FB68E87B-6E4E-A341-BFA0-92F21D79FE3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1" name="Group 30">
                      <a:extLst>
                        <a:ext uri="{FF2B5EF4-FFF2-40B4-BE49-F238E27FC236}">
                          <a16:creationId xmlns:a16="http://schemas.microsoft.com/office/drawing/2014/main" id="{7BB7FC87-2086-5C47-A793-474FACDCEDC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2" name="Straight Connector 31">
                        <a:extLst>
                          <a:ext uri="{FF2B5EF4-FFF2-40B4-BE49-F238E27FC236}">
                            <a16:creationId xmlns:a16="http://schemas.microsoft.com/office/drawing/2014/main" id="{56BEF5F3-2398-4547-B581-E9E62FF3228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Connector 32">
                        <a:extLst>
                          <a:ext uri="{FF2B5EF4-FFF2-40B4-BE49-F238E27FC236}">
                            <a16:creationId xmlns:a16="http://schemas.microsoft.com/office/drawing/2014/main" id="{65A7AE9F-9AB1-5746-A36E-6D2B891E2E9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8CC2AEA1-945A-6245-B776-B6DD249BEF22}"/>
                      </a:ext>
                    </a:extLst>
                  </p:cNvPr>
                  <p:cNvSpPr/>
                  <p:nvPr/>
                </p:nvSpPr>
                <p:spPr>
                  <a:xfrm>
                    <a:off x="4608681" y="3376700"/>
                    <a:ext cx="2907845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25CF2503-DFF4-694D-B03B-8347C2A1423F}"/>
                      </a:ext>
                    </a:extLst>
                  </p:cNvPr>
                  <p:cNvCxnSpPr/>
                  <p:nvPr/>
                </p:nvCxnSpPr>
                <p:spPr>
                  <a:xfrm>
                    <a:off x="7497738" y="4502174"/>
                    <a:ext cx="0" cy="707744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702F9B2-4864-2044-BF00-56B60AAD7275}"/>
                </a:ext>
              </a:extLst>
            </p:cNvPr>
            <p:cNvCxnSpPr/>
            <p:nvPr/>
          </p:nvCxnSpPr>
          <p:spPr>
            <a:xfrm flipH="1">
              <a:off x="5458735" y="3521705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2CDB075-2F08-1445-9272-43D182AA5D0A}"/>
                </a:ext>
              </a:extLst>
            </p:cNvPr>
            <p:cNvCxnSpPr/>
            <p:nvPr/>
          </p:nvCxnSpPr>
          <p:spPr>
            <a:xfrm flipH="1">
              <a:off x="5536801" y="3524557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EEDF0329-BFF1-7640-BE01-E6954D4455B2}"/>
              </a:ext>
            </a:extLst>
          </p:cNvPr>
          <p:cNvGrpSpPr/>
          <p:nvPr/>
        </p:nvGrpSpPr>
        <p:grpSpPr>
          <a:xfrm>
            <a:off x="8489853" y="134058"/>
            <a:ext cx="4283199" cy="958398"/>
            <a:chOff x="653240" y="1372762"/>
            <a:chExt cx="4283199" cy="958398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59F15338-CDAE-7E4F-9BAC-F22D7EF06E97}"/>
                </a:ext>
              </a:extLst>
            </p:cNvPr>
            <p:cNvGrpSpPr/>
            <p:nvPr/>
          </p:nvGrpSpPr>
          <p:grpSpPr>
            <a:xfrm>
              <a:off x="655361" y="1372762"/>
              <a:ext cx="4281077" cy="369332"/>
              <a:chOff x="929775" y="1674522"/>
              <a:chExt cx="4281077" cy="369332"/>
            </a:xfrm>
          </p:grpSpPr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FE32B5CF-6BBD-5248-B725-E9DD44CDF493}"/>
                  </a:ext>
                </a:extLst>
              </p:cNvPr>
              <p:cNvCxnSpPr/>
              <p:nvPr/>
            </p:nvCxnSpPr>
            <p:spPr>
              <a:xfrm>
                <a:off x="929775" y="1862667"/>
                <a:ext cx="359467" cy="0"/>
              </a:xfrm>
              <a:prstGeom prst="line">
                <a:avLst/>
              </a:prstGeom>
              <a:ln>
                <a:solidFill>
                  <a:srgbClr val="9BBB5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E19D9B29-1EE9-8D42-B34B-24D83A3FC2F2}"/>
                  </a:ext>
                </a:extLst>
              </p:cNvPr>
              <p:cNvSpPr txBox="1"/>
              <p:nvPr/>
            </p:nvSpPr>
            <p:spPr>
              <a:xfrm>
                <a:off x="1371651" y="1674522"/>
                <a:ext cx="383920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Field in main magnets</a:t>
                </a:r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A3BDD5D6-3608-7849-8981-A36BCEB2E1C2}"/>
                </a:ext>
              </a:extLst>
            </p:cNvPr>
            <p:cNvGrpSpPr/>
            <p:nvPr/>
          </p:nvGrpSpPr>
          <p:grpSpPr>
            <a:xfrm>
              <a:off x="660370" y="1685652"/>
              <a:ext cx="4276069" cy="645508"/>
              <a:chOff x="929775" y="1945739"/>
              <a:chExt cx="4276069" cy="645508"/>
            </a:xfrm>
          </p:grpSpPr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16AE28F3-AFC8-B74D-8FD2-9EE4D4B40516}"/>
                  </a:ext>
                </a:extLst>
              </p:cNvPr>
              <p:cNvCxnSpPr/>
              <p:nvPr/>
            </p:nvCxnSpPr>
            <p:spPr>
              <a:xfrm>
                <a:off x="929775" y="2144887"/>
                <a:ext cx="359467" cy="0"/>
              </a:xfrm>
              <a:prstGeom prst="line">
                <a:avLst/>
              </a:prstGeom>
              <a:ln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C83D5A22-4FF3-FC4E-8D7C-E3CE9250DE78}"/>
                  </a:ext>
                </a:extLst>
              </p:cNvPr>
              <p:cNvSpPr txBox="1"/>
              <p:nvPr/>
            </p:nvSpPr>
            <p:spPr>
              <a:xfrm>
                <a:off x="1361351" y="1945739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Beam 1 intensity (current)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2ABACE78-9981-9E43-AC43-19FEF15A1BEE}"/>
                  </a:ext>
                </a:extLst>
              </p:cNvPr>
              <p:cNvSpPr txBox="1"/>
              <p:nvPr/>
            </p:nvSpPr>
            <p:spPr>
              <a:xfrm>
                <a:off x="1364098" y="2221915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Beam 2 intensity (current)</a:t>
                </a:r>
              </a:p>
            </p:txBody>
          </p:sp>
        </p:grp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5F6E7BD9-1906-AF4C-B9A8-BA8048D672E3}"/>
                </a:ext>
              </a:extLst>
            </p:cNvPr>
            <p:cNvCxnSpPr/>
            <p:nvPr/>
          </p:nvCxnSpPr>
          <p:spPr>
            <a:xfrm>
              <a:off x="653240" y="2170583"/>
              <a:ext cx="35946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5284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13674D-CC73-2D4C-A71E-F1CF07E21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8D37AE-994C-5832-06D6-653348578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5ADDF8-D591-F993-0198-2B669880F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Picture 4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396DC433-B10F-DA02-D40F-D64F2AF84C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914" y="136525"/>
            <a:ext cx="8074696" cy="60627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E28F04-07D7-28A6-9CD5-714F8CD11285}"/>
              </a:ext>
            </a:extLst>
          </p:cNvPr>
          <p:cNvSpPr txBox="1"/>
          <p:nvPr/>
        </p:nvSpPr>
        <p:spPr>
          <a:xfrm>
            <a:off x="7545372" y="5307787"/>
            <a:ext cx="4500766" cy="760959"/>
          </a:xfrm>
          <a:prstGeom prst="rect">
            <a:avLst/>
          </a:prstGeom>
          <a:solidFill>
            <a:srgbClr val="FFFF00"/>
          </a:solidFill>
        </p:spPr>
        <p:txBody>
          <a:bodyPr wrap="none" lIns="72000" tIns="72000" rIns="72000" bIns="72000" rtlCol="0">
            <a:spAutoFit/>
          </a:bodyPr>
          <a:lstStyle/>
          <a:p>
            <a:pPr algn="l"/>
            <a:r>
              <a:rPr lang="en-GB" sz="2000" b="1" dirty="0">
                <a:solidFill>
                  <a:srgbClr val="FF0000"/>
                </a:solidFill>
              </a:rPr>
              <a:t>Follow us live:</a:t>
            </a:r>
          </a:p>
          <a:p>
            <a:pPr algn="l"/>
            <a:r>
              <a:rPr lang="en-GB" sz="2000" dirty="0">
                <a:solidFill>
                  <a:srgbClr val="FF0000"/>
                </a:solidFill>
              </a:rPr>
              <a:t>https://op-</a:t>
            </a:r>
            <a:r>
              <a:rPr lang="en-GB" sz="2000" dirty="0" err="1">
                <a:solidFill>
                  <a:srgbClr val="FF0000"/>
                </a:solidFill>
              </a:rPr>
              <a:t>webtools.web.cern.ch</a:t>
            </a:r>
            <a:r>
              <a:rPr lang="en-GB" sz="2000" dirty="0">
                <a:solidFill>
                  <a:srgbClr val="FF0000"/>
                </a:solidFill>
              </a:rPr>
              <a:t>/</a:t>
            </a:r>
            <a:r>
              <a:rPr lang="en-GB" sz="2000" dirty="0" err="1">
                <a:solidFill>
                  <a:srgbClr val="FF0000"/>
                </a:solidFill>
              </a:rPr>
              <a:t>vistar</a:t>
            </a:r>
            <a:r>
              <a:rPr lang="en-GB" sz="2000" dirty="0">
                <a:solidFill>
                  <a:srgbClr val="FF0000"/>
                </a:solidFill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0623122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5BFEA8-6524-3A44-A47C-D14000DDD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Filling the LHC &amp; Satisfying Fixed Target users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F5D26-A51A-A140-820A-4F225EEFB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266A9-775E-7D4F-9421-376EC6926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C16874-CFC1-6949-90F4-FB086ABCC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4A2418A-37C2-F24B-82BF-308FD050B229}"/>
              </a:ext>
            </a:extLst>
          </p:cNvPr>
          <p:cNvGrpSpPr/>
          <p:nvPr/>
        </p:nvGrpSpPr>
        <p:grpSpPr>
          <a:xfrm>
            <a:off x="3458631" y="5742798"/>
            <a:ext cx="1523259" cy="378255"/>
            <a:chOff x="2426239" y="5734900"/>
            <a:chExt cx="1523258" cy="378255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FA42F71-3E62-F545-AB0A-50356B573CF6}"/>
                </a:ext>
              </a:extLst>
            </p:cNvPr>
            <p:cNvCxnSpPr/>
            <p:nvPr/>
          </p:nvCxnSpPr>
          <p:spPr>
            <a:xfrm>
              <a:off x="2912876" y="5734900"/>
              <a:ext cx="503830" cy="0"/>
            </a:xfrm>
            <a:prstGeom prst="straightConnector1">
              <a:avLst/>
            </a:prstGeom>
            <a:ln>
              <a:solidFill>
                <a:srgbClr val="00B0F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21FFCD1-4633-9A43-BFC3-0EA1D7D1E54E}"/>
                </a:ext>
              </a:extLst>
            </p:cNvPr>
            <p:cNvSpPr txBox="1"/>
            <p:nvPr/>
          </p:nvSpPr>
          <p:spPr>
            <a:xfrm>
              <a:off x="2426239" y="5743823"/>
              <a:ext cx="15232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1.2 seconds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F40E1A1-93AA-6843-A4BD-16CD9DCDEF22}"/>
              </a:ext>
            </a:extLst>
          </p:cNvPr>
          <p:cNvSpPr txBox="1"/>
          <p:nvPr/>
        </p:nvSpPr>
        <p:spPr>
          <a:xfrm>
            <a:off x="1480432" y="5161732"/>
            <a:ext cx="665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711BDE-3AF9-934B-8D84-B2885F1E62D2}"/>
              </a:ext>
            </a:extLst>
          </p:cNvPr>
          <p:cNvSpPr txBox="1"/>
          <p:nvPr/>
        </p:nvSpPr>
        <p:spPr>
          <a:xfrm>
            <a:off x="1475345" y="4416260"/>
            <a:ext cx="54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DC2142-B0BD-D746-85AC-13A1DE0BFB2A}"/>
              </a:ext>
            </a:extLst>
          </p:cNvPr>
          <p:cNvSpPr txBox="1"/>
          <p:nvPr/>
        </p:nvSpPr>
        <p:spPr>
          <a:xfrm>
            <a:off x="1428496" y="3488621"/>
            <a:ext cx="73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4D52860-FB7E-E844-B565-538E4F3CFBE4}"/>
              </a:ext>
            </a:extLst>
          </p:cNvPr>
          <p:cNvGrpSpPr/>
          <p:nvPr/>
        </p:nvGrpSpPr>
        <p:grpSpPr>
          <a:xfrm>
            <a:off x="2495883" y="2543469"/>
            <a:ext cx="7544729" cy="1324576"/>
            <a:chOff x="1373493" y="2434802"/>
            <a:chExt cx="7544729" cy="132457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142E693-38A8-D04D-84F3-222FB659FC35}"/>
                </a:ext>
              </a:extLst>
            </p:cNvPr>
            <p:cNvCxnSpPr/>
            <p:nvPr/>
          </p:nvCxnSpPr>
          <p:spPr>
            <a:xfrm>
              <a:off x="1373493" y="3759378"/>
              <a:ext cx="5559766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61F14F1-691B-3846-AC8F-23FFB58889E5}"/>
                </a:ext>
              </a:extLst>
            </p:cNvPr>
            <p:cNvCxnSpPr/>
            <p:nvPr/>
          </p:nvCxnSpPr>
          <p:spPr>
            <a:xfrm flipV="1">
              <a:off x="6933259" y="2434802"/>
              <a:ext cx="997185" cy="1324576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D55C2B7-6F8E-F944-B360-554465DC6CB4}"/>
                </a:ext>
              </a:extLst>
            </p:cNvPr>
            <p:cNvCxnSpPr/>
            <p:nvPr/>
          </p:nvCxnSpPr>
          <p:spPr>
            <a:xfrm>
              <a:off x="7930444" y="2434802"/>
              <a:ext cx="331400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634BA20-97D7-804A-8046-73A23282A3CB}"/>
                </a:ext>
              </a:extLst>
            </p:cNvPr>
            <p:cNvCxnSpPr/>
            <p:nvPr/>
          </p:nvCxnSpPr>
          <p:spPr>
            <a:xfrm>
              <a:off x="8261844" y="2434802"/>
              <a:ext cx="392971" cy="1324575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8509EBA-8244-4846-BF0B-56F9E5306D96}"/>
                </a:ext>
              </a:extLst>
            </p:cNvPr>
            <p:cNvCxnSpPr/>
            <p:nvPr/>
          </p:nvCxnSpPr>
          <p:spPr>
            <a:xfrm>
              <a:off x="8654815" y="3759377"/>
              <a:ext cx="263407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C087026-09F9-2A41-8E72-0941D5347BC8}"/>
              </a:ext>
            </a:extLst>
          </p:cNvPr>
          <p:cNvGrpSpPr/>
          <p:nvPr/>
        </p:nvGrpSpPr>
        <p:grpSpPr>
          <a:xfrm>
            <a:off x="2011201" y="5163080"/>
            <a:ext cx="8029411" cy="418277"/>
            <a:chOff x="888811" y="5054413"/>
            <a:chExt cx="8029411" cy="418277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5562581-85F4-1B43-B042-F5085A94EA37}"/>
                </a:ext>
              </a:extLst>
            </p:cNvPr>
            <p:cNvCxnSpPr/>
            <p:nvPr/>
          </p:nvCxnSpPr>
          <p:spPr>
            <a:xfrm flipV="1">
              <a:off x="1845731" y="5457584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28D264A-9472-2047-B47E-4942BC309178}"/>
                </a:ext>
              </a:extLst>
            </p:cNvPr>
            <p:cNvCxnSpPr/>
            <p:nvPr/>
          </p:nvCxnSpPr>
          <p:spPr>
            <a:xfrm flipV="1">
              <a:off x="3297079" y="5459472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72AAB37-BD2C-9243-BD32-796B7C716070}"/>
                </a:ext>
              </a:extLst>
            </p:cNvPr>
            <p:cNvCxnSpPr/>
            <p:nvPr/>
          </p:nvCxnSpPr>
          <p:spPr>
            <a:xfrm flipV="1">
              <a:off x="4766931" y="5461360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06E998E-881A-8245-B53E-C50BE02C6596}"/>
                </a:ext>
              </a:extLst>
            </p:cNvPr>
            <p:cNvGrpSpPr/>
            <p:nvPr/>
          </p:nvGrpSpPr>
          <p:grpSpPr>
            <a:xfrm>
              <a:off x="888811" y="5054413"/>
              <a:ext cx="8029411" cy="418277"/>
              <a:chOff x="888811" y="5053065"/>
              <a:chExt cx="8029411" cy="418277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19B2B94-45E8-7541-89D4-26CC90A66BE5}"/>
                  </a:ext>
                </a:extLst>
              </p:cNvPr>
              <p:cNvGrpSpPr/>
              <p:nvPr/>
            </p:nvGrpSpPr>
            <p:grpSpPr>
              <a:xfrm>
                <a:off x="888811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C8FBEFD-CF9A-8242-B5B0-FD783B1F061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D0F2EDC1-2807-354E-8E60-A2696B9E7F2D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5D3E3CFB-CC54-B34E-A15A-15C9C3236B9A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22241C67-59E0-CE44-9007-A576C9BA98DE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3DAD71AD-E8B0-3F4B-8CB2-6F72AB4D2ED0}"/>
                  </a:ext>
                </a:extLst>
              </p:cNvPr>
              <p:cNvGrpSpPr/>
              <p:nvPr/>
            </p:nvGrpSpPr>
            <p:grpSpPr>
              <a:xfrm>
                <a:off x="1361049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57E1F4AB-AA49-4F42-B324-96068CE9100B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37B23D88-166A-6047-B11C-A24BEF71FA4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C1DD81ED-971C-F247-B520-2BFC26E7B5B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ADC22D0A-91F2-B34F-9FDA-5F61B02C4DA1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385DEBB2-4E50-7047-AFAD-71AA78FA9055}"/>
                  </a:ext>
                </a:extLst>
              </p:cNvPr>
              <p:cNvGrpSpPr/>
              <p:nvPr/>
            </p:nvGrpSpPr>
            <p:grpSpPr>
              <a:xfrm>
                <a:off x="2321034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F4B4F0D4-E844-1A47-83D3-51320FDA2CF5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88208873-B5CB-6644-80A3-A31B2B54FDFF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A8E62A3C-1100-5B46-9DB8-5BAFF8C2890B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14628999-8371-F341-83DF-C75D926ABF7C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A631A921-4AB9-B148-B3EA-7E62A139E626}"/>
                  </a:ext>
                </a:extLst>
              </p:cNvPr>
              <p:cNvGrpSpPr/>
              <p:nvPr/>
            </p:nvGrpSpPr>
            <p:grpSpPr>
              <a:xfrm>
                <a:off x="2821184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CFC291-2091-4941-BF8B-250E80FE54A1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087FD7A4-BDFA-444E-B04E-877F6DF4629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B156C292-66FC-8542-9142-D4DBBFE80C6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143365B2-D940-CF48-8F1E-294A382EB34F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A39F543F-1C37-B341-A3E6-CB0766C53D7B}"/>
                  </a:ext>
                </a:extLst>
              </p:cNvPr>
              <p:cNvGrpSpPr/>
              <p:nvPr/>
            </p:nvGrpSpPr>
            <p:grpSpPr>
              <a:xfrm>
                <a:off x="3772382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40D2640B-1D5A-7F4A-829A-CD9F88A215AC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B5090D1C-3C03-FA41-AEA2-0A3EB899BC3E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FFE9BA13-139A-C44C-9015-50378D29F08E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9341160A-DAC7-5D40-A609-998A3AE59766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B400D1B5-4C6B-ED46-BD8F-8F99CDA6E2B4}"/>
                  </a:ext>
                </a:extLst>
              </p:cNvPr>
              <p:cNvGrpSpPr/>
              <p:nvPr/>
            </p:nvGrpSpPr>
            <p:grpSpPr>
              <a:xfrm>
                <a:off x="4263434" y="5056841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1428D7CB-12C0-D040-90B4-9F2559385BBD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21007701-9685-9645-ABAE-A15C670BB46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B314646A-FD30-7040-9437-2CE592D589E3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3EC45BA9-A24F-7147-BBB5-B9C94393B7C3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98079104-6ED2-4442-AE6A-2BDEA980C5CF}"/>
                  </a:ext>
                </a:extLst>
              </p:cNvPr>
              <p:cNvGrpSpPr/>
              <p:nvPr/>
            </p:nvGrpSpPr>
            <p:grpSpPr>
              <a:xfrm>
                <a:off x="5239625" y="5058729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FD1BFA43-8540-0048-BAC3-18429137B6B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170D5E11-80B5-464D-A902-5650EFC3A624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CFD90604-E4F5-E640-A82E-52C4D9774220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81B8D645-177E-DA4F-BE16-04F3AC0C4015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ABB5323B-2EB9-0C44-9FC3-CAE6E311AEDF}"/>
                  </a:ext>
                </a:extLst>
              </p:cNvPr>
              <p:cNvGrpSpPr/>
              <p:nvPr/>
            </p:nvGrpSpPr>
            <p:grpSpPr>
              <a:xfrm>
                <a:off x="5726722" y="5059277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980847A9-3C22-D34C-BF82-FFB3AB42C8E7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201D73DB-F52C-9446-A1F6-BFB74E4DAB1C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2A725401-FF29-6E48-87E0-4C3B4903BAE4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A97F797C-69BC-6D49-9A62-6BBEBFE96657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1A63F3D5-1BD2-F84C-83FB-FF86A75AF9B4}"/>
                  </a:ext>
                </a:extLst>
              </p:cNvPr>
              <p:cNvCxnSpPr/>
              <p:nvPr/>
            </p:nvCxnSpPr>
            <p:spPr>
              <a:xfrm>
                <a:off x="6211404" y="5471342"/>
                <a:ext cx="2706818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163191B-CD35-CE46-88FF-86A1CDA5F590}"/>
              </a:ext>
            </a:extLst>
          </p:cNvPr>
          <p:cNvGrpSpPr/>
          <p:nvPr/>
        </p:nvGrpSpPr>
        <p:grpSpPr>
          <a:xfrm>
            <a:off x="8027265" y="5624901"/>
            <a:ext cx="1392880" cy="369332"/>
            <a:chOff x="6679107" y="5807850"/>
            <a:chExt cx="1392880" cy="369331"/>
          </a:xfrm>
        </p:grpSpPr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940CFC66-3D75-3F48-BE94-BF27B2929C12}"/>
                </a:ext>
              </a:extLst>
            </p:cNvPr>
            <p:cNvCxnSpPr/>
            <p:nvPr/>
          </p:nvCxnSpPr>
          <p:spPr>
            <a:xfrm>
              <a:off x="7507072" y="5992516"/>
              <a:ext cx="564915" cy="0"/>
            </a:xfrm>
            <a:prstGeom prst="straightConnector1">
              <a:avLst/>
            </a:prstGeom>
            <a:ln>
              <a:solidFill>
                <a:srgbClr val="00B0F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3FC4A644-BFB7-8540-A8B1-32C6F269732A}"/>
                </a:ext>
              </a:extLst>
            </p:cNvPr>
            <p:cNvSpPr txBox="1"/>
            <p:nvPr/>
          </p:nvSpPr>
          <p:spPr>
            <a:xfrm>
              <a:off x="6679107" y="5807850"/>
              <a:ext cx="842244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Time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683274B-723B-4243-9BFA-4C39B61192D0}"/>
              </a:ext>
            </a:extLst>
          </p:cNvPr>
          <p:cNvGrpSpPr/>
          <p:nvPr/>
        </p:nvGrpSpPr>
        <p:grpSpPr>
          <a:xfrm>
            <a:off x="2011201" y="4121881"/>
            <a:ext cx="8029411" cy="790221"/>
            <a:chOff x="888811" y="4013214"/>
            <a:chExt cx="8029411" cy="790221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4972FD6E-904C-C441-B24C-1755FCB5B453}"/>
                </a:ext>
              </a:extLst>
            </p:cNvPr>
            <p:cNvGrpSpPr/>
            <p:nvPr/>
          </p:nvGrpSpPr>
          <p:grpSpPr>
            <a:xfrm>
              <a:off x="888811" y="4016963"/>
              <a:ext cx="1755126" cy="786472"/>
              <a:chOff x="888811" y="4016963"/>
              <a:chExt cx="1755126" cy="786472"/>
            </a:xfrm>
          </p:grpSpPr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36B0D170-454E-BD4E-AEF1-979C100CFB2B}"/>
                  </a:ext>
                </a:extLst>
              </p:cNvPr>
              <p:cNvCxnSpPr/>
              <p:nvPr/>
            </p:nvCxnSpPr>
            <p:spPr>
              <a:xfrm>
                <a:off x="888811" y="4797777"/>
                <a:ext cx="1039719" cy="5658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3A5DA1D3-9F83-E748-ADDC-40A10BCE5B0A}"/>
                  </a:ext>
                </a:extLst>
              </p:cNvPr>
              <p:cNvCxnSpPr/>
              <p:nvPr/>
            </p:nvCxnSpPr>
            <p:spPr>
              <a:xfrm flipV="1">
                <a:off x="1928530" y="4016963"/>
                <a:ext cx="392504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91C14F0D-8DA8-2E4B-82B0-F12AD05F9198}"/>
                  </a:ext>
                </a:extLst>
              </p:cNvPr>
              <p:cNvCxnSpPr/>
              <p:nvPr/>
            </p:nvCxnSpPr>
            <p:spPr>
              <a:xfrm>
                <a:off x="232740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B54295B7-057A-1149-9B44-9849DC73CC38}"/>
                  </a:ext>
                </a:extLst>
              </p:cNvPr>
              <p:cNvCxnSpPr/>
              <p:nvPr/>
            </p:nvCxnSpPr>
            <p:spPr>
              <a:xfrm>
                <a:off x="2495271" y="4016963"/>
                <a:ext cx="148666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5FE6AC6-502C-E14C-889E-BFEF79FBD425}"/>
                </a:ext>
              </a:extLst>
            </p:cNvPr>
            <p:cNvGrpSpPr/>
            <p:nvPr/>
          </p:nvGrpSpPr>
          <p:grpSpPr>
            <a:xfrm>
              <a:off x="2643937" y="4016963"/>
              <a:ext cx="1451348" cy="780814"/>
              <a:chOff x="2643937" y="4016963"/>
              <a:chExt cx="1451348" cy="780814"/>
            </a:xfrm>
          </p:grpSpPr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F7A5884B-D181-BC4A-ADE4-5E5820A799AC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28BB14C5-2783-B848-88FA-0372DAD2811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88CC4BBF-9FCF-114A-A48A-F808F270E31C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9CF03752-7714-AF45-8EE6-35043061A198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DA1F6457-FC8C-0445-BBD0-DB879B6C804C}"/>
                </a:ext>
              </a:extLst>
            </p:cNvPr>
            <p:cNvCxnSpPr/>
            <p:nvPr/>
          </p:nvCxnSpPr>
          <p:spPr>
            <a:xfrm>
              <a:off x="6986347" y="4803435"/>
              <a:ext cx="1931875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8F26F08B-1D8A-1E4F-94BE-F9B0AD8D3801}"/>
                </a:ext>
              </a:extLst>
            </p:cNvPr>
            <p:cNvGrpSpPr/>
            <p:nvPr/>
          </p:nvGrpSpPr>
          <p:grpSpPr>
            <a:xfrm>
              <a:off x="4083651" y="4022621"/>
              <a:ext cx="1451348" cy="780814"/>
              <a:chOff x="2643937" y="4016963"/>
              <a:chExt cx="1451348" cy="780814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18F28BC8-4013-5841-9727-732FB8D7BD63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A92F80B2-27B2-3140-88EF-A3983F4068E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5D2C2B84-074D-9141-B755-5354A45754C9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E3FB9C29-19FB-4048-B430-CDAF487F4E35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45B67D91-A001-5C42-811C-D268B1116E13}"/>
                </a:ext>
              </a:extLst>
            </p:cNvPr>
            <p:cNvGrpSpPr/>
            <p:nvPr/>
          </p:nvGrpSpPr>
          <p:grpSpPr>
            <a:xfrm>
              <a:off x="5534999" y="4013214"/>
              <a:ext cx="1451348" cy="780814"/>
              <a:chOff x="2643937" y="4016963"/>
              <a:chExt cx="1451348" cy="780814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918824CB-0885-C144-A9C9-DEF083C705DB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F73796AD-CA4B-BA45-B429-154A64C2DBCD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928F8218-56D4-B044-8357-40BD20F24036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9D48B321-BD69-F74E-AAE3-1FB9EC954C46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B9173A6-18F5-9D43-8930-06B30FDF3AD6}"/>
              </a:ext>
            </a:extLst>
          </p:cNvPr>
          <p:cNvGrpSpPr/>
          <p:nvPr/>
        </p:nvGrpSpPr>
        <p:grpSpPr>
          <a:xfrm>
            <a:off x="2860916" y="2390716"/>
            <a:ext cx="7095031" cy="1482967"/>
            <a:chOff x="1738526" y="2282049"/>
            <a:chExt cx="7095030" cy="1482967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9319D57-204D-C445-9188-50352CFAEB42}"/>
                </a:ext>
              </a:extLst>
            </p:cNvPr>
            <p:cNvCxnSpPr/>
            <p:nvPr/>
          </p:nvCxnSpPr>
          <p:spPr>
            <a:xfrm flipV="1">
              <a:off x="2420012" y="3390045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25A2C9CB-129A-B447-96F9-5817F2B8EE9C}"/>
                </a:ext>
              </a:extLst>
            </p:cNvPr>
            <p:cNvCxnSpPr/>
            <p:nvPr/>
          </p:nvCxnSpPr>
          <p:spPr>
            <a:xfrm flipV="1">
              <a:off x="3861227" y="3020713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2EAC9C6E-03F0-DB44-9C04-79E94DF177C1}"/>
                </a:ext>
              </a:extLst>
            </p:cNvPr>
            <p:cNvCxnSpPr/>
            <p:nvPr/>
          </p:nvCxnSpPr>
          <p:spPr>
            <a:xfrm flipV="1">
              <a:off x="5283627" y="2651381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7ADF2F75-93F5-B64A-A42D-E2CF1122C83E}"/>
                </a:ext>
              </a:extLst>
            </p:cNvPr>
            <p:cNvCxnSpPr/>
            <p:nvPr/>
          </p:nvCxnSpPr>
          <p:spPr>
            <a:xfrm flipV="1">
              <a:off x="6724842" y="2282049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4873ADBC-B60D-EE41-9CD2-4569C8D8D743}"/>
                </a:ext>
              </a:extLst>
            </p:cNvPr>
            <p:cNvCxnSpPr/>
            <p:nvPr/>
          </p:nvCxnSpPr>
          <p:spPr>
            <a:xfrm>
              <a:off x="2420012" y="3390045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DD31F99D-B39A-CC40-B8CE-071BA000AA95}"/>
                </a:ext>
              </a:extLst>
            </p:cNvPr>
            <p:cNvCxnSpPr/>
            <p:nvPr/>
          </p:nvCxnSpPr>
          <p:spPr>
            <a:xfrm>
              <a:off x="3842412" y="3020713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9D9099C5-EE32-1D4D-AC82-A36419EA964D}"/>
                </a:ext>
              </a:extLst>
            </p:cNvPr>
            <p:cNvCxnSpPr/>
            <p:nvPr/>
          </p:nvCxnSpPr>
          <p:spPr>
            <a:xfrm>
              <a:off x="5283627" y="2651381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E47C2F81-B398-C14C-B9BF-9BF62664C77C}"/>
                </a:ext>
              </a:extLst>
            </p:cNvPr>
            <p:cNvCxnSpPr/>
            <p:nvPr/>
          </p:nvCxnSpPr>
          <p:spPr>
            <a:xfrm>
              <a:off x="6724842" y="2284139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1484EA37-6F5D-B244-98C0-1158DEDE858A}"/>
                </a:ext>
              </a:extLst>
            </p:cNvPr>
            <p:cNvCxnSpPr/>
            <p:nvPr/>
          </p:nvCxnSpPr>
          <p:spPr>
            <a:xfrm>
              <a:off x="8166057" y="2284139"/>
              <a:ext cx="0" cy="147523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B762691B-1B40-8246-927C-C40038603F21}"/>
                </a:ext>
              </a:extLst>
            </p:cNvPr>
            <p:cNvCxnSpPr/>
            <p:nvPr/>
          </p:nvCxnSpPr>
          <p:spPr>
            <a:xfrm>
              <a:off x="8152070" y="3759378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6AA4F8D3-34A1-7547-89C9-643ECC69422C}"/>
                </a:ext>
              </a:extLst>
            </p:cNvPr>
            <p:cNvCxnSpPr/>
            <p:nvPr/>
          </p:nvCxnSpPr>
          <p:spPr>
            <a:xfrm>
              <a:off x="1738526" y="3753739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49B2812-3976-7F48-8165-4EE2841CF8AA}"/>
              </a:ext>
            </a:extLst>
          </p:cNvPr>
          <p:cNvGrpSpPr/>
          <p:nvPr/>
        </p:nvGrpSpPr>
        <p:grpSpPr>
          <a:xfrm>
            <a:off x="2098549" y="4821812"/>
            <a:ext cx="6349517" cy="759545"/>
            <a:chOff x="957171" y="4710723"/>
            <a:chExt cx="6349517" cy="759545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621424FF-845B-7C4E-A964-85333AC45C11}"/>
                </a:ext>
              </a:extLst>
            </p:cNvPr>
            <p:cNvGrpSpPr/>
            <p:nvPr/>
          </p:nvGrpSpPr>
          <p:grpSpPr>
            <a:xfrm>
              <a:off x="957171" y="4710723"/>
              <a:ext cx="1389321" cy="759401"/>
              <a:chOff x="957171" y="4654281"/>
              <a:chExt cx="1389321" cy="759401"/>
            </a:xfrm>
          </p:grpSpPr>
          <p:grpSp>
            <p:nvGrpSpPr>
              <p:cNvPr id="143" name="Group 142">
                <a:extLst>
                  <a:ext uri="{FF2B5EF4-FFF2-40B4-BE49-F238E27FC236}">
                    <a16:creationId xmlns:a16="http://schemas.microsoft.com/office/drawing/2014/main" id="{D75F9421-CF6A-B940-84D6-E87106704C55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50" name="Straight Connector 149">
                  <a:extLst>
                    <a:ext uri="{FF2B5EF4-FFF2-40B4-BE49-F238E27FC236}">
                      <a16:creationId xmlns:a16="http://schemas.microsoft.com/office/drawing/2014/main" id="{E3E69518-95BB-C442-838D-9D5CB0ED5C75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>
                  <a:extLst>
                    <a:ext uri="{FF2B5EF4-FFF2-40B4-BE49-F238E27FC236}">
                      <a16:creationId xmlns:a16="http://schemas.microsoft.com/office/drawing/2014/main" id="{1D3075C4-58B3-BC4E-8689-56855AB3EA80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>
                  <a:extLst>
                    <a:ext uri="{FF2B5EF4-FFF2-40B4-BE49-F238E27FC236}">
                      <a16:creationId xmlns:a16="http://schemas.microsoft.com/office/drawing/2014/main" id="{01F2F079-3897-A942-84C4-DA0AECC1ACFD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Arrow Connector 152">
                  <a:extLst>
                    <a:ext uri="{FF2B5EF4-FFF2-40B4-BE49-F238E27FC236}">
                      <a16:creationId xmlns:a16="http://schemas.microsoft.com/office/drawing/2014/main" id="{946C50C0-5801-A543-B1E6-4AE9A9F028A5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A9F524F1-7439-914F-A27D-90C0F1FA9DB2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4" name="Group 143">
                <a:extLst>
                  <a:ext uri="{FF2B5EF4-FFF2-40B4-BE49-F238E27FC236}">
                    <a16:creationId xmlns:a16="http://schemas.microsoft.com/office/drawing/2014/main" id="{7C44BDD3-150B-9041-A532-EA3FF488520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13072" cy="759401"/>
                <a:chOff x="957171" y="4646663"/>
                <a:chExt cx="913072" cy="759401"/>
              </a:xfrm>
            </p:grpSpPr>
            <p:cxnSp>
              <p:nvCxnSpPr>
                <p:cNvPr id="145" name="Straight Connector 144">
                  <a:extLst>
                    <a:ext uri="{FF2B5EF4-FFF2-40B4-BE49-F238E27FC236}">
                      <a16:creationId xmlns:a16="http://schemas.microsoft.com/office/drawing/2014/main" id="{17F0D7A5-4B87-3341-82A5-CB427324EADE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>
                  <a:extLst>
                    <a:ext uri="{FF2B5EF4-FFF2-40B4-BE49-F238E27FC236}">
                      <a16:creationId xmlns:a16="http://schemas.microsoft.com/office/drawing/2014/main" id="{59190967-8265-8149-8E99-6E16AF694A27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C74794D1-F563-5C4C-B423-17AB8B0B638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Arrow Connector 147">
                  <a:extLst>
                    <a:ext uri="{FF2B5EF4-FFF2-40B4-BE49-F238E27FC236}">
                      <a16:creationId xmlns:a16="http://schemas.microsoft.com/office/drawing/2014/main" id="{14ABE63E-68CB-F842-93D8-F5F6346C851A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>
                  <a:extLst>
                    <a:ext uri="{FF2B5EF4-FFF2-40B4-BE49-F238E27FC236}">
                      <a16:creationId xmlns:a16="http://schemas.microsoft.com/office/drawing/2014/main" id="{DDBD0F86-7F99-B041-9262-94F14B4120DB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596849" cy="761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6FA18D27-E6EE-2541-89D9-F0B3A9F635CF}"/>
                </a:ext>
              </a:extLst>
            </p:cNvPr>
            <p:cNvGrpSpPr/>
            <p:nvPr/>
          </p:nvGrpSpPr>
          <p:grpSpPr>
            <a:xfrm>
              <a:off x="2346492" y="4710723"/>
              <a:ext cx="1496796" cy="759401"/>
              <a:chOff x="957171" y="4654281"/>
              <a:chExt cx="1496796" cy="759401"/>
            </a:xfrm>
          </p:grpSpPr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EC5C6F09-622C-9C4B-9B6F-D7A60A2F3597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CF910E35-3E4E-9646-B2FF-E47214C92FD4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1F54C76E-AB1F-3C4D-A526-B55B67CE2EDA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C1FB14D1-7187-4A49-AB44-ABF1892D5E0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Arrow Connector 140">
                  <a:extLst>
                    <a:ext uri="{FF2B5EF4-FFF2-40B4-BE49-F238E27FC236}">
                      <a16:creationId xmlns:a16="http://schemas.microsoft.com/office/drawing/2014/main" id="{E85F9B9E-8C28-9340-B6C7-15B716FD398C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>
                  <a:extLst>
                    <a:ext uri="{FF2B5EF4-FFF2-40B4-BE49-F238E27FC236}">
                      <a16:creationId xmlns:a16="http://schemas.microsoft.com/office/drawing/2014/main" id="{47F0A562-68BE-4345-BE01-CCDD145D74F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31E04675-6536-3D43-BE46-263A2AA02E48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020547" cy="759401"/>
                <a:chOff x="957171" y="4646663"/>
                <a:chExt cx="1020547" cy="759401"/>
              </a:xfrm>
            </p:grpSpPr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6D663D6B-5044-AC4B-B823-82B875B368A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0B56BACC-4012-6945-8093-7B14F4F28C5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864EDE29-BC6B-204B-891A-0184B547E88E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12573C81-270E-0C4B-92C3-15348614195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03C527A1-1844-2742-B30F-E3E879DFF63A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704324" cy="761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828E98C6-CD3D-5F49-8667-B254BC4B44A2}"/>
                </a:ext>
              </a:extLst>
            </p:cNvPr>
            <p:cNvGrpSpPr/>
            <p:nvPr/>
          </p:nvGrpSpPr>
          <p:grpSpPr>
            <a:xfrm>
              <a:off x="3843288" y="4710723"/>
              <a:ext cx="1424210" cy="759401"/>
              <a:chOff x="957171" y="4654281"/>
              <a:chExt cx="1424210" cy="759401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D173831C-33B5-7642-A6ED-F5EBC3C82041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D92C05E6-83BA-C543-8538-B5E8343319F0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85CD630B-2D64-6B42-BA5E-E084E0C46551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>
                  <a:extLst>
                    <a:ext uri="{FF2B5EF4-FFF2-40B4-BE49-F238E27FC236}">
                      <a16:creationId xmlns:a16="http://schemas.microsoft.com/office/drawing/2014/main" id="{F6B375A3-6AE2-F74C-908F-BE7F36838866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Arrow Connector 128">
                  <a:extLst>
                    <a:ext uri="{FF2B5EF4-FFF2-40B4-BE49-F238E27FC236}">
                      <a16:creationId xmlns:a16="http://schemas.microsoft.com/office/drawing/2014/main" id="{25FD5530-C009-7945-AD66-EC5684314DAA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D0D6473A-906B-0E49-9C67-3B9E3E995661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713F3E18-E91C-9C4E-89FA-C07877983EE7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47961" cy="759401"/>
                <a:chOff x="957171" y="4646663"/>
                <a:chExt cx="947961" cy="759401"/>
              </a:xfrm>
            </p:grpSpPr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CA218108-8400-6E4D-ADBB-6ED890858A19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711514B1-6CC4-3B41-9F4C-57DC0ED6A90E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DB3D4F39-A174-084B-842E-D674264674BC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Arrow Connector 123">
                  <a:extLst>
                    <a:ext uri="{FF2B5EF4-FFF2-40B4-BE49-F238E27FC236}">
                      <a16:creationId xmlns:a16="http://schemas.microsoft.com/office/drawing/2014/main" id="{CFCE16E8-D206-5845-9997-0A521F7843CD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17C81136-311F-6442-A065-A2049B1E2F03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631738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87613E7-D3F8-0B44-AAB3-4B4BADFF9D3D}"/>
                </a:ext>
              </a:extLst>
            </p:cNvPr>
            <p:cNvGrpSpPr/>
            <p:nvPr/>
          </p:nvGrpSpPr>
          <p:grpSpPr>
            <a:xfrm>
              <a:off x="5267498" y="4710867"/>
              <a:ext cx="2039190" cy="759401"/>
              <a:chOff x="957171" y="4654281"/>
              <a:chExt cx="2039190" cy="759401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CA3A5A7F-AFA4-F54E-9113-B4556589B884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14" name="Straight Connector 113">
                  <a:extLst>
                    <a:ext uri="{FF2B5EF4-FFF2-40B4-BE49-F238E27FC236}">
                      <a16:creationId xmlns:a16="http://schemas.microsoft.com/office/drawing/2014/main" id="{9967712D-A815-4147-86DF-C1023E47E12D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46CCEABF-9A2F-5F48-8E67-0FA85BE5FF13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C6DF2F83-7D8C-9549-B0BB-7C67C86B991A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Arrow Connector 116">
                  <a:extLst>
                    <a:ext uri="{FF2B5EF4-FFF2-40B4-BE49-F238E27FC236}">
                      <a16:creationId xmlns:a16="http://schemas.microsoft.com/office/drawing/2014/main" id="{FC21BDFB-B5B9-CC4D-B6AA-626B776DC002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FE7F2559-0C22-1C4D-B141-B4CBE2659A3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25C50AA9-581F-A44E-8BF3-CEC1664C5D7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562941" cy="759401"/>
                <a:chOff x="957171" y="4646663"/>
                <a:chExt cx="1562941" cy="759401"/>
              </a:xfrm>
            </p:grpSpPr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5AFCBDC5-7AB2-D94C-92E8-5EE802E6CE4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228E7231-455F-E140-BC5D-4820BAD4ACB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983A15C1-E5E4-AC4F-ACE4-95054A8B4B28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Arrow Connector 111">
                  <a:extLst>
                    <a:ext uri="{FF2B5EF4-FFF2-40B4-BE49-F238E27FC236}">
                      <a16:creationId xmlns:a16="http://schemas.microsoft.com/office/drawing/2014/main" id="{C87D3D04-C271-3C4D-9CBF-B84FBEA3FE6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1391F542-0BC9-264F-8A89-04DBE1751767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1246718" cy="266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9F4BB604-F711-9641-BFA9-BCB9148E5E76}"/>
              </a:ext>
            </a:extLst>
          </p:cNvPr>
          <p:cNvGrpSpPr/>
          <p:nvPr/>
        </p:nvGrpSpPr>
        <p:grpSpPr>
          <a:xfrm>
            <a:off x="2411631" y="2850903"/>
            <a:ext cx="5992091" cy="2063875"/>
            <a:chOff x="1289242" y="2742238"/>
            <a:chExt cx="5992091" cy="2063874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D5151BD-3F9F-0441-AAEF-3565EA8AB52E}"/>
                </a:ext>
              </a:extLst>
            </p:cNvPr>
            <p:cNvGrpSpPr/>
            <p:nvPr/>
          </p:nvGrpSpPr>
          <p:grpSpPr>
            <a:xfrm>
              <a:off x="1289242" y="4444046"/>
              <a:ext cx="5992091" cy="362066"/>
              <a:chOff x="1289242" y="4444046"/>
              <a:chExt cx="5992091" cy="362066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45A475A3-596B-0F4E-BB9F-E58A53D52D06}"/>
                  </a:ext>
                </a:extLst>
              </p:cNvPr>
              <p:cNvGrpSpPr/>
              <p:nvPr/>
            </p:nvGrpSpPr>
            <p:grpSpPr>
              <a:xfrm>
                <a:off x="12892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36F9A7CB-0C58-AC42-9022-FA7A96F9DC10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B6572916-AEAE-AA42-9F3F-83F8B054278C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D47398C3-EA29-1543-862F-066F6DBED37C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BACA435E-74EE-9A48-817E-6F2B723C8B91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BBB92456-9C08-1148-8201-9088DA0B770E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F9309110-1BF5-C14A-ADE8-0A55C361620D}"/>
                  </a:ext>
                </a:extLst>
              </p:cNvPr>
              <p:cNvGrpSpPr/>
              <p:nvPr/>
            </p:nvGrpSpPr>
            <p:grpSpPr>
              <a:xfrm>
                <a:off x="27116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299FC4E9-36B9-F94D-9EE0-28DF31793B8D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FC11E20E-9DE0-A64D-B8C4-AAC3C2BD850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8B15FC8D-36F1-9C49-AAF7-16DD26C4EDD0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F0759961-9337-9644-B326-A0BA8C40D9DF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93A1EC81-2B20-7A40-9EFB-98C83D8BEAA2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440A9C07-F04D-834D-8348-BC1BD268F213}"/>
                  </a:ext>
                </a:extLst>
              </p:cNvPr>
              <p:cNvGrpSpPr/>
              <p:nvPr/>
            </p:nvGrpSpPr>
            <p:grpSpPr>
              <a:xfrm>
                <a:off x="4164573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4" name="Straight Connector 173">
                  <a:extLst>
                    <a:ext uri="{FF2B5EF4-FFF2-40B4-BE49-F238E27FC236}">
                      <a16:creationId xmlns:a16="http://schemas.microsoft.com/office/drawing/2014/main" id="{D05270DA-467B-4A4D-AB27-14D998C91687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>
                  <a:extLst>
                    <a:ext uri="{FF2B5EF4-FFF2-40B4-BE49-F238E27FC236}">
                      <a16:creationId xmlns:a16="http://schemas.microsoft.com/office/drawing/2014/main" id="{26FE67AD-7335-AA4A-8196-1CD56B17217E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3EEF9C84-2BC5-2742-83ED-26585BDC86AE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>
                  <a:extLst>
                    <a:ext uri="{FF2B5EF4-FFF2-40B4-BE49-F238E27FC236}">
                      <a16:creationId xmlns:a16="http://schemas.microsoft.com/office/drawing/2014/main" id="{B112C850-12CC-314D-895C-48F58A29EC3B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A197D7BD-A8F3-954D-9E2A-14F5B4C8BAD4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5A618601-9D14-3F4C-AAD4-F3A3532933D2}"/>
                  </a:ext>
                </a:extLst>
              </p:cNvPr>
              <p:cNvGrpSpPr/>
              <p:nvPr/>
            </p:nvGrpSpPr>
            <p:grpSpPr>
              <a:xfrm>
                <a:off x="5596380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69" name="Straight Connector 168">
                  <a:extLst>
                    <a:ext uri="{FF2B5EF4-FFF2-40B4-BE49-F238E27FC236}">
                      <a16:creationId xmlns:a16="http://schemas.microsoft.com/office/drawing/2014/main" id="{D5874C44-BBCB-F548-8D59-44EAC04F541B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>
                  <a:extLst>
                    <a:ext uri="{FF2B5EF4-FFF2-40B4-BE49-F238E27FC236}">
                      <a16:creationId xmlns:a16="http://schemas.microsoft.com/office/drawing/2014/main" id="{2788BDC7-03BA-F547-BE35-E0235B04E9E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>
                  <a:extLst>
                    <a:ext uri="{FF2B5EF4-FFF2-40B4-BE49-F238E27FC236}">
                      <a16:creationId xmlns:a16="http://schemas.microsoft.com/office/drawing/2014/main" id="{AB4D05E5-27CB-6F49-8F93-FE3B9CE54094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>
                  <a:extLst>
                    <a:ext uri="{FF2B5EF4-FFF2-40B4-BE49-F238E27FC236}">
                      <a16:creationId xmlns:a16="http://schemas.microsoft.com/office/drawing/2014/main" id="{4E899896-AD31-E74A-A3C6-C827BA07EA02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>
                  <a:extLst>
                    <a:ext uri="{FF2B5EF4-FFF2-40B4-BE49-F238E27FC236}">
                      <a16:creationId xmlns:a16="http://schemas.microsoft.com/office/drawing/2014/main" id="{3AA33F20-D992-C84E-BC09-5A0725F2BE47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D9EF8FF3-9548-054C-8668-609C9F29D776}"/>
                  </a:ext>
                </a:extLst>
              </p:cNvPr>
              <p:cNvCxnSpPr/>
              <p:nvPr/>
            </p:nvCxnSpPr>
            <p:spPr>
              <a:xfrm>
                <a:off x="2420012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978BB14F-C01D-6042-80D9-4E15353CB08F}"/>
                  </a:ext>
                </a:extLst>
              </p:cNvPr>
              <p:cNvCxnSpPr/>
              <p:nvPr/>
            </p:nvCxnSpPr>
            <p:spPr>
              <a:xfrm>
                <a:off x="3842412" y="4805708"/>
                <a:ext cx="325935" cy="40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E2D78775-8514-284B-A04B-2A8B78AF56B1}"/>
                  </a:ext>
                </a:extLst>
              </p:cNvPr>
              <p:cNvCxnSpPr/>
              <p:nvPr/>
            </p:nvCxnSpPr>
            <p:spPr>
              <a:xfrm>
                <a:off x="5304750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3A69D609-EA81-1347-91BE-89FDFBBCAC58}"/>
                  </a:ext>
                </a:extLst>
              </p:cNvPr>
              <p:cNvCxnSpPr/>
              <p:nvPr/>
            </p:nvCxnSpPr>
            <p:spPr>
              <a:xfrm flipV="1">
                <a:off x="6709777" y="4797777"/>
                <a:ext cx="571556" cy="833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88B3DB15-F639-9F46-8825-37003D002C9E}"/>
                </a:ext>
              </a:extLst>
            </p:cNvPr>
            <p:cNvCxnSpPr/>
            <p:nvPr/>
          </p:nvCxnSpPr>
          <p:spPr>
            <a:xfrm flipH="1" flipV="1">
              <a:off x="2397673" y="3793882"/>
              <a:ext cx="10216" cy="61645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C4B19A27-EF7B-4E40-B427-5100E59304CF}"/>
                </a:ext>
              </a:extLst>
            </p:cNvPr>
            <p:cNvCxnSpPr/>
            <p:nvPr/>
          </p:nvCxnSpPr>
          <p:spPr>
            <a:xfrm flipV="1">
              <a:off x="3832196" y="3485657"/>
              <a:ext cx="0" cy="92467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C2626049-B308-DF4E-B09F-249D1B4FFBE1}"/>
                </a:ext>
              </a:extLst>
            </p:cNvPr>
            <p:cNvCxnSpPr/>
            <p:nvPr/>
          </p:nvCxnSpPr>
          <p:spPr>
            <a:xfrm flipV="1">
              <a:off x="5267498" y="3097947"/>
              <a:ext cx="0" cy="131238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>
              <a:extLst>
                <a:ext uri="{FF2B5EF4-FFF2-40B4-BE49-F238E27FC236}">
                  <a16:creationId xmlns:a16="http://schemas.microsoft.com/office/drawing/2014/main" id="{6220452D-87AF-DF41-802E-51107D068EAA}"/>
                </a:ext>
              </a:extLst>
            </p:cNvPr>
            <p:cNvCxnSpPr/>
            <p:nvPr/>
          </p:nvCxnSpPr>
          <p:spPr>
            <a:xfrm flipV="1">
              <a:off x="6709777" y="2742238"/>
              <a:ext cx="0" cy="1590861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AAF0D73F-BC75-F345-8558-C56C286884A3}"/>
              </a:ext>
            </a:extLst>
          </p:cNvPr>
          <p:cNvGrpSpPr/>
          <p:nvPr/>
        </p:nvGrpSpPr>
        <p:grpSpPr>
          <a:xfrm>
            <a:off x="1874358" y="1691969"/>
            <a:ext cx="4459125" cy="369333"/>
            <a:chOff x="963502" y="1674522"/>
            <a:chExt cx="3008150" cy="369331"/>
          </a:xfrm>
        </p:grpSpPr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F7E15C10-8057-2547-A888-05BFE6CA3D90}"/>
                </a:ext>
              </a:extLst>
            </p:cNvPr>
            <p:cNvCxnSpPr/>
            <p:nvPr/>
          </p:nvCxnSpPr>
          <p:spPr>
            <a:xfrm>
              <a:off x="963502" y="1859188"/>
              <a:ext cx="325740" cy="3479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C637B719-9DD7-4840-9B00-9AD7A361AC6F}"/>
                </a:ext>
              </a:extLst>
            </p:cNvPr>
            <p:cNvSpPr txBox="1"/>
            <p:nvPr/>
          </p:nvSpPr>
          <p:spPr>
            <a:xfrm>
              <a:off x="1371652" y="1674522"/>
              <a:ext cx="2600000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Field in main magnets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C36AB648-BC2F-4B4F-BB8E-3D46C8E93B16}"/>
              </a:ext>
            </a:extLst>
          </p:cNvPr>
          <p:cNvGrpSpPr/>
          <p:nvPr/>
        </p:nvGrpSpPr>
        <p:grpSpPr>
          <a:xfrm>
            <a:off x="1874359" y="2054404"/>
            <a:ext cx="4451129" cy="737613"/>
            <a:chOff x="751969" y="1945739"/>
            <a:chExt cx="4451129" cy="737612"/>
          </a:xfrm>
        </p:grpSpPr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FDE111B0-2F24-8D4C-BC6F-6D78B58C567B}"/>
                </a:ext>
              </a:extLst>
            </p:cNvPr>
            <p:cNvCxnSpPr/>
            <p:nvPr/>
          </p:nvCxnSpPr>
          <p:spPr>
            <a:xfrm>
              <a:off x="751969" y="2130405"/>
              <a:ext cx="50300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44A17CE7-28AF-224E-B30A-053B004E1571}"/>
                </a:ext>
              </a:extLst>
            </p:cNvPr>
            <p:cNvCxnSpPr/>
            <p:nvPr/>
          </p:nvCxnSpPr>
          <p:spPr>
            <a:xfrm flipV="1">
              <a:off x="993399" y="2350344"/>
              <a:ext cx="0" cy="301037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8CE1A06C-48CE-9B43-BD36-8DF3F40BBEAD}"/>
                </a:ext>
              </a:extLst>
            </p:cNvPr>
            <p:cNvSpPr txBox="1"/>
            <p:nvPr/>
          </p:nvSpPr>
          <p:spPr>
            <a:xfrm>
              <a:off x="1361352" y="194573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Proton beam intensity (current)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825F36FE-0993-1C4E-AAEC-5B2392D3B19F}"/>
                </a:ext>
              </a:extLst>
            </p:cNvPr>
            <p:cNvSpPr txBox="1"/>
            <p:nvPr/>
          </p:nvSpPr>
          <p:spPr>
            <a:xfrm>
              <a:off x="1361352" y="231401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Beam transfer</a:t>
              </a:r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83065B53-FB1D-E348-B9F3-0E963EB1D110}"/>
              </a:ext>
            </a:extLst>
          </p:cNvPr>
          <p:cNvGrpSpPr/>
          <p:nvPr/>
        </p:nvGrpSpPr>
        <p:grpSpPr>
          <a:xfrm>
            <a:off x="7684965" y="1317879"/>
            <a:ext cx="2640056" cy="1037299"/>
            <a:chOff x="6430877" y="1472610"/>
            <a:chExt cx="2640056" cy="1037298"/>
          </a:xfrm>
        </p:grpSpPr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7AD09D25-FEF1-EE47-9D0A-7DB536D88534}"/>
                </a:ext>
              </a:extLst>
            </p:cNvPr>
            <p:cNvCxnSpPr/>
            <p:nvPr/>
          </p:nvCxnSpPr>
          <p:spPr>
            <a:xfrm flipV="1">
              <a:off x="8025480" y="2088435"/>
              <a:ext cx="8879" cy="421473"/>
            </a:xfrm>
            <a:prstGeom prst="straightConnector1">
              <a:avLst/>
            </a:prstGeom>
            <a:ln>
              <a:solidFill>
                <a:srgbClr val="008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68B145A1-0001-3D46-A2E5-A5AE88B1235A}"/>
                </a:ext>
              </a:extLst>
            </p:cNvPr>
            <p:cNvSpPr txBox="1"/>
            <p:nvPr/>
          </p:nvSpPr>
          <p:spPr>
            <a:xfrm>
              <a:off x="6430877" y="1472610"/>
              <a:ext cx="264005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To LHC clock-wise or counter clock-wise</a:t>
              </a:r>
            </a:p>
          </p:txBody>
        </p:sp>
      </p:grpSp>
      <p:sp>
        <p:nvSpPr>
          <p:cNvPr id="200" name="TextBox 199">
            <a:extLst>
              <a:ext uri="{FF2B5EF4-FFF2-40B4-BE49-F238E27FC236}">
                <a16:creationId xmlns:a16="http://schemas.microsoft.com/office/drawing/2014/main" id="{5E05F770-0CBE-CC4D-8E48-1473B8363A89}"/>
              </a:ext>
            </a:extLst>
          </p:cNvPr>
          <p:cNvSpPr txBox="1"/>
          <p:nvPr/>
        </p:nvSpPr>
        <p:spPr>
          <a:xfrm>
            <a:off x="9328436" y="2231849"/>
            <a:ext cx="124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450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673E41B1-543A-3D4C-A6BB-C5F111518368}"/>
              </a:ext>
            </a:extLst>
          </p:cNvPr>
          <p:cNvSpPr txBox="1"/>
          <p:nvPr/>
        </p:nvSpPr>
        <p:spPr>
          <a:xfrm>
            <a:off x="7951648" y="3946621"/>
            <a:ext cx="1244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26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FC05C97C-EAFB-F240-9671-312C4BBF64A1}"/>
              </a:ext>
            </a:extLst>
          </p:cNvPr>
          <p:cNvSpPr txBox="1"/>
          <p:nvPr/>
        </p:nvSpPr>
        <p:spPr>
          <a:xfrm>
            <a:off x="7247047" y="4970894"/>
            <a:ext cx="1425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1.4 </a:t>
            </a:r>
            <a:r>
              <a:rPr lang="en-GB" dirty="0" err="1"/>
              <a:t>GeV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66902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CERN Accelerator Complex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Cycling the Accelerators &amp; Satisfying Users</a:t>
            </a:r>
          </a:p>
          <a:p>
            <a:endParaRPr lang="en-GB" sz="2800" dirty="0"/>
          </a:p>
          <a:p>
            <a:r>
              <a:rPr lang="en-GB" sz="3200" dirty="0"/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9224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DE2D52-9C5D-E547-8F2B-B424D744A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LEIR Accelerator as Example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F21FC-6CBE-2B4E-BCEE-D050E33D2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C89A24-6804-B244-AE9E-28621B9C3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950B2-D5AF-EE46-BF29-7D9CDB318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 descr="LEIR-A5-at-72-dpi.jpg">
            <a:extLst>
              <a:ext uri="{FF2B5EF4-FFF2-40B4-BE49-F238E27FC236}">
                <a16:creationId xmlns:a16="http://schemas.microsoft.com/office/drawing/2014/main" id="{C72BA3B8-A230-F248-998E-E8349C007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826" y="1095159"/>
            <a:ext cx="7780423" cy="5076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E62C33-C540-0E4C-8143-766D2A586D5B}"/>
              </a:ext>
            </a:extLst>
          </p:cNvPr>
          <p:cNvCxnSpPr/>
          <p:nvPr/>
        </p:nvCxnSpPr>
        <p:spPr>
          <a:xfrm flipH="1">
            <a:off x="3062081" y="2340303"/>
            <a:ext cx="1815089" cy="0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E069762C-832B-2644-9C1C-8240C660BD25}"/>
              </a:ext>
            </a:extLst>
          </p:cNvPr>
          <p:cNvSpPr/>
          <p:nvPr/>
        </p:nvSpPr>
        <p:spPr>
          <a:xfrm>
            <a:off x="3592576" y="2184761"/>
            <a:ext cx="5889975" cy="1709307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>
            <a:glow rad="101600">
              <a:srgbClr val="FFFF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A21948-A7D1-9049-B638-6D18DADF71B5}"/>
              </a:ext>
            </a:extLst>
          </p:cNvPr>
          <p:cNvCxnSpPr/>
          <p:nvPr/>
        </p:nvCxnSpPr>
        <p:spPr>
          <a:xfrm>
            <a:off x="2610087" y="2340303"/>
            <a:ext cx="1127607" cy="890264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EDBE375-4C47-9E4B-A3FD-D38C162A0714}"/>
              </a:ext>
            </a:extLst>
          </p:cNvPr>
          <p:cNvSpPr txBox="1"/>
          <p:nvPr/>
        </p:nvSpPr>
        <p:spPr>
          <a:xfrm>
            <a:off x="7920514" y="1178296"/>
            <a:ext cx="2081139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Building 150</a:t>
            </a:r>
          </a:p>
        </p:txBody>
      </p:sp>
    </p:spTree>
    <p:extLst>
      <p:ext uri="{BB962C8B-B14F-4D97-AF65-F5344CB8AC3E}">
        <p14:creationId xmlns:p14="http://schemas.microsoft.com/office/powerpoint/2010/main" val="1303095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repeatCount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4E00A0-E57C-6045-A148-0F5A1F492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Make Particles Circulate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BD7CF-E2CD-7F4A-9EB2-5C5F8D019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A75D5-50D5-CB42-8836-5ACC2811E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05CB7-5B01-1349-A51C-DE1D8AF87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4D6203-4D21-7F49-98BB-F73C8E9E778F}"/>
              </a:ext>
            </a:extLst>
          </p:cNvPr>
          <p:cNvGrpSpPr/>
          <p:nvPr/>
        </p:nvGrpSpPr>
        <p:grpSpPr>
          <a:xfrm>
            <a:off x="2205788" y="1090196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8" name="Picture 7" descr="LEIR-A5-at-72-dpi.jpg">
              <a:extLst>
                <a:ext uri="{FF2B5EF4-FFF2-40B4-BE49-F238E27FC236}">
                  <a16:creationId xmlns:a16="http://schemas.microsoft.com/office/drawing/2014/main" id="{15D14404-6535-6546-ABCD-E0CE13AC5E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9" name="Rectangular Callout 8">
              <a:extLst>
                <a:ext uri="{FF2B5EF4-FFF2-40B4-BE49-F238E27FC236}">
                  <a16:creationId xmlns:a16="http://schemas.microsoft.com/office/drawing/2014/main" id="{67A609B6-803B-E34B-B44E-966613B83BC8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54746"/>
                <a:gd name="adj2" fmla="val 144699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A4D2A6CE-DBB5-3749-A6A8-38A354AB4156}"/>
              </a:ext>
            </a:extLst>
          </p:cNvPr>
          <p:cNvSpPr/>
          <p:nvPr/>
        </p:nvSpPr>
        <p:spPr>
          <a:xfrm>
            <a:off x="5078459" y="2976755"/>
            <a:ext cx="2035609" cy="532343"/>
          </a:xfrm>
          <a:prstGeom prst="wedgeRectCallout">
            <a:avLst>
              <a:gd name="adj1" fmla="val 139425"/>
              <a:gd name="adj2" fmla="val -73822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BFFD93F6-1CC6-1741-AAF9-35B25573DAE3}"/>
              </a:ext>
            </a:extLst>
          </p:cNvPr>
          <p:cNvSpPr/>
          <p:nvPr/>
        </p:nvSpPr>
        <p:spPr>
          <a:xfrm>
            <a:off x="5078459" y="2976222"/>
            <a:ext cx="2035609" cy="532343"/>
          </a:xfrm>
          <a:prstGeom prst="wedgeRectCallout">
            <a:avLst>
              <a:gd name="adj1" fmla="val 10561"/>
              <a:gd name="adj2" fmla="val -16301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2" name="Rectangular Callout 11">
            <a:extLst>
              <a:ext uri="{FF2B5EF4-FFF2-40B4-BE49-F238E27FC236}">
                <a16:creationId xmlns:a16="http://schemas.microsoft.com/office/drawing/2014/main" id="{FEFEF6D4-20E5-534F-9EEC-22E1BEC8DF0F}"/>
              </a:ext>
            </a:extLst>
          </p:cNvPr>
          <p:cNvSpPr/>
          <p:nvPr/>
        </p:nvSpPr>
        <p:spPr>
          <a:xfrm>
            <a:off x="5078459" y="2976755"/>
            <a:ext cx="2035609" cy="532343"/>
          </a:xfrm>
          <a:prstGeom prst="wedgeRectCallout">
            <a:avLst>
              <a:gd name="adj1" fmla="val -112472"/>
              <a:gd name="adj2" fmla="val -10280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FF0000"/>
                </a:solidFill>
              </a:rPr>
              <a:t>Main Dipoles</a:t>
            </a:r>
          </a:p>
        </p:txBody>
      </p:sp>
    </p:spTree>
    <p:extLst>
      <p:ext uri="{BB962C8B-B14F-4D97-AF65-F5344CB8AC3E}">
        <p14:creationId xmlns:p14="http://schemas.microsoft.com/office/powerpoint/2010/main" val="2346185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/>
              <a:t>The CERN Accelerator Complex</a:t>
            </a:r>
          </a:p>
          <a:p>
            <a:endParaRPr lang="en-GB" sz="2800" dirty="0"/>
          </a:p>
          <a:p>
            <a:r>
              <a:rPr lang="en-GB" sz="2800" dirty="0"/>
              <a:t>Cycling the Accelerators &amp; Satisfying Users</a:t>
            </a:r>
          </a:p>
          <a:p>
            <a:endParaRPr lang="en-GB" sz="2800" dirty="0"/>
          </a:p>
          <a:p>
            <a:r>
              <a:rPr lang="en-GB" sz="2800" dirty="0"/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3838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E106936-FDDA-404D-B1F9-13718DEE0A23}"/>
              </a:ext>
            </a:extLst>
          </p:cNvPr>
          <p:cNvSpPr/>
          <p:nvPr/>
        </p:nvSpPr>
        <p:spPr>
          <a:xfrm>
            <a:off x="8257315" y="0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1EC24B-A106-ED4E-9F1C-FD03DD886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Deviating Charged Particles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E8414F-D6B1-4C4A-9AEF-8190D475D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2EDA59-06F3-164B-93C5-CA2BA9351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16E114-3CAF-4144-8CF1-332251C68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9D864A-B12F-9B4C-9DDD-54281211C2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6878" y="577060"/>
            <a:ext cx="3580536" cy="29112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E00728-BE0E-0F45-AA58-4D448E1195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6096" y="3789807"/>
            <a:ext cx="3591318" cy="2020116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FF0ACE20-34E8-E243-8F0D-8D1773C053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26966"/>
              </p:ext>
            </p:extLst>
          </p:nvPr>
        </p:nvGraphicFramePr>
        <p:xfrm>
          <a:off x="5015909" y="4969910"/>
          <a:ext cx="2673364" cy="789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774700" imgH="228600" progId="Equation.3">
                  <p:embed/>
                </p:oleObj>
              </mc:Choice>
              <mc:Fallback>
                <p:oleObj name="Equation" r:id="rId4" imgW="774700" imgH="228600" progId="Equation.3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15909" y="4969910"/>
                        <a:ext cx="2673364" cy="789214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40595B6-6172-3A44-BB62-04546FB8110A}"/>
              </a:ext>
            </a:extLst>
          </p:cNvPr>
          <p:cNvSpPr txBox="1"/>
          <p:nvPr/>
        </p:nvSpPr>
        <p:spPr>
          <a:xfrm>
            <a:off x="746518" y="5075537"/>
            <a:ext cx="397865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800" dirty="0"/>
              <a:t>Magnetic Lorentz Force: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F55339-7839-D449-9F88-0DC0A6AD7E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3199" y="2788062"/>
            <a:ext cx="2505289" cy="19083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D9799C-5F84-B94E-9F1E-C63A65ABEC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40653" y="2788062"/>
            <a:ext cx="2147629" cy="1794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50501E3-B93E-EA4A-995B-65EBE92DAC2B}"/>
              </a:ext>
            </a:extLst>
          </p:cNvPr>
          <p:cNvSpPr txBox="1"/>
          <p:nvPr/>
        </p:nvSpPr>
        <p:spPr>
          <a:xfrm>
            <a:off x="538093" y="1488058"/>
            <a:ext cx="7156589" cy="8617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/>
              <a:t>Moving charged particles are deviated </a:t>
            </a:r>
          </a:p>
          <a:p>
            <a:pPr algn="ctr"/>
            <a:r>
              <a:rPr lang="en-GB" sz="2800" dirty="0"/>
              <a:t>in a magnetic field</a:t>
            </a:r>
          </a:p>
        </p:txBody>
      </p:sp>
    </p:spTree>
    <p:extLst>
      <p:ext uri="{BB962C8B-B14F-4D97-AF65-F5344CB8AC3E}">
        <p14:creationId xmlns:p14="http://schemas.microsoft.com/office/powerpoint/2010/main" val="11569739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66D95-4706-E741-BFBD-3BAF16344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Oscillatory Motion in the Horizontal Plane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99BB4F-95C1-4240-9176-A238CB238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8E1B82-D07A-4843-84D8-F068A373A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C846C4-14FC-5B43-89BC-4C9DA2619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0FEFE3-0ABA-6D48-B344-8FB33A73254B}"/>
              </a:ext>
            </a:extLst>
          </p:cNvPr>
          <p:cNvSpPr txBox="1"/>
          <p:nvPr/>
        </p:nvSpPr>
        <p:spPr>
          <a:xfrm>
            <a:off x="7433996" y="1224958"/>
            <a:ext cx="261129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Horizontal motion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8BE1EE-285D-9E43-93E9-6F248ACAC66D}"/>
              </a:ext>
            </a:extLst>
          </p:cNvPr>
          <p:cNvSpPr txBox="1"/>
          <p:nvPr/>
        </p:nvSpPr>
        <p:spPr>
          <a:xfrm>
            <a:off x="383438" y="5132627"/>
            <a:ext cx="11376024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Different particles with different initial conditions in a homogeneous magnetic field will cause oscillatory motion in the horizontal plane </a:t>
            </a:r>
            <a:r>
              <a:rPr lang="en-GB" sz="2400" dirty="0">
                <a:solidFill>
                  <a:srgbClr val="1F497D"/>
                </a:solidFill>
                <a:sym typeface="Wingdings"/>
              </a:rPr>
              <a:t> </a:t>
            </a:r>
            <a:r>
              <a:rPr lang="en-GB" sz="2400" b="1" u="sng" dirty="0" err="1">
                <a:solidFill>
                  <a:schemeClr val="accent3"/>
                </a:solidFill>
                <a:sym typeface="Wingdings"/>
              </a:rPr>
              <a:t>Betatron</a:t>
            </a:r>
            <a:r>
              <a:rPr lang="en-GB" sz="2400" b="1" u="sng" dirty="0">
                <a:solidFill>
                  <a:schemeClr val="accent3"/>
                </a:solidFill>
                <a:sym typeface="Wingdings"/>
              </a:rPr>
              <a:t> Oscillations</a:t>
            </a:r>
            <a:endParaRPr lang="en-GB" sz="2400" b="1" u="sng" dirty="0">
              <a:solidFill>
                <a:schemeClr val="accent3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FCBE5F3-5698-AF4C-895E-DBE57A69E772}"/>
              </a:ext>
            </a:extLst>
          </p:cNvPr>
          <p:cNvGrpSpPr/>
          <p:nvPr/>
        </p:nvGrpSpPr>
        <p:grpSpPr>
          <a:xfrm>
            <a:off x="6096000" y="2130344"/>
            <a:ext cx="5052435" cy="2402739"/>
            <a:chOff x="1215539" y="2292419"/>
            <a:chExt cx="5052436" cy="2402739"/>
          </a:xfrm>
        </p:grpSpPr>
        <p:sp>
          <p:nvSpPr>
            <p:cNvPr id="9" name="Rectangle 105">
              <a:extLst>
                <a:ext uri="{FF2B5EF4-FFF2-40B4-BE49-F238E27FC236}">
                  <a16:creationId xmlns:a16="http://schemas.microsoft.com/office/drawing/2014/main" id="{F35D770E-88F2-584D-BA8B-E3B5BF66C2A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594755" y="4631600"/>
              <a:ext cx="1587" cy="15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Line 310">
              <a:extLst>
                <a:ext uri="{FF2B5EF4-FFF2-40B4-BE49-F238E27FC236}">
                  <a16:creationId xmlns:a16="http://schemas.microsoft.com/office/drawing/2014/main" id="{1678490A-B3F1-3B47-9D1D-529904E294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48280" y="2747237"/>
              <a:ext cx="0" cy="158749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311">
              <a:extLst>
                <a:ext uri="{FF2B5EF4-FFF2-40B4-BE49-F238E27FC236}">
                  <a16:creationId xmlns:a16="http://schemas.microsoft.com/office/drawing/2014/main" id="{2F880D0A-5410-A64A-95F6-D2FB4599C7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17667" y="2802799"/>
              <a:ext cx="0" cy="149224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312">
              <a:extLst>
                <a:ext uri="{FF2B5EF4-FFF2-40B4-BE49-F238E27FC236}">
                  <a16:creationId xmlns:a16="http://schemas.microsoft.com/office/drawing/2014/main" id="{5F7EC691-1B5D-E645-B88B-DCE5F5D1C7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48280" y="3525112"/>
              <a:ext cx="3869387" cy="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326">
              <a:extLst>
                <a:ext uri="{FF2B5EF4-FFF2-40B4-BE49-F238E27FC236}">
                  <a16:creationId xmlns:a16="http://schemas.microsoft.com/office/drawing/2014/main" id="{EF69BD7F-5A09-A648-ADCD-24DC0E3C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8280" y="2850425"/>
              <a:ext cx="3869387" cy="1381124"/>
            </a:xfrm>
            <a:custGeom>
              <a:avLst/>
              <a:gdLst>
                <a:gd name="T0" fmla="*/ 0 w 2939"/>
                <a:gd name="T1" fmla="*/ 425 h 870"/>
                <a:gd name="T2" fmla="*/ 735 w 2939"/>
                <a:gd name="T3" fmla="*/ 1 h 870"/>
                <a:gd name="T4" fmla="*/ 1470 w 2939"/>
                <a:gd name="T5" fmla="*/ 418 h 870"/>
                <a:gd name="T6" fmla="*/ 2211 w 2939"/>
                <a:gd name="T7" fmla="*/ 869 h 870"/>
                <a:gd name="T8" fmla="*/ 2939 w 2939"/>
                <a:gd name="T9" fmla="*/ 425 h 8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39"/>
                <a:gd name="T16" fmla="*/ 0 h 870"/>
                <a:gd name="T17" fmla="*/ 2939 w 2939"/>
                <a:gd name="T18" fmla="*/ 870 h 8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39" h="870">
                  <a:moveTo>
                    <a:pt x="0" y="425"/>
                  </a:moveTo>
                  <a:cubicBezTo>
                    <a:pt x="245" y="213"/>
                    <a:pt x="490" y="2"/>
                    <a:pt x="735" y="1"/>
                  </a:cubicBezTo>
                  <a:cubicBezTo>
                    <a:pt x="980" y="0"/>
                    <a:pt x="1224" y="273"/>
                    <a:pt x="1470" y="418"/>
                  </a:cubicBezTo>
                  <a:cubicBezTo>
                    <a:pt x="1716" y="563"/>
                    <a:pt x="1966" y="868"/>
                    <a:pt x="2211" y="869"/>
                  </a:cubicBezTo>
                  <a:cubicBezTo>
                    <a:pt x="2456" y="870"/>
                    <a:pt x="2697" y="647"/>
                    <a:pt x="2939" y="425"/>
                  </a:cubicBezTo>
                </a:path>
              </a:pathLst>
            </a:custGeom>
            <a:noFill/>
            <a:ln w="50800">
              <a:solidFill>
                <a:schemeClr val="tx1">
                  <a:lumMod val="60000"/>
                  <a:lumOff val="40000"/>
                </a:schemeClr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329">
              <a:extLst>
                <a:ext uri="{FF2B5EF4-FFF2-40B4-BE49-F238E27FC236}">
                  <a16:creationId xmlns:a16="http://schemas.microsoft.com/office/drawing/2014/main" id="{B1E187A5-7FB7-3248-BD45-FBA93313A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421" y="2292419"/>
              <a:ext cx="1304364" cy="441325"/>
            </a:xfrm>
            <a:prstGeom prst="borderCallout2">
              <a:avLst>
                <a:gd name="adj1" fmla="val 25898"/>
                <a:gd name="adj2" fmla="val -7463"/>
                <a:gd name="adj3" fmla="val 25898"/>
                <a:gd name="adj4" fmla="val -36404"/>
                <a:gd name="adj5" fmla="val 196575"/>
                <a:gd name="adj6" fmla="val -6094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1F497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Particle B</a:t>
              </a:r>
            </a:p>
          </p:txBody>
        </p:sp>
        <p:sp>
          <p:nvSpPr>
            <p:cNvPr id="15" name="AutoShape 330">
              <a:extLst>
                <a:ext uri="{FF2B5EF4-FFF2-40B4-BE49-F238E27FC236}">
                  <a16:creationId xmlns:a16="http://schemas.microsoft.com/office/drawing/2014/main" id="{3672AF4A-DC2A-8044-8996-9E73F3ACA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890" y="2298417"/>
              <a:ext cx="1242085" cy="441325"/>
            </a:xfrm>
            <a:prstGeom prst="borderCallout2">
              <a:avLst>
                <a:gd name="adj1" fmla="val 25898"/>
                <a:gd name="adj2" fmla="val -7477"/>
                <a:gd name="adj3" fmla="val 25541"/>
                <a:gd name="adj4" fmla="val -22131"/>
                <a:gd name="adj5" fmla="val 272003"/>
                <a:gd name="adj6" fmla="val -5456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rgbClr val="FF0000"/>
                  </a:solidFill>
                </a:rPr>
                <a:t>Particle A</a:t>
              </a:r>
            </a:p>
          </p:txBody>
        </p:sp>
        <p:sp>
          <p:nvSpPr>
            <p:cNvPr id="16" name="Text Box 331">
              <a:extLst>
                <a:ext uri="{FF2B5EF4-FFF2-40B4-BE49-F238E27FC236}">
                  <a16:creationId xmlns:a16="http://schemas.microsoft.com/office/drawing/2014/main" id="{6B9F638E-CAE9-CE47-B083-5D2EBA0ED4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28075" y="4231548"/>
              <a:ext cx="5984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dirty="0">
                  <a:latin typeface="Times New Roman" charset="0"/>
                  <a:sym typeface="Math1" charset="0"/>
                </a:rPr>
                <a:t>2π</a:t>
              </a:r>
              <a:endParaRPr lang="en-US" sz="2000" dirty="0">
                <a:latin typeface="Times New Roman" charset="0"/>
              </a:endParaRPr>
            </a:p>
          </p:txBody>
        </p:sp>
        <p:sp>
          <p:nvSpPr>
            <p:cNvPr id="17" name="Text Box 332">
              <a:extLst>
                <a:ext uri="{FF2B5EF4-FFF2-40B4-BE49-F238E27FC236}">
                  <a16:creationId xmlns:a16="http://schemas.microsoft.com/office/drawing/2014/main" id="{944D7CA5-AA4F-8F4A-9512-809AF578B8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9126" y="4295048"/>
              <a:ext cx="31290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>
                  <a:latin typeface="Times New Roman" charset="0"/>
                </a:rPr>
                <a:t>0</a:t>
              </a:r>
            </a:p>
          </p:txBody>
        </p:sp>
        <p:sp>
          <p:nvSpPr>
            <p:cNvPr id="18" name="Text Box 335">
              <a:extLst>
                <a:ext uri="{FF2B5EF4-FFF2-40B4-BE49-F238E27FC236}">
                  <a16:creationId xmlns:a16="http://schemas.microsoft.com/office/drawing/2014/main" id="{BBEB0D0D-E512-BF4C-A749-7D75656953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39664" y="3378673"/>
              <a:ext cx="179808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 dirty="0">
                  <a:latin typeface="+mn-lt"/>
                </a:rPr>
                <a:t>Horizontal </a:t>
              </a:r>
            </a:p>
            <a:p>
              <a:pPr algn="ctr"/>
              <a:r>
                <a:rPr lang="en-US" sz="1800" dirty="0">
                  <a:latin typeface="+mn-lt"/>
                </a:rPr>
                <a:t>displacement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0B8D2F2-FFDB-4948-AFE0-AA7345D9DE9D}"/>
                </a:ext>
              </a:extLst>
            </p:cNvPr>
            <p:cNvSpPr txBox="1"/>
            <p:nvPr/>
          </p:nvSpPr>
          <p:spPr>
            <a:xfrm>
              <a:off x="2094962" y="4231549"/>
              <a:ext cx="35284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Machine circumference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E662B-B8A3-8A4D-B787-97AC32ABA231}"/>
              </a:ext>
            </a:extLst>
          </p:cNvPr>
          <p:cNvGrpSpPr/>
          <p:nvPr/>
        </p:nvGrpSpPr>
        <p:grpSpPr>
          <a:xfrm>
            <a:off x="403959" y="1221569"/>
            <a:ext cx="5347855" cy="3714695"/>
            <a:chOff x="4166611" y="1397357"/>
            <a:chExt cx="5347855" cy="371469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DC9C350-71D2-DA4C-84BC-DE04130BC17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472032" y="2470254"/>
              <a:ext cx="2671577" cy="2484000"/>
              <a:chOff x="3293" y="1449"/>
              <a:chExt cx="1878" cy="1801"/>
            </a:xfrm>
          </p:grpSpPr>
          <p:sp>
            <p:nvSpPr>
              <p:cNvPr id="26" name="Oval 7">
                <a:extLst>
                  <a:ext uri="{FF2B5EF4-FFF2-40B4-BE49-F238E27FC236}">
                    <a16:creationId xmlns:a16="http://schemas.microsoft.com/office/drawing/2014/main" id="{321B2FA6-03DF-6A40-96AD-9DCFF2AAFD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1449"/>
                <a:ext cx="1631" cy="1580"/>
              </a:xfrm>
              <a:prstGeom prst="ellips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7" name="Oval 8">
                <a:extLst>
                  <a:ext uri="{FF2B5EF4-FFF2-40B4-BE49-F238E27FC236}">
                    <a16:creationId xmlns:a16="http://schemas.microsoft.com/office/drawing/2014/main" id="{6AB257F3-B661-0B49-BFEA-3EDE10163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3" y="1454"/>
                <a:ext cx="1631" cy="1580"/>
              </a:xfrm>
              <a:prstGeom prst="ellipse">
                <a:avLst/>
              </a:prstGeom>
              <a:noFill/>
              <a:ln w="50800">
                <a:solidFill>
                  <a:schemeClr val="tx1">
                    <a:lumMod val="60000"/>
                    <a:lumOff val="40000"/>
                  </a:schemeClr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" name="Line 9">
                <a:extLst>
                  <a:ext uri="{FF2B5EF4-FFF2-40B4-BE49-F238E27FC236}">
                    <a16:creationId xmlns:a16="http://schemas.microsoft.com/office/drawing/2014/main" id="{B9A7B3A9-2308-2447-8762-7C131C2FA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5" y="2277"/>
                <a:ext cx="0" cy="973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Freeform 10">
                <a:extLst>
                  <a:ext uri="{FF2B5EF4-FFF2-40B4-BE49-F238E27FC236}">
                    <a16:creationId xmlns:a16="http://schemas.microsoft.com/office/drawing/2014/main" id="{7720A02E-09CF-9A44-BB04-6859F9C09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3" y="2423"/>
                <a:ext cx="239" cy="159"/>
              </a:xfrm>
              <a:custGeom>
                <a:avLst/>
                <a:gdLst>
                  <a:gd name="T0" fmla="*/ 239 w 239"/>
                  <a:gd name="T1" fmla="*/ 145 h 159"/>
                  <a:gd name="T2" fmla="*/ 186 w 239"/>
                  <a:gd name="T3" fmla="*/ 159 h 159"/>
                  <a:gd name="T4" fmla="*/ 139 w 239"/>
                  <a:gd name="T5" fmla="*/ 145 h 159"/>
                  <a:gd name="T6" fmla="*/ 100 w 239"/>
                  <a:gd name="T7" fmla="*/ 132 h 159"/>
                  <a:gd name="T8" fmla="*/ 66 w 239"/>
                  <a:gd name="T9" fmla="*/ 99 h 159"/>
                  <a:gd name="T10" fmla="*/ 27 w 239"/>
                  <a:gd name="T11" fmla="*/ 53 h 159"/>
                  <a:gd name="T12" fmla="*/ 0 w 239"/>
                  <a:gd name="T13" fmla="*/ 0 h 1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9"/>
                  <a:gd name="T22" fmla="*/ 0 h 159"/>
                  <a:gd name="T23" fmla="*/ 239 w 239"/>
                  <a:gd name="T24" fmla="*/ 159 h 1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9" h="159">
                    <a:moveTo>
                      <a:pt x="239" y="145"/>
                    </a:moveTo>
                    <a:cubicBezTo>
                      <a:pt x="221" y="152"/>
                      <a:pt x="203" y="159"/>
                      <a:pt x="186" y="159"/>
                    </a:cubicBezTo>
                    <a:cubicBezTo>
                      <a:pt x="169" y="159"/>
                      <a:pt x="153" y="150"/>
                      <a:pt x="139" y="145"/>
                    </a:cubicBezTo>
                    <a:cubicBezTo>
                      <a:pt x="125" y="140"/>
                      <a:pt x="112" y="140"/>
                      <a:pt x="100" y="132"/>
                    </a:cubicBezTo>
                    <a:cubicBezTo>
                      <a:pt x="88" y="124"/>
                      <a:pt x="78" y="112"/>
                      <a:pt x="66" y="99"/>
                    </a:cubicBezTo>
                    <a:cubicBezTo>
                      <a:pt x="54" y="86"/>
                      <a:pt x="38" y="70"/>
                      <a:pt x="27" y="53"/>
                    </a:cubicBezTo>
                    <a:cubicBezTo>
                      <a:pt x="16" y="36"/>
                      <a:pt x="4" y="9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1F497D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2F4F446-E105-B74C-B2AD-1496E7B1A391}"/>
                </a:ext>
              </a:extLst>
            </p:cNvPr>
            <p:cNvSpPr txBox="1"/>
            <p:nvPr/>
          </p:nvSpPr>
          <p:spPr>
            <a:xfrm>
              <a:off x="4166611" y="1397357"/>
              <a:ext cx="5347855" cy="83099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>
                  <a:solidFill>
                    <a:srgbClr val="1F497D"/>
                  </a:solidFill>
                </a:rPr>
                <a:t>Two charged Particles in a homogeneous magnetic field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EAF53B4-799E-4647-B336-DBFABFDC5E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13672" y="4697712"/>
              <a:ext cx="2816227" cy="414339"/>
              <a:chOff x="1066" y="1734"/>
              <a:chExt cx="1774" cy="261"/>
            </a:xfrm>
          </p:grpSpPr>
          <p:sp>
            <p:nvSpPr>
              <p:cNvPr id="24" name="Text Box 13">
                <a:extLst>
                  <a:ext uri="{FF2B5EF4-FFF2-40B4-BE49-F238E27FC236}">
                    <a16:creationId xmlns:a16="http://schemas.microsoft.com/office/drawing/2014/main" id="{8267DD88-CA77-1243-91B8-D1BA672DAA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85" y="1734"/>
                <a:ext cx="855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rgbClr val="FF0000"/>
                    </a:solidFill>
                    <a:latin typeface="+mn-lt"/>
                  </a:rPr>
                  <a:t>Particle A</a:t>
                </a:r>
              </a:p>
            </p:txBody>
          </p:sp>
          <p:sp>
            <p:nvSpPr>
              <p:cNvPr id="25" name="Text Box 14">
                <a:extLst>
                  <a:ext uri="{FF2B5EF4-FFF2-40B4-BE49-F238E27FC236}">
                    <a16:creationId xmlns:a16="http://schemas.microsoft.com/office/drawing/2014/main" id="{AC1D41B8-1029-6148-BEAA-56A9D5C186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66" y="1743"/>
                <a:ext cx="861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+mn-lt"/>
                  </a:rPr>
                  <a:t>Particle 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36223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1CF49-3E17-1643-A6B5-3EEEF37CC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Oscillatory Motion in the Vertical Plane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2674FA-6F66-5444-9F39-EE88C1CDF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E05244-AC94-104A-87BC-DDCDEF914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B09813-65C9-634C-B6ED-F43AB3686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B7E680-125D-1944-89DD-49A0708D3655}"/>
              </a:ext>
            </a:extLst>
          </p:cNvPr>
          <p:cNvSpPr txBox="1"/>
          <p:nvPr/>
        </p:nvSpPr>
        <p:spPr>
          <a:xfrm>
            <a:off x="409704" y="1386821"/>
            <a:ext cx="1150520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1F497D"/>
                </a:solidFill>
              </a:rPr>
              <a:t>The horizontal motion seems to be “stable”…. What about the vertical plane 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1B2A444-E178-6648-BF5A-AC388D6A97A7}"/>
              </a:ext>
            </a:extLst>
          </p:cNvPr>
          <p:cNvGrpSpPr/>
          <p:nvPr/>
        </p:nvGrpSpPr>
        <p:grpSpPr>
          <a:xfrm>
            <a:off x="3780993" y="2190272"/>
            <a:ext cx="5418425" cy="3751428"/>
            <a:chOff x="532256" y="2523683"/>
            <a:chExt cx="3747795" cy="220837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AE4DFC8-EED3-5740-8A08-6E577A7D578D}"/>
                </a:ext>
              </a:extLst>
            </p:cNvPr>
            <p:cNvCxnSpPr/>
            <p:nvPr/>
          </p:nvCxnSpPr>
          <p:spPr>
            <a:xfrm>
              <a:off x="1496514" y="3701592"/>
              <a:ext cx="2338301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0D7664F-426F-EE49-A0EB-E468DE9E4B8D}"/>
                </a:ext>
              </a:extLst>
            </p:cNvPr>
            <p:cNvCxnSpPr/>
            <p:nvPr/>
          </p:nvCxnSpPr>
          <p:spPr>
            <a:xfrm flipV="1">
              <a:off x="1496514" y="3250525"/>
              <a:ext cx="1554911" cy="45106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D4661EE-A401-A049-8574-BCAB04311FD2}"/>
                </a:ext>
              </a:extLst>
            </p:cNvPr>
            <p:cNvCxnSpPr/>
            <p:nvPr/>
          </p:nvCxnSpPr>
          <p:spPr>
            <a:xfrm>
              <a:off x="1496514" y="3402925"/>
              <a:ext cx="1707311" cy="10874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074C10C-EA78-304D-B63E-3379425D56DA}"/>
                </a:ext>
              </a:extLst>
            </p:cNvPr>
            <p:cNvCxnSpPr/>
            <p:nvPr/>
          </p:nvCxnSpPr>
          <p:spPr>
            <a:xfrm flipV="1">
              <a:off x="1496514" y="3808425"/>
              <a:ext cx="1707311" cy="3461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57EC345-DC42-F943-9D60-3BC839A41FE2}"/>
                </a:ext>
              </a:extLst>
            </p:cNvPr>
            <p:cNvCxnSpPr/>
            <p:nvPr/>
          </p:nvCxnSpPr>
          <p:spPr>
            <a:xfrm flipV="1">
              <a:off x="1496514" y="3618501"/>
              <a:ext cx="1819280" cy="8309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79B5D08-7DC6-FC4A-B2FC-520EE5A5BB66}"/>
                </a:ext>
              </a:extLst>
            </p:cNvPr>
            <p:cNvCxnSpPr/>
            <p:nvPr/>
          </p:nvCxnSpPr>
          <p:spPr>
            <a:xfrm>
              <a:off x="1496514" y="3853993"/>
              <a:ext cx="1554911" cy="59733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63A3A04-79B6-A34C-A6DF-7E9A9F8DD26F}"/>
                </a:ext>
              </a:extLst>
            </p:cNvPr>
            <p:cNvSpPr txBox="1"/>
            <p:nvPr/>
          </p:nvSpPr>
          <p:spPr>
            <a:xfrm>
              <a:off x="532256" y="2523683"/>
              <a:ext cx="3747795" cy="29260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Many particles many initial conditions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4A034D9-812C-5541-B741-9BD406B52AA2}"/>
                </a:ext>
              </a:extLst>
            </p:cNvPr>
            <p:cNvCxnSpPr/>
            <p:nvPr/>
          </p:nvCxnSpPr>
          <p:spPr>
            <a:xfrm>
              <a:off x="1496514" y="3555325"/>
              <a:ext cx="1707311" cy="5992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 Box 335">
              <a:extLst>
                <a:ext uri="{FF2B5EF4-FFF2-40B4-BE49-F238E27FC236}">
                  <a16:creationId xmlns:a16="http://schemas.microsoft.com/office/drawing/2014/main" id="{958FD271-222E-F248-9F36-33D0EAEE62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40787" y="3503735"/>
              <a:ext cx="1240527" cy="573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Vertical </a:t>
              </a:r>
            </a:p>
            <a:p>
              <a:pPr algn="ctr"/>
              <a:r>
                <a:rPr lang="en-US" sz="2000" dirty="0">
                  <a:latin typeface="+mn-lt"/>
                </a:rPr>
                <a:t>displacement</a:t>
              </a:r>
            </a:p>
          </p:txBody>
        </p:sp>
        <p:sp>
          <p:nvSpPr>
            <p:cNvPr id="17" name="Text Box 335">
              <a:extLst>
                <a:ext uri="{FF2B5EF4-FFF2-40B4-BE49-F238E27FC236}">
                  <a16:creationId xmlns:a16="http://schemas.microsoft.com/office/drawing/2014/main" id="{59CA5107-BAED-6542-85E4-1ADC556FDA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7012" y="4439455"/>
              <a:ext cx="2798626" cy="292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Many different angles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C1F4EDA-690A-3646-9FC3-35C8DA10DFF2}"/>
                </a:ext>
              </a:extLst>
            </p:cNvPr>
            <p:cNvSpPr txBox="1"/>
            <p:nvPr/>
          </p:nvSpPr>
          <p:spPr>
            <a:xfrm>
              <a:off x="3351403" y="3675943"/>
              <a:ext cx="672364" cy="270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ym typeface="Wingdings"/>
                </a:rPr>
                <a:t> </a:t>
              </a:r>
              <a:r>
                <a:rPr lang="en-GB" dirty="0"/>
                <a:t>s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24E874A-6742-7141-8B2B-73220E51108A}"/>
                </a:ext>
              </a:extLst>
            </p:cNvPr>
            <p:cNvSpPr/>
            <p:nvPr/>
          </p:nvSpPr>
          <p:spPr>
            <a:xfrm>
              <a:off x="1437772" y="35078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05741FB-A7D5-3F48-A89F-7ECB8F55CCF0}"/>
                </a:ext>
              </a:extLst>
            </p:cNvPr>
            <p:cNvSpPr/>
            <p:nvPr/>
          </p:nvSpPr>
          <p:spPr>
            <a:xfrm>
              <a:off x="1437772" y="33554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C253E0A-7AA8-C545-BA29-0B917F4CEF7A}"/>
                </a:ext>
              </a:extLst>
            </p:cNvPr>
            <p:cNvSpPr/>
            <p:nvPr/>
          </p:nvSpPr>
          <p:spPr>
            <a:xfrm>
              <a:off x="1442284" y="3654111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243AAE4-C5FE-D94D-B19C-94F210AB12E9}"/>
                </a:ext>
              </a:extLst>
            </p:cNvPr>
            <p:cNvSpPr/>
            <p:nvPr/>
          </p:nvSpPr>
          <p:spPr>
            <a:xfrm>
              <a:off x="1442284" y="380638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EE94038-CDA6-A44E-8D9E-12B9B677F310}"/>
                </a:ext>
              </a:extLst>
            </p:cNvPr>
            <p:cNvSpPr/>
            <p:nvPr/>
          </p:nvSpPr>
          <p:spPr>
            <a:xfrm>
              <a:off x="1437772" y="4107090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685309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>
            <a:extLst>
              <a:ext uri="{FF2B5EF4-FFF2-40B4-BE49-F238E27FC236}">
                <a16:creationId xmlns:a16="http://schemas.microsoft.com/office/drawing/2014/main" id="{620850B8-227F-0546-8A87-8FE0D53734B3}"/>
              </a:ext>
            </a:extLst>
          </p:cNvPr>
          <p:cNvSpPr/>
          <p:nvPr/>
        </p:nvSpPr>
        <p:spPr>
          <a:xfrm>
            <a:off x="-683" y="-32408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F79B46-8629-E649-9C5F-B69F05961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6388" y="373593"/>
            <a:ext cx="7867794" cy="1065742"/>
          </a:xfrm>
        </p:spPr>
        <p:txBody>
          <a:bodyPr/>
          <a:lstStyle/>
          <a:p>
            <a:r>
              <a:rPr lang="en-GB" sz="3200" dirty="0"/>
              <a:t>Focusing Particle Beams, </a:t>
            </a:r>
            <a:r>
              <a:rPr lang="en-GB" sz="2800" dirty="0"/>
              <a:t>a bit like a lens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9E3519-5BA6-0443-84C2-87C9A5CAC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71FB71-10EB-AB42-A080-0B7D56C5C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C0FDCD-EC40-6042-9715-5DFEF7BCC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CA532C08-43C7-994E-BAE2-7A80F7A73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83" y="539931"/>
            <a:ext cx="2857380" cy="3127807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139B3F57-4390-AF44-8795-D37D23C5731F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5683813" y="3816079"/>
            <a:ext cx="2480776" cy="2088000"/>
            <a:chOff x="4458539" y="3938800"/>
            <a:chExt cx="2350113" cy="1978025"/>
          </a:xfrm>
        </p:grpSpPr>
        <p:pic>
          <p:nvPicPr>
            <p:cNvPr id="49" name="Picture 21" descr="Graphic6">
              <a:extLst>
                <a:ext uri="{FF2B5EF4-FFF2-40B4-BE49-F238E27FC236}">
                  <a16:creationId xmlns:a16="http://schemas.microsoft.com/office/drawing/2014/main" id="{A8449DC6-BA37-1C43-9F6D-5FDE82297F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4A0ECB6-B7C6-CD47-B1A8-07042E2D057E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1" name="Down Arrow 17">
              <a:extLst>
                <a:ext uri="{FF2B5EF4-FFF2-40B4-BE49-F238E27FC236}">
                  <a16:creationId xmlns:a16="http://schemas.microsoft.com/office/drawing/2014/main" id="{D90FE77E-3CA8-0140-BB9C-6C8B32310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2" name="Down Arrow 18">
              <a:extLst>
                <a:ext uri="{FF2B5EF4-FFF2-40B4-BE49-F238E27FC236}">
                  <a16:creationId xmlns:a16="http://schemas.microsoft.com/office/drawing/2014/main" id="{25198EF6-E773-A149-9AE1-C7C97033E5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3" name="Down Arrow 19">
              <a:extLst>
                <a:ext uri="{FF2B5EF4-FFF2-40B4-BE49-F238E27FC236}">
                  <a16:creationId xmlns:a16="http://schemas.microsoft.com/office/drawing/2014/main" id="{9311CE0D-BFF0-8347-8655-CCC800C35F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4" name="Down Arrow 20">
              <a:extLst>
                <a:ext uri="{FF2B5EF4-FFF2-40B4-BE49-F238E27FC236}">
                  <a16:creationId xmlns:a16="http://schemas.microsoft.com/office/drawing/2014/main" id="{644538A1-B595-7942-B5FB-580AC0B219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16D4AE8-21FF-A846-9FF4-C5CECDDEAEBD}"/>
              </a:ext>
            </a:extLst>
          </p:cNvPr>
          <p:cNvGrpSpPr>
            <a:grpSpLocks noChangeAspect="1"/>
          </p:cNvGrpSpPr>
          <p:nvPr/>
        </p:nvGrpSpPr>
        <p:grpSpPr>
          <a:xfrm>
            <a:off x="5699981" y="1341000"/>
            <a:ext cx="2480776" cy="2088000"/>
            <a:chOff x="4458539" y="3938800"/>
            <a:chExt cx="2350113" cy="1978025"/>
          </a:xfrm>
        </p:grpSpPr>
        <p:pic>
          <p:nvPicPr>
            <p:cNvPr id="56" name="Picture 21" descr="Graphic6">
              <a:extLst>
                <a:ext uri="{FF2B5EF4-FFF2-40B4-BE49-F238E27FC236}">
                  <a16:creationId xmlns:a16="http://schemas.microsoft.com/office/drawing/2014/main" id="{8B5FEA17-A10F-B241-B89E-7EBBE2225F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4041FE1-3413-C84E-A429-D348D7E6C9AD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8" name="Down Arrow 17">
              <a:extLst>
                <a:ext uri="{FF2B5EF4-FFF2-40B4-BE49-F238E27FC236}">
                  <a16:creationId xmlns:a16="http://schemas.microsoft.com/office/drawing/2014/main" id="{184A48FF-B596-0542-8D70-658519EFB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9" name="Down Arrow 18">
              <a:extLst>
                <a:ext uri="{FF2B5EF4-FFF2-40B4-BE49-F238E27FC236}">
                  <a16:creationId xmlns:a16="http://schemas.microsoft.com/office/drawing/2014/main" id="{7F420FEB-7898-B143-AF42-D9612D97ED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0" name="Down Arrow 19">
              <a:extLst>
                <a:ext uri="{FF2B5EF4-FFF2-40B4-BE49-F238E27FC236}">
                  <a16:creationId xmlns:a16="http://schemas.microsoft.com/office/drawing/2014/main" id="{2CADE706-3C01-DA40-B6C3-11BAEA9715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1" name="Down Arrow 20">
              <a:extLst>
                <a:ext uri="{FF2B5EF4-FFF2-40B4-BE49-F238E27FC236}">
                  <a16:creationId xmlns:a16="http://schemas.microsoft.com/office/drawing/2014/main" id="{69827051-FD7B-E04F-AE7F-1AD573C54B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sp>
        <p:nvSpPr>
          <p:cNvPr id="62" name="AutoShape 8">
            <a:extLst>
              <a:ext uri="{FF2B5EF4-FFF2-40B4-BE49-F238E27FC236}">
                <a16:creationId xmlns:a16="http://schemas.microsoft.com/office/drawing/2014/main" id="{32F10027-551C-BE44-A5BD-41AECF03BB0E}"/>
              </a:ext>
            </a:extLst>
          </p:cNvPr>
          <p:cNvSpPr>
            <a:spLocks/>
          </p:cNvSpPr>
          <p:nvPr/>
        </p:nvSpPr>
        <p:spPr bwMode="auto">
          <a:xfrm>
            <a:off x="7955007" y="1354866"/>
            <a:ext cx="1044017" cy="528924"/>
          </a:xfrm>
          <a:prstGeom prst="borderCallout2">
            <a:avLst>
              <a:gd name="adj1" fmla="val 18750"/>
              <a:gd name="adj2" fmla="val -6265"/>
              <a:gd name="adj3" fmla="val 18750"/>
              <a:gd name="adj4" fmla="val -14816"/>
              <a:gd name="adj5" fmla="val 184834"/>
              <a:gd name="adj6" fmla="val -77905"/>
            </a:avLst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2"/>
            </a:solidFill>
            <a:miter lim="800000"/>
            <a:headEnd/>
            <a:tailEnd type="stealth" w="lg" len="lg"/>
          </a:ln>
        </p:spPr>
        <p:txBody>
          <a:bodyPr anchor="ctr"/>
          <a:lstStyle/>
          <a:p>
            <a:pPr algn="ctr" eaLnBrk="0" hangingPunct="0"/>
            <a:r>
              <a:rPr lang="en-US" sz="1400" dirty="0">
                <a:solidFill>
                  <a:schemeClr val="tx2"/>
                </a:solidFill>
              </a:rPr>
              <a:t>Force on particles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FE805D8-FEA9-A34B-A1C2-A976998BC237}"/>
              </a:ext>
            </a:extLst>
          </p:cNvPr>
          <p:cNvGrpSpPr/>
          <p:nvPr/>
        </p:nvGrpSpPr>
        <p:grpSpPr>
          <a:xfrm>
            <a:off x="8106677" y="2207966"/>
            <a:ext cx="3028511" cy="2793943"/>
            <a:chOff x="2751013" y="3163140"/>
            <a:chExt cx="3028511" cy="279394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C45B5C5-59E6-FC4C-A126-E0FBA45A3BFD}"/>
                </a:ext>
              </a:extLst>
            </p:cNvPr>
            <p:cNvSpPr txBox="1"/>
            <p:nvPr/>
          </p:nvSpPr>
          <p:spPr>
            <a:xfrm>
              <a:off x="2777906" y="3163140"/>
              <a:ext cx="3001618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Focusing </a:t>
              </a:r>
              <a:r>
                <a:rPr lang="en-GB" sz="2000" dirty="0" err="1">
                  <a:solidFill>
                    <a:srgbClr val="1F497D"/>
                  </a:solidFill>
                </a:rPr>
                <a:t>Quadrupole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3FBCECF-12D9-7F48-B199-47528E0F22EE}"/>
                </a:ext>
              </a:extLst>
            </p:cNvPr>
            <p:cNvSpPr txBox="1"/>
            <p:nvPr/>
          </p:nvSpPr>
          <p:spPr>
            <a:xfrm>
              <a:off x="2751013" y="5556973"/>
              <a:ext cx="3001618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De-focusing </a:t>
              </a:r>
              <a:r>
                <a:rPr lang="en-GB" sz="2000" dirty="0" err="1">
                  <a:solidFill>
                    <a:srgbClr val="1F497D"/>
                  </a:solidFill>
                </a:rPr>
                <a:t>Quadrupole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DFFC13D-2327-2A4D-B711-F3CFF2E584D3}"/>
                </a:ext>
              </a:extLst>
            </p:cNvPr>
            <p:cNvSpPr txBox="1"/>
            <p:nvPr/>
          </p:nvSpPr>
          <p:spPr>
            <a:xfrm>
              <a:off x="3282118" y="4358755"/>
              <a:ext cx="1959082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>
                  <a:solidFill>
                    <a:srgbClr val="1F497D"/>
                  </a:solidFill>
                </a:rPr>
                <a:t>Rotated by 90º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7" name="Up-Down Arrow 5">
              <a:extLst>
                <a:ext uri="{FF2B5EF4-FFF2-40B4-BE49-F238E27FC236}">
                  <a16:creationId xmlns:a16="http://schemas.microsoft.com/office/drawing/2014/main" id="{498378D9-45C7-724C-BEA3-73CBC2A1A809}"/>
                </a:ext>
              </a:extLst>
            </p:cNvPr>
            <p:cNvSpPr/>
            <p:nvPr/>
          </p:nvSpPr>
          <p:spPr>
            <a:xfrm>
              <a:off x="4109733" y="3737257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Up-Down Arrow 104">
              <a:extLst>
                <a:ext uri="{FF2B5EF4-FFF2-40B4-BE49-F238E27FC236}">
                  <a16:creationId xmlns:a16="http://schemas.microsoft.com/office/drawing/2014/main" id="{9A52F1F5-F871-E14F-8F4A-8021769BF3EE}"/>
                </a:ext>
              </a:extLst>
            </p:cNvPr>
            <p:cNvSpPr/>
            <p:nvPr/>
          </p:nvSpPr>
          <p:spPr>
            <a:xfrm>
              <a:off x="4099895" y="4914609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6CBBAE55-2FC8-8249-A637-FE316ECAA71F}"/>
              </a:ext>
            </a:extLst>
          </p:cNvPr>
          <p:cNvSpPr/>
          <p:nvPr/>
        </p:nvSpPr>
        <p:spPr>
          <a:xfrm>
            <a:off x="263236" y="4184072"/>
            <a:ext cx="3374986" cy="17872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AEC1CA6-783E-7C41-9EED-653B7F05E18F}"/>
              </a:ext>
            </a:extLst>
          </p:cNvPr>
          <p:cNvGrpSpPr/>
          <p:nvPr/>
        </p:nvGrpSpPr>
        <p:grpSpPr>
          <a:xfrm>
            <a:off x="484583" y="4352682"/>
            <a:ext cx="3030236" cy="1515562"/>
            <a:chOff x="1264834" y="4735032"/>
            <a:chExt cx="2772326" cy="1373923"/>
          </a:xfrm>
        </p:grpSpPr>
        <p:sp>
          <p:nvSpPr>
            <p:cNvPr id="37" name="Oval 28">
              <a:extLst>
                <a:ext uri="{FF2B5EF4-FFF2-40B4-BE49-F238E27FC236}">
                  <a16:creationId xmlns:a16="http://schemas.microsoft.com/office/drawing/2014/main" id="{F7E792BB-A1D7-9744-9161-7351A9743C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2507">
              <a:off x="1955374" y="5183169"/>
              <a:ext cx="1054184" cy="215900"/>
            </a:xfrm>
            <a:prstGeom prst="ellipse">
              <a:avLst/>
            </a:prstGeom>
            <a:solidFill>
              <a:schemeClr val="accent3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Freeform 30">
              <a:extLst>
                <a:ext uri="{FF2B5EF4-FFF2-40B4-BE49-F238E27FC236}">
                  <a16:creationId xmlns:a16="http://schemas.microsoft.com/office/drawing/2014/main" id="{3C390FA4-C16D-C943-857B-3B1AF20AC605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924869" y="5094644"/>
              <a:ext cx="1081174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31">
              <a:extLst>
                <a:ext uri="{FF2B5EF4-FFF2-40B4-BE49-F238E27FC236}">
                  <a16:creationId xmlns:a16="http://schemas.microsoft.com/office/drawing/2014/main" id="{8D35C469-2853-2F4E-ADF2-1B690582AE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4834" y="5276368"/>
              <a:ext cx="2614184" cy="1589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0" name="Text Box 48">
              <a:extLst>
                <a:ext uri="{FF2B5EF4-FFF2-40B4-BE49-F238E27FC236}">
                  <a16:creationId xmlns:a16="http://schemas.microsoft.com/office/drawing/2014/main" id="{B00AF731-763E-3041-B668-07B57FC54A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2434" y="5746238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1" name="Text Box 48">
              <a:extLst>
                <a:ext uri="{FF2B5EF4-FFF2-40B4-BE49-F238E27FC236}">
                  <a16:creationId xmlns:a16="http://schemas.microsoft.com/office/drawing/2014/main" id="{06D2E253-12A7-E44C-AD28-DBDFEBEB16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6693" y="5733343"/>
              <a:ext cx="520925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QD</a:t>
              </a:r>
            </a:p>
          </p:txBody>
        </p:sp>
        <p:sp>
          <p:nvSpPr>
            <p:cNvPr id="42" name="Text Box 48">
              <a:extLst>
                <a:ext uri="{FF2B5EF4-FFF2-40B4-BE49-F238E27FC236}">
                  <a16:creationId xmlns:a16="http://schemas.microsoft.com/office/drawing/2014/main" id="{8F1A1874-4C60-A646-B8CA-A9B37F60FB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2633" y="5739673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3" name="Freeform 30">
              <a:extLst>
                <a:ext uri="{FF2B5EF4-FFF2-40B4-BE49-F238E27FC236}">
                  <a16:creationId xmlns:a16="http://schemas.microsoft.com/office/drawing/2014/main" id="{3B3EF78B-631A-EE49-A649-2BBF4DF84556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2896068" y="5124007"/>
              <a:ext cx="1081088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CA30F42F-B656-344C-AC51-D78E5DF5DC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4001" y="4877125"/>
              <a:ext cx="971058" cy="2566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5" name="Line 31">
              <a:extLst>
                <a:ext uri="{FF2B5EF4-FFF2-40B4-BE49-F238E27FC236}">
                  <a16:creationId xmlns:a16="http://schemas.microsoft.com/office/drawing/2014/main" id="{9972D481-ACE7-7644-A364-B9BC67AFB9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54043" y="5390476"/>
              <a:ext cx="941015" cy="23416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6" name="Line 31">
              <a:extLst>
                <a:ext uri="{FF2B5EF4-FFF2-40B4-BE49-F238E27FC236}">
                  <a16:creationId xmlns:a16="http://schemas.microsoft.com/office/drawing/2014/main" id="{461C6CA2-8C55-204A-9895-E78A61C50D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95059" y="5025709"/>
              <a:ext cx="972129" cy="10807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7" name="Line 31">
              <a:extLst>
                <a:ext uri="{FF2B5EF4-FFF2-40B4-BE49-F238E27FC236}">
                  <a16:creationId xmlns:a16="http://schemas.microsoft.com/office/drawing/2014/main" id="{66ACEEA7-C683-E441-8029-913FCF9D38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5058" y="5390476"/>
              <a:ext cx="97213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17506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6132A-9163-394B-ABC5-AAAED16F5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Focusing Particle Beams in LEIR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28B2A6-AD4B-044E-8AFD-40245BBD1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2A050A-FB13-774F-9C91-77093EAD0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456FE9-85BF-A448-8797-0102E5200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5C5427-E001-9444-8C7D-8BC13700DC8E}"/>
              </a:ext>
            </a:extLst>
          </p:cNvPr>
          <p:cNvGrpSpPr/>
          <p:nvPr/>
        </p:nvGrpSpPr>
        <p:grpSpPr>
          <a:xfrm>
            <a:off x="2205788" y="1104051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D7D419EA-1A1D-EE49-A449-B5FAEAFEE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7909803-5274-9D43-81E0-C1F002D63FF2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105475"/>
                <a:gd name="adj2" fmla="val 24290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9" name="Rectangular Callout 8">
            <a:extLst>
              <a:ext uri="{FF2B5EF4-FFF2-40B4-BE49-F238E27FC236}">
                <a16:creationId xmlns:a16="http://schemas.microsoft.com/office/drawing/2014/main" id="{245F8E58-AE8F-4840-B3DC-E11A536E6718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79366"/>
              <a:gd name="adj2" fmla="val 88954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3777772D-F489-9C41-B7D4-314D907CD555}"/>
              </a:ext>
            </a:extLst>
          </p:cNvPr>
          <p:cNvSpPr/>
          <p:nvPr/>
        </p:nvSpPr>
        <p:spPr>
          <a:xfrm>
            <a:off x="5078459" y="2990077"/>
            <a:ext cx="2035609" cy="532343"/>
          </a:xfrm>
          <a:prstGeom prst="wedgeRectCallout">
            <a:avLst>
              <a:gd name="adj1" fmla="val 106189"/>
              <a:gd name="adj2" fmla="val -10726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06F4A0A7-05C5-0D4D-967A-774F28526C42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-73404"/>
              <a:gd name="adj2" fmla="val -140716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Quadrupoles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908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049FC-AE24-AF4C-AB59-CE893F3DA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Accelerating Particles, Using Electrical Fields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36497E-4E89-DD42-99BE-64600A57A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D10565-E7CA-3B4C-BD71-1CDAC70C1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9BC6B6-8F6F-8D4A-B2EE-C78D57B04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D44CC5-98BD-F349-884F-551134C8419E}"/>
              </a:ext>
            </a:extLst>
          </p:cNvPr>
          <p:cNvGrpSpPr/>
          <p:nvPr/>
        </p:nvGrpSpPr>
        <p:grpSpPr>
          <a:xfrm>
            <a:off x="2071985" y="1090196"/>
            <a:ext cx="7780423" cy="5076000"/>
            <a:chOff x="800971" y="1284160"/>
            <a:chExt cx="7780423" cy="5076000"/>
          </a:xfrm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6369F54E-B8F6-3C45-A9DA-DEC98DA6E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961FB6C-B55D-6F41-A484-C03BB8157F1F}"/>
                </a:ext>
              </a:extLst>
            </p:cNvPr>
            <p:cNvSpPr/>
            <p:nvPr/>
          </p:nvSpPr>
          <p:spPr>
            <a:xfrm>
              <a:off x="4824988" y="3620406"/>
              <a:ext cx="2035609" cy="735952"/>
            </a:xfrm>
            <a:prstGeom prst="wedgeRectCallout">
              <a:avLst>
                <a:gd name="adj1" fmla="val -81477"/>
                <a:gd name="adj2" fmla="val -175989"/>
              </a:avLst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Accelerating</a:t>
              </a:r>
            </a:p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Cavity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68BD5FC7-53EC-8746-92D3-ADC793E7FC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1627946"/>
            <a:ext cx="5791200" cy="4000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2982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D73DF-C39C-6744-B292-B699BC14A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Radio Frequency Cavity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D59AE1-3CA0-F844-9FF7-F531DDC82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1C8D8A-BE8E-FD42-9B6B-563D824D4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D4EB0B-5DFC-534F-865E-5CEB0D144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7B907D-BE8E-7845-8A40-2923FD5C8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439335"/>
            <a:ext cx="7690717" cy="4269273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E0D7C9E-CB16-7E40-9049-E1B2FB7BE88D}"/>
              </a:ext>
            </a:extLst>
          </p:cNvPr>
          <p:cNvSpPr txBox="1">
            <a:spLocks/>
          </p:cNvSpPr>
          <p:nvPr/>
        </p:nvSpPr>
        <p:spPr>
          <a:xfrm>
            <a:off x="8506690" y="-52466"/>
            <a:ext cx="3685309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Charged particles are accelerated by a longitudinal electric field</a:t>
            </a:r>
          </a:p>
          <a:p>
            <a:pPr marL="314325" indent="-277813">
              <a:lnSpc>
                <a:spcPct val="120000"/>
              </a:lnSpc>
            </a:pPr>
            <a:endParaRPr lang="en-US" sz="2400" dirty="0">
              <a:solidFill>
                <a:schemeClr val="bg1"/>
              </a:solidFill>
            </a:endParaRP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The electric field needs to alternate with a harmonic of the revolution frequency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8952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D455B42-FAB3-B04B-B0F8-11FEF496B4AD}"/>
              </a:ext>
            </a:extLst>
          </p:cNvPr>
          <p:cNvSpPr/>
          <p:nvPr/>
        </p:nvSpPr>
        <p:spPr>
          <a:xfrm>
            <a:off x="7384473" y="0"/>
            <a:ext cx="4793672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34B397-D994-4740-BE97-9FBD0A5B6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676399"/>
            <a:ext cx="6297612" cy="419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Beam instrumentation to measure beam properties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intensity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size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Luminosity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Possible limitations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Machine imperfections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Collective effects and instabilities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B2EAB8-413C-C24E-98F8-E6E0AA5EE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….and quite some more…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9DEC9-099C-664E-B4E1-48BCD2521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F73BC-4D6B-1240-8822-9814BAB1D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F81BA-8C4B-5F45-9F31-D15E25396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88C42B-F844-9C4D-B059-09F44A62F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9456" y="340012"/>
            <a:ext cx="3600000" cy="26727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31EC261-F211-4840-8EE3-32B2F733D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9456" y="3202206"/>
            <a:ext cx="3600000" cy="290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9944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2F18EC-CD3B-2A47-AA59-C8EE67D91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999" y="1201450"/>
            <a:ext cx="8906360" cy="4257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FE88AE-F748-2C46-AF31-FDF7EB123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325" y="3990109"/>
            <a:ext cx="11243687" cy="2210665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The PSB proton beam impinges on a target producing a range of isotopes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000" dirty="0"/>
              <a:t>Two mass separators (GPS &amp; HRS) allow selection of isotopes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000" dirty="0"/>
              <a:t>The post acceleration of isotopes is being extended</a:t>
            </a:r>
          </a:p>
          <a:p>
            <a:pPr marL="742950" lvl="1" indent="-285750"/>
            <a:r>
              <a:rPr lang="en-US" sz="2000" dirty="0"/>
              <a:t>REX, normal conducting accelerating structures</a:t>
            </a:r>
          </a:p>
          <a:p>
            <a:pPr marL="742950" lvl="1" indent="-285750"/>
            <a:r>
              <a:rPr lang="en-US" sz="2000" dirty="0"/>
              <a:t>HIE-ISOLDE, super conducting LINAC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8B6CF4-BA77-3E40-967D-9C65B5FE9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ISOLDE / HIE-ISOLDE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D5B64-20C7-1C4E-91AD-4609558D8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74E99-7498-2940-86B3-ADAD5F688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8C4CF-9B2F-6A41-AAD4-E4B8ED325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ABBB9398-AB31-314D-9476-E62367521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795" y="121032"/>
            <a:ext cx="6588449" cy="361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E7D5BB12-A7C5-844C-B0F6-8A62947F0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26" y="1185448"/>
            <a:ext cx="4488873" cy="251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1736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3200" dirty="0"/>
              <a:t>The CERN Accelerator Complex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Cycling the Accelerators &amp; Satisfying Users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7386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F31D5A-A7BD-E844-876F-109C85382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677" y="1315172"/>
            <a:ext cx="5965102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Receives fast extracted proton beam from PS at 26 GeV/c on a target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Every million protons yields about one usable antiproton at 3.5 GeV/c.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AD decelerates beam in stages down to 5.3 MeV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ELENA will further decelerate down to 100 keV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Experiments:</a:t>
            </a:r>
          </a:p>
          <a:p>
            <a:pPr marL="742950" lvl="1" indent="-285750"/>
            <a:r>
              <a:rPr lang="en-US" sz="2000" dirty="0"/>
              <a:t>ASACUSA, ALPHA, AEGIS, BASE, GBAR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A546EE-D75E-4A49-8563-32B113D81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AD-ELENA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10E45-F6BE-854B-972F-A2048DB11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F18CD-2FE1-584A-A0F9-67A9CDF6B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ED066-3023-9048-8D1B-12719A97F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Picture 6" descr="ELENA_new_layout_4.jpg">
            <a:extLst>
              <a:ext uri="{FF2B5EF4-FFF2-40B4-BE49-F238E27FC236}">
                <a16:creationId xmlns:a16="http://schemas.microsoft.com/office/drawing/2014/main" id="{F3FC8152-E7B3-3A48-8314-0D377D9E337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94404" y="1052946"/>
            <a:ext cx="5203632" cy="437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9458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5A42C2-8B01-1C4D-BC63-60776937C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3047999"/>
            <a:ext cx="6242193" cy="3152775"/>
          </a:xfrm>
        </p:spPr>
        <p:txBody>
          <a:bodyPr/>
          <a:lstStyle/>
          <a:p>
            <a:r>
              <a:rPr lang="en-GB" sz="2000" dirty="0"/>
              <a:t>Maximise Luminosity: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Bunch intensity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Transverse beam size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Beam size at collision points (optics functions)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Crossing angle 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Machine availability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928AAA-F896-4241-BC5A-BD44CEB1F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LHC: Luminosity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7629F-D37E-EC47-B984-5DA2DC6FB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34ECD4-D864-C440-9D53-0B14FF52A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4DDDC-03AB-9D43-AA25-1485BE95E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A42BBDA-6A55-CC4D-9896-07E959C7F7B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41281" y="1091052"/>
          <a:ext cx="6774805" cy="136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489200" imgH="508000" progId="Equation.3">
                  <p:embed/>
                </p:oleObj>
              </mc:Choice>
              <mc:Fallback>
                <p:oleObj name="Equation" r:id="rId2" imgW="2489200" imgH="508000" progId="Equation.3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7A42BBDA-6A55-CC4D-9896-07E959C7F7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241281" y="1091052"/>
                        <a:ext cx="6774805" cy="1360487"/>
                      </a:xfrm>
                      <a:prstGeom prst="rect">
                        <a:avLst/>
                      </a:prstGeom>
                      <a:solidFill>
                        <a:srgbClr val="C6D9F1"/>
                      </a:solidFill>
                      <a:ln>
                        <a:solidFill>
                          <a:srgbClr val="1F497D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id="{182F2BD6-49AA-FE48-ACED-91FF809B5B5F}"/>
              </a:ext>
            </a:extLst>
          </p:cNvPr>
          <p:cNvSpPr/>
          <p:nvPr/>
        </p:nvSpPr>
        <p:spPr>
          <a:xfrm>
            <a:off x="6799938" y="1219150"/>
            <a:ext cx="1004959" cy="6113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ine Callout 2 9">
            <a:extLst>
              <a:ext uri="{FF2B5EF4-FFF2-40B4-BE49-F238E27FC236}">
                <a16:creationId xmlns:a16="http://schemas.microsoft.com/office/drawing/2014/main" id="{96DDFFBE-564F-8A4C-970B-D92FF5219BD2}"/>
              </a:ext>
            </a:extLst>
          </p:cNvPr>
          <p:cNvSpPr/>
          <p:nvPr/>
        </p:nvSpPr>
        <p:spPr>
          <a:xfrm>
            <a:off x="5698951" y="621966"/>
            <a:ext cx="1315616" cy="635097"/>
          </a:xfrm>
          <a:prstGeom prst="borderCallout2">
            <a:avLst>
              <a:gd name="adj1" fmla="val 21688"/>
              <a:gd name="adj2" fmla="val 110816"/>
              <a:gd name="adj3" fmla="val 19410"/>
              <a:gd name="adj4" fmla="val 121877"/>
              <a:gd name="adj5" fmla="val 102365"/>
              <a:gd name="adj6" fmla="val 139902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rgbClr val="FF0000"/>
                </a:solidFill>
              </a:rPr>
              <a:t>Intensity per bunch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DF3347-C1DE-994F-84E0-C4049805846E}"/>
              </a:ext>
            </a:extLst>
          </p:cNvPr>
          <p:cNvSpPr/>
          <p:nvPr/>
        </p:nvSpPr>
        <p:spPr>
          <a:xfrm>
            <a:off x="7374660" y="1926388"/>
            <a:ext cx="1069315" cy="4912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ine Callout 2 11">
            <a:extLst>
              <a:ext uri="{FF2B5EF4-FFF2-40B4-BE49-F238E27FC236}">
                <a16:creationId xmlns:a16="http://schemas.microsoft.com/office/drawing/2014/main" id="{A7FA1755-F529-6248-AE4D-95ACADBD9769}"/>
              </a:ext>
            </a:extLst>
          </p:cNvPr>
          <p:cNvSpPr/>
          <p:nvPr/>
        </p:nvSpPr>
        <p:spPr>
          <a:xfrm>
            <a:off x="9016084" y="2218689"/>
            <a:ext cx="1315616" cy="635097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10550"/>
              <a:gd name="adj6" fmla="val -49087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Beam dimensions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C9ED40F-7826-5F4F-906B-47C9C8FF3A51}"/>
              </a:ext>
            </a:extLst>
          </p:cNvPr>
          <p:cNvSpPr/>
          <p:nvPr/>
        </p:nvSpPr>
        <p:spPr>
          <a:xfrm>
            <a:off x="8127333" y="1360575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ine Callout 2 13">
            <a:extLst>
              <a:ext uri="{FF2B5EF4-FFF2-40B4-BE49-F238E27FC236}">
                <a16:creationId xmlns:a16="http://schemas.microsoft.com/office/drawing/2014/main" id="{836E7628-B1C9-3C43-8E17-0396B93BEAB9}"/>
              </a:ext>
            </a:extLst>
          </p:cNvPr>
          <p:cNvSpPr/>
          <p:nvPr/>
        </p:nvSpPr>
        <p:spPr>
          <a:xfrm>
            <a:off x="8999305" y="455955"/>
            <a:ext cx="1173885" cy="635097"/>
          </a:xfrm>
          <a:prstGeom prst="borderCallout2">
            <a:avLst>
              <a:gd name="adj1" fmla="val 24626"/>
              <a:gd name="adj2" fmla="val -5496"/>
              <a:gd name="adj3" fmla="val 24627"/>
              <a:gd name="adj4" fmla="val -22341"/>
              <a:gd name="adj5" fmla="val 135588"/>
              <a:gd name="adj6" fmla="val -54628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Number of bunches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EF9AEAC-552D-AD46-806B-590C275108CF}"/>
              </a:ext>
            </a:extLst>
          </p:cNvPr>
          <p:cNvSpPr/>
          <p:nvPr/>
        </p:nvSpPr>
        <p:spPr>
          <a:xfrm>
            <a:off x="8601981" y="1551359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ine Callout 2 15">
            <a:extLst>
              <a:ext uri="{FF2B5EF4-FFF2-40B4-BE49-F238E27FC236}">
                <a16:creationId xmlns:a16="http://schemas.microsoft.com/office/drawing/2014/main" id="{4E2B16A0-6BA7-8144-BA3C-B9452EFA6CFF}"/>
              </a:ext>
            </a:extLst>
          </p:cNvPr>
          <p:cNvSpPr/>
          <p:nvPr/>
        </p:nvSpPr>
        <p:spPr>
          <a:xfrm>
            <a:off x="9657112" y="1293694"/>
            <a:ext cx="1315616" cy="727579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45328"/>
              <a:gd name="adj6" fmla="val -54123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Geometrical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Correction 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factors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EC34D87-D93D-E5D5-29A7-D2FAFD7DFE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4567" y="2853786"/>
            <a:ext cx="5041075" cy="3427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45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7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D2E70E03-F626-B847-A845-EC1053E2567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10968" b="10968"/>
          <a:stretch/>
        </p:blipFill>
        <p:spPr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2" y="-44971"/>
            <a:ext cx="4116387" cy="6370820"/>
          </a:xfrm>
        </p:spPr>
        <p:txBody>
          <a:bodyPr/>
          <a:lstStyle/>
          <a:p>
            <a:r>
              <a:rPr lang="en-US" dirty="0" err="1"/>
              <a:t>Linac</a:t>
            </a:r>
            <a:r>
              <a:rPr lang="en-US" dirty="0"/>
              <a:t> 4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/>
              <a:t>H</a:t>
            </a:r>
            <a:r>
              <a:rPr lang="en-US" sz="2000" b="0" baseline="30000" dirty="0"/>
              <a:t>-</a:t>
            </a:r>
            <a:r>
              <a:rPr lang="en-US" sz="2000" b="0" dirty="0"/>
              <a:t> ion source at 45 keV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Accelerates beam up to 160 MeV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The chopping scheme allows removing some of the </a:t>
            </a:r>
            <a:r>
              <a:rPr lang="en-US" sz="2000" b="0" dirty="0" err="1"/>
              <a:t>Linac</a:t>
            </a:r>
            <a:r>
              <a:rPr lang="en-US" sz="2000" b="0" dirty="0"/>
              <a:t> bunches to make the beam fit into the PS Booster RF buckets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Pulse rate 1.2 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56BE8C8-92D6-2F54-AE2C-DD345D3F17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6388" y="4421863"/>
            <a:ext cx="7772400" cy="169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430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519F341-7D8A-7B45-AB7B-9E2395C9057F}"/>
              </a:ext>
            </a:extLst>
          </p:cNvPr>
          <p:cNvSpPr/>
          <p:nvPr/>
        </p:nvSpPr>
        <p:spPr>
          <a:xfrm>
            <a:off x="5054832" y="1775349"/>
            <a:ext cx="2525307" cy="21089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B23A965-B7A5-9140-B009-430E4281EA6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58" b="14758"/>
          <a:stretch/>
        </p:blipFill>
        <p:spPr>
          <a:prstGeom prst="rect">
            <a:avLst/>
          </a:prstGeom>
          <a:pattFill prst="pct5"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-64722"/>
            <a:ext cx="4317842" cy="6370820"/>
          </a:xfrm>
        </p:spPr>
        <p:txBody>
          <a:bodyPr/>
          <a:lstStyle/>
          <a:p>
            <a:r>
              <a:rPr lang="en-US" dirty="0"/>
              <a:t>PS Booster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1</a:t>
            </a:r>
            <a:r>
              <a:rPr lang="en-US" sz="2000" b="0" baseline="30000" dirty="0"/>
              <a:t>st</a:t>
            </a:r>
            <a:r>
              <a:rPr lang="en-US" sz="2000" b="0" dirty="0"/>
              <a:t> Synchrotron with 4 superposed rings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Circumference of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Proton energy from 160 MeV to 2 GeV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Can cycle every 1.2 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Each ring will inject over multi-turns, using charge exchange injection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CB7670-0BDA-8648-86CD-63864F1A1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291" y="3667728"/>
            <a:ext cx="3660409" cy="25629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5B6F645-6B45-0741-812C-83AF9D469570}"/>
              </a:ext>
            </a:extLst>
          </p:cNvPr>
          <p:cNvGrpSpPr/>
          <p:nvPr/>
        </p:nvGrpSpPr>
        <p:grpSpPr>
          <a:xfrm>
            <a:off x="5036863" y="3678787"/>
            <a:ext cx="2770909" cy="2521527"/>
            <a:chOff x="5036863" y="3678787"/>
            <a:chExt cx="2770909" cy="2521527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BCD1833E-C877-D945-9CAE-0C8A8710BA30}"/>
                </a:ext>
              </a:extLst>
            </p:cNvPr>
            <p:cNvSpPr/>
            <p:nvPr/>
          </p:nvSpPr>
          <p:spPr>
            <a:xfrm>
              <a:off x="5036863" y="3678787"/>
              <a:ext cx="2770909" cy="25215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E3F7FFA-CB11-F642-84AE-B7FC752B319F}"/>
                </a:ext>
              </a:extLst>
            </p:cNvPr>
            <p:cNvGrpSpPr/>
            <p:nvPr/>
          </p:nvGrpSpPr>
          <p:grpSpPr>
            <a:xfrm>
              <a:off x="5315176" y="3766328"/>
              <a:ext cx="2389561" cy="2219333"/>
              <a:chOff x="6468330" y="1355327"/>
              <a:chExt cx="2389561" cy="2219333"/>
            </a:xfrm>
          </p:grpSpPr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F1AA79B7-FABB-D449-82C8-20935F63AF62}"/>
                  </a:ext>
                </a:extLst>
              </p:cNvPr>
              <p:cNvGrpSpPr/>
              <p:nvPr/>
            </p:nvGrpSpPr>
            <p:grpSpPr>
              <a:xfrm>
                <a:off x="6468330" y="1677852"/>
                <a:ext cx="2389561" cy="1896808"/>
                <a:chOff x="6394354" y="1173935"/>
                <a:chExt cx="2389561" cy="1896808"/>
              </a:xfrm>
            </p:grpSpPr>
            <p:grpSp>
              <p:nvGrpSpPr>
                <p:cNvPr id="81" name="Group 1081">
                  <a:extLst>
                    <a:ext uri="{FF2B5EF4-FFF2-40B4-BE49-F238E27FC236}">
                      <a16:creationId xmlns:a16="http://schemas.microsoft.com/office/drawing/2014/main" id="{C9189734-4106-2B40-A7A4-55F11E1DD7D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4354" y="1173935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107" name="Text Box 1029">
                    <a:extLst>
                      <a:ext uri="{FF2B5EF4-FFF2-40B4-BE49-F238E27FC236}">
                        <a16:creationId xmlns:a16="http://schemas.microsoft.com/office/drawing/2014/main" id="{ACD280CF-B994-6A43-B6B7-F01D3121943D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108" name="Text Box 1030">
                    <a:extLst>
                      <a:ext uri="{FF2B5EF4-FFF2-40B4-BE49-F238E27FC236}">
                        <a16:creationId xmlns:a16="http://schemas.microsoft.com/office/drawing/2014/main" id="{832FF795-870C-7042-AE8A-1410502222E1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109" name="Oval 1031">
                    <a:extLst>
                      <a:ext uri="{FF2B5EF4-FFF2-40B4-BE49-F238E27FC236}">
                        <a16:creationId xmlns:a16="http://schemas.microsoft.com/office/drawing/2014/main" id="{AD195B25-3B49-BB49-9968-75BA50EC5A17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110" name="Line 1032">
                    <a:extLst>
                      <a:ext uri="{FF2B5EF4-FFF2-40B4-BE49-F238E27FC236}">
                        <a16:creationId xmlns:a16="http://schemas.microsoft.com/office/drawing/2014/main" id="{558CB6C7-2BF8-804B-8F73-26D8BAC0FE05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1" name="Line 1037">
                    <a:extLst>
                      <a:ext uri="{FF2B5EF4-FFF2-40B4-BE49-F238E27FC236}">
                        <a16:creationId xmlns:a16="http://schemas.microsoft.com/office/drawing/2014/main" id="{2632D0DE-CB15-9147-947F-AFDE87AFCCB8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3EA4F1F7-E145-3848-B3BE-1D275381A8B2}"/>
                    </a:ext>
                  </a:extLst>
                </p:cNvPr>
                <p:cNvSpPr txBox="1"/>
                <p:nvPr/>
              </p:nvSpPr>
              <p:spPr>
                <a:xfrm>
                  <a:off x="6847644" y="238853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97AB008-253D-4449-B864-88769C2577E8}"/>
                    </a:ext>
                  </a:extLst>
                </p:cNvPr>
                <p:cNvSpPr txBox="1"/>
                <p:nvPr/>
              </p:nvSpPr>
              <p:spPr>
                <a:xfrm>
                  <a:off x="7901251" y="1542972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3A3C1791-D639-9140-9D7E-9822F9A8A0B7}"/>
                    </a:ext>
                  </a:extLst>
                </p:cNvPr>
                <p:cNvSpPr txBox="1"/>
                <p:nvPr/>
              </p:nvSpPr>
              <p:spPr>
                <a:xfrm>
                  <a:off x="7000044" y="24789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F250DD94-DEB3-7A4B-9321-D44205FC0C35}"/>
                    </a:ext>
                  </a:extLst>
                </p:cNvPr>
                <p:cNvSpPr txBox="1"/>
                <p:nvPr/>
              </p:nvSpPr>
              <p:spPr>
                <a:xfrm>
                  <a:off x="7000044" y="2223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EF21B355-E237-C340-8D90-ABB11C821D7E}"/>
                    </a:ext>
                  </a:extLst>
                </p:cNvPr>
                <p:cNvSpPr txBox="1"/>
                <p:nvPr/>
              </p:nvSpPr>
              <p:spPr>
                <a:xfrm>
                  <a:off x="7000044" y="19209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6445CE35-0AC4-A446-89CD-913D562A7072}"/>
                    </a:ext>
                  </a:extLst>
                </p:cNvPr>
                <p:cNvSpPr txBox="1"/>
                <p:nvPr/>
              </p:nvSpPr>
              <p:spPr>
                <a:xfrm>
                  <a:off x="7209269" y="23549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3CD8B575-A69D-D04E-A996-268D4F3F7A6A}"/>
                    </a:ext>
                  </a:extLst>
                </p:cNvPr>
                <p:cNvSpPr txBox="1"/>
                <p:nvPr/>
              </p:nvSpPr>
              <p:spPr>
                <a:xfrm>
                  <a:off x="7232509" y="209923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3C1AF93F-7D72-0540-A533-4C67819627CD}"/>
                    </a:ext>
                  </a:extLst>
                </p:cNvPr>
                <p:cNvSpPr txBox="1"/>
                <p:nvPr/>
              </p:nvSpPr>
              <p:spPr>
                <a:xfrm>
                  <a:off x="7283929" y="17323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C421259C-D2B9-A641-B0F9-FF19A3ADDBB0}"/>
                    </a:ext>
                  </a:extLst>
                </p:cNvPr>
                <p:cNvSpPr txBox="1"/>
                <p:nvPr/>
              </p:nvSpPr>
              <p:spPr>
                <a:xfrm>
                  <a:off x="6698362" y="217811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D56D35D3-2DF7-954F-8BB0-B62A095BA1BC}"/>
                    </a:ext>
                  </a:extLst>
                </p:cNvPr>
                <p:cNvSpPr txBox="1"/>
                <p:nvPr/>
              </p:nvSpPr>
              <p:spPr>
                <a:xfrm>
                  <a:off x="7666046" y="162004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12772286-E66C-BB47-96DE-A5C0043EF869}"/>
                    </a:ext>
                  </a:extLst>
                </p:cNvPr>
                <p:cNvSpPr txBox="1"/>
                <p:nvPr/>
              </p:nvSpPr>
              <p:spPr>
                <a:xfrm>
                  <a:off x="8046498" y="154050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D2E2E597-C9B5-EB4D-840A-476F14755DAE}"/>
                    </a:ext>
                  </a:extLst>
                </p:cNvPr>
                <p:cNvSpPr txBox="1"/>
                <p:nvPr/>
              </p:nvSpPr>
              <p:spPr>
                <a:xfrm>
                  <a:off x="7912486" y="18531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5A78558F-ABCA-754F-A73E-6999B2C02CED}"/>
                    </a:ext>
                  </a:extLst>
                </p:cNvPr>
                <p:cNvSpPr txBox="1"/>
                <p:nvPr/>
              </p:nvSpPr>
              <p:spPr>
                <a:xfrm>
                  <a:off x="7766656" y="212323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1A8AD823-A7A2-FE4F-89FE-DDAEC0E7E3A9}"/>
                    </a:ext>
                  </a:extLst>
                </p:cNvPr>
                <p:cNvSpPr txBox="1"/>
                <p:nvPr/>
              </p:nvSpPr>
              <p:spPr>
                <a:xfrm>
                  <a:off x="7620615" y="187245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D99CE9DE-86D1-1A4E-9D5F-0BD6D1EECFB6}"/>
                    </a:ext>
                  </a:extLst>
                </p:cNvPr>
                <p:cNvSpPr txBox="1"/>
                <p:nvPr/>
              </p:nvSpPr>
              <p:spPr>
                <a:xfrm>
                  <a:off x="7552919" y="224146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57AD49EE-9A47-4146-B6B3-29BB01C36B2D}"/>
                    </a:ext>
                  </a:extLst>
                </p:cNvPr>
                <p:cNvSpPr txBox="1"/>
                <p:nvPr/>
              </p:nvSpPr>
              <p:spPr>
                <a:xfrm>
                  <a:off x="8217378" y="165786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6E021783-AF09-DB40-AC6D-5533CF6D6616}"/>
                    </a:ext>
                  </a:extLst>
                </p:cNvPr>
                <p:cNvSpPr txBox="1"/>
                <p:nvPr/>
              </p:nvSpPr>
              <p:spPr>
                <a:xfrm>
                  <a:off x="8104946" y="1854839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/>
                    <a:t>-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7811B5B3-570D-1B43-ACD9-047BB9CC15BD}"/>
                    </a:ext>
                  </a:extLst>
                </p:cNvPr>
                <p:cNvSpPr txBox="1"/>
                <p:nvPr/>
              </p:nvSpPr>
              <p:spPr>
                <a:xfrm>
                  <a:off x="7572608" y="170317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A5B3DDA4-4F67-B14A-9E7F-B2B852B48DAA}"/>
                    </a:ext>
                  </a:extLst>
                </p:cNvPr>
                <p:cNvSpPr txBox="1"/>
                <p:nvPr/>
              </p:nvSpPr>
              <p:spPr>
                <a:xfrm>
                  <a:off x="7790064" y="17701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9D320A8E-DC1F-8246-976E-0B61E61E34CD}"/>
                    </a:ext>
                  </a:extLst>
                </p:cNvPr>
                <p:cNvSpPr txBox="1"/>
                <p:nvPr/>
              </p:nvSpPr>
              <p:spPr>
                <a:xfrm>
                  <a:off x="7612122" y="2097868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537E32EF-CE55-E048-B288-49DB4FF85351}"/>
                    </a:ext>
                  </a:extLst>
                </p:cNvPr>
                <p:cNvSpPr txBox="1"/>
                <p:nvPr/>
              </p:nvSpPr>
              <p:spPr>
                <a:xfrm>
                  <a:off x="7301845" y="1858977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5BF95758-54E1-E24F-BAD2-F2A254405815}"/>
                    </a:ext>
                  </a:extLst>
                </p:cNvPr>
                <p:cNvSpPr txBox="1"/>
                <p:nvPr/>
              </p:nvSpPr>
              <p:spPr>
                <a:xfrm>
                  <a:off x="7310232" y="2214745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E41C5B5A-14C3-114F-8636-541BEF1DF747}"/>
                    </a:ext>
                  </a:extLst>
                </p:cNvPr>
                <p:cNvSpPr txBox="1"/>
                <p:nvPr/>
              </p:nvSpPr>
              <p:spPr>
                <a:xfrm>
                  <a:off x="6906351" y="206590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85DD3A0D-A7AB-E646-B6D5-BFAE56C0E244}"/>
                    </a:ext>
                  </a:extLst>
                </p:cNvPr>
                <p:cNvSpPr txBox="1"/>
                <p:nvPr/>
              </p:nvSpPr>
              <p:spPr>
                <a:xfrm>
                  <a:off x="6636465" y="240309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0EB717FD-6478-8E4B-8A95-CF9DF4644A21}"/>
                    </a:ext>
                  </a:extLst>
                </p:cNvPr>
                <p:cNvSpPr txBox="1"/>
                <p:nvPr/>
              </p:nvSpPr>
              <p:spPr>
                <a:xfrm>
                  <a:off x="6844659" y="25189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</p:grp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36AAEBAB-3E59-7047-98AD-268B990306A3}"/>
                  </a:ext>
                </a:extLst>
              </p:cNvPr>
              <p:cNvSpPr txBox="1"/>
              <p:nvPr/>
            </p:nvSpPr>
            <p:spPr>
              <a:xfrm>
                <a:off x="6531594" y="1355327"/>
                <a:ext cx="21595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Before stripping foil</a:t>
                </a:r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69799C9-CB11-E56A-7335-F045D2E56396}"/>
              </a:ext>
            </a:extLst>
          </p:cNvPr>
          <p:cNvGrpSpPr/>
          <p:nvPr/>
        </p:nvGrpSpPr>
        <p:grpSpPr>
          <a:xfrm>
            <a:off x="8238991" y="3695881"/>
            <a:ext cx="2770909" cy="2521527"/>
            <a:chOff x="8238991" y="3695881"/>
            <a:chExt cx="2770909" cy="2521527"/>
          </a:xfrm>
        </p:grpSpPr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2B6C8D17-BACB-F143-8731-886FC4CDA437}"/>
                </a:ext>
              </a:extLst>
            </p:cNvPr>
            <p:cNvSpPr/>
            <p:nvPr/>
          </p:nvSpPr>
          <p:spPr>
            <a:xfrm>
              <a:off x="8238991" y="3695881"/>
              <a:ext cx="2770909" cy="25215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195D0A1A-E95B-E242-BEC7-5CBDA12FA326}"/>
                </a:ext>
              </a:extLst>
            </p:cNvPr>
            <p:cNvGrpSpPr/>
            <p:nvPr/>
          </p:nvGrpSpPr>
          <p:grpSpPr>
            <a:xfrm>
              <a:off x="8496069" y="3818323"/>
              <a:ext cx="2389561" cy="2164425"/>
              <a:chOff x="6483008" y="3878068"/>
              <a:chExt cx="2389561" cy="2164425"/>
            </a:xfrm>
          </p:grpSpPr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AFD05DCA-E07A-9548-9181-33FBA3E3F967}"/>
                  </a:ext>
                </a:extLst>
              </p:cNvPr>
              <p:cNvGrpSpPr/>
              <p:nvPr/>
            </p:nvGrpSpPr>
            <p:grpSpPr>
              <a:xfrm>
                <a:off x="6483008" y="4145685"/>
                <a:ext cx="2389561" cy="1896808"/>
                <a:chOff x="6389570" y="3551289"/>
                <a:chExt cx="2389561" cy="1896808"/>
              </a:xfrm>
            </p:grpSpPr>
            <p:grpSp>
              <p:nvGrpSpPr>
                <p:cNvPr id="119" name="Group 1081">
                  <a:extLst>
                    <a:ext uri="{FF2B5EF4-FFF2-40B4-BE49-F238E27FC236}">
                      <a16:creationId xmlns:a16="http://schemas.microsoft.com/office/drawing/2014/main" id="{D113E49F-243B-CE4E-B0BB-86B3D52742C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89570" y="3551289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145" name="Text Box 1029">
                    <a:extLst>
                      <a:ext uri="{FF2B5EF4-FFF2-40B4-BE49-F238E27FC236}">
                        <a16:creationId xmlns:a16="http://schemas.microsoft.com/office/drawing/2014/main" id="{2C6C0E46-7EB2-0047-8AD6-E9B849F79D78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146" name="Text Box 1030">
                    <a:extLst>
                      <a:ext uri="{FF2B5EF4-FFF2-40B4-BE49-F238E27FC236}">
                        <a16:creationId xmlns:a16="http://schemas.microsoft.com/office/drawing/2014/main" id="{2AA58541-B5E8-1848-AC8C-1244C822A675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147" name="Oval 1031">
                    <a:extLst>
                      <a:ext uri="{FF2B5EF4-FFF2-40B4-BE49-F238E27FC236}">
                        <a16:creationId xmlns:a16="http://schemas.microsoft.com/office/drawing/2014/main" id="{0A54EA6A-6731-034E-A904-272E446725D4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148" name="Line 1032">
                    <a:extLst>
                      <a:ext uri="{FF2B5EF4-FFF2-40B4-BE49-F238E27FC236}">
                        <a16:creationId xmlns:a16="http://schemas.microsoft.com/office/drawing/2014/main" id="{46FBA710-4C1E-FB4E-8B8B-868D7B781A77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49" name="Line 1037">
                    <a:extLst>
                      <a:ext uri="{FF2B5EF4-FFF2-40B4-BE49-F238E27FC236}">
                        <a16:creationId xmlns:a16="http://schemas.microsoft.com/office/drawing/2014/main" id="{F27252BC-991E-DD48-B19E-C1348512F8C1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20" name="TextBox 119">
                  <a:extLst>
                    <a:ext uri="{FF2B5EF4-FFF2-40B4-BE49-F238E27FC236}">
                      <a16:creationId xmlns:a16="http://schemas.microsoft.com/office/drawing/2014/main" id="{5C621F0D-76CF-ED45-9812-558C4608336C}"/>
                    </a:ext>
                  </a:extLst>
                </p:cNvPr>
                <p:cNvSpPr txBox="1"/>
                <p:nvPr/>
              </p:nvSpPr>
              <p:spPr>
                <a:xfrm>
                  <a:off x="6842860" y="47658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21" name="TextBox 120">
                  <a:extLst>
                    <a:ext uri="{FF2B5EF4-FFF2-40B4-BE49-F238E27FC236}">
                      <a16:creationId xmlns:a16="http://schemas.microsoft.com/office/drawing/2014/main" id="{B22FB014-CCFC-C64B-8752-71220B1A0CC8}"/>
                    </a:ext>
                  </a:extLst>
                </p:cNvPr>
                <p:cNvSpPr txBox="1"/>
                <p:nvPr/>
              </p:nvSpPr>
              <p:spPr>
                <a:xfrm>
                  <a:off x="7896467" y="392032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22" name="TextBox 121">
                  <a:extLst>
                    <a:ext uri="{FF2B5EF4-FFF2-40B4-BE49-F238E27FC236}">
                      <a16:creationId xmlns:a16="http://schemas.microsoft.com/office/drawing/2014/main" id="{093DCCB6-4096-2D40-908B-F76799B96951}"/>
                    </a:ext>
                  </a:extLst>
                </p:cNvPr>
                <p:cNvSpPr txBox="1"/>
                <p:nvPr/>
              </p:nvSpPr>
              <p:spPr>
                <a:xfrm>
                  <a:off x="6995260" y="485629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23" name="TextBox 122">
                  <a:extLst>
                    <a:ext uri="{FF2B5EF4-FFF2-40B4-BE49-F238E27FC236}">
                      <a16:creationId xmlns:a16="http://schemas.microsoft.com/office/drawing/2014/main" id="{0103E51A-3C79-0941-AFC2-3EAD062EA8B9}"/>
                    </a:ext>
                  </a:extLst>
                </p:cNvPr>
                <p:cNvSpPr txBox="1"/>
                <p:nvPr/>
              </p:nvSpPr>
              <p:spPr>
                <a:xfrm>
                  <a:off x="6995260" y="460057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24" name="TextBox 123">
                  <a:extLst>
                    <a:ext uri="{FF2B5EF4-FFF2-40B4-BE49-F238E27FC236}">
                      <a16:creationId xmlns:a16="http://schemas.microsoft.com/office/drawing/2014/main" id="{9DD36279-5F09-2B4C-A3ED-40003772A114}"/>
                    </a:ext>
                  </a:extLst>
                </p:cNvPr>
                <p:cNvSpPr txBox="1"/>
                <p:nvPr/>
              </p:nvSpPr>
              <p:spPr>
                <a:xfrm>
                  <a:off x="6995260" y="42983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C5591DB7-5E1D-6E46-8E9F-864B1DBED311}"/>
                    </a:ext>
                  </a:extLst>
                </p:cNvPr>
                <p:cNvSpPr txBox="1"/>
                <p:nvPr/>
              </p:nvSpPr>
              <p:spPr>
                <a:xfrm>
                  <a:off x="7204485" y="473230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26" name="TextBox 125">
                  <a:extLst>
                    <a:ext uri="{FF2B5EF4-FFF2-40B4-BE49-F238E27FC236}">
                      <a16:creationId xmlns:a16="http://schemas.microsoft.com/office/drawing/2014/main" id="{E015E809-A363-8D40-B23D-6CD8CAF787CF}"/>
                    </a:ext>
                  </a:extLst>
                </p:cNvPr>
                <p:cNvSpPr txBox="1"/>
                <p:nvPr/>
              </p:nvSpPr>
              <p:spPr>
                <a:xfrm>
                  <a:off x="7227725" y="44765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27" name="TextBox 126">
                  <a:extLst>
                    <a:ext uri="{FF2B5EF4-FFF2-40B4-BE49-F238E27FC236}">
                      <a16:creationId xmlns:a16="http://schemas.microsoft.com/office/drawing/2014/main" id="{FAF04C74-FBCF-3841-8779-CF06198D55DA}"/>
                    </a:ext>
                  </a:extLst>
                </p:cNvPr>
                <p:cNvSpPr txBox="1"/>
                <p:nvPr/>
              </p:nvSpPr>
              <p:spPr>
                <a:xfrm>
                  <a:off x="7279145" y="41097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28" name="TextBox 127">
                  <a:extLst>
                    <a:ext uri="{FF2B5EF4-FFF2-40B4-BE49-F238E27FC236}">
                      <a16:creationId xmlns:a16="http://schemas.microsoft.com/office/drawing/2014/main" id="{E2A0555C-9D0F-7443-9B77-95A24EB04362}"/>
                    </a:ext>
                  </a:extLst>
                </p:cNvPr>
                <p:cNvSpPr txBox="1"/>
                <p:nvPr/>
              </p:nvSpPr>
              <p:spPr>
                <a:xfrm>
                  <a:off x="6693578" y="455546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29" name="TextBox 128">
                  <a:extLst>
                    <a:ext uri="{FF2B5EF4-FFF2-40B4-BE49-F238E27FC236}">
                      <a16:creationId xmlns:a16="http://schemas.microsoft.com/office/drawing/2014/main" id="{C4F03F24-D26A-0D41-8245-8DCBD78AB471}"/>
                    </a:ext>
                  </a:extLst>
                </p:cNvPr>
                <p:cNvSpPr txBox="1"/>
                <p:nvPr/>
              </p:nvSpPr>
              <p:spPr>
                <a:xfrm>
                  <a:off x="7661262" y="399739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30" name="TextBox 129">
                  <a:extLst>
                    <a:ext uri="{FF2B5EF4-FFF2-40B4-BE49-F238E27FC236}">
                      <a16:creationId xmlns:a16="http://schemas.microsoft.com/office/drawing/2014/main" id="{465B4AA6-42FB-F241-BE36-0A5E1571D1A9}"/>
                    </a:ext>
                  </a:extLst>
                </p:cNvPr>
                <p:cNvSpPr txBox="1"/>
                <p:nvPr/>
              </p:nvSpPr>
              <p:spPr>
                <a:xfrm>
                  <a:off x="8041714" y="391785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6499FB27-CC50-974B-90B0-9D29082DB1D8}"/>
                    </a:ext>
                  </a:extLst>
                </p:cNvPr>
                <p:cNvSpPr txBox="1"/>
                <p:nvPr/>
              </p:nvSpPr>
              <p:spPr>
                <a:xfrm>
                  <a:off x="7907702" y="423054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32" name="TextBox 131">
                  <a:extLst>
                    <a:ext uri="{FF2B5EF4-FFF2-40B4-BE49-F238E27FC236}">
                      <a16:creationId xmlns:a16="http://schemas.microsoft.com/office/drawing/2014/main" id="{97806F71-5B6F-8641-AEEE-E3912A95F14D}"/>
                    </a:ext>
                  </a:extLst>
                </p:cNvPr>
                <p:cNvSpPr txBox="1"/>
                <p:nvPr/>
              </p:nvSpPr>
              <p:spPr>
                <a:xfrm>
                  <a:off x="7761872" y="450058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33" name="TextBox 132">
                  <a:extLst>
                    <a:ext uri="{FF2B5EF4-FFF2-40B4-BE49-F238E27FC236}">
                      <a16:creationId xmlns:a16="http://schemas.microsoft.com/office/drawing/2014/main" id="{102FA1A2-1C41-3440-A3DB-7CBC647A6B76}"/>
                    </a:ext>
                  </a:extLst>
                </p:cNvPr>
                <p:cNvSpPr txBox="1"/>
                <p:nvPr/>
              </p:nvSpPr>
              <p:spPr>
                <a:xfrm>
                  <a:off x="7615831" y="424980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34" name="TextBox 133">
                  <a:extLst>
                    <a:ext uri="{FF2B5EF4-FFF2-40B4-BE49-F238E27FC236}">
                      <a16:creationId xmlns:a16="http://schemas.microsoft.com/office/drawing/2014/main" id="{51EB82A0-932D-4C46-B7D9-25FBBB04DAB3}"/>
                    </a:ext>
                  </a:extLst>
                </p:cNvPr>
                <p:cNvSpPr txBox="1"/>
                <p:nvPr/>
              </p:nvSpPr>
              <p:spPr>
                <a:xfrm>
                  <a:off x="7548135" y="461881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35" name="TextBox 134">
                  <a:extLst>
                    <a:ext uri="{FF2B5EF4-FFF2-40B4-BE49-F238E27FC236}">
                      <a16:creationId xmlns:a16="http://schemas.microsoft.com/office/drawing/2014/main" id="{6A2497F0-A520-354C-B23B-7678A45EE62B}"/>
                    </a:ext>
                  </a:extLst>
                </p:cNvPr>
                <p:cNvSpPr txBox="1"/>
                <p:nvPr/>
              </p:nvSpPr>
              <p:spPr>
                <a:xfrm>
                  <a:off x="8212594" y="4035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F4BB88F1-68DA-3E41-8C11-F43312F90C5C}"/>
                    </a:ext>
                  </a:extLst>
                </p:cNvPr>
                <p:cNvSpPr txBox="1"/>
                <p:nvPr/>
              </p:nvSpPr>
              <p:spPr>
                <a:xfrm>
                  <a:off x="8100162" y="423219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37" name="TextBox 136">
                  <a:extLst>
                    <a:ext uri="{FF2B5EF4-FFF2-40B4-BE49-F238E27FC236}">
                      <a16:creationId xmlns:a16="http://schemas.microsoft.com/office/drawing/2014/main" id="{5DF437AA-C442-7146-8E12-A1F8D57D3A40}"/>
                    </a:ext>
                  </a:extLst>
                </p:cNvPr>
                <p:cNvSpPr txBox="1"/>
                <p:nvPr/>
              </p:nvSpPr>
              <p:spPr>
                <a:xfrm>
                  <a:off x="7567824" y="408052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38" name="TextBox 137">
                  <a:extLst>
                    <a:ext uri="{FF2B5EF4-FFF2-40B4-BE49-F238E27FC236}">
                      <a16:creationId xmlns:a16="http://schemas.microsoft.com/office/drawing/2014/main" id="{F1BFC024-EC80-404D-ABE7-F37DD5A0BB8E}"/>
                    </a:ext>
                  </a:extLst>
                </p:cNvPr>
                <p:cNvSpPr txBox="1"/>
                <p:nvPr/>
              </p:nvSpPr>
              <p:spPr>
                <a:xfrm>
                  <a:off x="7785280" y="414749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39" name="TextBox 138">
                  <a:extLst>
                    <a:ext uri="{FF2B5EF4-FFF2-40B4-BE49-F238E27FC236}">
                      <a16:creationId xmlns:a16="http://schemas.microsoft.com/office/drawing/2014/main" id="{BFDB7333-1B87-6F45-8DD9-FEEFA7D421FA}"/>
                    </a:ext>
                  </a:extLst>
                </p:cNvPr>
                <p:cNvSpPr txBox="1"/>
                <p:nvPr/>
              </p:nvSpPr>
              <p:spPr>
                <a:xfrm>
                  <a:off x="7607338" y="447522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40" name="TextBox 139">
                  <a:extLst>
                    <a:ext uri="{FF2B5EF4-FFF2-40B4-BE49-F238E27FC236}">
                      <a16:creationId xmlns:a16="http://schemas.microsoft.com/office/drawing/2014/main" id="{B28AC1F6-6F54-A54A-A68A-F9388A686D3E}"/>
                    </a:ext>
                  </a:extLst>
                </p:cNvPr>
                <p:cNvSpPr txBox="1"/>
                <p:nvPr/>
              </p:nvSpPr>
              <p:spPr>
                <a:xfrm>
                  <a:off x="7297061" y="423633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41" name="TextBox 140">
                  <a:extLst>
                    <a:ext uri="{FF2B5EF4-FFF2-40B4-BE49-F238E27FC236}">
                      <a16:creationId xmlns:a16="http://schemas.microsoft.com/office/drawing/2014/main" id="{7D140881-E088-2947-B0C7-D79CAD26F97E}"/>
                    </a:ext>
                  </a:extLst>
                </p:cNvPr>
                <p:cNvSpPr txBox="1"/>
                <p:nvPr/>
              </p:nvSpPr>
              <p:spPr>
                <a:xfrm>
                  <a:off x="7305448" y="45920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42" name="TextBox 141">
                  <a:extLst>
                    <a:ext uri="{FF2B5EF4-FFF2-40B4-BE49-F238E27FC236}">
                      <a16:creationId xmlns:a16="http://schemas.microsoft.com/office/drawing/2014/main" id="{FC0F6D07-2C48-534E-ACDA-1F4B4DADF6D6}"/>
                    </a:ext>
                  </a:extLst>
                </p:cNvPr>
                <p:cNvSpPr txBox="1"/>
                <p:nvPr/>
              </p:nvSpPr>
              <p:spPr>
                <a:xfrm>
                  <a:off x="6901567" y="444325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43" name="TextBox 142">
                  <a:extLst>
                    <a:ext uri="{FF2B5EF4-FFF2-40B4-BE49-F238E27FC236}">
                      <a16:creationId xmlns:a16="http://schemas.microsoft.com/office/drawing/2014/main" id="{E972E1A9-59BC-6A42-8EB3-03833F396AEE}"/>
                    </a:ext>
                  </a:extLst>
                </p:cNvPr>
                <p:cNvSpPr txBox="1"/>
                <p:nvPr/>
              </p:nvSpPr>
              <p:spPr>
                <a:xfrm>
                  <a:off x="6631681" y="478044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44" name="TextBox 143">
                  <a:extLst>
                    <a:ext uri="{FF2B5EF4-FFF2-40B4-BE49-F238E27FC236}">
                      <a16:creationId xmlns:a16="http://schemas.microsoft.com/office/drawing/2014/main" id="{08EF2404-9E8B-0F44-9AAB-DA4E9F893B66}"/>
                    </a:ext>
                  </a:extLst>
                </p:cNvPr>
                <p:cNvSpPr txBox="1"/>
                <p:nvPr/>
              </p:nvSpPr>
              <p:spPr>
                <a:xfrm>
                  <a:off x="6839875" y="489629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</p:grp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7B060742-1F78-3E41-B71E-1029360864E0}"/>
                  </a:ext>
                </a:extLst>
              </p:cNvPr>
              <p:cNvSpPr txBox="1"/>
              <p:nvPr/>
            </p:nvSpPr>
            <p:spPr>
              <a:xfrm>
                <a:off x="6557417" y="3878068"/>
                <a:ext cx="21980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Behind stripping foil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2439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97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529D42-0A67-0549-A127-087D7F6AD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BA94B8-73B8-A846-A168-484E2FFB78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5114" y="1439334"/>
            <a:ext cx="5616575" cy="4407617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/>
              <a:t>The oldest operating synchrotron at CERN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Circumference of 628m</a:t>
            </a:r>
          </a:p>
          <a:p>
            <a:pPr marL="742950" lvl="1" indent="-285750"/>
            <a:r>
              <a:rPr lang="en-US" sz="1600" dirty="0"/>
              <a:t>4 x PSB circumference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Increases proton energy from 2 GeV to max. 26 GeV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Cycle length ranges from 1.2s to 3.6s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Many RF systems allow for complex </a:t>
            </a:r>
            <a:r>
              <a:rPr lang="en-US" sz="1600"/>
              <a:t>RF gymnastics</a:t>
            </a: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Various types of extractions:</a:t>
            </a:r>
          </a:p>
          <a:p>
            <a:pPr marL="742950" lvl="1" indent="-285750"/>
            <a:r>
              <a:rPr lang="en-US" sz="1600" dirty="0"/>
              <a:t>Fast extraction</a:t>
            </a:r>
          </a:p>
          <a:p>
            <a:pPr marL="742950" lvl="1" indent="-285750"/>
            <a:r>
              <a:rPr lang="en-US" sz="1600" dirty="0"/>
              <a:t>Multi-turn extraction (MTE)</a:t>
            </a:r>
          </a:p>
          <a:p>
            <a:pPr marL="742950" lvl="1" indent="-285750"/>
            <a:r>
              <a:rPr lang="en-US" sz="1600" dirty="0"/>
              <a:t>Slow extraction </a:t>
            </a:r>
          </a:p>
          <a:p>
            <a:endParaRPr lang="en-GB" sz="1600" dirty="0"/>
          </a:p>
        </p:txBody>
      </p:sp>
      <p:pic>
        <p:nvPicPr>
          <p:cNvPr id="7" name="Picture 4" descr="benedikt-alvarez_Page_32">
            <a:extLst>
              <a:ext uri="{FF2B5EF4-FFF2-40B4-BE49-F238E27FC236}">
                <a16:creationId xmlns:a16="http://schemas.microsoft.com/office/drawing/2014/main" id="{2D7096D0-67B9-C441-83A8-991E3B494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05"/>
          <a:stretch/>
        </p:blipFill>
        <p:spPr bwMode="auto">
          <a:xfrm>
            <a:off x="6167438" y="10"/>
            <a:ext cx="6024562" cy="63179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1ED46-B5D3-2F4D-BD49-EFD9DD28E81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26.11.2024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D4CAE-75FC-4C4D-9BC1-321785EB2C5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Rende Steerenberg | CERN's accelerator complex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8EA80-658B-2049-B144-DDA61E4947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774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486D93-3987-1041-8790-F3A180EF4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134" y="1385116"/>
            <a:ext cx="6590167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400" dirty="0"/>
              <a:t>The first synchrotron in the chain at ~30m under ground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Circumference of 6.9 km</a:t>
            </a:r>
          </a:p>
          <a:p>
            <a:pPr marL="742950" lvl="1" indent="-285750"/>
            <a:r>
              <a:rPr lang="en-US" sz="2000" dirty="0"/>
              <a:t>11 x PS circumference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Increases proton beam energy up to 450 GeV with up to ~5x10</a:t>
            </a:r>
            <a:r>
              <a:rPr lang="en-US" sz="2400" baseline="30000" dirty="0"/>
              <a:t>13</a:t>
            </a:r>
            <a:r>
              <a:rPr lang="en-US" sz="2400" dirty="0"/>
              <a:t> protons per cycle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Provides slow extracted beam to the North Area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Provides fast extracted beam to LHC, AWAKE and </a:t>
            </a:r>
            <a:r>
              <a:rPr lang="en-US" sz="2400" dirty="0" err="1"/>
              <a:t>HiRadMat</a:t>
            </a:r>
            <a:endParaRPr lang="en-US" sz="2400" dirty="0"/>
          </a:p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35F924-0644-EF46-B73F-6F8214264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0E38A-ADDB-B047-9ECF-8AFE47DD9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804A7-7536-804C-9A2A-90689DF68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E3A27-F49F-1547-AC11-8B784EC4D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sps">
            <a:extLst>
              <a:ext uri="{FF2B5EF4-FFF2-40B4-BE49-F238E27FC236}">
                <a16:creationId xmlns:a16="http://schemas.microsoft.com/office/drawing/2014/main" id="{1F42AC49-E359-5542-B993-4AD747867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8156" y="136525"/>
            <a:ext cx="5037053" cy="345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9873C9-160C-2249-AEDF-F2F4E99AC1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2624" y="3736840"/>
            <a:ext cx="3712585" cy="247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41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2803</TotalTime>
  <Words>1120</Words>
  <Application>Microsoft Macintosh PowerPoint</Application>
  <PresentationFormat>Widescreen</PresentationFormat>
  <Paragraphs>336</Paragraphs>
  <Slides>31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Calibri</vt:lpstr>
      <vt:lpstr>Comic Sans MS</vt:lpstr>
      <vt:lpstr>Times New Roman</vt:lpstr>
      <vt:lpstr>Wingdings</vt:lpstr>
      <vt:lpstr>Office Theme</vt:lpstr>
      <vt:lpstr>Equation</vt:lpstr>
      <vt:lpstr>CERN's accelerator complex Connecting the dots…</vt:lpstr>
      <vt:lpstr>Content</vt:lpstr>
      <vt:lpstr>Content</vt:lpstr>
      <vt:lpstr>The CERN Accelerator Complex</vt:lpstr>
      <vt:lpstr>PowerPoint Presentation</vt:lpstr>
      <vt:lpstr>PowerPoint Presentation</vt:lpstr>
      <vt:lpstr>The CERN Accelerator Complex</vt:lpstr>
      <vt:lpstr>PS</vt:lpstr>
      <vt:lpstr>SPS</vt:lpstr>
      <vt:lpstr>The CERN Accelerator Complex</vt:lpstr>
      <vt:lpstr>LHC</vt:lpstr>
      <vt:lpstr>PowerPoint Presentation</vt:lpstr>
      <vt:lpstr>Content</vt:lpstr>
      <vt:lpstr>The LHC Cycle</vt:lpstr>
      <vt:lpstr>PowerPoint Presentation</vt:lpstr>
      <vt:lpstr>Filling the LHC &amp; Satisfying Fixed Target users</vt:lpstr>
      <vt:lpstr>Content</vt:lpstr>
      <vt:lpstr>The LEIR Accelerator as Example</vt:lpstr>
      <vt:lpstr>Make Particles Circulate</vt:lpstr>
      <vt:lpstr>Deviating Charged Particles</vt:lpstr>
      <vt:lpstr>Oscillatory Motion in the Horizontal Plane</vt:lpstr>
      <vt:lpstr>Oscillatory Motion in the Vertical Plane</vt:lpstr>
      <vt:lpstr>Focusing Particle Beams, a bit like a lens</vt:lpstr>
      <vt:lpstr>Focusing Particle Beams in LEIR</vt:lpstr>
      <vt:lpstr>Accelerating Particles, Using Electrical Fields</vt:lpstr>
      <vt:lpstr>Radio Frequency Cavity</vt:lpstr>
      <vt:lpstr>….and quite some more…</vt:lpstr>
      <vt:lpstr>PowerPoint Presentation</vt:lpstr>
      <vt:lpstr>ISOLDE / HIE-ISOLDE</vt:lpstr>
      <vt:lpstr>AD-ELENA</vt:lpstr>
      <vt:lpstr>LHC: Luminosity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Rende Steerenberg</dc:creator>
  <cp:lastModifiedBy>Rende Steerenberg</cp:lastModifiedBy>
  <cp:revision>70</cp:revision>
  <dcterms:created xsi:type="dcterms:W3CDTF">2021-05-17T19:21:29Z</dcterms:created>
  <dcterms:modified xsi:type="dcterms:W3CDTF">2024-11-26T07:38:45Z</dcterms:modified>
</cp:coreProperties>
</file>