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77" r:id="rId2"/>
    <p:sldId id="302" r:id="rId3"/>
    <p:sldId id="303" r:id="rId4"/>
    <p:sldId id="310" r:id="rId5"/>
    <p:sldId id="274" r:id="rId6"/>
    <p:sldId id="275" r:id="rId7"/>
    <p:sldId id="292" r:id="rId8"/>
    <p:sldId id="294" r:id="rId9"/>
    <p:sldId id="299" r:id="rId10"/>
    <p:sldId id="305" r:id="rId11"/>
    <p:sldId id="298" r:id="rId12"/>
    <p:sldId id="295" r:id="rId13"/>
    <p:sldId id="296" r:id="rId14"/>
    <p:sldId id="276" r:id="rId15"/>
    <p:sldId id="285" r:id="rId16"/>
    <p:sldId id="297" r:id="rId17"/>
    <p:sldId id="286" r:id="rId18"/>
    <p:sldId id="311" r:id="rId19"/>
    <p:sldId id="271" r:id="rId20"/>
    <p:sldId id="308" r:id="rId21"/>
    <p:sldId id="301" r:id="rId22"/>
    <p:sldId id="268" r:id="rId23"/>
    <p:sldId id="263" r:id="rId24"/>
    <p:sldId id="269" r:id="rId25"/>
    <p:sldId id="307" r:id="rId26"/>
    <p:sldId id="287" r:id="rId27"/>
    <p:sldId id="272" r:id="rId28"/>
    <p:sldId id="300" r:id="rId29"/>
    <p:sldId id="289" r:id="rId30"/>
    <p:sldId id="281" r:id="rId31"/>
    <p:sldId id="309" r:id="rId32"/>
  </p:sldIdLst>
  <p:sldSz cx="12192000" cy="6858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35D81"/>
    <a:srgbClr val="99CCFF"/>
    <a:srgbClr val="66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476"/>
    <p:restoredTop sz="91743"/>
  </p:normalViewPr>
  <p:slideViewPr>
    <p:cSldViewPr>
      <p:cViewPr>
        <p:scale>
          <a:sx n="100" d="100"/>
          <a:sy n="100" d="100"/>
        </p:scale>
        <p:origin x="1829" y="47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BE810E-4A51-4E0F-B6F9-2D9A65CE2B68}" type="datetimeFigureOut">
              <a:rPr lang="en-US" smtClean="0"/>
              <a:pPr/>
              <a:t>8/20/2024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85714B-FA73-4B91-8030-9D447141FDD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570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12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0349B39-E793-CC40-A333-C35A31BEFB22}" type="slidenum">
              <a:rPr lang="en-GB"/>
              <a:pPr/>
              <a:t>4</a:t>
            </a:fld>
            <a:endParaRPr lang="en-GB" dirty="0"/>
          </a:p>
        </p:txBody>
      </p:sp>
      <p:sp>
        <p:nvSpPr>
          <p:cNvPr id="17411" name="Rectangle 7"/>
          <p:cNvSpPr txBox="1">
            <a:spLocks noGrp="1" noChangeArrowheads="1"/>
          </p:cNvSpPr>
          <p:nvPr/>
        </p:nvSpPr>
        <p:spPr bwMode="auto">
          <a:xfrm>
            <a:off x="3852016" y="9431814"/>
            <a:ext cx="2945659" cy="496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66ABDDD2-2266-1E4D-AD49-39AAE94C9749}" type="slidenum">
              <a:rPr lang="en-GB" sz="1200"/>
              <a:pPr algn="r"/>
              <a:t>4</a:t>
            </a:fld>
            <a:endParaRPr lang="en-GB" sz="1200" dirty="0"/>
          </a:p>
        </p:txBody>
      </p:sp>
      <p:sp>
        <p:nvSpPr>
          <p:cNvPr id="1741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741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40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EEB854E-987A-8C41-AFDE-3D82A02CA39E}" type="slidenum">
              <a:rPr lang="en-GB"/>
              <a:pPr/>
              <a:t>5</a:t>
            </a:fld>
            <a:endParaRPr lang="en-GB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dirty="0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447301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84AED7-AE32-9447-885A-A5349C80AD37}" type="slidenum">
              <a:rPr lang="en-GB"/>
              <a:pPr/>
              <a:t>6</a:t>
            </a:fld>
            <a:endParaRPr lang="en-GB"/>
          </a:p>
        </p:txBody>
      </p:sp>
      <p:sp>
        <p:nvSpPr>
          <p:cNvPr id="22531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15E7909A-99AA-644A-B6FF-E5DE9B835504}" type="slidenum">
              <a:rPr lang="en-GB" sz="1200"/>
              <a:pPr algn="r"/>
              <a:t>6</a:t>
            </a:fld>
            <a:endParaRPr lang="en-GB" sz="1200"/>
          </a:p>
        </p:txBody>
      </p:sp>
      <p:sp>
        <p:nvSpPr>
          <p:cNvPr id="2253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2533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de-CH"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60 Grössenordnungen</a:t>
            </a:r>
          </a:p>
        </p:txBody>
      </p:sp>
    </p:spTree>
    <p:extLst>
      <p:ext uri="{BB962C8B-B14F-4D97-AF65-F5344CB8AC3E}">
        <p14:creationId xmlns:p14="http://schemas.microsoft.com/office/powerpoint/2010/main" val="2827233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6463DB0-E57E-2A47-8428-6117AF72A66A}" type="slidenum">
              <a:rPr lang="en-GB"/>
              <a:pPr/>
              <a:t>14</a:t>
            </a:fld>
            <a:endParaRPr lang="en-GB"/>
          </a:p>
        </p:txBody>
      </p:sp>
      <p:sp>
        <p:nvSpPr>
          <p:cNvPr id="24579" name="Rectangle 7"/>
          <p:cNvSpPr txBox="1">
            <a:spLocks noGrp="1" noChangeArrowheads="1"/>
          </p:cNvSpPr>
          <p:nvPr/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r"/>
            <a:fld id="{90732BC5-6EFE-B646-91E3-E64A8C0FECBE}" type="slidenum">
              <a:rPr lang="en-GB" sz="1200"/>
              <a:pPr algn="r"/>
              <a:t>14</a:t>
            </a:fld>
            <a:endParaRPr lang="en-GB" sz="1200"/>
          </a:p>
        </p:txBody>
      </p:sp>
      <p:sp>
        <p:nvSpPr>
          <p:cNvPr id="2458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solidFill>
            <a:srgbClr val="FFFFFF"/>
          </a:solidFill>
          <a:ln/>
        </p:spPr>
      </p:sp>
      <p:sp>
        <p:nvSpPr>
          <p:cNvPr id="24581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75669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1CF52A2-A345-B54D-996A-57C633346C38}" type="slidenum">
              <a:rPr lang="en-US"/>
              <a:pPr/>
              <a:t>15</a:t>
            </a:fld>
            <a:endParaRPr lang="en-US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54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1003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85714B-FA73-4B91-8030-9D447141FDD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3247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  <a:cs typeface="ＭＳ Ｐゴシック" charset="0"/>
              </a:defRPr>
            </a:lvl1pPr>
            <a:lvl2pPr marL="37931725" indent="-37474525" defTabSz="915988"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fld id="{2EBADD1D-1864-AC46-B778-171961A8D4A9}" type="slidenum">
              <a:rPr lang="en-US" sz="1300" smtClean="0">
                <a:latin typeface="Times New Roman" charset="0"/>
              </a:rPr>
              <a:pPr>
                <a:defRPr/>
              </a:pPr>
              <a:t>29</a:t>
            </a:fld>
            <a:endParaRPr lang="en-US" sz="1300">
              <a:latin typeface="Times New Roman" charset="0"/>
            </a:endParaRPr>
          </a:p>
        </p:txBody>
      </p:sp>
      <p:sp>
        <p:nvSpPr>
          <p:cNvPr id="634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ln/>
        </p:spPr>
      </p:sp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/>
          <a:p>
            <a:pPr eaLnBrk="1" hangingPunct="1"/>
            <a:endParaRPr lang="en-US" dirty="0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617016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7677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78901" y="152400"/>
            <a:ext cx="2603500" cy="59436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62052" y="152400"/>
            <a:ext cx="7613649" cy="59436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1025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032080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lide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981745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04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393896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17084" y="1295400"/>
            <a:ext cx="5080000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00285" y="1295400"/>
            <a:ext cx="5082116" cy="4800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85281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5290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232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746363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839587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50734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08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65"/>
          <p:cNvSpPr>
            <a:spLocks noGrp="1" noChangeArrowheads="1"/>
          </p:cNvSpPr>
          <p:nvPr>
            <p:ph type="title"/>
          </p:nvPr>
        </p:nvSpPr>
        <p:spPr bwMode="auto">
          <a:xfrm>
            <a:off x="1162051" y="152400"/>
            <a:ext cx="10420349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6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217085" y="1295400"/>
            <a:ext cx="10365316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140" name="Rectangle 6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400800"/>
            <a:ext cx="4470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141" name="Rectangle 6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59900" y="6286500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0967A4"/>
                </a:solidFill>
                <a:latin typeface="Helvetica" pitchFamily="-111" charset="0"/>
                <a:ea typeface="ＭＳ Ｐゴシック" pitchFamily="-111" charset="-128"/>
                <a:cs typeface="ＭＳ Ｐゴシック" pitchFamily="-111" charset="-128"/>
              </a:defRPr>
            </a:lvl1pPr>
          </a:lstStyle>
          <a:p>
            <a:pPr>
              <a:defRPr/>
            </a:pPr>
            <a:fld id="{BCD80EBE-9844-8249-A766-B820430A377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1030" name="Picture 17" descr="CERNlogo-bleu"/>
          <p:cNvPicPr>
            <a:picLocks noChangeAspect="1" noChangeArrowheads="1"/>
          </p:cNvPicPr>
          <p:nvPr userDrawn="1"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8000" y="6324601"/>
            <a:ext cx="711200" cy="51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43" name="Line 71"/>
          <p:cNvSpPr>
            <a:spLocks noChangeShapeType="1"/>
          </p:cNvSpPr>
          <p:nvPr userDrawn="1"/>
        </p:nvSpPr>
        <p:spPr bwMode="auto">
          <a:xfrm>
            <a:off x="1422400" y="6324600"/>
            <a:ext cx="9652000" cy="0"/>
          </a:xfrm>
          <a:prstGeom prst="line">
            <a:avLst/>
          </a:prstGeom>
          <a:noFill/>
          <a:ln w="12700">
            <a:solidFill>
              <a:srgbClr val="0967A4">
                <a:alpha val="74001"/>
              </a:srgbClr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eaLnBrk="0" hangingPunct="0">
              <a:defRPr/>
            </a:pPr>
            <a:endParaRPr lang="en-GB" sz="2400" dirty="0">
              <a:solidFill>
                <a:srgbClr val="000000"/>
              </a:solidFill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3146" name="Rectangle 74"/>
          <p:cNvSpPr>
            <a:spLocks noChangeArrowheads="1"/>
          </p:cNvSpPr>
          <p:nvPr userDrawn="1"/>
        </p:nvSpPr>
        <p:spPr bwMode="auto">
          <a:xfrm>
            <a:off x="0" y="990600"/>
            <a:ext cx="9357784" cy="7620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 algn="ctr">
              <a:defRPr/>
            </a:pPr>
            <a:endParaRPr kumimoji="1" lang="en-US" sz="2400" dirty="0">
              <a:solidFill>
                <a:srgbClr val="000000"/>
              </a:solidFill>
              <a:latin typeface="Helvetica" pitchFamily="-111" charset="0"/>
              <a:ea typeface="ＭＳ Ｐゴシック" pitchFamily="-111" charset="-128"/>
              <a:cs typeface="ＭＳ Ｐゴシック" pitchFamily="-111" charset="-128"/>
            </a:endParaRPr>
          </a:p>
        </p:txBody>
      </p:sp>
      <p:sp>
        <p:nvSpPr>
          <p:cNvPr id="9" name="Rectangle 1042"/>
          <p:cNvSpPr>
            <a:spLocks noChangeArrowheads="1"/>
          </p:cNvSpPr>
          <p:nvPr userDrawn="1"/>
        </p:nvSpPr>
        <p:spPr bwMode="auto">
          <a:xfrm>
            <a:off x="0" y="3175"/>
            <a:ext cx="12192000" cy="6858000"/>
          </a:xfrm>
          <a:prstGeom prst="rect">
            <a:avLst/>
          </a:prstGeom>
          <a:gradFill flip="none" rotWithShape="1">
            <a:gsLst>
              <a:gs pos="0">
                <a:schemeClr val="tx2"/>
              </a:gs>
              <a:gs pos="74000">
                <a:schemeClr val="tx2">
                  <a:lumMod val="50000"/>
                </a:schemeClr>
              </a:gs>
              <a:gs pos="99000">
                <a:srgbClr val="000F20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 sz="2400" dirty="0">
              <a:solidFill>
                <a:srgbClr val="000000"/>
              </a:solidFill>
              <a:ea typeface="ＭＳ Ｐゴシック" charset="-128"/>
              <a:cs typeface="ＭＳ Ｐゴシック" pitchFamily="-112" charset="-128"/>
            </a:endParaRPr>
          </a:p>
        </p:txBody>
      </p:sp>
      <p:pic>
        <p:nvPicPr>
          <p:cNvPr id="11" name="Picture 10" descr="cern_logo_1.png"/>
          <p:cNvPicPr>
            <a:picLocks noChangeAspect="1"/>
          </p:cNvPicPr>
          <p:nvPr userDrawn="1"/>
        </p:nvPicPr>
        <p:blipFill>
          <a:blip r:embed="rId16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507" y="6172201"/>
            <a:ext cx="658493" cy="5990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911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2" r:id="rId11"/>
    <p:sldLayoutId id="2147483671" r:id="rId12"/>
    <p:sldLayoutId id="2147483673" r:id="rId13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  <a:ea typeface="ＭＳ Ｐゴシック" charset="-128"/>
          <a:cs typeface="ＭＳ Ｐゴシック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hlink"/>
          </a:solidFill>
          <a:latin typeface="Helvetica" pitchFamily="19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5000"/>
        <a:buFont typeface="Wingdings" charset="2"/>
        <a:buChar char="n"/>
        <a:defRPr sz="2800">
          <a:solidFill>
            <a:schemeClr val="tx2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charset="2"/>
        <a:buChar char="n"/>
        <a:defRPr sz="2400">
          <a:solidFill>
            <a:schemeClr val="tx2"/>
          </a:solidFill>
          <a:latin typeface="+mn-lt"/>
          <a:ea typeface="ＭＳ Ｐゴシック" pitchFamily="19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 sz="2000">
          <a:solidFill>
            <a:schemeClr val="tx2"/>
          </a:solidFill>
          <a:latin typeface="+mn-lt"/>
          <a:ea typeface="ＭＳ Ｐゴシック" pitchFamily="19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5000"/>
        <a:buChar char="•"/>
        <a:defRPr>
          <a:solidFill>
            <a:schemeClr val="tx2"/>
          </a:solidFill>
          <a:latin typeface="+mn-lt"/>
          <a:ea typeface="ＭＳ Ｐゴシック" pitchFamily="19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7.png"/><Relationship Id="rId5" Type="http://schemas.openxmlformats.org/officeDocument/2006/relationships/image" Target="../media/image36.jpeg"/><Relationship Id="rId4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jpe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8.jpeg"/><Relationship Id="rId4" Type="http://schemas.openxmlformats.org/officeDocument/2006/relationships/image" Target="../media/image47.tif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4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jpe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10" Type="http://schemas.openxmlformats.org/officeDocument/2006/relationships/image" Target="../media/image15.jpeg"/><Relationship Id="rId4" Type="http://schemas.openxmlformats.org/officeDocument/2006/relationships/image" Target="../media/image9.png"/><Relationship Id="rId9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e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1905000"/>
            <a:ext cx="7772400" cy="1500187"/>
          </a:xfrm>
        </p:spPr>
        <p:txBody>
          <a:bodyPr/>
          <a:lstStyle/>
          <a:p>
            <a:pPr algn="ctr">
              <a:spcAft>
                <a:spcPts val="1200"/>
              </a:spcAft>
            </a:pPr>
            <a:r>
              <a:rPr lang="fr" sz="3600" dirty="0">
                <a:solidFill>
                  <a:schemeClr val="accent1"/>
                </a:solidFill>
              </a:rPr>
              <a:t>Le programme scientifique du CERN </a:t>
            </a:r>
            <a:br>
              <a:rPr lang="en-US" sz="3600" dirty="0">
                <a:solidFill>
                  <a:schemeClr val="accent1"/>
                </a:solidFill>
              </a:rPr>
            </a:br>
            <a:endParaRPr lang="en-US" sz="3600" dirty="0">
              <a:solidFill>
                <a:schemeClr val="accent1"/>
              </a:solidFill>
            </a:endParaRPr>
          </a:p>
          <a:p>
            <a:pPr algn="ctr"/>
            <a:r>
              <a:rPr lang="fr" sz="2400" i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Tour d'horizon du Laboratoire</a:t>
            </a:r>
          </a:p>
          <a:p>
            <a:pPr algn="ctr"/>
            <a:endParaRPr lang="en-US" sz="2400" i="1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447800" y="3405187"/>
            <a:ext cx="10405413" cy="11439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est le </a:t>
            </a:r>
            <a:r>
              <a:rPr lang="fr" sz="2000" dirty="0">
                <a:solidFill>
                  <a:srgbClr val="FFFF00"/>
                </a:solidFill>
                <a:latin typeface="Helvetica Neue" charset="0"/>
                <a:ea typeface="Helvetica Neue" charset="0"/>
                <a:cs typeface="Helvetica Neue" charset="0"/>
              </a:rPr>
              <a:t>plus grand</a:t>
            </a:r>
            <a:r>
              <a:rPr lang="fr" sz="2000" dirty="0">
                <a:solidFill>
                  <a:srgbClr val="FFFF00"/>
                </a:solidFill>
              </a:rPr>
              <a:t> laboratoire de recherche en physique des particules du monde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exploite l’accélérateur de la plus haute énergie du monde (le LHC)</a:t>
            </a:r>
          </a:p>
          <a:p>
            <a:pPr>
              <a:spcAft>
                <a:spcPts val="450"/>
              </a:spcAft>
            </a:pPr>
            <a:r>
              <a:rPr lang="fr" sz="2000" dirty="0">
                <a:solidFill>
                  <a:srgbClr val="FFFF00"/>
                </a:solidFill>
              </a:rPr>
              <a:t>Le CERN a un programme scientifique très vaste</a:t>
            </a:r>
            <a:endParaRPr lang="en-GB" sz="2000" dirty="0">
              <a:solidFill>
                <a:srgbClr val="FFFF00"/>
              </a:solidFill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 bwMode="auto">
          <a:xfrm>
            <a:off x="2362200" y="4419601"/>
            <a:ext cx="77724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algn="ctr">
              <a:spcBef>
                <a:spcPct val="20000"/>
              </a:spcBef>
              <a:defRPr/>
            </a:pPr>
            <a:r>
              <a:rPr lang="fr" sz="2400" kern="0" dirty="0">
                <a:solidFill>
                  <a:srgbClr val="92D050"/>
                </a:solidFill>
              </a:rPr>
              <a:t>Département de physique expérimentale (EP)</a:t>
            </a:r>
            <a:r>
              <a:rPr lang="en-US" sz="2400" kern="0" dirty="0">
                <a:solidFill>
                  <a:srgbClr val="92D050"/>
                </a:solidFill>
                <a:latin typeface="+mn-lt"/>
              </a:rPr>
              <a:t>  </a:t>
            </a:r>
          </a:p>
          <a:p>
            <a:pPr algn="ctr">
              <a:spcBef>
                <a:spcPct val="20000"/>
              </a:spcBef>
              <a:defRPr/>
            </a:pPr>
            <a:r>
              <a:rPr lang="en-US" sz="2000" i="1" kern="0" dirty="0">
                <a:solidFill>
                  <a:srgbClr val="92D050"/>
                </a:solidFill>
                <a:latin typeface="+mn-lt"/>
              </a:rPr>
              <a:t>Richard Hawkings, Manfred </a:t>
            </a:r>
            <a:r>
              <a:rPr lang="en-US" sz="2000" i="1" kern="0" dirty="0" err="1">
                <a:solidFill>
                  <a:srgbClr val="92D050"/>
                </a:solidFill>
                <a:latin typeface="+mn-lt"/>
              </a:rPr>
              <a:t>Krammer</a:t>
            </a:r>
            <a:endParaRPr lang="en-US" sz="2000" i="1" kern="0" dirty="0">
              <a:solidFill>
                <a:srgbClr val="92D050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295400" y="31051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 dirty="0">
                <a:solidFill>
                  <a:srgbClr val="FFFF00"/>
                </a:solidFill>
              </a:rPr>
              <a:t>La recherche en physique des particules a besoin 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52801" y="1447801"/>
            <a:ext cx="24275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théories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69315" y="4449423"/>
            <a:ext cx="19547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69316" y="2668479"/>
            <a:ext cx="60455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d'expériences et d'informatique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369315" y="2054819"/>
            <a:ext cx="583076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d'accélérateurs et d’ingénierie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69316" y="3252367"/>
            <a:ext cx="288284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32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369315" y="3884314"/>
            <a:ext cx="25830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2800" dirty="0">
                <a:solidFill>
                  <a:srgbClr val="FFFF00"/>
                </a:solidFill>
              </a:rPr>
              <a:t>de personnes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369316" y="4953000"/>
            <a:ext cx="164372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14313" indent="-214313">
              <a:buFont typeface="Arial" charset="0"/>
              <a:buChar char="•"/>
            </a:pPr>
            <a:r>
              <a:rPr lang="fr" sz="1600" dirty="0">
                <a:solidFill>
                  <a:srgbClr val="FFFF00"/>
                </a:solidFill>
              </a:rPr>
              <a:t>de personnes</a:t>
            </a:r>
          </a:p>
        </p:txBody>
      </p:sp>
    </p:spTree>
    <p:extLst>
      <p:ext uri="{BB962C8B-B14F-4D97-AF65-F5344CB8AC3E}">
        <p14:creationId xmlns:p14="http://schemas.microsoft.com/office/powerpoint/2010/main" val="705178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GB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55900" y="118532"/>
            <a:ext cx="8229600" cy="762000"/>
          </a:xfrm>
        </p:spPr>
        <p:txBody>
          <a:bodyPr/>
          <a:lstStyle/>
          <a:p>
            <a:r>
              <a:rPr lang="fr">
                <a:solidFill>
                  <a:srgbClr val="0070C0"/>
                </a:solidFill>
              </a:rPr>
              <a:t>Les accélérateurs du CERN</a:t>
            </a:r>
            <a:endParaRPr lang="en-US" sz="3200" dirty="0">
              <a:solidFill>
                <a:srgbClr val="0070C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700" y="1023627"/>
            <a:ext cx="9321800" cy="5725145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45D2A1F2-D2B2-4D4E-BD63-38E63BA5F425}"/>
              </a:ext>
            </a:extLst>
          </p:cNvPr>
          <p:cNvGrpSpPr/>
          <p:nvPr/>
        </p:nvGrpSpPr>
        <p:grpSpPr>
          <a:xfrm>
            <a:off x="4876800" y="5651956"/>
            <a:ext cx="574196" cy="215444"/>
            <a:chOff x="457200" y="5029200"/>
            <a:chExt cx="574196" cy="215444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44FBD1B3-360C-0C4E-A983-E26AC64A4DCF}"/>
                </a:ext>
              </a:extLst>
            </p:cNvPr>
            <p:cNvSpPr/>
            <p:nvPr/>
          </p:nvSpPr>
          <p:spPr bwMode="auto">
            <a:xfrm>
              <a:off x="457200" y="5029200"/>
              <a:ext cx="574196" cy="215444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E8980D7F-37C4-3544-A5A3-585771BB1166}"/>
                </a:ext>
              </a:extLst>
            </p:cNvPr>
            <p:cNvSpPr txBox="1"/>
            <p:nvPr/>
          </p:nvSpPr>
          <p:spPr>
            <a:xfrm>
              <a:off x="457200" y="5029200"/>
              <a:ext cx="574196" cy="215444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GB" sz="8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2553345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HCTunnel_200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32238" y="1808164"/>
            <a:ext cx="9144000" cy="504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Le Grand collisionneur de hadrons</a:t>
            </a:r>
            <a:endParaRPr lang="fr" sz="4000" dirty="0">
              <a:solidFill>
                <a:schemeClr val="hlink"/>
              </a:solidFill>
              <a:latin typeface="Helvetica" pitchFamily="-112" charset="0"/>
            </a:endParaRPr>
          </a:p>
        </p:txBody>
      </p:sp>
      <p:sp>
        <p:nvSpPr>
          <p:cNvPr id="9" name="Rectangle 5"/>
          <p:cNvSpPr txBox="1">
            <a:spLocks noChangeArrowheads="1"/>
          </p:cNvSpPr>
          <p:nvPr/>
        </p:nvSpPr>
        <p:spPr bwMode="auto">
          <a:xfrm>
            <a:off x="1524000" y="6858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  <p:txBody>
          <a:bodyPr>
            <a:prstTxWarp prst="textNoShape">
              <a:avLst/>
            </a:prstTxWarp>
          </a:bodyPr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fr" sz="2000" dirty="0">
                <a:solidFill>
                  <a:srgbClr val="FFFFFF"/>
                </a:solidFill>
                <a:latin typeface="Helvetica" pitchFamily="-112" charset="0"/>
              </a:rPr>
              <a:t>Recherche du boson de </a:t>
            </a:r>
            <a:r>
              <a:rPr lang="fr" sz="2000" dirty="0" err="1">
                <a:solidFill>
                  <a:srgbClr val="FFFFFF"/>
                </a:solidFill>
                <a:latin typeface="Helvetica" pitchFamily="-112" charset="0"/>
              </a:rPr>
              <a:t>Higgs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,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étudier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les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particules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standard et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rechercher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une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physique au-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delà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du </a:t>
            </a:r>
            <a:r>
              <a:rPr lang="en-GB" sz="2000" dirty="0" err="1">
                <a:solidFill>
                  <a:srgbClr val="FFFFFF"/>
                </a:solidFill>
                <a:latin typeface="Helvetica" pitchFamily="-112" charset="0"/>
              </a:rPr>
              <a:t>Modèle</a:t>
            </a:r>
            <a:r>
              <a:rPr lang="en-GB" sz="2000" dirty="0">
                <a:solidFill>
                  <a:srgbClr val="FFFFFF"/>
                </a:solidFill>
                <a:latin typeface="Helvetica" pitchFamily="-112" charset="0"/>
              </a:rPr>
              <a:t> standard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r>
              <a:rPr lang="en-GB" sz="2000" dirty="0">
                <a:solidFill>
                  <a:schemeClr val="accent1"/>
                </a:solidFill>
              </a:rPr>
              <a:t>Exploration </a:t>
            </a:r>
            <a:r>
              <a:rPr lang="en-GB" sz="2000" dirty="0" err="1">
                <a:solidFill>
                  <a:schemeClr val="accent1"/>
                </a:solidFill>
              </a:rPr>
              <a:t>d’une</a:t>
            </a:r>
            <a:r>
              <a:rPr lang="en-GB" sz="2000" dirty="0">
                <a:solidFill>
                  <a:schemeClr val="accent1"/>
                </a:solidFill>
              </a:rPr>
              <a:t> nouvelle </a:t>
            </a:r>
            <a:r>
              <a:rPr lang="en-GB" sz="2000" dirty="0" err="1">
                <a:solidFill>
                  <a:schemeClr val="accent1"/>
                </a:solidFill>
              </a:rPr>
              <a:t>limite</a:t>
            </a:r>
            <a:r>
              <a:rPr lang="en-GB" sz="2000" dirty="0">
                <a:solidFill>
                  <a:schemeClr val="accent1"/>
                </a:solidFill>
              </a:rPr>
              <a:t> </a:t>
            </a:r>
            <a:r>
              <a:rPr lang="en-GB" sz="2000" dirty="0" err="1">
                <a:solidFill>
                  <a:schemeClr val="accent1"/>
                </a:solidFill>
              </a:rPr>
              <a:t>d’énergie</a:t>
            </a:r>
            <a:r>
              <a:rPr lang="en-GB" sz="2000" dirty="0">
                <a:solidFill>
                  <a:schemeClr val="accent1"/>
                </a:solidFill>
              </a:rPr>
              <a:t> </a:t>
            </a:r>
            <a:r>
              <a:rPr lang="en-GB" sz="2000" dirty="0" err="1">
                <a:solidFill>
                  <a:schemeClr val="accent1"/>
                </a:solidFill>
              </a:rPr>
              <a:t>en</a:t>
            </a:r>
            <a:r>
              <a:rPr lang="en-GB" sz="2000" dirty="0">
                <a:solidFill>
                  <a:schemeClr val="accent1"/>
                </a:solidFill>
              </a:rPr>
              <a:t> collisions p-p et Pb-Pb</a:t>
            </a:r>
          </a:p>
          <a:p>
            <a:pPr marL="342900" indent="-342900" algn="ctr">
              <a:lnSpc>
                <a:spcPct val="90000"/>
              </a:lnSpc>
              <a:spcBef>
                <a:spcPct val="20000"/>
              </a:spcBef>
              <a:buClr>
                <a:schemeClr val="folHlink"/>
              </a:buClr>
              <a:buSzPct val="75000"/>
              <a:defRPr/>
            </a:pPr>
            <a:endParaRPr lang="en-GB" sz="2000" dirty="0">
              <a:solidFill>
                <a:srgbClr val="FFFFFF"/>
              </a:solidFill>
              <a:latin typeface="Helvetica" pitchFamily="-1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9973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aerial-vie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524000" y="0"/>
            <a:ext cx="9300576" cy="6858000"/>
          </a:xfrm>
          <a:prstGeom prst="rect">
            <a:avLst/>
          </a:prstGeom>
          <a:solidFill>
            <a:srgbClr val="FFFF00"/>
          </a:solidFill>
        </p:spPr>
      </p:pic>
      <p:sp>
        <p:nvSpPr>
          <p:cNvPr id="2" name="Oval 1"/>
          <p:cNvSpPr/>
          <p:nvPr/>
        </p:nvSpPr>
        <p:spPr>
          <a:xfrm>
            <a:off x="7031183" y="51377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4035797" y="5051138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9551226" y="3575629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5233226" y="1969986"/>
            <a:ext cx="173181" cy="173181"/>
          </a:xfrm>
          <a:prstGeom prst="ellipse">
            <a:avLst/>
          </a:prstGeom>
          <a:solidFill>
            <a:srgbClr val="FFFF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177550" y="160065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CMS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739062" y="4687338"/>
            <a:ext cx="9370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ATLAS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968721" y="3298197"/>
            <a:ext cx="800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LHCb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872005" y="4681805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>
                <a:solidFill>
                  <a:srgbClr val="FFFF00"/>
                </a:solidFill>
              </a:rPr>
              <a:t>ALICE</a:t>
            </a:r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 bwMode="auto">
          <a:xfrm>
            <a:off x="1524000" y="5417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2459182" y="5920400"/>
            <a:ext cx="6380018" cy="556601"/>
          </a:xfrm>
          <a:prstGeom prst="round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endParaRPr lang="en-US" sz="2400"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3" name="Rectangle 4"/>
          <p:cNvSpPr txBox="1">
            <a:spLocks noChangeArrowheads="1"/>
          </p:cNvSpPr>
          <p:nvPr/>
        </p:nvSpPr>
        <p:spPr bwMode="auto">
          <a:xfrm>
            <a:off x="2459182" y="5966801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+ TOTEM,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LHCf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MoEDAL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</a:t>
            </a:r>
            <a:r>
              <a:rPr lang="en-GB" sz="2400" dirty="0" err="1">
                <a:solidFill>
                  <a:srgbClr val="FFFF00"/>
                </a:solidFill>
                <a:latin typeface="Helvetica" pitchFamily="-112" charset="0"/>
              </a:rPr>
              <a:t>Faser</a:t>
            </a:r>
            <a:r>
              <a:rPr lang="en-GB" sz="2400" dirty="0">
                <a:solidFill>
                  <a:srgbClr val="FFFF00"/>
                </a:solidFill>
                <a:latin typeface="Helvetica" pitchFamily="-112" charset="0"/>
              </a:rPr>
              <a:t>, SND@LHC</a:t>
            </a:r>
          </a:p>
        </p:txBody>
      </p:sp>
    </p:spTree>
    <p:extLst>
      <p:ext uri="{BB962C8B-B14F-4D97-AF65-F5344CB8AC3E}">
        <p14:creationId xmlns:p14="http://schemas.microsoft.com/office/powerpoint/2010/main" val="4855602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23" name="Rectangle 31"/>
          <p:cNvSpPr>
            <a:spLocks noChangeArrowheads="1"/>
          </p:cNvSpPr>
          <p:nvPr/>
        </p:nvSpPr>
        <p:spPr bwMode="auto">
          <a:xfrm>
            <a:off x="1524000" y="3505200"/>
            <a:ext cx="9144000" cy="45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>
            <a:prstTxWarp prst="textNoShape">
              <a:avLst/>
            </a:prstTxWarp>
            <a:spAutoFit/>
          </a:bodyPr>
          <a:lstStyle/>
          <a:p>
            <a:pPr algn="ctr">
              <a:lnSpc>
                <a:spcPct val="90000"/>
              </a:lnSpc>
              <a:defRPr/>
            </a:pPr>
            <a:endParaRPr lang="en-GB" sz="2600" dirty="0">
              <a:solidFill>
                <a:srgbClr val="FCF933"/>
              </a:solidFill>
            </a:endParaRPr>
          </a:p>
        </p:txBody>
      </p:sp>
      <p:pic>
        <p:nvPicPr>
          <p:cNvPr id="23587" name="Picture 79" descr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258025" y="3855536"/>
            <a:ext cx="3946007" cy="27930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83" name="Picture 86" descr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324600" y="3923810"/>
            <a:ext cx="3538581" cy="2629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76" name="Picture 94" descr="0511013_0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87979" y="1325939"/>
            <a:ext cx="3796097" cy="2529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" name="Rectangle 4"/>
          <p:cNvSpPr txBox="1">
            <a:spLocks noChangeArrowheads="1"/>
          </p:cNvSpPr>
          <p:nvPr/>
        </p:nvSpPr>
        <p:spPr bwMode="auto">
          <a:xfrm>
            <a:off x="1524000" y="152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2">
                <a:alpha val="74997"/>
              </a:scheme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defRPr/>
            </a:pPr>
            <a:r>
              <a:rPr lang="fr" sz="3600" dirty="0">
                <a:solidFill>
                  <a:srgbClr val="FCF933"/>
                </a:solidFill>
                <a:latin typeface="Helvetica" pitchFamily="-112" charset="0"/>
              </a:rPr>
              <a:t>Expériences auprès du LHC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005236" y="653833"/>
            <a:ext cx="40719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Quatre grandes expériences</a:t>
            </a:r>
            <a:endParaRPr lang="en-GB" sz="2400" dirty="0">
              <a:solidFill>
                <a:schemeClr val="tx2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5981" y="1337966"/>
            <a:ext cx="3955256" cy="2472035"/>
          </a:xfrm>
          <a:prstGeom prst="rect">
            <a:avLst/>
          </a:prstGeom>
        </p:spPr>
      </p:pic>
      <p:sp>
        <p:nvSpPr>
          <p:cNvPr id="22" name="Rectangle 21"/>
          <p:cNvSpPr/>
          <p:nvPr/>
        </p:nvSpPr>
        <p:spPr>
          <a:xfrm>
            <a:off x="1370443" y="1441908"/>
            <a:ext cx="7553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sz="2000" dirty="0"/>
          </a:p>
        </p:txBody>
      </p:sp>
      <p:sp>
        <p:nvSpPr>
          <p:cNvPr id="23" name="Rectangle 22"/>
          <p:cNvSpPr/>
          <p:nvPr/>
        </p:nvSpPr>
        <p:spPr>
          <a:xfrm>
            <a:off x="10218710" y="1354360"/>
            <a:ext cx="9800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sz="2000" dirty="0"/>
          </a:p>
        </p:txBody>
      </p:sp>
      <p:sp>
        <p:nvSpPr>
          <p:cNvPr id="24" name="TextBox 23"/>
          <p:cNvSpPr txBox="1"/>
          <p:nvPr/>
        </p:nvSpPr>
        <p:spPr>
          <a:xfrm>
            <a:off x="10183150" y="4061662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263201" y="4066430"/>
            <a:ext cx="20990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	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Dédié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à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la physique des 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lourds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~ 1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mois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/ an collisions </a:t>
            </a:r>
            <a:r>
              <a:rPr lang="en-GB" sz="16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Pb-Pb</a:t>
            </a:r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06651" y="4685966"/>
            <a:ext cx="2132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Dédié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dirty="0" err="1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à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la physique des </a:t>
            </a:r>
            <a:r>
              <a:rPr lang="fr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saveurs</a:t>
            </a:r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</a:p>
          <a:p>
            <a:r>
              <a:rPr lang="en-US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(quarks b et c)</a:t>
            </a:r>
            <a:endParaRPr lang="en-GB" dirty="0">
              <a:solidFill>
                <a:srgbClr val="FFFFFF"/>
              </a:solidFill>
              <a:effectLst>
                <a:outerShdw blurRad="38100" dist="38100" dir="2700000">
                  <a:srgbClr val="000000"/>
                </a:outerShdw>
              </a:effectLst>
              <a:latin typeface="Calibri" panose="020F0502020204030204" pitchFamily="34" charset="0"/>
            </a:endParaRPr>
          </a:p>
        </p:txBody>
      </p:sp>
    </p:spTree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6642" name="Rectangle 2"/>
          <p:cNvSpPr>
            <a:spLocks noGrp="1" noChangeArrowheads="1"/>
          </p:cNvSpPr>
          <p:nvPr>
            <p:ph type="title"/>
          </p:nvPr>
        </p:nvSpPr>
        <p:spPr>
          <a:xfrm>
            <a:off x="2114551" y="228600"/>
            <a:ext cx="8520112" cy="533400"/>
          </a:xfrm>
          <a:effectLst/>
        </p:spPr>
        <p:txBody>
          <a:bodyPr/>
          <a:lstStyle/>
          <a:p>
            <a:pPr algn="ctr" eaLnBrk="1" hangingPunct="1"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Arial"/>
                <a:cs typeface="Arial"/>
              </a:rPr>
              <a:t>Expériences auprès du LHC</a:t>
            </a:r>
            <a:endParaRPr lang="en-GB" sz="3600" i="1" dirty="0">
              <a:solidFill>
                <a:srgbClr val="0070C0"/>
              </a:solidFill>
              <a:effectLst>
                <a:outerShdw blurRad="38100" dist="38100" dir="2700000">
                  <a:srgbClr val="000000"/>
                </a:outerShdw>
              </a:effectLst>
              <a:latin typeface="Arial"/>
              <a:ea typeface="+mj-ea"/>
              <a:cs typeface="Arial"/>
            </a:endParaRPr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1105693" y="767190"/>
            <a:ext cx="10588153" cy="142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Superbes performances du LHC, des expériences et de la Grille de calcul :</a:t>
            </a:r>
            <a:endParaRPr lang="en-US" sz="20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1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,</a:t>
            </a:r>
            <a:r>
              <a:rPr lang="en-US" sz="20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2010-2012 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7– 8 TeV 	</a:t>
            </a:r>
            <a:r>
              <a:rPr lang="fr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Exploitation 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2, 2015-2018 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baseline="-25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 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= 13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La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pr</a:t>
            </a:r>
            <a:r>
              <a:rPr lang="fr" sz="2000" kern="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é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paration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pour Exploitation 3, 2022-2024 : </a:t>
            </a:r>
            <a:r>
              <a:rPr lang="en-US" sz="2000" i="1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E</a:t>
            </a:r>
            <a:r>
              <a:rPr lang="en-US" sz="2000" baseline="-25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Calibri" panose="020F0502020204030204" pitchFamily="34" charset="0"/>
              </a:rPr>
              <a:t>cm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= 13.6 </a:t>
            </a:r>
            <a:r>
              <a:rPr lang="en-US" sz="2000" dirty="0" err="1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TeV</a:t>
            </a:r>
            <a:r>
              <a:rPr lang="en-US" sz="20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pPr>
              <a:spcBef>
                <a:spcPct val="20000"/>
              </a:spcBef>
              <a:buSzPct val="75000"/>
              <a:defRPr/>
            </a:pPr>
            <a:r>
              <a:rPr lang="fr" sz="2000" kern="0" dirty="0">
                <a:solidFill>
                  <a:srgbClr val="FF00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Opération du LHC approuvé jusqu'en 2037</a:t>
            </a:r>
            <a:endParaRPr lang="en-GB" sz="2000" kern="0" dirty="0">
              <a:solidFill>
                <a:srgbClr val="FF0000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0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  <a:p>
            <a:pPr>
              <a:spcBef>
                <a:spcPct val="20000"/>
              </a:spcBef>
              <a:buSzPct val="75000"/>
              <a:defRPr/>
            </a:pPr>
            <a:endParaRPr lang="en-US" sz="2200" kern="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  <a:latin typeface="+mn-l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13714" y="4664600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LHCb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876462" y="4570071"/>
            <a:ext cx="24813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ALICE</a:t>
            </a:r>
            <a:r>
              <a:rPr lang="en-GB" sz="160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 </a:t>
            </a:r>
          </a:p>
          <a:p>
            <a:endParaRPr lang="en-GB" sz="1600" dirty="0">
              <a:solidFill>
                <a:schemeClr val="accent1"/>
              </a:solidFill>
              <a:effectLst>
                <a:outerShdw blurRad="38100" dist="38100" dir="2700000">
                  <a:srgbClr val="000000"/>
                </a:outerShdw>
              </a:effectLst>
            </a:endParaRPr>
          </a:p>
        </p:txBody>
      </p:sp>
      <p:pic>
        <p:nvPicPr>
          <p:cNvPr id="24" name="Picture 23" descr="CMSgg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9143" y="2477387"/>
            <a:ext cx="2941057" cy="1988609"/>
          </a:xfrm>
          <a:prstGeom prst="rect">
            <a:avLst/>
          </a:prstGeom>
        </p:spPr>
      </p:pic>
      <p:pic>
        <p:nvPicPr>
          <p:cNvPr id="25" name="Picture 24" descr="ATLAS_Higgs_4e.png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30553"/>
          <a:stretch/>
        </p:blipFill>
        <p:spPr>
          <a:xfrm>
            <a:off x="5792344" y="2477387"/>
            <a:ext cx="2303332" cy="1988609"/>
          </a:xfrm>
          <a:prstGeom prst="rect">
            <a:avLst/>
          </a:prstGeom>
        </p:spPr>
      </p:pic>
      <p:sp>
        <p:nvSpPr>
          <p:cNvPr id="27" name="Rectangle 26"/>
          <p:cNvSpPr/>
          <p:nvPr/>
        </p:nvSpPr>
        <p:spPr>
          <a:xfrm>
            <a:off x="1672254" y="2451203"/>
            <a:ext cx="697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CMS</a:t>
            </a:r>
            <a:endParaRPr lang="en-GB" dirty="0"/>
          </a:p>
        </p:txBody>
      </p:sp>
      <p:sp>
        <p:nvSpPr>
          <p:cNvPr id="28" name="Rectangle 27"/>
          <p:cNvSpPr/>
          <p:nvPr/>
        </p:nvSpPr>
        <p:spPr>
          <a:xfrm>
            <a:off x="8086137" y="2470806"/>
            <a:ext cx="89857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ATLAS</a:t>
            </a:r>
            <a:endParaRPr lang="en-GB" dirty="0"/>
          </a:p>
        </p:txBody>
      </p:sp>
      <p:grpSp>
        <p:nvGrpSpPr>
          <p:cNvPr id="29" name="Group 28"/>
          <p:cNvGrpSpPr/>
          <p:nvPr/>
        </p:nvGrpSpPr>
        <p:grpSpPr>
          <a:xfrm>
            <a:off x="2986350" y="4570071"/>
            <a:ext cx="2423850" cy="2124230"/>
            <a:chOff x="2699307" y="3991777"/>
            <a:chExt cx="3015694" cy="2491772"/>
          </a:xfrm>
        </p:grpSpPr>
        <p:pic>
          <p:nvPicPr>
            <p:cNvPr id="30" name="Picture 2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699307" y="3991777"/>
              <a:ext cx="3015694" cy="2491772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44521" y="4076700"/>
              <a:ext cx="395095" cy="495300"/>
            </a:xfrm>
            <a:prstGeom prst="rect">
              <a:avLst/>
            </a:prstGeom>
          </p:spPr>
        </p:pic>
      </p:grpSp>
      <p:grpSp>
        <p:nvGrpSpPr>
          <p:cNvPr id="7" name="Group 6"/>
          <p:cNvGrpSpPr/>
          <p:nvPr/>
        </p:nvGrpSpPr>
        <p:grpSpPr>
          <a:xfrm>
            <a:off x="5794535" y="4584623"/>
            <a:ext cx="4285150" cy="2166164"/>
            <a:chOff x="5794535" y="4584623"/>
            <a:chExt cx="4285150" cy="2166164"/>
          </a:xfrm>
        </p:grpSpPr>
        <p:pic>
          <p:nvPicPr>
            <p:cNvPr id="15" name="Picture 14" descr="Screen shot 2011-01-06 at 16.37.45.png"/>
            <p:cNvPicPr>
              <a:picLocks noChangeAspect="1"/>
            </p:cNvPicPr>
            <p:nvPr/>
          </p:nvPicPr>
          <p:blipFill>
            <a:blip r:embed="rId7" cstate="email"/>
            <a:stretch>
              <a:fillRect/>
            </a:stretch>
          </p:blipFill>
          <p:spPr>
            <a:xfrm>
              <a:off x="5794535" y="4584623"/>
              <a:ext cx="4285150" cy="2166164"/>
            </a:xfrm>
            <a:prstGeom prst="rect">
              <a:avLst/>
            </a:prstGeom>
            <a:effectLst>
              <a:outerShdw blurRad="50800" dist="38100" dir="2700000">
                <a:srgbClr val="000000"/>
              </a:outerShdw>
            </a:effectLst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03119" y="6255487"/>
              <a:ext cx="2017239" cy="4953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2286900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gammagamma_run194108_evt564224000_ispy_3d-annotated-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-27384"/>
            <a:ext cx="9144000" cy="6885384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8023599" y="0"/>
            <a:ext cx="2124299" cy="16312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H</a:t>
            </a:r>
            <a:r>
              <a:rPr lang="en-US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 </a:t>
            </a:r>
            <a:r>
              <a:rPr lang="en-US" sz="28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US" sz="6000" dirty="0" err="1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  <a:latin typeface="Symbol" charset="2"/>
                <a:cs typeface="Symbol" charset="2"/>
              </a:rPr>
              <a:t>gg</a:t>
            </a:r>
            <a:endParaRPr lang="en-US" sz="4000" b="1" dirty="0"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  <a:p>
            <a:r>
              <a:rPr lang="fr" sz="4000" dirty="0"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candidat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-422276" y="-6396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105092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00200" y="44625"/>
            <a:ext cx="9753600" cy="830997"/>
          </a:xfrm>
          <a:prstGeom prst="rect">
            <a:avLst/>
          </a:prstGeom>
          <a:noFill/>
          <a:effectLst>
            <a:outerShdw blurRad="38100" dist="38100" dir="2700000" algn="tl" rotWithShape="0">
              <a:prstClr val="black"/>
            </a:outerShdw>
          </a:effectLst>
        </p:spPr>
        <p:txBody>
          <a:bodyPr wrap="square" rtlCol="0">
            <a:spAutoFit/>
          </a:bodyPr>
          <a:lstStyle/>
          <a:p>
            <a:pPr algn="ctr" eaLnBrk="0" hangingPunct="0"/>
            <a:r>
              <a:rPr lang="fr" sz="2400" dirty="0">
                <a:solidFill>
                  <a:srgbClr val="FFFF00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latin typeface="Arial" pitchFamily="-112" charset="0"/>
                <a:ea typeface="ＭＳ Ｐゴシック" pitchFamily="-112" charset="-128"/>
                <a:cs typeface="ＭＳ Ｐゴシック" pitchFamily="-112" charset="-128"/>
              </a:rPr>
              <a:t>Juillet 2012 : « ATLAS et CMS observent une nouvelle particule aux caractéristiques compatibles avec celles du boson de Higgs » </a:t>
            </a:r>
          </a:p>
        </p:txBody>
      </p:sp>
      <p:pic>
        <p:nvPicPr>
          <p:cNvPr id="5" name="Picture 4" descr="Figure_2b_HIggs_signa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90800" y="1143001"/>
            <a:ext cx="2971800" cy="2540889"/>
          </a:xfrm>
          <a:prstGeom prst="rect">
            <a:avLst/>
          </a:prstGeom>
          <a:effectLst>
            <a:innerShdw blurRad="63500" dist="50800" dir="2700000">
              <a:prstClr val="black">
                <a:alpha val="50000"/>
              </a:prstClr>
            </a:inn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5600" y="1190625"/>
            <a:ext cx="2743200" cy="2631924"/>
          </a:xfrm>
          <a:prstGeom prst="rect">
            <a:avLst/>
          </a:prstGeom>
        </p:spPr>
      </p:pic>
      <p:pic>
        <p:nvPicPr>
          <p:cNvPr id="10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24" t="21567" r="5921" b="38848"/>
          <a:stretch/>
        </p:blipFill>
        <p:spPr bwMode="auto">
          <a:xfrm>
            <a:off x="5073200" y="3835099"/>
            <a:ext cx="4756601" cy="2937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Content Placeholder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642" t="66864" b="19667"/>
          <a:stretch/>
        </p:blipFill>
        <p:spPr bwMode="auto">
          <a:xfrm>
            <a:off x="5410200" y="5169649"/>
            <a:ext cx="2971800" cy="16026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3592" y="4572000"/>
            <a:ext cx="2428875" cy="1885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7717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 xmlns:mv="urn:schemas-microsoft-com:mac:vml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2667000"/>
            <a:ext cx="9067800" cy="762000"/>
          </a:xfrm>
        </p:spPr>
        <p:txBody>
          <a:bodyPr/>
          <a:lstStyle/>
          <a:p>
            <a:r>
              <a:rPr lang="en-US" sz="3600" dirty="0">
                <a:solidFill>
                  <a:srgbClr val="FFFF00"/>
                </a:solidFill>
              </a:rPr>
              <a:t>Le CERN </a:t>
            </a:r>
            <a:r>
              <a:rPr lang="en-US" sz="3600" dirty="0" err="1">
                <a:solidFill>
                  <a:srgbClr val="FFFF00"/>
                </a:solidFill>
              </a:rPr>
              <a:t>n’est</a:t>
            </a:r>
            <a:r>
              <a:rPr lang="en-US" sz="3600" dirty="0">
                <a:solidFill>
                  <a:srgbClr val="FFFF00"/>
                </a:solidFill>
              </a:rPr>
              <a:t> pas </a:t>
            </a:r>
            <a:r>
              <a:rPr lang="en-US" sz="3600" dirty="0" err="1">
                <a:solidFill>
                  <a:srgbClr val="FFFF00"/>
                </a:solidFill>
              </a:rPr>
              <a:t>seulement</a:t>
            </a:r>
            <a:r>
              <a:rPr lang="en-US" sz="3600" dirty="0">
                <a:solidFill>
                  <a:srgbClr val="FFFF00"/>
                </a:solidFill>
              </a:rPr>
              <a:t> le LHC !</a:t>
            </a:r>
          </a:p>
        </p:txBody>
      </p:sp>
    </p:spTree>
    <p:extLst>
      <p:ext uri="{BB962C8B-B14F-4D97-AF65-F5344CB8AC3E}">
        <p14:creationId xmlns:p14="http://schemas.microsoft.com/office/powerpoint/2010/main" val="352367327"/>
      </p:ext>
    </p:extLst>
  </p:cSld>
  <p:clrMapOvr>
    <a:masterClrMapping/>
  </p:clrMapOvr>
  <p:transition advClick="0" advTm="4000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364068"/>
            <a:ext cx="9982200" cy="762000"/>
          </a:xfrm>
        </p:spPr>
        <p:txBody>
          <a:bodyPr/>
          <a:lstStyle/>
          <a:p>
            <a:pPr algn="ctr"/>
            <a:r>
              <a:rPr lang="en-US" sz="3200" dirty="0">
                <a:solidFill>
                  <a:srgbClr val="FFFF00"/>
                </a:solidFill>
              </a:rPr>
              <a:t>L</a:t>
            </a:r>
            <a:r>
              <a:rPr lang="fr" sz="3200" dirty="0">
                <a:solidFill>
                  <a:srgbClr val="FFFF00"/>
                </a:solidFill>
              </a:rPr>
              <a:t>e SPS : un injecteur pour le LHC et un accélérateur pour les expériences de la zone Nord</a:t>
            </a:r>
            <a:endParaRPr lang="en-US" sz="3200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3" name="Oval 2"/>
          <p:cNvSpPr/>
          <p:nvPr/>
        </p:nvSpPr>
        <p:spPr bwMode="auto">
          <a:xfrm>
            <a:off x="5486400" y="19050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77000" y="1981200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In CERN </a:t>
            </a:r>
            <a:r>
              <a:rPr lang="en-GB" dirty="0" err="1">
                <a:solidFill>
                  <a:srgbClr val="FF0000"/>
                </a:solidFill>
              </a:rPr>
              <a:t>Prévessin</a:t>
            </a:r>
            <a:endParaRPr lang="en-GB" dirty="0">
              <a:solidFill>
                <a:srgbClr val="FF000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1ACA18B5-31A7-8A4D-AC14-D69EAA509196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EFC7305-AF3C-754C-8649-914703CA9ACE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E8BEFC2-8537-4348-B560-9CFDB1EADB4C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oad with cars and a round building">
            <a:extLst>
              <a:ext uri="{FF2B5EF4-FFF2-40B4-BE49-F238E27FC236}">
                <a16:creationId xmlns:a16="http://schemas.microsoft.com/office/drawing/2014/main" id="{C9C2DB48-CE42-7C43-A3D0-5F28B9A60A1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07"/>
          <a:stretch/>
        </p:blipFill>
        <p:spPr>
          <a:xfrm>
            <a:off x="0" y="0"/>
            <a:ext cx="12192000" cy="7145866"/>
          </a:xfrm>
          <a:prstGeom prst="rect">
            <a:avLst/>
          </a:prstGeom>
        </p:spPr>
      </p:pic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432753" y="0"/>
            <a:ext cx="103632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6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Le CERN a été fondé en 1954: 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12 États européens</a:t>
            </a:r>
          </a:p>
          <a:p>
            <a:pPr>
              <a:defRPr/>
            </a:pPr>
            <a:r>
              <a:rPr lang="en-GB" sz="28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	</a:t>
            </a:r>
            <a:r>
              <a:rPr lang="en-GB" sz="28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   </a:t>
            </a:r>
            <a:r>
              <a:rPr lang="fr" sz="3600" dirty="0">
                <a:solidFill>
                  <a:srgbClr val="FFFFFF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« La science au service de la paix »</a:t>
            </a:r>
            <a:endParaRPr lang="en-GB" sz="1000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  <a:p>
            <a:pPr>
              <a:defRPr/>
            </a:pP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Aujourd’hui: 2</a:t>
            </a:r>
            <a:r>
              <a:rPr lang="en-US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3</a:t>
            </a:r>
            <a:r>
              <a:rPr lang="fr" sz="3200" dirty="0">
                <a:solidFill>
                  <a:srgbClr val="FFFF00"/>
                </a:solidFill>
                <a:effectLst>
                  <a:outerShdw blurRad="38100" dist="38100" dir="2700000">
                    <a:srgbClr val="000000"/>
                  </a:outerShdw>
                </a:effectLst>
                <a:latin typeface="Helvetica Neue" charset="0"/>
                <a:ea typeface="Helvetica Neue" charset="0"/>
                <a:cs typeface="Helvetica Neue" charset="0"/>
              </a:rPr>
              <a:t> États membres</a:t>
            </a:r>
            <a:endParaRPr lang="fr" sz="3200" dirty="0">
              <a:solidFill>
                <a:srgbClr val="003366"/>
              </a:solidFill>
              <a:effectLst>
                <a:outerShdw blurRad="38100" dist="38100" dir="2700000">
                  <a:srgbClr val="000000"/>
                </a:outerShdw>
              </a:effectLst>
              <a:latin typeface="Helvetica Neue" charset="0"/>
              <a:ea typeface="Helvetica Neue" charset="0"/>
              <a:cs typeface="Helvetica Neue" charset="0"/>
            </a:endParaRPr>
          </a:p>
        </p:txBody>
      </p:sp>
      <p:sp>
        <p:nvSpPr>
          <p:cNvPr id="6" name="Rectangle 5"/>
          <p:cNvSpPr txBox="1">
            <a:spLocks noChangeArrowheads="1"/>
          </p:cNvSpPr>
          <p:nvPr/>
        </p:nvSpPr>
        <p:spPr bwMode="auto">
          <a:xfrm>
            <a:off x="3733800" y="4267200"/>
            <a:ext cx="8326628" cy="2743200"/>
          </a:xfrm>
          <a:prstGeom prst="rect">
            <a:avLst/>
          </a:prstGeom>
          <a:gradFill rotWithShape="1">
            <a:gsLst>
              <a:gs pos="54000">
                <a:srgbClr val="235D81">
                  <a:alpha val="54000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marL="64294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r>
              <a:rPr lang="fr-CH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 :</a:t>
            </a:r>
            <a:r>
              <a:rPr lang="fr-C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-CH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Allemagne, Autriche, Belgique, Bulgarie, Danemark, Espagne, Finlande, France, Grèce, Hongrie, Israël, Italie, Norvège, Pays-Bas, Pologne, Portugal, Roumanie, Serbie, Slovaquie, République Tchèque, Royaume-Uni, Suède, Suisse</a:t>
            </a:r>
          </a:p>
          <a:p>
            <a:pPr marL="85725">
              <a:lnSpc>
                <a:spcPct val="90000"/>
              </a:lnSpc>
              <a:spcBef>
                <a:spcPts val="0"/>
              </a:spcBef>
              <a:buSzPct val="65000"/>
              <a:defRPr/>
            </a:pPr>
            <a:endParaRPr lang="fr-CH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-CH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 membres associés : </a:t>
            </a:r>
            <a:r>
              <a:rPr lang="fr-CH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Croatie, Chypre, Estonie, Inde, Lettonie, Lituanie, Pakistan, Slovénie, Turquie, Ukraine</a:t>
            </a:r>
          </a:p>
          <a:p>
            <a:pPr marL="85725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endParaRPr lang="fr-CH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  <a:p>
            <a:pPr marL="64294">
              <a:lnSpc>
                <a:spcPct val="90000"/>
              </a:lnSpc>
              <a:spcBef>
                <a:spcPct val="20000"/>
              </a:spcBef>
              <a:buSzPct val="65000"/>
              <a:defRPr/>
            </a:pPr>
            <a:r>
              <a:rPr lang="fr-CH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Observateurs auprès du Conseil : </a:t>
            </a:r>
            <a:r>
              <a:rPr lang="fr-CH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 </a:t>
            </a:r>
            <a:r>
              <a:rPr lang="fr-CH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charset="-128"/>
              </a:rPr>
              <a:t>États-Unis d’Amérique, Fédération de Russie (suspendue), Japon, la Commission européenne, JINR (suspendu), UNESCO</a:t>
            </a:r>
            <a:endParaRPr lang="fr-CH" sz="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ＭＳ Ｐゴシック" charset="-128"/>
            </a:endParaRPr>
          </a:p>
        </p:txBody>
      </p:sp>
      <p:sp>
        <p:nvSpPr>
          <p:cNvPr id="7" name="Rectangle 4"/>
          <p:cNvSpPr txBox="1">
            <a:spLocks noChangeArrowheads="1"/>
          </p:cNvSpPr>
          <p:nvPr/>
        </p:nvSpPr>
        <p:spPr bwMode="auto">
          <a:xfrm>
            <a:off x="865506" y="4876800"/>
            <a:ext cx="2792093" cy="2133600"/>
          </a:xfrm>
          <a:prstGeom prst="rect">
            <a:avLst/>
          </a:prstGeom>
          <a:gradFill rotWithShape="1">
            <a:gsLst>
              <a:gs pos="54000">
                <a:srgbClr val="235D81">
                  <a:alpha val="53725"/>
                </a:srgbClr>
              </a:gs>
              <a:gs pos="100000">
                <a:srgbClr val="4F81BD">
                  <a:alpha val="67000"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38100" dist="38099" dir="2700000" algn="ctr" rotWithShape="0">
              <a:srgbClr val="000000"/>
            </a:outerShdw>
          </a:effectLst>
        </p:spPr>
        <p:txBody>
          <a:bodyPr anchor="ctr">
            <a:prstTxWarp prst="textNoShape">
              <a:avLst/>
            </a:prstTxWarp>
          </a:bodyPr>
          <a:lstStyle>
            <a:defPPr>
              <a:defRPr lang="en-US"/>
            </a:defPPr>
            <a:lvl1pPr marL="171450" indent="-171450">
              <a:lnSpc>
                <a:spcPct val="80000"/>
              </a:lnSpc>
              <a:spcBef>
                <a:spcPct val="20000"/>
              </a:spcBef>
              <a:buSzPct val="65000"/>
              <a:defRPr sz="2000">
                <a:solidFill>
                  <a:srgbClr val="EAEAEA"/>
                </a:solidFill>
                <a:effectLst>
                  <a:outerShdw blurRad="50800" dist="38100" dir="2700000">
                    <a:srgbClr val="000000"/>
                  </a:outerShdw>
                </a:effectLst>
                <a:ea typeface="ＭＳ Ｐゴシック" charset="-128"/>
              </a:defRPr>
            </a:lvl1pPr>
          </a:lstStyle>
          <a:p>
            <a:r>
              <a:rPr lang="en-GB" dirty="0"/>
              <a:t>  ~ 2600 </a:t>
            </a:r>
            <a:r>
              <a:rPr lang="fr" dirty="0"/>
              <a:t>membres du personnel titulaires</a:t>
            </a:r>
          </a:p>
          <a:p>
            <a:r>
              <a:rPr lang="en-GB" dirty="0"/>
              <a:t>  ~ 1800 </a:t>
            </a:r>
            <a:r>
              <a:rPr lang="fr" dirty="0"/>
              <a:t>autres membres du personnel rémunérés</a:t>
            </a:r>
            <a:endParaRPr lang="en-GB" dirty="0"/>
          </a:p>
          <a:p>
            <a:r>
              <a:rPr lang="en-GB" dirty="0"/>
              <a:t>  ~ 12500 </a:t>
            </a:r>
            <a:r>
              <a:rPr lang="fr" dirty="0"/>
              <a:t>utilisateurs scientifiques</a:t>
            </a:r>
            <a:endParaRPr lang="en-GB" dirty="0"/>
          </a:p>
        </p:txBody>
      </p:sp>
      <p:pic>
        <p:nvPicPr>
          <p:cNvPr id="4" name="Picture 3" descr="cern_logo_1.png">
            <a:extLst>
              <a:ext uri="{FF2B5EF4-FFF2-40B4-BE49-F238E27FC236}">
                <a16:creationId xmlns:a16="http://schemas.microsoft.com/office/drawing/2014/main" id="{938F8CCD-B655-3DAD-DC3B-1AC5DF9EBAD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lum bright="100000" contrast="-10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200" y="6477000"/>
            <a:ext cx="658493" cy="599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73353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Programme de physique avec cibles fixes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076997" y="6096001"/>
            <a:ext cx="23987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anose="020F0502020204030204" pitchFamily="34" charset="0"/>
              </a:rPr>
              <a:t>COMPASS in North Hall</a:t>
            </a:r>
          </a:p>
          <a:p>
            <a:r>
              <a:rPr lang="en-US" b="1" dirty="0">
                <a:latin typeface="Calibri" panose="020F0502020204030204" pitchFamily="34" charset="0"/>
              </a:rPr>
              <a:t>(60 m long)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0020" y="3657600"/>
            <a:ext cx="4346580" cy="30101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7136" y="1843860"/>
            <a:ext cx="11049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99CCFF"/>
                </a:solidFill>
              </a:rPr>
              <a:t>6 expériences approuvées :</a:t>
            </a:r>
            <a:endParaRPr lang="fr-CH" sz="1200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fr-CH" sz="1600" dirty="0">
                <a:solidFill>
                  <a:schemeClr val="accent1"/>
                </a:solidFill>
              </a:rPr>
              <a:t>NA58 (COMPASS) : physique sur le spin des muons, spectroscopie hadronique</a:t>
            </a:r>
          </a:p>
          <a:p>
            <a:pPr marL="285750" indent="-285750">
              <a:buFont typeface="Arial" charset="0"/>
              <a:buChar char="•"/>
            </a:pPr>
            <a:r>
              <a:rPr lang="fr-CH" sz="1600" dirty="0">
                <a:solidFill>
                  <a:schemeClr val="accent1"/>
                </a:solidFill>
              </a:rPr>
              <a:t>NA61 (SHINE) : interaction forte, plasma quarks-gluons, neutrinos et programme sur les rayons cosmiques </a:t>
            </a:r>
          </a:p>
          <a:p>
            <a:pPr marL="285750" indent="-285750">
              <a:buFont typeface="Arial" charset="0"/>
              <a:buChar char="•"/>
            </a:pPr>
            <a:r>
              <a:rPr lang="fr-CH" sz="1600" dirty="0">
                <a:solidFill>
                  <a:schemeClr val="accent1"/>
                </a:solidFill>
              </a:rPr>
              <a:t>NA62 : désintégrations rares du K BR(K</a:t>
            </a:r>
            <a:r>
              <a:rPr lang="fr-CH" sz="1600" baseline="30000" dirty="0">
                <a:solidFill>
                  <a:schemeClr val="accent1"/>
                </a:solidFill>
              </a:rPr>
              <a:t>+</a:t>
            </a:r>
            <a:r>
              <a:rPr lang="fr-CH" sz="1600" dirty="0">
                <a:solidFill>
                  <a:schemeClr val="accent1"/>
                </a:solidFill>
              </a:rPr>
              <a:t> </a:t>
            </a:r>
            <a:r>
              <a:rPr lang="fr-CH" sz="1600" kern="0" dirty="0">
                <a:solidFill>
                  <a:schemeClr val="accent1"/>
                </a:solidFill>
                <a:effectLst>
                  <a:outerShdw blurRad="38100" dist="38100" dir="2700000">
                    <a:srgbClr val="000000"/>
                  </a:outerShdw>
                </a:effectLst>
              </a:rPr>
              <a:t>→</a:t>
            </a:r>
            <a:r>
              <a:rPr lang="fr-CH" sz="1600" dirty="0">
                <a:solidFill>
                  <a:schemeClr val="accent1"/>
                </a:solidFill>
              </a:rPr>
              <a:t> π</a:t>
            </a:r>
            <a:r>
              <a:rPr lang="fr-CH" sz="1600" baseline="30000" dirty="0">
                <a:solidFill>
                  <a:schemeClr val="accent1"/>
                </a:solidFill>
              </a:rPr>
              <a:t>+</a:t>
            </a:r>
            <a:r>
              <a:rPr lang="fr-CH" sz="1600" dirty="0" err="1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nn</a:t>
            </a:r>
            <a:r>
              <a:rPr lang="fr-CH" sz="1600" dirty="0">
                <a:solidFill>
                  <a:schemeClr val="accent1"/>
                </a:solidFill>
              </a:rPr>
              <a:t>)</a:t>
            </a:r>
            <a:endParaRPr lang="fr-CH" sz="1600" dirty="0">
              <a:solidFill>
                <a:srgbClr val="FF0000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fr-CH" sz="1600" dirty="0">
                <a:solidFill>
                  <a:schemeClr val="accent1"/>
                </a:solidFill>
              </a:rPr>
              <a:t>NA63 : processus électromagnétiques dans les champs cristallins élevés</a:t>
            </a:r>
          </a:p>
          <a:p>
            <a:pPr marL="285750" indent="-285750">
              <a:buFont typeface="Arial" charset="0"/>
              <a:buChar char="•"/>
            </a:pPr>
            <a:r>
              <a:rPr lang="fr-CH" sz="1600" dirty="0">
                <a:solidFill>
                  <a:schemeClr val="accent1"/>
                </a:solidFill>
              </a:rPr>
              <a:t>NA64 :  recherche de secteurs sombres dans les événements présentant de l'énergie manquante</a:t>
            </a:r>
          </a:p>
          <a:p>
            <a:pPr marL="285750" indent="-285750">
              <a:buFont typeface="Arial" charset="0"/>
              <a:buChar char="•"/>
            </a:pPr>
            <a:r>
              <a:rPr lang="fr-CH" sz="1600" dirty="0">
                <a:solidFill>
                  <a:schemeClr val="accent1"/>
                </a:solidFill>
              </a:rPr>
              <a:t>NA65 (</a:t>
            </a:r>
            <a:r>
              <a:rPr lang="fr-CH" sz="1600" dirty="0" err="1">
                <a:solidFill>
                  <a:schemeClr val="accent1"/>
                </a:solidFill>
              </a:rPr>
              <a:t>DsTau</a:t>
            </a:r>
            <a:r>
              <a:rPr lang="fr-CH" sz="1600" dirty="0">
                <a:solidFill>
                  <a:schemeClr val="accent1"/>
                </a:solidFill>
              </a:rPr>
              <a:t>) : étude de la production de </a:t>
            </a:r>
            <a:r>
              <a:rPr lang="fr-CH" sz="1600" dirty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n</a:t>
            </a:r>
            <a:r>
              <a:rPr lang="fr-CH" sz="1600" baseline="-25000" dirty="0">
                <a:solidFill>
                  <a:schemeClr val="accent1"/>
                </a:solidFill>
                <a:latin typeface="Symbol" charset="2"/>
                <a:ea typeface="Symbol" charset="2"/>
                <a:cs typeface="Symbol" charset="2"/>
              </a:rPr>
              <a:t>t</a:t>
            </a:r>
            <a:r>
              <a:rPr lang="fr-CH" sz="1600" dirty="0">
                <a:solidFill>
                  <a:schemeClr val="accent1"/>
                </a:solidFill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39443" y="3795898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accent5"/>
                </a:solidFill>
              </a:rPr>
              <a:t>Par </a:t>
            </a:r>
            <a:r>
              <a:rPr lang="en-GB" dirty="0" err="1">
                <a:solidFill>
                  <a:schemeClr val="accent5"/>
                </a:solidFill>
              </a:rPr>
              <a:t>exemple</a:t>
            </a:r>
            <a:r>
              <a:rPr lang="en-GB" dirty="0">
                <a:solidFill>
                  <a:schemeClr val="accent5"/>
                </a:solidFill>
              </a:rPr>
              <a:t>, NA62 :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230" y="4165230"/>
            <a:ext cx="5598563" cy="25400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875623"/>
            <a:ext cx="11049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99CCFF"/>
                </a:solidFill>
              </a:rPr>
              <a:t>Les expériences à plus faible énergie auprès du PS ou du SPS (dans la gamme 1-400 </a:t>
            </a:r>
            <a:r>
              <a:rPr lang="fr-CH" sz="2000" dirty="0" err="1">
                <a:solidFill>
                  <a:srgbClr val="99CCFF"/>
                </a:solidFill>
              </a:rPr>
              <a:t>GeV</a:t>
            </a:r>
            <a:r>
              <a:rPr lang="fr-CH" sz="2000" dirty="0">
                <a:solidFill>
                  <a:srgbClr val="99CCFF"/>
                </a:solidFill>
              </a:rPr>
              <a:t>) </a:t>
            </a:r>
            <a:br>
              <a:rPr lang="fr-CH" sz="2000" dirty="0">
                <a:solidFill>
                  <a:srgbClr val="99CCFF"/>
                </a:solidFill>
              </a:rPr>
            </a:br>
            <a:r>
              <a:rPr lang="fr-CH" sz="2000" dirty="0">
                <a:solidFill>
                  <a:srgbClr val="99CCFF"/>
                </a:solidFill>
              </a:rPr>
              <a:t>permettent des mesures de précision et des comparaisons avec la théorie</a:t>
            </a:r>
            <a:br>
              <a:rPr lang="fr-CH" sz="2000" dirty="0">
                <a:solidFill>
                  <a:schemeClr val="accent1"/>
                </a:solidFill>
              </a:rPr>
            </a:br>
            <a:r>
              <a:rPr lang="fr-CH" sz="2000" dirty="0">
                <a:solidFill>
                  <a:srgbClr val="99CCFF"/>
                </a:solidFill>
              </a:rPr>
              <a:t>Les écarts peuvent être le signe d'une nouvelle physique à des énergies plus élevées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1600" y="2518388"/>
            <a:ext cx="2616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-</a:t>
            </a:r>
          </a:p>
        </p:txBody>
      </p:sp>
    </p:spTree>
    <p:extLst>
      <p:ext uri="{BB962C8B-B14F-4D97-AF65-F5344CB8AC3E}">
        <p14:creationId xmlns:p14="http://schemas.microsoft.com/office/powerpoint/2010/main" val="142386348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72934" y="152400"/>
            <a:ext cx="10972800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Plateforme neutrino</a:t>
            </a:r>
            <a:r>
              <a:rPr lang="en-US" dirty="0">
                <a:solidFill>
                  <a:srgbClr val="FFFF00"/>
                </a:solidFill>
              </a:rPr>
              <a:t> </a:t>
            </a:r>
            <a:r>
              <a:rPr lang="fr" sz="2400" dirty="0">
                <a:solidFill>
                  <a:srgbClr val="FFFF00"/>
                </a:solidFill>
              </a:rPr>
              <a:t>(extension de la zone Nord)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21940" y="930782"/>
            <a:ext cx="11430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1"/>
                </a:solidFill>
                <a:ea typeface="Arial" charset="0"/>
                <a:cs typeface="Arial" charset="0"/>
              </a:rPr>
              <a:t>Tout comme les quarks ont des couleurs, les neutrinos ont différentes saveurs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</a:rPr>
              <a:t>e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  <a:r>
              <a:rPr lang="en-US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baseline="-25000" dirty="0">
                <a:solidFill>
                  <a:schemeClr val="accent1"/>
                </a:solidFill>
                <a:ea typeface="Arial" charset="0"/>
                <a:cs typeface="Arial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fr" dirty="0">
                <a:solidFill>
                  <a:srgbClr val="FF0000"/>
                </a:solidFill>
                <a:ea typeface="Arial" charset="0"/>
                <a:cs typeface="Arial" charset="0"/>
              </a:rPr>
              <a:t> et leur saveur varie </a:t>
            </a:r>
            <a:r>
              <a:rPr lang="en-US" dirty="0">
                <a:solidFill>
                  <a:srgbClr val="FF0000"/>
                </a:solidFill>
                <a:ea typeface="Arial" charset="0"/>
                <a:cs typeface="Arial" charset="0"/>
              </a:rPr>
              <a:t> 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	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b="1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b="1" dirty="0" err="1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="1" baseline="-25000" dirty="0" err="1">
                <a:solidFill>
                  <a:schemeClr val="accent1"/>
                </a:solidFill>
                <a:latin typeface="Symbol" pitchFamily="18" charset="2"/>
              </a:rPr>
              <a:t>t</a:t>
            </a:r>
            <a:r>
              <a:rPr lang="en-US" sz="2400" b="1" baseline="-25000" dirty="0">
                <a:solidFill>
                  <a:schemeClr val="accent1"/>
                </a:solidFill>
                <a:latin typeface="Symbol" pitchFamily="18" charset="2"/>
              </a:rPr>
              <a:t>              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m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  <a:sym typeface="Symbol"/>
              </a:rPr>
              <a:t>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r>
              <a:rPr lang="en-US" sz="2400" dirty="0">
                <a:solidFill>
                  <a:schemeClr val="accent1"/>
                </a:solidFill>
                <a:latin typeface="Symbol" pitchFamily="18" charset="2"/>
              </a:rPr>
              <a:t>n</a:t>
            </a:r>
            <a:r>
              <a:rPr lang="en-US" sz="2400" baseline="-25000" dirty="0">
                <a:solidFill>
                  <a:schemeClr val="accent1"/>
                </a:solidFill>
                <a:latin typeface="+mj-lt"/>
              </a:rPr>
              <a:t>e</a:t>
            </a:r>
            <a:r>
              <a:rPr lang="en-US" sz="2400" baseline="-25000" dirty="0">
                <a:solidFill>
                  <a:schemeClr val="accent1"/>
                </a:solidFill>
                <a:latin typeface="Symbol" pitchFamily="18" charset="2"/>
              </a:rPr>
              <a:t> </a:t>
            </a: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Elle a été étudiée avec des faisceaux de </a:t>
            </a:r>
            <a:r>
              <a:rPr lang="en-US" b="1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n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latin typeface="Symbol" pitchFamily="18" charset="2"/>
              </a:rPr>
              <a:t>m</a:t>
            </a:r>
            <a:r>
              <a:rPr lang="en-US" b="1" baseline="-25000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envoyés depuis le CERN jusqu’au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Gran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 </a:t>
            </a:r>
            <a:r>
              <a:rPr lang="fr" dirty="0" err="1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Sasso</a:t>
            </a: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  <a:t>, en Italie (CNGS). 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  <a:ea typeface="Arial" charset="0"/>
                <a:cs typeface="Arial" charset="0"/>
              </a:rPr>
            </a:br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La plateforme neutrino fonctionne comme une zone de test, avec des faisceaux chargés destinés à des détecteurs de neutrinos (par ex. pour la R&amp;D sur de grands détecteurs à argon liquide).</a:t>
            </a:r>
          </a:p>
          <a:p>
            <a:r>
              <a:rPr lang="fr" sz="1600" dirty="0">
                <a:solidFill>
                  <a:schemeClr val="accent1"/>
                </a:solidFill>
                <a:ea typeface="Arial" charset="0"/>
                <a:cs typeface="Arial" charset="0"/>
              </a:rPr>
              <a:t>Les expériences auront lieu aux États-Unis et au Japon.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7800" y="2995424"/>
            <a:ext cx="4267200" cy="240883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800" y="2995424"/>
            <a:ext cx="4267200" cy="2392680"/>
          </a:xfrm>
          <a:prstGeom prst="rect">
            <a:avLst/>
          </a:prstGeom>
        </p:spPr>
      </p:pic>
      <p:pic>
        <p:nvPicPr>
          <p:cNvPr id="6" name="Picture 5" descr="Screen Shot 2015-12-13 at 19.01.49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8087" y="5598018"/>
            <a:ext cx="3682283" cy="118378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52600" y="5598018"/>
            <a:ext cx="31854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accent5"/>
                </a:solidFill>
              </a:rPr>
              <a:t>LBNF/DUNE </a:t>
            </a:r>
            <a:r>
              <a:rPr lang="fr" dirty="0">
                <a:solidFill>
                  <a:schemeClr val="accent5"/>
                </a:solidFill>
              </a:rPr>
              <a:t>aux États-Unis </a:t>
            </a:r>
            <a:r>
              <a:rPr lang="en-US" dirty="0">
                <a:solidFill>
                  <a:schemeClr val="accent5"/>
                </a:solidFill>
              </a:rPr>
              <a:t>:</a:t>
            </a:r>
          </a:p>
        </p:txBody>
      </p:sp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ISOLDE et </a:t>
            </a:r>
            <a:r>
              <a:rPr lang="en-US" dirty="0" err="1">
                <a:solidFill>
                  <a:srgbClr val="FFFF00"/>
                </a:solidFill>
              </a:rPr>
              <a:t>nTOF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8" name="Picture 7"/>
          <p:cNvPicPr preferRelativeResize="0"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3352800" y="46482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0" name="Oval 9"/>
          <p:cNvSpPr/>
          <p:nvPr/>
        </p:nvSpPr>
        <p:spPr bwMode="auto">
          <a:xfrm>
            <a:off x="6934200" y="41529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8B95871A-3680-854D-9564-928D1428F113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A5B04EE-F475-D14B-9092-4C2EEC4D28DF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A3C1D7A-56CE-1346-BCDD-29AC6B13498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46488"/>
            <a:ext cx="10194131" cy="762000"/>
          </a:xfr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Physique nucléaire : ISOLDE et nTOF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13335" y="924560"/>
            <a:ext cx="9829800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99CCFF"/>
                </a:solidFill>
              </a:rPr>
              <a:t>ISOLDE: </a:t>
            </a:r>
            <a:r>
              <a:rPr lang="fr" sz="2000" b="1" dirty="0">
                <a:solidFill>
                  <a:srgbClr val="99CCFF"/>
                </a:solidFill>
              </a:rPr>
              <a:t>faisceaux d’ions radioactifs</a:t>
            </a:r>
            <a:endParaRPr lang="en-US" sz="2000" b="1" dirty="0">
              <a:solidFill>
                <a:srgbClr val="99CCFF"/>
              </a:solidFill>
            </a:endParaRPr>
          </a:p>
          <a:p>
            <a:r>
              <a:rPr lang="en-US" dirty="0">
                <a:solidFill>
                  <a:schemeClr val="accent1"/>
                </a:solidFill>
              </a:rPr>
              <a:t>1000 </a:t>
            </a:r>
            <a:r>
              <a:rPr lang="fr" dirty="0">
                <a:solidFill>
                  <a:schemeClr val="accent1"/>
                </a:solidFill>
              </a:rPr>
              <a:t>nucléides de plus de 75 éléments produits, environ 50 expériences chaque année</a:t>
            </a:r>
            <a:endParaRPr lang="en-US" dirty="0">
              <a:solidFill>
                <a:schemeClr val="accent1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Physique nucléaire 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>
                <a:solidFill>
                  <a:schemeClr val="accent5"/>
                </a:solidFill>
              </a:rPr>
              <a:t>Interactions </a:t>
            </a:r>
            <a:r>
              <a:rPr lang="en-US" i="1" dirty="0" err="1">
                <a:solidFill>
                  <a:schemeClr val="accent5"/>
                </a:solidFill>
              </a:rPr>
              <a:t>fondamentales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Astrophysique</a:t>
            </a:r>
            <a:r>
              <a:rPr lang="en-US" i="1" dirty="0">
                <a:solidFill>
                  <a:schemeClr val="accent5"/>
                </a:solidFill>
              </a:rPr>
              <a:t> </a:t>
            </a:r>
            <a:r>
              <a:rPr lang="en-US" i="1" dirty="0" err="1">
                <a:solidFill>
                  <a:schemeClr val="accent5"/>
                </a:solidFill>
              </a:rPr>
              <a:t>nucléaire</a:t>
            </a:r>
            <a:endParaRPr lang="en-US" i="1" dirty="0">
              <a:solidFill>
                <a:schemeClr val="accent5"/>
              </a:solidFill>
            </a:endParaRPr>
          </a:p>
          <a:p>
            <a:pPr marL="285750" indent="-285750">
              <a:buFont typeface="Arial" charset="0"/>
              <a:buChar char="•"/>
            </a:pPr>
            <a:r>
              <a:rPr lang="en-US" i="1" dirty="0" err="1">
                <a:solidFill>
                  <a:schemeClr val="accent5"/>
                </a:solidFill>
              </a:rPr>
              <a:t>L’Application</a:t>
            </a:r>
            <a:r>
              <a:rPr lang="en-US" i="1" dirty="0">
                <a:solidFill>
                  <a:schemeClr val="accent5"/>
                </a:solidFill>
              </a:rPr>
              <a:t> (</a:t>
            </a: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médicales</a:t>
            </a:r>
            <a:r>
              <a:rPr lang="en-US" i="1" dirty="0">
                <a:solidFill>
                  <a:schemeClr val="accent5"/>
                </a:solidFill>
              </a:rPr>
              <a:t>, p</a:t>
            </a:r>
            <a:r>
              <a:rPr lang="fr" i="1" dirty="0" err="1">
                <a:solidFill>
                  <a:schemeClr val="accent5"/>
                </a:solidFill>
              </a:rPr>
              <a:t>hysique</a:t>
            </a:r>
            <a:r>
              <a:rPr lang="fr" i="1" dirty="0">
                <a:solidFill>
                  <a:schemeClr val="accent5"/>
                </a:solidFill>
              </a:rPr>
              <a:t> du solide</a:t>
            </a:r>
            <a:r>
              <a:rPr lang="en-US" i="1" dirty="0">
                <a:solidFill>
                  <a:schemeClr val="accent5"/>
                </a:solidFill>
              </a:rPr>
              <a:t>)</a:t>
            </a:r>
            <a:endParaRPr lang="en-US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13335" y="2717197"/>
            <a:ext cx="6254435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Plus de 20 matériaux pour les cibles:</a:t>
            </a:r>
            <a:endParaRPr lang="en-US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  </a:t>
            </a:r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carbures, oxydes, métaux solides, </a:t>
            </a: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   métaux en fusion et sels en fusion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 (U, Ta,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Zr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Y, </a:t>
            </a:r>
            <a:r>
              <a:rPr lang="en-US" dirty="0" err="1">
                <a:solidFill>
                  <a:schemeClr val="accent5"/>
                </a:solidFill>
                <a:ea typeface="Arial" charset="0"/>
                <a:cs typeface="Arial" charset="0"/>
              </a:rPr>
              <a:t>Ti</a:t>
            </a:r>
            <a:r>
              <a:rPr lang="en-US" dirty="0">
                <a:solidFill>
                  <a:schemeClr val="accent5"/>
                </a:solidFill>
                <a:ea typeface="Arial" charset="0"/>
                <a:cs typeface="Arial" charset="0"/>
              </a:rPr>
              <a:t>, Si, …)</a:t>
            </a:r>
            <a:endParaRPr lang="en-US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fr" dirty="0">
                <a:solidFill>
                  <a:schemeClr val="accent5"/>
                </a:solidFill>
                <a:ea typeface="Arial" charset="0"/>
                <a:cs typeface="Arial" charset="0"/>
              </a:rPr>
              <a:t>3 types de sources d'ions: surfaces, plasmas, lasers</a:t>
            </a:r>
            <a:endParaRPr lang="en-US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endParaRPr lang="fr" sz="1000" dirty="0">
              <a:solidFill>
                <a:schemeClr val="accent5"/>
              </a:solidFill>
              <a:ea typeface="Arial" charset="0"/>
              <a:cs typeface="Arial" charset="0"/>
            </a:endParaRPr>
          </a:p>
          <a:p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HIE-ISOLDE (</a:t>
            </a:r>
            <a:r>
              <a:rPr lang="fr" dirty="0">
                <a:solidFill>
                  <a:schemeClr val="accent1"/>
                </a:solidFill>
                <a:latin typeface="Calibri" panose="020F0502020204030204" pitchFamily="34" charset="0"/>
              </a:rPr>
              <a:t>post-accélération jusqu'à</a:t>
            </a:r>
            <a:r>
              <a:rPr lang="en-US" dirty="0">
                <a:solidFill>
                  <a:schemeClr val="accent1"/>
                </a:solidFill>
                <a:ea typeface="Arial" charset="0"/>
                <a:cs typeface="Arial" charset="0"/>
              </a:rPr>
              <a:t> 10 MeV/nucleon)</a:t>
            </a:r>
          </a:p>
          <a:p>
            <a:endParaRPr lang="en-US" dirty="0">
              <a:solidFill>
                <a:schemeClr val="accent1"/>
              </a:solidFill>
              <a:ea typeface="Arial" charset="0"/>
              <a:cs typeface="Arial" charset="0"/>
            </a:endParaRPr>
          </a:p>
          <a:p>
            <a:endParaRPr lang="de-AT" dirty="0">
              <a:ea typeface="Arial" charset="0"/>
              <a:cs typeface="Arial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6666" y="4526620"/>
            <a:ext cx="1092146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>
                <a:solidFill>
                  <a:srgbClr val="99CCFF"/>
                </a:solidFill>
              </a:rPr>
              <a:t>nTOF</a:t>
            </a:r>
            <a:r>
              <a:rPr lang="en-US" sz="2000" b="1" dirty="0">
                <a:solidFill>
                  <a:srgbClr val="99CCFF"/>
                </a:solidFill>
              </a:rPr>
              <a:t> (</a:t>
            </a:r>
            <a:r>
              <a:rPr lang="fr" sz="2000" b="1" dirty="0">
                <a:solidFill>
                  <a:srgbClr val="99CCFF"/>
                </a:solidFill>
              </a:rPr>
              <a:t>expérience sur le temps de </a:t>
            </a:r>
            <a:endParaRPr lang="en-US" sz="2000" b="1" dirty="0">
              <a:solidFill>
                <a:srgbClr val="99CCFF"/>
              </a:solidFill>
            </a:endParaRPr>
          </a:p>
          <a:p>
            <a:r>
              <a:rPr lang="en-US" sz="2000" b="1" dirty="0">
                <a:solidFill>
                  <a:srgbClr val="99CCFF"/>
                </a:solidFill>
              </a:rPr>
              <a:t>	</a:t>
            </a:r>
            <a:r>
              <a:rPr lang="fr" sz="2000" b="1" dirty="0">
                <a:solidFill>
                  <a:srgbClr val="99CCFF"/>
                </a:solidFill>
              </a:rPr>
              <a:t>vol des neutrons</a:t>
            </a:r>
            <a:r>
              <a:rPr lang="en-US" sz="2000" b="1" dirty="0">
                <a:solidFill>
                  <a:srgbClr val="99CCFF"/>
                </a:solidFill>
              </a:rPr>
              <a:t>)</a:t>
            </a:r>
          </a:p>
          <a:p>
            <a:r>
              <a:rPr lang="fr" dirty="0">
                <a:solidFill>
                  <a:schemeClr val="accent1"/>
                </a:solidFill>
              </a:rPr>
              <a:t>Mesure de la section efficace des neutrons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</a:rPr>
              <a:t>Astrophysique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Physique nucléaire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Applications médicales</a:t>
            </a:r>
          </a:p>
          <a:p>
            <a:pPr marL="214313" indent="-214313">
              <a:buFont typeface="Arial" charset="0"/>
              <a:buChar char="•"/>
            </a:pPr>
            <a:r>
              <a:rPr lang="fr" i="1" dirty="0">
                <a:solidFill>
                  <a:schemeClr val="accent5"/>
                </a:solidFill>
                <a:ea typeface="Arial" charset="0"/>
                <a:cs typeface="Arial" charset="0"/>
              </a:rPr>
              <a:t>Transmutation des déchets nucléaires</a:t>
            </a:r>
          </a:p>
        </p:txBody>
      </p:sp>
      <p:grpSp>
        <p:nvGrpSpPr>
          <p:cNvPr id="13" name="Group 12"/>
          <p:cNvGrpSpPr/>
          <p:nvPr/>
        </p:nvGrpSpPr>
        <p:grpSpPr>
          <a:xfrm>
            <a:off x="6668106" y="1703963"/>
            <a:ext cx="4729225" cy="2565400"/>
            <a:chOff x="4406537" y="2082462"/>
            <a:chExt cx="4729225" cy="256540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06537" y="2082462"/>
              <a:ext cx="4729225" cy="2565400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382000" y="2209800"/>
              <a:ext cx="71846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AT" sz="1000">
                  <a:solidFill>
                    <a:schemeClr val="accent1"/>
                  </a:solidFill>
                </a:rPr>
                <a:t>MEDICIS</a:t>
              </a:r>
            </a:p>
          </p:txBody>
        </p:sp>
      </p:grpSp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52956" y="4586061"/>
            <a:ext cx="3088786" cy="2046272"/>
          </a:xfrm>
          <a:prstGeom prst="rect">
            <a:avLst/>
          </a:prstGeom>
        </p:spPr>
      </p:pic>
      <p:pic>
        <p:nvPicPr>
          <p:cNvPr id="17" name="Imagen 7" descr="Fig3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39186" y="1654415"/>
            <a:ext cx="3963616" cy="26644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1643" y="4586060"/>
            <a:ext cx="3352800" cy="204627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990600" y="152400"/>
            <a:ext cx="14611349" cy="762000"/>
          </a:xfrm>
        </p:spPr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0989" y="1219201"/>
            <a:ext cx="7730528" cy="5052851"/>
          </a:xfrm>
          <a:prstGeom prst="rect">
            <a:avLst/>
          </a:prstGeom>
        </p:spPr>
      </p:pic>
      <p:sp>
        <p:nvSpPr>
          <p:cNvPr id="5" name="Oval 4"/>
          <p:cNvSpPr/>
          <p:nvPr/>
        </p:nvSpPr>
        <p:spPr bwMode="auto">
          <a:xfrm>
            <a:off x="4343400" y="3810000"/>
            <a:ext cx="1752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 advClick="0" advTm="4000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685800" y="266431"/>
            <a:ext cx="11658600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Physique des antiprotons et des </a:t>
            </a:r>
            <a:r>
              <a:rPr lang="en-US" dirty="0" err="1">
                <a:solidFill>
                  <a:srgbClr val="FFFF00"/>
                </a:solidFill>
              </a:rPr>
              <a:t>antihydrogènes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30917" y="990600"/>
            <a:ext cx="11175076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2000" dirty="0">
                <a:solidFill>
                  <a:srgbClr val="99CCFF"/>
                </a:solidFill>
                <a:ea typeface="Arial" charset="0"/>
                <a:cs typeface="Arial" charset="0"/>
              </a:rPr>
              <a:t>Comparaison matière-antimatière</a:t>
            </a:r>
          </a:p>
          <a:p>
            <a:pPr marL="285750" indent="-285750">
              <a:buFont typeface="Arial" charset="0"/>
              <a:buChar char="•"/>
            </a:pPr>
            <a:r>
              <a:rPr lang="fr-CH" dirty="0">
                <a:solidFill>
                  <a:schemeClr val="accent1"/>
                </a:solidFill>
                <a:ea typeface="Arial" charset="0"/>
                <a:cs typeface="Arial" charset="0"/>
              </a:rPr>
              <a:t>Test l’invariance de CPT, la sym</a:t>
            </a:r>
            <a:r>
              <a:rPr lang="fr-CH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étrie la plus fondamentale de la théorie relativiste des champs quantiques   </a:t>
            </a:r>
          </a:p>
          <a:p>
            <a:pPr marL="285750" indent="-285750">
              <a:buFont typeface="Arial" charset="0"/>
              <a:buChar char="•"/>
            </a:pPr>
            <a:r>
              <a:rPr lang="fr-CH" dirty="0">
                <a:solidFill>
                  <a:schemeClr val="accent1"/>
                </a:solidFill>
                <a:ea typeface="Arial" charset="0"/>
                <a:cs typeface="Arial" charset="0"/>
              </a:rPr>
              <a:t>Test du principe d’</a:t>
            </a:r>
            <a:r>
              <a:rPr lang="fr-CH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fr-CH" dirty="0">
                <a:solidFill>
                  <a:schemeClr val="accent1"/>
                </a:solidFill>
                <a:ea typeface="Arial" charset="0"/>
                <a:cs typeface="Arial" charset="0"/>
              </a:rPr>
              <a:t>quivalence faible en mesurant le comportement gravitationnel de l’antimati</a:t>
            </a:r>
            <a:r>
              <a:rPr lang="fr-CH" dirty="0">
                <a:solidFill>
                  <a:schemeClr val="accent1"/>
                </a:solidFill>
                <a:latin typeface="Helvetica" charset="0"/>
                <a:ea typeface="Arial" charset="0"/>
                <a:cs typeface="Helvetica" charset="0"/>
              </a:rPr>
              <a:t>è</a:t>
            </a:r>
            <a:r>
              <a:rPr lang="fr-CH" dirty="0">
                <a:solidFill>
                  <a:schemeClr val="accent1"/>
                </a:solidFill>
                <a:ea typeface="Arial" charset="0"/>
                <a:cs typeface="Arial" charset="0"/>
              </a:rPr>
              <a:t>re </a:t>
            </a:r>
          </a:p>
          <a:p>
            <a:pPr marL="285750" indent="-285750">
              <a:buFont typeface="Arial" charset="0"/>
              <a:buChar char="•"/>
            </a:pPr>
            <a:r>
              <a:rPr lang="fr-CH" dirty="0">
                <a:solidFill>
                  <a:schemeClr val="accent1"/>
                </a:solidFill>
                <a:ea typeface="Arial" charset="0"/>
                <a:cs typeface="Arial" charset="0"/>
              </a:rPr>
              <a:t>Mesures de syst</a:t>
            </a:r>
            <a:r>
              <a:rPr lang="fr-CH" dirty="0">
                <a:solidFill>
                  <a:schemeClr val="accent1"/>
                </a:solidFill>
                <a:latin typeface="Helvetica" charset="0"/>
                <a:ea typeface="Arial" charset="0"/>
                <a:cs typeface="Helvetica" charset="0"/>
              </a:rPr>
              <a:t>è</a:t>
            </a:r>
            <a:r>
              <a:rPr lang="fr-CH" dirty="0">
                <a:solidFill>
                  <a:schemeClr val="accent1"/>
                </a:solidFill>
                <a:ea typeface="Arial" charset="0"/>
                <a:cs typeface="Arial" charset="0"/>
              </a:rPr>
              <a:t>mes de type « antihydrog</a:t>
            </a:r>
            <a:r>
              <a:rPr lang="fr-CH" dirty="0">
                <a:solidFill>
                  <a:schemeClr val="accent1"/>
                </a:solidFill>
                <a:latin typeface="Helvetica" charset="0"/>
                <a:ea typeface="Arial" charset="0"/>
                <a:cs typeface="Helvetica" charset="0"/>
              </a:rPr>
              <a:t>è</a:t>
            </a:r>
            <a:r>
              <a:rPr lang="fr-CH" dirty="0">
                <a:solidFill>
                  <a:schemeClr val="accent1"/>
                </a:solidFill>
                <a:ea typeface="Arial" charset="0"/>
                <a:cs typeface="Arial" charset="0"/>
              </a:rPr>
              <a:t>ne » : h</a:t>
            </a:r>
            <a:r>
              <a:rPr lang="fr-CH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fr-CH" dirty="0">
                <a:solidFill>
                  <a:schemeClr val="accent1"/>
                </a:solidFill>
                <a:ea typeface="Arial" charset="0"/>
                <a:cs typeface="Arial" charset="0"/>
              </a:rPr>
              <a:t>lium </a:t>
            </a:r>
            <a:r>
              <a:rPr lang="fr-CH" dirty="0" err="1">
                <a:solidFill>
                  <a:schemeClr val="accent1"/>
                </a:solidFill>
                <a:ea typeface="Arial" charset="0"/>
                <a:cs typeface="Arial" charset="0"/>
              </a:rPr>
              <a:t>antiprotonique</a:t>
            </a:r>
            <a:r>
              <a:rPr lang="fr-CH" dirty="0">
                <a:solidFill>
                  <a:schemeClr val="accent1"/>
                </a:solidFill>
                <a:ea typeface="Arial" charset="0"/>
                <a:cs typeface="Arial" charset="0"/>
              </a:rPr>
              <a:t> hélium, positronium, </a:t>
            </a:r>
            <a:r>
              <a:rPr lang="fr-CH" dirty="0" err="1">
                <a:solidFill>
                  <a:schemeClr val="accent1"/>
                </a:solidFill>
                <a:ea typeface="Arial" charset="0"/>
                <a:cs typeface="Arial" charset="0"/>
              </a:rPr>
              <a:t>protonium</a:t>
            </a:r>
            <a:endParaRPr lang="fr-CH" dirty="0">
              <a:solidFill>
                <a:schemeClr val="accent1"/>
              </a:solidFill>
              <a:ea typeface="Arial" charset="0"/>
              <a:cs typeface="Arial" charset="0"/>
            </a:endParaRPr>
          </a:p>
        </p:txBody>
      </p: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1462302" y="385276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22"/>
          <p:cNvGrpSpPr/>
          <p:nvPr/>
        </p:nvGrpSpPr>
        <p:grpSpPr>
          <a:xfrm>
            <a:off x="8001000" y="2370650"/>
            <a:ext cx="3810000" cy="1861066"/>
            <a:chOff x="4714875" y="1295400"/>
            <a:chExt cx="4429125" cy="2105025"/>
          </a:xfrm>
        </p:grpSpPr>
        <p:pic>
          <p:nvPicPr>
            <p:cNvPr id="5" name="Picture 4" descr="aegis_1.png"/>
            <p:cNvPicPr>
              <a:picLocks noChangeAspect="1"/>
            </p:cNvPicPr>
            <p:nvPr/>
          </p:nvPicPr>
          <p:blipFill>
            <a:blip r:embed="rId3" cstate="screen"/>
            <a:stretch>
              <a:fillRect/>
            </a:stretch>
          </p:blipFill>
          <p:spPr>
            <a:xfrm>
              <a:off x="4714875" y="1295400"/>
              <a:ext cx="4429125" cy="2105025"/>
            </a:xfrm>
            <a:prstGeom prst="rect">
              <a:avLst/>
            </a:prstGeom>
          </p:spPr>
        </p:pic>
        <p:sp>
          <p:nvSpPr>
            <p:cNvPr id="14" name="TextBox 13"/>
            <p:cNvSpPr txBox="1"/>
            <p:nvPr/>
          </p:nvSpPr>
          <p:spPr>
            <a:xfrm>
              <a:off x="85344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 Antimatter" pitchFamily="18" charset="0"/>
                </a:rPr>
                <a:t>H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4876800" y="2971800"/>
              <a:ext cx="408477" cy="41774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H</a:t>
              </a:r>
            </a:p>
          </p:txBody>
        </p:sp>
        <p:cxnSp>
          <p:nvCxnSpPr>
            <p:cNvPr id="18" name="Straight Connector 17"/>
            <p:cNvCxnSpPr/>
            <p:nvPr/>
          </p:nvCxnSpPr>
          <p:spPr>
            <a:xfrm>
              <a:off x="8637029" y="3032144"/>
              <a:ext cx="1524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2895600"/>
            <a:ext cx="4080216" cy="33841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30917" y="2474932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AT" dirty="0">
                <a:solidFill>
                  <a:schemeClr val="accent5"/>
                </a:solidFill>
              </a:rPr>
              <a:t>Le d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>
                <a:solidFill>
                  <a:schemeClr val="accent5"/>
                </a:solidFill>
              </a:rPr>
              <a:t>c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>
                <a:solidFill>
                  <a:schemeClr val="accent5"/>
                </a:solidFill>
              </a:rPr>
              <a:t>l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é</a:t>
            </a:r>
            <a:r>
              <a:rPr lang="de-AT" dirty="0" err="1">
                <a:solidFill>
                  <a:schemeClr val="accent5"/>
                </a:solidFill>
              </a:rPr>
              <a:t>rateur</a:t>
            </a:r>
            <a:r>
              <a:rPr lang="de-AT" dirty="0">
                <a:solidFill>
                  <a:schemeClr val="accent5"/>
                </a:solidFill>
              </a:rPr>
              <a:t> </a:t>
            </a:r>
            <a:r>
              <a:rPr lang="de-AT" dirty="0" err="1">
                <a:solidFill>
                  <a:schemeClr val="accent5"/>
                </a:solidFill>
              </a:rPr>
              <a:t>d‘antiprotons</a:t>
            </a:r>
            <a:r>
              <a:rPr lang="de-AT" dirty="0">
                <a:solidFill>
                  <a:schemeClr val="accent5"/>
                </a:solidFill>
              </a:rPr>
              <a:t> (AD) : </a:t>
            </a:r>
            <a:r>
              <a:rPr lang="de-AT" dirty="0" err="1">
                <a:solidFill>
                  <a:schemeClr val="accent5"/>
                </a:solidFill>
              </a:rPr>
              <a:t>antiprotons</a:t>
            </a:r>
            <a:r>
              <a:rPr lang="de-AT" dirty="0">
                <a:solidFill>
                  <a:schemeClr val="accent5"/>
                </a:solidFill>
              </a:rPr>
              <a:t> </a:t>
            </a:r>
            <a:r>
              <a:rPr lang="fr" dirty="0">
                <a:solidFill>
                  <a:schemeClr val="accent5"/>
                </a:solidFill>
              </a:rPr>
              <a:t>à</a:t>
            </a:r>
            <a:r>
              <a:rPr lang="de-AT" dirty="0">
                <a:solidFill>
                  <a:schemeClr val="accent5"/>
                </a:solidFill>
              </a:rPr>
              <a:t> 5.3 </a:t>
            </a:r>
            <a:r>
              <a:rPr lang="de-AT" dirty="0" err="1">
                <a:solidFill>
                  <a:schemeClr val="accent5"/>
                </a:solidFill>
              </a:rPr>
              <a:t>MeV</a:t>
            </a:r>
            <a:endParaRPr lang="de-AT" dirty="0">
              <a:solidFill>
                <a:schemeClr val="accent5"/>
              </a:solidFill>
            </a:endParaRPr>
          </a:p>
          <a:p>
            <a:endParaRPr lang="de-AT" dirty="0">
              <a:solidFill>
                <a:schemeClr val="accent5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68724" y="3720684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AT">
                <a:solidFill>
                  <a:schemeClr val="accent5"/>
                </a:solidFill>
              </a:rPr>
              <a:t>ELENA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2339366" y="4041898"/>
            <a:ext cx="9260101" cy="2360628"/>
            <a:chOff x="2339366" y="4041898"/>
            <a:chExt cx="9260101" cy="2360628"/>
          </a:xfrm>
        </p:grpSpPr>
        <p:grpSp>
          <p:nvGrpSpPr>
            <p:cNvPr id="11" name="Group 10"/>
            <p:cNvGrpSpPr/>
            <p:nvPr/>
          </p:nvGrpSpPr>
          <p:grpSpPr>
            <a:xfrm>
              <a:off x="2339366" y="4041898"/>
              <a:ext cx="5204434" cy="2236041"/>
              <a:chOff x="2339366" y="4041898"/>
              <a:chExt cx="5204434" cy="2236041"/>
            </a:xfrm>
          </p:grpSpPr>
          <p:pic>
            <p:nvPicPr>
              <p:cNvPr id="20" name="Picture 19"/>
              <p:cNvPicPr>
                <a:picLocks noChangeAspect="1"/>
              </p:cNvPicPr>
              <p:nvPr/>
            </p:nvPicPr>
            <p:blipFill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83339" y="4267200"/>
                <a:ext cx="2960461" cy="2010739"/>
              </a:xfrm>
              <a:prstGeom prst="rect">
                <a:avLst/>
              </a:prstGeom>
            </p:spPr>
          </p:pic>
          <p:cxnSp>
            <p:nvCxnSpPr>
              <p:cNvPr id="9" name="Straight Arrow Connector 8"/>
              <p:cNvCxnSpPr/>
              <p:nvPr/>
            </p:nvCxnSpPr>
            <p:spPr bwMode="auto">
              <a:xfrm flipH="1" flipV="1">
                <a:off x="2339366" y="4041898"/>
                <a:ext cx="2243973" cy="258001"/>
              </a:xfrm>
              <a:prstGeom prst="straightConnector1">
                <a:avLst/>
              </a:prstGeom>
              <a:solidFill>
                <a:schemeClr val="accent1"/>
              </a:solidFill>
              <a:ln w="762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triangle"/>
              </a:ln>
              <a:effectLst/>
            </p:spPr>
          </p:cxnSp>
        </p:grpSp>
        <p:sp>
          <p:nvSpPr>
            <p:cNvPr id="6" name="TextBox 5"/>
            <p:cNvSpPr txBox="1"/>
            <p:nvPr/>
          </p:nvSpPr>
          <p:spPr>
            <a:xfrm>
              <a:off x="7597409" y="4648200"/>
              <a:ext cx="4002058" cy="175432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solidFill>
                    <a:schemeClr val="accent5"/>
                  </a:solidFill>
                </a:rPr>
                <a:t>En mettant en service ELENA </a:t>
              </a:r>
            </a:p>
            <a:p>
              <a:r>
                <a:rPr lang="fr-CH" dirty="0">
                  <a:solidFill>
                    <a:schemeClr val="accent5"/>
                  </a:solidFill>
                </a:rPr>
                <a:t>Antiprotons à tr</a:t>
              </a:r>
              <a:r>
                <a:rPr lang="fr-CH" dirty="0">
                  <a:solidFill>
                    <a:schemeClr val="accent1"/>
                  </a:solidFill>
                  <a:latin typeface="Helvetica" charset="0"/>
                  <a:cs typeface="Helvetica" charset="0"/>
                </a:rPr>
                <a:t>è</a:t>
              </a:r>
              <a:r>
                <a:rPr lang="fr-CH" dirty="0">
                  <a:solidFill>
                    <a:schemeClr val="accent5"/>
                  </a:solidFill>
                </a:rPr>
                <a:t>s basse </a:t>
              </a:r>
              <a:r>
                <a:rPr lang="fr-CH" dirty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fr-CH" dirty="0">
                  <a:solidFill>
                    <a:schemeClr val="accent5"/>
                  </a:solidFill>
                </a:rPr>
                <a:t>nergie</a:t>
              </a:r>
            </a:p>
            <a:p>
              <a:r>
                <a:rPr lang="fr-CH" dirty="0">
                  <a:solidFill>
                    <a:schemeClr val="accent5"/>
                  </a:solidFill>
                </a:rPr>
                <a:t>à 100 keV</a:t>
              </a:r>
            </a:p>
            <a:p>
              <a:r>
                <a:rPr lang="fr-CH" dirty="0">
                  <a:solidFill>
                    <a:schemeClr val="accent5"/>
                  </a:solidFill>
                </a:rPr>
                <a:t> →10-100 x plus grande efficacit</a:t>
              </a:r>
              <a:r>
                <a:rPr lang="fr-CH" dirty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fr-CH" dirty="0">
                  <a:solidFill>
                    <a:schemeClr val="accent5"/>
                  </a:solidFill>
                </a:rPr>
                <a:t> de </a:t>
              </a:r>
            </a:p>
            <a:p>
              <a:r>
                <a:rPr lang="fr-CH" dirty="0">
                  <a:solidFill>
                    <a:schemeClr val="accent5"/>
                  </a:solidFill>
                </a:rPr>
                <a:t>     pi</a:t>
              </a:r>
              <a:r>
                <a:rPr lang="fr-CH" dirty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fr-CH" dirty="0">
                  <a:solidFill>
                    <a:schemeClr val="accent5"/>
                  </a:solidFill>
                </a:rPr>
                <a:t>geage</a:t>
              </a:r>
            </a:p>
            <a:p>
              <a:r>
                <a:rPr lang="fr-CH" dirty="0">
                  <a:solidFill>
                    <a:schemeClr val="accent5"/>
                  </a:solidFill>
                </a:rPr>
                <a:t> → Ex</a:t>
              </a:r>
              <a:r>
                <a:rPr lang="fr-CH" dirty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fr-CH" dirty="0">
                  <a:solidFill>
                    <a:schemeClr val="accent5"/>
                  </a:solidFill>
                </a:rPr>
                <a:t>cution parallèle d’exp</a:t>
              </a:r>
              <a:r>
                <a:rPr lang="fr-CH" dirty="0">
                  <a:solidFill>
                    <a:schemeClr val="accent1"/>
                  </a:solidFill>
                  <a:latin typeface="Helvetica" charset="0"/>
                  <a:ea typeface="Helvetica" charset="0"/>
                  <a:cs typeface="Helvetica" charset="0"/>
                </a:rPr>
                <a:t>é</a:t>
              </a:r>
              <a:r>
                <a:rPr lang="fr-CH" dirty="0">
                  <a:solidFill>
                    <a:schemeClr val="accent5"/>
                  </a:solidFill>
                </a:rPr>
                <a:t>riences</a:t>
              </a:r>
              <a:endParaRPr lang="fr-CH" dirty="0"/>
            </a:p>
          </p:txBody>
        </p:sp>
      </p:grpSp>
    </p:spTree>
    <p:extLst>
      <p:ext uri="{BB962C8B-B14F-4D97-AF65-F5344CB8AC3E}">
        <p14:creationId xmlns:p14="http://schemas.microsoft.com/office/powerpoint/2010/main" val="170621553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905000" y="274638"/>
            <a:ext cx="8457992" cy="563562"/>
          </a:xfrm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rgbClr val="FFFF00"/>
                </a:solidFill>
              </a:rPr>
              <a:t>Antiproton &amp; </a:t>
            </a:r>
            <a:r>
              <a:rPr lang="en-US" dirty="0" err="1">
                <a:solidFill>
                  <a:srgbClr val="FFFF00"/>
                </a:solidFill>
              </a:rPr>
              <a:t>Antihydrogen</a:t>
            </a:r>
            <a:r>
              <a:rPr lang="en-US" dirty="0">
                <a:solidFill>
                  <a:srgbClr val="FFFF00"/>
                </a:solidFill>
              </a:rPr>
              <a:t> Physics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979404" y="914400"/>
            <a:ext cx="4523290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" sz="2400" dirty="0">
                <a:solidFill>
                  <a:schemeClr val="accent1"/>
                </a:solidFill>
                <a:latin typeface="Calibri" panose="020F0502020204030204" pitchFamily="34" charset="0"/>
              </a:rPr>
              <a:t>Comparaison matière-antimatière</a:t>
            </a:r>
          </a:p>
          <a:p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Relation fondamentale dans la théorie </a:t>
            </a:r>
            <a:br>
              <a:rPr lang="en-US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" sz="2000" i="1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actuelle de la physique:</a:t>
            </a:r>
            <a:r>
              <a:rPr lang="fr" sz="2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m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= m,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  <a:cs typeface="Times New Roman" pitchFamily="18" charset="0"/>
              </a:rPr>
              <a:t>g </a:t>
            </a:r>
            <a:r>
              <a:rPr lang="en-US" sz="2000" i="1" dirty="0">
                <a:solidFill>
                  <a:srgbClr val="FF0000"/>
                </a:solidFill>
                <a:latin typeface="Calibri" panose="020F0502020204030204" pitchFamily="34" charset="0"/>
              </a:rPr>
              <a:t>= g</a:t>
            </a:r>
          </a:p>
          <a:p>
            <a:endParaRPr lang="en-US" sz="2000" dirty="0">
              <a:solidFill>
                <a:schemeClr val="accent1"/>
              </a:solidFill>
              <a:latin typeface="Calibri" panose="020F0502020204030204" pitchFamily="34" charset="0"/>
            </a:endParaRPr>
          </a:p>
        </p:txBody>
      </p:sp>
      <p:cxnSp>
        <p:nvCxnSpPr>
          <p:cNvPr id="37" name="Straight Connector 36"/>
          <p:cNvCxnSpPr/>
          <p:nvPr/>
        </p:nvCxnSpPr>
        <p:spPr>
          <a:xfrm rot="10800000" flipV="1">
            <a:off x="4057648" y="1676402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rot="10800000" flipV="1">
            <a:off x="4724398" y="1676401"/>
            <a:ext cx="76202" cy="1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stCxn id="14" idx="0"/>
            <a:endCxn id="14" idx="0"/>
          </p:cNvCxnSpPr>
          <p:nvPr/>
        </p:nvCxnSpPr>
        <p:spPr>
          <a:xfrm>
            <a:off x="10319302" y="2725096"/>
            <a:ext cx="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7400" y="3124200"/>
            <a:ext cx="2440449" cy="366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8743950" y="3352800"/>
            <a:ext cx="702436" cy="369332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  <a:latin typeface="Calibri" panose="020F0502020204030204" pitchFamily="34" charset="0"/>
              </a:rPr>
              <a:t>AEgIS</a:t>
            </a:r>
            <a:endParaRPr lang="en-GB" dirty="0">
              <a:solidFill>
                <a:schemeClr val="bg1"/>
              </a:solidFill>
              <a:latin typeface="Calibri" panose="020F0502020204030204" pitchFamily="34" charset="0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5630" y="992374"/>
            <a:ext cx="2810756" cy="203678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004804" y="2173513"/>
            <a:ext cx="5298016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6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 expériences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:</a:t>
            </a:r>
          </a:p>
          <a:p>
            <a:endParaRPr lang="en-US" sz="1000" b="1" i="1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ASACUSA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d'atomes exotiques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(hélium </a:t>
            </a:r>
            <a:r>
              <a:rPr lang="fr" dirty="0" err="1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antiprotonique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) et section efficace de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collisions de noyaux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BASE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moment magnétique de l'antiproton </a:t>
            </a: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ALPHA/ALPHA-g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 et gravité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 err="1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AEgIS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spectroscopie, expérience sur l’effet de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la gravité sur l'antimatière 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14313" indent="-214313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GBAR</a:t>
            </a:r>
            <a:r>
              <a:rPr lang="en-US" b="1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expérience sur l’effet de la</a:t>
            </a:r>
          </a:p>
          <a:p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 </a:t>
            </a:r>
            <a:r>
              <a:rPr lang="en-US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   </a:t>
            </a:r>
            <a:r>
              <a:rPr lang="fr" dirty="0">
                <a:solidFill>
                  <a:schemeClr val="accent1"/>
                </a:solidFill>
                <a:latin typeface="Helvetica" charset="0"/>
                <a:ea typeface="Helvetica" charset="0"/>
                <a:cs typeface="Helvetica" charset="0"/>
              </a:rPr>
              <a:t>gravité sur l'antimatière</a:t>
            </a:r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b="1" dirty="0">
                <a:solidFill>
                  <a:srgbClr val="99CCFF"/>
                </a:solidFill>
                <a:latin typeface="Helvetica" charset="0"/>
                <a:ea typeface="Helvetica" charset="0"/>
                <a:cs typeface="Helvetica" charset="0"/>
              </a:rPr>
              <a:t>PUMA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transport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d'antiprotons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de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l'AD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dirty="0" err="1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vers</a:t>
            </a:r>
            <a:r>
              <a:rPr lang="en-US" dirty="0">
                <a:solidFill>
                  <a:schemeClr val="bg1"/>
                </a:solidFill>
                <a:latin typeface="Helvetica" charset="0"/>
                <a:ea typeface="Helvetica" charset="0"/>
                <a:cs typeface="Helvetica" charset="0"/>
              </a:rPr>
              <a:t> ISOLDE</a:t>
            </a:r>
            <a:endParaRPr lang="fr" dirty="0">
              <a:solidFill>
                <a:schemeClr val="bg1"/>
              </a:solidFill>
              <a:latin typeface="Helvetica" charset="0"/>
              <a:ea typeface="Helvetica" charset="0"/>
              <a:cs typeface="Helvetica" charset="0"/>
            </a:endParaRPr>
          </a:p>
          <a:p>
            <a:pPr marL="285750" indent="-285750">
              <a:buFont typeface="Arial" charset="0"/>
              <a:buChar char="•"/>
            </a:pPr>
            <a:endParaRPr lang="en-US" i="1" dirty="0">
              <a:solidFill>
                <a:srgbClr val="FF0000"/>
              </a:solidFill>
              <a:latin typeface="Helvetica" charset="0"/>
              <a:ea typeface="Helvetica" charset="0"/>
              <a:cs typeface="Helvetica" charset="0"/>
            </a:endParaRPr>
          </a:p>
          <a:p>
            <a:endParaRPr lang="en-US" dirty="0">
              <a:solidFill>
                <a:schemeClr val="accent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4977538"/>
            <a:ext cx="2943459" cy="180733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400" y="3124200"/>
            <a:ext cx="2943459" cy="17582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51460" y="3120611"/>
            <a:ext cx="12875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ASACUSA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631576" y="6019800"/>
            <a:ext cx="941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/>
              <a:t>ALPHA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753600" y="3168134"/>
            <a:ext cx="838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>
                <a:solidFill>
                  <a:schemeClr val="accent5"/>
                </a:solidFill>
              </a:rPr>
              <a:t>AEgIS</a:t>
            </a:r>
            <a:endParaRPr lang="en-GB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6367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>
                <a:solidFill>
                  <a:srgbClr val="FFFF00"/>
                </a:solidFill>
              </a:rPr>
              <a:t>PS Hall Est</a:t>
            </a:r>
          </a:p>
        </p:txBody>
      </p:sp>
      <p:pic>
        <p:nvPicPr>
          <p:cNvPr id="7" name="Picture 6"/>
          <p:cNvPicPr preferRelativeResize="0"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4789" y="1173893"/>
            <a:ext cx="7730528" cy="5052851"/>
          </a:xfrm>
          <a:prstGeom prst="rect">
            <a:avLst/>
          </a:prstGeom>
        </p:spPr>
      </p:pic>
      <p:sp>
        <p:nvSpPr>
          <p:cNvPr id="6" name="Oval 5"/>
          <p:cNvSpPr/>
          <p:nvPr/>
        </p:nvSpPr>
        <p:spPr bwMode="auto">
          <a:xfrm>
            <a:off x="8763000" y="4495800"/>
            <a:ext cx="990600" cy="990600"/>
          </a:xfrm>
          <a:prstGeom prst="ellipse">
            <a:avLst/>
          </a:prstGeom>
          <a:noFill/>
          <a:ln w="762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4E6935D-3DF9-FB4B-A77D-2962E6B98023}"/>
              </a:ext>
            </a:extLst>
          </p:cNvPr>
          <p:cNvGrpSpPr/>
          <p:nvPr/>
        </p:nvGrpSpPr>
        <p:grpSpPr>
          <a:xfrm>
            <a:off x="4876800" y="5392579"/>
            <a:ext cx="838200" cy="246221"/>
            <a:chOff x="2743200" y="5638800"/>
            <a:chExt cx="1005840" cy="246221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7FF915C-F3DA-0543-9097-35B693D21ED0}"/>
                </a:ext>
              </a:extLst>
            </p:cNvPr>
            <p:cNvSpPr/>
            <p:nvPr/>
          </p:nvSpPr>
          <p:spPr bwMode="auto">
            <a:xfrm>
              <a:off x="2743200" y="5638800"/>
              <a:ext cx="914400" cy="228600"/>
            </a:xfrm>
            <a:prstGeom prst="rect">
              <a:avLst/>
            </a:prstGeom>
            <a:solidFill>
              <a:schemeClr val="accent1"/>
            </a:solidFill>
            <a:ln w="9525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19" charset="0"/>
                <a:ea typeface="ＭＳ Ｐゴシック" pitchFamily="19" charset="-128"/>
                <a:cs typeface="ＭＳ Ｐゴシック" pitchFamily="19" charset="-128"/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DADF750E-5F04-EF48-9A70-C12F1A250B12}"/>
                </a:ext>
              </a:extLst>
            </p:cNvPr>
            <p:cNvSpPr txBox="1"/>
            <p:nvPr/>
          </p:nvSpPr>
          <p:spPr>
            <a:xfrm>
              <a:off x="2895600" y="5638800"/>
              <a:ext cx="853440" cy="246221"/>
            </a:xfrm>
            <a:prstGeom prst="rect">
              <a:avLst/>
            </a:prstGeom>
            <a:noFill/>
            <a:ln>
              <a:solidFill>
                <a:schemeClr val="accent5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GB" sz="1000" dirty="0">
                  <a:solidFill>
                    <a:srgbClr val="D883FF"/>
                  </a:solidFill>
                </a:rPr>
                <a:t>LINAC 4</a:t>
              </a:r>
            </a:p>
          </p:txBody>
        </p:sp>
      </p:grpSp>
    </p:spTree>
  </p:cSld>
  <p:clrMapOvr>
    <a:masterClrMapping/>
  </p:clrMapOvr>
  <p:transition advClick="0" advTm="4000"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2057400" y="228601"/>
            <a:ext cx="7696200" cy="563563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Physique de l’environnement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399" y="1568995"/>
            <a:ext cx="3765233" cy="3157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" dirty="0">
                <a:solidFill>
                  <a:schemeClr val="accent1"/>
                </a:solidFill>
              </a:rPr>
              <a:t>Nuages créés dans une grande chambre climatique</a:t>
            </a: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  <a:p>
            <a:pPr>
              <a:spcAft>
                <a:spcPts val="600"/>
              </a:spcAft>
            </a:pPr>
            <a:r>
              <a:rPr lang="fr" dirty="0">
                <a:solidFill>
                  <a:schemeClr val="accent1"/>
                </a:solidFill>
              </a:rPr>
              <a:t>Étude de l'influence des aérosols naturels et créés par l'homme sur le développement des nuages, au moyen de rayons cosmiques « simulés » par un faisceau du PS </a:t>
            </a:r>
          </a:p>
          <a:p>
            <a:pPr>
              <a:spcAft>
                <a:spcPts val="600"/>
              </a:spcAft>
            </a:pPr>
            <a:r>
              <a:rPr lang="en-US" dirty="0">
                <a:solidFill>
                  <a:schemeClr val="accent1"/>
                </a:solidFill>
              </a:rPr>
              <a:t> </a:t>
            </a:r>
          </a:p>
          <a:p>
            <a:pPr>
              <a:spcAft>
                <a:spcPts val="600"/>
              </a:spcAft>
            </a:pP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1570865"/>
            <a:ext cx="5607368" cy="37338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20382" y="928817"/>
            <a:ext cx="809292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99CCFF"/>
                </a:solidFill>
              </a:rPr>
              <a:t>CLOUD </a:t>
            </a:r>
            <a:r>
              <a:rPr lang="en-US" dirty="0">
                <a:solidFill>
                  <a:srgbClr val="99CCFF"/>
                </a:solidFill>
              </a:rPr>
              <a:t>- </a:t>
            </a:r>
            <a:r>
              <a:rPr lang="fr" dirty="0">
                <a:solidFill>
                  <a:srgbClr val="99CCFF"/>
                </a:solidFill>
              </a:rPr>
              <a:t>étudie les effets des rayons cosmiques sur la formation des nuages</a:t>
            </a:r>
          </a:p>
          <a:p>
            <a:endParaRPr lang="fr" b="1" dirty="0"/>
          </a:p>
          <a:p>
            <a:endParaRPr lang="de-AT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76300" y="5029200"/>
            <a:ext cx="10058400" cy="15927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Résultat notable de CLOUD : </a:t>
            </a:r>
          </a:p>
          <a:p>
            <a:pPr>
              <a:spcAft>
                <a:spcPts val="0"/>
              </a:spcAft>
            </a:pPr>
            <a:endParaRPr lang="fr" sz="750" dirty="0">
              <a:solidFill>
                <a:srgbClr val="FF0000"/>
              </a:solidFill>
            </a:endParaRP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La formation des nuages était plus importante que ce que l'on pensait pendant l'ère pré-industriel, et elle est influencée par les rayons cosmiques. </a:t>
            </a:r>
          </a:p>
          <a:p>
            <a:pPr>
              <a:spcAft>
                <a:spcPts val="0"/>
              </a:spcAft>
            </a:pPr>
            <a:r>
              <a:rPr lang="fr" dirty="0">
                <a:solidFill>
                  <a:srgbClr val="FF0000"/>
                </a:solidFill>
              </a:rPr>
              <a:t>Ce résultat est important pour réduire les incertitudes dans les modèles climatiques actuels. </a:t>
            </a:r>
          </a:p>
          <a:p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9905263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 bwMode="auto">
          <a:xfrm>
            <a:off x="1981200" y="228600"/>
            <a:ext cx="82296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ctr">
              <a:defRPr/>
            </a:pPr>
            <a:endParaRPr lang="en-US" sz="3200" b="1" i="1" kern="0" dirty="0">
              <a:solidFill>
                <a:srgbClr val="000090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1004751" y="417908"/>
            <a:ext cx="7772400" cy="563563"/>
          </a:xfrm>
          <a:prstGeom prst="rect">
            <a:avLst/>
          </a:prstGeom>
        </p:spPr>
        <p:txBody>
          <a:bodyPr/>
          <a:lstStyle/>
          <a:p>
            <a:r>
              <a:rPr lang="fr" dirty="0">
                <a:solidFill>
                  <a:srgbClr val="FFFF00"/>
                </a:solidFill>
              </a:rPr>
              <a:t>Les futurs accélérateurs</a:t>
            </a:r>
            <a:endParaRPr lang="en-GB" dirty="0">
              <a:solidFill>
                <a:srgbClr val="FFFF00"/>
              </a:solidFill>
            </a:endParaRPr>
          </a:p>
        </p:txBody>
      </p:sp>
      <p:sp>
        <p:nvSpPr>
          <p:cNvPr id="13" name="Content Placeholder 4"/>
          <p:cNvSpPr txBox="1">
            <a:spLocks/>
          </p:cNvSpPr>
          <p:nvPr/>
        </p:nvSpPr>
        <p:spPr bwMode="auto">
          <a:xfrm>
            <a:off x="533400" y="981470"/>
            <a:ext cx="5867400" cy="4821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5000"/>
              <a:buFont typeface="Wingdings" charset="2"/>
              <a:buChar char="n"/>
              <a:defRPr sz="2800">
                <a:solidFill>
                  <a:schemeClr val="tx2"/>
                </a:solidFill>
                <a:latin typeface="+mn-lt"/>
                <a:ea typeface="ＭＳ Ｐゴシック" charset="-128"/>
                <a:cs typeface="ＭＳ Ｐゴシック" charset="-128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SzPct val="70000"/>
              <a:buFont typeface="Wingdings" charset="2"/>
              <a:buChar char="n"/>
              <a:defRPr sz="24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 sz="2000"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SzPct val="85000"/>
              <a:buChar char="•"/>
              <a:defRPr>
                <a:solidFill>
                  <a:schemeClr val="tx2"/>
                </a:solidFill>
                <a:latin typeface="+mn-lt"/>
                <a:ea typeface="ＭＳ Ｐゴシック" pitchFamily="19" charset="-128"/>
              </a:defRPr>
            </a:lvl9pPr>
          </a:lstStyle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r>
              <a:rPr lang="fr-CH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Le LHC et son amélioration en vue d’une plus haute luminosité sont des éléments centraux du programme du CERN pour la ou les prochaines décennies.</a:t>
            </a:r>
            <a:br>
              <a:rPr lang="fr-CH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fr-CH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Mais il faut préparer ce qui viendra après.</a:t>
            </a:r>
          </a:p>
          <a:p>
            <a:pPr marL="0" indent="0">
              <a:spcAft>
                <a:spcPts val="900"/>
              </a:spcAft>
              <a:buClr>
                <a:schemeClr val="accent1"/>
              </a:buClr>
              <a:buSzPct val="100000"/>
              <a:buNone/>
            </a:pPr>
            <a:br>
              <a:rPr lang="fr-CH" sz="10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-CH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Suite à la mise à jour de la stratégie européenne pour la physique des particules en juin 2020, nous poursuivons avec deux études :</a:t>
            </a: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-CH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FCC - Futur accélérateur circulaire </a:t>
            </a:r>
            <a:br>
              <a:rPr lang="fr-CH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</a:br>
            <a:r>
              <a:rPr lang="fr-CH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Étude de faisabilit</a:t>
            </a:r>
            <a:r>
              <a:rPr lang="fr-CH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é</a:t>
            </a:r>
            <a:r>
              <a:rPr lang="fr-CH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sur une machine de 100 km de circonférence </a:t>
            </a:r>
            <a:br>
              <a:rPr lang="fr-CH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</a:br>
            <a:r>
              <a:rPr lang="fr-CH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Éventuellement pour une collisionneur </a:t>
            </a:r>
            <a:r>
              <a:rPr lang="fr-CH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fr-CH" sz="1800" kern="0" baseline="3000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+</a:t>
            </a:r>
            <a:r>
              <a:rPr lang="fr-CH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e</a:t>
            </a:r>
            <a:r>
              <a:rPr lang="fr-CH" sz="1800" kern="0" baseline="3000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-</a:t>
            </a:r>
            <a:r>
              <a:rPr lang="fr-CH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 de premier étape (90-365 </a:t>
            </a:r>
            <a:r>
              <a:rPr lang="fr-CH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GeV</a:t>
            </a:r>
            <a:r>
              <a:rPr lang="fr-CH" sz="1800" kern="0" dirty="0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, usine de Higgs) et suivi par une collisionneur pp à &gt;100 </a:t>
            </a:r>
            <a:r>
              <a:rPr lang="fr-CH" sz="1800" kern="0" dirty="0" err="1">
                <a:solidFill>
                  <a:schemeClr val="tx2">
                    <a:lumMod val="20000"/>
                    <a:lumOff val="80000"/>
                  </a:schemeClr>
                </a:solidFill>
                <a:latin typeface="Calibri" panose="020F0502020204030204" pitchFamily="34" charset="0"/>
              </a:rPr>
              <a:t>TeV</a:t>
            </a:r>
            <a:endParaRPr lang="fr-CH" sz="1800" kern="0" dirty="0">
              <a:solidFill>
                <a:schemeClr val="tx2">
                  <a:lumMod val="20000"/>
                  <a:lumOff val="80000"/>
                </a:schemeClr>
              </a:solidFill>
              <a:latin typeface="Calibri" panose="020F0502020204030204" pitchFamily="34" charset="0"/>
            </a:endParaRPr>
          </a:p>
          <a:p>
            <a:pPr>
              <a:spcAft>
                <a:spcPts val="12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-CH" sz="1800" kern="0" dirty="0">
                <a:solidFill>
                  <a:srgbClr val="FFFF00"/>
                </a:solidFill>
                <a:latin typeface="Calibri" panose="020F0502020204030204" pitchFamily="34" charset="0"/>
              </a:rPr>
              <a:t>La physique au-delà des collisionneurs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-CH" sz="1800" kern="0" dirty="0">
                <a:solidFill>
                  <a:schemeClr val="accent1"/>
                </a:solidFill>
                <a:latin typeface="Calibri" panose="020F0502020204030204" pitchFamily="34" charset="0"/>
              </a:rPr>
              <a:t>       </a:t>
            </a:r>
            <a:r>
              <a:rPr lang="fr-CH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Étude qui explore les perspectives possibles en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-CH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utilisant les parties hors collisionneurs du complexe</a:t>
            </a:r>
          </a:p>
          <a:p>
            <a:pPr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r>
              <a:rPr lang="fr-CH" sz="1800" kern="0" dirty="0">
                <a:solidFill>
                  <a:srgbClr val="99CCFF"/>
                </a:solidFill>
                <a:latin typeface="Calibri" panose="020F0502020204030204" pitchFamily="34" charset="0"/>
              </a:rPr>
              <a:t>       d'accélérateurs du CERN 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None/>
            </a:pPr>
            <a:endParaRPr lang="fr-CH" sz="1000" kern="0" dirty="0">
              <a:solidFill>
                <a:srgbClr val="99CCFF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7000" y="1752600"/>
            <a:ext cx="5549334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486271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 bwMode="auto">
          <a:xfrm>
            <a:off x="1676400" y="149823"/>
            <a:ext cx="99822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fr" sz="3200" kern="0">
                <a:solidFill>
                  <a:srgbClr val="FFFF00"/>
                </a:solidFill>
              </a:rPr>
              <a:t>Le CERN attire des scientifiques du monde entier </a:t>
            </a:r>
            <a:endParaRPr lang="fr" sz="3200" kern="0" dirty="0">
              <a:solidFill>
                <a:srgbClr val="FFFF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EC75A54-C484-B0E9-0B9C-6327FE5DC6F7}"/>
              </a:ext>
            </a:extLst>
          </p:cNvPr>
          <p:cNvSpPr txBox="1"/>
          <p:nvPr/>
        </p:nvSpPr>
        <p:spPr>
          <a:xfrm>
            <a:off x="5285266" y="4966362"/>
            <a:ext cx="6220934" cy="1663038"/>
          </a:xfrm>
          <a:prstGeom prst="rect">
            <a:avLst/>
          </a:prstGeom>
          <a:noFill/>
        </p:spPr>
        <p:txBody>
          <a:bodyPr wrap="square" rtlCol="0" anchor="t" anchorCtr="0">
            <a:noAutofit/>
          </a:bodyPr>
          <a:lstStyle/>
          <a:p>
            <a:r>
              <a:rPr lang="fr-CH" sz="1400" b="1" dirty="0">
                <a:solidFill>
                  <a:schemeClr val="accent1"/>
                </a:solidFill>
              </a:rPr>
              <a:t>Etats et Territoires non-members </a:t>
            </a:r>
            <a:r>
              <a:rPr lang="fr-CH" sz="1400" b="1" dirty="0">
                <a:solidFill>
                  <a:schemeClr val="accent1"/>
                </a:solidFill>
                <a:effectLst/>
                <a:ea typeface="Aptos" panose="020B0004020202020204" pitchFamily="34" charset="0"/>
              </a:rPr>
              <a:t>1317</a:t>
            </a:r>
            <a:r>
              <a:rPr lang="fr-CH" sz="1400" b="1" dirty="0">
                <a:solidFill>
                  <a:schemeClr val="accent1"/>
                </a:solidFill>
                <a:effectLst/>
              </a:rPr>
              <a:t> </a:t>
            </a:r>
          </a:p>
          <a:p>
            <a:r>
              <a:rPr lang="fr-CH" sz="900" b="1" kern="100" dirty="0">
                <a:solidFill>
                  <a:schemeClr val="accent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A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frique du Sud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61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Algérie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Arabie Saoudite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6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Argentine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Arménie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Australie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26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Azerbaïdjan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</a:t>
            </a:r>
          </a:p>
          <a:p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Bahreïn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Canada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fr-CH" sz="900" kern="100" dirty="0">
                <a:solidFill>
                  <a:schemeClr val="accent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206 – 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Chili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45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Chine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414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Colombie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24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Costa Rica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Cuba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Equateur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Egypte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24 </a:t>
            </a:r>
          </a:p>
          <a:p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Géorgie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34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Hong Kong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15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Islande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Indonésie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Iran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14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Irlande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Jordanie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Kazakhstan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</a:t>
            </a:r>
          </a:p>
          <a:p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Koweït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Liban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Madagascar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Malaisie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4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Malte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</a:t>
            </a:r>
            <a:r>
              <a:rPr lang="fr-CH" sz="900" b="1" kern="100" dirty="0">
                <a:solidFill>
                  <a:schemeClr val="accent1"/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e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xique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56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Monténégro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Maroc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18 </a:t>
            </a:r>
          </a:p>
          <a:p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Nouvelle Zélande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Niger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2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Oman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Palestine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Pérou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3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Philippines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République de Corée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168</a:t>
            </a:r>
          </a:p>
          <a:p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Sri Lanka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10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Taïwan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52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Thaïlande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17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Tunisie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Emirats Arabes Unis 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10 – </a:t>
            </a:r>
            <a:r>
              <a:rPr lang="fr-CH" sz="900" b="1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Vietnam</a:t>
            </a:r>
            <a:r>
              <a:rPr lang="fr-CH" sz="900" kern="100" dirty="0">
                <a:solidFill>
                  <a:schemeClr val="accent1"/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</a:t>
            </a:r>
          </a:p>
        </p:txBody>
      </p:sp>
      <p:sp>
        <p:nvSpPr>
          <p:cNvPr id="4" name="ZoneTexte 15">
            <a:extLst>
              <a:ext uri="{FF2B5EF4-FFF2-40B4-BE49-F238E27FC236}">
                <a16:creationId xmlns:a16="http://schemas.microsoft.com/office/drawing/2014/main" id="{A406EC59-2FCF-2F56-0C8E-A93961BF0C06}"/>
              </a:ext>
            </a:extLst>
          </p:cNvPr>
          <p:cNvSpPr txBox="1"/>
          <p:nvPr/>
        </p:nvSpPr>
        <p:spPr>
          <a:xfrm>
            <a:off x="632075" y="3157208"/>
            <a:ext cx="3610458" cy="1035953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fr-CH" sz="14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Etats membres 7438 </a:t>
            </a:r>
            <a:endParaRPr lang="fr-CH" sz="1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Allemagne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1296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Autriche 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86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Belgique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129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Bulgarie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46 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Danemark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47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Espagne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413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Finlande 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88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France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842 </a:t>
            </a:r>
          </a:p>
          <a:p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Grèce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112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Hongrie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80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Israël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74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Italie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1609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Norvège 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77 </a:t>
            </a:r>
          </a:p>
          <a:p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Pays-Bas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167–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Pologne 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322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Portugal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105 </a:t>
            </a:r>
          </a:p>
          <a:p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République Tchèque 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252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Roumanie 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113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Royaume-Uni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950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Serbie 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38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Slovaquie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67 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Suède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 106 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– </a:t>
            </a:r>
            <a:r>
              <a:rPr lang="fr-CH" sz="900" b="1" kern="100" dirty="0">
                <a:solidFill>
                  <a:schemeClr val="tx2">
                    <a:lumMod val="60000"/>
                    <a:lumOff val="40000"/>
                  </a:schemeClr>
                </a:solidFill>
                <a:ea typeface="Aptos" panose="020B0004020202020204" pitchFamily="34" charset="0"/>
                <a:cs typeface="Times New Roman" panose="02020603050405020304" pitchFamily="18" charset="0"/>
              </a:rPr>
              <a:t>Suisse </a:t>
            </a:r>
            <a:r>
              <a:rPr lang="fr-CH" sz="900" kern="100" dirty="0">
                <a:solidFill>
                  <a:schemeClr val="tx2">
                    <a:lumMod val="60000"/>
                    <a:lumOff val="40000"/>
                  </a:schemeClr>
                </a:solidFill>
                <a:effectLst/>
                <a:ea typeface="Aptos" panose="020B0004020202020204" pitchFamily="34" charset="0"/>
                <a:cs typeface="Times New Roman" panose="02020603050405020304" pitchFamily="18" charset="0"/>
              </a:rPr>
              <a:t>419</a:t>
            </a:r>
          </a:p>
        </p:txBody>
      </p:sp>
      <p:sp>
        <p:nvSpPr>
          <p:cNvPr id="6" name="ZoneTexte 15">
            <a:extLst>
              <a:ext uri="{FF2B5EF4-FFF2-40B4-BE49-F238E27FC236}">
                <a16:creationId xmlns:a16="http://schemas.microsoft.com/office/drawing/2014/main" id="{3129EC3D-80EC-2905-8035-D1F7A9EA4D50}"/>
              </a:ext>
            </a:extLst>
          </p:cNvPr>
          <p:cNvSpPr txBox="1"/>
          <p:nvPr/>
        </p:nvSpPr>
        <p:spPr>
          <a:xfrm>
            <a:off x="304800" y="4307403"/>
            <a:ext cx="4490390" cy="1828713"/>
          </a:xfrm>
          <a:prstGeom prst="rect">
            <a:avLst/>
          </a:prstGeom>
          <a:noFill/>
          <a:ln>
            <a:noFill/>
          </a:ln>
        </p:spPr>
        <p:txBody>
          <a:bodyPr wrap="square" lIns="324000" rIns="72000" rtlCol="0">
            <a:noAutofit/>
          </a:bodyPr>
          <a:lstStyle/>
          <a:p>
            <a:r>
              <a:rPr lang="fr-CH" sz="1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Etats membres associés en phase </a:t>
            </a:r>
            <a:r>
              <a:rPr lang="fr-CH" sz="1400" b="1" dirty="0">
                <a:solidFill>
                  <a:schemeClr val="tx2">
                    <a:lumMod val="40000"/>
                    <a:lumOff val="60000"/>
                  </a:schemeClr>
                </a:solidFill>
                <a:ea typeface="Arial" charset="0"/>
                <a:cs typeface="Arial" charset="0"/>
              </a:rPr>
              <a:t>préalable à l’adhésion</a:t>
            </a:r>
            <a:r>
              <a:rPr lang="fr-CH" sz="1400" b="1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 69</a:t>
            </a:r>
            <a:r>
              <a:rPr lang="fr-CH" sz="1400" dirty="0">
                <a:solidFill>
                  <a:schemeClr val="tx2">
                    <a:lumMod val="40000"/>
                    <a:lumOff val="60000"/>
                  </a:schemeClr>
                </a:solidFill>
                <a:latin typeface="Arial" charset="0"/>
                <a:ea typeface="Arial" charset="0"/>
                <a:cs typeface="Arial" charset="0"/>
              </a:rPr>
              <a:t> </a:t>
            </a:r>
          </a:p>
          <a:p>
            <a:r>
              <a:rPr lang="fr-CH" sz="9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Chypre</a:t>
            </a:r>
            <a:r>
              <a:rPr lang="fr-CH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14 – </a:t>
            </a:r>
            <a:r>
              <a:rPr lang="fr-CH" sz="9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Estonie</a:t>
            </a:r>
            <a:r>
              <a:rPr lang="fr-CH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 29 – </a:t>
            </a:r>
            <a:r>
              <a:rPr lang="fr-CH" sz="900" b="1" dirty="0">
                <a:solidFill>
                  <a:schemeClr val="tx2">
                    <a:lumMod val="40000"/>
                    <a:lumOff val="60000"/>
                  </a:schemeClr>
                </a:solidFill>
              </a:rPr>
              <a:t>Slovénie </a:t>
            </a:r>
            <a:r>
              <a:rPr lang="fr-CH" sz="9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26</a:t>
            </a:r>
          </a:p>
          <a:p>
            <a:endParaRPr lang="fr-CH" sz="9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CH" sz="1400" b="1" dirty="0">
                <a:solidFill>
                  <a:schemeClr val="tx2">
                    <a:lumMod val="20000"/>
                    <a:lumOff val="80000"/>
                  </a:schemeClr>
                </a:solidFill>
                <a:latin typeface="Arial" charset="0"/>
                <a:ea typeface="Arial" charset="0"/>
                <a:cs typeface="Arial" charset="0"/>
              </a:rPr>
              <a:t>Etats membres associés 541</a:t>
            </a:r>
          </a:p>
          <a:p>
            <a:r>
              <a:rPr lang="fr-CH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Br</a:t>
            </a:r>
            <a:r>
              <a:rPr lang="fr-CH" sz="900" b="1" dirty="0">
                <a:solidFill>
                  <a:schemeClr val="tx2">
                    <a:lumMod val="20000"/>
                    <a:lumOff val="80000"/>
                  </a:schemeClr>
                </a:solidFill>
                <a:ea typeface="Aptos" panose="020B0004020202020204" pitchFamily="34" charset="0"/>
              </a:rPr>
              <a:t>ésil</a:t>
            </a:r>
            <a:r>
              <a:rPr lang="fr-CH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135 </a:t>
            </a:r>
            <a:r>
              <a:rPr lang="fr-CH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– </a:t>
            </a:r>
            <a:r>
              <a:rPr lang="fr-CH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Croatie</a:t>
            </a:r>
            <a:r>
              <a:rPr lang="fr-CH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37 – </a:t>
            </a:r>
            <a:r>
              <a:rPr lang="fr-CH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Inde </a:t>
            </a:r>
            <a:r>
              <a:rPr lang="fr-CH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145 – </a:t>
            </a:r>
            <a:r>
              <a:rPr lang="fr-CH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Lettonie</a:t>
            </a:r>
            <a:r>
              <a:rPr lang="fr-CH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21 – </a:t>
            </a:r>
            <a:r>
              <a:rPr lang="fr-CH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Lituanie</a:t>
            </a:r>
            <a:r>
              <a:rPr lang="fr-CH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17 – </a:t>
            </a:r>
            <a:r>
              <a:rPr lang="fr-CH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Pakistan</a:t>
            </a:r>
            <a:r>
              <a:rPr lang="fr-CH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30  </a:t>
            </a:r>
            <a:r>
              <a:rPr lang="fr-CH" sz="900" b="1" dirty="0">
                <a:solidFill>
                  <a:schemeClr val="tx2">
                    <a:lumMod val="20000"/>
                    <a:lumOff val="80000"/>
                  </a:schemeClr>
                </a:solidFill>
              </a:rPr>
              <a:t>Turquie</a:t>
            </a:r>
            <a:r>
              <a:rPr lang="fr-CH" sz="900" dirty="0">
                <a:solidFill>
                  <a:schemeClr val="tx2">
                    <a:lumMod val="20000"/>
                    <a:lumOff val="80000"/>
                  </a:schemeClr>
                </a:solidFill>
              </a:rPr>
              <a:t> </a:t>
            </a:r>
            <a:r>
              <a:rPr lang="fr-CH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129 – </a:t>
            </a:r>
            <a:r>
              <a:rPr lang="fr-CH" sz="900" b="1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Ukraine</a:t>
            </a:r>
            <a:r>
              <a:rPr lang="fr-CH" sz="900" dirty="0">
                <a:solidFill>
                  <a:schemeClr val="tx2">
                    <a:lumMod val="20000"/>
                    <a:lumOff val="80000"/>
                  </a:schemeClr>
                </a:solidFill>
                <a:effectLst/>
                <a:ea typeface="Aptos" panose="020B0004020202020204" pitchFamily="34" charset="0"/>
              </a:rPr>
              <a:t> 27</a:t>
            </a:r>
          </a:p>
          <a:p>
            <a:r>
              <a:rPr lang="fr-CH" sz="900" dirty="0">
                <a:solidFill>
                  <a:schemeClr val="accent1"/>
                </a:solidFill>
                <a:effectLst/>
                <a:ea typeface="Aptos" panose="020B0004020202020204" pitchFamily="34" charset="0"/>
              </a:rPr>
              <a:t> </a:t>
            </a:r>
            <a:endParaRPr lang="fr-CH" sz="1400" b="1" dirty="0">
              <a:solidFill>
                <a:schemeClr val="accent1"/>
              </a:solidFill>
              <a:latin typeface="Arial" charset="0"/>
              <a:ea typeface="Arial" charset="0"/>
              <a:cs typeface="Arial" charset="0"/>
            </a:endParaRPr>
          </a:p>
          <a:p>
            <a:r>
              <a:rPr lang="fr-CH" sz="1400" b="1" dirty="0">
                <a:solidFill>
                  <a:srgbClr val="C9E4FF"/>
                </a:solidFill>
                <a:latin typeface="Arial" charset="0"/>
                <a:ea typeface="Arial" charset="0"/>
                <a:cs typeface="Arial" charset="0"/>
              </a:rPr>
              <a:t>Observateurs 3005</a:t>
            </a:r>
            <a:endParaRPr lang="fr-CH" sz="1400" b="1" dirty="0">
              <a:solidFill>
                <a:srgbClr val="C9E4FF"/>
              </a:solidFill>
            </a:endParaRPr>
          </a:p>
          <a:p>
            <a:r>
              <a:rPr lang="fr-CH" sz="900" b="1" dirty="0">
                <a:solidFill>
                  <a:srgbClr val="C9E4FF"/>
                </a:solidFill>
              </a:rPr>
              <a:t>Japon </a:t>
            </a:r>
            <a:r>
              <a:rPr lang="fr-CH" sz="900" dirty="0">
                <a:solidFill>
                  <a:srgbClr val="C9E4FF"/>
                </a:solidFill>
              </a:rPr>
              <a:t>219 – </a:t>
            </a:r>
            <a:r>
              <a:rPr lang="fr-CH" sz="900" b="1" dirty="0">
                <a:solidFill>
                  <a:srgbClr val="C9E4FF"/>
                </a:solidFill>
              </a:rPr>
              <a:t>Russie </a:t>
            </a:r>
            <a:r>
              <a:rPr lang="fr-CH" sz="900" dirty="0">
                <a:solidFill>
                  <a:srgbClr val="C9E4FF"/>
                </a:solidFill>
              </a:rPr>
              <a:t>(suspendu) 779 – </a:t>
            </a:r>
            <a:r>
              <a:rPr lang="fr-CH" sz="900" b="1" dirty="0">
                <a:solidFill>
                  <a:srgbClr val="C9E4FF"/>
                </a:solidFill>
              </a:rPr>
              <a:t>Etats-Unis d’Amérique</a:t>
            </a:r>
            <a:r>
              <a:rPr lang="fr-CH" sz="900" dirty="0">
                <a:solidFill>
                  <a:srgbClr val="C9E4FF"/>
                </a:solidFill>
              </a:rPr>
              <a:t> 2007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D503EF0-C5FA-0311-2AD9-C11770067822}"/>
              </a:ext>
            </a:extLst>
          </p:cNvPr>
          <p:cNvSpPr txBox="1"/>
          <p:nvPr/>
        </p:nvSpPr>
        <p:spPr>
          <a:xfrm>
            <a:off x="304800" y="822136"/>
            <a:ext cx="11582400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CH" sz="1600" b="1" dirty="0">
                <a:solidFill>
                  <a:schemeClr val="accent1"/>
                </a:solidFill>
              </a:rPr>
              <a:t>Répartition des Utilisateurs du CERN par pays d’appartenance de leur </a:t>
            </a:r>
            <a:r>
              <a:rPr lang="fr-CH" sz="1600" b="1" dirty="0" err="1">
                <a:solidFill>
                  <a:schemeClr val="accent1"/>
                </a:solidFill>
              </a:rPr>
              <a:t>institute</a:t>
            </a:r>
            <a:r>
              <a:rPr lang="fr-CH" sz="1600" b="1" dirty="0">
                <a:solidFill>
                  <a:schemeClr val="accent1"/>
                </a:solidFill>
              </a:rPr>
              <a:t> d’origine au 31 décembre 2023</a:t>
            </a:r>
          </a:p>
        </p:txBody>
      </p:sp>
      <p:sp>
        <p:nvSpPr>
          <p:cNvPr id="13" name="ZoneTexte 9">
            <a:extLst>
              <a:ext uri="{FF2B5EF4-FFF2-40B4-BE49-F238E27FC236}">
                <a16:creationId xmlns:a16="http://schemas.microsoft.com/office/drawing/2014/main" id="{AFE1F59A-8F9A-8CEB-8F50-2158DC803330}"/>
              </a:ext>
            </a:extLst>
          </p:cNvPr>
          <p:cNvSpPr txBox="1"/>
          <p:nvPr/>
        </p:nvSpPr>
        <p:spPr bwMode="auto">
          <a:xfrm>
            <a:off x="632076" y="1897793"/>
            <a:ext cx="2716090" cy="1035903"/>
          </a:xfrm>
          <a:prstGeom prst="rect">
            <a:avLst/>
          </a:prstGeom>
          <a:solidFill>
            <a:srgbClr val="FFFF00"/>
          </a:solidFill>
        </p:spPr>
        <p:txBody>
          <a:bodyPr wrap="none" anchor="ctr" anchorCtr="0"/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fr-CH" sz="1300" dirty="0">
                <a:solidFill>
                  <a:schemeClr val="tx2"/>
                </a:solidFill>
              </a:rPr>
              <a:t>Diversité géographique et culturelle</a:t>
            </a:r>
          </a:p>
          <a:p>
            <a:pPr algn="ctr"/>
            <a:r>
              <a:rPr lang="fr-CH" sz="1300" dirty="0">
                <a:solidFill>
                  <a:schemeClr val="tx2"/>
                </a:solidFill>
              </a:rPr>
              <a:t>Utilisateurs de </a:t>
            </a:r>
            <a:r>
              <a:rPr lang="fr-CH" sz="1300" b="1" dirty="0">
                <a:solidFill>
                  <a:schemeClr val="tx2"/>
                </a:solidFill>
              </a:rPr>
              <a:t>110</a:t>
            </a:r>
            <a:r>
              <a:rPr lang="fr-CH" sz="1300" dirty="0">
                <a:solidFill>
                  <a:schemeClr val="tx2"/>
                </a:solidFill>
              </a:rPr>
              <a:t> </a:t>
            </a:r>
            <a:r>
              <a:rPr lang="fr-CH" sz="1300" b="1" dirty="0">
                <a:solidFill>
                  <a:schemeClr val="tx2"/>
                </a:solidFill>
              </a:rPr>
              <a:t>nationalités</a:t>
            </a:r>
          </a:p>
          <a:p>
            <a:pPr algn="ctr"/>
            <a:r>
              <a:rPr lang="en-US" sz="1300" b="1" dirty="0">
                <a:solidFill>
                  <a:schemeClr val="tx2"/>
                </a:solidFill>
                <a:effectLst>
                  <a:outerShdw sx="1000" sy="1000" algn="ctr" rotWithShape="0">
                    <a:schemeClr val="tx1"/>
                  </a:outerShdw>
                </a:effectLst>
              </a:rPr>
              <a:t>22,5 </a:t>
            </a:r>
            <a:r>
              <a:rPr lang="fr-CH" sz="1300" b="1" dirty="0">
                <a:solidFill>
                  <a:schemeClr val="tx2"/>
                </a:solidFill>
              </a:rPr>
              <a:t>% de femmes</a:t>
            </a:r>
            <a:endParaRPr lang="fr-CH" sz="1300" dirty="0">
              <a:solidFill>
                <a:schemeClr val="tx2"/>
              </a:solidFill>
            </a:endParaRP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1D5091E-B284-A3EA-108D-B290C68F92EA}"/>
              </a:ext>
            </a:extLst>
          </p:cNvPr>
          <p:cNvGrpSpPr/>
          <p:nvPr/>
        </p:nvGrpSpPr>
        <p:grpSpPr>
          <a:xfrm>
            <a:off x="918930" y="1534208"/>
            <a:ext cx="2121341" cy="306464"/>
            <a:chOff x="905973" y="1917679"/>
            <a:chExt cx="2121341" cy="306464"/>
          </a:xfrm>
          <a:noFill/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68A1C1F0-062D-B178-7C4F-864466AEACB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bright="70000" contrast="-70000"/>
            </a:blip>
            <a:stretch>
              <a:fillRect/>
            </a:stretch>
          </p:blipFill>
          <p:spPr>
            <a:xfrm>
              <a:off x="905973" y="1917679"/>
              <a:ext cx="1050150" cy="306464"/>
            </a:xfrm>
            <a:prstGeom prst="rect">
              <a:avLst/>
            </a:prstGeom>
            <a:grpFill/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C7740A91-A0C0-1D97-5969-97EA51DFB8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lum bright="70000" contrast="-70000"/>
            </a:blip>
            <a:stretch>
              <a:fillRect/>
            </a:stretch>
          </p:blipFill>
          <p:spPr>
            <a:xfrm>
              <a:off x="1977164" y="1917679"/>
              <a:ext cx="1050150" cy="306464"/>
            </a:xfrm>
            <a:prstGeom prst="rect">
              <a:avLst/>
            </a:prstGeom>
            <a:grpFill/>
          </p:spPr>
        </p:pic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6AA5F447-C441-9B86-A6BF-6B7C60DFDB3A}"/>
              </a:ext>
            </a:extLst>
          </p:cNvPr>
          <p:cNvPicPr>
            <a:picLocks noChangeAspect="1"/>
          </p:cNvPicPr>
          <p:nvPr/>
        </p:nvPicPr>
        <p:blipFill>
          <a:blip r:embed="rId3">
            <a:biLevel thresh="25000"/>
          </a:blip>
          <a:stretch>
            <a:fillRect/>
          </a:stretch>
        </p:blipFill>
        <p:spPr>
          <a:xfrm>
            <a:off x="5029641" y="1313232"/>
            <a:ext cx="5613400" cy="35814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71302150-B86F-4021-146D-62ACD5B4EA71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alphaModFix amt="89000"/>
          </a:blip>
          <a:srcRect/>
          <a:stretch/>
        </p:blipFill>
        <p:spPr>
          <a:xfrm>
            <a:off x="6481809" y="1644265"/>
            <a:ext cx="5405391" cy="3306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176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0338" y="228600"/>
            <a:ext cx="7815262" cy="762000"/>
          </a:xfrm>
        </p:spPr>
        <p:txBody>
          <a:bodyPr/>
          <a:lstStyle/>
          <a:p>
            <a:pPr algn="ctr"/>
            <a:r>
              <a:rPr lang="fr" dirty="0">
                <a:solidFill>
                  <a:srgbClr val="FFFF00"/>
                </a:solidFill>
              </a:rPr>
              <a:t>En bref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143000"/>
            <a:ext cx="9601200" cy="5029200"/>
          </a:xfrm>
        </p:spPr>
        <p:txBody>
          <a:bodyPr/>
          <a:lstStyle/>
          <a:p>
            <a:pPr marL="342900" lvl="1" indent="0"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programme scientifique du CERN :</a:t>
            </a:r>
          </a:p>
          <a:p>
            <a:pPr marL="0" indent="0" algn="ctr">
              <a:buClr>
                <a:schemeClr val="accent1"/>
              </a:buClr>
              <a:buSzPct val="100000"/>
              <a:buNone/>
            </a:pPr>
            <a:endParaRPr lang="en-US" sz="2000" dirty="0">
              <a:solidFill>
                <a:schemeClr val="accent1"/>
              </a:solidFill>
            </a:endParaRP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Est riche et varié</a:t>
            </a:r>
          </a:p>
          <a:p>
            <a:pPr lvl="1">
              <a:spcAft>
                <a:spcPts val="45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Couvre une vaste gamme d'énergies, de la physique atomique à la frontière des plus hautes énergies</a:t>
            </a:r>
          </a:p>
          <a:p>
            <a:pPr lvl="1">
              <a:spcAft>
                <a:spcPts val="60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</a:pPr>
            <a:r>
              <a:rPr lang="fr" dirty="0">
                <a:solidFill>
                  <a:schemeClr val="tx2">
                    <a:lumMod val="20000"/>
                    <a:lumOff val="80000"/>
                  </a:schemeClr>
                </a:solidFill>
              </a:rPr>
              <a:t>S'engage activement pour le transfert de technologies et l'éducation, et est pertinent pour proposer des solutions à des problèmes de société (technologies de l'information, santé, climat, énergie, etc.)</a:t>
            </a:r>
            <a:br>
              <a:rPr lang="en-US" dirty="0">
                <a:solidFill>
                  <a:schemeClr val="tx2">
                    <a:lumMod val="20000"/>
                    <a:lumOff val="80000"/>
                  </a:schemeClr>
                </a:solidFill>
              </a:rPr>
            </a:br>
            <a:endParaRPr lang="en-US" sz="1400" dirty="0">
              <a:solidFill>
                <a:schemeClr val="accent1"/>
              </a:solidFill>
            </a:endParaRPr>
          </a:p>
          <a:p>
            <a:pPr marL="457200" lvl="1" indent="0">
              <a:spcAft>
                <a:spcPts val="600"/>
              </a:spcAft>
              <a:buClr>
                <a:schemeClr val="accent1"/>
              </a:buClr>
              <a:buSzPct val="100000"/>
              <a:buNone/>
            </a:pPr>
            <a:r>
              <a:rPr lang="fr" dirty="0">
                <a:solidFill>
                  <a:schemeClr val="accent1"/>
                </a:solidFill>
              </a:rPr>
              <a:t>Le succès du CERN s’est construit sur son personnel </a:t>
            </a:r>
            <a:endParaRPr lang="en-US" dirty="0">
              <a:solidFill>
                <a:schemeClr val="accent1"/>
              </a:solidFill>
            </a:endParaRPr>
          </a:p>
          <a:p>
            <a:pPr marL="342900" lvl="1" indent="0">
              <a:spcAft>
                <a:spcPts val="450"/>
              </a:spcAft>
              <a:buClr>
                <a:schemeClr val="accent1"/>
              </a:buClr>
              <a:buSzPct val="100000"/>
              <a:buNone/>
            </a:pPr>
            <a:br>
              <a:rPr lang="en-US" sz="1400" dirty="0">
                <a:solidFill>
                  <a:schemeClr val="accent1"/>
                </a:solidFill>
              </a:rPr>
            </a:br>
            <a:r>
              <a:rPr lang="fr" dirty="0">
                <a:solidFill>
                  <a:srgbClr val="FF0000"/>
                </a:solidFill>
              </a:rPr>
              <a:t>Bienvenue dans l'aventure ! </a:t>
            </a:r>
            <a:r>
              <a:rPr lang="fr" i="1" dirty="0" err="1">
                <a:solidFill>
                  <a:srgbClr val="FF0000"/>
                </a:solidFill>
              </a:rPr>
              <a:t>Welcome</a:t>
            </a:r>
            <a:r>
              <a:rPr lang="fr" i="1" dirty="0">
                <a:solidFill>
                  <a:srgbClr val="FF00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2133599"/>
            <a:ext cx="4800600" cy="298812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1000" y="914400"/>
            <a:ext cx="3619500" cy="36195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979203" y="5121728"/>
            <a:ext cx="414248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/>
              <a:t>Merci de </a:t>
            </a:r>
            <a:r>
              <a:rPr lang="en-GB" sz="2800" dirty="0" err="1"/>
              <a:t>votre</a:t>
            </a:r>
            <a:r>
              <a:rPr lang="en-GB" sz="2800" dirty="0"/>
              <a:t> attention !</a:t>
            </a:r>
          </a:p>
        </p:txBody>
      </p:sp>
    </p:spTree>
    <p:extLst>
      <p:ext uri="{BB962C8B-B14F-4D97-AF65-F5344CB8AC3E}">
        <p14:creationId xmlns:p14="http://schemas.microsoft.com/office/powerpoint/2010/main" val="10275042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1027"/>
          <p:cNvSpPr>
            <a:spLocks noGrp="1" noChangeArrowheads="1"/>
          </p:cNvSpPr>
          <p:nvPr>
            <p:ph type="title" idx="4294967295"/>
          </p:nvPr>
        </p:nvSpPr>
        <p:spPr>
          <a:xfrm>
            <a:off x="3702413" y="228600"/>
            <a:ext cx="6705600" cy="685800"/>
          </a:xfrm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  <p:txBody>
          <a:bodyPr anchor="ctr"/>
          <a:lstStyle/>
          <a:p>
            <a:pPr eaLnBrk="1" hangingPunct="1">
              <a:defRPr/>
            </a:pPr>
            <a:r>
              <a:rPr lang="fr" dirty="0">
                <a:solidFill>
                  <a:srgbClr val="FCF933"/>
                </a:solidFill>
              </a:rPr>
              <a:t>Les missions du CERN</a:t>
            </a:r>
            <a:endParaRPr lang="en-GB" dirty="0">
              <a:solidFill>
                <a:srgbClr val="FFFF00"/>
              </a:solidFill>
              <a:effectLst>
                <a:outerShdw blurRad="38100" dist="38100" dir="2700000">
                  <a:srgbClr val="000000"/>
                </a:outerShdw>
              </a:effectLst>
              <a:ea typeface="+mj-ea"/>
              <a:cs typeface="+mj-cs"/>
            </a:endParaRPr>
          </a:p>
        </p:txBody>
      </p:sp>
      <p:sp>
        <p:nvSpPr>
          <p:cNvPr id="37892" name="Rectangle 1028"/>
          <p:cNvSpPr>
            <a:spLocks noGrp="1" noChangeArrowheads="1"/>
          </p:cNvSpPr>
          <p:nvPr>
            <p:ph type="body" idx="4294967295"/>
          </p:nvPr>
        </p:nvSpPr>
        <p:spPr>
          <a:xfrm>
            <a:off x="702768" y="1524000"/>
            <a:ext cx="7206432" cy="5181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-CH" sz="2400" dirty="0">
                <a:solidFill>
                  <a:srgbClr val="FCF933"/>
                </a:solidFill>
              </a:rPr>
              <a:t>Repousser </a:t>
            </a:r>
            <a:r>
              <a:rPr lang="fr-CH" sz="2400" dirty="0">
                <a:solidFill>
                  <a:srgbClr val="FFFFFF"/>
                </a:solidFill>
              </a:rPr>
              <a:t>les limites de la connaissance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fr-CH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fr-CH" sz="1600" dirty="0">
                <a:solidFill>
                  <a:srgbClr val="FFFFFF"/>
                </a:solidFill>
              </a:rPr>
              <a:t>Étudier la structure de la matière aux échelles les plus petites et aux énergies les plus élevées... À quoi ressemblait la matière pendant les premiers instants de l'Univers ?</a:t>
            </a: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fr-CH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-CH" sz="2400" dirty="0">
                <a:solidFill>
                  <a:srgbClr val="FCF933"/>
                </a:solidFill>
              </a:rPr>
              <a:t>Développer</a:t>
            </a:r>
            <a:r>
              <a:rPr lang="fr-CH" sz="2400" dirty="0">
                <a:solidFill>
                  <a:srgbClr val="FFFFFF"/>
                </a:solidFill>
              </a:rPr>
              <a:t> de nouvelles technologies pour les accélérateurs et les détecteurs</a:t>
            </a:r>
          </a:p>
          <a:p>
            <a:pPr eaLnBrk="1" hangingPunct="1">
              <a:lnSpc>
                <a:spcPct val="90000"/>
              </a:lnSpc>
              <a:buClrTx/>
              <a:buNone/>
              <a:defRPr/>
            </a:pPr>
            <a:r>
              <a:rPr lang="fr-CH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	</a:t>
            </a:r>
            <a:r>
              <a:rPr lang="fr-CH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Avantages pour la soci</a:t>
            </a:r>
            <a:r>
              <a:rPr lang="fr-CH" sz="1600" dirty="0">
                <a:solidFill>
                  <a:srgbClr val="FFFFFF"/>
                </a:solidFill>
              </a:rPr>
              <a:t>é</a:t>
            </a:r>
            <a:r>
              <a:rPr lang="fr-CH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</a:t>
            </a:r>
            <a:r>
              <a:rPr lang="fr-CH" sz="1600" dirty="0">
                <a:solidFill>
                  <a:srgbClr val="FFFFFF"/>
                </a:solidFill>
              </a:rPr>
              <a:t>é </a:t>
            </a:r>
            <a:r>
              <a:rPr lang="fr-CH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: p. ex. technologie d’acc</a:t>
            </a:r>
            <a:r>
              <a:rPr lang="fr-CH" sz="1600" dirty="0">
                <a:solidFill>
                  <a:srgbClr val="FFFFFF"/>
                </a:solidFill>
              </a:rPr>
              <a:t>é</a:t>
            </a:r>
            <a:r>
              <a:rPr lang="fr-CH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l</a:t>
            </a:r>
            <a:r>
              <a:rPr lang="fr-CH" sz="1600" dirty="0">
                <a:solidFill>
                  <a:srgbClr val="FFFFFF"/>
                </a:solidFill>
              </a:rPr>
              <a:t>é</a:t>
            </a:r>
            <a:r>
              <a:rPr lang="fr-CH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rateur, d</a:t>
            </a:r>
            <a:r>
              <a:rPr lang="fr-CH" sz="1600" dirty="0">
                <a:solidFill>
                  <a:srgbClr val="FFFFFF"/>
                </a:solidFill>
              </a:rPr>
              <a:t>é</a:t>
            </a:r>
            <a:r>
              <a:rPr lang="fr-CH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tecteurs pour la m</a:t>
            </a:r>
            <a:r>
              <a:rPr lang="fr-CH" sz="1600" dirty="0">
                <a:solidFill>
                  <a:srgbClr val="FFFFFF"/>
                </a:solidFill>
              </a:rPr>
              <a:t>é</a:t>
            </a:r>
            <a:r>
              <a:rPr lang="fr-CH" sz="16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</a:rPr>
              <a:t>decine, </a:t>
            </a:r>
            <a:r>
              <a:rPr lang="fr-CH" sz="1600" dirty="0">
                <a:solidFill>
                  <a:srgbClr val="FFFFFF"/>
                </a:solidFill>
              </a:rPr>
              <a:t>technologies de l'information - le web et la Grille</a:t>
            </a:r>
            <a:endParaRPr lang="fr-CH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</a:endParaRPr>
          </a:p>
          <a:p>
            <a:pPr eaLnBrk="1" hangingPunct="1">
              <a:lnSpc>
                <a:spcPct val="90000"/>
              </a:lnSpc>
              <a:buClrTx/>
              <a:defRPr/>
            </a:pPr>
            <a:endParaRPr lang="fr-CH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-CH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Former</a:t>
            </a:r>
            <a:r>
              <a:rPr lang="fr-CH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-CH" sz="2400" dirty="0">
                <a:solidFill>
                  <a:srgbClr val="FFFFFF"/>
                </a:solidFill>
              </a:rPr>
              <a:t>les scientifiques et ingénieurs de demain</a:t>
            </a: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endParaRPr lang="fr-CH" sz="16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  <a:p>
            <a:pPr eaLnBrk="1" hangingPunct="1">
              <a:lnSpc>
                <a:spcPct val="90000"/>
              </a:lnSpc>
              <a:buClrTx/>
              <a:buFont typeface="Wingdings" charset="2"/>
              <a:buChar char="q"/>
              <a:defRPr/>
            </a:pPr>
            <a:r>
              <a:rPr lang="fr-CH" sz="2400" dirty="0">
                <a:solidFill>
                  <a:srgbClr val="FCF933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Ras</a:t>
            </a:r>
            <a:r>
              <a:rPr lang="fr-CH" sz="2400" dirty="0">
                <a:solidFill>
                  <a:srgbClr val="FCF933"/>
                </a:solidFill>
              </a:rPr>
              <a:t>sembler</a:t>
            </a:r>
            <a:r>
              <a:rPr lang="fr-CH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/>
                  </a:outerShdw>
                </a:effectLst>
                <a:ea typeface="+mn-ea"/>
                <a:cs typeface="+mn-cs"/>
              </a:rPr>
              <a:t> </a:t>
            </a:r>
            <a:r>
              <a:rPr lang="fr-CH" sz="2400" dirty="0">
                <a:solidFill>
                  <a:srgbClr val="FFFFFF"/>
                </a:solidFill>
              </a:rPr>
              <a:t>des personnes de cultures et de pays différents</a:t>
            </a:r>
            <a:endParaRPr lang="fr-CH" sz="2000" dirty="0">
              <a:solidFill>
                <a:srgbClr val="FFFFFF"/>
              </a:solidFill>
              <a:effectLst>
                <a:outerShdw blurRad="50800" dist="38100" dir="2700000" algn="tl" rotWithShape="0">
                  <a:srgbClr val="000000"/>
                </a:outerShdw>
              </a:effectLst>
              <a:ea typeface="+mn-ea"/>
              <a:cs typeface="+mn-cs"/>
            </a:endParaRPr>
          </a:p>
        </p:txBody>
      </p:sp>
      <p:pic>
        <p:nvPicPr>
          <p:cNvPr id="37894" name="Picture 1030" descr="einstein-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374188" y="990600"/>
            <a:ext cx="1217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6" name="Picture 1032" descr="PET_Alzheimer"/>
          <p:cNvPicPr>
            <a:picLocks noChangeAspect="1" noChangeArrowheads="1"/>
          </p:cNvPicPr>
          <p:nvPr/>
        </p:nvPicPr>
        <p:blipFill rotWithShape="1">
          <a:blip r:embed="rId4"/>
          <a:srcRect l="853" b="-1647"/>
          <a:stretch/>
        </p:blipFill>
        <p:spPr bwMode="auto">
          <a:xfrm>
            <a:off x="9693000" y="2819400"/>
            <a:ext cx="18132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897" name="Picture 1033" descr="Grid_globe_V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8001000" y="2819401"/>
            <a:ext cx="1600200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pic>
        <p:nvPicPr>
          <p:cNvPr id="37905" name="Picture 1041" descr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8004175" y="1219201"/>
            <a:ext cx="1265238" cy="125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rgbClr val="000000">
                <a:alpha val="74997"/>
              </a:srgbClr>
            </a:outerShdw>
          </a:effectLst>
        </p:spPr>
      </p:pic>
      <p:grpSp>
        <p:nvGrpSpPr>
          <p:cNvPr id="2" name="Group 15"/>
          <p:cNvGrpSpPr/>
          <p:nvPr/>
        </p:nvGrpSpPr>
        <p:grpSpPr>
          <a:xfrm>
            <a:off x="1524000" y="1"/>
            <a:ext cx="1714500" cy="1304925"/>
            <a:chOff x="0" y="0"/>
            <a:chExt cx="1714500" cy="1304925"/>
          </a:xfrm>
        </p:grpSpPr>
        <p:sp>
          <p:nvSpPr>
            <p:cNvPr id="16389" name="Rectangle 3"/>
            <p:cNvSpPr>
              <a:spLocks noChangeArrowheads="1"/>
            </p:cNvSpPr>
            <p:nvPr/>
          </p:nvSpPr>
          <p:spPr bwMode="auto">
            <a:xfrm>
              <a:off x="609600" y="457200"/>
              <a:ext cx="533400" cy="381000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pic>
          <p:nvPicPr>
            <p:cNvPr id="16399" name="Picture 13" descr="Picture 21"/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0" y="0"/>
              <a:ext cx="1714500" cy="1304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8"/>
          <a:srcRect t="4680" b="15027"/>
          <a:stretch/>
        </p:blipFill>
        <p:spPr>
          <a:xfrm>
            <a:off x="8001000" y="5540070"/>
            <a:ext cx="2376264" cy="1273307"/>
          </a:xfrm>
          <a:prstGeom prst="rect">
            <a:avLst/>
          </a:prstGeom>
        </p:spPr>
      </p:pic>
      <p:grpSp>
        <p:nvGrpSpPr>
          <p:cNvPr id="4" name="Grouper 3"/>
          <p:cNvGrpSpPr/>
          <p:nvPr/>
        </p:nvGrpSpPr>
        <p:grpSpPr>
          <a:xfrm>
            <a:off x="8001000" y="4293097"/>
            <a:ext cx="3520800" cy="1128881"/>
            <a:chOff x="6477000" y="4293096"/>
            <a:chExt cx="3520800" cy="1128881"/>
          </a:xfrm>
        </p:grpSpPr>
        <p:pic>
          <p:nvPicPr>
            <p:cNvPr id="14" name="Picture 2" descr="ttps://cds.cern.ch/record/2138941/files/DSC_0088.jpg?subformat=icon-640"/>
            <p:cNvPicPr>
              <a:picLocks noChangeAspect="1" noChangeArrowheads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77000" y="4293096"/>
              <a:ext cx="1692000" cy="1123595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6" descr="ttps://cds.cern.ch/record/2210064/files/summerstudents-5.jpg?subformat=icon-640"/>
            <p:cNvPicPr>
              <a:picLocks noChangeAspect="1" noChangeArrowheads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05800" y="4293096"/>
              <a:ext cx="1692000" cy="1128881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5" name="TextBox 4"/>
          <p:cNvSpPr txBox="1"/>
          <p:nvPr/>
        </p:nvSpPr>
        <p:spPr>
          <a:xfrm>
            <a:off x="6726621" y="642182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83218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8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78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78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789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789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789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Footer Placeholder 3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19461" name="Rectangle 2"/>
          <p:cNvSpPr>
            <a:spLocks noChangeArrowheads="1"/>
          </p:cNvSpPr>
          <p:nvPr/>
        </p:nvSpPr>
        <p:spPr bwMode="auto">
          <a:xfrm>
            <a:off x="1524000" y="-76200"/>
            <a:ext cx="9144000" cy="685800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9462" name="Picture 3" descr="CMB_Timeline150nt"/>
          <p:cNvPicPr>
            <a:picLocks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24000" y="609600"/>
            <a:ext cx="91440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156" name="Rectangle 4"/>
          <p:cNvSpPr>
            <a:spLocks noChangeArrowheads="1"/>
          </p:cNvSpPr>
          <p:nvPr/>
        </p:nvSpPr>
        <p:spPr bwMode="auto">
          <a:xfrm>
            <a:off x="1908813" y="2563814"/>
            <a:ext cx="1117912" cy="402291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 eaLnBrk="1" hangingPunct="1">
              <a:defRPr/>
            </a:pPr>
            <a:r>
              <a:rPr lang="en-GB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Big Bang</a:t>
            </a:r>
            <a:endParaRPr lang="de-DE" sz="2000">
              <a:solidFill>
                <a:schemeClr val="bg1"/>
              </a:solidFill>
            </a:endParaRPr>
          </a:p>
        </p:txBody>
      </p:sp>
      <p:sp>
        <p:nvSpPr>
          <p:cNvPr id="19464" name="Rectangle 5"/>
          <p:cNvSpPr>
            <a:spLocks noChangeArrowheads="1"/>
          </p:cNvSpPr>
          <p:nvPr/>
        </p:nvSpPr>
        <p:spPr bwMode="auto">
          <a:xfrm>
            <a:off x="1758951" y="0"/>
            <a:ext cx="5684867" cy="132562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r>
              <a:rPr lang="fr" sz="4000" dirty="0">
                <a:solidFill>
                  <a:srgbClr val="FFFF00"/>
                </a:solidFill>
              </a:rPr>
              <a:t>La physique au CERN : </a:t>
            </a:r>
            <a:endParaRPr lang="en-US" sz="4000" dirty="0">
              <a:solidFill>
                <a:srgbClr val="FFFF00"/>
              </a:solidFill>
            </a:endParaRPr>
          </a:p>
          <a:p>
            <a:r>
              <a:rPr lang="fr" sz="4000" dirty="0">
                <a:solidFill>
                  <a:srgbClr val="FFFF00"/>
                </a:solidFill>
              </a:rPr>
              <a:t>comprendre l'Univers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352800" y="5181601"/>
            <a:ext cx="7127876" cy="889000"/>
            <a:chOff x="1152" y="3384"/>
            <a:chExt cx="4490" cy="560"/>
          </a:xfrm>
        </p:grpSpPr>
        <p:sp>
          <p:nvSpPr>
            <p:cNvPr id="19466" name="Line 7"/>
            <p:cNvSpPr>
              <a:spLocks noChangeShapeType="1"/>
            </p:cNvSpPr>
            <p:nvPr/>
          </p:nvSpPr>
          <p:spPr bwMode="auto">
            <a:xfrm>
              <a:off x="1152" y="3702"/>
              <a:ext cx="3648" cy="0"/>
            </a:xfrm>
            <a:prstGeom prst="line">
              <a:avLst/>
            </a:prstGeom>
            <a:noFill/>
            <a:ln w="25400">
              <a:solidFill>
                <a:schemeClr val="bg1"/>
              </a:solidFill>
              <a:round/>
              <a:headEnd/>
              <a:tailEnd type="triangle" w="med" len="med"/>
            </a:ln>
          </p:spPr>
          <p:txBody>
            <a:bodyPr wrap="none" lIns="90000" tIns="46800" rIns="90000" bIns="46800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9160" name="Rectangle 8"/>
            <p:cNvSpPr>
              <a:spLocks noChangeArrowheads="1"/>
            </p:cNvSpPr>
            <p:nvPr/>
          </p:nvSpPr>
          <p:spPr bwMode="auto">
            <a:xfrm>
              <a:off x="4800" y="3552"/>
              <a:ext cx="842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>
                <a:defRPr/>
              </a:pPr>
              <a:r>
                <a:rPr lang="fr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Aujourd’hui</a:t>
              </a:r>
              <a:endParaRPr lang="fr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1" name="Rectangle 9"/>
            <p:cNvSpPr>
              <a:spLocks noChangeArrowheads="1"/>
            </p:cNvSpPr>
            <p:nvPr/>
          </p:nvSpPr>
          <p:spPr bwMode="auto">
            <a:xfrm>
              <a:off x="2106" y="3384"/>
              <a:ext cx="1601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13.7 </a:t>
              </a:r>
              <a:r>
                <a:rPr lang="fr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milliards d’années</a:t>
              </a:r>
              <a:endPara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9162" name="Rectangle 10"/>
            <p:cNvSpPr>
              <a:spLocks noChangeArrowheads="1"/>
            </p:cNvSpPr>
            <p:nvPr/>
          </p:nvSpPr>
          <p:spPr bwMode="auto">
            <a:xfrm>
              <a:off x="2600" y="3710"/>
              <a:ext cx="617" cy="234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defRPr/>
              </a:pP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10</a:t>
              </a:r>
              <a:r>
                <a:rPr lang="de-DE" baseline="300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28</a:t>
              </a:r>
              <a:r>
                <a:rPr lang="de-DE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cm</a:t>
              </a:r>
              <a:endParaRPr lang="en-US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19470" name="Line 11"/>
            <p:cNvSpPr>
              <a:spLocks noChangeShapeType="1"/>
            </p:cNvSpPr>
            <p:nvPr/>
          </p:nvSpPr>
          <p:spPr bwMode="auto">
            <a:xfrm>
              <a:off x="1152" y="3552"/>
              <a:ext cx="0" cy="288"/>
            </a:xfrm>
            <a:prstGeom prst="line">
              <a:avLst/>
            </a:prstGeom>
            <a:noFill/>
            <a:ln w="25400">
              <a:solidFill>
                <a:schemeClr val="accent1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575720" y="4419603"/>
            <a:ext cx="7854280" cy="2701329"/>
            <a:chOff x="2051720" y="4581128"/>
            <a:chExt cx="7854280" cy="1641035"/>
          </a:xfrm>
        </p:grpSpPr>
        <p:cxnSp>
          <p:nvCxnSpPr>
            <p:cNvPr id="14" name="Straight Arrow Connector 13"/>
            <p:cNvCxnSpPr/>
            <p:nvPr/>
          </p:nvCxnSpPr>
          <p:spPr bwMode="auto">
            <a:xfrm flipV="1">
              <a:off x="2051720" y="4581128"/>
              <a:ext cx="0" cy="1296144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5" name="TextBox 14"/>
            <p:cNvSpPr txBox="1"/>
            <p:nvPr/>
          </p:nvSpPr>
          <p:spPr>
            <a:xfrm>
              <a:off x="2123728" y="5661248"/>
              <a:ext cx="7782272" cy="56091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>
                  <a:solidFill>
                    <a:srgbClr val="FFFF00"/>
                  </a:solidFill>
                </a:rPr>
                <a:t>380,000 </a:t>
              </a:r>
              <a:r>
                <a:rPr lang="en-US" dirty="0" err="1">
                  <a:solidFill>
                    <a:srgbClr val="FFFF00"/>
                  </a:solidFill>
                </a:rPr>
                <a:t>ans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</a:p>
            <a:p>
              <a:r>
                <a:rPr lang="en-US" dirty="0">
                  <a:solidFill>
                    <a:srgbClr val="FFFF00"/>
                  </a:solidFill>
                </a:rPr>
                <a:t> Les </a:t>
              </a:r>
              <a:r>
                <a:rPr lang="en-US" dirty="0" err="1">
                  <a:solidFill>
                    <a:srgbClr val="FFFF00"/>
                  </a:solidFill>
                </a:rPr>
                <a:t>atomes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  <a:r>
                <a:rPr lang="en-US" dirty="0" err="1">
                  <a:solidFill>
                    <a:srgbClr val="FFFF00"/>
                  </a:solidFill>
                </a:rPr>
                <a:t>sont</a:t>
              </a:r>
              <a:r>
                <a:rPr lang="en-US" dirty="0">
                  <a:solidFill>
                    <a:srgbClr val="FFFF00"/>
                  </a:solidFill>
                </a:rPr>
                <a:t> g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n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r</a:t>
              </a:r>
              <a:r>
                <a:rPr lang="fr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é</a:t>
              </a:r>
              <a:r>
                <a:rPr lang="en-US" dirty="0">
                  <a:solidFill>
                    <a:srgbClr val="FFFF00"/>
                  </a:solidFill>
                </a:rPr>
                <a:t>s et </a:t>
              </a:r>
              <a:r>
                <a:rPr lang="en-US" dirty="0" err="1">
                  <a:solidFill>
                    <a:srgbClr val="FFFF00"/>
                  </a:solidFill>
                </a:rPr>
                <a:t>l’univers</a:t>
              </a:r>
              <a:r>
                <a:rPr lang="en-US" dirty="0">
                  <a:solidFill>
                    <a:srgbClr val="FFFF00"/>
                  </a:solidFill>
                </a:rPr>
                <a:t> </a:t>
              </a:r>
              <a:r>
                <a:rPr lang="en-US" dirty="0" err="1">
                  <a:solidFill>
                    <a:srgbClr val="FFFF00"/>
                  </a:solidFill>
                </a:rPr>
                <a:t>devient</a:t>
              </a:r>
              <a:r>
                <a:rPr lang="en-US" dirty="0">
                  <a:solidFill>
                    <a:srgbClr val="FFFF00"/>
                  </a:solidFill>
                </a:rPr>
                <a:t> transparent</a:t>
              </a:r>
            </a:p>
            <a:p>
              <a:endParaRPr lang="en-US" dirty="0">
                <a:solidFill>
                  <a:srgbClr val="FFFF0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 bwMode="auto">
          <a:xfrm>
            <a:off x="-457200" y="-15240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  <p:sp>
        <p:nvSpPr>
          <p:cNvPr id="17" name="Rectangle 16"/>
          <p:cNvSpPr/>
          <p:nvPr/>
        </p:nvSpPr>
        <p:spPr bwMode="auto">
          <a:xfrm>
            <a:off x="10370650" y="0"/>
            <a:ext cx="2063750" cy="7162800"/>
          </a:xfrm>
          <a:prstGeom prst="rect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AT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19" charset="0"/>
              <a:ea typeface="ＭＳ Ｐゴシック" pitchFamily="19" charset="-128"/>
              <a:cs typeface="ＭＳ Ｐゴシック" pitchFamily="19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Footer Placeholder 1"/>
          <p:cNvSpPr txBox="1">
            <a:spLocks noGrp="1"/>
          </p:cNvSpPr>
          <p:nvPr/>
        </p:nvSpPr>
        <p:spPr bwMode="auto">
          <a:xfrm>
            <a:off x="4419600" y="6400800"/>
            <a:ext cx="3429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>
            <a:prstTxWarp prst="textNoShape">
              <a:avLst/>
            </a:prstTxWarp>
          </a:bodyPr>
          <a:lstStyle/>
          <a:p>
            <a:pPr algn="ctr" eaLnBrk="1" hangingPunct="1"/>
            <a:r>
              <a:rPr lang="en-US" sz="1200">
                <a:solidFill>
                  <a:srgbClr val="0967A4"/>
                </a:solidFill>
                <a:latin typeface="Helvetica" pitchFamily="-112" charset="0"/>
              </a:rPr>
              <a:t>Germany and CERN | May 2009</a:t>
            </a:r>
            <a:endParaRPr lang="en-US" sz="1200">
              <a:latin typeface="Helvetica" pitchFamily="-112" charset="0"/>
            </a:endParaRPr>
          </a:p>
        </p:txBody>
      </p:sp>
      <p:sp>
        <p:nvSpPr>
          <p:cNvPr id="21509" name="Rectangle 2"/>
          <p:cNvSpPr>
            <a:spLocks noChangeArrowheads="1"/>
          </p:cNvSpPr>
          <p:nvPr/>
        </p:nvSpPr>
        <p:spPr bwMode="auto">
          <a:xfrm>
            <a:off x="1524000" y="0"/>
            <a:ext cx="9144000" cy="6858000"/>
          </a:xfrm>
          <a:prstGeom prst="rect">
            <a:avLst/>
          </a:prstGeom>
          <a:gradFill rotWithShape="0">
            <a:gsLst>
              <a:gs pos="0">
                <a:srgbClr val="1B056B"/>
              </a:gs>
              <a:gs pos="100000">
                <a:srgbClr val="2074AC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2" name="Group 46"/>
          <p:cNvGrpSpPr>
            <a:grpSpLocks/>
          </p:cNvGrpSpPr>
          <p:nvPr/>
        </p:nvGrpSpPr>
        <p:grpSpPr bwMode="auto">
          <a:xfrm>
            <a:off x="7467600" y="4953000"/>
            <a:ext cx="2825750" cy="1606550"/>
            <a:chOff x="3696" y="3264"/>
            <a:chExt cx="1780" cy="1012"/>
          </a:xfrm>
        </p:grpSpPr>
        <p:grpSp>
          <p:nvGrpSpPr>
            <p:cNvPr id="3" name="Group 47"/>
            <p:cNvGrpSpPr>
              <a:grpSpLocks/>
            </p:cNvGrpSpPr>
            <p:nvPr/>
          </p:nvGrpSpPr>
          <p:grpSpPr bwMode="auto">
            <a:xfrm>
              <a:off x="3696" y="3264"/>
              <a:ext cx="604" cy="558"/>
              <a:chOff x="3744" y="3408"/>
              <a:chExt cx="604" cy="558"/>
            </a:xfrm>
          </p:grpSpPr>
          <p:pic>
            <p:nvPicPr>
              <p:cNvPr id="21557" name="Picture 48"/>
              <p:cNvPicPr>
                <a:picLocks noChangeAspect="1" noChangeArrowheads="1"/>
              </p:cNvPicPr>
              <p:nvPr/>
            </p:nvPicPr>
            <p:blipFill>
              <a:blip r:embed="rId3" cstate="screen"/>
              <a:srcRect/>
              <a:stretch>
                <a:fillRect/>
              </a:stretch>
            </p:blipFill>
            <p:spPr bwMode="auto">
              <a:xfrm>
                <a:off x="3744" y="3408"/>
                <a:ext cx="604" cy="5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8" name="Text Box 49"/>
              <p:cNvSpPr txBox="1">
                <a:spLocks noChangeArrowheads="1"/>
              </p:cNvSpPr>
              <p:nvPr/>
            </p:nvSpPr>
            <p:spPr bwMode="auto">
              <a:xfrm>
                <a:off x="3840" y="3792"/>
                <a:ext cx="417" cy="1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Hubble</a:t>
                </a:r>
              </a:p>
            </p:txBody>
          </p:sp>
        </p:grpSp>
        <p:grpSp>
          <p:nvGrpSpPr>
            <p:cNvPr id="4" name="Group 50"/>
            <p:cNvGrpSpPr>
              <a:grpSpLocks/>
            </p:cNvGrpSpPr>
            <p:nvPr/>
          </p:nvGrpSpPr>
          <p:grpSpPr bwMode="auto">
            <a:xfrm>
              <a:off x="4927" y="3744"/>
              <a:ext cx="549" cy="486"/>
              <a:chOff x="4848" y="3792"/>
              <a:chExt cx="549" cy="486"/>
            </a:xfrm>
          </p:grpSpPr>
          <p:pic>
            <p:nvPicPr>
              <p:cNvPr id="21555" name="Picture 51" descr="Picture 2"/>
              <p:cNvPicPr>
                <a:picLocks noChangeAspect="1" noChangeArrowheads="1"/>
              </p:cNvPicPr>
              <p:nvPr/>
            </p:nvPicPr>
            <p:blipFill>
              <a:blip r:embed="rId4" cstate="screen"/>
              <a:srcRect/>
              <a:stretch>
                <a:fillRect/>
              </a:stretch>
            </p:blipFill>
            <p:spPr bwMode="auto">
              <a:xfrm>
                <a:off x="4848" y="3815"/>
                <a:ext cx="528" cy="4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08" name="Text Box 52"/>
              <p:cNvSpPr txBox="1">
                <a:spLocks noChangeArrowheads="1"/>
              </p:cNvSpPr>
              <p:nvPr/>
            </p:nvSpPr>
            <p:spPr bwMode="auto">
              <a:xfrm>
                <a:off x="5040" y="3792"/>
                <a:ext cx="357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ALMA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  <p:grpSp>
          <p:nvGrpSpPr>
            <p:cNvPr id="5" name="Group 53"/>
            <p:cNvGrpSpPr>
              <a:grpSpLocks/>
            </p:cNvGrpSpPr>
            <p:nvPr/>
          </p:nvGrpSpPr>
          <p:grpSpPr bwMode="auto">
            <a:xfrm>
              <a:off x="4320" y="3933"/>
              <a:ext cx="576" cy="343"/>
              <a:chOff x="4128" y="3933"/>
              <a:chExt cx="576" cy="343"/>
            </a:xfrm>
          </p:grpSpPr>
          <p:pic>
            <p:nvPicPr>
              <p:cNvPr id="21553" name="Picture 54" descr="Picture 3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4176" y="3933"/>
                <a:ext cx="528" cy="34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1554" name="Text Box 55"/>
              <p:cNvSpPr txBox="1">
                <a:spLocks noChangeArrowheads="1"/>
              </p:cNvSpPr>
              <p:nvPr/>
            </p:nvSpPr>
            <p:spPr bwMode="auto">
              <a:xfrm>
                <a:off x="4128" y="4099"/>
                <a:ext cx="277" cy="17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VLT</a:t>
                </a:r>
              </a:p>
            </p:txBody>
          </p:sp>
        </p:grpSp>
        <p:grpSp>
          <p:nvGrpSpPr>
            <p:cNvPr id="6" name="Group 56"/>
            <p:cNvGrpSpPr>
              <a:grpSpLocks/>
            </p:cNvGrpSpPr>
            <p:nvPr/>
          </p:nvGrpSpPr>
          <p:grpSpPr bwMode="auto">
            <a:xfrm>
              <a:off x="4224" y="3600"/>
              <a:ext cx="669" cy="339"/>
              <a:chOff x="4371" y="3885"/>
              <a:chExt cx="669" cy="339"/>
            </a:xfrm>
          </p:grpSpPr>
          <p:pic>
            <p:nvPicPr>
              <p:cNvPr id="21551" name="Picture 57"/>
              <p:cNvPicPr>
                <a:picLocks noChangeAspect="1" noChangeArrowheads="1"/>
              </p:cNvPicPr>
              <p:nvPr/>
            </p:nvPicPr>
            <p:blipFill>
              <a:blip r:embed="rId6" cstate="screen"/>
              <a:srcRect/>
              <a:stretch>
                <a:fillRect/>
              </a:stretch>
            </p:blipFill>
            <p:spPr bwMode="auto">
              <a:xfrm>
                <a:off x="4371" y="3885"/>
                <a:ext cx="669" cy="33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9514" name="Text Box 58"/>
              <p:cNvSpPr txBox="1">
                <a:spLocks noChangeArrowheads="1"/>
              </p:cNvSpPr>
              <p:nvPr/>
            </p:nvSpPr>
            <p:spPr bwMode="auto">
              <a:xfrm>
                <a:off x="4371" y="3932"/>
                <a:ext cx="391" cy="16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90000"/>
                  </a:lnSpc>
                  <a:defRPr/>
                </a:pPr>
                <a:r>
                  <a:rPr lang="de-CH" sz="1200">
                    <a:solidFill>
                      <a:schemeClr val="bg1"/>
                    </a:solidFill>
                    <a:latin typeface="Tahoma" pitchFamily="-112" charset="0"/>
                  </a:rPr>
                  <a:t>WMAP</a:t>
                </a:r>
                <a:endParaRPr lang="de-CH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Tahoma" pitchFamily="-112" charset="0"/>
                </a:endParaRPr>
              </a:p>
            </p:txBody>
          </p:sp>
        </p:grpSp>
      </p:grpSp>
      <p:grpSp>
        <p:nvGrpSpPr>
          <p:cNvPr id="7" name="Group 62"/>
          <p:cNvGrpSpPr>
            <a:grpSpLocks/>
          </p:cNvGrpSpPr>
          <p:nvPr/>
        </p:nvGrpSpPr>
        <p:grpSpPr bwMode="auto">
          <a:xfrm>
            <a:off x="2589214" y="631825"/>
            <a:ext cx="7959725" cy="5038725"/>
            <a:chOff x="671" y="424"/>
            <a:chExt cx="5014" cy="3174"/>
          </a:xfrm>
        </p:grpSpPr>
        <p:pic>
          <p:nvPicPr>
            <p:cNvPr id="21528" name="Picture 62" descr="Picture 1"/>
            <p:cNvPicPr>
              <a:picLocks noChangeAspect="1" noChangeArrowheads="1"/>
            </p:cNvPicPr>
            <p:nvPr/>
          </p:nvPicPr>
          <p:blipFill>
            <a:blip r:embed="rId7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71" y="445"/>
              <a:ext cx="4657" cy="3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8" name="Group 59"/>
            <p:cNvGrpSpPr>
              <a:grpSpLocks/>
            </p:cNvGrpSpPr>
            <p:nvPr/>
          </p:nvGrpSpPr>
          <p:grpSpPr bwMode="auto">
            <a:xfrm>
              <a:off x="895" y="424"/>
              <a:ext cx="1624" cy="701"/>
              <a:chOff x="895" y="424"/>
              <a:chExt cx="1624" cy="701"/>
            </a:xfrm>
          </p:grpSpPr>
          <p:sp>
            <p:nvSpPr>
              <p:cNvPr id="21541" name="Line 67"/>
              <p:cNvSpPr>
                <a:spLocks noChangeShapeType="1"/>
              </p:cNvSpPr>
              <p:nvPr/>
            </p:nvSpPr>
            <p:spPr bwMode="auto">
              <a:xfrm rot="21300000" flipV="1">
                <a:off x="1664" y="954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2" name="Line 68"/>
              <p:cNvSpPr>
                <a:spLocks noChangeShapeType="1"/>
              </p:cNvSpPr>
              <p:nvPr/>
            </p:nvSpPr>
            <p:spPr bwMode="auto">
              <a:xfrm rot="21420000" flipV="1">
                <a:off x="895" y="554"/>
                <a:ext cx="144" cy="48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43" name="Rectangle 72"/>
              <p:cNvSpPr>
                <a:spLocks noChangeArrowheads="1"/>
              </p:cNvSpPr>
              <p:nvPr/>
            </p:nvSpPr>
            <p:spPr bwMode="auto">
              <a:xfrm>
                <a:off x="2029" y="912"/>
                <a:ext cx="490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Atome</a:t>
                </a:r>
              </a:p>
            </p:txBody>
          </p:sp>
          <p:sp>
            <p:nvSpPr>
              <p:cNvPr id="21544" name="Rectangle 73"/>
              <p:cNvSpPr>
                <a:spLocks noChangeArrowheads="1"/>
              </p:cNvSpPr>
              <p:nvPr/>
            </p:nvSpPr>
            <p:spPr bwMode="auto">
              <a:xfrm>
                <a:off x="1794" y="790"/>
                <a:ext cx="493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 dirty="0">
                    <a:solidFill>
                      <a:srgbClr val="C62017"/>
                    </a:solidFill>
                  </a:rPr>
                  <a:t>Proton</a:t>
                </a:r>
              </a:p>
            </p:txBody>
          </p:sp>
          <p:sp>
            <p:nvSpPr>
              <p:cNvPr id="21545" name="Rectangle 74"/>
              <p:cNvSpPr>
                <a:spLocks noChangeArrowheads="1"/>
              </p:cNvSpPr>
              <p:nvPr/>
            </p:nvSpPr>
            <p:spPr bwMode="auto">
              <a:xfrm>
                <a:off x="1040" y="424"/>
                <a:ext cx="636" cy="2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de-DE" sz="1600">
                    <a:solidFill>
                      <a:srgbClr val="C62017"/>
                    </a:solidFill>
                  </a:rPr>
                  <a:t>Big Bang</a:t>
                </a:r>
              </a:p>
            </p:txBody>
          </p:sp>
          <p:sp>
            <p:nvSpPr>
              <p:cNvPr id="21546" name="Line 79"/>
              <p:cNvSpPr>
                <a:spLocks noChangeShapeType="1"/>
              </p:cNvSpPr>
              <p:nvPr/>
            </p:nvSpPr>
            <p:spPr bwMode="auto">
              <a:xfrm rot="21180000" flipV="1">
                <a:off x="1880" y="1056"/>
                <a:ext cx="139" cy="46"/>
              </a:xfrm>
              <a:prstGeom prst="line">
                <a:avLst/>
              </a:prstGeom>
              <a:noFill/>
              <a:ln w="19050">
                <a:solidFill>
                  <a:srgbClr val="C62017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61"/>
            <p:cNvGrpSpPr>
              <a:grpSpLocks/>
            </p:cNvGrpSpPr>
            <p:nvPr/>
          </p:nvGrpSpPr>
          <p:grpSpPr bwMode="auto">
            <a:xfrm>
              <a:off x="2899" y="1296"/>
              <a:ext cx="2786" cy="2246"/>
              <a:chOff x="2899" y="1296"/>
              <a:chExt cx="2786" cy="2246"/>
            </a:xfrm>
          </p:grpSpPr>
          <p:sp>
            <p:nvSpPr>
              <p:cNvPr id="21531" name="Line 63"/>
              <p:cNvSpPr>
                <a:spLocks noChangeShapeType="1"/>
              </p:cNvSpPr>
              <p:nvPr/>
            </p:nvSpPr>
            <p:spPr bwMode="auto">
              <a:xfrm rot="21360000" flipV="1">
                <a:off x="4337" y="2238"/>
                <a:ext cx="240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2" name="Line 64"/>
              <p:cNvSpPr>
                <a:spLocks noChangeShapeType="1"/>
              </p:cNvSpPr>
              <p:nvPr/>
            </p:nvSpPr>
            <p:spPr bwMode="auto">
              <a:xfrm flipV="1">
                <a:off x="3373" y="1764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3" name="Line 65"/>
              <p:cNvSpPr>
                <a:spLocks noChangeShapeType="1"/>
              </p:cNvSpPr>
              <p:nvPr/>
            </p:nvSpPr>
            <p:spPr bwMode="auto">
              <a:xfrm flipV="1">
                <a:off x="2899" y="1520"/>
                <a:ext cx="192" cy="96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4" name="Line 69"/>
              <p:cNvSpPr>
                <a:spLocks noChangeShapeType="1"/>
              </p:cNvSpPr>
              <p:nvPr/>
            </p:nvSpPr>
            <p:spPr bwMode="auto">
              <a:xfrm>
                <a:off x="4913" y="2446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5" name="Line 70"/>
              <p:cNvSpPr>
                <a:spLocks noChangeShapeType="1"/>
              </p:cNvSpPr>
              <p:nvPr/>
            </p:nvSpPr>
            <p:spPr bwMode="auto">
              <a:xfrm rot="5400000">
                <a:off x="4973" y="2762"/>
                <a:ext cx="624" cy="0"/>
              </a:xfrm>
              <a:prstGeom prst="line">
                <a:avLst/>
              </a:prstGeom>
              <a:noFill/>
              <a:ln w="19050">
                <a:solidFill>
                  <a:srgbClr val="2E9029"/>
                </a:solidFill>
                <a:round/>
                <a:headEnd/>
                <a:tailEnd/>
              </a:ln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36" name="Rectangle 75"/>
              <p:cNvSpPr>
                <a:spLocks noChangeArrowheads="1"/>
              </p:cNvSpPr>
              <p:nvPr/>
            </p:nvSpPr>
            <p:spPr bwMode="auto">
              <a:xfrm>
                <a:off x="2999" y="1296"/>
                <a:ext cx="113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 dirty="0">
                    <a:solidFill>
                      <a:srgbClr val="2E9029"/>
                    </a:solidFill>
                  </a:rPr>
                  <a:t>Rayon de la Terre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7" name="Rectangle 76"/>
              <p:cNvSpPr>
                <a:spLocks noChangeArrowheads="1"/>
              </p:cNvSpPr>
              <p:nvPr/>
            </p:nvSpPr>
            <p:spPr bwMode="auto">
              <a:xfrm>
                <a:off x="4443" y="2047"/>
                <a:ext cx="1242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>
                    <a:solidFill>
                      <a:srgbClr val="2E9029"/>
                    </a:solidFill>
                  </a:rPr>
                  <a:t>Rayon des galaxies</a:t>
                </a:r>
                <a:endParaRPr lang="de-DE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8" name="Rectangle 77"/>
              <p:cNvSpPr>
                <a:spLocks noChangeArrowheads="1"/>
              </p:cNvSpPr>
              <p:nvPr/>
            </p:nvSpPr>
            <p:spPr bwMode="auto">
              <a:xfrm>
                <a:off x="3565" y="1658"/>
                <a:ext cx="1304" cy="2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r>
                  <a:rPr lang="en-GB" sz="1600">
                    <a:solidFill>
                      <a:srgbClr val="2E9029"/>
                    </a:solidFill>
                  </a:rPr>
                  <a:t>Distance Terre-Soleil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39" name="Rectangle 78"/>
              <p:cNvSpPr>
                <a:spLocks noChangeArrowheads="1"/>
              </p:cNvSpPr>
              <p:nvPr/>
            </p:nvSpPr>
            <p:spPr bwMode="auto">
              <a:xfrm>
                <a:off x="4916" y="2287"/>
                <a:ext cx="554" cy="18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GB" sz="1600" dirty="0" err="1">
                    <a:solidFill>
                      <a:srgbClr val="2E9029"/>
                    </a:solidFill>
                  </a:rPr>
                  <a:t>Univers</a:t>
                </a:r>
                <a:endParaRPr lang="en-GB" sz="1600" dirty="0">
                  <a:solidFill>
                    <a:srgbClr val="2E9029"/>
                  </a:solidFill>
                </a:endParaRPr>
              </a:p>
            </p:txBody>
          </p:sp>
          <p:sp>
            <p:nvSpPr>
              <p:cNvPr id="21540" name="Rectangle 42"/>
              <p:cNvSpPr>
                <a:spLocks noChangeArrowheads="1"/>
              </p:cNvSpPr>
              <p:nvPr/>
            </p:nvSpPr>
            <p:spPr bwMode="auto">
              <a:xfrm rot="-1857825">
                <a:off x="5136" y="3361"/>
                <a:ext cx="287" cy="18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de-DE" sz="1600">
                    <a:solidFill>
                      <a:srgbClr val="2E9029"/>
                    </a:solidFill>
                  </a:rPr>
                  <a:t>cm</a:t>
                </a:r>
              </a:p>
            </p:txBody>
          </p:sp>
        </p:grpSp>
      </p:grpSp>
      <p:pic>
        <p:nvPicPr>
          <p:cNvPr id="28694" name="Picture 22" descr="sriimg20040301_4754942_0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458200" y="1189039"/>
            <a:ext cx="1905000" cy="1398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38099" dir="2700000" algn="ctr" rotWithShape="0">
              <a:schemeClr val="tx1">
                <a:alpha val="74997"/>
              </a:schemeClr>
            </a:outerShdw>
          </a:effectLst>
        </p:spPr>
      </p:pic>
      <p:grpSp>
        <p:nvGrpSpPr>
          <p:cNvPr id="10" name="Group 51"/>
          <p:cNvGrpSpPr>
            <a:grpSpLocks/>
          </p:cNvGrpSpPr>
          <p:nvPr/>
        </p:nvGrpSpPr>
        <p:grpSpPr bwMode="auto">
          <a:xfrm>
            <a:off x="1752600" y="5060948"/>
            <a:ext cx="5638800" cy="1573777"/>
            <a:chOff x="228600" y="5060948"/>
            <a:chExt cx="5638800" cy="1573777"/>
          </a:xfrm>
        </p:grpSpPr>
        <p:sp>
          <p:nvSpPr>
            <p:cNvPr id="46" name="Rectangle 41"/>
            <p:cNvSpPr>
              <a:spLocks noChangeArrowheads="1"/>
            </p:cNvSpPr>
            <p:nvPr/>
          </p:nvSpPr>
          <p:spPr bwMode="auto">
            <a:xfrm>
              <a:off x="228600" y="5480050"/>
              <a:ext cx="5638800" cy="11546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110000"/>
                </a:lnSpc>
                <a:defRPr/>
              </a:pPr>
              <a:r>
                <a:rPr lang="fr" sz="1600" dirty="0">
                  <a:solidFill>
                    <a:schemeClr val="accent1"/>
                  </a:solidFill>
                </a:rPr>
                <a:t>Ils étudient les lois de la physique dans des conditions semblables à celles qui prévalaient juste après le </a:t>
              </a:r>
              <a:r>
                <a:rPr lang="fr" sz="1600" dirty="0" err="1">
                  <a:solidFill>
                    <a:schemeClr val="accent1"/>
                  </a:solidFill>
                </a:rPr>
                <a:t>Big</a:t>
              </a:r>
              <a:r>
                <a:rPr lang="fr" sz="1600" dirty="0">
                  <a:solidFill>
                    <a:schemeClr val="accent1"/>
                  </a:solidFill>
                </a:rPr>
                <a:t> Bang</a:t>
              </a:r>
            </a:p>
            <a:p>
              <a:pPr>
                <a:lnSpc>
                  <a:spcPct val="110000"/>
                </a:lnSpc>
                <a:defRPr/>
              </a:pPr>
              <a:r>
                <a:rPr lang="en-US" sz="1600" dirty="0">
                  <a:solidFill>
                    <a:schemeClr val="accent1"/>
                  </a:solidFill>
                </a:rPr>
                <a:t>R</a:t>
              </a:r>
              <a:r>
                <a:rPr lang="fr" sz="1600" dirty="0" err="1">
                  <a:solidFill>
                    <a:schemeClr val="accent1"/>
                  </a:solidFill>
                </a:rPr>
                <a:t>enforcement</a:t>
              </a:r>
              <a:r>
                <a:rPr lang="fr" sz="1600" dirty="0">
                  <a:solidFill>
                    <a:schemeClr val="accent1"/>
                  </a:solidFill>
                </a:rPr>
                <a:t> des synergies entre la physique des particules, l'astrophysique et la cosmologie</a:t>
              </a:r>
              <a:endParaRPr lang="fr" sz="16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21527" name="AutoShape 42"/>
            <p:cNvSpPr>
              <a:spLocks noChangeArrowheads="1"/>
            </p:cNvSpPr>
            <p:nvPr/>
          </p:nvSpPr>
          <p:spPr bwMode="auto">
            <a:xfrm rot="5400000">
              <a:off x="1135062" y="5068886"/>
              <a:ext cx="501652" cy="485775"/>
            </a:xfrm>
            <a:custGeom>
              <a:avLst/>
              <a:gdLst>
                <a:gd name="T0" fmla="*/ 2147483647 w 21600"/>
                <a:gd name="T1" fmla="*/ 0 h 21600"/>
                <a:gd name="T2" fmla="*/ 0 w 21600"/>
                <a:gd name="T3" fmla="*/ 2147483647 h 21600"/>
                <a:gd name="T4" fmla="*/ 2147483647 w 21600"/>
                <a:gd name="T5" fmla="*/ 2147483647 h 21600"/>
                <a:gd name="T6" fmla="*/ 2147483647 w 21600"/>
                <a:gd name="T7" fmla="*/ 2147483647 h 2160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3375 w 21600"/>
                <a:gd name="T13" fmla="*/ 5400 h 21600"/>
                <a:gd name="T14" fmla="*/ 18900 w 21600"/>
                <a:gd name="T15" fmla="*/ 162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3A62AB"/>
                </a:gs>
                <a:gs pos="100000">
                  <a:schemeClr val="bg1"/>
                </a:gs>
              </a:gsLst>
              <a:lin ang="5400000" scaled="1"/>
            </a:gradFill>
            <a:ln w="9525">
              <a:solidFill>
                <a:schemeClr val="accent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1" name="Group 54"/>
          <p:cNvGrpSpPr>
            <a:grpSpLocks/>
          </p:cNvGrpSpPr>
          <p:nvPr/>
        </p:nvGrpSpPr>
        <p:grpSpPr bwMode="auto">
          <a:xfrm>
            <a:off x="1528765" y="2098675"/>
            <a:ext cx="4365631" cy="2947988"/>
            <a:chOff x="3" y="1322"/>
            <a:chExt cx="2750" cy="1857"/>
          </a:xfrm>
        </p:grpSpPr>
        <p:sp>
          <p:nvSpPr>
            <p:cNvPr id="21519" name="Line 45"/>
            <p:cNvSpPr>
              <a:spLocks noChangeShapeType="1"/>
            </p:cNvSpPr>
            <p:nvPr/>
          </p:nvSpPr>
          <p:spPr bwMode="auto">
            <a:xfrm>
              <a:off x="1500" y="1322"/>
              <a:ext cx="0" cy="144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0" name="Line 46"/>
            <p:cNvSpPr>
              <a:spLocks noChangeShapeType="1"/>
            </p:cNvSpPr>
            <p:nvPr/>
          </p:nvSpPr>
          <p:spPr bwMode="auto">
            <a:xfrm>
              <a:off x="692" y="1466"/>
              <a:ext cx="0" cy="336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 type="triangle" w="med" len="med"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521" name="Line 48"/>
            <p:cNvSpPr>
              <a:spLocks noChangeShapeType="1"/>
            </p:cNvSpPr>
            <p:nvPr/>
          </p:nvSpPr>
          <p:spPr bwMode="auto">
            <a:xfrm>
              <a:off x="684" y="1463"/>
              <a:ext cx="816" cy="0"/>
            </a:xfrm>
            <a:prstGeom prst="line">
              <a:avLst/>
            </a:prstGeom>
            <a:noFill/>
            <a:ln w="19050">
              <a:solidFill>
                <a:srgbClr val="3A62AB"/>
              </a:solidFill>
              <a:round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721" name="Rectangle 49"/>
            <p:cNvSpPr>
              <a:spLocks noChangeArrowheads="1"/>
            </p:cNvSpPr>
            <p:nvPr/>
          </p:nvSpPr>
          <p:spPr bwMode="auto">
            <a:xfrm>
              <a:off x="3" y="2761"/>
              <a:ext cx="2750" cy="4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Les accélérateurs fonctionnent comme</a:t>
              </a:r>
            </a:p>
            <a:p>
              <a:pPr algn="ctr">
                <a:lnSpc>
                  <a:spcPct val="107000"/>
                </a:lnSpc>
                <a:defRPr/>
              </a:pPr>
              <a:r>
                <a:rPr lang="fr" dirty="0">
                  <a:solidFill>
                    <a:srgbClr val="C7EEF0"/>
                  </a:solidFill>
                </a:rPr>
                <a:t>des microscopes extrêmement puissants</a:t>
              </a:r>
              <a:endParaRPr lang="fr" sz="1500" dirty="0">
                <a:solidFill>
                  <a:srgbClr val="3A62AB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pic>
          <p:nvPicPr>
            <p:cNvPr id="21524" name="Picture 7" descr="interconnect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144" y="1814"/>
              <a:ext cx="1488" cy="9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341" name="Picture 9"/>
            <p:cNvPicPr>
              <a:picLocks noChangeAspect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162" y="1326"/>
              <a:ext cx="432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63500" dist="38099" dir="2700000" algn="ctr" rotWithShape="0">
                <a:srgbClr val="000000">
                  <a:alpha val="74997"/>
                </a:srgbClr>
              </a:outerShdw>
            </a:effectLst>
          </p:spPr>
        </p:pic>
        <p:sp>
          <p:nvSpPr>
            <p:cNvPr id="21523" name="Text Box 50"/>
            <p:cNvSpPr txBox="1">
              <a:spLocks noChangeArrowheads="1"/>
            </p:cNvSpPr>
            <p:nvPr/>
          </p:nvSpPr>
          <p:spPr bwMode="auto">
            <a:xfrm>
              <a:off x="1202" y="1814"/>
              <a:ext cx="440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de-CH" sz="2000" dirty="0">
                  <a:solidFill>
                    <a:srgbClr val="C7EEF0"/>
                  </a:solidFill>
                </a:rPr>
                <a:t>LHC</a:t>
              </a:r>
            </a:p>
          </p:txBody>
        </p:sp>
      </p:grpSp>
      <p:sp>
        <p:nvSpPr>
          <p:cNvPr id="56" name="Rectangle 5"/>
          <p:cNvSpPr>
            <a:spLocks noChangeArrowheads="1"/>
          </p:cNvSpPr>
          <p:nvPr/>
        </p:nvSpPr>
        <p:spPr bwMode="auto">
          <a:xfrm>
            <a:off x="1434944" y="76200"/>
            <a:ext cx="9261167" cy="648512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90000" tIns="46800" rIns="90000" bIns="46800">
            <a:prstTxWarp prst="textNoShape">
              <a:avLst/>
            </a:prstTxWarp>
            <a:spAutoFit/>
          </a:bodyPr>
          <a:lstStyle/>
          <a:p>
            <a:pPr algn="ctr"/>
            <a:r>
              <a:rPr lang="fr" sz="3600" dirty="0">
                <a:solidFill>
                  <a:srgbClr val="FFFF00"/>
                </a:solidFill>
              </a:rPr>
              <a:t>Des plus petites aux plus grandes structures</a:t>
            </a:r>
            <a:endParaRPr lang="fr" sz="3600" dirty="0">
              <a:solidFill>
                <a:schemeClr val="tx2">
                  <a:lumMod val="20000"/>
                  <a:lumOff val="80000"/>
                </a:schemeClr>
              </a:solidFill>
              <a:latin typeface="TheSans 6-SemiBold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2057400" y="152400"/>
            <a:ext cx="80010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Composition de la matière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219200" y="3048000"/>
            <a:ext cx="11658600" cy="2921132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Toute la matière est composée d'atomes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atomes sont composés d’un noyau et d’</a:t>
            </a:r>
            <a:r>
              <a:rPr lang="fr" sz="2400" kern="0" dirty="0">
                <a:solidFill>
                  <a:srgbClr val="FF0000"/>
                </a:solidFill>
              </a:rPr>
              <a:t>électrons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 noyau est composé de neutrons et de protons</a:t>
            </a:r>
          </a:p>
          <a:p>
            <a:pPr>
              <a:spcAft>
                <a:spcPts val="450"/>
              </a:spcAft>
            </a:pPr>
            <a:r>
              <a:rPr lang="fr" sz="2400" kern="0" dirty="0">
                <a:solidFill>
                  <a:schemeClr val="accent1"/>
                </a:solidFill>
              </a:rPr>
              <a:t>Les neutrons et les protons sont formés de </a:t>
            </a:r>
            <a:r>
              <a:rPr lang="fr" sz="2400" kern="0" dirty="0">
                <a:solidFill>
                  <a:srgbClr val="FF0000"/>
                </a:solidFill>
              </a:rPr>
              <a:t>quarks u</a:t>
            </a:r>
            <a:r>
              <a:rPr lang="fr" sz="2400" kern="0" dirty="0">
                <a:solidFill>
                  <a:schemeClr val="accent1"/>
                </a:solidFill>
              </a:rPr>
              <a:t> et de </a:t>
            </a:r>
            <a:r>
              <a:rPr lang="fr" sz="2400" kern="0" dirty="0">
                <a:solidFill>
                  <a:srgbClr val="FF0000"/>
                </a:solidFill>
              </a:rPr>
              <a:t>quarks </a:t>
            </a:r>
            <a:r>
              <a:rPr lang="en-US" sz="2400" kern="0" dirty="0">
                <a:solidFill>
                  <a:srgbClr val="FF0000"/>
                </a:solidFill>
              </a:rPr>
              <a:t>d</a:t>
            </a:r>
            <a:endParaRPr lang="fr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600"/>
              </a:spcAft>
              <a:buNone/>
            </a:pPr>
            <a:r>
              <a:rPr lang="en-US" sz="2400" kern="0" dirty="0">
                <a:solidFill>
                  <a:srgbClr val="FF0000"/>
                </a:solidFill>
              </a:rPr>
              <a:t> </a:t>
            </a:r>
            <a:endParaRPr lang="en-US" sz="2400" kern="0" dirty="0">
              <a:solidFill>
                <a:schemeClr val="accent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400" kern="0" dirty="0">
                <a:solidFill>
                  <a:srgbClr val="FF0000"/>
                </a:solidFill>
              </a:rPr>
              <a:t>Les particules fondamentales de la matière : </a:t>
            </a:r>
            <a:br>
              <a:rPr lang="fr" sz="2400" kern="0" dirty="0">
                <a:solidFill>
                  <a:srgbClr val="FF0000"/>
                </a:solidFill>
              </a:rPr>
            </a:br>
            <a:r>
              <a:rPr lang="en-US" sz="2400" kern="0" dirty="0">
                <a:solidFill>
                  <a:srgbClr val="FF0000"/>
                </a:solidFill>
              </a:rPr>
              <a:t>			</a:t>
            </a:r>
            <a:r>
              <a:rPr lang="fr" sz="2400" kern="0" dirty="0">
                <a:solidFill>
                  <a:srgbClr val="FF0000"/>
                </a:solidFill>
              </a:rPr>
              <a:t>les électrons, les quarks u, les quarks d</a:t>
            </a:r>
            <a:endParaRPr lang="fr" sz="2400" kern="0" dirty="0">
              <a:solidFill>
                <a:schemeClr val="bg1"/>
              </a:solidFill>
            </a:endParaRPr>
          </a:p>
        </p:txBody>
      </p:sp>
      <p:pic>
        <p:nvPicPr>
          <p:cNvPr id="13" name="Picture 6" descr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1" y="1223830"/>
            <a:ext cx="5667375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7" descr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1219200"/>
            <a:ext cx="3505200" cy="167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595170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/>
          <a:srcRect t="6042" r="6967" b="5062"/>
          <a:stretch>
            <a:fillRect/>
          </a:stretch>
        </p:blipFill>
        <p:spPr bwMode="auto">
          <a:xfrm>
            <a:off x="1066800" y="1179668"/>
            <a:ext cx="4524928" cy="3859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990600" y="143674"/>
            <a:ext cx="105918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pPr algn="l"/>
            <a:r>
              <a:rPr lang="fr" sz="3600" kern="0">
                <a:solidFill>
                  <a:srgbClr val="FFFF00"/>
                </a:solidFill>
              </a:rPr>
              <a:t>Le Modèle standard de la physique des  particules</a:t>
            </a:r>
            <a:endParaRPr lang="fr" sz="3600" kern="0" dirty="0">
              <a:solidFill>
                <a:srgbClr val="FFFF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6159610" y="1312530"/>
            <a:ext cx="5498990" cy="3810000"/>
          </a:xfrm>
          <a:prstGeom prst="rect">
            <a:avLst/>
          </a:prstGeom>
        </p:spPr>
        <p:txBody>
          <a:bodyPr/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fermions</a:t>
            </a:r>
            <a:r>
              <a:rPr lang="fr" sz="2000" kern="0" dirty="0">
                <a:solidFill>
                  <a:schemeClr val="bg1"/>
                </a:solidFill>
              </a:rPr>
              <a:t> (spin ½), qui comprennent les quarks et les leptons, sont les constituants de la matière</a:t>
            </a:r>
            <a:endParaRPr lang="en-US" sz="2000" kern="0" dirty="0">
              <a:solidFill>
                <a:schemeClr val="bg1"/>
              </a:solidFill>
            </a:endParaRPr>
          </a:p>
          <a:p>
            <a:pPr marL="0" indent="0">
              <a:spcAft>
                <a:spcPts val="450"/>
              </a:spcAft>
              <a:buNone/>
            </a:pPr>
            <a:r>
              <a:rPr lang="fr" sz="2000" kern="0" dirty="0">
                <a:solidFill>
                  <a:srgbClr val="FF0000"/>
                </a:solidFill>
              </a:rPr>
              <a:t>Les bosons</a:t>
            </a:r>
            <a:r>
              <a:rPr lang="fr" sz="2000" kern="0" dirty="0">
                <a:solidFill>
                  <a:schemeClr val="bg1"/>
                </a:solidFill>
              </a:rPr>
              <a:t> (spin entier) sont les porteurs de force : force électromagnétique (photon), force faible (W, Z) et force forte (gluons)</a:t>
            </a:r>
          </a:p>
          <a:p>
            <a:pPr marL="0" indent="0">
              <a:spcAft>
                <a:spcPts val="600"/>
              </a:spcAft>
              <a:buNone/>
            </a:pPr>
            <a:br>
              <a:rPr lang="en-US" sz="2000" kern="0" dirty="0">
                <a:solidFill>
                  <a:schemeClr val="bg1"/>
                </a:solidFill>
              </a:rPr>
            </a:br>
            <a:r>
              <a:rPr lang="fr" sz="2000" kern="0" dirty="0">
                <a:solidFill>
                  <a:srgbClr val="FF0000"/>
                </a:solidFill>
              </a:rPr>
              <a:t>Le boson de </a:t>
            </a:r>
            <a:r>
              <a:rPr lang="fr" sz="2000" kern="0" dirty="0" err="1">
                <a:solidFill>
                  <a:srgbClr val="FF0000"/>
                </a:solidFill>
              </a:rPr>
              <a:t>Higgs</a:t>
            </a:r>
            <a:r>
              <a:rPr lang="fr" sz="2000" kern="0" dirty="0">
                <a:solidFill>
                  <a:schemeClr val="bg1"/>
                </a:solidFill>
              </a:rPr>
              <a:t> </a:t>
            </a:r>
            <a:r>
              <a:rPr lang="en-US" sz="2000" kern="0" dirty="0">
                <a:solidFill>
                  <a:schemeClr val="bg1"/>
                </a:solidFill>
              </a:rPr>
              <a:t>(spin 0) </a:t>
            </a:r>
            <a:r>
              <a:rPr lang="fr" sz="2000" kern="0" dirty="0">
                <a:solidFill>
                  <a:schemeClr val="bg1"/>
                </a:solidFill>
              </a:rPr>
              <a:t>donne leur masse aux particules</a:t>
            </a:r>
          </a:p>
          <a:p>
            <a:pPr marL="0" indent="0">
              <a:spcAft>
                <a:spcPts val="600"/>
              </a:spcAft>
              <a:buNone/>
            </a:pPr>
            <a:endParaRPr lang="en-GB" sz="2000" kern="0" dirty="0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80160" y="5746650"/>
            <a:ext cx="719231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50"/>
              </a:spcAft>
            </a:pPr>
            <a:r>
              <a:rPr lang="fr-CH" sz="2000" kern="0" dirty="0">
                <a:solidFill>
                  <a:schemeClr val="bg1"/>
                </a:solidFill>
              </a:rPr>
              <a:t>C</a:t>
            </a:r>
            <a:r>
              <a:rPr lang="fr" sz="2000" kern="0" dirty="0" err="1">
                <a:solidFill>
                  <a:schemeClr val="bg1"/>
                </a:solidFill>
              </a:rPr>
              <a:t>haque</a:t>
            </a:r>
            <a:r>
              <a:rPr lang="fr" sz="2000" kern="0" dirty="0">
                <a:solidFill>
                  <a:schemeClr val="bg1"/>
                </a:solidFill>
              </a:rPr>
              <a:t> particule possède également un partenaire </a:t>
            </a:r>
          </a:p>
          <a:p>
            <a:pPr>
              <a:spcAft>
                <a:spcPts val="450"/>
              </a:spcAft>
            </a:pPr>
            <a:r>
              <a:rPr lang="en-GB" sz="2000" kern="0" dirty="0">
                <a:solidFill>
                  <a:schemeClr val="bg1"/>
                </a:solidFill>
              </a:rPr>
              <a:t>d</a:t>
            </a:r>
            <a:r>
              <a:rPr lang="fr" sz="2000" kern="0" dirty="0">
                <a:solidFill>
                  <a:schemeClr val="bg1"/>
                </a:solidFill>
              </a:rPr>
              <a:t>’antimatière</a:t>
            </a:r>
            <a:br>
              <a:rPr lang="fr" sz="2000" kern="0" dirty="0">
                <a:solidFill>
                  <a:schemeClr val="bg1"/>
                </a:solidFill>
              </a:rPr>
            </a:br>
            <a:endParaRPr lang="en-US" sz="2000" kern="0" baseline="30000" dirty="0">
              <a:solidFill>
                <a:srgbClr val="FFFF00"/>
              </a:solidFill>
              <a:latin typeface="Symbol" panose="05050102010706020507" pitchFamily="18" charset="2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295400" y="1419228"/>
            <a:ext cx="8805759" cy="4327422"/>
            <a:chOff x="643041" y="1419228"/>
            <a:chExt cx="8805759" cy="4327422"/>
          </a:xfrm>
        </p:grpSpPr>
        <p:sp>
          <p:nvSpPr>
            <p:cNvPr id="7" name="Oval 6"/>
            <p:cNvSpPr/>
            <p:nvPr/>
          </p:nvSpPr>
          <p:spPr>
            <a:xfrm>
              <a:off x="643041" y="1419228"/>
              <a:ext cx="800469" cy="2454560"/>
            </a:xfrm>
            <a:prstGeom prst="ellipse">
              <a:avLst/>
            </a:prstGeom>
            <a:noFill/>
            <a:ln w="5715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 flipV="1">
              <a:off x="1443511" y="3026504"/>
              <a:ext cx="4423889" cy="2251820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5867400" y="5038764"/>
              <a:ext cx="3581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" sz="2000" b="1" dirty="0">
                  <a:solidFill>
                    <a:srgbClr val="FF0000"/>
                  </a:solidFill>
                </a:rPr>
                <a:t>Cela suffit à expliquer la matière qui nous entoure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1007316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1716024" y="152400"/>
            <a:ext cx="8839200" cy="563562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fr" sz="3600" kern="0" dirty="0">
                <a:solidFill>
                  <a:srgbClr val="FFFF00"/>
                </a:solidFill>
              </a:rPr>
              <a:t>Que reste-t-il à découvrir ?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5800" y="939800"/>
            <a:ext cx="8153400" cy="6006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" sz="2000" dirty="0">
                <a:solidFill>
                  <a:srgbClr val="99CCFF"/>
                </a:solidFill>
              </a:rPr>
              <a:t>Plusieurs observations et mystères indiquent que le Modèle standard n'est pas la théorie finale :</a:t>
            </a:r>
          </a:p>
          <a:p>
            <a:endParaRPr lang="en-GB" sz="2000" dirty="0">
              <a:solidFill>
                <a:srgbClr val="99CCFF"/>
              </a:solidFill>
            </a:endParaRP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r>
              <a:rPr lang="fr" sz="2000" kern="0" dirty="0">
                <a:solidFill>
                  <a:schemeClr val="bg1"/>
                </a:solidFill>
              </a:rPr>
              <a:t>La matière noire (telle qu’elle est « observée » en astrophysique) n'est pas expliquée: faut-il pour cela de nouvelles particules ? Il y a cinq fois plus de matière noire que de matière « normale ».</a:t>
            </a:r>
          </a:p>
          <a:p>
            <a:pPr marL="257175" indent="-257175">
              <a:spcAft>
                <a:spcPts val="450"/>
              </a:spcAft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L'asymétrie entre la matière et l'antimatière: p</a:t>
            </a:r>
            <a:r>
              <a:rPr lang="fr" sz="2000" kern="0" dirty="0">
                <a:solidFill>
                  <a:schemeClr val="bg1"/>
                </a:solidFill>
              </a:rPr>
              <a:t>ourquoi l'Univers est-il composé de matière, alors que matière et antimatière auraient été produites en quantités égales lors du </a:t>
            </a:r>
            <a:r>
              <a:rPr lang="fr" sz="2000" kern="0" dirty="0" err="1">
                <a:solidFill>
                  <a:schemeClr val="bg1"/>
                </a:solidFill>
              </a:rPr>
              <a:t>Big</a:t>
            </a:r>
            <a:r>
              <a:rPr lang="fr" sz="2000" kern="0" dirty="0">
                <a:solidFill>
                  <a:schemeClr val="bg1"/>
                </a:solidFill>
              </a:rPr>
              <a:t> Bang ?</a:t>
            </a:r>
          </a:p>
          <a:p>
            <a:pPr marL="257175" indent="-257175">
              <a:buFont typeface="Arial" charset="0"/>
              <a:buChar char="•"/>
            </a:pPr>
            <a:endParaRPr lang="fr" sz="800" kern="0" dirty="0">
              <a:solidFill>
                <a:schemeClr val="bg1"/>
              </a:solidFill>
            </a:endParaRP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La masse des neutrinos n'est pas expliqués par le Modèle standard: il existe trois « saveurs » différentes de neutrinos - s'ils changent de saveur, ils doivent donc avoir une masse</a:t>
            </a:r>
          </a:p>
          <a:p>
            <a:pPr marL="257175" indent="-257175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…</a:t>
            </a:r>
            <a:endParaRPr lang="en-US" sz="2000" dirty="0">
              <a:solidFill>
                <a:schemeClr val="accent5"/>
              </a:solidFill>
            </a:endParaRPr>
          </a:p>
          <a:p>
            <a:pPr marL="257175" indent="-257175">
              <a:buFont typeface="Arial" charset="0"/>
              <a:buChar char="•"/>
            </a:pPr>
            <a:endParaRPr lang="fr" sz="8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r>
              <a:rPr lang="fr" sz="2000" dirty="0">
                <a:solidFill>
                  <a:schemeClr val="accent5"/>
                </a:solidFill>
              </a:rPr>
              <a:t>Et enfin, l'intégration de la gravité dans la théorie finale.</a:t>
            </a:r>
            <a:endParaRPr lang="en-US" sz="2000" dirty="0">
              <a:solidFill>
                <a:schemeClr val="accent5"/>
              </a:solidFill>
            </a:endParaRPr>
          </a:p>
          <a:p>
            <a:pPr marL="214313" indent="-214313">
              <a:buFont typeface="Arial" charset="0"/>
              <a:buChar char="•"/>
            </a:pPr>
            <a:endParaRPr lang="en-GB" sz="2000" dirty="0">
              <a:solidFill>
                <a:schemeClr val="accent5"/>
              </a:solidFill>
            </a:endParaRPr>
          </a:p>
          <a:p>
            <a:r>
              <a:rPr lang="fr" sz="2000" dirty="0">
                <a:solidFill>
                  <a:srgbClr val="99CCFF"/>
                </a:solidFill>
              </a:rPr>
              <a:t>Il y a encore d'immenses territoires à explorer et de mesures à effectuer pour ramener un prix Nobel !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990600"/>
            <a:ext cx="2988046" cy="218556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4724400"/>
            <a:ext cx="3025983" cy="1752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67800" y="2964844"/>
            <a:ext cx="2988046" cy="175955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5518157"/>
      </p:ext>
    </p:extLst>
  </p:cSld>
  <p:clrMapOvr>
    <a:masterClrMapping/>
  </p:clrMapOvr>
</p:sld>
</file>

<file path=ppt/theme/theme1.xml><?xml version="1.0" encoding="utf-8"?>
<a:theme xmlns:a="http://schemas.openxmlformats.org/drawingml/2006/main" name="2_Bold Stripes">
  <a:themeElements>
    <a:clrScheme name="Bold Stripes 2">
      <a:dk1>
        <a:srgbClr val="000000"/>
      </a:dk1>
      <a:lt1>
        <a:srgbClr val="EAEAEA"/>
      </a:lt1>
      <a:dk2>
        <a:srgbClr val="003366"/>
      </a:dk2>
      <a:lt2>
        <a:srgbClr val="EAEAEA"/>
      </a:lt2>
      <a:accent1>
        <a:srgbClr val="FFFFFF"/>
      </a:accent1>
      <a:accent2>
        <a:srgbClr val="DDDDDD"/>
      </a:accent2>
      <a:accent3>
        <a:srgbClr val="F3F3F3"/>
      </a:accent3>
      <a:accent4>
        <a:srgbClr val="000000"/>
      </a:accent4>
      <a:accent5>
        <a:srgbClr val="FFFFFF"/>
      </a:accent5>
      <a:accent6>
        <a:srgbClr val="C8C8C8"/>
      </a:accent6>
      <a:hlink>
        <a:srgbClr val="336699"/>
      </a:hlink>
      <a:folHlink>
        <a:srgbClr val="9A0000"/>
      </a:folHlink>
    </a:clrScheme>
    <a:fontScheme name="Bold Stripes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19" charset="0"/>
            <a:ea typeface="ＭＳ Ｐゴシック" pitchFamily="19" charset="-128"/>
            <a:cs typeface="ＭＳ Ｐゴシック" pitchFamily="19" charset="-128"/>
          </a:defRPr>
        </a:defPPr>
      </a:lstStyle>
    </a:lnDef>
  </a:objectDefaults>
  <a:extraClrSchemeLst>
    <a:extraClrScheme>
      <a:clrScheme name="Bold Stripes 1">
        <a:dk1>
          <a:srgbClr val="356677"/>
        </a:dk1>
        <a:lt1>
          <a:srgbClr val="FFFFFF"/>
        </a:lt1>
        <a:dk2>
          <a:srgbClr val="3E798E"/>
        </a:dk2>
        <a:lt2>
          <a:srgbClr val="FFFFCC"/>
        </a:lt2>
        <a:accent1>
          <a:srgbClr val="7FA0B1"/>
        </a:accent1>
        <a:accent2>
          <a:srgbClr val="3A7184"/>
        </a:accent2>
        <a:accent3>
          <a:srgbClr val="AFBEC6"/>
        </a:accent3>
        <a:accent4>
          <a:srgbClr val="DADADA"/>
        </a:accent4>
        <a:accent5>
          <a:srgbClr val="C0CDD5"/>
        </a:accent5>
        <a:accent6>
          <a:srgbClr val="346677"/>
        </a:accent6>
        <a:hlink>
          <a:srgbClr val="FFBF0B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old Stripes 2">
        <a:dk1>
          <a:srgbClr val="000000"/>
        </a:dk1>
        <a:lt1>
          <a:srgbClr val="EAEAEA"/>
        </a:lt1>
        <a:dk2>
          <a:srgbClr val="003366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336699"/>
        </a:hlink>
        <a:folHlink>
          <a:srgbClr val="9A00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3">
        <a:dk1>
          <a:srgbClr val="000000"/>
        </a:dk1>
        <a:lt1>
          <a:srgbClr val="EAEAEA"/>
        </a:lt1>
        <a:dk2>
          <a:srgbClr val="000000"/>
        </a:dk2>
        <a:lt2>
          <a:srgbClr val="EAEAEA"/>
        </a:lt2>
        <a:accent1>
          <a:srgbClr val="FFFFFF"/>
        </a:accent1>
        <a:accent2>
          <a:srgbClr val="DDDDDD"/>
        </a:accent2>
        <a:accent3>
          <a:srgbClr val="F3F3F3"/>
        </a:accent3>
        <a:accent4>
          <a:srgbClr val="000000"/>
        </a:accent4>
        <a:accent5>
          <a:srgbClr val="FFFFFF"/>
        </a:accent5>
        <a:accent6>
          <a:srgbClr val="C8C8C8"/>
        </a:accent6>
        <a:hlink>
          <a:srgbClr val="777777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old Stripes 4">
        <a:dk1>
          <a:srgbClr val="492417"/>
        </a:dk1>
        <a:lt1>
          <a:srgbClr val="D4D5C3"/>
        </a:lt1>
        <a:dk2>
          <a:srgbClr val="6E4900"/>
        </a:dk2>
        <a:lt2>
          <a:srgbClr val="B9BA9C"/>
        </a:lt2>
        <a:accent1>
          <a:srgbClr val="DBD8CF"/>
        </a:accent1>
        <a:accent2>
          <a:srgbClr val="C7C8B0"/>
        </a:accent2>
        <a:accent3>
          <a:srgbClr val="E6E7DE"/>
        </a:accent3>
        <a:accent4>
          <a:srgbClr val="3D1D12"/>
        </a:accent4>
        <a:accent5>
          <a:srgbClr val="EAE9E4"/>
        </a:accent5>
        <a:accent6>
          <a:srgbClr val="B4B59F"/>
        </a:accent6>
        <a:hlink>
          <a:srgbClr val="CC99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12397</TotalTime>
  <Words>2201</Words>
  <Application>Microsoft Office PowerPoint</Application>
  <PresentationFormat>Widescreen</PresentationFormat>
  <Paragraphs>274</Paragraphs>
  <Slides>31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12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4" baseType="lpstr">
      <vt:lpstr>ＭＳ Ｐゴシック</vt:lpstr>
      <vt:lpstr>Aptos</vt:lpstr>
      <vt:lpstr>Arial</vt:lpstr>
      <vt:lpstr>Calibri</vt:lpstr>
      <vt:lpstr>Helvetica</vt:lpstr>
      <vt:lpstr>Helvetica Neue</vt:lpstr>
      <vt:lpstr>Symbol</vt:lpstr>
      <vt:lpstr>Tahoma</vt:lpstr>
      <vt:lpstr>TheSans 6-SemiBold</vt:lpstr>
      <vt:lpstr>Times New Roman</vt:lpstr>
      <vt:lpstr>Times New Roman Antimatter</vt:lpstr>
      <vt:lpstr>Wingdings</vt:lpstr>
      <vt:lpstr>2_Bold Stripes</vt:lpstr>
      <vt:lpstr>PowerPoint Presentation</vt:lpstr>
      <vt:lpstr>PowerPoint Presentation</vt:lpstr>
      <vt:lpstr>PowerPoint Presentation</vt:lpstr>
      <vt:lpstr>Les missions du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Les accélérateurs du CERN</vt:lpstr>
      <vt:lpstr>PowerPoint Presentation</vt:lpstr>
      <vt:lpstr>PowerPoint Presentation</vt:lpstr>
      <vt:lpstr>PowerPoint Presentation</vt:lpstr>
      <vt:lpstr>Expériences auprès du LHC</vt:lpstr>
      <vt:lpstr>PowerPoint Presentation</vt:lpstr>
      <vt:lpstr>PowerPoint Presentation</vt:lpstr>
      <vt:lpstr>Le CERN n’est pas seulement le LHC !</vt:lpstr>
      <vt:lpstr>Le SPS : un injecteur pour le LHC et un accélérateur pour les expériences de la zone Nord</vt:lpstr>
      <vt:lpstr>Programme de physique avec cibles fixes</vt:lpstr>
      <vt:lpstr>Plateforme neutrino (extension de la zone Nord)</vt:lpstr>
      <vt:lpstr>ISOLDE et nTOF</vt:lpstr>
      <vt:lpstr>Physique nucléaire : ISOLDE et nTOF</vt:lpstr>
      <vt:lpstr>Physique des antiprotons et des antihydrogènes</vt:lpstr>
      <vt:lpstr>Physique des antiprotons et des antihydrogènes</vt:lpstr>
      <vt:lpstr>Antiproton &amp; Antihydrogen Physics</vt:lpstr>
      <vt:lpstr>PS Hall Est</vt:lpstr>
      <vt:lpstr>Physique de l’environnement</vt:lpstr>
      <vt:lpstr>Les futurs accélérateurs</vt:lpstr>
      <vt:lpstr>En bref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blochp</dc:creator>
  <cp:lastModifiedBy>Nathalie Perkins</cp:lastModifiedBy>
  <cp:revision>449</cp:revision>
  <cp:lastPrinted>2011-05-16T11:08:40Z</cp:lastPrinted>
  <dcterms:created xsi:type="dcterms:W3CDTF">2014-11-24T13:35:18Z</dcterms:created>
  <dcterms:modified xsi:type="dcterms:W3CDTF">2024-08-21T16:23:02Z</dcterms:modified>
</cp:coreProperties>
</file>