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77" r:id="rId2"/>
    <p:sldId id="302" r:id="rId3"/>
    <p:sldId id="321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320" r:id="rId28"/>
    <p:sldId id="272" r:id="rId29"/>
    <p:sldId id="300" r:id="rId30"/>
    <p:sldId id="289" r:id="rId31"/>
    <p:sldId id="281" r:id="rId32"/>
    <p:sldId id="309" r:id="rId3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4FF"/>
    <a:srgbClr val="E5F2FF"/>
    <a:srgbClr val="235D81"/>
    <a:srgbClr val="D883FF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13"/>
    <p:restoredTop sz="91781" autoAdjust="0"/>
  </p:normalViewPr>
  <p:slideViewPr>
    <p:cSldViewPr>
      <p:cViewPr varScale="1">
        <p:scale>
          <a:sx n="116" d="100"/>
          <a:sy n="116" d="100"/>
        </p:scale>
        <p:origin x="1432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11/25/24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30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New background picture + CERN logo + more transparent and harmonised text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99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Based on VIP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68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6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172203"/>
            <a:ext cx="658493" cy="5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86-023-06527-1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Richard Hawkings, slides originally from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C705C5-C79D-324D-9169-068C0CBC9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24384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1644DB2-7215-5E46-9599-45B2588640F7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E28B0E-CD32-8443-9D77-948A6C3C9AF6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0E50A62-FB86-A14B-866A-EC1EA0C9C86A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9C3B5A5-F168-8D41-9BF8-EEADB397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6CD50B-07B6-A548-A7D5-CA8489C1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6" name="Picture 5" descr="cern_logo_1.png">
            <a:extLst>
              <a:ext uri="{FF2B5EF4-FFF2-40B4-BE49-F238E27FC236}">
                <a16:creationId xmlns:a16="http://schemas.microsoft.com/office/drawing/2014/main" id="{13623BEB-BA83-5EF7-C292-D1CC5D8D65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172203"/>
            <a:ext cx="658493" cy="5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(and study!) the Higgs boson, study Standard Model particles and search for physics 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</a:p>
        </p:txBody>
      </p: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     Run2 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Run3 started on 5/7/2022: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13.6 TeV, and will continue until end June 2026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HL-LHC operation approved until 2041 </a:t>
            </a: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pic>
        <p:nvPicPr>
          <p:cNvPr id="8" name="Picture 7" descr="cern_logo_1.png">
            <a:extLst>
              <a:ext uri="{FF2B5EF4-FFF2-40B4-BE49-F238E27FC236}">
                <a16:creationId xmlns:a16="http://schemas.microsoft.com/office/drawing/2014/main" id="{AA20B61B-B06F-F75C-9483-D85304D876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172203"/>
            <a:ext cx="658493" cy="5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CERN is not </a:t>
            </a:r>
            <a:r>
              <a:rPr lang="en-US" sz="360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98AEE6-6246-CC46-AFE1-E2245FEB2613}"/>
              </a:ext>
            </a:extLst>
          </p:cNvPr>
          <p:cNvGrpSpPr/>
          <p:nvPr/>
        </p:nvGrpSpPr>
        <p:grpSpPr>
          <a:xfrm>
            <a:off x="4800600" y="5410200"/>
            <a:ext cx="914400" cy="246221"/>
            <a:chOff x="2743200" y="5638800"/>
            <a:chExt cx="914400" cy="24622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F043464-FC99-B34E-B403-42091A079B75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38652C-C000-2D43-A33C-9FBE935444F5}"/>
                </a:ext>
              </a:extLst>
            </p:cNvPr>
            <p:cNvSpPr txBox="1"/>
            <p:nvPr/>
          </p:nvSpPr>
          <p:spPr>
            <a:xfrm>
              <a:off x="2895600" y="5638800"/>
              <a:ext cx="68580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ad with cars and a round building">
            <a:extLst>
              <a:ext uri="{FF2B5EF4-FFF2-40B4-BE49-F238E27FC236}">
                <a16:creationId xmlns:a16="http://schemas.microsoft.com/office/drawing/2014/main" id="{CAD271AA-81B6-AB7C-A28E-E3D8A74FD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81200"/>
            <a:ext cx="12192000" cy="9127066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Peace”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24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576350" y="4356847"/>
            <a:ext cx="8326628" cy="2514600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Czech Republic, Denmark, Estonia,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Switzerland,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Brazil, Croatia, Cyprus, India, Latvia, Lithuania, Pakistan, 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 (suspended), United States of America, JINR (suspended), European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Commission,UNESCO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14400" y="5327712"/>
            <a:ext cx="2517633" cy="1543735"/>
          </a:xfrm>
          <a:prstGeom prst="rect">
            <a:avLst/>
          </a:prstGeom>
          <a:gradFill rotWithShape="1">
            <a:gsLst>
              <a:gs pos="55000">
                <a:srgbClr val="235D81">
                  <a:alpha val="54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scientific users</a:t>
            </a:r>
          </a:p>
        </p:txBody>
      </p:sp>
      <p:pic>
        <p:nvPicPr>
          <p:cNvPr id="4" name="Picture 3" descr="cern_logo_1.png">
            <a:extLst>
              <a:ext uri="{FF2B5EF4-FFF2-40B4-BE49-F238E27FC236}">
                <a16:creationId xmlns:a16="http://schemas.microsoft.com/office/drawing/2014/main" id="{825F3AA8-BA1E-A3BB-1765-7E62E69639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172203"/>
            <a:ext cx="658493" cy="5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Fixed Target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5 current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ray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 ≈ 1 10</a:t>
            </a:r>
            <a:r>
              <a:rPr lang="en-US" sz="1600" baseline="30000" dirty="0">
                <a:solidFill>
                  <a:schemeClr val="accent1"/>
                </a:solidFill>
              </a:rPr>
              <a:t>-10</a:t>
            </a:r>
            <a:endParaRPr lang="en-US" sz="1600" baseline="300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NA66 (AMBER): proton radius, antiproton production, pion/kaon structure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Example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1 - 400 GeV range) allow precision measurements and comparison with theory. Deviations can be sign of new physics at higher energies.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sent from CERN to Gran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in the US: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and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3B863-5F4F-E44E-B518-616BF1C6D212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1521CDD-2974-C442-A4E8-3649E342B997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0D6D72-02E8-DC4B-BB28-231200D92E4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Nuclear Physics:  ISOLDE &amp;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>
                <a:solidFill>
                  <a:schemeClr val="accent1"/>
                </a:solidFill>
              </a:rPr>
              <a:t>1000 nuclides of over 75 elements produced, about 50 experiments every 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Applications (Medicine, Material Science)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molten metals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and molten salts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plasma,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916" y="990600"/>
            <a:ext cx="1026088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Symmetry 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Measurements of antihydrogen and related systems: antiprotonic helium, positronium, protonium</a:t>
            </a: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3858637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The Antiproton </a:t>
            </a:r>
            <a:r>
              <a:rPr lang="de-AT" dirty="0" err="1">
                <a:solidFill>
                  <a:schemeClr val="accent5"/>
                </a:solidFill>
              </a:rPr>
              <a:t>Decelerator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at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86000" y="3852766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ELENA  (Extra Low Energy Antiprotons)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817E3FEA-9436-9DD6-8E4E-32F596D44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903" y="2956790"/>
            <a:ext cx="5484697" cy="2721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CEE194-B7B1-FFE8-C8E1-5FAB7262A386}"/>
              </a:ext>
            </a:extLst>
          </p:cNvPr>
          <p:cNvSpPr txBox="1"/>
          <p:nvPr/>
        </p:nvSpPr>
        <p:spPr>
          <a:xfrm>
            <a:off x="6732537" y="968276"/>
            <a:ext cx="51546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ea typeface="Arial" charset="0"/>
                <a:cs typeface="Arial" charset="0"/>
              </a:rPr>
              <a:t>ALPHA-g</a:t>
            </a:r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: gravity on antihydrogen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Form antihydrogen, trap in vertical trap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Release from trap – how many atoms fall up/down?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Measure as a function of a magnetic bias simulating gravity</a:t>
            </a:r>
            <a:endParaRPr lang="en-US" sz="2000" i="1" dirty="0">
              <a:solidFill>
                <a:srgbClr val="FF0000"/>
              </a:solidFill>
              <a:ea typeface="Arial" charset="0"/>
              <a:cs typeface="Arial" charset="0"/>
            </a:endParaRP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250879-D25D-DA33-C035-4D401F17A19E}"/>
              </a:ext>
            </a:extLst>
          </p:cNvPr>
          <p:cNvSpPr txBox="1"/>
          <p:nvPr/>
        </p:nvSpPr>
        <p:spPr>
          <a:xfrm>
            <a:off x="7267940" y="5802868"/>
            <a:ext cx="3791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accent5"/>
                </a:solidFill>
              </a:rPr>
              <a:t>g</a:t>
            </a:r>
            <a:r>
              <a:rPr lang="en-GB" baseline="-25000" dirty="0" err="1">
                <a:solidFill>
                  <a:schemeClr val="accent5"/>
                </a:solidFill>
              </a:rPr>
              <a:t>antimatter</a:t>
            </a:r>
            <a:r>
              <a:rPr lang="en-GB" baseline="-25000" dirty="0">
                <a:solidFill>
                  <a:schemeClr val="accent5"/>
                </a:solidFill>
              </a:rPr>
              <a:t> </a:t>
            </a:r>
            <a:r>
              <a:rPr lang="en-GB" dirty="0">
                <a:solidFill>
                  <a:schemeClr val="accent5"/>
                </a:solidFill>
              </a:rPr>
              <a:t>= (0.75 ± 0.13 ±0.16) </a:t>
            </a:r>
            <a:r>
              <a:rPr lang="en-GB" dirty="0" err="1">
                <a:solidFill>
                  <a:schemeClr val="accent5"/>
                </a:solidFill>
              </a:rPr>
              <a:t>g</a:t>
            </a:r>
            <a:r>
              <a:rPr lang="en-GB" baseline="-25000" dirty="0" err="1">
                <a:solidFill>
                  <a:schemeClr val="accent5"/>
                </a:solidFill>
              </a:rPr>
              <a:t>matter</a:t>
            </a:r>
            <a:endParaRPr lang="en-GB" baseline="-2500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87421-AD66-E00E-7AD9-DA524E2C5EF2}"/>
              </a:ext>
            </a:extLst>
          </p:cNvPr>
          <p:cNvSpPr txBox="1"/>
          <p:nvPr/>
        </p:nvSpPr>
        <p:spPr>
          <a:xfrm>
            <a:off x="6934200" y="6153090"/>
            <a:ext cx="5154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Antimatter falls down !</a:t>
            </a:r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0BA611-CD99-D511-0ACA-D183E9E99711}"/>
              </a:ext>
            </a:extLst>
          </p:cNvPr>
          <p:cNvSpPr txBox="1"/>
          <p:nvPr/>
        </p:nvSpPr>
        <p:spPr>
          <a:xfrm>
            <a:off x="9296400" y="4919246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hlinkClick r:id="rId3"/>
              </a:rPr>
              <a:t>Nature 621 (2023) 716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13018038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East Hall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EF2183-CCC2-E64F-922F-1A91715563A0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B7B72C6-D74F-464B-AE79-BD766A04585D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C76ED49-B09B-644D-95BA-9BF93C1C3D65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Environmental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breakthroughs: 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higher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than expected in pre-industrial times and influenced by cosmic rays. 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Result important to reduce uncertainties climate model.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continues to study atmospheric physics (e.g. effect of aerosols)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68438D-3957-5BCD-F69E-42A3EE079CEA}"/>
              </a:ext>
            </a:extLst>
          </p:cNvPr>
          <p:cNvSpPr txBox="1"/>
          <p:nvPr/>
        </p:nvSpPr>
        <p:spPr>
          <a:xfrm>
            <a:off x="5285266" y="4966362"/>
            <a:ext cx="6220934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Non-Member States and Territories </a:t>
            </a:r>
            <a:r>
              <a:rPr lang="en-GB" sz="1400" b="1" dirty="0">
                <a:solidFill>
                  <a:schemeClr val="accent1"/>
                </a:solidFill>
                <a:effectLst/>
                <a:ea typeface="Aptos" panose="020B0004020202020204" pitchFamily="34" charset="0"/>
              </a:rPr>
              <a:t>1317</a:t>
            </a:r>
            <a:r>
              <a:rPr lang="en-CH" sz="1400" b="1" dirty="0">
                <a:solidFill>
                  <a:schemeClr val="accent1"/>
                </a:solidFill>
                <a:effectLst/>
              </a:rPr>
              <a:t> </a:t>
            </a:r>
          </a:p>
          <a:p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Algeria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Argentina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Armenia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Australia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26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Azerbaijan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Bahrain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Canada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900" kern="100" dirty="0">
                <a:solidFill>
                  <a:schemeClr val="accent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206 – 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Chile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45 </a:t>
            </a:r>
          </a:p>
          <a:p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China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Colombia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Costa Rica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Cuba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Ecuador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Egypt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Georgia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Hong Kong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15 </a:t>
            </a:r>
          </a:p>
          <a:p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Iceland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Indonesia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Iran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Ireland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Jordan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Kazakhstan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Kuwait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Lebanon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Madagascar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</a:p>
          <a:p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Malaysia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Malta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Mexico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56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Montenegro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Morocco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18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 Zealand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Nigeria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Oman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</a:p>
          <a:p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Palestine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Peru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Philippines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Republic of Korea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168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Saudi Arabia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6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South Africa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61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Sri Lanka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</a:t>
            </a:r>
          </a:p>
          <a:p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Taiwan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52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Thailand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17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Tunisia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Arab Emirates 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 – </a:t>
            </a:r>
            <a:r>
              <a:rPr lang="en-GB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Vietnam</a:t>
            </a:r>
            <a:r>
              <a:rPr lang="en-GB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  <a:endParaRPr lang="en-CH" sz="900" kern="100" dirty="0">
              <a:solidFill>
                <a:schemeClr val="accent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Texte 15">
            <a:extLst>
              <a:ext uri="{FF2B5EF4-FFF2-40B4-BE49-F238E27FC236}">
                <a16:creationId xmlns:a16="http://schemas.microsoft.com/office/drawing/2014/main" id="{44ED1B1C-4527-B9B0-667D-64CFDBC67DD3}"/>
              </a:ext>
            </a:extLst>
          </p:cNvPr>
          <p:cNvSpPr txBox="1"/>
          <p:nvPr/>
        </p:nvSpPr>
        <p:spPr>
          <a:xfrm>
            <a:off x="632075" y="3157208"/>
            <a:ext cx="3610458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Member States 7467 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Austria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86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Belgium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Bulgaria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46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Czech Republic 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252</a:t>
            </a:r>
          </a:p>
          <a:p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Denmark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47 – </a:t>
            </a:r>
            <a:r>
              <a:rPr lang="en-GB" sz="900" kern="10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Esttonia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29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Finland 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88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France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842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Germany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1296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Greece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112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Hungary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80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Israel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74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Italy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1609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Netherlands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167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Norway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77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Poland 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322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Portugal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105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Romania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113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Serbia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38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Slovakia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67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Spain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413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Sweden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106 </a:t>
            </a:r>
          </a:p>
          <a:p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Switzerland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419 – </a:t>
            </a:r>
            <a:r>
              <a:rPr lang="en-GB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Kingdom </a:t>
            </a:r>
            <a:r>
              <a:rPr lang="en-GB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950 </a:t>
            </a:r>
            <a:endParaRPr lang="en-CH" sz="900" kern="100" dirty="0">
              <a:solidFill>
                <a:schemeClr val="tx2">
                  <a:lumMod val="60000"/>
                  <a:lumOff val="40000"/>
                </a:schemeClr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15">
            <a:extLst>
              <a:ext uri="{FF2B5EF4-FFF2-40B4-BE49-F238E27FC236}">
                <a16:creationId xmlns:a16="http://schemas.microsoft.com/office/drawing/2014/main" id="{61DEA575-AE06-1C9A-4F42-33150469C258}"/>
              </a:ext>
            </a:extLst>
          </p:cNvPr>
          <p:cNvSpPr txBox="1"/>
          <p:nvPr/>
        </p:nvSpPr>
        <p:spPr>
          <a:xfrm>
            <a:off x="304800" y="4307403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r>
              <a:rPr lang="fr-FR" sz="14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fr-FR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b="1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>
                <a:solidFill>
                  <a:schemeClr val="tx2">
                    <a:lumMod val="40000"/>
                    <a:lumOff val="60000"/>
                  </a:schemeClr>
                </a:solidFill>
                <a:ea typeface="Arial" charset="0"/>
                <a:cs typeface="Arial" charset="0"/>
              </a:rPr>
              <a:t>40</a:t>
            </a:r>
            <a:r>
              <a:rPr lang="fr-FR" sz="1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9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Cyprus</a:t>
            </a:r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14 – </a:t>
            </a:r>
            <a:r>
              <a:rPr lang="en-US" sz="9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Slovenia </a:t>
            </a:r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26</a:t>
            </a:r>
          </a:p>
          <a:p>
            <a:endParaRPr lang="fr-FR" sz="9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400" b="1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541</a:t>
            </a:r>
          </a:p>
          <a:p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Brazil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135 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– </a:t>
            </a:r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Croatia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37 – </a:t>
            </a:r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India 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145 – </a:t>
            </a:r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Latvia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21 – </a:t>
            </a:r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Lithuania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17 – </a:t>
            </a:r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Pakistan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30 </a:t>
            </a:r>
            <a:r>
              <a:rPr lang="en-US" sz="9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Türkiye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129 – </a:t>
            </a:r>
            <a:r>
              <a:rPr lang="en-GB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Ukraine</a:t>
            </a:r>
            <a:r>
              <a:rPr lang="en-GB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27</a:t>
            </a:r>
          </a:p>
          <a:p>
            <a:r>
              <a:rPr lang="en-GB" sz="900" dirty="0">
                <a:solidFill>
                  <a:schemeClr val="accent1"/>
                </a:solidFill>
                <a:effectLst/>
                <a:ea typeface="Aptos" panose="020B0004020202020204" pitchFamily="34" charset="0"/>
              </a:rPr>
              <a:t> </a:t>
            </a:r>
            <a:endParaRPr lang="fr-FR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b="1" dirty="0" err="1">
                <a:solidFill>
                  <a:srgbClr val="C9E4FF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b="1" dirty="0">
                <a:solidFill>
                  <a:srgbClr val="C9E4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rgbClr val="C9E4FF"/>
                </a:solidFill>
                <a:latin typeface="Arial" charset="0"/>
                <a:ea typeface="Arial" charset="0"/>
                <a:cs typeface="Arial" charset="0"/>
              </a:rPr>
              <a:t>3005</a:t>
            </a:r>
            <a:endParaRPr lang="en-US" sz="1400" b="1" dirty="0">
              <a:solidFill>
                <a:srgbClr val="C9E4FF"/>
              </a:solidFill>
            </a:endParaRPr>
          </a:p>
          <a:p>
            <a:r>
              <a:rPr lang="en-US" sz="900" b="1" dirty="0">
                <a:solidFill>
                  <a:srgbClr val="C9E4FF"/>
                </a:solidFill>
              </a:rPr>
              <a:t>Japan </a:t>
            </a:r>
            <a:r>
              <a:rPr lang="en-US" sz="900" dirty="0">
                <a:solidFill>
                  <a:srgbClr val="C9E4FF"/>
                </a:solidFill>
              </a:rPr>
              <a:t>219 – </a:t>
            </a:r>
            <a:r>
              <a:rPr lang="en-US" sz="900" b="1" dirty="0">
                <a:solidFill>
                  <a:srgbClr val="C9E4FF"/>
                </a:solidFill>
              </a:rPr>
              <a:t>Russia </a:t>
            </a:r>
            <a:r>
              <a:rPr lang="en-US" sz="900" dirty="0">
                <a:solidFill>
                  <a:srgbClr val="C9E4FF"/>
                </a:solidFill>
              </a:rPr>
              <a:t>(suspended) 779 – </a:t>
            </a:r>
            <a:r>
              <a:rPr lang="en-US" sz="900" b="1" dirty="0">
                <a:solidFill>
                  <a:srgbClr val="C9E4FF"/>
                </a:solidFill>
              </a:rPr>
              <a:t>United States of America</a:t>
            </a:r>
            <a:r>
              <a:rPr lang="en-US" sz="900" dirty="0">
                <a:solidFill>
                  <a:srgbClr val="C9E4FF"/>
                </a:solidFill>
              </a:rPr>
              <a:t> 2007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5C61E7-D353-4253-DB52-9727077D0762}"/>
              </a:ext>
            </a:extLst>
          </p:cNvPr>
          <p:cNvSpPr txBox="1"/>
          <p:nvPr/>
        </p:nvSpPr>
        <p:spPr>
          <a:xfrm>
            <a:off x="914519" y="822136"/>
            <a:ext cx="1036296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Distribution of all CERN Users by the country of their home institutes as of 31 December 2023</a:t>
            </a: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17955B0A-5DF7-03FB-0609-1AF02C5F3846}"/>
              </a:ext>
            </a:extLst>
          </p:cNvPr>
          <p:cNvSpPr txBox="1"/>
          <p:nvPr/>
        </p:nvSpPr>
        <p:spPr bwMode="auto">
          <a:xfrm>
            <a:off x="632076" y="1897793"/>
            <a:ext cx="2716090" cy="1035903"/>
          </a:xfrm>
          <a:prstGeom prst="rect">
            <a:avLst/>
          </a:prstGeom>
          <a:solidFill>
            <a:srgbClr val="FFFF00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tx2"/>
                </a:solidFill>
              </a:rPr>
              <a:t>Geographical</a:t>
            </a:r>
            <a:r>
              <a:rPr lang="fr-CH" sz="1400" dirty="0">
                <a:solidFill>
                  <a:schemeClr val="tx2"/>
                </a:solidFill>
              </a:rPr>
              <a:t> &amp; cultural </a:t>
            </a:r>
            <a:r>
              <a:rPr lang="fr-CH" sz="1400" dirty="0" err="1">
                <a:solidFill>
                  <a:schemeClr val="tx2"/>
                </a:solidFill>
              </a:rPr>
              <a:t>diversity</a:t>
            </a:r>
            <a:endParaRPr lang="fr-CH" sz="1400" dirty="0">
              <a:solidFill>
                <a:schemeClr val="tx2"/>
              </a:solidFill>
            </a:endParaRPr>
          </a:p>
          <a:p>
            <a:pPr algn="ctr"/>
            <a:r>
              <a:rPr lang="fr-CH" sz="1400" dirty="0" err="1">
                <a:solidFill>
                  <a:schemeClr val="tx2"/>
                </a:solidFill>
              </a:rPr>
              <a:t>Users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dirty="0">
                <a:solidFill>
                  <a:schemeClr val="tx2"/>
                </a:solidFill>
              </a:rPr>
              <a:t>of </a:t>
            </a:r>
            <a:r>
              <a:rPr lang="fr-CH" sz="1400" b="1" dirty="0">
                <a:solidFill>
                  <a:schemeClr val="tx2"/>
                </a:solidFill>
              </a:rPr>
              <a:t>110</a:t>
            </a:r>
            <a:r>
              <a:rPr lang="fr-CH" sz="1400" dirty="0">
                <a:solidFill>
                  <a:schemeClr val="tx2"/>
                </a:solidFill>
              </a:rPr>
              <a:t> </a:t>
            </a:r>
            <a:r>
              <a:rPr lang="fr-CH" sz="1400" b="1" dirty="0" err="1">
                <a:solidFill>
                  <a:schemeClr val="tx2"/>
                </a:solidFill>
              </a:rPr>
              <a:t>nationalities</a:t>
            </a:r>
            <a:endParaRPr lang="fr-CH" sz="1400" b="1" dirty="0">
              <a:solidFill>
                <a:schemeClr val="tx2"/>
              </a:solidFill>
            </a:endParaRPr>
          </a:p>
          <a:p>
            <a:pPr algn="ctr"/>
            <a:r>
              <a:rPr lang="en-US" sz="1400" b="1" dirty="0">
                <a:solidFill>
                  <a:schemeClr val="tx2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22.5 </a:t>
            </a:r>
            <a:r>
              <a:rPr lang="fr-CH" sz="1400" b="1" dirty="0">
                <a:solidFill>
                  <a:schemeClr val="tx2"/>
                </a:solidFill>
              </a:rPr>
              <a:t>% </a:t>
            </a:r>
            <a:r>
              <a:rPr lang="fr-CH" sz="1400" b="1" dirty="0" err="1">
                <a:solidFill>
                  <a:schemeClr val="tx2"/>
                </a:solidFill>
              </a:rPr>
              <a:t>women</a:t>
            </a:r>
            <a:endParaRPr lang="fr-CH" sz="1400" dirty="0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FAC7F4-0D5C-3295-6D77-6AEBB8EAA920}"/>
              </a:ext>
            </a:extLst>
          </p:cNvPr>
          <p:cNvGrpSpPr/>
          <p:nvPr/>
        </p:nvGrpSpPr>
        <p:grpSpPr>
          <a:xfrm>
            <a:off x="918930" y="1534208"/>
            <a:ext cx="2121341" cy="306464"/>
            <a:chOff x="905973" y="1917679"/>
            <a:chExt cx="2121341" cy="306464"/>
          </a:xfrm>
          <a:noFill/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8FC1A3-EAC0-CCCD-784A-FA07FD2C3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</a:blip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  <a:grpFill/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51C7E24-CEB7-B156-D391-6D18DBD9C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</a:blip>
            <a:stretch>
              <a:fillRect/>
            </a:stretch>
          </p:blipFill>
          <p:spPr>
            <a:xfrm>
              <a:off x="1977164" y="1917679"/>
              <a:ext cx="1050150" cy="306464"/>
            </a:xfrm>
            <a:prstGeom prst="rect">
              <a:avLst/>
            </a:prstGeom>
            <a:grpFill/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69C49EB-A0DF-044E-FA56-8D7BB8C0FCEE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5029641" y="1313232"/>
            <a:ext cx="5613400" cy="3581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E3F2EF-BFB3-69A2-8569-9875C53824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89000"/>
          </a:blip>
          <a:srcRect/>
          <a:stretch/>
        </p:blipFill>
        <p:spPr>
          <a:xfrm>
            <a:off x="6408727" y="1592222"/>
            <a:ext cx="5405391" cy="330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4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Feasibility study for a ~100 km circumference machine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Possible first stage as an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 followed by a pp collider at &gt;100 TeV.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Physics 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of the CERN accelerator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complex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Welcome, join the adventure! </a:t>
            </a:r>
            <a:r>
              <a:rPr lang="en-US" i="1" dirty="0" err="1">
                <a:solidFill>
                  <a:srgbClr val="FF0000"/>
                </a:solidFill>
              </a:rPr>
              <a:t>Bienvenue</a:t>
            </a:r>
            <a:r>
              <a:rPr lang="en-US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pic>
        <p:nvPicPr>
          <p:cNvPr id="3" name="Picture 2" descr="cern_logo_1.png">
            <a:extLst>
              <a:ext uri="{FF2B5EF4-FFF2-40B4-BE49-F238E27FC236}">
                <a16:creationId xmlns:a16="http://schemas.microsoft.com/office/drawing/2014/main" id="{313E13C1-D957-9B04-E3C3-9D9920277E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172203"/>
            <a:ext cx="658493" cy="59902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at first 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consists 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Fundamental 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Boson</a:t>
            </a:r>
            <a:r>
              <a:rPr lang="en-US" sz="2000" kern="0" dirty="0">
                <a:solidFill>
                  <a:schemeClr val="bg1"/>
                </a:solidFill>
              </a:rPr>
              <a:t> (spin 0), gives 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>
                <a:solidFill>
                  <a:schemeClr val="bg1"/>
                </a:solidFill>
              </a:rPr>
              <a:t>Plus antimatter partners of each particle.</a:t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What </a:t>
            </a:r>
            <a:r>
              <a:rPr lang="en-US" sz="3600" ker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not explained:  need new particles?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</a:p>
          <a:p>
            <a:pPr marL="342900" indent="-342900"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>
                <a:solidFill>
                  <a:srgbClr val="99CCFF"/>
                </a:solidFill>
              </a:rPr>
              <a:t>Still a lot to explore, to measure and to collect Nobel prizes!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23170</TotalTime>
  <Words>2049</Words>
  <Application>Microsoft Macintosh PowerPoint</Application>
  <PresentationFormat>Widescreen</PresentationFormat>
  <Paragraphs>292</Paragraphs>
  <Slides>32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ＭＳ Ｐゴシック</vt:lpstr>
      <vt:lpstr>Aptos</vt:lpstr>
      <vt:lpstr>Arial</vt:lpstr>
      <vt:lpstr>Calibri</vt:lpstr>
      <vt:lpstr>Helvetica</vt:lpstr>
      <vt:lpstr>Helvetica Neue</vt:lpstr>
      <vt:lpstr>Monotype Sorts</vt:lpstr>
      <vt:lpstr>Symbol</vt:lpstr>
      <vt:lpstr>Tahoma</vt:lpstr>
      <vt:lpstr>TheSans 6-SemiBold</vt:lpstr>
      <vt:lpstr>Times New Roman</vt:lpstr>
      <vt:lpstr>Times New Roman Antimatter</vt:lpstr>
      <vt:lpstr>Wingdings</vt:lpstr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427</cp:revision>
  <cp:lastPrinted>2011-05-16T11:08:40Z</cp:lastPrinted>
  <dcterms:created xsi:type="dcterms:W3CDTF">2014-11-24T13:35:18Z</dcterms:created>
  <dcterms:modified xsi:type="dcterms:W3CDTF">2024-11-25T13:34:40Z</dcterms:modified>
</cp:coreProperties>
</file>