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2"/>
  </p:notesMasterIdLst>
  <p:handoutMasterIdLst>
    <p:handoutMasterId r:id="rId13"/>
  </p:handoutMasterIdLst>
  <p:sldIdLst>
    <p:sldId id="296" r:id="rId2"/>
    <p:sldId id="274" r:id="rId3"/>
    <p:sldId id="273" r:id="rId4"/>
    <p:sldId id="316" r:id="rId5"/>
    <p:sldId id="315" r:id="rId6"/>
    <p:sldId id="1551" r:id="rId7"/>
    <p:sldId id="275" r:id="rId8"/>
    <p:sldId id="340" r:id="rId9"/>
    <p:sldId id="1552" r:id="rId10"/>
    <p:sldId id="288"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060"/>
    <a:srgbClr val="FFFFFF"/>
    <a:srgbClr val="0033A0"/>
    <a:srgbClr val="303030"/>
    <a:srgbClr val="FF9933"/>
    <a:srgbClr val="2F2F2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72D150A-BA90-438B-BB03-2B0EB7BA1B43}" v="70" dt="2024-10-03T15:21:33.316"/>
    <p1510:client id="{A0D8527D-DDAA-43DC-9C2C-8944F1CFA3A6}" v="791" dt="2024-10-03T15:21:01.036"/>
    <p1510:client id="{E4B0B806-54F1-4D4F-BA43-C6158C849628}" v="8" dt="2024-10-03T09:49:46.103"/>
  </p1510:revLst>
</p1510:revInfo>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14" autoAdjust="0"/>
    <p:restoredTop sz="94686"/>
  </p:normalViewPr>
  <p:slideViewPr>
    <p:cSldViewPr snapToGrid="0" snapToObjects="1">
      <p:cViewPr varScale="1">
        <p:scale>
          <a:sx n="111" d="100"/>
          <a:sy n="111" d="100"/>
        </p:scale>
        <p:origin x="534" y="9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145" d="100"/>
          <a:sy n="145" d="100"/>
        </p:scale>
        <p:origin x="3872" y="17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10/9/2024</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10/9/2024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emf"/><Relationship Id="rId1" Type="http://schemas.openxmlformats.org/officeDocument/2006/relationships/slideMaster" Target="../slideMasters/slideMaster1.xml"/><Relationship Id="rId4" Type="http://schemas.openxmlformats.org/officeDocument/2006/relationships/image" Target="../media/image5.sv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spTree>
      <p:nvGrpSpPr>
        <p:cNvPr id="1" name=""/>
        <p:cNvGrpSpPr/>
        <p:nvPr/>
      </p:nvGrpSpPr>
      <p:grpSpPr>
        <a:xfrm>
          <a:off x="0" y="0"/>
          <a:ext cx="0" cy="0"/>
          <a:chOff x="0" y="0"/>
          <a:chExt cx="0" cy="0"/>
        </a:xfrm>
      </p:grpSpPr>
      <p:pic>
        <p:nvPicPr>
          <p:cNvPr id="2" name="Graphic 1">
            <a:extLst>
              <a:ext uri="{FF2B5EF4-FFF2-40B4-BE49-F238E27FC236}">
                <a16:creationId xmlns:a16="http://schemas.microsoft.com/office/drawing/2014/main" id="{25FC4307-AADB-BE47-352D-8E9764B3400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742542" y="2075542"/>
            <a:ext cx="2706915" cy="2706915"/>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89A83A09-9AFD-C14A-9C29-D6392D85326F}" type="datetime3">
              <a:rPr lang="en-US" smtClean="0"/>
              <a:t>9 October 2024</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F8AD99CC-CC35-2540-9734-9D7F73E48FC4}" type="datetime3">
              <a:rPr lang="en-US" smtClean="0"/>
              <a:t>9 October 2024</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D1BD7848-FBB4-4345-AA38-AE81003E421D}" type="datetime3">
              <a:rPr lang="en-US" smtClean="0"/>
              <a:t>9 October 2024</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E386B3FD-B4E3-E84D-B775-AF72F11FC408}" type="datetime3">
              <a:rPr lang="en-US" smtClean="0"/>
              <a:t>9 October 2024</a:t>
            </a:fld>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6F10010C-F6F0-144E-BAF3-A429F55C618E}" type="datetime3">
              <a:rPr lang="en-US" smtClean="0"/>
              <a:t>9 October 2024</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8FB9380C-4B51-7241-B1C5-FEB689A995C2}" type="datetime3">
              <a:rPr lang="en-US" smtClean="0"/>
              <a:t>9 October 2024</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5B12E276-0EB9-0B47-B368-FA480A6A2BED}" type="datetime3">
              <a:rPr lang="en-US" smtClean="0"/>
              <a:t>9 October 2024</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7E56C087-DF20-6544-90B6-C842B78D52E8}" type="datetime3">
              <a:rPr lang="en-US" smtClean="0"/>
              <a:t>9 October 2024</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73DE68DD-2BC1-C446-ADB7-76A3823DB7E7}" type="datetime3">
              <a:rPr lang="en-US" smtClean="0"/>
              <a:t>9 October 2024</a:t>
            </a:fld>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Presenter | Presentation Title</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EE7C38F0-58D5-7848-A9A4-32D0F73A6EDD}" type="datetime3">
              <a:rPr lang="en-US" smtClean="0"/>
              <a:t>9 October 2024</a:t>
            </a:fld>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Presenter | Presentation Title</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513309E1-6519-4041-842E-5879904EEBF6}" type="datetime3">
              <a:rPr lang="en-US" smtClean="0"/>
              <a:t>9 October 2024</a:t>
            </a:fld>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Presenter | Presentation Title</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E7D69761-F68E-3B41-BA03-528973F27F26}" type="datetime3">
              <a:rPr lang="en-US" smtClean="0"/>
              <a:t>9 October 2024</a:t>
            </a:fld>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Presenter | Presentation Title</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558632" y="4869770"/>
            <a:ext cx="1074737" cy="1074737"/>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EF88A3F-DE24-634B-828B-20DADD54E756}" type="datetimeFigureOut">
              <a:rPr lang="en-US" smtClean="0"/>
              <a:t>10/9/2024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6854823-5F81-2F44-93FF-785A09B5E077}" type="slidenum">
              <a:rPr lang="en-US" smtClean="0"/>
              <a:t>‹#›</a:t>
            </a:fld>
            <a:endParaRPr lang="en-US"/>
          </a:p>
        </p:txBody>
      </p:sp>
    </p:spTree>
    <p:extLst>
      <p:ext uri="{BB962C8B-B14F-4D97-AF65-F5344CB8AC3E}">
        <p14:creationId xmlns:p14="http://schemas.microsoft.com/office/powerpoint/2010/main" val="6035852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de-CH"/>
              <a:t>YYYY-MM-DD</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a:xfrm>
            <a:off x="3953495" y="6378349"/>
            <a:ext cx="4285010" cy="365125"/>
          </a:xfrm>
        </p:spPr>
        <p:txBody>
          <a:bodyPr/>
          <a:lstStyle>
            <a:lvl1pPr algn="l">
              <a:defRPr/>
            </a:lvl1pPr>
          </a:lstStyle>
          <a:p>
            <a:r>
              <a:rPr lang="en-US"/>
              <a:t>Presenter | Presentation Title | EDMS nnnnnnn</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31037568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bg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tx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650824"/>
            <a:ext cx="11376026" cy="549951"/>
          </a:xfrm>
        </p:spPr>
        <p:txBody>
          <a:bodyPr>
            <a:noAutofit/>
          </a:bodyPr>
          <a:lstStyle>
            <a:lvl1pPr marL="0" indent="0" algn="l">
              <a:buNone/>
              <a:defRPr sz="1700" b="1">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pic>
        <p:nvPicPr>
          <p:cNvPr id="2" name="Graphic 1">
            <a:extLst>
              <a:ext uri="{FF2B5EF4-FFF2-40B4-BE49-F238E27FC236}">
                <a16:creationId xmlns:a16="http://schemas.microsoft.com/office/drawing/2014/main" id="{43B4A7CD-041C-B2EA-8B83-3451E07EC53C}"/>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052224" y="714489"/>
            <a:ext cx="2059046" cy="2059046"/>
          </a:xfrm>
          <a:prstGeom prst="rect">
            <a:avLst/>
          </a:prstGeom>
        </p:spPr>
      </p:pic>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B86E7441-B772-D048-9C1B-F8600B03CAE1}" type="datetime3">
              <a:rPr lang="en-US" smtClean="0"/>
              <a:t>9 October 2024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312CAFC2-26B6-134E-85E5-5D171C2C5E12}" type="datetime3">
              <a:rPr lang="en-US" smtClean="0"/>
              <a:t>9 October 2024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6F423E4A-8068-0C49-BC04-63A2AAFFE1E4}" type="datetime3">
              <a:rPr lang="en-US" smtClean="0"/>
              <a:t>9 October 2024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5266"/>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27752"/>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8F9162F9-973D-F640-93B7-064AFF6A55AE}" type="datetime3">
              <a:rPr lang="en-US" smtClean="0"/>
              <a:t>9 October 2024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BE2C9978-A0B0-5D47-B017-3DE9DCAF3819}" type="datetime3">
              <a:rPr lang="en-US" smtClean="0"/>
              <a:t>9 October 2024</a:t>
            </a:fld>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E55A14D2-5EA4-D441-9B05-EA6BE2669C71}" type="datetime3">
              <a:rPr lang="en-US" smtClean="0"/>
              <a:t>9 October 2024</a:t>
            </a:fld>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Presenter | Presentation Title</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1.emf"/><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8101915" y="6424993"/>
            <a:ext cx="1773923" cy="365125"/>
          </a:xfrm>
          <a:prstGeom prst="rect">
            <a:avLst/>
          </a:prstGeom>
        </p:spPr>
        <p:txBody>
          <a:bodyPr vert="horz" lIns="0" tIns="0" rIns="0" bIns="0" rtlCol="0" anchor="ctr"/>
          <a:lstStyle>
            <a:lvl1pPr algn="l">
              <a:defRPr sz="1000">
                <a:solidFill>
                  <a:schemeClr val="tx1"/>
                </a:solidFill>
              </a:defRPr>
            </a:lvl1pPr>
          </a:lstStyle>
          <a:p>
            <a:fld id="{3FCF6715-A2B5-A045-B72C-B503686710DB}" type="datetime3">
              <a:rPr lang="en-US" smtClean="0"/>
              <a:pPr/>
              <a:t>9 October 2024</a:t>
            </a:fld>
            <a:endParaRPr lang="en-US" dirty="0"/>
          </a:p>
        </p:txBody>
      </p:sp>
      <p:sp>
        <p:nvSpPr>
          <p:cNvPr id="6" name="Slide Number Placeholder 5"/>
          <p:cNvSpPr>
            <a:spLocks noGrp="1"/>
          </p:cNvSpPr>
          <p:nvPr>
            <p:ph type="sldNum" sz="quarter" idx="4"/>
          </p:nvPr>
        </p:nvSpPr>
        <p:spPr>
          <a:xfrm>
            <a:off x="11107546" y="6424993"/>
            <a:ext cx="681254" cy="365125"/>
          </a:xfrm>
          <a:prstGeom prst="rect">
            <a:avLst/>
          </a:prstGeom>
        </p:spPr>
        <p:txBody>
          <a:bodyPr vert="horz" lIns="0" tIns="0" rIns="0" bIns="0" rtlCol="0" anchor="ctr"/>
          <a:lstStyle>
            <a:lvl1pPr algn="r">
              <a:defRPr sz="850" b="1">
                <a:solidFill>
                  <a:schemeClr val="tx1"/>
                </a:solidFill>
              </a:defRPr>
            </a:lvl1pPr>
          </a:lstStyle>
          <a:p>
            <a:r>
              <a:rPr lang="en-US" dirty="0"/>
              <a:t>Slide </a:t>
            </a:r>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1145352" y="6424993"/>
            <a:ext cx="6787386" cy="365125"/>
          </a:xfrm>
          <a:prstGeom prst="rect">
            <a:avLst/>
          </a:prstGeom>
        </p:spPr>
        <p:txBody>
          <a:bodyPr vert="horz" lIns="0" tIns="0" rIns="0" bIns="0" rtlCol="0" anchor="ctr"/>
          <a:lstStyle>
            <a:lvl1pPr algn="l">
              <a:defRPr sz="1000">
                <a:solidFill>
                  <a:schemeClr val="tx1"/>
                </a:solidFill>
              </a:defRPr>
            </a:lvl1pPr>
          </a:lstStyle>
          <a:p>
            <a:r>
              <a:rPr lang="en-US" dirty="0"/>
              <a:t>Presenter | Presentation Title</a:t>
            </a:r>
          </a:p>
        </p:txBody>
      </p:sp>
      <p:cxnSp>
        <p:nvCxnSpPr>
          <p:cNvPr id="8" name="Straight Connector 7">
            <a:extLst>
              <a:ext uri="{FF2B5EF4-FFF2-40B4-BE49-F238E27FC236}">
                <a16:creationId xmlns:a16="http://schemas.microsoft.com/office/drawing/2014/main" id="{CC7B0EED-0D00-C37F-0787-98F0B94C9550}"/>
              </a:ext>
            </a:extLst>
          </p:cNvPr>
          <p:cNvCxnSpPr>
            <a:cxnSpLocks/>
          </p:cNvCxnSpPr>
          <p:nvPr userDrawn="1"/>
        </p:nvCxnSpPr>
        <p:spPr>
          <a:xfrm>
            <a:off x="404070" y="6370802"/>
            <a:ext cx="11379943"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B82929EC-EE14-2FC5-158D-B07C2EFC934B}"/>
              </a:ext>
            </a:extLst>
          </p:cNvPr>
          <p:cNvPicPr>
            <a:picLocks noChangeAspect="1"/>
          </p:cNvPicPr>
          <p:nvPr userDrawn="1"/>
        </p:nvPicPr>
        <p:blipFill>
          <a:blip r:embed="rId25"/>
          <a:stretch>
            <a:fillRect/>
          </a:stretch>
        </p:blipFill>
        <p:spPr>
          <a:xfrm>
            <a:off x="404070" y="6439074"/>
            <a:ext cx="352448" cy="347431"/>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4"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 id="2147483675" r:id="rId22"/>
    <p:sldLayoutId id="2147483676" r:id="rId23"/>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8.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package" Target="../embeddings/Microsoft_Excel_Worksheet.xlsx"/><Relationship Id="rId1" Type="http://schemas.openxmlformats.org/officeDocument/2006/relationships/slideLayout" Target="../slideLayouts/slideLayout23.xml"/><Relationship Id="rId4" Type="http://schemas.openxmlformats.org/officeDocument/2006/relationships/image" Target="../media/image11.e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2C55D0-EF65-5184-5180-70C748F9ECB3}"/>
              </a:ext>
            </a:extLst>
          </p:cNvPr>
          <p:cNvSpPr>
            <a:spLocks noGrp="1"/>
          </p:cNvSpPr>
          <p:nvPr>
            <p:ph type="ctrTitle"/>
          </p:nvPr>
        </p:nvSpPr>
        <p:spPr>
          <a:xfrm>
            <a:off x="407987" y="3027872"/>
            <a:ext cx="11376025" cy="1885045"/>
          </a:xfrm>
        </p:spPr>
        <p:txBody>
          <a:bodyPr/>
          <a:lstStyle/>
          <a:p>
            <a:pPr algn="ctr"/>
            <a:r>
              <a:rPr lang="en-US" dirty="0"/>
              <a:t>LS3</a:t>
            </a:r>
            <a:endParaRPr lang="en-GB" dirty="0"/>
          </a:p>
        </p:txBody>
      </p:sp>
    </p:spTree>
    <p:extLst>
      <p:ext uri="{BB962C8B-B14F-4D97-AF65-F5344CB8AC3E}">
        <p14:creationId xmlns:p14="http://schemas.microsoft.com/office/powerpoint/2010/main" val="38163452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426366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CF6C6D1F-2672-B14F-B46E-63288B349B6E}"/>
              </a:ext>
            </a:extLst>
          </p:cNvPr>
          <p:cNvSpPr>
            <a:spLocks noGrp="1"/>
          </p:cNvSpPr>
          <p:nvPr>
            <p:ph type="sldNum" sz="quarter" idx="12"/>
          </p:nvPr>
        </p:nvSpPr>
        <p:spPr/>
        <p:txBody>
          <a:bodyPr/>
          <a:lstStyle/>
          <a:p>
            <a:fld id="{36B5EA5A-BC32-A742-B11B-8E7414D5B535}" type="slidenum">
              <a:rPr lang="en-US" smtClean="0"/>
              <a:pPr/>
              <a:t>2</a:t>
            </a:fld>
            <a:endParaRPr lang="en-US" dirty="0"/>
          </a:p>
        </p:txBody>
      </p:sp>
      <p:sp>
        <p:nvSpPr>
          <p:cNvPr id="3" name="Title 2">
            <a:extLst>
              <a:ext uri="{FF2B5EF4-FFF2-40B4-BE49-F238E27FC236}">
                <a16:creationId xmlns:a16="http://schemas.microsoft.com/office/drawing/2014/main" id="{6023772B-3B2C-F343-9923-A3D494D18961}"/>
              </a:ext>
            </a:extLst>
          </p:cNvPr>
          <p:cNvSpPr>
            <a:spLocks noGrp="1"/>
          </p:cNvSpPr>
          <p:nvPr>
            <p:ph type="title"/>
          </p:nvPr>
        </p:nvSpPr>
        <p:spPr/>
        <p:txBody>
          <a:bodyPr/>
          <a:lstStyle/>
          <a:p>
            <a:r>
              <a:rPr lang="en-US" dirty="0"/>
              <a:t>Table of Contents</a:t>
            </a:r>
          </a:p>
        </p:txBody>
      </p:sp>
      <p:sp>
        <p:nvSpPr>
          <p:cNvPr id="2" name="Content Placeholder 6">
            <a:extLst>
              <a:ext uri="{FF2B5EF4-FFF2-40B4-BE49-F238E27FC236}">
                <a16:creationId xmlns:a16="http://schemas.microsoft.com/office/drawing/2014/main" id="{036FDA7B-407E-590C-616F-C17ECF75E9BB}"/>
              </a:ext>
            </a:extLst>
          </p:cNvPr>
          <p:cNvSpPr txBox="1">
            <a:spLocks/>
          </p:cNvSpPr>
          <p:nvPr/>
        </p:nvSpPr>
        <p:spPr>
          <a:xfrm>
            <a:off x="212577" y="1409700"/>
            <a:ext cx="11571436" cy="4724775"/>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323999" lvl="1" indent="-323999">
              <a:lnSpc>
                <a:spcPct val="90000"/>
              </a:lnSpc>
              <a:spcBef>
                <a:spcPts val="0"/>
              </a:spcBef>
              <a:buFont typeface="Arial"/>
              <a:buChar char="•"/>
              <a:defRPr/>
            </a:pPr>
            <a:r>
              <a:rPr lang="en-GB" dirty="0"/>
              <a:t>Roadmap towards LS3</a:t>
            </a:r>
          </a:p>
          <a:p>
            <a:pPr marL="323999" lvl="1" indent="-323999">
              <a:lnSpc>
                <a:spcPct val="90000"/>
              </a:lnSpc>
              <a:spcBef>
                <a:spcPts val="0"/>
              </a:spcBef>
              <a:buFont typeface="Arial"/>
              <a:buChar char="•"/>
              <a:defRPr/>
            </a:pPr>
            <a:endParaRPr lang="en-GB" dirty="0"/>
          </a:p>
          <a:p>
            <a:pPr marL="323999" lvl="1" indent="-323999">
              <a:lnSpc>
                <a:spcPct val="90000"/>
              </a:lnSpc>
              <a:spcBef>
                <a:spcPts val="0"/>
              </a:spcBef>
              <a:buFont typeface="Arial"/>
              <a:buChar char="•"/>
              <a:defRPr/>
            </a:pPr>
            <a:r>
              <a:rPr lang="en-GB" dirty="0"/>
              <a:t>Answer for the moment given by the groups </a:t>
            </a:r>
          </a:p>
          <a:p>
            <a:pPr marL="323999" lvl="1" indent="-323999">
              <a:lnSpc>
                <a:spcPct val="90000"/>
              </a:lnSpc>
              <a:spcBef>
                <a:spcPts val="0"/>
              </a:spcBef>
              <a:buFont typeface="Arial"/>
              <a:buChar char="•"/>
              <a:defRPr/>
            </a:pPr>
            <a:endParaRPr lang="en-GB" dirty="0"/>
          </a:p>
          <a:p>
            <a:pPr marL="323999" lvl="1" indent="-323999">
              <a:lnSpc>
                <a:spcPct val="90000"/>
              </a:lnSpc>
              <a:spcBef>
                <a:spcPts val="0"/>
              </a:spcBef>
              <a:buFont typeface="Arial"/>
              <a:buChar char="•"/>
              <a:defRPr/>
            </a:pPr>
            <a:r>
              <a:rPr lang="en-GB" dirty="0"/>
              <a:t>Timeline to evaluate the request, considering the wish</a:t>
            </a:r>
          </a:p>
        </p:txBody>
      </p:sp>
    </p:spTree>
    <p:extLst>
      <p:ext uri="{BB962C8B-B14F-4D97-AF65-F5344CB8AC3E}">
        <p14:creationId xmlns:p14="http://schemas.microsoft.com/office/powerpoint/2010/main" val="7219894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2143B5-036C-6B4B-988E-F39AA808657B}"/>
              </a:ext>
            </a:extLst>
          </p:cNvPr>
          <p:cNvSpPr>
            <a:spLocks noGrp="1"/>
          </p:cNvSpPr>
          <p:nvPr>
            <p:ph type="title"/>
          </p:nvPr>
        </p:nvSpPr>
        <p:spPr/>
        <p:txBody>
          <a:bodyPr/>
          <a:lstStyle/>
          <a:p>
            <a:r>
              <a:rPr lang="en-US" dirty="0"/>
              <a:t>Long-term master schedule</a:t>
            </a:r>
          </a:p>
        </p:txBody>
      </p:sp>
      <p:sp>
        <p:nvSpPr>
          <p:cNvPr id="7" name="Slide Number Placeholder 6">
            <a:extLst>
              <a:ext uri="{FF2B5EF4-FFF2-40B4-BE49-F238E27FC236}">
                <a16:creationId xmlns:a16="http://schemas.microsoft.com/office/drawing/2014/main" id="{C51CF139-B1E8-434B-AD73-A21B87B9A5C7}"/>
              </a:ext>
            </a:extLst>
          </p:cNvPr>
          <p:cNvSpPr>
            <a:spLocks noGrp="1"/>
          </p:cNvSpPr>
          <p:nvPr>
            <p:ph type="sldNum" sz="quarter" idx="12"/>
          </p:nvPr>
        </p:nvSpPr>
        <p:spPr/>
        <p:txBody>
          <a:bodyPr/>
          <a:lstStyle/>
          <a:p>
            <a:fld id="{36B5EA5A-BC32-A742-B11B-8E7414D5B535}" type="slidenum">
              <a:rPr lang="en-US" smtClean="0"/>
              <a:pPr/>
              <a:t>3</a:t>
            </a:fld>
            <a:endParaRPr lang="en-US" dirty="0"/>
          </a:p>
        </p:txBody>
      </p:sp>
      <p:pic>
        <p:nvPicPr>
          <p:cNvPr id="6" name="Picture 5">
            <a:extLst>
              <a:ext uri="{FF2B5EF4-FFF2-40B4-BE49-F238E27FC236}">
                <a16:creationId xmlns:a16="http://schemas.microsoft.com/office/drawing/2014/main" id="{A028BAE1-2E08-211A-3EF5-582F4C26CD73}"/>
              </a:ext>
            </a:extLst>
          </p:cNvPr>
          <p:cNvPicPr>
            <a:picLocks noChangeAspect="1"/>
          </p:cNvPicPr>
          <p:nvPr/>
        </p:nvPicPr>
        <p:blipFill>
          <a:blip r:embed="rId2"/>
          <a:stretch>
            <a:fillRect/>
          </a:stretch>
        </p:blipFill>
        <p:spPr>
          <a:xfrm>
            <a:off x="1286966" y="881173"/>
            <a:ext cx="9721579" cy="5476489"/>
          </a:xfrm>
          <a:prstGeom prst="rect">
            <a:avLst/>
          </a:prstGeom>
          <a:ln>
            <a:solidFill>
              <a:schemeClr val="accent1"/>
            </a:solidFill>
          </a:ln>
        </p:spPr>
      </p:pic>
    </p:spTree>
    <p:extLst>
      <p:ext uri="{BB962C8B-B14F-4D97-AF65-F5344CB8AC3E}">
        <p14:creationId xmlns:p14="http://schemas.microsoft.com/office/powerpoint/2010/main" val="32724277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 name="Rectangle 106">
            <a:extLst>
              <a:ext uri="{FF2B5EF4-FFF2-40B4-BE49-F238E27FC236}">
                <a16:creationId xmlns:a16="http://schemas.microsoft.com/office/drawing/2014/main" id="{F05A89C4-47DC-240D-EC20-3ADBCA6B6246}"/>
              </a:ext>
            </a:extLst>
          </p:cNvPr>
          <p:cNvSpPr/>
          <p:nvPr/>
        </p:nvSpPr>
        <p:spPr>
          <a:xfrm>
            <a:off x="693619" y="1595641"/>
            <a:ext cx="1198301" cy="4611959"/>
          </a:xfrm>
          <a:prstGeom prst="rect">
            <a:avLst/>
          </a:prstGeom>
          <a:solidFill>
            <a:schemeClr val="accent2">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en-GB" sz="1050" b="1" dirty="0">
              <a:solidFill>
                <a:schemeClr val="bg1">
                  <a:lumMod val="50000"/>
                </a:schemeClr>
              </a:solidFill>
            </a:endParaRPr>
          </a:p>
        </p:txBody>
      </p:sp>
      <p:sp>
        <p:nvSpPr>
          <p:cNvPr id="113" name="Rectangle 112">
            <a:extLst>
              <a:ext uri="{FF2B5EF4-FFF2-40B4-BE49-F238E27FC236}">
                <a16:creationId xmlns:a16="http://schemas.microsoft.com/office/drawing/2014/main" id="{104AE187-9C3A-8256-BACE-AC5A379FF7C3}"/>
              </a:ext>
            </a:extLst>
          </p:cNvPr>
          <p:cNvSpPr/>
          <p:nvPr/>
        </p:nvSpPr>
        <p:spPr>
          <a:xfrm>
            <a:off x="1320495" y="1591197"/>
            <a:ext cx="161509" cy="4622943"/>
          </a:xfrm>
          <a:prstGeom prst="rect">
            <a:avLst/>
          </a:prstGeom>
          <a:solidFill>
            <a:schemeClr val="bg1">
              <a:lumMod val="50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10" name="Table 9">
            <a:extLst>
              <a:ext uri="{FF2B5EF4-FFF2-40B4-BE49-F238E27FC236}">
                <a16:creationId xmlns:a16="http://schemas.microsoft.com/office/drawing/2014/main" id="{5551BE30-69DC-D936-6C1E-E003ADEEFF4E}"/>
              </a:ext>
            </a:extLst>
          </p:cNvPr>
          <p:cNvGraphicFramePr>
            <a:graphicFrameLocks noGrp="1" noDrilldown="1" noMove="1" noResize="1"/>
          </p:cNvGraphicFramePr>
          <p:nvPr/>
        </p:nvGraphicFramePr>
        <p:xfrm>
          <a:off x="409544" y="641296"/>
          <a:ext cx="11521286" cy="944880"/>
        </p:xfrm>
        <a:graphic>
          <a:graphicData uri="http://schemas.openxmlformats.org/drawingml/2006/table">
            <a:tbl>
              <a:tblPr/>
              <a:tblGrid>
                <a:gridCol w="332280">
                  <a:extLst>
                    <a:ext uri="{9D8B030D-6E8A-4147-A177-3AD203B41FA5}">
                      <a16:colId xmlns:a16="http://schemas.microsoft.com/office/drawing/2014/main" val="2944824264"/>
                    </a:ext>
                  </a:extLst>
                </a:gridCol>
                <a:gridCol w="332280">
                  <a:extLst>
                    <a:ext uri="{9D8B030D-6E8A-4147-A177-3AD203B41FA5}">
                      <a16:colId xmlns:a16="http://schemas.microsoft.com/office/drawing/2014/main" val="626521357"/>
                    </a:ext>
                  </a:extLst>
                </a:gridCol>
                <a:gridCol w="332280">
                  <a:extLst>
                    <a:ext uri="{9D8B030D-6E8A-4147-A177-3AD203B41FA5}">
                      <a16:colId xmlns:a16="http://schemas.microsoft.com/office/drawing/2014/main" val="4095350729"/>
                    </a:ext>
                  </a:extLst>
                </a:gridCol>
                <a:gridCol w="332280">
                  <a:extLst>
                    <a:ext uri="{9D8B030D-6E8A-4147-A177-3AD203B41FA5}">
                      <a16:colId xmlns:a16="http://schemas.microsoft.com/office/drawing/2014/main" val="1419358865"/>
                    </a:ext>
                  </a:extLst>
                </a:gridCol>
                <a:gridCol w="350130">
                  <a:extLst>
                    <a:ext uri="{9D8B030D-6E8A-4147-A177-3AD203B41FA5}">
                      <a16:colId xmlns:a16="http://schemas.microsoft.com/office/drawing/2014/main" val="173531604"/>
                    </a:ext>
                  </a:extLst>
                </a:gridCol>
                <a:gridCol w="328068">
                  <a:extLst>
                    <a:ext uri="{9D8B030D-6E8A-4147-A177-3AD203B41FA5}">
                      <a16:colId xmlns:a16="http://schemas.microsoft.com/office/drawing/2014/main" val="1746585234"/>
                    </a:ext>
                  </a:extLst>
                </a:gridCol>
                <a:gridCol w="328068">
                  <a:extLst>
                    <a:ext uri="{9D8B030D-6E8A-4147-A177-3AD203B41FA5}">
                      <a16:colId xmlns:a16="http://schemas.microsoft.com/office/drawing/2014/main" val="3869205216"/>
                    </a:ext>
                  </a:extLst>
                </a:gridCol>
                <a:gridCol w="328068">
                  <a:extLst>
                    <a:ext uri="{9D8B030D-6E8A-4147-A177-3AD203B41FA5}">
                      <a16:colId xmlns:a16="http://schemas.microsoft.com/office/drawing/2014/main" val="2928740444"/>
                    </a:ext>
                  </a:extLst>
                </a:gridCol>
                <a:gridCol w="328068">
                  <a:extLst>
                    <a:ext uri="{9D8B030D-6E8A-4147-A177-3AD203B41FA5}">
                      <a16:colId xmlns:a16="http://schemas.microsoft.com/office/drawing/2014/main" val="3578128075"/>
                    </a:ext>
                  </a:extLst>
                </a:gridCol>
                <a:gridCol w="328068">
                  <a:extLst>
                    <a:ext uri="{9D8B030D-6E8A-4147-A177-3AD203B41FA5}">
                      <a16:colId xmlns:a16="http://schemas.microsoft.com/office/drawing/2014/main" val="3147931142"/>
                    </a:ext>
                  </a:extLst>
                </a:gridCol>
                <a:gridCol w="328068">
                  <a:extLst>
                    <a:ext uri="{9D8B030D-6E8A-4147-A177-3AD203B41FA5}">
                      <a16:colId xmlns:a16="http://schemas.microsoft.com/office/drawing/2014/main" val="1047010341"/>
                    </a:ext>
                  </a:extLst>
                </a:gridCol>
                <a:gridCol w="328068">
                  <a:extLst>
                    <a:ext uri="{9D8B030D-6E8A-4147-A177-3AD203B41FA5}">
                      <a16:colId xmlns:a16="http://schemas.microsoft.com/office/drawing/2014/main" val="227793132"/>
                    </a:ext>
                  </a:extLst>
                </a:gridCol>
                <a:gridCol w="328068">
                  <a:extLst>
                    <a:ext uri="{9D8B030D-6E8A-4147-A177-3AD203B41FA5}">
                      <a16:colId xmlns:a16="http://schemas.microsoft.com/office/drawing/2014/main" val="4276783104"/>
                    </a:ext>
                  </a:extLst>
                </a:gridCol>
                <a:gridCol w="328068">
                  <a:extLst>
                    <a:ext uri="{9D8B030D-6E8A-4147-A177-3AD203B41FA5}">
                      <a16:colId xmlns:a16="http://schemas.microsoft.com/office/drawing/2014/main" val="2908941312"/>
                    </a:ext>
                  </a:extLst>
                </a:gridCol>
                <a:gridCol w="328068">
                  <a:extLst>
                    <a:ext uri="{9D8B030D-6E8A-4147-A177-3AD203B41FA5}">
                      <a16:colId xmlns:a16="http://schemas.microsoft.com/office/drawing/2014/main" val="4217972573"/>
                    </a:ext>
                  </a:extLst>
                </a:gridCol>
                <a:gridCol w="328068">
                  <a:extLst>
                    <a:ext uri="{9D8B030D-6E8A-4147-A177-3AD203B41FA5}">
                      <a16:colId xmlns:a16="http://schemas.microsoft.com/office/drawing/2014/main" val="3596421153"/>
                    </a:ext>
                  </a:extLst>
                </a:gridCol>
                <a:gridCol w="328068">
                  <a:extLst>
                    <a:ext uri="{9D8B030D-6E8A-4147-A177-3AD203B41FA5}">
                      <a16:colId xmlns:a16="http://schemas.microsoft.com/office/drawing/2014/main" val="365929350"/>
                    </a:ext>
                  </a:extLst>
                </a:gridCol>
                <a:gridCol w="328068">
                  <a:extLst>
                    <a:ext uri="{9D8B030D-6E8A-4147-A177-3AD203B41FA5}">
                      <a16:colId xmlns:a16="http://schemas.microsoft.com/office/drawing/2014/main" val="4083642060"/>
                    </a:ext>
                  </a:extLst>
                </a:gridCol>
                <a:gridCol w="328068">
                  <a:extLst>
                    <a:ext uri="{9D8B030D-6E8A-4147-A177-3AD203B41FA5}">
                      <a16:colId xmlns:a16="http://schemas.microsoft.com/office/drawing/2014/main" val="1149362899"/>
                    </a:ext>
                  </a:extLst>
                </a:gridCol>
                <a:gridCol w="328068">
                  <a:extLst>
                    <a:ext uri="{9D8B030D-6E8A-4147-A177-3AD203B41FA5}">
                      <a16:colId xmlns:a16="http://schemas.microsoft.com/office/drawing/2014/main" val="2320359230"/>
                    </a:ext>
                  </a:extLst>
                </a:gridCol>
                <a:gridCol w="328068">
                  <a:extLst>
                    <a:ext uri="{9D8B030D-6E8A-4147-A177-3AD203B41FA5}">
                      <a16:colId xmlns:a16="http://schemas.microsoft.com/office/drawing/2014/main" val="4128847013"/>
                    </a:ext>
                  </a:extLst>
                </a:gridCol>
                <a:gridCol w="328068">
                  <a:extLst>
                    <a:ext uri="{9D8B030D-6E8A-4147-A177-3AD203B41FA5}">
                      <a16:colId xmlns:a16="http://schemas.microsoft.com/office/drawing/2014/main" val="604689043"/>
                    </a:ext>
                  </a:extLst>
                </a:gridCol>
                <a:gridCol w="328068">
                  <a:extLst>
                    <a:ext uri="{9D8B030D-6E8A-4147-A177-3AD203B41FA5}">
                      <a16:colId xmlns:a16="http://schemas.microsoft.com/office/drawing/2014/main" val="4050213307"/>
                    </a:ext>
                  </a:extLst>
                </a:gridCol>
                <a:gridCol w="328068">
                  <a:extLst>
                    <a:ext uri="{9D8B030D-6E8A-4147-A177-3AD203B41FA5}">
                      <a16:colId xmlns:a16="http://schemas.microsoft.com/office/drawing/2014/main" val="2007538448"/>
                    </a:ext>
                  </a:extLst>
                </a:gridCol>
                <a:gridCol w="328068">
                  <a:extLst>
                    <a:ext uri="{9D8B030D-6E8A-4147-A177-3AD203B41FA5}">
                      <a16:colId xmlns:a16="http://schemas.microsoft.com/office/drawing/2014/main" val="446167555"/>
                    </a:ext>
                  </a:extLst>
                </a:gridCol>
                <a:gridCol w="328068">
                  <a:extLst>
                    <a:ext uri="{9D8B030D-6E8A-4147-A177-3AD203B41FA5}">
                      <a16:colId xmlns:a16="http://schemas.microsoft.com/office/drawing/2014/main" val="256798975"/>
                    </a:ext>
                  </a:extLst>
                </a:gridCol>
                <a:gridCol w="328068">
                  <a:extLst>
                    <a:ext uri="{9D8B030D-6E8A-4147-A177-3AD203B41FA5}">
                      <a16:colId xmlns:a16="http://schemas.microsoft.com/office/drawing/2014/main" val="1005338818"/>
                    </a:ext>
                  </a:extLst>
                </a:gridCol>
                <a:gridCol w="656135">
                  <a:extLst>
                    <a:ext uri="{9D8B030D-6E8A-4147-A177-3AD203B41FA5}">
                      <a16:colId xmlns:a16="http://schemas.microsoft.com/office/drawing/2014/main" val="1743671899"/>
                    </a:ext>
                  </a:extLst>
                </a:gridCol>
                <a:gridCol w="656135">
                  <a:extLst>
                    <a:ext uri="{9D8B030D-6E8A-4147-A177-3AD203B41FA5}">
                      <a16:colId xmlns:a16="http://schemas.microsoft.com/office/drawing/2014/main" val="2571873483"/>
                    </a:ext>
                  </a:extLst>
                </a:gridCol>
                <a:gridCol w="656135">
                  <a:extLst>
                    <a:ext uri="{9D8B030D-6E8A-4147-A177-3AD203B41FA5}">
                      <a16:colId xmlns:a16="http://schemas.microsoft.com/office/drawing/2014/main" val="995033728"/>
                    </a:ext>
                  </a:extLst>
                </a:gridCol>
                <a:gridCol w="656135">
                  <a:extLst>
                    <a:ext uri="{9D8B030D-6E8A-4147-A177-3AD203B41FA5}">
                      <a16:colId xmlns:a16="http://schemas.microsoft.com/office/drawing/2014/main" val="1752061678"/>
                    </a:ext>
                  </a:extLst>
                </a:gridCol>
              </a:tblGrid>
              <a:tr h="320637">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sz="1800" b="0" i="0" u="none" strike="noStrike" kern="1200" dirty="0">
                          <a:solidFill>
                            <a:srgbClr val="000000"/>
                          </a:solidFill>
                          <a:effectLst/>
                          <a:latin typeface="Dreaming Outloud Pro" panose="03050502040302030504" pitchFamily="66" charset="0"/>
                          <a:ea typeface="Source Sans Pro" panose="020B0503030403020204" pitchFamily="34" charset="0"/>
                          <a:cs typeface="Dreaming Outloud Pro" panose="03050502040302030504" pitchFamily="66" charset="0"/>
                        </a:rPr>
                        <a:t>2023</a:t>
                      </a:r>
                      <a:endParaRPr lang="en-GB" sz="1800" b="0" i="0" u="none" strike="noStrike" kern="1200" dirty="0">
                        <a:solidFill>
                          <a:srgbClr val="000000"/>
                        </a:solidFill>
                        <a:effectLst/>
                        <a:latin typeface="Dreaming Outloud Pro" panose="03050502040302030504" pitchFamily="66" charset="0"/>
                        <a:ea typeface="Source Sans Pro" panose="020B0503030403020204" pitchFamily="34" charset="0"/>
                        <a:cs typeface="Dreaming Outloud Pro" panose="03050502040302030504" pitchFamily="66" charset="0"/>
                      </a:endParaRPr>
                    </a:p>
                  </a:txBody>
                  <a:tcPr anchor="ctr"/>
                </a:tc>
                <a:tc hMerge="1">
                  <a:txBody>
                    <a:bodyPr/>
                    <a:lstStyle/>
                    <a:p>
                      <a:endParaRPr lang="en-GB"/>
                    </a:p>
                  </a:txBody>
                  <a:tcPr/>
                </a:tc>
                <a:tc hMerge="1">
                  <a:txBody>
                    <a:bodyPr/>
                    <a:lstStyle/>
                    <a:p>
                      <a:endParaRPr lang="en-GB"/>
                    </a:p>
                  </a:txBody>
                  <a:tcPr/>
                </a:tc>
                <a:tc gridSpan="12">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sz="1800" b="0" i="0" u="none" strike="noStrike" kern="1200" dirty="0">
                          <a:solidFill>
                            <a:srgbClr val="000000"/>
                          </a:solidFill>
                          <a:effectLst/>
                          <a:latin typeface="Dreaming Outloud Pro" panose="03050502040302030504" pitchFamily="66" charset="0"/>
                          <a:ea typeface="Source Sans Pro" panose="020B0503030403020204" pitchFamily="34" charset="0"/>
                          <a:cs typeface="Dreaming Outloud Pro" panose="03050502040302030504" pitchFamily="66" charset="0"/>
                        </a:rPr>
                        <a:t>2024</a:t>
                      </a:r>
                      <a:endParaRPr lang="en-GB" sz="1800" b="0" i="0" u="none" strike="noStrike" kern="1200" dirty="0">
                        <a:solidFill>
                          <a:srgbClr val="000000"/>
                        </a:solidFill>
                        <a:effectLst/>
                        <a:latin typeface="Dreaming Outloud Pro" panose="03050502040302030504" pitchFamily="66" charset="0"/>
                        <a:ea typeface="Source Sans Pro" panose="020B0503030403020204" pitchFamily="34" charset="0"/>
                        <a:cs typeface="Dreaming Outloud Pro" panose="03050502040302030504" pitchFamily="66" charset="0"/>
                      </a:endParaRPr>
                    </a:p>
                  </a:txBody>
                  <a:tcPr anchor="ctr"/>
                </a:tc>
                <a:tc hMerge="1">
                  <a:txBody>
                    <a:bodyPr/>
                    <a:lstStyle/>
                    <a:p>
                      <a:endParaRPr lang="en-GB"/>
                    </a:p>
                  </a:txBody>
                  <a:tcPr/>
                </a:tc>
                <a:tc hMerge="1">
                  <a:txBody>
                    <a:bodyPr/>
                    <a:lstStyle/>
                    <a:p>
                      <a:endParaRPr lang="en-GB"/>
                    </a:p>
                  </a:txBody>
                  <a:tcPr/>
                </a:tc>
                <a:tc hMerge="1">
                  <a:txBody>
                    <a:bodyPr/>
                    <a:lstStyle/>
                    <a:p>
                      <a:pPr algn="ctr" rtl="0" fontAlgn="ctr"/>
                      <a:endParaRPr lang="en-GB" sz="1800" b="0" i="0" u="none" strike="noStrike" dirty="0">
                        <a:solidFill>
                          <a:srgbClr val="000000"/>
                        </a:solidFill>
                        <a:effectLst/>
                        <a:latin typeface="Dreaming Outloud Pro" panose="03050502040302030504" pitchFamily="66" charset="0"/>
                        <a:ea typeface="Source Sans Pro" panose="020B0503030403020204" pitchFamily="34" charset="0"/>
                        <a:cs typeface="Dreaming Outloud Pro" panose="03050502040302030504" pitchFamily="66" charset="0"/>
                      </a:endParaRPr>
                    </a:p>
                  </a:txBody>
                  <a:tcPr anchor="ctr">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hMerge="1">
                  <a:txBody>
                    <a:bodyPr/>
                    <a:lstStyle/>
                    <a:p>
                      <a:pPr algn="ctr" rtl="0" fontAlgn="ctr"/>
                      <a:endParaRPr lang="en-GB" sz="1800" b="0" i="0" u="none" strike="noStrike" dirty="0">
                        <a:solidFill>
                          <a:srgbClr val="000000"/>
                        </a:solidFill>
                        <a:effectLst/>
                        <a:latin typeface="Dreaming Outloud Pro" panose="03050502040302030504" pitchFamily="66" charset="0"/>
                        <a:ea typeface="Source Sans Pro" panose="020B0503030403020204" pitchFamily="34" charset="0"/>
                        <a:cs typeface="Dreaming Outloud Pro" panose="03050502040302030504" pitchFamily="66" charset="0"/>
                      </a:endParaRPr>
                    </a:p>
                  </a:txBody>
                  <a:tcPr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hMerge="1">
                  <a:txBody>
                    <a:bodyPr/>
                    <a:lstStyle/>
                    <a:p>
                      <a:pPr algn="ctr" rtl="0" fontAlgn="ctr"/>
                      <a:endParaRPr lang="en-GB" sz="1800" b="0" i="0" u="none" strike="noStrike" dirty="0">
                        <a:solidFill>
                          <a:srgbClr val="000000"/>
                        </a:solidFill>
                        <a:effectLst/>
                        <a:latin typeface="Dreaming Outloud Pro" panose="03050502040302030504" pitchFamily="66" charset="0"/>
                        <a:ea typeface="Source Sans Pro" panose="020B0503030403020204" pitchFamily="34" charset="0"/>
                        <a:cs typeface="Dreaming Outloud Pro" panose="03050502040302030504" pitchFamily="66" charset="0"/>
                      </a:endParaRPr>
                    </a:p>
                  </a:txBody>
                  <a:tcPr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gridSpan="12">
                  <a:txBody>
                    <a:bodyPr/>
                    <a:lstStyle/>
                    <a:p>
                      <a:pPr algn="ctr" rtl="0" fontAlgn="ctr"/>
                      <a:r>
                        <a:rPr lang="en-US" sz="1800" b="0" i="0" u="none" strike="noStrike" dirty="0">
                          <a:solidFill>
                            <a:srgbClr val="000000"/>
                          </a:solidFill>
                          <a:effectLst/>
                          <a:latin typeface="Dreaming Outloud Pro" panose="03050502040302030504" pitchFamily="66" charset="0"/>
                          <a:ea typeface="Source Sans Pro" panose="020B0503030403020204" pitchFamily="34" charset="0"/>
                          <a:cs typeface="Dreaming Outloud Pro" panose="03050502040302030504" pitchFamily="66" charset="0"/>
                        </a:rPr>
                        <a:t>2025</a:t>
                      </a:r>
                      <a:endParaRPr lang="en-GB" sz="1800" b="0" i="0" u="none" strike="noStrike" dirty="0">
                        <a:solidFill>
                          <a:srgbClr val="000000"/>
                        </a:solidFill>
                        <a:effectLst/>
                        <a:latin typeface="Dreaming Outloud Pro" panose="03050502040302030504" pitchFamily="66" charset="0"/>
                        <a:ea typeface="Source Sans Pro" panose="020B0503030403020204" pitchFamily="34" charset="0"/>
                        <a:cs typeface="Dreaming Outloud Pro" panose="03050502040302030504" pitchFamily="66" charset="0"/>
                      </a:endParaRPr>
                    </a:p>
                  </a:txBody>
                  <a:tcPr anchor="ct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hMerge="1">
                  <a:txBody>
                    <a:bodyPr/>
                    <a:lstStyle/>
                    <a:p>
                      <a:pPr algn="ctr" rtl="0" fontAlgn="ctr"/>
                      <a:endParaRPr lang="en-GB" sz="1800" b="0" i="0" u="none" strike="noStrike" dirty="0">
                        <a:solidFill>
                          <a:srgbClr val="000000"/>
                        </a:solidFill>
                        <a:effectLst/>
                        <a:latin typeface="Dreaming Outloud Pro" panose="03050502040302030504" pitchFamily="66" charset="0"/>
                        <a:ea typeface="Source Sans Pro" panose="020B0503030403020204" pitchFamily="34" charset="0"/>
                        <a:cs typeface="Dreaming Outloud Pro" panose="03050502040302030504" pitchFamily="66" charset="0"/>
                      </a:endParaRPr>
                    </a:p>
                  </a:txBody>
                  <a:tcPr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hMerge="1">
                  <a:txBody>
                    <a:bodyPr/>
                    <a:lstStyle/>
                    <a:p>
                      <a:pPr algn="ctr" rtl="0" fontAlgn="ctr"/>
                      <a:endParaRPr lang="en-GB" sz="1800" b="0" i="0" u="none" strike="noStrike" dirty="0">
                        <a:solidFill>
                          <a:srgbClr val="000000"/>
                        </a:solidFill>
                        <a:effectLst/>
                        <a:latin typeface="Dreaming Outloud Pro" panose="03050502040302030504" pitchFamily="66" charset="0"/>
                        <a:ea typeface="Source Sans Pro" panose="020B0503030403020204" pitchFamily="34" charset="0"/>
                        <a:cs typeface="Dreaming Outloud Pro" panose="03050502040302030504" pitchFamily="66" charset="0"/>
                      </a:endParaRPr>
                    </a:p>
                  </a:txBody>
                  <a:tcPr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hMerge="1">
                  <a:txBody>
                    <a:bodyPr/>
                    <a:lstStyle/>
                    <a:p>
                      <a:pPr algn="ctr" rtl="0" fontAlgn="ctr"/>
                      <a:endParaRPr lang="en-GB" sz="1800" b="0" i="0" u="none" strike="noStrike" dirty="0">
                        <a:solidFill>
                          <a:srgbClr val="000000"/>
                        </a:solidFill>
                        <a:effectLst/>
                        <a:latin typeface="Dreaming Outloud Pro" panose="03050502040302030504" pitchFamily="66" charset="0"/>
                        <a:ea typeface="Source Sans Pro" panose="020B0503030403020204" pitchFamily="34" charset="0"/>
                        <a:cs typeface="Dreaming Outloud Pro" panose="03050502040302030504" pitchFamily="66" charset="0"/>
                      </a:endParaRPr>
                    </a:p>
                  </a:txBody>
                  <a:tcPr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rowSpan="3">
                  <a:txBody>
                    <a:bodyPr/>
                    <a:lstStyle/>
                    <a:p>
                      <a:pPr algn="ctr" rtl="0" fontAlgn="ctr"/>
                      <a:r>
                        <a:rPr lang="en-US" sz="1800" b="0" i="0" u="none" strike="noStrike" dirty="0">
                          <a:solidFill>
                            <a:srgbClr val="000000"/>
                          </a:solidFill>
                          <a:effectLst/>
                          <a:latin typeface="Dreaming Outloud Pro" panose="03050502040302030504" pitchFamily="66" charset="0"/>
                          <a:ea typeface="Source Sans Pro" panose="020B0503030403020204" pitchFamily="34" charset="0"/>
                          <a:cs typeface="Dreaming Outloud Pro" panose="03050502040302030504" pitchFamily="66" charset="0"/>
                        </a:rPr>
                        <a:t>2026</a:t>
                      </a:r>
                    </a:p>
                  </a:txBody>
                  <a:tcPr anchor="ctr">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tcPr>
                </a:tc>
                <a:tc rowSpan="3">
                  <a:txBody>
                    <a:bodyPr/>
                    <a:lstStyle/>
                    <a:p>
                      <a:pPr algn="ctr" rtl="0" fontAlgn="ctr"/>
                      <a:r>
                        <a:rPr lang="en-US" sz="1800" b="0" i="0" u="none" strike="noStrike" dirty="0">
                          <a:solidFill>
                            <a:srgbClr val="000000"/>
                          </a:solidFill>
                          <a:effectLst/>
                          <a:latin typeface="Dreaming Outloud Pro" panose="03050502040302030504" pitchFamily="66" charset="0"/>
                          <a:ea typeface="Source Sans Pro" panose="020B0503030403020204" pitchFamily="34" charset="0"/>
                          <a:cs typeface="Dreaming Outloud Pro" panose="03050502040302030504" pitchFamily="66" charset="0"/>
                        </a:rPr>
                        <a:t>2027</a:t>
                      </a:r>
                    </a:p>
                  </a:txBody>
                  <a:tcPr anchor="ctr">
                    <a:lnL w="12700" cap="flat" cmpd="sng" algn="ctr">
                      <a:solidFill>
                        <a:srgbClr val="7F7F7F"/>
                      </a:solidFill>
                      <a:prstDash val="solid"/>
                      <a:round/>
                      <a:headEnd type="none" w="med" len="med"/>
                      <a:tailEnd type="none" w="med" len="med"/>
                    </a:lnL>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rowSpan="3">
                  <a:txBody>
                    <a:bodyPr/>
                    <a:lstStyle/>
                    <a:p>
                      <a:pPr algn="ctr" rtl="0" fontAlgn="ctr"/>
                      <a:r>
                        <a:rPr lang="en-US" sz="1800" b="0" i="0" u="none" strike="noStrike" dirty="0">
                          <a:solidFill>
                            <a:srgbClr val="000000"/>
                          </a:solidFill>
                          <a:effectLst/>
                          <a:latin typeface="Dreaming Outloud Pro" panose="03050502040302030504" pitchFamily="66" charset="0"/>
                          <a:ea typeface="Source Sans Pro" panose="020B0503030403020204" pitchFamily="34" charset="0"/>
                          <a:cs typeface="Dreaming Outloud Pro" panose="03050502040302030504" pitchFamily="66" charset="0"/>
                        </a:rPr>
                        <a:t>2028</a:t>
                      </a:r>
                      <a:endParaRPr lang="en-GB" sz="1800" b="0" i="0" u="none" strike="noStrike" dirty="0">
                        <a:solidFill>
                          <a:srgbClr val="000000"/>
                        </a:solidFill>
                        <a:effectLst/>
                        <a:latin typeface="Dreaming Outloud Pro" panose="03050502040302030504" pitchFamily="66" charset="0"/>
                        <a:ea typeface="Source Sans Pro" panose="020B0503030403020204" pitchFamily="34" charset="0"/>
                        <a:cs typeface="Dreaming Outloud Pro" panose="03050502040302030504" pitchFamily="66" charset="0"/>
                      </a:endParaRPr>
                    </a:p>
                  </a:txBody>
                  <a:tcPr anchor="ct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rowSpan="3">
                  <a:txBody>
                    <a:bodyPr/>
                    <a:lstStyle/>
                    <a:p>
                      <a:pPr algn="ctr" rtl="0" fontAlgn="ctr"/>
                      <a:r>
                        <a:rPr lang="en-US" sz="1800" b="0" i="0" u="none" strike="noStrike" dirty="0">
                          <a:solidFill>
                            <a:srgbClr val="000000"/>
                          </a:solidFill>
                          <a:effectLst/>
                          <a:latin typeface="Dreaming Outloud Pro" panose="03050502040302030504" pitchFamily="66" charset="0"/>
                          <a:ea typeface="Source Sans Pro" panose="020B0503030403020204" pitchFamily="34" charset="0"/>
                          <a:cs typeface="Dreaming Outloud Pro" panose="03050502040302030504" pitchFamily="66" charset="0"/>
                        </a:rPr>
                        <a:t>2029</a:t>
                      </a:r>
                      <a:endParaRPr lang="en-GB" sz="1800" b="0" i="0" u="none" strike="noStrike" dirty="0">
                        <a:solidFill>
                          <a:srgbClr val="000000"/>
                        </a:solidFill>
                        <a:effectLst/>
                        <a:latin typeface="Dreaming Outloud Pro" panose="03050502040302030504" pitchFamily="66" charset="0"/>
                        <a:ea typeface="Source Sans Pro" panose="020B0503030403020204" pitchFamily="34" charset="0"/>
                        <a:cs typeface="Dreaming Outloud Pro" panose="03050502040302030504" pitchFamily="66" charset="0"/>
                      </a:endParaRPr>
                    </a:p>
                  </a:txBody>
                  <a:tcPr anchor="ct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extLst>
                  <a:ext uri="{0D108BD9-81ED-4DB2-BD59-A6C34878D82A}">
                    <a16:rowId xmlns:a16="http://schemas.microsoft.com/office/drawing/2014/main" val="3646786419"/>
                  </a:ext>
                </a:extLst>
              </a:tr>
              <a:tr h="267198">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sz="1400" b="0" i="0" u="none" strike="noStrike" kern="1200" dirty="0">
                          <a:solidFill>
                            <a:srgbClr val="000000"/>
                          </a:solidFill>
                          <a:effectLst/>
                          <a:latin typeface="Dreaming Outloud Pro" panose="03050502040302030504" pitchFamily="66" charset="0"/>
                          <a:ea typeface="Source Sans Pro" panose="020B0503030403020204" pitchFamily="34" charset="0"/>
                          <a:cs typeface="Dreaming Outloud Pro" panose="03050502040302030504" pitchFamily="66" charset="0"/>
                        </a:rPr>
                        <a:t>Q3’23</a:t>
                      </a:r>
                      <a:endParaRPr lang="en-GB" sz="1400" b="0" i="0" u="none" strike="noStrike" kern="1200" dirty="0">
                        <a:solidFill>
                          <a:srgbClr val="000000"/>
                        </a:solidFill>
                        <a:effectLst/>
                        <a:latin typeface="Dreaming Outloud Pro" panose="03050502040302030504" pitchFamily="66" charset="0"/>
                        <a:ea typeface="Source Sans Pro" panose="020B0503030403020204" pitchFamily="34" charset="0"/>
                        <a:cs typeface="Dreaming Outloud Pro" panose="03050502040302030504" pitchFamily="66" charset="0"/>
                      </a:endParaRPr>
                    </a:p>
                  </a:txBody>
                  <a:tcPr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en-GB" sz="1000" b="0" i="0" u="none" strike="noStrike" kern="1200" dirty="0">
                        <a:solidFill>
                          <a:srgbClr val="000000"/>
                        </a:solidFill>
                        <a:effectLst/>
                        <a:latin typeface="Dreaming Outloud Pro" panose="03050502040302030504" pitchFamily="66" charset="0"/>
                        <a:ea typeface="+mn-ea"/>
                        <a:cs typeface="+mn-cs"/>
                      </a:endParaRPr>
                    </a:p>
                  </a:txBody>
                  <a:tcPr anchor="ctr"/>
                </a:tc>
                <a:tc hMerge="1">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endParaRPr lang="en-GB" sz="1000" b="0" i="0" u="none" strike="noStrike" kern="1200" dirty="0">
                        <a:solidFill>
                          <a:srgbClr val="000000"/>
                        </a:solidFill>
                        <a:effectLst/>
                        <a:latin typeface="Dreaming Outloud Pro" panose="03050502040302030504" pitchFamily="66" charset="0"/>
                        <a:ea typeface="+mn-ea"/>
                        <a:cs typeface="+mn-cs"/>
                      </a:endParaRPr>
                    </a:p>
                  </a:txBody>
                  <a:tcPr anchor="ctr"/>
                </a:tc>
                <a:tc gridSpan="3">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sz="1400" b="0" i="0" u="none" strike="noStrike" kern="1200" dirty="0">
                          <a:solidFill>
                            <a:srgbClr val="000000"/>
                          </a:solidFill>
                          <a:effectLst/>
                          <a:latin typeface="Dreaming Outloud Pro" panose="03050502040302030504" pitchFamily="66" charset="0"/>
                          <a:ea typeface="Source Sans Pro" panose="020B0503030403020204" pitchFamily="34" charset="0"/>
                          <a:cs typeface="Dreaming Outloud Pro" panose="03050502040302030504" pitchFamily="66" charset="0"/>
                        </a:rPr>
                        <a:t>Q1’24</a:t>
                      </a:r>
                      <a:endParaRPr lang="en-GB" sz="1400" b="0" i="0" u="none" strike="noStrike" kern="1200" dirty="0">
                        <a:solidFill>
                          <a:srgbClr val="000000"/>
                        </a:solidFill>
                        <a:effectLst/>
                        <a:latin typeface="Dreaming Outloud Pro" panose="03050502040302030504" pitchFamily="66" charset="0"/>
                        <a:ea typeface="Source Sans Pro" panose="020B0503030403020204" pitchFamily="34" charset="0"/>
                        <a:cs typeface="Dreaming Outloud Pro" panose="03050502040302030504" pitchFamily="66" charset="0"/>
                      </a:endParaRPr>
                    </a:p>
                  </a:txBody>
                  <a:tcPr anchor="ctr"/>
                </a:tc>
                <a:tc hMerge="1">
                  <a:txBody>
                    <a:bodyPr/>
                    <a:lstStyle/>
                    <a:p>
                      <a:pPr algn="ctr" rtl="0" fontAlgn="ctr"/>
                      <a:endParaRPr lang="en-GB" sz="1000" b="0" i="0" u="none" strike="noStrike" dirty="0">
                        <a:solidFill>
                          <a:srgbClr val="000000"/>
                        </a:solidFill>
                        <a:effectLst/>
                        <a:latin typeface="Dreaming Outloud Pro" panose="03050502040302030504" pitchFamily="66" charset="0"/>
                      </a:endParaRPr>
                    </a:p>
                  </a:txBody>
                  <a:tcPr marL="0" marR="0" marT="0" marB="0" anchor="ctr">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hMerge="1">
                  <a:txBody>
                    <a:bodyPr/>
                    <a:lstStyle/>
                    <a:p>
                      <a:pPr algn="ctr" rtl="0" fontAlgn="ctr"/>
                      <a:endParaRPr lang="en-GB" sz="1000" b="0" i="0" u="none" strike="noStrike" dirty="0">
                        <a:solidFill>
                          <a:srgbClr val="000000"/>
                        </a:solidFill>
                        <a:effectLst/>
                        <a:latin typeface="Dreaming Outloud Pro" panose="03050502040302030504" pitchFamily="66" charset="0"/>
                      </a:endParaRPr>
                    </a:p>
                  </a:txBody>
                  <a:tcPr marL="0" marR="0" marT="0"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gridSpan="3">
                  <a:txBody>
                    <a:bodyPr/>
                    <a:lstStyle/>
                    <a:p>
                      <a:pPr algn="ctr" rtl="0" fontAlgn="ctr"/>
                      <a:r>
                        <a:rPr lang="en-US" sz="1400" b="0" i="0" u="none" strike="noStrike" dirty="0">
                          <a:solidFill>
                            <a:srgbClr val="000000"/>
                          </a:solidFill>
                          <a:effectLst/>
                          <a:latin typeface="Dreaming Outloud Pro" panose="03050502040302030504" pitchFamily="66" charset="0"/>
                          <a:ea typeface="Source Sans Pro" panose="020B0503030403020204" pitchFamily="34" charset="0"/>
                          <a:cs typeface="Dreaming Outloud Pro" panose="03050502040302030504" pitchFamily="66" charset="0"/>
                        </a:rPr>
                        <a:t>Q2’24</a:t>
                      </a:r>
                      <a:endParaRPr lang="en-GB" sz="1400" b="0" i="0" u="none" strike="noStrike" dirty="0">
                        <a:solidFill>
                          <a:srgbClr val="000000"/>
                        </a:solidFill>
                        <a:effectLst/>
                        <a:latin typeface="Dreaming Outloud Pro" panose="03050502040302030504" pitchFamily="66" charset="0"/>
                        <a:ea typeface="Source Sans Pro" panose="020B0503030403020204" pitchFamily="34" charset="0"/>
                        <a:cs typeface="Dreaming Outloud Pro" panose="03050502040302030504" pitchFamily="66" charset="0"/>
                      </a:endParaRPr>
                    </a:p>
                  </a:txBody>
                  <a:tcPr anchor="ctr">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hMerge="1">
                  <a:txBody>
                    <a:bodyPr/>
                    <a:lstStyle/>
                    <a:p>
                      <a:pPr algn="ctr" rtl="0" fontAlgn="ctr"/>
                      <a:endParaRPr lang="en-GB" sz="1000" b="0" i="0" u="none" strike="noStrike" dirty="0">
                        <a:solidFill>
                          <a:srgbClr val="000000"/>
                        </a:solidFill>
                        <a:effectLst/>
                        <a:latin typeface="Dreaming Outloud Pro" panose="03050502040302030504" pitchFamily="66" charset="0"/>
                      </a:endParaRPr>
                    </a:p>
                  </a:txBody>
                  <a:tcPr marL="0" marR="0" marT="0"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hMerge="1">
                  <a:txBody>
                    <a:bodyPr/>
                    <a:lstStyle/>
                    <a:p>
                      <a:pPr algn="ctr" rtl="0" fontAlgn="ctr"/>
                      <a:endParaRPr lang="en-GB" sz="1000" b="0" i="0" u="none" strike="noStrike" dirty="0">
                        <a:solidFill>
                          <a:srgbClr val="000000"/>
                        </a:solidFill>
                        <a:effectLst/>
                        <a:latin typeface="Dreaming Outloud Pro" panose="03050502040302030504" pitchFamily="66" charset="0"/>
                      </a:endParaRPr>
                    </a:p>
                  </a:txBody>
                  <a:tcPr marL="0" marR="0" marT="0"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gridSpan="3">
                  <a:txBody>
                    <a:bodyPr/>
                    <a:lstStyle/>
                    <a:p>
                      <a:pPr algn="ctr" rtl="0" fontAlgn="ctr"/>
                      <a:r>
                        <a:rPr lang="en-US" sz="1400" b="0" i="0" u="none" strike="noStrike" dirty="0">
                          <a:solidFill>
                            <a:srgbClr val="000000"/>
                          </a:solidFill>
                          <a:effectLst/>
                          <a:latin typeface="Dreaming Outloud Pro" panose="03050502040302030504" pitchFamily="66" charset="0"/>
                          <a:ea typeface="Source Sans Pro" panose="020B0503030403020204" pitchFamily="34" charset="0"/>
                          <a:cs typeface="Dreaming Outloud Pro" panose="03050502040302030504" pitchFamily="66" charset="0"/>
                        </a:rPr>
                        <a:t>Q3’24</a:t>
                      </a:r>
                      <a:endParaRPr lang="en-GB" sz="1400" b="0" i="0" u="none" strike="noStrike" dirty="0">
                        <a:solidFill>
                          <a:srgbClr val="000000"/>
                        </a:solidFill>
                        <a:effectLst/>
                        <a:latin typeface="Dreaming Outloud Pro" panose="03050502040302030504" pitchFamily="66" charset="0"/>
                        <a:ea typeface="Source Sans Pro" panose="020B0503030403020204" pitchFamily="34" charset="0"/>
                        <a:cs typeface="Dreaming Outloud Pro" panose="03050502040302030504" pitchFamily="66" charset="0"/>
                      </a:endParaRPr>
                    </a:p>
                  </a:txBody>
                  <a:tcPr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hMerge="1">
                  <a:txBody>
                    <a:bodyPr/>
                    <a:lstStyle/>
                    <a:p>
                      <a:pPr algn="ctr" rtl="0" fontAlgn="ctr"/>
                      <a:endParaRPr lang="en-GB" sz="1000" b="0" i="0" u="none" strike="noStrike" dirty="0">
                        <a:solidFill>
                          <a:srgbClr val="000000"/>
                        </a:solidFill>
                        <a:effectLst/>
                        <a:latin typeface="Dreaming Outloud Pro" panose="03050502040302030504" pitchFamily="66" charset="0"/>
                      </a:endParaRPr>
                    </a:p>
                  </a:txBody>
                  <a:tcPr marL="0" marR="0" marT="0"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hMerge="1">
                  <a:txBody>
                    <a:bodyPr/>
                    <a:lstStyle/>
                    <a:p>
                      <a:pPr algn="ctr" rtl="0" fontAlgn="ctr"/>
                      <a:endParaRPr lang="en-GB" sz="1000" b="0" i="0" u="none" strike="noStrike" dirty="0">
                        <a:solidFill>
                          <a:srgbClr val="000000"/>
                        </a:solidFill>
                        <a:effectLst/>
                        <a:latin typeface="Dreaming Outloud Pro" panose="03050502040302030504" pitchFamily="66" charset="0"/>
                      </a:endParaRPr>
                    </a:p>
                  </a:txBody>
                  <a:tcPr marL="0" marR="0" marT="0"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gridSpan="3">
                  <a:txBody>
                    <a:bodyPr/>
                    <a:lstStyle/>
                    <a:p>
                      <a:pPr algn="ctr" rtl="0" fontAlgn="ctr"/>
                      <a:r>
                        <a:rPr lang="en-US" sz="1400" b="0" i="0" u="none" strike="noStrike" dirty="0">
                          <a:solidFill>
                            <a:srgbClr val="000000"/>
                          </a:solidFill>
                          <a:effectLst/>
                          <a:latin typeface="Dreaming Outloud Pro" panose="03050502040302030504" pitchFamily="66" charset="0"/>
                          <a:ea typeface="Source Sans Pro" panose="020B0503030403020204" pitchFamily="34" charset="0"/>
                          <a:cs typeface="Dreaming Outloud Pro" panose="03050502040302030504" pitchFamily="66" charset="0"/>
                        </a:rPr>
                        <a:t>Q4’24</a:t>
                      </a:r>
                      <a:endParaRPr lang="en-GB" sz="1400" b="0" i="0" u="none" strike="noStrike" dirty="0">
                        <a:solidFill>
                          <a:srgbClr val="000000"/>
                        </a:solidFill>
                        <a:effectLst/>
                        <a:latin typeface="Dreaming Outloud Pro" panose="03050502040302030504" pitchFamily="66" charset="0"/>
                        <a:ea typeface="Source Sans Pro" panose="020B0503030403020204" pitchFamily="34" charset="0"/>
                        <a:cs typeface="Dreaming Outloud Pro" panose="03050502040302030504" pitchFamily="66" charset="0"/>
                      </a:endParaRPr>
                    </a:p>
                  </a:txBody>
                  <a:tcPr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hMerge="1">
                  <a:txBody>
                    <a:bodyPr/>
                    <a:lstStyle/>
                    <a:p>
                      <a:pPr algn="ctr" rtl="0" fontAlgn="ctr"/>
                      <a:endParaRPr lang="en-GB" sz="1000" b="0" i="0" u="none" strike="noStrike" dirty="0">
                        <a:solidFill>
                          <a:srgbClr val="000000"/>
                        </a:solidFill>
                        <a:effectLst/>
                        <a:latin typeface="Dreaming Outloud Pro" panose="03050502040302030504" pitchFamily="66" charset="0"/>
                      </a:endParaRPr>
                    </a:p>
                  </a:txBody>
                  <a:tcPr marL="0" marR="0" marT="0"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hMerge="1">
                  <a:txBody>
                    <a:bodyPr/>
                    <a:lstStyle/>
                    <a:p>
                      <a:pPr algn="ctr" rtl="0" fontAlgn="ctr"/>
                      <a:endParaRPr lang="en-GB" sz="1000" b="0" i="0" u="none" strike="noStrike" dirty="0">
                        <a:solidFill>
                          <a:srgbClr val="000000"/>
                        </a:solidFill>
                        <a:effectLst/>
                        <a:latin typeface="Dreaming Outloud Pro" panose="03050502040302030504" pitchFamily="66" charset="0"/>
                      </a:endParaRPr>
                    </a:p>
                  </a:txBody>
                  <a:tcPr marL="0" marR="0" marT="0"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gridSpan="3">
                  <a:txBody>
                    <a:bodyPr/>
                    <a:lstStyle/>
                    <a:p>
                      <a:pPr algn="ctr" rtl="0" fontAlgn="ctr"/>
                      <a:r>
                        <a:rPr lang="en-US" sz="1400" b="0" i="0" u="none" strike="noStrike" dirty="0">
                          <a:solidFill>
                            <a:srgbClr val="000000"/>
                          </a:solidFill>
                          <a:effectLst/>
                          <a:latin typeface="Dreaming Outloud Pro" panose="03050502040302030504" pitchFamily="66" charset="0"/>
                          <a:ea typeface="Source Sans Pro" panose="020B0503030403020204" pitchFamily="34" charset="0"/>
                          <a:cs typeface="Dreaming Outloud Pro" panose="03050502040302030504" pitchFamily="66" charset="0"/>
                        </a:rPr>
                        <a:t>Q1’25</a:t>
                      </a:r>
                      <a:endParaRPr lang="en-GB" sz="1400" b="0" i="0" u="none" strike="noStrike" dirty="0">
                        <a:solidFill>
                          <a:srgbClr val="000000"/>
                        </a:solidFill>
                        <a:effectLst/>
                        <a:latin typeface="Dreaming Outloud Pro" panose="03050502040302030504" pitchFamily="66" charset="0"/>
                        <a:ea typeface="Source Sans Pro" panose="020B0503030403020204" pitchFamily="34" charset="0"/>
                        <a:cs typeface="Dreaming Outloud Pro" panose="03050502040302030504" pitchFamily="66" charset="0"/>
                      </a:endParaRPr>
                    </a:p>
                  </a:txBody>
                  <a:tcPr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hMerge="1">
                  <a:txBody>
                    <a:bodyPr/>
                    <a:lstStyle/>
                    <a:p>
                      <a:pPr algn="ctr" rtl="0" fontAlgn="ctr"/>
                      <a:endParaRPr lang="en-GB" sz="1000" b="0" i="0" u="none" strike="noStrike" dirty="0">
                        <a:solidFill>
                          <a:srgbClr val="000000"/>
                        </a:solidFill>
                        <a:effectLst/>
                        <a:latin typeface="Dreaming Outloud Pro" panose="03050502040302030504" pitchFamily="66" charset="0"/>
                      </a:endParaRPr>
                    </a:p>
                  </a:txBody>
                  <a:tcPr marL="0" marR="0" marT="0"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hMerge="1">
                  <a:txBody>
                    <a:bodyPr/>
                    <a:lstStyle/>
                    <a:p>
                      <a:pPr algn="ctr" rtl="0" fontAlgn="ctr"/>
                      <a:endParaRPr lang="en-GB" sz="1000" b="0" i="0" u="none" strike="noStrike" dirty="0">
                        <a:solidFill>
                          <a:srgbClr val="000000"/>
                        </a:solidFill>
                        <a:effectLst/>
                        <a:latin typeface="Dreaming Outloud Pro" panose="03050502040302030504" pitchFamily="66" charset="0"/>
                      </a:endParaRPr>
                    </a:p>
                  </a:txBody>
                  <a:tcPr marL="0" marR="0" marT="0"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gridSpan="3">
                  <a:txBody>
                    <a:bodyPr/>
                    <a:lstStyle/>
                    <a:p>
                      <a:pPr algn="ctr" rtl="0" fontAlgn="ctr"/>
                      <a:r>
                        <a:rPr lang="en-US" sz="1400" b="0" i="0" u="none" strike="noStrike" dirty="0">
                          <a:solidFill>
                            <a:srgbClr val="000000"/>
                          </a:solidFill>
                          <a:effectLst/>
                          <a:latin typeface="Dreaming Outloud Pro" panose="03050502040302030504" pitchFamily="66" charset="0"/>
                          <a:ea typeface="Source Sans Pro" panose="020B0503030403020204" pitchFamily="34" charset="0"/>
                          <a:cs typeface="Dreaming Outloud Pro" panose="03050502040302030504" pitchFamily="66" charset="0"/>
                        </a:rPr>
                        <a:t>Q2’25</a:t>
                      </a:r>
                      <a:endParaRPr lang="en-GB" sz="1400" b="0" i="0" u="none" strike="noStrike" dirty="0">
                        <a:solidFill>
                          <a:srgbClr val="000000"/>
                        </a:solidFill>
                        <a:effectLst/>
                        <a:latin typeface="Dreaming Outloud Pro" panose="03050502040302030504" pitchFamily="66" charset="0"/>
                        <a:ea typeface="Source Sans Pro" panose="020B0503030403020204" pitchFamily="34" charset="0"/>
                        <a:cs typeface="Dreaming Outloud Pro" panose="03050502040302030504" pitchFamily="66" charset="0"/>
                      </a:endParaRPr>
                    </a:p>
                  </a:txBody>
                  <a:tcPr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hMerge="1">
                  <a:txBody>
                    <a:bodyPr/>
                    <a:lstStyle/>
                    <a:p>
                      <a:pPr algn="ctr" rtl="0" fontAlgn="ctr"/>
                      <a:endParaRPr lang="en-GB" sz="1000" b="0" i="0" u="none" strike="noStrike" dirty="0">
                        <a:solidFill>
                          <a:srgbClr val="000000"/>
                        </a:solidFill>
                        <a:effectLst/>
                        <a:latin typeface="Dreaming Outloud Pro" panose="03050502040302030504" pitchFamily="66" charset="0"/>
                      </a:endParaRPr>
                    </a:p>
                  </a:txBody>
                  <a:tcPr marL="0" marR="0" marT="0"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hMerge="1">
                  <a:txBody>
                    <a:bodyPr/>
                    <a:lstStyle/>
                    <a:p>
                      <a:pPr algn="ctr" rtl="0" fontAlgn="ctr"/>
                      <a:endParaRPr lang="en-GB" sz="1000" b="0" i="0" u="none" strike="noStrike" dirty="0">
                        <a:solidFill>
                          <a:srgbClr val="000000"/>
                        </a:solidFill>
                        <a:effectLst/>
                        <a:latin typeface="Dreaming Outloud Pro" panose="03050502040302030504" pitchFamily="66" charset="0"/>
                      </a:endParaRPr>
                    </a:p>
                  </a:txBody>
                  <a:tcPr marL="0" marR="0" marT="0"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gridSpan="3">
                  <a:txBody>
                    <a:bodyPr/>
                    <a:lstStyle/>
                    <a:p>
                      <a:pPr algn="ctr" rtl="0" fontAlgn="ctr"/>
                      <a:r>
                        <a:rPr lang="en-US" sz="1400" b="0" i="0" u="none" strike="noStrike" dirty="0">
                          <a:solidFill>
                            <a:srgbClr val="000000"/>
                          </a:solidFill>
                          <a:effectLst/>
                          <a:latin typeface="Dreaming Outloud Pro" panose="03050502040302030504" pitchFamily="66" charset="0"/>
                          <a:ea typeface="Source Sans Pro" panose="020B0503030403020204" pitchFamily="34" charset="0"/>
                          <a:cs typeface="Dreaming Outloud Pro" panose="03050502040302030504" pitchFamily="66" charset="0"/>
                        </a:rPr>
                        <a:t>Q3’25</a:t>
                      </a:r>
                      <a:endParaRPr lang="en-GB" sz="1400" b="0" i="0" u="none" strike="noStrike" dirty="0">
                        <a:solidFill>
                          <a:srgbClr val="000000"/>
                        </a:solidFill>
                        <a:effectLst/>
                        <a:latin typeface="Dreaming Outloud Pro" panose="03050502040302030504" pitchFamily="66" charset="0"/>
                        <a:ea typeface="Source Sans Pro" panose="020B0503030403020204" pitchFamily="34" charset="0"/>
                        <a:cs typeface="Dreaming Outloud Pro" panose="03050502040302030504" pitchFamily="66" charset="0"/>
                      </a:endParaRPr>
                    </a:p>
                  </a:txBody>
                  <a:tcPr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hMerge="1">
                  <a:txBody>
                    <a:bodyPr/>
                    <a:lstStyle/>
                    <a:p>
                      <a:pPr algn="ctr" rtl="0" fontAlgn="ctr"/>
                      <a:endParaRPr lang="en-GB" sz="1000" b="0" i="0" u="none" strike="noStrike" dirty="0">
                        <a:solidFill>
                          <a:srgbClr val="000000"/>
                        </a:solidFill>
                        <a:effectLst/>
                        <a:latin typeface="Dreaming Outloud Pro" panose="03050502040302030504" pitchFamily="66" charset="0"/>
                      </a:endParaRPr>
                    </a:p>
                  </a:txBody>
                  <a:tcPr marL="0" marR="0" marT="0"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hMerge="1">
                  <a:txBody>
                    <a:bodyPr/>
                    <a:lstStyle/>
                    <a:p>
                      <a:pPr algn="ctr" rtl="0" fontAlgn="ctr"/>
                      <a:endParaRPr lang="en-GB" sz="1000" b="0" i="0" u="none" strike="noStrike" dirty="0">
                        <a:solidFill>
                          <a:srgbClr val="000000"/>
                        </a:solidFill>
                        <a:effectLst/>
                        <a:latin typeface="Dreaming Outloud Pro" panose="03050502040302030504" pitchFamily="66" charset="0"/>
                      </a:endParaRPr>
                    </a:p>
                  </a:txBody>
                  <a:tcPr marL="0" marR="0" marT="0"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gridSpan="3">
                  <a:txBody>
                    <a:bodyPr/>
                    <a:lstStyle/>
                    <a:p>
                      <a:pPr algn="ctr" rtl="0" fontAlgn="ctr"/>
                      <a:r>
                        <a:rPr lang="en-US" sz="1400" b="0" i="0" u="none" strike="noStrike" dirty="0">
                          <a:solidFill>
                            <a:srgbClr val="000000"/>
                          </a:solidFill>
                          <a:effectLst/>
                          <a:latin typeface="Dreaming Outloud Pro" panose="03050502040302030504" pitchFamily="66" charset="0"/>
                          <a:ea typeface="Source Sans Pro" panose="020B0503030403020204" pitchFamily="34" charset="0"/>
                          <a:cs typeface="Dreaming Outloud Pro" panose="03050502040302030504" pitchFamily="66" charset="0"/>
                        </a:rPr>
                        <a:t>Q4’25</a:t>
                      </a:r>
                      <a:endParaRPr lang="en-GB" sz="1400" b="0" i="0" u="none" strike="noStrike" dirty="0">
                        <a:solidFill>
                          <a:srgbClr val="000000"/>
                        </a:solidFill>
                        <a:effectLst/>
                        <a:latin typeface="Dreaming Outloud Pro" panose="03050502040302030504" pitchFamily="66" charset="0"/>
                        <a:ea typeface="Source Sans Pro" panose="020B0503030403020204" pitchFamily="34" charset="0"/>
                        <a:cs typeface="Dreaming Outloud Pro" panose="03050502040302030504" pitchFamily="66" charset="0"/>
                      </a:endParaRPr>
                    </a:p>
                  </a:txBody>
                  <a:tcPr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hMerge="1">
                  <a:txBody>
                    <a:bodyPr/>
                    <a:lstStyle/>
                    <a:p>
                      <a:pPr algn="ctr" rtl="0" fontAlgn="ctr"/>
                      <a:endParaRPr lang="en-GB" sz="1000" b="0" i="0" u="none" strike="noStrike" dirty="0">
                        <a:solidFill>
                          <a:srgbClr val="000000"/>
                        </a:solidFill>
                        <a:effectLst/>
                        <a:latin typeface="Dreaming Outloud Pro" panose="03050502040302030504" pitchFamily="66" charset="0"/>
                      </a:endParaRPr>
                    </a:p>
                  </a:txBody>
                  <a:tcPr marL="0" marR="0" marT="0"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hMerge="1">
                  <a:txBody>
                    <a:bodyPr/>
                    <a:lstStyle/>
                    <a:p>
                      <a:pPr algn="ctr" rtl="0" fontAlgn="ctr"/>
                      <a:endParaRPr lang="en-GB" sz="1000" b="0" i="0" u="none" strike="noStrike" dirty="0">
                        <a:solidFill>
                          <a:srgbClr val="000000"/>
                        </a:solidFill>
                        <a:effectLst/>
                        <a:latin typeface="Dreaming Outloud Pro" panose="03050502040302030504" pitchFamily="66" charset="0"/>
                      </a:endParaRPr>
                    </a:p>
                  </a:txBody>
                  <a:tcPr marL="0" marR="0" marT="0"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vMerge="1">
                  <a:txBody>
                    <a:bodyPr/>
                    <a:lstStyle/>
                    <a:p>
                      <a:pPr algn="ctr" rtl="0" fontAlgn="ctr"/>
                      <a:r>
                        <a:rPr lang="en-US" sz="1800" b="0" i="0" u="none" strike="noStrike" dirty="0">
                          <a:solidFill>
                            <a:srgbClr val="000000"/>
                          </a:solidFill>
                          <a:effectLst/>
                          <a:latin typeface="Dreaming Outloud Pro" panose="03050502040302030504" pitchFamily="66" charset="0"/>
                          <a:ea typeface="Source Sans Pro" panose="020B0503030403020204" pitchFamily="34" charset="0"/>
                          <a:cs typeface="Dreaming Outloud Pro" panose="03050502040302030504" pitchFamily="66" charset="0"/>
                        </a:rPr>
                        <a:t>2026</a:t>
                      </a:r>
                    </a:p>
                  </a:txBody>
                  <a:tcPr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vMerge="1">
                  <a:txBody>
                    <a:bodyPr/>
                    <a:lstStyle/>
                    <a:p>
                      <a:pPr algn="ctr" rtl="0" fontAlgn="ctr"/>
                      <a:r>
                        <a:rPr lang="en-US" sz="1800" b="0" i="0" u="none" strike="noStrike" dirty="0">
                          <a:solidFill>
                            <a:srgbClr val="000000"/>
                          </a:solidFill>
                          <a:effectLst/>
                          <a:latin typeface="Dreaming Outloud Pro" panose="03050502040302030504" pitchFamily="66" charset="0"/>
                          <a:ea typeface="Source Sans Pro" panose="020B0503030403020204" pitchFamily="34" charset="0"/>
                          <a:cs typeface="Dreaming Outloud Pro" panose="03050502040302030504" pitchFamily="66" charset="0"/>
                        </a:rPr>
                        <a:t>2027</a:t>
                      </a:r>
                    </a:p>
                  </a:txBody>
                  <a:tcPr anchor="ctr">
                    <a:lnL w="12700" cap="flat" cmpd="sng" algn="ctr">
                      <a:solidFill>
                        <a:srgbClr val="7F7F7F"/>
                      </a:solidFill>
                      <a:prstDash val="solid"/>
                      <a:round/>
                      <a:headEnd type="none" w="med" len="med"/>
                      <a:tailEnd type="none" w="med" len="med"/>
                    </a:lnL>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vMerge="1">
                  <a:txBody>
                    <a:bodyPr/>
                    <a:lstStyle/>
                    <a:p>
                      <a:pPr algn="ctr" rtl="0" fontAlgn="ctr"/>
                      <a:r>
                        <a:rPr lang="en-US" sz="1800" b="0" i="0" u="none" strike="noStrike" dirty="0">
                          <a:solidFill>
                            <a:srgbClr val="000000"/>
                          </a:solidFill>
                          <a:effectLst/>
                          <a:latin typeface="Dreaming Outloud Pro" panose="03050502040302030504" pitchFamily="66" charset="0"/>
                          <a:ea typeface="Source Sans Pro" panose="020B0503030403020204" pitchFamily="34" charset="0"/>
                          <a:cs typeface="Dreaming Outloud Pro" panose="03050502040302030504" pitchFamily="66" charset="0"/>
                        </a:rPr>
                        <a:t>2028</a:t>
                      </a:r>
                      <a:endParaRPr lang="en-GB" sz="1800" b="0" i="0" u="none" strike="noStrike" dirty="0">
                        <a:solidFill>
                          <a:srgbClr val="000000"/>
                        </a:solidFill>
                        <a:effectLst/>
                        <a:latin typeface="Dreaming Outloud Pro" panose="03050502040302030504" pitchFamily="66" charset="0"/>
                        <a:ea typeface="Source Sans Pro" panose="020B0503030403020204" pitchFamily="34" charset="0"/>
                        <a:cs typeface="Dreaming Outloud Pro" panose="03050502040302030504" pitchFamily="66" charset="0"/>
                      </a:endParaRPr>
                    </a:p>
                  </a:txBody>
                  <a:tcPr anchor="ct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vMerge="1">
                  <a:txBody>
                    <a:bodyPr/>
                    <a:lstStyle/>
                    <a:p>
                      <a:pPr algn="ctr" rtl="0" fontAlgn="ctr"/>
                      <a:r>
                        <a:rPr lang="en-US" sz="1800" b="0" i="0" u="none" strike="noStrike" dirty="0">
                          <a:solidFill>
                            <a:srgbClr val="000000"/>
                          </a:solidFill>
                          <a:effectLst/>
                          <a:latin typeface="Dreaming Outloud Pro" panose="03050502040302030504" pitchFamily="66" charset="0"/>
                          <a:ea typeface="Source Sans Pro" panose="020B0503030403020204" pitchFamily="34" charset="0"/>
                          <a:cs typeface="Dreaming Outloud Pro" panose="03050502040302030504" pitchFamily="66" charset="0"/>
                        </a:rPr>
                        <a:t>2029</a:t>
                      </a:r>
                      <a:endParaRPr lang="en-GB" sz="1800" b="0" i="0" u="none" strike="noStrike" dirty="0">
                        <a:solidFill>
                          <a:srgbClr val="000000"/>
                        </a:solidFill>
                        <a:effectLst/>
                        <a:latin typeface="Dreaming Outloud Pro" panose="03050502040302030504" pitchFamily="66" charset="0"/>
                        <a:ea typeface="Source Sans Pro" panose="020B0503030403020204" pitchFamily="34" charset="0"/>
                        <a:cs typeface="Dreaming Outloud Pro" panose="03050502040302030504" pitchFamily="66" charset="0"/>
                      </a:endParaRPr>
                    </a:p>
                  </a:txBody>
                  <a:tcPr anchor="ct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extLst>
                  <a:ext uri="{0D108BD9-81ED-4DB2-BD59-A6C34878D82A}">
                    <a16:rowId xmlns:a16="http://schemas.microsoft.com/office/drawing/2014/main" val="55722420"/>
                  </a:ext>
                </a:extLst>
              </a:tr>
              <a:tr h="240478">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sz="1200" b="0" i="0" u="none" strike="noStrike" dirty="0">
                          <a:solidFill>
                            <a:srgbClr val="000000"/>
                          </a:solidFill>
                          <a:effectLst/>
                          <a:latin typeface="Dreaming Outloud Pro" panose="03050502040302030504" pitchFamily="66" charset="0"/>
                          <a:ea typeface="Source Sans Pro" panose="020B0503030403020204" pitchFamily="34" charset="0"/>
                          <a:cs typeface="Dreaming Outloud Pro" panose="03050502040302030504" pitchFamily="66" charset="0"/>
                        </a:rPr>
                        <a:t>O</a:t>
                      </a:r>
                      <a:endParaRPr lang="en-GB" sz="1200" b="0" i="0" u="none" strike="noStrike" kern="1200" dirty="0">
                        <a:solidFill>
                          <a:srgbClr val="000000"/>
                        </a:solidFill>
                        <a:effectLst/>
                        <a:latin typeface="Dreaming Outloud Pro" panose="03050502040302030504" pitchFamily="66" charset="0"/>
                        <a:ea typeface="Source Sans Pro" panose="020B0503030403020204" pitchFamily="34" charset="0"/>
                        <a:cs typeface="Dreaming Outloud Pro" panose="03050502040302030504" pitchFamily="66" charset="0"/>
                      </a:endParaRPr>
                    </a:p>
                  </a:txBody>
                  <a:tcPr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B w="12700" cap="flat" cmpd="sng" algn="ctr">
                      <a:solidFill>
                        <a:srgbClr val="7F7F7F"/>
                      </a:solidFill>
                      <a:prstDash val="solid"/>
                      <a:round/>
                      <a:headEnd type="none" w="med" len="med"/>
                      <a:tailEnd type="none" w="med" len="med"/>
                    </a:lnB>
                  </a:tcPr>
                </a:tc>
                <a:tc>
                  <a:txBody>
                    <a:bodyPr/>
                    <a:lstStyle/>
                    <a:p>
                      <a:r>
                        <a:rPr lang="en-US" sz="1200" b="0" i="0" u="none" strike="noStrike" dirty="0">
                          <a:solidFill>
                            <a:srgbClr val="000000"/>
                          </a:solidFill>
                          <a:effectLst/>
                          <a:latin typeface="Dreaming Outloud Pro" panose="03050502040302030504" pitchFamily="66" charset="0"/>
                          <a:ea typeface="Source Sans Pro" panose="020B0503030403020204" pitchFamily="34" charset="0"/>
                          <a:cs typeface="Dreaming Outloud Pro" panose="03050502040302030504" pitchFamily="66" charset="0"/>
                        </a:rPr>
                        <a:t>N</a:t>
                      </a:r>
                      <a:endParaRPr lang="en-GB" sz="1200" dirty="0">
                        <a:latin typeface="Dreaming Outloud Pro" panose="03050502040302030504" pitchFamily="66" charset="0"/>
                        <a:ea typeface="Source Sans Pro" panose="020B0503030403020204" pitchFamily="34" charset="0"/>
                        <a:cs typeface="Dreaming Outloud Pro" panose="03050502040302030504" pitchFamily="66" charset="0"/>
                      </a:endParaRPr>
                    </a:p>
                  </a:txBody>
                  <a:tcPr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B w="12700" cap="flat" cmpd="sng" algn="ctr">
                      <a:solidFill>
                        <a:srgbClr val="7F7F7F"/>
                      </a:solidFill>
                      <a:prstDash val="solid"/>
                      <a:round/>
                      <a:headEnd type="none" w="med" len="med"/>
                      <a:tailEnd type="none" w="med" len="med"/>
                    </a:lnB>
                  </a:tcPr>
                </a:tc>
                <a:tc>
                  <a:txBody>
                    <a:bodyPr/>
                    <a:lstStyle/>
                    <a:p>
                      <a:r>
                        <a:rPr lang="en-US" sz="1200" b="0" i="0" u="none" strike="noStrike">
                          <a:solidFill>
                            <a:srgbClr val="000000"/>
                          </a:solidFill>
                          <a:effectLst/>
                          <a:latin typeface="Dreaming Outloud Pro" panose="03050502040302030504" pitchFamily="66" charset="0"/>
                          <a:ea typeface="Source Sans Pro" panose="020B0503030403020204" pitchFamily="34" charset="0"/>
                          <a:cs typeface="Dreaming Outloud Pro" panose="03050502040302030504" pitchFamily="66" charset="0"/>
                        </a:rPr>
                        <a:t>D</a:t>
                      </a:r>
                      <a:endParaRPr lang="en-GB" sz="1200">
                        <a:latin typeface="Dreaming Outloud Pro" panose="03050502040302030504" pitchFamily="66" charset="0"/>
                        <a:ea typeface="Source Sans Pro" panose="020B0503030403020204" pitchFamily="34" charset="0"/>
                        <a:cs typeface="Dreaming Outloud Pro" panose="03050502040302030504" pitchFamily="66" charset="0"/>
                      </a:endParaRPr>
                    </a:p>
                  </a:txBody>
                  <a:tcPr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B w="12700" cap="flat" cmpd="sng" algn="ctr">
                      <a:solidFill>
                        <a:srgbClr val="7F7F7F"/>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sz="1200" b="0" i="0" u="none" strike="noStrike">
                          <a:solidFill>
                            <a:srgbClr val="000000"/>
                          </a:solidFill>
                          <a:effectLst/>
                          <a:latin typeface="Dreaming Outloud Pro" panose="03050502040302030504" pitchFamily="66" charset="0"/>
                          <a:ea typeface="Source Sans Pro" panose="020B0503030403020204" pitchFamily="34" charset="0"/>
                          <a:cs typeface="Dreaming Outloud Pro" panose="03050502040302030504" pitchFamily="66" charset="0"/>
                        </a:rPr>
                        <a:t>J</a:t>
                      </a:r>
                      <a:endParaRPr lang="en-GB" sz="1200" b="0" i="0" u="none" strike="noStrike" kern="1200" dirty="0">
                        <a:solidFill>
                          <a:srgbClr val="000000"/>
                        </a:solidFill>
                        <a:effectLst/>
                        <a:latin typeface="Dreaming Outloud Pro" panose="03050502040302030504" pitchFamily="66" charset="0"/>
                        <a:ea typeface="Source Sans Pro" panose="020B0503030403020204" pitchFamily="34" charset="0"/>
                        <a:cs typeface="Dreaming Outloud Pro" panose="03050502040302030504" pitchFamily="66" charset="0"/>
                      </a:endParaRPr>
                    </a:p>
                  </a:txBody>
                  <a:tcPr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B w="12700" cap="flat" cmpd="sng" algn="ctr">
                      <a:solidFill>
                        <a:srgbClr val="7F7F7F"/>
                      </a:solidFill>
                      <a:prstDash val="solid"/>
                      <a:round/>
                      <a:headEnd type="none" w="med" len="med"/>
                      <a:tailEnd type="none" w="med" len="med"/>
                    </a:lnB>
                  </a:tcPr>
                </a:tc>
                <a:tc>
                  <a:txBody>
                    <a:bodyPr/>
                    <a:lstStyle/>
                    <a:p>
                      <a:r>
                        <a:rPr lang="en-US" sz="1200" b="0" i="0" u="none" strike="noStrike">
                          <a:solidFill>
                            <a:srgbClr val="000000"/>
                          </a:solidFill>
                          <a:effectLst/>
                          <a:latin typeface="Dreaming Outloud Pro" panose="03050502040302030504" pitchFamily="66" charset="0"/>
                          <a:ea typeface="Source Sans Pro" panose="020B0503030403020204" pitchFamily="34" charset="0"/>
                          <a:cs typeface="Dreaming Outloud Pro" panose="03050502040302030504" pitchFamily="66" charset="0"/>
                        </a:rPr>
                        <a:t>F</a:t>
                      </a:r>
                      <a:endParaRPr lang="en-GB" sz="1200">
                        <a:latin typeface="Dreaming Outloud Pro" panose="03050502040302030504" pitchFamily="66" charset="0"/>
                        <a:ea typeface="Source Sans Pro" panose="020B0503030403020204" pitchFamily="34" charset="0"/>
                        <a:cs typeface="Dreaming Outloud Pro" panose="03050502040302030504" pitchFamily="66" charset="0"/>
                      </a:endParaRPr>
                    </a:p>
                  </a:txBody>
                  <a:tcPr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r>
                        <a:rPr lang="en-US" sz="1200" b="0" i="0" u="none" strike="noStrike" dirty="0">
                          <a:solidFill>
                            <a:srgbClr val="000000"/>
                          </a:solidFill>
                          <a:effectLst/>
                          <a:latin typeface="Dreaming Outloud Pro" panose="03050502040302030504" pitchFamily="66" charset="0"/>
                          <a:ea typeface="Source Sans Pro" panose="020B0503030403020204" pitchFamily="34" charset="0"/>
                          <a:cs typeface="Dreaming Outloud Pro" panose="03050502040302030504" pitchFamily="66" charset="0"/>
                        </a:rPr>
                        <a:t>M</a:t>
                      </a:r>
                      <a:endParaRPr lang="en-GB" sz="1200" dirty="0">
                        <a:latin typeface="Dreaming Outloud Pro" panose="03050502040302030504" pitchFamily="66" charset="0"/>
                        <a:ea typeface="Source Sans Pro" panose="020B0503030403020204" pitchFamily="34" charset="0"/>
                        <a:cs typeface="Dreaming Outloud Pro" panose="03050502040302030504" pitchFamily="66" charset="0"/>
                      </a:endParaRPr>
                    </a:p>
                  </a:txBody>
                  <a:tcPr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rtl="0" fontAlgn="ctr"/>
                      <a:r>
                        <a:rPr lang="en-US" sz="1200" b="0" i="0" u="none" strike="noStrike">
                          <a:solidFill>
                            <a:srgbClr val="000000"/>
                          </a:solidFill>
                          <a:effectLst/>
                          <a:latin typeface="Dreaming Outloud Pro" panose="03050502040302030504" pitchFamily="66" charset="0"/>
                          <a:ea typeface="Source Sans Pro" panose="020B0503030403020204" pitchFamily="34" charset="0"/>
                          <a:cs typeface="Dreaming Outloud Pro" panose="03050502040302030504" pitchFamily="66" charset="0"/>
                        </a:rPr>
                        <a:t>A</a:t>
                      </a:r>
                      <a:endParaRPr lang="en-GB" sz="1200" b="0" i="0" u="none" strike="noStrike" dirty="0">
                        <a:solidFill>
                          <a:srgbClr val="000000"/>
                        </a:solidFill>
                        <a:effectLst/>
                        <a:latin typeface="Dreaming Outloud Pro" panose="03050502040302030504" pitchFamily="66" charset="0"/>
                        <a:ea typeface="Source Sans Pro" panose="020B0503030403020204" pitchFamily="34" charset="0"/>
                        <a:cs typeface="Dreaming Outloud Pro" panose="03050502040302030504" pitchFamily="66" charset="0"/>
                      </a:endParaRPr>
                    </a:p>
                  </a:txBody>
                  <a:tcPr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r>
                        <a:rPr lang="en-US" sz="1200" b="0" i="0" u="none" strike="noStrike" dirty="0">
                          <a:solidFill>
                            <a:srgbClr val="000000"/>
                          </a:solidFill>
                          <a:effectLst/>
                          <a:latin typeface="Dreaming Outloud Pro" panose="03050502040302030504" pitchFamily="66" charset="0"/>
                          <a:ea typeface="Source Sans Pro" panose="020B0503030403020204" pitchFamily="34" charset="0"/>
                          <a:cs typeface="Dreaming Outloud Pro" panose="03050502040302030504" pitchFamily="66" charset="0"/>
                        </a:rPr>
                        <a:t>M</a:t>
                      </a:r>
                      <a:endParaRPr lang="en-GB" sz="1200" dirty="0">
                        <a:latin typeface="Dreaming Outloud Pro" panose="03050502040302030504" pitchFamily="66" charset="0"/>
                        <a:ea typeface="Source Sans Pro" panose="020B0503030403020204" pitchFamily="34" charset="0"/>
                        <a:cs typeface="Dreaming Outloud Pro" panose="03050502040302030504" pitchFamily="66" charset="0"/>
                      </a:endParaRPr>
                    </a:p>
                  </a:txBody>
                  <a:tcPr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r>
                        <a:rPr lang="en-US" sz="1200" b="0" i="0" u="none" strike="noStrike">
                          <a:solidFill>
                            <a:srgbClr val="000000"/>
                          </a:solidFill>
                          <a:effectLst/>
                          <a:latin typeface="Dreaming Outloud Pro" panose="03050502040302030504" pitchFamily="66" charset="0"/>
                          <a:ea typeface="Source Sans Pro" panose="020B0503030403020204" pitchFamily="34" charset="0"/>
                          <a:cs typeface="Dreaming Outloud Pro" panose="03050502040302030504" pitchFamily="66" charset="0"/>
                        </a:rPr>
                        <a:t>J</a:t>
                      </a:r>
                      <a:endParaRPr lang="en-GB" sz="1200">
                        <a:latin typeface="Dreaming Outloud Pro" panose="03050502040302030504" pitchFamily="66" charset="0"/>
                        <a:ea typeface="Source Sans Pro" panose="020B0503030403020204" pitchFamily="34" charset="0"/>
                        <a:cs typeface="Dreaming Outloud Pro" panose="03050502040302030504" pitchFamily="66" charset="0"/>
                      </a:endParaRPr>
                    </a:p>
                  </a:txBody>
                  <a:tcPr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rtl="0" fontAlgn="ctr"/>
                      <a:r>
                        <a:rPr lang="en-US" sz="1200" b="0" i="0" u="none" strike="noStrike" dirty="0">
                          <a:solidFill>
                            <a:srgbClr val="000000"/>
                          </a:solidFill>
                          <a:effectLst/>
                          <a:latin typeface="Dreaming Outloud Pro" panose="03050502040302030504" pitchFamily="66" charset="0"/>
                          <a:ea typeface="Source Sans Pro" panose="020B0503030403020204" pitchFamily="34" charset="0"/>
                          <a:cs typeface="Dreaming Outloud Pro" panose="03050502040302030504" pitchFamily="66" charset="0"/>
                        </a:rPr>
                        <a:t>J</a:t>
                      </a:r>
                      <a:endParaRPr lang="en-GB" sz="1200" b="0" i="0" u="none" strike="noStrike" dirty="0">
                        <a:solidFill>
                          <a:srgbClr val="000000"/>
                        </a:solidFill>
                        <a:effectLst/>
                        <a:latin typeface="Dreaming Outloud Pro" panose="03050502040302030504" pitchFamily="66" charset="0"/>
                        <a:ea typeface="Source Sans Pro" panose="020B0503030403020204" pitchFamily="34" charset="0"/>
                        <a:cs typeface="Dreaming Outloud Pro" panose="03050502040302030504" pitchFamily="66" charset="0"/>
                      </a:endParaRPr>
                    </a:p>
                  </a:txBody>
                  <a:tcPr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r>
                        <a:rPr lang="en-US" sz="1200" b="0" i="0" u="none" strike="noStrike" dirty="0">
                          <a:solidFill>
                            <a:srgbClr val="000000"/>
                          </a:solidFill>
                          <a:effectLst/>
                          <a:latin typeface="Dreaming Outloud Pro" panose="03050502040302030504" pitchFamily="66" charset="0"/>
                          <a:ea typeface="Source Sans Pro" panose="020B0503030403020204" pitchFamily="34" charset="0"/>
                          <a:cs typeface="Dreaming Outloud Pro" panose="03050502040302030504" pitchFamily="66" charset="0"/>
                        </a:rPr>
                        <a:t>A</a:t>
                      </a:r>
                      <a:endParaRPr lang="en-GB" sz="1200" dirty="0">
                        <a:latin typeface="Dreaming Outloud Pro" panose="03050502040302030504" pitchFamily="66" charset="0"/>
                        <a:ea typeface="Source Sans Pro" panose="020B0503030403020204" pitchFamily="34" charset="0"/>
                        <a:cs typeface="Dreaming Outloud Pro" panose="03050502040302030504" pitchFamily="66" charset="0"/>
                      </a:endParaRPr>
                    </a:p>
                  </a:txBody>
                  <a:tcPr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r>
                        <a:rPr lang="en-US" sz="1200" b="0" i="0" u="none" strike="noStrike" dirty="0">
                          <a:solidFill>
                            <a:srgbClr val="000000"/>
                          </a:solidFill>
                          <a:effectLst/>
                          <a:latin typeface="Dreaming Outloud Pro" panose="03050502040302030504" pitchFamily="66" charset="0"/>
                          <a:ea typeface="Source Sans Pro" panose="020B0503030403020204" pitchFamily="34" charset="0"/>
                          <a:cs typeface="Dreaming Outloud Pro" panose="03050502040302030504" pitchFamily="66" charset="0"/>
                        </a:rPr>
                        <a:t>S</a:t>
                      </a:r>
                      <a:endParaRPr lang="en-GB" sz="1200" dirty="0">
                        <a:latin typeface="Dreaming Outloud Pro" panose="03050502040302030504" pitchFamily="66" charset="0"/>
                        <a:ea typeface="Source Sans Pro" panose="020B0503030403020204" pitchFamily="34" charset="0"/>
                        <a:cs typeface="Dreaming Outloud Pro" panose="03050502040302030504" pitchFamily="66" charset="0"/>
                      </a:endParaRPr>
                    </a:p>
                  </a:txBody>
                  <a:tcPr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rtl="0" fontAlgn="ctr"/>
                      <a:r>
                        <a:rPr lang="en-US" sz="1200" b="0" i="0" u="none" strike="noStrike">
                          <a:solidFill>
                            <a:srgbClr val="000000"/>
                          </a:solidFill>
                          <a:effectLst/>
                          <a:latin typeface="Dreaming Outloud Pro" panose="03050502040302030504" pitchFamily="66" charset="0"/>
                          <a:ea typeface="Source Sans Pro" panose="020B0503030403020204" pitchFamily="34" charset="0"/>
                          <a:cs typeface="Dreaming Outloud Pro" panose="03050502040302030504" pitchFamily="66" charset="0"/>
                        </a:rPr>
                        <a:t>O</a:t>
                      </a:r>
                      <a:endParaRPr lang="en-GB" sz="1200" b="0" i="0" u="none" strike="noStrike" dirty="0">
                        <a:solidFill>
                          <a:srgbClr val="000000"/>
                        </a:solidFill>
                        <a:effectLst/>
                        <a:latin typeface="Dreaming Outloud Pro" panose="03050502040302030504" pitchFamily="66" charset="0"/>
                        <a:ea typeface="Source Sans Pro" panose="020B0503030403020204" pitchFamily="34" charset="0"/>
                        <a:cs typeface="Dreaming Outloud Pro" panose="03050502040302030504" pitchFamily="66" charset="0"/>
                      </a:endParaRPr>
                    </a:p>
                  </a:txBody>
                  <a:tcPr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r>
                        <a:rPr lang="en-US" sz="1200" b="0" i="0" u="none" strike="noStrike">
                          <a:solidFill>
                            <a:srgbClr val="000000"/>
                          </a:solidFill>
                          <a:effectLst/>
                          <a:latin typeface="Dreaming Outloud Pro" panose="03050502040302030504" pitchFamily="66" charset="0"/>
                          <a:ea typeface="Source Sans Pro" panose="020B0503030403020204" pitchFamily="34" charset="0"/>
                          <a:cs typeface="Dreaming Outloud Pro" panose="03050502040302030504" pitchFamily="66" charset="0"/>
                        </a:rPr>
                        <a:t>N</a:t>
                      </a:r>
                      <a:endParaRPr lang="en-GB" sz="1200">
                        <a:latin typeface="Dreaming Outloud Pro" panose="03050502040302030504" pitchFamily="66" charset="0"/>
                        <a:ea typeface="Source Sans Pro" panose="020B0503030403020204" pitchFamily="34" charset="0"/>
                        <a:cs typeface="Dreaming Outloud Pro" panose="03050502040302030504" pitchFamily="66" charset="0"/>
                      </a:endParaRPr>
                    </a:p>
                  </a:txBody>
                  <a:tcPr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r>
                        <a:rPr lang="en-US" sz="1200" b="0" i="0" u="none" strike="noStrike" dirty="0">
                          <a:solidFill>
                            <a:srgbClr val="000000"/>
                          </a:solidFill>
                          <a:effectLst/>
                          <a:latin typeface="Dreaming Outloud Pro" panose="03050502040302030504" pitchFamily="66" charset="0"/>
                          <a:ea typeface="Source Sans Pro" panose="020B0503030403020204" pitchFamily="34" charset="0"/>
                          <a:cs typeface="Dreaming Outloud Pro" panose="03050502040302030504" pitchFamily="66" charset="0"/>
                        </a:rPr>
                        <a:t>D</a:t>
                      </a:r>
                      <a:endParaRPr lang="en-GB" sz="1200" dirty="0">
                        <a:latin typeface="Dreaming Outloud Pro" panose="03050502040302030504" pitchFamily="66" charset="0"/>
                        <a:ea typeface="Source Sans Pro" panose="020B0503030403020204" pitchFamily="34" charset="0"/>
                        <a:cs typeface="Dreaming Outloud Pro" panose="03050502040302030504" pitchFamily="66" charset="0"/>
                      </a:endParaRPr>
                    </a:p>
                  </a:txBody>
                  <a:tcPr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rtl="0" fontAlgn="ctr"/>
                      <a:r>
                        <a:rPr lang="en-US" sz="1200" b="0" i="0" u="none" strike="noStrike">
                          <a:solidFill>
                            <a:srgbClr val="000000"/>
                          </a:solidFill>
                          <a:effectLst/>
                          <a:latin typeface="Dreaming Outloud Pro" panose="03050502040302030504" pitchFamily="66" charset="0"/>
                          <a:ea typeface="Source Sans Pro" panose="020B0503030403020204" pitchFamily="34" charset="0"/>
                          <a:cs typeface="Dreaming Outloud Pro" panose="03050502040302030504" pitchFamily="66" charset="0"/>
                        </a:rPr>
                        <a:t>J</a:t>
                      </a:r>
                      <a:endParaRPr lang="en-GB" sz="1200" b="0" i="0" u="none" strike="noStrike" dirty="0">
                        <a:solidFill>
                          <a:srgbClr val="000000"/>
                        </a:solidFill>
                        <a:effectLst/>
                        <a:latin typeface="Dreaming Outloud Pro" panose="03050502040302030504" pitchFamily="66" charset="0"/>
                        <a:ea typeface="Source Sans Pro" panose="020B0503030403020204" pitchFamily="34" charset="0"/>
                        <a:cs typeface="Dreaming Outloud Pro" panose="03050502040302030504" pitchFamily="66" charset="0"/>
                      </a:endParaRPr>
                    </a:p>
                  </a:txBody>
                  <a:tcPr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r>
                        <a:rPr lang="en-US" sz="1200" b="0" i="0" u="none" strike="noStrike">
                          <a:solidFill>
                            <a:srgbClr val="000000"/>
                          </a:solidFill>
                          <a:effectLst/>
                          <a:latin typeface="Dreaming Outloud Pro" panose="03050502040302030504" pitchFamily="66" charset="0"/>
                          <a:ea typeface="Source Sans Pro" panose="020B0503030403020204" pitchFamily="34" charset="0"/>
                          <a:cs typeface="Dreaming Outloud Pro" panose="03050502040302030504" pitchFamily="66" charset="0"/>
                        </a:rPr>
                        <a:t>F</a:t>
                      </a:r>
                      <a:endParaRPr lang="en-GB" sz="1200">
                        <a:latin typeface="Dreaming Outloud Pro" panose="03050502040302030504" pitchFamily="66" charset="0"/>
                        <a:ea typeface="Source Sans Pro" panose="020B0503030403020204" pitchFamily="34" charset="0"/>
                        <a:cs typeface="Dreaming Outloud Pro" panose="03050502040302030504" pitchFamily="66" charset="0"/>
                      </a:endParaRPr>
                    </a:p>
                  </a:txBody>
                  <a:tcPr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r>
                        <a:rPr lang="en-US" sz="1200" b="0" i="0" u="none" strike="noStrike" dirty="0">
                          <a:solidFill>
                            <a:srgbClr val="000000"/>
                          </a:solidFill>
                          <a:effectLst/>
                          <a:latin typeface="Dreaming Outloud Pro" panose="03050502040302030504" pitchFamily="66" charset="0"/>
                          <a:ea typeface="Source Sans Pro" panose="020B0503030403020204" pitchFamily="34" charset="0"/>
                          <a:cs typeface="Dreaming Outloud Pro" panose="03050502040302030504" pitchFamily="66" charset="0"/>
                        </a:rPr>
                        <a:t>M</a:t>
                      </a:r>
                      <a:endParaRPr lang="en-GB" sz="1200" dirty="0">
                        <a:latin typeface="Dreaming Outloud Pro" panose="03050502040302030504" pitchFamily="66" charset="0"/>
                        <a:ea typeface="Source Sans Pro" panose="020B0503030403020204" pitchFamily="34" charset="0"/>
                        <a:cs typeface="Dreaming Outloud Pro" panose="03050502040302030504" pitchFamily="66" charset="0"/>
                      </a:endParaRPr>
                    </a:p>
                  </a:txBody>
                  <a:tcPr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rtl="0" fontAlgn="ctr"/>
                      <a:r>
                        <a:rPr lang="en-US" sz="1200" b="0" i="0" u="none" strike="noStrike">
                          <a:solidFill>
                            <a:srgbClr val="000000"/>
                          </a:solidFill>
                          <a:effectLst/>
                          <a:latin typeface="Dreaming Outloud Pro" panose="03050502040302030504" pitchFamily="66" charset="0"/>
                          <a:ea typeface="Source Sans Pro" panose="020B0503030403020204" pitchFamily="34" charset="0"/>
                          <a:cs typeface="Dreaming Outloud Pro" panose="03050502040302030504" pitchFamily="66" charset="0"/>
                        </a:rPr>
                        <a:t>A</a:t>
                      </a:r>
                      <a:endParaRPr lang="en-GB" sz="1200" b="0" i="0" u="none" strike="noStrike" dirty="0">
                        <a:solidFill>
                          <a:srgbClr val="000000"/>
                        </a:solidFill>
                        <a:effectLst/>
                        <a:latin typeface="Dreaming Outloud Pro" panose="03050502040302030504" pitchFamily="66" charset="0"/>
                        <a:ea typeface="Source Sans Pro" panose="020B0503030403020204" pitchFamily="34" charset="0"/>
                        <a:cs typeface="Dreaming Outloud Pro" panose="03050502040302030504" pitchFamily="66" charset="0"/>
                      </a:endParaRPr>
                    </a:p>
                  </a:txBody>
                  <a:tcPr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r>
                        <a:rPr lang="en-US" sz="1200" b="0" i="0" u="none" strike="noStrike" dirty="0">
                          <a:solidFill>
                            <a:srgbClr val="000000"/>
                          </a:solidFill>
                          <a:effectLst/>
                          <a:latin typeface="Dreaming Outloud Pro" panose="03050502040302030504" pitchFamily="66" charset="0"/>
                          <a:ea typeface="Source Sans Pro" panose="020B0503030403020204" pitchFamily="34" charset="0"/>
                          <a:cs typeface="Dreaming Outloud Pro" panose="03050502040302030504" pitchFamily="66" charset="0"/>
                        </a:rPr>
                        <a:t>M</a:t>
                      </a:r>
                      <a:endParaRPr lang="en-GB" sz="1200" dirty="0">
                        <a:latin typeface="Dreaming Outloud Pro" panose="03050502040302030504" pitchFamily="66" charset="0"/>
                        <a:ea typeface="Source Sans Pro" panose="020B0503030403020204" pitchFamily="34" charset="0"/>
                        <a:cs typeface="Dreaming Outloud Pro" panose="03050502040302030504" pitchFamily="66" charset="0"/>
                      </a:endParaRPr>
                    </a:p>
                  </a:txBody>
                  <a:tcPr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r>
                        <a:rPr lang="en-US" sz="1200" b="0" i="0" u="none" strike="noStrike" dirty="0">
                          <a:solidFill>
                            <a:srgbClr val="000000"/>
                          </a:solidFill>
                          <a:effectLst/>
                          <a:latin typeface="Dreaming Outloud Pro" panose="03050502040302030504" pitchFamily="66" charset="0"/>
                          <a:ea typeface="Source Sans Pro" panose="020B0503030403020204" pitchFamily="34" charset="0"/>
                          <a:cs typeface="Dreaming Outloud Pro" panose="03050502040302030504" pitchFamily="66" charset="0"/>
                        </a:rPr>
                        <a:t>J</a:t>
                      </a:r>
                      <a:endParaRPr lang="en-GB" sz="1200" dirty="0">
                        <a:latin typeface="Dreaming Outloud Pro" panose="03050502040302030504" pitchFamily="66" charset="0"/>
                        <a:ea typeface="Source Sans Pro" panose="020B0503030403020204" pitchFamily="34" charset="0"/>
                        <a:cs typeface="Dreaming Outloud Pro" panose="03050502040302030504" pitchFamily="66" charset="0"/>
                      </a:endParaRPr>
                    </a:p>
                  </a:txBody>
                  <a:tcPr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rtl="0" fontAlgn="ctr"/>
                      <a:r>
                        <a:rPr lang="en-US" sz="1200" b="0" i="0" u="none" strike="noStrike" dirty="0">
                          <a:solidFill>
                            <a:srgbClr val="000000"/>
                          </a:solidFill>
                          <a:effectLst/>
                          <a:latin typeface="Dreaming Outloud Pro" panose="03050502040302030504" pitchFamily="66" charset="0"/>
                          <a:ea typeface="Source Sans Pro" panose="020B0503030403020204" pitchFamily="34" charset="0"/>
                          <a:cs typeface="Dreaming Outloud Pro" panose="03050502040302030504" pitchFamily="66" charset="0"/>
                        </a:rPr>
                        <a:t>J</a:t>
                      </a:r>
                      <a:endParaRPr lang="en-GB" sz="1200" b="0" i="0" u="none" strike="noStrike" dirty="0">
                        <a:solidFill>
                          <a:srgbClr val="000000"/>
                        </a:solidFill>
                        <a:effectLst/>
                        <a:latin typeface="Dreaming Outloud Pro" panose="03050502040302030504" pitchFamily="66" charset="0"/>
                        <a:ea typeface="Source Sans Pro" panose="020B0503030403020204" pitchFamily="34" charset="0"/>
                        <a:cs typeface="Dreaming Outloud Pro" panose="03050502040302030504" pitchFamily="66" charset="0"/>
                      </a:endParaRPr>
                    </a:p>
                  </a:txBody>
                  <a:tcPr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r>
                        <a:rPr lang="en-US" sz="1200" b="0" i="0" u="none" strike="noStrike" dirty="0">
                          <a:solidFill>
                            <a:srgbClr val="000000"/>
                          </a:solidFill>
                          <a:effectLst/>
                          <a:latin typeface="Dreaming Outloud Pro" panose="03050502040302030504" pitchFamily="66" charset="0"/>
                          <a:ea typeface="Source Sans Pro" panose="020B0503030403020204" pitchFamily="34" charset="0"/>
                          <a:cs typeface="Dreaming Outloud Pro" panose="03050502040302030504" pitchFamily="66" charset="0"/>
                        </a:rPr>
                        <a:t>A</a:t>
                      </a:r>
                      <a:endParaRPr lang="en-GB" sz="1200" dirty="0">
                        <a:latin typeface="Dreaming Outloud Pro" panose="03050502040302030504" pitchFamily="66" charset="0"/>
                        <a:ea typeface="Source Sans Pro" panose="020B0503030403020204" pitchFamily="34" charset="0"/>
                        <a:cs typeface="Dreaming Outloud Pro" panose="03050502040302030504" pitchFamily="66" charset="0"/>
                      </a:endParaRPr>
                    </a:p>
                  </a:txBody>
                  <a:tcPr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r>
                        <a:rPr lang="en-US" sz="1200" b="0" i="0" u="none" strike="noStrike" dirty="0">
                          <a:solidFill>
                            <a:srgbClr val="000000"/>
                          </a:solidFill>
                          <a:effectLst/>
                          <a:latin typeface="Dreaming Outloud Pro" panose="03050502040302030504" pitchFamily="66" charset="0"/>
                          <a:ea typeface="Source Sans Pro" panose="020B0503030403020204" pitchFamily="34" charset="0"/>
                          <a:cs typeface="Dreaming Outloud Pro" panose="03050502040302030504" pitchFamily="66" charset="0"/>
                        </a:rPr>
                        <a:t>S</a:t>
                      </a:r>
                      <a:endParaRPr lang="en-GB" sz="1200" dirty="0">
                        <a:latin typeface="Dreaming Outloud Pro" panose="03050502040302030504" pitchFamily="66" charset="0"/>
                        <a:ea typeface="Source Sans Pro" panose="020B0503030403020204" pitchFamily="34" charset="0"/>
                        <a:cs typeface="Dreaming Outloud Pro" panose="03050502040302030504" pitchFamily="66" charset="0"/>
                      </a:endParaRPr>
                    </a:p>
                  </a:txBody>
                  <a:tcPr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pPr algn="ctr" rtl="0" fontAlgn="ctr"/>
                      <a:r>
                        <a:rPr lang="en-US" sz="1200" b="0" i="0" u="none" strike="noStrike" dirty="0">
                          <a:solidFill>
                            <a:srgbClr val="000000"/>
                          </a:solidFill>
                          <a:effectLst/>
                          <a:latin typeface="Dreaming Outloud Pro" panose="03050502040302030504" pitchFamily="66" charset="0"/>
                          <a:ea typeface="Source Sans Pro" panose="020B0503030403020204" pitchFamily="34" charset="0"/>
                          <a:cs typeface="Dreaming Outloud Pro" panose="03050502040302030504" pitchFamily="66" charset="0"/>
                        </a:rPr>
                        <a:t>O</a:t>
                      </a:r>
                      <a:endParaRPr lang="en-GB" sz="1200" b="0" i="0" u="none" strike="noStrike" dirty="0">
                        <a:solidFill>
                          <a:srgbClr val="000000"/>
                        </a:solidFill>
                        <a:effectLst/>
                        <a:latin typeface="Dreaming Outloud Pro" panose="03050502040302030504" pitchFamily="66" charset="0"/>
                        <a:ea typeface="Source Sans Pro" panose="020B0503030403020204" pitchFamily="34" charset="0"/>
                        <a:cs typeface="Dreaming Outloud Pro" panose="03050502040302030504" pitchFamily="66" charset="0"/>
                      </a:endParaRPr>
                    </a:p>
                  </a:txBody>
                  <a:tcPr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r>
                        <a:rPr lang="en-US" sz="1200" b="0" i="0" u="none" strike="noStrike" dirty="0">
                          <a:solidFill>
                            <a:srgbClr val="000000"/>
                          </a:solidFill>
                          <a:effectLst/>
                          <a:latin typeface="Dreaming Outloud Pro" panose="03050502040302030504" pitchFamily="66" charset="0"/>
                          <a:ea typeface="Source Sans Pro" panose="020B0503030403020204" pitchFamily="34" charset="0"/>
                          <a:cs typeface="Dreaming Outloud Pro" panose="03050502040302030504" pitchFamily="66" charset="0"/>
                        </a:rPr>
                        <a:t>N</a:t>
                      </a:r>
                      <a:endParaRPr lang="en-GB" sz="1200" dirty="0">
                        <a:latin typeface="Dreaming Outloud Pro" panose="03050502040302030504" pitchFamily="66" charset="0"/>
                        <a:ea typeface="Source Sans Pro" panose="020B0503030403020204" pitchFamily="34" charset="0"/>
                        <a:cs typeface="Dreaming Outloud Pro" panose="03050502040302030504" pitchFamily="66" charset="0"/>
                      </a:endParaRPr>
                    </a:p>
                  </a:txBody>
                  <a:tcPr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a:txBody>
                    <a:bodyPr/>
                    <a:lstStyle/>
                    <a:p>
                      <a:r>
                        <a:rPr lang="en-US" sz="1200" b="0" i="0" u="none" strike="noStrike" dirty="0">
                          <a:solidFill>
                            <a:srgbClr val="000000"/>
                          </a:solidFill>
                          <a:effectLst/>
                          <a:latin typeface="Dreaming Outloud Pro" panose="03050502040302030504" pitchFamily="66" charset="0"/>
                          <a:ea typeface="Source Sans Pro" panose="020B0503030403020204" pitchFamily="34" charset="0"/>
                          <a:cs typeface="Dreaming Outloud Pro" panose="03050502040302030504" pitchFamily="66" charset="0"/>
                        </a:rPr>
                        <a:t>D</a:t>
                      </a:r>
                      <a:endParaRPr lang="en-GB" sz="1200" dirty="0">
                        <a:latin typeface="Dreaming Outloud Pro" panose="03050502040302030504" pitchFamily="66" charset="0"/>
                        <a:ea typeface="Source Sans Pro" panose="020B0503030403020204" pitchFamily="34" charset="0"/>
                        <a:cs typeface="Dreaming Outloud Pro" panose="03050502040302030504" pitchFamily="66" charset="0"/>
                      </a:endParaRPr>
                    </a:p>
                  </a:txBody>
                  <a:tcPr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vMerge="1">
                  <a:txBody>
                    <a:bodyPr/>
                    <a:lstStyle/>
                    <a:p>
                      <a:endParaRPr lang="en-GB"/>
                    </a:p>
                  </a:txBody>
                  <a:tcPr/>
                </a:tc>
                <a:tc vMerge="1">
                  <a:txBody>
                    <a:bodyPr/>
                    <a:lstStyle/>
                    <a:p>
                      <a:pPr algn="ctr" rtl="0" fontAlgn="ctr"/>
                      <a:endParaRPr lang="en-GB" sz="1000" b="0" i="0" u="none" strike="noStrike" dirty="0">
                        <a:solidFill>
                          <a:srgbClr val="000000"/>
                        </a:solidFill>
                        <a:effectLst/>
                        <a:latin typeface="Dreaming Outloud Pro" panose="03050502040302030504" pitchFamily="66" charset="0"/>
                      </a:endParaRPr>
                    </a:p>
                  </a:txBody>
                  <a:tcPr marL="0" marR="0" marT="0"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vMerge="1">
                  <a:txBody>
                    <a:bodyPr/>
                    <a:lstStyle/>
                    <a:p>
                      <a:pPr algn="ctr" rtl="0" fontAlgn="ctr"/>
                      <a:endParaRPr lang="en-GB" sz="1000" b="0" i="0" u="none" strike="noStrike" dirty="0">
                        <a:solidFill>
                          <a:srgbClr val="000000"/>
                        </a:solidFill>
                        <a:effectLst/>
                        <a:latin typeface="Dreaming Outloud Pro" panose="03050502040302030504" pitchFamily="66" charset="0"/>
                      </a:endParaRPr>
                    </a:p>
                  </a:txBody>
                  <a:tcPr marL="0" marR="0" marT="0"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tc vMerge="1">
                  <a:txBody>
                    <a:bodyPr/>
                    <a:lstStyle/>
                    <a:p>
                      <a:pPr algn="ctr" rtl="0" fontAlgn="ctr"/>
                      <a:endParaRPr lang="en-GB" sz="1000" b="0" i="0" u="none" strike="noStrike" dirty="0">
                        <a:solidFill>
                          <a:srgbClr val="000000"/>
                        </a:solidFill>
                        <a:effectLst/>
                        <a:latin typeface="Dreaming Outloud Pro" panose="03050502040302030504" pitchFamily="66" charset="0"/>
                      </a:endParaRPr>
                    </a:p>
                  </a:txBody>
                  <a:tcPr marL="0" marR="0" marT="0" marB="0" anchor="ctr">
                    <a:lnL w="12700" cap="flat" cmpd="sng" algn="ctr">
                      <a:solidFill>
                        <a:srgbClr val="7F7F7F"/>
                      </a:solidFill>
                      <a:prstDash val="solid"/>
                      <a:round/>
                      <a:headEnd type="none" w="med" len="med"/>
                      <a:tailEnd type="none" w="med" len="med"/>
                    </a:lnL>
                    <a:lnR w="12700" cap="flat" cmpd="sng" algn="ctr">
                      <a:solidFill>
                        <a:srgbClr val="7F7F7F"/>
                      </a:solidFill>
                      <a:prstDash val="solid"/>
                      <a:round/>
                      <a:headEnd type="none" w="med" len="med"/>
                      <a:tailEnd type="none" w="med" len="med"/>
                    </a:lnR>
                    <a:lnT w="12700" cap="flat" cmpd="sng" algn="ctr">
                      <a:solidFill>
                        <a:srgbClr val="7F7F7F"/>
                      </a:solidFill>
                      <a:prstDash val="solid"/>
                      <a:round/>
                      <a:headEnd type="none" w="med" len="med"/>
                      <a:tailEnd type="none" w="med" len="med"/>
                    </a:lnT>
                    <a:lnB w="12700" cap="flat" cmpd="sng" algn="ctr">
                      <a:solidFill>
                        <a:srgbClr val="7F7F7F"/>
                      </a:solidFill>
                      <a:prstDash val="solid"/>
                      <a:round/>
                      <a:headEnd type="none" w="med" len="med"/>
                      <a:tailEnd type="none" w="med" len="med"/>
                    </a:lnB>
                  </a:tcPr>
                </a:tc>
                <a:extLst>
                  <a:ext uri="{0D108BD9-81ED-4DB2-BD59-A6C34878D82A}">
                    <a16:rowId xmlns:a16="http://schemas.microsoft.com/office/drawing/2014/main" val="4124676692"/>
                  </a:ext>
                </a:extLst>
              </a:tr>
            </a:tbl>
          </a:graphicData>
        </a:graphic>
      </p:graphicFrame>
      <p:sp>
        <p:nvSpPr>
          <p:cNvPr id="6" name="Slide Number Placeholder 5">
            <a:extLst>
              <a:ext uri="{FF2B5EF4-FFF2-40B4-BE49-F238E27FC236}">
                <a16:creationId xmlns:a16="http://schemas.microsoft.com/office/drawing/2014/main" id="{9C1808C9-EA5D-41DE-BAD3-BECB53601445}"/>
              </a:ext>
            </a:extLst>
          </p:cNvPr>
          <p:cNvSpPr>
            <a:spLocks noGrp="1"/>
          </p:cNvSpPr>
          <p:nvPr>
            <p:ph type="sldNum" sz="quarter" idx="12"/>
          </p:nvPr>
        </p:nvSpPr>
        <p:spPr/>
        <p:txBody>
          <a:bodyPr/>
          <a:lstStyle/>
          <a:p>
            <a:fld id="{36B5EA5A-BC32-A742-B11B-8E7414D5B535}" type="slidenum">
              <a:rPr lang="en-US" smtClean="0"/>
              <a:pPr/>
              <a:t>4</a:t>
            </a:fld>
            <a:endParaRPr lang="en-US" dirty="0"/>
          </a:p>
        </p:txBody>
      </p:sp>
      <p:grpSp>
        <p:nvGrpSpPr>
          <p:cNvPr id="184" name="Group 183">
            <a:extLst>
              <a:ext uri="{FF2B5EF4-FFF2-40B4-BE49-F238E27FC236}">
                <a16:creationId xmlns:a16="http://schemas.microsoft.com/office/drawing/2014/main" id="{DEDA95D3-87B4-0648-5C52-35BB405AAD76}"/>
              </a:ext>
            </a:extLst>
          </p:cNvPr>
          <p:cNvGrpSpPr/>
          <p:nvPr/>
        </p:nvGrpSpPr>
        <p:grpSpPr>
          <a:xfrm>
            <a:off x="118331" y="4840855"/>
            <a:ext cx="1776238" cy="912146"/>
            <a:chOff x="118331" y="4840855"/>
            <a:chExt cx="1776238" cy="912146"/>
          </a:xfrm>
        </p:grpSpPr>
        <p:sp>
          <p:nvSpPr>
            <p:cNvPr id="85" name="Rectangle 84">
              <a:extLst>
                <a:ext uri="{FF2B5EF4-FFF2-40B4-BE49-F238E27FC236}">
                  <a16:creationId xmlns:a16="http://schemas.microsoft.com/office/drawing/2014/main" id="{4E3B7EB0-9149-7FF0-E960-A483E001A93D}"/>
                </a:ext>
              </a:extLst>
            </p:cNvPr>
            <p:cNvSpPr/>
            <p:nvPr/>
          </p:nvSpPr>
          <p:spPr>
            <a:xfrm rot="5400000">
              <a:off x="175259" y="4876631"/>
              <a:ext cx="127697" cy="232220"/>
            </a:xfrm>
            <a:prstGeom prst="rect">
              <a:avLst/>
            </a:prstGeom>
            <a:solidFill>
              <a:schemeClr val="accent4">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6" name="TextBox 85">
              <a:extLst>
                <a:ext uri="{FF2B5EF4-FFF2-40B4-BE49-F238E27FC236}">
                  <a16:creationId xmlns:a16="http://schemas.microsoft.com/office/drawing/2014/main" id="{E4B3FE37-EDE5-DA01-AA35-E36B5FF67CAE}"/>
                </a:ext>
              </a:extLst>
            </p:cNvPr>
            <p:cNvSpPr txBox="1"/>
            <p:nvPr/>
          </p:nvSpPr>
          <p:spPr>
            <a:xfrm>
              <a:off x="336895" y="4840855"/>
              <a:ext cx="1556261" cy="307777"/>
            </a:xfrm>
            <a:prstGeom prst="rect">
              <a:avLst/>
            </a:prstGeom>
            <a:noFill/>
          </p:spPr>
          <p:txBody>
            <a:bodyPr wrap="square" rtlCol="0">
              <a:spAutoFit/>
            </a:bodyPr>
            <a:lstStyle>
              <a:defPPr>
                <a:defRPr lang="en-US"/>
              </a:defPPr>
              <a:lvl1pPr>
                <a:defRPr>
                  <a:latin typeface="Dreaming Outloud Pro" panose="03050502040302030504" pitchFamily="66" charset="0"/>
                  <a:cs typeface="Dreaming Outloud Pro" panose="03050502040302030504" pitchFamily="66" charset="0"/>
                </a:defRPr>
              </a:lvl1pPr>
            </a:lstStyle>
            <a:p>
              <a:r>
                <a:rPr lang="en-US" sz="1400" dirty="0"/>
                <a:t>TS</a:t>
              </a:r>
              <a:endParaRPr lang="en-GB" sz="1400" dirty="0"/>
            </a:p>
          </p:txBody>
        </p:sp>
        <p:sp>
          <p:nvSpPr>
            <p:cNvPr id="87" name="Rectangle 86">
              <a:extLst>
                <a:ext uri="{FF2B5EF4-FFF2-40B4-BE49-F238E27FC236}">
                  <a16:creationId xmlns:a16="http://schemas.microsoft.com/office/drawing/2014/main" id="{2E87C104-EAD7-124B-9E20-90B36D1A66DA}"/>
                </a:ext>
              </a:extLst>
            </p:cNvPr>
            <p:cNvSpPr/>
            <p:nvPr/>
          </p:nvSpPr>
          <p:spPr>
            <a:xfrm rot="5400000">
              <a:off x="176672" y="5074955"/>
              <a:ext cx="127697" cy="232220"/>
            </a:xfrm>
            <a:prstGeom prst="rect">
              <a:avLst/>
            </a:prstGeom>
            <a:solidFill>
              <a:schemeClr val="accent2">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en-GB" sz="1050" b="1">
                <a:solidFill>
                  <a:schemeClr val="bg1">
                    <a:lumMod val="50000"/>
                  </a:schemeClr>
                </a:solidFill>
              </a:endParaRPr>
            </a:p>
          </p:txBody>
        </p:sp>
        <p:sp>
          <p:nvSpPr>
            <p:cNvPr id="88" name="TextBox 87">
              <a:extLst>
                <a:ext uri="{FF2B5EF4-FFF2-40B4-BE49-F238E27FC236}">
                  <a16:creationId xmlns:a16="http://schemas.microsoft.com/office/drawing/2014/main" id="{13EA80EA-E48D-7EC6-769C-D5B4EFF0A1D2}"/>
                </a:ext>
              </a:extLst>
            </p:cNvPr>
            <p:cNvSpPr txBox="1"/>
            <p:nvPr/>
          </p:nvSpPr>
          <p:spPr>
            <a:xfrm>
              <a:off x="338308" y="5039179"/>
              <a:ext cx="1556261" cy="307777"/>
            </a:xfrm>
            <a:prstGeom prst="rect">
              <a:avLst/>
            </a:prstGeom>
            <a:noFill/>
          </p:spPr>
          <p:txBody>
            <a:bodyPr wrap="square" rtlCol="0">
              <a:spAutoFit/>
            </a:bodyPr>
            <a:lstStyle>
              <a:defPPr>
                <a:defRPr lang="en-US"/>
              </a:defPPr>
              <a:lvl1pPr>
                <a:defRPr>
                  <a:latin typeface="Dreaming Outloud Pro" panose="03050502040302030504" pitchFamily="66" charset="0"/>
                  <a:cs typeface="Dreaming Outloud Pro" panose="03050502040302030504" pitchFamily="66" charset="0"/>
                </a:defRPr>
              </a:lvl1pPr>
            </a:lstStyle>
            <a:p>
              <a:r>
                <a:rPr lang="en-US" sz="1400" dirty="0"/>
                <a:t>(E)YETS</a:t>
              </a:r>
              <a:endParaRPr lang="en-GB" sz="1400" dirty="0"/>
            </a:p>
          </p:txBody>
        </p:sp>
        <p:sp>
          <p:nvSpPr>
            <p:cNvPr id="89" name="Rectangle 88">
              <a:extLst>
                <a:ext uri="{FF2B5EF4-FFF2-40B4-BE49-F238E27FC236}">
                  <a16:creationId xmlns:a16="http://schemas.microsoft.com/office/drawing/2014/main" id="{1F6F56AD-73F8-8999-0816-CCD838912FEB}"/>
                </a:ext>
              </a:extLst>
            </p:cNvPr>
            <p:cNvSpPr/>
            <p:nvPr/>
          </p:nvSpPr>
          <p:spPr>
            <a:xfrm rot="5400000">
              <a:off x="170592" y="5286671"/>
              <a:ext cx="127697" cy="232220"/>
            </a:xfrm>
            <a:prstGeom prst="rect">
              <a:avLst/>
            </a:prstGeom>
            <a:solidFill>
              <a:schemeClr val="accent5">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en-GB" sz="1050" b="1">
                <a:solidFill>
                  <a:schemeClr val="bg1"/>
                </a:solidFill>
              </a:endParaRPr>
            </a:p>
          </p:txBody>
        </p:sp>
        <p:sp>
          <p:nvSpPr>
            <p:cNvPr id="90" name="TextBox 89">
              <a:extLst>
                <a:ext uri="{FF2B5EF4-FFF2-40B4-BE49-F238E27FC236}">
                  <a16:creationId xmlns:a16="http://schemas.microsoft.com/office/drawing/2014/main" id="{165097D5-79E1-6D86-202D-5F7BC920D0FC}"/>
                </a:ext>
              </a:extLst>
            </p:cNvPr>
            <p:cNvSpPr txBox="1"/>
            <p:nvPr/>
          </p:nvSpPr>
          <p:spPr>
            <a:xfrm>
              <a:off x="332229" y="5250895"/>
              <a:ext cx="1556261" cy="307777"/>
            </a:xfrm>
            <a:prstGeom prst="rect">
              <a:avLst/>
            </a:prstGeom>
            <a:noFill/>
          </p:spPr>
          <p:txBody>
            <a:bodyPr wrap="square" rtlCol="0">
              <a:spAutoFit/>
            </a:bodyPr>
            <a:lstStyle>
              <a:defPPr>
                <a:defRPr lang="en-US"/>
              </a:defPPr>
              <a:lvl1pPr>
                <a:defRPr>
                  <a:latin typeface="Dreaming Outloud Pro" panose="03050502040302030504" pitchFamily="66" charset="0"/>
                  <a:cs typeface="Dreaming Outloud Pro" panose="03050502040302030504" pitchFamily="66" charset="0"/>
                </a:defRPr>
              </a:lvl1pPr>
            </a:lstStyle>
            <a:p>
              <a:r>
                <a:rPr lang="en-US" sz="1400" dirty="0"/>
                <a:t>LS</a:t>
              </a:r>
              <a:endParaRPr lang="en-GB" sz="1400" dirty="0"/>
            </a:p>
          </p:txBody>
        </p:sp>
        <p:sp>
          <p:nvSpPr>
            <p:cNvPr id="91" name="Rectangle 90">
              <a:extLst>
                <a:ext uri="{FF2B5EF4-FFF2-40B4-BE49-F238E27FC236}">
                  <a16:creationId xmlns:a16="http://schemas.microsoft.com/office/drawing/2014/main" id="{B352467C-F824-5378-FD54-30FF7A51EECE}"/>
                </a:ext>
              </a:extLst>
            </p:cNvPr>
            <p:cNvSpPr/>
            <p:nvPr/>
          </p:nvSpPr>
          <p:spPr>
            <a:xfrm rot="5400000">
              <a:off x="170592" y="5464971"/>
              <a:ext cx="127697" cy="232220"/>
            </a:xfrm>
            <a:prstGeom prst="rect">
              <a:avLst/>
            </a:prstGeom>
            <a:solidFill>
              <a:schemeClr val="bg1">
                <a:lumMod val="50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2" name="TextBox 91">
              <a:extLst>
                <a:ext uri="{FF2B5EF4-FFF2-40B4-BE49-F238E27FC236}">
                  <a16:creationId xmlns:a16="http://schemas.microsoft.com/office/drawing/2014/main" id="{467D928A-AA4C-1DAC-05B6-421AA4346CD3}"/>
                </a:ext>
              </a:extLst>
            </p:cNvPr>
            <p:cNvSpPr txBox="1"/>
            <p:nvPr/>
          </p:nvSpPr>
          <p:spPr>
            <a:xfrm>
              <a:off x="332229" y="5445224"/>
              <a:ext cx="1556261" cy="307777"/>
            </a:xfrm>
            <a:prstGeom prst="rect">
              <a:avLst/>
            </a:prstGeom>
            <a:noFill/>
          </p:spPr>
          <p:txBody>
            <a:bodyPr wrap="square" rtlCol="0">
              <a:spAutoFit/>
            </a:bodyPr>
            <a:lstStyle>
              <a:defPPr>
                <a:defRPr lang="en-US"/>
              </a:defPPr>
              <a:lvl1pPr>
                <a:defRPr>
                  <a:latin typeface="Dreaming Outloud Pro" panose="03050502040302030504" pitchFamily="66" charset="0"/>
                  <a:cs typeface="Dreaming Outloud Pro" panose="03050502040302030504" pitchFamily="66" charset="0"/>
                </a:defRPr>
              </a:lvl1pPr>
            </a:lstStyle>
            <a:p>
              <a:r>
                <a:rPr lang="en-US" sz="1400" dirty="0"/>
                <a:t>End Closure Year </a:t>
              </a:r>
              <a:endParaRPr lang="en-GB" sz="1400" dirty="0"/>
            </a:p>
          </p:txBody>
        </p:sp>
      </p:grpSp>
      <p:sp>
        <p:nvSpPr>
          <p:cNvPr id="33" name="Title 1">
            <a:extLst>
              <a:ext uri="{FF2B5EF4-FFF2-40B4-BE49-F238E27FC236}">
                <a16:creationId xmlns:a16="http://schemas.microsoft.com/office/drawing/2014/main" id="{79074BC3-4A52-B5B0-B907-3A12A3C19C97}"/>
              </a:ext>
            </a:extLst>
          </p:cNvPr>
          <p:cNvSpPr>
            <a:spLocks noGrp="1"/>
          </p:cNvSpPr>
          <p:nvPr>
            <p:ph type="title"/>
          </p:nvPr>
        </p:nvSpPr>
        <p:spPr>
          <a:xfrm>
            <a:off x="781172" y="34345"/>
            <a:ext cx="11041227" cy="514335"/>
          </a:xfrm>
        </p:spPr>
        <p:txBody>
          <a:bodyPr/>
          <a:lstStyle/>
          <a:p>
            <a:pPr algn="ctr"/>
            <a:r>
              <a:rPr lang="en-GB" dirty="0"/>
              <a:t>Injectors</a:t>
            </a:r>
            <a:r>
              <a:rPr lang="en-GB" sz="3600" dirty="0"/>
              <a:t> Road Map towards LS3</a:t>
            </a:r>
          </a:p>
        </p:txBody>
      </p:sp>
      <p:sp>
        <p:nvSpPr>
          <p:cNvPr id="181" name="TextBox 180">
            <a:extLst>
              <a:ext uri="{FF2B5EF4-FFF2-40B4-BE49-F238E27FC236}">
                <a16:creationId xmlns:a16="http://schemas.microsoft.com/office/drawing/2014/main" id="{28082E08-202C-D749-202C-6EF41672697E}"/>
              </a:ext>
            </a:extLst>
          </p:cNvPr>
          <p:cNvSpPr txBox="1"/>
          <p:nvPr/>
        </p:nvSpPr>
        <p:spPr>
          <a:xfrm>
            <a:off x="9671662" y="5960344"/>
            <a:ext cx="1284582" cy="338554"/>
          </a:xfrm>
          <a:prstGeom prst="rect">
            <a:avLst/>
          </a:prstGeom>
          <a:noFill/>
        </p:spPr>
        <p:txBody>
          <a:bodyPr wrap="square" rtlCol="0">
            <a:spAutoFit/>
          </a:bodyPr>
          <a:lstStyle>
            <a:defPPr>
              <a:defRPr lang="en-US"/>
            </a:defPPr>
            <a:lvl1pPr>
              <a:defRPr>
                <a:latin typeface="Dreaming Outloud Pro" panose="03050502040302030504" pitchFamily="66" charset="0"/>
                <a:cs typeface="Dreaming Outloud Pro" panose="03050502040302030504" pitchFamily="66" charset="0"/>
              </a:defRPr>
            </a:lvl1pPr>
          </a:lstStyle>
          <a:p>
            <a:pPr algn="ctr"/>
            <a:r>
              <a:rPr lang="en-US" sz="1600" b="1" dirty="0">
                <a:solidFill>
                  <a:schemeClr val="bg1"/>
                </a:solidFill>
              </a:rPr>
              <a:t>LS3</a:t>
            </a:r>
            <a:endParaRPr lang="en-GB" sz="1600" b="1" dirty="0">
              <a:solidFill>
                <a:schemeClr val="bg1"/>
              </a:solidFill>
            </a:endParaRPr>
          </a:p>
        </p:txBody>
      </p:sp>
      <p:sp>
        <p:nvSpPr>
          <p:cNvPr id="182" name="TextBox 181">
            <a:extLst>
              <a:ext uri="{FF2B5EF4-FFF2-40B4-BE49-F238E27FC236}">
                <a16:creationId xmlns:a16="http://schemas.microsoft.com/office/drawing/2014/main" id="{1FC49072-046A-F028-7C91-7A093D564D23}"/>
              </a:ext>
            </a:extLst>
          </p:cNvPr>
          <p:cNvSpPr txBox="1"/>
          <p:nvPr/>
        </p:nvSpPr>
        <p:spPr>
          <a:xfrm>
            <a:off x="4614821" y="5961912"/>
            <a:ext cx="1284582" cy="338554"/>
          </a:xfrm>
          <a:prstGeom prst="rect">
            <a:avLst/>
          </a:prstGeom>
          <a:noFill/>
        </p:spPr>
        <p:txBody>
          <a:bodyPr wrap="square" rtlCol="0">
            <a:spAutoFit/>
          </a:bodyPr>
          <a:lstStyle>
            <a:defPPr>
              <a:defRPr lang="en-US"/>
            </a:defPPr>
            <a:lvl1pPr>
              <a:defRPr>
                <a:latin typeface="Dreaming Outloud Pro" panose="03050502040302030504" pitchFamily="66" charset="0"/>
                <a:cs typeface="Dreaming Outloud Pro" panose="03050502040302030504" pitchFamily="66" charset="0"/>
              </a:defRPr>
            </a:lvl1pPr>
          </a:lstStyle>
          <a:p>
            <a:pPr algn="ctr"/>
            <a:r>
              <a:rPr lang="en-US" sz="1600" b="1" dirty="0">
                <a:solidFill>
                  <a:schemeClr val="bg1"/>
                </a:solidFill>
              </a:rPr>
              <a:t>EYETS 24-25</a:t>
            </a:r>
            <a:endParaRPr lang="en-GB" sz="1600" b="1" dirty="0">
              <a:solidFill>
                <a:schemeClr val="bg1"/>
              </a:solidFill>
            </a:endParaRPr>
          </a:p>
        </p:txBody>
      </p:sp>
      <p:sp>
        <p:nvSpPr>
          <p:cNvPr id="9" name="Rectangle 8">
            <a:extLst>
              <a:ext uri="{FF2B5EF4-FFF2-40B4-BE49-F238E27FC236}">
                <a16:creationId xmlns:a16="http://schemas.microsoft.com/office/drawing/2014/main" id="{2841DA6F-627D-0F7E-256C-733340B4EE44}"/>
              </a:ext>
            </a:extLst>
          </p:cNvPr>
          <p:cNvSpPr/>
          <p:nvPr/>
        </p:nvSpPr>
        <p:spPr>
          <a:xfrm>
            <a:off x="4680399" y="1591197"/>
            <a:ext cx="1192892" cy="4627025"/>
          </a:xfrm>
          <a:prstGeom prst="rect">
            <a:avLst/>
          </a:prstGeom>
          <a:solidFill>
            <a:schemeClr val="accent2">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en-GB" sz="1050" b="1" dirty="0">
              <a:solidFill>
                <a:schemeClr val="bg1"/>
              </a:solidFill>
            </a:endParaRPr>
          </a:p>
        </p:txBody>
      </p:sp>
      <p:sp>
        <p:nvSpPr>
          <p:cNvPr id="55" name="Rectangle 54">
            <a:extLst>
              <a:ext uri="{FF2B5EF4-FFF2-40B4-BE49-F238E27FC236}">
                <a16:creationId xmlns:a16="http://schemas.microsoft.com/office/drawing/2014/main" id="{F58FF87C-430E-AEB1-1829-58141B43EE9B}"/>
              </a:ext>
            </a:extLst>
          </p:cNvPr>
          <p:cNvSpPr/>
          <p:nvPr/>
        </p:nvSpPr>
        <p:spPr>
          <a:xfrm>
            <a:off x="8842397" y="1586175"/>
            <a:ext cx="2158969" cy="4634699"/>
          </a:xfrm>
          <a:prstGeom prst="rect">
            <a:avLst/>
          </a:prstGeom>
          <a:solidFill>
            <a:schemeClr val="accent5">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en-GB" sz="1050" b="1" dirty="0">
              <a:solidFill>
                <a:schemeClr val="bg1"/>
              </a:solidFill>
            </a:endParaRPr>
          </a:p>
        </p:txBody>
      </p:sp>
      <p:sp>
        <p:nvSpPr>
          <p:cNvPr id="51" name="Rectangle 50">
            <a:extLst>
              <a:ext uri="{FF2B5EF4-FFF2-40B4-BE49-F238E27FC236}">
                <a16:creationId xmlns:a16="http://schemas.microsoft.com/office/drawing/2014/main" id="{C18CB787-58F9-D2A2-4495-BD8D4DB54D0F}"/>
              </a:ext>
            </a:extLst>
          </p:cNvPr>
          <p:cNvSpPr/>
          <p:nvPr/>
        </p:nvSpPr>
        <p:spPr>
          <a:xfrm>
            <a:off x="11245697" y="1595642"/>
            <a:ext cx="70058" cy="4622580"/>
          </a:xfrm>
          <a:prstGeom prst="rect">
            <a:avLst/>
          </a:prstGeom>
          <a:solidFill>
            <a:schemeClr val="bg1">
              <a:lumMod val="50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9" name="Rectangle 68">
            <a:extLst>
              <a:ext uri="{FF2B5EF4-FFF2-40B4-BE49-F238E27FC236}">
                <a16:creationId xmlns:a16="http://schemas.microsoft.com/office/drawing/2014/main" id="{7DB040A9-E2C2-610B-5E9F-566100651B28}"/>
              </a:ext>
            </a:extLst>
          </p:cNvPr>
          <p:cNvSpPr/>
          <p:nvPr/>
        </p:nvSpPr>
        <p:spPr>
          <a:xfrm>
            <a:off x="10595946" y="1595642"/>
            <a:ext cx="70058" cy="4622580"/>
          </a:xfrm>
          <a:prstGeom prst="rect">
            <a:avLst/>
          </a:prstGeom>
          <a:solidFill>
            <a:schemeClr val="bg1">
              <a:lumMod val="50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0" name="Rectangle 69">
            <a:extLst>
              <a:ext uri="{FF2B5EF4-FFF2-40B4-BE49-F238E27FC236}">
                <a16:creationId xmlns:a16="http://schemas.microsoft.com/office/drawing/2014/main" id="{EAE99383-B971-3C90-0FEF-6D4575EDA9F2}"/>
              </a:ext>
            </a:extLst>
          </p:cNvPr>
          <p:cNvSpPr/>
          <p:nvPr/>
        </p:nvSpPr>
        <p:spPr>
          <a:xfrm>
            <a:off x="9930240" y="1569677"/>
            <a:ext cx="70058" cy="4622580"/>
          </a:xfrm>
          <a:prstGeom prst="rect">
            <a:avLst/>
          </a:prstGeom>
          <a:solidFill>
            <a:schemeClr val="bg1">
              <a:lumMod val="50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endParaRPr lang="en-GB" dirty="0"/>
          </a:p>
        </p:txBody>
      </p:sp>
      <p:sp>
        <p:nvSpPr>
          <p:cNvPr id="71" name="Rectangle 70">
            <a:extLst>
              <a:ext uri="{FF2B5EF4-FFF2-40B4-BE49-F238E27FC236}">
                <a16:creationId xmlns:a16="http://schemas.microsoft.com/office/drawing/2014/main" id="{3D8C5988-8D61-C27C-A3D3-9F29D2DFC63D}"/>
              </a:ext>
            </a:extLst>
          </p:cNvPr>
          <p:cNvSpPr/>
          <p:nvPr/>
        </p:nvSpPr>
        <p:spPr>
          <a:xfrm>
            <a:off x="9233840" y="1588667"/>
            <a:ext cx="97223" cy="4622580"/>
          </a:xfrm>
          <a:prstGeom prst="rect">
            <a:avLst/>
          </a:prstGeom>
          <a:solidFill>
            <a:schemeClr val="bg1">
              <a:lumMod val="50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2" name="Rectangle 71">
            <a:extLst>
              <a:ext uri="{FF2B5EF4-FFF2-40B4-BE49-F238E27FC236}">
                <a16:creationId xmlns:a16="http://schemas.microsoft.com/office/drawing/2014/main" id="{2695A7B3-04F5-CADA-B533-8089A912FA76}"/>
              </a:ext>
            </a:extLst>
          </p:cNvPr>
          <p:cNvSpPr/>
          <p:nvPr/>
        </p:nvSpPr>
        <p:spPr>
          <a:xfrm>
            <a:off x="7135029" y="1575529"/>
            <a:ext cx="81661" cy="4625096"/>
          </a:xfrm>
          <a:prstGeom prst="rect">
            <a:avLst/>
          </a:prstGeom>
          <a:solidFill>
            <a:schemeClr val="accent4">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Rectangle 31">
            <a:extLst>
              <a:ext uri="{FF2B5EF4-FFF2-40B4-BE49-F238E27FC236}">
                <a16:creationId xmlns:a16="http://schemas.microsoft.com/office/drawing/2014/main" id="{99FD706A-1D2A-3A93-AA22-890AED5D5F5C}"/>
              </a:ext>
            </a:extLst>
          </p:cNvPr>
          <p:cNvSpPr/>
          <p:nvPr/>
        </p:nvSpPr>
        <p:spPr>
          <a:xfrm>
            <a:off x="3179705" y="1574247"/>
            <a:ext cx="81661" cy="4625096"/>
          </a:xfrm>
          <a:prstGeom prst="rect">
            <a:avLst/>
          </a:prstGeom>
          <a:solidFill>
            <a:schemeClr val="accent4">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Diamond 27">
            <a:extLst>
              <a:ext uri="{FF2B5EF4-FFF2-40B4-BE49-F238E27FC236}">
                <a16:creationId xmlns:a16="http://schemas.microsoft.com/office/drawing/2014/main" id="{B1DDD657-234E-045F-A34B-6EBE251770D5}"/>
              </a:ext>
            </a:extLst>
          </p:cNvPr>
          <p:cNvSpPr/>
          <p:nvPr/>
        </p:nvSpPr>
        <p:spPr>
          <a:xfrm>
            <a:off x="4225482" y="4985680"/>
            <a:ext cx="93858" cy="137784"/>
          </a:xfrm>
          <a:prstGeom prst="diamond">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p>
        </p:txBody>
      </p:sp>
      <p:sp>
        <p:nvSpPr>
          <p:cNvPr id="29" name="TextBox 28">
            <a:extLst>
              <a:ext uri="{FF2B5EF4-FFF2-40B4-BE49-F238E27FC236}">
                <a16:creationId xmlns:a16="http://schemas.microsoft.com/office/drawing/2014/main" id="{03B22B0F-5D62-5E17-B123-26FEBB31D3DE}"/>
              </a:ext>
            </a:extLst>
          </p:cNvPr>
          <p:cNvSpPr txBox="1"/>
          <p:nvPr/>
        </p:nvSpPr>
        <p:spPr>
          <a:xfrm>
            <a:off x="4258507" y="4952589"/>
            <a:ext cx="2142777" cy="203488"/>
          </a:xfrm>
          <a:prstGeom prst="rect">
            <a:avLst/>
          </a:prstGeom>
          <a:noFill/>
        </p:spPr>
        <p:txBody>
          <a:bodyPr wrap="square" rtlCol="0">
            <a:spAutoFit/>
          </a:bodyPr>
          <a:lstStyle>
            <a:defPPr>
              <a:defRPr lang="en-US"/>
            </a:defPPr>
            <a:lvl1pPr>
              <a:defRPr>
                <a:latin typeface="Dreaming Outloud Pro" panose="03050502040302030504" pitchFamily="66" charset="0"/>
                <a:cs typeface="Dreaming Outloud Pro" panose="03050502040302030504" pitchFamily="66" charset="0"/>
              </a:defRPr>
            </a:lvl1pPr>
          </a:lstStyle>
          <a:p>
            <a:r>
              <a:rPr lang="en-US" sz="1000" dirty="0"/>
              <a:t>Master Schedule 24-25 approved</a:t>
            </a:r>
            <a:endParaRPr lang="en-GB" sz="1000" dirty="0"/>
          </a:p>
        </p:txBody>
      </p:sp>
      <p:sp>
        <p:nvSpPr>
          <p:cNvPr id="36" name="TextBox 35">
            <a:extLst>
              <a:ext uri="{FF2B5EF4-FFF2-40B4-BE49-F238E27FC236}">
                <a16:creationId xmlns:a16="http://schemas.microsoft.com/office/drawing/2014/main" id="{339434BF-F195-0D36-FB1A-BEBC4F962C9E}"/>
              </a:ext>
            </a:extLst>
          </p:cNvPr>
          <p:cNvSpPr txBox="1"/>
          <p:nvPr/>
        </p:nvSpPr>
        <p:spPr>
          <a:xfrm>
            <a:off x="1766988" y="5845384"/>
            <a:ext cx="1272580" cy="246221"/>
          </a:xfrm>
          <a:prstGeom prst="rect">
            <a:avLst/>
          </a:prstGeom>
          <a:noFill/>
        </p:spPr>
        <p:txBody>
          <a:bodyPr wrap="square" rtlCol="0">
            <a:spAutoFit/>
          </a:bodyPr>
          <a:lstStyle>
            <a:defPPr>
              <a:defRPr lang="en-US"/>
            </a:defPPr>
            <a:lvl1pPr algn="r">
              <a:defRPr sz="1000">
                <a:latin typeface="Dreaming Outloud Pro" panose="03050502040302030504" pitchFamily="66" charset="0"/>
                <a:cs typeface="Dreaming Outloud Pro" panose="03050502040302030504" pitchFamily="66" charset="0"/>
              </a:defRPr>
            </a:lvl1pPr>
          </a:lstStyle>
          <a:p>
            <a:r>
              <a:rPr lang="en-US" dirty="0"/>
              <a:t>TS1’24 prep.</a:t>
            </a:r>
            <a:endParaRPr lang="en-GB" dirty="0"/>
          </a:p>
        </p:txBody>
      </p:sp>
      <p:cxnSp>
        <p:nvCxnSpPr>
          <p:cNvPr id="37" name="Straight Connector 36">
            <a:extLst>
              <a:ext uri="{FF2B5EF4-FFF2-40B4-BE49-F238E27FC236}">
                <a16:creationId xmlns:a16="http://schemas.microsoft.com/office/drawing/2014/main" id="{DB89AE49-AB28-68E1-D6B4-455009C97281}"/>
              </a:ext>
            </a:extLst>
          </p:cNvPr>
          <p:cNvCxnSpPr>
            <a:cxnSpLocks/>
          </p:cNvCxnSpPr>
          <p:nvPr/>
        </p:nvCxnSpPr>
        <p:spPr>
          <a:xfrm>
            <a:off x="2999656" y="5967867"/>
            <a:ext cx="177705" cy="0"/>
          </a:xfrm>
          <a:prstGeom prst="line">
            <a:avLst/>
          </a:prstGeom>
          <a:ln w="1524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65" name="TextBox 64">
            <a:extLst>
              <a:ext uri="{FF2B5EF4-FFF2-40B4-BE49-F238E27FC236}">
                <a16:creationId xmlns:a16="http://schemas.microsoft.com/office/drawing/2014/main" id="{95B3DF0D-969A-7386-F967-9CDE00274F9E}"/>
              </a:ext>
            </a:extLst>
          </p:cNvPr>
          <p:cNvSpPr txBox="1"/>
          <p:nvPr/>
        </p:nvSpPr>
        <p:spPr>
          <a:xfrm>
            <a:off x="8787753" y="1598347"/>
            <a:ext cx="2123671" cy="279797"/>
          </a:xfrm>
          <a:prstGeom prst="rect">
            <a:avLst/>
          </a:prstGeom>
          <a:noFill/>
        </p:spPr>
        <p:txBody>
          <a:bodyPr wrap="square" rtlCol="0">
            <a:spAutoFit/>
          </a:bodyPr>
          <a:lstStyle>
            <a:defPPr>
              <a:defRPr lang="en-US"/>
            </a:defPPr>
            <a:lvl1pPr>
              <a:defRPr>
                <a:latin typeface="Dreaming Outloud Pro" panose="03050502040302030504" pitchFamily="66" charset="0"/>
                <a:cs typeface="Dreaming Outloud Pro" panose="03050502040302030504" pitchFamily="66" charset="0"/>
              </a:defRPr>
            </a:lvl1pPr>
          </a:lstStyle>
          <a:p>
            <a:r>
              <a:rPr lang="en-US" sz="1200" dirty="0"/>
              <a:t>LS3 preparation</a:t>
            </a:r>
            <a:endParaRPr lang="en-GB" sz="1200" dirty="0"/>
          </a:p>
        </p:txBody>
      </p:sp>
      <p:sp>
        <p:nvSpPr>
          <p:cNvPr id="49" name="Diamond 48">
            <a:extLst>
              <a:ext uri="{FF2B5EF4-FFF2-40B4-BE49-F238E27FC236}">
                <a16:creationId xmlns:a16="http://schemas.microsoft.com/office/drawing/2014/main" id="{994BF084-AAB7-5A27-C9DE-37859AF4456E}"/>
              </a:ext>
            </a:extLst>
          </p:cNvPr>
          <p:cNvSpPr/>
          <p:nvPr/>
        </p:nvSpPr>
        <p:spPr>
          <a:xfrm>
            <a:off x="2763814" y="4971886"/>
            <a:ext cx="93858" cy="137784"/>
          </a:xfrm>
          <a:prstGeom prst="diamond">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p>
        </p:txBody>
      </p:sp>
      <p:sp>
        <p:nvSpPr>
          <p:cNvPr id="50" name="TextBox 49">
            <a:extLst>
              <a:ext uri="{FF2B5EF4-FFF2-40B4-BE49-F238E27FC236}">
                <a16:creationId xmlns:a16="http://schemas.microsoft.com/office/drawing/2014/main" id="{3B38213A-FDF6-B072-29B6-EA68A6D38DCC}"/>
              </a:ext>
            </a:extLst>
          </p:cNvPr>
          <p:cNvSpPr txBox="1"/>
          <p:nvPr/>
        </p:nvSpPr>
        <p:spPr>
          <a:xfrm>
            <a:off x="999098" y="4937818"/>
            <a:ext cx="1990728" cy="246221"/>
          </a:xfrm>
          <a:prstGeom prst="rect">
            <a:avLst/>
          </a:prstGeom>
          <a:noFill/>
        </p:spPr>
        <p:txBody>
          <a:bodyPr wrap="square" rtlCol="0">
            <a:spAutoFit/>
          </a:bodyPr>
          <a:lstStyle>
            <a:defPPr>
              <a:defRPr lang="en-US"/>
            </a:defPPr>
            <a:lvl1pPr>
              <a:defRPr>
                <a:latin typeface="Dreaming Outloud Pro" panose="03050502040302030504" pitchFamily="66" charset="0"/>
                <a:cs typeface="Dreaming Outloud Pro" panose="03050502040302030504" pitchFamily="66" charset="0"/>
              </a:defRPr>
            </a:lvl1pPr>
          </a:lstStyle>
          <a:p>
            <a:r>
              <a:rPr lang="en-US" sz="1000" dirty="0"/>
              <a:t>Master Schedule 24-25 Draft 1</a:t>
            </a:r>
            <a:endParaRPr lang="en-GB" sz="1000" dirty="0"/>
          </a:p>
        </p:txBody>
      </p:sp>
      <p:sp>
        <p:nvSpPr>
          <p:cNvPr id="105" name="TextBox 104">
            <a:extLst>
              <a:ext uri="{FF2B5EF4-FFF2-40B4-BE49-F238E27FC236}">
                <a16:creationId xmlns:a16="http://schemas.microsoft.com/office/drawing/2014/main" id="{D3BF5EB8-672A-3572-C877-7D1757C167E1}"/>
              </a:ext>
            </a:extLst>
          </p:cNvPr>
          <p:cNvSpPr txBox="1"/>
          <p:nvPr/>
        </p:nvSpPr>
        <p:spPr>
          <a:xfrm>
            <a:off x="1963385" y="4732716"/>
            <a:ext cx="1874169" cy="246221"/>
          </a:xfrm>
          <a:prstGeom prst="rect">
            <a:avLst/>
          </a:prstGeom>
          <a:noFill/>
        </p:spPr>
        <p:txBody>
          <a:bodyPr wrap="square" rtlCol="0">
            <a:spAutoFit/>
          </a:bodyPr>
          <a:lstStyle>
            <a:defPPr>
              <a:defRPr lang="en-US"/>
            </a:defPPr>
            <a:lvl1pPr>
              <a:defRPr>
                <a:latin typeface="Dreaming Outloud Pro" panose="03050502040302030504" pitchFamily="66" charset="0"/>
                <a:cs typeface="Dreaming Outloud Pro" panose="03050502040302030504" pitchFamily="66" charset="0"/>
              </a:defRPr>
            </a:lvl1pPr>
          </a:lstStyle>
          <a:p>
            <a:r>
              <a:rPr lang="en-US" sz="1000" dirty="0"/>
              <a:t>End EYETS 23-24</a:t>
            </a:r>
            <a:endParaRPr lang="en-GB" sz="1000" dirty="0"/>
          </a:p>
        </p:txBody>
      </p:sp>
      <p:sp>
        <p:nvSpPr>
          <p:cNvPr id="106" name="Star: 5 Points 105">
            <a:extLst>
              <a:ext uri="{FF2B5EF4-FFF2-40B4-BE49-F238E27FC236}">
                <a16:creationId xmlns:a16="http://schemas.microsoft.com/office/drawing/2014/main" id="{630CABF0-3397-0A04-570B-48E7F5447637}"/>
              </a:ext>
            </a:extLst>
          </p:cNvPr>
          <p:cNvSpPr/>
          <p:nvPr/>
        </p:nvSpPr>
        <p:spPr>
          <a:xfrm>
            <a:off x="1812117" y="4747362"/>
            <a:ext cx="147943" cy="156494"/>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1" name="TextBox 110">
            <a:extLst>
              <a:ext uri="{FF2B5EF4-FFF2-40B4-BE49-F238E27FC236}">
                <a16:creationId xmlns:a16="http://schemas.microsoft.com/office/drawing/2014/main" id="{D4ED718D-69D9-A86A-5165-51E7FB916384}"/>
              </a:ext>
            </a:extLst>
          </p:cNvPr>
          <p:cNvSpPr txBox="1"/>
          <p:nvPr/>
        </p:nvSpPr>
        <p:spPr>
          <a:xfrm>
            <a:off x="8883864" y="4149080"/>
            <a:ext cx="2314090" cy="276999"/>
          </a:xfrm>
          <a:prstGeom prst="rect">
            <a:avLst/>
          </a:prstGeom>
          <a:noFill/>
        </p:spPr>
        <p:txBody>
          <a:bodyPr wrap="square" rtlCol="0">
            <a:spAutoFit/>
          </a:bodyPr>
          <a:lstStyle>
            <a:defPPr>
              <a:defRPr lang="en-US"/>
            </a:defPPr>
            <a:lvl1pPr>
              <a:defRPr>
                <a:latin typeface="Dreaming Outloud Pro" panose="03050502040302030504" pitchFamily="66" charset="0"/>
                <a:cs typeface="Dreaming Outloud Pro" panose="03050502040302030504" pitchFamily="66" charset="0"/>
              </a:defRPr>
            </a:lvl1pPr>
          </a:lstStyle>
          <a:p>
            <a:r>
              <a:rPr lang="en-US" sz="1200" dirty="0"/>
              <a:t>LS3 starts 17/11/25</a:t>
            </a:r>
            <a:endParaRPr lang="en-GB" sz="1200" dirty="0"/>
          </a:p>
        </p:txBody>
      </p:sp>
      <p:cxnSp>
        <p:nvCxnSpPr>
          <p:cNvPr id="66" name="Straight Connector 65">
            <a:extLst>
              <a:ext uri="{FF2B5EF4-FFF2-40B4-BE49-F238E27FC236}">
                <a16:creationId xmlns:a16="http://schemas.microsoft.com/office/drawing/2014/main" id="{52B77F04-BA00-F052-16C4-F9E407BC84D6}"/>
              </a:ext>
            </a:extLst>
          </p:cNvPr>
          <p:cNvCxnSpPr>
            <a:cxnSpLocks/>
          </p:cNvCxnSpPr>
          <p:nvPr/>
        </p:nvCxnSpPr>
        <p:spPr>
          <a:xfrm>
            <a:off x="2400800" y="1716492"/>
            <a:ext cx="6431504" cy="0"/>
          </a:xfrm>
          <a:prstGeom prst="line">
            <a:avLst/>
          </a:prstGeom>
          <a:ln w="1524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19" name="Straight Connector 118">
            <a:extLst>
              <a:ext uri="{FF2B5EF4-FFF2-40B4-BE49-F238E27FC236}">
                <a16:creationId xmlns:a16="http://schemas.microsoft.com/office/drawing/2014/main" id="{0013A5E8-DD02-CF77-59EB-E9DD56CE7D0F}"/>
              </a:ext>
            </a:extLst>
          </p:cNvPr>
          <p:cNvCxnSpPr>
            <a:cxnSpLocks/>
          </p:cNvCxnSpPr>
          <p:nvPr/>
        </p:nvCxnSpPr>
        <p:spPr>
          <a:xfrm flipV="1">
            <a:off x="8853099" y="4574710"/>
            <a:ext cx="2129347" cy="6418"/>
          </a:xfrm>
          <a:prstGeom prst="line">
            <a:avLst/>
          </a:prstGeom>
          <a:ln w="152400">
            <a:solidFill>
              <a:srgbClr val="7030A0"/>
            </a:solidFill>
          </a:ln>
        </p:spPr>
        <p:style>
          <a:lnRef idx="1">
            <a:schemeClr val="accent1"/>
          </a:lnRef>
          <a:fillRef idx="0">
            <a:schemeClr val="accent1"/>
          </a:fillRef>
          <a:effectRef idx="0">
            <a:schemeClr val="accent1"/>
          </a:effectRef>
          <a:fontRef idx="minor">
            <a:schemeClr val="tx1"/>
          </a:fontRef>
        </p:style>
      </p:cxnSp>
      <p:sp>
        <p:nvSpPr>
          <p:cNvPr id="118" name="TextBox 117">
            <a:extLst>
              <a:ext uri="{FF2B5EF4-FFF2-40B4-BE49-F238E27FC236}">
                <a16:creationId xmlns:a16="http://schemas.microsoft.com/office/drawing/2014/main" id="{38B59C07-469B-5CA1-7BAC-80A94BFAB7B3}"/>
              </a:ext>
            </a:extLst>
          </p:cNvPr>
          <p:cNvSpPr txBox="1"/>
          <p:nvPr/>
        </p:nvSpPr>
        <p:spPr>
          <a:xfrm>
            <a:off x="9336360" y="4448145"/>
            <a:ext cx="1646086" cy="276999"/>
          </a:xfrm>
          <a:prstGeom prst="rect">
            <a:avLst/>
          </a:prstGeom>
          <a:noFill/>
        </p:spPr>
        <p:txBody>
          <a:bodyPr wrap="square" rtlCol="0">
            <a:spAutoFit/>
          </a:bodyPr>
          <a:lstStyle>
            <a:defPPr>
              <a:defRPr lang="en-US"/>
            </a:defPPr>
            <a:lvl1pPr>
              <a:defRPr>
                <a:latin typeface="Dreaming Outloud Pro" panose="03050502040302030504" pitchFamily="66" charset="0"/>
                <a:cs typeface="Dreaming Outloud Pro" panose="03050502040302030504" pitchFamily="66" charset="0"/>
              </a:defRPr>
            </a:lvl1pPr>
          </a:lstStyle>
          <a:p>
            <a:r>
              <a:rPr lang="en-US" sz="1200" dirty="0">
                <a:solidFill>
                  <a:schemeClr val="bg1"/>
                </a:solidFill>
              </a:rPr>
              <a:t>LS3 coordination</a:t>
            </a:r>
            <a:endParaRPr lang="en-GB" sz="1200" dirty="0">
              <a:solidFill>
                <a:schemeClr val="bg1"/>
              </a:solidFill>
            </a:endParaRPr>
          </a:p>
        </p:txBody>
      </p:sp>
      <p:sp>
        <p:nvSpPr>
          <p:cNvPr id="52" name="TextBox 51">
            <a:extLst>
              <a:ext uri="{FF2B5EF4-FFF2-40B4-BE49-F238E27FC236}">
                <a16:creationId xmlns:a16="http://schemas.microsoft.com/office/drawing/2014/main" id="{CE414963-57DF-4CD5-BF69-38771C66ADF1}"/>
              </a:ext>
            </a:extLst>
          </p:cNvPr>
          <p:cNvSpPr txBox="1"/>
          <p:nvPr/>
        </p:nvSpPr>
        <p:spPr>
          <a:xfrm>
            <a:off x="3320499" y="5114841"/>
            <a:ext cx="2724839" cy="246221"/>
          </a:xfrm>
          <a:prstGeom prst="rect">
            <a:avLst/>
          </a:prstGeom>
          <a:noFill/>
        </p:spPr>
        <p:txBody>
          <a:bodyPr wrap="square" rtlCol="0">
            <a:spAutoFit/>
          </a:bodyPr>
          <a:lstStyle>
            <a:defPPr>
              <a:defRPr lang="en-US"/>
            </a:defPPr>
            <a:lvl1pPr>
              <a:defRPr>
                <a:latin typeface="Dreaming Outloud Pro" panose="03050502040302030504" pitchFamily="66" charset="0"/>
                <a:cs typeface="Dreaming Outloud Pro" panose="03050502040302030504" pitchFamily="66" charset="0"/>
              </a:defRPr>
            </a:lvl1pPr>
          </a:lstStyle>
          <a:p>
            <a:r>
              <a:rPr lang="en-US" sz="1000" dirty="0"/>
              <a:t>EYETS24-25 Baseline draft version</a:t>
            </a:r>
            <a:endParaRPr lang="en-GB" sz="1000" dirty="0"/>
          </a:p>
        </p:txBody>
      </p:sp>
      <p:cxnSp>
        <p:nvCxnSpPr>
          <p:cNvPr id="104" name="Straight Connector 103">
            <a:extLst>
              <a:ext uri="{FF2B5EF4-FFF2-40B4-BE49-F238E27FC236}">
                <a16:creationId xmlns:a16="http://schemas.microsoft.com/office/drawing/2014/main" id="{2378006C-157B-B9A4-9333-C3DAF3DF07C8}"/>
              </a:ext>
            </a:extLst>
          </p:cNvPr>
          <p:cNvCxnSpPr>
            <a:cxnSpLocks/>
          </p:cNvCxnSpPr>
          <p:nvPr/>
        </p:nvCxnSpPr>
        <p:spPr>
          <a:xfrm flipV="1">
            <a:off x="700696" y="4633419"/>
            <a:ext cx="1191224" cy="4324"/>
          </a:xfrm>
          <a:prstGeom prst="line">
            <a:avLst/>
          </a:prstGeom>
          <a:ln w="1524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14" name="TextBox 113">
            <a:extLst>
              <a:ext uri="{FF2B5EF4-FFF2-40B4-BE49-F238E27FC236}">
                <a16:creationId xmlns:a16="http://schemas.microsoft.com/office/drawing/2014/main" id="{C505A45A-786A-528C-9076-6B56054CF8FA}"/>
              </a:ext>
            </a:extLst>
          </p:cNvPr>
          <p:cNvSpPr txBox="1"/>
          <p:nvPr/>
        </p:nvSpPr>
        <p:spPr>
          <a:xfrm>
            <a:off x="1886088" y="4532530"/>
            <a:ext cx="2496026" cy="246221"/>
          </a:xfrm>
          <a:prstGeom prst="rect">
            <a:avLst/>
          </a:prstGeom>
          <a:noFill/>
        </p:spPr>
        <p:txBody>
          <a:bodyPr wrap="square" rtlCol="0">
            <a:spAutoFit/>
          </a:bodyPr>
          <a:lstStyle>
            <a:defPPr>
              <a:defRPr lang="en-US"/>
            </a:defPPr>
            <a:lvl1pPr>
              <a:defRPr>
                <a:latin typeface="Dreaming Outloud Pro" panose="03050502040302030504" pitchFamily="66" charset="0"/>
                <a:cs typeface="Dreaming Outloud Pro" panose="03050502040302030504" pitchFamily="66" charset="0"/>
              </a:defRPr>
            </a:lvl1pPr>
          </a:lstStyle>
          <a:p>
            <a:r>
              <a:rPr lang="en-US" sz="1000" dirty="0"/>
              <a:t>EYETS 23-24 coordination</a:t>
            </a:r>
            <a:endParaRPr lang="en-GB" sz="1000" dirty="0"/>
          </a:p>
        </p:txBody>
      </p:sp>
      <p:sp>
        <p:nvSpPr>
          <p:cNvPr id="136" name="TextBox 135">
            <a:extLst>
              <a:ext uri="{FF2B5EF4-FFF2-40B4-BE49-F238E27FC236}">
                <a16:creationId xmlns:a16="http://schemas.microsoft.com/office/drawing/2014/main" id="{8EC88E80-EBB3-189A-F519-20921DD07559}"/>
              </a:ext>
            </a:extLst>
          </p:cNvPr>
          <p:cNvSpPr txBox="1"/>
          <p:nvPr/>
        </p:nvSpPr>
        <p:spPr>
          <a:xfrm>
            <a:off x="5744067" y="5845610"/>
            <a:ext cx="1272580" cy="246221"/>
          </a:xfrm>
          <a:prstGeom prst="rect">
            <a:avLst/>
          </a:prstGeom>
          <a:noFill/>
        </p:spPr>
        <p:txBody>
          <a:bodyPr wrap="square" rtlCol="0">
            <a:spAutoFit/>
          </a:bodyPr>
          <a:lstStyle>
            <a:defPPr>
              <a:defRPr lang="en-US"/>
            </a:defPPr>
            <a:lvl1pPr algn="r">
              <a:defRPr sz="1000">
                <a:latin typeface="Dreaming Outloud Pro" panose="03050502040302030504" pitchFamily="66" charset="0"/>
                <a:cs typeface="Dreaming Outloud Pro" panose="03050502040302030504" pitchFamily="66" charset="0"/>
              </a:defRPr>
            </a:lvl1pPr>
          </a:lstStyle>
          <a:p>
            <a:r>
              <a:rPr lang="en-US" dirty="0"/>
              <a:t>TS1’25 prep.</a:t>
            </a:r>
            <a:endParaRPr lang="en-GB" dirty="0"/>
          </a:p>
        </p:txBody>
      </p:sp>
      <p:cxnSp>
        <p:nvCxnSpPr>
          <p:cNvPr id="143" name="Straight Connector 142">
            <a:extLst>
              <a:ext uri="{FF2B5EF4-FFF2-40B4-BE49-F238E27FC236}">
                <a16:creationId xmlns:a16="http://schemas.microsoft.com/office/drawing/2014/main" id="{DF0DE6D6-29DE-5FF2-226D-B38F7AFA8DBB}"/>
              </a:ext>
            </a:extLst>
          </p:cNvPr>
          <p:cNvCxnSpPr>
            <a:cxnSpLocks/>
          </p:cNvCxnSpPr>
          <p:nvPr/>
        </p:nvCxnSpPr>
        <p:spPr>
          <a:xfrm>
            <a:off x="6960713" y="5967867"/>
            <a:ext cx="175396" cy="0"/>
          </a:xfrm>
          <a:prstGeom prst="line">
            <a:avLst/>
          </a:prstGeom>
          <a:ln w="1524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46" name="TextBox 145">
            <a:extLst>
              <a:ext uri="{FF2B5EF4-FFF2-40B4-BE49-F238E27FC236}">
                <a16:creationId xmlns:a16="http://schemas.microsoft.com/office/drawing/2014/main" id="{E40C1B61-F8A9-3E35-C888-6E42D3D6B348}"/>
              </a:ext>
            </a:extLst>
          </p:cNvPr>
          <p:cNvSpPr txBox="1"/>
          <p:nvPr/>
        </p:nvSpPr>
        <p:spPr>
          <a:xfrm>
            <a:off x="5937797" y="5701452"/>
            <a:ext cx="1874169" cy="246221"/>
          </a:xfrm>
          <a:prstGeom prst="rect">
            <a:avLst/>
          </a:prstGeom>
          <a:noFill/>
        </p:spPr>
        <p:txBody>
          <a:bodyPr wrap="square" rtlCol="0">
            <a:spAutoFit/>
          </a:bodyPr>
          <a:lstStyle>
            <a:defPPr>
              <a:defRPr lang="en-US"/>
            </a:defPPr>
            <a:lvl1pPr>
              <a:defRPr>
                <a:latin typeface="Dreaming Outloud Pro" panose="03050502040302030504" pitchFamily="66" charset="0"/>
                <a:cs typeface="Dreaming Outloud Pro" panose="03050502040302030504" pitchFamily="66" charset="0"/>
              </a:defRPr>
            </a:lvl1pPr>
          </a:lstStyle>
          <a:p>
            <a:r>
              <a:rPr lang="en-US" sz="1000" dirty="0"/>
              <a:t>End EYETS 24-25</a:t>
            </a:r>
            <a:endParaRPr lang="en-GB" sz="1000" dirty="0"/>
          </a:p>
        </p:txBody>
      </p:sp>
      <p:sp>
        <p:nvSpPr>
          <p:cNvPr id="147" name="Star: 5 Points 146">
            <a:extLst>
              <a:ext uri="{FF2B5EF4-FFF2-40B4-BE49-F238E27FC236}">
                <a16:creationId xmlns:a16="http://schemas.microsoft.com/office/drawing/2014/main" id="{9F72601D-4614-C811-61BB-6F6FD37E8276}"/>
              </a:ext>
            </a:extLst>
          </p:cNvPr>
          <p:cNvSpPr/>
          <p:nvPr/>
        </p:nvSpPr>
        <p:spPr>
          <a:xfrm>
            <a:off x="5786529" y="5716098"/>
            <a:ext cx="147943" cy="156494"/>
          </a:xfrm>
          <a:prstGeom prst="star5">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8" name="Diamond 147">
            <a:extLst>
              <a:ext uri="{FF2B5EF4-FFF2-40B4-BE49-F238E27FC236}">
                <a16:creationId xmlns:a16="http://schemas.microsoft.com/office/drawing/2014/main" id="{336FC6FC-4F35-575A-2604-FF2DDD773A30}"/>
              </a:ext>
            </a:extLst>
          </p:cNvPr>
          <p:cNvSpPr/>
          <p:nvPr/>
        </p:nvSpPr>
        <p:spPr>
          <a:xfrm>
            <a:off x="3337846" y="2132856"/>
            <a:ext cx="93858" cy="125258"/>
          </a:xfrm>
          <a:prstGeom prst="diamond">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p>
        </p:txBody>
      </p:sp>
      <p:sp>
        <p:nvSpPr>
          <p:cNvPr id="149" name="TextBox 148">
            <a:extLst>
              <a:ext uri="{FF2B5EF4-FFF2-40B4-BE49-F238E27FC236}">
                <a16:creationId xmlns:a16="http://schemas.microsoft.com/office/drawing/2014/main" id="{09F3FC2D-BE2E-5E76-20FF-0D34CB2DCA17}"/>
              </a:ext>
            </a:extLst>
          </p:cNvPr>
          <p:cNvSpPr txBox="1"/>
          <p:nvPr/>
        </p:nvSpPr>
        <p:spPr>
          <a:xfrm>
            <a:off x="3386750" y="2071881"/>
            <a:ext cx="1990728" cy="276999"/>
          </a:xfrm>
          <a:prstGeom prst="rect">
            <a:avLst/>
          </a:prstGeom>
          <a:noFill/>
        </p:spPr>
        <p:txBody>
          <a:bodyPr wrap="square" rtlCol="0">
            <a:spAutoFit/>
          </a:bodyPr>
          <a:lstStyle>
            <a:defPPr>
              <a:defRPr lang="en-US"/>
            </a:defPPr>
            <a:lvl1pPr>
              <a:defRPr>
                <a:latin typeface="Dreaming Outloud Pro" panose="03050502040302030504" pitchFamily="66" charset="0"/>
                <a:cs typeface="Dreaming Outloud Pro" panose="03050502040302030504" pitchFamily="66" charset="0"/>
              </a:defRPr>
            </a:lvl1pPr>
          </a:lstStyle>
          <a:p>
            <a:r>
              <a:rPr lang="en-US" sz="1200" b="1" i="1" u="sng" dirty="0"/>
              <a:t>LS3 Other projects approval</a:t>
            </a:r>
            <a:endParaRPr lang="en-GB" sz="1200" b="1" i="1" u="sng" dirty="0"/>
          </a:p>
        </p:txBody>
      </p:sp>
      <p:sp>
        <p:nvSpPr>
          <p:cNvPr id="150" name="Diamond 149">
            <a:extLst>
              <a:ext uri="{FF2B5EF4-FFF2-40B4-BE49-F238E27FC236}">
                <a16:creationId xmlns:a16="http://schemas.microsoft.com/office/drawing/2014/main" id="{59908E14-77D6-5D12-A22A-5F99FA8D4548}"/>
              </a:ext>
            </a:extLst>
          </p:cNvPr>
          <p:cNvSpPr/>
          <p:nvPr/>
        </p:nvSpPr>
        <p:spPr>
          <a:xfrm>
            <a:off x="8786736" y="4210993"/>
            <a:ext cx="93858" cy="137784"/>
          </a:xfrm>
          <a:prstGeom prst="diamond">
            <a:avLst/>
          </a:prstGeom>
          <a:solidFill>
            <a:srgbClr val="80008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p>
        </p:txBody>
      </p:sp>
      <p:sp>
        <p:nvSpPr>
          <p:cNvPr id="156" name="Diamond 155">
            <a:extLst>
              <a:ext uri="{FF2B5EF4-FFF2-40B4-BE49-F238E27FC236}">
                <a16:creationId xmlns:a16="http://schemas.microsoft.com/office/drawing/2014/main" id="{643ABB66-CBF3-740E-9785-A6B716D117BD}"/>
              </a:ext>
            </a:extLst>
          </p:cNvPr>
          <p:cNvSpPr/>
          <p:nvPr/>
        </p:nvSpPr>
        <p:spPr>
          <a:xfrm>
            <a:off x="8301462" y="3149993"/>
            <a:ext cx="93858" cy="137784"/>
          </a:xfrm>
          <a:prstGeom prst="diamond">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p>
        </p:txBody>
      </p:sp>
      <p:sp>
        <p:nvSpPr>
          <p:cNvPr id="157" name="TextBox 156">
            <a:extLst>
              <a:ext uri="{FF2B5EF4-FFF2-40B4-BE49-F238E27FC236}">
                <a16:creationId xmlns:a16="http://schemas.microsoft.com/office/drawing/2014/main" id="{6494FFEE-535F-9EB9-88E0-AA4E8E174F53}"/>
              </a:ext>
            </a:extLst>
          </p:cNvPr>
          <p:cNvSpPr txBox="1"/>
          <p:nvPr/>
        </p:nvSpPr>
        <p:spPr>
          <a:xfrm>
            <a:off x="8379840" y="3087349"/>
            <a:ext cx="1925866" cy="276999"/>
          </a:xfrm>
          <a:prstGeom prst="rect">
            <a:avLst/>
          </a:prstGeom>
          <a:noFill/>
        </p:spPr>
        <p:txBody>
          <a:bodyPr wrap="square" rtlCol="0">
            <a:spAutoFit/>
          </a:bodyPr>
          <a:lstStyle>
            <a:defPPr>
              <a:defRPr lang="en-US"/>
            </a:defPPr>
            <a:lvl1pPr>
              <a:defRPr>
                <a:latin typeface="Dreaming Outloud Pro" panose="03050502040302030504" pitchFamily="66" charset="0"/>
                <a:cs typeface="Dreaming Outloud Pro" panose="03050502040302030504" pitchFamily="66" charset="0"/>
              </a:defRPr>
            </a:lvl1pPr>
          </a:lstStyle>
          <a:p>
            <a:r>
              <a:rPr lang="en-US" sz="1200" b="1" i="1" u="sng" dirty="0"/>
              <a:t>LS3 Baseline fixed</a:t>
            </a:r>
            <a:endParaRPr lang="en-GB" sz="1200" b="1" i="1" u="sng" dirty="0"/>
          </a:p>
        </p:txBody>
      </p:sp>
      <p:sp>
        <p:nvSpPr>
          <p:cNvPr id="158" name="Diamond 157">
            <a:extLst>
              <a:ext uri="{FF2B5EF4-FFF2-40B4-BE49-F238E27FC236}">
                <a16:creationId xmlns:a16="http://schemas.microsoft.com/office/drawing/2014/main" id="{0A9B018E-B88C-1DF9-7CA1-E3110780DE7C}"/>
              </a:ext>
            </a:extLst>
          </p:cNvPr>
          <p:cNvSpPr/>
          <p:nvPr/>
        </p:nvSpPr>
        <p:spPr>
          <a:xfrm>
            <a:off x="7333280" y="2942209"/>
            <a:ext cx="93858" cy="137784"/>
          </a:xfrm>
          <a:prstGeom prst="diamond">
            <a:avLst/>
          </a:prstGeom>
          <a:solidFill>
            <a:srgbClr val="80008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p>
        </p:txBody>
      </p:sp>
      <p:sp>
        <p:nvSpPr>
          <p:cNvPr id="159" name="TextBox 158">
            <a:extLst>
              <a:ext uri="{FF2B5EF4-FFF2-40B4-BE49-F238E27FC236}">
                <a16:creationId xmlns:a16="http://schemas.microsoft.com/office/drawing/2014/main" id="{7C5C0C56-9AB3-5F74-DB32-912ABDC2EE44}"/>
              </a:ext>
            </a:extLst>
          </p:cNvPr>
          <p:cNvSpPr txBox="1"/>
          <p:nvPr/>
        </p:nvSpPr>
        <p:spPr>
          <a:xfrm>
            <a:off x="7379347" y="2875002"/>
            <a:ext cx="3370267" cy="276999"/>
          </a:xfrm>
          <a:prstGeom prst="rect">
            <a:avLst/>
          </a:prstGeom>
          <a:noFill/>
        </p:spPr>
        <p:txBody>
          <a:bodyPr wrap="square" rtlCol="0">
            <a:spAutoFit/>
          </a:bodyPr>
          <a:lstStyle>
            <a:defPPr>
              <a:defRPr lang="en-US"/>
            </a:defPPr>
            <a:lvl1pPr>
              <a:defRPr>
                <a:latin typeface="Dreaming Outloud Pro" panose="03050502040302030504" pitchFamily="66" charset="0"/>
                <a:cs typeface="Dreaming Outloud Pro" panose="03050502040302030504" pitchFamily="66" charset="0"/>
              </a:defRPr>
            </a:lvl1pPr>
          </a:lstStyle>
          <a:p>
            <a:r>
              <a:rPr lang="en-US" sz="1200" dirty="0"/>
              <a:t>LS3 Baseline draft 2</a:t>
            </a:r>
            <a:r>
              <a:rPr lang="en-US" sz="1200" baseline="30000" dirty="0"/>
              <a:t>nd</a:t>
            </a:r>
            <a:r>
              <a:rPr lang="en-US" sz="1200" dirty="0"/>
              <a:t> version</a:t>
            </a:r>
            <a:endParaRPr lang="en-GB" sz="1200" dirty="0"/>
          </a:p>
        </p:txBody>
      </p:sp>
      <p:sp>
        <p:nvSpPr>
          <p:cNvPr id="163" name="TextBox 162">
            <a:extLst>
              <a:ext uri="{FF2B5EF4-FFF2-40B4-BE49-F238E27FC236}">
                <a16:creationId xmlns:a16="http://schemas.microsoft.com/office/drawing/2014/main" id="{8E9D181E-03AA-B75A-9812-DA276A7B0975}"/>
              </a:ext>
            </a:extLst>
          </p:cNvPr>
          <p:cNvSpPr txBox="1"/>
          <p:nvPr/>
        </p:nvSpPr>
        <p:spPr>
          <a:xfrm>
            <a:off x="8061533" y="3652069"/>
            <a:ext cx="2578339" cy="276999"/>
          </a:xfrm>
          <a:prstGeom prst="rect">
            <a:avLst/>
          </a:prstGeom>
          <a:noFill/>
        </p:spPr>
        <p:txBody>
          <a:bodyPr wrap="square" rtlCol="0">
            <a:spAutoFit/>
          </a:bodyPr>
          <a:lstStyle>
            <a:defPPr>
              <a:defRPr lang="en-US"/>
            </a:defPPr>
            <a:lvl1pPr>
              <a:defRPr>
                <a:latin typeface="Dreaming Outloud Pro" panose="03050502040302030504" pitchFamily="66" charset="0"/>
                <a:cs typeface="Dreaming Outloud Pro" panose="03050502040302030504" pitchFamily="66" charset="0"/>
              </a:defRPr>
            </a:lvl1pPr>
          </a:lstStyle>
          <a:p>
            <a:r>
              <a:rPr lang="en-US" sz="1200" dirty="0"/>
              <a:t>Last LS3 ECR approved</a:t>
            </a:r>
            <a:endParaRPr lang="en-GB" sz="1200" dirty="0"/>
          </a:p>
        </p:txBody>
      </p:sp>
      <p:sp>
        <p:nvSpPr>
          <p:cNvPr id="171" name="Diamond 170">
            <a:extLst>
              <a:ext uri="{FF2B5EF4-FFF2-40B4-BE49-F238E27FC236}">
                <a16:creationId xmlns:a16="http://schemas.microsoft.com/office/drawing/2014/main" id="{45508F5C-BA0C-0787-6781-7918A86EA75F}"/>
              </a:ext>
            </a:extLst>
          </p:cNvPr>
          <p:cNvSpPr/>
          <p:nvPr/>
        </p:nvSpPr>
        <p:spPr>
          <a:xfrm>
            <a:off x="8014689" y="3720036"/>
            <a:ext cx="93858" cy="137784"/>
          </a:xfrm>
          <a:prstGeom prst="diamond">
            <a:avLst/>
          </a:prstGeom>
          <a:solidFill>
            <a:srgbClr val="80008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p>
        </p:txBody>
      </p:sp>
      <p:sp>
        <p:nvSpPr>
          <p:cNvPr id="176" name="Diamond 175">
            <a:extLst>
              <a:ext uri="{FF2B5EF4-FFF2-40B4-BE49-F238E27FC236}">
                <a16:creationId xmlns:a16="http://schemas.microsoft.com/office/drawing/2014/main" id="{A703D512-031B-EA5C-F3A5-274BF2424401}"/>
              </a:ext>
            </a:extLst>
          </p:cNvPr>
          <p:cNvSpPr/>
          <p:nvPr/>
        </p:nvSpPr>
        <p:spPr>
          <a:xfrm>
            <a:off x="4655840" y="2502423"/>
            <a:ext cx="93858" cy="137784"/>
          </a:xfrm>
          <a:prstGeom prst="diamond">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p>
        </p:txBody>
      </p:sp>
      <p:sp>
        <p:nvSpPr>
          <p:cNvPr id="177" name="TextBox 176">
            <a:extLst>
              <a:ext uri="{FF2B5EF4-FFF2-40B4-BE49-F238E27FC236}">
                <a16:creationId xmlns:a16="http://schemas.microsoft.com/office/drawing/2014/main" id="{9BCD6A0C-D5FB-912D-1C95-07A8C150D99E}"/>
              </a:ext>
            </a:extLst>
          </p:cNvPr>
          <p:cNvSpPr txBox="1"/>
          <p:nvPr/>
        </p:nvSpPr>
        <p:spPr>
          <a:xfrm>
            <a:off x="4740270" y="2455899"/>
            <a:ext cx="2142777" cy="276999"/>
          </a:xfrm>
          <a:prstGeom prst="rect">
            <a:avLst/>
          </a:prstGeom>
          <a:noFill/>
        </p:spPr>
        <p:txBody>
          <a:bodyPr wrap="square" rtlCol="0">
            <a:spAutoFit/>
          </a:bodyPr>
          <a:lstStyle>
            <a:defPPr>
              <a:defRPr lang="en-US"/>
            </a:defPPr>
            <a:lvl1pPr>
              <a:defRPr>
                <a:latin typeface="Dreaming Outloud Pro" panose="03050502040302030504" pitchFamily="66" charset="0"/>
                <a:cs typeface="Dreaming Outloud Pro" panose="03050502040302030504" pitchFamily="66" charset="0"/>
              </a:defRPr>
            </a:lvl1pPr>
          </a:lstStyle>
          <a:p>
            <a:r>
              <a:rPr lang="en-US" sz="1200" b="1" i="1" u="sng" dirty="0"/>
              <a:t>Master Schedule LS3 approved</a:t>
            </a:r>
            <a:endParaRPr lang="en-GB" sz="1200" b="1" i="1" u="sng" dirty="0"/>
          </a:p>
        </p:txBody>
      </p:sp>
      <p:sp>
        <p:nvSpPr>
          <p:cNvPr id="178" name="Diamond 177">
            <a:extLst>
              <a:ext uri="{FF2B5EF4-FFF2-40B4-BE49-F238E27FC236}">
                <a16:creationId xmlns:a16="http://schemas.microsoft.com/office/drawing/2014/main" id="{7E65C227-DFA1-E3ED-4F66-11D2990E7D8A}"/>
              </a:ext>
            </a:extLst>
          </p:cNvPr>
          <p:cNvSpPr/>
          <p:nvPr/>
        </p:nvSpPr>
        <p:spPr>
          <a:xfrm>
            <a:off x="3320499" y="2503535"/>
            <a:ext cx="93858" cy="137784"/>
          </a:xfrm>
          <a:prstGeom prst="diamond">
            <a:avLst/>
          </a:prstGeom>
          <a:solidFill>
            <a:srgbClr val="80008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p>
        </p:txBody>
      </p:sp>
      <p:sp>
        <p:nvSpPr>
          <p:cNvPr id="179" name="TextBox 178">
            <a:extLst>
              <a:ext uri="{FF2B5EF4-FFF2-40B4-BE49-F238E27FC236}">
                <a16:creationId xmlns:a16="http://schemas.microsoft.com/office/drawing/2014/main" id="{3B140478-05D0-DE60-6F85-24DBF85C2A94}"/>
              </a:ext>
            </a:extLst>
          </p:cNvPr>
          <p:cNvSpPr txBox="1"/>
          <p:nvPr/>
        </p:nvSpPr>
        <p:spPr>
          <a:xfrm>
            <a:off x="606950" y="2462699"/>
            <a:ext cx="2679122" cy="276999"/>
          </a:xfrm>
          <a:prstGeom prst="rect">
            <a:avLst/>
          </a:prstGeom>
          <a:noFill/>
        </p:spPr>
        <p:txBody>
          <a:bodyPr wrap="square" rtlCol="0">
            <a:spAutoFit/>
          </a:bodyPr>
          <a:lstStyle>
            <a:defPPr>
              <a:defRPr lang="en-US"/>
            </a:defPPr>
            <a:lvl1pPr>
              <a:defRPr>
                <a:latin typeface="Dreaming Outloud Pro" panose="03050502040302030504" pitchFamily="66" charset="0"/>
                <a:cs typeface="Dreaming Outloud Pro" panose="03050502040302030504" pitchFamily="66" charset="0"/>
              </a:defRPr>
            </a:lvl1pPr>
          </a:lstStyle>
          <a:p>
            <a:pPr algn="r"/>
            <a:r>
              <a:rPr lang="en-US" sz="1200" dirty="0"/>
              <a:t>Master Schedule LS3 Draft</a:t>
            </a:r>
            <a:endParaRPr lang="en-GB" sz="1200" dirty="0"/>
          </a:p>
        </p:txBody>
      </p:sp>
      <p:sp>
        <p:nvSpPr>
          <p:cNvPr id="183" name="TextBox 182">
            <a:extLst>
              <a:ext uri="{FF2B5EF4-FFF2-40B4-BE49-F238E27FC236}">
                <a16:creationId xmlns:a16="http://schemas.microsoft.com/office/drawing/2014/main" id="{8AB0B310-ECD2-F240-1023-B893908CBB33}"/>
              </a:ext>
            </a:extLst>
          </p:cNvPr>
          <p:cNvSpPr txBox="1"/>
          <p:nvPr/>
        </p:nvSpPr>
        <p:spPr>
          <a:xfrm>
            <a:off x="630961" y="5922554"/>
            <a:ext cx="1284582" cy="338554"/>
          </a:xfrm>
          <a:prstGeom prst="rect">
            <a:avLst/>
          </a:prstGeom>
          <a:noFill/>
        </p:spPr>
        <p:txBody>
          <a:bodyPr wrap="square" rtlCol="0">
            <a:spAutoFit/>
          </a:bodyPr>
          <a:lstStyle>
            <a:defPPr>
              <a:defRPr lang="en-US"/>
            </a:defPPr>
            <a:lvl1pPr>
              <a:defRPr>
                <a:latin typeface="Dreaming Outloud Pro" panose="03050502040302030504" pitchFamily="66" charset="0"/>
                <a:cs typeface="Dreaming Outloud Pro" panose="03050502040302030504" pitchFamily="66" charset="0"/>
              </a:defRPr>
            </a:lvl1pPr>
          </a:lstStyle>
          <a:p>
            <a:pPr algn="ctr"/>
            <a:r>
              <a:rPr lang="en-US" sz="1600" b="1" dirty="0">
                <a:solidFill>
                  <a:schemeClr val="bg1"/>
                </a:solidFill>
              </a:rPr>
              <a:t>EYETS 23-24</a:t>
            </a:r>
            <a:endParaRPr lang="en-GB" sz="1600" b="1" dirty="0">
              <a:solidFill>
                <a:schemeClr val="bg1"/>
              </a:solidFill>
            </a:endParaRPr>
          </a:p>
        </p:txBody>
      </p:sp>
      <p:sp>
        <p:nvSpPr>
          <p:cNvPr id="16" name="TextBox 15">
            <a:extLst>
              <a:ext uri="{FF2B5EF4-FFF2-40B4-BE49-F238E27FC236}">
                <a16:creationId xmlns:a16="http://schemas.microsoft.com/office/drawing/2014/main" id="{D2E7C930-FDD3-7E34-AFC9-20FF4BE651BE}"/>
              </a:ext>
            </a:extLst>
          </p:cNvPr>
          <p:cNvSpPr txBox="1"/>
          <p:nvPr/>
        </p:nvSpPr>
        <p:spPr>
          <a:xfrm>
            <a:off x="2486449" y="1834155"/>
            <a:ext cx="6413117" cy="276999"/>
          </a:xfrm>
          <a:prstGeom prst="rect">
            <a:avLst/>
          </a:prstGeom>
          <a:noFill/>
        </p:spPr>
        <p:txBody>
          <a:bodyPr wrap="square" rtlCol="0">
            <a:spAutoFit/>
          </a:bodyPr>
          <a:lstStyle>
            <a:defPPr>
              <a:defRPr lang="en-US"/>
            </a:defPPr>
            <a:lvl1pPr>
              <a:defRPr>
                <a:latin typeface="Dreaming Outloud Pro" panose="03050502040302030504" pitchFamily="66" charset="0"/>
                <a:cs typeface="Dreaming Outloud Pro" panose="03050502040302030504" pitchFamily="66" charset="0"/>
              </a:defRPr>
            </a:lvl1pPr>
          </a:lstStyle>
          <a:p>
            <a:r>
              <a:rPr lang="en-US" sz="1200" dirty="0"/>
              <a:t>Meetings with groups (EYETS feedback, EYETS24-25 activities and LS3 activities)</a:t>
            </a:r>
            <a:endParaRPr lang="en-GB" sz="1200" dirty="0"/>
          </a:p>
        </p:txBody>
      </p:sp>
      <p:sp>
        <p:nvSpPr>
          <p:cNvPr id="18" name="Diamond 17">
            <a:extLst>
              <a:ext uri="{FF2B5EF4-FFF2-40B4-BE49-F238E27FC236}">
                <a16:creationId xmlns:a16="http://schemas.microsoft.com/office/drawing/2014/main" id="{AE44631C-693D-FD53-4E2C-FDF108B0FFDD}"/>
              </a:ext>
            </a:extLst>
          </p:cNvPr>
          <p:cNvSpPr/>
          <p:nvPr/>
        </p:nvSpPr>
        <p:spPr>
          <a:xfrm>
            <a:off x="2398320" y="1869056"/>
            <a:ext cx="93858" cy="125258"/>
          </a:xfrm>
          <a:prstGeom prst="diamond">
            <a:avLst/>
          </a:prstGeom>
          <a:solidFill>
            <a:srgbClr val="80008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p>
        </p:txBody>
      </p:sp>
      <p:sp>
        <p:nvSpPr>
          <p:cNvPr id="26" name="Diamond 25">
            <a:extLst>
              <a:ext uri="{FF2B5EF4-FFF2-40B4-BE49-F238E27FC236}">
                <a16:creationId xmlns:a16="http://schemas.microsoft.com/office/drawing/2014/main" id="{1CED95D0-3918-AAF3-B254-A465D98F6AD8}"/>
              </a:ext>
            </a:extLst>
          </p:cNvPr>
          <p:cNvSpPr/>
          <p:nvPr/>
        </p:nvSpPr>
        <p:spPr>
          <a:xfrm>
            <a:off x="4078607" y="2991877"/>
            <a:ext cx="93858" cy="137784"/>
          </a:xfrm>
          <a:prstGeom prst="diamond">
            <a:avLst/>
          </a:prstGeom>
          <a:solidFill>
            <a:srgbClr val="80008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p>
        </p:txBody>
      </p:sp>
      <p:sp>
        <p:nvSpPr>
          <p:cNvPr id="34" name="TextBox 33">
            <a:extLst>
              <a:ext uri="{FF2B5EF4-FFF2-40B4-BE49-F238E27FC236}">
                <a16:creationId xmlns:a16="http://schemas.microsoft.com/office/drawing/2014/main" id="{B84B51EF-EC1F-B04D-7F6E-957CB2D36998}"/>
              </a:ext>
            </a:extLst>
          </p:cNvPr>
          <p:cNvSpPr txBox="1"/>
          <p:nvPr/>
        </p:nvSpPr>
        <p:spPr>
          <a:xfrm>
            <a:off x="4156984" y="2929233"/>
            <a:ext cx="2764251" cy="276999"/>
          </a:xfrm>
          <a:prstGeom prst="rect">
            <a:avLst/>
          </a:prstGeom>
          <a:noFill/>
        </p:spPr>
        <p:txBody>
          <a:bodyPr wrap="square" rtlCol="0">
            <a:spAutoFit/>
          </a:bodyPr>
          <a:lstStyle>
            <a:defPPr>
              <a:defRPr lang="en-US"/>
            </a:defPPr>
            <a:lvl1pPr>
              <a:defRPr>
                <a:latin typeface="Dreaming Outloud Pro" panose="03050502040302030504" pitchFamily="66" charset="0"/>
                <a:cs typeface="Dreaming Outloud Pro" panose="03050502040302030504" pitchFamily="66" charset="0"/>
              </a:defRPr>
            </a:lvl1pPr>
          </a:lstStyle>
          <a:p>
            <a:r>
              <a:rPr lang="en-US" sz="1200" dirty="0"/>
              <a:t>LS3 Baseline draft 1</a:t>
            </a:r>
            <a:r>
              <a:rPr lang="en-US" sz="1200" baseline="30000" dirty="0"/>
              <a:t>st</a:t>
            </a:r>
            <a:r>
              <a:rPr lang="en-US" sz="1200" dirty="0"/>
              <a:t> version</a:t>
            </a:r>
            <a:endParaRPr lang="en-GB" sz="1200" dirty="0"/>
          </a:p>
        </p:txBody>
      </p:sp>
      <p:sp>
        <p:nvSpPr>
          <p:cNvPr id="40" name="Diamond 39">
            <a:extLst>
              <a:ext uri="{FF2B5EF4-FFF2-40B4-BE49-F238E27FC236}">
                <a16:creationId xmlns:a16="http://schemas.microsoft.com/office/drawing/2014/main" id="{E0C9448C-3BDD-D310-85D8-CB0FE6094CC5}"/>
              </a:ext>
            </a:extLst>
          </p:cNvPr>
          <p:cNvSpPr/>
          <p:nvPr/>
        </p:nvSpPr>
        <p:spPr>
          <a:xfrm>
            <a:off x="6003395" y="3159020"/>
            <a:ext cx="93858" cy="137784"/>
          </a:xfrm>
          <a:prstGeom prst="diamond">
            <a:avLst/>
          </a:prstGeom>
          <a:solidFill>
            <a:srgbClr val="80008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p>
        </p:txBody>
      </p:sp>
      <p:sp>
        <p:nvSpPr>
          <p:cNvPr id="41" name="TextBox 40">
            <a:extLst>
              <a:ext uri="{FF2B5EF4-FFF2-40B4-BE49-F238E27FC236}">
                <a16:creationId xmlns:a16="http://schemas.microsoft.com/office/drawing/2014/main" id="{6AD67414-620A-B8F6-2B9D-27FC23044E04}"/>
              </a:ext>
            </a:extLst>
          </p:cNvPr>
          <p:cNvSpPr txBox="1"/>
          <p:nvPr/>
        </p:nvSpPr>
        <p:spPr>
          <a:xfrm>
            <a:off x="6087825" y="3112496"/>
            <a:ext cx="2142777" cy="276999"/>
          </a:xfrm>
          <a:prstGeom prst="rect">
            <a:avLst/>
          </a:prstGeom>
          <a:noFill/>
        </p:spPr>
        <p:txBody>
          <a:bodyPr wrap="square" rtlCol="0">
            <a:spAutoFit/>
          </a:bodyPr>
          <a:lstStyle>
            <a:defPPr>
              <a:defRPr lang="en-US"/>
            </a:defPPr>
            <a:lvl1pPr>
              <a:defRPr>
                <a:latin typeface="Dreaming Outloud Pro" panose="03050502040302030504" pitchFamily="66" charset="0"/>
                <a:cs typeface="Dreaming Outloud Pro" panose="03050502040302030504" pitchFamily="66" charset="0"/>
              </a:defRPr>
            </a:lvl1pPr>
          </a:lstStyle>
          <a:p>
            <a:r>
              <a:rPr lang="en-US" sz="1200" dirty="0"/>
              <a:t>LS3 Work Packages Analysis</a:t>
            </a:r>
            <a:endParaRPr lang="en-GB" sz="1200" dirty="0"/>
          </a:p>
        </p:txBody>
      </p:sp>
      <p:cxnSp>
        <p:nvCxnSpPr>
          <p:cNvPr id="8" name="Straight Connector 7">
            <a:extLst>
              <a:ext uri="{FF2B5EF4-FFF2-40B4-BE49-F238E27FC236}">
                <a16:creationId xmlns:a16="http://schemas.microsoft.com/office/drawing/2014/main" id="{0ED0DDE0-F7BB-A13E-2B7A-CA6F122CB4CB}"/>
              </a:ext>
            </a:extLst>
          </p:cNvPr>
          <p:cNvCxnSpPr>
            <a:cxnSpLocks/>
          </p:cNvCxnSpPr>
          <p:nvPr/>
        </p:nvCxnSpPr>
        <p:spPr>
          <a:xfrm>
            <a:off x="4680466" y="5629444"/>
            <a:ext cx="1197124" cy="0"/>
          </a:xfrm>
          <a:prstGeom prst="line">
            <a:avLst/>
          </a:prstGeom>
          <a:ln w="1524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6C78D962-64BC-DC53-A284-E43A73064A9D}"/>
              </a:ext>
            </a:extLst>
          </p:cNvPr>
          <p:cNvSpPr txBox="1"/>
          <p:nvPr/>
        </p:nvSpPr>
        <p:spPr>
          <a:xfrm>
            <a:off x="5873808" y="5525568"/>
            <a:ext cx="2496026" cy="246221"/>
          </a:xfrm>
          <a:prstGeom prst="rect">
            <a:avLst/>
          </a:prstGeom>
          <a:noFill/>
        </p:spPr>
        <p:txBody>
          <a:bodyPr wrap="square" rtlCol="0">
            <a:spAutoFit/>
          </a:bodyPr>
          <a:lstStyle>
            <a:defPPr>
              <a:defRPr lang="en-US"/>
            </a:defPPr>
            <a:lvl1pPr>
              <a:defRPr>
                <a:latin typeface="Dreaming Outloud Pro" panose="03050502040302030504" pitchFamily="66" charset="0"/>
                <a:cs typeface="Dreaming Outloud Pro" panose="03050502040302030504" pitchFamily="66" charset="0"/>
              </a:defRPr>
            </a:lvl1pPr>
          </a:lstStyle>
          <a:p>
            <a:r>
              <a:rPr lang="en-US" sz="1000" dirty="0"/>
              <a:t>EYETS 24-25 coordination</a:t>
            </a:r>
            <a:endParaRPr lang="en-GB" sz="1000" dirty="0"/>
          </a:p>
        </p:txBody>
      </p:sp>
      <p:sp>
        <p:nvSpPr>
          <p:cNvPr id="27" name="TextBox 26">
            <a:extLst>
              <a:ext uri="{FF2B5EF4-FFF2-40B4-BE49-F238E27FC236}">
                <a16:creationId xmlns:a16="http://schemas.microsoft.com/office/drawing/2014/main" id="{223753D8-9F5C-4009-5A08-E8E0FAE663E0}"/>
              </a:ext>
            </a:extLst>
          </p:cNvPr>
          <p:cNvSpPr txBox="1"/>
          <p:nvPr/>
        </p:nvSpPr>
        <p:spPr>
          <a:xfrm>
            <a:off x="7333362" y="3429000"/>
            <a:ext cx="3443158" cy="276999"/>
          </a:xfrm>
          <a:prstGeom prst="rect">
            <a:avLst/>
          </a:prstGeom>
          <a:noFill/>
        </p:spPr>
        <p:txBody>
          <a:bodyPr wrap="square" rtlCol="0">
            <a:spAutoFit/>
          </a:bodyPr>
          <a:lstStyle>
            <a:defPPr>
              <a:defRPr lang="en-US"/>
            </a:defPPr>
            <a:lvl1pPr>
              <a:defRPr>
                <a:latin typeface="Dreaming Outloud Pro" panose="03050502040302030504" pitchFamily="66" charset="0"/>
                <a:cs typeface="Dreaming Outloud Pro" panose="03050502040302030504" pitchFamily="66" charset="0"/>
              </a:defRPr>
            </a:lvl1pPr>
          </a:lstStyle>
          <a:p>
            <a:r>
              <a:rPr lang="en-US" sz="1200" dirty="0"/>
              <a:t>LS3 Integration studies completed</a:t>
            </a:r>
            <a:endParaRPr lang="en-GB" sz="1200" dirty="0"/>
          </a:p>
        </p:txBody>
      </p:sp>
      <p:sp>
        <p:nvSpPr>
          <p:cNvPr id="35" name="Diamond 34">
            <a:extLst>
              <a:ext uri="{FF2B5EF4-FFF2-40B4-BE49-F238E27FC236}">
                <a16:creationId xmlns:a16="http://schemas.microsoft.com/office/drawing/2014/main" id="{F1E1468F-0E76-16DF-5A61-0B2F2EE6C97A}"/>
              </a:ext>
            </a:extLst>
          </p:cNvPr>
          <p:cNvSpPr/>
          <p:nvPr/>
        </p:nvSpPr>
        <p:spPr>
          <a:xfrm>
            <a:off x="7274255" y="3479549"/>
            <a:ext cx="93858" cy="137784"/>
          </a:xfrm>
          <a:prstGeom prst="diamond">
            <a:avLst/>
          </a:prstGeom>
          <a:solidFill>
            <a:srgbClr val="80008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p>
        </p:txBody>
      </p:sp>
      <p:sp>
        <p:nvSpPr>
          <p:cNvPr id="44" name="Rectangle: Rounded Corners 43">
            <a:extLst>
              <a:ext uri="{FF2B5EF4-FFF2-40B4-BE49-F238E27FC236}">
                <a16:creationId xmlns:a16="http://schemas.microsoft.com/office/drawing/2014/main" id="{360A00C7-52A3-F9E5-E63F-522A118DBEE8}"/>
              </a:ext>
            </a:extLst>
          </p:cNvPr>
          <p:cNvSpPr/>
          <p:nvPr/>
        </p:nvSpPr>
        <p:spPr>
          <a:xfrm>
            <a:off x="3435000" y="2344739"/>
            <a:ext cx="942655" cy="580205"/>
          </a:xfrm>
          <a:prstGeom prst="roundRect">
            <a:avLst/>
          </a:prstGeom>
          <a:solidFill>
            <a:srgbClr val="00B050">
              <a:alpha val="4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rgbClr val="FF0000"/>
                </a:solidFill>
                <a:latin typeface="Dreaming Outloud Pro" panose="03050502040302030504" pitchFamily="66" charset="0"/>
                <a:cs typeface="Dreaming Outloud Pro" panose="03050502040302030504" pitchFamily="66" charset="0"/>
              </a:rPr>
              <a:t>LS3 Readiness Review</a:t>
            </a:r>
            <a:endParaRPr lang="en-GB" sz="1200" dirty="0">
              <a:solidFill>
                <a:srgbClr val="FF0000"/>
              </a:solidFill>
              <a:latin typeface="Dreaming Outloud Pro" panose="03050502040302030504" pitchFamily="66" charset="0"/>
              <a:cs typeface="Dreaming Outloud Pro" panose="03050502040302030504" pitchFamily="66" charset="0"/>
            </a:endParaRPr>
          </a:p>
        </p:txBody>
      </p:sp>
      <p:sp>
        <p:nvSpPr>
          <p:cNvPr id="45" name="TextBox 44">
            <a:extLst>
              <a:ext uri="{FF2B5EF4-FFF2-40B4-BE49-F238E27FC236}">
                <a16:creationId xmlns:a16="http://schemas.microsoft.com/office/drawing/2014/main" id="{4A9AE763-C94C-447F-C9F6-01D725A54D8E}"/>
              </a:ext>
            </a:extLst>
          </p:cNvPr>
          <p:cNvSpPr txBox="1"/>
          <p:nvPr/>
        </p:nvSpPr>
        <p:spPr>
          <a:xfrm>
            <a:off x="4631781" y="5891754"/>
            <a:ext cx="1284582" cy="338554"/>
          </a:xfrm>
          <a:prstGeom prst="rect">
            <a:avLst/>
          </a:prstGeom>
          <a:noFill/>
        </p:spPr>
        <p:txBody>
          <a:bodyPr wrap="square" rtlCol="0">
            <a:spAutoFit/>
          </a:bodyPr>
          <a:lstStyle>
            <a:defPPr>
              <a:defRPr lang="en-US"/>
            </a:defPPr>
            <a:lvl1pPr>
              <a:defRPr>
                <a:latin typeface="Dreaming Outloud Pro" panose="03050502040302030504" pitchFamily="66" charset="0"/>
                <a:cs typeface="Dreaming Outloud Pro" panose="03050502040302030504" pitchFamily="66" charset="0"/>
              </a:defRPr>
            </a:lvl1pPr>
          </a:lstStyle>
          <a:p>
            <a:pPr algn="ctr"/>
            <a:r>
              <a:rPr lang="en-US" sz="1600" b="1" dirty="0">
                <a:solidFill>
                  <a:schemeClr val="bg1"/>
                </a:solidFill>
              </a:rPr>
              <a:t>EYETS 24-25</a:t>
            </a:r>
            <a:endParaRPr lang="en-GB" sz="1600" b="1" dirty="0">
              <a:solidFill>
                <a:schemeClr val="bg1"/>
              </a:solidFill>
            </a:endParaRPr>
          </a:p>
        </p:txBody>
      </p:sp>
      <p:sp>
        <p:nvSpPr>
          <p:cNvPr id="46" name="TextBox 45">
            <a:extLst>
              <a:ext uri="{FF2B5EF4-FFF2-40B4-BE49-F238E27FC236}">
                <a16:creationId xmlns:a16="http://schemas.microsoft.com/office/drawing/2014/main" id="{7D992D5C-CBA2-B4BD-4EEE-0E729A3F216D}"/>
              </a:ext>
            </a:extLst>
          </p:cNvPr>
          <p:cNvSpPr txBox="1"/>
          <p:nvPr/>
        </p:nvSpPr>
        <p:spPr>
          <a:xfrm>
            <a:off x="9526322" y="5877091"/>
            <a:ext cx="1284582" cy="338554"/>
          </a:xfrm>
          <a:prstGeom prst="rect">
            <a:avLst/>
          </a:prstGeom>
          <a:noFill/>
        </p:spPr>
        <p:txBody>
          <a:bodyPr wrap="square" rtlCol="0">
            <a:spAutoFit/>
          </a:bodyPr>
          <a:lstStyle>
            <a:defPPr>
              <a:defRPr lang="en-US"/>
            </a:defPPr>
            <a:lvl1pPr>
              <a:defRPr>
                <a:latin typeface="Dreaming Outloud Pro" panose="03050502040302030504" pitchFamily="66" charset="0"/>
                <a:cs typeface="Dreaming Outloud Pro" panose="03050502040302030504" pitchFamily="66" charset="0"/>
              </a:defRPr>
            </a:lvl1pPr>
          </a:lstStyle>
          <a:p>
            <a:pPr algn="ctr"/>
            <a:r>
              <a:rPr lang="en-US" sz="1600" b="1" dirty="0">
                <a:solidFill>
                  <a:schemeClr val="bg1"/>
                </a:solidFill>
              </a:rPr>
              <a:t>LS3</a:t>
            </a:r>
            <a:endParaRPr lang="en-GB" sz="1600" b="1" dirty="0">
              <a:solidFill>
                <a:schemeClr val="bg1"/>
              </a:solidFill>
            </a:endParaRPr>
          </a:p>
        </p:txBody>
      </p:sp>
      <p:sp>
        <p:nvSpPr>
          <p:cNvPr id="4" name="Diamond 3">
            <a:extLst>
              <a:ext uri="{FF2B5EF4-FFF2-40B4-BE49-F238E27FC236}">
                <a16:creationId xmlns:a16="http://schemas.microsoft.com/office/drawing/2014/main" id="{E8B81F53-7D12-0E9B-0AB7-CD6D6FB85E64}"/>
              </a:ext>
            </a:extLst>
          </p:cNvPr>
          <p:cNvSpPr/>
          <p:nvPr/>
        </p:nvSpPr>
        <p:spPr>
          <a:xfrm>
            <a:off x="3271459" y="5151444"/>
            <a:ext cx="93858" cy="137784"/>
          </a:xfrm>
          <a:prstGeom prst="diamond">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p>
        </p:txBody>
      </p:sp>
      <p:sp>
        <p:nvSpPr>
          <p:cNvPr id="7" name="TextBox 6">
            <a:extLst>
              <a:ext uri="{FF2B5EF4-FFF2-40B4-BE49-F238E27FC236}">
                <a16:creationId xmlns:a16="http://schemas.microsoft.com/office/drawing/2014/main" id="{9982E5FF-6953-9424-4ADD-34EB872A067D}"/>
              </a:ext>
            </a:extLst>
          </p:cNvPr>
          <p:cNvSpPr txBox="1"/>
          <p:nvPr/>
        </p:nvSpPr>
        <p:spPr>
          <a:xfrm>
            <a:off x="4129427" y="4379365"/>
            <a:ext cx="2751224" cy="276999"/>
          </a:xfrm>
          <a:prstGeom prst="rect">
            <a:avLst/>
          </a:prstGeom>
          <a:noFill/>
        </p:spPr>
        <p:txBody>
          <a:bodyPr wrap="square" rtlCol="0">
            <a:spAutoFit/>
          </a:bodyPr>
          <a:lstStyle>
            <a:defPPr>
              <a:defRPr lang="en-US"/>
            </a:defPPr>
            <a:lvl1pPr>
              <a:defRPr>
                <a:latin typeface="Dreaming Outloud Pro" panose="03050502040302030504" pitchFamily="66" charset="0"/>
                <a:cs typeface="Dreaming Outloud Pro" panose="03050502040302030504" pitchFamily="66" charset="0"/>
              </a:defRPr>
            </a:lvl1pPr>
          </a:lstStyle>
          <a:p>
            <a:r>
              <a:rPr lang="en-US" sz="1200" dirty="0"/>
              <a:t>Last EYETS24-25 ECR approved</a:t>
            </a:r>
            <a:endParaRPr lang="en-GB" sz="1200" dirty="0"/>
          </a:p>
        </p:txBody>
      </p:sp>
      <p:sp>
        <p:nvSpPr>
          <p:cNvPr id="15" name="Diamond 14">
            <a:extLst>
              <a:ext uri="{FF2B5EF4-FFF2-40B4-BE49-F238E27FC236}">
                <a16:creationId xmlns:a16="http://schemas.microsoft.com/office/drawing/2014/main" id="{23D3A477-100D-F908-B486-7B8A33AA82E0}"/>
              </a:ext>
            </a:extLst>
          </p:cNvPr>
          <p:cNvSpPr/>
          <p:nvPr/>
        </p:nvSpPr>
        <p:spPr>
          <a:xfrm>
            <a:off x="4043471" y="4429914"/>
            <a:ext cx="93858" cy="137784"/>
          </a:xfrm>
          <a:prstGeom prst="diamond">
            <a:avLst/>
          </a:prstGeom>
          <a:solidFill>
            <a:srgbClr val="80008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p>
        </p:txBody>
      </p:sp>
      <p:sp>
        <p:nvSpPr>
          <p:cNvPr id="17" name="TextBox 16">
            <a:extLst>
              <a:ext uri="{FF2B5EF4-FFF2-40B4-BE49-F238E27FC236}">
                <a16:creationId xmlns:a16="http://schemas.microsoft.com/office/drawing/2014/main" id="{47DA37B5-E0CA-86E1-DD59-FFD93C3B223C}"/>
              </a:ext>
            </a:extLst>
          </p:cNvPr>
          <p:cNvSpPr txBox="1"/>
          <p:nvPr/>
        </p:nvSpPr>
        <p:spPr>
          <a:xfrm>
            <a:off x="4130555" y="4163341"/>
            <a:ext cx="2951283" cy="276999"/>
          </a:xfrm>
          <a:prstGeom prst="rect">
            <a:avLst/>
          </a:prstGeom>
          <a:noFill/>
        </p:spPr>
        <p:txBody>
          <a:bodyPr wrap="square" rtlCol="0">
            <a:spAutoFit/>
          </a:bodyPr>
          <a:lstStyle>
            <a:defPPr>
              <a:defRPr lang="en-US"/>
            </a:defPPr>
            <a:lvl1pPr>
              <a:defRPr>
                <a:latin typeface="Dreaming Outloud Pro" panose="03050502040302030504" pitchFamily="66" charset="0"/>
                <a:cs typeface="Dreaming Outloud Pro" panose="03050502040302030504" pitchFamily="66" charset="0"/>
              </a:defRPr>
            </a:lvl1pPr>
          </a:lstStyle>
          <a:p>
            <a:r>
              <a:rPr lang="en-US" sz="1200" dirty="0"/>
              <a:t>EYETS24-25 Integration studies completed</a:t>
            </a:r>
            <a:endParaRPr lang="en-GB" sz="1200" dirty="0"/>
          </a:p>
        </p:txBody>
      </p:sp>
      <p:sp>
        <p:nvSpPr>
          <p:cNvPr id="19" name="Diamond 18">
            <a:extLst>
              <a:ext uri="{FF2B5EF4-FFF2-40B4-BE49-F238E27FC236}">
                <a16:creationId xmlns:a16="http://schemas.microsoft.com/office/drawing/2014/main" id="{D5E61CC8-C1AB-D41A-FA5E-8025508170F1}"/>
              </a:ext>
            </a:extLst>
          </p:cNvPr>
          <p:cNvSpPr/>
          <p:nvPr/>
        </p:nvSpPr>
        <p:spPr>
          <a:xfrm>
            <a:off x="4044598" y="4213890"/>
            <a:ext cx="93858" cy="137784"/>
          </a:xfrm>
          <a:prstGeom prst="diamond">
            <a:avLst/>
          </a:prstGeom>
          <a:solidFill>
            <a:srgbClr val="80008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p>
        </p:txBody>
      </p:sp>
      <p:sp>
        <p:nvSpPr>
          <p:cNvPr id="20" name="TextBox 19">
            <a:extLst>
              <a:ext uri="{FF2B5EF4-FFF2-40B4-BE49-F238E27FC236}">
                <a16:creationId xmlns:a16="http://schemas.microsoft.com/office/drawing/2014/main" id="{5F3F0750-3DDB-CFF8-A912-38C0229D37A8}"/>
              </a:ext>
            </a:extLst>
          </p:cNvPr>
          <p:cNvSpPr txBox="1"/>
          <p:nvPr/>
        </p:nvSpPr>
        <p:spPr>
          <a:xfrm>
            <a:off x="4281387" y="5301208"/>
            <a:ext cx="2724839" cy="246221"/>
          </a:xfrm>
          <a:prstGeom prst="rect">
            <a:avLst/>
          </a:prstGeom>
          <a:noFill/>
        </p:spPr>
        <p:txBody>
          <a:bodyPr wrap="square" rtlCol="0">
            <a:spAutoFit/>
          </a:bodyPr>
          <a:lstStyle>
            <a:defPPr>
              <a:defRPr lang="en-US"/>
            </a:defPPr>
            <a:lvl1pPr>
              <a:defRPr>
                <a:latin typeface="Dreaming Outloud Pro" panose="03050502040302030504" pitchFamily="66" charset="0"/>
                <a:cs typeface="Dreaming Outloud Pro" panose="03050502040302030504" pitchFamily="66" charset="0"/>
              </a:defRPr>
            </a:lvl1pPr>
          </a:lstStyle>
          <a:p>
            <a:r>
              <a:rPr lang="en-US" sz="1000" dirty="0"/>
              <a:t>EYETS24-25 Baseline for approval</a:t>
            </a:r>
            <a:endParaRPr lang="en-GB" sz="1000" dirty="0"/>
          </a:p>
        </p:txBody>
      </p:sp>
      <p:sp>
        <p:nvSpPr>
          <p:cNvPr id="21" name="Diamond 20">
            <a:extLst>
              <a:ext uri="{FF2B5EF4-FFF2-40B4-BE49-F238E27FC236}">
                <a16:creationId xmlns:a16="http://schemas.microsoft.com/office/drawing/2014/main" id="{FA12CBA3-6DF6-976C-404B-5D0FD072C674}"/>
              </a:ext>
            </a:extLst>
          </p:cNvPr>
          <p:cNvSpPr/>
          <p:nvPr/>
        </p:nvSpPr>
        <p:spPr>
          <a:xfrm>
            <a:off x="4232347" y="5337811"/>
            <a:ext cx="93858" cy="137784"/>
          </a:xfrm>
          <a:prstGeom prst="diamond">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p>
        </p:txBody>
      </p:sp>
      <p:sp>
        <p:nvSpPr>
          <p:cNvPr id="2" name="TextBox 1">
            <a:extLst>
              <a:ext uri="{FF2B5EF4-FFF2-40B4-BE49-F238E27FC236}">
                <a16:creationId xmlns:a16="http://schemas.microsoft.com/office/drawing/2014/main" id="{7E720A53-881E-7D85-6631-0CDC99025E63}"/>
              </a:ext>
            </a:extLst>
          </p:cNvPr>
          <p:cNvSpPr txBox="1"/>
          <p:nvPr/>
        </p:nvSpPr>
        <p:spPr>
          <a:xfrm>
            <a:off x="1933484" y="3595675"/>
            <a:ext cx="1895453" cy="276999"/>
          </a:xfrm>
          <a:prstGeom prst="rect">
            <a:avLst/>
          </a:prstGeom>
          <a:noFill/>
        </p:spPr>
        <p:txBody>
          <a:bodyPr wrap="square" rtlCol="0">
            <a:spAutoFit/>
          </a:bodyPr>
          <a:lstStyle>
            <a:defPPr>
              <a:defRPr lang="en-US"/>
            </a:defPPr>
            <a:lvl1pPr>
              <a:defRPr>
                <a:latin typeface="Dreaming Outloud Pro" panose="03050502040302030504" pitchFamily="66" charset="0"/>
                <a:cs typeface="Dreaming Outloud Pro" panose="03050502040302030504" pitchFamily="66" charset="0"/>
              </a:defRPr>
            </a:lvl1pPr>
          </a:lstStyle>
          <a:p>
            <a:r>
              <a:rPr lang="en-US" sz="1200" dirty="0"/>
              <a:t>Start LS3 ECR submission</a:t>
            </a:r>
            <a:endParaRPr lang="en-GB" sz="1200" dirty="0"/>
          </a:p>
        </p:txBody>
      </p:sp>
      <p:sp>
        <p:nvSpPr>
          <p:cNvPr id="3" name="Diamond 2">
            <a:extLst>
              <a:ext uri="{FF2B5EF4-FFF2-40B4-BE49-F238E27FC236}">
                <a16:creationId xmlns:a16="http://schemas.microsoft.com/office/drawing/2014/main" id="{C46BAD52-37E6-AE17-4B06-34E2D4732464}"/>
              </a:ext>
            </a:extLst>
          </p:cNvPr>
          <p:cNvSpPr/>
          <p:nvPr/>
        </p:nvSpPr>
        <p:spPr>
          <a:xfrm>
            <a:off x="1847528" y="3646224"/>
            <a:ext cx="93858" cy="137784"/>
          </a:xfrm>
          <a:prstGeom prst="diamond">
            <a:avLst/>
          </a:prstGeom>
          <a:solidFill>
            <a:srgbClr val="80008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p>
        </p:txBody>
      </p:sp>
      <p:sp>
        <p:nvSpPr>
          <p:cNvPr id="5" name="TextBox 4">
            <a:extLst>
              <a:ext uri="{FF2B5EF4-FFF2-40B4-BE49-F238E27FC236}">
                <a16:creationId xmlns:a16="http://schemas.microsoft.com/office/drawing/2014/main" id="{90C803E6-7B6D-B99A-3D66-0878CE597D40}"/>
              </a:ext>
            </a:extLst>
          </p:cNvPr>
          <p:cNvSpPr txBox="1"/>
          <p:nvPr/>
        </p:nvSpPr>
        <p:spPr>
          <a:xfrm>
            <a:off x="4125536" y="4592161"/>
            <a:ext cx="2751224" cy="276999"/>
          </a:xfrm>
          <a:prstGeom prst="rect">
            <a:avLst/>
          </a:prstGeom>
          <a:noFill/>
        </p:spPr>
        <p:txBody>
          <a:bodyPr wrap="square" rtlCol="0">
            <a:spAutoFit/>
          </a:bodyPr>
          <a:lstStyle>
            <a:defPPr>
              <a:defRPr lang="en-US"/>
            </a:defPPr>
            <a:lvl1pPr>
              <a:defRPr>
                <a:latin typeface="Dreaming Outloud Pro" panose="03050502040302030504" pitchFamily="66" charset="0"/>
                <a:cs typeface="Dreaming Outloud Pro" panose="03050502040302030504" pitchFamily="66" charset="0"/>
              </a:defRPr>
            </a:lvl1pPr>
          </a:lstStyle>
          <a:p>
            <a:r>
              <a:rPr lang="en-US" sz="1200" dirty="0"/>
              <a:t>Last EYETS24-25 IST approved</a:t>
            </a:r>
            <a:endParaRPr lang="en-GB" sz="1200" dirty="0"/>
          </a:p>
        </p:txBody>
      </p:sp>
      <p:sp>
        <p:nvSpPr>
          <p:cNvPr id="11" name="Diamond 10">
            <a:extLst>
              <a:ext uri="{FF2B5EF4-FFF2-40B4-BE49-F238E27FC236}">
                <a16:creationId xmlns:a16="http://schemas.microsoft.com/office/drawing/2014/main" id="{A01A14DA-BC57-9C80-CA32-49BF9CF89EA7}"/>
              </a:ext>
            </a:extLst>
          </p:cNvPr>
          <p:cNvSpPr/>
          <p:nvPr/>
        </p:nvSpPr>
        <p:spPr>
          <a:xfrm>
            <a:off x="4049300" y="4638519"/>
            <a:ext cx="93858" cy="137784"/>
          </a:xfrm>
          <a:prstGeom prst="diamond">
            <a:avLst/>
          </a:prstGeom>
          <a:solidFill>
            <a:srgbClr val="80008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p>
        </p:txBody>
      </p:sp>
      <p:sp>
        <p:nvSpPr>
          <p:cNvPr id="12" name="TextBox 11">
            <a:extLst>
              <a:ext uri="{FF2B5EF4-FFF2-40B4-BE49-F238E27FC236}">
                <a16:creationId xmlns:a16="http://schemas.microsoft.com/office/drawing/2014/main" id="{53C7B0F9-5D64-A132-BDC8-DECF2DF3DBFC}"/>
              </a:ext>
            </a:extLst>
          </p:cNvPr>
          <p:cNvSpPr txBox="1"/>
          <p:nvPr/>
        </p:nvSpPr>
        <p:spPr>
          <a:xfrm>
            <a:off x="1933484" y="3811699"/>
            <a:ext cx="1895453" cy="276999"/>
          </a:xfrm>
          <a:prstGeom prst="rect">
            <a:avLst/>
          </a:prstGeom>
          <a:noFill/>
        </p:spPr>
        <p:txBody>
          <a:bodyPr wrap="square" rtlCol="0">
            <a:spAutoFit/>
          </a:bodyPr>
          <a:lstStyle>
            <a:defPPr>
              <a:defRPr lang="en-US"/>
            </a:defPPr>
            <a:lvl1pPr>
              <a:defRPr>
                <a:latin typeface="Dreaming Outloud Pro" panose="03050502040302030504" pitchFamily="66" charset="0"/>
                <a:cs typeface="Dreaming Outloud Pro" panose="03050502040302030504" pitchFamily="66" charset="0"/>
              </a:defRPr>
            </a:lvl1pPr>
          </a:lstStyle>
          <a:p>
            <a:r>
              <a:rPr lang="en-US" sz="1200" dirty="0"/>
              <a:t>Start LS3 IST submission</a:t>
            </a:r>
            <a:endParaRPr lang="en-GB" sz="1200" dirty="0"/>
          </a:p>
        </p:txBody>
      </p:sp>
      <p:sp>
        <p:nvSpPr>
          <p:cNvPr id="13" name="Diamond 12">
            <a:extLst>
              <a:ext uri="{FF2B5EF4-FFF2-40B4-BE49-F238E27FC236}">
                <a16:creationId xmlns:a16="http://schemas.microsoft.com/office/drawing/2014/main" id="{0B29504A-D918-4253-4FCC-C625E17BB309}"/>
              </a:ext>
            </a:extLst>
          </p:cNvPr>
          <p:cNvSpPr/>
          <p:nvPr/>
        </p:nvSpPr>
        <p:spPr>
          <a:xfrm>
            <a:off x="1847528" y="3862248"/>
            <a:ext cx="93858" cy="137784"/>
          </a:xfrm>
          <a:prstGeom prst="diamond">
            <a:avLst/>
          </a:prstGeom>
          <a:solidFill>
            <a:srgbClr val="80008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p>
        </p:txBody>
      </p:sp>
      <p:sp>
        <p:nvSpPr>
          <p:cNvPr id="22" name="TextBox 21">
            <a:extLst>
              <a:ext uri="{FF2B5EF4-FFF2-40B4-BE49-F238E27FC236}">
                <a16:creationId xmlns:a16="http://schemas.microsoft.com/office/drawing/2014/main" id="{CE62CD3C-93C7-592F-29DF-95C1EB7323F1}"/>
              </a:ext>
            </a:extLst>
          </p:cNvPr>
          <p:cNvSpPr txBox="1"/>
          <p:nvPr/>
        </p:nvSpPr>
        <p:spPr>
          <a:xfrm>
            <a:off x="8057468" y="3872081"/>
            <a:ext cx="2578339" cy="276999"/>
          </a:xfrm>
          <a:prstGeom prst="rect">
            <a:avLst/>
          </a:prstGeom>
          <a:noFill/>
        </p:spPr>
        <p:txBody>
          <a:bodyPr wrap="square" rtlCol="0">
            <a:spAutoFit/>
          </a:bodyPr>
          <a:lstStyle>
            <a:defPPr>
              <a:defRPr lang="en-US"/>
            </a:defPPr>
            <a:lvl1pPr>
              <a:defRPr>
                <a:latin typeface="Dreaming Outloud Pro" panose="03050502040302030504" pitchFamily="66" charset="0"/>
                <a:cs typeface="Dreaming Outloud Pro" panose="03050502040302030504" pitchFamily="66" charset="0"/>
              </a:defRPr>
            </a:lvl1pPr>
          </a:lstStyle>
          <a:p>
            <a:r>
              <a:rPr lang="en-US" sz="1200" dirty="0"/>
              <a:t>Last LS3 IST approved</a:t>
            </a:r>
            <a:endParaRPr lang="en-GB" sz="1200" dirty="0"/>
          </a:p>
        </p:txBody>
      </p:sp>
      <p:sp>
        <p:nvSpPr>
          <p:cNvPr id="23" name="Diamond 22">
            <a:extLst>
              <a:ext uri="{FF2B5EF4-FFF2-40B4-BE49-F238E27FC236}">
                <a16:creationId xmlns:a16="http://schemas.microsoft.com/office/drawing/2014/main" id="{6DA21F56-F845-BD57-7292-21C5BB7979FB}"/>
              </a:ext>
            </a:extLst>
          </p:cNvPr>
          <p:cNvSpPr/>
          <p:nvPr/>
        </p:nvSpPr>
        <p:spPr>
          <a:xfrm>
            <a:off x="8018366" y="3939288"/>
            <a:ext cx="93858" cy="137784"/>
          </a:xfrm>
          <a:prstGeom prst="diamond">
            <a:avLst/>
          </a:prstGeom>
          <a:solidFill>
            <a:srgbClr val="80008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p>
        </p:txBody>
      </p:sp>
      <p:sp>
        <p:nvSpPr>
          <p:cNvPr id="25" name="Rectangle 24">
            <a:extLst>
              <a:ext uri="{FF2B5EF4-FFF2-40B4-BE49-F238E27FC236}">
                <a16:creationId xmlns:a16="http://schemas.microsoft.com/office/drawing/2014/main" id="{4761ED08-3E13-45A0-F873-4EB8F21D1746}"/>
              </a:ext>
            </a:extLst>
          </p:cNvPr>
          <p:cNvSpPr/>
          <p:nvPr/>
        </p:nvSpPr>
        <p:spPr>
          <a:xfrm>
            <a:off x="693619" y="3326841"/>
            <a:ext cx="8104413" cy="145774"/>
          </a:xfrm>
          <a:prstGeom prst="rect">
            <a:avLst/>
          </a:prstGeom>
          <a:solidFill>
            <a:srgbClr val="00B0F0">
              <a:alpha val="20000"/>
            </a:srgbClr>
          </a:solidFill>
          <a:ln>
            <a:solidFill>
              <a:srgbClr val="0070C0"/>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lIns="72000" tIns="0" rIns="0" bIns="0" rtlCol="0" anchor="ctr"/>
          <a:lstStyle/>
          <a:p>
            <a:r>
              <a:rPr lang="fr-CH" sz="700" b="1" dirty="0">
                <a:solidFill>
                  <a:srgbClr val="0070C0"/>
                </a:solidFill>
              </a:rPr>
              <a:t>INTEGRATION STUDIES FOR LS3</a:t>
            </a:r>
            <a:endParaRPr lang="en-GB" sz="700" b="1" dirty="0">
              <a:solidFill>
                <a:srgbClr val="0070C0"/>
              </a:solidFill>
            </a:endParaRPr>
          </a:p>
        </p:txBody>
      </p:sp>
      <p:sp>
        <p:nvSpPr>
          <p:cNvPr id="31" name="Rectangle 30">
            <a:extLst>
              <a:ext uri="{FF2B5EF4-FFF2-40B4-BE49-F238E27FC236}">
                <a16:creationId xmlns:a16="http://schemas.microsoft.com/office/drawing/2014/main" id="{5B57AD53-4CF4-3A5A-9F31-53AFEAFA4DDD}"/>
              </a:ext>
            </a:extLst>
          </p:cNvPr>
          <p:cNvSpPr/>
          <p:nvPr/>
        </p:nvSpPr>
        <p:spPr>
          <a:xfrm>
            <a:off x="8798031" y="3325243"/>
            <a:ext cx="2184415" cy="147372"/>
          </a:xfrm>
          <a:prstGeom prst="rect">
            <a:avLst/>
          </a:prstGeom>
          <a:solidFill>
            <a:srgbClr val="FFC000">
              <a:alpha val="20000"/>
            </a:srgbClr>
          </a:solidFill>
          <a:ln>
            <a:solidFill>
              <a:schemeClr val="accent3"/>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lIns="72000" tIns="0" rIns="0" bIns="0" rtlCol="0" anchor="ctr"/>
          <a:lstStyle/>
          <a:p>
            <a:r>
              <a:rPr lang="fr-FR" sz="700" b="1" dirty="0">
                <a:solidFill>
                  <a:schemeClr val="accent3"/>
                </a:solidFill>
              </a:rPr>
              <a:t>FOLLOW-UP</a:t>
            </a:r>
            <a:endParaRPr lang="en-GB" sz="700" b="1" dirty="0">
              <a:solidFill>
                <a:schemeClr val="accent3"/>
              </a:solidFill>
            </a:endParaRPr>
          </a:p>
        </p:txBody>
      </p:sp>
      <p:sp>
        <p:nvSpPr>
          <p:cNvPr id="38" name="Rectangle 37">
            <a:extLst>
              <a:ext uri="{FF2B5EF4-FFF2-40B4-BE49-F238E27FC236}">
                <a16:creationId xmlns:a16="http://schemas.microsoft.com/office/drawing/2014/main" id="{3ED92E62-445F-FE90-BA05-57FE2480B0DF}"/>
              </a:ext>
            </a:extLst>
          </p:cNvPr>
          <p:cNvSpPr/>
          <p:nvPr/>
        </p:nvSpPr>
        <p:spPr>
          <a:xfrm>
            <a:off x="10995202" y="3334475"/>
            <a:ext cx="1196577" cy="135078"/>
          </a:xfrm>
          <a:prstGeom prst="rect">
            <a:avLst/>
          </a:prstGeom>
          <a:solidFill>
            <a:srgbClr val="00B050">
              <a:alpha val="20000"/>
            </a:srgbClr>
          </a:solidFill>
          <a:ln>
            <a:solidFill>
              <a:srgbClr val="00B050"/>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lIns="72000" tIns="0" rIns="0" bIns="0" rtlCol="0" anchor="ctr"/>
          <a:lstStyle/>
          <a:p>
            <a:r>
              <a:rPr lang="fr-FR" sz="700" b="1" dirty="0">
                <a:solidFill>
                  <a:srgbClr val="00B050"/>
                </a:solidFill>
              </a:rPr>
              <a:t>UPDATE</a:t>
            </a:r>
            <a:endParaRPr lang="en-GB" sz="700" b="1" dirty="0">
              <a:solidFill>
                <a:srgbClr val="00B050"/>
              </a:solidFill>
            </a:endParaRPr>
          </a:p>
        </p:txBody>
      </p:sp>
      <p:sp>
        <p:nvSpPr>
          <p:cNvPr id="39" name="Rectangle 38">
            <a:extLst>
              <a:ext uri="{FF2B5EF4-FFF2-40B4-BE49-F238E27FC236}">
                <a16:creationId xmlns:a16="http://schemas.microsoft.com/office/drawing/2014/main" id="{4ADA4F5A-7C03-4133-F288-65DA2D9CFE5B}"/>
              </a:ext>
            </a:extLst>
          </p:cNvPr>
          <p:cNvSpPr/>
          <p:nvPr/>
        </p:nvSpPr>
        <p:spPr>
          <a:xfrm>
            <a:off x="1886557" y="4045384"/>
            <a:ext cx="2802989" cy="166831"/>
          </a:xfrm>
          <a:prstGeom prst="rect">
            <a:avLst/>
          </a:prstGeom>
          <a:solidFill>
            <a:srgbClr val="00B0F0">
              <a:alpha val="20000"/>
            </a:srgbClr>
          </a:solidFill>
          <a:ln>
            <a:solidFill>
              <a:srgbClr val="0070C0"/>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lIns="72000" tIns="0" rIns="0" bIns="0" rtlCol="0" anchor="ctr"/>
          <a:lstStyle/>
          <a:p>
            <a:r>
              <a:rPr lang="fr-CH" sz="700" b="1" dirty="0">
                <a:solidFill>
                  <a:srgbClr val="0070C0"/>
                </a:solidFill>
              </a:rPr>
              <a:t>STUDIES FOR EYETS24-25</a:t>
            </a:r>
            <a:endParaRPr lang="en-GB" sz="700" b="1" dirty="0">
              <a:solidFill>
                <a:srgbClr val="0070C0"/>
              </a:solidFill>
            </a:endParaRPr>
          </a:p>
        </p:txBody>
      </p:sp>
      <p:sp>
        <p:nvSpPr>
          <p:cNvPr id="42" name="Rectangle 41">
            <a:extLst>
              <a:ext uri="{FF2B5EF4-FFF2-40B4-BE49-F238E27FC236}">
                <a16:creationId xmlns:a16="http://schemas.microsoft.com/office/drawing/2014/main" id="{C4A03809-2A1A-221F-01DD-9BF0F1C18389}"/>
              </a:ext>
            </a:extLst>
          </p:cNvPr>
          <p:cNvSpPr/>
          <p:nvPr/>
        </p:nvSpPr>
        <p:spPr>
          <a:xfrm>
            <a:off x="4712095" y="4046199"/>
            <a:ext cx="1148405" cy="166830"/>
          </a:xfrm>
          <a:prstGeom prst="rect">
            <a:avLst/>
          </a:prstGeom>
          <a:solidFill>
            <a:srgbClr val="FFC000">
              <a:alpha val="20000"/>
            </a:srgbClr>
          </a:solidFill>
          <a:ln>
            <a:solidFill>
              <a:schemeClr val="accent3"/>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lIns="72000" tIns="0" rIns="0" bIns="0" rtlCol="0" anchor="ctr"/>
          <a:lstStyle/>
          <a:p>
            <a:r>
              <a:rPr lang="fr-FR" sz="700" b="1" dirty="0">
                <a:solidFill>
                  <a:schemeClr val="accent3"/>
                </a:solidFill>
              </a:rPr>
              <a:t>FOLLOW-UP</a:t>
            </a:r>
            <a:endParaRPr lang="en-GB" sz="700" b="1" dirty="0">
              <a:solidFill>
                <a:schemeClr val="accent3"/>
              </a:solidFill>
            </a:endParaRPr>
          </a:p>
        </p:txBody>
      </p:sp>
      <p:sp>
        <p:nvSpPr>
          <p:cNvPr id="43" name="Rectangle 42">
            <a:extLst>
              <a:ext uri="{FF2B5EF4-FFF2-40B4-BE49-F238E27FC236}">
                <a16:creationId xmlns:a16="http://schemas.microsoft.com/office/drawing/2014/main" id="{40D1A874-DD67-3846-BA1F-F23340739616}"/>
              </a:ext>
            </a:extLst>
          </p:cNvPr>
          <p:cNvSpPr/>
          <p:nvPr/>
        </p:nvSpPr>
        <p:spPr>
          <a:xfrm>
            <a:off x="5872365" y="4054917"/>
            <a:ext cx="946221" cy="166830"/>
          </a:xfrm>
          <a:prstGeom prst="rect">
            <a:avLst/>
          </a:prstGeom>
          <a:solidFill>
            <a:srgbClr val="00B050">
              <a:alpha val="20000"/>
            </a:srgbClr>
          </a:solidFill>
          <a:ln>
            <a:solidFill>
              <a:srgbClr val="00B050"/>
            </a:solidFill>
          </a:ln>
          <a:effectLst>
            <a:outerShdw blurRad="63500" sx="102000" sy="102000" algn="ctr"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lIns="72000" tIns="0" rIns="0" bIns="0" rtlCol="0" anchor="ctr"/>
          <a:lstStyle/>
          <a:p>
            <a:r>
              <a:rPr lang="fr-FR" sz="700" b="1" dirty="0">
                <a:solidFill>
                  <a:srgbClr val="00B050"/>
                </a:solidFill>
              </a:rPr>
              <a:t>UPDATE</a:t>
            </a:r>
            <a:endParaRPr lang="en-GB" sz="700" b="1" dirty="0">
              <a:solidFill>
                <a:srgbClr val="00B050"/>
              </a:solidFill>
            </a:endParaRPr>
          </a:p>
        </p:txBody>
      </p:sp>
      <p:sp>
        <p:nvSpPr>
          <p:cNvPr id="47" name="Diamond 46">
            <a:extLst>
              <a:ext uri="{FF2B5EF4-FFF2-40B4-BE49-F238E27FC236}">
                <a16:creationId xmlns:a16="http://schemas.microsoft.com/office/drawing/2014/main" id="{1A227CBB-8A93-2C4F-5E3D-F41733C1B18A}"/>
              </a:ext>
            </a:extLst>
          </p:cNvPr>
          <p:cNvSpPr/>
          <p:nvPr/>
        </p:nvSpPr>
        <p:spPr>
          <a:xfrm>
            <a:off x="4128394" y="2369922"/>
            <a:ext cx="93858" cy="137784"/>
          </a:xfrm>
          <a:prstGeom prst="diamond">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p>
        </p:txBody>
      </p:sp>
      <p:cxnSp>
        <p:nvCxnSpPr>
          <p:cNvPr id="54" name="Straight Connector 53">
            <a:extLst>
              <a:ext uri="{FF2B5EF4-FFF2-40B4-BE49-F238E27FC236}">
                <a16:creationId xmlns:a16="http://schemas.microsoft.com/office/drawing/2014/main" id="{507F3A4C-9B9E-8EF6-BB0C-105C181D1413}"/>
              </a:ext>
            </a:extLst>
          </p:cNvPr>
          <p:cNvCxnSpPr>
            <a:cxnSpLocks/>
          </p:cNvCxnSpPr>
          <p:nvPr/>
        </p:nvCxnSpPr>
        <p:spPr>
          <a:xfrm flipV="1">
            <a:off x="4469223" y="548680"/>
            <a:ext cx="4468" cy="5876313"/>
          </a:xfrm>
          <a:prstGeom prst="line">
            <a:avLst/>
          </a:prstGeom>
          <a:ln w="38100">
            <a:solidFill>
              <a:srgbClr val="00B050"/>
            </a:solidFill>
          </a:ln>
        </p:spPr>
        <p:style>
          <a:lnRef idx="1">
            <a:schemeClr val="accent1"/>
          </a:lnRef>
          <a:fillRef idx="0">
            <a:schemeClr val="accent1"/>
          </a:fillRef>
          <a:effectRef idx="0">
            <a:schemeClr val="accent1"/>
          </a:effectRef>
          <a:fontRef idx="minor">
            <a:schemeClr val="tx1"/>
          </a:fontRef>
        </p:style>
      </p:cxnSp>
      <p:sp>
        <p:nvSpPr>
          <p:cNvPr id="57" name="TextBox 56">
            <a:extLst>
              <a:ext uri="{FF2B5EF4-FFF2-40B4-BE49-F238E27FC236}">
                <a16:creationId xmlns:a16="http://schemas.microsoft.com/office/drawing/2014/main" id="{256C89E8-A511-60D1-C0E8-65620E1D8FEA}"/>
              </a:ext>
            </a:extLst>
          </p:cNvPr>
          <p:cNvSpPr txBox="1"/>
          <p:nvPr/>
        </p:nvSpPr>
        <p:spPr>
          <a:xfrm>
            <a:off x="4501266" y="653604"/>
            <a:ext cx="782587" cy="276999"/>
          </a:xfrm>
          <a:prstGeom prst="rect">
            <a:avLst/>
          </a:prstGeom>
          <a:noFill/>
        </p:spPr>
        <p:txBody>
          <a:bodyPr wrap="none" lIns="0" tIns="0" rIns="0" bIns="0" rtlCol="0">
            <a:spAutoFit/>
          </a:bodyPr>
          <a:lstStyle/>
          <a:p>
            <a:pPr algn="l"/>
            <a:r>
              <a:rPr lang="en-GB" b="1" i="1" u="sng" dirty="0">
                <a:solidFill>
                  <a:srgbClr val="00B050"/>
                </a:solidFill>
              </a:rPr>
              <a:t>TODAY</a:t>
            </a:r>
          </a:p>
        </p:txBody>
      </p:sp>
    </p:spTree>
    <p:extLst>
      <p:ext uri="{BB962C8B-B14F-4D97-AF65-F5344CB8AC3E}">
        <p14:creationId xmlns:p14="http://schemas.microsoft.com/office/powerpoint/2010/main" val="6798918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2143B5-036C-6B4B-988E-F39AA808657B}"/>
              </a:ext>
            </a:extLst>
          </p:cNvPr>
          <p:cNvSpPr>
            <a:spLocks noGrp="1"/>
          </p:cNvSpPr>
          <p:nvPr>
            <p:ph type="title"/>
          </p:nvPr>
        </p:nvSpPr>
        <p:spPr/>
        <p:txBody>
          <a:bodyPr/>
          <a:lstStyle/>
          <a:p>
            <a:r>
              <a:rPr lang="en-US" dirty="0"/>
              <a:t>News since last week</a:t>
            </a:r>
          </a:p>
        </p:txBody>
      </p:sp>
      <p:sp>
        <p:nvSpPr>
          <p:cNvPr id="7" name="Slide Number Placeholder 6">
            <a:extLst>
              <a:ext uri="{FF2B5EF4-FFF2-40B4-BE49-F238E27FC236}">
                <a16:creationId xmlns:a16="http://schemas.microsoft.com/office/drawing/2014/main" id="{C51CF139-B1E8-434B-AD73-A21B87B9A5C7}"/>
              </a:ext>
            </a:extLst>
          </p:cNvPr>
          <p:cNvSpPr>
            <a:spLocks noGrp="1"/>
          </p:cNvSpPr>
          <p:nvPr>
            <p:ph type="sldNum" sz="quarter" idx="12"/>
          </p:nvPr>
        </p:nvSpPr>
        <p:spPr/>
        <p:txBody>
          <a:bodyPr/>
          <a:lstStyle/>
          <a:p>
            <a:fld id="{36B5EA5A-BC32-A742-B11B-8E7414D5B535}" type="slidenum">
              <a:rPr lang="en-US" smtClean="0"/>
              <a:pPr/>
              <a:t>5</a:t>
            </a:fld>
            <a:endParaRPr lang="en-US" dirty="0"/>
          </a:p>
        </p:txBody>
      </p:sp>
      <p:pic>
        <p:nvPicPr>
          <p:cNvPr id="4" name="Picture 3">
            <a:extLst>
              <a:ext uri="{FF2B5EF4-FFF2-40B4-BE49-F238E27FC236}">
                <a16:creationId xmlns:a16="http://schemas.microsoft.com/office/drawing/2014/main" id="{EECDA4CD-77FE-BB70-532C-385537437E0E}"/>
              </a:ext>
            </a:extLst>
          </p:cNvPr>
          <p:cNvPicPr>
            <a:picLocks noChangeAspect="1"/>
          </p:cNvPicPr>
          <p:nvPr/>
        </p:nvPicPr>
        <p:blipFill>
          <a:blip r:embed="rId2"/>
          <a:stretch>
            <a:fillRect/>
          </a:stretch>
        </p:blipFill>
        <p:spPr>
          <a:xfrm>
            <a:off x="3633962" y="1262642"/>
            <a:ext cx="8154838" cy="4583019"/>
          </a:xfrm>
          <a:prstGeom prst="rect">
            <a:avLst/>
          </a:prstGeom>
          <a:ln>
            <a:solidFill>
              <a:schemeClr val="accent1"/>
            </a:solidFill>
          </a:ln>
        </p:spPr>
      </p:pic>
      <p:sp>
        <p:nvSpPr>
          <p:cNvPr id="5" name="Content Placeholder 6">
            <a:extLst>
              <a:ext uri="{FF2B5EF4-FFF2-40B4-BE49-F238E27FC236}">
                <a16:creationId xmlns:a16="http://schemas.microsoft.com/office/drawing/2014/main" id="{5DD83FF8-F15D-7B33-E075-6D4A2E04ED44}"/>
              </a:ext>
            </a:extLst>
          </p:cNvPr>
          <p:cNvSpPr txBox="1">
            <a:spLocks/>
          </p:cNvSpPr>
          <p:nvPr/>
        </p:nvSpPr>
        <p:spPr bwMode="auto">
          <a:xfrm>
            <a:off x="403200" y="1107441"/>
            <a:ext cx="2975591" cy="18696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rmAutofit/>
          </a:bodyPr>
          <a:lstStyle>
            <a:lvl1pPr algn="l" rtl="0" eaLnBrk="0" fontAlgn="base" hangingPunct="0">
              <a:spcBef>
                <a:spcPct val="0"/>
              </a:spcBef>
              <a:spcAft>
                <a:spcPts val="600"/>
              </a:spcAft>
              <a:defRPr lang="en-GB" sz="2100" b="1">
                <a:solidFill>
                  <a:srgbClr val="002060"/>
                </a:solidFill>
                <a:latin typeface="Source Sans Pro"/>
                <a:ea typeface="Arial"/>
                <a:cs typeface="Arial"/>
              </a:defRPr>
            </a:lvl1pPr>
            <a:lvl2pPr marL="323850" lvl="1" indent="-323850" algn="l" rtl="0" eaLnBrk="0" fontAlgn="base" hangingPunct="0">
              <a:spcBef>
                <a:spcPct val="0"/>
              </a:spcBef>
              <a:spcAft>
                <a:spcPts val="600"/>
              </a:spcAft>
              <a:buSzPct val="100000"/>
              <a:buFont typeface="Arial" panose="020B0604020202020204" pitchFamily="34" charset="0"/>
              <a:buChar char="•"/>
              <a:defRPr lang="en-GB">
                <a:solidFill>
                  <a:srgbClr val="002060"/>
                </a:solidFill>
                <a:latin typeface="Source Sans Pro"/>
                <a:ea typeface="Arial"/>
                <a:cs typeface="Arial"/>
              </a:defRPr>
            </a:lvl2pPr>
            <a:lvl3pPr marL="647700" lvl="2" indent="-323850" algn="l" rtl="0" eaLnBrk="0" fontAlgn="base" hangingPunct="0">
              <a:spcBef>
                <a:spcPct val="0"/>
              </a:spcBef>
              <a:spcAft>
                <a:spcPts val="600"/>
              </a:spcAft>
              <a:buSzPct val="100000"/>
              <a:buFont typeface="Arial" panose="020B0604020202020204" pitchFamily="34" charset="0"/>
              <a:buChar char="•"/>
              <a:defRPr lang="en-GB" sz="1700">
                <a:solidFill>
                  <a:srgbClr val="002060"/>
                </a:solidFill>
                <a:latin typeface="Source Sans Pro"/>
                <a:ea typeface="Arial"/>
                <a:cs typeface="Arial"/>
              </a:defRPr>
            </a:lvl3pPr>
            <a:lvl4pPr marL="971550" lvl="3" indent="-323850" algn="l" rtl="0" eaLnBrk="0" fontAlgn="base" hangingPunct="0">
              <a:spcBef>
                <a:spcPct val="0"/>
              </a:spcBef>
              <a:spcAft>
                <a:spcPts val="600"/>
              </a:spcAft>
              <a:buSzPct val="100000"/>
              <a:buFont typeface="Arial" panose="020B0604020202020204" pitchFamily="34" charset="0"/>
              <a:buChar char="•"/>
              <a:defRPr lang="en-GB" sz="1600">
                <a:solidFill>
                  <a:srgbClr val="002060"/>
                </a:solidFill>
                <a:latin typeface="Source Sans Pro"/>
                <a:ea typeface="Arial"/>
                <a:cs typeface="Arial"/>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eaLnBrk="1" fontAlgn="auto" hangingPunct="1">
              <a:lnSpc>
                <a:spcPct val="90000"/>
              </a:lnSpc>
              <a:spcBef>
                <a:spcPts val="0"/>
              </a:spcBef>
              <a:buFont typeface="Arial"/>
              <a:buChar char="•"/>
              <a:defRPr/>
            </a:pPr>
            <a:r>
              <a:rPr lang="en-GB" sz="1600" kern="0" dirty="0">
                <a:ea typeface="Source Sans Pro"/>
              </a:rPr>
              <a:t>LS3 start date:</a:t>
            </a:r>
          </a:p>
          <a:p>
            <a:pPr lvl="2" eaLnBrk="1" fontAlgn="auto" hangingPunct="1">
              <a:lnSpc>
                <a:spcPct val="90000"/>
              </a:lnSpc>
              <a:spcBef>
                <a:spcPts val="0"/>
              </a:spcBef>
              <a:buFont typeface="Arial"/>
              <a:buChar char="•"/>
              <a:defRPr/>
            </a:pPr>
            <a:r>
              <a:rPr lang="en-GB" sz="1500" kern="0" dirty="0">
                <a:ea typeface="Source Sans Pro"/>
              </a:rPr>
              <a:t>LHC: July 2026</a:t>
            </a:r>
          </a:p>
          <a:p>
            <a:pPr lvl="2" eaLnBrk="1" fontAlgn="auto" hangingPunct="1">
              <a:lnSpc>
                <a:spcPct val="90000"/>
              </a:lnSpc>
              <a:spcBef>
                <a:spcPts val="0"/>
              </a:spcBef>
              <a:buFont typeface="Arial"/>
              <a:buChar char="•"/>
              <a:defRPr/>
            </a:pPr>
            <a:r>
              <a:rPr lang="en-GB" sz="1500" kern="0" dirty="0">
                <a:ea typeface="Source Sans Pro"/>
              </a:rPr>
              <a:t>Injectors: September 2026</a:t>
            </a:r>
          </a:p>
        </p:txBody>
      </p:sp>
      <p:sp>
        <p:nvSpPr>
          <p:cNvPr id="8" name="Content Placeholder 6">
            <a:extLst>
              <a:ext uri="{FF2B5EF4-FFF2-40B4-BE49-F238E27FC236}">
                <a16:creationId xmlns:a16="http://schemas.microsoft.com/office/drawing/2014/main" id="{6D6DD620-1AAC-7C3E-E3EF-82D404052862}"/>
              </a:ext>
            </a:extLst>
          </p:cNvPr>
          <p:cNvSpPr txBox="1">
            <a:spLocks/>
          </p:cNvSpPr>
          <p:nvPr/>
        </p:nvSpPr>
        <p:spPr bwMode="auto">
          <a:xfrm>
            <a:off x="407988" y="2647916"/>
            <a:ext cx="2975591" cy="2989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rmAutofit/>
          </a:bodyPr>
          <a:lstStyle>
            <a:lvl1pPr algn="l" rtl="0" eaLnBrk="0" fontAlgn="base" hangingPunct="0">
              <a:spcBef>
                <a:spcPct val="0"/>
              </a:spcBef>
              <a:spcAft>
                <a:spcPts val="600"/>
              </a:spcAft>
              <a:defRPr lang="en-GB" sz="2100" b="1">
                <a:solidFill>
                  <a:srgbClr val="002060"/>
                </a:solidFill>
                <a:latin typeface="Source Sans Pro"/>
                <a:ea typeface="Arial"/>
                <a:cs typeface="Arial"/>
              </a:defRPr>
            </a:lvl1pPr>
            <a:lvl2pPr marL="323850" lvl="1" indent="-323850" algn="l" rtl="0" eaLnBrk="0" fontAlgn="base" hangingPunct="0">
              <a:spcBef>
                <a:spcPct val="0"/>
              </a:spcBef>
              <a:spcAft>
                <a:spcPts val="600"/>
              </a:spcAft>
              <a:buSzPct val="100000"/>
              <a:buFont typeface="Arial" panose="020B0604020202020204" pitchFamily="34" charset="0"/>
              <a:buChar char="•"/>
              <a:defRPr lang="en-GB">
                <a:solidFill>
                  <a:srgbClr val="002060"/>
                </a:solidFill>
                <a:latin typeface="Source Sans Pro"/>
                <a:ea typeface="Arial"/>
                <a:cs typeface="Arial"/>
              </a:defRPr>
            </a:lvl2pPr>
            <a:lvl3pPr marL="647700" lvl="2" indent="-323850" algn="l" rtl="0" eaLnBrk="0" fontAlgn="base" hangingPunct="0">
              <a:spcBef>
                <a:spcPct val="0"/>
              </a:spcBef>
              <a:spcAft>
                <a:spcPts val="600"/>
              </a:spcAft>
              <a:buSzPct val="100000"/>
              <a:buFont typeface="Arial" panose="020B0604020202020204" pitchFamily="34" charset="0"/>
              <a:buChar char="•"/>
              <a:defRPr lang="en-GB" sz="1700">
                <a:solidFill>
                  <a:srgbClr val="002060"/>
                </a:solidFill>
                <a:latin typeface="Source Sans Pro"/>
                <a:ea typeface="Arial"/>
                <a:cs typeface="Arial"/>
              </a:defRPr>
            </a:lvl3pPr>
            <a:lvl4pPr marL="971550" lvl="3" indent="-323850" algn="l" rtl="0" eaLnBrk="0" fontAlgn="base" hangingPunct="0">
              <a:spcBef>
                <a:spcPct val="0"/>
              </a:spcBef>
              <a:spcAft>
                <a:spcPts val="600"/>
              </a:spcAft>
              <a:buSzPct val="100000"/>
              <a:buFont typeface="Arial" panose="020B0604020202020204" pitchFamily="34" charset="0"/>
              <a:buChar char="•"/>
              <a:defRPr lang="en-GB" sz="1600">
                <a:solidFill>
                  <a:srgbClr val="002060"/>
                </a:solidFill>
                <a:latin typeface="Source Sans Pro"/>
                <a:ea typeface="Arial"/>
                <a:cs typeface="Arial"/>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0" eaLnBrk="1" fontAlgn="auto" hangingPunct="1">
              <a:lnSpc>
                <a:spcPct val="90000"/>
              </a:lnSpc>
              <a:spcBef>
                <a:spcPts val="0"/>
              </a:spcBef>
              <a:buNone/>
              <a:defRPr/>
            </a:pPr>
            <a:r>
              <a:rPr lang="en-GB" sz="1600" b="1" i="1" u="sng" kern="0" dirty="0">
                <a:solidFill>
                  <a:srgbClr val="FF0000"/>
                </a:solidFill>
                <a:ea typeface="Source Sans Pro"/>
              </a:rPr>
              <a:t>NOTE:</a:t>
            </a:r>
          </a:p>
          <a:p>
            <a:pPr lvl="1" eaLnBrk="1" fontAlgn="auto" hangingPunct="1">
              <a:lnSpc>
                <a:spcPct val="90000"/>
              </a:lnSpc>
              <a:spcBef>
                <a:spcPts val="0"/>
              </a:spcBef>
              <a:buFont typeface="Arial"/>
              <a:buChar char="•"/>
              <a:defRPr/>
            </a:pPr>
            <a:r>
              <a:rPr lang="en-GB" sz="1600" kern="0" dirty="0">
                <a:solidFill>
                  <a:srgbClr val="FF0000"/>
                </a:solidFill>
                <a:ea typeface="Source Sans Pro"/>
              </a:rPr>
              <a:t>The priority now is:</a:t>
            </a:r>
          </a:p>
          <a:p>
            <a:pPr lvl="2" eaLnBrk="1" fontAlgn="auto" hangingPunct="1">
              <a:lnSpc>
                <a:spcPct val="90000"/>
              </a:lnSpc>
              <a:spcBef>
                <a:spcPts val="0"/>
              </a:spcBef>
              <a:buFont typeface="Arial"/>
              <a:buChar char="•"/>
              <a:defRPr/>
            </a:pPr>
            <a:r>
              <a:rPr lang="en-GB" sz="1400" kern="0" dirty="0">
                <a:solidFill>
                  <a:srgbClr val="FF0000"/>
                </a:solidFill>
                <a:ea typeface="Source Sans Pro"/>
              </a:rPr>
              <a:t>1</a:t>
            </a:r>
            <a:r>
              <a:rPr lang="en-GB" sz="1400" kern="0" baseline="30000" dirty="0">
                <a:solidFill>
                  <a:srgbClr val="FF0000"/>
                </a:solidFill>
                <a:ea typeface="Source Sans Pro"/>
              </a:rPr>
              <a:t>st</a:t>
            </a:r>
            <a:r>
              <a:rPr lang="en-GB" sz="1400" kern="0" dirty="0">
                <a:solidFill>
                  <a:srgbClr val="FF0000"/>
                </a:solidFill>
                <a:ea typeface="Source Sans Pro"/>
              </a:rPr>
              <a:t> optimize the LHC to make it fit in 47 months</a:t>
            </a:r>
          </a:p>
          <a:p>
            <a:pPr lvl="2" eaLnBrk="1" fontAlgn="auto" hangingPunct="1">
              <a:lnSpc>
                <a:spcPct val="90000"/>
              </a:lnSpc>
              <a:spcBef>
                <a:spcPts val="0"/>
              </a:spcBef>
              <a:buFont typeface="Arial"/>
              <a:buChar char="•"/>
              <a:defRPr/>
            </a:pPr>
            <a:r>
              <a:rPr lang="en-GB" sz="1400" kern="0" dirty="0">
                <a:solidFill>
                  <a:srgbClr val="FF0000"/>
                </a:solidFill>
                <a:ea typeface="Source Sans Pro"/>
              </a:rPr>
              <a:t>2</a:t>
            </a:r>
            <a:r>
              <a:rPr lang="en-GB" sz="1400" kern="0" baseline="30000" dirty="0">
                <a:solidFill>
                  <a:srgbClr val="FF0000"/>
                </a:solidFill>
                <a:ea typeface="Source Sans Pro"/>
              </a:rPr>
              <a:t>nd</a:t>
            </a:r>
            <a:r>
              <a:rPr lang="en-GB" sz="1400" kern="0" dirty="0">
                <a:solidFill>
                  <a:srgbClr val="FF0000"/>
                </a:solidFill>
                <a:ea typeface="Source Sans Pro"/>
              </a:rPr>
              <a:t> fit the restrictions coming from the LHC optimization, and the consequences on the groups resources availability to define the injectors planning (the duration of LS3 in the injectors may change due to this and this is why there is TBD)</a:t>
            </a:r>
          </a:p>
        </p:txBody>
      </p:sp>
    </p:spTree>
    <p:extLst>
      <p:ext uri="{BB962C8B-B14F-4D97-AF65-F5344CB8AC3E}">
        <p14:creationId xmlns:p14="http://schemas.microsoft.com/office/powerpoint/2010/main" val="11040762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CF6C6D1F-2672-B14F-B46E-63288B349B6E}"/>
              </a:ext>
            </a:extLst>
          </p:cNvPr>
          <p:cNvSpPr>
            <a:spLocks noGrp="1"/>
          </p:cNvSpPr>
          <p:nvPr>
            <p:ph type="sldNum" sz="quarter" idx="12"/>
          </p:nvPr>
        </p:nvSpPr>
        <p:spPr/>
        <p:txBody>
          <a:bodyPr/>
          <a:lstStyle/>
          <a:p>
            <a:fld id="{36B5EA5A-BC32-A742-B11B-8E7414D5B535}" type="slidenum">
              <a:rPr lang="en-US" smtClean="0"/>
              <a:pPr/>
              <a:t>6</a:t>
            </a:fld>
            <a:endParaRPr lang="en-US" dirty="0"/>
          </a:p>
        </p:txBody>
      </p:sp>
      <p:sp>
        <p:nvSpPr>
          <p:cNvPr id="3" name="Title 2">
            <a:extLst>
              <a:ext uri="{FF2B5EF4-FFF2-40B4-BE49-F238E27FC236}">
                <a16:creationId xmlns:a16="http://schemas.microsoft.com/office/drawing/2014/main" id="{6023772B-3B2C-F343-9923-A3D494D18961}"/>
              </a:ext>
            </a:extLst>
          </p:cNvPr>
          <p:cNvSpPr>
            <a:spLocks noGrp="1"/>
          </p:cNvSpPr>
          <p:nvPr>
            <p:ph type="title"/>
          </p:nvPr>
        </p:nvSpPr>
        <p:spPr/>
        <p:txBody>
          <a:bodyPr/>
          <a:lstStyle/>
          <a:p>
            <a:r>
              <a:rPr lang="en-US" dirty="0"/>
              <a:t>LS3 shift</a:t>
            </a:r>
          </a:p>
        </p:txBody>
      </p:sp>
      <p:sp>
        <p:nvSpPr>
          <p:cNvPr id="2" name="Content Placeholder 6">
            <a:extLst>
              <a:ext uri="{FF2B5EF4-FFF2-40B4-BE49-F238E27FC236}">
                <a16:creationId xmlns:a16="http://schemas.microsoft.com/office/drawing/2014/main" id="{A4BD4890-8847-EA35-DB2A-72C4DBF95973}"/>
              </a:ext>
            </a:extLst>
          </p:cNvPr>
          <p:cNvSpPr txBox="1">
            <a:spLocks/>
          </p:cNvSpPr>
          <p:nvPr/>
        </p:nvSpPr>
        <p:spPr bwMode="auto">
          <a:xfrm>
            <a:off x="403200" y="1107441"/>
            <a:ext cx="2975591" cy="18696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normAutofit/>
          </a:bodyPr>
          <a:lstStyle>
            <a:lvl1pPr algn="l" rtl="0" eaLnBrk="0" fontAlgn="base" hangingPunct="0">
              <a:spcBef>
                <a:spcPct val="0"/>
              </a:spcBef>
              <a:spcAft>
                <a:spcPts val="600"/>
              </a:spcAft>
              <a:defRPr lang="en-GB" sz="2100" b="1">
                <a:solidFill>
                  <a:srgbClr val="002060"/>
                </a:solidFill>
                <a:latin typeface="Source Sans Pro"/>
                <a:ea typeface="Arial"/>
                <a:cs typeface="Arial"/>
              </a:defRPr>
            </a:lvl1pPr>
            <a:lvl2pPr marL="323850" lvl="1" indent="-323850" algn="l" rtl="0" eaLnBrk="0" fontAlgn="base" hangingPunct="0">
              <a:spcBef>
                <a:spcPct val="0"/>
              </a:spcBef>
              <a:spcAft>
                <a:spcPts val="600"/>
              </a:spcAft>
              <a:buSzPct val="100000"/>
              <a:buFont typeface="Arial" panose="020B0604020202020204" pitchFamily="34" charset="0"/>
              <a:buChar char="•"/>
              <a:defRPr lang="en-GB">
                <a:solidFill>
                  <a:srgbClr val="002060"/>
                </a:solidFill>
                <a:latin typeface="Source Sans Pro"/>
                <a:ea typeface="Arial"/>
                <a:cs typeface="Arial"/>
              </a:defRPr>
            </a:lvl2pPr>
            <a:lvl3pPr marL="647700" lvl="2" indent="-323850" algn="l" rtl="0" eaLnBrk="0" fontAlgn="base" hangingPunct="0">
              <a:spcBef>
                <a:spcPct val="0"/>
              </a:spcBef>
              <a:spcAft>
                <a:spcPts val="600"/>
              </a:spcAft>
              <a:buSzPct val="100000"/>
              <a:buFont typeface="Arial" panose="020B0604020202020204" pitchFamily="34" charset="0"/>
              <a:buChar char="•"/>
              <a:defRPr lang="en-GB" sz="1700">
                <a:solidFill>
                  <a:srgbClr val="002060"/>
                </a:solidFill>
                <a:latin typeface="Source Sans Pro"/>
                <a:ea typeface="Arial"/>
                <a:cs typeface="Arial"/>
              </a:defRPr>
            </a:lvl3pPr>
            <a:lvl4pPr marL="971550" lvl="3" indent="-323850" algn="l" rtl="0" eaLnBrk="0" fontAlgn="base" hangingPunct="0">
              <a:spcBef>
                <a:spcPct val="0"/>
              </a:spcBef>
              <a:spcAft>
                <a:spcPts val="600"/>
              </a:spcAft>
              <a:buSzPct val="100000"/>
              <a:buFont typeface="Arial" panose="020B0604020202020204" pitchFamily="34" charset="0"/>
              <a:buChar char="•"/>
              <a:defRPr lang="en-GB" sz="1600">
                <a:solidFill>
                  <a:srgbClr val="002060"/>
                </a:solidFill>
                <a:latin typeface="Source Sans Pro"/>
                <a:ea typeface="Arial"/>
                <a:cs typeface="Arial"/>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eaLnBrk="1" fontAlgn="auto" hangingPunct="1">
              <a:lnSpc>
                <a:spcPct val="90000"/>
              </a:lnSpc>
              <a:spcBef>
                <a:spcPts val="0"/>
              </a:spcBef>
              <a:buFont typeface="Arial"/>
              <a:buChar char="•"/>
              <a:defRPr/>
            </a:pPr>
            <a:r>
              <a:rPr lang="en-GB" sz="1600" kern="0" dirty="0">
                <a:ea typeface="Source Sans Pro"/>
              </a:rPr>
              <a:t>LS3 start date:</a:t>
            </a:r>
          </a:p>
          <a:p>
            <a:pPr lvl="2" eaLnBrk="1" fontAlgn="auto" hangingPunct="1">
              <a:lnSpc>
                <a:spcPct val="90000"/>
              </a:lnSpc>
              <a:spcBef>
                <a:spcPts val="0"/>
              </a:spcBef>
              <a:buFont typeface="Arial"/>
              <a:buChar char="•"/>
              <a:defRPr/>
            </a:pPr>
            <a:r>
              <a:rPr lang="en-GB" sz="1500" kern="0" dirty="0">
                <a:ea typeface="Source Sans Pro"/>
              </a:rPr>
              <a:t>LHC: July 2026</a:t>
            </a:r>
          </a:p>
          <a:p>
            <a:pPr lvl="2" eaLnBrk="1" fontAlgn="auto" hangingPunct="1">
              <a:lnSpc>
                <a:spcPct val="90000"/>
              </a:lnSpc>
              <a:spcBef>
                <a:spcPts val="0"/>
              </a:spcBef>
              <a:buFont typeface="Arial"/>
              <a:buChar char="•"/>
              <a:defRPr/>
            </a:pPr>
            <a:r>
              <a:rPr lang="en-GB" sz="1500" kern="0" dirty="0">
                <a:ea typeface="Source Sans Pro"/>
              </a:rPr>
              <a:t>Injectors: September 2026</a:t>
            </a:r>
          </a:p>
        </p:txBody>
      </p:sp>
      <p:pic>
        <p:nvPicPr>
          <p:cNvPr id="5" name="Picture 4" descr="A screenshot of a computer screen&#10;&#10;Description automatically generated">
            <a:extLst>
              <a:ext uri="{FF2B5EF4-FFF2-40B4-BE49-F238E27FC236}">
                <a16:creationId xmlns:a16="http://schemas.microsoft.com/office/drawing/2014/main" id="{7DFF29A2-C8AF-2529-9441-38F3F33E294D}"/>
              </a:ext>
            </a:extLst>
          </p:cNvPr>
          <p:cNvPicPr>
            <a:picLocks noChangeAspect="1"/>
          </p:cNvPicPr>
          <p:nvPr/>
        </p:nvPicPr>
        <p:blipFill>
          <a:blip r:embed="rId2"/>
          <a:stretch>
            <a:fillRect/>
          </a:stretch>
        </p:blipFill>
        <p:spPr>
          <a:xfrm>
            <a:off x="3378791" y="1220256"/>
            <a:ext cx="8600558" cy="4837814"/>
          </a:xfrm>
          <a:prstGeom prst="rect">
            <a:avLst/>
          </a:prstGeom>
        </p:spPr>
      </p:pic>
      <p:sp>
        <p:nvSpPr>
          <p:cNvPr id="10" name="Rectangle 9">
            <a:extLst>
              <a:ext uri="{FF2B5EF4-FFF2-40B4-BE49-F238E27FC236}">
                <a16:creationId xmlns:a16="http://schemas.microsoft.com/office/drawing/2014/main" id="{F19E606E-CD43-234B-29D8-69C572CE6352}"/>
              </a:ext>
            </a:extLst>
          </p:cNvPr>
          <p:cNvSpPr/>
          <p:nvPr/>
        </p:nvSpPr>
        <p:spPr>
          <a:xfrm rot="19522363">
            <a:off x="5018568" y="3089932"/>
            <a:ext cx="4518838" cy="1280049"/>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4800" b="1" u="sng" dirty="0">
                <a:solidFill>
                  <a:srgbClr val="FF0000"/>
                </a:solidFill>
              </a:rPr>
              <a:t>To be revised</a:t>
            </a:r>
          </a:p>
        </p:txBody>
      </p:sp>
    </p:spTree>
    <p:extLst>
      <p:ext uri="{BB962C8B-B14F-4D97-AF65-F5344CB8AC3E}">
        <p14:creationId xmlns:p14="http://schemas.microsoft.com/office/powerpoint/2010/main" val="14754498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D3D30F78-EE90-2B42-B091-6FA18A02459C}"/>
              </a:ext>
            </a:extLst>
          </p:cNvPr>
          <p:cNvSpPr txBox="1"/>
          <p:nvPr/>
        </p:nvSpPr>
        <p:spPr>
          <a:xfrm>
            <a:off x="1268083" y="6459079"/>
            <a:ext cx="9349117" cy="307777"/>
          </a:xfrm>
          <a:prstGeom prst="rect">
            <a:avLst/>
          </a:prstGeom>
          <a:noFill/>
        </p:spPr>
        <p:txBody>
          <a:bodyPr wrap="square" rtlCol="0">
            <a:spAutoFit/>
          </a:bodyPr>
          <a:lstStyle/>
          <a:p>
            <a:r>
              <a:rPr lang="en-US" sz="1400" dirty="0"/>
              <a:t>M. Van Dijk on behalf of the MADMAX collaboration, List of requests received to run during LS3, IEFC, 19.04.2024</a:t>
            </a:r>
          </a:p>
        </p:txBody>
      </p:sp>
      <p:graphicFrame>
        <p:nvGraphicFramePr>
          <p:cNvPr id="4" name="Content Placeholder 3">
            <a:extLst>
              <a:ext uri="{FF2B5EF4-FFF2-40B4-BE49-F238E27FC236}">
                <a16:creationId xmlns:a16="http://schemas.microsoft.com/office/drawing/2014/main" id="{13378950-BC91-B94A-A4B7-5D8F08FAB3F8}"/>
              </a:ext>
            </a:extLst>
          </p:cNvPr>
          <p:cNvGraphicFramePr>
            <a:graphicFrameLocks/>
          </p:cNvGraphicFramePr>
          <p:nvPr>
            <p:extLst>
              <p:ext uri="{D42A27DB-BD31-4B8C-83A1-F6EECF244321}">
                <p14:modId xmlns:p14="http://schemas.microsoft.com/office/powerpoint/2010/main" val="377443636"/>
              </p:ext>
            </p:extLst>
          </p:nvPr>
        </p:nvGraphicFramePr>
        <p:xfrm>
          <a:off x="465827" y="171447"/>
          <a:ext cx="11266098" cy="6137733"/>
        </p:xfrm>
        <a:graphic>
          <a:graphicData uri="http://schemas.openxmlformats.org/drawingml/2006/table">
            <a:tbl>
              <a:tblPr bandRow="1">
                <a:tableStyleId>{7DF18680-E054-41AD-8BC1-D1AEF772440D}</a:tableStyleId>
              </a:tblPr>
              <a:tblGrid>
                <a:gridCol w="1220494">
                  <a:extLst>
                    <a:ext uri="{9D8B030D-6E8A-4147-A177-3AD203B41FA5}">
                      <a16:colId xmlns:a16="http://schemas.microsoft.com/office/drawing/2014/main" val="438260218"/>
                    </a:ext>
                  </a:extLst>
                </a:gridCol>
                <a:gridCol w="10045604">
                  <a:extLst>
                    <a:ext uri="{9D8B030D-6E8A-4147-A177-3AD203B41FA5}">
                      <a16:colId xmlns:a16="http://schemas.microsoft.com/office/drawing/2014/main" val="3053074801"/>
                    </a:ext>
                  </a:extLst>
                </a:gridCol>
              </a:tblGrid>
              <a:tr h="362745">
                <a:tc gridSpan="2">
                  <a:txBody>
                    <a:bodyPr/>
                    <a:lstStyle/>
                    <a:p>
                      <a:r>
                        <a:rPr lang="en-US" sz="1800" b="1" dirty="0">
                          <a:solidFill>
                            <a:schemeClr val="tx1"/>
                          </a:solidFill>
                        </a:rPr>
                        <a:t>FACILITY: MADMAX</a:t>
                      </a:r>
                      <a:endParaRPr lang="en-US" sz="1800" b="0" dirty="0">
                        <a:solidFill>
                          <a:schemeClr val="tx1"/>
                        </a:solidFill>
                      </a:endParaRPr>
                    </a:p>
                  </a:txBody>
                  <a:tcPr anchor="ctr"/>
                </a:tc>
                <a:tc hMerge="1">
                  <a:txBody>
                    <a:bodyPr/>
                    <a:lstStyle/>
                    <a:p>
                      <a:endParaRPr lang="en-US"/>
                    </a:p>
                  </a:txBody>
                  <a:tcPr/>
                </a:tc>
                <a:extLst>
                  <a:ext uri="{0D108BD9-81ED-4DB2-BD59-A6C34878D82A}">
                    <a16:rowId xmlns:a16="http://schemas.microsoft.com/office/drawing/2014/main" val="756782566"/>
                  </a:ext>
                </a:extLst>
              </a:tr>
              <a:tr h="1541665">
                <a:tc gridSpan="2">
                  <a:txBody>
                    <a:bodyPr/>
                    <a:lstStyle/>
                    <a:p>
                      <a:r>
                        <a:rPr lang="en-US" sz="1200" b="1" dirty="0">
                          <a:solidFill>
                            <a:schemeClr val="tx1"/>
                          </a:solidFill>
                        </a:rPr>
                        <a:t>GOALS &amp; JUSTIFICATION:</a:t>
                      </a:r>
                    </a:p>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
                        <a:tabLst/>
                        <a:defRPr/>
                      </a:pPr>
                      <a:r>
                        <a:rPr lang="en-US" sz="1200" b="0" dirty="0">
                          <a:solidFill>
                            <a:schemeClr val="tx1"/>
                          </a:solidFill>
                        </a:rPr>
                        <a:t>List of the main objectives that you want to achieve with this request. </a:t>
                      </a:r>
                    </a:p>
                    <a:p>
                      <a:pPr marL="0" marR="0" lvl="0" indent="0" algn="l" defTabSz="914400" rtl="0" eaLnBrk="1" fontAlgn="auto" latinLnBrk="0" hangingPunct="1">
                        <a:lnSpc>
                          <a:spcPct val="100000"/>
                        </a:lnSpc>
                        <a:spcBef>
                          <a:spcPts val="0"/>
                        </a:spcBef>
                        <a:spcAft>
                          <a:spcPts val="0"/>
                        </a:spcAft>
                        <a:buClrTx/>
                        <a:buSzTx/>
                        <a:buFont typeface="Wingdings" pitchFamily="2" charset="2"/>
                        <a:buNone/>
                        <a:tabLst/>
                        <a:defRPr/>
                      </a:pPr>
                      <a:r>
                        <a:rPr lang="en-US" sz="1200" b="0" dirty="0">
                          <a:solidFill>
                            <a:schemeClr val="tx1"/>
                          </a:solidFill>
                        </a:rPr>
                        <a:t>MADMAX uses a new concept (dielectric </a:t>
                      </a:r>
                      <a:r>
                        <a:rPr lang="en-US" sz="1200" b="0" dirty="0" err="1">
                          <a:solidFill>
                            <a:schemeClr val="tx1"/>
                          </a:solidFill>
                        </a:rPr>
                        <a:t>haloscope</a:t>
                      </a:r>
                      <a:r>
                        <a:rPr lang="en-US" sz="1200" b="0" dirty="0">
                          <a:solidFill>
                            <a:schemeClr val="tx1"/>
                          </a:solidFill>
                        </a:rPr>
                        <a:t>) to search for axion dark matter in a mass range centered around 100 </a:t>
                      </a:r>
                      <a:r>
                        <a:rPr lang="en-US" sz="1200" b="0" dirty="0" err="1">
                          <a:solidFill>
                            <a:schemeClr val="tx1"/>
                          </a:solidFill>
                          <a:latin typeface="Symbol" panose="05050102010706020507" pitchFamily="18" charset="2"/>
                        </a:rPr>
                        <a:t>m</a:t>
                      </a:r>
                      <a:r>
                        <a:rPr lang="en-US" sz="1200" b="0" dirty="0" err="1">
                          <a:solidFill>
                            <a:schemeClr val="tx1"/>
                          </a:solidFill>
                        </a:rPr>
                        <a:t>eV</a:t>
                      </a:r>
                      <a:r>
                        <a:rPr lang="en-US" sz="1200" b="0" dirty="0">
                          <a:solidFill>
                            <a:schemeClr val="tx1"/>
                          </a:solidFill>
                        </a:rPr>
                        <a:t>, favored by post-inflationary scenarios and not yet explored.  A prototype of the final experiment, including a stainless steel cryostat, is presently being build and will be inserted in the Morpurgo magnet of the H8 line. </a:t>
                      </a:r>
                    </a:p>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
                        <a:tabLst/>
                        <a:defRPr/>
                      </a:pPr>
                      <a:r>
                        <a:rPr lang="en-US" sz="1200" b="0" dirty="0">
                          <a:solidFill>
                            <a:schemeClr val="tx1"/>
                          </a:solidFill>
                        </a:rPr>
                        <a:t>Explain why it needs to be done during the LS3 and the consequences if your request is not approved. </a:t>
                      </a:r>
                    </a:p>
                    <a:p>
                      <a:pPr marL="0" marR="0" lvl="0" indent="0" algn="l" defTabSz="914400" rtl="0" eaLnBrk="1" fontAlgn="auto" latinLnBrk="0" hangingPunct="1">
                        <a:lnSpc>
                          <a:spcPct val="100000"/>
                        </a:lnSpc>
                        <a:spcBef>
                          <a:spcPts val="0"/>
                        </a:spcBef>
                        <a:spcAft>
                          <a:spcPts val="0"/>
                        </a:spcAft>
                        <a:buClrTx/>
                        <a:buSzTx/>
                        <a:buFont typeface="Wingdings" pitchFamily="2" charset="2"/>
                        <a:buNone/>
                        <a:tabLst/>
                        <a:defRPr/>
                      </a:pPr>
                      <a:r>
                        <a:rPr lang="en-US" sz="1200" b="0" dirty="0">
                          <a:solidFill>
                            <a:schemeClr val="tx1"/>
                          </a:solidFill>
                        </a:rPr>
                        <a:t>The MADMAX prototype run in the Morpurgo magnet requires the complete absence of beam. The stainless steel cryostat was designed to fit in the Morpurgo magnet.</a:t>
                      </a:r>
                    </a:p>
                  </a:txBody>
                  <a:tcPr/>
                </a:tc>
                <a:tc hMerge="1">
                  <a:txBody>
                    <a:bodyPr/>
                    <a:lstStyle/>
                    <a:p>
                      <a:endParaRPr lang="en-US"/>
                    </a:p>
                  </a:txBody>
                  <a:tcPr/>
                </a:tc>
                <a:extLst>
                  <a:ext uri="{0D108BD9-81ED-4DB2-BD59-A6C34878D82A}">
                    <a16:rowId xmlns:a16="http://schemas.microsoft.com/office/drawing/2014/main" val="237144656"/>
                  </a:ext>
                </a:extLst>
              </a:tr>
              <a:tr h="462827">
                <a:tc gridSpan="2">
                  <a:txBody>
                    <a:bodyPr/>
                    <a:lstStyle/>
                    <a:p>
                      <a:pPr marL="0" marR="0" lvl="0" indent="0" algn="l" defTabSz="914400" rtl="0" eaLnBrk="1" fontAlgn="auto" latinLnBrk="0" hangingPunct="1">
                        <a:lnSpc>
                          <a:spcPct val="100000"/>
                        </a:lnSpc>
                        <a:spcBef>
                          <a:spcPts val="0"/>
                        </a:spcBef>
                        <a:spcAft>
                          <a:spcPts val="0"/>
                        </a:spcAft>
                        <a:buClrTx/>
                        <a:buSzTx/>
                        <a:buFont typeface="Wingdings" pitchFamily="2" charset="2"/>
                        <a:buNone/>
                        <a:tabLst/>
                        <a:defRPr/>
                      </a:pPr>
                      <a:r>
                        <a:rPr lang="en-US" sz="1200" b="1" dirty="0">
                          <a:solidFill>
                            <a:schemeClr val="tx1"/>
                          </a:solidFill>
                        </a:rPr>
                        <a:t>SCOPE:</a:t>
                      </a:r>
                      <a:r>
                        <a:rPr lang="en-US" sz="1200" b="0" dirty="0">
                          <a:solidFill>
                            <a:schemeClr val="tx1"/>
                          </a:solidFill>
                        </a:rPr>
                        <a:t> </a:t>
                      </a:r>
                    </a:p>
                    <a:p>
                      <a:pPr marL="171450" marR="0" lvl="0" indent="-171450" algn="l" defTabSz="914400" rtl="0" eaLnBrk="1" fontAlgn="auto" latinLnBrk="0" hangingPunct="1">
                        <a:lnSpc>
                          <a:spcPct val="100000"/>
                        </a:lnSpc>
                        <a:spcBef>
                          <a:spcPts val="0"/>
                        </a:spcBef>
                        <a:spcAft>
                          <a:spcPts val="0"/>
                        </a:spcAft>
                        <a:buClrTx/>
                        <a:buSzTx/>
                        <a:buFont typeface="Wingdings" pitchFamily="2" charset="2"/>
                        <a:buChar char="§"/>
                        <a:tabLst/>
                        <a:defRPr/>
                      </a:pPr>
                      <a:r>
                        <a:rPr lang="en-US" sz="1200" b="0" dirty="0">
                          <a:solidFill>
                            <a:schemeClr val="tx1"/>
                          </a:solidFill>
                        </a:rPr>
                        <a:t>Usage of the Morpurgo magnet of the H8 line including the upstream zone of H8B (PPE158) and the platform downstream of the magnet. </a:t>
                      </a:r>
                    </a:p>
                  </a:txBody>
                  <a:tcPr/>
                </a:tc>
                <a:tc hMerge="1">
                  <a:txBody>
                    <a:bodyPr/>
                    <a:lstStyle/>
                    <a:p>
                      <a:endParaRPr lang="en-US"/>
                    </a:p>
                  </a:txBody>
                  <a:tcPr/>
                </a:tc>
                <a:extLst>
                  <a:ext uri="{0D108BD9-81ED-4DB2-BD59-A6C34878D82A}">
                    <a16:rowId xmlns:a16="http://schemas.microsoft.com/office/drawing/2014/main" val="3595787383"/>
                  </a:ext>
                </a:extLst>
              </a:tr>
              <a:tr h="1194346">
                <a:tc gridSpan="2">
                  <a:txBody>
                    <a:bodyPr/>
                    <a:lstStyle/>
                    <a:p>
                      <a:pPr marL="0" marR="0" lvl="0" indent="0" algn="l" defTabSz="914400" rtl="0" eaLnBrk="1" fontAlgn="auto" latinLnBrk="0" hangingPunct="1">
                        <a:lnSpc>
                          <a:spcPct val="100000"/>
                        </a:lnSpc>
                        <a:spcBef>
                          <a:spcPts val="0"/>
                        </a:spcBef>
                        <a:spcAft>
                          <a:spcPts val="0"/>
                        </a:spcAft>
                        <a:buClrTx/>
                        <a:buSzTx/>
                        <a:buFont typeface="Wingdings" pitchFamily="2" charset="2"/>
                        <a:buNone/>
                        <a:tabLst/>
                        <a:defRPr/>
                      </a:pPr>
                      <a:r>
                        <a:rPr lang="en-US" sz="1200" b="1" dirty="0">
                          <a:solidFill>
                            <a:schemeClr val="tx1"/>
                          </a:solidFill>
                        </a:rPr>
                        <a:t>SCHEDULING</a:t>
                      </a:r>
                      <a:r>
                        <a:rPr lang="en-US" sz="1200" b="0" dirty="0">
                          <a:solidFill>
                            <a:schemeClr val="tx1"/>
                          </a:solidFill>
                        </a:rPr>
                        <a:t>:</a:t>
                      </a:r>
                    </a:p>
                    <a:p>
                      <a:pPr marL="171450" marR="0" lvl="0" indent="-171450" algn="l" defTabSz="914400" rtl="0" eaLnBrk="1" fontAlgn="auto" latinLnBrk="0" hangingPunct="1">
                        <a:lnSpc>
                          <a:spcPct val="100000"/>
                        </a:lnSpc>
                        <a:spcBef>
                          <a:spcPts val="0"/>
                        </a:spcBef>
                        <a:spcAft>
                          <a:spcPts val="0"/>
                        </a:spcAft>
                        <a:buClrTx/>
                        <a:buSzTx/>
                        <a:buFont typeface="Wingdings" pitchFamily="2" charset="2"/>
                        <a:buChar char="§"/>
                        <a:tabLst/>
                        <a:defRPr/>
                      </a:pPr>
                      <a:r>
                        <a:rPr lang="en-GB" sz="1200" b="0" dirty="0">
                          <a:solidFill>
                            <a:schemeClr val="tx1"/>
                          </a:solidFill>
                        </a:rPr>
                        <a:t>A long run for physics of the order of six months is preferred. Overall if we could stay on the Morpurgo site for one year to prepare (3 months), run (6 months) and dismantle (3 months), that would be great.</a:t>
                      </a:r>
                    </a:p>
                    <a:p>
                      <a:pPr marL="171450" marR="0" lvl="0" indent="-171450" algn="l" defTabSz="914400" rtl="0" eaLnBrk="1" fontAlgn="auto" latinLnBrk="0" hangingPunct="1">
                        <a:lnSpc>
                          <a:spcPct val="100000"/>
                        </a:lnSpc>
                        <a:spcBef>
                          <a:spcPts val="0"/>
                        </a:spcBef>
                        <a:spcAft>
                          <a:spcPts val="0"/>
                        </a:spcAft>
                        <a:buClrTx/>
                        <a:buSzTx/>
                        <a:buFont typeface="Wingdings" pitchFamily="2" charset="2"/>
                        <a:buChar char="§"/>
                        <a:tabLst/>
                        <a:defRPr/>
                      </a:pPr>
                      <a:r>
                        <a:rPr lang="en-US" sz="1200" b="0" dirty="0">
                          <a:solidFill>
                            <a:schemeClr val="tx1"/>
                          </a:solidFill>
                        </a:rPr>
                        <a:t>Include any scheduling constrains that need to be taken into account.</a:t>
                      </a:r>
                    </a:p>
                    <a:p>
                      <a:pPr marL="0" marR="0" lvl="0" indent="0" algn="l" defTabSz="914400" rtl="0" eaLnBrk="1" fontAlgn="auto" latinLnBrk="0" hangingPunct="1">
                        <a:lnSpc>
                          <a:spcPct val="100000"/>
                        </a:lnSpc>
                        <a:spcBef>
                          <a:spcPts val="0"/>
                        </a:spcBef>
                        <a:spcAft>
                          <a:spcPts val="0"/>
                        </a:spcAft>
                        <a:buClrTx/>
                        <a:buSzTx/>
                        <a:buFont typeface="Wingdings" pitchFamily="2" charset="2"/>
                        <a:buNone/>
                        <a:tabLst/>
                        <a:defRPr/>
                      </a:pPr>
                      <a:r>
                        <a:rPr lang="en-GB" sz="1200" b="0" dirty="0">
                          <a:solidFill>
                            <a:schemeClr val="tx1"/>
                          </a:solidFill>
                        </a:rPr>
                        <a:t>The preferred period is Dec. 2025 to Dec. 2026: </a:t>
                      </a:r>
                      <a:r>
                        <a:rPr lang="en-GB" sz="1200" b="0" dirty="0" err="1">
                          <a:solidFill>
                            <a:schemeClr val="tx1"/>
                          </a:solidFill>
                        </a:rPr>
                        <a:t>i</a:t>
                      </a:r>
                      <a:r>
                        <a:rPr lang="en-GB" sz="1200" b="0" dirty="0">
                          <a:solidFill>
                            <a:schemeClr val="tx1"/>
                          </a:solidFill>
                        </a:rPr>
                        <a:t>) preparation Dec. 2025- Mar 2026, ii) run with Morpurgo magnet at 1.6 T: Apr-Sep 2026, iii) Dismantling: Oct-Nov 2026. </a:t>
                      </a:r>
                      <a:endParaRPr lang="en-US" sz="1200" b="0" dirty="0">
                        <a:solidFill>
                          <a:schemeClr val="tx1"/>
                        </a:solidFill>
                      </a:endParaRPr>
                    </a:p>
                  </a:txBody>
                  <a:tcPr/>
                </a:tc>
                <a:tc hMerge="1">
                  <a:txBody>
                    <a:bodyPr/>
                    <a:lstStyle/>
                    <a:p>
                      <a:endParaRPr lang="en-US"/>
                    </a:p>
                  </a:txBody>
                  <a:tcPr/>
                </a:tc>
                <a:extLst>
                  <a:ext uri="{0D108BD9-81ED-4DB2-BD59-A6C34878D82A}">
                    <a16:rowId xmlns:a16="http://schemas.microsoft.com/office/drawing/2014/main" val="3789589247"/>
                  </a:ext>
                </a:extLst>
              </a:tr>
              <a:tr h="272059">
                <a:tc gridSpan="2">
                  <a:txBody>
                    <a:bodyPr/>
                    <a:lstStyle/>
                    <a:p>
                      <a:pPr marL="0" marR="0" lvl="0" indent="0" algn="l" defTabSz="914400" rtl="0" eaLnBrk="1" fontAlgn="auto" latinLnBrk="0" hangingPunct="1">
                        <a:lnSpc>
                          <a:spcPct val="100000"/>
                        </a:lnSpc>
                        <a:spcBef>
                          <a:spcPts val="0"/>
                        </a:spcBef>
                        <a:spcAft>
                          <a:spcPts val="0"/>
                        </a:spcAft>
                        <a:buClrTx/>
                        <a:buSzTx/>
                        <a:buFont typeface="Wingdings" pitchFamily="2" charset="2"/>
                        <a:buNone/>
                        <a:tabLst/>
                        <a:defRPr/>
                      </a:pPr>
                      <a:r>
                        <a:rPr lang="en-US" sz="1200" b="1" dirty="0">
                          <a:solidFill>
                            <a:schemeClr val="tx1"/>
                          </a:solidFill>
                        </a:rPr>
                        <a:t>SERVICES REQUIRED: </a:t>
                      </a:r>
                      <a:r>
                        <a:rPr lang="en-US" sz="1200" b="0" dirty="0">
                          <a:solidFill>
                            <a:schemeClr val="tx1"/>
                          </a:solidFill>
                          <a:sym typeface="Wingdings" panose="05000000000000000000" pitchFamily="2" charset="2"/>
                        </a:rPr>
                        <a:t>More details provided in EDMS 2477727</a:t>
                      </a:r>
                      <a:endParaRPr lang="en-US" sz="1200" b="0" dirty="0">
                        <a:solidFill>
                          <a:schemeClr val="tx1"/>
                        </a:solidFill>
                      </a:endParaRPr>
                    </a:p>
                  </a:txBody>
                  <a:tcPr/>
                </a:tc>
                <a:tc hMerge="1">
                  <a:txBody>
                    <a:bodyPr/>
                    <a:lstStyle/>
                    <a:p>
                      <a:endParaRPr lang="en-US"/>
                    </a:p>
                  </a:txBody>
                  <a:tcPr/>
                </a:tc>
                <a:extLst>
                  <a:ext uri="{0D108BD9-81ED-4DB2-BD59-A6C34878D82A}">
                    <a16:rowId xmlns:a16="http://schemas.microsoft.com/office/drawing/2014/main" val="1089599454"/>
                  </a:ext>
                </a:extLst>
              </a:tr>
              <a:tr h="272059">
                <a:tc>
                  <a:txBody>
                    <a:bodyPr/>
                    <a:lstStyle/>
                    <a:p>
                      <a:pPr marL="0" marR="0" lvl="0" indent="0" algn="l" defTabSz="914400" rtl="0" eaLnBrk="1" fontAlgn="auto" latinLnBrk="0" hangingPunct="1">
                        <a:lnSpc>
                          <a:spcPct val="100000"/>
                        </a:lnSpc>
                        <a:spcBef>
                          <a:spcPts val="0"/>
                        </a:spcBef>
                        <a:spcAft>
                          <a:spcPts val="0"/>
                        </a:spcAft>
                        <a:buClrTx/>
                        <a:buSzTx/>
                        <a:buFont typeface="Wingdings" pitchFamily="2" charset="2"/>
                        <a:buNone/>
                        <a:tabLst/>
                        <a:defRPr/>
                      </a:pPr>
                      <a:r>
                        <a:rPr lang="en-US" sz="1200" b="1" dirty="0">
                          <a:solidFill>
                            <a:schemeClr val="tx1"/>
                          </a:solidFill>
                        </a:rPr>
                        <a:t>EN/CV</a:t>
                      </a:r>
                      <a:endParaRPr lang="en-US" sz="1200" b="0" dirty="0">
                        <a:solidFill>
                          <a:schemeClr val="tx1"/>
                        </a:solidFill>
                      </a:endParaRPr>
                    </a:p>
                  </a:txBody>
                  <a:tcPr/>
                </a:tc>
                <a:tc>
                  <a:txBody>
                    <a:bodyPr/>
                    <a:lstStyle/>
                    <a:p>
                      <a:pPr marL="92075" marR="0" lvl="0" indent="-92075"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a:solidFill>
                            <a:schemeClr val="tx1"/>
                          </a:solidFill>
                          <a:effectLst/>
                          <a:latin typeface="+mn-lt"/>
                          <a:ea typeface="+mn-ea"/>
                          <a:cs typeface="+mn-cs"/>
                        </a:rPr>
                        <a:t>Mixed water for cooling (required during cooldown of the Morpurgo magnet and the physics run) </a:t>
                      </a:r>
                      <a:endParaRPr lang="en-CH" sz="1200" kern="1200" dirty="0">
                        <a:solidFill>
                          <a:schemeClr val="tx1"/>
                        </a:solidFill>
                        <a:effectLst/>
                        <a:latin typeface="+mn-lt"/>
                        <a:ea typeface="+mn-ea"/>
                        <a:cs typeface="+mn-cs"/>
                      </a:endParaRPr>
                    </a:p>
                  </a:txBody>
                  <a:tcPr anchor="ctr"/>
                </a:tc>
                <a:extLst>
                  <a:ext uri="{0D108BD9-81ED-4DB2-BD59-A6C34878D82A}">
                    <a16:rowId xmlns:a16="http://schemas.microsoft.com/office/drawing/2014/main" val="3023602922"/>
                  </a:ext>
                </a:extLst>
              </a:tr>
              <a:tr h="634803">
                <a:tc>
                  <a:txBody>
                    <a:bodyPr/>
                    <a:lstStyle/>
                    <a:p>
                      <a:pPr marL="0" marR="0" lvl="0" indent="0" algn="l" defTabSz="914400" rtl="0" eaLnBrk="1" fontAlgn="auto" latinLnBrk="0" hangingPunct="1">
                        <a:lnSpc>
                          <a:spcPct val="100000"/>
                        </a:lnSpc>
                        <a:spcBef>
                          <a:spcPts val="0"/>
                        </a:spcBef>
                        <a:spcAft>
                          <a:spcPts val="0"/>
                        </a:spcAft>
                        <a:buClrTx/>
                        <a:buSzTx/>
                        <a:buFont typeface="Wingdings" pitchFamily="2" charset="2"/>
                        <a:buNone/>
                        <a:tabLst/>
                        <a:defRPr/>
                      </a:pPr>
                      <a:r>
                        <a:rPr lang="en-US" sz="1200" b="1" dirty="0">
                          <a:solidFill>
                            <a:schemeClr val="tx1"/>
                          </a:solidFill>
                        </a:rPr>
                        <a:t>TE/CRG</a:t>
                      </a:r>
                      <a:endParaRPr lang="en-US" sz="1200" b="0" dirty="0">
                        <a:solidFill>
                          <a:schemeClr val="tx1"/>
                        </a:solidFill>
                      </a:endParaRPr>
                    </a:p>
                  </a:txBody>
                  <a:tcPr/>
                </a:tc>
                <a:tc>
                  <a:txBody>
                    <a:bodyPr/>
                    <a:lstStyle/>
                    <a:p>
                      <a:pPr marL="92075" marR="0" lvl="0" indent="-92075"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dirty="0">
                          <a:solidFill>
                            <a:schemeClr val="tx1"/>
                          </a:solidFill>
                          <a:effectLst/>
                          <a:latin typeface="+mn-lt"/>
                          <a:ea typeface="+mn-ea"/>
                          <a:cs typeface="+mn-cs"/>
                        </a:rPr>
                        <a:t>Cooling of the MORPURGO magnet</a:t>
                      </a:r>
                    </a:p>
                    <a:p>
                      <a:pPr marL="92075" marR="0" lvl="0" indent="-92075"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dirty="0" err="1">
                          <a:solidFill>
                            <a:schemeClr val="tx1"/>
                          </a:solidFill>
                          <a:effectLst/>
                          <a:latin typeface="+mn-lt"/>
                          <a:ea typeface="+mn-ea"/>
                          <a:cs typeface="+mn-cs"/>
                        </a:rPr>
                        <a:t>LHe</a:t>
                      </a:r>
                      <a:r>
                        <a:rPr lang="en-GB" sz="1200" kern="1200" dirty="0">
                          <a:solidFill>
                            <a:schemeClr val="tx1"/>
                          </a:solidFill>
                          <a:effectLst/>
                          <a:latin typeface="+mn-lt"/>
                          <a:ea typeface="+mn-ea"/>
                          <a:cs typeface="+mn-cs"/>
                        </a:rPr>
                        <a:t> / LN2 storage </a:t>
                      </a:r>
                      <a:r>
                        <a:rPr lang="en-GB" sz="1200" kern="1200" dirty="0" err="1">
                          <a:solidFill>
                            <a:schemeClr val="tx1"/>
                          </a:solidFill>
                          <a:effectLst/>
                          <a:latin typeface="+mn-lt"/>
                          <a:ea typeface="+mn-ea"/>
                          <a:cs typeface="+mn-cs"/>
                        </a:rPr>
                        <a:t>dewars</a:t>
                      </a:r>
                      <a:r>
                        <a:rPr lang="en-GB" sz="1200" kern="1200" dirty="0">
                          <a:solidFill>
                            <a:schemeClr val="tx1"/>
                          </a:solidFill>
                          <a:effectLst/>
                          <a:latin typeface="+mn-lt"/>
                          <a:ea typeface="+mn-ea"/>
                          <a:cs typeface="+mn-cs"/>
                        </a:rPr>
                        <a:t> from </a:t>
                      </a:r>
                      <a:r>
                        <a:rPr lang="en-GB" sz="1200" kern="1200" dirty="0" err="1">
                          <a:solidFill>
                            <a:schemeClr val="tx1"/>
                          </a:solidFill>
                          <a:effectLst/>
                          <a:latin typeface="+mn-lt"/>
                          <a:ea typeface="+mn-ea"/>
                          <a:cs typeface="+mn-cs"/>
                        </a:rPr>
                        <a:t>Cryolab</a:t>
                      </a:r>
                      <a:r>
                        <a:rPr lang="en-GB" sz="1200" kern="1200" dirty="0">
                          <a:solidFill>
                            <a:schemeClr val="tx1"/>
                          </a:solidFill>
                          <a:effectLst/>
                          <a:latin typeface="+mn-lt"/>
                          <a:ea typeface="+mn-ea"/>
                          <a:cs typeface="+mn-cs"/>
                        </a:rPr>
                        <a:t> / external company + recovery lines (He, N2) for cryostat cooldown. </a:t>
                      </a:r>
                    </a:p>
                    <a:p>
                      <a:pPr marL="92075" marR="0" lvl="0" indent="-92075"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a:solidFill>
                            <a:schemeClr val="tx1"/>
                          </a:solidFill>
                          <a:effectLst/>
                          <a:latin typeface="+mn-lt"/>
                          <a:ea typeface="+mn-ea"/>
                          <a:cs typeface="+mn-cs"/>
                        </a:rPr>
                        <a:t>2 vacuum pump units, cryocoolers and 5 compressor units, circulation pump for </a:t>
                      </a:r>
                      <a:r>
                        <a:rPr lang="en-US" sz="1200" kern="1200" dirty="0" err="1">
                          <a:solidFill>
                            <a:schemeClr val="tx1"/>
                          </a:solidFill>
                          <a:effectLst/>
                          <a:latin typeface="+mn-lt"/>
                          <a:ea typeface="+mn-ea"/>
                          <a:cs typeface="+mn-cs"/>
                        </a:rPr>
                        <a:t>gHe</a:t>
                      </a:r>
                      <a:r>
                        <a:rPr lang="en-US" sz="1200" kern="1200" dirty="0">
                          <a:solidFill>
                            <a:schemeClr val="tx1"/>
                          </a:solidFill>
                          <a:effectLst/>
                          <a:latin typeface="+mn-lt"/>
                          <a:ea typeface="+mn-ea"/>
                          <a:cs typeface="+mn-cs"/>
                        </a:rPr>
                        <a:t>, water chiller</a:t>
                      </a:r>
                      <a:endParaRPr lang="en-CH" sz="1200" kern="1200" dirty="0">
                        <a:solidFill>
                          <a:schemeClr val="tx1"/>
                        </a:solidFill>
                        <a:effectLst/>
                        <a:latin typeface="+mn-lt"/>
                        <a:ea typeface="+mn-ea"/>
                        <a:cs typeface="+mn-cs"/>
                      </a:endParaRPr>
                    </a:p>
                  </a:txBody>
                  <a:tcPr anchor="ctr"/>
                </a:tc>
                <a:extLst>
                  <a:ext uri="{0D108BD9-81ED-4DB2-BD59-A6C34878D82A}">
                    <a16:rowId xmlns:a16="http://schemas.microsoft.com/office/drawing/2014/main" val="828983926"/>
                  </a:ext>
                </a:extLst>
              </a:tr>
              <a:tr h="272059">
                <a:tc>
                  <a:txBody>
                    <a:bodyPr/>
                    <a:lstStyle/>
                    <a:p>
                      <a:pPr marL="0" marR="0" lvl="0" indent="0" algn="l" defTabSz="914400" rtl="0" eaLnBrk="1" fontAlgn="auto" latinLnBrk="0" hangingPunct="1">
                        <a:lnSpc>
                          <a:spcPct val="100000"/>
                        </a:lnSpc>
                        <a:spcBef>
                          <a:spcPts val="0"/>
                        </a:spcBef>
                        <a:spcAft>
                          <a:spcPts val="0"/>
                        </a:spcAft>
                        <a:buClrTx/>
                        <a:buSzTx/>
                        <a:buFont typeface="Wingdings" pitchFamily="2" charset="2"/>
                        <a:buNone/>
                        <a:tabLst/>
                        <a:defRPr/>
                      </a:pPr>
                      <a:r>
                        <a:rPr lang="en-US" sz="1200" b="1" dirty="0">
                          <a:solidFill>
                            <a:schemeClr val="tx1"/>
                          </a:solidFill>
                        </a:rPr>
                        <a:t>EP/ADO-SO</a:t>
                      </a:r>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Wingdings" pitchFamily="2" charset="2"/>
                        <a:buNone/>
                        <a:tabLst/>
                        <a:defRPr/>
                      </a:pPr>
                      <a:r>
                        <a:rPr lang="en-US" sz="1200" b="0" dirty="0">
                          <a:solidFill>
                            <a:schemeClr val="tx1"/>
                          </a:solidFill>
                        </a:rPr>
                        <a:t>Usage of Morpurgo magnet</a:t>
                      </a:r>
                    </a:p>
                  </a:txBody>
                  <a:tcPr anchor="ctr"/>
                </a:tc>
                <a:extLst>
                  <a:ext uri="{0D108BD9-81ED-4DB2-BD59-A6C34878D82A}">
                    <a16:rowId xmlns:a16="http://schemas.microsoft.com/office/drawing/2014/main" val="323037114"/>
                  </a:ext>
                </a:extLst>
              </a:tr>
              <a:tr h="272059">
                <a:tc>
                  <a:txBody>
                    <a:bodyPr/>
                    <a:lstStyle/>
                    <a:p>
                      <a:pPr marL="0" marR="0" lvl="0" indent="0" algn="l" defTabSz="914400" rtl="0" eaLnBrk="1" fontAlgn="auto" latinLnBrk="0" hangingPunct="1">
                        <a:lnSpc>
                          <a:spcPct val="100000"/>
                        </a:lnSpc>
                        <a:spcBef>
                          <a:spcPts val="0"/>
                        </a:spcBef>
                        <a:spcAft>
                          <a:spcPts val="0"/>
                        </a:spcAft>
                        <a:buClrTx/>
                        <a:buSzTx/>
                        <a:buFont typeface="Wingdings" pitchFamily="2" charset="2"/>
                        <a:buNone/>
                        <a:tabLst/>
                        <a:defRPr/>
                      </a:pPr>
                      <a:r>
                        <a:rPr lang="en-US" sz="1200" b="1" dirty="0">
                          <a:solidFill>
                            <a:schemeClr val="tx1"/>
                          </a:solidFill>
                        </a:rPr>
                        <a:t>BE/EA-DC</a:t>
                      </a:r>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Wingdings" pitchFamily="2" charset="2"/>
                        <a:buNone/>
                        <a:tabLst/>
                        <a:defRPr/>
                      </a:pPr>
                      <a:r>
                        <a:rPr lang="en-US" sz="1200" b="0" dirty="0">
                          <a:solidFill>
                            <a:schemeClr val="tx1"/>
                          </a:solidFill>
                        </a:rPr>
                        <a:t>Crane to install the cryostat and its rails. Working place Tent set-up installation</a:t>
                      </a:r>
                    </a:p>
                  </a:txBody>
                  <a:tcPr anchor="ctr"/>
                </a:tc>
                <a:extLst>
                  <a:ext uri="{0D108BD9-81ED-4DB2-BD59-A6C34878D82A}">
                    <a16:rowId xmlns:a16="http://schemas.microsoft.com/office/drawing/2014/main" val="2374721097"/>
                  </a:ext>
                </a:extLst>
              </a:tr>
              <a:tr h="816176">
                <a:tc gridSpan="2">
                  <a:txBody>
                    <a:bodyPr/>
                    <a:lstStyle/>
                    <a:p>
                      <a:pPr marL="0" marR="0" lvl="0" indent="0" algn="l" defTabSz="914400" rtl="0" eaLnBrk="1" fontAlgn="auto" latinLnBrk="0" hangingPunct="1">
                        <a:lnSpc>
                          <a:spcPct val="100000"/>
                        </a:lnSpc>
                        <a:spcBef>
                          <a:spcPts val="0"/>
                        </a:spcBef>
                        <a:spcAft>
                          <a:spcPts val="0"/>
                        </a:spcAft>
                        <a:buClrTx/>
                        <a:buSzTx/>
                        <a:buFont typeface="Wingdings" pitchFamily="2" charset="2"/>
                        <a:buNone/>
                        <a:tabLst/>
                        <a:defRPr/>
                      </a:pPr>
                      <a:r>
                        <a:rPr lang="en-US" sz="1200" b="1" dirty="0">
                          <a:solidFill>
                            <a:schemeClr val="tx1"/>
                          </a:solidFill>
                        </a:rPr>
                        <a:t>OTHER RELEVANT INFORMATION:</a:t>
                      </a:r>
                    </a:p>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
                        <a:tabLst/>
                        <a:defRPr/>
                      </a:pPr>
                      <a:r>
                        <a:rPr lang="en-US" sz="1200" b="0" dirty="0">
                          <a:solidFill>
                            <a:schemeClr val="tx1"/>
                          </a:solidFill>
                        </a:rPr>
                        <a:t>Include any other information that you consider important to evaluate your request.</a:t>
                      </a:r>
                    </a:p>
                    <a:p>
                      <a:pPr marL="0" marR="0" lvl="0" indent="0" algn="l" defTabSz="914400" rtl="0" eaLnBrk="1" fontAlgn="auto" latinLnBrk="0" hangingPunct="1">
                        <a:lnSpc>
                          <a:spcPct val="100000"/>
                        </a:lnSpc>
                        <a:spcBef>
                          <a:spcPts val="0"/>
                        </a:spcBef>
                        <a:spcAft>
                          <a:spcPts val="0"/>
                        </a:spcAft>
                        <a:buClrTx/>
                        <a:buSzTx/>
                        <a:buFont typeface="Wingdings" pitchFamily="2" charset="2"/>
                        <a:buNone/>
                        <a:tabLst/>
                        <a:defRPr/>
                      </a:pPr>
                      <a:r>
                        <a:rPr lang="en-US" sz="1200" b="0" dirty="0">
                          <a:solidFill>
                            <a:schemeClr val="tx1"/>
                          </a:solidFill>
                        </a:rPr>
                        <a:t>Morpurgo magnet zone is already used by the MADMAX group for tests during the Beam shutdown period since 2022. All installations in this area have already been foreseen to perform the test with the stainless steel cryostat</a:t>
                      </a:r>
                    </a:p>
                  </a:txBody>
                  <a:tcPr/>
                </a:tc>
                <a:tc hMerge="1">
                  <a:txBody>
                    <a:bodyPr/>
                    <a:lstStyle/>
                    <a:p>
                      <a:endParaRPr lang="en-US"/>
                    </a:p>
                  </a:txBody>
                  <a:tcPr/>
                </a:tc>
                <a:extLst>
                  <a:ext uri="{0D108BD9-81ED-4DB2-BD59-A6C34878D82A}">
                    <a16:rowId xmlns:a16="http://schemas.microsoft.com/office/drawing/2014/main" val="2298917047"/>
                  </a:ext>
                </a:extLst>
              </a:tr>
            </a:tbl>
          </a:graphicData>
        </a:graphic>
      </p:graphicFrame>
      <p:sp>
        <p:nvSpPr>
          <p:cNvPr id="5" name="TextBox 4">
            <a:extLst>
              <a:ext uri="{FF2B5EF4-FFF2-40B4-BE49-F238E27FC236}">
                <a16:creationId xmlns:a16="http://schemas.microsoft.com/office/drawing/2014/main" id="{265254BE-292A-67F5-77DC-D84A0E18C2B7}"/>
              </a:ext>
            </a:extLst>
          </p:cNvPr>
          <p:cNvSpPr txBox="1"/>
          <p:nvPr/>
        </p:nvSpPr>
        <p:spPr>
          <a:xfrm>
            <a:off x="383397" y="6170680"/>
            <a:ext cx="1713701" cy="276999"/>
          </a:xfrm>
          <a:prstGeom prst="rect">
            <a:avLst/>
          </a:prstGeom>
          <a:noFill/>
        </p:spPr>
        <p:txBody>
          <a:bodyPr wrap="square" rtlCol="0">
            <a:spAutoFit/>
          </a:bodyPr>
          <a:lstStyle/>
          <a:p>
            <a:r>
              <a:rPr lang="en-US" sz="1200" dirty="0">
                <a:solidFill>
                  <a:srgbClr val="00B050"/>
                </a:solidFill>
              </a:rPr>
              <a:t>No RP impact</a:t>
            </a:r>
            <a:endParaRPr lang="en-GB" sz="1200" dirty="0">
              <a:solidFill>
                <a:srgbClr val="00B050"/>
              </a:solidFill>
            </a:endParaRPr>
          </a:p>
        </p:txBody>
      </p:sp>
    </p:spTree>
    <p:extLst>
      <p:ext uri="{BB962C8B-B14F-4D97-AF65-F5344CB8AC3E}">
        <p14:creationId xmlns:p14="http://schemas.microsoft.com/office/powerpoint/2010/main" val="33945209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F74900F-F7ED-1041-95D8-8195074A83D1}"/>
              </a:ext>
            </a:extLst>
          </p:cNvPr>
          <p:cNvSpPr>
            <a:spLocks noGrp="1"/>
          </p:cNvSpPr>
          <p:nvPr>
            <p:ph type="title"/>
          </p:nvPr>
        </p:nvSpPr>
        <p:spPr/>
        <p:txBody>
          <a:bodyPr/>
          <a:lstStyle/>
          <a:p>
            <a:r>
              <a:rPr lang="en-US" dirty="0"/>
              <a:t>Unresolved issue – Operation requests</a:t>
            </a:r>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8</a:t>
            </a:fld>
            <a:endParaRPr lang="en-US" dirty="0"/>
          </a:p>
        </p:txBody>
      </p:sp>
      <p:graphicFrame>
        <p:nvGraphicFramePr>
          <p:cNvPr id="11" name="Object 10">
            <a:extLst>
              <a:ext uri="{FF2B5EF4-FFF2-40B4-BE49-F238E27FC236}">
                <a16:creationId xmlns:a16="http://schemas.microsoft.com/office/drawing/2014/main" id="{49DC66D7-21CE-EDE1-62B4-7901AF99788C}"/>
              </a:ext>
            </a:extLst>
          </p:cNvPr>
          <p:cNvGraphicFramePr>
            <a:graphicFrameLocks noChangeAspect="1"/>
          </p:cNvGraphicFramePr>
          <p:nvPr/>
        </p:nvGraphicFramePr>
        <p:xfrm>
          <a:off x="9588599" y="1056519"/>
          <a:ext cx="2305050" cy="962025"/>
        </p:xfrm>
        <a:graphic>
          <a:graphicData uri="http://schemas.openxmlformats.org/presentationml/2006/ole">
            <mc:AlternateContent xmlns:mc="http://schemas.openxmlformats.org/markup-compatibility/2006">
              <mc:Choice xmlns:v="urn:schemas-microsoft-com:vml" Requires="v">
                <p:oleObj name="Worksheet" r:id="rId2" imgW="2305065" imgH="962025" progId="Excel.Sheet.12">
                  <p:embed/>
                </p:oleObj>
              </mc:Choice>
              <mc:Fallback>
                <p:oleObj name="Worksheet" r:id="rId2" imgW="2305065" imgH="962025" progId="Excel.Sheet.12">
                  <p:embed/>
                  <p:pic>
                    <p:nvPicPr>
                      <p:cNvPr id="11" name="Object 10">
                        <a:extLst>
                          <a:ext uri="{FF2B5EF4-FFF2-40B4-BE49-F238E27FC236}">
                            <a16:creationId xmlns:a16="http://schemas.microsoft.com/office/drawing/2014/main" id="{49DC66D7-21CE-EDE1-62B4-7901AF99788C}"/>
                          </a:ext>
                        </a:extLst>
                      </p:cNvPr>
                      <p:cNvPicPr/>
                      <p:nvPr/>
                    </p:nvPicPr>
                    <p:blipFill>
                      <a:blip r:embed="rId3"/>
                      <a:stretch>
                        <a:fillRect/>
                      </a:stretch>
                    </p:blipFill>
                    <p:spPr>
                      <a:xfrm>
                        <a:off x="9588599" y="1056519"/>
                        <a:ext cx="2305050" cy="962025"/>
                      </a:xfrm>
                      <a:prstGeom prst="rect">
                        <a:avLst/>
                      </a:prstGeom>
                    </p:spPr>
                  </p:pic>
                </p:oleObj>
              </mc:Fallback>
            </mc:AlternateContent>
          </a:graphicData>
        </a:graphic>
      </p:graphicFrame>
      <p:sp>
        <p:nvSpPr>
          <p:cNvPr id="12" name="Date Placeholder 3">
            <a:extLst>
              <a:ext uri="{FF2B5EF4-FFF2-40B4-BE49-F238E27FC236}">
                <a16:creationId xmlns:a16="http://schemas.microsoft.com/office/drawing/2014/main" id="{1C23DC5F-9D2E-3152-4F1B-84A1DC26E073}"/>
              </a:ext>
            </a:extLst>
          </p:cNvPr>
          <p:cNvSpPr>
            <a:spLocks noGrp="1"/>
          </p:cNvSpPr>
          <p:nvPr>
            <p:ph type="dt" sz="half" idx="10"/>
          </p:nvPr>
        </p:nvSpPr>
        <p:spPr>
          <a:xfrm>
            <a:off x="9120336" y="6378349"/>
            <a:ext cx="1620788" cy="365125"/>
          </a:xfrm>
        </p:spPr>
        <p:txBody>
          <a:bodyPr/>
          <a:lstStyle/>
          <a:p>
            <a:r>
              <a:rPr lang="de-CH" dirty="0"/>
              <a:t>2024-09-12</a:t>
            </a:r>
            <a:endParaRPr lang="en-US" dirty="0"/>
          </a:p>
        </p:txBody>
      </p:sp>
      <p:sp>
        <p:nvSpPr>
          <p:cNvPr id="2" name="Footer Placeholder 4">
            <a:extLst>
              <a:ext uri="{FF2B5EF4-FFF2-40B4-BE49-F238E27FC236}">
                <a16:creationId xmlns:a16="http://schemas.microsoft.com/office/drawing/2014/main" id="{90475096-BB22-67FC-3A6E-CCAF647B6CEB}"/>
              </a:ext>
            </a:extLst>
          </p:cNvPr>
          <p:cNvSpPr>
            <a:spLocks noGrp="1"/>
          </p:cNvSpPr>
          <p:nvPr>
            <p:ph type="ftr" sz="quarter" idx="11"/>
          </p:nvPr>
        </p:nvSpPr>
        <p:spPr>
          <a:xfrm>
            <a:off x="3953495" y="6378349"/>
            <a:ext cx="4285010" cy="365125"/>
          </a:xfrm>
        </p:spPr>
        <p:txBody>
          <a:bodyPr/>
          <a:lstStyle/>
          <a:p>
            <a:r>
              <a:rPr lang="en-US" dirty="0"/>
              <a:t>S. Deleval | EN-CV readiness for LS3 | EDMS 3161176</a:t>
            </a:r>
          </a:p>
        </p:txBody>
      </p:sp>
      <p:pic>
        <p:nvPicPr>
          <p:cNvPr id="7" name="Picture 6">
            <a:extLst>
              <a:ext uri="{FF2B5EF4-FFF2-40B4-BE49-F238E27FC236}">
                <a16:creationId xmlns:a16="http://schemas.microsoft.com/office/drawing/2014/main" id="{818C9D89-2200-3B5D-D5AF-2ED48023D896}"/>
              </a:ext>
            </a:extLst>
          </p:cNvPr>
          <p:cNvPicPr>
            <a:picLocks noChangeAspect="1"/>
          </p:cNvPicPr>
          <p:nvPr/>
        </p:nvPicPr>
        <p:blipFill>
          <a:blip r:embed="rId4"/>
          <a:stretch>
            <a:fillRect/>
          </a:stretch>
        </p:blipFill>
        <p:spPr>
          <a:xfrm>
            <a:off x="441420" y="836610"/>
            <a:ext cx="9037543" cy="5438958"/>
          </a:xfrm>
          <a:prstGeom prst="rect">
            <a:avLst/>
          </a:prstGeom>
        </p:spPr>
      </p:pic>
    </p:spTree>
    <p:extLst>
      <p:ext uri="{BB962C8B-B14F-4D97-AF65-F5344CB8AC3E}">
        <p14:creationId xmlns:p14="http://schemas.microsoft.com/office/powerpoint/2010/main" val="33755629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2143B5-036C-6B4B-988E-F39AA808657B}"/>
              </a:ext>
            </a:extLst>
          </p:cNvPr>
          <p:cNvSpPr>
            <a:spLocks noGrp="1"/>
          </p:cNvSpPr>
          <p:nvPr>
            <p:ph type="title"/>
          </p:nvPr>
        </p:nvSpPr>
        <p:spPr/>
        <p:txBody>
          <a:bodyPr/>
          <a:lstStyle/>
          <a:p>
            <a:r>
              <a:rPr lang="en-US" dirty="0"/>
              <a:t>Summary / Conclusions</a:t>
            </a:r>
          </a:p>
        </p:txBody>
      </p:sp>
      <p:sp>
        <p:nvSpPr>
          <p:cNvPr id="7" name="Slide Number Placeholder 6">
            <a:extLst>
              <a:ext uri="{FF2B5EF4-FFF2-40B4-BE49-F238E27FC236}">
                <a16:creationId xmlns:a16="http://schemas.microsoft.com/office/drawing/2014/main" id="{C51CF139-B1E8-434B-AD73-A21B87B9A5C7}"/>
              </a:ext>
            </a:extLst>
          </p:cNvPr>
          <p:cNvSpPr>
            <a:spLocks noGrp="1"/>
          </p:cNvSpPr>
          <p:nvPr>
            <p:ph type="sldNum" sz="quarter" idx="12"/>
          </p:nvPr>
        </p:nvSpPr>
        <p:spPr/>
        <p:txBody>
          <a:bodyPr/>
          <a:lstStyle/>
          <a:p>
            <a:fld id="{36B5EA5A-BC32-A742-B11B-8E7414D5B535}" type="slidenum">
              <a:rPr lang="en-US" smtClean="0"/>
              <a:pPr/>
              <a:t>9</a:t>
            </a:fld>
            <a:endParaRPr lang="en-US" dirty="0"/>
          </a:p>
        </p:txBody>
      </p:sp>
      <p:sp>
        <p:nvSpPr>
          <p:cNvPr id="3" name="Content Placeholder 6">
            <a:extLst>
              <a:ext uri="{FF2B5EF4-FFF2-40B4-BE49-F238E27FC236}">
                <a16:creationId xmlns:a16="http://schemas.microsoft.com/office/drawing/2014/main" id="{EB146C84-0361-FAC0-D786-2A91F3DEB12F}"/>
              </a:ext>
            </a:extLst>
          </p:cNvPr>
          <p:cNvSpPr txBox="1">
            <a:spLocks/>
          </p:cNvSpPr>
          <p:nvPr/>
        </p:nvSpPr>
        <p:spPr>
          <a:xfrm>
            <a:off x="212576" y="1168400"/>
            <a:ext cx="11696569" cy="4966075"/>
          </a:xfrm>
          <a:prstGeom prst="rect">
            <a:avLst/>
          </a:prstGeom>
        </p:spPr>
        <p:txBody>
          <a:bodyPr vert="horz" lIns="0" tIns="0" rIns="0" bIns="0" rtlCol="0" anchor="t">
            <a:noAutofit/>
          </a:bodyPr>
          <a:lstStyle>
            <a:lvl1pPr marL="0" indent="0" algn="l" defTabSz="914400" rtl="0" eaLnBrk="1" latinLnBrk="0" hangingPunct="1">
              <a:lnSpc>
                <a:spcPct val="90000"/>
              </a:lnSpc>
              <a:spcBef>
                <a:spcPts val="1000"/>
              </a:spcBef>
              <a:spcAft>
                <a:spcPts val="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323999" lvl="1" indent="-323999">
              <a:lnSpc>
                <a:spcPct val="90000"/>
              </a:lnSpc>
              <a:spcBef>
                <a:spcPts val="0"/>
              </a:spcBef>
              <a:buFont typeface="Arial"/>
              <a:buChar char="•"/>
              <a:defRPr/>
            </a:pPr>
            <a:r>
              <a:rPr lang="en-GB" dirty="0">
                <a:solidFill>
                  <a:srgbClr val="0033A0"/>
                </a:solidFill>
              </a:rPr>
              <a:t>The shift of LS3 has a considerable impact on the preparation</a:t>
            </a:r>
          </a:p>
          <a:p>
            <a:pPr marL="323999" lvl="1" indent="-323999">
              <a:lnSpc>
                <a:spcPct val="90000"/>
              </a:lnSpc>
              <a:spcBef>
                <a:spcPts val="0"/>
              </a:spcBef>
              <a:buFont typeface="Arial"/>
              <a:buChar char="•"/>
              <a:defRPr/>
            </a:pPr>
            <a:endParaRPr lang="en-GB" dirty="0">
              <a:solidFill>
                <a:srgbClr val="0033A0"/>
              </a:solidFill>
            </a:endParaRPr>
          </a:p>
          <a:p>
            <a:pPr marL="323999" lvl="1" indent="-323999">
              <a:lnSpc>
                <a:spcPct val="90000"/>
              </a:lnSpc>
              <a:spcBef>
                <a:spcPts val="0"/>
              </a:spcBef>
              <a:buFont typeface="Arial"/>
              <a:buChar char="•"/>
              <a:defRPr/>
            </a:pPr>
            <a:r>
              <a:rPr lang="en-GB" dirty="0">
                <a:solidFill>
                  <a:srgbClr val="0033A0"/>
                </a:solidFill>
              </a:rPr>
              <a:t>We don’t know yet how the groups will be affected by the LHC optimization (we need to gain 4.5 months with respect to the actual time needed to perform all the works);</a:t>
            </a:r>
          </a:p>
          <a:p>
            <a:pPr marL="323999" lvl="1" indent="-323999">
              <a:lnSpc>
                <a:spcPct val="90000"/>
              </a:lnSpc>
              <a:spcBef>
                <a:spcPts val="0"/>
              </a:spcBef>
              <a:buFont typeface="Arial"/>
              <a:buChar char="•"/>
              <a:defRPr/>
            </a:pPr>
            <a:endParaRPr lang="en-GB" dirty="0">
              <a:solidFill>
                <a:srgbClr val="0033A0"/>
              </a:solidFill>
            </a:endParaRPr>
          </a:p>
          <a:p>
            <a:pPr marL="323999" lvl="1" indent="-323999">
              <a:lnSpc>
                <a:spcPct val="90000"/>
              </a:lnSpc>
              <a:spcBef>
                <a:spcPts val="0"/>
              </a:spcBef>
              <a:buFont typeface="Arial"/>
              <a:buChar char="•"/>
              <a:defRPr/>
            </a:pPr>
            <a:r>
              <a:rPr lang="en-GB" dirty="0">
                <a:solidFill>
                  <a:srgbClr val="0033A0"/>
                </a:solidFill>
              </a:rPr>
              <a:t>In the NA we have some works that have to be analysed in detail with the concerned groups before we can confirm that it is possible to provide you all the services in the periods that you want to RUN – some of the concerned groups are the ones that will be the most affected by the LHC optimization</a:t>
            </a:r>
          </a:p>
          <a:p>
            <a:pPr marL="323999" lvl="1" indent="-323999">
              <a:lnSpc>
                <a:spcPct val="90000"/>
              </a:lnSpc>
              <a:spcBef>
                <a:spcPts val="0"/>
              </a:spcBef>
              <a:buFont typeface="Arial"/>
              <a:buChar char="•"/>
              <a:defRPr/>
            </a:pPr>
            <a:endParaRPr lang="en-GB" dirty="0">
              <a:solidFill>
                <a:srgbClr val="0033A0"/>
              </a:solidFill>
            </a:endParaRPr>
          </a:p>
          <a:p>
            <a:pPr marL="323999" lvl="1" indent="-323999">
              <a:lnSpc>
                <a:spcPct val="90000"/>
              </a:lnSpc>
              <a:spcBef>
                <a:spcPts val="0"/>
              </a:spcBef>
              <a:buFont typeface="Arial"/>
              <a:buChar char="•"/>
              <a:defRPr/>
            </a:pPr>
            <a:r>
              <a:rPr lang="en-GB" dirty="0">
                <a:solidFill>
                  <a:srgbClr val="0033A0"/>
                </a:solidFill>
              </a:rPr>
              <a:t>We would like to keep October 2025 as the deadline to have a solid LS3 planning for the NA-CONS (it will not be the baseline as defined today), and at that moment we should be able to give you a well analysed answer to your request</a:t>
            </a:r>
          </a:p>
        </p:txBody>
      </p:sp>
    </p:spTree>
    <p:extLst>
      <p:ext uri="{BB962C8B-B14F-4D97-AF65-F5344CB8AC3E}">
        <p14:creationId xmlns:p14="http://schemas.microsoft.com/office/powerpoint/2010/main" val="2112584189"/>
      </p:ext>
    </p:extLst>
  </p:cSld>
  <p:clrMapOvr>
    <a:masterClrMapping/>
  </p:clrMapOvr>
</p:sld>
</file>

<file path=ppt/theme/theme1.xml><?xml version="1.0" encoding="utf-8"?>
<a:theme xmlns:a="http://schemas.openxmlformats.org/drawingml/2006/main" name="Office Theme">
  <a:themeElements>
    <a:clrScheme name="Custom 17">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Presentation14" id="{B31D5EF9-0495-1241-974B-675EDE373C80}" vid="{468085D9-7C0B-084F-8C85-C0DEAEE895F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 Corporate_16x9 PPT_v2023</Template>
  <TotalTime>5765</TotalTime>
  <Words>943</Words>
  <Application>Microsoft Office PowerPoint</Application>
  <PresentationFormat>Widescreen</PresentationFormat>
  <Paragraphs>158</Paragraphs>
  <Slides>10</Slides>
  <Notes>0</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10</vt:i4>
      </vt:variant>
    </vt:vector>
  </HeadingPairs>
  <TitlesOfParts>
    <vt:vector size="18" baseType="lpstr">
      <vt:lpstr>Arial</vt:lpstr>
      <vt:lpstr>Calibri</vt:lpstr>
      <vt:lpstr>Dreaming Outloud Pro</vt:lpstr>
      <vt:lpstr>Source Sans Pro</vt:lpstr>
      <vt:lpstr>Symbol</vt:lpstr>
      <vt:lpstr>Wingdings</vt:lpstr>
      <vt:lpstr>Office Theme</vt:lpstr>
      <vt:lpstr>Worksheet</vt:lpstr>
      <vt:lpstr>LS3</vt:lpstr>
      <vt:lpstr>Table of Contents</vt:lpstr>
      <vt:lpstr>Long-term master schedule</vt:lpstr>
      <vt:lpstr>Injectors Road Map towards LS3</vt:lpstr>
      <vt:lpstr>News since last week</vt:lpstr>
      <vt:lpstr>LS3 shift</vt:lpstr>
      <vt:lpstr>PowerPoint Presentation</vt:lpstr>
      <vt:lpstr>Unresolved issue – Operation requests</vt:lpstr>
      <vt:lpstr>Summary / Conclusions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YETS2022-2023 Feedback and lessons learned</dc:title>
  <dc:creator>Fernando Baltasar Dos Santos Pedrosa</dc:creator>
  <cp:lastModifiedBy>Fernando Baltasar Dos Santos Pedrosa</cp:lastModifiedBy>
  <cp:revision>1527</cp:revision>
  <dcterms:created xsi:type="dcterms:W3CDTF">2023-06-08T09:20:09Z</dcterms:created>
  <dcterms:modified xsi:type="dcterms:W3CDTF">2024-10-09T08:57:35Z</dcterms:modified>
</cp:coreProperties>
</file>