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1" r:id="rId5"/>
    <p:sldMasterId id="2147483673" r:id="rId6"/>
    <p:sldMasterId id="2147483685" r:id="rId7"/>
    <p:sldMasterId id="2147483697" r:id="rId8"/>
    <p:sldMasterId id="2147483709" r:id="rId9"/>
    <p:sldMasterId id="2147483724" r:id="rId10"/>
    <p:sldMasterId id="2147483738" r:id="rId11"/>
  </p:sldMasterIdLst>
  <p:notesMasterIdLst>
    <p:notesMasterId r:id="rId60"/>
  </p:notesMasterIdLst>
  <p:sldIdLst>
    <p:sldId id="256" r:id="rId12"/>
    <p:sldId id="38814" r:id="rId13"/>
    <p:sldId id="274" r:id="rId14"/>
    <p:sldId id="38815" r:id="rId15"/>
    <p:sldId id="39060" r:id="rId16"/>
    <p:sldId id="4895" r:id="rId17"/>
    <p:sldId id="4769" r:id="rId18"/>
    <p:sldId id="5257" r:id="rId19"/>
    <p:sldId id="5258" r:id="rId20"/>
    <p:sldId id="38700" r:id="rId21"/>
    <p:sldId id="38803" r:id="rId22"/>
    <p:sldId id="38652" r:id="rId23"/>
    <p:sldId id="39061" r:id="rId24"/>
    <p:sldId id="5827" r:id="rId25"/>
    <p:sldId id="5835" r:id="rId26"/>
    <p:sldId id="39066" r:id="rId27"/>
    <p:sldId id="38965" r:id="rId28"/>
    <p:sldId id="38850" r:id="rId29"/>
    <p:sldId id="38872" r:id="rId30"/>
    <p:sldId id="38969" r:id="rId31"/>
    <p:sldId id="38962" r:id="rId32"/>
    <p:sldId id="5464" r:id="rId33"/>
    <p:sldId id="38875" r:id="rId34"/>
    <p:sldId id="39062" r:id="rId35"/>
    <p:sldId id="39079" r:id="rId36"/>
    <p:sldId id="39080" r:id="rId37"/>
    <p:sldId id="39082" r:id="rId38"/>
    <p:sldId id="39064" r:id="rId39"/>
    <p:sldId id="39068" r:id="rId40"/>
    <p:sldId id="39065" r:id="rId41"/>
    <p:sldId id="39069" r:id="rId42"/>
    <p:sldId id="38857" r:id="rId43"/>
    <p:sldId id="39072" r:id="rId44"/>
    <p:sldId id="39067" r:id="rId45"/>
    <p:sldId id="39071" r:id="rId46"/>
    <p:sldId id="39070" r:id="rId47"/>
    <p:sldId id="38856" r:id="rId48"/>
    <p:sldId id="38826" r:id="rId49"/>
    <p:sldId id="39073" r:id="rId50"/>
    <p:sldId id="39063" r:id="rId51"/>
    <p:sldId id="39074" r:id="rId52"/>
    <p:sldId id="38960" r:id="rId53"/>
    <p:sldId id="262" r:id="rId54"/>
    <p:sldId id="39075" r:id="rId55"/>
    <p:sldId id="39076" r:id="rId56"/>
    <p:sldId id="39077" r:id="rId57"/>
    <p:sldId id="4774" r:id="rId58"/>
    <p:sldId id="456" r:id="rId59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709AF5-7A80-7E47-A96B-1F974AF80B7B}" v="139" dt="2023-06-20T13:34:50.3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72"/>
    <p:restoredTop sz="96327"/>
  </p:normalViewPr>
  <p:slideViewPr>
    <p:cSldViewPr snapToGrid="0">
      <p:cViewPr varScale="1">
        <p:scale>
          <a:sx n="84" d="100"/>
          <a:sy n="84" d="100"/>
        </p:scale>
        <p:origin x="216" y="1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5" Type="http://schemas.openxmlformats.org/officeDocument/2006/relationships/slideMaster" Target="slideMasters/slideMaster2.xml"/><Relationship Id="rId61" Type="http://schemas.openxmlformats.org/officeDocument/2006/relationships/presProps" Target="presProps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0.xml"/><Relationship Id="rId3" Type="http://schemas.openxmlformats.org/officeDocument/2006/relationships/customXml" Target="../customXml/item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7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notesMaster" Target="notesMasters/notesMaster1.xml"/><Relationship Id="rId65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E37F0-7AF2-9642-92E8-79BA3FCEEDA5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5B31D-825D-E140-B352-051AB1A1E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35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2625"/>
            <a:ext cx="6097588" cy="3430588"/>
          </a:xfrm>
          <a:ln/>
        </p:spPr>
      </p:sp>
      <p:sp>
        <p:nvSpPr>
          <p:cNvPr id="102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2191"/>
            <a:ext cx="5485805" cy="4115405"/>
          </a:xfrm>
          <a:noFill/>
          <a:ln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88614" tIns="44307" rIns="88614" bIns="44307"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99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CD8DE-32B5-7061-6FD9-F89AA7ED8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0" name="Rectangle 2">
            <a:extLst>
              <a:ext uri="{FF2B5EF4-FFF2-40B4-BE49-F238E27FC236}">
                <a16:creationId xmlns:a16="http://schemas.microsoft.com/office/drawing/2014/main" id="{E6990646-408F-E4C2-9006-F1FB64B74C9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2625"/>
            <a:ext cx="6097588" cy="3430588"/>
          </a:xfrm>
          <a:ln/>
        </p:spPr>
      </p:sp>
      <p:sp>
        <p:nvSpPr>
          <p:cNvPr id="1026051" name="Rectangle 3">
            <a:extLst>
              <a:ext uri="{FF2B5EF4-FFF2-40B4-BE49-F238E27FC236}">
                <a16:creationId xmlns:a16="http://schemas.microsoft.com/office/drawing/2014/main" id="{62FFFC4C-71BD-F83A-6D54-5884B12226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6098" y="4342191"/>
            <a:ext cx="5485805" cy="4115405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lIns="88614" tIns="44307" rIns="88614" bIns="44307"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800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2A2DF-D8AF-445B-8B1E-A63DD4CA2F0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425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2A2DF-D8AF-445B-8B1E-A63DD4CA2F0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063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667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BE44F6-FD47-F546-BF54-C6FF01640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667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5575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Voyager was </a:t>
            </a:r>
            <a:r>
              <a:rPr lang="en-US"/>
              <a:t>launched 1977 </a:t>
            </a:r>
            <a:r>
              <a:rPr lang="en-US" dirty="0"/>
              <a:t>and left solar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D0B220-67E5-4C4C-AC12-086F5FF2C2A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969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Institute of High Energy Physics in Beijing and Shandong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C15F9-57B9-8F49-B864-369B219BE28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22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FC15F9-57B9-8F49-B864-369B219BE2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3384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7010A-7DDD-5D58-BCAE-0733025CEA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9546E3-F248-F9A6-9675-50C5C59520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DD0DB-1842-4135-1DEA-E07D912A8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07A76-0265-CB67-238C-984266E8F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2E0D1-19F9-7CBA-5AF8-189A8A221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21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27978-2BDC-22B5-C482-938ADC130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33EB72-F80F-1E2F-4633-A5FB469D3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7BDD6-EA0B-9DE9-A4C8-D28A6E8A8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3EA7F-7ECC-96B0-2082-A59789CAD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22D09-103C-CAD3-0F3E-6569B9701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70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000897-7CC3-4DB0-3CBB-76A863DC81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D41086-7A9C-02A7-6F70-9FC2DC6559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A019E-BEE0-49D7-EA73-CAD481FF0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9AD2B-BE51-6052-24E7-9A1E8E326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EDE44-FA54-772C-B07B-8012705D1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22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8DC6F-46B7-DC4C-B471-094C053A0933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40855-C12D-2E47-B1DC-ADB6EEA252B3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033351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9BBD7-6074-EC45-A386-FBE40F67E0E4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3C5BD-37DA-2E46-9B14-596CF9781E7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974445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BB7F4-3604-D64A-BF03-719499570FE4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EB93D-DE7F-D041-85D4-CE6C7DCD478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307214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01A6D-C64A-B445-93FC-44A2ED84AAEE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84F2A-4B5E-BB45-B250-878D2370109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048297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5089A-BE6D-7147-AB9C-B681A0114909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7EAB8-C1DC-0F40-8324-358F56731E9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854229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BC6C4-CFEE-1946-95C6-689E02E5665D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DBABF-3DF5-8446-A4D6-83B240F7829C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623551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D21D5-42C8-5245-BDDC-6F7CA0FE703E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77A09-619B-3842-94FA-0CB9EA64CE78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8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2881A-E293-C247-A693-B35B84F76D4D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2877E-42F7-8D4F-AFFF-6D33DB374C5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901569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CDDA5-8CF7-E3EA-F10A-ACC6014A4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C7146-72F5-FF55-96D0-CE76D40710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A8BCC-EDF7-B78A-9EFA-CF1A54261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A5E24-0DD5-E711-1089-09A7D5413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336AA-0E0D-87C5-A867-8BF691203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41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85F34-B8AE-AA4E-BFF3-6C1706CA131D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9B542-A0F3-4140-BCA9-C4C47299AFA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04696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0ECE3-3FA5-4C49-8B26-78B6D4B81A89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1B98F-F65B-CF4B-A325-0934970A9F97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36071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2BEB0-4D10-7A49-9834-18B9206EABA7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0235F-2DBF-C046-BC7E-96D2E23CFFC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030485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DB48314-77E9-4999-8943-DA1D6F0A8684}" type="datetime1">
              <a:rPr lang="en-US" altLang="en-US"/>
              <a:pPr>
                <a:defRPr/>
              </a:pPr>
              <a:t>5/13/25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E3913A0-812A-4E90-83A2-4E0E3FA8CE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8638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1C0A3D3-3851-40E6-988B-E9037676A77D}" type="datetime1">
              <a:rPr lang="en-US" altLang="en-US"/>
              <a:pPr>
                <a:defRPr/>
              </a:pPr>
              <a:t>5/13/25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AAA31BB-ED82-4A64-9661-42C964AA50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866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ADB11BA-5127-46B8-B87F-9FEC174F2B3A}" type="datetime1">
              <a:rPr lang="en-US" altLang="en-US"/>
              <a:pPr>
                <a:defRPr/>
              </a:pPr>
              <a:t>5/13/25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91DA5AC-47D3-4BC5-8DB8-11B6E05D69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050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293EE03-13C3-46B4-A0AF-2B9BA6C9C497}" type="datetime1">
              <a:rPr lang="en-US" altLang="en-US"/>
              <a:pPr>
                <a:defRPr/>
              </a:pPr>
              <a:t>5/13/25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6697583C-E2A0-4212-BF60-B53D70D37F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3555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4CABFE38-ADD2-429F-8F08-929685DCBDC1}" type="datetime1">
              <a:rPr lang="en-US" altLang="en-US"/>
              <a:pPr>
                <a:defRPr/>
              </a:pPr>
              <a:t>5/13/25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CEA5728-DD54-4AB4-B81C-5AE90D5C0C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5802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6DEC76C-AD16-4592-B6B6-4786614BC713}" type="datetime1">
              <a:rPr lang="en-US" altLang="en-US"/>
              <a:pPr>
                <a:defRPr/>
              </a:pPr>
              <a:t>5/13/25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237273" y="6385811"/>
            <a:ext cx="284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18DF6D5-613F-4D7F-8FFF-9823A04D7A4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38849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EA53ECD-1B41-4E2F-814B-2D15DBA0711C}" type="datetime1">
              <a:rPr lang="en-US" altLang="en-US"/>
              <a:pPr>
                <a:defRPr/>
              </a:pPr>
              <a:t>5/13/25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EB085DC-CDE4-4DD9-AF11-496187FAAE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3040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7689C-203B-5E59-70FC-6DEE25766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09286C-F052-CD51-D7A8-90D0F8F13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FE2FF-979C-CB6E-2C40-40EA3F2AE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C2746-7EB8-F119-85B3-C07798033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C9C4E-BB24-898A-E678-E6783F037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8785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89BD8A5-C102-4F1D-B9C8-87E5C5D980DD}" type="datetime1">
              <a:rPr lang="en-US" altLang="en-US"/>
              <a:pPr>
                <a:defRPr/>
              </a:pPr>
              <a:t>5/13/25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466AC2F5-4427-48FC-9F05-7E0707DE8B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175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47B1D69-4047-4327-B551-BF4629A181E7}" type="datetime1">
              <a:rPr lang="en-US" altLang="en-US"/>
              <a:pPr>
                <a:defRPr/>
              </a:pPr>
              <a:t>5/13/25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5A5E270-41C4-4FF8-8587-78902B0D8A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33220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D9E0DAB-14BF-4C83-8B62-85E817F633E8}" type="datetime1">
              <a:rPr lang="en-US" altLang="en-US"/>
              <a:pPr>
                <a:defRPr/>
              </a:pPr>
              <a:t>5/13/25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6418E8F-3905-4455-9F4F-2F80956FED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9537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D72A49E-CB76-4D69-AB51-BDB0FE14CDC6}" type="datetime1">
              <a:rPr lang="en-US" altLang="en-US"/>
              <a:pPr>
                <a:defRPr/>
              </a:pPr>
              <a:t>5/13/25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B8AB095-EB02-43E1-96B9-79AFD54DAE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86350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C9F52-90F0-0A4F-9A3B-50C8C9DBB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4E67ED-B119-6542-A0C4-B72B0B165E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EF0D4-3E53-BE4D-B9F1-3BE61D5CF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1FB7-9F8E-0B45-A6E5-0D805E524B41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EBB29-86E2-584B-85B7-002F68F47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C8F47-0D11-AF4F-B027-2957445C0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B24E664E-0B20-1B4C-8F2A-7A72E499A7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94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225-CBC6-0D4B-84CB-F6BEA0636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805EB-556B-934A-815A-DF7863F32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0B0A7-103F-384B-AD91-076F443B8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9001-8071-DF4F-9141-1FFA5974A949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90E19-25F3-EF49-90FB-15AFB8B39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037BA-CEA0-7D49-B6F8-C6177F24D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B24E664E-0B20-1B4C-8F2A-7A72E499A7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0079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3AF86-7338-D945-982D-73FA43EED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4BAC8E-6942-5742-A2AF-066D3A6B7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2834A-CE4B-7547-96AA-7329F765E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CB376-998E-0243-98B3-8DA2203FBFB6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409AD-712C-BD40-BEEA-6D99C6938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5EC75-EDA3-2B4C-8273-FB5BDA49C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664E-0B20-1B4C-8F2A-7A72E499A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922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16C91-6544-9C46-8BFE-81504DAB6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46826-A8F0-7D42-9D35-D0E872756B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626B75-D5D7-CB41-8BAB-81A1AFAE70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2ABEC0-45A6-EB4C-B9EB-BF74FA37E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2E9FE-6700-3B41-991D-9F2994EF5F77}" type="datetime1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7105CC-0531-9148-8EE0-954A979B2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E3B1C-1BF3-2447-95B9-CF368761C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664E-0B20-1B4C-8F2A-7A72E499A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706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B56D0-2A14-B14F-8E4B-F41330ACB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3D088-F44D-FC4C-9585-232C7E1EB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A7D81F-DAE3-E443-9FBE-4EF2F8CF9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E0401C-EC89-9E4C-951F-BB39B283B7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A52FC5-369F-B949-A8DD-7AD7F1B3DE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1A6802-7274-4546-82C1-1F88F0CC5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8A0B-613B-924F-81B4-75050B10720F}" type="datetime1">
              <a:rPr lang="en-US" smtClean="0"/>
              <a:t>5/13/25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41DFA9-6C12-3548-9AF8-B9A1E873B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FF9A84-0E66-F343-B214-DDBDD9D41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664E-0B20-1B4C-8F2A-7A72E499A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15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BA6C0-955A-0B47-925B-DCEACE97A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725160-CB06-0C47-A608-FE64F57B3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A424E-0E2C-8741-9F70-DBB62DD46468}" type="datetime1">
              <a:rPr lang="en-US" smtClean="0"/>
              <a:t>5/13/25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9E33B3-0F9E-4A4D-9B47-AE25088BD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B12BF5-3352-4445-A2C8-A89A4674B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664E-0B20-1B4C-8F2A-7A72E499A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6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AAA58-B7CF-E0F9-6AC8-EFC2BDF43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26FFC-3B49-D9A9-C691-C9EC5170A6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968B5-AD45-55FA-879A-E625F37808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DFF4D7-7206-F25D-F430-2B4668E35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6300C-E565-44D9-183A-3E6371505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92AF6C-22B5-7CA8-11C8-09FA16D9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999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65FC22-CF48-6D43-ACBE-D996FA946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0CCA4-72FF-9C49-87C9-BDCD5A367AD6}" type="datetime1">
              <a:rPr lang="en-US" smtClean="0"/>
              <a:t>5/13/25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857227-D151-4B45-8D93-5E7FDBD75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30C524-2853-DA42-8853-893B655B5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664E-0B20-1B4C-8F2A-7A72E499A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334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E3252-EDF4-0C46-B112-52B804A5E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2B221-84FB-0A45-94CB-AF98CB6F6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FF2D5D-BB26-AD4C-AF60-9AB1E150C3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1AEC69-B340-BD4A-83C7-302819FDC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4EED-EC7B-E34E-A82B-427589DE2416}" type="datetime1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EE1D2D-EE2E-FD49-AB79-82D7DF810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36AC21-231E-F244-BF60-FAFE8A434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664E-0B20-1B4C-8F2A-7A72E499A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73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DB4FC-8267-D746-BC4B-6EF3D4C0B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51426C-0F74-F74C-84FE-D56E11E276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5E627-58B2-174E-AFAD-5A5846398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31847C-620F-404B-8AC2-DCE4C3F04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061A-4B4D-AE4A-B12D-24E544FBB55D}" type="datetime1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319670-E11C-EC49-AD36-9F130947B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150F5-C04B-ED49-BFAD-034FCFF1E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664E-0B20-1B4C-8F2A-7A72E499A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359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BD388-DA23-2C4F-A67E-3B7326818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EFEB1D-4616-8E40-A82C-772F49F33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D16C9-6872-BB45-92FC-A0BAF0982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2BC65-2ECB-5245-821D-765B877D58F4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FE4FA-474B-6941-950A-3351FF384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E5B01-AFF5-734E-A24E-9D27FD972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664E-0B20-1B4C-8F2A-7A72E499A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121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D9C5D9-4883-3945-B658-2BA8D15FF5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9CA7E2-A2C5-384B-BF0C-65927473F3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FF4B7-EFA4-DC44-A24F-BC5876464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EEF7-5EA9-BD45-AEAF-40154A3DF30F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459B2-71C6-0E43-82CC-818E24974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EB31F-8A08-D840-95AF-912D3D66E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664E-0B20-1B4C-8F2A-7A72E499A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152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7879-0A0F-4F6E-B78D-498909F4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303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7879-0A0F-4F6E-B78D-498909F4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63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7879-0A0F-4F6E-B78D-498909F4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7738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7879-0A0F-4F6E-B78D-498909F4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202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7879-0A0F-4F6E-B78D-498909F4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646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1DB11-930A-1883-7BBA-7A79C7D82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B317C3-2269-A8F9-9E0A-8C3D24B7C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1B4D5E-87BE-B480-57F3-4ECE9890F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D14815-249E-42DC-A088-D0EE80BE91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E895F2-4704-AA39-37C9-C260BC7B44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D18B35-DB74-DBF9-0E33-B8539DD8E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BF7241-D66A-BDFE-B149-BDD64204B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6ED4DC-6F5A-6A14-F9C2-EBA6C197E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105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7879-0A0F-4F6E-B78D-498909F4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8193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7879-0A0F-4F6E-B78D-498909F4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561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7879-0A0F-4F6E-B78D-498909F4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405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7879-0A0F-4F6E-B78D-498909F4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57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7879-0A0F-4F6E-B78D-498909F4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392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99371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4DDA4-7946-7444-84D3-21AE1F86A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A71E42-50D9-5640-A9D5-8AF58C123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33467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5D3E1-C8E9-DA45-BE82-8E9F4A490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D034A-0477-0144-8B6D-35B2D354F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593C9-7D12-244C-B930-35F316FFF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C07B-2990-3549-8543-FDE29FAC6DFF}" type="datetime1">
              <a:rPr lang="it-IT" smtClean="0"/>
              <a:t>13/05/25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629DA-1862-BD46-8A98-E1700AA94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C6A64-55A6-6E4E-A67B-4EA1223CB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150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F193A-FB13-5845-87AE-D51D6C6B4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7D4E2-F990-434F-9532-18E7F174D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2E3C0-F98D-EB4B-ACB7-BC32AB9F5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DC2D-7FE3-8A4B-B841-8B5DB37D676A}" type="datetime1">
              <a:rPr lang="it-IT" smtClean="0"/>
              <a:t>13/05/25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2D2E8-906F-6F41-BB3F-DBB0BB61E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7C151-243D-8449-BAC9-69531367C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5278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DF35A-D6A5-D54D-8ED9-38A2EF1F8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7B713-0073-DE4A-91F2-E704AC3919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683F67-CCDD-EA43-B7E0-4F915CA591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9CAF7-3FE3-654E-8285-CED74A074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42AF2-7784-E644-97AA-9690D77580E6}" type="datetime1">
              <a:rPr lang="it-IT" smtClean="0"/>
              <a:t>13/05/25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05FE35-42F7-0847-B041-FE4FE9342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FA4673-D453-BE40-897D-C7E5F0756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34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C70DA-D5D0-9EEB-D793-E63B74601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B9DFCE-1865-6B7C-5B8E-DF328EE34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950A7A-45DB-B7AA-226E-A0D128807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B72359-75A2-CF9C-4186-398E956BF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29671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B7362-4792-4943-84FC-B1383B79D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9176A9-AFB5-444D-A34E-9A1F60F7F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76BFCC-6255-C744-ADF9-AD1BDF7CBB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730D78-B905-0F4D-A386-889DE0A3CE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BB2B88-81A7-7049-BDDC-7B55F2732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FEA530-F701-9343-A999-D61B1B5A2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8ECC7-4994-9B48-BB65-D68B9C802AD5}" type="datetime1">
              <a:rPr lang="it-IT" smtClean="0"/>
              <a:t>13/05/25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216848-F704-B645-87D9-015B05BE2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022FB5-6F13-D241-A3C6-94F86F093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3035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E2531-146B-FC4D-AC84-E527885DD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C90D2C-7A1B-9D4B-AD7C-0B05BE6E5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5308-B5C4-1547-A831-E2CEC2292B21}" type="datetime1">
              <a:rPr lang="it-IT" smtClean="0"/>
              <a:t>13/05/25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67DC93-B217-6245-9FD1-EFDC9CA5F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981FC9-67A0-8942-8473-3F096DD87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608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225564-8AEA-DB40-9692-40D1841B7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AF85-CFD2-BA4F-8A80-6A36EFE9AEEA}" type="datetime1">
              <a:rPr lang="it-IT" smtClean="0"/>
              <a:t>13/05/25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BA6156-51E0-4F40-97BA-1087AF64A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FA906-E97A-0849-9014-FD03B3108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974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553EA-02C8-8748-A2FB-5FADF4B77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22249-4540-3746-8ED5-8944E609E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3638B2-0907-0A46-979F-441F8A5723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A3061-A283-D342-8C88-B7B96FB7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071D8-F47A-B549-8E93-6A288AE0F7F4}" type="datetime1">
              <a:rPr lang="it-IT" smtClean="0"/>
              <a:t>13/05/25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5BEE2-2946-2A48-8E8A-94D06AEC9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1AB9EF-C9C6-854E-A256-F5590A899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5935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14D20-A94B-2643-949F-6CC81CD69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772D64-EE9C-B540-8918-2187D9164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969909-3BDB-D042-B845-197D7FF85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75E58-1316-E34E-9050-85EDD2374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F7D2-619F-894F-818B-2776FD1AEC88}" type="datetime1">
              <a:rPr lang="it-IT" smtClean="0"/>
              <a:t>13/05/25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93B06E-5C26-4044-A8A2-F7A500AD5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D0499-4829-DE49-B138-8ECAC0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03239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34FF4-2800-2340-9A3B-EC6884ECF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C12D4-6C00-344C-B804-0C419F8D27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F5E48E-5A02-864A-AB3C-153903937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11A8-532A-D94C-8F80-4AEE6FD41A0D}" type="datetime1">
              <a:rPr lang="it-IT" smtClean="0"/>
              <a:t>13/05/25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F967B-ADD9-A542-8B5B-6F9401E95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E5052-CBC5-994D-9AFD-0D35F41B6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160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2FAA5A-D646-564B-9B3E-B09833346E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DD4CC8-2DB7-8A4E-A49D-4553ACF69E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B4303-33BA-994D-B4F4-EC4D65C8F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B03C1-B7BD-3F43-A84C-3B67E6112F88}" type="datetime1">
              <a:rPr lang="it-IT" smtClean="0"/>
              <a:t>13/05/25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98DD9-4245-0442-A68E-7286874E3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9CC01-CD35-4343-A059-9999D118A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100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66451" cy="11398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318665460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olo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</a:t>
            </a:r>
          </a:p>
        </p:txBody>
      </p:sp>
      <p:sp>
        <p:nvSpPr>
          <p:cNvPr id="43" name="Sottotitolo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Sottotitolo diapositiva</a:t>
            </a:r>
          </a:p>
        </p:txBody>
      </p:sp>
      <p:sp>
        <p:nvSpPr>
          <p:cNvPr id="44" name="Corpo livello uno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Testo elenco puntato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445783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olo"/>
          <p:cNvSpPr txBox="1">
            <a:spLocks noGrp="1"/>
          </p:cNvSpPr>
          <p:nvPr>
            <p:ph type="title" hasCustomPrompt="1"/>
          </p:nvPr>
        </p:nvSpPr>
        <p:spPr>
          <a:xfrm>
            <a:off x="2477292" y="72094"/>
            <a:ext cx="9637753" cy="717475"/>
          </a:xfrm>
          <a:prstGeom prst="rect">
            <a:avLst/>
          </a:prstGeom>
        </p:spPr>
        <p:txBody>
          <a:bodyPr/>
          <a:lstStyle/>
          <a:p>
            <a:r>
              <a:t>Titolo</a:t>
            </a:r>
          </a:p>
        </p:txBody>
      </p:sp>
      <p:sp>
        <p:nvSpPr>
          <p:cNvPr id="89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022943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2D2E70-4C71-B85E-8790-A6D7392F3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914CDF-413B-147E-E0CE-26FCEA271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944630-EED4-F403-31A2-D14991710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2686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48113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710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1933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86010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668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3910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9252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10778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3755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08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88742-04C7-385D-8EC4-551956D67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E31B2-91E7-F52F-61B8-90FD5E9BC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E576A1-FF5B-5BC8-F703-CE1229EC81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CA3CFF-A764-49AA-21AD-2B3EF507B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2935AB-5816-0BA5-DEFC-FAEFBFED7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44667E-CA81-2A80-06E3-1B19E22FF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82180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6031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15903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598915E-2772-4391-9DC5-7A8EE0EC98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3058" cy="756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A019A32-8BA1-D675-DDE6-EB62A5D0E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9956" y="190907"/>
            <a:ext cx="871728" cy="365125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4B8DAB7E-37F5-46E8-B622-74515EB4CF1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E53D041-0580-E501-0597-6946FDF00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059"/>
            <a:ext cx="9637295" cy="76505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168926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5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8317" y="2015581"/>
            <a:ext cx="1407758" cy="769441"/>
          </a:xfrm>
          <a:noFill/>
        </p:spPr>
        <p:txBody>
          <a:bodyPr wrap="none">
            <a:spAutoFit/>
          </a:bodyPr>
          <a:lstStyle>
            <a:lvl1pPr>
              <a:defRPr sz="4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AMS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36775" y="3765550"/>
            <a:ext cx="1952779" cy="400110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>
              <a:buFont typeface="Wingdings" pitchFamily="2" charset="2"/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  <a:latin typeface="Arial" charset="0"/>
              </a:defRPr>
            </a:lvl1pPr>
          </a:lstStyle>
          <a:p>
            <a:r>
              <a:rPr lang="en-US" dirty="0" err="1"/>
              <a:t>Jianchun</a:t>
            </a:r>
            <a:r>
              <a:rPr lang="en-US" dirty="0"/>
              <a:t> Wang</a:t>
            </a:r>
          </a:p>
        </p:txBody>
      </p:sp>
    </p:spTree>
    <p:extLst>
      <p:ext uri="{BB962C8B-B14F-4D97-AF65-F5344CB8AC3E}">
        <p14:creationId xmlns:p14="http://schemas.microsoft.com/office/powerpoint/2010/main" val="217266315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0"/>
            <a:ext cx="10543032" cy="548640"/>
          </a:xfrm>
          <a:solidFill>
            <a:srgbClr val="0070C0"/>
          </a:solidFill>
        </p:spPr>
        <p:txBody>
          <a:bodyPr anchor="ctr" anchorCtr="1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12648" y="6400800"/>
            <a:ext cx="1463040" cy="36576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02/04/2025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0607040" y="6400800"/>
            <a:ext cx="975360" cy="365760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09EFEB5A-342B-4E09-AFBA-47D825DD63E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0800" y="731520"/>
            <a:ext cx="1054303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D0F0E"/>
              </a:clrFrom>
              <a:clrTo>
                <a:srgbClr val="0D0F0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20800" cy="54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EB7A3A-1F84-4D1E-8128-0FBC616D9346}"/>
              </a:ext>
            </a:extLst>
          </p:cNvPr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9040" y="0"/>
            <a:ext cx="82296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5255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4415" y="2561223"/>
            <a:ext cx="6300123" cy="707886"/>
          </a:xfrm>
          <a:solidFill>
            <a:srgbClr val="0070C0"/>
          </a:solidFill>
        </p:spPr>
        <p:txBody>
          <a:bodyPr wrap="none" anchor="ctr" anchorCtr="1">
            <a:sp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7920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B42B4-6691-900E-29B6-ACA213FB9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3D11CB-1CCB-2313-F5BD-98FF5BCD76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A8A670-9645-AD20-2AC0-A079F336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1F7690-AC0A-930A-5B8F-B2700F9E7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5FBE51-6162-8FF2-EE52-6F6E1ABEE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B7EDDE-E4CF-B7F5-04D4-5E4265AE0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12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4EBA8F-D43A-8B9A-DC85-9DDB9DEC2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FC840-A4BB-04F3-19E3-258D8F7A5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2F623-CE14-6CDC-575E-48326242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A9365-BB11-5545-A4E5-931405FDA47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6B94C-E87E-CDDA-0DB4-9DF281F359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32A16-734F-7A80-CDA2-A05D00A68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13A2A-C023-884C-AF3B-710C8E3AB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24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Click to edit Master title style</a:t>
            </a:r>
          </a:p>
        </p:txBody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Click to edit Master text styles</a:t>
            </a:r>
          </a:p>
          <a:p>
            <a:pPr lvl="1"/>
            <a:r>
              <a:rPr lang="es-ES" altLang="en-US"/>
              <a:t>Second level</a:t>
            </a:r>
          </a:p>
          <a:p>
            <a:pPr lvl="2"/>
            <a:r>
              <a:rPr lang="es-ES" altLang="en-US"/>
              <a:t>Third level</a:t>
            </a:r>
          </a:p>
          <a:p>
            <a:pPr lvl="3"/>
            <a:r>
              <a:rPr lang="es-ES" altLang="en-US"/>
              <a:t>Fourth level</a:t>
            </a:r>
          </a:p>
          <a:p>
            <a:pPr lvl="4"/>
            <a:r>
              <a:rPr lang="es-ES" altLang="en-US"/>
              <a:t>Fifth level</a:t>
            </a:r>
          </a:p>
        </p:txBody>
      </p:sp>
      <p:sp>
        <p:nvSpPr>
          <p:cNvPr id="51947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5D9F981B-54C9-BA42-8D0D-62752783AA59}" type="datetime1">
              <a:rPr lang="es-ES"/>
              <a:pPr>
                <a:defRPr/>
              </a:pPr>
              <a:t>13/5/25</a:t>
            </a:fld>
            <a:endParaRPr lang="es-ES"/>
          </a:p>
        </p:txBody>
      </p:sp>
      <p:sp>
        <p:nvSpPr>
          <p:cNvPr id="51947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rgbClr val="000000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947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DEB694-E1E4-5A4D-AFB1-DD0E0069841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59804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1" charset="-128"/>
          <a:cs typeface="ＭＳ Ｐゴシック" pitchFamily="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-52"/>
          <a:ea typeface="ＭＳ Ｐゴシック" pitchFamily="1" charset="-128"/>
          <a:cs typeface="ＭＳ Ｐゴシック" pitchFamily="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-52"/>
          <a:ea typeface="ＭＳ Ｐゴシック" pitchFamily="1" charset="-128"/>
          <a:cs typeface="ＭＳ Ｐゴシック" pitchFamily="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-52"/>
          <a:ea typeface="ＭＳ Ｐゴシック" pitchFamily="1" charset="-128"/>
          <a:cs typeface="ＭＳ Ｐゴシック" pitchFamily="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-52"/>
          <a:ea typeface="ＭＳ Ｐゴシック" pitchFamily="1" charset="-128"/>
          <a:cs typeface="ＭＳ Ｐゴシック" pitchFamily="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-5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-5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-5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1" charset="-128"/>
          <a:cs typeface="ＭＳ Ｐゴシック" pitchFamily="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 pitchFamily="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 pitchFamily="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88982D-FE4C-4620-876C-2A0450068C1F}" type="datetime1">
              <a:rPr lang="en-US" altLang="en-US"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5/13/25</a:t>
            </a:fld>
            <a:endParaRPr lang="en-US" altLang="en-US"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538932-39EC-438F-B431-CB17BBF47FC9}" type="slidenum">
              <a:rPr lang="en-US" altLang="en-US"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035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91AAE8-F986-3149-807F-38B3416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2EC387-DAF7-2843-A254-70DD1657A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B0255-19AF-444F-B9E7-8020E5922A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2A6C3-1A56-DD45-ABD3-837B8A36CA8A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F018A-6960-6E46-AFCB-A4ACBBF69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7D0E6-2158-A546-9A0C-5F54437A2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E664E-0B20-1B4C-8F2A-7A72E499A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60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7879-0A0F-4F6E-B78D-498909F4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444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A62A6C-E299-BB42-990F-025A4E2A2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921BD0-C09F-7E47-BC63-DA385A0EB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3F061-C70C-314E-8594-80BA70012C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3DF77-B02C-6949-B3B0-BD374A908882}" type="datetime1">
              <a:rPr lang="it-IT" smtClean="0"/>
              <a:t>13/05/25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E3070-FDA4-9C4E-A491-E20B332F1F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7C8A5-79CE-6340-9B3D-09C6BE171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298D7-02A6-2A4A-B235-F0CE41C7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0BBF9D4B-BA1C-4360-A2BA-EABBACD724A1}" type="datetimeFigureOut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44A2CA7A-31E4-47DA-84D8-B4A8E4BCE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970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0">
                <a:srgbClr val="3F3FFF"/>
              </a:gs>
              <a:gs pos="100000">
                <a:srgbClr val="BFB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AMS Style</a:t>
            </a:r>
          </a:p>
        </p:txBody>
      </p:sp>
    </p:spTree>
    <p:extLst>
      <p:ext uri="{BB962C8B-B14F-4D97-AF65-F5344CB8AC3E}">
        <p14:creationId xmlns:p14="http://schemas.microsoft.com/office/powerpoint/2010/main" val="378772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v"/>
        <a:defRPr sz="1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87388" indent="-344488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030288" indent="-342900" algn="l" rtl="0" eaLnBrk="0" fontAlgn="base" hangingPunct="0">
        <a:spcBef>
          <a:spcPts val="6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1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201737" indent="-1714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75000"/>
        <a:buFont typeface="Arial" panose="020B0604020202020204" pitchFamily="34" charset="0"/>
        <a:buChar char="•"/>
        <a:defRPr sz="12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297113" indent="-468313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2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13" Type="http://schemas.openxmlformats.org/officeDocument/2006/relationships/image" Target="../media/image81.jpeg"/><Relationship Id="rId18" Type="http://schemas.openxmlformats.org/officeDocument/2006/relationships/image" Target="../media/image86.jpeg"/><Relationship Id="rId3" Type="http://schemas.openxmlformats.org/officeDocument/2006/relationships/image" Target="../media/image71.jpeg"/><Relationship Id="rId21" Type="http://schemas.openxmlformats.org/officeDocument/2006/relationships/image" Target="../media/image89.jpeg"/><Relationship Id="rId7" Type="http://schemas.openxmlformats.org/officeDocument/2006/relationships/image" Target="../media/image75.jpeg"/><Relationship Id="rId12" Type="http://schemas.openxmlformats.org/officeDocument/2006/relationships/image" Target="../media/image80.jpeg"/><Relationship Id="rId17" Type="http://schemas.openxmlformats.org/officeDocument/2006/relationships/image" Target="../media/image85.jpeg"/><Relationship Id="rId2" Type="http://schemas.openxmlformats.org/officeDocument/2006/relationships/image" Target="../media/image70.png"/><Relationship Id="rId16" Type="http://schemas.openxmlformats.org/officeDocument/2006/relationships/image" Target="../media/image84.jpeg"/><Relationship Id="rId20" Type="http://schemas.openxmlformats.org/officeDocument/2006/relationships/image" Target="../media/image88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74.jpeg"/><Relationship Id="rId11" Type="http://schemas.openxmlformats.org/officeDocument/2006/relationships/image" Target="../media/image79.jpeg"/><Relationship Id="rId5" Type="http://schemas.openxmlformats.org/officeDocument/2006/relationships/image" Target="../media/image73.jpeg"/><Relationship Id="rId15" Type="http://schemas.openxmlformats.org/officeDocument/2006/relationships/image" Target="../media/image83.jpeg"/><Relationship Id="rId10" Type="http://schemas.openxmlformats.org/officeDocument/2006/relationships/image" Target="../media/image78.jpeg"/><Relationship Id="rId19" Type="http://schemas.openxmlformats.org/officeDocument/2006/relationships/image" Target="../media/image87.jpeg"/><Relationship Id="rId4" Type="http://schemas.openxmlformats.org/officeDocument/2006/relationships/image" Target="../media/image72.jpeg"/><Relationship Id="rId9" Type="http://schemas.openxmlformats.org/officeDocument/2006/relationships/image" Target="../media/image77.jpeg"/><Relationship Id="rId14" Type="http://schemas.openxmlformats.org/officeDocument/2006/relationships/image" Target="../media/image8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notesSlide" Target="../notesSlides/notesSlide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61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jpeg"/><Relationship Id="rId3" Type="http://schemas.openxmlformats.org/officeDocument/2006/relationships/image" Target="../media/image118.png"/><Relationship Id="rId7" Type="http://schemas.openxmlformats.org/officeDocument/2006/relationships/image" Target="../media/image121.jpe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76.xml"/><Relationship Id="rId6" Type="http://schemas.microsoft.com/office/2007/relationships/hdphoto" Target="../media/hdphoto4.wdp"/><Relationship Id="rId5" Type="http://schemas.openxmlformats.org/officeDocument/2006/relationships/image" Target="../media/image120.png"/><Relationship Id="rId4" Type="http://schemas.openxmlformats.org/officeDocument/2006/relationships/image" Target="../media/image119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7" Type="http://schemas.openxmlformats.org/officeDocument/2006/relationships/image" Target="../media/image129.jpe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128.png"/><Relationship Id="rId5" Type="http://schemas.openxmlformats.org/officeDocument/2006/relationships/image" Target="../media/image127.jpeg"/><Relationship Id="rId4" Type="http://schemas.openxmlformats.org/officeDocument/2006/relationships/image" Target="../media/image12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jpeg"/><Relationship Id="rId10" Type="http://schemas.openxmlformats.org/officeDocument/2006/relationships/image" Target="../media/image34.pn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5" Type="http://schemas.microsoft.com/office/2007/relationships/hdphoto" Target="../media/hdphoto2.wdp"/><Relationship Id="rId10" Type="http://schemas.openxmlformats.org/officeDocument/2006/relationships/image" Target="../media/image44.jpeg"/><Relationship Id="rId4" Type="http://schemas.openxmlformats.org/officeDocument/2006/relationships/image" Target="../media/image39.png"/><Relationship Id="rId9" Type="http://schemas.openxmlformats.org/officeDocument/2006/relationships/image" Target="../media/image4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5" Type="http://schemas.microsoft.com/office/2007/relationships/hdphoto" Target="../media/hdphoto3.wdp"/><Relationship Id="rId10" Type="http://schemas.openxmlformats.org/officeDocument/2006/relationships/image" Target="../media/image44.jpeg"/><Relationship Id="rId4" Type="http://schemas.openxmlformats.org/officeDocument/2006/relationships/image" Target="../media/image39.png"/><Relationship Id="rId9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49E41-C2D0-1201-3A31-E51BAAD306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5353" y="1538530"/>
            <a:ext cx="8401292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The Silicon Tracker L0 Upgrade of the AMS-02 experiment on the ISS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97EF35-844C-2322-5C7A-607A26BBE4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78068"/>
            <a:ext cx="9144000" cy="1303824"/>
          </a:xfrm>
        </p:spPr>
        <p:txBody>
          <a:bodyPr/>
          <a:lstStyle/>
          <a:p>
            <a:r>
              <a:rPr lang="en-US" dirty="0"/>
              <a:t>G. Ambrosi</a:t>
            </a:r>
          </a:p>
          <a:p>
            <a:r>
              <a:rPr lang="en-US" dirty="0"/>
              <a:t>INFN Perugia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F2B7AC-56F7-C874-D178-EEF5B3067D76}"/>
              </a:ext>
            </a:extLst>
          </p:cNvPr>
          <p:cNvSpPr txBox="1"/>
          <p:nvPr/>
        </p:nvSpPr>
        <p:spPr>
          <a:xfrm>
            <a:off x="4757364" y="6005383"/>
            <a:ext cx="2770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ASAPP 2025, May 12</a:t>
            </a:r>
            <a:r>
              <a:rPr lang="en-US" baseline="30000" dirty="0"/>
              <a:t>th</a:t>
            </a:r>
            <a:r>
              <a:rPr lang="en-US" dirty="0"/>
              <a:t> 2025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3446359-50F2-1712-50EB-09821186F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793" y="5438933"/>
            <a:ext cx="1485416" cy="75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Advances in Space AstroParticle Physics (ASAPP2025) - 2nd edition">
            <a:extLst>
              <a:ext uri="{FF2B5EF4-FFF2-40B4-BE49-F238E27FC236}">
                <a16:creationId xmlns:a16="http://schemas.microsoft.com/office/drawing/2014/main" id="{2E087003-E290-0975-7F7E-388D1F9CA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9008" y="219719"/>
            <a:ext cx="2001446" cy="19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682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93C416-2D38-32E8-8CC1-AAE976F225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2769" y="1213790"/>
            <a:ext cx="8682861" cy="5617959"/>
          </a:xfrm>
          <a:prstGeom prst="rect">
            <a:avLst/>
          </a:prstGeom>
        </p:spPr>
      </p:pic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021E636E-B2AF-8F4A-9FD3-49EC4FFDF2E5}"/>
              </a:ext>
            </a:extLst>
          </p:cNvPr>
          <p:cNvSpPr txBox="1">
            <a:spLocks/>
          </p:cNvSpPr>
          <p:nvPr/>
        </p:nvSpPr>
        <p:spPr bwMode="auto">
          <a:xfrm>
            <a:off x="8772506" y="6620151"/>
            <a:ext cx="190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fld id="{000AF055-E732-844B-9D58-385370D1F609}" type="slidenum">
              <a:rPr lang="en-US" altLang="en-US" sz="1050">
                <a:solidFill>
                  <a:srgbClr val="000000"/>
                </a:solidFill>
                <a:ea typeface="Arial" charset="0"/>
                <a:cs typeface="Arial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10</a:t>
            </a:fld>
            <a:endParaRPr lang="en-US" altLang="en-US" sz="1050" dirty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160239-D890-A093-F148-068B81C6AB6D}"/>
              </a:ext>
            </a:extLst>
          </p:cNvPr>
          <p:cNvSpPr/>
          <p:nvPr/>
        </p:nvSpPr>
        <p:spPr>
          <a:xfrm>
            <a:off x="1537514" y="47843"/>
            <a:ext cx="91304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dirty="0">
                <a:solidFill>
                  <a:srgbClr val="FFCC01"/>
                </a:solidFill>
                <a:latin typeface="Calibri"/>
                <a:ea typeface="ＭＳ Ｐゴシック" charset="-128"/>
              </a:rPr>
              <a:t>By 2030, AMS will </a:t>
            </a:r>
            <a:r>
              <a:rPr lang="en-US" sz="2400" b="1" dirty="0">
                <a:solidFill>
                  <a:srgbClr val="FFCC01"/>
                </a:solidFill>
                <a:latin typeface="Calibri"/>
                <a:ea typeface="ＭＳ Ｐゴシック" charset="-128"/>
              </a:rPr>
              <a:t>extend the energy range </a:t>
            </a:r>
            <a:br>
              <a:rPr lang="en-US" sz="2400" b="1" dirty="0">
                <a:solidFill>
                  <a:srgbClr val="FFCC01"/>
                </a:solidFill>
                <a:latin typeface="Calibri"/>
                <a:ea typeface="ＭＳ Ｐゴシック" charset="-128"/>
              </a:rPr>
            </a:br>
            <a:r>
              <a:rPr lang="en-US" sz="2400" b="1" dirty="0">
                <a:solidFill>
                  <a:srgbClr val="FFCC01"/>
                </a:solidFill>
                <a:latin typeface="Calibri"/>
                <a:ea typeface="ＭＳ Ｐゴシック" charset="-128"/>
              </a:rPr>
              <a:t>of the positron flux measurement from 1.4 to 2 </a:t>
            </a:r>
            <a:r>
              <a:rPr lang="en-US" sz="2400" b="1" dirty="0" err="1">
                <a:solidFill>
                  <a:srgbClr val="FFCC01"/>
                </a:solidFill>
                <a:latin typeface="Calibri"/>
                <a:ea typeface="ＭＳ Ｐゴシック" charset="-128"/>
              </a:rPr>
              <a:t>TeV</a:t>
            </a:r>
            <a:endParaRPr lang="en-US" sz="2400" b="1" dirty="0">
              <a:solidFill>
                <a:srgbClr val="FFCC01"/>
              </a:solidFill>
              <a:latin typeface="Calibri"/>
              <a:ea typeface="ＭＳ Ｐゴシック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FFCC01"/>
                </a:solidFill>
                <a:latin typeface="Calibri"/>
                <a:ea typeface="ＭＳ Ｐゴシック" charset="-128"/>
              </a:rPr>
              <a:t>and reduce the error by a factor of two compared to current data</a:t>
            </a:r>
            <a:endParaRPr lang="en-US" sz="2400" b="1" dirty="0">
              <a:solidFill>
                <a:srgbClr val="FFCC0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1CF6C3-3E7F-BBF5-8952-18DE90DA5DDB}"/>
              </a:ext>
            </a:extLst>
          </p:cNvPr>
          <p:cNvSpPr txBox="1">
            <a:spLocks/>
          </p:cNvSpPr>
          <p:nvPr/>
        </p:nvSpPr>
        <p:spPr>
          <a:xfrm>
            <a:off x="10009239" y="6627044"/>
            <a:ext cx="658761" cy="204704"/>
          </a:xfrm>
          <a:prstGeom prst="rect">
            <a:avLst/>
          </a:prstGeom>
        </p:spPr>
        <p:txBody>
          <a:bodyPr vert="horz" lIns="96716" tIns="48358" rIns="96716" bIns="48358" rtlCol="0" anchor="ctr"/>
          <a:lstStyle>
            <a:defPPr>
              <a:defRPr lang="en-US"/>
            </a:defPPr>
            <a:lvl1pPr marL="0" algn="r" defTabSz="457200" rtl="0" eaLnBrk="1" latinLnBrk="0" hangingPunct="1">
              <a:defRPr sz="117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EB085DC-CDE4-4DD9-AF11-496187FAAEBC}" type="slidenum">
              <a:rPr lang="en-US" altLang="en-US" sz="1000">
                <a:solidFill>
                  <a:prstClr val="white">
                    <a:lumMod val="95000"/>
                  </a:prstClr>
                </a:solidFill>
                <a:latin typeface="Calibri"/>
                <a:ea typeface="ＭＳ Ｐゴシック" charset="-128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altLang="en-US" sz="1000" dirty="0">
              <a:solidFill>
                <a:prstClr val="white">
                  <a:lumMod val="95000"/>
                </a:prstClr>
              </a:solidFill>
              <a:latin typeface="Calibri"/>
              <a:ea typeface="ＭＳ Ｐゴシック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CEFA36-3FFC-0E14-D2F6-6AB713D09D7F}"/>
              </a:ext>
            </a:extLst>
          </p:cNvPr>
          <p:cNvSpPr/>
          <p:nvPr/>
        </p:nvSpPr>
        <p:spPr>
          <a:xfrm>
            <a:off x="7676973" y="1948442"/>
            <a:ext cx="2264635" cy="3845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22235F-860D-5CF8-68A7-5BF7F06D0DA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9881" y="1948442"/>
            <a:ext cx="1136591" cy="38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943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3">
            <a:extLst>
              <a:ext uri="{FF2B5EF4-FFF2-40B4-BE49-F238E27FC236}">
                <a16:creationId xmlns:a16="http://schemas.microsoft.com/office/drawing/2014/main" id="{8EA03A2B-3871-B244-AB94-4973DF0DC1EC}"/>
              </a:ext>
            </a:extLst>
          </p:cNvPr>
          <p:cNvSpPr txBox="1">
            <a:spLocks/>
          </p:cNvSpPr>
          <p:nvPr/>
        </p:nvSpPr>
        <p:spPr>
          <a:xfrm>
            <a:off x="1524000" y="12683"/>
            <a:ext cx="9144000" cy="47717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pitchFamily="1" charset="-128"/>
                <a:cs typeface="ＭＳ Ｐゴシック" pitchFamily="1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6" charset="-52"/>
                <a:ea typeface="ＭＳ Ｐゴシック" pitchFamily="1" charset="-128"/>
                <a:cs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6" charset="-52"/>
                <a:ea typeface="ＭＳ Ｐゴシック" pitchFamily="1" charset="-128"/>
                <a:cs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6" charset="-52"/>
                <a:ea typeface="ＭＳ Ｐゴシック" pitchFamily="1" charset="-128"/>
                <a:cs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6" charset="-52"/>
                <a:ea typeface="ＭＳ Ｐゴシック" pitchFamily="1" charset="-128"/>
                <a:cs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6" charset="-5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6" charset="-5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6" charset="-5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06" charset="-52"/>
              </a:defRPr>
            </a:lvl9pPr>
          </a:lstStyle>
          <a:p>
            <a:pPr>
              <a:defRPr/>
            </a:pPr>
            <a:r>
              <a:rPr lang="en-US" sz="2400" b="1" kern="0" dirty="0">
                <a:solidFill>
                  <a:srgbClr val="FFDC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Determination of the Origin of Cosmic Positrons</a:t>
            </a:r>
            <a:r>
              <a:rPr lang="en-US" sz="2400" b="1" kern="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kern="0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2030</a:t>
            </a:r>
            <a:endParaRPr lang="en-CH" sz="2400" b="1" kern="0" dirty="0">
              <a:solidFill>
                <a:srgbClr val="00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Slide Number Placeholder 3">
            <a:extLst>
              <a:ext uri="{FF2B5EF4-FFF2-40B4-BE49-F238E27FC236}">
                <a16:creationId xmlns:a16="http://schemas.microsoft.com/office/drawing/2014/main" id="{8024E32B-88C8-9D44-BB5A-BC99C4181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24510" y="6574505"/>
            <a:ext cx="2743200" cy="365125"/>
          </a:xfrm>
        </p:spPr>
        <p:txBody>
          <a:bodyPr/>
          <a:lstStyle/>
          <a:p>
            <a:pPr>
              <a:defRPr/>
            </a:pPr>
            <a:fld id="{2AAA31BB-ED82-4A64-9661-42C964AA50DD}" type="slidenum">
              <a:rPr lang="en-US" altLang="en-US" sz="1200" b="1">
                <a:solidFill>
                  <a:prstClr val="white"/>
                </a:solidFill>
                <a:latin typeface="Calibri" panose="020F0502020204030204"/>
                <a:ea typeface="ＭＳ Ｐゴシック" charset="-128"/>
              </a:rPr>
              <a:pPr>
                <a:defRPr/>
              </a:pPr>
              <a:t>11</a:t>
            </a:fld>
            <a:endParaRPr lang="en-US" altLang="en-US" sz="1200" b="1">
              <a:solidFill>
                <a:prstClr val="white"/>
              </a:solidFill>
              <a:latin typeface="Calibri" panose="020F0502020204030204"/>
              <a:ea typeface="ＭＳ Ｐゴシック" charset="-12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C4FD43-32DE-165A-F0C8-68E311F63C3F}"/>
              </a:ext>
            </a:extLst>
          </p:cNvPr>
          <p:cNvSpPr/>
          <p:nvPr/>
        </p:nvSpPr>
        <p:spPr>
          <a:xfrm>
            <a:off x="1524000" y="463961"/>
            <a:ext cx="9144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 defTabSz="457200">
              <a:defRPr/>
            </a:pPr>
            <a:r>
              <a:rPr lang="en-US" b="1" dirty="0">
                <a:solidFill>
                  <a:srgbClr val="FFFF00"/>
                </a:solidFill>
                <a:latin typeface="Calibri"/>
                <a:ea typeface="ＭＳ Ｐゴシック" charset="-128"/>
              </a:rPr>
              <a:t>AMS will ensure that the measured high energy positron spectrum indeed drops off quickly </a:t>
            </a:r>
            <a:r>
              <a:rPr lang="en-US" b="1" dirty="0">
                <a:solidFill>
                  <a:srgbClr val="35FF02"/>
                </a:solidFill>
                <a:latin typeface="Calibri"/>
                <a:ea typeface="ＭＳ Ｐゴシック" charset="-128"/>
              </a:rPr>
              <a:t>and, at the  highest energies, the positrons </a:t>
            </a:r>
            <a:r>
              <a:rPr lang="en-US" b="1" dirty="0">
                <a:solidFill>
                  <a:srgbClr val="35FF00"/>
                </a:solidFill>
                <a:latin typeface="Calibri"/>
                <a:ea typeface="ＭＳ Ｐゴシック" charset="-128"/>
              </a:rPr>
              <a:t>only come from cosmic ray collisions </a:t>
            </a:r>
          </a:p>
          <a:p>
            <a:pPr marL="12700" algn="ctr" defTabSz="457200">
              <a:defRPr/>
            </a:pPr>
            <a:r>
              <a:rPr lang="en-US" b="1" dirty="0">
                <a:solidFill>
                  <a:srgbClr val="FFFF00"/>
                </a:solidFill>
                <a:latin typeface="Calibri"/>
                <a:ea typeface="ＭＳ Ｐゴシック" charset="-128"/>
              </a:rPr>
              <a:t>as predicted by dark matter models</a:t>
            </a:r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E2CC3A61-C079-55DE-4137-59DA0F61E605}"/>
              </a:ext>
            </a:extLst>
          </p:cNvPr>
          <p:cNvSpPr txBox="1">
            <a:spLocks/>
          </p:cNvSpPr>
          <p:nvPr/>
        </p:nvSpPr>
        <p:spPr>
          <a:xfrm>
            <a:off x="10009239" y="6627044"/>
            <a:ext cx="658761" cy="204704"/>
          </a:xfrm>
          <a:prstGeom prst="rect">
            <a:avLst/>
          </a:prstGeom>
        </p:spPr>
        <p:txBody>
          <a:bodyPr vert="horz" lIns="96716" tIns="48358" rIns="96716" bIns="48358" rtlCol="0" anchor="ctr"/>
          <a:lstStyle>
            <a:defPPr>
              <a:defRPr lang="en-US"/>
            </a:defPPr>
            <a:lvl1pPr marL="0" algn="r" defTabSz="457200" rtl="0" eaLnBrk="1" latinLnBrk="0" hangingPunct="1">
              <a:defRPr sz="117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EB085DC-CDE4-4DD9-AF11-496187FAAEBC}" type="slidenum">
              <a:rPr lang="en-US" altLang="en-US" sz="1000">
                <a:solidFill>
                  <a:prstClr val="white">
                    <a:lumMod val="95000"/>
                  </a:prstClr>
                </a:solidFill>
                <a:latin typeface="Calibri"/>
                <a:ea typeface="ＭＳ Ｐゴシック" charset="-128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en-US" sz="1000" dirty="0">
              <a:solidFill>
                <a:prstClr val="white">
                  <a:lumMod val="95000"/>
                </a:prstClr>
              </a:solidFill>
              <a:latin typeface="Calibri"/>
              <a:ea typeface="ＭＳ Ｐゴシック" charset="-12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3EAAD2-04B6-697E-BEED-2BB02030C5F1}"/>
              </a:ext>
            </a:extLst>
          </p:cNvPr>
          <p:cNvGrpSpPr/>
          <p:nvPr/>
        </p:nvGrpSpPr>
        <p:grpSpPr>
          <a:xfrm>
            <a:off x="2014152" y="1365362"/>
            <a:ext cx="8187773" cy="5391704"/>
            <a:chOff x="490151" y="1365362"/>
            <a:chExt cx="8187773" cy="53917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FABE50A-3E80-A2ED-C507-4A2514C91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151" y="1365362"/>
              <a:ext cx="7995087" cy="5391704"/>
            </a:xfrm>
            <a:prstGeom prst="rect">
              <a:avLst/>
            </a:prstGeom>
          </p:spPr>
        </p:pic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1F1BC80-605D-4844-B82E-2754F106A9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86226" y="5284066"/>
              <a:ext cx="791698" cy="791698"/>
            </a:xfrm>
            <a:prstGeom prst="ellipse">
              <a:avLst/>
            </a:prstGeom>
            <a:noFill/>
            <a:ln w="28575">
              <a:solidFill>
                <a:srgbClr val="34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9CEFA33-A463-6B22-4252-5FD49A8A9F47}"/>
                </a:ext>
              </a:extLst>
            </p:cNvPr>
            <p:cNvSpPr txBox="1"/>
            <p:nvPr/>
          </p:nvSpPr>
          <p:spPr>
            <a:xfrm>
              <a:off x="2525044" y="5135001"/>
              <a:ext cx="22147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>
                <a:defRPr/>
              </a:pPr>
              <a:r>
                <a:rPr lang="en-US" b="1" dirty="0">
                  <a:solidFill>
                    <a:srgbClr val="31FF00"/>
                  </a:solidFill>
                  <a:latin typeface="Calibri"/>
                  <a:ea typeface="ＭＳ Ｐゴシック" charset="-128"/>
                </a:rPr>
                <a:t>Positrons from </a:t>
              </a:r>
            </a:p>
            <a:p>
              <a:pPr defTabSz="457200">
                <a:defRPr/>
              </a:pPr>
              <a:r>
                <a:rPr lang="en-US" b="1" dirty="0">
                  <a:solidFill>
                    <a:srgbClr val="31FF00"/>
                  </a:solidFill>
                  <a:latin typeface="Calibri"/>
                  <a:ea typeface="ＭＳ Ｐゴシック" charset="-128"/>
                </a:rPr>
                <a:t>Cosmic Ray Collisions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AAD48540-ACF0-4774-FF87-464503CA5B96}"/>
              </a:ext>
            </a:extLst>
          </p:cNvPr>
          <p:cNvSpPr/>
          <p:nvPr/>
        </p:nvSpPr>
        <p:spPr>
          <a:xfrm>
            <a:off x="4891044" y="2068082"/>
            <a:ext cx="726393" cy="2392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E29BC8-190D-5C3F-EBB7-432690E5E0D8}"/>
              </a:ext>
            </a:extLst>
          </p:cNvPr>
          <p:cNvSpPr/>
          <p:nvPr/>
        </p:nvSpPr>
        <p:spPr>
          <a:xfrm>
            <a:off x="4779948" y="2009900"/>
            <a:ext cx="12818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defTabSz="457200">
              <a:defRPr/>
            </a:pPr>
            <a:r>
              <a:rPr lang="en-US" sz="1600" dirty="0">
                <a:solidFill>
                  <a:srgbClr val="00FFFF"/>
                </a:solidFill>
                <a:latin typeface="Calibri"/>
                <a:ea typeface="ＭＳ Ｐゴシック" charset="-128"/>
              </a:rPr>
              <a:t>by 2030</a:t>
            </a:r>
          </a:p>
        </p:txBody>
      </p:sp>
    </p:spTree>
    <p:extLst>
      <p:ext uri="{BB962C8B-B14F-4D97-AF65-F5344CB8AC3E}">
        <p14:creationId xmlns:p14="http://schemas.microsoft.com/office/powerpoint/2010/main" val="2937457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Content Placeholder 4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CCFE8980-BD77-E940-B91B-39CC2707AC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2"/>
          <a:stretch/>
        </p:blipFill>
        <p:spPr>
          <a:xfrm>
            <a:off x="1807580" y="1162640"/>
            <a:ext cx="8596270" cy="569344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816EB-BC00-4A4E-89FC-6B481A93C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3887" y="6590806"/>
            <a:ext cx="2057400" cy="252581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4E664E-0B20-1B4C-8F2A-7A72E499A737}" type="slidenum"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charset="-128"/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E4A65C1-9A24-124D-A5A2-F81E7689F583}"/>
              </a:ext>
            </a:extLst>
          </p:cNvPr>
          <p:cNvGrpSpPr/>
          <p:nvPr/>
        </p:nvGrpSpPr>
        <p:grpSpPr>
          <a:xfrm>
            <a:off x="2884395" y="1243610"/>
            <a:ext cx="7180189" cy="4448537"/>
            <a:chOff x="1335161" y="1195119"/>
            <a:chExt cx="7180189" cy="4448537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4096FD8-698B-CB47-B0C4-DE2E31EEDDC1}"/>
                </a:ext>
              </a:extLst>
            </p:cNvPr>
            <p:cNvSpPr txBox="1"/>
            <p:nvPr/>
          </p:nvSpPr>
          <p:spPr>
            <a:xfrm>
              <a:off x="1335161" y="1195119"/>
              <a:ext cx="3465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H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A164DD6-C871-4E49-B5D4-E3B4B81E200C}"/>
                </a:ext>
              </a:extLst>
            </p:cNvPr>
            <p:cNvSpPr txBox="1"/>
            <p:nvPr/>
          </p:nvSpPr>
          <p:spPr>
            <a:xfrm>
              <a:off x="1445963" y="1584517"/>
              <a:ext cx="4764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6599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He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BBCF475-F78B-494C-856E-62BBD913E487}"/>
                </a:ext>
              </a:extLst>
            </p:cNvPr>
            <p:cNvSpPr txBox="1"/>
            <p:nvPr/>
          </p:nvSpPr>
          <p:spPr>
            <a:xfrm>
              <a:off x="1713934" y="2813655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2FF00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Li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5F6019-A333-C847-A610-78ED5B78827A}"/>
                </a:ext>
              </a:extLst>
            </p:cNvPr>
            <p:cNvSpPr txBox="1"/>
            <p:nvPr/>
          </p:nvSpPr>
          <p:spPr>
            <a:xfrm>
              <a:off x="1905963" y="3069872"/>
              <a:ext cx="458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Be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3DA8BE9-B71B-5F43-BF2F-0BD2F00F7642}"/>
                </a:ext>
              </a:extLst>
            </p:cNvPr>
            <p:cNvSpPr txBox="1"/>
            <p:nvPr/>
          </p:nvSpPr>
          <p:spPr>
            <a:xfrm>
              <a:off x="2241837" y="2827308"/>
              <a:ext cx="3289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B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E67832C-47D7-4640-B047-6678C4E14FB3}"/>
                </a:ext>
              </a:extLst>
            </p:cNvPr>
            <p:cNvSpPr txBox="1"/>
            <p:nvPr/>
          </p:nvSpPr>
          <p:spPr>
            <a:xfrm>
              <a:off x="2480723" y="2560459"/>
              <a:ext cx="320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3399CC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C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36D890D-DAE3-884F-B7A8-E8C41576342A}"/>
                </a:ext>
              </a:extLst>
            </p:cNvPr>
            <p:cNvSpPr txBox="1"/>
            <p:nvPr/>
          </p:nvSpPr>
          <p:spPr>
            <a:xfrm>
              <a:off x="2732862" y="2983935"/>
              <a:ext cx="3529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CC00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N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27E49CB-7214-754A-A01A-DC42C7B328CE}"/>
                </a:ext>
              </a:extLst>
            </p:cNvPr>
            <p:cNvSpPr txBox="1"/>
            <p:nvPr/>
          </p:nvSpPr>
          <p:spPr>
            <a:xfrm>
              <a:off x="3014613" y="2741782"/>
              <a:ext cx="3577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C00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O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68557AE-2A9A-E943-95BD-4CF897DAD2D3}"/>
                </a:ext>
              </a:extLst>
            </p:cNvPr>
            <p:cNvSpPr txBox="1"/>
            <p:nvPr/>
          </p:nvSpPr>
          <p:spPr>
            <a:xfrm>
              <a:off x="3306398" y="3748653"/>
              <a:ext cx="3016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CC01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F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170D809-85F2-E045-811A-9B58C8018D11}"/>
                </a:ext>
              </a:extLst>
            </p:cNvPr>
            <p:cNvSpPr txBox="1"/>
            <p:nvPr/>
          </p:nvSpPr>
          <p:spPr>
            <a:xfrm>
              <a:off x="3410023" y="3253526"/>
              <a:ext cx="4828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3266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Ne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76EA536-41B0-5546-97D5-19358718E8A2}"/>
                </a:ext>
              </a:extLst>
            </p:cNvPr>
            <p:cNvSpPr txBox="1"/>
            <p:nvPr/>
          </p:nvSpPr>
          <p:spPr>
            <a:xfrm>
              <a:off x="3694753" y="3653636"/>
              <a:ext cx="4796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CCC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Na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1BF1E05-3960-4643-A220-CDCB9A5DA1E5}"/>
                </a:ext>
              </a:extLst>
            </p:cNvPr>
            <p:cNvSpPr txBox="1"/>
            <p:nvPr/>
          </p:nvSpPr>
          <p:spPr>
            <a:xfrm>
              <a:off x="3921007" y="3269927"/>
              <a:ext cx="5309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CC99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Mg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292E7C0-1B86-0E4D-A940-87A0EABBBDCD}"/>
                </a:ext>
              </a:extLst>
            </p:cNvPr>
            <p:cNvSpPr txBox="1"/>
            <p:nvPr/>
          </p:nvSpPr>
          <p:spPr>
            <a:xfrm>
              <a:off x="4274908" y="3768748"/>
              <a:ext cx="402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85C5C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Al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E373A91-7034-174B-8544-EB3FB297AD08}"/>
                </a:ext>
              </a:extLst>
            </p:cNvPr>
            <p:cNvSpPr txBox="1"/>
            <p:nvPr/>
          </p:nvSpPr>
          <p:spPr>
            <a:xfrm>
              <a:off x="4556482" y="3413325"/>
              <a:ext cx="3690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9ACD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Si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ACDFF"/>
                </a:solidFill>
                <a:effectLst/>
                <a:uLnTx/>
                <a:uFillTx/>
                <a:latin typeface="Calibri" panose="020F0502020204030204"/>
                <a:ea typeface=""/>
                <a:cs typeface="+mn-cs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BD18B08-E8F0-FD47-B137-4507834BDE5B}"/>
                </a:ext>
              </a:extLst>
            </p:cNvPr>
            <p:cNvSpPr txBox="1"/>
            <p:nvPr/>
          </p:nvSpPr>
          <p:spPr>
            <a:xfrm>
              <a:off x="4830978" y="4249258"/>
              <a:ext cx="320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66FF65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P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BF26B21-76B0-C946-B990-DDBFA0EB7131}"/>
                </a:ext>
              </a:extLst>
            </p:cNvPr>
            <p:cNvSpPr txBox="1"/>
            <p:nvPr/>
          </p:nvSpPr>
          <p:spPr>
            <a:xfrm>
              <a:off x="5096135" y="3890790"/>
              <a:ext cx="306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9966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172DA8E-F817-AC47-9C69-9C566A8A05C1}"/>
                </a:ext>
              </a:extLst>
            </p:cNvPr>
            <p:cNvSpPr txBox="1"/>
            <p:nvPr/>
          </p:nvSpPr>
          <p:spPr>
            <a:xfrm>
              <a:off x="5294043" y="4301911"/>
              <a:ext cx="3834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99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Cl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841650C-A33B-0843-BAAC-A9A06418E984}"/>
                </a:ext>
              </a:extLst>
            </p:cNvPr>
            <p:cNvSpPr txBox="1"/>
            <p:nvPr/>
          </p:nvSpPr>
          <p:spPr>
            <a:xfrm>
              <a:off x="5532802" y="4101856"/>
              <a:ext cx="4315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CCCC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Ar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CCCC"/>
                </a:solidFill>
                <a:effectLst/>
                <a:uLnTx/>
                <a:uFillTx/>
                <a:latin typeface="Calibri" panose="020F0502020204030204"/>
                <a:ea typeface=""/>
                <a:cs typeface="+mn-cs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BE744CF-3AE1-5B4E-B224-E28C0A190E47}"/>
                </a:ext>
              </a:extLst>
            </p:cNvPr>
            <p:cNvSpPr txBox="1"/>
            <p:nvPr/>
          </p:nvSpPr>
          <p:spPr>
            <a:xfrm>
              <a:off x="5822159" y="4333058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9FF99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K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BFA59F6-5AD4-6E45-90B1-96E131426435}"/>
                </a:ext>
              </a:extLst>
            </p:cNvPr>
            <p:cNvSpPr txBox="1"/>
            <p:nvPr/>
          </p:nvSpPr>
          <p:spPr>
            <a:xfrm>
              <a:off x="6053292" y="4070975"/>
              <a:ext cx="4475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C0099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Ca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67F09B1-6D13-F542-BC50-CE69A65D436F}"/>
                </a:ext>
              </a:extLst>
            </p:cNvPr>
            <p:cNvSpPr txBox="1"/>
            <p:nvPr/>
          </p:nvSpPr>
          <p:spPr>
            <a:xfrm>
              <a:off x="6329070" y="4558882"/>
              <a:ext cx="413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A9801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Sc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0031C24-C7C9-AB47-9617-725A2A69278C}"/>
                </a:ext>
              </a:extLst>
            </p:cNvPr>
            <p:cNvSpPr txBox="1"/>
            <p:nvPr/>
          </p:nvSpPr>
          <p:spPr>
            <a:xfrm>
              <a:off x="6609611" y="4215688"/>
              <a:ext cx="3738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669A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Ti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669A"/>
                </a:solidFill>
                <a:effectLst/>
                <a:uLnTx/>
                <a:uFillTx/>
                <a:latin typeface="Calibri" panose="020F0502020204030204"/>
                <a:ea typeface=""/>
                <a:cs typeface="+mn-cs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66A2164-B105-1B44-BD7D-02F9B9F2E604}"/>
                </a:ext>
              </a:extLst>
            </p:cNvPr>
            <p:cNvSpPr txBox="1"/>
            <p:nvPr/>
          </p:nvSpPr>
          <p:spPr>
            <a:xfrm>
              <a:off x="6876845" y="4501966"/>
              <a:ext cx="3369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999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V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B8A839D-5E41-6943-8984-CD3279135869}"/>
                </a:ext>
              </a:extLst>
            </p:cNvPr>
            <p:cNvSpPr txBox="1"/>
            <p:nvPr/>
          </p:nvSpPr>
          <p:spPr>
            <a:xfrm>
              <a:off x="7057024" y="4178120"/>
              <a:ext cx="41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34FF99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Cr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78789F7-CDAE-7047-8556-742709034829}"/>
                </a:ext>
              </a:extLst>
            </p:cNvPr>
            <p:cNvSpPr txBox="1"/>
            <p:nvPr/>
          </p:nvSpPr>
          <p:spPr>
            <a:xfrm>
              <a:off x="7599489" y="3890790"/>
              <a:ext cx="427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FD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Fe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47F3B36-11B5-1041-8789-B1F4D82D971A}"/>
                </a:ext>
              </a:extLst>
            </p:cNvPr>
            <p:cNvSpPr txBox="1"/>
            <p:nvPr/>
          </p:nvSpPr>
          <p:spPr>
            <a:xfrm>
              <a:off x="8099852" y="4702021"/>
              <a:ext cx="4154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C65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Ni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1D610C4-6560-1C4B-944A-1B6693B79A62}"/>
                </a:ext>
              </a:extLst>
            </p:cNvPr>
            <p:cNvSpPr txBox="1"/>
            <p:nvPr/>
          </p:nvSpPr>
          <p:spPr>
            <a:xfrm>
              <a:off x="7266417" y="4367113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999A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Mn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999A"/>
                </a:solidFill>
                <a:effectLst/>
                <a:uLnTx/>
                <a:uFillTx/>
                <a:latin typeface="Calibri" panose="020F0502020204030204"/>
                <a:ea typeface=""/>
                <a:cs typeface="+mn-cs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5B9CD42-4F9E-664E-8478-7862D4AFAE9B}"/>
                </a:ext>
              </a:extLst>
            </p:cNvPr>
            <p:cNvSpPr txBox="1"/>
            <p:nvPr/>
          </p:nvSpPr>
          <p:spPr>
            <a:xfrm>
              <a:off x="7870462" y="5243546"/>
              <a:ext cx="458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+mn-cs"/>
                </a:rPr>
                <a:t>Co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C83316B-2D70-90A9-A7D2-586EF8FADEE4}"/>
              </a:ext>
            </a:extLst>
          </p:cNvPr>
          <p:cNvSpPr txBox="1"/>
          <p:nvPr/>
        </p:nvSpPr>
        <p:spPr>
          <a:xfrm>
            <a:off x="1540742" y="309277"/>
            <a:ext cx="9130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Cosmic Ray Nuclei by 2030</a:t>
            </a:r>
          </a:p>
        </p:txBody>
      </p:sp>
    </p:spTree>
    <p:extLst>
      <p:ext uri="{BB962C8B-B14F-4D97-AF65-F5344CB8AC3E}">
        <p14:creationId xmlns:p14="http://schemas.microsoft.com/office/powerpoint/2010/main" val="2189368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991B994C-5114-9EF7-E303-D2AE6B3E88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0066" y="2879332"/>
            <a:ext cx="4821934" cy="393829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87FF6B39-7DFB-FBAF-5BCD-A77E151F5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L0 first detector prototype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CA84BD-A57E-3209-0F5E-BCD6C9782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13</a:t>
            </a:fld>
            <a:endParaRPr lang="en-US"/>
          </a:p>
        </p:txBody>
      </p:sp>
      <p:pic>
        <p:nvPicPr>
          <p:cNvPr id="5" name="Segnaposto contenuto 4" descr="Immagine che contiene persona, interni, cucina, cibo&#10;&#10;Descrizione generata automaticamente">
            <a:extLst>
              <a:ext uri="{FF2B5EF4-FFF2-40B4-BE49-F238E27FC236}">
                <a16:creationId xmlns:a16="http://schemas.microsoft.com/office/drawing/2014/main" id="{44A8AFCD-9A1F-452F-7029-6E6DE89C255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62537"/>
            <a:ext cx="4713288" cy="3535363"/>
          </a:xfrm>
        </p:spPr>
      </p:pic>
      <p:pic>
        <p:nvPicPr>
          <p:cNvPr id="9" name="Immagine 8" descr="Immagine che contiene testo, interni&#10;&#10;Descrizione generata automaticamente">
            <a:extLst>
              <a:ext uri="{FF2B5EF4-FFF2-40B4-BE49-F238E27FC236}">
                <a16:creationId xmlns:a16="http://schemas.microsoft.com/office/drawing/2014/main" id="{2D9B293A-2971-44B3-1678-183B0E5FAD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055813">
            <a:off x="3575183" y="2623217"/>
            <a:ext cx="4727534" cy="28573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0D9602-0BA9-3EF9-E4A7-1ACCECF3D21A}"/>
              </a:ext>
            </a:extLst>
          </p:cNvPr>
          <p:cNvSpPr txBox="1"/>
          <p:nvPr/>
        </p:nvSpPr>
        <p:spPr>
          <a:xfrm>
            <a:off x="232383" y="5707915"/>
            <a:ext cx="3623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Joint Italian and Chinese</a:t>
            </a:r>
          </a:p>
          <a:p>
            <a:r>
              <a:rPr lang="en-US" sz="2400" dirty="0"/>
              <a:t> team in Perugia (July 2022)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062111-3365-2E25-CA47-C38911D5CD29}"/>
              </a:ext>
            </a:extLst>
          </p:cNvPr>
          <p:cNvSpPr txBox="1"/>
          <p:nvPr/>
        </p:nvSpPr>
        <p:spPr>
          <a:xfrm>
            <a:off x="10204659" y="2410986"/>
            <a:ext cx="1776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INFN, IHEP SDIAT</a:t>
            </a:r>
          </a:p>
        </p:txBody>
      </p:sp>
    </p:spTree>
    <p:extLst>
      <p:ext uri="{BB962C8B-B14F-4D97-AF65-F5344CB8AC3E}">
        <p14:creationId xmlns:p14="http://schemas.microsoft.com/office/powerpoint/2010/main" val="340544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1F967-A24F-7944-8755-49F9D7711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criteria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87CF00-BB56-8442-A3EC-67D4A85FD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5725"/>
            <a:ext cx="10515600" cy="2682875"/>
          </a:xfrm>
        </p:spPr>
        <p:txBody>
          <a:bodyPr/>
          <a:lstStyle/>
          <a:p>
            <a:r>
              <a:rPr lang="en-US" dirty="0"/>
              <a:t>increase acceptance by 300%</a:t>
            </a:r>
          </a:p>
          <a:p>
            <a:r>
              <a:rPr lang="en-US" dirty="0"/>
              <a:t>measure both charge and position of the incoming particles with performance as existing AMS (charge and position resolution)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356DB4-355C-F74B-B8F9-CA39EF4F1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2298D7-02A6-2A4A-B235-F0CE41C7BF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 descr="Chart, histogram&#10;&#10;Description automatically generated">
            <a:extLst>
              <a:ext uri="{FF2B5EF4-FFF2-40B4-BE49-F238E27FC236}">
                <a16:creationId xmlns:a16="http://schemas.microsoft.com/office/drawing/2014/main" id="{12FEF16F-6A22-05A4-6DDC-FD584D59D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240" y="3955700"/>
            <a:ext cx="4294437" cy="289066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3CBF522-D92D-4731-F168-3B08FA77392D}"/>
              </a:ext>
            </a:extLst>
          </p:cNvPr>
          <p:cNvSpPr txBox="1"/>
          <p:nvPr/>
        </p:nvSpPr>
        <p:spPr>
          <a:xfrm>
            <a:off x="1435539" y="3282368"/>
            <a:ext cx="3278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charge measurement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76EEF8-4543-8661-DE34-7DB5DD3B4A71}"/>
              </a:ext>
            </a:extLst>
          </p:cNvPr>
          <p:cNvGrpSpPr/>
          <p:nvPr/>
        </p:nvGrpSpPr>
        <p:grpSpPr>
          <a:xfrm>
            <a:off x="5763419" y="3249763"/>
            <a:ext cx="6247847" cy="3600450"/>
            <a:chOff x="193351" y="1865381"/>
            <a:chExt cx="6247847" cy="360045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E3B4824-37B1-744D-1ED8-BF8A314CFEAF}"/>
                </a:ext>
              </a:extLst>
            </p:cNvPr>
            <p:cNvSpPr txBox="1"/>
            <p:nvPr/>
          </p:nvSpPr>
          <p:spPr>
            <a:xfrm>
              <a:off x="2281739" y="1865381"/>
              <a:ext cx="2927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position resolution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F25F277-3679-E533-F415-96FC4450A801}"/>
                </a:ext>
              </a:extLst>
            </p:cNvPr>
            <p:cNvGrpSpPr/>
            <p:nvPr/>
          </p:nvGrpSpPr>
          <p:grpSpPr>
            <a:xfrm>
              <a:off x="193351" y="2282927"/>
              <a:ext cx="6247847" cy="2813572"/>
              <a:chOff x="322648" y="1859587"/>
              <a:chExt cx="6247847" cy="2813572"/>
            </a:xfrm>
          </p:grpSpPr>
          <p:pic>
            <p:nvPicPr>
              <p:cNvPr id="25" name="Picture 24" descr="Chart&#10;&#10;Description automatically generated">
                <a:extLst>
                  <a:ext uri="{FF2B5EF4-FFF2-40B4-BE49-F238E27FC236}">
                    <a16:creationId xmlns:a16="http://schemas.microsoft.com/office/drawing/2014/main" id="{AF464D20-BE81-F0CE-CF76-BF78F45D3B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22648" y="1993900"/>
                <a:ext cx="6118550" cy="2679259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1F46064-2CF7-7909-2F9A-24A2AE2A8449}"/>
                  </a:ext>
                </a:extLst>
              </p:cNvPr>
              <p:cNvSpPr/>
              <p:nvPr/>
            </p:nvSpPr>
            <p:spPr>
              <a:xfrm>
                <a:off x="3657600" y="1993900"/>
                <a:ext cx="217170" cy="2171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E4689FF-1D7E-E899-EA14-154EE5111960}"/>
                  </a:ext>
                </a:extLst>
              </p:cNvPr>
              <p:cNvSpPr/>
              <p:nvPr/>
            </p:nvSpPr>
            <p:spPr>
              <a:xfrm>
                <a:off x="662339" y="1942444"/>
                <a:ext cx="217170" cy="2171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33C8C67-CBD1-DF48-9CAB-402B61FB944F}"/>
                  </a:ext>
                </a:extLst>
              </p:cNvPr>
              <p:cNvSpPr/>
              <p:nvPr/>
            </p:nvSpPr>
            <p:spPr>
              <a:xfrm>
                <a:off x="4440216" y="1859587"/>
                <a:ext cx="2130279" cy="2171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174730E-2CE2-6E85-73B0-FF61EEFCBB6C}"/>
                </a:ext>
              </a:extLst>
            </p:cNvPr>
            <p:cNvSpPr txBox="1"/>
            <p:nvPr/>
          </p:nvSpPr>
          <p:spPr>
            <a:xfrm>
              <a:off x="1438777" y="5096499"/>
              <a:ext cx="1431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residual [µm]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7CC26F2-62F3-3F39-B074-EAA18733DDFB}"/>
                </a:ext>
              </a:extLst>
            </p:cNvPr>
            <p:cNvSpPr txBox="1"/>
            <p:nvPr/>
          </p:nvSpPr>
          <p:spPr>
            <a:xfrm>
              <a:off x="4269740" y="5092650"/>
              <a:ext cx="1431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residual [µm]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7094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CB793E9-8C2D-3410-2C79-661529E546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0004" y="3174316"/>
            <a:ext cx="6071993" cy="345364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EC79DF-926B-AEA0-1C32-B522197E9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2298D7-02A6-2A4A-B235-F0CE41C7BF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95341849-3029-D367-077F-08B555129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5805" y="439944"/>
            <a:ext cx="3327810" cy="205595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010286F-F831-34E1-0C13-6DCA07962568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8055545" y="3440604"/>
            <a:ext cx="1804013" cy="1235305"/>
          </a:xfrm>
          <a:prstGeom prst="straightConnector1">
            <a:avLst/>
          </a:prstGeom>
          <a:ln w="3810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224D02AC-B44B-BE95-8667-6A5BD0A1E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385" y="342276"/>
            <a:ext cx="2998072" cy="223882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97CE1C5-AA16-5DE8-0019-2EFF7BF5C708}"/>
              </a:ext>
            </a:extLst>
          </p:cNvPr>
          <p:cNvCxnSpPr>
            <a:cxnSpLocks/>
          </p:cNvCxnSpPr>
          <p:nvPr/>
        </p:nvCxnSpPr>
        <p:spPr>
          <a:xfrm>
            <a:off x="2711330" y="3575513"/>
            <a:ext cx="2844518" cy="1239555"/>
          </a:xfrm>
          <a:prstGeom prst="straightConnector1">
            <a:avLst/>
          </a:prstGeom>
          <a:ln w="3810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A588B7B-692B-0826-334C-279CDFF2F7A8}"/>
              </a:ext>
            </a:extLst>
          </p:cNvPr>
          <p:cNvSpPr txBox="1"/>
          <p:nvPr/>
        </p:nvSpPr>
        <p:spPr>
          <a:xfrm>
            <a:off x="414034" y="3209771"/>
            <a:ext cx="2297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electronics specs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2E9D98B3-529C-B2F9-69AE-07464088A7E1}"/>
              </a:ext>
            </a:extLst>
          </p:cNvPr>
          <p:cNvSpPr/>
          <p:nvPr/>
        </p:nvSpPr>
        <p:spPr>
          <a:xfrm>
            <a:off x="1436914" y="2495901"/>
            <a:ext cx="361906" cy="678415"/>
          </a:xfrm>
          <a:prstGeom prst="downArrow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F8F8010D-4DD4-59B9-910B-241BBBF4F4A6}"/>
              </a:ext>
            </a:extLst>
          </p:cNvPr>
          <p:cNvSpPr/>
          <p:nvPr/>
        </p:nvSpPr>
        <p:spPr>
          <a:xfrm>
            <a:off x="10742544" y="2475120"/>
            <a:ext cx="361906" cy="678415"/>
          </a:xfrm>
          <a:prstGeom prst="downArrow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701AB4-8750-B31A-85E4-55E19BA6F454}"/>
              </a:ext>
            </a:extLst>
          </p:cNvPr>
          <p:cNvSpPr txBox="1"/>
          <p:nvPr/>
        </p:nvSpPr>
        <p:spPr>
          <a:xfrm>
            <a:off x="9859558" y="3209771"/>
            <a:ext cx="2005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detector specs</a:t>
            </a:r>
          </a:p>
        </p:txBody>
      </p:sp>
      <p:pic>
        <p:nvPicPr>
          <p:cNvPr id="4" name="Picture 3" descr="A picture containing text, electronics, computer&#10;&#10;Description automatically generated">
            <a:extLst>
              <a:ext uri="{FF2B5EF4-FFF2-40B4-BE49-F238E27FC236}">
                <a16:creationId xmlns:a16="http://schemas.microsoft.com/office/drawing/2014/main" id="{F67CC45D-BB17-125B-8B3E-3468B0C78A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513330" y="3762608"/>
            <a:ext cx="2123224" cy="21049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0ABA29-0A82-77DA-9C4F-AF609BF5AC4E}"/>
              </a:ext>
            </a:extLst>
          </p:cNvPr>
          <p:cNvSpPr txBox="1"/>
          <p:nvPr/>
        </p:nvSpPr>
        <p:spPr>
          <a:xfrm>
            <a:off x="115571" y="5998698"/>
            <a:ext cx="2623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VA1140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dynamic range</a:t>
            </a:r>
          </a:p>
        </p:txBody>
      </p:sp>
      <p:pic>
        <p:nvPicPr>
          <p:cNvPr id="12" name="Picture 11" descr="wire-bonds.png">
            <a:extLst>
              <a:ext uri="{FF2B5EF4-FFF2-40B4-BE49-F238E27FC236}">
                <a16:creationId xmlns:a16="http://schemas.microsoft.com/office/drawing/2014/main" id="{A701EC75-2601-3D81-0B18-F23DEE685A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115"/>
          <a:stretch/>
        </p:blipFill>
        <p:spPr>
          <a:xfrm>
            <a:off x="9389710" y="3563542"/>
            <a:ext cx="2582013" cy="266000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F932FF1-5284-01E2-AC74-EDCB1820AEDA}"/>
              </a:ext>
            </a:extLst>
          </p:cNvPr>
          <p:cNvSpPr txBox="1"/>
          <p:nvPr/>
        </p:nvSpPr>
        <p:spPr>
          <a:xfrm>
            <a:off x="9187305" y="6309984"/>
            <a:ext cx="2889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readout pitch 110 µm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2E7D5C4-0F72-8919-BF06-9EC986B36530}"/>
              </a:ext>
            </a:extLst>
          </p:cNvPr>
          <p:cNvSpPr txBox="1"/>
          <p:nvPr/>
        </p:nvSpPr>
        <p:spPr>
          <a:xfrm>
            <a:off x="4139230" y="255278"/>
            <a:ext cx="44713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AMS Tracker performance</a:t>
            </a:r>
          </a:p>
        </p:txBody>
      </p:sp>
    </p:spTree>
    <p:extLst>
      <p:ext uri="{BB962C8B-B14F-4D97-AF65-F5344CB8AC3E}">
        <p14:creationId xmlns:p14="http://schemas.microsoft.com/office/powerpoint/2010/main" val="1149319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23A2D4-6D0B-7E2D-8222-AAF50E236D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67" t="29430" r="10708" b="36305"/>
          <a:stretch/>
        </p:blipFill>
        <p:spPr>
          <a:xfrm>
            <a:off x="1621970" y="2560448"/>
            <a:ext cx="9155209" cy="30947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4728D8-7C1D-7D3B-4C50-52B82D524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Ladder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83FFE7A-61AE-A5EB-AC01-EC59769D7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95367"/>
          </a:xfrm>
        </p:spPr>
        <p:txBody>
          <a:bodyPr/>
          <a:lstStyle/>
          <a:p>
            <a:r>
              <a:rPr lang="en-US" dirty="0"/>
              <a:t>the basic element of the detector that define the performance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B8482D-C51E-22CF-6652-688692361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2298D7-02A6-2A4A-B235-F0CE41C7BF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094CA5-2BD4-E032-8930-3AA617629937}"/>
              </a:ext>
            </a:extLst>
          </p:cNvPr>
          <p:cNvSpPr txBox="1"/>
          <p:nvPr/>
        </p:nvSpPr>
        <p:spPr>
          <a:xfrm rot="180000">
            <a:off x="4218642" y="3638343"/>
            <a:ext cx="4279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detecting part: 8, 10 and 12 sensors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4ECC69-9B98-DA23-3C91-332B305B0F0A}"/>
              </a:ext>
            </a:extLst>
          </p:cNvPr>
          <p:cNvSpPr txBox="1"/>
          <p:nvPr/>
        </p:nvSpPr>
        <p:spPr>
          <a:xfrm>
            <a:off x="1940037" y="3928185"/>
            <a:ext cx="1420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readout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784970-B0FA-0EAA-D3C8-574FB862AB9F}"/>
              </a:ext>
            </a:extLst>
          </p:cNvPr>
          <p:cNvSpPr txBox="1"/>
          <p:nvPr/>
        </p:nvSpPr>
        <p:spPr>
          <a:xfrm>
            <a:off x="2639735" y="5890478"/>
            <a:ext cx="5970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active area: 113x640; 113x800, 113x960 mm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1064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17FDA-D371-45D3-CADF-B9402BD0B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5FB8B-EF96-5D6D-3BB5-6C03E79B7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533" y="466725"/>
            <a:ext cx="10515600" cy="1611947"/>
          </a:xfrm>
        </p:spPr>
        <p:txBody>
          <a:bodyPr>
            <a:normAutofit fontScale="90000"/>
          </a:bodyPr>
          <a:lstStyle/>
          <a:p>
            <a:r>
              <a:rPr lang="en-US" dirty="0"/>
              <a:t>test beam:</a:t>
            </a:r>
            <a:br>
              <a:rPr lang="en-US" dirty="0"/>
            </a:br>
            <a:r>
              <a:rPr lang="en-US" dirty="0"/>
              <a:t>CERN North Area</a:t>
            </a:r>
            <a:br>
              <a:rPr lang="en-US" dirty="0"/>
            </a:br>
            <a:r>
              <a:rPr lang="en-US" dirty="0"/>
              <a:t>2023 - 2024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312D3F-7240-323E-045C-6CBD4E06F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17</a:t>
            </a:fld>
            <a:endParaRPr lang="en-US"/>
          </a:p>
        </p:txBody>
      </p:sp>
      <p:pic>
        <p:nvPicPr>
          <p:cNvPr id="5" name="Immagine 4" descr="Immagine che contiene macchina, ingegneria, interno, Impianto elettrico&#10;&#10;Descrizione generata automaticamente">
            <a:extLst>
              <a:ext uri="{FF2B5EF4-FFF2-40B4-BE49-F238E27FC236}">
                <a16:creationId xmlns:a16="http://schemas.microsoft.com/office/drawing/2014/main" id="{CA825D51-82A2-1372-958F-CC3DDF4619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46" b="5096"/>
          <a:stretch/>
        </p:blipFill>
        <p:spPr>
          <a:xfrm>
            <a:off x="6862192" y="481584"/>
            <a:ext cx="5191627" cy="5894831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D35B372D-055A-E870-D911-DCE33BB265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7" t="11733" r="5886" b="24444"/>
          <a:stretch/>
        </p:blipFill>
        <p:spPr bwMode="auto">
          <a:xfrm>
            <a:off x="-3636" y="2375344"/>
            <a:ext cx="6865828" cy="416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63136CD-0235-579D-8F9C-EDD1F56D9C0F}"/>
              </a:ext>
            </a:extLst>
          </p:cNvPr>
          <p:cNvSpPr/>
          <p:nvPr/>
        </p:nvSpPr>
        <p:spPr>
          <a:xfrm>
            <a:off x="2621280" y="2852928"/>
            <a:ext cx="1633728" cy="7315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677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06A1A21-0A23-DFFE-5F29-5B07C3CCF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test results: position resolution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67A89E-DB71-C4C9-7A3F-692478D94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B8CD-FC04-DD41-9B8C-3C03A68C3BFA}" type="slidenum">
              <a:rPr lang="en-US" smtClean="0"/>
              <a:t>18</a:t>
            </a:fld>
            <a:endParaRPr lang="en-US"/>
          </a:p>
        </p:txBody>
      </p:sp>
      <p:pic>
        <p:nvPicPr>
          <p:cNvPr id="6" name="图片 1" descr="图片包含 室内, 桌子, 小, 电脑&#10;&#10;已自动生成说明">
            <a:extLst>
              <a:ext uri="{FF2B5EF4-FFF2-40B4-BE49-F238E27FC236}">
                <a16:creationId xmlns:a16="http://schemas.microsoft.com/office/drawing/2014/main" id="{4FC37641-8850-9C10-5C41-7AFE697B6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89" y="2041899"/>
            <a:ext cx="5535993" cy="4314451"/>
          </a:xfrm>
          <a:prstGeom prst="rect">
            <a:avLst/>
          </a:prstGeom>
        </p:spPr>
      </p:pic>
      <p:pic>
        <p:nvPicPr>
          <p:cNvPr id="7" name="图片 13" descr="图表, 直方图&#10;&#10;已自动生成说明">
            <a:extLst>
              <a:ext uri="{FF2B5EF4-FFF2-40B4-BE49-F238E27FC236}">
                <a16:creationId xmlns:a16="http://schemas.microsoft.com/office/drawing/2014/main" id="{1131F9A6-E5EC-A2FB-C1F1-2201981B94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4696" y="2169133"/>
            <a:ext cx="5996415" cy="4187217"/>
          </a:xfrm>
          <a:prstGeom prst="rect">
            <a:avLst/>
          </a:prstGeom>
        </p:spPr>
      </p:pic>
      <p:sp>
        <p:nvSpPr>
          <p:cNvPr id="9" name="文本框 5">
            <a:extLst>
              <a:ext uri="{FF2B5EF4-FFF2-40B4-BE49-F238E27FC236}">
                <a16:creationId xmlns:a16="http://schemas.microsoft.com/office/drawing/2014/main" id="{97278B01-6646-FAC6-45F6-08504A934B7B}"/>
              </a:ext>
            </a:extLst>
          </p:cNvPr>
          <p:cNvSpPr txBox="1"/>
          <p:nvPr/>
        </p:nvSpPr>
        <p:spPr>
          <a:xfrm>
            <a:off x="6958113" y="2537292"/>
            <a:ext cx="2105205" cy="3462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altLang="zh-CN" dirty="0">
                <a:ea typeface="等线"/>
                <a:cs typeface="Calibri" panose="020F0502020204030204"/>
              </a:rPr>
              <a:t>𝜎 = </a:t>
            </a:r>
            <a:r>
              <a:rPr lang="it-IT" altLang="zh-CN" dirty="0">
                <a:ea typeface="等线"/>
                <a:cs typeface="Calibri" panose="020F0502020204030204"/>
              </a:rPr>
              <a:t>8.3 </a:t>
            </a:r>
            <a:r>
              <a:rPr lang="el-GR" altLang="zh-CN" dirty="0">
                <a:ea typeface="等线"/>
                <a:cs typeface="Calibri" panose="020F0502020204030204"/>
              </a:rPr>
              <a:t>μ</a:t>
            </a:r>
            <a:r>
              <a:rPr lang="it-IT" altLang="zh-CN" dirty="0">
                <a:ea typeface="等线"/>
                <a:cs typeface="Calibri" panose="020F0502020204030204"/>
              </a:rPr>
              <a:t>m</a:t>
            </a:r>
            <a:endParaRPr lang="zh-CN" altLang="en-US" dirty="0">
              <a:ea typeface="等线"/>
              <a:cs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B07AB4-AAE3-8FEC-4197-998BF2E96109}"/>
              </a:ext>
            </a:extLst>
          </p:cNvPr>
          <p:cNvSpPr txBox="1"/>
          <p:nvPr/>
        </p:nvSpPr>
        <p:spPr>
          <a:xfrm>
            <a:off x="7944592" y="1959429"/>
            <a:ext cx="238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monitor detector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0DF1CA-3634-0D89-13F3-CBBA0068720C}"/>
              </a:ext>
            </a:extLst>
          </p:cNvPr>
          <p:cNvSpPr txBox="1"/>
          <p:nvPr/>
        </p:nvSpPr>
        <p:spPr>
          <a:xfrm>
            <a:off x="6425120" y="6308209"/>
            <a:ext cx="3671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Y. Jiang, rapid talk today + poster </a:t>
            </a:r>
          </a:p>
        </p:txBody>
      </p:sp>
    </p:spTree>
    <p:extLst>
      <p:ext uri="{BB962C8B-B14F-4D97-AF65-F5344CB8AC3E}">
        <p14:creationId xmlns:p14="http://schemas.microsoft.com/office/powerpoint/2010/main" val="1736145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F0B41-3A79-9E62-A489-277C2E6DB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6706D6E-9C06-60A7-F0D0-BA169358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test results: position resolution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B8591-EB97-E2EA-596E-9D90B5297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B8CD-FC04-DD41-9B8C-3C03A68C3BFA}" type="slidenum">
              <a:rPr lang="en-US" smtClean="0"/>
              <a:t>19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639C90-6D01-8D65-E21A-0B051AA7875E}"/>
              </a:ext>
            </a:extLst>
          </p:cNvPr>
          <p:cNvSpPr txBox="1"/>
          <p:nvPr/>
        </p:nvSpPr>
        <p:spPr>
          <a:xfrm>
            <a:off x="8327744" y="1846808"/>
            <a:ext cx="1320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flight ladder</a:t>
            </a:r>
          </a:p>
        </p:txBody>
      </p:sp>
      <p:pic>
        <p:nvPicPr>
          <p:cNvPr id="3" name="图片 4" descr="图表, 直方图&#10;&#10;已自动生成说明">
            <a:extLst>
              <a:ext uri="{FF2B5EF4-FFF2-40B4-BE49-F238E27FC236}">
                <a16:creationId xmlns:a16="http://schemas.microsoft.com/office/drawing/2014/main" id="{7BA2CABF-F9E0-5104-92AB-30D2A35790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9672" y="2216140"/>
            <a:ext cx="6519535" cy="4140210"/>
          </a:xfrm>
          <a:prstGeom prst="rect">
            <a:avLst/>
          </a:prstGeom>
        </p:spPr>
      </p:pic>
      <p:sp>
        <p:nvSpPr>
          <p:cNvPr id="9" name="文本框 5">
            <a:extLst>
              <a:ext uri="{FF2B5EF4-FFF2-40B4-BE49-F238E27FC236}">
                <a16:creationId xmlns:a16="http://schemas.microsoft.com/office/drawing/2014/main" id="{5339D27B-6066-4B41-7DCE-A65A0335D8DA}"/>
              </a:ext>
            </a:extLst>
          </p:cNvPr>
          <p:cNvSpPr txBox="1"/>
          <p:nvPr/>
        </p:nvSpPr>
        <p:spPr>
          <a:xfrm>
            <a:off x="6367872" y="2839793"/>
            <a:ext cx="2362200" cy="3462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altLang="zh-CN" dirty="0">
                <a:ea typeface="等线"/>
                <a:cs typeface="Calibri" panose="020F0502020204030204"/>
              </a:rPr>
              <a:t>𝜎 = </a:t>
            </a:r>
            <a:r>
              <a:rPr lang="it-IT" altLang="zh-CN" dirty="0">
                <a:ea typeface="等线"/>
                <a:cs typeface="Calibri" panose="020F0502020204030204"/>
              </a:rPr>
              <a:t>11.3</a:t>
            </a:r>
            <a:r>
              <a:rPr lang="en-US" altLang="zh-CN" dirty="0">
                <a:ea typeface="等线"/>
                <a:cs typeface="Calibri" panose="020F0502020204030204"/>
              </a:rPr>
              <a:t> </a:t>
            </a:r>
            <a:r>
              <a:rPr lang="el-GR" altLang="zh-CN" dirty="0">
                <a:ea typeface="等线"/>
                <a:cs typeface="Calibri" panose="020F0502020204030204"/>
              </a:rPr>
              <a:t>μ</a:t>
            </a:r>
            <a:r>
              <a:rPr lang="it-IT" altLang="zh-CN" dirty="0">
                <a:ea typeface="等线"/>
                <a:cs typeface="Calibri" panose="020F0502020204030204"/>
              </a:rPr>
              <a:t>m</a:t>
            </a:r>
            <a:endParaRPr lang="zh-CN" altLang="en-US" dirty="0">
              <a:ea typeface="等线"/>
              <a:cs typeface="Calibri" panose="020F0502020204030204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E61456-1375-AC64-1242-3D6672255C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05" y="3307976"/>
            <a:ext cx="5763310" cy="19481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88C5AF-9D15-EE0A-54F3-11809A3AFC49}"/>
              </a:ext>
            </a:extLst>
          </p:cNvPr>
          <p:cNvSpPr txBox="1"/>
          <p:nvPr/>
        </p:nvSpPr>
        <p:spPr>
          <a:xfrm>
            <a:off x="6425120" y="6308209"/>
            <a:ext cx="3671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Y. Jiang, rapid talk today + poster </a:t>
            </a:r>
          </a:p>
        </p:txBody>
      </p:sp>
    </p:spTree>
    <p:extLst>
      <p:ext uri="{BB962C8B-B14F-4D97-AF65-F5344CB8AC3E}">
        <p14:creationId xmlns:p14="http://schemas.microsoft.com/office/powerpoint/2010/main" val="2106927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FDB7D5-7018-50AC-8071-FF697B0AD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tracking layer to be added to the existing ones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DB8273F-51E2-957F-CB80-ED3E0CFFD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4613" y="1203767"/>
            <a:ext cx="7538977" cy="565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39109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AC411-F407-918D-019B-2DF3BAF82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9" descr="图表, 散点图&#10;&#10;AI 生成的内容可能不正确。">
            <a:extLst>
              <a:ext uri="{FF2B5EF4-FFF2-40B4-BE49-F238E27FC236}">
                <a16:creationId xmlns:a16="http://schemas.microsoft.com/office/drawing/2014/main" id="{1BB733A6-3C32-B772-E9D2-43ACDAE793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0244"/>
          <a:stretch/>
        </p:blipFill>
        <p:spPr>
          <a:xfrm>
            <a:off x="5741654" y="2141316"/>
            <a:ext cx="6049801" cy="412933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A59D149-6D52-8D85-DDD3-A74BC8C2A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test results: charge identification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5A011A-12D5-5A4B-03AF-21B93F053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B8CD-FC04-DD41-9B8C-3C03A68C3BFA}" type="slidenum">
              <a:rPr lang="en-US" smtClean="0"/>
              <a:t>20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C91EBE-0E3F-14F3-E236-A6C978CD807D}"/>
              </a:ext>
            </a:extLst>
          </p:cNvPr>
          <p:cNvSpPr txBox="1"/>
          <p:nvPr/>
        </p:nvSpPr>
        <p:spPr>
          <a:xfrm>
            <a:off x="8191487" y="1638550"/>
            <a:ext cx="1320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flight ladder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E819DF-3A40-7649-F755-0825CD7650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05" y="3307976"/>
            <a:ext cx="5763310" cy="194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21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CF194-8782-31DE-45C8-D48BCD6B9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L0 detector in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AD7E2-865A-88DE-A95C-A1E729649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72 ladders:</a:t>
            </a:r>
          </a:p>
          <a:p>
            <a:pPr lvl="1"/>
            <a:r>
              <a:rPr lang="en-US" dirty="0"/>
              <a:t>74 k readout channels </a:t>
            </a:r>
          </a:p>
          <a:p>
            <a:pPr lvl="1"/>
            <a:r>
              <a:rPr lang="en-US" dirty="0"/>
              <a:t>1152 front end chips</a:t>
            </a:r>
          </a:p>
          <a:p>
            <a:pPr lvl="1"/>
            <a:r>
              <a:rPr lang="en-US" dirty="0"/>
              <a:t>768 Silicon Strip Detector</a:t>
            </a:r>
          </a:p>
          <a:p>
            <a:r>
              <a:rPr lang="en-US" dirty="0"/>
              <a:t>72 data compression processors</a:t>
            </a:r>
          </a:p>
          <a:p>
            <a:pPr lvl="1"/>
            <a:r>
              <a:rPr lang="en-US" dirty="0"/>
              <a:t>150 kB per raw event</a:t>
            </a:r>
          </a:p>
          <a:p>
            <a:pPr lvl="1"/>
            <a:r>
              <a:rPr lang="en-US" dirty="0"/>
              <a:t>0.3 kB per compressed event</a:t>
            </a:r>
          </a:p>
          <a:p>
            <a:pPr lvl="1"/>
            <a:r>
              <a:rPr lang="en-US" dirty="0"/>
              <a:t>150 kB per second bandwidth</a:t>
            </a:r>
          </a:p>
          <a:p>
            <a:r>
              <a:rPr lang="en-US" dirty="0"/>
              <a:t>110 W power</a:t>
            </a:r>
          </a:p>
        </p:txBody>
      </p:sp>
      <p:pic>
        <p:nvPicPr>
          <p:cNvPr id="5" name="Picture 4" descr="A close up of a circuit board&#10;&#10;AI-generated content may be incorrect.">
            <a:extLst>
              <a:ext uri="{FF2B5EF4-FFF2-40B4-BE49-F238E27FC236}">
                <a16:creationId xmlns:a16="http://schemas.microsoft.com/office/drawing/2014/main" id="{BE165B83-8E5E-7578-CCA9-3CBD3D383B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00" r="12489"/>
          <a:stretch/>
        </p:blipFill>
        <p:spPr>
          <a:xfrm>
            <a:off x="7028184" y="365125"/>
            <a:ext cx="3947664" cy="639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458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2EFE993-9D07-0593-DEB6-38A684F9FADA}"/>
              </a:ext>
            </a:extLst>
          </p:cNvPr>
          <p:cNvSpPr/>
          <p:nvPr/>
        </p:nvSpPr>
        <p:spPr>
          <a:xfrm>
            <a:off x="749066" y="2447188"/>
            <a:ext cx="1104900" cy="3261360"/>
          </a:xfrm>
          <a:custGeom>
            <a:avLst/>
            <a:gdLst>
              <a:gd name="connsiteX0" fmla="*/ 87630 w 1104900"/>
              <a:gd name="connsiteY0" fmla="*/ 0 h 3261360"/>
              <a:gd name="connsiteX1" fmla="*/ 621030 w 1104900"/>
              <a:gd name="connsiteY1" fmla="*/ 30480 h 3261360"/>
              <a:gd name="connsiteX2" fmla="*/ 1104900 w 1104900"/>
              <a:gd name="connsiteY2" fmla="*/ 3135630 h 3261360"/>
              <a:gd name="connsiteX3" fmla="*/ 925830 w 1104900"/>
              <a:gd name="connsiteY3" fmla="*/ 3261360 h 3261360"/>
              <a:gd name="connsiteX4" fmla="*/ 182880 w 1104900"/>
              <a:gd name="connsiteY4" fmla="*/ 3261360 h 3261360"/>
              <a:gd name="connsiteX5" fmla="*/ 0 w 1104900"/>
              <a:gd name="connsiteY5" fmla="*/ 3128010 h 3261360"/>
              <a:gd name="connsiteX6" fmla="*/ 87630 w 1104900"/>
              <a:gd name="connsiteY6" fmla="*/ 0 h 326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4900" h="3261360">
                <a:moveTo>
                  <a:pt x="87630" y="0"/>
                </a:moveTo>
                <a:lnTo>
                  <a:pt x="621030" y="30480"/>
                </a:lnTo>
                <a:lnTo>
                  <a:pt x="1104900" y="3135630"/>
                </a:lnTo>
                <a:lnTo>
                  <a:pt x="925830" y="3261360"/>
                </a:lnTo>
                <a:lnTo>
                  <a:pt x="182880" y="3261360"/>
                </a:lnTo>
                <a:lnTo>
                  <a:pt x="0" y="3128010"/>
                </a:lnTo>
                <a:lnTo>
                  <a:pt x="87630" y="0"/>
                </a:lnTo>
                <a:close/>
              </a:path>
            </a:pathLst>
          </a:cu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EC117D2-9473-BF7D-26F7-93F2F6512A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945" y="2243198"/>
            <a:ext cx="1278586" cy="3669340"/>
          </a:xfrm>
          <a:prstGeom prst="rect">
            <a:avLst/>
          </a:prstGeom>
        </p:spPr>
      </p:pic>
      <p:pic>
        <p:nvPicPr>
          <p:cNvPr id="98" name="Picture 97" descr="A picture containing text, saw, tool&#10;&#10;Description automatically generated">
            <a:extLst>
              <a:ext uri="{FF2B5EF4-FFF2-40B4-BE49-F238E27FC236}">
                <a16:creationId xmlns:a16="http://schemas.microsoft.com/office/drawing/2014/main" id="{48DE3C4C-6A43-6EF1-88D4-DD908544AA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48745" y="-238386"/>
            <a:ext cx="5526911" cy="2595561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99" name="Picture 98" descr="A picture containing saw, tool, power saw&#10;&#10;Description automatically generated">
            <a:extLst>
              <a:ext uri="{FF2B5EF4-FFF2-40B4-BE49-F238E27FC236}">
                <a16:creationId xmlns:a16="http://schemas.microsoft.com/office/drawing/2014/main" id="{AECCD3BA-249D-E65B-E3AA-245DA7BBC4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48745" y="-238386"/>
            <a:ext cx="5526911" cy="2646821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100" name="Picture 99" descr="A picture containing text, saw, tool&#10;&#10;Description automatically generated">
            <a:extLst>
              <a:ext uri="{FF2B5EF4-FFF2-40B4-BE49-F238E27FC236}">
                <a16:creationId xmlns:a16="http://schemas.microsoft.com/office/drawing/2014/main" id="{21FEE8B2-2CE4-1F4E-4091-F972E0E8970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48745" y="-238386"/>
            <a:ext cx="5526911" cy="2566531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101" name="Picture 100" descr="A picture containing text, saw, tool, trowel&#10;&#10;Description automatically generated">
            <a:extLst>
              <a:ext uri="{FF2B5EF4-FFF2-40B4-BE49-F238E27FC236}">
                <a16:creationId xmlns:a16="http://schemas.microsoft.com/office/drawing/2014/main" id="{74724535-E8FC-EE62-C938-DC1CA55DAA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48745" y="-238386"/>
            <a:ext cx="5480613" cy="2481584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102" name="Picture 101" descr="A picture containing text, saw, trowel, tool&#10;&#10;Description automatically generated">
            <a:extLst>
              <a:ext uri="{FF2B5EF4-FFF2-40B4-BE49-F238E27FC236}">
                <a16:creationId xmlns:a16="http://schemas.microsoft.com/office/drawing/2014/main" id="{EEF0C74C-BEC5-1645-8487-B2C115EA9E0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48745" y="-238386"/>
            <a:ext cx="5526911" cy="2566531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103" name="Picture 102" descr="A close-up of a pen&#10;&#10;Description automatically generated with low confidence">
            <a:extLst>
              <a:ext uri="{FF2B5EF4-FFF2-40B4-BE49-F238E27FC236}">
                <a16:creationId xmlns:a16="http://schemas.microsoft.com/office/drawing/2014/main" id="{347D6DDE-D041-4AE0-F683-83FF3872E53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48745" y="-238386"/>
            <a:ext cx="5526911" cy="2566531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104" name="Picture 103" descr="A picture containing text, saw, tool, trowel&#10;&#10;Description automatically generated">
            <a:extLst>
              <a:ext uri="{FF2B5EF4-FFF2-40B4-BE49-F238E27FC236}">
                <a16:creationId xmlns:a16="http://schemas.microsoft.com/office/drawing/2014/main" id="{5DF03F73-4936-A67E-1E86-35D6A482742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48745" y="-238386"/>
            <a:ext cx="5526911" cy="2566531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105" name="Picture 104" descr="Chart, surface chart&#10;&#10;Description automatically generated">
            <a:extLst>
              <a:ext uri="{FF2B5EF4-FFF2-40B4-BE49-F238E27FC236}">
                <a16:creationId xmlns:a16="http://schemas.microsoft.com/office/drawing/2014/main" id="{306BE965-62A4-4F38-47DB-7F357AFC2F1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48745" y="-238386"/>
            <a:ext cx="5526911" cy="2566531"/>
          </a:xfrm>
          <a:prstGeom prst="rect">
            <a:avLst/>
          </a:prstGeom>
          <a:solidFill>
            <a:sysClr val="windowText" lastClr="000000"/>
          </a:solidFill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829CDFE-C117-5973-2367-57566942C3AD}"/>
              </a:ext>
            </a:extLst>
          </p:cNvPr>
          <p:cNvSpPr txBox="1"/>
          <p:nvPr/>
        </p:nvSpPr>
        <p:spPr>
          <a:xfrm>
            <a:off x="3381875" y="1542685"/>
            <a:ext cx="18206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 QLs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14E4A47-8BC5-481F-6199-EA3EA592C6AA}"/>
              </a:ext>
            </a:extLst>
          </p:cNvPr>
          <p:cNvSpPr txBox="1"/>
          <p:nvPr/>
        </p:nvSpPr>
        <p:spPr>
          <a:xfrm>
            <a:off x="1214899" y="7995"/>
            <a:ext cx="11051105" cy="646331"/>
          </a:xfrm>
          <a:prstGeom prst="rect">
            <a:avLst/>
          </a:prstGeom>
          <a:noFill/>
          <a:effectLst>
            <a:outerShdw blurRad="50800" dist="38100" dir="30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Flight Model</a:t>
            </a:r>
          </a:p>
        </p:txBody>
      </p:sp>
      <p:sp>
        <p:nvSpPr>
          <p:cNvPr id="18" name="Slide Number Placeholder 8">
            <a:extLst>
              <a:ext uri="{FF2B5EF4-FFF2-40B4-BE49-F238E27FC236}">
                <a16:creationId xmlns:a16="http://schemas.microsoft.com/office/drawing/2014/main" id="{A7F0746C-32F9-FDCF-9272-B8F6BC393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1542" y="11464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710203-8743-478E-943D-6EC5D0DC91A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CB87D682-1F88-AABF-3A23-0CE3453455B2}"/>
              </a:ext>
            </a:extLst>
          </p:cNvPr>
          <p:cNvSpPr txBox="1"/>
          <p:nvPr/>
        </p:nvSpPr>
        <p:spPr>
          <a:xfrm>
            <a:off x="1689802" y="4101809"/>
            <a:ext cx="2083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72 Ladder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029FB0-F173-295D-0191-E1889F68FF4B}"/>
              </a:ext>
            </a:extLst>
          </p:cNvPr>
          <p:cNvSpPr txBox="1"/>
          <p:nvPr/>
        </p:nvSpPr>
        <p:spPr>
          <a:xfrm>
            <a:off x="1967082" y="4480650"/>
            <a:ext cx="3293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flight production completed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845290-C4B1-D8A2-9054-F8B07E5B567D}"/>
              </a:ext>
            </a:extLst>
          </p:cNvPr>
          <p:cNvSpPr txBox="1"/>
          <p:nvPr/>
        </p:nvSpPr>
        <p:spPr>
          <a:xfrm>
            <a:off x="1812043" y="2166445"/>
            <a:ext cx="31032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Flight QLs are already assembled, metrology ongoing</a:t>
            </a:r>
          </a:p>
        </p:txBody>
      </p:sp>
      <p:pic>
        <p:nvPicPr>
          <p:cNvPr id="16" name="Picture 15" descr="Chart, surface chart&#10;&#10;Description automatically generated">
            <a:extLst>
              <a:ext uri="{FF2B5EF4-FFF2-40B4-BE49-F238E27FC236}">
                <a16:creationId xmlns:a16="http://schemas.microsoft.com/office/drawing/2014/main" id="{1D4F9BF8-005D-5C40-4637-368A04AF126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0716" y="1425275"/>
            <a:ext cx="6377724" cy="3956140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17" name="Picture 16" descr="A picture containing text&#10;&#10;Description automatically generated">
            <a:extLst>
              <a:ext uri="{FF2B5EF4-FFF2-40B4-BE49-F238E27FC236}">
                <a16:creationId xmlns:a16="http://schemas.microsoft.com/office/drawing/2014/main" id="{EDF393C8-A54B-255E-A327-52AED9846925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0716" y="1425275"/>
            <a:ext cx="6377724" cy="4009511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45C55FF5-1454-B67E-464A-0E02E23ED0B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0716" y="1425275"/>
            <a:ext cx="6377724" cy="4009511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21" name="Picture 20" descr="Chart, surface chart&#10;&#10;Description automatically generated">
            <a:extLst>
              <a:ext uri="{FF2B5EF4-FFF2-40B4-BE49-F238E27FC236}">
                <a16:creationId xmlns:a16="http://schemas.microsoft.com/office/drawing/2014/main" id="{FB9F1B4D-D753-BB1D-61BF-4AD20F985AA2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0716" y="1425275"/>
            <a:ext cx="6377724" cy="3996805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22" name="Picture 21" descr="Chart, surface chart&#10;&#10;Description automatically generated">
            <a:extLst>
              <a:ext uri="{FF2B5EF4-FFF2-40B4-BE49-F238E27FC236}">
                <a16:creationId xmlns:a16="http://schemas.microsoft.com/office/drawing/2014/main" id="{9C8EFA9C-F163-DD0A-F743-8984C3031DE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0716" y="1425275"/>
            <a:ext cx="6341195" cy="4017205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BD66855-F378-C9E1-F3E9-8B41A15E5EA8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0716" y="1425275"/>
            <a:ext cx="6377724" cy="4009512"/>
          </a:xfrm>
          <a:prstGeom prst="rect">
            <a:avLst/>
          </a:prstGeom>
          <a:solidFill>
            <a:sysClr val="windowText" lastClr="000000"/>
          </a:solidFill>
        </p:spPr>
      </p:pic>
      <p:pic>
        <p:nvPicPr>
          <p:cNvPr id="24" name="Picture 23" descr="A hexagon shaped electronic device&#10;&#10;Description automatically generated">
            <a:extLst>
              <a:ext uri="{FF2B5EF4-FFF2-40B4-BE49-F238E27FC236}">
                <a16:creationId xmlns:a16="http://schemas.microsoft.com/office/drawing/2014/main" id="{B1347ED4-B95C-BC45-135B-0EA8FAF9F25A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0252" y="1264555"/>
            <a:ext cx="9523667" cy="4898809"/>
          </a:xfrm>
          <a:prstGeom prst="rect">
            <a:avLst/>
          </a:prstGeom>
        </p:spPr>
      </p:pic>
      <p:pic>
        <p:nvPicPr>
          <p:cNvPr id="25" name="Picture 24" descr="A hexagon shaped object with many colored squares&#10;&#10;Description automatically generated">
            <a:extLst>
              <a:ext uri="{FF2B5EF4-FFF2-40B4-BE49-F238E27FC236}">
                <a16:creationId xmlns:a16="http://schemas.microsoft.com/office/drawing/2014/main" id="{2FCFA2ED-92AA-E491-01FF-D0FDF7B76686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0252" y="1264555"/>
            <a:ext cx="9523667" cy="4898809"/>
          </a:xfrm>
          <a:prstGeom prst="rect">
            <a:avLst/>
          </a:prstGeom>
        </p:spPr>
      </p:pic>
      <p:pic>
        <p:nvPicPr>
          <p:cNvPr id="26" name="Picture 25" descr="A hexagon shaped electronic device&#10;&#10;Description automatically generated">
            <a:extLst>
              <a:ext uri="{FF2B5EF4-FFF2-40B4-BE49-F238E27FC236}">
                <a16:creationId xmlns:a16="http://schemas.microsoft.com/office/drawing/2014/main" id="{DFCA2D78-1F2D-8C74-E64D-B15F84B7BCB1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0252" y="1264555"/>
            <a:ext cx="9523667" cy="4898809"/>
          </a:xfrm>
          <a:prstGeom prst="rect">
            <a:avLst/>
          </a:prstGeom>
        </p:spPr>
      </p:pic>
      <p:pic>
        <p:nvPicPr>
          <p:cNvPr id="27" name="Picture 26" descr="A hexagon shaped electronic device&#10;&#10;Description automatically generated">
            <a:extLst>
              <a:ext uri="{FF2B5EF4-FFF2-40B4-BE49-F238E27FC236}">
                <a16:creationId xmlns:a16="http://schemas.microsoft.com/office/drawing/2014/main" id="{C592781A-73ED-979F-AA14-75B846D674D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0252" y="1264555"/>
            <a:ext cx="9523667" cy="4898809"/>
          </a:xfrm>
          <a:prstGeom prst="rect">
            <a:avLst/>
          </a:prstGeom>
        </p:spPr>
      </p:pic>
      <p:pic>
        <p:nvPicPr>
          <p:cNvPr id="28" name="Picture 27" descr="A colorful hexagon shaped electronic device&#10;&#10;Description automatically generated">
            <a:extLst>
              <a:ext uri="{FF2B5EF4-FFF2-40B4-BE49-F238E27FC236}">
                <a16:creationId xmlns:a16="http://schemas.microsoft.com/office/drawing/2014/main" id="{EF1ECBFB-D9E4-D008-5D86-636E22D4BC97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0252" y="1264555"/>
            <a:ext cx="9523667" cy="48988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DDB973-1DF6-0835-DC7D-51EA71791CFC}"/>
              </a:ext>
            </a:extLst>
          </p:cNvPr>
          <p:cNvSpPr txBox="1"/>
          <p:nvPr/>
        </p:nvSpPr>
        <p:spPr>
          <a:xfrm>
            <a:off x="5532284" y="618224"/>
            <a:ext cx="658432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Electronics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72/72 Front End Board flight production completed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8/8  Intermediate Board flight production completed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1 flight Interface board and 2 Power board flight in production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7F04860-81EE-80EA-AE7F-259AB3397484}"/>
              </a:ext>
            </a:extLst>
          </p:cNvPr>
          <p:cNvSpPr txBox="1"/>
          <p:nvPr/>
        </p:nvSpPr>
        <p:spPr>
          <a:xfrm>
            <a:off x="10407516" y="4920551"/>
            <a:ext cx="2101237" cy="523220"/>
          </a:xfrm>
          <a:prstGeom prst="rect">
            <a:avLst/>
          </a:prstGeom>
          <a:noFill/>
          <a:effectLst>
            <a:outerShdw blurRad="25400" dist="12700" dir="2700000" algn="tl" rotWithShape="0">
              <a:schemeClr val="tx1">
                <a:alpha val="94000"/>
              </a:scheme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 plane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9724C-DCD0-4C41-D0E1-05F514EFB11C}"/>
              </a:ext>
            </a:extLst>
          </p:cNvPr>
          <p:cNvSpPr txBox="1"/>
          <p:nvPr/>
        </p:nvSpPr>
        <p:spPr>
          <a:xfrm>
            <a:off x="5496493" y="5770723"/>
            <a:ext cx="61661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CABLES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Cables flight production completed</a:t>
            </a:r>
          </a:p>
        </p:txBody>
      </p:sp>
    </p:spTree>
    <p:extLst>
      <p:ext uri="{BB962C8B-B14F-4D97-AF65-F5344CB8AC3E}">
        <p14:creationId xmlns:p14="http://schemas.microsoft.com/office/powerpoint/2010/main" val="1767451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" name="Picture 1023" descr="A hexagon shaped toy&#10;&#10;Description automatically generated">
            <a:extLst>
              <a:ext uri="{FF2B5EF4-FFF2-40B4-BE49-F238E27FC236}">
                <a16:creationId xmlns:a16="http://schemas.microsoft.com/office/drawing/2014/main" id="{63A06EFC-403D-98C7-434C-B7E662BF66E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000" y="1080000"/>
            <a:ext cx="6791379" cy="34930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EE0BBB-04B3-C0A7-C819-668AA61D1CE9}"/>
              </a:ext>
            </a:extLst>
          </p:cNvPr>
          <p:cNvSpPr txBox="1"/>
          <p:nvPr/>
        </p:nvSpPr>
        <p:spPr>
          <a:xfrm>
            <a:off x="3778573" y="-6782"/>
            <a:ext cx="4670966" cy="769441"/>
          </a:xfrm>
          <a:prstGeom prst="rect">
            <a:avLst/>
          </a:prstGeom>
          <a:noFill/>
          <a:effectLst>
            <a:outerShdw blurRad="50800" dist="38100" dir="30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Times New Roman" panose="02020603050405020304" pitchFamily="18" charset="0"/>
              </a:rPr>
              <a:t>Electronics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0D7C5E1-0ED4-DB23-6EA7-66378C44BC51}"/>
              </a:ext>
            </a:extLst>
          </p:cNvPr>
          <p:cNvCxnSpPr>
            <a:cxnSpLocks/>
          </p:cNvCxnSpPr>
          <p:nvPr/>
        </p:nvCxnSpPr>
        <p:spPr>
          <a:xfrm>
            <a:off x="4614530" y="638398"/>
            <a:ext cx="725344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AE759E-8150-5E48-05FF-579ADF95AB45}"/>
              </a:ext>
            </a:extLst>
          </p:cNvPr>
          <p:cNvSpPr txBox="1"/>
          <p:nvPr/>
        </p:nvSpPr>
        <p:spPr>
          <a:xfrm>
            <a:off x="5920771" y="626056"/>
            <a:ext cx="6230586" cy="461665"/>
          </a:xfrm>
          <a:prstGeom prst="rect">
            <a:avLst/>
          </a:prstGeom>
          <a:noFill/>
          <a:ln>
            <a:noFill/>
          </a:ln>
          <a:effectLst>
            <a:softEdge rad="0"/>
          </a:effec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defRPr sz="2400" b="1">
                <a:latin typeface="Calibri" panose="020F0502020204030204" pitchFamily="34" charset="0"/>
                <a:ea typeface="Times New Roman" pitchFamily="18" charset="0"/>
                <a:cs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</a:rPr>
              <a:t>Distributed at the periphery of the sensors</a:t>
            </a:r>
          </a:p>
        </p:txBody>
      </p:sp>
      <p:sp>
        <p:nvSpPr>
          <p:cNvPr id="29" name="Slide Number Placeholder 1">
            <a:extLst>
              <a:ext uri="{FF2B5EF4-FFF2-40B4-BE49-F238E27FC236}">
                <a16:creationId xmlns:a16="http://schemas.microsoft.com/office/drawing/2014/main" id="{D6C43D1F-63F2-58DD-F1A1-72CA131C58A8}"/>
              </a:ext>
            </a:extLst>
          </p:cNvPr>
          <p:cNvSpPr txBox="1">
            <a:spLocks/>
          </p:cNvSpPr>
          <p:nvPr/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710203-8743-478E-943D-6EC5D0DC91A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F3D9513-3B83-D76E-2EB6-2F4F855AEE7C}"/>
              </a:ext>
            </a:extLst>
          </p:cNvPr>
          <p:cNvSpPr/>
          <p:nvPr/>
        </p:nvSpPr>
        <p:spPr>
          <a:xfrm>
            <a:off x="1971201" y="4918579"/>
            <a:ext cx="1048512" cy="213360"/>
          </a:xfrm>
          <a:custGeom>
            <a:avLst/>
            <a:gdLst>
              <a:gd name="connsiteX0" fmla="*/ 42672 w 1048512"/>
              <a:gd name="connsiteY0" fmla="*/ 188976 h 213360"/>
              <a:gd name="connsiteX1" fmla="*/ 1048512 w 1048512"/>
              <a:gd name="connsiteY1" fmla="*/ 213360 h 213360"/>
              <a:gd name="connsiteX2" fmla="*/ 1033272 w 1048512"/>
              <a:gd name="connsiteY2" fmla="*/ 0 h 213360"/>
              <a:gd name="connsiteX3" fmla="*/ 0 w 1048512"/>
              <a:gd name="connsiteY3" fmla="*/ 3048 h 213360"/>
              <a:gd name="connsiteX4" fmla="*/ 42672 w 1048512"/>
              <a:gd name="connsiteY4" fmla="*/ 188976 h 21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512" h="213360">
                <a:moveTo>
                  <a:pt x="42672" y="188976"/>
                </a:moveTo>
                <a:lnTo>
                  <a:pt x="1048512" y="213360"/>
                </a:lnTo>
                <a:lnTo>
                  <a:pt x="1033272" y="0"/>
                </a:lnTo>
                <a:lnTo>
                  <a:pt x="0" y="3048"/>
                </a:lnTo>
                <a:lnTo>
                  <a:pt x="42672" y="188976"/>
                </a:lnTo>
                <a:close/>
              </a:path>
            </a:pathLst>
          </a:cu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8542D48-36FA-6949-5AD5-28502764AA1D}"/>
              </a:ext>
            </a:extLst>
          </p:cNvPr>
          <p:cNvGrpSpPr/>
          <p:nvPr/>
        </p:nvGrpSpPr>
        <p:grpSpPr>
          <a:xfrm>
            <a:off x="6566592" y="3318695"/>
            <a:ext cx="5298827" cy="3078785"/>
            <a:chOff x="6626473" y="3295655"/>
            <a:chExt cx="5298827" cy="307878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2D1EC66-8EF9-4BF1-0F14-CDF6621ABD61}"/>
                </a:ext>
              </a:extLst>
            </p:cNvPr>
            <p:cNvGrpSpPr/>
            <p:nvPr/>
          </p:nvGrpSpPr>
          <p:grpSpPr>
            <a:xfrm>
              <a:off x="6626473" y="3295655"/>
              <a:ext cx="5298827" cy="1798516"/>
              <a:chOff x="6945043" y="3239290"/>
              <a:chExt cx="5298827" cy="1798516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A4D8D40-59C0-D0F5-5BC0-3F83670F008E}"/>
                  </a:ext>
                </a:extLst>
              </p:cNvPr>
              <p:cNvSpPr txBox="1"/>
              <p:nvPr/>
            </p:nvSpPr>
            <p:spPr>
              <a:xfrm>
                <a:off x="6945043" y="4576141"/>
                <a:ext cx="5298827" cy="461665"/>
              </a:xfrm>
              <a:prstGeom prst="rect">
                <a:avLst/>
              </a:prstGeom>
              <a:noFill/>
              <a:effectLst>
                <a:outerShdw blurRad="50800" dist="38100" dir="30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457200" marR="0" lvl="0" indent="-4572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ü"/>
                  <a:tabLst/>
                  <a:defRPr sz="2000" b="1">
                    <a:solidFill>
                      <a:srgbClr val="FFFF00"/>
                    </a:solidFill>
                    <a:cs typeface="Times New Roman" panose="02020603050405020304" pitchFamily="18" charset="0"/>
                  </a:defRPr>
                </a:lvl1pPr>
              </a:lstStyle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ü"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+mn-ea"/>
                    <a:cs typeface="Times New Roman" panose="02020603050405020304" pitchFamily="18" charset="0"/>
                  </a:rPr>
                  <a:t>8 Intermediate Board (LINF )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5956D9C-4135-56D8-84FE-0270817609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647238" y="3239290"/>
                <a:ext cx="144000" cy="131650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26" name="521B1E8E-7F4A-42C5-B301-0BA213E4E137" descr="Subject.png">
              <a:extLst>
                <a:ext uri="{FF2B5EF4-FFF2-40B4-BE49-F238E27FC236}">
                  <a16:creationId xmlns:a16="http://schemas.microsoft.com/office/drawing/2014/main" id="{0E4B4D3E-39A9-D16A-BBF2-11FFC39E29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2730" y="5222579"/>
              <a:ext cx="4802827" cy="1151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1C28D0-6F83-20B2-AECB-2538A22DA585}"/>
              </a:ext>
            </a:extLst>
          </p:cNvPr>
          <p:cNvGrpSpPr/>
          <p:nvPr/>
        </p:nvGrpSpPr>
        <p:grpSpPr>
          <a:xfrm>
            <a:off x="102187" y="2780370"/>
            <a:ext cx="7522292" cy="4010814"/>
            <a:chOff x="312389" y="539408"/>
            <a:chExt cx="7522292" cy="4010814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F75F1F1-763E-D356-FEF2-6F01A9EDCDC6}"/>
                </a:ext>
              </a:extLst>
            </p:cNvPr>
            <p:cNvGrpSpPr/>
            <p:nvPr/>
          </p:nvGrpSpPr>
          <p:grpSpPr>
            <a:xfrm>
              <a:off x="312389" y="2440076"/>
              <a:ext cx="4378473" cy="2110146"/>
              <a:chOff x="316036" y="2554602"/>
              <a:chExt cx="4378473" cy="2110146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5E82CF1-1FC8-8B85-505E-7974FBBF8542}"/>
                  </a:ext>
                </a:extLst>
              </p:cNvPr>
              <p:cNvSpPr txBox="1"/>
              <p:nvPr/>
            </p:nvSpPr>
            <p:spPr>
              <a:xfrm>
                <a:off x="316036" y="2554602"/>
                <a:ext cx="4378473" cy="46166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30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3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ü"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FFFF"/>
                    </a:solidFill>
                    <a:effectLst/>
                    <a:uLnTx/>
                    <a:uFillTx/>
                    <a:latin typeface="+mn-lt"/>
                    <a:ea typeface="+mn-ea"/>
                    <a:cs typeface="Times New Roman" panose="02020603050405020304" pitchFamily="18" charset="0"/>
                  </a:rPr>
                  <a:t>72 Front End Board (LEF)</a:t>
                </a:r>
                <a:endPara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lt"/>
                  <a:ea typeface="+mn-ea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E85036DB-8594-C486-C628-732E2FE70F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60000">
                <a:off x="948678" y="2975655"/>
                <a:ext cx="1979637" cy="168909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1ADC628-4DC5-81DF-A04B-04AC0EA720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58719" y="539408"/>
              <a:ext cx="3875962" cy="2234183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4E67080-FF44-E616-8966-23E7B6BCC93B}"/>
              </a:ext>
            </a:extLst>
          </p:cNvPr>
          <p:cNvGrpSpPr/>
          <p:nvPr/>
        </p:nvGrpSpPr>
        <p:grpSpPr>
          <a:xfrm>
            <a:off x="270230" y="2113706"/>
            <a:ext cx="7206168" cy="2363897"/>
            <a:chOff x="314071" y="-85246"/>
            <a:chExt cx="7206168" cy="236389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A096210-F20D-6AED-5F10-6333C3F29887}"/>
                </a:ext>
              </a:extLst>
            </p:cNvPr>
            <p:cNvGrpSpPr/>
            <p:nvPr/>
          </p:nvGrpSpPr>
          <p:grpSpPr>
            <a:xfrm>
              <a:off x="314071" y="-85246"/>
              <a:ext cx="7206168" cy="2363897"/>
              <a:chOff x="7088008" y="4432228"/>
              <a:chExt cx="7206168" cy="2363897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92266FBA-507E-AE7B-1767-57FEB80F0E54}"/>
                  </a:ext>
                </a:extLst>
              </p:cNvPr>
              <p:cNvSpPr/>
              <p:nvPr/>
            </p:nvSpPr>
            <p:spPr>
              <a:xfrm>
                <a:off x="14150176" y="4432228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D0D238EA-2277-D05E-93FC-2F035078FD26}"/>
                  </a:ext>
                </a:extLst>
              </p:cNvPr>
              <p:cNvGrpSpPr/>
              <p:nvPr/>
            </p:nvGrpSpPr>
            <p:grpSpPr>
              <a:xfrm>
                <a:off x="7088008" y="4503321"/>
                <a:ext cx="7026934" cy="474043"/>
                <a:chOff x="6953071" y="4352987"/>
                <a:chExt cx="7026934" cy="474043"/>
              </a:xfrm>
            </p:grpSpPr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85C79AE5-8E99-4910-B265-E075BDA329BC}"/>
                    </a:ext>
                  </a:extLst>
                </p:cNvPr>
                <p:cNvSpPr txBox="1"/>
                <p:nvPr/>
              </p:nvSpPr>
              <p:spPr>
                <a:xfrm>
                  <a:off x="6953071" y="4352987"/>
                  <a:ext cx="3283680" cy="461665"/>
                </a:xfrm>
                <a:prstGeom prst="rect">
                  <a:avLst/>
                </a:prstGeom>
                <a:noFill/>
                <a:effectLst>
                  <a:outerShdw blurRad="50800" dist="38100" dir="30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3600" b="1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</a:lstStyle>
                <a:p>
                  <a:pPr marL="342900" marR="0" lvl="0" indent="-34290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anose="05000000000000000000" pitchFamily="2" charset="2"/>
                    <a:buChar char="ü"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Times New Roman" panose="02020603050405020304" pitchFamily="18" charset="0"/>
                    </a:rPr>
                    <a:t>2 Power Board</a:t>
                  </a:r>
                </a:p>
              </p:txBody>
            </p:sp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593BAB59-F8F1-1EEB-E52A-C8A459425FC4}"/>
                    </a:ext>
                  </a:extLst>
                </p:cNvPr>
                <p:cNvSpPr/>
                <p:nvPr/>
              </p:nvSpPr>
              <p:spPr>
                <a:xfrm>
                  <a:off x="13836005" y="4683030"/>
                  <a:ext cx="144000" cy="144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F3871309-0AB9-470B-6280-877B3B5E71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/>
            </p:blipFill>
            <p:spPr>
              <a:xfrm>
                <a:off x="7127238" y="4965011"/>
                <a:ext cx="3159942" cy="1831114"/>
              </a:xfrm>
              <a:prstGeom prst="rect">
                <a:avLst/>
              </a:prstGeom>
              <a:effectLst>
                <a:softEdge rad="12700"/>
              </a:effectLst>
            </p:spPr>
          </p:pic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6CEFE65-E972-2AFB-EF5C-F949B7D4EA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7751" y="418632"/>
              <a:ext cx="3383656" cy="881006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AD9DAF5-F04F-355F-95C4-373F01607000}"/>
              </a:ext>
            </a:extLst>
          </p:cNvPr>
          <p:cNvGrpSpPr/>
          <p:nvPr/>
        </p:nvGrpSpPr>
        <p:grpSpPr>
          <a:xfrm>
            <a:off x="102187" y="323816"/>
            <a:ext cx="7722299" cy="1864135"/>
            <a:chOff x="148250" y="4544451"/>
            <a:chExt cx="8200859" cy="2000331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BC66770A-B26A-99C6-2F40-53EB507EE217}"/>
                </a:ext>
              </a:extLst>
            </p:cNvPr>
            <p:cNvGrpSpPr/>
            <p:nvPr/>
          </p:nvGrpSpPr>
          <p:grpSpPr>
            <a:xfrm>
              <a:off x="148250" y="4544451"/>
              <a:ext cx="8200859" cy="1737533"/>
              <a:chOff x="148250" y="4544451"/>
              <a:chExt cx="8200859" cy="1737533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71214FDD-E090-B6C5-8292-FE92872CD4E0}"/>
                  </a:ext>
                </a:extLst>
              </p:cNvPr>
              <p:cNvSpPr txBox="1"/>
              <p:nvPr/>
            </p:nvSpPr>
            <p:spPr>
              <a:xfrm>
                <a:off x="148250" y="4544451"/>
                <a:ext cx="6266097" cy="461665"/>
              </a:xfrm>
              <a:prstGeom prst="rect">
                <a:avLst/>
              </a:prstGeom>
              <a:noFill/>
              <a:effectLst>
                <a:outerShdw blurRad="50800" dist="38100" dir="30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457200" marR="0" lvl="0" indent="-45720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ü"/>
                  <a:tabLst/>
                  <a:defRPr sz="2000" b="1">
                    <a:solidFill>
                      <a:srgbClr val="FFFF00"/>
                    </a:solidFill>
                    <a:cs typeface="Times New Roman" panose="02020603050405020304" pitchFamily="18" charset="0"/>
                  </a:defRPr>
                </a:lvl1pPr>
              </a:lstStyle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ü"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FFFF"/>
                    </a:solidFill>
                    <a:effectLst/>
                    <a:uLnTx/>
                    <a:uFillTx/>
                    <a:ea typeface="+mn-ea"/>
                    <a:cs typeface="Times New Roman" panose="02020603050405020304" pitchFamily="18" charset="0"/>
                  </a:rPr>
                  <a:t>1 Interface Board (LINJ)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FFFF"/>
                  </a:solidFill>
                  <a:effectLst/>
                  <a:uLnTx/>
                  <a:uFillTx/>
                  <a:ea typeface="+mn-ea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39A476D1-6176-9D4A-9D39-C6D2D2CB3E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1041" y="5787241"/>
                <a:ext cx="1948068" cy="494743"/>
              </a:xfrm>
              <a:prstGeom prst="straightConnector1">
                <a:avLst/>
              </a:prstGeom>
              <a:ln w="19050">
                <a:solidFill>
                  <a:srgbClr val="00FFFF"/>
                </a:solidFill>
                <a:headEnd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7" name="7B00EF6F-ABE3-4329-BCE3-1F8A8403B881" descr="Subject.png">
              <a:extLst>
                <a:ext uri="{FF2B5EF4-FFF2-40B4-BE49-F238E27FC236}">
                  <a16:creationId xmlns:a16="http://schemas.microsoft.com/office/drawing/2014/main" id="{DC4A6542-7349-77F1-00D9-9E2650AC8A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429304">
              <a:off x="195343" y="4837977"/>
              <a:ext cx="5926070" cy="1706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4AF4110-21CD-32B7-271A-CA47853B1CF7}"/>
              </a:ext>
            </a:extLst>
          </p:cNvPr>
          <p:cNvCxnSpPr>
            <a:cxnSpLocks/>
          </p:cNvCxnSpPr>
          <p:nvPr/>
        </p:nvCxnSpPr>
        <p:spPr>
          <a:xfrm flipV="1">
            <a:off x="7675086" y="3058087"/>
            <a:ext cx="0" cy="1535264"/>
          </a:xfrm>
          <a:prstGeom prst="straightConnector1">
            <a:avLst/>
          </a:prstGeom>
          <a:ln w="1905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63DFB28-20E6-0B8B-4023-B0BB66F7FFF2}"/>
              </a:ext>
            </a:extLst>
          </p:cNvPr>
          <p:cNvCxnSpPr>
            <a:cxnSpLocks/>
          </p:cNvCxnSpPr>
          <p:nvPr/>
        </p:nvCxnSpPr>
        <p:spPr>
          <a:xfrm flipV="1">
            <a:off x="9582673" y="1761912"/>
            <a:ext cx="551259" cy="2840674"/>
          </a:xfrm>
          <a:prstGeom prst="straightConnector1">
            <a:avLst/>
          </a:prstGeom>
          <a:ln w="1905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5DB083A-7955-AE03-BDE3-1955D7C035E2}"/>
              </a:ext>
            </a:extLst>
          </p:cNvPr>
          <p:cNvCxnSpPr>
            <a:cxnSpLocks/>
          </p:cNvCxnSpPr>
          <p:nvPr/>
        </p:nvCxnSpPr>
        <p:spPr>
          <a:xfrm flipV="1">
            <a:off x="10153161" y="1953107"/>
            <a:ext cx="513337" cy="2669822"/>
          </a:xfrm>
          <a:prstGeom prst="straightConnector1">
            <a:avLst/>
          </a:prstGeom>
          <a:ln w="1905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52207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58B987A-8498-1F0B-54D4-FDD0552188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2848" y="2353469"/>
            <a:ext cx="8246304" cy="386768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F70A67A-7095-D64D-7A2F-99A7DF886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L0 ladder production completed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F3653E-4DED-41D3-B161-85FDE20056FA}"/>
              </a:ext>
            </a:extLst>
          </p:cNvPr>
          <p:cNvSpPr txBox="1"/>
          <p:nvPr/>
        </p:nvSpPr>
        <p:spPr>
          <a:xfrm>
            <a:off x="8506504" y="1791246"/>
            <a:ext cx="1712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IHEP, Beijing</a:t>
            </a:r>
          </a:p>
        </p:txBody>
      </p:sp>
    </p:spTree>
    <p:extLst>
      <p:ext uri="{BB962C8B-B14F-4D97-AF65-F5344CB8AC3E}">
        <p14:creationId xmlns:p14="http://schemas.microsoft.com/office/powerpoint/2010/main" val="35990651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3FE7C-3A6F-E032-C5D1-E81A0023C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SSD positioning precision</a:t>
            </a:r>
          </a:p>
        </p:txBody>
      </p:sp>
      <p:pic>
        <p:nvPicPr>
          <p:cNvPr id="3" name="Picture 2" descr="A collage of graphs&#10;&#10;AI-generated content may be incorrect.">
            <a:extLst>
              <a:ext uri="{FF2B5EF4-FFF2-40B4-BE49-F238E27FC236}">
                <a16:creationId xmlns:a16="http://schemas.microsoft.com/office/drawing/2014/main" id="{59B13D17-2400-6169-DE02-3A9E686A8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502664"/>
            <a:ext cx="9296400" cy="519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868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12BE8-62D5-C6DE-2F4A-CCC3EE27A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Layer (QL) assembly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2F8F8D-298F-6E2D-1FCB-251990144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120900"/>
            <a:ext cx="7772400" cy="43719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9507DB-957C-FCBF-E3FE-DF0099ED2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243012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574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31E34-24AA-DC14-CAAE-DE9E35F54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4C0C2-C828-902D-315E-0AB581361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Layer (QL) assembly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111804-624F-8C55-9E06-F61EC7C5D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120900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423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DE220-2A67-CF61-E624-4E6FEF9A1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Quarter Layers (QL) are assembled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2DEF2A-B065-0078-0B58-82AFB4D77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936" y="2036482"/>
            <a:ext cx="7772400" cy="43719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1AFFD5-0406-CB17-C355-A2DE913E84C8}"/>
              </a:ext>
            </a:extLst>
          </p:cNvPr>
          <p:cNvSpPr txBox="1"/>
          <p:nvPr/>
        </p:nvSpPr>
        <p:spPr>
          <a:xfrm>
            <a:off x="8463978" y="1574817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UniPG</a:t>
            </a:r>
            <a:r>
              <a:rPr lang="en-US" sz="2400" dirty="0"/>
              <a:t>, INFN</a:t>
            </a:r>
          </a:p>
        </p:txBody>
      </p:sp>
    </p:spTree>
    <p:extLst>
      <p:ext uri="{BB962C8B-B14F-4D97-AF65-F5344CB8AC3E}">
        <p14:creationId xmlns:p14="http://schemas.microsoft.com/office/powerpoint/2010/main" val="16767897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429592-1A1C-EAA7-B48B-4D3504BC0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E84BC-9422-FD5C-DD8E-0BEFB5E20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Quarter Layers (QL) are assembled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2373E9-7FE7-5561-53A0-E9EA97685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936" y="2036482"/>
            <a:ext cx="7772400" cy="43719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00C09C-203F-6CE4-812F-8AA72EC44779}"/>
              </a:ext>
            </a:extLst>
          </p:cNvPr>
          <p:cNvSpPr txBox="1"/>
          <p:nvPr/>
        </p:nvSpPr>
        <p:spPr>
          <a:xfrm>
            <a:off x="8463978" y="1574817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UniPG</a:t>
            </a:r>
            <a:r>
              <a:rPr lang="en-US" sz="2400" dirty="0"/>
              <a:t>, INFN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30D6FF6-472F-5B19-7AF2-63EDE6421B51}"/>
              </a:ext>
            </a:extLst>
          </p:cNvPr>
          <p:cNvCxnSpPr/>
          <p:nvPr/>
        </p:nvCxnSpPr>
        <p:spPr>
          <a:xfrm flipV="1">
            <a:off x="4778477" y="3805084"/>
            <a:ext cx="2109020" cy="427703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786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2" descr="IMG_456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-27384"/>
            <a:ext cx="9144000" cy="6669360"/>
          </a:xfrm>
          <a:prstGeom prst="rect">
            <a:avLst/>
          </a:prstGeom>
        </p:spPr>
      </p:pic>
      <p:pic>
        <p:nvPicPr>
          <p:cNvPr id="26627" name="Picture 67" descr="Immagine2vvffffcf copia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563" y="2765425"/>
            <a:ext cx="10795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7" descr="Immagine2vvffffcf copia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563" y="2478088"/>
            <a:ext cx="10795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Immagine 23" descr="Immagine1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663" y="115919"/>
            <a:ext cx="1439862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4" descr="trd copia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665" y="949325"/>
            <a:ext cx="1430337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Immagine 33" descr="Immagine4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42" y="3576643"/>
            <a:ext cx="122396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2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7100" y="4148169"/>
            <a:ext cx="1295400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67" descr="Immagine2vvffffcf copia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563" y="2189163"/>
            <a:ext cx="10795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80" descr="CIMG3648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564" y="5661056"/>
            <a:ext cx="10080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Immagine 33" descr="canvas.pn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91" y="2205038"/>
            <a:ext cx="53181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4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16" y="2205038"/>
            <a:ext cx="371475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Immagine 22" descr="ECAL-300x122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7103" y="6227794"/>
            <a:ext cx="14398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Immagine 24" descr="Immagine111.jp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489" y="2205069"/>
            <a:ext cx="20701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1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9" y="1771653"/>
            <a:ext cx="10366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TextBox 6"/>
          <p:cNvSpPr txBox="1">
            <a:spLocks noChangeArrowheads="1"/>
          </p:cNvSpPr>
          <p:nvPr/>
        </p:nvSpPr>
        <p:spPr bwMode="auto">
          <a:xfrm>
            <a:off x="4295776" y="1455769"/>
            <a:ext cx="36718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TOF</a:t>
            </a:r>
          </a:p>
        </p:txBody>
      </p:sp>
      <p:sp>
        <p:nvSpPr>
          <p:cNvPr id="94" name="TextBox 6"/>
          <p:cNvSpPr txBox="1">
            <a:spLocks noChangeArrowheads="1"/>
          </p:cNvSpPr>
          <p:nvPr/>
        </p:nvSpPr>
        <p:spPr bwMode="auto">
          <a:xfrm rot="60000">
            <a:off x="5518166" y="2578131"/>
            <a:ext cx="14382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Tracker</a:t>
            </a:r>
          </a:p>
        </p:txBody>
      </p:sp>
      <p:sp>
        <p:nvSpPr>
          <p:cNvPr id="95" name="TextBox 6"/>
          <p:cNvSpPr txBox="1">
            <a:spLocks noChangeArrowheads="1"/>
          </p:cNvSpPr>
          <p:nvPr/>
        </p:nvSpPr>
        <p:spPr bwMode="auto">
          <a:xfrm>
            <a:off x="4367217" y="4119563"/>
            <a:ext cx="3673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TOF</a:t>
            </a:r>
          </a:p>
        </p:txBody>
      </p:sp>
      <p:sp>
        <p:nvSpPr>
          <p:cNvPr id="96" name="TextBox 6"/>
          <p:cNvSpPr txBox="1">
            <a:spLocks noChangeArrowheads="1"/>
          </p:cNvSpPr>
          <p:nvPr/>
        </p:nvSpPr>
        <p:spPr bwMode="auto">
          <a:xfrm>
            <a:off x="4949831" y="4840319"/>
            <a:ext cx="2586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RICH</a:t>
            </a:r>
          </a:p>
        </p:txBody>
      </p:sp>
      <p:sp>
        <p:nvSpPr>
          <p:cNvPr id="26644" name="TextBox 6"/>
          <p:cNvSpPr txBox="1">
            <a:spLocks noChangeArrowheads="1"/>
          </p:cNvSpPr>
          <p:nvPr/>
        </p:nvSpPr>
        <p:spPr bwMode="auto">
          <a:xfrm rot="60000">
            <a:off x="5662629" y="5259388"/>
            <a:ext cx="1438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rgbClr val="CC9900"/>
                </a:solidFill>
              </a:rPr>
              <a:t>Tracker</a:t>
            </a:r>
          </a:p>
        </p:txBody>
      </p:sp>
      <p:sp>
        <p:nvSpPr>
          <p:cNvPr id="98" name="TextBox 6"/>
          <p:cNvSpPr txBox="1">
            <a:spLocks noChangeArrowheads="1"/>
          </p:cNvSpPr>
          <p:nvPr/>
        </p:nvSpPr>
        <p:spPr bwMode="auto">
          <a:xfrm rot="60000">
            <a:off x="5595944" y="5745163"/>
            <a:ext cx="1443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ECAL</a:t>
            </a:r>
          </a:p>
        </p:txBody>
      </p:sp>
      <p:sp>
        <p:nvSpPr>
          <p:cNvPr id="99" name="TextBox 6"/>
          <p:cNvSpPr txBox="1">
            <a:spLocks noChangeArrowheads="1"/>
          </p:cNvSpPr>
          <p:nvPr/>
        </p:nvSpPr>
        <p:spPr bwMode="auto">
          <a:xfrm rot="16200000">
            <a:off x="3740960" y="2874348"/>
            <a:ext cx="1800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MAGNET</a:t>
            </a:r>
          </a:p>
        </p:txBody>
      </p:sp>
      <p:sp>
        <p:nvSpPr>
          <p:cNvPr id="100" name="TextBox 6"/>
          <p:cNvSpPr txBox="1">
            <a:spLocks noChangeArrowheads="1"/>
          </p:cNvSpPr>
          <p:nvPr/>
        </p:nvSpPr>
        <p:spPr bwMode="auto">
          <a:xfrm rot="16200000">
            <a:off x="6757988" y="2910066"/>
            <a:ext cx="865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ACC</a:t>
            </a:r>
          </a:p>
        </p:txBody>
      </p:sp>
      <p:sp>
        <p:nvSpPr>
          <p:cNvPr id="101" name="TextBox 6"/>
          <p:cNvSpPr txBox="1">
            <a:spLocks noChangeArrowheads="1"/>
          </p:cNvSpPr>
          <p:nvPr/>
        </p:nvSpPr>
        <p:spPr bwMode="auto">
          <a:xfrm rot="16200000">
            <a:off x="4814888" y="2861647"/>
            <a:ext cx="863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ACC</a:t>
            </a:r>
          </a:p>
        </p:txBody>
      </p:sp>
      <p:sp>
        <p:nvSpPr>
          <p:cNvPr id="102" name="TextBox 6"/>
          <p:cNvSpPr txBox="1">
            <a:spLocks noChangeArrowheads="1"/>
          </p:cNvSpPr>
          <p:nvPr/>
        </p:nvSpPr>
        <p:spPr bwMode="auto">
          <a:xfrm rot="16200000">
            <a:off x="6795310" y="2945785"/>
            <a:ext cx="1800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MAGNET</a:t>
            </a:r>
          </a:p>
        </p:txBody>
      </p:sp>
      <p:sp>
        <p:nvSpPr>
          <p:cNvPr id="26650" name="TextBox 6"/>
          <p:cNvSpPr txBox="1">
            <a:spLocks noChangeArrowheads="1"/>
          </p:cNvSpPr>
          <p:nvPr/>
        </p:nvSpPr>
        <p:spPr bwMode="auto">
          <a:xfrm>
            <a:off x="4595814" y="-100013"/>
            <a:ext cx="3155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solidFill>
                  <a:srgbClr val="CC9900"/>
                </a:solidFill>
              </a:rPr>
              <a:t>Tracker</a:t>
            </a:r>
          </a:p>
        </p:txBody>
      </p:sp>
      <p:sp>
        <p:nvSpPr>
          <p:cNvPr id="104" name="TextBox 6"/>
          <p:cNvSpPr txBox="1">
            <a:spLocks noChangeArrowheads="1"/>
          </p:cNvSpPr>
          <p:nvPr/>
        </p:nvSpPr>
        <p:spPr bwMode="auto">
          <a:xfrm>
            <a:off x="5448300" y="806452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TRD</a:t>
            </a:r>
          </a:p>
        </p:txBody>
      </p:sp>
    </p:spTree>
    <p:extLst>
      <p:ext uri="{BB962C8B-B14F-4D97-AF65-F5344CB8AC3E}">
        <p14:creationId xmlns:p14="http://schemas.microsoft.com/office/powerpoint/2010/main" val="2601546138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47743B-8FF1-5DA9-4A69-31B7D6E02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2BC18-2F26-851E-5243-4DB815FFC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Quarter Layers (QL) are assembled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BFC62B-5EC5-DB8C-6009-13A1B9862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991" y="1952987"/>
            <a:ext cx="6540017" cy="49050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392C19-ACA2-E9B7-9909-65A7024FF860}"/>
              </a:ext>
            </a:extLst>
          </p:cNvPr>
          <p:cNvSpPr txBox="1"/>
          <p:nvPr/>
        </p:nvSpPr>
        <p:spPr>
          <a:xfrm>
            <a:off x="7756056" y="1491322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UniPG</a:t>
            </a:r>
            <a:r>
              <a:rPr lang="en-US" sz="2400" dirty="0"/>
              <a:t>, INFN</a:t>
            </a:r>
          </a:p>
        </p:txBody>
      </p:sp>
    </p:spTree>
    <p:extLst>
      <p:ext uri="{BB962C8B-B14F-4D97-AF65-F5344CB8AC3E}">
        <p14:creationId xmlns:p14="http://schemas.microsoft.com/office/powerpoint/2010/main" val="3857877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74F5C-0873-47A0-345A-0BA62609D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QL tests</a:t>
            </a:r>
          </a:p>
        </p:txBody>
      </p:sp>
      <p:pic>
        <p:nvPicPr>
          <p:cNvPr id="3" name="Picture 2" descr="A group of people in white coats working in a large machine&#10;&#10;AI-generated content may be incorrect.">
            <a:extLst>
              <a:ext uri="{FF2B5EF4-FFF2-40B4-BE49-F238E27FC236}">
                <a16:creationId xmlns:a16="http://schemas.microsoft.com/office/drawing/2014/main" id="{CDE561AA-F83E-536D-77C8-20A536596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4" y="1617547"/>
            <a:ext cx="5852916" cy="43896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5CCA6E-1087-C683-DFF2-67D5881EE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193" y="1617547"/>
            <a:ext cx="5848043" cy="43896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37E2C2-C788-36C9-2E9C-CFC9CBA24E6A}"/>
              </a:ext>
            </a:extLst>
          </p:cNvPr>
          <p:cNvSpPr txBox="1"/>
          <p:nvPr/>
        </p:nvSpPr>
        <p:spPr>
          <a:xfrm>
            <a:off x="1961536" y="6145976"/>
            <a:ext cx="2709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thermo</a:t>
            </a:r>
            <a:r>
              <a:rPr lang="en-US" sz="2400" dirty="0"/>
              <a:t> vacuum test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F70403-1450-5223-A65E-94A2D072FB9C}"/>
              </a:ext>
            </a:extLst>
          </p:cNvPr>
          <p:cNvSpPr txBox="1"/>
          <p:nvPr/>
        </p:nvSpPr>
        <p:spPr>
          <a:xfrm>
            <a:off x="7521135" y="6145976"/>
            <a:ext cx="1860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electrical test</a:t>
            </a:r>
          </a:p>
        </p:txBody>
      </p:sp>
    </p:spTree>
    <p:extLst>
      <p:ext uri="{BB962C8B-B14F-4D97-AF65-F5344CB8AC3E}">
        <p14:creationId xmlns:p14="http://schemas.microsoft.com/office/powerpoint/2010/main" val="22784838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EB4A6-1876-FB70-6FE3-EB83962AE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ladder positioning precision</a:t>
            </a:r>
          </a:p>
        </p:txBody>
      </p:sp>
      <p:pic>
        <p:nvPicPr>
          <p:cNvPr id="7" name="Immagine 2">
            <a:extLst>
              <a:ext uri="{FF2B5EF4-FFF2-40B4-BE49-F238E27FC236}">
                <a16:creationId xmlns:a16="http://schemas.microsoft.com/office/drawing/2014/main" id="{936B563F-A5A5-4A05-62A7-2E330A04B4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057731" y="2358058"/>
            <a:ext cx="3424907" cy="3812418"/>
          </a:xfrm>
          <a:prstGeom prst="rect">
            <a:avLst/>
          </a:prstGeom>
        </p:spPr>
      </p:pic>
      <p:cxnSp>
        <p:nvCxnSpPr>
          <p:cNvPr id="10" name="Connettore 2 8">
            <a:extLst>
              <a:ext uri="{FF2B5EF4-FFF2-40B4-BE49-F238E27FC236}">
                <a16:creationId xmlns:a16="http://schemas.microsoft.com/office/drawing/2014/main" id="{2A5AE1AB-A30B-5E9E-A9F0-E5BCE8AA984F}"/>
              </a:ext>
            </a:extLst>
          </p:cNvPr>
          <p:cNvCxnSpPr>
            <a:cxnSpLocks/>
          </p:cNvCxnSpPr>
          <p:nvPr/>
        </p:nvCxnSpPr>
        <p:spPr>
          <a:xfrm rot="16200000" flipV="1">
            <a:off x="3821857" y="3740352"/>
            <a:ext cx="0" cy="297506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24">
            <a:extLst>
              <a:ext uri="{FF2B5EF4-FFF2-40B4-BE49-F238E27FC236}">
                <a16:creationId xmlns:a16="http://schemas.microsoft.com/office/drawing/2014/main" id="{34F5F2BE-19FC-DBF7-5841-254E7F707CDD}"/>
              </a:ext>
            </a:extLst>
          </p:cNvPr>
          <p:cNvSpPr txBox="1"/>
          <p:nvPr/>
        </p:nvSpPr>
        <p:spPr>
          <a:xfrm>
            <a:off x="3484960" y="4031217"/>
            <a:ext cx="886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um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B9D593-1259-C890-E624-D172CACEA423}"/>
              </a:ext>
            </a:extLst>
          </p:cNvPr>
          <p:cNvSpPr txBox="1"/>
          <p:nvPr/>
        </p:nvSpPr>
        <p:spPr>
          <a:xfrm>
            <a:off x="707922" y="1577078"/>
            <a:ext cx="4106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measurements at the CERN metrology lab</a:t>
            </a:r>
          </a:p>
        </p:txBody>
      </p:sp>
      <p:pic>
        <p:nvPicPr>
          <p:cNvPr id="11" name="Picture 10" descr="A graph of a graph&#10;&#10;AI-generated content may be incorrect.">
            <a:extLst>
              <a:ext uri="{FF2B5EF4-FFF2-40B4-BE49-F238E27FC236}">
                <a16:creationId xmlns:a16="http://schemas.microsoft.com/office/drawing/2014/main" id="{F8C88CE5-1988-24FE-4DA7-317FB59FD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344" y="1801345"/>
            <a:ext cx="4793786" cy="47675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61DDF2B-51F5-50D9-CDBD-FE58B2FED805}"/>
              </a:ext>
            </a:extLst>
          </p:cNvPr>
          <p:cNvSpPr txBox="1"/>
          <p:nvPr/>
        </p:nvSpPr>
        <p:spPr>
          <a:xfrm>
            <a:off x="8494246" y="1392412"/>
            <a:ext cx="162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ladder distance</a:t>
            </a:r>
          </a:p>
        </p:txBody>
      </p:sp>
    </p:spTree>
    <p:extLst>
      <p:ext uri="{BB962C8B-B14F-4D97-AF65-F5344CB8AC3E}">
        <p14:creationId xmlns:p14="http://schemas.microsoft.com/office/powerpoint/2010/main" val="33682784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C29E8-4963-3CAA-A7C5-13F0ED81F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DA382-8758-BCCB-586B-04F48A0E2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ladder positioning precision</a:t>
            </a:r>
          </a:p>
        </p:txBody>
      </p:sp>
      <p:pic>
        <p:nvPicPr>
          <p:cNvPr id="7" name="Immagine 2">
            <a:extLst>
              <a:ext uri="{FF2B5EF4-FFF2-40B4-BE49-F238E27FC236}">
                <a16:creationId xmlns:a16="http://schemas.microsoft.com/office/drawing/2014/main" id="{06BFA6B7-E859-3F27-BFD4-D3537EFF97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057731" y="2358058"/>
            <a:ext cx="3424907" cy="3812418"/>
          </a:xfrm>
          <a:prstGeom prst="rect">
            <a:avLst/>
          </a:prstGeom>
        </p:spPr>
      </p:pic>
      <p:cxnSp>
        <p:nvCxnSpPr>
          <p:cNvPr id="10" name="Connettore 2 8">
            <a:extLst>
              <a:ext uri="{FF2B5EF4-FFF2-40B4-BE49-F238E27FC236}">
                <a16:creationId xmlns:a16="http://schemas.microsoft.com/office/drawing/2014/main" id="{7829E728-E515-C623-4678-3FF3B29908D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821857" y="3740352"/>
            <a:ext cx="0" cy="297506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24">
            <a:extLst>
              <a:ext uri="{FF2B5EF4-FFF2-40B4-BE49-F238E27FC236}">
                <a16:creationId xmlns:a16="http://schemas.microsoft.com/office/drawing/2014/main" id="{D973989D-CA95-D716-389C-8E9DC02F1463}"/>
              </a:ext>
            </a:extLst>
          </p:cNvPr>
          <p:cNvSpPr txBox="1"/>
          <p:nvPr/>
        </p:nvSpPr>
        <p:spPr>
          <a:xfrm>
            <a:off x="3484960" y="4031217"/>
            <a:ext cx="886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um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536B44-1FCF-3F6D-52D6-71E2491F5805}"/>
              </a:ext>
            </a:extLst>
          </p:cNvPr>
          <p:cNvSpPr txBox="1"/>
          <p:nvPr/>
        </p:nvSpPr>
        <p:spPr>
          <a:xfrm>
            <a:off x="707922" y="1577078"/>
            <a:ext cx="4106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measurements at the CERN metrology lab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6EC327-3B51-5B6D-0600-A67D0BFCB856}"/>
              </a:ext>
            </a:extLst>
          </p:cNvPr>
          <p:cNvSpPr txBox="1"/>
          <p:nvPr/>
        </p:nvSpPr>
        <p:spPr>
          <a:xfrm>
            <a:off x="8494246" y="1392412"/>
            <a:ext cx="162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ladder distance</a:t>
            </a:r>
          </a:p>
        </p:txBody>
      </p:sp>
      <p:pic>
        <p:nvPicPr>
          <p:cNvPr id="3" name="Picture 2" descr="A person wearing purple gloves holding a piece of paper&#10;&#10;Description automatically generated with low confidence">
            <a:extLst>
              <a:ext uri="{FF2B5EF4-FFF2-40B4-BE49-F238E27FC236}">
                <a16:creationId xmlns:a16="http://schemas.microsoft.com/office/drawing/2014/main" id="{A5D06FFD-B5CA-66E5-3332-10EA53946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210" y="1883199"/>
            <a:ext cx="4911590" cy="491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7536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625B6-390E-0C57-DE95-8321F1A67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een graph with numbers&#10;&#10;AI-generated content may be incorrect.">
            <a:extLst>
              <a:ext uri="{FF2B5EF4-FFF2-40B4-BE49-F238E27FC236}">
                <a16:creationId xmlns:a16="http://schemas.microsoft.com/office/drawing/2014/main" id="{62DACF14-EFA0-42AD-687F-F490991098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307" y="1857922"/>
            <a:ext cx="4938651" cy="49115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93AE5E-28A6-75D9-3AE8-0F34905B8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ladder positioning precision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EA6E74-0E17-F38C-1150-BDF62BBFA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2298D7-02A6-2A4A-B235-F0CE41C7BF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magine 2">
            <a:extLst>
              <a:ext uri="{FF2B5EF4-FFF2-40B4-BE49-F238E27FC236}">
                <a16:creationId xmlns:a16="http://schemas.microsoft.com/office/drawing/2014/main" id="{0AA15953-CA78-A407-F9EF-76FA7575F5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057731" y="2358058"/>
            <a:ext cx="3424907" cy="3812418"/>
          </a:xfrm>
          <a:prstGeom prst="rect">
            <a:avLst/>
          </a:prstGeom>
        </p:spPr>
      </p:pic>
      <p:cxnSp>
        <p:nvCxnSpPr>
          <p:cNvPr id="10" name="Connettore 2 8">
            <a:extLst>
              <a:ext uri="{FF2B5EF4-FFF2-40B4-BE49-F238E27FC236}">
                <a16:creationId xmlns:a16="http://schemas.microsoft.com/office/drawing/2014/main" id="{A99D75DC-0939-0BAB-7D02-D083368626D7}"/>
              </a:ext>
            </a:extLst>
          </p:cNvPr>
          <p:cNvCxnSpPr>
            <a:cxnSpLocks/>
          </p:cNvCxnSpPr>
          <p:nvPr/>
        </p:nvCxnSpPr>
        <p:spPr>
          <a:xfrm rot="16200000" flipV="1">
            <a:off x="3821857" y="3740352"/>
            <a:ext cx="0" cy="297506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24">
            <a:extLst>
              <a:ext uri="{FF2B5EF4-FFF2-40B4-BE49-F238E27FC236}">
                <a16:creationId xmlns:a16="http://schemas.microsoft.com/office/drawing/2014/main" id="{AAA12640-8773-7556-F098-93A396A4F0C6}"/>
              </a:ext>
            </a:extLst>
          </p:cNvPr>
          <p:cNvSpPr txBox="1"/>
          <p:nvPr/>
        </p:nvSpPr>
        <p:spPr>
          <a:xfrm>
            <a:off x="3484960" y="4031217"/>
            <a:ext cx="886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um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0472AB-139B-736F-5B4E-9B35657B4383}"/>
              </a:ext>
            </a:extLst>
          </p:cNvPr>
          <p:cNvSpPr txBox="1"/>
          <p:nvPr/>
        </p:nvSpPr>
        <p:spPr>
          <a:xfrm>
            <a:off x="707922" y="1577078"/>
            <a:ext cx="4106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measurements at the CERN metrology lab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4556DF-BBEA-617F-7DFC-5FF7A52FEDC8}"/>
              </a:ext>
            </a:extLst>
          </p:cNvPr>
          <p:cNvSpPr txBox="1"/>
          <p:nvPr/>
        </p:nvSpPr>
        <p:spPr>
          <a:xfrm>
            <a:off x="8479498" y="1417534"/>
            <a:ext cx="1776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ladder ’planarity’</a:t>
            </a:r>
          </a:p>
        </p:txBody>
      </p:sp>
    </p:spTree>
    <p:extLst>
      <p:ext uri="{BB962C8B-B14F-4D97-AF65-F5344CB8AC3E}">
        <p14:creationId xmlns:p14="http://schemas.microsoft.com/office/powerpoint/2010/main" val="23592928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95677-3EA6-788D-4EE5-F6573B1999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93772-0501-AE1C-354D-79B3AEF7B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QL tests</a:t>
            </a:r>
          </a:p>
        </p:txBody>
      </p:sp>
      <p:pic>
        <p:nvPicPr>
          <p:cNvPr id="3" name="Picture 2" descr="A group of people in white coats working in a large machine&#10;&#10;AI-generated content may be incorrect.">
            <a:extLst>
              <a:ext uri="{FF2B5EF4-FFF2-40B4-BE49-F238E27FC236}">
                <a16:creationId xmlns:a16="http://schemas.microsoft.com/office/drawing/2014/main" id="{AF349723-81BD-F8F2-DE1F-25ECAA1C5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4" y="1617547"/>
            <a:ext cx="5852916" cy="43896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54273B-0755-7059-DBC2-535FD9E7C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193" y="1617547"/>
            <a:ext cx="5848043" cy="43896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73CE6C-433D-FAF7-7545-9EC0DD83CCFC}"/>
              </a:ext>
            </a:extLst>
          </p:cNvPr>
          <p:cNvSpPr txBox="1"/>
          <p:nvPr/>
        </p:nvSpPr>
        <p:spPr>
          <a:xfrm>
            <a:off x="1961536" y="6145976"/>
            <a:ext cx="2709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thermo</a:t>
            </a:r>
            <a:r>
              <a:rPr lang="en-US" sz="2400" dirty="0"/>
              <a:t> vacuum test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CDCAD2-4F01-C2B3-7C57-229C52ACB906}"/>
              </a:ext>
            </a:extLst>
          </p:cNvPr>
          <p:cNvSpPr txBox="1"/>
          <p:nvPr/>
        </p:nvSpPr>
        <p:spPr>
          <a:xfrm>
            <a:off x="7521135" y="6145976"/>
            <a:ext cx="1860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electrical test</a:t>
            </a:r>
          </a:p>
        </p:txBody>
      </p:sp>
    </p:spTree>
    <p:extLst>
      <p:ext uri="{BB962C8B-B14F-4D97-AF65-F5344CB8AC3E}">
        <p14:creationId xmlns:p14="http://schemas.microsoft.com/office/powerpoint/2010/main" val="42462527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6E99A-4FA2-2723-6BCB-1DB61184F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QL electrical quality</a:t>
            </a:r>
          </a:p>
        </p:txBody>
      </p:sp>
      <p:pic>
        <p:nvPicPr>
          <p:cNvPr id="3" name="Immagine 3" descr="Immagine che contiene testo, schermat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9035FE44-ABB7-1F4D-8515-78AC5BE68E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072" y="1690688"/>
            <a:ext cx="8501855" cy="510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5832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3">
            <a:extLst>
              <a:ext uri="{FF2B5EF4-FFF2-40B4-BE49-F238E27FC236}">
                <a16:creationId xmlns:a16="http://schemas.microsoft.com/office/drawing/2014/main" id="{C66E93EA-D9CC-02B6-EB75-18064E37C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0765" y="222088"/>
            <a:ext cx="8319211" cy="64591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DF632D-0AC5-F43B-831B-90E08F8C9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¼ plane</a:t>
            </a:r>
            <a:br>
              <a:rPr lang="en-US" dirty="0"/>
            </a:br>
            <a:r>
              <a:rPr lang="en-US" dirty="0"/>
              <a:t>assembled</a:t>
            </a:r>
          </a:p>
        </p:txBody>
      </p:sp>
    </p:spTree>
    <p:extLst>
      <p:ext uri="{BB962C8B-B14F-4D97-AF65-F5344CB8AC3E}">
        <p14:creationId xmlns:p14="http://schemas.microsoft.com/office/powerpoint/2010/main" val="6133217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2DF25F-326F-F0D7-3983-05053602E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¼ plane</a:t>
            </a:r>
            <a:br>
              <a:rPr lang="en-US" dirty="0"/>
            </a:br>
            <a:r>
              <a:rPr lang="en-US" dirty="0"/>
              <a:t>vibration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27D969-E013-265F-C6AA-2247E0156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2298D7-02A6-2A4A-B235-F0CE41C7BF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C4FDF6-0646-EDEE-5FE8-1BAB01728C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85" t="2197" b="-2197"/>
          <a:stretch/>
        </p:blipFill>
        <p:spPr>
          <a:xfrm>
            <a:off x="3680765" y="223266"/>
            <a:ext cx="8319212" cy="645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344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2F7CF5-EA61-2DA3-FA6B-775C0ABB98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40" r="22773"/>
          <a:stretch/>
        </p:blipFill>
        <p:spPr>
          <a:xfrm>
            <a:off x="3680765" y="223266"/>
            <a:ext cx="8319212" cy="64114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AC581B-B57B-C356-C911-5A51B8677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¼ plane</a:t>
            </a:r>
            <a:br>
              <a:rPr lang="en-US" dirty="0"/>
            </a:br>
            <a:r>
              <a:rPr lang="en-US" dirty="0"/>
              <a:t>Thermal</a:t>
            </a:r>
            <a:br>
              <a:rPr lang="en-US" dirty="0"/>
            </a:br>
            <a:r>
              <a:rPr lang="en-US" dirty="0"/>
              <a:t>Vacuum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67A7A6-0A1F-7136-3DEA-04C9807BF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2298D7-02A6-2A4A-B235-F0CE41C7BF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7828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6610" name="Picture 2" descr="MagnetSwitchScheme_6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1650" y="1799497"/>
            <a:ext cx="2743200" cy="401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6611" name="AutoShape 3"/>
          <p:cNvSpPr>
            <a:spLocks noChangeArrowheads="1"/>
          </p:cNvSpPr>
          <p:nvPr/>
        </p:nvSpPr>
        <p:spPr bwMode="auto">
          <a:xfrm>
            <a:off x="6486525" y="3046539"/>
            <a:ext cx="490538" cy="1249973"/>
          </a:xfrm>
          <a:prstGeom prst="roundRect">
            <a:avLst>
              <a:gd name="adj" fmla="val 16667"/>
            </a:avLst>
          </a:prstGeom>
          <a:solidFill>
            <a:srgbClr val="FBE71A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84397" tIns="42198" rIns="84397" bIns="42198" anchor="ctr"/>
          <a:lstStyle/>
          <a:p>
            <a:pPr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836612" name="AutoShape 4"/>
          <p:cNvSpPr>
            <a:spLocks noChangeArrowheads="1"/>
          </p:cNvSpPr>
          <p:nvPr/>
        </p:nvSpPr>
        <p:spPr bwMode="auto">
          <a:xfrm>
            <a:off x="4403728" y="3046539"/>
            <a:ext cx="492125" cy="1249973"/>
          </a:xfrm>
          <a:prstGeom prst="roundRect">
            <a:avLst>
              <a:gd name="adj" fmla="val 16667"/>
            </a:avLst>
          </a:prstGeom>
          <a:solidFill>
            <a:srgbClr val="FBE71A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84397" tIns="42198" rIns="84397" bIns="42198" anchor="ctr"/>
          <a:lstStyle/>
          <a:p>
            <a:pPr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836613" name="Line 14"/>
          <p:cNvSpPr>
            <a:spLocks noChangeShapeType="1"/>
          </p:cNvSpPr>
          <p:nvPr/>
        </p:nvSpPr>
        <p:spPr bwMode="auto">
          <a:xfrm flipV="1">
            <a:off x="3792541" y="5372101"/>
            <a:ext cx="1150937" cy="39272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36614" name="Picture 15" descr="Immagine2vvffffcf copi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6" y="2420819"/>
            <a:ext cx="1222375" cy="842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6615" name="Picture 16" descr="Immagine1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8341" y="1107834"/>
            <a:ext cx="1608137" cy="125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6616" name="Picture 17" descr="Immagine2vvffffcf copi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4090" y="3285395"/>
            <a:ext cx="1222375" cy="842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6617" name="Picture 18" descr="Immagine2vvffffcf copi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4090" y="4149973"/>
            <a:ext cx="1222375" cy="842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6618" name="Line 19"/>
          <p:cNvSpPr>
            <a:spLocks noChangeShapeType="1"/>
          </p:cNvSpPr>
          <p:nvPr/>
        </p:nvSpPr>
        <p:spPr bwMode="auto">
          <a:xfrm>
            <a:off x="3719516" y="2228855"/>
            <a:ext cx="1296987" cy="81182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6619" name="Line 20"/>
          <p:cNvSpPr>
            <a:spLocks noChangeShapeType="1"/>
          </p:cNvSpPr>
          <p:nvPr/>
        </p:nvSpPr>
        <p:spPr bwMode="auto">
          <a:xfrm>
            <a:off x="3719516" y="3174023"/>
            <a:ext cx="1296987" cy="19929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6620" name="Line 21"/>
          <p:cNvSpPr>
            <a:spLocks noChangeShapeType="1"/>
          </p:cNvSpPr>
          <p:nvPr/>
        </p:nvSpPr>
        <p:spPr bwMode="auto">
          <a:xfrm>
            <a:off x="3719516" y="3705958"/>
            <a:ext cx="1296987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6621" name="Line 22"/>
          <p:cNvSpPr>
            <a:spLocks noChangeShapeType="1"/>
          </p:cNvSpPr>
          <p:nvPr/>
        </p:nvSpPr>
        <p:spPr bwMode="auto">
          <a:xfrm flipV="1">
            <a:off x="3648077" y="4037138"/>
            <a:ext cx="1368425" cy="59934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6622" name="Line 23"/>
          <p:cNvSpPr>
            <a:spLocks noChangeShapeType="1"/>
          </p:cNvSpPr>
          <p:nvPr/>
        </p:nvSpPr>
        <p:spPr bwMode="auto">
          <a:xfrm>
            <a:off x="5149850" y="1418493"/>
            <a:ext cx="147638" cy="39272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36623" name="Picture 24" descr="plane_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5562601"/>
            <a:ext cx="2393950" cy="1031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6625" name="Text Box 26"/>
          <p:cNvSpPr txBox="1">
            <a:spLocks noChangeArrowheads="1"/>
          </p:cNvSpPr>
          <p:nvPr/>
        </p:nvSpPr>
        <p:spPr bwMode="auto">
          <a:xfrm>
            <a:off x="2904083" y="680593"/>
            <a:ext cx="301889" cy="36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1</a:t>
            </a:r>
          </a:p>
        </p:txBody>
      </p:sp>
      <p:sp>
        <p:nvSpPr>
          <p:cNvPr id="836626" name="Text Box 27"/>
          <p:cNvSpPr txBox="1">
            <a:spLocks noChangeArrowheads="1"/>
          </p:cNvSpPr>
          <p:nvPr/>
        </p:nvSpPr>
        <p:spPr bwMode="auto">
          <a:xfrm>
            <a:off x="1865865" y="3431932"/>
            <a:ext cx="301889" cy="65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5</a:t>
            </a:r>
          </a:p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6</a:t>
            </a:r>
          </a:p>
        </p:txBody>
      </p:sp>
      <p:sp>
        <p:nvSpPr>
          <p:cNvPr id="836627" name="Text Box 28"/>
          <p:cNvSpPr txBox="1">
            <a:spLocks noChangeArrowheads="1"/>
          </p:cNvSpPr>
          <p:nvPr/>
        </p:nvSpPr>
        <p:spPr bwMode="auto">
          <a:xfrm>
            <a:off x="1789665" y="2552701"/>
            <a:ext cx="301889" cy="65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3</a:t>
            </a:r>
          </a:p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4</a:t>
            </a:r>
          </a:p>
        </p:txBody>
      </p:sp>
      <p:sp>
        <p:nvSpPr>
          <p:cNvPr id="836628" name="Text Box 29"/>
          <p:cNvSpPr txBox="1">
            <a:spLocks noChangeArrowheads="1"/>
          </p:cNvSpPr>
          <p:nvPr/>
        </p:nvSpPr>
        <p:spPr bwMode="auto">
          <a:xfrm>
            <a:off x="1818239" y="4355124"/>
            <a:ext cx="301889" cy="65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7</a:t>
            </a:r>
          </a:p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8</a:t>
            </a:r>
          </a:p>
        </p:txBody>
      </p:sp>
      <p:sp>
        <p:nvSpPr>
          <p:cNvPr id="836629" name="Text Box 30"/>
          <p:cNvSpPr txBox="1">
            <a:spLocks noChangeArrowheads="1"/>
          </p:cNvSpPr>
          <p:nvPr/>
        </p:nvSpPr>
        <p:spPr bwMode="auto">
          <a:xfrm>
            <a:off x="1845226" y="5190395"/>
            <a:ext cx="301889" cy="36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9</a:t>
            </a:r>
          </a:p>
        </p:txBody>
      </p:sp>
      <p:sp>
        <p:nvSpPr>
          <p:cNvPr id="836630" name="Text Box 32"/>
          <p:cNvSpPr txBox="1">
            <a:spLocks noChangeArrowheads="1"/>
          </p:cNvSpPr>
          <p:nvPr/>
        </p:nvSpPr>
        <p:spPr bwMode="auto">
          <a:xfrm>
            <a:off x="1786489" y="1233856"/>
            <a:ext cx="301889" cy="36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2</a:t>
            </a:r>
          </a:p>
        </p:txBody>
      </p:sp>
      <p:sp>
        <p:nvSpPr>
          <p:cNvPr id="836639" name="Text Box 11"/>
          <p:cNvSpPr txBox="1">
            <a:spLocks noChangeArrowheads="1"/>
          </p:cNvSpPr>
          <p:nvPr/>
        </p:nvSpPr>
        <p:spPr bwMode="auto">
          <a:xfrm>
            <a:off x="8039909" y="4589586"/>
            <a:ext cx="685007" cy="31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477">
                <a:solidFill>
                  <a:srgbClr val="FFFFFF"/>
                </a:solidFill>
                <a:cs typeface="Arial" charset="0"/>
              </a:rPr>
              <a:t>ECAL</a:t>
            </a:r>
          </a:p>
        </p:txBody>
      </p:sp>
      <p:sp>
        <p:nvSpPr>
          <p:cNvPr id="41" name="Oval 40"/>
          <p:cNvSpPr/>
          <p:nvPr/>
        </p:nvSpPr>
        <p:spPr>
          <a:xfrm>
            <a:off x="3314692" y="764780"/>
            <a:ext cx="1822981" cy="747501"/>
          </a:xfrm>
          <a:prstGeom prst="ellipse">
            <a:avLst/>
          </a:prstGeom>
          <a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22041"/>
            <a:endParaRPr lang="en-US" sz="1662">
              <a:solidFill>
                <a:srgbClr val="FFFFFF"/>
              </a:solidFill>
            </a:endParaRPr>
          </a:p>
        </p:txBody>
      </p:sp>
      <p:sp>
        <p:nvSpPr>
          <p:cNvPr id="42" name="Title 1"/>
          <p:cNvSpPr txBox="1">
            <a:spLocks/>
          </p:cNvSpPr>
          <p:nvPr/>
        </p:nvSpPr>
        <p:spPr bwMode="auto">
          <a:xfrm>
            <a:off x="4432284" y="114150"/>
            <a:ext cx="6921515" cy="871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algn="ctr" defTabSz="844083">
              <a:spcBef>
                <a:spcPct val="0"/>
              </a:spcBef>
              <a:defRPr/>
            </a:pPr>
            <a:r>
              <a:rPr lang="en-US" sz="4000" kern="0" dirty="0">
                <a:latin typeface="+mj-lt"/>
                <a:ea typeface="+mj-ea"/>
                <a:cs typeface="Comic Sans MS"/>
              </a:rPr>
              <a:t>The layout of the AMS-02 Tracker</a:t>
            </a:r>
            <a:endParaRPr lang="en-US" sz="4000" kern="0" baseline="30000" dirty="0">
              <a:latin typeface="+mj-lt"/>
              <a:ea typeface="+mj-ea"/>
              <a:cs typeface="Comic Sans M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140E9C-FDAF-9FD0-4A32-509084C89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4</a:t>
            </a:fld>
            <a:endParaRPr lang="en-US" dirty="0"/>
          </a:p>
        </p:txBody>
      </p:sp>
      <p:pic>
        <p:nvPicPr>
          <p:cNvPr id="3" name="Picture 19">
            <a:extLst>
              <a:ext uri="{FF2B5EF4-FFF2-40B4-BE49-F238E27FC236}">
                <a16:creationId xmlns:a16="http://schemas.microsoft.com/office/drawing/2014/main" id="{4065F943-DB18-6C11-0E57-FFD8FD9CA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338" y="1509286"/>
            <a:ext cx="3482955" cy="4255538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182885-70DC-ECAE-6461-C63A014F17F4}"/>
              </a:ext>
            </a:extLst>
          </p:cNvPr>
          <p:cNvSpPr txBox="1"/>
          <p:nvPr/>
        </p:nvSpPr>
        <p:spPr>
          <a:xfrm>
            <a:off x="5819775" y="6078416"/>
            <a:ext cx="35579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6 m</a:t>
            </a:r>
            <a:r>
              <a:rPr lang="en-US" sz="2800" baseline="30000" dirty="0"/>
              <a:t>2</a:t>
            </a:r>
            <a:r>
              <a:rPr lang="en-US" sz="2800" dirty="0"/>
              <a:t> of silicon detector</a:t>
            </a:r>
          </a:p>
        </p:txBody>
      </p:sp>
    </p:spTree>
    <p:extLst>
      <p:ext uri="{BB962C8B-B14F-4D97-AF65-F5344CB8AC3E}">
        <p14:creationId xmlns:p14="http://schemas.microsoft.com/office/powerpoint/2010/main" val="82476514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D171514-8DDB-EB33-D75D-81A77B8A4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19" y="2256503"/>
            <a:ext cx="5992823" cy="4494617"/>
          </a:xfrm>
          <a:prstGeom prst="rect">
            <a:avLst/>
          </a:prstGeom>
        </p:spPr>
      </p:pic>
      <p:pic>
        <p:nvPicPr>
          <p:cNvPr id="3" name="Picture 2" descr="A group of people working in a factory&#10;&#10;AI-generated content may be incorrect.">
            <a:extLst>
              <a:ext uri="{FF2B5EF4-FFF2-40B4-BE49-F238E27FC236}">
                <a16:creationId xmlns:a16="http://schemas.microsoft.com/office/drawing/2014/main" id="{531868C0-018D-089E-AD0D-D2C03634E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260" y="2278655"/>
            <a:ext cx="5963286" cy="447246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068B129-37D4-FD08-D8F9-0CE0C8F41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L0 vibration test (QM unit)</a:t>
            </a:r>
          </a:p>
        </p:txBody>
      </p:sp>
    </p:spTree>
    <p:extLst>
      <p:ext uri="{BB962C8B-B14F-4D97-AF65-F5344CB8AC3E}">
        <p14:creationId xmlns:p14="http://schemas.microsoft.com/office/powerpoint/2010/main" val="20534803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A023D-95B3-68D6-09CD-2F09878CF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L0 vibration test (QM unit)</a:t>
            </a:r>
          </a:p>
        </p:txBody>
      </p:sp>
      <p:pic>
        <p:nvPicPr>
          <p:cNvPr id="4" name="Picture 3" descr="A machine in a factory&#10;&#10;AI-generated content may be incorrect.">
            <a:extLst>
              <a:ext uri="{FF2B5EF4-FFF2-40B4-BE49-F238E27FC236}">
                <a16:creationId xmlns:a16="http://schemas.microsoft.com/office/drawing/2014/main" id="{A1FFC586-AE74-3C10-67FC-06EE74604E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43"/>
          <a:stretch/>
        </p:blipFill>
        <p:spPr>
          <a:xfrm>
            <a:off x="2158682" y="1917291"/>
            <a:ext cx="7874636" cy="494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6697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D3B922C-9AB6-B31E-D812-82ADF60DD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L0 vibration test preparation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345C18-BF5F-7D7F-17B1-757823197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c79fcb5d-1375-4a9e-84b5-b78db3f75aa1.MP4" descr="c79fcb5d-1375-4a9e-84b5-b78db3f75aa1.MP4">
            <a:extLst>
              <a:ext uri="{FF2B5EF4-FFF2-40B4-BE49-F238E27FC236}">
                <a16:creationId xmlns:a16="http://schemas.microsoft.com/office/drawing/2014/main" id="{360FCC30-04B8-321A-225E-97F7F3CBD5A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92352" y="1625915"/>
            <a:ext cx="9066056" cy="5099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2E7BE4F8-8BEC-F9DC-ACC6-9D82EF7F0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410" y="4288971"/>
            <a:ext cx="942998" cy="8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68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6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arge rectangular object with wires on it&#10;&#10;Description automatically generated">
            <a:extLst>
              <a:ext uri="{FF2B5EF4-FFF2-40B4-BE49-F238E27FC236}">
                <a16:creationId xmlns:a16="http://schemas.microsoft.com/office/drawing/2014/main" id="{C83DCE8D-C91D-05AA-B54A-439D518AFA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0996" y="1695263"/>
            <a:ext cx="8510007" cy="51627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9D1670-288C-4167-CA59-F74E58219671}"/>
              </a:ext>
            </a:extLst>
          </p:cNvPr>
          <p:cNvSpPr txBox="1"/>
          <p:nvPr/>
        </p:nvSpPr>
        <p:spPr>
          <a:xfrm>
            <a:off x="2098041" y="0"/>
            <a:ext cx="8124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¼ Layer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glued on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Plane0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CERN clean room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A76AB8-2949-236B-1E23-F31AED2E3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4/4 EDU (Qualification Model, QM)</a:t>
            </a:r>
          </a:p>
        </p:txBody>
      </p:sp>
    </p:spTree>
    <p:extLst>
      <p:ext uri="{BB962C8B-B14F-4D97-AF65-F5344CB8AC3E}">
        <p14:creationId xmlns:p14="http://schemas.microsoft.com/office/powerpoint/2010/main" val="29807310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E41B31D-D58C-D639-A2D2-D102197C0CA2}"/>
              </a:ext>
            </a:extLst>
          </p:cNvPr>
          <p:cNvGrpSpPr>
            <a:grpSpLocks noChangeAspect="1"/>
          </p:cNvGrpSpPr>
          <p:nvPr/>
        </p:nvGrpSpPr>
        <p:grpSpPr>
          <a:xfrm>
            <a:off x="8352906" y="108349"/>
            <a:ext cx="3536311" cy="2131684"/>
            <a:chOff x="4620411" y="739348"/>
            <a:chExt cx="4702463" cy="283464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5686D508-6C02-DE22-A7F2-9E010AA316FE}"/>
                </a:ext>
              </a:extLst>
            </p:cNvPr>
            <p:cNvSpPr/>
            <p:nvPr/>
          </p:nvSpPr>
          <p:spPr>
            <a:xfrm>
              <a:off x="4620411" y="739348"/>
              <a:ext cx="4702463" cy="2834640"/>
            </a:xfrm>
            <a:prstGeom prst="roundRect">
              <a:avLst>
                <a:gd name="adj" fmla="val 12377"/>
              </a:avLst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pic>
          <p:nvPicPr>
            <p:cNvPr id="12" name="L0_X_pushpull.jpg" descr="L0_X_pushpull.jpg">
              <a:extLst>
                <a:ext uri="{FF2B5EF4-FFF2-40B4-BE49-F238E27FC236}">
                  <a16:creationId xmlns:a16="http://schemas.microsoft.com/office/drawing/2014/main" id="{9426FFC0-B7C2-D63F-7F24-949A8E8F6D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653913" y="752680"/>
              <a:ext cx="4548406" cy="2797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588" extrusionOk="0">
                  <a:moveTo>
                    <a:pt x="7710" y="2"/>
                  </a:moveTo>
                  <a:cubicBezTo>
                    <a:pt x="7693" y="-9"/>
                    <a:pt x="7659" y="34"/>
                    <a:pt x="7634" y="97"/>
                  </a:cubicBezTo>
                  <a:cubicBezTo>
                    <a:pt x="7604" y="169"/>
                    <a:pt x="7579" y="195"/>
                    <a:pt x="7564" y="172"/>
                  </a:cubicBezTo>
                  <a:cubicBezTo>
                    <a:pt x="7512" y="86"/>
                    <a:pt x="7440" y="151"/>
                    <a:pt x="7294" y="418"/>
                  </a:cubicBezTo>
                  <a:cubicBezTo>
                    <a:pt x="6988" y="978"/>
                    <a:pt x="6508" y="1833"/>
                    <a:pt x="6351" y="2099"/>
                  </a:cubicBezTo>
                  <a:cubicBezTo>
                    <a:pt x="6203" y="2349"/>
                    <a:pt x="6191" y="2383"/>
                    <a:pt x="6200" y="2507"/>
                  </a:cubicBezTo>
                  <a:cubicBezTo>
                    <a:pt x="6207" y="2611"/>
                    <a:pt x="6198" y="2661"/>
                    <a:pt x="6158" y="2721"/>
                  </a:cubicBezTo>
                  <a:lnTo>
                    <a:pt x="6107" y="2799"/>
                  </a:lnTo>
                  <a:lnTo>
                    <a:pt x="5724" y="2622"/>
                  </a:lnTo>
                  <a:cubicBezTo>
                    <a:pt x="5514" y="2524"/>
                    <a:pt x="5289" y="2421"/>
                    <a:pt x="5225" y="2394"/>
                  </a:cubicBezTo>
                  <a:cubicBezTo>
                    <a:pt x="5118" y="2348"/>
                    <a:pt x="4812" y="2209"/>
                    <a:pt x="4720" y="2165"/>
                  </a:cubicBezTo>
                  <a:cubicBezTo>
                    <a:pt x="4680" y="2145"/>
                    <a:pt x="4367" y="2635"/>
                    <a:pt x="4353" y="2739"/>
                  </a:cubicBezTo>
                  <a:cubicBezTo>
                    <a:pt x="4348" y="2769"/>
                    <a:pt x="4338" y="2793"/>
                    <a:pt x="4329" y="2793"/>
                  </a:cubicBezTo>
                  <a:cubicBezTo>
                    <a:pt x="4320" y="2793"/>
                    <a:pt x="4146" y="2717"/>
                    <a:pt x="3942" y="2623"/>
                  </a:cubicBezTo>
                  <a:cubicBezTo>
                    <a:pt x="3737" y="2529"/>
                    <a:pt x="3558" y="2452"/>
                    <a:pt x="3543" y="2452"/>
                  </a:cubicBezTo>
                  <a:cubicBezTo>
                    <a:pt x="3513" y="2452"/>
                    <a:pt x="3264" y="2850"/>
                    <a:pt x="3089" y="3178"/>
                  </a:cubicBezTo>
                  <a:cubicBezTo>
                    <a:pt x="2977" y="3387"/>
                    <a:pt x="2975" y="3398"/>
                    <a:pt x="2994" y="3559"/>
                  </a:cubicBezTo>
                  <a:cubicBezTo>
                    <a:pt x="3005" y="3650"/>
                    <a:pt x="3046" y="3998"/>
                    <a:pt x="3086" y="4332"/>
                  </a:cubicBezTo>
                  <a:cubicBezTo>
                    <a:pt x="3212" y="5391"/>
                    <a:pt x="3214" y="5406"/>
                    <a:pt x="3161" y="5683"/>
                  </a:cubicBezTo>
                  <a:cubicBezTo>
                    <a:pt x="3136" y="5817"/>
                    <a:pt x="3101" y="6089"/>
                    <a:pt x="3084" y="6287"/>
                  </a:cubicBezTo>
                  <a:cubicBezTo>
                    <a:pt x="3068" y="6485"/>
                    <a:pt x="3052" y="6653"/>
                    <a:pt x="3050" y="6659"/>
                  </a:cubicBezTo>
                  <a:cubicBezTo>
                    <a:pt x="3047" y="6664"/>
                    <a:pt x="2998" y="6649"/>
                    <a:pt x="2940" y="6624"/>
                  </a:cubicBezTo>
                  <a:cubicBezTo>
                    <a:pt x="2836" y="6579"/>
                    <a:pt x="2834" y="6575"/>
                    <a:pt x="2820" y="6390"/>
                  </a:cubicBezTo>
                  <a:cubicBezTo>
                    <a:pt x="2813" y="6287"/>
                    <a:pt x="2796" y="6182"/>
                    <a:pt x="2783" y="6156"/>
                  </a:cubicBezTo>
                  <a:cubicBezTo>
                    <a:pt x="2750" y="6091"/>
                    <a:pt x="2505" y="6000"/>
                    <a:pt x="2482" y="6044"/>
                  </a:cubicBezTo>
                  <a:cubicBezTo>
                    <a:pt x="2472" y="6063"/>
                    <a:pt x="2402" y="6185"/>
                    <a:pt x="2327" y="6316"/>
                  </a:cubicBezTo>
                  <a:cubicBezTo>
                    <a:pt x="2237" y="6473"/>
                    <a:pt x="2189" y="6590"/>
                    <a:pt x="2186" y="6659"/>
                  </a:cubicBezTo>
                  <a:cubicBezTo>
                    <a:pt x="2184" y="6716"/>
                    <a:pt x="2162" y="6893"/>
                    <a:pt x="2139" y="7054"/>
                  </a:cubicBezTo>
                  <a:cubicBezTo>
                    <a:pt x="2101" y="7316"/>
                    <a:pt x="2099" y="7399"/>
                    <a:pt x="2123" y="7832"/>
                  </a:cubicBezTo>
                  <a:lnTo>
                    <a:pt x="2149" y="8316"/>
                  </a:lnTo>
                  <a:lnTo>
                    <a:pt x="2015" y="8547"/>
                  </a:lnTo>
                  <a:cubicBezTo>
                    <a:pt x="1942" y="8674"/>
                    <a:pt x="1688" y="9127"/>
                    <a:pt x="1450" y="9553"/>
                  </a:cubicBezTo>
                  <a:cubicBezTo>
                    <a:pt x="1212" y="9979"/>
                    <a:pt x="881" y="10569"/>
                    <a:pt x="713" y="10864"/>
                  </a:cubicBezTo>
                  <a:cubicBezTo>
                    <a:pt x="142" y="11875"/>
                    <a:pt x="0" y="12137"/>
                    <a:pt x="0" y="12191"/>
                  </a:cubicBezTo>
                  <a:cubicBezTo>
                    <a:pt x="0" y="12267"/>
                    <a:pt x="66" y="12364"/>
                    <a:pt x="120" y="12364"/>
                  </a:cubicBezTo>
                  <a:cubicBezTo>
                    <a:pt x="175" y="12364"/>
                    <a:pt x="180" y="12386"/>
                    <a:pt x="198" y="12725"/>
                  </a:cubicBezTo>
                  <a:cubicBezTo>
                    <a:pt x="212" y="12991"/>
                    <a:pt x="212" y="12992"/>
                    <a:pt x="127" y="13155"/>
                  </a:cubicBezTo>
                  <a:cubicBezTo>
                    <a:pt x="54" y="13292"/>
                    <a:pt x="45" y="13326"/>
                    <a:pt x="73" y="13366"/>
                  </a:cubicBezTo>
                  <a:cubicBezTo>
                    <a:pt x="102" y="13410"/>
                    <a:pt x="319" y="13523"/>
                    <a:pt x="654" y="13670"/>
                  </a:cubicBezTo>
                  <a:cubicBezTo>
                    <a:pt x="725" y="13700"/>
                    <a:pt x="857" y="13760"/>
                    <a:pt x="947" y="13802"/>
                  </a:cubicBezTo>
                  <a:cubicBezTo>
                    <a:pt x="1037" y="13843"/>
                    <a:pt x="1157" y="13896"/>
                    <a:pt x="1213" y="13921"/>
                  </a:cubicBezTo>
                  <a:lnTo>
                    <a:pt x="1316" y="13965"/>
                  </a:lnTo>
                  <a:lnTo>
                    <a:pt x="1225" y="14114"/>
                  </a:lnTo>
                  <a:cubicBezTo>
                    <a:pt x="1124" y="14283"/>
                    <a:pt x="1130" y="14369"/>
                    <a:pt x="1250" y="14421"/>
                  </a:cubicBezTo>
                  <a:cubicBezTo>
                    <a:pt x="1287" y="14437"/>
                    <a:pt x="1323" y="14464"/>
                    <a:pt x="1331" y="14482"/>
                  </a:cubicBezTo>
                  <a:cubicBezTo>
                    <a:pt x="1338" y="14500"/>
                    <a:pt x="1381" y="14530"/>
                    <a:pt x="1426" y="14550"/>
                  </a:cubicBezTo>
                  <a:lnTo>
                    <a:pt x="1508" y="14587"/>
                  </a:lnTo>
                  <a:lnTo>
                    <a:pt x="1515" y="14896"/>
                  </a:lnTo>
                  <a:cubicBezTo>
                    <a:pt x="1522" y="15193"/>
                    <a:pt x="1519" y="15211"/>
                    <a:pt x="1450" y="15337"/>
                  </a:cubicBezTo>
                  <a:cubicBezTo>
                    <a:pt x="1411" y="15410"/>
                    <a:pt x="1379" y="15494"/>
                    <a:pt x="1379" y="15525"/>
                  </a:cubicBezTo>
                  <a:cubicBezTo>
                    <a:pt x="1379" y="15564"/>
                    <a:pt x="1456" y="15617"/>
                    <a:pt x="1631" y="15698"/>
                  </a:cubicBezTo>
                  <a:cubicBezTo>
                    <a:pt x="2187" y="15956"/>
                    <a:pt x="2824" y="16246"/>
                    <a:pt x="2934" y="16293"/>
                  </a:cubicBezTo>
                  <a:cubicBezTo>
                    <a:pt x="3107" y="16367"/>
                    <a:pt x="4637" y="17065"/>
                    <a:pt x="5179" y="17317"/>
                  </a:cubicBezTo>
                  <a:cubicBezTo>
                    <a:pt x="5243" y="17347"/>
                    <a:pt x="5526" y="17476"/>
                    <a:pt x="5809" y="17603"/>
                  </a:cubicBezTo>
                  <a:cubicBezTo>
                    <a:pt x="6359" y="17851"/>
                    <a:pt x="6465" y="17899"/>
                    <a:pt x="6721" y="18019"/>
                  </a:cubicBezTo>
                  <a:cubicBezTo>
                    <a:pt x="6811" y="18061"/>
                    <a:pt x="7080" y="18183"/>
                    <a:pt x="7317" y="18290"/>
                  </a:cubicBezTo>
                  <a:cubicBezTo>
                    <a:pt x="7834" y="18522"/>
                    <a:pt x="8686" y="18912"/>
                    <a:pt x="8849" y="18990"/>
                  </a:cubicBezTo>
                  <a:cubicBezTo>
                    <a:pt x="8913" y="19021"/>
                    <a:pt x="9123" y="19116"/>
                    <a:pt x="9316" y="19203"/>
                  </a:cubicBezTo>
                  <a:cubicBezTo>
                    <a:pt x="9509" y="19289"/>
                    <a:pt x="9778" y="19409"/>
                    <a:pt x="9913" y="19471"/>
                  </a:cubicBezTo>
                  <a:cubicBezTo>
                    <a:pt x="10048" y="19533"/>
                    <a:pt x="10210" y="19607"/>
                    <a:pt x="10274" y="19634"/>
                  </a:cubicBezTo>
                  <a:cubicBezTo>
                    <a:pt x="10339" y="19662"/>
                    <a:pt x="10481" y="19728"/>
                    <a:pt x="10591" y="19780"/>
                  </a:cubicBezTo>
                  <a:cubicBezTo>
                    <a:pt x="10700" y="19833"/>
                    <a:pt x="10931" y="19938"/>
                    <a:pt x="11105" y="20015"/>
                  </a:cubicBezTo>
                  <a:cubicBezTo>
                    <a:pt x="11415" y="20153"/>
                    <a:pt x="11889" y="20368"/>
                    <a:pt x="12885" y="20826"/>
                  </a:cubicBezTo>
                  <a:cubicBezTo>
                    <a:pt x="13163" y="20954"/>
                    <a:pt x="13412" y="21060"/>
                    <a:pt x="13438" y="21060"/>
                  </a:cubicBezTo>
                  <a:cubicBezTo>
                    <a:pt x="13464" y="21060"/>
                    <a:pt x="13508" y="21014"/>
                    <a:pt x="13535" y="20957"/>
                  </a:cubicBezTo>
                  <a:cubicBezTo>
                    <a:pt x="13563" y="20901"/>
                    <a:pt x="13704" y="20649"/>
                    <a:pt x="13849" y="20397"/>
                  </a:cubicBezTo>
                  <a:cubicBezTo>
                    <a:pt x="13995" y="20145"/>
                    <a:pt x="14186" y="19804"/>
                    <a:pt x="14275" y="19638"/>
                  </a:cubicBezTo>
                  <a:cubicBezTo>
                    <a:pt x="14415" y="19374"/>
                    <a:pt x="14437" y="19346"/>
                    <a:pt x="14444" y="19423"/>
                  </a:cubicBezTo>
                  <a:cubicBezTo>
                    <a:pt x="14448" y="19474"/>
                    <a:pt x="14431" y="19545"/>
                    <a:pt x="14403" y="19594"/>
                  </a:cubicBezTo>
                  <a:cubicBezTo>
                    <a:pt x="14343" y="19697"/>
                    <a:pt x="14341" y="19754"/>
                    <a:pt x="14396" y="19802"/>
                  </a:cubicBezTo>
                  <a:cubicBezTo>
                    <a:pt x="14431" y="19833"/>
                    <a:pt x="14657" y="19941"/>
                    <a:pt x="15044" y="20110"/>
                  </a:cubicBezTo>
                  <a:cubicBezTo>
                    <a:pt x="15082" y="20127"/>
                    <a:pt x="15246" y="20200"/>
                    <a:pt x="15407" y="20273"/>
                  </a:cubicBezTo>
                  <a:cubicBezTo>
                    <a:pt x="15567" y="20347"/>
                    <a:pt x="16025" y="20556"/>
                    <a:pt x="16423" y="20738"/>
                  </a:cubicBezTo>
                  <a:cubicBezTo>
                    <a:pt x="16822" y="20920"/>
                    <a:pt x="17179" y="21083"/>
                    <a:pt x="17218" y="21100"/>
                  </a:cubicBezTo>
                  <a:cubicBezTo>
                    <a:pt x="17371" y="21166"/>
                    <a:pt x="18157" y="21526"/>
                    <a:pt x="18212" y="21554"/>
                  </a:cubicBezTo>
                  <a:cubicBezTo>
                    <a:pt x="18244" y="21571"/>
                    <a:pt x="18276" y="21586"/>
                    <a:pt x="18283" y="21588"/>
                  </a:cubicBezTo>
                  <a:cubicBezTo>
                    <a:pt x="18295" y="21591"/>
                    <a:pt x="18474" y="21282"/>
                    <a:pt x="18958" y="20418"/>
                  </a:cubicBezTo>
                  <a:cubicBezTo>
                    <a:pt x="19068" y="20221"/>
                    <a:pt x="19226" y="19938"/>
                    <a:pt x="19310" y="19789"/>
                  </a:cubicBezTo>
                  <a:cubicBezTo>
                    <a:pt x="19394" y="19641"/>
                    <a:pt x="19562" y="19342"/>
                    <a:pt x="19684" y="19124"/>
                  </a:cubicBezTo>
                  <a:cubicBezTo>
                    <a:pt x="19807" y="18906"/>
                    <a:pt x="19975" y="18608"/>
                    <a:pt x="20058" y="18461"/>
                  </a:cubicBezTo>
                  <a:cubicBezTo>
                    <a:pt x="20142" y="18314"/>
                    <a:pt x="20300" y="18032"/>
                    <a:pt x="20409" y="17835"/>
                  </a:cubicBezTo>
                  <a:cubicBezTo>
                    <a:pt x="20519" y="17638"/>
                    <a:pt x="20740" y="17244"/>
                    <a:pt x="20901" y="16961"/>
                  </a:cubicBezTo>
                  <a:cubicBezTo>
                    <a:pt x="21466" y="15964"/>
                    <a:pt x="21556" y="15791"/>
                    <a:pt x="21541" y="15727"/>
                  </a:cubicBezTo>
                  <a:cubicBezTo>
                    <a:pt x="21533" y="15694"/>
                    <a:pt x="21508" y="15667"/>
                    <a:pt x="21485" y="15667"/>
                  </a:cubicBezTo>
                  <a:cubicBezTo>
                    <a:pt x="21452" y="15667"/>
                    <a:pt x="21442" y="15622"/>
                    <a:pt x="21430" y="15434"/>
                  </a:cubicBezTo>
                  <a:cubicBezTo>
                    <a:pt x="21405" y="15050"/>
                    <a:pt x="21411" y="14924"/>
                    <a:pt x="21461" y="14821"/>
                  </a:cubicBezTo>
                  <a:cubicBezTo>
                    <a:pt x="21487" y="14768"/>
                    <a:pt x="21508" y="14709"/>
                    <a:pt x="21508" y="14689"/>
                  </a:cubicBezTo>
                  <a:cubicBezTo>
                    <a:pt x="21508" y="14670"/>
                    <a:pt x="21529" y="14623"/>
                    <a:pt x="21556" y="14584"/>
                  </a:cubicBezTo>
                  <a:cubicBezTo>
                    <a:pt x="21582" y="14545"/>
                    <a:pt x="21600" y="14480"/>
                    <a:pt x="21596" y="14439"/>
                  </a:cubicBezTo>
                  <a:cubicBezTo>
                    <a:pt x="21589" y="14367"/>
                    <a:pt x="21556" y="14344"/>
                    <a:pt x="21204" y="14183"/>
                  </a:cubicBezTo>
                  <a:cubicBezTo>
                    <a:pt x="20516" y="13869"/>
                    <a:pt x="20311" y="13773"/>
                    <a:pt x="20305" y="13762"/>
                  </a:cubicBezTo>
                  <a:cubicBezTo>
                    <a:pt x="20301" y="13755"/>
                    <a:pt x="20294" y="13560"/>
                    <a:pt x="20289" y="13328"/>
                  </a:cubicBezTo>
                  <a:lnTo>
                    <a:pt x="20280" y="12906"/>
                  </a:lnTo>
                  <a:lnTo>
                    <a:pt x="20382" y="12962"/>
                  </a:lnTo>
                  <a:cubicBezTo>
                    <a:pt x="20469" y="13010"/>
                    <a:pt x="20488" y="13012"/>
                    <a:pt x="20505" y="12967"/>
                  </a:cubicBezTo>
                  <a:cubicBezTo>
                    <a:pt x="20550" y="12855"/>
                    <a:pt x="20517" y="12767"/>
                    <a:pt x="20416" y="12726"/>
                  </a:cubicBezTo>
                  <a:cubicBezTo>
                    <a:pt x="20336" y="12694"/>
                    <a:pt x="20321" y="12675"/>
                    <a:pt x="20339" y="12629"/>
                  </a:cubicBezTo>
                  <a:cubicBezTo>
                    <a:pt x="20389" y="12501"/>
                    <a:pt x="20437" y="12148"/>
                    <a:pt x="20426" y="11986"/>
                  </a:cubicBezTo>
                  <a:cubicBezTo>
                    <a:pt x="20413" y="11808"/>
                    <a:pt x="20348" y="11680"/>
                    <a:pt x="20269" y="11680"/>
                  </a:cubicBezTo>
                  <a:cubicBezTo>
                    <a:pt x="20234" y="11680"/>
                    <a:pt x="20226" y="11633"/>
                    <a:pt x="20216" y="11348"/>
                  </a:cubicBezTo>
                  <a:cubicBezTo>
                    <a:pt x="20209" y="11165"/>
                    <a:pt x="20185" y="10537"/>
                    <a:pt x="20164" y="9952"/>
                  </a:cubicBezTo>
                  <a:cubicBezTo>
                    <a:pt x="20129" y="9011"/>
                    <a:pt x="20120" y="8817"/>
                    <a:pt x="20108" y="8709"/>
                  </a:cubicBezTo>
                  <a:cubicBezTo>
                    <a:pt x="20106" y="8694"/>
                    <a:pt x="20061" y="8663"/>
                    <a:pt x="20006" y="8640"/>
                  </a:cubicBezTo>
                  <a:cubicBezTo>
                    <a:pt x="19863" y="8578"/>
                    <a:pt x="19147" y="8255"/>
                    <a:pt x="18539" y="7976"/>
                  </a:cubicBezTo>
                  <a:cubicBezTo>
                    <a:pt x="17276" y="7397"/>
                    <a:pt x="17087" y="7312"/>
                    <a:pt x="17060" y="7312"/>
                  </a:cubicBezTo>
                  <a:cubicBezTo>
                    <a:pt x="17044" y="7312"/>
                    <a:pt x="16970" y="7422"/>
                    <a:pt x="16896" y="7557"/>
                  </a:cubicBezTo>
                  <a:cubicBezTo>
                    <a:pt x="16779" y="7770"/>
                    <a:pt x="16762" y="7821"/>
                    <a:pt x="16762" y="7957"/>
                  </a:cubicBezTo>
                  <a:cubicBezTo>
                    <a:pt x="16762" y="8093"/>
                    <a:pt x="16757" y="8109"/>
                    <a:pt x="16721" y="8080"/>
                  </a:cubicBezTo>
                  <a:cubicBezTo>
                    <a:pt x="16699" y="8061"/>
                    <a:pt x="16567" y="7998"/>
                    <a:pt x="16429" y="7940"/>
                  </a:cubicBezTo>
                  <a:cubicBezTo>
                    <a:pt x="16180" y="7834"/>
                    <a:pt x="16139" y="7788"/>
                    <a:pt x="16220" y="7706"/>
                  </a:cubicBezTo>
                  <a:cubicBezTo>
                    <a:pt x="16293" y="7631"/>
                    <a:pt x="16321" y="7382"/>
                    <a:pt x="16314" y="6855"/>
                  </a:cubicBezTo>
                  <a:cubicBezTo>
                    <a:pt x="16310" y="6585"/>
                    <a:pt x="16302" y="6363"/>
                    <a:pt x="16295" y="6363"/>
                  </a:cubicBezTo>
                  <a:cubicBezTo>
                    <a:pt x="16277" y="6363"/>
                    <a:pt x="16261" y="6116"/>
                    <a:pt x="16262" y="5854"/>
                  </a:cubicBezTo>
                  <a:cubicBezTo>
                    <a:pt x="16262" y="5731"/>
                    <a:pt x="16255" y="5663"/>
                    <a:pt x="16247" y="5703"/>
                  </a:cubicBezTo>
                  <a:cubicBezTo>
                    <a:pt x="16232" y="5771"/>
                    <a:pt x="16230" y="5770"/>
                    <a:pt x="16215" y="5692"/>
                  </a:cubicBezTo>
                  <a:cubicBezTo>
                    <a:pt x="16195" y="5591"/>
                    <a:pt x="16112" y="5414"/>
                    <a:pt x="16084" y="5414"/>
                  </a:cubicBezTo>
                  <a:cubicBezTo>
                    <a:pt x="16056" y="5414"/>
                    <a:pt x="15837" y="5772"/>
                    <a:pt x="15820" y="5847"/>
                  </a:cubicBezTo>
                  <a:cubicBezTo>
                    <a:pt x="15798" y="5939"/>
                    <a:pt x="15757" y="5919"/>
                    <a:pt x="15757" y="5817"/>
                  </a:cubicBezTo>
                  <a:cubicBezTo>
                    <a:pt x="15757" y="5718"/>
                    <a:pt x="15808" y="5626"/>
                    <a:pt x="15839" y="5670"/>
                  </a:cubicBezTo>
                  <a:cubicBezTo>
                    <a:pt x="15849" y="5686"/>
                    <a:pt x="15851" y="5679"/>
                    <a:pt x="15842" y="5654"/>
                  </a:cubicBezTo>
                  <a:cubicBezTo>
                    <a:pt x="15833" y="5629"/>
                    <a:pt x="15861" y="5531"/>
                    <a:pt x="15906" y="5436"/>
                  </a:cubicBezTo>
                  <a:cubicBezTo>
                    <a:pt x="16015" y="5205"/>
                    <a:pt x="16032" y="5069"/>
                    <a:pt x="15969" y="4905"/>
                  </a:cubicBezTo>
                  <a:cubicBezTo>
                    <a:pt x="15907" y="4742"/>
                    <a:pt x="15771" y="4542"/>
                    <a:pt x="15644" y="4426"/>
                  </a:cubicBezTo>
                  <a:cubicBezTo>
                    <a:pt x="15591" y="4377"/>
                    <a:pt x="15547" y="4320"/>
                    <a:pt x="15547" y="4301"/>
                  </a:cubicBezTo>
                  <a:cubicBezTo>
                    <a:pt x="15547" y="4282"/>
                    <a:pt x="15531" y="4277"/>
                    <a:pt x="15512" y="4288"/>
                  </a:cubicBezTo>
                  <a:cubicBezTo>
                    <a:pt x="15493" y="4300"/>
                    <a:pt x="15472" y="4294"/>
                    <a:pt x="15465" y="4276"/>
                  </a:cubicBezTo>
                  <a:cubicBezTo>
                    <a:pt x="15458" y="4257"/>
                    <a:pt x="15404" y="4230"/>
                    <a:pt x="15346" y="4215"/>
                  </a:cubicBezTo>
                  <a:cubicBezTo>
                    <a:pt x="15255" y="4193"/>
                    <a:pt x="15232" y="4202"/>
                    <a:pt x="15181" y="4279"/>
                  </a:cubicBezTo>
                  <a:cubicBezTo>
                    <a:pt x="15142" y="4339"/>
                    <a:pt x="15126" y="4398"/>
                    <a:pt x="15133" y="4455"/>
                  </a:cubicBezTo>
                  <a:cubicBezTo>
                    <a:pt x="15139" y="4508"/>
                    <a:pt x="15131" y="4541"/>
                    <a:pt x="15113" y="4541"/>
                  </a:cubicBezTo>
                  <a:cubicBezTo>
                    <a:pt x="15096" y="4541"/>
                    <a:pt x="15075" y="4574"/>
                    <a:pt x="15067" y="4616"/>
                  </a:cubicBezTo>
                  <a:cubicBezTo>
                    <a:pt x="15059" y="4658"/>
                    <a:pt x="15043" y="4692"/>
                    <a:pt x="15031" y="4692"/>
                  </a:cubicBezTo>
                  <a:cubicBezTo>
                    <a:pt x="15000" y="4692"/>
                    <a:pt x="15005" y="4583"/>
                    <a:pt x="15044" y="4408"/>
                  </a:cubicBezTo>
                  <a:cubicBezTo>
                    <a:pt x="15109" y="4113"/>
                    <a:pt x="15094" y="4028"/>
                    <a:pt x="14933" y="3756"/>
                  </a:cubicBezTo>
                  <a:cubicBezTo>
                    <a:pt x="14853" y="3620"/>
                    <a:pt x="14714" y="3413"/>
                    <a:pt x="14623" y="3294"/>
                  </a:cubicBezTo>
                  <a:cubicBezTo>
                    <a:pt x="14533" y="3176"/>
                    <a:pt x="14456" y="3066"/>
                    <a:pt x="14452" y="3050"/>
                  </a:cubicBezTo>
                  <a:cubicBezTo>
                    <a:pt x="14448" y="3034"/>
                    <a:pt x="14430" y="3021"/>
                    <a:pt x="14413" y="3021"/>
                  </a:cubicBezTo>
                  <a:cubicBezTo>
                    <a:pt x="14395" y="3021"/>
                    <a:pt x="14350" y="2978"/>
                    <a:pt x="14312" y="2926"/>
                  </a:cubicBezTo>
                  <a:cubicBezTo>
                    <a:pt x="14273" y="2874"/>
                    <a:pt x="14235" y="2831"/>
                    <a:pt x="14225" y="2831"/>
                  </a:cubicBezTo>
                  <a:cubicBezTo>
                    <a:pt x="14216" y="2831"/>
                    <a:pt x="14143" y="2781"/>
                    <a:pt x="14062" y="2718"/>
                  </a:cubicBezTo>
                  <a:cubicBezTo>
                    <a:pt x="13836" y="2543"/>
                    <a:pt x="13791" y="2538"/>
                    <a:pt x="13694" y="2676"/>
                  </a:cubicBezTo>
                  <a:cubicBezTo>
                    <a:pt x="13638" y="2757"/>
                    <a:pt x="13607" y="2837"/>
                    <a:pt x="13597" y="2935"/>
                  </a:cubicBezTo>
                  <a:cubicBezTo>
                    <a:pt x="13568" y="3234"/>
                    <a:pt x="13513" y="3468"/>
                    <a:pt x="13467" y="3488"/>
                  </a:cubicBezTo>
                  <a:cubicBezTo>
                    <a:pt x="13439" y="3500"/>
                    <a:pt x="13420" y="3546"/>
                    <a:pt x="13415" y="3615"/>
                  </a:cubicBezTo>
                  <a:cubicBezTo>
                    <a:pt x="13409" y="3701"/>
                    <a:pt x="13394" y="3727"/>
                    <a:pt x="13343" y="3736"/>
                  </a:cubicBezTo>
                  <a:cubicBezTo>
                    <a:pt x="13308" y="3743"/>
                    <a:pt x="13279" y="3736"/>
                    <a:pt x="13279" y="3722"/>
                  </a:cubicBezTo>
                  <a:cubicBezTo>
                    <a:pt x="13279" y="3664"/>
                    <a:pt x="13357" y="3265"/>
                    <a:pt x="13375" y="3227"/>
                  </a:cubicBezTo>
                  <a:cubicBezTo>
                    <a:pt x="13386" y="3204"/>
                    <a:pt x="13391" y="3177"/>
                    <a:pt x="13385" y="3168"/>
                  </a:cubicBezTo>
                  <a:cubicBezTo>
                    <a:pt x="13379" y="3159"/>
                    <a:pt x="13389" y="3084"/>
                    <a:pt x="13407" y="3001"/>
                  </a:cubicBezTo>
                  <a:cubicBezTo>
                    <a:pt x="13425" y="2919"/>
                    <a:pt x="13441" y="2770"/>
                    <a:pt x="13441" y="2670"/>
                  </a:cubicBezTo>
                  <a:cubicBezTo>
                    <a:pt x="13443" y="2336"/>
                    <a:pt x="13346" y="2271"/>
                    <a:pt x="12835" y="2267"/>
                  </a:cubicBezTo>
                  <a:cubicBezTo>
                    <a:pt x="12622" y="2265"/>
                    <a:pt x="12382" y="2300"/>
                    <a:pt x="12180" y="2363"/>
                  </a:cubicBezTo>
                  <a:cubicBezTo>
                    <a:pt x="12148" y="2373"/>
                    <a:pt x="12106" y="2385"/>
                    <a:pt x="12087" y="2390"/>
                  </a:cubicBezTo>
                  <a:cubicBezTo>
                    <a:pt x="12004" y="2413"/>
                    <a:pt x="11862" y="2504"/>
                    <a:pt x="11824" y="2558"/>
                  </a:cubicBezTo>
                  <a:cubicBezTo>
                    <a:pt x="11773" y="2630"/>
                    <a:pt x="11681" y="3115"/>
                    <a:pt x="11696" y="3236"/>
                  </a:cubicBezTo>
                  <a:cubicBezTo>
                    <a:pt x="11701" y="3285"/>
                    <a:pt x="11697" y="3325"/>
                    <a:pt x="11686" y="3325"/>
                  </a:cubicBezTo>
                  <a:cubicBezTo>
                    <a:pt x="11675" y="3325"/>
                    <a:pt x="11666" y="3284"/>
                    <a:pt x="11666" y="3233"/>
                  </a:cubicBezTo>
                  <a:cubicBezTo>
                    <a:pt x="11666" y="3081"/>
                    <a:pt x="11637" y="3077"/>
                    <a:pt x="11315" y="3195"/>
                  </a:cubicBezTo>
                  <a:cubicBezTo>
                    <a:pt x="11262" y="3214"/>
                    <a:pt x="11249" y="3192"/>
                    <a:pt x="11180" y="2971"/>
                  </a:cubicBezTo>
                  <a:cubicBezTo>
                    <a:pt x="11122" y="2784"/>
                    <a:pt x="11088" y="2719"/>
                    <a:pt x="11040" y="2699"/>
                  </a:cubicBezTo>
                  <a:cubicBezTo>
                    <a:pt x="10986" y="2677"/>
                    <a:pt x="10965" y="2695"/>
                    <a:pt x="10900" y="2819"/>
                  </a:cubicBezTo>
                  <a:cubicBezTo>
                    <a:pt x="10822" y="2966"/>
                    <a:pt x="10819" y="2996"/>
                    <a:pt x="10859" y="3256"/>
                  </a:cubicBezTo>
                  <a:cubicBezTo>
                    <a:pt x="10873" y="3345"/>
                    <a:pt x="10867" y="3350"/>
                    <a:pt x="10598" y="3439"/>
                  </a:cubicBezTo>
                  <a:cubicBezTo>
                    <a:pt x="10446" y="3489"/>
                    <a:pt x="10295" y="3533"/>
                    <a:pt x="10263" y="3536"/>
                  </a:cubicBezTo>
                  <a:cubicBezTo>
                    <a:pt x="10193" y="3543"/>
                    <a:pt x="10009" y="3590"/>
                    <a:pt x="9956" y="3614"/>
                  </a:cubicBezTo>
                  <a:cubicBezTo>
                    <a:pt x="9930" y="3625"/>
                    <a:pt x="9908" y="3592"/>
                    <a:pt x="9887" y="3507"/>
                  </a:cubicBezTo>
                  <a:cubicBezTo>
                    <a:pt x="9848" y="3352"/>
                    <a:pt x="9798" y="3286"/>
                    <a:pt x="9736" y="3310"/>
                  </a:cubicBezTo>
                  <a:cubicBezTo>
                    <a:pt x="9693" y="3327"/>
                    <a:pt x="9685" y="3296"/>
                    <a:pt x="9646" y="2994"/>
                  </a:cubicBezTo>
                  <a:cubicBezTo>
                    <a:pt x="9623" y="2811"/>
                    <a:pt x="9589" y="2616"/>
                    <a:pt x="9572" y="2560"/>
                  </a:cubicBezTo>
                  <a:cubicBezTo>
                    <a:pt x="9525" y="2413"/>
                    <a:pt x="9423" y="2367"/>
                    <a:pt x="9288" y="2433"/>
                  </a:cubicBezTo>
                  <a:lnTo>
                    <a:pt x="9177" y="2488"/>
                  </a:lnTo>
                  <a:lnTo>
                    <a:pt x="8510" y="1382"/>
                  </a:lnTo>
                  <a:cubicBezTo>
                    <a:pt x="8007" y="549"/>
                    <a:pt x="7839" y="245"/>
                    <a:pt x="7824" y="149"/>
                  </a:cubicBezTo>
                  <a:cubicBezTo>
                    <a:pt x="7813" y="78"/>
                    <a:pt x="7790" y="21"/>
                    <a:pt x="7773" y="21"/>
                  </a:cubicBezTo>
                  <a:cubicBezTo>
                    <a:pt x="7756" y="21"/>
                    <a:pt x="7728" y="12"/>
                    <a:pt x="7710" y="2"/>
                  </a:cubicBezTo>
                  <a:close/>
                  <a:moveTo>
                    <a:pt x="7775" y="629"/>
                  </a:moveTo>
                  <a:cubicBezTo>
                    <a:pt x="7800" y="629"/>
                    <a:pt x="8956" y="2531"/>
                    <a:pt x="8972" y="2600"/>
                  </a:cubicBezTo>
                  <a:cubicBezTo>
                    <a:pt x="8983" y="2646"/>
                    <a:pt x="8750" y="2805"/>
                    <a:pt x="8719" y="2773"/>
                  </a:cubicBezTo>
                  <a:cubicBezTo>
                    <a:pt x="8700" y="2754"/>
                    <a:pt x="8695" y="2760"/>
                    <a:pt x="8706" y="2787"/>
                  </a:cubicBezTo>
                  <a:cubicBezTo>
                    <a:pt x="8716" y="2814"/>
                    <a:pt x="8670" y="2884"/>
                    <a:pt x="8587" y="2969"/>
                  </a:cubicBezTo>
                  <a:cubicBezTo>
                    <a:pt x="8512" y="3046"/>
                    <a:pt x="8370" y="3210"/>
                    <a:pt x="8270" y="3332"/>
                  </a:cubicBezTo>
                  <a:cubicBezTo>
                    <a:pt x="8156" y="3473"/>
                    <a:pt x="8085" y="3538"/>
                    <a:pt x="8079" y="3507"/>
                  </a:cubicBezTo>
                  <a:cubicBezTo>
                    <a:pt x="8075" y="3480"/>
                    <a:pt x="8044" y="3312"/>
                    <a:pt x="8009" y="3132"/>
                  </a:cubicBezTo>
                  <a:cubicBezTo>
                    <a:pt x="7975" y="2953"/>
                    <a:pt x="7940" y="2739"/>
                    <a:pt x="7933" y="2658"/>
                  </a:cubicBezTo>
                  <a:cubicBezTo>
                    <a:pt x="7925" y="2576"/>
                    <a:pt x="7909" y="2479"/>
                    <a:pt x="7898" y="2442"/>
                  </a:cubicBezTo>
                  <a:cubicBezTo>
                    <a:pt x="7884" y="2400"/>
                    <a:pt x="7886" y="2375"/>
                    <a:pt x="7901" y="2375"/>
                  </a:cubicBezTo>
                  <a:cubicBezTo>
                    <a:pt x="7937" y="2375"/>
                    <a:pt x="7931" y="2234"/>
                    <a:pt x="7894" y="2198"/>
                  </a:cubicBezTo>
                  <a:cubicBezTo>
                    <a:pt x="7858" y="2163"/>
                    <a:pt x="7780" y="1693"/>
                    <a:pt x="7811" y="1693"/>
                  </a:cubicBezTo>
                  <a:cubicBezTo>
                    <a:pt x="7844" y="1693"/>
                    <a:pt x="7835" y="1572"/>
                    <a:pt x="7798" y="1526"/>
                  </a:cubicBezTo>
                  <a:cubicBezTo>
                    <a:pt x="7754" y="1471"/>
                    <a:pt x="7724" y="1275"/>
                    <a:pt x="7759" y="1275"/>
                  </a:cubicBezTo>
                  <a:cubicBezTo>
                    <a:pt x="7801" y="1275"/>
                    <a:pt x="7788" y="1166"/>
                    <a:pt x="7741" y="1125"/>
                  </a:cubicBezTo>
                  <a:cubicBezTo>
                    <a:pt x="7677" y="1070"/>
                    <a:pt x="7655" y="792"/>
                    <a:pt x="7706" y="700"/>
                  </a:cubicBezTo>
                  <a:cubicBezTo>
                    <a:pt x="7728" y="661"/>
                    <a:pt x="7758" y="629"/>
                    <a:pt x="7775" y="62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95114511-F41C-61C6-9B57-979076667C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3984" y="1954179"/>
            <a:ext cx="2635458" cy="2858234"/>
          </a:xfrm>
          <a:prstGeom prst="roundRect">
            <a:avLst>
              <a:gd name="adj" fmla="val 876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16" descr="A machine with a blue and white frame&#10;&#10;Description automatically generated with medium confidence">
            <a:extLst>
              <a:ext uri="{FF2B5EF4-FFF2-40B4-BE49-F238E27FC236}">
                <a16:creationId xmlns:a16="http://schemas.microsoft.com/office/drawing/2014/main" id="{D49CCB6B-7A56-DD69-C2BE-3F3FA7EE8A6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6282" y="4499325"/>
            <a:ext cx="3551371" cy="18714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4" name="Picture 23" descr="A blue and red grid with a white line in the center&#10;&#10;Description automatically generated with medium confidence">
            <a:extLst>
              <a:ext uri="{FF2B5EF4-FFF2-40B4-BE49-F238E27FC236}">
                <a16:creationId xmlns:a16="http://schemas.microsoft.com/office/drawing/2014/main" id="{E234ED1F-4DB4-B676-31D3-FDA8BEF0D11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8664" t="-4313" r="-23178" b="-16691"/>
          <a:stretch/>
        </p:blipFill>
        <p:spPr>
          <a:xfrm>
            <a:off x="9259175" y="2416702"/>
            <a:ext cx="2720882" cy="1939656"/>
          </a:xfrm>
          <a:prstGeom prst="roundRect">
            <a:avLst>
              <a:gd name="adj" fmla="val 1551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8" name="Arrow: Curved Left 17">
            <a:extLst>
              <a:ext uri="{FF2B5EF4-FFF2-40B4-BE49-F238E27FC236}">
                <a16:creationId xmlns:a16="http://schemas.microsoft.com/office/drawing/2014/main" id="{D353A09E-7A27-5BEB-0690-B105BF970EE0}"/>
              </a:ext>
            </a:extLst>
          </p:cNvPr>
          <p:cNvSpPr/>
          <p:nvPr/>
        </p:nvSpPr>
        <p:spPr>
          <a:xfrm>
            <a:off x="8371173" y="2458638"/>
            <a:ext cx="812800" cy="1802847"/>
          </a:xfrm>
          <a:prstGeom prst="curvedLeftArrow">
            <a:avLst>
              <a:gd name="adj1" fmla="val 25409"/>
              <a:gd name="adj2" fmla="val 57677"/>
              <a:gd name="adj3" fmla="val 29987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5" name="Arrow: Bent 24">
            <a:extLst>
              <a:ext uri="{FF2B5EF4-FFF2-40B4-BE49-F238E27FC236}">
                <a16:creationId xmlns:a16="http://schemas.microsoft.com/office/drawing/2014/main" id="{78EC3996-3ADE-8C6E-9358-6819072355F7}"/>
              </a:ext>
            </a:extLst>
          </p:cNvPr>
          <p:cNvSpPr/>
          <p:nvPr/>
        </p:nvSpPr>
        <p:spPr>
          <a:xfrm rot="10800000">
            <a:off x="5582372" y="5113723"/>
            <a:ext cx="1537247" cy="1356127"/>
          </a:xfrm>
          <a:prstGeom prst="bentArrow">
            <a:avLst>
              <a:gd name="adj1" fmla="val 23377"/>
              <a:gd name="adj2" fmla="val 21067"/>
              <a:gd name="adj3" fmla="val 25000"/>
              <a:gd name="adj4" fmla="val 43750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5" name="Picture 14" descr="A person standing next to a machine&#10;&#10;Description automatically generated">
            <a:extLst>
              <a:ext uri="{FF2B5EF4-FFF2-40B4-BE49-F238E27FC236}">
                <a16:creationId xmlns:a16="http://schemas.microsoft.com/office/drawing/2014/main" id="{057C3514-2553-6C45-5FB8-CFB66397766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888799" y="4429232"/>
            <a:ext cx="3509289" cy="2330467"/>
          </a:xfrm>
          <a:prstGeom prst="roundRect">
            <a:avLst>
              <a:gd name="adj" fmla="val 16667"/>
            </a:avLst>
          </a:prstGeom>
          <a:solidFill>
            <a:srgbClr val="F3E8CC"/>
          </a:solidFill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BA308310-FB1E-4705-A6B2-B4E07D598377" descr="IMG_7020.jpg">
            <a:extLst>
              <a:ext uri="{FF2B5EF4-FFF2-40B4-BE49-F238E27FC236}">
                <a16:creationId xmlns:a16="http://schemas.microsoft.com/office/drawing/2014/main" id="{51500207-1E94-BBE7-EC51-D4F4494F3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107" y="752263"/>
            <a:ext cx="4005030" cy="30037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Arrow: Bent 26">
            <a:extLst>
              <a:ext uri="{FF2B5EF4-FFF2-40B4-BE49-F238E27FC236}">
                <a16:creationId xmlns:a16="http://schemas.microsoft.com/office/drawing/2014/main" id="{2D6A9BC5-5419-E2FC-D94B-9D8A1CCAE26B}"/>
              </a:ext>
            </a:extLst>
          </p:cNvPr>
          <p:cNvSpPr/>
          <p:nvPr/>
        </p:nvSpPr>
        <p:spPr>
          <a:xfrm rot="5400000">
            <a:off x="5280475" y="-238751"/>
            <a:ext cx="1028963" cy="2890321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2C3BD7-2D9A-F4BA-08BF-77465D87DE8E}"/>
              </a:ext>
            </a:extLst>
          </p:cNvPr>
          <p:cNvSpPr txBox="1"/>
          <p:nvPr/>
        </p:nvSpPr>
        <p:spPr>
          <a:xfrm>
            <a:off x="2563292" y="8294"/>
            <a:ext cx="5981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Layer-0 Flight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TEST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58B3B0B-EF79-C0E6-93ED-5D0F12FB8362}"/>
              </a:ext>
            </a:extLst>
          </p:cNvPr>
          <p:cNvSpPr txBox="1"/>
          <p:nvPr/>
        </p:nvSpPr>
        <p:spPr>
          <a:xfrm>
            <a:off x="6782766" y="2045433"/>
            <a:ext cx="1267268" cy="307777"/>
          </a:xfrm>
          <a:prstGeom prst="rect">
            <a:avLst/>
          </a:prstGeom>
          <a:solidFill>
            <a:srgbClr val="E3F6FF"/>
          </a:solidFill>
          <a:effectLst>
            <a:softEdge rad="50800"/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METROLOGY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6F3CEB-DF1E-B58C-0B3A-E3B89E0F263B}"/>
              </a:ext>
            </a:extLst>
          </p:cNvPr>
          <p:cNvSpPr txBox="1"/>
          <p:nvPr/>
        </p:nvSpPr>
        <p:spPr>
          <a:xfrm>
            <a:off x="5523567" y="4360545"/>
            <a:ext cx="1079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CERN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60CD1E-2DCF-EF6E-A9EB-E6E8F99A280F}"/>
              </a:ext>
            </a:extLst>
          </p:cNvPr>
          <p:cNvSpPr txBox="1"/>
          <p:nvPr/>
        </p:nvSpPr>
        <p:spPr>
          <a:xfrm>
            <a:off x="11149410" y="4528687"/>
            <a:ext cx="739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TVT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BFD490-5787-ADD7-78E2-78F853E51502}"/>
              </a:ext>
            </a:extLst>
          </p:cNvPr>
          <p:cNvSpPr txBox="1"/>
          <p:nvPr/>
        </p:nvSpPr>
        <p:spPr>
          <a:xfrm>
            <a:off x="6563091" y="4769430"/>
            <a:ext cx="814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E383879-FDE3-AB5C-80E4-8239BE1544F5}"/>
              </a:ext>
            </a:extLst>
          </p:cNvPr>
          <p:cNvSpPr txBox="1"/>
          <p:nvPr/>
        </p:nvSpPr>
        <p:spPr>
          <a:xfrm>
            <a:off x="6633057" y="1627830"/>
            <a:ext cx="814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684474-C621-FB6D-25A6-9DD17A1F8D75}"/>
              </a:ext>
            </a:extLst>
          </p:cNvPr>
          <p:cNvSpPr txBox="1"/>
          <p:nvPr/>
        </p:nvSpPr>
        <p:spPr>
          <a:xfrm>
            <a:off x="8446375" y="2204554"/>
            <a:ext cx="813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Oct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E7437F-6925-8590-A392-53DF4898386C}"/>
              </a:ext>
            </a:extLst>
          </p:cNvPr>
          <p:cNvSpPr txBox="1"/>
          <p:nvPr/>
        </p:nvSpPr>
        <p:spPr>
          <a:xfrm>
            <a:off x="8545021" y="3048353"/>
            <a:ext cx="813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Nov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18A9A34-8953-3F79-5771-8296C447A563}"/>
              </a:ext>
            </a:extLst>
          </p:cNvPr>
          <p:cNvSpPr txBox="1"/>
          <p:nvPr/>
        </p:nvSpPr>
        <p:spPr>
          <a:xfrm>
            <a:off x="8545021" y="4079618"/>
            <a:ext cx="813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826E000-55BA-C97C-6B7D-72A1868BF66E}"/>
              </a:ext>
            </a:extLst>
          </p:cNvPr>
          <p:cNvSpPr txBox="1"/>
          <p:nvPr/>
        </p:nvSpPr>
        <p:spPr>
          <a:xfrm>
            <a:off x="5818745" y="5647701"/>
            <a:ext cx="814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Jan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3BF1A7-786D-B8F3-7D43-146B46E37400}"/>
              </a:ext>
            </a:extLst>
          </p:cNvPr>
          <p:cNvSpPr txBox="1"/>
          <p:nvPr/>
        </p:nvSpPr>
        <p:spPr>
          <a:xfrm>
            <a:off x="11287846" y="2458638"/>
            <a:ext cx="739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EMI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AE79D22-09D1-8D5B-FAB1-CB14B99A018B}"/>
              </a:ext>
            </a:extLst>
          </p:cNvPr>
          <p:cNvSpPr txBox="1"/>
          <p:nvPr/>
        </p:nvSpPr>
        <p:spPr>
          <a:xfrm>
            <a:off x="8407669" y="107721"/>
            <a:ext cx="739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VIB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FB255E-2BC0-21EA-61B0-3B3BE71623F7}"/>
              </a:ext>
            </a:extLst>
          </p:cNvPr>
          <p:cNvSpPr txBox="1"/>
          <p:nvPr/>
        </p:nvSpPr>
        <p:spPr>
          <a:xfrm>
            <a:off x="4022484" y="4347008"/>
            <a:ext cx="14211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CERN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LaM Display" panose="020F0502020204030204" pitchFamily="2" charset="0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4A1131-1D34-A538-910A-0101AB95F9ED}"/>
              </a:ext>
            </a:extLst>
          </p:cNvPr>
          <p:cNvSpPr txBox="1"/>
          <p:nvPr/>
        </p:nvSpPr>
        <p:spPr>
          <a:xfrm>
            <a:off x="2935418" y="691302"/>
            <a:ext cx="14017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kumimoji="0" sz="2400" b="1" i="0" u="none" strike="noStrike" cap="none" spc="0" normalizeH="0" baseline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ADLaM Display" panose="020F0502020204030204" pitchFamily="2" charset="0"/>
                <a:cs typeface="Calibri" panose="020F0502020204030204" pitchFamily="34" charset="0"/>
              </a:rPr>
              <a:t>CERN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222618-69D4-EB8E-AA30-902F7DC35F8C}"/>
              </a:ext>
            </a:extLst>
          </p:cNvPr>
          <p:cNvSpPr txBox="1"/>
          <p:nvPr/>
        </p:nvSpPr>
        <p:spPr>
          <a:xfrm>
            <a:off x="8265845" y="1774961"/>
            <a:ext cx="14211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96B24">
                    <a:lumMod val="60000"/>
                    <a:lumOff val="40000"/>
                  </a:srgbClr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ITALY 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196B24">
                  <a:lumMod val="60000"/>
                  <a:lumOff val="40000"/>
                </a:srgbClr>
              </a:solidFill>
              <a:effectLst/>
              <a:uLnTx/>
              <a:uFillTx/>
              <a:latin typeface="ADLaM Display" panose="020F0502020204030204" pitchFamily="2" charset="0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871686-6680-4E4D-E218-90FC66F983B8}"/>
              </a:ext>
            </a:extLst>
          </p:cNvPr>
          <p:cNvSpPr txBox="1"/>
          <p:nvPr/>
        </p:nvSpPr>
        <p:spPr>
          <a:xfrm>
            <a:off x="9183973" y="3988425"/>
            <a:ext cx="2543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196B24">
                    <a:lumMod val="60000"/>
                    <a:lumOff val="40000"/>
                  </a:srgbClr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96B24">
                    <a:lumMod val="60000"/>
                    <a:lumOff val="40000"/>
                  </a:srgbClr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ITALY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202439-0D6F-16EB-060F-5F9CD3DFBF31}"/>
              </a:ext>
            </a:extLst>
          </p:cNvPr>
          <p:cNvSpPr txBox="1"/>
          <p:nvPr/>
        </p:nvSpPr>
        <p:spPr>
          <a:xfrm>
            <a:off x="8271900" y="6307936"/>
            <a:ext cx="2925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196B24">
                    <a:lumMod val="60000"/>
                    <a:lumOff val="40000"/>
                  </a:srgbClr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96B24">
                    <a:lumMod val="60000"/>
                    <a:lumOff val="40000"/>
                  </a:srgbClr>
                </a:solidFill>
                <a:effectLst/>
                <a:uLnTx/>
                <a:uFillTx/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ITALY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7E6BD559-2219-A472-6CDC-8EAD48FC5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7390" y="6404476"/>
            <a:ext cx="9103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5EEDAA-54C7-164D-B6BD-C6715C852A2F}" type="slidenum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14130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9DA9-9E45-349A-A5E4-A8A30EE43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10B8B-6BFD-1B73-3F61-20D8F38F3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/>
              <a:t>after 3.5 years of very intense and successful activities we are almost ready:</a:t>
            </a:r>
          </a:p>
          <a:p>
            <a:pPr lvl="1"/>
            <a:r>
              <a:rPr lang="en-US" sz="3200" dirty="0"/>
              <a:t>mechanics, detector and electronics are completed</a:t>
            </a:r>
          </a:p>
          <a:p>
            <a:pPr lvl="1"/>
            <a:r>
              <a:rPr lang="en-US" sz="3200" dirty="0"/>
              <a:t>integration activities will start as soon as people is back from ASAPP</a:t>
            </a:r>
          </a:p>
          <a:p>
            <a:pPr lvl="1"/>
            <a:r>
              <a:rPr lang="en-US" sz="3200" dirty="0"/>
              <a:t>a full test campaign (metrology, vibration, thermo-vacuum, beam test) is planned in the Fall/Winter season 2025/2026</a:t>
            </a:r>
          </a:p>
          <a:p>
            <a:pPr lvl="1"/>
            <a:r>
              <a:rPr lang="en-US" sz="3200" dirty="0"/>
              <a:t>launch and installation in Spring 2026</a:t>
            </a:r>
          </a:p>
        </p:txBody>
      </p:sp>
    </p:spTree>
    <p:extLst>
      <p:ext uri="{BB962C8B-B14F-4D97-AF65-F5344CB8AC3E}">
        <p14:creationId xmlns:p14="http://schemas.microsoft.com/office/powerpoint/2010/main" val="41131566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EC9E2-7995-7092-6B08-F76DF5907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76DD7-11C1-00BA-5DAA-3910D1D9F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25431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G_2083.jpg">
            <a:extLst>
              <a:ext uri="{FF2B5EF4-FFF2-40B4-BE49-F238E27FC236}">
                <a16:creationId xmlns:a16="http://schemas.microsoft.com/office/drawing/2014/main" id="{ED7792C0-3785-AD44-391F-245C7D6C23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789" y="2162740"/>
            <a:ext cx="11824422" cy="349262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A09CD72-8024-1B3C-FBD3-A76527603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26" y="308113"/>
            <a:ext cx="10515600" cy="1325563"/>
          </a:xfrm>
        </p:spPr>
        <p:txBody>
          <a:bodyPr/>
          <a:lstStyle/>
          <a:p>
            <a:r>
              <a:rPr lang="en-US" dirty="0"/>
              <a:t>INFN/</a:t>
            </a:r>
            <a:r>
              <a:rPr lang="en-US" dirty="0" err="1"/>
              <a:t>UniPG</a:t>
            </a:r>
            <a:r>
              <a:rPr lang="en-US" dirty="0"/>
              <a:t> laboratory for space qual</a:t>
            </a:r>
            <a:br>
              <a:rPr lang="en-US" dirty="0"/>
            </a:br>
            <a:r>
              <a:rPr lang="en-US" dirty="0"/>
              <a:t>Terni, Italy</a:t>
            </a:r>
          </a:p>
        </p:txBody>
      </p:sp>
    </p:spTree>
    <p:extLst>
      <p:ext uri="{BB962C8B-B14F-4D97-AF65-F5344CB8AC3E}">
        <p14:creationId xmlns:p14="http://schemas.microsoft.com/office/powerpoint/2010/main" val="38489942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C492E-3598-E559-9E60-688F94F74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upload.wikimedia.org/wikipedia/commons/0/05/STS-91_PLB.jpg">
            <a:extLst>
              <a:ext uri="{FF2B5EF4-FFF2-40B4-BE49-F238E27FC236}">
                <a16:creationId xmlns:a16="http://schemas.microsoft.com/office/drawing/2014/main" id="{DD2404B3-4C46-BE35-4589-E38A08633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5950" y="0"/>
            <a:ext cx="477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28">
            <a:extLst>
              <a:ext uri="{FF2B5EF4-FFF2-40B4-BE49-F238E27FC236}">
                <a16:creationId xmlns:a16="http://schemas.microsoft.com/office/drawing/2014/main" id="{0ADAB9E6-0862-D470-2A1B-83A9FCC8E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02000"/>
            <a:ext cx="43053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TextBox 4">
            <a:extLst>
              <a:ext uri="{FF2B5EF4-FFF2-40B4-BE49-F238E27FC236}">
                <a16:creationId xmlns:a16="http://schemas.microsoft.com/office/drawing/2014/main" id="{32E5F91C-7E5F-B8C1-4A3C-EDAB8F988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713" y="6211888"/>
            <a:ext cx="30908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t>Final processing at KSC in SSPF for STS-91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037" name="TextBox 4">
            <a:extLst>
              <a:ext uri="{FF2B5EF4-FFF2-40B4-BE49-F238E27FC236}">
                <a16:creationId xmlns:a16="http://schemas.microsoft.com/office/drawing/2014/main" id="{905F2B33-73C4-856A-2903-5DF7E95EE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6645" y="23851"/>
            <a:ext cx="41116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t>View from Mir during STS-91 Mission</a:t>
            </a:r>
          </a:p>
        </p:txBody>
      </p:sp>
      <p:pic>
        <p:nvPicPr>
          <p:cNvPr id="44038" name="Picture 7">
            <a:extLst>
              <a:ext uri="{FF2B5EF4-FFF2-40B4-BE49-F238E27FC236}">
                <a16:creationId xmlns:a16="http://schemas.microsoft.com/office/drawing/2014/main" id="{37C022DD-8B15-B7CA-A9B6-6B1ADCA76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82800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Box 4">
            <a:extLst>
              <a:ext uri="{FF2B5EF4-FFF2-40B4-BE49-F238E27FC236}">
                <a16:creationId xmlns:a16="http://schemas.microsoft.com/office/drawing/2014/main" id="{EE13EDB1-B070-39D0-EF58-645233956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4" y="2349500"/>
            <a:ext cx="197802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itchFamily="34" charset="0"/>
              </a:rPr>
              <a:t>Assembly at KSC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itchFamily="34" charset="0"/>
            </a:endParaRPr>
          </a:p>
        </p:txBody>
      </p:sp>
      <p:pic>
        <p:nvPicPr>
          <p:cNvPr id="44040" name="Picture 2" descr="\\cern.ch\dfs\Users\c\cgargiul\Desktop\maurice_vergain\amslogo.jpg">
            <a:extLst>
              <a:ext uri="{FF2B5EF4-FFF2-40B4-BE49-F238E27FC236}">
                <a16:creationId xmlns:a16="http://schemas.microsoft.com/office/drawing/2014/main" id="{9F86B9EA-ABD5-65EC-40A6-4CB53F41F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260350"/>
            <a:ext cx="14478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094AD46D-45D2-A2A7-13CA-3D8D4C0498A0}"/>
              </a:ext>
            </a:extLst>
          </p:cNvPr>
          <p:cNvSpPr/>
          <p:nvPr/>
        </p:nvSpPr>
        <p:spPr>
          <a:xfrm>
            <a:off x="2484438" y="1557339"/>
            <a:ext cx="1495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AMS 01</a:t>
            </a:r>
          </a:p>
        </p:txBody>
      </p:sp>
      <p:sp>
        <p:nvSpPr>
          <p:cNvPr id="44042" name="Rettangolo 9">
            <a:extLst>
              <a:ext uri="{FF2B5EF4-FFF2-40B4-BE49-F238E27FC236}">
                <a16:creationId xmlns:a16="http://schemas.microsoft.com/office/drawing/2014/main" id="{4DFF141E-A201-B852-76E9-346956606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027" y="260350"/>
            <a:ext cx="1624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2-12 Jun 1998</a:t>
            </a:r>
            <a:endParaRPr kumimoji="0" lang="it-IT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30D09F4A-B075-9271-E952-3FB3D8CF5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2835" y="1"/>
            <a:ext cx="2327557" cy="292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\\cern.ch\dfs\Users\c\cgargiul\Desktop\maurice_vergain\photo17.jpeg">
            <a:extLst>
              <a:ext uri="{FF2B5EF4-FFF2-40B4-BE49-F238E27FC236}">
                <a16:creationId xmlns:a16="http://schemas.microsoft.com/office/drawing/2014/main" id="{530D714B-6C29-67A0-9848-A98E2D276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9261" y="3029182"/>
            <a:ext cx="2852739" cy="3828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8">
            <a:extLst>
              <a:ext uri="{FF2B5EF4-FFF2-40B4-BE49-F238E27FC236}">
                <a16:creationId xmlns:a16="http://schemas.microsoft.com/office/drawing/2014/main" id="{7D297466-9C7C-1F7A-3C9D-8F6F85109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1619" y="6467514"/>
            <a:ext cx="63695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710203-8743-478E-943D-6EC5D0DC91AC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FD3915-8442-7A75-BF6A-A2C977F74879}"/>
              </a:ext>
            </a:extLst>
          </p:cNvPr>
          <p:cNvSpPr txBox="1"/>
          <p:nvPr/>
        </p:nvSpPr>
        <p:spPr>
          <a:xfrm>
            <a:off x="4413121" y="6334780"/>
            <a:ext cx="49261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AMS-01 is the precursor experiment which flew on the shuttle Discovery on the STS-91 mission, from 2nd to 12th of June 1998.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5896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43BA9-447A-BF65-AFFE-FA26B94E1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6610" name="Picture 2" descr="MagnetSwitchScheme_600">
            <a:extLst>
              <a:ext uri="{FF2B5EF4-FFF2-40B4-BE49-F238E27FC236}">
                <a16:creationId xmlns:a16="http://schemas.microsoft.com/office/drawing/2014/main" id="{BF18F744-D11D-1074-FF3D-FC4E01FA3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1650" y="1799497"/>
            <a:ext cx="2743200" cy="401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6611" name="AutoShape 3">
            <a:extLst>
              <a:ext uri="{FF2B5EF4-FFF2-40B4-BE49-F238E27FC236}">
                <a16:creationId xmlns:a16="http://schemas.microsoft.com/office/drawing/2014/main" id="{509E1B38-701E-7C7C-38EC-F5AD68A08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6525" y="3046539"/>
            <a:ext cx="490538" cy="1249973"/>
          </a:xfrm>
          <a:prstGeom prst="roundRect">
            <a:avLst>
              <a:gd name="adj" fmla="val 16667"/>
            </a:avLst>
          </a:prstGeom>
          <a:solidFill>
            <a:srgbClr val="FBE71A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84397" tIns="42198" rIns="84397" bIns="42198" anchor="ctr"/>
          <a:lstStyle/>
          <a:p>
            <a:pPr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836612" name="AutoShape 4">
            <a:extLst>
              <a:ext uri="{FF2B5EF4-FFF2-40B4-BE49-F238E27FC236}">
                <a16:creationId xmlns:a16="http://schemas.microsoft.com/office/drawing/2014/main" id="{8F747B45-D605-B72B-2505-BDBDF17E9A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3728" y="3046539"/>
            <a:ext cx="492125" cy="1249973"/>
          </a:xfrm>
          <a:prstGeom prst="roundRect">
            <a:avLst>
              <a:gd name="adj" fmla="val 16667"/>
            </a:avLst>
          </a:prstGeom>
          <a:solidFill>
            <a:srgbClr val="FBE71A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84397" tIns="42198" rIns="84397" bIns="42198" anchor="ctr"/>
          <a:lstStyle/>
          <a:p>
            <a:pPr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836613" name="Line 14">
            <a:extLst>
              <a:ext uri="{FF2B5EF4-FFF2-40B4-BE49-F238E27FC236}">
                <a16:creationId xmlns:a16="http://schemas.microsoft.com/office/drawing/2014/main" id="{CED7BCD9-74A5-0130-1CFE-42C77D3A18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92541" y="5372101"/>
            <a:ext cx="1150937" cy="39272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36614" name="Picture 15" descr="Immagine2vvffffcf copia">
            <a:extLst>
              <a:ext uri="{FF2B5EF4-FFF2-40B4-BE49-F238E27FC236}">
                <a16:creationId xmlns:a16="http://schemas.microsoft.com/office/drawing/2014/main" id="{C4798C2E-3F58-BE73-C584-D6438C3AE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6" y="2420819"/>
            <a:ext cx="1222375" cy="842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6615" name="Picture 16" descr="Immagine1E">
            <a:extLst>
              <a:ext uri="{FF2B5EF4-FFF2-40B4-BE49-F238E27FC236}">
                <a16:creationId xmlns:a16="http://schemas.microsoft.com/office/drawing/2014/main" id="{62660F21-1219-F125-19E6-F70FBFAC4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8341" y="1107834"/>
            <a:ext cx="1608137" cy="125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6616" name="Picture 17" descr="Immagine2vvffffcf copia">
            <a:extLst>
              <a:ext uri="{FF2B5EF4-FFF2-40B4-BE49-F238E27FC236}">
                <a16:creationId xmlns:a16="http://schemas.microsoft.com/office/drawing/2014/main" id="{7DA8D74A-5318-B89A-AFAB-E5C9F59A8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4090" y="3285395"/>
            <a:ext cx="1222375" cy="842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6617" name="Picture 18" descr="Immagine2vvffffcf copia">
            <a:extLst>
              <a:ext uri="{FF2B5EF4-FFF2-40B4-BE49-F238E27FC236}">
                <a16:creationId xmlns:a16="http://schemas.microsoft.com/office/drawing/2014/main" id="{866C3B89-BFF0-FC83-4EA5-E5BEC9060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4090" y="4149973"/>
            <a:ext cx="1222375" cy="842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6618" name="Line 19">
            <a:extLst>
              <a:ext uri="{FF2B5EF4-FFF2-40B4-BE49-F238E27FC236}">
                <a16:creationId xmlns:a16="http://schemas.microsoft.com/office/drawing/2014/main" id="{EB53E6DB-FF6B-0EAF-615E-5611802DB354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9516" y="2228855"/>
            <a:ext cx="1296987" cy="81182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6619" name="Line 20">
            <a:extLst>
              <a:ext uri="{FF2B5EF4-FFF2-40B4-BE49-F238E27FC236}">
                <a16:creationId xmlns:a16="http://schemas.microsoft.com/office/drawing/2014/main" id="{841C9955-82EE-E094-D649-0AA295D98459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9516" y="3174023"/>
            <a:ext cx="1296987" cy="19929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6620" name="Line 21">
            <a:extLst>
              <a:ext uri="{FF2B5EF4-FFF2-40B4-BE49-F238E27FC236}">
                <a16:creationId xmlns:a16="http://schemas.microsoft.com/office/drawing/2014/main" id="{BB2D3E6F-D028-6A9F-8B2F-2700B182998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9516" y="3705958"/>
            <a:ext cx="1296987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6621" name="Line 22">
            <a:extLst>
              <a:ext uri="{FF2B5EF4-FFF2-40B4-BE49-F238E27FC236}">
                <a16:creationId xmlns:a16="http://schemas.microsoft.com/office/drawing/2014/main" id="{01FC57EC-00EA-5EFB-9231-EFF488D3F0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48077" y="4037138"/>
            <a:ext cx="1368425" cy="59934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6622" name="Line 23">
            <a:extLst>
              <a:ext uri="{FF2B5EF4-FFF2-40B4-BE49-F238E27FC236}">
                <a16:creationId xmlns:a16="http://schemas.microsoft.com/office/drawing/2014/main" id="{43B36D43-0036-830C-AA1E-8A3CEC1FF0C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9850" y="1418493"/>
            <a:ext cx="147638" cy="39272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oval" w="med" len="med"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algn="l" eaLnBrk="0" hangingPunct="0"/>
            <a:endParaRPr lang="en-US" sz="2585" b="1">
              <a:solidFill>
                <a:srgbClr val="FF0C0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36623" name="Picture 24" descr="plane_6">
            <a:extLst>
              <a:ext uri="{FF2B5EF4-FFF2-40B4-BE49-F238E27FC236}">
                <a16:creationId xmlns:a16="http://schemas.microsoft.com/office/drawing/2014/main" id="{23248FFF-B583-6712-D110-097DAF5A2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5562601"/>
            <a:ext cx="2393950" cy="1031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6625" name="Text Box 26">
            <a:extLst>
              <a:ext uri="{FF2B5EF4-FFF2-40B4-BE49-F238E27FC236}">
                <a16:creationId xmlns:a16="http://schemas.microsoft.com/office/drawing/2014/main" id="{BF55BEB0-01D3-91FA-9DD2-EF46B76E7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4083" y="680593"/>
            <a:ext cx="301889" cy="36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1</a:t>
            </a:r>
          </a:p>
        </p:txBody>
      </p:sp>
      <p:sp>
        <p:nvSpPr>
          <p:cNvPr id="836626" name="Text Box 27">
            <a:extLst>
              <a:ext uri="{FF2B5EF4-FFF2-40B4-BE49-F238E27FC236}">
                <a16:creationId xmlns:a16="http://schemas.microsoft.com/office/drawing/2014/main" id="{08768236-1953-2746-8F68-F761F93A9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5865" y="3431932"/>
            <a:ext cx="301889" cy="65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5</a:t>
            </a:r>
          </a:p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6</a:t>
            </a:r>
          </a:p>
        </p:txBody>
      </p:sp>
      <p:sp>
        <p:nvSpPr>
          <p:cNvPr id="836627" name="Text Box 28">
            <a:extLst>
              <a:ext uri="{FF2B5EF4-FFF2-40B4-BE49-F238E27FC236}">
                <a16:creationId xmlns:a16="http://schemas.microsoft.com/office/drawing/2014/main" id="{94DCCF6E-FD09-C335-F0B5-2140EDAF1F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9665" y="2552701"/>
            <a:ext cx="301889" cy="65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3</a:t>
            </a:r>
          </a:p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4</a:t>
            </a:r>
          </a:p>
        </p:txBody>
      </p:sp>
      <p:sp>
        <p:nvSpPr>
          <p:cNvPr id="836628" name="Text Box 29">
            <a:extLst>
              <a:ext uri="{FF2B5EF4-FFF2-40B4-BE49-F238E27FC236}">
                <a16:creationId xmlns:a16="http://schemas.microsoft.com/office/drawing/2014/main" id="{5A398A16-D725-C2EA-EDA9-3AB4534CE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8239" y="4355124"/>
            <a:ext cx="301889" cy="65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7</a:t>
            </a:r>
          </a:p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8</a:t>
            </a:r>
          </a:p>
        </p:txBody>
      </p:sp>
      <p:sp>
        <p:nvSpPr>
          <p:cNvPr id="836629" name="Text Box 30">
            <a:extLst>
              <a:ext uri="{FF2B5EF4-FFF2-40B4-BE49-F238E27FC236}">
                <a16:creationId xmlns:a16="http://schemas.microsoft.com/office/drawing/2014/main" id="{3320A07A-04D5-1FD0-77E6-A92FB89DB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5226" y="5190395"/>
            <a:ext cx="301889" cy="36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9</a:t>
            </a:r>
          </a:p>
        </p:txBody>
      </p:sp>
      <p:sp>
        <p:nvSpPr>
          <p:cNvPr id="836630" name="Text Box 32">
            <a:extLst>
              <a:ext uri="{FF2B5EF4-FFF2-40B4-BE49-F238E27FC236}">
                <a16:creationId xmlns:a16="http://schemas.microsoft.com/office/drawing/2014/main" id="{F45D5F09-156B-DE91-2141-254D18105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6489" y="1233856"/>
            <a:ext cx="301889" cy="36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846">
                <a:solidFill>
                  <a:srgbClr val="CC0000"/>
                </a:solidFill>
                <a:cs typeface="Arial" charset="0"/>
              </a:rPr>
              <a:t>2</a:t>
            </a:r>
          </a:p>
        </p:txBody>
      </p:sp>
      <p:sp>
        <p:nvSpPr>
          <p:cNvPr id="836639" name="Text Box 11">
            <a:extLst>
              <a:ext uri="{FF2B5EF4-FFF2-40B4-BE49-F238E27FC236}">
                <a16:creationId xmlns:a16="http://schemas.microsoft.com/office/drawing/2014/main" id="{33B6F687-1888-C00F-94E8-5CD3B9BDA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9909" y="4589586"/>
            <a:ext cx="685007" cy="31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397" tIns="42198" rIns="84397" bIns="42198">
            <a:spAutoFit/>
          </a:bodyPr>
          <a:lstStyle>
            <a:lvl1pPr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C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1477">
                <a:solidFill>
                  <a:srgbClr val="FFFFFF"/>
                </a:solidFill>
                <a:cs typeface="Arial" charset="0"/>
              </a:rPr>
              <a:t>ECAL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BB4A42D-CD6F-D412-EFED-DFD9EB86B9D2}"/>
              </a:ext>
            </a:extLst>
          </p:cNvPr>
          <p:cNvSpPr/>
          <p:nvPr/>
        </p:nvSpPr>
        <p:spPr>
          <a:xfrm>
            <a:off x="3314692" y="764780"/>
            <a:ext cx="1822981" cy="747501"/>
          </a:xfrm>
          <a:prstGeom prst="ellipse">
            <a:avLst/>
          </a:prstGeom>
          <a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22041"/>
            <a:endParaRPr lang="en-US" sz="1662">
              <a:solidFill>
                <a:srgbClr val="FFFFFF"/>
              </a:solidFill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50CEC9A3-0411-AD2E-9656-1CD50267CFEB}"/>
              </a:ext>
            </a:extLst>
          </p:cNvPr>
          <p:cNvSpPr txBox="1">
            <a:spLocks/>
          </p:cNvSpPr>
          <p:nvPr/>
        </p:nvSpPr>
        <p:spPr bwMode="auto">
          <a:xfrm>
            <a:off x="4432284" y="114150"/>
            <a:ext cx="6921515" cy="871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algn="ctr" defTabSz="844083">
              <a:spcBef>
                <a:spcPct val="0"/>
              </a:spcBef>
              <a:defRPr/>
            </a:pPr>
            <a:r>
              <a:rPr lang="en-US" sz="4000" kern="0" dirty="0">
                <a:latin typeface="+mj-lt"/>
                <a:ea typeface="+mj-ea"/>
                <a:cs typeface="Comic Sans MS"/>
              </a:rPr>
              <a:t>The layout of the AMS-02 Tracker</a:t>
            </a:r>
            <a:endParaRPr lang="en-US" sz="4000" kern="0" baseline="30000" dirty="0">
              <a:latin typeface="+mj-lt"/>
              <a:ea typeface="+mj-ea"/>
              <a:cs typeface="Comic Sans M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1003AA-A9B6-F4B3-2A26-4A3186591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Picture 19">
            <a:extLst>
              <a:ext uri="{FF2B5EF4-FFF2-40B4-BE49-F238E27FC236}">
                <a16:creationId xmlns:a16="http://schemas.microsoft.com/office/drawing/2014/main" id="{5796448F-DE37-33B4-74C7-25EFD28DB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338" y="1509286"/>
            <a:ext cx="3482955" cy="4255538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8CF99A-941B-E304-8268-D6BDDB110041}"/>
              </a:ext>
            </a:extLst>
          </p:cNvPr>
          <p:cNvSpPr txBox="1"/>
          <p:nvPr/>
        </p:nvSpPr>
        <p:spPr>
          <a:xfrm>
            <a:off x="5819775" y="6078416"/>
            <a:ext cx="4070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L0: 8 m</a:t>
            </a:r>
            <a:r>
              <a:rPr lang="en-US" sz="2800" baseline="30000" dirty="0"/>
              <a:t>2</a:t>
            </a:r>
            <a:r>
              <a:rPr lang="en-US" sz="2800" dirty="0"/>
              <a:t> of silicon detector</a:t>
            </a:r>
          </a:p>
        </p:txBody>
      </p:sp>
      <p:sp>
        <p:nvSpPr>
          <p:cNvPr id="5" name="Line 109">
            <a:extLst>
              <a:ext uri="{FF2B5EF4-FFF2-40B4-BE49-F238E27FC236}">
                <a16:creationId xmlns:a16="http://schemas.microsoft.com/office/drawing/2014/main" id="{9BACD71B-A2D7-6DD6-21B1-A1D966AC6B96}"/>
              </a:ext>
            </a:extLst>
          </p:cNvPr>
          <p:cNvSpPr/>
          <p:nvPr/>
        </p:nvSpPr>
        <p:spPr>
          <a:xfrm rot="5400000" flipH="1">
            <a:off x="5709971" y="662136"/>
            <a:ext cx="2083" cy="2298992"/>
          </a:xfrm>
          <a:prstGeom prst="line">
            <a:avLst/>
          </a:prstGeom>
          <a:noFill/>
          <a:ln w="63500" cap="flat">
            <a:solidFill>
              <a:srgbClr val="00B0F0"/>
            </a:solidFill>
            <a:prstDash val="solid"/>
            <a:round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pPr defTabSz="342506">
              <a:defRPr>
                <a:latin typeface="Gill Sans MT"/>
                <a:ea typeface="Gill Sans MT"/>
                <a:cs typeface="Gill Sans MT"/>
                <a:sym typeface="Gill Sans MT"/>
              </a:defRPr>
            </a:pPr>
            <a:endParaRPr sz="949" kern="0" dirty="0">
              <a:latin typeface="Gill Sans MT"/>
              <a:ea typeface="Gill Sans MT"/>
              <a:cs typeface="Gill Sans MT"/>
              <a:sym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61339216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9CC3463-9268-4450-B108-42182FE49BE9}"/>
              </a:ext>
            </a:extLst>
          </p:cNvPr>
          <p:cNvGrpSpPr>
            <a:grpSpLocks noChangeAspect="1"/>
          </p:cNvGrpSpPr>
          <p:nvPr/>
        </p:nvGrpSpPr>
        <p:grpSpPr>
          <a:xfrm>
            <a:off x="1359539" y="2851069"/>
            <a:ext cx="6209516" cy="4006931"/>
            <a:chOff x="800985" y="826574"/>
            <a:chExt cx="7526289" cy="4856630"/>
          </a:xfrm>
        </p:grpSpPr>
        <p:pic>
          <p:nvPicPr>
            <p:cNvPr id="10" name="Picture 9" descr="A picture containing toy, LEGO&#10;&#10;Description automatically generated">
              <a:extLst>
                <a:ext uri="{FF2B5EF4-FFF2-40B4-BE49-F238E27FC236}">
                  <a16:creationId xmlns:a16="http://schemas.microsoft.com/office/drawing/2014/main" id="{0DF0B9FA-9580-47AE-B59B-B4C5D370E1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0985" y="980315"/>
              <a:ext cx="7526289" cy="4702889"/>
            </a:xfrm>
            <a:prstGeom prst="rect">
              <a:avLst/>
            </a:prstGeom>
          </p:spPr>
        </p:pic>
        <p:pic>
          <p:nvPicPr>
            <p:cNvPr id="11" name="Picture 10" descr="Logo&#10;&#10;Description automatically generated">
              <a:extLst>
                <a:ext uri="{FF2B5EF4-FFF2-40B4-BE49-F238E27FC236}">
                  <a16:creationId xmlns:a16="http://schemas.microsoft.com/office/drawing/2014/main" id="{A8CBD145-9D6B-47AE-9345-F65D3684D0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0137" y="1292869"/>
              <a:ext cx="5682914" cy="2241262"/>
            </a:xfrm>
            <a:prstGeom prst="rect">
              <a:avLst/>
            </a:prstGeom>
          </p:spPr>
        </p:pic>
        <p:pic>
          <p:nvPicPr>
            <p:cNvPr id="12" name="Picture 11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B9390DE5-F84C-4E30-BD1F-7ADA15B039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90716" y="826574"/>
              <a:ext cx="5592335" cy="2707558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0A0B636-35A7-4CEF-96BA-EA119BEEEF97}"/>
              </a:ext>
            </a:extLst>
          </p:cNvPr>
          <p:cNvSpPr txBox="1"/>
          <p:nvPr/>
        </p:nvSpPr>
        <p:spPr>
          <a:xfrm>
            <a:off x="3128826" y="1879306"/>
            <a:ext cx="2639935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 Tracker Layer 0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805396-02DD-49F0-8BC9-D223FF5B0B67}"/>
              </a:ext>
            </a:extLst>
          </p:cNvPr>
          <p:cNvSpPr txBox="1"/>
          <p:nvPr/>
        </p:nvSpPr>
        <p:spPr>
          <a:xfrm>
            <a:off x="2277962" y="2775401"/>
            <a:ext cx="1175601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Layer 1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BC92CE7-A9F9-45A0-BDFD-8AD31C40096A}"/>
              </a:ext>
            </a:extLst>
          </p:cNvPr>
          <p:cNvCxnSpPr>
            <a:cxnSpLocks/>
          </p:cNvCxnSpPr>
          <p:nvPr/>
        </p:nvCxnSpPr>
        <p:spPr>
          <a:xfrm>
            <a:off x="4470400" y="2424223"/>
            <a:ext cx="0" cy="1078504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380100-BEC9-43D8-825B-A0265435AB73}"/>
              </a:ext>
            </a:extLst>
          </p:cNvPr>
          <p:cNvCxnSpPr>
            <a:cxnSpLocks/>
          </p:cNvCxnSpPr>
          <p:nvPr/>
        </p:nvCxnSpPr>
        <p:spPr>
          <a:xfrm>
            <a:off x="2964180" y="3272523"/>
            <a:ext cx="1506220" cy="879962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289EC36-5F9B-4F73-ABC1-444F2A3A710C}"/>
              </a:ext>
            </a:extLst>
          </p:cNvPr>
          <p:cNvCxnSpPr>
            <a:cxnSpLocks/>
          </p:cNvCxnSpPr>
          <p:nvPr/>
        </p:nvCxnSpPr>
        <p:spPr>
          <a:xfrm flipV="1">
            <a:off x="942203" y="6131636"/>
            <a:ext cx="175405" cy="46208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F6E5B03-89F7-4873-834D-D41AFE69416B}"/>
              </a:ext>
            </a:extLst>
          </p:cNvPr>
          <p:cNvCxnSpPr>
            <a:cxnSpLocks/>
          </p:cNvCxnSpPr>
          <p:nvPr/>
        </p:nvCxnSpPr>
        <p:spPr>
          <a:xfrm flipV="1">
            <a:off x="943298" y="5984004"/>
            <a:ext cx="0" cy="60971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95D75DF-1A9C-4E0C-BE91-705FAB53E0F7}"/>
              </a:ext>
            </a:extLst>
          </p:cNvPr>
          <p:cNvCxnSpPr>
            <a:cxnSpLocks/>
          </p:cNvCxnSpPr>
          <p:nvPr/>
        </p:nvCxnSpPr>
        <p:spPr>
          <a:xfrm flipH="1" flipV="1">
            <a:off x="514112" y="6584946"/>
            <a:ext cx="429186" cy="877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A093967-FC11-49D1-AB65-3A111BA98705}"/>
              </a:ext>
            </a:extLst>
          </p:cNvPr>
          <p:cNvSpPr txBox="1"/>
          <p:nvPr/>
        </p:nvSpPr>
        <p:spPr>
          <a:xfrm>
            <a:off x="98815" y="6421572"/>
            <a:ext cx="597831" cy="366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99F977-3BE0-425B-BB65-F69085AB6A32}"/>
              </a:ext>
            </a:extLst>
          </p:cNvPr>
          <p:cNvSpPr txBox="1"/>
          <p:nvPr/>
        </p:nvSpPr>
        <p:spPr>
          <a:xfrm>
            <a:off x="519777" y="5800914"/>
            <a:ext cx="597831" cy="366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C068A10-25D1-4121-B944-8964E0846278}"/>
              </a:ext>
            </a:extLst>
          </p:cNvPr>
          <p:cNvSpPr txBox="1"/>
          <p:nvPr/>
        </p:nvSpPr>
        <p:spPr>
          <a:xfrm>
            <a:off x="937199" y="6042573"/>
            <a:ext cx="597831" cy="366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</a:t>
            </a: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981DF2DD-0682-57BD-002D-8163EDC88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120199" cy="1325563"/>
          </a:xfrm>
        </p:spPr>
        <p:txBody>
          <a:bodyPr/>
          <a:lstStyle/>
          <a:p>
            <a:r>
              <a:rPr lang="en-US" dirty="0"/>
              <a:t>A tracking layer to be added to the existing ones</a:t>
            </a:r>
          </a:p>
        </p:txBody>
      </p:sp>
      <p:pic>
        <p:nvPicPr>
          <p:cNvPr id="16" name="Picture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C3793CC3-DA10-4A02-AE23-60D0C9E682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1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37"/>
          <a:stretch/>
        </p:blipFill>
        <p:spPr>
          <a:xfrm>
            <a:off x="7278197" y="1459172"/>
            <a:ext cx="4590880" cy="4300867"/>
          </a:xfrm>
          <a:prstGeom prst="rect">
            <a:avLst/>
          </a:prstGeom>
        </p:spPr>
      </p:pic>
      <p:sp>
        <p:nvSpPr>
          <p:cNvPr id="71" name="Line 109">
            <a:extLst>
              <a:ext uri="{FF2B5EF4-FFF2-40B4-BE49-F238E27FC236}">
                <a16:creationId xmlns:a16="http://schemas.microsoft.com/office/drawing/2014/main" id="{DEB794E4-6A55-447D-B784-5DAF6A1A7996}"/>
              </a:ext>
            </a:extLst>
          </p:cNvPr>
          <p:cNvSpPr/>
          <p:nvPr/>
        </p:nvSpPr>
        <p:spPr>
          <a:xfrm rot="5400000">
            <a:off x="9625255" y="2401129"/>
            <a:ext cx="1" cy="1180610"/>
          </a:xfrm>
          <a:prstGeom prst="line">
            <a:avLst/>
          </a:prstGeom>
          <a:noFill/>
          <a:ln w="38100" cap="flat">
            <a:solidFill>
              <a:srgbClr val="FF6600"/>
            </a:solidFill>
            <a:prstDash val="solid"/>
            <a:round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pPr marL="0" marR="0" lvl="0" indent="0" algn="l" defTabSz="3425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Gill Sans MT"/>
                <a:ea typeface="Gill Sans MT"/>
                <a:cs typeface="Gill Sans MT"/>
                <a:sym typeface="Gill Sans MT"/>
              </a:defRPr>
            </a:pPr>
            <a:endParaRPr kumimoji="0" sz="949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Gill Sans MT"/>
              <a:cs typeface="Gill Sans MT"/>
              <a:sym typeface="Gill Sans MT"/>
            </a:endParaRPr>
          </a:p>
        </p:txBody>
      </p:sp>
      <p:sp>
        <p:nvSpPr>
          <p:cNvPr id="72" name="Line 110">
            <a:extLst>
              <a:ext uri="{FF2B5EF4-FFF2-40B4-BE49-F238E27FC236}">
                <a16:creationId xmlns:a16="http://schemas.microsoft.com/office/drawing/2014/main" id="{1BB83939-49A4-4C0F-B9DB-5FC5F7EE26F4}"/>
              </a:ext>
            </a:extLst>
          </p:cNvPr>
          <p:cNvSpPr/>
          <p:nvPr/>
        </p:nvSpPr>
        <p:spPr>
          <a:xfrm rot="5400000">
            <a:off x="9610988" y="2727395"/>
            <a:ext cx="1" cy="1098708"/>
          </a:xfrm>
          <a:prstGeom prst="line">
            <a:avLst/>
          </a:prstGeom>
          <a:noFill/>
          <a:ln w="38100" cap="flat">
            <a:solidFill>
              <a:srgbClr val="FF6600"/>
            </a:solidFill>
            <a:prstDash val="solid"/>
            <a:round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pPr marL="0" marR="0" lvl="0" indent="0" algn="l" defTabSz="3425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Gill Sans MT"/>
                <a:ea typeface="Gill Sans MT"/>
                <a:cs typeface="Gill Sans MT"/>
                <a:sym typeface="Gill Sans MT"/>
              </a:defRPr>
            </a:pPr>
            <a:endParaRPr kumimoji="0" sz="949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Gill Sans MT"/>
              <a:cs typeface="Gill Sans MT"/>
              <a:sym typeface="Gill Sans MT"/>
            </a:endParaRPr>
          </a:p>
        </p:txBody>
      </p:sp>
      <p:sp>
        <p:nvSpPr>
          <p:cNvPr id="73" name="Line 113">
            <a:extLst>
              <a:ext uri="{FF2B5EF4-FFF2-40B4-BE49-F238E27FC236}">
                <a16:creationId xmlns:a16="http://schemas.microsoft.com/office/drawing/2014/main" id="{3B37CEAF-7725-4545-9101-6A9572FB0583}"/>
              </a:ext>
            </a:extLst>
          </p:cNvPr>
          <p:cNvSpPr/>
          <p:nvPr/>
        </p:nvSpPr>
        <p:spPr>
          <a:xfrm rot="5400000" flipH="1">
            <a:off x="9618978" y="4461194"/>
            <a:ext cx="0" cy="887386"/>
          </a:xfrm>
          <a:prstGeom prst="line">
            <a:avLst/>
          </a:prstGeom>
          <a:noFill/>
          <a:ln w="63500" cap="flat">
            <a:solidFill>
              <a:srgbClr val="FF0000"/>
            </a:solidFill>
            <a:prstDash val="solid"/>
            <a:round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pPr marL="0" marR="0" lvl="0" indent="0" algn="l" defTabSz="3425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Gill Sans MT"/>
                <a:ea typeface="Gill Sans MT"/>
                <a:cs typeface="Gill Sans MT"/>
                <a:sym typeface="Gill Sans MT"/>
              </a:defRPr>
            </a:pPr>
            <a:endParaRPr kumimoji="0" sz="949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Gill Sans MT"/>
              <a:cs typeface="Gill Sans MT"/>
              <a:sym typeface="Gill Sans MT"/>
            </a:endParaRPr>
          </a:p>
        </p:txBody>
      </p:sp>
      <p:sp>
        <p:nvSpPr>
          <p:cNvPr id="74" name="Line 113">
            <a:extLst>
              <a:ext uri="{FF2B5EF4-FFF2-40B4-BE49-F238E27FC236}">
                <a16:creationId xmlns:a16="http://schemas.microsoft.com/office/drawing/2014/main" id="{7AD5237A-A2CC-4655-9603-9D3F362CE015}"/>
              </a:ext>
            </a:extLst>
          </p:cNvPr>
          <p:cNvSpPr/>
          <p:nvPr/>
        </p:nvSpPr>
        <p:spPr>
          <a:xfrm rot="5400000" flipH="1">
            <a:off x="9580947" y="1528754"/>
            <a:ext cx="431" cy="1092425"/>
          </a:xfrm>
          <a:prstGeom prst="line">
            <a:avLst/>
          </a:prstGeom>
          <a:noFill/>
          <a:ln w="63500" cap="flat">
            <a:solidFill>
              <a:srgbClr val="FF0000"/>
            </a:solidFill>
            <a:prstDash val="solid"/>
            <a:round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pPr marL="0" marR="0" lvl="0" indent="0" algn="l" defTabSz="3425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Gill Sans MT"/>
                <a:ea typeface="Gill Sans MT"/>
                <a:cs typeface="Gill Sans MT"/>
                <a:sym typeface="Gill Sans MT"/>
              </a:defRPr>
            </a:pPr>
            <a:endParaRPr kumimoji="0" sz="949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Gill Sans MT"/>
              <a:cs typeface="Gill Sans MT"/>
              <a:sym typeface="Gill Sans MT"/>
            </a:endParaRPr>
          </a:p>
        </p:txBody>
      </p:sp>
      <p:sp>
        <p:nvSpPr>
          <p:cNvPr id="75" name="Line 110">
            <a:extLst>
              <a:ext uri="{FF2B5EF4-FFF2-40B4-BE49-F238E27FC236}">
                <a16:creationId xmlns:a16="http://schemas.microsoft.com/office/drawing/2014/main" id="{C666EB62-A118-4E39-B063-78B942B6334F}"/>
              </a:ext>
            </a:extLst>
          </p:cNvPr>
          <p:cNvSpPr/>
          <p:nvPr/>
        </p:nvSpPr>
        <p:spPr>
          <a:xfrm rot="5400000">
            <a:off x="9610988" y="2791941"/>
            <a:ext cx="1" cy="1098708"/>
          </a:xfrm>
          <a:prstGeom prst="line">
            <a:avLst/>
          </a:prstGeom>
          <a:noFill/>
          <a:ln w="38100" cap="flat">
            <a:solidFill>
              <a:srgbClr val="FF6600"/>
            </a:solidFill>
            <a:prstDash val="solid"/>
            <a:round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pPr marL="0" marR="0" lvl="0" indent="0" algn="l" defTabSz="3425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Gill Sans MT"/>
                <a:ea typeface="Gill Sans MT"/>
                <a:cs typeface="Gill Sans MT"/>
                <a:sym typeface="Gill Sans MT"/>
              </a:defRPr>
            </a:pPr>
            <a:endParaRPr kumimoji="0" sz="949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Gill Sans MT"/>
              <a:cs typeface="Gill Sans MT"/>
              <a:sym typeface="Gill Sans MT"/>
            </a:endParaRPr>
          </a:p>
        </p:txBody>
      </p:sp>
      <p:sp>
        <p:nvSpPr>
          <p:cNvPr id="76" name="Line 110">
            <a:extLst>
              <a:ext uri="{FF2B5EF4-FFF2-40B4-BE49-F238E27FC236}">
                <a16:creationId xmlns:a16="http://schemas.microsoft.com/office/drawing/2014/main" id="{AB332E2E-9F22-4BB4-BDC9-F13AFC41228F}"/>
              </a:ext>
            </a:extLst>
          </p:cNvPr>
          <p:cNvSpPr/>
          <p:nvPr/>
        </p:nvSpPr>
        <p:spPr>
          <a:xfrm rot="5400000">
            <a:off x="9615495" y="2967568"/>
            <a:ext cx="1" cy="1098708"/>
          </a:xfrm>
          <a:prstGeom prst="line">
            <a:avLst/>
          </a:prstGeom>
          <a:noFill/>
          <a:ln w="38100" cap="flat">
            <a:solidFill>
              <a:srgbClr val="FF6600"/>
            </a:solidFill>
            <a:prstDash val="solid"/>
            <a:round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pPr marL="0" marR="0" lvl="0" indent="0" algn="l" defTabSz="3425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Gill Sans MT"/>
                <a:ea typeface="Gill Sans MT"/>
                <a:cs typeface="Gill Sans MT"/>
                <a:sym typeface="Gill Sans MT"/>
              </a:defRPr>
            </a:pPr>
            <a:endParaRPr kumimoji="0" sz="949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Gill Sans MT"/>
              <a:cs typeface="Gill Sans MT"/>
              <a:sym typeface="Gill Sans MT"/>
            </a:endParaRPr>
          </a:p>
        </p:txBody>
      </p:sp>
      <p:sp>
        <p:nvSpPr>
          <p:cNvPr id="77" name="Line 110">
            <a:extLst>
              <a:ext uri="{FF2B5EF4-FFF2-40B4-BE49-F238E27FC236}">
                <a16:creationId xmlns:a16="http://schemas.microsoft.com/office/drawing/2014/main" id="{DBD12C51-1196-48AA-830B-1D9FD4CC3CDE}"/>
              </a:ext>
            </a:extLst>
          </p:cNvPr>
          <p:cNvSpPr/>
          <p:nvPr/>
        </p:nvSpPr>
        <p:spPr>
          <a:xfrm rot="5400000">
            <a:off x="9615495" y="3032115"/>
            <a:ext cx="1" cy="1098708"/>
          </a:xfrm>
          <a:prstGeom prst="line">
            <a:avLst/>
          </a:prstGeom>
          <a:noFill/>
          <a:ln w="38100" cap="flat">
            <a:solidFill>
              <a:srgbClr val="FF6600"/>
            </a:solidFill>
            <a:prstDash val="solid"/>
            <a:round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pPr marL="0" marR="0" lvl="0" indent="0" algn="l" defTabSz="3425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Gill Sans MT"/>
                <a:ea typeface="Gill Sans MT"/>
                <a:cs typeface="Gill Sans MT"/>
                <a:sym typeface="Gill Sans MT"/>
              </a:defRPr>
            </a:pPr>
            <a:endParaRPr kumimoji="0" sz="949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Gill Sans MT"/>
              <a:cs typeface="Gill Sans MT"/>
              <a:sym typeface="Gill Sans MT"/>
            </a:endParaRPr>
          </a:p>
        </p:txBody>
      </p:sp>
      <p:sp>
        <p:nvSpPr>
          <p:cNvPr id="78" name="Line 110">
            <a:extLst>
              <a:ext uri="{FF2B5EF4-FFF2-40B4-BE49-F238E27FC236}">
                <a16:creationId xmlns:a16="http://schemas.microsoft.com/office/drawing/2014/main" id="{21DA83C6-982C-4668-A757-6BE9310D28E9}"/>
              </a:ext>
            </a:extLst>
          </p:cNvPr>
          <p:cNvSpPr/>
          <p:nvPr/>
        </p:nvSpPr>
        <p:spPr>
          <a:xfrm rot="5400000">
            <a:off x="9615494" y="3267258"/>
            <a:ext cx="1" cy="1098708"/>
          </a:xfrm>
          <a:prstGeom prst="line">
            <a:avLst/>
          </a:prstGeom>
          <a:noFill/>
          <a:ln w="38100" cap="flat">
            <a:solidFill>
              <a:srgbClr val="FF6600"/>
            </a:solidFill>
            <a:prstDash val="solid"/>
            <a:round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pPr marL="0" marR="0" lvl="0" indent="0" algn="l" defTabSz="3425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Gill Sans MT"/>
                <a:ea typeface="Gill Sans MT"/>
                <a:cs typeface="Gill Sans MT"/>
                <a:sym typeface="Gill Sans MT"/>
              </a:defRPr>
            </a:pPr>
            <a:endParaRPr kumimoji="0" sz="949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Gill Sans MT"/>
              <a:cs typeface="Gill Sans MT"/>
              <a:sym typeface="Gill Sans MT"/>
            </a:endParaRPr>
          </a:p>
        </p:txBody>
      </p:sp>
      <p:sp>
        <p:nvSpPr>
          <p:cNvPr id="79" name="Line 110">
            <a:extLst>
              <a:ext uri="{FF2B5EF4-FFF2-40B4-BE49-F238E27FC236}">
                <a16:creationId xmlns:a16="http://schemas.microsoft.com/office/drawing/2014/main" id="{ACF7E8E3-9F06-4716-874A-D05ACA33CFD9}"/>
              </a:ext>
            </a:extLst>
          </p:cNvPr>
          <p:cNvSpPr/>
          <p:nvPr/>
        </p:nvSpPr>
        <p:spPr>
          <a:xfrm rot="5400000">
            <a:off x="9615494" y="3331804"/>
            <a:ext cx="1" cy="1098708"/>
          </a:xfrm>
          <a:prstGeom prst="line">
            <a:avLst/>
          </a:prstGeom>
          <a:noFill/>
          <a:ln w="38100" cap="flat">
            <a:solidFill>
              <a:srgbClr val="FF6600"/>
            </a:solidFill>
            <a:prstDash val="solid"/>
            <a:round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pPr marL="0" marR="0" lvl="0" indent="0" algn="l" defTabSz="3425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Gill Sans MT"/>
                <a:ea typeface="Gill Sans MT"/>
                <a:cs typeface="Gill Sans MT"/>
                <a:sym typeface="Gill Sans MT"/>
              </a:defRPr>
            </a:pPr>
            <a:endParaRPr kumimoji="0" sz="949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Gill Sans MT"/>
              <a:cs typeface="Gill Sans MT"/>
              <a:sym typeface="Gill Sans M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1D9A394-E7ED-EC50-2D62-3230678FA41B}"/>
              </a:ext>
            </a:extLst>
          </p:cNvPr>
          <p:cNvGrpSpPr/>
          <p:nvPr/>
        </p:nvGrpSpPr>
        <p:grpSpPr>
          <a:xfrm>
            <a:off x="7999684" y="1518426"/>
            <a:ext cx="2768956" cy="369332"/>
            <a:chOff x="7999684" y="1123007"/>
            <a:chExt cx="2768956" cy="369332"/>
          </a:xfrm>
        </p:grpSpPr>
        <p:sp>
          <p:nvSpPr>
            <p:cNvPr id="80" name="Line 109">
              <a:extLst>
                <a:ext uri="{FF2B5EF4-FFF2-40B4-BE49-F238E27FC236}">
                  <a16:creationId xmlns:a16="http://schemas.microsoft.com/office/drawing/2014/main" id="{C627D559-11A8-4B33-AC51-A1F1977CD6B8}"/>
                </a:ext>
              </a:extLst>
            </p:cNvPr>
            <p:cNvSpPr/>
            <p:nvPr/>
          </p:nvSpPr>
          <p:spPr>
            <a:xfrm rot="5400000" flipH="1">
              <a:off x="9618102" y="327531"/>
              <a:ext cx="2083" cy="2298992"/>
            </a:xfrm>
            <a:prstGeom prst="line">
              <a:avLst/>
            </a:prstGeom>
            <a:noFill/>
            <a:ln w="63500" cap="flat">
              <a:solidFill>
                <a:srgbClr val="00B0F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algn="l" defTabSz="3425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latin typeface="Gill Sans MT"/>
                  <a:ea typeface="Gill Sans MT"/>
                  <a:cs typeface="Gill Sans MT"/>
                  <a:sym typeface="Gill Sans MT"/>
                </a:defRPr>
              </a:pPr>
              <a:endParaRPr kumimoji="0" sz="949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Gill Sans MT"/>
                <a:cs typeface="Gill Sans MT"/>
                <a:sym typeface="Gill Sans MT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DD7A8C8-7FB9-44DE-87AA-172D210372A6}"/>
                </a:ext>
              </a:extLst>
            </p:cNvPr>
            <p:cNvSpPr txBox="1"/>
            <p:nvPr/>
          </p:nvSpPr>
          <p:spPr>
            <a:xfrm>
              <a:off x="7999684" y="1123007"/>
              <a:ext cx="117560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New L0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0C54107E-7774-4563-8F4F-89BDA72BAE8D}"/>
              </a:ext>
            </a:extLst>
          </p:cNvPr>
          <p:cNvSpPr txBox="1"/>
          <p:nvPr/>
        </p:nvSpPr>
        <p:spPr>
          <a:xfrm>
            <a:off x="8620040" y="1896664"/>
            <a:ext cx="6167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L1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BC85964-2D59-42EA-9BCD-4DF8AE65ED59}"/>
              </a:ext>
            </a:extLst>
          </p:cNvPr>
          <p:cNvSpPr txBox="1"/>
          <p:nvPr/>
        </p:nvSpPr>
        <p:spPr>
          <a:xfrm>
            <a:off x="8612661" y="2791482"/>
            <a:ext cx="6167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A76D25E-3A00-45B3-B8EC-3848AEB6088B}"/>
              </a:ext>
            </a:extLst>
          </p:cNvPr>
          <p:cNvSpPr txBox="1"/>
          <p:nvPr/>
        </p:nvSpPr>
        <p:spPr>
          <a:xfrm>
            <a:off x="8461007" y="3154964"/>
            <a:ext cx="6167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L3/4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39FFA73-9472-4991-9934-D1EAEC092D90}"/>
              </a:ext>
            </a:extLst>
          </p:cNvPr>
          <p:cNvSpPr txBox="1"/>
          <p:nvPr/>
        </p:nvSpPr>
        <p:spPr>
          <a:xfrm>
            <a:off x="8440812" y="3402960"/>
            <a:ext cx="6167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L5/6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7DBF306-C7DD-41B4-BB46-F457AC0C4AB2}"/>
              </a:ext>
            </a:extLst>
          </p:cNvPr>
          <p:cNvSpPr txBox="1"/>
          <p:nvPr/>
        </p:nvSpPr>
        <p:spPr>
          <a:xfrm>
            <a:off x="8461007" y="3692548"/>
            <a:ext cx="6167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L7/8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6E97362-6D87-4856-84DC-ACE5F6842FC3}"/>
              </a:ext>
            </a:extLst>
          </p:cNvPr>
          <p:cNvSpPr txBox="1"/>
          <p:nvPr/>
        </p:nvSpPr>
        <p:spPr>
          <a:xfrm>
            <a:off x="8612661" y="4709284"/>
            <a:ext cx="6167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L9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 flipH="1">
            <a:off x="9034941" y="1279026"/>
            <a:ext cx="1299168" cy="44935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8854780" y="1279026"/>
            <a:ext cx="2103619" cy="4493585"/>
          </a:xfrm>
          <a:prstGeom prst="line">
            <a:avLst/>
          </a:prstGeom>
          <a:ln w="1905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288112" y="5844554"/>
            <a:ext cx="3774345" cy="830997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softEdge rad="0"/>
          </a:effec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Increase of the detector acceptance by 300%</a:t>
            </a:r>
          </a:p>
        </p:txBody>
      </p:sp>
      <p:pic>
        <p:nvPicPr>
          <p:cNvPr id="2" name="Picture 2" descr="CERN - Wikipedia">
            <a:extLst>
              <a:ext uri="{FF2B5EF4-FFF2-40B4-BE49-F238E27FC236}">
                <a16:creationId xmlns:a16="http://schemas.microsoft.com/office/drawing/2014/main" id="{C1BD9A9B-4E35-D0A0-8EDC-5BA6AAEDC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58" y="2954735"/>
            <a:ext cx="626733" cy="626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C6599A-0263-8479-B371-FB086FD0F28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6541" y="2311180"/>
            <a:ext cx="908271" cy="603304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91FC0431-C634-28FF-90D8-468116107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88" y="2300578"/>
            <a:ext cx="864921" cy="60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8AAAA82D-EEBF-3A79-487D-5E2E49ED2F3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224" y="2958327"/>
            <a:ext cx="911587" cy="60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8">
            <a:extLst>
              <a:ext uri="{FF2B5EF4-FFF2-40B4-BE49-F238E27FC236}">
                <a16:creationId xmlns:a16="http://schemas.microsoft.com/office/drawing/2014/main" id="{388D3E9A-37BA-4215-BDF1-D3DB851EA767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552" y="3613050"/>
            <a:ext cx="865325" cy="57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586485A-1B06-3E37-5790-3CDF629A3E5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6203" y="3650247"/>
            <a:ext cx="917677" cy="550606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36290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in a room&#10;&#10;Description automatically generated with low confidence">
            <a:extLst>
              <a:ext uri="{FF2B5EF4-FFF2-40B4-BE49-F238E27FC236}">
                <a16:creationId xmlns:a16="http://schemas.microsoft.com/office/drawing/2014/main" id="{B9F19F21-7A73-BBC2-6738-02EC9A98F3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1078" y="1690639"/>
            <a:ext cx="5521784" cy="4141338"/>
          </a:xfrm>
          <a:prstGeom prst="rect">
            <a:avLst/>
          </a:prstGeom>
        </p:spPr>
      </p:pic>
      <p:pic>
        <p:nvPicPr>
          <p:cNvPr id="5" name="Picture 4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1C8D5B40-37C3-6AD8-0848-8A6F30A899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731" y="1690640"/>
            <a:ext cx="5521786" cy="414133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7EDDE28-F5F4-5F87-B134-65ADF1CA3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 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1015BA-5594-FF91-BF49-8C2FBF51D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98D7-02A6-2A4A-B235-F0CE41C7BFC4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75FE77-D398-0B20-3155-4AE07308E11C}"/>
              </a:ext>
            </a:extLst>
          </p:cNvPr>
          <p:cNvSpPr txBox="1"/>
          <p:nvPr/>
        </p:nvSpPr>
        <p:spPr>
          <a:xfrm>
            <a:off x="4491990" y="6171684"/>
            <a:ext cx="3467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AMS-02 integration activities, 2010</a:t>
            </a:r>
          </a:p>
        </p:txBody>
      </p:sp>
    </p:spTree>
    <p:extLst>
      <p:ext uri="{BB962C8B-B14F-4D97-AF65-F5344CB8AC3E}">
        <p14:creationId xmlns:p14="http://schemas.microsoft.com/office/powerpoint/2010/main" val="2346422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0BB127A-7369-1A20-F843-9009E46074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75548">
            <a:off x="3302124" y="622031"/>
            <a:ext cx="3890287" cy="189431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9E583D4-10A1-50E1-C7C7-1A73649E13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ACF06F-F848-BABE-0295-221CE38C74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72960" y="1151530"/>
            <a:ext cx="6858000" cy="45549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CA27FE-6BDD-F266-1DCE-F6999025BBA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48368">
            <a:off x="2694154" y="936526"/>
            <a:ext cx="1624596" cy="3654655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CC08EB7-FE0F-E620-7D12-5845E99B824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48368">
            <a:off x="8249879" y="448763"/>
            <a:ext cx="1170807" cy="36494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76D02D-E634-7219-C1AF-04532B9366C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1824" y="2915719"/>
            <a:ext cx="3631479" cy="2433498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22DD78D8-3E81-245C-A4D8-7632D3E98B4E}"/>
              </a:ext>
            </a:extLst>
          </p:cNvPr>
          <p:cNvGrpSpPr/>
          <p:nvPr/>
        </p:nvGrpSpPr>
        <p:grpSpPr>
          <a:xfrm>
            <a:off x="3508375" y="645241"/>
            <a:ext cx="3783237" cy="1813149"/>
            <a:chOff x="3623290" y="580034"/>
            <a:chExt cx="3877717" cy="187028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CE30FC6-E420-C90D-DF6B-F69704BE41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442446">
              <a:off x="3650413" y="1538827"/>
              <a:ext cx="3850594" cy="911492"/>
            </a:xfrm>
            <a:prstGeom prst="rect">
              <a:avLst/>
            </a:prstGeom>
            <a:effectLst>
              <a:softEdge rad="101600"/>
            </a:effectLst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FC04578-7AFA-60E8-C815-C7D23DEAA6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442446">
              <a:off x="3623290" y="580034"/>
              <a:ext cx="3747903" cy="1656731"/>
            </a:xfrm>
            <a:prstGeom prst="rect">
              <a:avLst/>
            </a:prstGeom>
            <a:effectLst>
              <a:softEdge rad="0"/>
            </a:effectLst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8C7F12E-D654-B4DE-8C4C-3E5E72219E8A}"/>
              </a:ext>
            </a:extLst>
          </p:cNvPr>
          <p:cNvSpPr txBox="1"/>
          <p:nvPr/>
        </p:nvSpPr>
        <p:spPr>
          <a:xfrm>
            <a:off x="200066" y="109182"/>
            <a:ext cx="3593020" cy="1631216"/>
          </a:xfrm>
          <a:prstGeom prst="rect">
            <a:avLst/>
          </a:prstGeom>
          <a:noFill/>
          <a:effectLst>
            <a:outerShdw blurRad="50800" dist="38100" algn="l" rotWithShape="0">
              <a:schemeClr val="accent4">
                <a:lumMod val="40000"/>
                <a:lumOff val="6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AMS-02 L0</a:t>
            </a:r>
            <a:r>
              <a:rPr lang="en-US" sz="3200" b="0" dirty="0">
                <a:solidFill>
                  <a:prstClr val="white"/>
                </a:solidFill>
              </a:rPr>
              <a:t> upgrade ... in 1 slide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520DCE-D30A-E5B9-8B7D-0F4A71185595}"/>
              </a:ext>
            </a:extLst>
          </p:cNvPr>
          <p:cNvGrpSpPr/>
          <p:nvPr/>
        </p:nvGrpSpPr>
        <p:grpSpPr>
          <a:xfrm>
            <a:off x="3030256" y="363816"/>
            <a:ext cx="5536850" cy="1969068"/>
            <a:chOff x="3215036" y="335241"/>
            <a:chExt cx="5506610" cy="1969068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E6DC863-5BEE-D3E3-40D0-6F899CB5AB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538498">
              <a:off x="3215036" y="335241"/>
              <a:ext cx="4240536" cy="1632367"/>
            </a:xfrm>
            <a:prstGeom prst="rect">
              <a:avLst/>
            </a:prstGeom>
            <a:effectLst>
              <a:softEdge rad="12700"/>
            </a:effec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FA129D4-6DB8-38B6-BD25-09900C7B4B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538498">
              <a:off x="3463930" y="1436328"/>
              <a:ext cx="5257716" cy="867981"/>
            </a:xfrm>
            <a:prstGeom prst="rect">
              <a:avLst/>
            </a:prstGeom>
            <a:effectLst>
              <a:softEdge rad="139700"/>
            </a:effectLst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8A9DE5E-3855-1276-A30A-6DF15F03FC36}"/>
              </a:ext>
            </a:extLst>
          </p:cNvPr>
          <p:cNvSpPr txBox="1"/>
          <p:nvPr/>
        </p:nvSpPr>
        <p:spPr>
          <a:xfrm>
            <a:off x="-204717" y="6348708"/>
            <a:ext cx="1926857" cy="400110"/>
          </a:xfrm>
          <a:prstGeom prst="rect">
            <a:avLst/>
          </a:prstGeom>
          <a:noFill/>
          <a:effectLst>
            <a:outerShdw blurRad="50800" dist="38100" algn="l" rotWithShape="0">
              <a:schemeClr val="accent4">
                <a:lumMod val="40000"/>
                <a:lumOff val="6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C. Gargiulo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46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0BB127A-7369-1A20-F843-9009E46074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75548">
            <a:off x="3302124" y="622031"/>
            <a:ext cx="3890287" cy="189431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9E583D4-10A1-50E1-C7C7-1A73649E13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ACF06F-F848-BABE-0295-221CE38C74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72960" y="1151530"/>
            <a:ext cx="6858000" cy="45549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CA27FE-6BDD-F266-1DCE-F6999025BBA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48368">
            <a:off x="2694154" y="936526"/>
            <a:ext cx="1624596" cy="3654655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CC08EB7-FE0F-E620-7D12-5845E99B824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48368">
            <a:off x="8249879" y="448763"/>
            <a:ext cx="1170807" cy="36494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76D02D-E634-7219-C1AF-04532B9366C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1824" y="2915719"/>
            <a:ext cx="3631479" cy="2433498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22DD78D8-3E81-245C-A4D8-7632D3E98B4E}"/>
              </a:ext>
            </a:extLst>
          </p:cNvPr>
          <p:cNvGrpSpPr/>
          <p:nvPr/>
        </p:nvGrpSpPr>
        <p:grpSpPr>
          <a:xfrm>
            <a:off x="3508375" y="645241"/>
            <a:ext cx="3783237" cy="1813149"/>
            <a:chOff x="3623290" y="580034"/>
            <a:chExt cx="3877717" cy="187028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CE30FC6-E420-C90D-DF6B-F69704BE41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442446">
              <a:off x="3650413" y="1538827"/>
              <a:ext cx="3850594" cy="911492"/>
            </a:xfrm>
            <a:prstGeom prst="rect">
              <a:avLst/>
            </a:prstGeom>
            <a:effectLst>
              <a:softEdge rad="101600"/>
            </a:effectLst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FC04578-7AFA-60E8-C815-C7D23DEAA6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442446">
              <a:off x="3623290" y="580034"/>
              <a:ext cx="3747903" cy="1656731"/>
            </a:xfrm>
            <a:prstGeom prst="rect">
              <a:avLst/>
            </a:prstGeom>
            <a:effectLst>
              <a:softEdge rad="0"/>
            </a:effectLst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8C7F12E-D654-B4DE-8C4C-3E5E72219E8A}"/>
              </a:ext>
            </a:extLst>
          </p:cNvPr>
          <p:cNvSpPr txBox="1"/>
          <p:nvPr/>
        </p:nvSpPr>
        <p:spPr>
          <a:xfrm>
            <a:off x="200066" y="109182"/>
            <a:ext cx="3593020" cy="1631216"/>
          </a:xfrm>
          <a:prstGeom prst="rect">
            <a:avLst/>
          </a:prstGeom>
          <a:noFill/>
          <a:effectLst>
            <a:outerShdw blurRad="50800" dist="38100" algn="l" rotWithShape="0">
              <a:schemeClr val="accent4">
                <a:lumMod val="40000"/>
                <a:lumOff val="6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AMS-02 L0</a:t>
            </a:r>
            <a:r>
              <a:rPr lang="en-US" sz="3200" b="0" dirty="0">
                <a:solidFill>
                  <a:prstClr val="white"/>
                </a:solidFill>
              </a:rPr>
              <a:t> upgrade ... in 1 slide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520DCE-D30A-E5B9-8B7D-0F4A71185595}"/>
              </a:ext>
            </a:extLst>
          </p:cNvPr>
          <p:cNvGrpSpPr/>
          <p:nvPr/>
        </p:nvGrpSpPr>
        <p:grpSpPr>
          <a:xfrm>
            <a:off x="3030256" y="363816"/>
            <a:ext cx="5536850" cy="1969068"/>
            <a:chOff x="3215036" y="335241"/>
            <a:chExt cx="5506610" cy="1969068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E6DC863-5BEE-D3E3-40D0-6F899CB5AB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538498">
              <a:off x="3215036" y="335241"/>
              <a:ext cx="4240536" cy="1632367"/>
            </a:xfrm>
            <a:prstGeom prst="rect">
              <a:avLst/>
            </a:prstGeom>
            <a:effectLst>
              <a:softEdge rad="12700"/>
            </a:effec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FA129D4-6DB8-38B6-BD25-09900C7B4B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538498">
              <a:off x="3463930" y="1436328"/>
              <a:ext cx="5257716" cy="867981"/>
            </a:xfrm>
            <a:prstGeom prst="rect">
              <a:avLst/>
            </a:prstGeom>
            <a:effectLst>
              <a:softEdge rad="139700"/>
            </a:effectLst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8C1AECE-7ED6-EB86-BD4F-E229E12F1D16}"/>
              </a:ext>
            </a:extLst>
          </p:cNvPr>
          <p:cNvSpPr txBox="1"/>
          <p:nvPr/>
        </p:nvSpPr>
        <p:spPr>
          <a:xfrm>
            <a:off x="48395" y="2193779"/>
            <a:ext cx="3593020" cy="1077218"/>
          </a:xfrm>
          <a:prstGeom prst="rect">
            <a:avLst/>
          </a:prstGeom>
          <a:noFill/>
          <a:effectLst>
            <a:outerShdw blurRad="50800" dist="38100" algn="l" rotWithShape="0">
              <a:schemeClr val="accent4">
                <a:lumMod val="40000"/>
                <a:lumOff val="6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AMS-02 decision in December 2021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...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BA9254-FED0-940D-7CEB-58CAA8A1756A}"/>
              </a:ext>
            </a:extLst>
          </p:cNvPr>
          <p:cNvSpPr txBox="1"/>
          <p:nvPr/>
        </p:nvSpPr>
        <p:spPr>
          <a:xfrm>
            <a:off x="8479430" y="4810608"/>
            <a:ext cx="3593020" cy="1077218"/>
          </a:xfrm>
          <a:prstGeom prst="rect">
            <a:avLst/>
          </a:prstGeom>
          <a:noFill/>
          <a:effectLst>
            <a:outerShdw blurRad="50800" dist="38100" algn="l" rotWithShape="0">
              <a:schemeClr val="accent4">
                <a:lumMod val="40000"/>
                <a:lumOff val="6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... ready for flight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0" dirty="0">
                <a:solidFill>
                  <a:prstClr val="white"/>
                </a:solidFill>
              </a:rPr>
              <a:t>March 2026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0374AB-8970-195A-57E0-14247E101DFF}"/>
              </a:ext>
            </a:extLst>
          </p:cNvPr>
          <p:cNvSpPr txBox="1"/>
          <p:nvPr/>
        </p:nvSpPr>
        <p:spPr>
          <a:xfrm>
            <a:off x="-204717" y="6348708"/>
            <a:ext cx="1926857" cy="400110"/>
          </a:xfrm>
          <a:prstGeom prst="rect">
            <a:avLst/>
          </a:prstGeom>
          <a:noFill/>
          <a:effectLst>
            <a:outerShdw blurRad="50800" dist="38100" algn="l" rotWithShape="0">
              <a:schemeClr val="accent4">
                <a:lumMod val="40000"/>
                <a:lumOff val="6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C. Gargiulo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101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Diseño predeterminado">
  <a:themeElements>
    <a:clrScheme name="3_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3_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96B24"/>
      </a:accent1>
      <a:accent2>
        <a:srgbClr val="4EA72E"/>
      </a:accent2>
      <a:accent3>
        <a:srgbClr val="156082"/>
      </a:accent3>
      <a:accent4>
        <a:srgbClr val="0F9ED5"/>
      </a:accent4>
      <a:accent5>
        <a:srgbClr val="A02B93"/>
      </a:accent5>
      <a:accent6>
        <a:srgbClr val="E97132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C0A3E416-13B0-4CFE-8B85-8989D8AEFB51}"/>
    </a:ext>
  </a:extLst>
</a:theme>
</file>

<file path=ppt/theme/theme8.xml><?xml version="1.0" encoding="utf-8"?>
<a:theme xmlns:a="http://schemas.openxmlformats.org/drawingml/2006/main" name="5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chemeClr val="bg2">
              <a:lumMod val="60000"/>
              <a:lumOff val="40000"/>
            </a:schemeClr>
          </a:solidFill>
          <a:prstDash val="solid"/>
          <a:round/>
          <a:headEnd type="none" w="med" len="med"/>
          <a:tailEnd type="none" w="lg" len="lg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25400" cap="flat" cmpd="sng" algn="ctr">
          <a:solidFill>
            <a:schemeClr val="bg2">
              <a:lumMod val="60000"/>
              <a:lumOff val="40000"/>
            </a:schemeClr>
          </a:solidFill>
          <a:prstDash val="solid"/>
          <a:round/>
          <a:headEnd type="none" w="med" len="med"/>
          <a:tailEnd type="stealth" w="lg" len="lg"/>
        </a:ln>
        <a:effectLst/>
      </a:spPr>
      <a:bodyPr/>
      <a:lstStyle/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340b88a8-1499-4ffb-912a-a09d8343bb4b">
      <Terms xmlns="http://schemas.microsoft.com/office/infopath/2007/PartnerControls"/>
    </lcf76f155ced4ddcb4097134ff3c332f>
    <_ip_UnifiedCompliancePolicyProperties xmlns="http://schemas.microsoft.com/sharepoint/v3" xsi:nil="true"/>
    <TaxCatchAll xmlns="fb06eaf8-59d0-4316-bca6-49400d4b5de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41DAB374699FA4E8EA36782CC1FA96A" ma:contentTypeVersion="18" ma:contentTypeDescription="Creare un nuovo documento." ma:contentTypeScope="" ma:versionID="afc6cac0e922c30314f191ad3d28010d">
  <xsd:schema xmlns:xsd="http://www.w3.org/2001/XMLSchema" xmlns:xs="http://www.w3.org/2001/XMLSchema" xmlns:p="http://schemas.microsoft.com/office/2006/metadata/properties" xmlns:ns1="http://schemas.microsoft.com/sharepoint/v3" xmlns:ns2="340b88a8-1499-4ffb-912a-a09d8343bb4b" xmlns:ns3="fb06eaf8-59d0-4316-bca6-49400d4b5dee" targetNamespace="http://schemas.microsoft.com/office/2006/metadata/properties" ma:root="true" ma:fieldsID="a77bf9f5ff291a97a8b092345e497627" ns1:_="" ns2:_="" ns3:_="">
    <xsd:import namespace="http://schemas.microsoft.com/sharepoint/v3"/>
    <xsd:import namespace="340b88a8-1499-4ffb-912a-a09d8343bb4b"/>
    <xsd:import namespace="fb06eaf8-59d0-4316-bca6-49400d4b5d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Proprietà criteri di conformità unificati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Azione interfaccia utente criteri di conformità unificati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0b88a8-1499-4ffb-912a-a09d8343bb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Tag immagine" ma:readOnly="false" ma:fieldId="{5cf76f15-5ced-4ddc-b409-7134ff3c332f}" ma:taxonomyMulti="true" ma:sspId="5655b07b-e106-434b-8e42-295331486e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6eaf8-59d0-4316-bca6-49400d4b5de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5ac36e7-94ff-4d20-aa49-c9b3453688c1}" ma:internalName="TaxCatchAll" ma:showField="CatchAllData" ma:web="fb06eaf8-59d0-4316-bca6-49400d4b5d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630C8E-4BF6-4B8D-962B-8A160AFA5E6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340b88a8-1499-4ffb-912a-a09d8343bb4b"/>
    <ds:schemaRef ds:uri="fb06eaf8-59d0-4316-bca6-49400d4b5dee"/>
  </ds:schemaRefs>
</ds:datastoreItem>
</file>

<file path=customXml/itemProps2.xml><?xml version="1.0" encoding="utf-8"?>
<ds:datastoreItem xmlns:ds="http://schemas.openxmlformats.org/officeDocument/2006/customXml" ds:itemID="{95C6773E-BBBB-4C59-8977-893D423CEC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40b88a8-1499-4ffb-912a-a09d8343bb4b"/>
    <ds:schemaRef ds:uri="fb06eaf8-59d0-4316-bca6-49400d4b5d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B3AC40-DE22-4BFE-A1D6-1A431E209D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3678</TotalTime>
  <Words>923</Words>
  <Application>Microsoft Macintosh PowerPoint</Application>
  <PresentationFormat>Widescreen</PresentationFormat>
  <Paragraphs>263</Paragraphs>
  <Slides>48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48</vt:i4>
      </vt:variant>
    </vt:vector>
  </HeadingPairs>
  <TitlesOfParts>
    <vt:vector size="68" baseType="lpstr">
      <vt:lpstr>等线</vt:lpstr>
      <vt:lpstr>ＭＳ Ｐゴシック</vt:lpstr>
      <vt:lpstr>ADLaM Display</vt:lpstr>
      <vt:lpstr>Aptos</vt:lpstr>
      <vt:lpstr>Aptos Display</vt:lpstr>
      <vt:lpstr>Arial</vt:lpstr>
      <vt:lpstr>Calibri</vt:lpstr>
      <vt:lpstr>Calibri Light</vt:lpstr>
      <vt:lpstr>Gill Sans MT</vt:lpstr>
      <vt:lpstr>Times New Roman</vt:lpstr>
      <vt:lpstr>Trebuchet MS</vt:lpstr>
      <vt:lpstr>Wingdings</vt:lpstr>
      <vt:lpstr>Office Theme</vt:lpstr>
      <vt:lpstr>4_Diseño predeterminado</vt:lpstr>
      <vt:lpstr>51_Office Theme</vt:lpstr>
      <vt:lpstr>9_Office Theme</vt:lpstr>
      <vt:lpstr>3_Office Theme</vt:lpstr>
      <vt:lpstr>1_Office Theme</vt:lpstr>
      <vt:lpstr>6_Office Theme</vt:lpstr>
      <vt:lpstr>5_Quadrant</vt:lpstr>
      <vt:lpstr>The Silicon Tracker L0 Upgrade of the AMS-02 experiment on the ISS</vt:lpstr>
      <vt:lpstr>A tracking layer to be added to the existing ones</vt:lpstr>
      <vt:lpstr>PowerPoint Presentation</vt:lpstr>
      <vt:lpstr>PowerPoint Presentation</vt:lpstr>
      <vt:lpstr>PowerPoint Presentation</vt:lpstr>
      <vt:lpstr>A tracking layer to be added to the existing ones</vt:lpstr>
      <vt:lpstr>Layer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L0 first detector prototype</vt:lpstr>
      <vt:lpstr>design criteria</vt:lpstr>
      <vt:lpstr>PowerPoint Presentation</vt:lpstr>
      <vt:lpstr>The Ladder</vt:lpstr>
      <vt:lpstr>test beam: CERN North Area 2023 - 2024</vt:lpstr>
      <vt:lpstr>beam test results: position resolution</vt:lpstr>
      <vt:lpstr>beam test results: position resolution</vt:lpstr>
      <vt:lpstr>beam test results: charge identification</vt:lpstr>
      <vt:lpstr>L0 detector in numbers</vt:lpstr>
      <vt:lpstr>PowerPoint Presentation</vt:lpstr>
      <vt:lpstr>PowerPoint Presentation</vt:lpstr>
      <vt:lpstr>L0 ladder production completed</vt:lpstr>
      <vt:lpstr>SSD positioning precision</vt:lpstr>
      <vt:lpstr>Quarter Layer (QL) assembly</vt:lpstr>
      <vt:lpstr>Quarter Layer (QL) assembly</vt:lpstr>
      <vt:lpstr>all Quarter Layers (QL) are assembled</vt:lpstr>
      <vt:lpstr>all Quarter Layers (QL) are assembled</vt:lpstr>
      <vt:lpstr>all Quarter Layers (QL) are assembled</vt:lpstr>
      <vt:lpstr>QL tests</vt:lpstr>
      <vt:lpstr>ladder positioning precision</vt:lpstr>
      <vt:lpstr>ladder positioning precision</vt:lpstr>
      <vt:lpstr>ladder positioning precision</vt:lpstr>
      <vt:lpstr>QL tests</vt:lpstr>
      <vt:lpstr>QL electrical quality</vt:lpstr>
      <vt:lpstr>¼ plane assembled</vt:lpstr>
      <vt:lpstr>¼ plane vibration</vt:lpstr>
      <vt:lpstr>¼ plane Thermal Vacuum</vt:lpstr>
      <vt:lpstr>L0 vibration test (QM unit)</vt:lpstr>
      <vt:lpstr>L0 vibration test (QM unit)</vt:lpstr>
      <vt:lpstr>L0 vibration test preparation</vt:lpstr>
      <vt:lpstr>4/4 EDU (Qualification Model, QM)</vt:lpstr>
      <vt:lpstr>PowerPoint Presentation</vt:lpstr>
      <vt:lpstr>Conclusions</vt:lpstr>
      <vt:lpstr>PowerPoint Presentation</vt:lpstr>
      <vt:lpstr>INFN/UniPG laboratory for space qual Terni, Italy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AMS-L0: upgrade status and prospects</dc:title>
  <dc:creator>Giovanni Ambrosi</dc:creator>
  <cp:lastModifiedBy>giovanni.ambrosi@pg.infn.it</cp:lastModifiedBy>
  <cp:revision>14</cp:revision>
  <dcterms:created xsi:type="dcterms:W3CDTF">2023-06-18T14:13:19Z</dcterms:created>
  <dcterms:modified xsi:type="dcterms:W3CDTF">2025-05-13T06:58:32Z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0x010100041DAB374699FA4E8EA36782CC1FA96A</vt:lpwstr>
  </property>
</Properties>
</file>