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1.jpg" ContentType="image/jp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528" r:id="rId2"/>
    <p:sldId id="578" r:id="rId3"/>
    <p:sldId id="2142534317" r:id="rId4"/>
    <p:sldId id="2142534319" r:id="rId5"/>
    <p:sldId id="594" r:id="rId6"/>
    <p:sldId id="517" r:id="rId7"/>
    <p:sldId id="518" r:id="rId8"/>
    <p:sldId id="531" r:id="rId9"/>
    <p:sldId id="598" r:id="rId10"/>
    <p:sldId id="603" r:id="rId11"/>
    <p:sldId id="533" r:id="rId12"/>
    <p:sldId id="1147" r:id="rId13"/>
    <p:sldId id="1148" r:id="rId14"/>
    <p:sldId id="640" r:id="rId15"/>
    <p:sldId id="1155" r:id="rId16"/>
    <p:sldId id="1149" r:id="rId17"/>
    <p:sldId id="621" r:id="rId18"/>
    <p:sldId id="2142534314" r:id="rId19"/>
    <p:sldId id="2142534316" r:id="rId20"/>
    <p:sldId id="607" r:id="rId21"/>
    <p:sldId id="1165" r:id="rId22"/>
    <p:sldId id="264" r:id="rId23"/>
    <p:sldId id="2142534312" r:id="rId24"/>
    <p:sldId id="1166" r:id="rId25"/>
    <p:sldId id="632" r:id="rId26"/>
    <p:sldId id="637" r:id="rId27"/>
    <p:sldId id="504" r:id="rId28"/>
    <p:sldId id="1167" r:id="rId29"/>
    <p:sldId id="2142534318" r:id="rId30"/>
    <p:sldId id="2142534320" r:id="rId31"/>
    <p:sldId id="2142534321" r:id="rId32"/>
    <p:sldId id="579" r:id="rId33"/>
    <p:sldId id="1156" r:id="rId34"/>
    <p:sldId id="2142534315" r:id="rId35"/>
    <p:sldId id="115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uch, Brian" initials="RB" lastIdx="1" clrIdx="0">
    <p:extLst>
      <p:ext uri="{19B8F6BF-5375-455C-9EA6-DF929625EA0E}">
        <p15:presenceInfo xmlns:p15="http://schemas.microsoft.com/office/powerpoint/2012/main" userId="S::bfrauch@email.wustl.edu::75489df6-e3b9-431b-aea0-5fbb91fec7b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37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4662" autoAdjust="0"/>
  </p:normalViewPr>
  <p:slideViewPr>
    <p:cSldViewPr snapToGrid="0" showGuides="1">
      <p:cViewPr>
        <p:scale>
          <a:sx n="80" d="100"/>
          <a:sy n="80" d="100"/>
        </p:scale>
        <p:origin x="528" y="18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77B95-8B4D-478F-9B13-94D28EA7D14C}" type="datetimeFigureOut">
              <a:rPr lang="en-US" smtClean="0"/>
              <a:t>5/12/2025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0F9E44-855E-4E1F-AC5A-2FAE8078E725}" type="slidenum">
              <a:rPr lang="en-US" smtClean="0"/>
              <a:t>‹#›</a:t>
            </a:fld>
            <a:endParaRPr lang="en-US"/>
          </a:p>
        </p:txBody>
      </p:sp>
    </p:spTree>
    <p:extLst>
      <p:ext uri="{BB962C8B-B14F-4D97-AF65-F5344CB8AC3E}">
        <p14:creationId xmlns:p14="http://schemas.microsoft.com/office/powerpoint/2010/main" val="17625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2</a:t>
            </a:fld>
            <a:endParaRPr lang="en-US"/>
          </a:p>
        </p:txBody>
      </p:sp>
    </p:spTree>
    <p:extLst>
      <p:ext uri="{BB962C8B-B14F-4D97-AF65-F5344CB8AC3E}">
        <p14:creationId xmlns:p14="http://schemas.microsoft.com/office/powerpoint/2010/main" val="66764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B29D5-E802-944E-B33D-DBCC6C93AAD8}" type="slidenum">
              <a:rPr lang="en-US" smtClean="0"/>
              <a:t>23</a:t>
            </a:fld>
            <a:endParaRPr lang="en-US"/>
          </a:p>
        </p:txBody>
      </p:sp>
    </p:spTree>
    <p:extLst>
      <p:ext uri="{BB962C8B-B14F-4D97-AF65-F5344CB8AC3E}">
        <p14:creationId xmlns:p14="http://schemas.microsoft.com/office/powerpoint/2010/main" val="1156193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0F9E44-855E-4E1F-AC5A-2FAE8078E725}" type="slidenum">
              <a:rPr lang="en-US" smtClean="0"/>
              <a:t>24</a:t>
            </a:fld>
            <a:endParaRPr lang="en-US"/>
          </a:p>
        </p:txBody>
      </p:sp>
    </p:spTree>
    <p:extLst>
      <p:ext uri="{BB962C8B-B14F-4D97-AF65-F5344CB8AC3E}">
        <p14:creationId xmlns:p14="http://schemas.microsoft.com/office/powerpoint/2010/main" val="3964215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25</a:t>
            </a:fld>
            <a:endParaRPr lang="en-US"/>
          </a:p>
        </p:txBody>
      </p:sp>
    </p:spTree>
    <p:extLst>
      <p:ext uri="{BB962C8B-B14F-4D97-AF65-F5344CB8AC3E}">
        <p14:creationId xmlns:p14="http://schemas.microsoft.com/office/powerpoint/2010/main" val="347766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26</a:t>
            </a:fld>
            <a:endParaRPr lang="en-US"/>
          </a:p>
        </p:txBody>
      </p:sp>
    </p:spTree>
    <p:extLst>
      <p:ext uri="{BB962C8B-B14F-4D97-AF65-F5344CB8AC3E}">
        <p14:creationId xmlns:p14="http://schemas.microsoft.com/office/powerpoint/2010/main" val="5761718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27</a:t>
            </a:fld>
            <a:endParaRPr lang="en-US"/>
          </a:p>
        </p:txBody>
      </p:sp>
    </p:spTree>
    <p:extLst>
      <p:ext uri="{BB962C8B-B14F-4D97-AF65-F5344CB8AC3E}">
        <p14:creationId xmlns:p14="http://schemas.microsoft.com/office/powerpoint/2010/main" val="3227728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33186-A373-DC93-DBFC-8D5D91C713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6A54AD-402D-C768-E413-EB7201A3F8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94019A-EB5A-7A11-8FEE-6A87C80EF11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93284D0-AA47-8D57-C005-10DE1CADCE24}"/>
              </a:ext>
            </a:extLst>
          </p:cNvPr>
          <p:cNvSpPr>
            <a:spLocks noGrp="1"/>
          </p:cNvSpPr>
          <p:nvPr>
            <p:ph type="sldNum" sz="quarter" idx="5"/>
          </p:nvPr>
        </p:nvSpPr>
        <p:spPr/>
        <p:txBody>
          <a:bodyPr/>
          <a:lstStyle/>
          <a:p>
            <a:fld id="{4C0F9E44-855E-4E1F-AC5A-2FAE8078E725}" type="slidenum">
              <a:rPr lang="en-US" smtClean="0"/>
              <a:t>28</a:t>
            </a:fld>
            <a:endParaRPr lang="en-US"/>
          </a:p>
        </p:txBody>
      </p:sp>
    </p:spTree>
    <p:extLst>
      <p:ext uri="{BB962C8B-B14F-4D97-AF65-F5344CB8AC3E}">
        <p14:creationId xmlns:p14="http://schemas.microsoft.com/office/powerpoint/2010/main" val="3686987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68566-AFE0-1F44-C66A-BFA4D82E6C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07987A-507D-5EE5-EE3F-B30D6BC8B1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09CBD2-7C70-A4DD-C4E8-916B286537D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4753590-EF22-8B8A-7FCC-96EA1F45C352}"/>
              </a:ext>
            </a:extLst>
          </p:cNvPr>
          <p:cNvSpPr>
            <a:spLocks noGrp="1"/>
          </p:cNvSpPr>
          <p:nvPr>
            <p:ph type="sldNum" sz="quarter" idx="5"/>
          </p:nvPr>
        </p:nvSpPr>
        <p:spPr/>
        <p:txBody>
          <a:bodyPr/>
          <a:lstStyle/>
          <a:p>
            <a:fld id="{4C0F9E44-855E-4E1F-AC5A-2FAE8078E725}" type="slidenum">
              <a:rPr lang="en-US" smtClean="0"/>
              <a:t>29</a:t>
            </a:fld>
            <a:endParaRPr lang="en-US"/>
          </a:p>
        </p:txBody>
      </p:sp>
    </p:spTree>
    <p:extLst>
      <p:ext uri="{BB962C8B-B14F-4D97-AF65-F5344CB8AC3E}">
        <p14:creationId xmlns:p14="http://schemas.microsoft.com/office/powerpoint/2010/main" val="770855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F2661-F5ED-0C01-20B6-767D9F76E3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D3DA34-0017-A90A-408E-68B34AA4F6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19C8BB-4A02-F53B-EA8E-4142690E2F2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2C47601-F742-4C89-555A-32C1488D1D5B}"/>
              </a:ext>
            </a:extLst>
          </p:cNvPr>
          <p:cNvSpPr>
            <a:spLocks noGrp="1"/>
          </p:cNvSpPr>
          <p:nvPr>
            <p:ph type="sldNum" sz="quarter" idx="5"/>
          </p:nvPr>
        </p:nvSpPr>
        <p:spPr/>
        <p:txBody>
          <a:bodyPr/>
          <a:lstStyle/>
          <a:p>
            <a:fld id="{4C0F9E44-855E-4E1F-AC5A-2FAE8078E725}" type="slidenum">
              <a:rPr lang="en-US" smtClean="0"/>
              <a:t>30</a:t>
            </a:fld>
            <a:endParaRPr lang="en-US"/>
          </a:p>
        </p:txBody>
      </p:sp>
    </p:spTree>
    <p:extLst>
      <p:ext uri="{BB962C8B-B14F-4D97-AF65-F5344CB8AC3E}">
        <p14:creationId xmlns:p14="http://schemas.microsoft.com/office/powerpoint/2010/main" val="61532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9572B-9160-B90D-161F-8946EEA4DE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CD1733-D113-5330-2455-BCB59FE372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A9BC61-A1E3-938E-C89B-20FCB2C617C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2A71540-0165-1D35-2523-A9AC3EBD3CBD}"/>
              </a:ext>
            </a:extLst>
          </p:cNvPr>
          <p:cNvSpPr>
            <a:spLocks noGrp="1"/>
          </p:cNvSpPr>
          <p:nvPr>
            <p:ph type="sldNum" sz="quarter" idx="5"/>
          </p:nvPr>
        </p:nvSpPr>
        <p:spPr/>
        <p:txBody>
          <a:bodyPr/>
          <a:lstStyle/>
          <a:p>
            <a:fld id="{4C0F9E44-855E-4E1F-AC5A-2FAE8078E725}" type="slidenum">
              <a:rPr lang="en-US" smtClean="0"/>
              <a:t>31</a:t>
            </a:fld>
            <a:endParaRPr lang="en-US"/>
          </a:p>
        </p:txBody>
      </p:sp>
    </p:spTree>
    <p:extLst>
      <p:ext uri="{BB962C8B-B14F-4D97-AF65-F5344CB8AC3E}">
        <p14:creationId xmlns:p14="http://schemas.microsoft.com/office/powerpoint/2010/main" val="4102558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35</a:t>
            </a:fld>
            <a:endParaRPr lang="en-US"/>
          </a:p>
        </p:txBody>
      </p:sp>
    </p:spTree>
    <p:extLst>
      <p:ext uri="{BB962C8B-B14F-4D97-AF65-F5344CB8AC3E}">
        <p14:creationId xmlns:p14="http://schemas.microsoft.com/office/powerpoint/2010/main" val="278965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68EAF-889F-3081-5799-F83EC574B4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26A4E7-0FDA-A9E0-6BF6-A3B5ABAB04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7B5D1D-5773-DDA8-50DC-64C0883620E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16DF675-7B89-0E3C-6657-DF7ADD361ACB}"/>
              </a:ext>
            </a:extLst>
          </p:cNvPr>
          <p:cNvSpPr>
            <a:spLocks noGrp="1"/>
          </p:cNvSpPr>
          <p:nvPr>
            <p:ph type="sldNum" sz="quarter" idx="5"/>
          </p:nvPr>
        </p:nvSpPr>
        <p:spPr/>
        <p:txBody>
          <a:bodyPr/>
          <a:lstStyle/>
          <a:p>
            <a:fld id="{4C0F9E44-855E-4E1F-AC5A-2FAE8078E725}" type="slidenum">
              <a:rPr lang="en-US" smtClean="0"/>
              <a:t>3</a:t>
            </a:fld>
            <a:endParaRPr lang="en-US"/>
          </a:p>
        </p:txBody>
      </p:sp>
    </p:spTree>
    <p:extLst>
      <p:ext uri="{BB962C8B-B14F-4D97-AF65-F5344CB8AC3E}">
        <p14:creationId xmlns:p14="http://schemas.microsoft.com/office/powerpoint/2010/main" val="34770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9B797-8873-76FE-86F9-7442F2519F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CFC495-8170-3ED9-B5CA-F1B4EB25A0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4E1BCC-4530-5F8D-20B2-785EA52866F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5A7ABB-47B6-837F-EB1A-960C82491B30}"/>
              </a:ext>
            </a:extLst>
          </p:cNvPr>
          <p:cNvSpPr>
            <a:spLocks noGrp="1"/>
          </p:cNvSpPr>
          <p:nvPr>
            <p:ph type="sldNum" sz="quarter" idx="5"/>
          </p:nvPr>
        </p:nvSpPr>
        <p:spPr/>
        <p:txBody>
          <a:bodyPr/>
          <a:lstStyle/>
          <a:p>
            <a:fld id="{4C0F9E44-855E-4E1F-AC5A-2FAE8078E725}" type="slidenum">
              <a:rPr lang="en-US" smtClean="0"/>
              <a:t>4</a:t>
            </a:fld>
            <a:endParaRPr lang="en-US"/>
          </a:p>
        </p:txBody>
      </p:sp>
    </p:spTree>
    <p:extLst>
      <p:ext uri="{BB962C8B-B14F-4D97-AF65-F5344CB8AC3E}">
        <p14:creationId xmlns:p14="http://schemas.microsoft.com/office/powerpoint/2010/main" val="844245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0F9E44-855E-4E1F-AC5A-2FAE8078E725}" type="slidenum">
              <a:rPr lang="en-US" smtClean="0"/>
              <a:t>8</a:t>
            </a:fld>
            <a:endParaRPr lang="en-US"/>
          </a:p>
        </p:txBody>
      </p:sp>
    </p:spTree>
    <p:extLst>
      <p:ext uri="{BB962C8B-B14F-4D97-AF65-F5344CB8AC3E}">
        <p14:creationId xmlns:p14="http://schemas.microsoft.com/office/powerpoint/2010/main" val="782548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12</a:t>
            </a:fld>
            <a:endParaRPr lang="en-US"/>
          </a:p>
        </p:txBody>
      </p:sp>
    </p:spTree>
    <p:extLst>
      <p:ext uri="{BB962C8B-B14F-4D97-AF65-F5344CB8AC3E}">
        <p14:creationId xmlns:p14="http://schemas.microsoft.com/office/powerpoint/2010/main" val="1183851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13</a:t>
            </a:fld>
            <a:endParaRPr lang="en-US"/>
          </a:p>
        </p:txBody>
      </p:sp>
    </p:spTree>
    <p:extLst>
      <p:ext uri="{BB962C8B-B14F-4D97-AF65-F5344CB8AC3E}">
        <p14:creationId xmlns:p14="http://schemas.microsoft.com/office/powerpoint/2010/main" val="433682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0F9E44-855E-4E1F-AC5A-2FAE8078E725}" type="slidenum">
              <a:rPr lang="en-US" smtClean="0"/>
              <a:t>14</a:t>
            </a:fld>
            <a:endParaRPr lang="en-US"/>
          </a:p>
        </p:txBody>
      </p:sp>
    </p:spTree>
    <p:extLst>
      <p:ext uri="{BB962C8B-B14F-4D97-AF65-F5344CB8AC3E}">
        <p14:creationId xmlns:p14="http://schemas.microsoft.com/office/powerpoint/2010/main" val="2981130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0BBBC-3EA8-5D1A-1A1C-1431F1805D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107A1C-1A70-6E0E-CFE0-782A51F6FD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325B4E-7CA8-1DA3-14DC-86D5088AC4E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BDFB04-9368-26E6-083F-2E7D0DCEEC09}"/>
              </a:ext>
            </a:extLst>
          </p:cNvPr>
          <p:cNvSpPr>
            <a:spLocks noGrp="1"/>
          </p:cNvSpPr>
          <p:nvPr>
            <p:ph type="sldNum" sz="quarter" idx="5"/>
          </p:nvPr>
        </p:nvSpPr>
        <p:spPr/>
        <p:txBody>
          <a:bodyPr/>
          <a:lstStyle/>
          <a:p>
            <a:fld id="{4C0F9E44-855E-4E1F-AC5A-2FAE8078E725}" type="slidenum">
              <a:rPr lang="en-US" smtClean="0"/>
              <a:t>19</a:t>
            </a:fld>
            <a:endParaRPr lang="en-US"/>
          </a:p>
        </p:txBody>
      </p:sp>
    </p:spTree>
    <p:extLst>
      <p:ext uri="{BB962C8B-B14F-4D97-AF65-F5344CB8AC3E}">
        <p14:creationId xmlns:p14="http://schemas.microsoft.com/office/powerpoint/2010/main" val="4248110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7235D1-4894-18E9-39DE-0F7EA03588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9D8446-AEE9-F84E-DAD3-E5D0F3F47C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1DD7A1-4A09-9636-2E68-504EA8BE559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4646FCF-0376-8754-BBD7-FAC221BD5D9E}"/>
              </a:ext>
            </a:extLst>
          </p:cNvPr>
          <p:cNvSpPr>
            <a:spLocks noGrp="1"/>
          </p:cNvSpPr>
          <p:nvPr>
            <p:ph type="sldNum" sz="quarter" idx="5"/>
          </p:nvPr>
        </p:nvSpPr>
        <p:spPr/>
        <p:txBody>
          <a:bodyPr/>
          <a:lstStyle/>
          <a:p>
            <a:fld id="{4C0F9E44-855E-4E1F-AC5A-2FAE8078E725}" type="slidenum">
              <a:rPr lang="en-US" smtClean="0"/>
              <a:t>21</a:t>
            </a:fld>
            <a:endParaRPr lang="en-US"/>
          </a:p>
        </p:txBody>
      </p:sp>
    </p:spTree>
    <p:extLst>
      <p:ext uri="{BB962C8B-B14F-4D97-AF65-F5344CB8AC3E}">
        <p14:creationId xmlns:p14="http://schemas.microsoft.com/office/powerpoint/2010/main" val="161206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5B238-4AA7-4B7C-8D79-18C062F9E1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07FB20-FA1A-4FD9-9563-B53493A0C6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AD7529-36CB-4707-AFA8-FA883196DAC5}"/>
              </a:ext>
            </a:extLst>
          </p:cNvPr>
          <p:cNvSpPr>
            <a:spLocks noGrp="1"/>
          </p:cNvSpPr>
          <p:nvPr>
            <p:ph type="dt" sz="half" idx="10"/>
          </p:nvPr>
        </p:nvSpPr>
        <p:spPr/>
        <p:txBody>
          <a:bodyPr/>
          <a:lstStyle/>
          <a:p>
            <a:r>
              <a:rPr lang="en-US"/>
              <a:t>08/17/2020</a:t>
            </a:r>
          </a:p>
        </p:txBody>
      </p:sp>
      <p:sp>
        <p:nvSpPr>
          <p:cNvPr id="5" name="Footer Placeholder 4">
            <a:extLst>
              <a:ext uri="{FF2B5EF4-FFF2-40B4-BE49-F238E27FC236}">
                <a16:creationId xmlns:a16="http://schemas.microsoft.com/office/drawing/2014/main" id="{7364F6D6-586F-43BF-8E09-A461A94D26CB}"/>
              </a:ext>
            </a:extLst>
          </p:cNvPr>
          <p:cNvSpPr>
            <a:spLocks noGrp="1"/>
          </p:cNvSpPr>
          <p:nvPr>
            <p:ph type="ftr" sz="quarter" idx="11"/>
          </p:nvPr>
        </p:nvSpPr>
        <p:spPr/>
        <p:txBody>
          <a:bodyPr/>
          <a:lstStyle/>
          <a:p>
            <a:r>
              <a:rPr lang="en-US"/>
              <a:t>ASAPP - TIGERISS - May 13, 2025</a:t>
            </a:r>
          </a:p>
        </p:txBody>
      </p:sp>
      <p:sp>
        <p:nvSpPr>
          <p:cNvPr id="6" name="Slide Number Placeholder 5">
            <a:extLst>
              <a:ext uri="{FF2B5EF4-FFF2-40B4-BE49-F238E27FC236}">
                <a16:creationId xmlns:a16="http://schemas.microsoft.com/office/drawing/2014/main" id="{C16C5E53-B744-48F5-B361-D86DD894E9AB}"/>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4219900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4C726-ED60-4A34-AAF4-5B9C9450478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CE9FFF-43AA-41D5-BD05-A19001A558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D8500-CB6F-4328-9A23-4C8EC321AAFD}"/>
              </a:ext>
            </a:extLst>
          </p:cNvPr>
          <p:cNvSpPr>
            <a:spLocks noGrp="1"/>
          </p:cNvSpPr>
          <p:nvPr>
            <p:ph type="dt" sz="half" idx="10"/>
          </p:nvPr>
        </p:nvSpPr>
        <p:spPr/>
        <p:txBody>
          <a:bodyPr/>
          <a:lstStyle/>
          <a:p>
            <a:r>
              <a:rPr lang="en-US"/>
              <a:t>08/17/2020</a:t>
            </a:r>
          </a:p>
        </p:txBody>
      </p:sp>
      <p:sp>
        <p:nvSpPr>
          <p:cNvPr id="5" name="Footer Placeholder 4">
            <a:extLst>
              <a:ext uri="{FF2B5EF4-FFF2-40B4-BE49-F238E27FC236}">
                <a16:creationId xmlns:a16="http://schemas.microsoft.com/office/drawing/2014/main" id="{41392F20-F675-42C7-AA4A-7E7B16EF139F}"/>
              </a:ext>
            </a:extLst>
          </p:cNvPr>
          <p:cNvSpPr>
            <a:spLocks noGrp="1"/>
          </p:cNvSpPr>
          <p:nvPr>
            <p:ph type="ftr" sz="quarter" idx="11"/>
          </p:nvPr>
        </p:nvSpPr>
        <p:spPr/>
        <p:txBody>
          <a:bodyPr/>
          <a:lstStyle/>
          <a:p>
            <a:r>
              <a:rPr lang="en-US"/>
              <a:t>ASAPP - TIGERISS - May 13, 2025</a:t>
            </a:r>
          </a:p>
        </p:txBody>
      </p:sp>
      <p:sp>
        <p:nvSpPr>
          <p:cNvPr id="6" name="Slide Number Placeholder 5">
            <a:extLst>
              <a:ext uri="{FF2B5EF4-FFF2-40B4-BE49-F238E27FC236}">
                <a16:creationId xmlns:a16="http://schemas.microsoft.com/office/drawing/2014/main" id="{57AABAF3-26B5-45F9-AE58-613C850807ED}"/>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2830121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5EC81-56C2-41FE-8F7B-1E954F06EE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C00D76A-9517-4AD8-892D-85CB95B26D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4CF0C1-C9AA-48B0-A892-494B6BD3CB27}"/>
              </a:ext>
            </a:extLst>
          </p:cNvPr>
          <p:cNvSpPr>
            <a:spLocks noGrp="1"/>
          </p:cNvSpPr>
          <p:nvPr>
            <p:ph type="dt" sz="half" idx="10"/>
          </p:nvPr>
        </p:nvSpPr>
        <p:spPr/>
        <p:txBody>
          <a:bodyPr/>
          <a:lstStyle/>
          <a:p>
            <a:r>
              <a:rPr lang="en-US"/>
              <a:t>08/17/2020</a:t>
            </a:r>
          </a:p>
        </p:txBody>
      </p:sp>
      <p:sp>
        <p:nvSpPr>
          <p:cNvPr id="5" name="Footer Placeholder 4">
            <a:extLst>
              <a:ext uri="{FF2B5EF4-FFF2-40B4-BE49-F238E27FC236}">
                <a16:creationId xmlns:a16="http://schemas.microsoft.com/office/drawing/2014/main" id="{07178E56-3A4B-452F-8C92-75AF493BD40D}"/>
              </a:ext>
            </a:extLst>
          </p:cNvPr>
          <p:cNvSpPr>
            <a:spLocks noGrp="1"/>
          </p:cNvSpPr>
          <p:nvPr>
            <p:ph type="ftr" sz="quarter" idx="11"/>
          </p:nvPr>
        </p:nvSpPr>
        <p:spPr/>
        <p:txBody>
          <a:bodyPr/>
          <a:lstStyle/>
          <a:p>
            <a:r>
              <a:rPr lang="en-US"/>
              <a:t>ASAPP - TIGERISS - May 13, 2025</a:t>
            </a:r>
          </a:p>
        </p:txBody>
      </p:sp>
      <p:sp>
        <p:nvSpPr>
          <p:cNvPr id="6" name="Slide Number Placeholder 5">
            <a:extLst>
              <a:ext uri="{FF2B5EF4-FFF2-40B4-BE49-F238E27FC236}">
                <a16:creationId xmlns:a16="http://schemas.microsoft.com/office/drawing/2014/main" id="{842A0ECC-66CB-4160-8072-8AF3C8CA701C}"/>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210268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42F61-838A-457C-88BC-6ADB96B04A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048A4-DD7D-47E9-8AA9-33D54E035C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1DC56-0945-4284-B81C-F0EFF58142B9}"/>
              </a:ext>
            </a:extLst>
          </p:cNvPr>
          <p:cNvSpPr>
            <a:spLocks noGrp="1"/>
          </p:cNvSpPr>
          <p:nvPr>
            <p:ph type="dt" sz="half" idx="10"/>
          </p:nvPr>
        </p:nvSpPr>
        <p:spPr/>
        <p:txBody>
          <a:bodyPr/>
          <a:lstStyle/>
          <a:p>
            <a:r>
              <a:rPr lang="en-US"/>
              <a:t>08/17/2020</a:t>
            </a:r>
          </a:p>
        </p:txBody>
      </p:sp>
      <p:sp>
        <p:nvSpPr>
          <p:cNvPr id="5" name="Footer Placeholder 4">
            <a:extLst>
              <a:ext uri="{FF2B5EF4-FFF2-40B4-BE49-F238E27FC236}">
                <a16:creationId xmlns:a16="http://schemas.microsoft.com/office/drawing/2014/main" id="{462E0704-E7D0-4B87-9EBE-03F02C3B1B08}"/>
              </a:ext>
            </a:extLst>
          </p:cNvPr>
          <p:cNvSpPr>
            <a:spLocks noGrp="1"/>
          </p:cNvSpPr>
          <p:nvPr>
            <p:ph type="ftr" sz="quarter" idx="11"/>
          </p:nvPr>
        </p:nvSpPr>
        <p:spPr/>
        <p:txBody>
          <a:bodyPr/>
          <a:lstStyle/>
          <a:p>
            <a:r>
              <a:rPr lang="en-US"/>
              <a:t>ASAPP - TIGERISS - May 13, 2025</a:t>
            </a:r>
          </a:p>
        </p:txBody>
      </p:sp>
      <p:sp>
        <p:nvSpPr>
          <p:cNvPr id="6" name="Slide Number Placeholder 5">
            <a:extLst>
              <a:ext uri="{FF2B5EF4-FFF2-40B4-BE49-F238E27FC236}">
                <a16:creationId xmlns:a16="http://schemas.microsoft.com/office/drawing/2014/main" id="{BB8089EB-4A85-49E2-B442-2AB7D903BDD4}"/>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3368259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EC69F-6B3B-4283-892D-7D5950DB05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3D77D4-3001-47B0-B24D-65F522994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AE915-A18B-4078-BA36-7F9C75DD2206}"/>
              </a:ext>
            </a:extLst>
          </p:cNvPr>
          <p:cNvSpPr>
            <a:spLocks noGrp="1"/>
          </p:cNvSpPr>
          <p:nvPr>
            <p:ph type="dt" sz="half" idx="10"/>
          </p:nvPr>
        </p:nvSpPr>
        <p:spPr/>
        <p:txBody>
          <a:bodyPr/>
          <a:lstStyle/>
          <a:p>
            <a:r>
              <a:rPr lang="en-US"/>
              <a:t>08/17/2020</a:t>
            </a:r>
          </a:p>
        </p:txBody>
      </p:sp>
      <p:sp>
        <p:nvSpPr>
          <p:cNvPr id="5" name="Footer Placeholder 4">
            <a:extLst>
              <a:ext uri="{FF2B5EF4-FFF2-40B4-BE49-F238E27FC236}">
                <a16:creationId xmlns:a16="http://schemas.microsoft.com/office/drawing/2014/main" id="{F5A6241A-AE7E-4DA8-9590-3CF301ACE34F}"/>
              </a:ext>
            </a:extLst>
          </p:cNvPr>
          <p:cNvSpPr>
            <a:spLocks noGrp="1"/>
          </p:cNvSpPr>
          <p:nvPr>
            <p:ph type="ftr" sz="quarter" idx="11"/>
          </p:nvPr>
        </p:nvSpPr>
        <p:spPr/>
        <p:txBody>
          <a:bodyPr/>
          <a:lstStyle/>
          <a:p>
            <a:r>
              <a:rPr lang="en-US"/>
              <a:t>ASAPP - TIGERISS - May 13, 2025</a:t>
            </a:r>
          </a:p>
        </p:txBody>
      </p:sp>
      <p:sp>
        <p:nvSpPr>
          <p:cNvPr id="6" name="Slide Number Placeholder 5">
            <a:extLst>
              <a:ext uri="{FF2B5EF4-FFF2-40B4-BE49-F238E27FC236}">
                <a16:creationId xmlns:a16="http://schemas.microsoft.com/office/drawing/2014/main" id="{2A7AC7D3-5511-4FE9-90C5-FECDCE6177CC}"/>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4243617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EBB3D-1A52-4CBB-AB32-D63C45FB6C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7A9B4E-F0A8-4C1A-A72D-D762530AF5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F47585-8638-4D9D-87DF-64A3DD3E98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FEC5C2-5716-4FAD-8300-8E646FEEA907}"/>
              </a:ext>
            </a:extLst>
          </p:cNvPr>
          <p:cNvSpPr>
            <a:spLocks noGrp="1"/>
          </p:cNvSpPr>
          <p:nvPr>
            <p:ph type="dt" sz="half" idx="10"/>
          </p:nvPr>
        </p:nvSpPr>
        <p:spPr/>
        <p:txBody>
          <a:bodyPr/>
          <a:lstStyle/>
          <a:p>
            <a:r>
              <a:rPr lang="en-US"/>
              <a:t>08/17/2020</a:t>
            </a:r>
          </a:p>
        </p:txBody>
      </p:sp>
      <p:sp>
        <p:nvSpPr>
          <p:cNvPr id="6" name="Footer Placeholder 5">
            <a:extLst>
              <a:ext uri="{FF2B5EF4-FFF2-40B4-BE49-F238E27FC236}">
                <a16:creationId xmlns:a16="http://schemas.microsoft.com/office/drawing/2014/main" id="{04BA31B3-9598-43FC-B86B-C0ACA7A77BB0}"/>
              </a:ext>
            </a:extLst>
          </p:cNvPr>
          <p:cNvSpPr>
            <a:spLocks noGrp="1"/>
          </p:cNvSpPr>
          <p:nvPr>
            <p:ph type="ftr" sz="quarter" idx="11"/>
          </p:nvPr>
        </p:nvSpPr>
        <p:spPr/>
        <p:txBody>
          <a:bodyPr/>
          <a:lstStyle/>
          <a:p>
            <a:r>
              <a:rPr lang="en-US"/>
              <a:t>ASAPP - TIGERISS - May 13, 2025</a:t>
            </a:r>
          </a:p>
        </p:txBody>
      </p:sp>
      <p:sp>
        <p:nvSpPr>
          <p:cNvPr id="7" name="Slide Number Placeholder 6">
            <a:extLst>
              <a:ext uri="{FF2B5EF4-FFF2-40B4-BE49-F238E27FC236}">
                <a16:creationId xmlns:a16="http://schemas.microsoft.com/office/drawing/2014/main" id="{8DC10D3C-A0F8-4E66-89D8-684516B50068}"/>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1795508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8C0F7-CECF-48C5-B1BC-2ECE12FB2A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EEF85C-5278-4637-8F74-7B5BA1B79E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966524-7417-439D-9DDE-A335EAE712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CC6E54-561E-48EF-A5E0-05D70C1983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63B2E4-60BD-43BC-BF8A-8FCA1B82154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716CE2-9D9C-4E4B-8931-9E419AB2F7B4}"/>
              </a:ext>
            </a:extLst>
          </p:cNvPr>
          <p:cNvSpPr>
            <a:spLocks noGrp="1"/>
          </p:cNvSpPr>
          <p:nvPr>
            <p:ph type="dt" sz="half" idx="10"/>
          </p:nvPr>
        </p:nvSpPr>
        <p:spPr/>
        <p:txBody>
          <a:bodyPr/>
          <a:lstStyle/>
          <a:p>
            <a:r>
              <a:rPr lang="en-US"/>
              <a:t>08/17/2020</a:t>
            </a:r>
          </a:p>
        </p:txBody>
      </p:sp>
      <p:sp>
        <p:nvSpPr>
          <p:cNvPr id="8" name="Footer Placeholder 7">
            <a:extLst>
              <a:ext uri="{FF2B5EF4-FFF2-40B4-BE49-F238E27FC236}">
                <a16:creationId xmlns:a16="http://schemas.microsoft.com/office/drawing/2014/main" id="{8BDD12B0-7514-427F-A549-801F796A84B6}"/>
              </a:ext>
            </a:extLst>
          </p:cNvPr>
          <p:cNvSpPr>
            <a:spLocks noGrp="1"/>
          </p:cNvSpPr>
          <p:nvPr>
            <p:ph type="ftr" sz="quarter" idx="11"/>
          </p:nvPr>
        </p:nvSpPr>
        <p:spPr/>
        <p:txBody>
          <a:bodyPr/>
          <a:lstStyle/>
          <a:p>
            <a:r>
              <a:rPr lang="en-US"/>
              <a:t>ASAPP - TIGERISS - May 13, 2025</a:t>
            </a:r>
          </a:p>
        </p:txBody>
      </p:sp>
      <p:sp>
        <p:nvSpPr>
          <p:cNvPr id="9" name="Slide Number Placeholder 8">
            <a:extLst>
              <a:ext uri="{FF2B5EF4-FFF2-40B4-BE49-F238E27FC236}">
                <a16:creationId xmlns:a16="http://schemas.microsoft.com/office/drawing/2014/main" id="{F32EF822-52CC-4A5E-9334-278A88E3F36B}"/>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119083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53B5F-09F8-4571-A431-4D2B5B38DA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78EB2C-31FD-422B-8682-2B24AEF6CBCF}"/>
              </a:ext>
            </a:extLst>
          </p:cNvPr>
          <p:cNvSpPr>
            <a:spLocks noGrp="1"/>
          </p:cNvSpPr>
          <p:nvPr>
            <p:ph type="dt" sz="half" idx="10"/>
          </p:nvPr>
        </p:nvSpPr>
        <p:spPr/>
        <p:txBody>
          <a:bodyPr/>
          <a:lstStyle/>
          <a:p>
            <a:r>
              <a:rPr lang="en-US"/>
              <a:t>08/17/2020</a:t>
            </a:r>
          </a:p>
        </p:txBody>
      </p:sp>
      <p:sp>
        <p:nvSpPr>
          <p:cNvPr id="4" name="Footer Placeholder 3">
            <a:extLst>
              <a:ext uri="{FF2B5EF4-FFF2-40B4-BE49-F238E27FC236}">
                <a16:creationId xmlns:a16="http://schemas.microsoft.com/office/drawing/2014/main" id="{44B1C154-2741-4C5A-BF42-389F9B1CEF18}"/>
              </a:ext>
            </a:extLst>
          </p:cNvPr>
          <p:cNvSpPr>
            <a:spLocks noGrp="1"/>
          </p:cNvSpPr>
          <p:nvPr>
            <p:ph type="ftr" sz="quarter" idx="11"/>
          </p:nvPr>
        </p:nvSpPr>
        <p:spPr/>
        <p:txBody>
          <a:bodyPr/>
          <a:lstStyle/>
          <a:p>
            <a:r>
              <a:rPr lang="en-US"/>
              <a:t>ASAPP - TIGERISS - May 13, 2025</a:t>
            </a:r>
          </a:p>
        </p:txBody>
      </p:sp>
      <p:sp>
        <p:nvSpPr>
          <p:cNvPr id="5" name="Slide Number Placeholder 4">
            <a:extLst>
              <a:ext uri="{FF2B5EF4-FFF2-40B4-BE49-F238E27FC236}">
                <a16:creationId xmlns:a16="http://schemas.microsoft.com/office/drawing/2014/main" id="{131F8B87-2412-4C3B-8B27-1632EA39D562}"/>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1220243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BBBEFA-5C1F-4BE7-829C-C323E75DAFCC}"/>
              </a:ext>
            </a:extLst>
          </p:cNvPr>
          <p:cNvSpPr>
            <a:spLocks noGrp="1"/>
          </p:cNvSpPr>
          <p:nvPr>
            <p:ph type="dt" sz="half" idx="10"/>
          </p:nvPr>
        </p:nvSpPr>
        <p:spPr/>
        <p:txBody>
          <a:bodyPr/>
          <a:lstStyle/>
          <a:p>
            <a:r>
              <a:rPr lang="en-US"/>
              <a:t>08/17/2020</a:t>
            </a:r>
          </a:p>
        </p:txBody>
      </p:sp>
      <p:sp>
        <p:nvSpPr>
          <p:cNvPr id="3" name="Footer Placeholder 2">
            <a:extLst>
              <a:ext uri="{FF2B5EF4-FFF2-40B4-BE49-F238E27FC236}">
                <a16:creationId xmlns:a16="http://schemas.microsoft.com/office/drawing/2014/main" id="{D2EAB318-9129-464C-AC19-1A829C6643E8}"/>
              </a:ext>
            </a:extLst>
          </p:cNvPr>
          <p:cNvSpPr>
            <a:spLocks noGrp="1"/>
          </p:cNvSpPr>
          <p:nvPr>
            <p:ph type="ftr" sz="quarter" idx="11"/>
          </p:nvPr>
        </p:nvSpPr>
        <p:spPr/>
        <p:txBody>
          <a:bodyPr/>
          <a:lstStyle/>
          <a:p>
            <a:r>
              <a:rPr lang="en-US"/>
              <a:t>ASAPP - TIGERISS - May 13, 2025</a:t>
            </a:r>
          </a:p>
        </p:txBody>
      </p:sp>
      <p:sp>
        <p:nvSpPr>
          <p:cNvPr id="4" name="Slide Number Placeholder 3">
            <a:extLst>
              <a:ext uri="{FF2B5EF4-FFF2-40B4-BE49-F238E27FC236}">
                <a16:creationId xmlns:a16="http://schemas.microsoft.com/office/drawing/2014/main" id="{A2B29953-4EA6-4389-9EC3-E59E7CA350B1}"/>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2828495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D74F7-BD49-4C9C-A427-3C4472AE5B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8E911A-E20E-435C-AC4A-71CEA93428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29471FD-B983-4D37-A72A-007C6C3648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572447-7B61-4DD4-8EC1-EF4F9523BEEC}"/>
              </a:ext>
            </a:extLst>
          </p:cNvPr>
          <p:cNvSpPr>
            <a:spLocks noGrp="1"/>
          </p:cNvSpPr>
          <p:nvPr>
            <p:ph type="dt" sz="half" idx="10"/>
          </p:nvPr>
        </p:nvSpPr>
        <p:spPr/>
        <p:txBody>
          <a:bodyPr/>
          <a:lstStyle/>
          <a:p>
            <a:r>
              <a:rPr lang="en-US"/>
              <a:t>08/17/2020</a:t>
            </a:r>
          </a:p>
        </p:txBody>
      </p:sp>
      <p:sp>
        <p:nvSpPr>
          <p:cNvPr id="6" name="Footer Placeholder 5">
            <a:extLst>
              <a:ext uri="{FF2B5EF4-FFF2-40B4-BE49-F238E27FC236}">
                <a16:creationId xmlns:a16="http://schemas.microsoft.com/office/drawing/2014/main" id="{97D110EA-01AA-4220-A91B-EE9F9B32E362}"/>
              </a:ext>
            </a:extLst>
          </p:cNvPr>
          <p:cNvSpPr>
            <a:spLocks noGrp="1"/>
          </p:cNvSpPr>
          <p:nvPr>
            <p:ph type="ftr" sz="quarter" idx="11"/>
          </p:nvPr>
        </p:nvSpPr>
        <p:spPr/>
        <p:txBody>
          <a:bodyPr/>
          <a:lstStyle/>
          <a:p>
            <a:r>
              <a:rPr lang="en-US"/>
              <a:t>ASAPP - TIGERISS - May 13, 2025</a:t>
            </a:r>
          </a:p>
        </p:txBody>
      </p:sp>
      <p:sp>
        <p:nvSpPr>
          <p:cNvPr id="7" name="Slide Number Placeholder 6">
            <a:extLst>
              <a:ext uri="{FF2B5EF4-FFF2-40B4-BE49-F238E27FC236}">
                <a16:creationId xmlns:a16="http://schemas.microsoft.com/office/drawing/2014/main" id="{4A899A96-2845-4AC0-B416-E8A090015499}"/>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2147466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9E4DC-D44A-4325-A666-1AAFBF519C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06A95B-C4EB-4575-B458-3142FAF762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5D5EF5-0F74-44AB-8B52-648F4F06BA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6EEFBA-132C-4278-9FA0-71F538C5A012}"/>
              </a:ext>
            </a:extLst>
          </p:cNvPr>
          <p:cNvSpPr>
            <a:spLocks noGrp="1"/>
          </p:cNvSpPr>
          <p:nvPr>
            <p:ph type="dt" sz="half" idx="10"/>
          </p:nvPr>
        </p:nvSpPr>
        <p:spPr/>
        <p:txBody>
          <a:bodyPr/>
          <a:lstStyle/>
          <a:p>
            <a:r>
              <a:rPr lang="en-US"/>
              <a:t>08/17/2020</a:t>
            </a:r>
          </a:p>
        </p:txBody>
      </p:sp>
      <p:sp>
        <p:nvSpPr>
          <p:cNvPr id="6" name="Footer Placeholder 5">
            <a:extLst>
              <a:ext uri="{FF2B5EF4-FFF2-40B4-BE49-F238E27FC236}">
                <a16:creationId xmlns:a16="http://schemas.microsoft.com/office/drawing/2014/main" id="{342AAD26-AD7E-4CFA-898B-E25D28E2E97D}"/>
              </a:ext>
            </a:extLst>
          </p:cNvPr>
          <p:cNvSpPr>
            <a:spLocks noGrp="1"/>
          </p:cNvSpPr>
          <p:nvPr>
            <p:ph type="ftr" sz="quarter" idx="11"/>
          </p:nvPr>
        </p:nvSpPr>
        <p:spPr/>
        <p:txBody>
          <a:bodyPr/>
          <a:lstStyle/>
          <a:p>
            <a:r>
              <a:rPr lang="en-US"/>
              <a:t>ASAPP - TIGERISS - May 13, 2025</a:t>
            </a:r>
          </a:p>
        </p:txBody>
      </p:sp>
      <p:sp>
        <p:nvSpPr>
          <p:cNvPr id="7" name="Slide Number Placeholder 6">
            <a:extLst>
              <a:ext uri="{FF2B5EF4-FFF2-40B4-BE49-F238E27FC236}">
                <a16:creationId xmlns:a16="http://schemas.microsoft.com/office/drawing/2014/main" id="{A8E66EF6-677F-47D5-A9D9-434FF9C06FAB}"/>
              </a:ext>
            </a:extLst>
          </p:cNvPr>
          <p:cNvSpPr>
            <a:spLocks noGrp="1"/>
          </p:cNvSpPr>
          <p:nvPr>
            <p:ph type="sldNum" sz="quarter" idx="12"/>
          </p:nvPr>
        </p:nvSpPr>
        <p:spPr/>
        <p:txBody>
          <a:bodyPr/>
          <a:lstStyle/>
          <a:p>
            <a:fld id="{9EBE6002-C28D-42BF-92CB-918F87749F98}" type="slidenum">
              <a:rPr lang="en-US" smtClean="0"/>
              <a:t>‹#›</a:t>
            </a:fld>
            <a:endParaRPr lang="en-US"/>
          </a:p>
        </p:txBody>
      </p:sp>
    </p:spTree>
    <p:extLst>
      <p:ext uri="{BB962C8B-B14F-4D97-AF65-F5344CB8AC3E}">
        <p14:creationId xmlns:p14="http://schemas.microsoft.com/office/powerpoint/2010/main" val="695788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79864-429F-48B0-8460-5006FF8804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A945E4A-A48A-45D4-A677-C61209C7ED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6456C9-2D1F-478C-98A0-17A34E8F31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08/17/2020</a:t>
            </a:r>
          </a:p>
        </p:txBody>
      </p:sp>
      <p:sp>
        <p:nvSpPr>
          <p:cNvPr id="5" name="Footer Placeholder 4">
            <a:extLst>
              <a:ext uri="{FF2B5EF4-FFF2-40B4-BE49-F238E27FC236}">
                <a16:creationId xmlns:a16="http://schemas.microsoft.com/office/drawing/2014/main" id="{86B6C78C-B93B-408B-A97C-B796DCF5BD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ASAPP - TIGERISS - May 13, 2025</a:t>
            </a:r>
          </a:p>
        </p:txBody>
      </p:sp>
      <p:sp>
        <p:nvSpPr>
          <p:cNvPr id="6" name="Slide Number Placeholder 5">
            <a:extLst>
              <a:ext uri="{FF2B5EF4-FFF2-40B4-BE49-F238E27FC236}">
                <a16:creationId xmlns:a16="http://schemas.microsoft.com/office/drawing/2014/main" id="{89E8C77E-9EFA-48F7-BC87-957A131645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BE6002-C28D-42BF-92CB-918F87749F98}" type="slidenum">
              <a:rPr lang="en-US" smtClean="0"/>
              <a:t>‹#›</a:t>
            </a:fld>
            <a:endParaRPr lang="en-US"/>
          </a:p>
        </p:txBody>
      </p:sp>
    </p:spTree>
    <p:extLst>
      <p:ext uri="{BB962C8B-B14F-4D97-AF65-F5344CB8AC3E}">
        <p14:creationId xmlns:p14="http://schemas.microsoft.com/office/powerpoint/2010/main" val="4263666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4.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4.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36.emf"/></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jpg"/><Relationship Id="rId4" Type="http://schemas.openxmlformats.org/officeDocument/2006/relationships/image" Target="../media/image37.gif"/></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43.jpg"/><Relationship Id="rId4" Type="http://schemas.openxmlformats.org/officeDocument/2006/relationships/image" Target="../media/image42.JPG"/></Relationships>
</file>

<file path=ppt/slides/_rels/slide18.xml.rels><?xml version="1.0" encoding="UTF-8" standalone="yes"?>
<Relationships xmlns="http://schemas.openxmlformats.org/package/2006/relationships"><Relationship Id="rId8" Type="http://schemas.openxmlformats.org/officeDocument/2006/relationships/image" Target="../media/image48.JPG"/><Relationship Id="rId13" Type="http://schemas.openxmlformats.org/officeDocument/2006/relationships/image" Target="../media/image53.JPG"/><Relationship Id="rId3" Type="http://schemas.openxmlformats.org/officeDocument/2006/relationships/image" Target="../media/image4.png"/><Relationship Id="rId7" Type="http://schemas.openxmlformats.org/officeDocument/2006/relationships/image" Target="../media/image47.JPG"/><Relationship Id="rId12" Type="http://schemas.openxmlformats.org/officeDocument/2006/relationships/image" Target="../media/image52.jp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JPG"/><Relationship Id="rId4" Type="http://schemas.openxmlformats.org/officeDocument/2006/relationships/image" Target="../media/image44.png"/><Relationship Id="rId9" Type="http://schemas.openxmlformats.org/officeDocument/2006/relationships/image" Target="../media/image49.JPG"/></Relationships>
</file>

<file path=ppt/slides/_rels/slide19.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3.jpeg"/><Relationship Id="rId7"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6.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6.png"/><Relationship Id="rId4" Type="http://schemas.openxmlformats.org/officeDocument/2006/relationships/image" Target="../media/image10.tiff"/></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58.jpe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5.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6.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6.png"/><Relationship Id="rId4" Type="http://schemas.openxmlformats.org/officeDocument/2006/relationships/image" Target="../media/image71.jpe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73.jpeg"/><Relationship Id="rId4" Type="http://schemas.openxmlformats.org/officeDocument/2006/relationships/image" Target="../media/image72.jpeg"/></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5.jp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79.JPG"/><Relationship Id="rId4" Type="http://schemas.openxmlformats.org/officeDocument/2006/relationships/image" Target="../media/image78.JP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86.png"/><Relationship Id="rId11" Type="http://schemas.openxmlformats.org/officeDocument/2006/relationships/image" Target="../media/image4.png"/><Relationship Id="rId5" Type="http://schemas.openxmlformats.org/officeDocument/2006/relationships/image" Target="../media/image85.png"/><Relationship Id="rId10" Type="http://schemas.openxmlformats.org/officeDocument/2006/relationships/image" Target="../media/image5.png"/><Relationship Id="rId4" Type="http://schemas.openxmlformats.org/officeDocument/2006/relationships/image" Target="../media/image84.jpeg"/><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jpeg"/><Relationship Id="rId7"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5.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wmf"/><Relationship Id="rId7" Type="http://schemas.openxmlformats.org/officeDocument/2006/relationships/image" Target="../media/image6.png"/><Relationship Id="rId2" Type="http://schemas.openxmlformats.org/officeDocument/2006/relationships/image" Target="../media/image25.w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ADC86-DDFA-45AA-A4B9-13531026D019}"/>
              </a:ext>
            </a:extLst>
          </p:cNvPr>
          <p:cNvSpPr>
            <a:spLocks noGrp="1"/>
          </p:cNvSpPr>
          <p:nvPr>
            <p:ph type="ctrTitle"/>
          </p:nvPr>
        </p:nvSpPr>
        <p:spPr>
          <a:xfrm>
            <a:off x="472401" y="121428"/>
            <a:ext cx="11264271" cy="1416863"/>
          </a:xfrm>
        </p:spPr>
        <p:txBody>
          <a:bodyPr>
            <a:normAutofit fontScale="90000"/>
          </a:bodyPr>
          <a:lstStyle/>
          <a:p>
            <a:r>
              <a:rPr lang="en-US" dirty="0"/>
              <a:t>The TIGERISS Galactic </a:t>
            </a:r>
            <a:br>
              <a:rPr lang="en-US" dirty="0"/>
            </a:br>
            <a:r>
              <a:rPr lang="en-US" dirty="0"/>
              <a:t>Cosmic Ray Mission</a:t>
            </a:r>
          </a:p>
        </p:txBody>
      </p:sp>
      <p:sp>
        <p:nvSpPr>
          <p:cNvPr id="3" name="Subtitle 2">
            <a:extLst>
              <a:ext uri="{FF2B5EF4-FFF2-40B4-BE49-F238E27FC236}">
                <a16:creationId xmlns:a16="http://schemas.microsoft.com/office/drawing/2014/main" id="{DCFF84D9-044B-459E-AB4D-277145869470}"/>
              </a:ext>
            </a:extLst>
          </p:cNvPr>
          <p:cNvSpPr>
            <a:spLocks noGrp="1"/>
          </p:cNvSpPr>
          <p:nvPr>
            <p:ph type="subTitle" idx="1"/>
          </p:nvPr>
        </p:nvSpPr>
        <p:spPr>
          <a:xfrm>
            <a:off x="1524000" y="1508937"/>
            <a:ext cx="9144000" cy="1019656"/>
          </a:xfrm>
        </p:spPr>
        <p:txBody>
          <a:bodyPr>
            <a:normAutofit fontScale="85000" lnSpcReduction="20000"/>
          </a:bodyPr>
          <a:lstStyle/>
          <a:p>
            <a:r>
              <a:rPr lang="en-US" dirty="0"/>
              <a:t>Instrumentation and missions for direct high-energy CR measurements</a:t>
            </a:r>
          </a:p>
          <a:p>
            <a:r>
              <a:rPr lang="en-US" dirty="0"/>
              <a:t>Brian Flint Rauch</a:t>
            </a:r>
          </a:p>
          <a:p>
            <a:r>
              <a:rPr lang="en-US" dirty="0"/>
              <a:t>May 13, 2025</a:t>
            </a:r>
          </a:p>
        </p:txBody>
      </p:sp>
      <p:pic>
        <p:nvPicPr>
          <p:cNvPr id="5" name="Picture 4">
            <a:extLst>
              <a:ext uri="{FF2B5EF4-FFF2-40B4-BE49-F238E27FC236}">
                <a16:creationId xmlns:a16="http://schemas.microsoft.com/office/drawing/2014/main" id="{325A9FC5-DCFD-4DEC-9216-272A5A6A24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74984"/>
            <a:ext cx="5710687" cy="4283015"/>
          </a:xfrm>
          <a:prstGeom prst="rect">
            <a:avLst/>
          </a:prstGeom>
        </p:spPr>
      </p:pic>
      <p:pic>
        <p:nvPicPr>
          <p:cNvPr id="6" name="Content Placeholder 3" descr="JAXA_CALET_my_group.jpg">
            <a:extLst>
              <a:ext uri="{FF2B5EF4-FFF2-40B4-BE49-F238E27FC236}">
                <a16:creationId xmlns:a16="http://schemas.microsoft.com/office/drawing/2014/main" id="{C5FF4DA5-71BE-42BF-B051-848D14C1FB52}"/>
              </a:ext>
            </a:extLst>
          </p:cNvPr>
          <p:cNvPicPr>
            <a:picLocks noChangeAspect="1"/>
          </p:cNvPicPr>
          <p:nvPr/>
        </p:nvPicPr>
        <p:blipFill rotWithShape="1">
          <a:blip r:embed="rId3">
            <a:extLst>
              <a:ext uri="{28A0092B-C50C-407E-A947-70E740481C1C}">
                <a14:useLocalDpi xmlns:a14="http://schemas.microsoft.com/office/drawing/2010/main" val="0"/>
              </a:ext>
            </a:extLst>
          </a:blip>
          <a:srcRect l="830" t="9038" r="1387" b="1875"/>
          <a:stretch/>
        </p:blipFill>
        <p:spPr>
          <a:xfrm>
            <a:off x="5960853" y="2600047"/>
            <a:ext cx="6231149" cy="4257953"/>
          </a:xfrm>
          <a:prstGeom prst="rect">
            <a:avLst/>
          </a:prstGeom>
        </p:spPr>
      </p:pic>
      <p:pic>
        <p:nvPicPr>
          <p:cNvPr id="7" name="Picture 2" descr="C:\Users\wrb\Desktop\stshield.jpg">
            <a:extLst>
              <a:ext uri="{FF2B5EF4-FFF2-40B4-BE49-F238E27FC236}">
                <a16:creationId xmlns:a16="http://schemas.microsoft.com/office/drawing/2014/main" id="{5FD96545-196E-46D4-A773-4546D1101CD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45"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close up of a logo&#10;&#10;Description generated with very high confidence">
            <a:extLst>
              <a:ext uri="{FF2B5EF4-FFF2-40B4-BE49-F238E27FC236}">
                <a16:creationId xmlns:a16="http://schemas.microsoft.com/office/drawing/2014/main" id="{642A05E2-1A4C-4AC7-89CD-9C1E433A25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8145" y="90805"/>
            <a:ext cx="914400" cy="914400"/>
          </a:xfrm>
          <a:prstGeom prst="rect">
            <a:avLst/>
          </a:prstGeom>
        </p:spPr>
      </p:pic>
      <p:pic>
        <p:nvPicPr>
          <p:cNvPr id="9" name="Picture 8">
            <a:extLst>
              <a:ext uri="{FF2B5EF4-FFF2-40B4-BE49-F238E27FC236}">
                <a16:creationId xmlns:a16="http://schemas.microsoft.com/office/drawing/2014/main" id="{F1E6A8B4-6D59-4BC4-9161-0184C8C401E9}"/>
              </a:ext>
            </a:extLst>
          </p:cNvPr>
          <p:cNvPicPr>
            <a:picLocks noChangeAspect="1"/>
          </p:cNvPicPr>
          <p:nvPr/>
        </p:nvPicPr>
        <p:blipFill>
          <a:blip r:embed="rId6"/>
          <a:stretch>
            <a:fillRect/>
          </a:stretch>
        </p:blipFill>
        <p:spPr>
          <a:xfrm>
            <a:off x="10318932" y="86995"/>
            <a:ext cx="914400" cy="918210"/>
          </a:xfrm>
          <a:prstGeom prst="rect">
            <a:avLst/>
          </a:prstGeom>
        </p:spPr>
      </p:pic>
      <p:pic>
        <p:nvPicPr>
          <p:cNvPr id="4" name="Picture 3" descr="A close up of a sign&#10;&#10;Description automatically generated">
            <a:extLst>
              <a:ext uri="{FF2B5EF4-FFF2-40B4-BE49-F238E27FC236}">
                <a16:creationId xmlns:a16="http://schemas.microsoft.com/office/drawing/2014/main" id="{224E603A-A862-E091-FB7C-426AAABB66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81345" y="90805"/>
            <a:ext cx="910655" cy="914400"/>
          </a:xfrm>
          <a:prstGeom prst="rect">
            <a:avLst/>
          </a:prstGeom>
        </p:spPr>
      </p:pic>
      <p:pic>
        <p:nvPicPr>
          <p:cNvPr id="10" name="Picture 6">
            <a:extLst>
              <a:ext uri="{FF2B5EF4-FFF2-40B4-BE49-F238E27FC236}">
                <a16:creationId xmlns:a16="http://schemas.microsoft.com/office/drawing/2014/main" id="{6F64ACA7-751F-6214-316B-D8236D161C3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2249" t="8333" r="30914" b="13863"/>
          <a:stretch>
            <a:fillRect/>
          </a:stretch>
        </p:blipFill>
        <p:spPr bwMode="auto">
          <a:xfrm>
            <a:off x="22591" y="1171761"/>
            <a:ext cx="891808" cy="111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Logo&#10;&#10;Description automatically generated">
            <a:extLst>
              <a:ext uri="{FF2B5EF4-FFF2-40B4-BE49-F238E27FC236}">
                <a16:creationId xmlns:a16="http://schemas.microsoft.com/office/drawing/2014/main" id="{26243C5B-03A4-554F-D106-3E162C197D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4399" y="1296911"/>
            <a:ext cx="914400" cy="914400"/>
          </a:xfrm>
          <a:prstGeom prst="rect">
            <a:avLst/>
          </a:prstGeom>
        </p:spPr>
      </p:pic>
    </p:spTree>
    <p:extLst>
      <p:ext uri="{BB962C8B-B14F-4D97-AF65-F5344CB8AC3E}">
        <p14:creationId xmlns:p14="http://schemas.microsoft.com/office/powerpoint/2010/main" val="322176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AC3DF44-3EEB-4E19-B875-78E6061D1305}"/>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DA3E949-2965-472F-8D74-AB3E45E6DFDA}"/>
              </a:ext>
            </a:extLst>
          </p:cNvPr>
          <p:cNvSpPr>
            <a:spLocks noGrp="1"/>
          </p:cNvSpPr>
          <p:nvPr>
            <p:ph type="sldNum" sz="quarter" idx="12"/>
          </p:nvPr>
        </p:nvSpPr>
        <p:spPr/>
        <p:txBody>
          <a:bodyPr/>
          <a:lstStyle/>
          <a:p>
            <a:fld id="{9EBE6002-C28D-42BF-92CB-918F87749F98}" type="slidenum">
              <a:rPr lang="en-US" smtClean="0"/>
              <a:t>10</a:t>
            </a:fld>
            <a:endParaRPr lang="en-US"/>
          </a:p>
        </p:txBody>
      </p:sp>
      <p:pic>
        <p:nvPicPr>
          <p:cNvPr id="11" name="Picture 10">
            <a:extLst>
              <a:ext uri="{FF2B5EF4-FFF2-40B4-BE49-F238E27FC236}">
                <a16:creationId xmlns:a16="http://schemas.microsoft.com/office/drawing/2014/main" id="{C21103EA-71B0-9F66-20ED-B661F147609A}"/>
              </a:ext>
            </a:extLst>
          </p:cNvPr>
          <p:cNvPicPr>
            <a:picLocks noChangeAspect="1"/>
          </p:cNvPicPr>
          <p:nvPr/>
        </p:nvPicPr>
        <p:blipFill>
          <a:blip r:embed="rId2"/>
          <a:stretch>
            <a:fillRect/>
          </a:stretch>
        </p:blipFill>
        <p:spPr>
          <a:xfrm>
            <a:off x="76201" y="1459386"/>
            <a:ext cx="5943600" cy="3953383"/>
          </a:xfrm>
          <a:prstGeom prst="rect">
            <a:avLst/>
          </a:prstGeom>
        </p:spPr>
      </p:pic>
      <p:sp>
        <p:nvSpPr>
          <p:cNvPr id="12" name="Title 1">
            <a:extLst>
              <a:ext uri="{FF2B5EF4-FFF2-40B4-BE49-F238E27FC236}">
                <a16:creationId xmlns:a16="http://schemas.microsoft.com/office/drawing/2014/main" id="{1F54D027-BAC7-7D1A-0B68-229F13CCF70C}"/>
              </a:ext>
            </a:extLst>
          </p:cNvPr>
          <p:cNvSpPr txBox="1">
            <a:spLocks/>
          </p:cNvSpPr>
          <p:nvPr/>
        </p:nvSpPr>
        <p:spPr>
          <a:xfrm>
            <a:off x="914400" y="12483"/>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New Measurements Needed:</a:t>
            </a:r>
          </a:p>
          <a:p>
            <a:pPr algn="ctr"/>
            <a:r>
              <a:rPr lang="en-US" dirty="0"/>
              <a:t>Instrument Development with Balloons</a:t>
            </a:r>
          </a:p>
        </p:txBody>
      </p:sp>
      <p:sp>
        <p:nvSpPr>
          <p:cNvPr id="4" name="Rectangle 4">
            <a:extLst>
              <a:ext uri="{FF2B5EF4-FFF2-40B4-BE49-F238E27FC236}">
                <a16:creationId xmlns:a16="http://schemas.microsoft.com/office/drawing/2014/main" id="{56B35484-2D06-B608-6F6D-00F2AA86AF24}"/>
              </a:ext>
            </a:extLst>
          </p:cNvPr>
          <p:cNvSpPr txBox="1">
            <a:spLocks noChangeArrowheads="1"/>
          </p:cNvSpPr>
          <p:nvPr/>
        </p:nvSpPr>
        <p:spPr>
          <a:xfrm>
            <a:off x="360421" y="5587352"/>
            <a:ext cx="12434047" cy="10519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altLang="en-US" sz="2400" dirty="0"/>
              <a:t>Economical access to near space for large payloads up to ~6,000 </a:t>
            </a:r>
            <a:r>
              <a:rPr lang="en-US" altLang="en-US" sz="2400" dirty="0" err="1"/>
              <a:t>lbs</a:t>
            </a:r>
            <a:r>
              <a:rPr lang="en-US" altLang="en-US" sz="2400" dirty="0"/>
              <a:t>, possible </a:t>
            </a:r>
            <a:r>
              <a:rPr lang="en-US" altLang="en-US" sz="2400" dirty="0" err="1"/>
              <a:t>reflight</a:t>
            </a:r>
            <a:r>
              <a:rPr lang="en-US" altLang="en-US" sz="2400" dirty="0"/>
              <a:t>.</a:t>
            </a:r>
          </a:p>
          <a:p>
            <a:pPr>
              <a:lnSpc>
                <a:spcPct val="80000"/>
              </a:lnSpc>
            </a:pPr>
            <a:r>
              <a:rPr lang="en-US" altLang="en-US" sz="2400" dirty="0"/>
              <a:t>Student involvement spanning entire project life and include many project roles.</a:t>
            </a:r>
          </a:p>
        </p:txBody>
      </p:sp>
      <p:pic>
        <p:nvPicPr>
          <p:cNvPr id="8" name="Picture 2" descr="C:\Users\wrb\Desktop\stshield.jpg">
            <a:extLst>
              <a:ext uri="{FF2B5EF4-FFF2-40B4-BE49-F238E27FC236}">
                <a16:creationId xmlns:a16="http://schemas.microsoft.com/office/drawing/2014/main" id="{F5DF8E52-D41F-5101-A47B-C346BC67C6C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15600" y="6119"/>
            <a:ext cx="762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close up of a logo&#10;&#10;Description generated with very high confidence">
            <a:extLst>
              <a:ext uri="{FF2B5EF4-FFF2-40B4-BE49-F238E27FC236}">
                <a16:creationId xmlns:a16="http://schemas.microsoft.com/office/drawing/2014/main" id="{D982813B-A334-AFF1-1189-218AC8A1BC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10" name="Picture 9" descr="Logo&#10;&#10;Description automatically generated">
            <a:extLst>
              <a:ext uri="{FF2B5EF4-FFF2-40B4-BE49-F238E27FC236}">
                <a16:creationId xmlns:a16="http://schemas.microsoft.com/office/drawing/2014/main" id="{701C9183-D3B2-2856-26E1-F6DEDF9C63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44"/>
            <a:ext cx="914400" cy="914400"/>
          </a:xfrm>
          <a:prstGeom prst="rect">
            <a:avLst/>
          </a:prstGeom>
        </p:spPr>
      </p:pic>
      <p:pic>
        <p:nvPicPr>
          <p:cNvPr id="13" name="Picture 6">
            <a:extLst>
              <a:ext uri="{FF2B5EF4-FFF2-40B4-BE49-F238E27FC236}">
                <a16:creationId xmlns:a16="http://schemas.microsoft.com/office/drawing/2014/main" id="{E3ADBE71-44FF-A94A-3CFC-518FEEE7F6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2249" t="8333" r="30914" b="13863"/>
          <a:stretch>
            <a:fillRect/>
          </a:stretch>
        </p:blipFill>
        <p:spPr bwMode="auto">
          <a:xfrm>
            <a:off x="914400" y="-244"/>
            <a:ext cx="73441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136775C3-4475-90AF-828F-C783DD19C8AA}"/>
              </a:ext>
            </a:extLst>
          </p:cNvPr>
          <p:cNvPicPr>
            <a:picLocks noChangeAspect="1"/>
          </p:cNvPicPr>
          <p:nvPr/>
        </p:nvPicPr>
        <p:blipFill>
          <a:blip r:embed="rId7"/>
          <a:stretch>
            <a:fillRect/>
          </a:stretch>
        </p:blipFill>
        <p:spPr>
          <a:xfrm>
            <a:off x="6172199" y="1459386"/>
            <a:ext cx="5943600" cy="3939228"/>
          </a:xfrm>
          <a:prstGeom prst="rect">
            <a:avLst/>
          </a:prstGeom>
        </p:spPr>
      </p:pic>
    </p:spTree>
    <p:extLst>
      <p:ext uri="{BB962C8B-B14F-4D97-AF65-F5344CB8AC3E}">
        <p14:creationId xmlns:p14="http://schemas.microsoft.com/office/powerpoint/2010/main" val="3552127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5B29E45-3FC1-4F33-A9A4-4DDD3A36B354}"/>
              </a:ext>
            </a:extLst>
          </p:cNvPr>
          <p:cNvSpPr>
            <a:spLocks noGrp="1"/>
          </p:cNvSpPr>
          <p:nvPr>
            <p:ph type="ftr" sz="quarter" idx="11"/>
          </p:nvPr>
        </p:nvSpPr>
        <p:spPr/>
        <p:txBody>
          <a:bodyPr/>
          <a:lstStyle/>
          <a:p>
            <a:r>
              <a:rPr lang="en-US"/>
              <a:t>ASAPP - TIGERISS - May 13, 2025</a:t>
            </a:r>
          </a:p>
        </p:txBody>
      </p:sp>
      <p:sp>
        <p:nvSpPr>
          <p:cNvPr id="5" name="Slide Number Placeholder 4">
            <a:extLst>
              <a:ext uri="{FF2B5EF4-FFF2-40B4-BE49-F238E27FC236}">
                <a16:creationId xmlns:a16="http://schemas.microsoft.com/office/drawing/2014/main" id="{E96AF7A1-E3C0-4A91-A365-A2B2DF402969}"/>
              </a:ext>
            </a:extLst>
          </p:cNvPr>
          <p:cNvSpPr>
            <a:spLocks noGrp="1"/>
          </p:cNvSpPr>
          <p:nvPr>
            <p:ph type="sldNum" sz="quarter" idx="12"/>
          </p:nvPr>
        </p:nvSpPr>
        <p:spPr/>
        <p:txBody>
          <a:bodyPr/>
          <a:lstStyle/>
          <a:p>
            <a:fld id="{9EBE6002-C28D-42BF-92CB-918F87749F98}" type="slidenum">
              <a:rPr lang="en-US" smtClean="0"/>
              <a:t>11</a:t>
            </a:fld>
            <a:endParaRPr lang="en-US"/>
          </a:p>
        </p:txBody>
      </p:sp>
      <p:pic>
        <p:nvPicPr>
          <p:cNvPr id="1026" name="Picture 2">
            <a:extLst>
              <a:ext uri="{FF2B5EF4-FFF2-40B4-BE49-F238E27FC236}">
                <a16:creationId xmlns:a16="http://schemas.microsoft.com/office/drawing/2014/main" id="{A100D2EA-2143-41F5-8AA8-977BEAA364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690563"/>
            <a:ext cx="11410950" cy="547687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A2A52ADB-7C97-4F78-A382-EF2E02E57A99}"/>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a:t>
            </a:r>
            <a:r>
              <a:rPr lang="en-US" dirty="0" err="1"/>
              <a:t>SuperTIGER</a:t>
            </a:r>
            <a:r>
              <a:rPr lang="en-US" dirty="0"/>
              <a:t> Cosmic Ray Abundances</a:t>
            </a:r>
          </a:p>
        </p:txBody>
      </p:sp>
      <p:sp>
        <p:nvSpPr>
          <p:cNvPr id="8" name="TextBox 7">
            <a:extLst>
              <a:ext uri="{FF2B5EF4-FFF2-40B4-BE49-F238E27FC236}">
                <a16:creationId xmlns:a16="http://schemas.microsoft.com/office/drawing/2014/main" id="{81B02F56-41D6-4A14-8F34-E4CF90819038}"/>
              </a:ext>
            </a:extLst>
          </p:cNvPr>
          <p:cNvSpPr txBox="1"/>
          <p:nvPr/>
        </p:nvSpPr>
        <p:spPr>
          <a:xfrm>
            <a:off x="6591300" y="3904642"/>
            <a:ext cx="4038600" cy="1200329"/>
          </a:xfrm>
          <a:prstGeom prst="rect">
            <a:avLst/>
          </a:prstGeom>
          <a:noFill/>
        </p:spPr>
        <p:txBody>
          <a:bodyPr wrap="square" rtlCol="0">
            <a:spAutoFit/>
          </a:bodyPr>
          <a:lstStyle/>
          <a:p>
            <a:r>
              <a:rPr lang="en-US" dirty="0">
                <a:solidFill>
                  <a:srgbClr val="5372FF"/>
                </a:solidFill>
              </a:rPr>
              <a:t>- Nathan Elliot Walsh, SuperTIGER Elemental Abundances for the Charge Range 41≤Z≤56, PhD thesis, Washington University in St. Louis, 2020.</a:t>
            </a:r>
          </a:p>
        </p:txBody>
      </p:sp>
      <p:pic>
        <p:nvPicPr>
          <p:cNvPr id="9" name="Picture 2" descr="C:\Users\wrb\Desktop\stshield.jpg">
            <a:extLst>
              <a:ext uri="{FF2B5EF4-FFF2-40B4-BE49-F238E27FC236}">
                <a16:creationId xmlns:a16="http://schemas.microsoft.com/office/drawing/2014/main" id="{859BED28-314D-4B1C-8BBA-8E23C88827E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close up of a logo&#10;&#10;Description generated with very high confidence">
            <a:extLst>
              <a:ext uri="{FF2B5EF4-FFF2-40B4-BE49-F238E27FC236}">
                <a16:creationId xmlns:a16="http://schemas.microsoft.com/office/drawing/2014/main" id="{5CD7E7EA-CF48-4407-9DDD-D70AE2B5AD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sp>
        <p:nvSpPr>
          <p:cNvPr id="11" name="Shape 135">
            <a:extLst>
              <a:ext uri="{FF2B5EF4-FFF2-40B4-BE49-F238E27FC236}">
                <a16:creationId xmlns:a16="http://schemas.microsoft.com/office/drawing/2014/main" id="{4DA343BA-EDD2-4DD6-96EC-75F3B19854CE}"/>
              </a:ext>
            </a:extLst>
          </p:cNvPr>
          <p:cNvSpPr/>
          <p:nvPr/>
        </p:nvSpPr>
        <p:spPr>
          <a:xfrm>
            <a:off x="3389838" y="1452934"/>
            <a:ext cx="3352233" cy="2451708"/>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marL="342900" marR="57799" lvl="0" indent="-342900" defTabSz="647700">
              <a:spcBef>
                <a:spcPts val="1000"/>
              </a:spcBef>
              <a:buSzPct val="100000"/>
              <a:buChar char="•"/>
              <a:defRPr sz="1800"/>
            </a:pPr>
            <a:r>
              <a:rPr lang="en-US" sz="2200" dirty="0">
                <a:uFill>
                  <a:solidFill/>
                </a:uFill>
                <a:latin typeface="+mn-lt"/>
                <a:ea typeface="+mn-ea"/>
                <a:cs typeface="+mn-cs"/>
                <a:sym typeface="Arial"/>
              </a:rPr>
              <a:t>Record 55-day flight</a:t>
            </a:r>
          </a:p>
          <a:p>
            <a:pPr marL="342900" marR="57799" lvl="0" indent="-342900" defTabSz="647700">
              <a:spcBef>
                <a:spcPts val="1000"/>
              </a:spcBef>
              <a:buSzPct val="100000"/>
              <a:buChar char="•"/>
              <a:defRPr sz="1800"/>
            </a:pPr>
            <a:r>
              <a:rPr lang="en-US" sz="2200" dirty="0">
                <a:uFill>
                  <a:solidFill/>
                </a:uFill>
                <a:latin typeface="+mn-lt"/>
                <a:ea typeface="+mn-ea"/>
                <a:cs typeface="+mn-cs"/>
                <a:sym typeface="Arial"/>
              </a:rPr>
              <a:t>~8 times the UHGCR data collected with the two TIGER flights</a:t>
            </a:r>
          </a:p>
          <a:p>
            <a:pPr marL="342900" marR="57799" lvl="0" indent="-342900" defTabSz="647700">
              <a:spcBef>
                <a:spcPts val="1000"/>
              </a:spcBef>
              <a:buSzPct val="100000"/>
              <a:buChar char="•"/>
              <a:defRPr sz="1800"/>
            </a:pPr>
            <a:r>
              <a:rPr lang="en-US" sz="2200" dirty="0">
                <a:uFill>
                  <a:solidFill/>
                </a:uFill>
                <a:latin typeface="+mn-lt"/>
                <a:ea typeface="+mn-ea"/>
                <a:cs typeface="+mn-cs"/>
                <a:sym typeface="Arial"/>
              </a:rPr>
              <a:t>Best measurement of</a:t>
            </a:r>
            <a:br>
              <a:rPr lang="en-US" sz="2200" dirty="0">
                <a:uFill>
                  <a:solidFill/>
                </a:uFill>
                <a:latin typeface="+mn-lt"/>
                <a:ea typeface="+mn-ea"/>
                <a:cs typeface="+mn-cs"/>
                <a:sym typeface="Arial"/>
              </a:rPr>
            </a:br>
            <a:r>
              <a:rPr lang="en-US" sz="2200" dirty="0">
                <a:uFill>
                  <a:solidFill/>
                </a:uFill>
                <a:latin typeface="+mn-lt"/>
                <a:ea typeface="+mn-ea"/>
                <a:cs typeface="+mn-cs"/>
                <a:sym typeface="Arial"/>
              </a:rPr>
              <a:t>30 ≤ Z </a:t>
            </a:r>
            <a:r>
              <a:rPr lang="en-US" sz="2200" dirty="0">
                <a:uFill>
                  <a:solidFill/>
                </a:uFill>
                <a:sym typeface="Arial"/>
              </a:rPr>
              <a:t>≤ 56</a:t>
            </a:r>
            <a:endParaRPr lang="en-US" sz="2200" dirty="0">
              <a:uFill>
                <a:solidFill/>
              </a:uFill>
              <a:latin typeface="+mn-lt"/>
              <a:ea typeface="+mn-ea"/>
              <a:cs typeface="+mn-cs"/>
              <a:sym typeface="Arial"/>
            </a:endParaRPr>
          </a:p>
        </p:txBody>
      </p:sp>
      <p:pic>
        <p:nvPicPr>
          <p:cNvPr id="2" name="Picture 1" descr="A penguin standing in the snow&#10;&#10;Description automatically generated">
            <a:extLst>
              <a:ext uri="{FF2B5EF4-FFF2-40B4-BE49-F238E27FC236}">
                <a16:creationId xmlns:a16="http://schemas.microsoft.com/office/drawing/2014/main" id="{D7945A9D-B518-0ECC-B047-9639545B752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52876" y="1452934"/>
            <a:ext cx="3828378" cy="2552252"/>
          </a:xfrm>
          <a:prstGeom prst="rect">
            <a:avLst/>
          </a:prstGeom>
        </p:spPr>
      </p:pic>
    </p:spTree>
    <p:extLst>
      <p:ext uri="{BB962C8B-B14F-4D97-AF65-F5344CB8AC3E}">
        <p14:creationId xmlns:p14="http://schemas.microsoft.com/office/powerpoint/2010/main" val="2034020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157D2F4-C1B8-4F9A-A94D-7FDD14869AF2}"/>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EF9202B7-FFA9-474A-9F40-02A39A1AC44D}"/>
              </a:ext>
            </a:extLst>
          </p:cNvPr>
          <p:cNvSpPr>
            <a:spLocks noGrp="1"/>
          </p:cNvSpPr>
          <p:nvPr>
            <p:ph type="sldNum" sz="quarter" idx="12"/>
          </p:nvPr>
        </p:nvSpPr>
        <p:spPr/>
        <p:txBody>
          <a:bodyPr/>
          <a:lstStyle/>
          <a:p>
            <a:fld id="{9EBE6002-C28D-42BF-92CB-918F87749F98}" type="slidenum">
              <a:rPr lang="en-US" smtClean="0"/>
              <a:t>12</a:t>
            </a:fld>
            <a:endParaRPr lang="en-US"/>
          </a:p>
        </p:txBody>
      </p:sp>
      <p:pic>
        <p:nvPicPr>
          <p:cNvPr id="4" name="Google Shape;68;p15">
            <a:extLst>
              <a:ext uri="{FF2B5EF4-FFF2-40B4-BE49-F238E27FC236}">
                <a16:creationId xmlns:a16="http://schemas.microsoft.com/office/drawing/2014/main" id="{2AF9712D-5A16-4651-B4FE-DAC27E9B2B17}"/>
              </a:ext>
            </a:extLst>
          </p:cNvPr>
          <p:cNvPicPr preferRelativeResize="0"/>
          <p:nvPr/>
        </p:nvPicPr>
        <p:blipFill>
          <a:blip r:embed="rId3">
            <a:alphaModFix/>
          </a:blip>
          <a:stretch>
            <a:fillRect/>
          </a:stretch>
        </p:blipFill>
        <p:spPr>
          <a:xfrm>
            <a:off x="3962400" y="2057400"/>
            <a:ext cx="8229600" cy="4330635"/>
          </a:xfrm>
          <a:prstGeom prst="rect">
            <a:avLst/>
          </a:prstGeom>
          <a:noFill/>
          <a:ln>
            <a:noFill/>
          </a:ln>
        </p:spPr>
      </p:pic>
      <p:sp>
        <p:nvSpPr>
          <p:cNvPr id="5" name="Google Shape;70;p15">
            <a:extLst>
              <a:ext uri="{FF2B5EF4-FFF2-40B4-BE49-F238E27FC236}">
                <a16:creationId xmlns:a16="http://schemas.microsoft.com/office/drawing/2014/main" id="{5BDAB106-2E05-474E-99D9-516C3B7F24A0}"/>
              </a:ext>
            </a:extLst>
          </p:cNvPr>
          <p:cNvSpPr txBox="1">
            <a:spLocks/>
          </p:cNvSpPr>
          <p:nvPr/>
        </p:nvSpPr>
        <p:spPr>
          <a:xfrm>
            <a:off x="910655" y="785191"/>
            <a:ext cx="10970926" cy="1720829"/>
          </a:xfrm>
          <a:prstGeom prst="rect">
            <a:avLst/>
          </a:prstGeom>
        </p:spPr>
        <p:txBody>
          <a:bodyPr spcFirstLastPara="1" wrap="square" lIns="91425" tIns="91425" rIns="91425" bIns="91425" anchor="t" anchorCtr="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rtl="0" fontAlgn="base">
              <a:spcBef>
                <a:spcPts val="0"/>
              </a:spcBef>
              <a:spcAft>
                <a:spcPts val="0"/>
              </a:spcAft>
            </a:pPr>
            <a:r>
              <a:rPr lang="en-US" sz="2600" b="0" i="0" u="none" strike="noStrike" dirty="0">
                <a:solidFill>
                  <a:srgbClr val="222222"/>
                </a:solidFill>
                <a:effectLst/>
              </a:rPr>
              <a:t>Current OB association Galactic cosmic ray source (GCRS) model predictions:</a:t>
            </a:r>
          </a:p>
          <a:p>
            <a:pPr marL="742950" lvl="1" indent="-285750" algn="l" rtl="0" fontAlgn="base">
              <a:spcBef>
                <a:spcPts val="0"/>
              </a:spcBef>
              <a:spcAft>
                <a:spcPts val="0"/>
              </a:spcAft>
              <a:buFont typeface="Arial" panose="020B0604020202020204" pitchFamily="34" charset="0"/>
              <a:buChar char="•"/>
            </a:pPr>
            <a:r>
              <a:rPr lang="en-US" sz="2200" b="0" i="0" u="none" strike="noStrike" dirty="0">
                <a:solidFill>
                  <a:srgbClr val="222222"/>
                </a:solidFill>
                <a:effectLst/>
              </a:rPr>
              <a:t>GCRS = ~80% ISM + ~20% MSM</a:t>
            </a:r>
          </a:p>
          <a:p>
            <a:pPr marL="742950" lvl="1" indent="-285750" algn="l" rtl="0" fontAlgn="base">
              <a:spcBef>
                <a:spcPts val="0"/>
              </a:spcBef>
              <a:spcAft>
                <a:spcPts val="0"/>
              </a:spcAft>
              <a:buFont typeface="Arial" panose="020B0604020202020204" pitchFamily="34" charset="0"/>
              <a:buChar char="•"/>
            </a:pPr>
            <a:r>
              <a:rPr lang="en-US" sz="2200" b="0" i="0" u="none" strike="noStrike" dirty="0">
                <a:solidFill>
                  <a:srgbClr val="222222"/>
                </a:solidFill>
                <a:effectLst/>
              </a:rPr>
              <a:t>interstellar medium (ISM) is similar in composition to Solar System (SS) material</a:t>
            </a:r>
          </a:p>
          <a:p>
            <a:pPr marL="742950" lvl="1" indent="-285750" algn="l" rtl="0" fontAlgn="base">
              <a:spcBef>
                <a:spcPts val="0"/>
              </a:spcBef>
              <a:spcAft>
                <a:spcPts val="0"/>
              </a:spcAft>
              <a:buFont typeface="Arial" panose="020B0604020202020204" pitchFamily="34" charset="0"/>
              <a:buChar char="•"/>
            </a:pPr>
            <a:r>
              <a:rPr lang="en-US" sz="2200" b="0" i="0" u="none" strike="noStrike" dirty="0">
                <a:solidFill>
                  <a:srgbClr val="222222"/>
                </a:solidFill>
                <a:effectLst/>
              </a:rPr>
              <a:t>massive star material (MSM) includes stellar wind outflow and supernova (SN) ejecta</a:t>
            </a:r>
          </a:p>
          <a:p>
            <a:pPr algn="l" rtl="0" fontAlgn="base">
              <a:spcBef>
                <a:spcPts val="0"/>
              </a:spcBef>
              <a:spcAft>
                <a:spcPts val="0"/>
              </a:spcAft>
            </a:pPr>
            <a:r>
              <a:rPr lang="en-US" sz="2200" b="0" i="0" u="none" strike="noStrike" dirty="0">
                <a:solidFill>
                  <a:srgbClr val="222222"/>
                </a:solidFill>
                <a:effectLst/>
              </a:rPr>
              <a:t>Refractory elements more likely in dust grains than volatiles preferentially injected into the accelerator</a:t>
            </a:r>
          </a:p>
          <a:p>
            <a:pPr algn="l"/>
            <a:r>
              <a:rPr lang="en-US" sz="2200" b="0" i="0" u="none" strike="noStrike" dirty="0">
                <a:solidFill>
                  <a:srgbClr val="222222"/>
                </a:solidFill>
                <a:effectLst/>
              </a:rPr>
              <a:t>Z</a:t>
            </a:r>
            <a:r>
              <a:rPr lang="en-US" sz="2200" b="0" i="0" u="none" strike="noStrike" baseline="30000" dirty="0">
                <a:solidFill>
                  <a:srgbClr val="222222"/>
                </a:solidFill>
                <a:effectLst/>
              </a:rPr>
              <a:t>2/3</a:t>
            </a:r>
            <a:r>
              <a:rPr lang="en-US" sz="2200" b="0" i="0" u="none" strike="noStrike" dirty="0">
                <a:solidFill>
                  <a:srgbClr val="222222"/>
                </a:solidFill>
                <a:effectLst/>
              </a:rPr>
              <a:t> injection dependence from grain sputtering cross sections seen for both refractories and volatiles </a:t>
            </a:r>
            <a:endParaRPr lang="en-US" sz="2600" dirty="0"/>
          </a:p>
        </p:txBody>
      </p:sp>
      <p:sp>
        <p:nvSpPr>
          <p:cNvPr id="6" name="Title 1">
            <a:extLst>
              <a:ext uri="{FF2B5EF4-FFF2-40B4-BE49-F238E27FC236}">
                <a16:creationId xmlns:a16="http://schemas.microsoft.com/office/drawing/2014/main" id="{1A41BA4C-2262-4827-8945-5663542E4080}"/>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OB Association Source Model Good	Z≤40</a:t>
            </a:r>
          </a:p>
        </p:txBody>
      </p:sp>
      <p:sp>
        <p:nvSpPr>
          <p:cNvPr id="10" name="TextBox 9">
            <a:extLst>
              <a:ext uri="{FF2B5EF4-FFF2-40B4-BE49-F238E27FC236}">
                <a16:creationId xmlns:a16="http://schemas.microsoft.com/office/drawing/2014/main" id="{3E9898BF-20E4-4179-92A0-1E9E55878131}"/>
              </a:ext>
            </a:extLst>
          </p:cNvPr>
          <p:cNvSpPr txBox="1"/>
          <p:nvPr/>
        </p:nvSpPr>
        <p:spPr>
          <a:xfrm>
            <a:off x="147216" y="4967149"/>
            <a:ext cx="4038600" cy="1754326"/>
          </a:xfrm>
          <a:prstGeom prst="rect">
            <a:avLst/>
          </a:prstGeom>
          <a:noFill/>
        </p:spPr>
        <p:txBody>
          <a:bodyPr wrap="square" rtlCol="0">
            <a:spAutoFit/>
          </a:bodyPr>
          <a:lstStyle/>
          <a:p>
            <a:r>
              <a:rPr lang="en-US" dirty="0">
                <a:solidFill>
                  <a:srgbClr val="5372FF"/>
                </a:solidFill>
              </a:rPr>
              <a:t>- Nathan Elliot Walsh, SuperTIGER Elemental Abundances for the Charge Range 41≤Z≤56, PhD thesis, Washington University in St. Louis, 2020.</a:t>
            </a:r>
          </a:p>
          <a:p>
            <a:r>
              <a:rPr lang="en-US" dirty="0">
                <a:solidFill>
                  <a:srgbClr val="5372FF"/>
                </a:solidFill>
              </a:rPr>
              <a:t>- Rauch et al. 2009</a:t>
            </a:r>
          </a:p>
          <a:p>
            <a:r>
              <a:rPr lang="en-US" dirty="0">
                <a:solidFill>
                  <a:srgbClr val="5372FF"/>
                </a:solidFill>
              </a:rPr>
              <a:t>- Murphy et al. 2016</a:t>
            </a:r>
          </a:p>
        </p:txBody>
      </p:sp>
      <p:pic>
        <p:nvPicPr>
          <p:cNvPr id="11" name="Picture 2" descr="C:\Users\wrb\Desktop\stshield.jpg">
            <a:extLst>
              <a:ext uri="{FF2B5EF4-FFF2-40B4-BE49-F238E27FC236}">
                <a16:creationId xmlns:a16="http://schemas.microsoft.com/office/drawing/2014/main" id="{8F308E5A-F673-4D0E-9389-C7357014033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close up of a logo&#10;&#10;Description generated with very high confidence">
            <a:extLst>
              <a:ext uri="{FF2B5EF4-FFF2-40B4-BE49-F238E27FC236}">
                <a16:creationId xmlns:a16="http://schemas.microsoft.com/office/drawing/2014/main" id="{B595A406-3B61-4CFA-9015-0A90AAF5DA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14" name="Picture 16" descr="See Explanation.  Clicking on the picture will download&#10; the highest resolution version available.">
            <a:extLst>
              <a:ext uri="{FF2B5EF4-FFF2-40B4-BE49-F238E27FC236}">
                <a16:creationId xmlns:a16="http://schemas.microsoft.com/office/drawing/2014/main" id="{A4359909-7740-44CE-A4EB-0DA16DFF68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216" y="2374100"/>
            <a:ext cx="2743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0">
            <a:extLst>
              <a:ext uri="{FF2B5EF4-FFF2-40B4-BE49-F238E27FC236}">
                <a16:creationId xmlns:a16="http://schemas.microsoft.com/office/drawing/2014/main" id="{C7A45340-B618-475E-BE5B-09ABAA4B41ED}"/>
              </a:ext>
            </a:extLst>
          </p:cNvPr>
          <p:cNvSpPr txBox="1">
            <a:spLocks noChangeArrowheads="1"/>
          </p:cNvSpPr>
          <p:nvPr/>
        </p:nvSpPr>
        <p:spPr bwMode="auto">
          <a:xfrm>
            <a:off x="0" y="4371253"/>
            <a:ext cx="4019969" cy="5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130046" tIns="65023" rIns="130046" bIns="65023">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b="1" dirty="0">
                <a:latin typeface="Arial"/>
                <a:cs typeface="Arial"/>
              </a:rPr>
              <a:t>N44 </a:t>
            </a:r>
            <a:r>
              <a:rPr lang="en-US" sz="1600" b="1" dirty="0" err="1">
                <a:latin typeface="Arial"/>
                <a:cs typeface="Arial"/>
              </a:rPr>
              <a:t>Superbubble</a:t>
            </a:r>
            <a:r>
              <a:rPr lang="en-US" sz="1600" b="1" dirty="0">
                <a:latin typeface="Arial"/>
                <a:cs typeface="Arial"/>
              </a:rPr>
              <a:t> in LMC</a:t>
            </a:r>
          </a:p>
          <a:p>
            <a:r>
              <a:rPr lang="en-US" sz="1400" b="1" dirty="0">
                <a:latin typeface="Arial"/>
                <a:cs typeface="Arial"/>
              </a:rPr>
              <a:t>Credit: </a:t>
            </a:r>
            <a:r>
              <a:rPr lang="en-US" sz="1400" dirty="0">
                <a:latin typeface="Arial"/>
                <a:cs typeface="Arial"/>
              </a:rPr>
              <a:t>Gemini Observatory, AURA, NSF</a:t>
            </a:r>
            <a:endParaRPr lang="en-US" sz="1600" dirty="0">
              <a:latin typeface="Arial"/>
              <a:cs typeface="Arial"/>
            </a:endParaRPr>
          </a:p>
        </p:txBody>
      </p:sp>
    </p:spTree>
    <p:extLst>
      <p:ext uri="{BB962C8B-B14F-4D97-AF65-F5344CB8AC3E}">
        <p14:creationId xmlns:p14="http://schemas.microsoft.com/office/powerpoint/2010/main" val="182421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C7E41F8-5CC1-4C2A-9779-0815DCFE387A}"/>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3930FA15-DAA5-490B-86B8-2DCC1038D281}"/>
              </a:ext>
            </a:extLst>
          </p:cNvPr>
          <p:cNvSpPr>
            <a:spLocks noGrp="1"/>
          </p:cNvSpPr>
          <p:nvPr>
            <p:ph type="sldNum" sz="quarter" idx="12"/>
          </p:nvPr>
        </p:nvSpPr>
        <p:spPr/>
        <p:txBody>
          <a:bodyPr/>
          <a:lstStyle/>
          <a:p>
            <a:fld id="{9EBE6002-C28D-42BF-92CB-918F87749F98}" type="slidenum">
              <a:rPr lang="en-US" smtClean="0"/>
              <a:t>13</a:t>
            </a:fld>
            <a:endParaRPr lang="en-US"/>
          </a:p>
        </p:txBody>
      </p:sp>
      <p:sp>
        <p:nvSpPr>
          <p:cNvPr id="4" name="Title 1">
            <a:extLst>
              <a:ext uri="{FF2B5EF4-FFF2-40B4-BE49-F238E27FC236}">
                <a16:creationId xmlns:a16="http://schemas.microsoft.com/office/drawing/2014/main" id="{3B6CC378-9A35-42BE-A955-573534202652}"/>
              </a:ext>
            </a:extLst>
          </p:cNvPr>
          <p:cNvSpPr txBox="1">
            <a:spLocks/>
          </p:cNvSpPr>
          <p:nvPr/>
        </p:nvSpPr>
        <p:spPr>
          <a:xfrm>
            <a:off x="910654" y="12483"/>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Apparent Model Breakdown for Z&gt;40</a:t>
            </a:r>
          </a:p>
        </p:txBody>
      </p:sp>
      <p:pic>
        <p:nvPicPr>
          <p:cNvPr id="6" name="Google Shape;82;p17">
            <a:extLst>
              <a:ext uri="{FF2B5EF4-FFF2-40B4-BE49-F238E27FC236}">
                <a16:creationId xmlns:a16="http://schemas.microsoft.com/office/drawing/2014/main" id="{B97B446B-40DC-48A3-B42F-44B55854B706}"/>
              </a:ext>
            </a:extLst>
          </p:cNvPr>
          <p:cNvPicPr preferRelativeResize="0"/>
          <p:nvPr/>
        </p:nvPicPr>
        <p:blipFill>
          <a:blip r:embed="rId3">
            <a:alphaModFix/>
          </a:blip>
          <a:stretch>
            <a:fillRect/>
          </a:stretch>
        </p:blipFill>
        <p:spPr>
          <a:xfrm>
            <a:off x="3962400" y="2057400"/>
            <a:ext cx="8229600" cy="4334256"/>
          </a:xfrm>
          <a:prstGeom prst="rect">
            <a:avLst/>
          </a:prstGeom>
          <a:noFill/>
          <a:ln>
            <a:noFill/>
          </a:ln>
        </p:spPr>
      </p:pic>
      <p:pic>
        <p:nvPicPr>
          <p:cNvPr id="15" name="Picture 2" descr="C:\Users\wrb\Desktop\stshield.jpg">
            <a:extLst>
              <a:ext uri="{FF2B5EF4-FFF2-40B4-BE49-F238E27FC236}">
                <a16:creationId xmlns:a16="http://schemas.microsoft.com/office/drawing/2014/main" id="{2CA3082C-BD1F-46FF-A23E-CA5F4026E2E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A close up of a logo&#10;&#10;Description generated with very high confidence">
            <a:extLst>
              <a:ext uri="{FF2B5EF4-FFF2-40B4-BE49-F238E27FC236}">
                <a16:creationId xmlns:a16="http://schemas.microsoft.com/office/drawing/2014/main" id="{CF0B9F32-4E7E-4E2F-B3A2-B178081A3A4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sp>
        <p:nvSpPr>
          <p:cNvPr id="5" name="Google Shape;70;p15">
            <a:extLst>
              <a:ext uri="{FF2B5EF4-FFF2-40B4-BE49-F238E27FC236}">
                <a16:creationId xmlns:a16="http://schemas.microsoft.com/office/drawing/2014/main" id="{B912BCAE-C467-1189-CC1D-DAC2D4CE5CDB}"/>
              </a:ext>
            </a:extLst>
          </p:cNvPr>
          <p:cNvSpPr txBox="1">
            <a:spLocks/>
          </p:cNvSpPr>
          <p:nvPr/>
        </p:nvSpPr>
        <p:spPr>
          <a:xfrm>
            <a:off x="364436" y="958214"/>
            <a:ext cx="11370364" cy="1681072"/>
          </a:xfrm>
          <a:prstGeom prst="rect">
            <a:avLst/>
          </a:prstGeom>
        </p:spPr>
        <p:txBody>
          <a:bodyPr spcFirstLastPara="1" wrap="square" lIns="91425" tIns="91425" rIns="91425" bIns="91425" anchor="t"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58750" algn="l">
              <a:spcBef>
                <a:spcPts val="0"/>
              </a:spcBef>
              <a:buClr>
                <a:srgbClr val="222222"/>
              </a:buClr>
              <a:buSzPts val="1100"/>
            </a:pPr>
            <a:r>
              <a:rPr lang="en-US" dirty="0" err="1">
                <a:solidFill>
                  <a:srgbClr val="222222"/>
                </a:solidFill>
              </a:rPr>
              <a:t>SuperTIGER</a:t>
            </a:r>
            <a:r>
              <a:rPr lang="en-US" dirty="0">
                <a:solidFill>
                  <a:srgbClr val="222222"/>
                </a:solidFill>
              </a:rPr>
              <a:t> Z&gt;40 abundances elevated over refractory line: Model is missing something</a:t>
            </a:r>
          </a:p>
          <a:p>
            <a:pPr marL="742950" lvl="1" indent="-285750" algn="l" rtl="0" fontAlgn="base">
              <a:spcBef>
                <a:spcPts val="0"/>
              </a:spcBef>
              <a:spcAft>
                <a:spcPts val="0"/>
              </a:spcAft>
              <a:buFont typeface="Arial" panose="020B0604020202020204" pitchFamily="34" charset="0"/>
              <a:buChar char="•"/>
            </a:pPr>
            <a:r>
              <a:rPr lang="en-US" dirty="0">
                <a:solidFill>
                  <a:srgbClr val="222222"/>
                </a:solidFill>
              </a:rPr>
              <a:t>Change in acceleration mechanism?</a:t>
            </a:r>
          </a:p>
          <a:p>
            <a:pPr marL="742950" lvl="1" indent="-285750" algn="l" rtl="0" fontAlgn="base">
              <a:spcBef>
                <a:spcPts val="0"/>
              </a:spcBef>
              <a:spcAft>
                <a:spcPts val="0"/>
              </a:spcAft>
              <a:buFont typeface="Arial" panose="020B0604020202020204" pitchFamily="34" charset="0"/>
              <a:buChar char="•"/>
            </a:pPr>
            <a:r>
              <a:rPr lang="en-US" dirty="0">
                <a:solidFill>
                  <a:srgbClr val="222222"/>
                </a:solidFill>
              </a:rPr>
              <a:t>New source component, e.g., neutron star mergers? (Observed in ejecta from GW170817 )</a:t>
            </a:r>
          </a:p>
        </p:txBody>
      </p:sp>
      <p:sp>
        <p:nvSpPr>
          <p:cNvPr id="7" name="TextBox 6">
            <a:extLst>
              <a:ext uri="{FF2B5EF4-FFF2-40B4-BE49-F238E27FC236}">
                <a16:creationId xmlns:a16="http://schemas.microsoft.com/office/drawing/2014/main" id="{3430A29C-C01A-CD9E-2E74-AC77A4189CB5}"/>
              </a:ext>
            </a:extLst>
          </p:cNvPr>
          <p:cNvSpPr txBox="1"/>
          <p:nvPr/>
        </p:nvSpPr>
        <p:spPr>
          <a:xfrm>
            <a:off x="147216" y="4967149"/>
            <a:ext cx="4038600" cy="1200329"/>
          </a:xfrm>
          <a:prstGeom prst="rect">
            <a:avLst/>
          </a:prstGeom>
          <a:noFill/>
        </p:spPr>
        <p:txBody>
          <a:bodyPr wrap="square" rtlCol="0">
            <a:spAutoFit/>
          </a:bodyPr>
          <a:lstStyle/>
          <a:p>
            <a:r>
              <a:rPr lang="en-US" dirty="0">
                <a:solidFill>
                  <a:srgbClr val="5372FF"/>
                </a:solidFill>
              </a:rPr>
              <a:t>- Nathan Elliot Walsh, SuperTIGER Elemental Abundances for the Charge Range 41≤Z≤56, PhD thesis, Washington University in St. Louis, 2020.</a:t>
            </a:r>
          </a:p>
        </p:txBody>
      </p:sp>
      <p:sp>
        <p:nvSpPr>
          <p:cNvPr id="8" name="Text Box 10">
            <a:extLst>
              <a:ext uri="{FF2B5EF4-FFF2-40B4-BE49-F238E27FC236}">
                <a16:creationId xmlns:a16="http://schemas.microsoft.com/office/drawing/2014/main" id="{5CDFE7F9-B2AC-C385-07BB-111D01239EF0}"/>
              </a:ext>
            </a:extLst>
          </p:cNvPr>
          <p:cNvSpPr txBox="1">
            <a:spLocks noChangeArrowheads="1"/>
          </p:cNvSpPr>
          <p:nvPr/>
        </p:nvSpPr>
        <p:spPr bwMode="auto">
          <a:xfrm>
            <a:off x="18631" y="4191566"/>
            <a:ext cx="4019969" cy="869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130046" tIns="65023" rIns="130046" bIns="65023">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b="1" dirty="0">
                <a:latin typeface="Arial"/>
                <a:cs typeface="Arial"/>
              </a:rPr>
              <a:t>Artist’s illustration of the merger of two neutron stars. [NASA/CXC/</a:t>
            </a:r>
            <a:r>
              <a:rPr lang="en-US" sz="1600" b="1" dirty="0" err="1">
                <a:latin typeface="Arial"/>
                <a:cs typeface="Arial"/>
              </a:rPr>
              <a:t>M.Weiss</a:t>
            </a:r>
            <a:r>
              <a:rPr lang="en-US" sz="1600" b="1" dirty="0">
                <a:latin typeface="Arial"/>
                <a:cs typeface="Arial"/>
              </a:rPr>
              <a:t>]</a:t>
            </a:r>
            <a:endParaRPr lang="en-US" sz="1600" dirty="0">
              <a:latin typeface="Arial"/>
              <a:cs typeface="Arial"/>
            </a:endParaRPr>
          </a:p>
        </p:txBody>
      </p:sp>
      <p:pic>
        <p:nvPicPr>
          <p:cNvPr id="9" name="Picture 2" descr="neutron-star merger">
            <a:extLst>
              <a:ext uri="{FF2B5EF4-FFF2-40B4-BE49-F238E27FC236}">
                <a16:creationId xmlns:a16="http://schemas.microsoft.com/office/drawing/2014/main" id="{FDDB328F-5B25-50A0-B268-4356E209D4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216" y="2377440"/>
            <a:ext cx="3840268" cy="1838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981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75;p16">
            <a:extLst>
              <a:ext uri="{FF2B5EF4-FFF2-40B4-BE49-F238E27FC236}">
                <a16:creationId xmlns:a16="http://schemas.microsoft.com/office/drawing/2014/main" id="{DDBAEDCC-A6E9-9B66-7164-55D4EC35DAA7}"/>
              </a:ext>
            </a:extLst>
          </p:cNvPr>
          <p:cNvPicPr preferRelativeResize="0"/>
          <p:nvPr/>
        </p:nvPicPr>
        <p:blipFill>
          <a:blip r:embed="rId3">
            <a:alphaModFix/>
          </a:blip>
          <a:stretch>
            <a:fillRect/>
          </a:stretch>
        </p:blipFill>
        <p:spPr>
          <a:xfrm>
            <a:off x="3959352" y="2057400"/>
            <a:ext cx="8229600" cy="4334256"/>
          </a:xfrm>
          <a:prstGeom prst="rect">
            <a:avLst/>
          </a:prstGeom>
          <a:noFill/>
          <a:ln>
            <a:noFill/>
          </a:ln>
        </p:spPr>
      </p:pic>
      <p:sp>
        <p:nvSpPr>
          <p:cNvPr id="2" name="Footer Placeholder 1">
            <a:extLst>
              <a:ext uri="{FF2B5EF4-FFF2-40B4-BE49-F238E27FC236}">
                <a16:creationId xmlns:a16="http://schemas.microsoft.com/office/drawing/2014/main" id="{6C7E41F8-5CC1-4C2A-9779-0815DCFE387A}"/>
              </a:ext>
            </a:extLst>
          </p:cNvPr>
          <p:cNvSpPr>
            <a:spLocks noGrp="1"/>
          </p:cNvSpPr>
          <p:nvPr>
            <p:ph type="ftr" sz="quarter" idx="11"/>
          </p:nvPr>
        </p:nvSpPr>
        <p:spPr/>
        <p:txBody>
          <a:bodyPr/>
          <a:lstStyle/>
          <a:p>
            <a:r>
              <a:rPr lang="en-US"/>
              <a:t>ASAPP - TIGERISS - May 13, 2025</a:t>
            </a:r>
          </a:p>
        </p:txBody>
      </p:sp>
      <p:sp>
        <p:nvSpPr>
          <p:cNvPr id="4" name="Title 1">
            <a:extLst>
              <a:ext uri="{FF2B5EF4-FFF2-40B4-BE49-F238E27FC236}">
                <a16:creationId xmlns:a16="http://schemas.microsoft.com/office/drawing/2014/main" id="{3B6CC378-9A35-42BE-A955-573534202652}"/>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Apparent Model Breakdown for Z&gt;40</a:t>
            </a:r>
            <a:br>
              <a:rPr lang="en-US" dirty="0"/>
            </a:br>
            <a:r>
              <a:rPr lang="en-US" dirty="0"/>
              <a:t>Even Elements Only</a:t>
            </a:r>
          </a:p>
        </p:txBody>
      </p:sp>
      <p:sp>
        <p:nvSpPr>
          <p:cNvPr id="14" name="Google Shape;70;p15">
            <a:extLst>
              <a:ext uri="{FF2B5EF4-FFF2-40B4-BE49-F238E27FC236}">
                <a16:creationId xmlns:a16="http://schemas.microsoft.com/office/drawing/2014/main" id="{8E9B2B82-305E-4A78-A464-70EBCC690A2F}"/>
              </a:ext>
            </a:extLst>
          </p:cNvPr>
          <p:cNvSpPr txBox="1">
            <a:spLocks/>
          </p:cNvSpPr>
          <p:nvPr/>
        </p:nvSpPr>
        <p:spPr>
          <a:xfrm>
            <a:off x="381000" y="1194407"/>
            <a:ext cx="10972800" cy="1097280"/>
          </a:xfrm>
          <a:prstGeom prst="rect">
            <a:avLst/>
          </a:prstGeom>
        </p:spPr>
        <p:txBody>
          <a:bodyPr spcFirstLastPara="1" wrap="square" lIns="91425" tIns="91425" rIns="91425" bIns="91425" anchor="t" anchorCtr="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65760" lvl="1" indent="-285750" algn="l" rtl="0" fontAlgn="base">
              <a:spcBef>
                <a:spcPts val="0"/>
              </a:spcBef>
              <a:spcAft>
                <a:spcPts val="0"/>
              </a:spcAft>
              <a:buFont typeface="Arial" panose="020B0604020202020204" pitchFamily="34" charset="0"/>
              <a:buChar char="•"/>
            </a:pPr>
            <a:r>
              <a:rPr lang="en-US" sz="2400" dirty="0">
                <a:solidFill>
                  <a:srgbClr val="222222"/>
                </a:solidFill>
                <a:cs typeface="Arial" panose="020B0604020202020204" pitchFamily="34" charset="0"/>
              </a:rPr>
              <a:t>Odd elements likely overestimated due to contamination from even-element peak spill over</a:t>
            </a:r>
          </a:p>
          <a:p>
            <a:pPr marL="365760" lvl="1" indent="-285750" algn="l" fontAlgn="base">
              <a:spcBef>
                <a:spcPts val="0"/>
              </a:spcBef>
              <a:buFont typeface="Arial" panose="020B0604020202020204" pitchFamily="34" charset="0"/>
              <a:buChar char="•"/>
            </a:pPr>
            <a:r>
              <a:rPr lang="en-US" sz="2400" dirty="0">
                <a:solidFill>
                  <a:srgbClr val="222222"/>
                </a:solidFill>
                <a:cs typeface="Arial" panose="020B0604020202020204" pitchFamily="34" charset="0"/>
              </a:rPr>
              <a:t>Elevated volatile elements largely r-process</a:t>
            </a:r>
          </a:p>
        </p:txBody>
      </p:sp>
      <p:sp>
        <p:nvSpPr>
          <p:cNvPr id="19" name="TextBox 18">
            <a:extLst>
              <a:ext uri="{FF2B5EF4-FFF2-40B4-BE49-F238E27FC236}">
                <a16:creationId xmlns:a16="http://schemas.microsoft.com/office/drawing/2014/main" id="{B5B974A4-960A-4870-B877-817A309E54F0}"/>
              </a:ext>
            </a:extLst>
          </p:cNvPr>
          <p:cNvSpPr txBox="1"/>
          <p:nvPr/>
        </p:nvSpPr>
        <p:spPr>
          <a:xfrm>
            <a:off x="150876" y="5705812"/>
            <a:ext cx="4038600" cy="1015663"/>
          </a:xfrm>
          <a:prstGeom prst="rect">
            <a:avLst/>
          </a:prstGeom>
          <a:noFill/>
        </p:spPr>
        <p:txBody>
          <a:bodyPr wrap="square" rtlCol="0">
            <a:spAutoFit/>
          </a:bodyPr>
          <a:lstStyle/>
          <a:p>
            <a:r>
              <a:rPr lang="en-US" sz="2000" dirty="0">
                <a:solidFill>
                  <a:srgbClr val="5372FF"/>
                </a:solidFill>
              </a:rPr>
              <a:t>r- ,s-, and p-process decomposition of solar system abundances </a:t>
            </a:r>
            <a:br>
              <a:rPr lang="en-US" sz="2000" dirty="0">
                <a:solidFill>
                  <a:srgbClr val="5372FF"/>
                </a:solidFill>
              </a:rPr>
            </a:br>
            <a:r>
              <a:rPr lang="en-US" sz="2000" dirty="0">
                <a:solidFill>
                  <a:srgbClr val="5372FF"/>
                </a:solidFill>
              </a:rPr>
              <a:t>West &amp; </a:t>
            </a:r>
            <a:r>
              <a:rPr lang="en-US" sz="2000" dirty="0" err="1">
                <a:solidFill>
                  <a:srgbClr val="5372FF"/>
                </a:solidFill>
              </a:rPr>
              <a:t>Heger</a:t>
            </a:r>
            <a:r>
              <a:rPr lang="en-US" sz="2000" dirty="0">
                <a:solidFill>
                  <a:srgbClr val="5372FF"/>
                </a:solidFill>
              </a:rPr>
              <a:t> (2013) </a:t>
            </a:r>
            <a:r>
              <a:rPr lang="en-US" sz="2000" dirty="0" err="1">
                <a:solidFill>
                  <a:srgbClr val="5372FF"/>
                </a:solidFill>
              </a:rPr>
              <a:t>ApJ</a:t>
            </a:r>
            <a:r>
              <a:rPr lang="en-US" sz="2000" dirty="0">
                <a:solidFill>
                  <a:srgbClr val="5372FF"/>
                </a:solidFill>
              </a:rPr>
              <a:t> 774:75</a:t>
            </a:r>
          </a:p>
        </p:txBody>
      </p:sp>
      <p:sp>
        <p:nvSpPr>
          <p:cNvPr id="5" name="Slide Number Placeholder 4">
            <a:extLst>
              <a:ext uri="{FF2B5EF4-FFF2-40B4-BE49-F238E27FC236}">
                <a16:creationId xmlns:a16="http://schemas.microsoft.com/office/drawing/2014/main" id="{E50D3260-75CB-44F2-ADEC-C221B3EED7BE}"/>
              </a:ext>
            </a:extLst>
          </p:cNvPr>
          <p:cNvSpPr>
            <a:spLocks noGrp="1"/>
          </p:cNvSpPr>
          <p:nvPr>
            <p:ph type="sldNum" sz="quarter" idx="12"/>
          </p:nvPr>
        </p:nvSpPr>
        <p:spPr/>
        <p:txBody>
          <a:bodyPr/>
          <a:lstStyle/>
          <a:p>
            <a:fld id="{9EBE6002-C28D-42BF-92CB-918F87749F98}" type="slidenum">
              <a:rPr lang="en-US" smtClean="0"/>
              <a:t>14</a:t>
            </a:fld>
            <a:endParaRPr lang="en-US"/>
          </a:p>
        </p:txBody>
      </p:sp>
      <p:pic>
        <p:nvPicPr>
          <p:cNvPr id="3" name="Picture 2">
            <a:extLst>
              <a:ext uri="{FF2B5EF4-FFF2-40B4-BE49-F238E27FC236}">
                <a16:creationId xmlns:a16="http://schemas.microsoft.com/office/drawing/2014/main" id="{E2FC85AB-CCA6-3365-BF9B-8E6C9D247EAF}"/>
              </a:ext>
            </a:extLst>
          </p:cNvPr>
          <p:cNvPicPr>
            <a:picLocks noChangeAspect="1"/>
          </p:cNvPicPr>
          <p:nvPr/>
        </p:nvPicPr>
        <p:blipFill rotWithShape="1">
          <a:blip r:embed="rId4">
            <a:extLst>
              <a:ext uri="{28A0092B-C50C-407E-A947-70E740481C1C}">
                <a14:useLocalDpi xmlns:a14="http://schemas.microsoft.com/office/drawing/2010/main" val="0"/>
              </a:ext>
            </a:extLst>
          </a:blip>
          <a:srcRect l="5814" t="8755" r="11628" b="6368"/>
          <a:stretch/>
        </p:blipFill>
        <p:spPr bwMode="auto">
          <a:xfrm>
            <a:off x="1" y="2456121"/>
            <a:ext cx="4080880" cy="3204880"/>
          </a:xfrm>
          <a:prstGeom prst="rect">
            <a:avLst/>
          </a:prstGeom>
          <a:noFill/>
          <a:ln>
            <a:noFill/>
          </a:ln>
          <a:extLst>
            <a:ext uri="{53640926-AAD7-44D8-BBD7-CCE9431645EC}">
              <a14:shadowObscured xmlns:a14="http://schemas.microsoft.com/office/drawing/2010/main"/>
            </a:ext>
          </a:extLst>
        </p:spPr>
      </p:pic>
      <p:pic>
        <p:nvPicPr>
          <p:cNvPr id="6" name="Picture 2" descr="C:\Users\wrb\Desktop\stshield.jpg">
            <a:extLst>
              <a:ext uri="{FF2B5EF4-FFF2-40B4-BE49-F238E27FC236}">
                <a16:creationId xmlns:a16="http://schemas.microsoft.com/office/drawing/2014/main" id="{E985FCDE-813A-5046-081A-5A25D3DA868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close up of a logo&#10;&#10;Description generated with very high confidence">
            <a:extLst>
              <a:ext uri="{FF2B5EF4-FFF2-40B4-BE49-F238E27FC236}">
                <a16:creationId xmlns:a16="http://schemas.microsoft.com/office/drawing/2014/main" id="{6B116929-A776-9777-8C74-28A0519A43A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spTree>
    <p:extLst>
      <p:ext uri="{BB962C8B-B14F-4D97-AF65-F5344CB8AC3E}">
        <p14:creationId xmlns:p14="http://schemas.microsoft.com/office/powerpoint/2010/main" val="3051064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B00608E-C3DE-4AB5-8CAC-A47D8AE4ADCD}"/>
              </a:ext>
            </a:extLst>
          </p:cNvPr>
          <p:cNvSpPr>
            <a:spLocks noGrp="1"/>
          </p:cNvSpPr>
          <p:nvPr>
            <p:ph type="ftr" sz="quarter" idx="11"/>
          </p:nvPr>
        </p:nvSpPr>
        <p:spPr/>
        <p:txBody>
          <a:bodyPr/>
          <a:lstStyle/>
          <a:p>
            <a:r>
              <a:rPr lang="en-US"/>
              <a:t>ASAPP - TIGERISS - May 13, 2025</a:t>
            </a:r>
          </a:p>
        </p:txBody>
      </p:sp>
      <p:sp>
        <p:nvSpPr>
          <p:cNvPr id="14" name="Title 1">
            <a:extLst>
              <a:ext uri="{FF2B5EF4-FFF2-40B4-BE49-F238E27FC236}">
                <a16:creationId xmlns:a16="http://schemas.microsoft.com/office/drawing/2014/main" id="{2F79B74D-45ED-4228-A583-A7E08CE29087}"/>
              </a:ext>
            </a:extLst>
          </p:cNvPr>
          <p:cNvSpPr txBox="1">
            <a:spLocks/>
          </p:cNvSpPr>
          <p:nvPr/>
        </p:nvSpPr>
        <p:spPr>
          <a:xfrm>
            <a:off x="914400"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Heavy Element Production vs. ST Reach</a:t>
            </a:r>
          </a:p>
        </p:txBody>
      </p:sp>
      <p:sp>
        <p:nvSpPr>
          <p:cNvPr id="4" name="Slide Number Placeholder 3">
            <a:extLst>
              <a:ext uri="{FF2B5EF4-FFF2-40B4-BE49-F238E27FC236}">
                <a16:creationId xmlns:a16="http://schemas.microsoft.com/office/drawing/2014/main" id="{9DCA9271-14C9-4BA2-862B-51737BDC1576}"/>
              </a:ext>
            </a:extLst>
          </p:cNvPr>
          <p:cNvSpPr>
            <a:spLocks noGrp="1"/>
          </p:cNvSpPr>
          <p:nvPr>
            <p:ph type="sldNum" sz="quarter" idx="12"/>
          </p:nvPr>
        </p:nvSpPr>
        <p:spPr/>
        <p:txBody>
          <a:bodyPr/>
          <a:lstStyle/>
          <a:p>
            <a:fld id="{9EBE6002-C28D-42BF-92CB-918F87749F98}" type="slidenum">
              <a:rPr lang="en-US" smtClean="0"/>
              <a:t>15</a:t>
            </a:fld>
            <a:endParaRPr lang="en-US"/>
          </a:p>
        </p:txBody>
      </p:sp>
      <p:pic>
        <p:nvPicPr>
          <p:cNvPr id="3" name="Picture 2" descr="C:\Users\wrb\Desktop\stshield.jpg">
            <a:extLst>
              <a:ext uri="{FF2B5EF4-FFF2-40B4-BE49-F238E27FC236}">
                <a16:creationId xmlns:a16="http://schemas.microsoft.com/office/drawing/2014/main" id="{63B3F9A4-E818-A7FB-FB1D-30BBEAC3552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close up of a logo&#10;&#10;Description generated with very high confidence">
            <a:extLst>
              <a:ext uri="{FF2B5EF4-FFF2-40B4-BE49-F238E27FC236}">
                <a16:creationId xmlns:a16="http://schemas.microsoft.com/office/drawing/2014/main" id="{E9723FDE-16A3-D56A-EFE8-814BD81361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8" name="Picture 7">
            <a:extLst>
              <a:ext uri="{FF2B5EF4-FFF2-40B4-BE49-F238E27FC236}">
                <a16:creationId xmlns:a16="http://schemas.microsoft.com/office/drawing/2014/main" id="{4402C0F4-7F69-5FF5-C1C6-6C333B5314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8940" y="1165816"/>
            <a:ext cx="6154615" cy="3200400"/>
          </a:xfrm>
          <a:prstGeom prst="rect">
            <a:avLst/>
          </a:prstGeom>
        </p:spPr>
      </p:pic>
      <p:pic>
        <p:nvPicPr>
          <p:cNvPr id="9" name="Picture 8" descr="A screen shot of a computer&#10;&#10;Description automatically generated">
            <a:extLst>
              <a:ext uri="{FF2B5EF4-FFF2-40B4-BE49-F238E27FC236}">
                <a16:creationId xmlns:a16="http://schemas.microsoft.com/office/drawing/2014/main" id="{2A5B28A7-1E07-F2EF-6C2B-3422593D2E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445" y="1165816"/>
            <a:ext cx="5681706" cy="3200400"/>
          </a:xfrm>
          <a:prstGeom prst="rect">
            <a:avLst/>
          </a:prstGeom>
        </p:spPr>
      </p:pic>
      <p:pic>
        <p:nvPicPr>
          <p:cNvPr id="5" name="Picture 4">
            <a:extLst>
              <a:ext uri="{FF2B5EF4-FFF2-40B4-BE49-F238E27FC236}">
                <a16:creationId xmlns:a16="http://schemas.microsoft.com/office/drawing/2014/main" id="{5871030E-8B94-4527-73E5-620A25B67FF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10498" y="4570769"/>
            <a:ext cx="3657600" cy="1581027"/>
          </a:xfrm>
          <a:prstGeom prst="rect">
            <a:avLst/>
          </a:prstGeom>
        </p:spPr>
      </p:pic>
      <p:sp>
        <p:nvSpPr>
          <p:cNvPr id="6" name="TextBox 5">
            <a:extLst>
              <a:ext uri="{FF2B5EF4-FFF2-40B4-BE49-F238E27FC236}">
                <a16:creationId xmlns:a16="http://schemas.microsoft.com/office/drawing/2014/main" id="{1D8CF243-F63C-32C5-A881-D01820BDBE9B}"/>
              </a:ext>
            </a:extLst>
          </p:cNvPr>
          <p:cNvSpPr txBox="1"/>
          <p:nvPr/>
        </p:nvSpPr>
        <p:spPr>
          <a:xfrm>
            <a:off x="1336470" y="6151796"/>
            <a:ext cx="3205655" cy="369332"/>
          </a:xfrm>
          <a:prstGeom prst="rect">
            <a:avLst/>
          </a:prstGeom>
          <a:noFill/>
        </p:spPr>
        <p:txBody>
          <a:bodyPr wrap="square">
            <a:spAutoFit/>
          </a:bodyPr>
          <a:lstStyle/>
          <a:p>
            <a:r>
              <a:rPr lang="en-US" sz="1800" b="1" dirty="0">
                <a:latin typeface="+mn-lt"/>
              </a:rPr>
              <a:t>r-process neutron capture</a:t>
            </a:r>
            <a:endParaRPr lang="en-US" dirty="0"/>
          </a:p>
        </p:txBody>
      </p:sp>
      <p:sp>
        <p:nvSpPr>
          <p:cNvPr id="7" name="TextBox 6">
            <a:extLst>
              <a:ext uri="{FF2B5EF4-FFF2-40B4-BE49-F238E27FC236}">
                <a16:creationId xmlns:a16="http://schemas.microsoft.com/office/drawing/2014/main" id="{124EA440-485C-BD8C-89B0-C3034C33B3C8}"/>
              </a:ext>
            </a:extLst>
          </p:cNvPr>
          <p:cNvSpPr txBox="1"/>
          <p:nvPr/>
        </p:nvSpPr>
        <p:spPr>
          <a:xfrm>
            <a:off x="6024114" y="4614751"/>
            <a:ext cx="5984266" cy="1754326"/>
          </a:xfrm>
          <a:prstGeom prst="rect">
            <a:avLst/>
          </a:prstGeom>
          <a:noFill/>
        </p:spPr>
        <p:txBody>
          <a:bodyPr wrap="square">
            <a:spAutoFit/>
          </a:bodyPr>
          <a:lstStyle/>
          <a:p>
            <a:pPr marL="285750" indent="-285750">
              <a:buFont typeface="Wingdings" pitchFamily="2" charset="2"/>
              <a:buChar char="§"/>
            </a:pPr>
            <a:r>
              <a:rPr lang="en-US" sz="1800" b="1" dirty="0">
                <a:latin typeface="+mn-lt"/>
              </a:rPr>
              <a:t>Explosive nucleosynthesis r-process  AND/OR Neutron star merger r-process : </a:t>
            </a:r>
            <a:r>
              <a:rPr lang="en-US" sz="1800" b="1" dirty="0">
                <a:solidFill>
                  <a:srgbClr val="FF0000"/>
                </a:solidFill>
                <a:latin typeface="+mn-lt"/>
              </a:rPr>
              <a:t>signature in elemental ratios.</a:t>
            </a:r>
          </a:p>
          <a:p>
            <a:r>
              <a:rPr lang="en-US" b="1" dirty="0">
                <a:solidFill>
                  <a:srgbClr val="C00000"/>
                </a:solidFill>
              </a:rPr>
              <a:t>1 year of TIGERISS Data</a:t>
            </a:r>
          </a:p>
          <a:p>
            <a:r>
              <a:rPr lang="en-US" sz="1800" b="1" baseline="-25000" dirty="0">
                <a:solidFill>
                  <a:srgbClr val="FF0000"/>
                </a:solidFill>
              </a:rPr>
              <a:t>50</a:t>
            </a:r>
            <a:r>
              <a:rPr lang="en-US" sz="1800" b="1" dirty="0">
                <a:solidFill>
                  <a:srgbClr val="FF0000"/>
                </a:solidFill>
              </a:rPr>
              <a:t>Sn + </a:t>
            </a:r>
            <a:r>
              <a:rPr lang="en-US" sz="1800" b="1" baseline="-25000" dirty="0">
                <a:solidFill>
                  <a:srgbClr val="FF0000"/>
                </a:solidFill>
              </a:rPr>
              <a:t>56</a:t>
            </a:r>
            <a:r>
              <a:rPr lang="en-US" sz="1800" b="1" dirty="0">
                <a:solidFill>
                  <a:srgbClr val="FF0000"/>
                </a:solidFill>
              </a:rPr>
              <a:t>Ba (s-process: </a:t>
            </a:r>
            <a:r>
              <a:rPr lang="en-US" sz="1800" b="1" dirty="0">
                <a:solidFill>
                  <a:srgbClr val="0432FF"/>
                </a:solidFill>
              </a:rPr>
              <a:t>63</a:t>
            </a:r>
            <a:r>
              <a:rPr lang="en-US" sz="1800" b="1" dirty="0">
                <a:solidFill>
                  <a:srgbClr val="FF0000"/>
                </a:solidFill>
              </a:rPr>
              <a:t>; r-process </a:t>
            </a:r>
            <a:r>
              <a:rPr lang="en-US" sz="1800" b="1" dirty="0">
                <a:solidFill>
                  <a:srgbClr val="4E8F00"/>
                </a:solidFill>
              </a:rPr>
              <a:t>19</a:t>
            </a:r>
            <a:r>
              <a:rPr lang="en-US" sz="1800" b="1" dirty="0">
                <a:solidFill>
                  <a:srgbClr val="FF0000"/>
                </a:solidFill>
              </a:rPr>
              <a:t>)</a:t>
            </a:r>
          </a:p>
          <a:p>
            <a:r>
              <a:rPr lang="en-US" sz="1800" b="1" baseline="-25000" dirty="0">
                <a:solidFill>
                  <a:srgbClr val="FF0000"/>
                </a:solidFill>
              </a:rPr>
              <a:t>52</a:t>
            </a:r>
            <a:r>
              <a:rPr lang="en-US" sz="1800" b="1" dirty="0">
                <a:solidFill>
                  <a:srgbClr val="FF0000"/>
                </a:solidFill>
              </a:rPr>
              <a:t>Te + </a:t>
            </a:r>
            <a:r>
              <a:rPr lang="en-US" sz="1800" b="1" baseline="-25000" dirty="0">
                <a:solidFill>
                  <a:srgbClr val="FF0000"/>
                </a:solidFill>
              </a:rPr>
              <a:t>54</a:t>
            </a:r>
            <a:r>
              <a:rPr lang="en-US" sz="1800" b="1" dirty="0">
                <a:solidFill>
                  <a:srgbClr val="FF0000"/>
                </a:solidFill>
              </a:rPr>
              <a:t>Xe (s-process: </a:t>
            </a:r>
            <a:r>
              <a:rPr lang="en-US" sz="1800" b="1" dirty="0">
                <a:solidFill>
                  <a:srgbClr val="0432FF"/>
                </a:solidFill>
              </a:rPr>
              <a:t>12</a:t>
            </a:r>
            <a:r>
              <a:rPr lang="en-US" sz="1800" b="1" dirty="0">
                <a:solidFill>
                  <a:srgbClr val="FF0000"/>
                </a:solidFill>
              </a:rPr>
              <a:t>; r-process </a:t>
            </a:r>
            <a:r>
              <a:rPr lang="en-US" sz="1800" b="1" dirty="0">
                <a:solidFill>
                  <a:srgbClr val="4E8F00"/>
                </a:solidFill>
              </a:rPr>
              <a:t>60</a:t>
            </a:r>
            <a:r>
              <a:rPr lang="en-US" sz="1800" b="1" dirty="0">
                <a:solidFill>
                  <a:srgbClr val="FF0000"/>
                </a:solidFill>
              </a:rPr>
              <a:t>)</a:t>
            </a:r>
            <a:endParaRPr lang="en-US" sz="1800" b="1" dirty="0">
              <a:solidFill>
                <a:srgbClr val="FF0000"/>
              </a:solidFill>
              <a:latin typeface="+mn-lt"/>
            </a:endParaRPr>
          </a:p>
          <a:p>
            <a:pPr marL="285750" indent="-285750">
              <a:buFont typeface="Wingdings" pitchFamily="2" charset="2"/>
              <a:buChar char="§"/>
            </a:pPr>
            <a:endParaRPr lang="en-US" sz="1800" b="1" dirty="0">
              <a:solidFill>
                <a:srgbClr val="FF0000"/>
              </a:solidFill>
              <a:latin typeface="+mn-lt"/>
            </a:endParaRPr>
          </a:p>
        </p:txBody>
      </p:sp>
    </p:spTree>
    <p:extLst>
      <p:ext uri="{BB962C8B-B14F-4D97-AF65-F5344CB8AC3E}">
        <p14:creationId xmlns:p14="http://schemas.microsoft.com/office/powerpoint/2010/main" val="3784868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B00608E-C3DE-4AB5-8CAC-A47D8AE4ADCD}"/>
              </a:ext>
            </a:extLst>
          </p:cNvPr>
          <p:cNvSpPr>
            <a:spLocks noGrp="1"/>
          </p:cNvSpPr>
          <p:nvPr>
            <p:ph type="ftr" sz="quarter" idx="11"/>
          </p:nvPr>
        </p:nvSpPr>
        <p:spPr/>
        <p:txBody>
          <a:bodyPr/>
          <a:lstStyle/>
          <a:p>
            <a:r>
              <a:rPr lang="en-US"/>
              <a:t>ASAPP - TIGERISS - May 13, 2025</a:t>
            </a:r>
          </a:p>
        </p:txBody>
      </p:sp>
      <p:sp>
        <p:nvSpPr>
          <p:cNvPr id="14" name="Title 1">
            <a:extLst>
              <a:ext uri="{FF2B5EF4-FFF2-40B4-BE49-F238E27FC236}">
                <a16:creationId xmlns:a16="http://schemas.microsoft.com/office/drawing/2014/main" id="{2F79B74D-45ED-4228-A583-A7E08CE29087}"/>
              </a:ext>
            </a:extLst>
          </p:cNvPr>
          <p:cNvSpPr txBox="1">
            <a:spLocks/>
          </p:cNvSpPr>
          <p:nvPr/>
        </p:nvSpPr>
        <p:spPr>
          <a:xfrm>
            <a:off x="914400"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Heavy Element Production Models</a:t>
            </a:r>
          </a:p>
        </p:txBody>
      </p:sp>
      <p:sp>
        <p:nvSpPr>
          <p:cNvPr id="4" name="Slide Number Placeholder 3">
            <a:extLst>
              <a:ext uri="{FF2B5EF4-FFF2-40B4-BE49-F238E27FC236}">
                <a16:creationId xmlns:a16="http://schemas.microsoft.com/office/drawing/2014/main" id="{9DCA9271-14C9-4BA2-862B-51737BDC1576}"/>
              </a:ext>
            </a:extLst>
          </p:cNvPr>
          <p:cNvSpPr>
            <a:spLocks noGrp="1"/>
          </p:cNvSpPr>
          <p:nvPr>
            <p:ph type="sldNum" sz="quarter" idx="12"/>
          </p:nvPr>
        </p:nvSpPr>
        <p:spPr/>
        <p:txBody>
          <a:bodyPr/>
          <a:lstStyle/>
          <a:p>
            <a:fld id="{9EBE6002-C28D-42BF-92CB-918F87749F98}" type="slidenum">
              <a:rPr lang="en-US" smtClean="0"/>
              <a:t>16</a:t>
            </a:fld>
            <a:endParaRPr lang="en-US"/>
          </a:p>
        </p:txBody>
      </p:sp>
      <p:pic>
        <p:nvPicPr>
          <p:cNvPr id="3" name="Picture 2" descr="C:\Users\wrb\Desktop\stshield.jpg">
            <a:extLst>
              <a:ext uri="{FF2B5EF4-FFF2-40B4-BE49-F238E27FC236}">
                <a16:creationId xmlns:a16="http://schemas.microsoft.com/office/drawing/2014/main" id="{63B3F9A4-E818-A7FB-FB1D-30BBEAC3552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close up of a logo&#10;&#10;Description generated with very high confidence">
            <a:extLst>
              <a:ext uri="{FF2B5EF4-FFF2-40B4-BE49-F238E27FC236}">
                <a16:creationId xmlns:a16="http://schemas.microsoft.com/office/drawing/2014/main" id="{E9723FDE-16A3-D56A-EFE8-814BD81361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18" name="Picture 6">
            <a:extLst>
              <a:ext uri="{FF2B5EF4-FFF2-40B4-BE49-F238E27FC236}">
                <a16:creationId xmlns:a16="http://schemas.microsoft.com/office/drawing/2014/main" id="{D63D0E65-989F-2DD4-5CEF-3AAFC52711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079" y="3689581"/>
            <a:ext cx="4114799" cy="273148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a:extLst>
              <a:ext uri="{FF2B5EF4-FFF2-40B4-BE49-F238E27FC236}">
                <a16:creationId xmlns:a16="http://schemas.microsoft.com/office/drawing/2014/main" id="{04B735FE-363D-3B43-99E9-78B3913553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8857" y="1015970"/>
            <a:ext cx="4555158" cy="333550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AB97CC5-6819-5EEE-FE79-5F3A45EDECF0}"/>
              </a:ext>
            </a:extLst>
          </p:cNvPr>
          <p:cNvSpPr txBox="1"/>
          <p:nvPr/>
        </p:nvSpPr>
        <p:spPr>
          <a:xfrm>
            <a:off x="464258" y="994470"/>
            <a:ext cx="6320285" cy="2990562"/>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Arial" panose="020B0604020202020204" pitchFamily="34" charset="0"/>
              </a:rPr>
              <a:t>How and where are the heaviest elements created? </a:t>
            </a:r>
            <a:endParaRPr lang="en-US" b="0" dirty="0">
              <a:effectLst/>
            </a:endParaRPr>
          </a:p>
          <a:p>
            <a:pPr rtl="0" fontAlgn="base">
              <a:spcBef>
                <a:spcPts val="50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Absolute and relative abundances of r- &amp; s-process elements probe NSM physics and contributions to GCRs – part of a multi-messenger approach</a:t>
            </a:r>
          </a:p>
          <a:p>
            <a:pPr rtl="0" fontAlgn="base">
              <a:spcBef>
                <a:spcPts val="0"/>
              </a:spcBef>
              <a:spcAft>
                <a:spcPts val="0"/>
              </a:spcAft>
              <a:buFont typeface="Arial" panose="020B0604020202020204" pitchFamily="34" charset="0"/>
              <a:buChar char="•"/>
            </a:pPr>
            <a:r>
              <a:rPr lang="en-US" sz="1800" b="0" i="0" u="none" strike="noStrike" dirty="0" err="1">
                <a:solidFill>
                  <a:srgbClr val="000000"/>
                </a:solidFill>
                <a:effectLst/>
                <a:latin typeface="Arial" panose="020B0604020202020204" pitchFamily="34" charset="0"/>
              </a:rPr>
              <a:t>SuperTIGER</a:t>
            </a:r>
            <a:r>
              <a:rPr lang="en-US" dirty="0">
                <a:solidFill>
                  <a:srgbClr val="000000"/>
                </a:solidFill>
                <a:latin typeface="Arial" panose="020B0604020202020204" pitchFamily="34" charset="0"/>
              </a:rPr>
              <a:t> measured part of the</a:t>
            </a:r>
            <a:r>
              <a:rPr lang="en-US" sz="1800" b="0" i="0" u="none" strike="noStrike" dirty="0">
                <a:solidFill>
                  <a:srgbClr val="000000"/>
                </a:solidFill>
                <a:effectLst/>
                <a:latin typeface="Arial" panose="020B0604020202020204" pitchFamily="34" charset="0"/>
              </a:rPr>
              <a:t> transition region between SN and NSM production at Z~40 (A~90)</a:t>
            </a:r>
          </a:p>
          <a:p>
            <a:pPr rtl="0" fontAlgn="base">
              <a:spcBef>
                <a:spcPts val="50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Nathan’s dissertation results paved the way for TIGERISS, which will reach </a:t>
            </a:r>
            <a:r>
              <a:rPr lang="en-US" sz="1800" b="0" i="0" u="none" strike="noStrike" baseline="-25000" dirty="0">
                <a:solidFill>
                  <a:srgbClr val="000000"/>
                </a:solidFill>
                <a:effectLst/>
                <a:latin typeface="Arial" panose="020B0604020202020204" pitchFamily="34" charset="0"/>
              </a:rPr>
              <a:t>78</a:t>
            </a:r>
            <a:r>
              <a:rPr lang="en-US" sz="1800" b="0" i="0" u="none" strike="noStrike" dirty="0">
                <a:solidFill>
                  <a:srgbClr val="000000"/>
                </a:solidFill>
                <a:effectLst/>
                <a:latin typeface="Arial" panose="020B0604020202020204" pitchFamily="34" charset="0"/>
              </a:rPr>
              <a:t>Pt-</a:t>
            </a:r>
            <a:r>
              <a:rPr lang="en-US" sz="1800" b="0" i="0" u="none" strike="noStrike" baseline="-25000" dirty="0">
                <a:solidFill>
                  <a:srgbClr val="000000"/>
                </a:solidFill>
                <a:effectLst/>
                <a:latin typeface="Arial" panose="020B0604020202020204" pitchFamily="34" charset="0"/>
              </a:rPr>
              <a:t>82</a:t>
            </a:r>
            <a:r>
              <a:rPr lang="en-US" sz="1800" b="0" i="0" u="none" strike="noStrike" dirty="0">
                <a:solidFill>
                  <a:srgbClr val="000000"/>
                </a:solidFill>
                <a:effectLst/>
                <a:latin typeface="Arial" panose="020B0604020202020204" pitchFamily="34" charset="0"/>
              </a:rPr>
              <a:t>Pb region with single element resolution and further constrain NSM production models</a:t>
            </a:r>
          </a:p>
          <a:p>
            <a:endParaRPr lang="en-US" dirty="0"/>
          </a:p>
        </p:txBody>
      </p:sp>
      <p:sp>
        <p:nvSpPr>
          <p:cNvPr id="21" name="TextBox 20">
            <a:extLst>
              <a:ext uri="{FF2B5EF4-FFF2-40B4-BE49-F238E27FC236}">
                <a16:creationId xmlns:a16="http://schemas.microsoft.com/office/drawing/2014/main" id="{827B5A3E-E92B-128C-3B90-713905AAB8D5}"/>
              </a:ext>
            </a:extLst>
          </p:cNvPr>
          <p:cNvSpPr txBox="1"/>
          <p:nvPr/>
        </p:nvSpPr>
        <p:spPr>
          <a:xfrm>
            <a:off x="7101285" y="4804490"/>
            <a:ext cx="4974644" cy="523220"/>
          </a:xfrm>
          <a:prstGeom prst="rect">
            <a:avLst/>
          </a:prstGeom>
          <a:noFill/>
        </p:spPr>
        <p:txBody>
          <a:bodyPr wrap="square" rtlCol="0">
            <a:spAutoFit/>
          </a:bodyPr>
          <a:lstStyle/>
          <a:p>
            <a:pPr rtl="0">
              <a:spcBef>
                <a:spcPts val="0"/>
              </a:spcBef>
              <a:spcAft>
                <a:spcPts val="0"/>
              </a:spcAft>
            </a:pPr>
            <a:r>
              <a:rPr lang="en-US" sz="1400" b="0" i="0" u="none" strike="noStrike" dirty="0">
                <a:solidFill>
                  <a:srgbClr val="000000"/>
                </a:solidFill>
                <a:effectLst/>
                <a:latin typeface="Arial" panose="020B0604020202020204" pitchFamily="34" charset="0"/>
              </a:rPr>
              <a:t>Supernova (SN) production relative to solar composition </a:t>
            </a:r>
            <a:r>
              <a:rPr lang="en-US" sz="1400" b="0" i="0" u="none" strike="noStrike" dirty="0" err="1">
                <a:solidFill>
                  <a:srgbClr val="5372FF"/>
                </a:solidFill>
                <a:effectLst/>
                <a:latin typeface="Arial" panose="020B0604020202020204" pitchFamily="34" charset="0"/>
              </a:rPr>
              <a:t>Woosley</a:t>
            </a:r>
            <a:r>
              <a:rPr lang="en-US" sz="1400" b="0" i="0" u="none" strike="noStrike" dirty="0">
                <a:solidFill>
                  <a:srgbClr val="5372FF"/>
                </a:solidFill>
                <a:effectLst/>
                <a:latin typeface="Arial" panose="020B0604020202020204" pitchFamily="34" charset="0"/>
              </a:rPr>
              <a:t> &amp; </a:t>
            </a:r>
            <a:r>
              <a:rPr lang="en-US" sz="1400" b="0" i="0" u="none" strike="noStrike" dirty="0" err="1">
                <a:solidFill>
                  <a:srgbClr val="5372FF"/>
                </a:solidFill>
                <a:effectLst/>
                <a:latin typeface="Arial" panose="020B0604020202020204" pitchFamily="34" charset="0"/>
              </a:rPr>
              <a:t>Heger</a:t>
            </a:r>
            <a:r>
              <a:rPr lang="en-US" sz="1400" b="0" i="0" u="none" strike="noStrike" dirty="0">
                <a:solidFill>
                  <a:srgbClr val="5372FF"/>
                </a:solidFill>
                <a:effectLst/>
                <a:latin typeface="Arial" panose="020B0604020202020204" pitchFamily="34" charset="0"/>
              </a:rPr>
              <a:t> (2007</a:t>
            </a:r>
            <a:r>
              <a:rPr lang="en-US" sz="1400" dirty="0">
                <a:solidFill>
                  <a:srgbClr val="5372FF"/>
                </a:solidFill>
                <a:latin typeface="Arial" panose="020B0604020202020204" pitchFamily="34" charset="0"/>
              </a:rPr>
              <a:t>)</a:t>
            </a:r>
            <a:r>
              <a:rPr lang="en-US" sz="1400" b="0" i="0" u="none" strike="noStrike" dirty="0">
                <a:solidFill>
                  <a:srgbClr val="5372FF"/>
                </a:solidFill>
                <a:effectLst/>
                <a:latin typeface="Arial" panose="020B0604020202020204" pitchFamily="34" charset="0"/>
              </a:rPr>
              <a:t> </a:t>
            </a:r>
            <a:r>
              <a:rPr lang="en-US" sz="1400" b="0" i="0" u="none" strike="noStrike" dirty="0" err="1">
                <a:solidFill>
                  <a:srgbClr val="5372FF"/>
                </a:solidFill>
                <a:effectLst/>
                <a:latin typeface="Arial" panose="020B0604020202020204" pitchFamily="34" charset="0"/>
              </a:rPr>
              <a:t>PhR</a:t>
            </a:r>
            <a:r>
              <a:rPr lang="en-US" sz="1400" b="0" i="0" u="none" strike="noStrike" dirty="0">
                <a:solidFill>
                  <a:srgbClr val="5372FF"/>
                </a:solidFill>
                <a:effectLst/>
                <a:latin typeface="Arial" panose="020B0604020202020204" pitchFamily="34" charset="0"/>
              </a:rPr>
              <a:t> 442:269W</a:t>
            </a:r>
            <a:endParaRPr lang="en-US" sz="1400" b="0" dirty="0">
              <a:effectLst/>
            </a:endParaRPr>
          </a:p>
        </p:txBody>
      </p:sp>
      <p:sp>
        <p:nvSpPr>
          <p:cNvPr id="22" name="TextBox 21">
            <a:extLst>
              <a:ext uri="{FF2B5EF4-FFF2-40B4-BE49-F238E27FC236}">
                <a16:creationId xmlns:a16="http://schemas.microsoft.com/office/drawing/2014/main" id="{1FCD3BDE-2F5F-40F3-F708-48528E40431F}"/>
              </a:ext>
            </a:extLst>
          </p:cNvPr>
          <p:cNvSpPr txBox="1"/>
          <p:nvPr/>
        </p:nvSpPr>
        <p:spPr>
          <a:xfrm>
            <a:off x="4785722" y="5472698"/>
            <a:ext cx="3886270" cy="738664"/>
          </a:xfrm>
          <a:prstGeom prst="rect">
            <a:avLst/>
          </a:prstGeom>
          <a:noFill/>
        </p:spPr>
        <p:txBody>
          <a:bodyPr wrap="square" rtlCol="0">
            <a:spAutoFit/>
          </a:bodyPr>
          <a:lstStyle/>
          <a:p>
            <a:pPr rtl="0">
              <a:spcBef>
                <a:spcPts val="0"/>
              </a:spcBef>
              <a:spcAft>
                <a:spcPts val="0"/>
              </a:spcAft>
            </a:pPr>
            <a:r>
              <a:rPr lang="en-US" sz="1400" b="0" i="0" u="none" strike="noStrike" dirty="0">
                <a:solidFill>
                  <a:srgbClr val="000000"/>
                </a:solidFill>
                <a:effectLst/>
                <a:latin typeface="Arial" panose="020B0604020202020204" pitchFamily="34" charset="0"/>
              </a:rPr>
              <a:t>Neutron star merger (NSM) production model compared to solar composition (open circles) </a:t>
            </a:r>
            <a:endParaRPr lang="en-US" sz="1400" b="0" dirty="0">
              <a:effectLst/>
            </a:endParaRPr>
          </a:p>
          <a:p>
            <a:pPr rtl="0">
              <a:spcBef>
                <a:spcPts val="0"/>
              </a:spcBef>
              <a:spcAft>
                <a:spcPts val="0"/>
              </a:spcAft>
            </a:pPr>
            <a:r>
              <a:rPr lang="en-US" sz="1400" b="0" i="0" u="none" strike="noStrike" dirty="0">
                <a:solidFill>
                  <a:srgbClr val="5372FF"/>
                </a:solidFill>
                <a:effectLst/>
                <a:latin typeface="Arial" panose="020B0604020202020204" pitchFamily="34" charset="0"/>
              </a:rPr>
              <a:t>Just et al. (2015</a:t>
            </a:r>
            <a:r>
              <a:rPr lang="en-US" sz="1400" dirty="0">
                <a:solidFill>
                  <a:srgbClr val="5372FF"/>
                </a:solidFill>
                <a:latin typeface="Arial" panose="020B0604020202020204" pitchFamily="34" charset="0"/>
              </a:rPr>
              <a:t>)</a:t>
            </a:r>
            <a:r>
              <a:rPr lang="en-US" sz="1400" b="0" i="0" u="none" strike="noStrike" dirty="0">
                <a:solidFill>
                  <a:srgbClr val="5372FF"/>
                </a:solidFill>
                <a:effectLst/>
                <a:latin typeface="Arial" panose="020B0604020202020204" pitchFamily="34" charset="0"/>
              </a:rPr>
              <a:t> MNRAS 448:541J</a:t>
            </a:r>
            <a:endParaRPr lang="en-US" sz="1400" b="0" dirty="0">
              <a:effectLst/>
            </a:endParaRPr>
          </a:p>
        </p:txBody>
      </p:sp>
      <p:sp>
        <p:nvSpPr>
          <p:cNvPr id="23" name="TextBox 22">
            <a:extLst>
              <a:ext uri="{FF2B5EF4-FFF2-40B4-BE49-F238E27FC236}">
                <a16:creationId xmlns:a16="http://schemas.microsoft.com/office/drawing/2014/main" id="{CA1FEBA3-D3FC-51F9-9BD2-DF8FA3DA9BF3}"/>
              </a:ext>
            </a:extLst>
          </p:cNvPr>
          <p:cNvSpPr txBox="1"/>
          <p:nvPr/>
        </p:nvSpPr>
        <p:spPr>
          <a:xfrm>
            <a:off x="9056301" y="1173261"/>
            <a:ext cx="2297499" cy="307777"/>
          </a:xfrm>
          <a:prstGeom prst="rect">
            <a:avLst/>
          </a:prstGeom>
          <a:noFill/>
        </p:spPr>
        <p:txBody>
          <a:bodyPr wrap="square" rtlCol="0">
            <a:spAutoFit/>
          </a:bodyPr>
          <a:lstStyle/>
          <a:p>
            <a:pPr rtl="0">
              <a:spcBef>
                <a:spcPts val="0"/>
              </a:spcBef>
              <a:spcAft>
                <a:spcPts val="0"/>
              </a:spcAft>
            </a:pPr>
            <a:r>
              <a:rPr lang="en-US" sz="1400" b="0" i="0" u="none" strike="noStrike" dirty="0">
                <a:solidFill>
                  <a:srgbClr val="000000"/>
                </a:solidFill>
                <a:effectLst/>
                <a:latin typeface="Arial" panose="020B0604020202020204" pitchFamily="34" charset="0"/>
              </a:rPr>
              <a:t>OB association production</a:t>
            </a:r>
            <a:endParaRPr lang="en-US" sz="1400" b="0" dirty="0">
              <a:effectLst/>
            </a:endParaRPr>
          </a:p>
        </p:txBody>
      </p:sp>
      <p:sp>
        <p:nvSpPr>
          <p:cNvPr id="24" name="TextBox 23">
            <a:extLst>
              <a:ext uri="{FF2B5EF4-FFF2-40B4-BE49-F238E27FC236}">
                <a16:creationId xmlns:a16="http://schemas.microsoft.com/office/drawing/2014/main" id="{B2BC5EB7-9011-1F94-AC4E-D176EC5C19A0}"/>
              </a:ext>
            </a:extLst>
          </p:cNvPr>
          <p:cNvSpPr txBox="1"/>
          <p:nvPr/>
        </p:nvSpPr>
        <p:spPr>
          <a:xfrm>
            <a:off x="1422362" y="3857391"/>
            <a:ext cx="2297499" cy="307777"/>
          </a:xfrm>
          <a:prstGeom prst="rect">
            <a:avLst/>
          </a:prstGeom>
          <a:noFill/>
        </p:spPr>
        <p:txBody>
          <a:bodyPr wrap="square" rtlCol="0">
            <a:spAutoFit/>
          </a:bodyPr>
          <a:lstStyle/>
          <a:p>
            <a:pPr rtl="0">
              <a:spcBef>
                <a:spcPts val="0"/>
              </a:spcBef>
              <a:spcAft>
                <a:spcPts val="0"/>
              </a:spcAft>
            </a:pPr>
            <a:r>
              <a:rPr lang="en-US" sz="1400" b="0" i="0" u="none" strike="noStrike" dirty="0">
                <a:solidFill>
                  <a:srgbClr val="000000"/>
                </a:solidFill>
                <a:effectLst/>
                <a:latin typeface="Arial" panose="020B0604020202020204" pitchFamily="34" charset="0"/>
              </a:rPr>
              <a:t>NSM production</a:t>
            </a:r>
            <a:endParaRPr lang="en-US" sz="1400" b="0" dirty="0">
              <a:effectLst/>
            </a:endParaRPr>
          </a:p>
        </p:txBody>
      </p:sp>
      <p:cxnSp>
        <p:nvCxnSpPr>
          <p:cNvPr id="25" name="Straight Arrow Connector 24">
            <a:extLst>
              <a:ext uri="{FF2B5EF4-FFF2-40B4-BE49-F238E27FC236}">
                <a16:creationId xmlns:a16="http://schemas.microsoft.com/office/drawing/2014/main" id="{405B95FF-B976-5463-B67E-E2E645A7FE86}"/>
              </a:ext>
            </a:extLst>
          </p:cNvPr>
          <p:cNvCxnSpPr>
            <a:cxnSpLocks/>
          </p:cNvCxnSpPr>
          <p:nvPr/>
        </p:nvCxnSpPr>
        <p:spPr>
          <a:xfrm flipV="1">
            <a:off x="9141967" y="4389120"/>
            <a:ext cx="0" cy="387938"/>
          </a:xfrm>
          <a:prstGeom prst="straightConnector1">
            <a:avLst/>
          </a:prstGeom>
          <a:ln w="508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6" name="Straight Arrow Connector 25">
            <a:extLst>
              <a:ext uri="{FF2B5EF4-FFF2-40B4-BE49-F238E27FC236}">
                <a16:creationId xmlns:a16="http://schemas.microsoft.com/office/drawing/2014/main" id="{BEDE3F15-12C1-B57E-7D0E-5DAE9A9C32B6}"/>
              </a:ext>
            </a:extLst>
          </p:cNvPr>
          <p:cNvCxnSpPr>
            <a:cxnSpLocks/>
          </p:cNvCxnSpPr>
          <p:nvPr/>
        </p:nvCxnSpPr>
        <p:spPr>
          <a:xfrm flipV="1">
            <a:off x="1631695" y="6217920"/>
            <a:ext cx="0" cy="387938"/>
          </a:xfrm>
          <a:prstGeom prst="straightConnector1">
            <a:avLst/>
          </a:prstGeom>
          <a:ln w="508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2A97BFC2-F67B-471C-52D2-850A1C74752E}"/>
              </a:ext>
            </a:extLst>
          </p:cNvPr>
          <p:cNvCxnSpPr>
            <a:cxnSpLocks/>
          </p:cNvCxnSpPr>
          <p:nvPr/>
        </p:nvCxnSpPr>
        <p:spPr>
          <a:xfrm flipV="1">
            <a:off x="453455" y="2295782"/>
            <a:ext cx="0" cy="387938"/>
          </a:xfrm>
          <a:prstGeom prst="straightConnector1">
            <a:avLst/>
          </a:prstGeom>
          <a:ln w="508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8" name="Straight Arrow Connector 27">
            <a:extLst>
              <a:ext uri="{FF2B5EF4-FFF2-40B4-BE49-F238E27FC236}">
                <a16:creationId xmlns:a16="http://schemas.microsoft.com/office/drawing/2014/main" id="{60B67CBC-C628-85DD-D85B-E161F0C21137}"/>
              </a:ext>
            </a:extLst>
          </p:cNvPr>
          <p:cNvCxnSpPr>
            <a:cxnSpLocks/>
          </p:cNvCxnSpPr>
          <p:nvPr/>
        </p:nvCxnSpPr>
        <p:spPr>
          <a:xfrm flipV="1">
            <a:off x="453455" y="3041062"/>
            <a:ext cx="0" cy="387938"/>
          </a:xfrm>
          <a:prstGeom prst="straightConnector1">
            <a:avLst/>
          </a:prstGeom>
          <a:ln w="50800">
            <a:solidFill>
              <a:srgbClr val="0432FF"/>
            </a:solidFill>
            <a:tailEnd type="triangle"/>
          </a:ln>
        </p:spPr>
        <p:style>
          <a:lnRef idx="3">
            <a:schemeClr val="accent2"/>
          </a:lnRef>
          <a:fillRef idx="0">
            <a:schemeClr val="accent2"/>
          </a:fillRef>
          <a:effectRef idx="2">
            <a:schemeClr val="accent2"/>
          </a:effectRef>
          <a:fontRef idx="minor">
            <a:schemeClr val="tx1"/>
          </a:fontRef>
        </p:style>
      </p:cxnSp>
      <p:cxnSp>
        <p:nvCxnSpPr>
          <p:cNvPr id="29" name="Straight Arrow Connector 28">
            <a:extLst>
              <a:ext uri="{FF2B5EF4-FFF2-40B4-BE49-F238E27FC236}">
                <a16:creationId xmlns:a16="http://schemas.microsoft.com/office/drawing/2014/main" id="{C126752C-05A3-97BD-0DFA-99644DCF7CD8}"/>
              </a:ext>
            </a:extLst>
          </p:cNvPr>
          <p:cNvCxnSpPr>
            <a:cxnSpLocks/>
          </p:cNvCxnSpPr>
          <p:nvPr/>
        </p:nvCxnSpPr>
        <p:spPr>
          <a:xfrm flipV="1">
            <a:off x="3982342" y="6217920"/>
            <a:ext cx="0" cy="387938"/>
          </a:xfrm>
          <a:prstGeom prst="straightConnector1">
            <a:avLst/>
          </a:prstGeom>
          <a:ln w="50800">
            <a:solidFill>
              <a:srgbClr val="0432FF"/>
            </a:solidFill>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a:extLst>
              <a:ext uri="{FF2B5EF4-FFF2-40B4-BE49-F238E27FC236}">
                <a16:creationId xmlns:a16="http://schemas.microsoft.com/office/drawing/2014/main" id="{EC37ACC8-BE3D-F4D3-CE37-BD0D404DBC45}"/>
              </a:ext>
            </a:extLst>
          </p:cNvPr>
          <p:cNvCxnSpPr>
            <a:cxnSpLocks/>
          </p:cNvCxnSpPr>
          <p:nvPr/>
        </p:nvCxnSpPr>
        <p:spPr>
          <a:xfrm flipV="1">
            <a:off x="11148190" y="4389120"/>
            <a:ext cx="0" cy="387938"/>
          </a:xfrm>
          <a:prstGeom prst="straightConnector1">
            <a:avLst/>
          </a:prstGeom>
          <a:ln w="50800">
            <a:solidFill>
              <a:srgbClr val="0432FF"/>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49318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5382DB-2F02-4649-9DA8-6AF3B9D56F90}"/>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8693911D-4F04-40BA-AE04-9606F8933A0D}"/>
              </a:ext>
            </a:extLst>
          </p:cNvPr>
          <p:cNvSpPr>
            <a:spLocks noGrp="1"/>
          </p:cNvSpPr>
          <p:nvPr>
            <p:ph type="sldNum" sz="quarter" idx="12"/>
          </p:nvPr>
        </p:nvSpPr>
        <p:spPr/>
        <p:txBody>
          <a:bodyPr/>
          <a:lstStyle/>
          <a:p>
            <a:fld id="{9EBE6002-C28D-42BF-92CB-918F87749F98}" type="slidenum">
              <a:rPr lang="en-US" smtClean="0"/>
              <a:t>17</a:t>
            </a:fld>
            <a:endParaRPr lang="en-US"/>
          </a:p>
        </p:txBody>
      </p:sp>
      <p:sp>
        <p:nvSpPr>
          <p:cNvPr id="4" name="Title 1">
            <a:extLst>
              <a:ext uri="{FF2B5EF4-FFF2-40B4-BE49-F238E27FC236}">
                <a16:creationId xmlns:a16="http://schemas.microsoft.com/office/drawing/2014/main" id="{93820A48-B359-4ED3-B013-319028BAD867}"/>
              </a:ext>
            </a:extLst>
          </p:cNvPr>
          <p:cNvSpPr txBox="1">
            <a:spLocks/>
          </p:cNvSpPr>
          <p:nvPr/>
        </p:nvSpPr>
        <p:spPr>
          <a:xfrm>
            <a:off x="914400" y="0"/>
            <a:ext cx="10369296" cy="90525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ST-2.3 Recovery Preparations</a:t>
            </a:r>
          </a:p>
        </p:txBody>
      </p:sp>
      <p:pic>
        <p:nvPicPr>
          <p:cNvPr id="11" name="Picture 2" descr="C:\Users\wrb\Desktop\stshield.jpg">
            <a:extLst>
              <a:ext uri="{FF2B5EF4-FFF2-40B4-BE49-F238E27FC236}">
                <a16:creationId xmlns:a16="http://schemas.microsoft.com/office/drawing/2014/main" id="{03750DE0-A8E3-4117-B379-5F80363F9AF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close up of a logo&#10;&#10;Description generated with very high confidence">
            <a:extLst>
              <a:ext uri="{FF2B5EF4-FFF2-40B4-BE49-F238E27FC236}">
                <a16:creationId xmlns:a16="http://schemas.microsoft.com/office/drawing/2014/main" id="{B9D365D2-1E63-406B-9B16-D5EB01304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5" name="Picture 4" descr="A picture containing snow, outdoor, sky, skiing&#10;&#10;Description automatically generated">
            <a:extLst>
              <a:ext uri="{FF2B5EF4-FFF2-40B4-BE49-F238E27FC236}">
                <a16:creationId xmlns:a16="http://schemas.microsoft.com/office/drawing/2014/main" id="{9945D088-EE97-4FB6-B9AB-365958330E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522" y="1698514"/>
            <a:ext cx="7583310" cy="3943690"/>
          </a:xfrm>
          <a:prstGeom prst="rect">
            <a:avLst/>
          </a:prstGeom>
        </p:spPr>
      </p:pic>
      <p:sp>
        <p:nvSpPr>
          <p:cNvPr id="6" name="Text Placeholder 2">
            <a:extLst>
              <a:ext uri="{FF2B5EF4-FFF2-40B4-BE49-F238E27FC236}">
                <a16:creationId xmlns:a16="http://schemas.microsoft.com/office/drawing/2014/main" id="{935ADB8B-1D3B-5C11-1AE2-EBEC89E6F8CF}"/>
              </a:ext>
            </a:extLst>
          </p:cNvPr>
          <p:cNvSpPr txBox="1">
            <a:spLocks/>
          </p:cNvSpPr>
          <p:nvPr/>
        </p:nvSpPr>
        <p:spPr>
          <a:xfrm>
            <a:off x="120276" y="1251317"/>
            <a:ext cx="4185909" cy="4471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4" indent="0">
              <a:buFont typeface="Arial" panose="020B0604020202020204" pitchFamily="34" charset="0"/>
              <a:buNone/>
            </a:pPr>
            <a:r>
              <a:rPr lang="en-US" sz="2400" b="1" dirty="0">
                <a:solidFill>
                  <a:srgbClr val="0432FF"/>
                </a:solidFill>
              </a:rPr>
              <a:t>   SuperTIGER-2.3 02-04-2023</a:t>
            </a:r>
          </a:p>
        </p:txBody>
      </p:sp>
      <p:pic>
        <p:nvPicPr>
          <p:cNvPr id="8" name="Picture 7" descr="A shadow of a person taking a picture of a hole in the snow&#10;&#10;Description automatically generated">
            <a:extLst>
              <a:ext uri="{FF2B5EF4-FFF2-40B4-BE49-F238E27FC236}">
                <a16:creationId xmlns:a16="http://schemas.microsoft.com/office/drawing/2014/main" id="{EB95D48D-94D7-B815-1401-433710B42A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5736" y="1097280"/>
            <a:ext cx="3875987" cy="5146158"/>
          </a:xfrm>
          <a:prstGeom prst="rect">
            <a:avLst/>
          </a:prstGeom>
        </p:spPr>
      </p:pic>
      <p:sp>
        <p:nvSpPr>
          <p:cNvPr id="9" name="Text Placeholder 2">
            <a:extLst>
              <a:ext uri="{FF2B5EF4-FFF2-40B4-BE49-F238E27FC236}">
                <a16:creationId xmlns:a16="http://schemas.microsoft.com/office/drawing/2014/main" id="{667B50FC-74BF-C47B-3D3D-A45D6DAB1A8A}"/>
              </a:ext>
            </a:extLst>
          </p:cNvPr>
          <p:cNvSpPr txBox="1">
            <a:spLocks/>
          </p:cNvSpPr>
          <p:nvPr/>
        </p:nvSpPr>
        <p:spPr>
          <a:xfrm>
            <a:off x="4158006" y="5852697"/>
            <a:ext cx="4185909" cy="4471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4" indent="0">
              <a:buFont typeface="Arial" panose="020B0604020202020204" pitchFamily="34" charset="0"/>
              <a:buNone/>
            </a:pPr>
            <a:r>
              <a:rPr lang="en-US" sz="2400" b="1" dirty="0">
                <a:solidFill>
                  <a:srgbClr val="0432FF"/>
                </a:solidFill>
              </a:rPr>
              <a:t>   SuperTIGER-2.3 12-06-2023</a:t>
            </a:r>
          </a:p>
        </p:txBody>
      </p:sp>
    </p:spTree>
    <p:extLst>
      <p:ext uri="{BB962C8B-B14F-4D97-AF65-F5344CB8AC3E}">
        <p14:creationId xmlns:p14="http://schemas.microsoft.com/office/powerpoint/2010/main" val="3913729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909AC-273F-245F-8167-7C20B6A712F8}"/>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A6928450-36B7-1528-B07B-45B3B46EAD8B}"/>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6EBAE7FB-5E59-C966-18DD-FA98855C9F37}"/>
              </a:ext>
            </a:extLst>
          </p:cNvPr>
          <p:cNvSpPr>
            <a:spLocks noGrp="1"/>
          </p:cNvSpPr>
          <p:nvPr>
            <p:ph type="sldNum" sz="quarter" idx="12"/>
          </p:nvPr>
        </p:nvSpPr>
        <p:spPr/>
        <p:txBody>
          <a:bodyPr/>
          <a:lstStyle/>
          <a:p>
            <a:fld id="{9EBE6002-C28D-42BF-92CB-918F87749F98}" type="slidenum">
              <a:rPr lang="en-US" smtClean="0"/>
              <a:t>18</a:t>
            </a:fld>
            <a:endParaRPr lang="en-US"/>
          </a:p>
        </p:txBody>
      </p:sp>
      <p:sp>
        <p:nvSpPr>
          <p:cNvPr id="4" name="Title 1">
            <a:extLst>
              <a:ext uri="{FF2B5EF4-FFF2-40B4-BE49-F238E27FC236}">
                <a16:creationId xmlns:a16="http://schemas.microsoft.com/office/drawing/2014/main" id="{1B17B2AF-EEA0-8F1C-0555-417F48AA68A1}"/>
              </a:ext>
            </a:extLst>
          </p:cNvPr>
          <p:cNvSpPr txBox="1">
            <a:spLocks/>
          </p:cNvSpPr>
          <p:nvPr/>
        </p:nvSpPr>
        <p:spPr>
          <a:xfrm>
            <a:off x="914400" y="0"/>
            <a:ext cx="10369296" cy="90525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ST-2.3 Recovery</a:t>
            </a:r>
          </a:p>
        </p:txBody>
      </p:sp>
      <p:pic>
        <p:nvPicPr>
          <p:cNvPr id="11" name="Picture 2" descr="C:\Users\wrb\Desktop\stshield.jpg">
            <a:extLst>
              <a:ext uri="{FF2B5EF4-FFF2-40B4-BE49-F238E27FC236}">
                <a16:creationId xmlns:a16="http://schemas.microsoft.com/office/drawing/2014/main" id="{55EA6B0B-EB1C-6A87-70BC-7499E394384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close up of a logo&#10;&#10;Description generated with very high confidence">
            <a:extLst>
              <a:ext uri="{FF2B5EF4-FFF2-40B4-BE49-F238E27FC236}">
                <a16:creationId xmlns:a16="http://schemas.microsoft.com/office/drawing/2014/main" id="{D4B8B1FD-3F5B-9228-3BD1-2673E189D8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7" name="Picture 6" descr="A hand holding a paper&#10;&#10;Description automatically generated">
            <a:extLst>
              <a:ext uri="{FF2B5EF4-FFF2-40B4-BE49-F238E27FC236}">
                <a16:creationId xmlns:a16="http://schemas.microsoft.com/office/drawing/2014/main" id="{E87487D2-33A5-7972-A1E5-7C06FFDFF1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3463" y="1107897"/>
            <a:ext cx="3291839" cy="2468880"/>
          </a:xfrm>
          <a:prstGeom prst="rect">
            <a:avLst/>
          </a:prstGeom>
        </p:spPr>
      </p:pic>
      <p:pic>
        <p:nvPicPr>
          <p:cNvPr id="10" name="Picture 9" descr="An airplane wing over a snowy landscape&#10;&#10;Description automatically generated">
            <a:extLst>
              <a:ext uri="{FF2B5EF4-FFF2-40B4-BE49-F238E27FC236}">
                <a16:creationId xmlns:a16="http://schemas.microsoft.com/office/drawing/2014/main" id="{E5104780-8D20-8736-945E-BF4C5E929C2A}"/>
              </a:ext>
            </a:extLst>
          </p:cNvPr>
          <p:cNvPicPr>
            <a:picLocks noChangeAspect="1"/>
          </p:cNvPicPr>
          <p:nvPr/>
        </p:nvPicPr>
        <p:blipFill rotWithShape="1">
          <a:blip r:embed="rId5">
            <a:extLst>
              <a:ext uri="{28A0092B-C50C-407E-A947-70E740481C1C}">
                <a14:useLocalDpi xmlns:a14="http://schemas.microsoft.com/office/drawing/2010/main" val="0"/>
              </a:ext>
            </a:extLst>
          </a:blip>
          <a:srcRect r="35841"/>
          <a:stretch/>
        </p:blipFill>
        <p:spPr>
          <a:xfrm>
            <a:off x="6473333" y="1107897"/>
            <a:ext cx="2111976" cy="2468880"/>
          </a:xfrm>
          <a:prstGeom prst="rect">
            <a:avLst/>
          </a:prstGeom>
        </p:spPr>
      </p:pic>
      <p:pic>
        <p:nvPicPr>
          <p:cNvPr id="13" name="Picture 12" descr="A group of people in a factory&#10;&#10;Description automatically generated">
            <a:extLst>
              <a:ext uri="{FF2B5EF4-FFF2-40B4-BE49-F238E27FC236}">
                <a16:creationId xmlns:a16="http://schemas.microsoft.com/office/drawing/2014/main" id="{A86001D8-F93D-D5B2-37F6-C95279C462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28001" y="3774652"/>
            <a:ext cx="3291841" cy="2468880"/>
          </a:xfrm>
          <a:prstGeom prst="rect">
            <a:avLst/>
          </a:prstGeom>
        </p:spPr>
      </p:pic>
      <p:pic>
        <p:nvPicPr>
          <p:cNvPr id="14" name="Picture 13" descr="A group of people standing in the snow&#10;&#10;Description automatically generated">
            <a:extLst>
              <a:ext uri="{FF2B5EF4-FFF2-40B4-BE49-F238E27FC236}">
                <a16:creationId xmlns:a16="http://schemas.microsoft.com/office/drawing/2014/main" id="{C0756518-F329-D0BD-F95B-C36D139206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940" y="1100382"/>
            <a:ext cx="1387255" cy="2468880"/>
          </a:xfrm>
          <a:prstGeom prst="rect">
            <a:avLst/>
          </a:prstGeom>
        </p:spPr>
      </p:pic>
      <p:pic>
        <p:nvPicPr>
          <p:cNvPr id="15" name="Picture 14" descr="A large machine in a plane&#10;&#10;Description automatically generated with medium confidence">
            <a:extLst>
              <a:ext uri="{FF2B5EF4-FFF2-40B4-BE49-F238E27FC236}">
                <a16:creationId xmlns:a16="http://schemas.microsoft.com/office/drawing/2014/main" id="{C9CDBAA3-A4C4-0E48-2582-BD7FB47BC7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8158" y="3795346"/>
            <a:ext cx="1387255" cy="2468880"/>
          </a:xfrm>
          <a:prstGeom prst="rect">
            <a:avLst/>
          </a:prstGeom>
        </p:spPr>
      </p:pic>
      <p:pic>
        <p:nvPicPr>
          <p:cNvPr id="16" name="Picture 15" descr="A close-up of a plane&#10;&#10;Description automatically generated">
            <a:extLst>
              <a:ext uri="{FF2B5EF4-FFF2-40B4-BE49-F238E27FC236}">
                <a16:creationId xmlns:a16="http://schemas.microsoft.com/office/drawing/2014/main" id="{FB35AD6F-3DC1-9392-1DDF-9D3E5146D93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56374" y="3774652"/>
            <a:ext cx="1393371" cy="2468880"/>
          </a:xfrm>
          <a:prstGeom prst="rect">
            <a:avLst/>
          </a:prstGeom>
        </p:spPr>
      </p:pic>
      <p:pic>
        <p:nvPicPr>
          <p:cNvPr id="17" name="Picture 16" descr="An airplane on the snow&#10;&#10;Description automatically generated">
            <a:extLst>
              <a:ext uri="{FF2B5EF4-FFF2-40B4-BE49-F238E27FC236}">
                <a16:creationId xmlns:a16="http://schemas.microsoft.com/office/drawing/2014/main" id="{60018BAD-A250-BAE8-A3A5-C0002D7979E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08080" y="3795345"/>
            <a:ext cx="1387254" cy="2468880"/>
          </a:xfrm>
          <a:prstGeom prst="rect">
            <a:avLst/>
          </a:prstGeom>
        </p:spPr>
      </p:pic>
      <p:pic>
        <p:nvPicPr>
          <p:cNvPr id="18" name="Picture 17" descr="A group of people sitting in a plane&#10;&#10;Description automatically generated">
            <a:extLst>
              <a:ext uri="{FF2B5EF4-FFF2-40B4-BE49-F238E27FC236}">
                <a16:creationId xmlns:a16="http://schemas.microsoft.com/office/drawing/2014/main" id="{EC423120-EB81-B286-ED99-569F686AD54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866" y="3774652"/>
            <a:ext cx="3291841" cy="2468880"/>
          </a:xfrm>
          <a:prstGeom prst="rect">
            <a:avLst/>
          </a:prstGeom>
        </p:spPr>
      </p:pic>
      <p:pic>
        <p:nvPicPr>
          <p:cNvPr id="19" name="Picture 18" descr="A group of people working in the snow&#10;&#10;Description automatically generated">
            <a:extLst>
              <a:ext uri="{FF2B5EF4-FFF2-40B4-BE49-F238E27FC236}">
                <a16:creationId xmlns:a16="http://schemas.microsoft.com/office/drawing/2014/main" id="{5E124B86-2191-B192-9E82-3EDCBC658C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13340" y="1081924"/>
            <a:ext cx="3288360" cy="2468880"/>
          </a:xfrm>
          <a:prstGeom prst="rect">
            <a:avLst/>
          </a:prstGeom>
        </p:spPr>
      </p:pic>
      <p:pic>
        <p:nvPicPr>
          <p:cNvPr id="20" name="Picture 19" descr="A snowy landscape with flags&#10;&#10;Description automatically generated">
            <a:extLst>
              <a:ext uri="{FF2B5EF4-FFF2-40B4-BE49-F238E27FC236}">
                <a16:creationId xmlns:a16="http://schemas.microsoft.com/office/drawing/2014/main" id="{8903B4B1-8B46-54A3-F43A-99E86DC6339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81715" y="1081924"/>
            <a:ext cx="1387255" cy="2468880"/>
          </a:xfrm>
          <a:prstGeom prst="rect">
            <a:avLst/>
          </a:prstGeom>
        </p:spPr>
      </p:pic>
    </p:spTree>
    <p:extLst>
      <p:ext uri="{BB962C8B-B14F-4D97-AF65-F5344CB8AC3E}">
        <p14:creationId xmlns:p14="http://schemas.microsoft.com/office/powerpoint/2010/main" val="1639954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DA222-DB1E-0A24-C226-D86896D3CBBC}"/>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63002F2-C50A-E076-B07B-51F8935F0E4A}"/>
              </a:ext>
            </a:extLst>
          </p:cNvPr>
          <p:cNvSpPr>
            <a:spLocks noGrp="1"/>
          </p:cNvSpPr>
          <p:nvPr>
            <p:ph type="ftr" sz="quarter" idx="11"/>
          </p:nvPr>
        </p:nvSpPr>
        <p:spPr>
          <a:xfrm>
            <a:off x="4041648" y="6355080"/>
            <a:ext cx="4114800" cy="365125"/>
          </a:xfrm>
        </p:spPr>
        <p:txBody>
          <a:bodyPr/>
          <a:lstStyle/>
          <a:p>
            <a:r>
              <a:rPr lang="en-US"/>
              <a:t>ASAPP - TIGERISS - May 13, 2025</a:t>
            </a:r>
            <a:endParaRPr lang="en-US" dirty="0"/>
          </a:p>
        </p:txBody>
      </p:sp>
      <p:sp>
        <p:nvSpPr>
          <p:cNvPr id="5" name="Slide Number Placeholder 4">
            <a:extLst>
              <a:ext uri="{FF2B5EF4-FFF2-40B4-BE49-F238E27FC236}">
                <a16:creationId xmlns:a16="http://schemas.microsoft.com/office/drawing/2014/main" id="{49C49BD5-0CBA-4681-1E6A-128EF15BA2F7}"/>
              </a:ext>
            </a:extLst>
          </p:cNvPr>
          <p:cNvSpPr>
            <a:spLocks noGrp="1"/>
          </p:cNvSpPr>
          <p:nvPr>
            <p:ph type="sldNum" sz="quarter" idx="12"/>
          </p:nvPr>
        </p:nvSpPr>
        <p:spPr>
          <a:xfrm>
            <a:off x="8686985" y="6201982"/>
            <a:ext cx="2743200" cy="365125"/>
          </a:xfrm>
        </p:spPr>
        <p:txBody>
          <a:bodyPr/>
          <a:lstStyle/>
          <a:p>
            <a:fld id="{9EBE6002-C28D-42BF-92CB-918F87749F98}" type="slidenum">
              <a:rPr lang="en-US" smtClean="0"/>
              <a:t>19</a:t>
            </a:fld>
            <a:endParaRPr lang="en-US"/>
          </a:p>
        </p:txBody>
      </p:sp>
      <p:sp>
        <p:nvSpPr>
          <p:cNvPr id="12" name="Title 1">
            <a:extLst>
              <a:ext uri="{FF2B5EF4-FFF2-40B4-BE49-F238E27FC236}">
                <a16:creationId xmlns:a16="http://schemas.microsoft.com/office/drawing/2014/main" id="{0FCC8150-A988-0194-7A42-39DB32BDB326}"/>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a:t>SuperTIGER</a:t>
            </a:r>
            <a:r>
              <a:rPr lang="en-US" dirty="0"/>
              <a:t> vs TIGERISS Aerogel Mounting</a:t>
            </a:r>
          </a:p>
        </p:txBody>
      </p:sp>
      <p:sp>
        <p:nvSpPr>
          <p:cNvPr id="9" name="テキスト ボックス 16">
            <a:extLst>
              <a:ext uri="{FF2B5EF4-FFF2-40B4-BE49-F238E27FC236}">
                <a16:creationId xmlns:a16="http://schemas.microsoft.com/office/drawing/2014/main" id="{8D4B0B4A-C14D-30DC-0242-9B52AA428506}"/>
              </a:ext>
            </a:extLst>
          </p:cNvPr>
          <p:cNvSpPr txBox="1"/>
          <p:nvPr/>
        </p:nvSpPr>
        <p:spPr>
          <a:xfrm>
            <a:off x="3537423" y="1858781"/>
            <a:ext cx="184731"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pic>
        <p:nvPicPr>
          <p:cNvPr id="6" name="Picture 5" descr="C:\Users\wrb\Desktop\stshield.jpg">
            <a:extLst>
              <a:ext uri="{FF2B5EF4-FFF2-40B4-BE49-F238E27FC236}">
                <a16:creationId xmlns:a16="http://schemas.microsoft.com/office/drawing/2014/main" id="{76F91E7C-BDB7-9A5C-F5DF-16AF3C14C18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close up of a logo&#10;&#10;Description generated with very high confidence">
            <a:extLst>
              <a:ext uri="{FF2B5EF4-FFF2-40B4-BE49-F238E27FC236}">
                <a16:creationId xmlns:a16="http://schemas.microsoft.com/office/drawing/2014/main" id="{A0897960-2FA7-2DB3-F36C-8EE5922874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8" name="Picture 7" descr="A close up of a sign&#10;&#10;Description automatically generated">
            <a:extLst>
              <a:ext uri="{FF2B5EF4-FFF2-40B4-BE49-F238E27FC236}">
                <a16:creationId xmlns:a16="http://schemas.microsoft.com/office/drawing/2014/main" id="{77EC6E36-F71F-FB00-F2BE-1AE3F420BA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10" name="Picture 9" descr="A group of people working in a factory&#10;&#10;Description automatically generated">
            <a:extLst>
              <a:ext uri="{FF2B5EF4-FFF2-40B4-BE49-F238E27FC236}">
                <a16:creationId xmlns:a16="http://schemas.microsoft.com/office/drawing/2014/main" id="{BA710238-249C-DA6F-A211-E153F87678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5893" y="1015435"/>
            <a:ext cx="3657600" cy="2743200"/>
          </a:xfrm>
          <a:prstGeom prst="rect">
            <a:avLst/>
          </a:prstGeom>
        </p:spPr>
      </p:pic>
      <p:pic>
        <p:nvPicPr>
          <p:cNvPr id="20" name="Picture 19" descr="A person holding a piece of metal&#10;&#10;Description automatically generated">
            <a:extLst>
              <a:ext uri="{FF2B5EF4-FFF2-40B4-BE49-F238E27FC236}">
                <a16:creationId xmlns:a16="http://schemas.microsoft.com/office/drawing/2014/main" id="{25FBE271-6B95-1C41-A183-62BE1B07ADC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5893" y="3877757"/>
            <a:ext cx="3657600" cy="2743200"/>
          </a:xfrm>
          <a:prstGeom prst="rect">
            <a:avLst/>
          </a:prstGeom>
        </p:spPr>
      </p:pic>
      <p:pic>
        <p:nvPicPr>
          <p:cNvPr id="3" name="Picture 2" descr="Several white rectangular objects on a metal surface&#10;&#10;AI-generated content may be incorrect.">
            <a:extLst>
              <a:ext uri="{FF2B5EF4-FFF2-40B4-BE49-F238E27FC236}">
                <a16:creationId xmlns:a16="http://schemas.microsoft.com/office/drawing/2014/main" id="{68C143BE-51B3-5F2D-68F6-79C206E926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9559" y="1390602"/>
            <a:ext cx="7706548" cy="4334933"/>
          </a:xfrm>
          <a:prstGeom prst="rect">
            <a:avLst/>
          </a:prstGeom>
        </p:spPr>
      </p:pic>
    </p:spTree>
    <p:extLst>
      <p:ext uri="{BB962C8B-B14F-4D97-AF65-F5344CB8AC3E}">
        <p14:creationId xmlns:p14="http://schemas.microsoft.com/office/powerpoint/2010/main" val="343465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descr="Screen Shot 2014-04-03 at 3.52.36 PM.png">
            <a:extLst>
              <a:ext uri="{FF2B5EF4-FFF2-40B4-BE49-F238E27FC236}">
                <a16:creationId xmlns:a16="http://schemas.microsoft.com/office/drawing/2014/main" id="{009DD4B1-D362-46E3-BE96-26684501B81C}"/>
              </a:ext>
            </a:extLst>
          </p:cNvPr>
          <p:cNvPicPr>
            <a:picLocks noChangeAspect="1"/>
          </p:cNvPicPr>
          <p:nvPr/>
        </p:nvPicPr>
        <p:blipFill>
          <a:blip r:embed="rId3"/>
          <a:srcRect/>
          <a:stretch>
            <a:fillRect/>
          </a:stretch>
        </p:blipFill>
        <p:spPr bwMode="auto">
          <a:xfrm>
            <a:off x="4391867" y="4881948"/>
            <a:ext cx="2437754" cy="1414094"/>
          </a:xfrm>
          <a:prstGeom prst="rect">
            <a:avLst/>
          </a:prstGeom>
          <a:noFill/>
          <a:ln w="12700" cap="flat" cmpd="sng">
            <a:noFill/>
            <a:prstDash val="solid"/>
            <a:round/>
            <a:headEnd type="none" w="med" len="med"/>
            <a:tailEnd type="none" w="med" len="med"/>
          </a:ln>
          <a:effectLst/>
        </p:spPr>
      </p:pic>
      <p:sp>
        <p:nvSpPr>
          <p:cNvPr id="22" name="object 6">
            <a:extLst>
              <a:ext uri="{FF2B5EF4-FFF2-40B4-BE49-F238E27FC236}">
                <a16:creationId xmlns:a16="http://schemas.microsoft.com/office/drawing/2014/main" id="{90057283-F327-4C74-800F-EA91DF695254}"/>
              </a:ext>
            </a:extLst>
          </p:cNvPr>
          <p:cNvSpPr txBox="1"/>
          <p:nvPr/>
        </p:nvSpPr>
        <p:spPr>
          <a:xfrm>
            <a:off x="375264" y="2988491"/>
            <a:ext cx="11021589" cy="3385670"/>
          </a:xfrm>
          <a:prstGeom prst="rect">
            <a:avLst/>
          </a:prstGeom>
        </p:spPr>
        <p:txBody>
          <a:bodyPr vert="horz" wrap="square" lIns="0" tIns="0" rIns="0" bIns="0" rtlCol="0">
            <a:spAutoFit/>
          </a:bodyPr>
          <a:lstStyle/>
          <a:p>
            <a:pPr marL="12700" marR="4930775">
              <a:lnSpc>
                <a:spcPct val="127299"/>
              </a:lnSpc>
              <a:spcBef>
                <a:spcPts val="265"/>
              </a:spcBef>
            </a:pPr>
            <a:r>
              <a:rPr lang="en-US" sz="1800" b="1" spc="-20" dirty="0">
                <a:solidFill>
                  <a:srgbClr val="004990"/>
                </a:solidFill>
                <a:latin typeface="Arial"/>
                <a:cs typeface="Arial"/>
              </a:rPr>
              <a:t>Brian Rauch </a:t>
            </a:r>
            <a:r>
              <a:rPr lang="en-US" b="1" spc="-5" dirty="0">
                <a:solidFill>
                  <a:srgbClr val="004990"/>
                </a:solidFill>
                <a:latin typeface="Arial"/>
                <a:cs typeface="Arial"/>
              </a:rPr>
              <a:t>WUSTL</a:t>
            </a:r>
            <a:r>
              <a:rPr sz="1800" b="1" dirty="0">
                <a:solidFill>
                  <a:srgbClr val="004990"/>
                </a:solidFill>
                <a:latin typeface="Arial"/>
                <a:cs typeface="Arial"/>
              </a:rPr>
              <a:t>–</a:t>
            </a:r>
            <a:r>
              <a:rPr sz="1800" b="1" spc="-5" dirty="0">
                <a:solidFill>
                  <a:srgbClr val="004990"/>
                </a:solidFill>
                <a:latin typeface="Arial"/>
                <a:cs typeface="Arial"/>
              </a:rPr>
              <a:t> </a:t>
            </a:r>
            <a:r>
              <a:rPr sz="1800" b="1" spc="-10" dirty="0">
                <a:solidFill>
                  <a:srgbClr val="004990"/>
                </a:solidFill>
                <a:latin typeface="Arial"/>
                <a:cs typeface="Arial"/>
              </a:rPr>
              <a:t>PI</a:t>
            </a:r>
            <a:endParaRPr lang="en-US" sz="1800" b="1" spc="-10" dirty="0">
              <a:solidFill>
                <a:srgbClr val="004990"/>
              </a:solidFill>
              <a:latin typeface="Arial"/>
              <a:cs typeface="Arial"/>
            </a:endParaRPr>
          </a:p>
          <a:p>
            <a:pPr marL="12700" marR="4930775">
              <a:lnSpc>
                <a:spcPct val="127299"/>
              </a:lnSpc>
              <a:spcBef>
                <a:spcPts val="265"/>
              </a:spcBef>
            </a:pPr>
            <a:r>
              <a:rPr sz="1800" b="1" spc="-15" dirty="0">
                <a:solidFill>
                  <a:srgbClr val="004990"/>
                </a:solidFill>
                <a:latin typeface="Arial"/>
                <a:cs typeface="Arial"/>
              </a:rPr>
              <a:t>TIGERISS</a:t>
            </a:r>
            <a:r>
              <a:rPr sz="1800" b="1" spc="-5" dirty="0">
                <a:solidFill>
                  <a:srgbClr val="004990"/>
                </a:solidFill>
                <a:latin typeface="Arial"/>
                <a:cs typeface="Arial"/>
              </a:rPr>
              <a:t> </a:t>
            </a:r>
            <a:r>
              <a:rPr sz="1800" b="1" spc="-15" dirty="0">
                <a:solidFill>
                  <a:srgbClr val="004990"/>
                </a:solidFill>
                <a:latin typeface="Arial"/>
                <a:cs typeface="Arial"/>
              </a:rPr>
              <a:t>Collaboration</a:t>
            </a:r>
            <a:endParaRPr lang="en-US" sz="1800" b="1" spc="-15" dirty="0">
              <a:solidFill>
                <a:srgbClr val="004990"/>
              </a:solidFill>
              <a:latin typeface="Arial"/>
              <a:cs typeface="Arial"/>
            </a:endParaRPr>
          </a:p>
          <a:p>
            <a:pPr marL="12700" marR="4930775">
              <a:lnSpc>
                <a:spcPct val="127299"/>
              </a:lnSpc>
              <a:spcBef>
                <a:spcPts val="265"/>
              </a:spcBef>
            </a:pPr>
            <a:r>
              <a:rPr lang="en-US" spc="-90" dirty="0">
                <a:latin typeface="Arial"/>
                <a:cs typeface="Arial"/>
              </a:rPr>
              <a:t>W</a:t>
            </a:r>
            <a:r>
              <a:rPr lang="en-US" spc="-5" dirty="0">
                <a:latin typeface="Arial"/>
                <a:cs typeface="Arial"/>
              </a:rPr>
              <a:t>ashingto</a:t>
            </a:r>
            <a:r>
              <a:rPr lang="en-US" dirty="0">
                <a:latin typeface="Arial"/>
                <a:cs typeface="Arial"/>
              </a:rPr>
              <a:t>n </a:t>
            </a:r>
            <a:r>
              <a:rPr lang="en-US" spc="-5" dirty="0">
                <a:latin typeface="Arial"/>
                <a:cs typeface="Arial"/>
              </a:rPr>
              <a:t>Universit</a:t>
            </a:r>
            <a:r>
              <a:rPr lang="en-US" dirty="0">
                <a:latin typeface="Arial"/>
                <a:cs typeface="Arial"/>
              </a:rPr>
              <a:t>y </a:t>
            </a:r>
            <a:r>
              <a:rPr lang="en-US" spc="-5" dirty="0">
                <a:latin typeface="Arial"/>
                <a:cs typeface="Arial"/>
              </a:rPr>
              <a:t>i</a:t>
            </a:r>
            <a:r>
              <a:rPr lang="en-US" dirty="0">
                <a:latin typeface="Arial"/>
                <a:cs typeface="Arial"/>
              </a:rPr>
              <a:t>n </a:t>
            </a:r>
            <a:r>
              <a:rPr lang="en-US" spc="-10" dirty="0">
                <a:latin typeface="Arial"/>
                <a:cs typeface="Arial"/>
              </a:rPr>
              <a:t>St.</a:t>
            </a:r>
            <a:r>
              <a:rPr lang="en-US" dirty="0">
                <a:latin typeface="Arial"/>
                <a:cs typeface="Arial"/>
              </a:rPr>
              <a:t> </a:t>
            </a:r>
            <a:r>
              <a:rPr lang="en-US" spc="-5" dirty="0">
                <a:latin typeface="Arial"/>
                <a:cs typeface="Arial"/>
              </a:rPr>
              <a:t>Louis </a:t>
            </a:r>
          </a:p>
          <a:p>
            <a:pPr marL="12700" marR="4930775">
              <a:lnSpc>
                <a:spcPct val="127299"/>
              </a:lnSpc>
              <a:spcBef>
                <a:spcPts val="265"/>
              </a:spcBef>
            </a:pPr>
            <a:r>
              <a:rPr sz="1800" spc="-5" dirty="0">
                <a:latin typeface="Arial"/>
                <a:cs typeface="Arial"/>
              </a:rPr>
              <a:t>NAS</a:t>
            </a:r>
            <a:r>
              <a:rPr sz="1800" dirty="0">
                <a:latin typeface="Arial"/>
                <a:cs typeface="Arial"/>
              </a:rPr>
              <a:t>A</a:t>
            </a:r>
            <a:r>
              <a:rPr sz="1800" spc="-100" dirty="0">
                <a:latin typeface="Arial"/>
                <a:cs typeface="Arial"/>
              </a:rPr>
              <a:t> </a:t>
            </a:r>
            <a:r>
              <a:rPr sz="1800" dirty="0">
                <a:latin typeface="Arial"/>
                <a:cs typeface="Arial"/>
              </a:rPr>
              <a:t>Goddard</a:t>
            </a:r>
            <a:r>
              <a:rPr sz="1800" spc="-5" dirty="0">
                <a:latin typeface="Arial"/>
                <a:cs typeface="Arial"/>
              </a:rPr>
              <a:t> </a:t>
            </a:r>
            <a:r>
              <a:rPr sz="1800" dirty="0">
                <a:latin typeface="Arial"/>
                <a:cs typeface="Arial"/>
              </a:rPr>
              <a:t>Space</a:t>
            </a:r>
            <a:r>
              <a:rPr sz="1800" spc="-5" dirty="0">
                <a:latin typeface="Arial"/>
                <a:cs typeface="Arial"/>
              </a:rPr>
              <a:t> </a:t>
            </a:r>
            <a:r>
              <a:rPr sz="1800" dirty="0">
                <a:latin typeface="Arial"/>
                <a:cs typeface="Arial"/>
              </a:rPr>
              <a:t>Flight</a:t>
            </a:r>
            <a:r>
              <a:rPr sz="1800" spc="-5" dirty="0">
                <a:latin typeface="Arial"/>
                <a:cs typeface="Arial"/>
              </a:rPr>
              <a:t> Center</a:t>
            </a:r>
            <a:endParaRPr lang="en-US" sz="1800" spc="-5" dirty="0">
              <a:latin typeface="Arial"/>
              <a:cs typeface="Arial"/>
            </a:endParaRPr>
          </a:p>
          <a:p>
            <a:pPr marL="12700" marR="4930775">
              <a:lnSpc>
                <a:spcPct val="127299"/>
              </a:lnSpc>
              <a:spcBef>
                <a:spcPts val="265"/>
              </a:spcBef>
            </a:pPr>
            <a:r>
              <a:rPr lang="en-US" sz="1800" spc="-5" dirty="0">
                <a:latin typeface="Arial"/>
                <a:cs typeface="Arial"/>
              </a:rPr>
              <a:t>NAS</a:t>
            </a:r>
            <a:r>
              <a:rPr lang="en-US" sz="1800" dirty="0">
                <a:latin typeface="Arial"/>
                <a:cs typeface="Arial"/>
              </a:rPr>
              <a:t>A</a:t>
            </a:r>
            <a:r>
              <a:rPr lang="en-US" sz="1800" spc="-100" dirty="0">
                <a:latin typeface="Arial"/>
                <a:cs typeface="Arial"/>
              </a:rPr>
              <a:t> </a:t>
            </a:r>
            <a:r>
              <a:rPr lang="en-US" spc="-100" dirty="0">
                <a:latin typeface="Arial"/>
                <a:cs typeface="Arial"/>
              </a:rPr>
              <a:t>Wallops Flight Facility</a:t>
            </a:r>
            <a:endParaRPr lang="en-US" sz="1800" spc="-5" dirty="0">
              <a:latin typeface="Arial"/>
              <a:cs typeface="Arial"/>
            </a:endParaRPr>
          </a:p>
          <a:p>
            <a:pPr marL="12700" marR="4930775">
              <a:lnSpc>
                <a:spcPct val="127299"/>
              </a:lnSpc>
              <a:spcBef>
                <a:spcPts val="265"/>
              </a:spcBef>
            </a:pPr>
            <a:r>
              <a:rPr lang="en-US" sz="1800" spc="-5" dirty="0">
                <a:latin typeface="Arial"/>
                <a:cs typeface="Arial"/>
              </a:rPr>
              <a:t>University of Maryland, Baltimore County</a:t>
            </a:r>
            <a:r>
              <a:rPr sz="1800" spc="-5" dirty="0">
                <a:latin typeface="Arial"/>
                <a:cs typeface="Arial"/>
              </a:rPr>
              <a:t> </a:t>
            </a:r>
            <a:endParaRPr lang="en-US" sz="1800" spc="-5" dirty="0">
              <a:latin typeface="Arial"/>
              <a:cs typeface="Arial"/>
            </a:endParaRPr>
          </a:p>
          <a:p>
            <a:pPr marL="12700" marR="4930775">
              <a:lnSpc>
                <a:spcPct val="127299"/>
              </a:lnSpc>
              <a:spcBef>
                <a:spcPts val="265"/>
              </a:spcBef>
            </a:pPr>
            <a:r>
              <a:rPr lang="en-US" spc="-5" dirty="0">
                <a:latin typeface="Arial"/>
                <a:cs typeface="Arial"/>
              </a:rPr>
              <a:t>Howard University</a:t>
            </a:r>
            <a:endParaRPr sz="1800" dirty="0">
              <a:latin typeface="Arial"/>
              <a:cs typeface="Arial"/>
            </a:endParaRPr>
          </a:p>
          <a:p>
            <a:pPr marL="12700">
              <a:lnSpc>
                <a:spcPts val="2140"/>
              </a:lnSpc>
              <a:spcBef>
                <a:spcPts val="640"/>
              </a:spcBef>
            </a:pPr>
            <a:r>
              <a:rPr lang="en-US" spc="-5" dirty="0">
                <a:solidFill>
                  <a:srgbClr val="0D0D0D"/>
                </a:solidFill>
                <a:latin typeface="Arial"/>
                <a:cs typeface="Arial"/>
              </a:rPr>
              <a:t>Pennsylvania State University</a:t>
            </a:r>
          </a:p>
          <a:p>
            <a:pPr marL="12700">
              <a:lnSpc>
                <a:spcPts val="2140"/>
              </a:lnSpc>
              <a:spcBef>
                <a:spcPts val="640"/>
              </a:spcBef>
            </a:pPr>
            <a:r>
              <a:rPr lang="en-US" spc="-5" dirty="0">
                <a:solidFill>
                  <a:srgbClr val="0D0D0D"/>
                </a:solidFill>
                <a:latin typeface="Arial"/>
                <a:cs typeface="Arial"/>
              </a:rPr>
              <a:t>Northern Kentucky University</a:t>
            </a:r>
          </a:p>
        </p:txBody>
      </p:sp>
      <p:sp>
        <p:nvSpPr>
          <p:cNvPr id="2" name="Title 1">
            <a:extLst>
              <a:ext uri="{FF2B5EF4-FFF2-40B4-BE49-F238E27FC236}">
                <a16:creationId xmlns:a16="http://schemas.microsoft.com/office/drawing/2014/main" id="{A4A9753D-C7AC-4C5A-A34B-783280144F3C}"/>
              </a:ext>
            </a:extLst>
          </p:cNvPr>
          <p:cNvSpPr>
            <a:spLocks noGrp="1"/>
          </p:cNvSpPr>
          <p:nvPr>
            <p:ph type="ctrTitle"/>
          </p:nvPr>
        </p:nvSpPr>
        <p:spPr>
          <a:xfrm>
            <a:off x="0" y="128790"/>
            <a:ext cx="12192000" cy="2178524"/>
          </a:xfrm>
        </p:spPr>
        <p:txBody>
          <a:bodyPr>
            <a:normAutofit/>
          </a:bodyPr>
          <a:lstStyle/>
          <a:p>
            <a:r>
              <a:rPr lang="en-US" sz="4800" dirty="0"/>
              <a:t>The Trans-Iron Galactic Element Recorder for the International Space Station (TIGERISS)</a:t>
            </a:r>
            <a:br>
              <a:rPr lang="en-US" sz="4800" dirty="0"/>
            </a:br>
            <a:r>
              <a:rPr lang="en-US" sz="3200" b="1" dirty="0">
                <a:solidFill>
                  <a:srgbClr val="FF0000"/>
                </a:solidFill>
              </a:rPr>
              <a:t>A NASA Astrophysics Pioneers Mission</a:t>
            </a:r>
            <a:endParaRPr lang="en-US" sz="4800" dirty="0"/>
          </a:p>
        </p:txBody>
      </p:sp>
      <p:pic>
        <p:nvPicPr>
          <p:cNvPr id="10" name="Picture 9" descr="cutaway.tiff">
            <a:extLst>
              <a:ext uri="{FF2B5EF4-FFF2-40B4-BE49-F238E27FC236}">
                <a16:creationId xmlns:a16="http://schemas.microsoft.com/office/drawing/2014/main" id="{E9E404AF-8241-4B6F-AB00-1CC92F84FD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4746" y="4598473"/>
            <a:ext cx="1710451" cy="1832437"/>
          </a:xfrm>
          <a:prstGeom prst="rect">
            <a:avLst/>
          </a:prstGeom>
        </p:spPr>
      </p:pic>
      <p:pic>
        <p:nvPicPr>
          <p:cNvPr id="15" name="Picture 14" descr="A close up of a sign&#10;&#10;Description automatically generated">
            <a:extLst>
              <a:ext uri="{FF2B5EF4-FFF2-40B4-BE49-F238E27FC236}">
                <a16:creationId xmlns:a16="http://schemas.microsoft.com/office/drawing/2014/main" id="{F7E65A1D-0284-4D06-97B9-CEE615FCD6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9772" y="2632971"/>
            <a:ext cx="1813230" cy="1820686"/>
          </a:xfrm>
          <a:prstGeom prst="rect">
            <a:avLst/>
          </a:prstGeom>
        </p:spPr>
      </p:pic>
      <p:sp>
        <p:nvSpPr>
          <p:cNvPr id="23" name="object 7">
            <a:extLst>
              <a:ext uri="{FF2B5EF4-FFF2-40B4-BE49-F238E27FC236}">
                <a16:creationId xmlns:a16="http://schemas.microsoft.com/office/drawing/2014/main" id="{E4BCA836-D258-42BA-8C95-6317F9EA9B56}"/>
              </a:ext>
            </a:extLst>
          </p:cNvPr>
          <p:cNvSpPr/>
          <p:nvPr/>
        </p:nvSpPr>
        <p:spPr>
          <a:xfrm>
            <a:off x="6688994" y="2627222"/>
            <a:ext cx="2030134" cy="1828800"/>
          </a:xfrm>
          <a:prstGeom prst="rect">
            <a:avLst/>
          </a:prstGeom>
          <a:blipFill>
            <a:blip r:embed="rId6" cstate="print"/>
            <a:stretch>
              <a:fillRect/>
            </a:stretch>
          </a:blipFill>
        </p:spPr>
        <p:txBody>
          <a:bodyPr wrap="square" lIns="0" tIns="0" rIns="0" bIns="0" rtlCol="0"/>
          <a:lstStyle/>
          <a:p>
            <a:endParaRPr/>
          </a:p>
        </p:txBody>
      </p:sp>
      <p:pic>
        <p:nvPicPr>
          <p:cNvPr id="24" name="Picture 23">
            <a:extLst>
              <a:ext uri="{FF2B5EF4-FFF2-40B4-BE49-F238E27FC236}">
                <a16:creationId xmlns:a16="http://schemas.microsoft.com/office/drawing/2014/main" id="{F2E5335C-F8F2-425E-8414-0CAC1D4A33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96132" y="2733240"/>
            <a:ext cx="1606882" cy="1865233"/>
          </a:xfrm>
          <a:prstGeom prst="rect">
            <a:avLst/>
          </a:prstGeom>
        </p:spPr>
      </p:pic>
      <p:sp>
        <p:nvSpPr>
          <p:cNvPr id="25" name="TextBox 24">
            <a:extLst>
              <a:ext uri="{FF2B5EF4-FFF2-40B4-BE49-F238E27FC236}">
                <a16:creationId xmlns:a16="http://schemas.microsoft.com/office/drawing/2014/main" id="{BAF0A3D7-4830-4399-8E72-B462C60A1BFB}"/>
              </a:ext>
            </a:extLst>
          </p:cNvPr>
          <p:cNvSpPr txBox="1"/>
          <p:nvPr/>
        </p:nvSpPr>
        <p:spPr>
          <a:xfrm>
            <a:off x="4699046" y="6397683"/>
            <a:ext cx="2793907" cy="461665"/>
          </a:xfrm>
          <a:prstGeom prst="rect">
            <a:avLst/>
          </a:prstGeom>
          <a:noFill/>
        </p:spPr>
        <p:txBody>
          <a:bodyPr wrap="square" rtlCol="0">
            <a:spAutoFit/>
          </a:bodyPr>
          <a:lstStyle/>
          <a:p>
            <a:r>
              <a:rPr lang="en-US" sz="2400" b="1" dirty="0">
                <a:solidFill>
                  <a:srgbClr val="0432FF"/>
                </a:solidFill>
              </a:rPr>
              <a:t>TIGERISS - Heritage</a:t>
            </a:r>
          </a:p>
        </p:txBody>
      </p:sp>
      <p:sp>
        <p:nvSpPr>
          <p:cNvPr id="6" name="object 17">
            <a:extLst>
              <a:ext uri="{FF2B5EF4-FFF2-40B4-BE49-F238E27FC236}">
                <a16:creationId xmlns:a16="http://schemas.microsoft.com/office/drawing/2014/main" id="{7AAEA480-B232-A83E-753D-F0E1A62FF8F8}"/>
              </a:ext>
            </a:extLst>
          </p:cNvPr>
          <p:cNvSpPr txBox="1"/>
          <p:nvPr/>
        </p:nvSpPr>
        <p:spPr>
          <a:xfrm>
            <a:off x="8677916" y="4410455"/>
            <a:ext cx="3224395" cy="246221"/>
          </a:xfrm>
          <a:prstGeom prst="rect">
            <a:avLst/>
          </a:prstGeom>
        </p:spPr>
        <p:txBody>
          <a:bodyPr vert="horz" wrap="square" lIns="0" tIns="0" rIns="0" bIns="0" rtlCol="0">
            <a:spAutoFit/>
          </a:bodyPr>
          <a:lstStyle/>
          <a:p>
            <a:pPr marL="1270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5" normalizeH="0" baseline="0" noProof="0" dirty="0">
                <a:ln>
                  <a:noFill/>
                </a:ln>
                <a:solidFill>
                  <a:srgbClr val="FF0000"/>
                </a:solidFill>
                <a:effectLst/>
                <a:uLnTx/>
                <a:uFillTx/>
                <a:latin typeface="+mn-lt"/>
                <a:ea typeface="ＭＳ Ｐゴシック"/>
                <a:cs typeface="Arial"/>
              </a:rPr>
              <a:t>Instrument: </a:t>
            </a:r>
            <a:r>
              <a:rPr kumimoji="0" lang="en-US" sz="1300" b="1" i="0" u="none" strike="noStrike" kern="1200" cap="none" spc="-5" normalizeH="0" baseline="0" noProof="0" dirty="0">
                <a:ln>
                  <a:noFill/>
                </a:ln>
                <a:solidFill>
                  <a:srgbClr val="FF0000"/>
                </a:solidFill>
                <a:effectLst/>
                <a:uLnTx/>
                <a:uFillTx/>
                <a:latin typeface="+mn-lt"/>
                <a:ea typeface="ＭＳ Ｐゴシック"/>
                <a:cs typeface="Arial"/>
              </a:rPr>
              <a:t>1.0 </a:t>
            </a:r>
            <a:r>
              <a:rPr kumimoji="0" sz="1300" b="1" i="0" u="none" strike="noStrike" kern="1200" cap="none" spc="-5" normalizeH="0" baseline="0" noProof="0" dirty="0">
                <a:ln>
                  <a:noFill/>
                </a:ln>
                <a:solidFill>
                  <a:srgbClr val="FF0000"/>
                </a:solidFill>
                <a:effectLst/>
                <a:uLnTx/>
                <a:uFillTx/>
                <a:latin typeface="+mn-lt"/>
                <a:ea typeface="ＭＳ Ｐゴシック"/>
                <a:cs typeface="Arial"/>
              </a:rPr>
              <a:t>m</a:t>
            </a:r>
            <a:r>
              <a:rPr kumimoji="0" lang="en-US" sz="1300" b="1" i="0" u="none" strike="noStrike" kern="1200" cap="none" spc="-5" normalizeH="0" baseline="0" noProof="0" dirty="0">
                <a:ln>
                  <a:noFill/>
                </a:ln>
                <a:solidFill>
                  <a:srgbClr val="FF0000"/>
                </a:solidFill>
                <a:effectLst/>
                <a:uLnTx/>
                <a:uFillTx/>
                <a:latin typeface="+mn-lt"/>
                <a:ea typeface="ＭＳ Ｐゴシック"/>
                <a:cs typeface="Arial"/>
              </a:rPr>
              <a:t> × 0.9 m × 0.43 m</a:t>
            </a:r>
            <a:endParaRPr kumimoji="0" sz="1300" b="1" i="0" u="none" strike="noStrike" kern="1200" cap="none" spc="0" normalizeH="0" baseline="0" noProof="0" dirty="0">
              <a:ln>
                <a:noFill/>
              </a:ln>
              <a:solidFill>
                <a:srgbClr val="FF0000"/>
              </a:solidFill>
              <a:effectLst/>
              <a:uLnTx/>
              <a:uFillTx/>
              <a:latin typeface="+mn-lt"/>
              <a:ea typeface="ＭＳ Ｐゴシック"/>
              <a:cs typeface="Arial"/>
            </a:endParaRPr>
          </a:p>
        </p:txBody>
      </p:sp>
      <p:sp>
        <p:nvSpPr>
          <p:cNvPr id="7" name="TextBox 6">
            <a:extLst>
              <a:ext uri="{FF2B5EF4-FFF2-40B4-BE49-F238E27FC236}">
                <a16:creationId xmlns:a16="http://schemas.microsoft.com/office/drawing/2014/main" id="{9896F99B-08E1-19DA-6302-335941159845}"/>
              </a:ext>
            </a:extLst>
          </p:cNvPr>
          <p:cNvSpPr txBox="1"/>
          <p:nvPr/>
        </p:nvSpPr>
        <p:spPr>
          <a:xfrm>
            <a:off x="8568714" y="6457890"/>
            <a:ext cx="338212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432FF"/>
                </a:solidFill>
                <a:effectLst/>
                <a:uLnTx/>
                <a:uFillTx/>
                <a:latin typeface="+mn-lt"/>
                <a:ea typeface="ＭＳ Ｐゴシック"/>
              </a:rPr>
              <a:t>TIGERISS - SOX payload</a:t>
            </a:r>
          </a:p>
        </p:txBody>
      </p:sp>
      <p:pic>
        <p:nvPicPr>
          <p:cNvPr id="3" name="Picture 2">
            <a:extLst>
              <a:ext uri="{FF2B5EF4-FFF2-40B4-BE49-F238E27FC236}">
                <a16:creationId xmlns:a16="http://schemas.microsoft.com/office/drawing/2014/main" id="{30834939-B879-F3BD-2126-034FAAD1189E}"/>
              </a:ext>
            </a:extLst>
          </p:cNvPr>
          <p:cNvPicPr>
            <a:picLocks noChangeAspect="1"/>
          </p:cNvPicPr>
          <p:nvPr/>
        </p:nvPicPr>
        <p:blipFill>
          <a:blip r:embed="rId8"/>
          <a:stretch>
            <a:fillRect/>
          </a:stretch>
        </p:blipFill>
        <p:spPr>
          <a:xfrm>
            <a:off x="9463596" y="4668385"/>
            <a:ext cx="1477301" cy="1845378"/>
          </a:xfrm>
          <a:prstGeom prst="rect">
            <a:avLst/>
          </a:prstGeom>
        </p:spPr>
      </p:pic>
    </p:spTree>
    <p:extLst>
      <p:ext uri="{BB962C8B-B14F-4D97-AF65-F5344CB8AC3E}">
        <p14:creationId xmlns:p14="http://schemas.microsoft.com/office/powerpoint/2010/main" val="1191035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AC3DF44-3EEB-4E19-B875-78E6061D1305}"/>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DA3E949-2965-472F-8D74-AB3E45E6DFDA}"/>
              </a:ext>
            </a:extLst>
          </p:cNvPr>
          <p:cNvSpPr>
            <a:spLocks noGrp="1"/>
          </p:cNvSpPr>
          <p:nvPr>
            <p:ph type="sldNum" sz="quarter" idx="12"/>
          </p:nvPr>
        </p:nvSpPr>
        <p:spPr/>
        <p:txBody>
          <a:bodyPr/>
          <a:lstStyle/>
          <a:p>
            <a:fld id="{9EBE6002-C28D-42BF-92CB-918F87749F98}" type="slidenum">
              <a:rPr lang="en-US" smtClean="0"/>
              <a:t>20</a:t>
            </a:fld>
            <a:endParaRPr lang="en-US"/>
          </a:p>
        </p:txBody>
      </p:sp>
      <p:pic>
        <p:nvPicPr>
          <p:cNvPr id="13" name="Picture 12">
            <a:extLst>
              <a:ext uri="{FF2B5EF4-FFF2-40B4-BE49-F238E27FC236}">
                <a16:creationId xmlns:a16="http://schemas.microsoft.com/office/drawing/2014/main" id="{F9198877-8982-8D57-B970-83344F1167B0}"/>
              </a:ext>
            </a:extLst>
          </p:cNvPr>
          <p:cNvPicPr>
            <a:picLocks noChangeAspect="1"/>
          </p:cNvPicPr>
          <p:nvPr/>
        </p:nvPicPr>
        <p:blipFill>
          <a:blip r:embed="rId2"/>
          <a:stretch>
            <a:fillRect/>
          </a:stretch>
        </p:blipFill>
        <p:spPr>
          <a:xfrm>
            <a:off x="1676400" y="494949"/>
            <a:ext cx="8824114" cy="5903945"/>
          </a:xfrm>
          <a:prstGeom prst="rect">
            <a:avLst/>
          </a:prstGeom>
        </p:spPr>
      </p:pic>
      <p:pic>
        <p:nvPicPr>
          <p:cNvPr id="4" name="Picture 2" descr="C:\Users\wrb\Desktop\stshield.jpg">
            <a:extLst>
              <a:ext uri="{FF2B5EF4-FFF2-40B4-BE49-F238E27FC236}">
                <a16:creationId xmlns:a16="http://schemas.microsoft.com/office/drawing/2014/main" id="{7C49DC5A-8EA4-AD8A-E8F0-F1094682C94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15600" y="6119"/>
            <a:ext cx="762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close up of a logo&#10;&#10;Description generated with very high confidence">
            <a:extLst>
              <a:ext uri="{FF2B5EF4-FFF2-40B4-BE49-F238E27FC236}">
                <a16:creationId xmlns:a16="http://schemas.microsoft.com/office/drawing/2014/main" id="{412F7DD2-FEAA-6A49-5AD3-07DEB91F7CA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9" name="Picture 8" descr="Logo&#10;&#10;Description automatically generated">
            <a:extLst>
              <a:ext uri="{FF2B5EF4-FFF2-40B4-BE49-F238E27FC236}">
                <a16:creationId xmlns:a16="http://schemas.microsoft.com/office/drawing/2014/main" id="{4F7D71D4-A523-4B5D-C0AC-062EB3C092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44"/>
            <a:ext cx="914400" cy="914400"/>
          </a:xfrm>
          <a:prstGeom prst="rect">
            <a:avLst/>
          </a:prstGeom>
        </p:spPr>
      </p:pic>
      <p:pic>
        <p:nvPicPr>
          <p:cNvPr id="10" name="Picture 6">
            <a:extLst>
              <a:ext uri="{FF2B5EF4-FFF2-40B4-BE49-F238E27FC236}">
                <a16:creationId xmlns:a16="http://schemas.microsoft.com/office/drawing/2014/main" id="{FD073BC1-6F23-18BB-83E6-6C53406266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2249" t="8333" r="30914" b="13863"/>
          <a:stretch>
            <a:fillRect/>
          </a:stretch>
        </p:blipFill>
        <p:spPr bwMode="auto">
          <a:xfrm>
            <a:off x="914400" y="-244"/>
            <a:ext cx="73441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7608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75979-68F7-BDC1-9736-5FBBB60557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DE77C9-C2CE-C597-2620-C66B905E685A}"/>
              </a:ext>
            </a:extLst>
          </p:cNvPr>
          <p:cNvSpPr>
            <a:spLocks noGrp="1"/>
          </p:cNvSpPr>
          <p:nvPr>
            <p:ph type="ctrTitle" idx="4294967295"/>
          </p:nvPr>
        </p:nvSpPr>
        <p:spPr>
          <a:xfrm>
            <a:off x="914401" y="0"/>
            <a:ext cx="10369296" cy="905256"/>
          </a:xfrm>
        </p:spPr>
        <p:txBody>
          <a:bodyPr>
            <a:normAutofit/>
          </a:bodyPr>
          <a:lstStyle/>
          <a:p>
            <a:pPr algn="ctr"/>
            <a:r>
              <a:rPr lang="en-US" dirty="0"/>
              <a:t>TIGERISS – A Pioneers Mission</a:t>
            </a:r>
          </a:p>
        </p:txBody>
      </p:sp>
      <p:sp>
        <p:nvSpPr>
          <p:cNvPr id="11" name="Footer Placeholder 10">
            <a:extLst>
              <a:ext uri="{FF2B5EF4-FFF2-40B4-BE49-F238E27FC236}">
                <a16:creationId xmlns:a16="http://schemas.microsoft.com/office/drawing/2014/main" id="{2397BC5C-8766-75A7-96F4-5D9CD7784D4A}"/>
              </a:ext>
            </a:extLst>
          </p:cNvPr>
          <p:cNvSpPr>
            <a:spLocks noGrp="1"/>
          </p:cNvSpPr>
          <p:nvPr>
            <p:ph type="ftr" sz="quarter" idx="11"/>
          </p:nvPr>
        </p:nvSpPr>
        <p:spPr/>
        <p:txBody>
          <a:bodyPr/>
          <a:lstStyle/>
          <a:p>
            <a:r>
              <a:rPr lang="en-US"/>
              <a:t>ASAPP - TIGERISS - May 13, 2025</a:t>
            </a:r>
            <a:endParaRPr lang="en-US" dirty="0"/>
          </a:p>
        </p:txBody>
      </p:sp>
      <p:sp>
        <p:nvSpPr>
          <p:cNvPr id="12" name="Slide Number Placeholder 11">
            <a:extLst>
              <a:ext uri="{FF2B5EF4-FFF2-40B4-BE49-F238E27FC236}">
                <a16:creationId xmlns:a16="http://schemas.microsoft.com/office/drawing/2014/main" id="{7E01FA34-7B52-C880-47D0-149149F95D9B}"/>
              </a:ext>
            </a:extLst>
          </p:cNvPr>
          <p:cNvSpPr>
            <a:spLocks noGrp="1"/>
          </p:cNvSpPr>
          <p:nvPr>
            <p:ph type="sldNum" sz="quarter" idx="12"/>
          </p:nvPr>
        </p:nvSpPr>
        <p:spPr/>
        <p:txBody>
          <a:bodyPr/>
          <a:lstStyle/>
          <a:p>
            <a:fld id="{9EBE6002-C28D-42BF-92CB-918F87749F98}" type="slidenum">
              <a:rPr lang="en-US" smtClean="0"/>
              <a:t>21</a:t>
            </a:fld>
            <a:endParaRPr lang="en-US" dirty="0"/>
          </a:p>
        </p:txBody>
      </p:sp>
      <p:pic>
        <p:nvPicPr>
          <p:cNvPr id="5" name="Picture 4" descr="A close up of a sign&#10;&#10;Description automatically generated">
            <a:extLst>
              <a:ext uri="{FF2B5EF4-FFF2-40B4-BE49-F238E27FC236}">
                <a16:creationId xmlns:a16="http://schemas.microsoft.com/office/drawing/2014/main" id="{4AA5917E-13EA-72C2-9B68-73987DE559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4" name="Picture 2">
            <a:extLst>
              <a:ext uri="{FF2B5EF4-FFF2-40B4-BE49-F238E27FC236}">
                <a16:creationId xmlns:a16="http://schemas.microsoft.com/office/drawing/2014/main" id="{ECD2B9DD-4713-E636-9F21-DB0CFC63DD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6152" y="914400"/>
            <a:ext cx="9767166" cy="5486400"/>
          </a:xfrm>
          <a:prstGeom prst="rect">
            <a:avLst/>
          </a:prstGeom>
          <a:noFill/>
          <a:extLst>
            <a:ext uri="{909E8E84-426E-40DD-AFC4-6F175D3DCCD1}">
              <a14:hiddenFill xmlns:a14="http://schemas.microsoft.com/office/drawing/2010/main">
                <a:solidFill>
                  <a:srgbClr val="FFFFFF"/>
                </a:solidFill>
              </a14:hiddenFill>
            </a:ext>
          </a:extLst>
        </p:spPr>
      </p:pic>
      <p:sp>
        <p:nvSpPr>
          <p:cNvPr id="7" name="Oval 3">
            <a:extLst>
              <a:ext uri="{FF2B5EF4-FFF2-40B4-BE49-F238E27FC236}">
                <a16:creationId xmlns:a16="http://schemas.microsoft.com/office/drawing/2014/main" id="{543EDF23-27E6-5DE6-B5FF-D0F27DC54666}"/>
              </a:ext>
            </a:extLst>
          </p:cNvPr>
          <p:cNvSpPr/>
          <p:nvPr/>
        </p:nvSpPr>
        <p:spPr>
          <a:xfrm>
            <a:off x="6928749" y="4850661"/>
            <a:ext cx="637309" cy="26214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cxnSp>
        <p:nvCxnSpPr>
          <p:cNvPr id="8" name="Straight Arrow Connector 7">
            <a:extLst>
              <a:ext uri="{FF2B5EF4-FFF2-40B4-BE49-F238E27FC236}">
                <a16:creationId xmlns:a16="http://schemas.microsoft.com/office/drawing/2014/main" id="{F955DF42-1C71-AC4F-4EFD-E0C17C0E2A5F}"/>
              </a:ext>
            </a:extLst>
          </p:cNvPr>
          <p:cNvCxnSpPr>
            <a:cxnSpLocks/>
          </p:cNvCxnSpPr>
          <p:nvPr/>
        </p:nvCxnSpPr>
        <p:spPr>
          <a:xfrm flipH="1">
            <a:off x="6050576" y="4523572"/>
            <a:ext cx="323847" cy="226032"/>
          </a:xfrm>
          <a:prstGeom prst="straightConnector1">
            <a:avLst/>
          </a:prstGeom>
          <a:ln w="50800">
            <a:solidFill>
              <a:srgbClr val="FF0000"/>
            </a:solidFill>
            <a:tailEnd type="triangle"/>
          </a:ln>
        </p:spPr>
        <p:style>
          <a:lnRef idx="3">
            <a:schemeClr val="accent2"/>
          </a:lnRef>
          <a:fillRef idx="0">
            <a:schemeClr val="accent2"/>
          </a:fillRef>
          <a:effectRef idx="2">
            <a:schemeClr val="accent2"/>
          </a:effectRef>
          <a:fontRef idx="minor">
            <a:schemeClr val="tx1"/>
          </a:fontRef>
        </p:style>
      </p:cxnSp>
      <p:pic>
        <p:nvPicPr>
          <p:cNvPr id="9" name="Picture 8" descr="PUEO Logo">
            <a:extLst>
              <a:ext uri="{FF2B5EF4-FFF2-40B4-BE49-F238E27FC236}">
                <a16:creationId xmlns:a16="http://schemas.microsoft.com/office/drawing/2014/main" id="{E1B38720-5EC0-34A9-C5ED-502FFEBF8F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708" y="4360089"/>
            <a:ext cx="637309" cy="3269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close up of a sign&#10;&#10;Description automatically generated">
            <a:extLst>
              <a:ext uri="{FF2B5EF4-FFF2-40B4-BE49-F238E27FC236}">
                <a16:creationId xmlns:a16="http://schemas.microsoft.com/office/drawing/2014/main" id="{53A45B14-16CF-940D-71D0-7E6938B2DC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7403" y="4249361"/>
            <a:ext cx="546176" cy="548422"/>
          </a:xfrm>
          <a:prstGeom prst="rect">
            <a:avLst/>
          </a:prstGeom>
        </p:spPr>
      </p:pic>
    </p:spTree>
    <p:extLst>
      <p:ext uri="{BB962C8B-B14F-4D97-AF65-F5344CB8AC3E}">
        <p14:creationId xmlns:p14="http://schemas.microsoft.com/office/powerpoint/2010/main" val="224483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CE340-0A5C-D95F-8393-B56385DFB329}"/>
              </a:ext>
            </a:extLst>
          </p:cNvPr>
          <p:cNvPicPr>
            <a:picLocks noChangeAspect="1"/>
          </p:cNvPicPr>
          <p:nvPr/>
        </p:nvPicPr>
        <p:blipFill>
          <a:blip r:embed="rId2"/>
          <a:srcRect/>
          <a:stretch/>
        </p:blipFill>
        <p:spPr>
          <a:xfrm>
            <a:off x="0" y="-89170"/>
            <a:ext cx="12198096" cy="6951835"/>
          </a:xfrm>
          <a:prstGeom prst="rect">
            <a:avLst/>
          </a:prstGeom>
        </p:spPr>
      </p:pic>
      <p:pic>
        <p:nvPicPr>
          <p:cNvPr id="4" name="Picture 3">
            <a:extLst>
              <a:ext uri="{FF2B5EF4-FFF2-40B4-BE49-F238E27FC236}">
                <a16:creationId xmlns:a16="http://schemas.microsoft.com/office/drawing/2014/main" id="{C189D609-5407-3CA5-D0F0-D170F736446F}"/>
              </a:ext>
            </a:extLst>
          </p:cNvPr>
          <p:cNvPicPr>
            <a:picLocks noChangeAspect="1"/>
          </p:cNvPicPr>
          <p:nvPr/>
        </p:nvPicPr>
        <p:blipFill>
          <a:blip r:embed="rId3"/>
          <a:stretch>
            <a:fillRect/>
          </a:stretch>
        </p:blipFill>
        <p:spPr>
          <a:xfrm>
            <a:off x="463797" y="316076"/>
            <a:ext cx="2678313" cy="990164"/>
          </a:xfrm>
          <a:prstGeom prst="rect">
            <a:avLst/>
          </a:prstGeom>
        </p:spPr>
      </p:pic>
      <p:sp>
        <p:nvSpPr>
          <p:cNvPr id="11" name="Subtitle 34">
            <a:extLst>
              <a:ext uri="{FF2B5EF4-FFF2-40B4-BE49-F238E27FC236}">
                <a16:creationId xmlns:a16="http://schemas.microsoft.com/office/drawing/2014/main" id="{E58F8813-B58D-C103-84CC-039877AD2A9C}"/>
              </a:ext>
            </a:extLst>
          </p:cNvPr>
          <p:cNvSpPr>
            <a:spLocks noGrp="1"/>
          </p:cNvSpPr>
          <p:nvPr>
            <p:ph type="subTitle" idx="1"/>
          </p:nvPr>
        </p:nvSpPr>
        <p:spPr>
          <a:xfrm>
            <a:off x="463797" y="4668678"/>
            <a:ext cx="5799589" cy="1241365"/>
          </a:xfrm>
        </p:spPr>
        <p:txBody>
          <a:bodyPr wrap="square">
            <a:spAutoFit/>
          </a:bodyPr>
          <a:lstStyle/>
          <a:p>
            <a:pPr algn="l">
              <a:spcBef>
                <a:spcPts val="400"/>
              </a:spcBef>
            </a:pPr>
            <a:r>
              <a:rPr lang="en-US" sz="1800" b="1" dirty="0"/>
              <a:t>Rosa Avalos-Warren</a:t>
            </a:r>
          </a:p>
          <a:p>
            <a:pPr algn="l">
              <a:spcBef>
                <a:spcPts val="400"/>
              </a:spcBef>
            </a:pPr>
            <a:r>
              <a:rPr lang="en-US" sz="1800" dirty="0"/>
              <a:t>SCaN Updates</a:t>
            </a:r>
          </a:p>
          <a:p>
            <a:pPr algn="l">
              <a:spcBef>
                <a:spcPts val="400"/>
              </a:spcBef>
            </a:pPr>
            <a:r>
              <a:rPr lang="en-US" sz="1800" dirty="0"/>
              <a:t>July 2024</a:t>
            </a:r>
            <a:br>
              <a:rPr lang="en-US" sz="1400" b="0" dirty="0"/>
            </a:br>
            <a:r>
              <a:rPr lang="en-US" sz="1400" b="0" dirty="0"/>
              <a:t> </a:t>
            </a:r>
          </a:p>
        </p:txBody>
      </p:sp>
      <p:sp>
        <p:nvSpPr>
          <p:cNvPr id="3" name="Subtitle 34">
            <a:extLst>
              <a:ext uri="{FF2B5EF4-FFF2-40B4-BE49-F238E27FC236}">
                <a16:creationId xmlns:a16="http://schemas.microsoft.com/office/drawing/2014/main" id="{169A3DDB-59F1-3203-51DB-238D5AB7F4CA}"/>
              </a:ext>
            </a:extLst>
          </p:cNvPr>
          <p:cNvSpPr txBox="1">
            <a:spLocks/>
          </p:cNvSpPr>
          <p:nvPr/>
        </p:nvSpPr>
        <p:spPr>
          <a:xfrm>
            <a:off x="214415" y="4987333"/>
            <a:ext cx="7391730" cy="861774"/>
          </a:xfrm>
          <a:prstGeom prst="rect">
            <a:avLst/>
          </a:prstGeom>
        </p:spPr>
        <p:txBody>
          <a:bodyPr vert="horz" wrap="square" lIns="91440" tIns="45720" rIns="91440" bIns="45720" rtlCol="0">
            <a:spAutoFit/>
          </a:bodyPr>
          <a:lstStyle>
            <a:lvl1pPr marL="0" indent="0" algn="ctr" defTabSz="914400" rtl="0" eaLnBrk="1" latinLnBrk="0" hangingPunct="1">
              <a:lnSpc>
                <a:spcPct val="100000"/>
              </a:lnSpc>
              <a:spcBef>
                <a:spcPts val="1000"/>
              </a:spcBef>
              <a:buFont typeface="Arial" panose="020B0604020202020204" pitchFamily="34" charset="0"/>
              <a:buNone/>
              <a:defRPr sz="240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400"/>
              </a:spcBef>
            </a:pPr>
            <a:r>
              <a:rPr kumimoji="0" lang="en-US" sz="18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TIGERISS SRR/MDR division Program Management Panel (dPMP) </a:t>
            </a:r>
            <a:r>
              <a:rPr kumimoji="0" lang="en-US"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August 27, 2024</a:t>
            </a:r>
            <a:b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b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967623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E2619F-5E83-4F12-B3E7-FF7C1204B032}"/>
              </a:ext>
            </a:extLst>
          </p:cNvPr>
          <p:cNvSpPr>
            <a:spLocks noGrp="1"/>
          </p:cNvSpPr>
          <p:nvPr>
            <p:ph type="sldNum" sz="quarter" idx="12"/>
          </p:nvPr>
        </p:nvSpPr>
        <p:spPr/>
        <p:txBody>
          <a:bodyPr/>
          <a:lstStyle/>
          <a:p>
            <a:fld id="{2E8C51FE-49D9-314D-9957-ABBF7DDE8782}" type="slidenum">
              <a:rPr lang="en-US" smtClean="0"/>
              <a:pPr/>
              <a:t>23</a:t>
            </a:fld>
            <a:endParaRPr lang="en-US"/>
          </a:p>
        </p:txBody>
      </p:sp>
      <p:pic>
        <p:nvPicPr>
          <p:cNvPr id="5" name="Picture 4" descr="A large screen on a wall&#10;&#10;Description automatically generated">
            <a:extLst>
              <a:ext uri="{FF2B5EF4-FFF2-40B4-BE49-F238E27FC236}">
                <a16:creationId xmlns:a16="http://schemas.microsoft.com/office/drawing/2014/main" id="{E03AC243-FB7F-BEBB-2D62-76C9F83877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74" y="923925"/>
            <a:ext cx="3657600" cy="2743200"/>
          </a:xfrm>
          <a:prstGeom prst="rect">
            <a:avLst/>
          </a:prstGeom>
        </p:spPr>
      </p:pic>
      <p:pic>
        <p:nvPicPr>
          <p:cNvPr id="8" name="Picture 7" descr="A group of men standing in front of a wall&#10;&#10;Description automatically generated">
            <a:extLst>
              <a:ext uri="{FF2B5EF4-FFF2-40B4-BE49-F238E27FC236}">
                <a16:creationId xmlns:a16="http://schemas.microsoft.com/office/drawing/2014/main" id="{EDCD02F7-6FDB-D002-AB4D-BFBD77E441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774" y="3795712"/>
            <a:ext cx="3657600" cy="2743200"/>
          </a:xfrm>
          <a:prstGeom prst="rect">
            <a:avLst/>
          </a:prstGeom>
        </p:spPr>
      </p:pic>
      <p:pic>
        <p:nvPicPr>
          <p:cNvPr id="12" name="Picture 11" descr="A model of a space ship&#10;&#10;Description automatically generated">
            <a:extLst>
              <a:ext uri="{FF2B5EF4-FFF2-40B4-BE49-F238E27FC236}">
                <a16:creationId xmlns:a16="http://schemas.microsoft.com/office/drawing/2014/main" id="{D4FADF7E-6405-6BF7-6212-8256871972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8327" y="923925"/>
            <a:ext cx="6661597" cy="4996198"/>
          </a:xfrm>
          <a:prstGeom prst="rect">
            <a:avLst/>
          </a:prstGeom>
        </p:spPr>
      </p:pic>
      <p:cxnSp>
        <p:nvCxnSpPr>
          <p:cNvPr id="13" name="Straight Arrow Connector 12">
            <a:extLst>
              <a:ext uri="{FF2B5EF4-FFF2-40B4-BE49-F238E27FC236}">
                <a16:creationId xmlns:a16="http://schemas.microsoft.com/office/drawing/2014/main" id="{F3596CEE-137A-3C10-85B0-1627695FDF8D}"/>
              </a:ext>
            </a:extLst>
          </p:cNvPr>
          <p:cNvCxnSpPr>
            <a:cxnSpLocks/>
          </p:cNvCxnSpPr>
          <p:nvPr/>
        </p:nvCxnSpPr>
        <p:spPr>
          <a:xfrm flipV="1">
            <a:off x="5509600" y="3429000"/>
            <a:ext cx="0" cy="2651760"/>
          </a:xfrm>
          <a:prstGeom prst="straightConnector1">
            <a:avLst/>
          </a:prstGeom>
          <a:ln w="381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6" name="Straight Arrow Connector 15">
            <a:extLst>
              <a:ext uri="{FF2B5EF4-FFF2-40B4-BE49-F238E27FC236}">
                <a16:creationId xmlns:a16="http://schemas.microsoft.com/office/drawing/2014/main" id="{7E8D3000-C35F-8FA0-2505-7F0B17A662CB}"/>
              </a:ext>
            </a:extLst>
          </p:cNvPr>
          <p:cNvCxnSpPr>
            <a:cxnSpLocks/>
          </p:cNvCxnSpPr>
          <p:nvPr/>
        </p:nvCxnSpPr>
        <p:spPr>
          <a:xfrm flipV="1">
            <a:off x="9538675" y="3286125"/>
            <a:ext cx="0" cy="2794635"/>
          </a:xfrm>
          <a:prstGeom prst="straightConnector1">
            <a:avLst/>
          </a:prstGeom>
          <a:ln w="38100">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7" name="TextBox 16">
            <a:extLst>
              <a:ext uri="{FF2B5EF4-FFF2-40B4-BE49-F238E27FC236}">
                <a16:creationId xmlns:a16="http://schemas.microsoft.com/office/drawing/2014/main" id="{D7712B8D-8F15-9430-F8B2-583619B06AFA}"/>
              </a:ext>
            </a:extLst>
          </p:cNvPr>
          <p:cNvSpPr txBox="1"/>
          <p:nvPr/>
        </p:nvSpPr>
        <p:spPr>
          <a:xfrm>
            <a:off x="4168327" y="6080760"/>
            <a:ext cx="4019767" cy="400110"/>
          </a:xfrm>
          <a:prstGeom prst="rect">
            <a:avLst/>
          </a:prstGeom>
          <a:noFill/>
        </p:spPr>
        <p:txBody>
          <a:bodyPr wrap="square" rtlCol="0">
            <a:spAutoFit/>
          </a:bodyPr>
          <a:lstStyle/>
          <a:p>
            <a:r>
              <a:rPr lang="en-US" sz="2000" dirty="0"/>
              <a:t>Assigned Columbus-SOX 12/20/2024</a:t>
            </a:r>
          </a:p>
        </p:txBody>
      </p:sp>
      <p:sp>
        <p:nvSpPr>
          <p:cNvPr id="18" name="TextBox 17">
            <a:extLst>
              <a:ext uri="{FF2B5EF4-FFF2-40B4-BE49-F238E27FC236}">
                <a16:creationId xmlns:a16="http://schemas.microsoft.com/office/drawing/2014/main" id="{79FE2E30-9457-C6A2-7A60-2521BBB95640}"/>
              </a:ext>
            </a:extLst>
          </p:cNvPr>
          <p:cNvSpPr txBox="1"/>
          <p:nvPr/>
        </p:nvSpPr>
        <p:spPr>
          <a:xfrm>
            <a:off x="8342460" y="6080760"/>
            <a:ext cx="2478805" cy="400110"/>
          </a:xfrm>
          <a:prstGeom prst="rect">
            <a:avLst/>
          </a:prstGeom>
          <a:noFill/>
        </p:spPr>
        <p:txBody>
          <a:bodyPr wrap="square" rtlCol="0">
            <a:spAutoFit/>
          </a:bodyPr>
          <a:lstStyle/>
          <a:p>
            <a:r>
              <a:rPr lang="en-US" sz="2000" dirty="0"/>
              <a:t>Alternate JEM-EFU7</a:t>
            </a:r>
          </a:p>
        </p:txBody>
      </p:sp>
      <p:sp>
        <p:nvSpPr>
          <p:cNvPr id="2" name="Footer Placeholder 1">
            <a:extLst>
              <a:ext uri="{FF2B5EF4-FFF2-40B4-BE49-F238E27FC236}">
                <a16:creationId xmlns:a16="http://schemas.microsoft.com/office/drawing/2014/main" id="{C50BE86D-EF70-E4EA-DB84-2DFB2B26791F}"/>
              </a:ext>
            </a:extLst>
          </p:cNvPr>
          <p:cNvSpPr>
            <a:spLocks noGrp="1"/>
          </p:cNvSpPr>
          <p:nvPr>
            <p:ph type="ftr" sz="quarter" idx="11"/>
          </p:nvPr>
        </p:nvSpPr>
        <p:spPr/>
        <p:txBody>
          <a:bodyPr/>
          <a:lstStyle/>
          <a:p>
            <a:r>
              <a:rPr lang="en-US"/>
              <a:t>ASAPP - TIGERISS - May 13, 2025</a:t>
            </a:r>
          </a:p>
        </p:txBody>
      </p:sp>
      <p:sp>
        <p:nvSpPr>
          <p:cNvPr id="3" name="Title 1">
            <a:extLst>
              <a:ext uri="{FF2B5EF4-FFF2-40B4-BE49-F238E27FC236}">
                <a16:creationId xmlns:a16="http://schemas.microsoft.com/office/drawing/2014/main" id="{3EE72368-6821-F76B-C578-6703D5208A1E}"/>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Past First Key Decision Point</a:t>
            </a:r>
          </a:p>
        </p:txBody>
      </p:sp>
      <p:pic>
        <p:nvPicPr>
          <p:cNvPr id="6" name="Picture 5" descr="A close up of a sign&#10;&#10;Description automatically generated">
            <a:extLst>
              <a:ext uri="{FF2B5EF4-FFF2-40B4-BE49-F238E27FC236}">
                <a16:creationId xmlns:a16="http://schemas.microsoft.com/office/drawing/2014/main" id="{2A67D9B9-5C7F-7E1E-9FFD-932F93E786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Tree>
    <p:extLst>
      <p:ext uri="{BB962C8B-B14F-4D97-AF65-F5344CB8AC3E}">
        <p14:creationId xmlns:p14="http://schemas.microsoft.com/office/powerpoint/2010/main" val="30034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E4B31-695C-F734-3221-D52FCA412C5D}"/>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FB0AF3E-D9B9-9517-6192-31998DE43BDB}"/>
              </a:ext>
            </a:extLst>
          </p:cNvPr>
          <p:cNvPicPr>
            <a:picLocks noChangeAspect="1"/>
          </p:cNvPicPr>
          <p:nvPr/>
        </p:nvPicPr>
        <p:blipFill>
          <a:blip r:embed="rId3"/>
          <a:stretch>
            <a:fillRect/>
          </a:stretch>
        </p:blipFill>
        <p:spPr>
          <a:xfrm>
            <a:off x="-247650" y="91440"/>
            <a:ext cx="11164359" cy="6766560"/>
          </a:xfrm>
          <a:prstGeom prst="rect">
            <a:avLst/>
          </a:prstGeom>
        </p:spPr>
      </p:pic>
      <p:sp>
        <p:nvSpPr>
          <p:cNvPr id="2" name="Footer Placeholder 1">
            <a:extLst>
              <a:ext uri="{FF2B5EF4-FFF2-40B4-BE49-F238E27FC236}">
                <a16:creationId xmlns:a16="http://schemas.microsoft.com/office/drawing/2014/main" id="{C31FB01E-FF56-3C67-FAAC-9BDE3DAA4ABC}"/>
              </a:ext>
            </a:extLst>
          </p:cNvPr>
          <p:cNvSpPr>
            <a:spLocks noGrp="1"/>
          </p:cNvSpPr>
          <p:nvPr>
            <p:ph type="ftr" sz="quarter" idx="11"/>
          </p:nvPr>
        </p:nvSpPr>
        <p:spPr/>
        <p:txBody>
          <a:bodyPr/>
          <a:lstStyle/>
          <a:p>
            <a:r>
              <a:rPr lang="en-US"/>
              <a:t>ASAPP - TIGERISS - May 13, 2025</a:t>
            </a:r>
            <a:endParaRPr lang="en-US" dirty="0"/>
          </a:p>
        </p:txBody>
      </p:sp>
      <p:sp>
        <p:nvSpPr>
          <p:cNvPr id="14" name="Title 1">
            <a:extLst>
              <a:ext uri="{FF2B5EF4-FFF2-40B4-BE49-F238E27FC236}">
                <a16:creationId xmlns:a16="http://schemas.microsoft.com/office/drawing/2014/main" id="{F8F629AE-24CD-EDCE-B494-13877005F4EC}"/>
              </a:ext>
            </a:extLst>
          </p:cNvPr>
          <p:cNvSpPr txBox="1">
            <a:spLocks/>
          </p:cNvSpPr>
          <p:nvPr/>
        </p:nvSpPr>
        <p:spPr>
          <a:xfrm>
            <a:off x="914400"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Schedule</a:t>
            </a:r>
          </a:p>
        </p:txBody>
      </p:sp>
      <p:sp>
        <p:nvSpPr>
          <p:cNvPr id="4" name="Slide Number Placeholder 3">
            <a:extLst>
              <a:ext uri="{FF2B5EF4-FFF2-40B4-BE49-F238E27FC236}">
                <a16:creationId xmlns:a16="http://schemas.microsoft.com/office/drawing/2014/main" id="{F80E6A82-9C2C-BA93-F30F-E989346F0639}"/>
              </a:ext>
            </a:extLst>
          </p:cNvPr>
          <p:cNvSpPr>
            <a:spLocks noGrp="1"/>
          </p:cNvSpPr>
          <p:nvPr>
            <p:ph type="sldNum" sz="quarter" idx="12"/>
          </p:nvPr>
        </p:nvSpPr>
        <p:spPr/>
        <p:txBody>
          <a:bodyPr/>
          <a:lstStyle/>
          <a:p>
            <a:fld id="{9EBE6002-C28D-42BF-92CB-918F87749F98}" type="slidenum">
              <a:rPr lang="en-US" smtClean="0"/>
              <a:t>24</a:t>
            </a:fld>
            <a:endParaRPr lang="en-US"/>
          </a:p>
        </p:txBody>
      </p:sp>
      <p:pic>
        <p:nvPicPr>
          <p:cNvPr id="3" name="Picture 2" descr="A close up of a sign&#10;&#10;Description automatically generated">
            <a:extLst>
              <a:ext uri="{FF2B5EF4-FFF2-40B4-BE49-F238E27FC236}">
                <a16:creationId xmlns:a16="http://schemas.microsoft.com/office/drawing/2014/main" id="{C61A6A61-32B0-092B-993E-0C2E833985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
        <p:nvSpPr>
          <p:cNvPr id="5" name="object 17">
            <a:extLst>
              <a:ext uri="{FF2B5EF4-FFF2-40B4-BE49-F238E27FC236}">
                <a16:creationId xmlns:a16="http://schemas.microsoft.com/office/drawing/2014/main" id="{0327E83E-C079-E1ED-B897-B72943C69BC3}"/>
              </a:ext>
            </a:extLst>
          </p:cNvPr>
          <p:cNvSpPr txBox="1"/>
          <p:nvPr/>
        </p:nvSpPr>
        <p:spPr>
          <a:xfrm>
            <a:off x="10677795" y="2074783"/>
            <a:ext cx="1514205" cy="2708434"/>
          </a:xfrm>
          <a:prstGeom prst="rect">
            <a:avLst/>
          </a:prstGeom>
        </p:spPr>
        <p:txBody>
          <a:bodyPr vert="horz" wrap="square" lIns="0" tIns="0" rIns="0" bIns="0" rtlCol="0">
            <a:spAutoFit/>
          </a:bodyPr>
          <a:lstStyle/>
          <a:p>
            <a:pPr marL="12700"/>
            <a:endParaRPr lang="en-US" sz="2000" b="1" spc="-5" dirty="0">
              <a:solidFill>
                <a:srgbClr val="FF0000"/>
              </a:solidFill>
              <a:latin typeface="Calibri" panose="020F0502020204030204"/>
              <a:cs typeface="Arial"/>
            </a:endParaRPr>
          </a:p>
          <a:p>
            <a:pPr marL="12700"/>
            <a:r>
              <a:rPr lang="en-US" sz="2000" b="1" spc="-5" dirty="0">
                <a:solidFill>
                  <a:srgbClr val="FF0000"/>
                </a:solidFill>
                <a:latin typeface="Calibri" panose="020F0502020204030204"/>
                <a:cs typeface="Arial"/>
              </a:rPr>
              <a:t>Critical Path</a:t>
            </a:r>
          </a:p>
          <a:p>
            <a:pPr marL="12700"/>
            <a:endParaRPr lang="en-US" sz="2000" b="1" spc="-5" dirty="0">
              <a:solidFill>
                <a:srgbClr val="FF0000"/>
              </a:solidFill>
              <a:latin typeface="Calibri" panose="020F0502020204030204"/>
              <a:cs typeface="Arial"/>
            </a:endParaRPr>
          </a:p>
          <a:p>
            <a:pPr marL="12700"/>
            <a:endParaRPr lang="en-US" b="1" spc="-5" dirty="0">
              <a:solidFill>
                <a:srgbClr val="FF0000"/>
              </a:solidFill>
              <a:latin typeface="Calibri" panose="020F0502020204030204"/>
              <a:cs typeface="Arial"/>
            </a:endParaRPr>
          </a:p>
          <a:p>
            <a:pPr marL="12700"/>
            <a:r>
              <a:rPr lang="en-US" sz="2000" b="1" spc="-5" dirty="0">
                <a:solidFill>
                  <a:srgbClr val="70AD47">
                    <a:lumMod val="75000"/>
                  </a:srgbClr>
                </a:solidFill>
                <a:latin typeface="Calibri" panose="020F0502020204030204"/>
                <a:cs typeface="Arial"/>
              </a:rPr>
              <a:t>Funded Schedule Margin</a:t>
            </a:r>
          </a:p>
          <a:p>
            <a:pPr marL="12700"/>
            <a:endParaRPr lang="en-US" b="1" spc="-5" dirty="0">
              <a:solidFill>
                <a:srgbClr val="FF0000"/>
              </a:solidFill>
              <a:latin typeface="Calibri" panose="020F0502020204030204"/>
              <a:cs typeface="Arial"/>
            </a:endParaRPr>
          </a:p>
          <a:p>
            <a:pPr marL="12700"/>
            <a:r>
              <a:rPr lang="en-US" b="1" spc="-5" dirty="0">
                <a:solidFill>
                  <a:srgbClr val="70AD47">
                    <a:lumMod val="75000"/>
                  </a:srgbClr>
                </a:solidFill>
                <a:latin typeface="Calibri" panose="020F0502020204030204"/>
                <a:cs typeface="Arial"/>
              </a:rPr>
              <a:t>   </a:t>
            </a:r>
            <a:r>
              <a:rPr lang="en-US" sz="2000" b="1" spc="-5" dirty="0">
                <a:solidFill>
                  <a:srgbClr val="70AD47">
                    <a:lumMod val="75000"/>
                  </a:srgbClr>
                </a:solidFill>
                <a:latin typeface="Calibri" panose="020F0502020204030204"/>
                <a:cs typeface="Arial"/>
              </a:rPr>
              <a:t>Milestones</a:t>
            </a:r>
            <a:endParaRPr lang="en-US" b="1" spc="-5" dirty="0">
              <a:solidFill>
                <a:srgbClr val="70AD47">
                  <a:lumMod val="75000"/>
                </a:srgbClr>
              </a:solidFill>
              <a:latin typeface="Calibri" panose="020F0502020204030204"/>
              <a:cs typeface="Arial"/>
            </a:endParaRPr>
          </a:p>
        </p:txBody>
      </p:sp>
      <p:cxnSp>
        <p:nvCxnSpPr>
          <p:cNvPr id="7" name="Straight Arrow Connector 6">
            <a:extLst>
              <a:ext uri="{FF2B5EF4-FFF2-40B4-BE49-F238E27FC236}">
                <a16:creationId xmlns:a16="http://schemas.microsoft.com/office/drawing/2014/main" id="{098A4720-2E10-8241-7153-D81EE4605043}"/>
              </a:ext>
            </a:extLst>
          </p:cNvPr>
          <p:cNvCxnSpPr>
            <a:cxnSpLocks/>
          </p:cNvCxnSpPr>
          <p:nvPr/>
        </p:nvCxnSpPr>
        <p:spPr>
          <a:xfrm flipV="1">
            <a:off x="10706707" y="4398287"/>
            <a:ext cx="0" cy="317452"/>
          </a:xfrm>
          <a:prstGeom prst="straightConnector1">
            <a:avLst/>
          </a:prstGeom>
          <a:noFill/>
          <a:ln w="57150" cap="flat" cmpd="sng" algn="ctr">
            <a:solidFill>
              <a:srgbClr val="70AD47">
                <a:lumMod val="75000"/>
              </a:srgbClr>
            </a:solidFill>
            <a:prstDash val="solid"/>
            <a:miter lim="800000"/>
            <a:tailEnd type="triangle"/>
          </a:ln>
          <a:effectLst/>
        </p:spPr>
      </p:cxnSp>
      <p:cxnSp>
        <p:nvCxnSpPr>
          <p:cNvPr id="9" name="Straight Connector 8">
            <a:extLst>
              <a:ext uri="{FF2B5EF4-FFF2-40B4-BE49-F238E27FC236}">
                <a16:creationId xmlns:a16="http://schemas.microsoft.com/office/drawing/2014/main" id="{7634501C-CE35-3AB6-3622-451C855877F0}"/>
              </a:ext>
            </a:extLst>
          </p:cNvPr>
          <p:cNvCxnSpPr>
            <a:cxnSpLocks/>
          </p:cNvCxnSpPr>
          <p:nvPr/>
        </p:nvCxnSpPr>
        <p:spPr>
          <a:xfrm>
            <a:off x="10706707" y="3241118"/>
            <a:ext cx="921230" cy="0"/>
          </a:xfrm>
          <a:prstGeom prst="line">
            <a:avLst/>
          </a:prstGeom>
          <a:noFill/>
          <a:ln w="57150" cap="flat" cmpd="sng" algn="ctr">
            <a:solidFill>
              <a:srgbClr val="70AD47">
                <a:lumMod val="75000"/>
              </a:srgbClr>
            </a:solidFill>
            <a:prstDash val="solid"/>
            <a:miter lim="800000"/>
          </a:ln>
          <a:effectLst/>
        </p:spPr>
      </p:cxnSp>
      <p:cxnSp>
        <p:nvCxnSpPr>
          <p:cNvPr id="12" name="Straight Connector 11">
            <a:extLst>
              <a:ext uri="{FF2B5EF4-FFF2-40B4-BE49-F238E27FC236}">
                <a16:creationId xmlns:a16="http://schemas.microsoft.com/office/drawing/2014/main" id="{82964F6B-DBCF-23C0-4CF7-84228D87FDEE}"/>
              </a:ext>
            </a:extLst>
          </p:cNvPr>
          <p:cNvCxnSpPr>
            <a:cxnSpLocks/>
          </p:cNvCxnSpPr>
          <p:nvPr/>
        </p:nvCxnSpPr>
        <p:spPr>
          <a:xfrm>
            <a:off x="10706707" y="2303627"/>
            <a:ext cx="921230" cy="0"/>
          </a:xfrm>
          <a:prstGeom prst="line">
            <a:avLst/>
          </a:prstGeom>
          <a:noFill/>
          <a:ln w="57150" cap="flat" cmpd="sng" algn="ctr">
            <a:solidFill>
              <a:srgbClr val="FF0000"/>
            </a:solidFill>
            <a:prstDash val="solid"/>
            <a:miter lim="800000"/>
          </a:ln>
          <a:effectLst/>
        </p:spPr>
      </p:cxnSp>
    </p:spTree>
    <p:extLst>
      <p:ext uri="{BB962C8B-B14F-4D97-AF65-F5344CB8AC3E}">
        <p14:creationId xmlns:p14="http://schemas.microsoft.com/office/powerpoint/2010/main" val="2314379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5236FD-17EE-29F6-A0B6-566A04AB16C9}"/>
              </a:ext>
            </a:extLst>
          </p:cNvPr>
          <p:cNvPicPr>
            <a:picLocks noChangeAspect="1"/>
          </p:cNvPicPr>
          <p:nvPr/>
        </p:nvPicPr>
        <p:blipFill>
          <a:blip r:embed="rId3"/>
          <a:stretch>
            <a:fillRect/>
          </a:stretch>
        </p:blipFill>
        <p:spPr>
          <a:xfrm>
            <a:off x="82199" y="2593109"/>
            <a:ext cx="6998402" cy="3945803"/>
          </a:xfrm>
          <a:prstGeom prst="rect">
            <a:avLst/>
          </a:prstGeom>
        </p:spPr>
      </p:pic>
      <p:sp>
        <p:nvSpPr>
          <p:cNvPr id="2" name="Footer Placeholder 1">
            <a:extLst>
              <a:ext uri="{FF2B5EF4-FFF2-40B4-BE49-F238E27FC236}">
                <a16:creationId xmlns:a16="http://schemas.microsoft.com/office/drawing/2014/main" id="{7920F558-71C4-425A-841D-7BBBD7FE2946}"/>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B3FFDBAA-8E15-43A8-BFE1-5648976D3B5A}"/>
              </a:ext>
            </a:extLst>
          </p:cNvPr>
          <p:cNvSpPr>
            <a:spLocks noGrp="1"/>
          </p:cNvSpPr>
          <p:nvPr>
            <p:ph type="sldNum" sz="quarter" idx="12"/>
          </p:nvPr>
        </p:nvSpPr>
        <p:spPr/>
        <p:txBody>
          <a:bodyPr/>
          <a:lstStyle/>
          <a:p>
            <a:fld id="{9EBE6002-C28D-42BF-92CB-918F87749F98}" type="slidenum">
              <a:rPr lang="en-US" smtClean="0"/>
              <a:t>25</a:t>
            </a:fld>
            <a:endParaRPr lang="en-US"/>
          </a:p>
        </p:txBody>
      </p:sp>
      <p:sp>
        <p:nvSpPr>
          <p:cNvPr id="11" name="Title 1">
            <a:extLst>
              <a:ext uri="{FF2B5EF4-FFF2-40B4-BE49-F238E27FC236}">
                <a16:creationId xmlns:a16="http://schemas.microsoft.com/office/drawing/2014/main" id="{3F09FD54-986D-4030-9F05-F4D88D283318}"/>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Columbus SOX Instrument</a:t>
            </a:r>
          </a:p>
        </p:txBody>
      </p:sp>
      <p:pic>
        <p:nvPicPr>
          <p:cNvPr id="8" name="Picture 7">
            <a:extLst>
              <a:ext uri="{FF2B5EF4-FFF2-40B4-BE49-F238E27FC236}">
                <a16:creationId xmlns:a16="http://schemas.microsoft.com/office/drawing/2014/main" id="{4FED1559-41A4-BA86-FA64-C8EA911A212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9115" y="533789"/>
            <a:ext cx="5486400" cy="1828800"/>
          </a:xfrm>
          <a:prstGeom prst="rect">
            <a:avLst/>
          </a:prstGeom>
          <a:noFill/>
        </p:spPr>
      </p:pic>
      <p:pic>
        <p:nvPicPr>
          <p:cNvPr id="9" name="Picture 8">
            <a:extLst>
              <a:ext uri="{FF2B5EF4-FFF2-40B4-BE49-F238E27FC236}">
                <a16:creationId xmlns:a16="http://schemas.microsoft.com/office/drawing/2014/main" id="{DF8EDBB7-E47A-7C8D-49A3-A8770479399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9115" y="2375316"/>
            <a:ext cx="5486400" cy="2084070"/>
          </a:xfrm>
          <a:prstGeom prst="rect">
            <a:avLst/>
          </a:prstGeom>
          <a:noFill/>
        </p:spPr>
      </p:pic>
      <p:pic>
        <p:nvPicPr>
          <p:cNvPr id="12" name="Picture 11">
            <a:extLst>
              <a:ext uri="{FF2B5EF4-FFF2-40B4-BE49-F238E27FC236}">
                <a16:creationId xmlns:a16="http://schemas.microsoft.com/office/drawing/2014/main" id="{C261CD29-B60E-4D69-C62D-D23A4F930C1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9115" y="4305327"/>
            <a:ext cx="5486400" cy="1955800"/>
          </a:xfrm>
          <a:prstGeom prst="rect">
            <a:avLst/>
          </a:prstGeom>
          <a:noFill/>
        </p:spPr>
      </p:pic>
      <p:pic>
        <p:nvPicPr>
          <p:cNvPr id="7" name="Picture 6" descr="A close up of a sign&#10;&#10;Description automatically generated">
            <a:extLst>
              <a:ext uri="{FF2B5EF4-FFF2-40B4-BE49-F238E27FC236}">
                <a16:creationId xmlns:a16="http://schemas.microsoft.com/office/drawing/2014/main" id="{AD72442B-61A6-C294-ED8A-A646430A5C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6" name="Picture 5">
            <a:extLst>
              <a:ext uri="{FF2B5EF4-FFF2-40B4-BE49-F238E27FC236}">
                <a16:creationId xmlns:a16="http://schemas.microsoft.com/office/drawing/2014/main" id="{D776FC25-BCE3-0955-7083-F458DBF8A3C5}"/>
              </a:ext>
            </a:extLst>
          </p:cNvPr>
          <p:cNvPicPr>
            <a:picLocks noChangeAspect="1"/>
          </p:cNvPicPr>
          <p:nvPr/>
        </p:nvPicPr>
        <p:blipFill>
          <a:blip r:embed="rId8"/>
          <a:stretch>
            <a:fillRect/>
          </a:stretch>
        </p:blipFill>
        <p:spPr>
          <a:xfrm>
            <a:off x="325089" y="559595"/>
            <a:ext cx="3853719" cy="2179444"/>
          </a:xfrm>
          <a:prstGeom prst="rect">
            <a:avLst/>
          </a:prstGeom>
        </p:spPr>
      </p:pic>
    </p:spTree>
    <p:extLst>
      <p:ext uri="{BB962C8B-B14F-4D97-AF65-F5344CB8AC3E}">
        <p14:creationId xmlns:p14="http://schemas.microsoft.com/office/powerpoint/2010/main" val="3137178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1D906C8-041F-4961-82A9-F1A6E7BA853C}"/>
              </a:ext>
            </a:extLst>
          </p:cNvPr>
          <p:cNvPicPr>
            <a:picLocks noChangeAspect="1"/>
          </p:cNvPicPr>
          <p:nvPr/>
        </p:nvPicPr>
        <p:blipFill>
          <a:blip r:embed="rId3"/>
          <a:stretch>
            <a:fillRect/>
          </a:stretch>
        </p:blipFill>
        <p:spPr>
          <a:xfrm>
            <a:off x="81682" y="1721879"/>
            <a:ext cx="5027840" cy="3639198"/>
          </a:xfrm>
          <a:prstGeom prst="rect">
            <a:avLst/>
          </a:prstGeom>
        </p:spPr>
      </p:pic>
      <p:sp>
        <p:nvSpPr>
          <p:cNvPr id="7" name="TextBox 6">
            <a:extLst>
              <a:ext uri="{FF2B5EF4-FFF2-40B4-BE49-F238E27FC236}">
                <a16:creationId xmlns:a16="http://schemas.microsoft.com/office/drawing/2014/main" id="{D0064DC9-89EF-474F-9E10-3610F8317490}"/>
              </a:ext>
            </a:extLst>
          </p:cNvPr>
          <p:cNvSpPr txBox="1"/>
          <p:nvPr/>
        </p:nvSpPr>
        <p:spPr>
          <a:xfrm>
            <a:off x="1103985" y="2681342"/>
            <a:ext cx="3923319" cy="369332"/>
          </a:xfrm>
          <a:prstGeom prst="rect">
            <a:avLst/>
          </a:prstGeom>
          <a:noFill/>
        </p:spPr>
        <p:txBody>
          <a:bodyPr wrap="square" rtlCol="0">
            <a:spAutoFit/>
          </a:bodyPr>
          <a:lstStyle/>
          <a:p>
            <a:r>
              <a:rPr lang="en-US" b="1" dirty="0">
                <a:solidFill>
                  <a:srgbClr val="FF0000"/>
                </a:solidFill>
              </a:rPr>
              <a:t>SSD CERN Pb Test Beam Results</a:t>
            </a:r>
          </a:p>
        </p:txBody>
      </p:sp>
      <p:sp>
        <p:nvSpPr>
          <p:cNvPr id="10" name="object 17">
            <a:extLst>
              <a:ext uri="{FF2B5EF4-FFF2-40B4-BE49-F238E27FC236}">
                <a16:creationId xmlns:a16="http://schemas.microsoft.com/office/drawing/2014/main" id="{4E264344-D18B-4956-A8C1-FB2DE88DABBB}"/>
              </a:ext>
            </a:extLst>
          </p:cNvPr>
          <p:cNvSpPr txBox="1"/>
          <p:nvPr/>
        </p:nvSpPr>
        <p:spPr>
          <a:xfrm>
            <a:off x="81682" y="914156"/>
            <a:ext cx="5566088" cy="923330"/>
          </a:xfrm>
          <a:prstGeom prst="rect">
            <a:avLst/>
          </a:prstGeom>
        </p:spPr>
        <p:txBody>
          <a:bodyPr vert="horz" wrap="square" lIns="0" tIns="0" rIns="0" bIns="0" rtlCol="0">
            <a:spAutoFit/>
          </a:bodyPr>
          <a:lstStyle/>
          <a:p>
            <a:pPr marL="12700">
              <a:lnSpc>
                <a:spcPct val="100000"/>
              </a:lnSpc>
            </a:pPr>
            <a:r>
              <a:rPr lang="en-US" sz="2400" b="1" u="sng" spc="-5" dirty="0">
                <a:solidFill>
                  <a:srgbClr val="FF0000"/>
                </a:solidFill>
                <a:cs typeface="Arial"/>
              </a:rPr>
              <a:t>Silicon strip detector (SSD)</a:t>
            </a:r>
            <a:r>
              <a:rPr lang="en-US" sz="2400" b="1" spc="-5" dirty="0">
                <a:solidFill>
                  <a:srgbClr val="FF0000"/>
                </a:solidFill>
                <a:cs typeface="Arial"/>
              </a:rPr>
              <a:t> </a:t>
            </a:r>
            <a:r>
              <a:rPr lang="en-US" b="1" spc="-5" dirty="0">
                <a:solidFill>
                  <a:srgbClr val="FF0000"/>
                </a:solidFill>
                <a:cs typeface="Arial"/>
              </a:rPr>
              <a:t>for precision charge measurement </a:t>
            </a:r>
            <a:r>
              <a:rPr lang="en-US" b="1" dirty="0" err="1">
                <a:solidFill>
                  <a:srgbClr val="FF0000"/>
                </a:solidFill>
                <a:latin typeface="Symbol" pitchFamily="2" charset="2"/>
              </a:rPr>
              <a:t>s</a:t>
            </a:r>
            <a:r>
              <a:rPr lang="en-US" b="1" baseline="-25000" dirty="0" err="1">
                <a:solidFill>
                  <a:srgbClr val="FF0000"/>
                </a:solidFill>
              </a:rPr>
              <a:t>Q</a:t>
            </a:r>
            <a:r>
              <a:rPr lang="en-US" b="1" dirty="0">
                <a:solidFill>
                  <a:srgbClr val="FF0000"/>
                </a:solidFill>
              </a:rPr>
              <a:t> &lt; 0.24e for</a:t>
            </a:r>
            <a:r>
              <a:rPr lang="en-US" b="1" spc="-5" dirty="0">
                <a:solidFill>
                  <a:srgbClr val="FF0000"/>
                </a:solidFill>
                <a:cs typeface="Arial"/>
              </a:rPr>
              <a:t> </a:t>
            </a:r>
            <a:r>
              <a:rPr lang="en-US" b="1" dirty="0">
                <a:solidFill>
                  <a:srgbClr val="FF0000"/>
                </a:solidFill>
              </a:rPr>
              <a:t>5 ≲ Z ≤ 82 </a:t>
            </a:r>
            <a:r>
              <a:rPr lang="en-US" b="1" spc="-5" dirty="0">
                <a:solidFill>
                  <a:srgbClr val="FF0000"/>
                </a:solidFill>
                <a:cs typeface="Arial"/>
              </a:rPr>
              <a:t>and </a:t>
            </a:r>
            <a:r>
              <a:rPr lang="en-US" b="1" spc="-5" dirty="0" err="1">
                <a:solidFill>
                  <a:srgbClr val="FF0000"/>
                </a:solidFill>
                <a:cs typeface="Arial"/>
              </a:rPr>
              <a:t>SiPM</a:t>
            </a:r>
            <a:r>
              <a:rPr lang="en-US" b="1" spc="-5" dirty="0">
                <a:solidFill>
                  <a:srgbClr val="FF0000"/>
                </a:solidFill>
                <a:cs typeface="Arial"/>
              </a:rPr>
              <a:t> Cherenkov detector readout based on CERN testing.</a:t>
            </a:r>
            <a:endParaRPr sz="1400" b="1" dirty="0">
              <a:solidFill>
                <a:srgbClr val="FF0000"/>
              </a:solidFill>
              <a:cs typeface="Arial"/>
            </a:endParaRPr>
          </a:p>
        </p:txBody>
      </p:sp>
      <p:sp>
        <p:nvSpPr>
          <p:cNvPr id="11" name="Title 1">
            <a:extLst>
              <a:ext uri="{FF2B5EF4-FFF2-40B4-BE49-F238E27FC236}">
                <a16:creationId xmlns:a16="http://schemas.microsoft.com/office/drawing/2014/main" id="{3F09FD54-986D-4030-9F05-F4D88D283318}"/>
              </a:ext>
            </a:extLst>
          </p:cNvPr>
          <p:cNvSpPr txBox="1">
            <a:spLocks/>
          </p:cNvSpPr>
          <p:nvPr/>
        </p:nvSpPr>
        <p:spPr>
          <a:xfrm>
            <a:off x="910655" y="12483"/>
            <a:ext cx="1007253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Measurement Method</a:t>
            </a:r>
          </a:p>
        </p:txBody>
      </p:sp>
      <p:sp>
        <p:nvSpPr>
          <p:cNvPr id="5" name="TextBox 4">
            <a:extLst>
              <a:ext uri="{FF2B5EF4-FFF2-40B4-BE49-F238E27FC236}">
                <a16:creationId xmlns:a16="http://schemas.microsoft.com/office/drawing/2014/main" id="{14640314-2D96-47FD-E765-52B6AB6C84BC}"/>
              </a:ext>
            </a:extLst>
          </p:cNvPr>
          <p:cNvSpPr txBox="1"/>
          <p:nvPr/>
        </p:nvSpPr>
        <p:spPr>
          <a:xfrm>
            <a:off x="5393165" y="4011122"/>
            <a:ext cx="2883150" cy="646331"/>
          </a:xfrm>
          <a:prstGeom prst="rect">
            <a:avLst/>
          </a:prstGeom>
          <a:noFill/>
        </p:spPr>
        <p:txBody>
          <a:bodyPr wrap="square" rtlCol="0">
            <a:spAutoFit/>
          </a:bodyPr>
          <a:lstStyle/>
          <a:p>
            <a:r>
              <a:rPr lang="en-US" b="1" dirty="0" err="1">
                <a:solidFill>
                  <a:srgbClr val="0432FF"/>
                </a:solidFill>
              </a:rPr>
              <a:t>dE</a:t>
            </a:r>
            <a:r>
              <a:rPr lang="en-US" b="1" dirty="0">
                <a:solidFill>
                  <a:srgbClr val="0432FF"/>
                </a:solidFill>
              </a:rPr>
              <a:t>/dx vs. Acrylic  Cherenkov</a:t>
            </a:r>
          </a:p>
          <a:p>
            <a:r>
              <a:rPr lang="en-US" b="1" dirty="0">
                <a:solidFill>
                  <a:srgbClr val="0432FF"/>
                </a:solidFill>
              </a:rPr>
              <a:t>0.33 to 2.12 GeV/nucleon</a:t>
            </a:r>
          </a:p>
        </p:txBody>
      </p:sp>
      <p:sp>
        <p:nvSpPr>
          <p:cNvPr id="19" name="TextBox 18">
            <a:extLst>
              <a:ext uri="{FF2B5EF4-FFF2-40B4-BE49-F238E27FC236}">
                <a16:creationId xmlns:a16="http://schemas.microsoft.com/office/drawing/2014/main" id="{06ADE0CA-55E9-5C95-E0AA-A95E3E54FE46}"/>
              </a:ext>
            </a:extLst>
          </p:cNvPr>
          <p:cNvSpPr txBox="1"/>
          <p:nvPr/>
        </p:nvSpPr>
        <p:spPr>
          <a:xfrm>
            <a:off x="8696325" y="4011121"/>
            <a:ext cx="3491845" cy="923330"/>
          </a:xfrm>
          <a:prstGeom prst="rect">
            <a:avLst/>
          </a:prstGeom>
          <a:noFill/>
        </p:spPr>
        <p:txBody>
          <a:bodyPr wrap="square" rtlCol="0">
            <a:spAutoFit/>
          </a:bodyPr>
          <a:lstStyle/>
          <a:p>
            <a:r>
              <a:rPr lang="en-US" b="1" dirty="0">
                <a:solidFill>
                  <a:srgbClr val="0432FF"/>
                </a:solidFill>
              </a:rPr>
              <a:t>Acrylic Cherenkov vs. Silica Aerogel Cherenkov &gt; 2.12 GeV/nucleon</a:t>
            </a:r>
          </a:p>
        </p:txBody>
      </p:sp>
      <p:sp>
        <p:nvSpPr>
          <p:cNvPr id="20" name="object 17">
            <a:extLst>
              <a:ext uri="{FF2B5EF4-FFF2-40B4-BE49-F238E27FC236}">
                <a16:creationId xmlns:a16="http://schemas.microsoft.com/office/drawing/2014/main" id="{60F6E3FA-AE94-F109-385B-03D96109A641}"/>
              </a:ext>
            </a:extLst>
          </p:cNvPr>
          <p:cNvSpPr txBox="1"/>
          <p:nvPr/>
        </p:nvSpPr>
        <p:spPr>
          <a:xfrm>
            <a:off x="32868" y="5304933"/>
            <a:ext cx="5566088" cy="1200329"/>
          </a:xfrm>
          <a:prstGeom prst="rect">
            <a:avLst/>
          </a:prstGeom>
        </p:spPr>
        <p:txBody>
          <a:bodyPr vert="horz" wrap="square" lIns="0" tIns="0" rIns="0" bIns="0" rtlCol="0">
            <a:spAutoFit/>
          </a:bodyPr>
          <a:lstStyle/>
          <a:p>
            <a:pPr marL="12700">
              <a:lnSpc>
                <a:spcPct val="100000"/>
              </a:lnSpc>
            </a:pPr>
            <a:r>
              <a:rPr lang="en-US" b="1" spc="-5" dirty="0" err="1">
                <a:solidFill>
                  <a:srgbClr val="FF0000"/>
                </a:solidFill>
                <a:cs typeface="Arial"/>
              </a:rPr>
              <a:t>SuperTIGER</a:t>
            </a:r>
            <a:r>
              <a:rPr lang="en-US" b="1" spc="-5" dirty="0">
                <a:solidFill>
                  <a:srgbClr val="FF0000"/>
                </a:solidFill>
                <a:cs typeface="Arial"/>
              </a:rPr>
              <a:t> data for </a:t>
            </a:r>
            <a:r>
              <a:rPr lang="en-US" b="1" spc="-5" dirty="0" err="1">
                <a:solidFill>
                  <a:srgbClr val="FF0000"/>
                </a:solidFill>
                <a:cs typeface="Arial"/>
              </a:rPr>
              <a:t>dE</a:t>
            </a:r>
            <a:r>
              <a:rPr lang="en-US" b="1" spc="-5" dirty="0">
                <a:solidFill>
                  <a:srgbClr val="FF0000"/>
                </a:solidFill>
                <a:cs typeface="Arial"/>
              </a:rPr>
              <a:t>/dx from scintillator detectors</a:t>
            </a:r>
          </a:p>
          <a:p>
            <a:pPr marL="469900" lvl="1"/>
            <a:r>
              <a:rPr lang="en-US" sz="1400" b="1" dirty="0" err="1">
                <a:solidFill>
                  <a:srgbClr val="FF0000"/>
                </a:solidFill>
                <a:cs typeface="Arial"/>
              </a:rPr>
              <a:t>σ</a:t>
            </a:r>
            <a:r>
              <a:rPr lang="en-US" sz="1400" b="1" baseline="-25000" dirty="0" err="1">
                <a:solidFill>
                  <a:srgbClr val="FF0000"/>
                </a:solidFill>
                <a:cs typeface="Arial"/>
              </a:rPr>
              <a:t>Q</a:t>
            </a:r>
            <a:r>
              <a:rPr lang="en-US" sz="1400" b="1" dirty="0">
                <a:solidFill>
                  <a:srgbClr val="FF0000"/>
                </a:solidFill>
                <a:cs typeface="Arial"/>
              </a:rPr>
              <a:t> &lt; 0.19e up to </a:t>
            </a:r>
            <a:r>
              <a:rPr lang="en-US" sz="1400" b="1" baseline="-25000" dirty="0">
                <a:solidFill>
                  <a:srgbClr val="FF0000"/>
                </a:solidFill>
                <a:cs typeface="Arial"/>
              </a:rPr>
              <a:t>30</a:t>
            </a:r>
            <a:r>
              <a:rPr lang="en-US" sz="1400" b="1" dirty="0">
                <a:solidFill>
                  <a:srgbClr val="FF0000"/>
                </a:solidFill>
                <a:cs typeface="Arial"/>
              </a:rPr>
              <a:t>Zn - measured</a:t>
            </a:r>
          </a:p>
          <a:p>
            <a:pPr marL="469900" lvl="1"/>
            <a:r>
              <a:rPr lang="en-US" sz="1400" b="1" dirty="0" err="1">
                <a:solidFill>
                  <a:srgbClr val="FF0000"/>
                </a:solidFill>
                <a:cs typeface="Arial"/>
              </a:rPr>
              <a:t>σ</a:t>
            </a:r>
            <a:r>
              <a:rPr lang="en-US" sz="1400" b="1" baseline="-25000" dirty="0" err="1">
                <a:solidFill>
                  <a:srgbClr val="FF0000"/>
                </a:solidFill>
                <a:cs typeface="Arial"/>
              </a:rPr>
              <a:t>Q</a:t>
            </a:r>
            <a:r>
              <a:rPr lang="en-US" sz="1400" b="1" dirty="0">
                <a:solidFill>
                  <a:srgbClr val="FF0000"/>
                </a:solidFill>
                <a:cs typeface="Arial"/>
              </a:rPr>
              <a:t> &lt; 0.20e up to </a:t>
            </a:r>
            <a:r>
              <a:rPr lang="en-US" sz="1400" b="1" baseline="-25000" dirty="0">
                <a:solidFill>
                  <a:srgbClr val="FF0000"/>
                </a:solidFill>
                <a:cs typeface="Arial"/>
              </a:rPr>
              <a:t>56</a:t>
            </a:r>
            <a:r>
              <a:rPr lang="en-US" sz="1400" b="1" dirty="0">
                <a:solidFill>
                  <a:srgbClr val="FF0000"/>
                </a:solidFill>
                <a:cs typeface="Arial"/>
              </a:rPr>
              <a:t>Ba - measured</a:t>
            </a:r>
          </a:p>
          <a:p>
            <a:pPr marL="469900" lvl="1"/>
            <a:r>
              <a:rPr lang="en-US" sz="1400" b="1" dirty="0" err="1">
                <a:solidFill>
                  <a:srgbClr val="FF0000"/>
                </a:solidFill>
                <a:cs typeface="Arial"/>
              </a:rPr>
              <a:t>σ</a:t>
            </a:r>
            <a:r>
              <a:rPr lang="en-US" sz="1400" b="1" baseline="-25000" dirty="0" err="1">
                <a:solidFill>
                  <a:srgbClr val="FF0000"/>
                </a:solidFill>
                <a:cs typeface="Arial"/>
              </a:rPr>
              <a:t>Q</a:t>
            </a:r>
            <a:r>
              <a:rPr lang="en-US" sz="1400" b="1" dirty="0">
                <a:solidFill>
                  <a:srgbClr val="FF0000"/>
                </a:solidFill>
                <a:cs typeface="Arial"/>
              </a:rPr>
              <a:t> &lt; 0.21e up to </a:t>
            </a:r>
            <a:r>
              <a:rPr lang="en-US" sz="1400" b="1" baseline="-25000" dirty="0">
                <a:solidFill>
                  <a:srgbClr val="FF0000"/>
                </a:solidFill>
                <a:cs typeface="Arial"/>
              </a:rPr>
              <a:t>82</a:t>
            </a:r>
            <a:r>
              <a:rPr lang="en-US" sz="1400" b="1" dirty="0">
                <a:solidFill>
                  <a:srgbClr val="FF0000"/>
                </a:solidFill>
                <a:cs typeface="Arial"/>
              </a:rPr>
              <a:t>Pb - extrapolated</a:t>
            </a:r>
          </a:p>
          <a:p>
            <a:pPr marL="12700">
              <a:lnSpc>
                <a:spcPct val="100000"/>
              </a:lnSpc>
            </a:pPr>
            <a:r>
              <a:rPr lang="en-US" b="1" dirty="0">
                <a:solidFill>
                  <a:srgbClr val="FF0000"/>
                </a:solidFill>
                <a:cs typeface="Arial"/>
              </a:rPr>
              <a:t>TIGERISS with reduced saturation in SSD will do better</a:t>
            </a:r>
            <a:endParaRPr b="1" dirty="0">
              <a:solidFill>
                <a:srgbClr val="FF0000"/>
              </a:solidFill>
              <a:cs typeface="Arial"/>
            </a:endParaRPr>
          </a:p>
        </p:txBody>
      </p:sp>
      <p:sp>
        <p:nvSpPr>
          <p:cNvPr id="8" name="Footer Placeholder 7">
            <a:extLst>
              <a:ext uri="{FF2B5EF4-FFF2-40B4-BE49-F238E27FC236}">
                <a16:creationId xmlns:a16="http://schemas.microsoft.com/office/drawing/2014/main" id="{91766C10-CBC7-18F8-7758-1DDCB519838F}"/>
              </a:ext>
            </a:extLst>
          </p:cNvPr>
          <p:cNvSpPr>
            <a:spLocks noGrp="1"/>
          </p:cNvSpPr>
          <p:nvPr>
            <p:ph type="ftr" sz="quarter" idx="11"/>
          </p:nvPr>
        </p:nvSpPr>
        <p:spPr/>
        <p:txBody>
          <a:bodyPr/>
          <a:lstStyle/>
          <a:p>
            <a:r>
              <a:rPr lang="en-US"/>
              <a:t>ASAPP - TIGERISS - May 13, 2025</a:t>
            </a:r>
          </a:p>
        </p:txBody>
      </p:sp>
      <p:sp>
        <p:nvSpPr>
          <p:cNvPr id="9" name="Slide Number Placeholder 8">
            <a:extLst>
              <a:ext uri="{FF2B5EF4-FFF2-40B4-BE49-F238E27FC236}">
                <a16:creationId xmlns:a16="http://schemas.microsoft.com/office/drawing/2014/main" id="{861A0C1B-98A6-E0E6-9A10-5F5824E861F3}"/>
              </a:ext>
            </a:extLst>
          </p:cNvPr>
          <p:cNvSpPr>
            <a:spLocks noGrp="1"/>
          </p:cNvSpPr>
          <p:nvPr>
            <p:ph type="sldNum" sz="quarter" idx="12"/>
          </p:nvPr>
        </p:nvSpPr>
        <p:spPr/>
        <p:txBody>
          <a:bodyPr/>
          <a:lstStyle/>
          <a:p>
            <a:fld id="{9EBE6002-C28D-42BF-92CB-918F87749F98}" type="slidenum">
              <a:rPr lang="en-US" smtClean="0"/>
              <a:t>26</a:t>
            </a:fld>
            <a:endParaRPr lang="en-US" dirty="0"/>
          </a:p>
        </p:txBody>
      </p:sp>
      <p:pic>
        <p:nvPicPr>
          <p:cNvPr id="14" name="Picture 5" descr="TIGERDEDX.jpg">
            <a:extLst>
              <a:ext uri="{FF2B5EF4-FFF2-40B4-BE49-F238E27FC236}">
                <a16:creationId xmlns:a16="http://schemas.microsoft.com/office/drawing/2014/main" id="{56757D7A-D176-DE85-2DD2-A5A637782E4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42420" y="870373"/>
            <a:ext cx="6736360" cy="308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07FC94D9-ED1A-D611-A4E1-972B77A2AC44}"/>
              </a:ext>
            </a:extLst>
          </p:cNvPr>
          <p:cNvSpPr txBox="1"/>
          <p:nvPr/>
        </p:nvSpPr>
        <p:spPr>
          <a:xfrm>
            <a:off x="5237256" y="4895800"/>
            <a:ext cx="3722089" cy="1569660"/>
          </a:xfrm>
          <a:prstGeom prst="rect">
            <a:avLst/>
          </a:prstGeom>
          <a:noFill/>
        </p:spPr>
        <p:txBody>
          <a:bodyPr wrap="square" rtlCol="0">
            <a:spAutoFit/>
          </a:bodyPr>
          <a:lstStyle/>
          <a:p>
            <a:r>
              <a:rPr lang="en-US" b="1" dirty="0">
                <a:solidFill>
                  <a:srgbClr val="0432FF"/>
                </a:solidFill>
              </a:rPr>
              <a:t>Acrylic Cherenkov Detectors</a:t>
            </a:r>
          </a:p>
          <a:p>
            <a:pPr marL="285750" indent="-285750">
              <a:buFont typeface="Arial" panose="020B0604020202020204" pitchFamily="34" charset="0"/>
              <a:buChar char="•"/>
            </a:pPr>
            <a:r>
              <a:rPr lang="en-US" b="1" dirty="0">
                <a:solidFill>
                  <a:srgbClr val="0432FF"/>
                </a:solidFill>
              </a:rPr>
              <a:t>n = 1.5  </a:t>
            </a:r>
          </a:p>
          <a:p>
            <a:pPr marL="285750" indent="-285750">
              <a:buFont typeface="Arial" panose="020B0604020202020204" pitchFamily="34" charset="0"/>
              <a:buChar char="•"/>
            </a:pPr>
            <a:r>
              <a:rPr lang="el-GR" b="1" dirty="0">
                <a:solidFill>
                  <a:srgbClr val="0432FF"/>
                </a:solidFill>
              </a:rPr>
              <a:t>β</a:t>
            </a:r>
            <a:r>
              <a:rPr lang="en-US" b="1" dirty="0">
                <a:solidFill>
                  <a:srgbClr val="0432FF"/>
                </a:solidFill>
              </a:rPr>
              <a:t> ≥ 0.67</a:t>
            </a:r>
          </a:p>
          <a:p>
            <a:pPr marL="285750" indent="-285750">
              <a:buFont typeface="Arial" panose="020B0604020202020204" pitchFamily="34" charset="0"/>
              <a:buChar char="•"/>
            </a:pPr>
            <a:r>
              <a:rPr lang="en-US" b="1" dirty="0">
                <a:solidFill>
                  <a:srgbClr val="0432FF"/>
                </a:solidFill>
              </a:rPr>
              <a:t>KE ≥ 325 MeV/nucleon</a:t>
            </a:r>
          </a:p>
          <a:p>
            <a:r>
              <a:rPr lang="en-US" sz="2400" b="1" u="sng" dirty="0" err="1">
                <a:solidFill>
                  <a:srgbClr val="0432FF"/>
                </a:solidFill>
              </a:rPr>
              <a:t>SiPM</a:t>
            </a:r>
            <a:r>
              <a:rPr lang="en-US" sz="2400" b="1" u="sng" dirty="0">
                <a:solidFill>
                  <a:srgbClr val="0432FF"/>
                </a:solidFill>
              </a:rPr>
              <a:t> readout</a:t>
            </a:r>
            <a:endParaRPr lang="en-US" b="1" u="sng" dirty="0">
              <a:solidFill>
                <a:srgbClr val="0432FF"/>
              </a:solidFill>
            </a:endParaRPr>
          </a:p>
        </p:txBody>
      </p:sp>
      <p:sp>
        <p:nvSpPr>
          <p:cNvPr id="17" name="TextBox 16">
            <a:extLst>
              <a:ext uri="{FF2B5EF4-FFF2-40B4-BE49-F238E27FC236}">
                <a16:creationId xmlns:a16="http://schemas.microsoft.com/office/drawing/2014/main" id="{6066F0F3-0061-D104-48EC-390D8A9B7BAF}"/>
              </a:ext>
            </a:extLst>
          </p:cNvPr>
          <p:cNvSpPr txBox="1"/>
          <p:nvPr/>
        </p:nvSpPr>
        <p:spPr>
          <a:xfrm>
            <a:off x="8469911" y="4926444"/>
            <a:ext cx="3722089" cy="1200329"/>
          </a:xfrm>
          <a:prstGeom prst="rect">
            <a:avLst/>
          </a:prstGeom>
          <a:noFill/>
        </p:spPr>
        <p:txBody>
          <a:bodyPr wrap="square" rtlCol="0">
            <a:spAutoFit/>
          </a:bodyPr>
          <a:lstStyle/>
          <a:p>
            <a:r>
              <a:rPr lang="en-US" b="1" dirty="0">
                <a:solidFill>
                  <a:srgbClr val="0432FF"/>
                </a:solidFill>
              </a:rPr>
              <a:t>Silica Aerogel Cherenkov Detectors</a:t>
            </a:r>
          </a:p>
          <a:p>
            <a:pPr marL="285750" indent="-285750">
              <a:buFont typeface="Arial" panose="020B0604020202020204" pitchFamily="34" charset="0"/>
              <a:buChar char="•"/>
            </a:pPr>
            <a:r>
              <a:rPr lang="en-US" b="1" dirty="0">
                <a:solidFill>
                  <a:srgbClr val="0432FF"/>
                </a:solidFill>
              </a:rPr>
              <a:t>n = 1.05  </a:t>
            </a:r>
          </a:p>
          <a:p>
            <a:pPr marL="285750" indent="-285750">
              <a:buFont typeface="Arial" panose="020B0604020202020204" pitchFamily="34" charset="0"/>
              <a:buChar char="•"/>
            </a:pPr>
            <a:r>
              <a:rPr lang="el-GR" b="1" dirty="0">
                <a:solidFill>
                  <a:srgbClr val="0432FF"/>
                </a:solidFill>
              </a:rPr>
              <a:t>β</a:t>
            </a:r>
            <a:r>
              <a:rPr lang="en-US" b="1" dirty="0">
                <a:solidFill>
                  <a:srgbClr val="0432FF"/>
                </a:solidFill>
              </a:rPr>
              <a:t> ≥ 0.0.95</a:t>
            </a:r>
          </a:p>
          <a:p>
            <a:pPr marL="285750" indent="-285750">
              <a:buFont typeface="Arial" panose="020B0604020202020204" pitchFamily="34" charset="0"/>
              <a:buChar char="•"/>
            </a:pPr>
            <a:r>
              <a:rPr lang="en-US" b="1" dirty="0">
                <a:solidFill>
                  <a:srgbClr val="0432FF"/>
                </a:solidFill>
              </a:rPr>
              <a:t>KE ≥ 2.12 GeV/nucleon</a:t>
            </a:r>
          </a:p>
        </p:txBody>
      </p:sp>
      <p:pic>
        <p:nvPicPr>
          <p:cNvPr id="2" name="Picture 1" descr="A close up of a sign&#10;&#10;Description automatically generated">
            <a:extLst>
              <a:ext uri="{FF2B5EF4-FFF2-40B4-BE49-F238E27FC236}">
                <a16:creationId xmlns:a16="http://schemas.microsoft.com/office/drawing/2014/main" id="{1722FB4F-B4D6-782B-759E-7D64B96396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3" name="Picture 2" descr="C:\Users\wrb\Desktop\stshield.jpg">
            <a:extLst>
              <a:ext uri="{FF2B5EF4-FFF2-40B4-BE49-F238E27FC236}">
                <a16:creationId xmlns:a16="http://schemas.microsoft.com/office/drawing/2014/main" id="{974BE157-AC8E-9106-9AA0-357BC3766D0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269887" y="2681342"/>
            <a:ext cx="471328" cy="56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Users\wrb\Desktop\stshield.jpg">
            <a:extLst>
              <a:ext uri="{FF2B5EF4-FFF2-40B4-BE49-F238E27FC236}">
                <a16:creationId xmlns:a16="http://schemas.microsoft.com/office/drawing/2014/main" id="{857BD2A0-B14A-3997-AC11-28F95CE1EAA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961200" y="2720392"/>
            <a:ext cx="471328" cy="56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6630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9DA2414-24EE-4B55-9ADE-BB7F3102673A}"/>
              </a:ext>
            </a:extLst>
          </p:cNvPr>
          <p:cNvSpPr>
            <a:spLocks noGrp="1"/>
          </p:cNvSpPr>
          <p:nvPr>
            <p:ph type="ftr" sz="quarter" idx="11"/>
          </p:nvPr>
        </p:nvSpPr>
        <p:spPr/>
        <p:txBody>
          <a:bodyPr/>
          <a:lstStyle/>
          <a:p>
            <a:r>
              <a:rPr lang="en-US"/>
              <a:t>ASAPP - TIGERISS - May 13, 2025</a:t>
            </a:r>
          </a:p>
        </p:txBody>
      </p:sp>
      <p:sp>
        <p:nvSpPr>
          <p:cNvPr id="4" name="Slide Number Placeholder 3">
            <a:extLst>
              <a:ext uri="{FF2B5EF4-FFF2-40B4-BE49-F238E27FC236}">
                <a16:creationId xmlns:a16="http://schemas.microsoft.com/office/drawing/2014/main" id="{5A2E7EF9-2D49-4B96-8C15-AD67381530FB}"/>
              </a:ext>
            </a:extLst>
          </p:cNvPr>
          <p:cNvSpPr>
            <a:spLocks noGrp="1"/>
          </p:cNvSpPr>
          <p:nvPr>
            <p:ph type="sldNum" sz="quarter" idx="12"/>
          </p:nvPr>
        </p:nvSpPr>
        <p:spPr/>
        <p:txBody>
          <a:bodyPr/>
          <a:lstStyle/>
          <a:p>
            <a:fld id="{9EBE6002-C28D-42BF-92CB-918F87749F98}" type="slidenum">
              <a:rPr lang="en-US" smtClean="0"/>
              <a:t>27</a:t>
            </a:fld>
            <a:endParaRPr lang="en-US"/>
          </a:p>
        </p:txBody>
      </p:sp>
      <p:pic>
        <p:nvPicPr>
          <p:cNvPr id="14" name="Picture 13" descr="A close up of a sign&#10;&#10;Description automatically generated">
            <a:extLst>
              <a:ext uri="{FF2B5EF4-FFF2-40B4-BE49-F238E27FC236}">
                <a16:creationId xmlns:a16="http://schemas.microsoft.com/office/drawing/2014/main" id="{8D0FCBA5-53CC-4977-8A44-A5D42E81E9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8" name="Picture 7" descr="A picture containing indoor, cluttered&#10;&#10;Description automatically generated">
            <a:extLst>
              <a:ext uri="{FF2B5EF4-FFF2-40B4-BE49-F238E27FC236}">
                <a16:creationId xmlns:a16="http://schemas.microsoft.com/office/drawing/2014/main" id="{3E72679F-855C-AB4F-2061-63BAD79516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90" y="1354281"/>
            <a:ext cx="3657600" cy="4876800"/>
          </a:xfrm>
          <a:prstGeom prst="rect">
            <a:avLst/>
          </a:prstGeom>
        </p:spPr>
      </p:pic>
      <p:sp>
        <p:nvSpPr>
          <p:cNvPr id="9" name="Title 1">
            <a:extLst>
              <a:ext uri="{FF2B5EF4-FFF2-40B4-BE49-F238E27FC236}">
                <a16:creationId xmlns:a16="http://schemas.microsoft.com/office/drawing/2014/main" id="{B0DEDA09-3FE0-84E4-ED7A-7A78720427AF}"/>
              </a:ext>
            </a:extLst>
          </p:cNvPr>
          <p:cNvSpPr txBox="1">
            <a:spLocks/>
          </p:cNvSpPr>
          <p:nvPr/>
        </p:nvSpPr>
        <p:spPr>
          <a:xfrm>
            <a:off x="910654" y="12483"/>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Beam Tests Comparing </a:t>
            </a:r>
            <a:r>
              <a:rPr lang="en-US" dirty="0" err="1"/>
              <a:t>SuperTIGER</a:t>
            </a:r>
            <a:r>
              <a:rPr lang="en-US" dirty="0"/>
              <a:t> Scintillators with Silicon Strip Detectors</a:t>
            </a:r>
          </a:p>
        </p:txBody>
      </p:sp>
      <p:pic>
        <p:nvPicPr>
          <p:cNvPr id="11" name="Picture 10" descr="A picture containing indoor&#10;&#10;Description automatically generated">
            <a:extLst>
              <a:ext uri="{FF2B5EF4-FFF2-40B4-BE49-F238E27FC236}">
                <a16:creationId xmlns:a16="http://schemas.microsoft.com/office/drawing/2014/main" id="{A294C843-AA1A-AD7A-4E6A-A23E02F5FB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9496" y="1354281"/>
            <a:ext cx="3657600" cy="4876800"/>
          </a:xfrm>
          <a:prstGeom prst="rect">
            <a:avLst/>
          </a:prstGeom>
        </p:spPr>
      </p:pic>
      <p:sp>
        <p:nvSpPr>
          <p:cNvPr id="12" name="TextBox 11">
            <a:extLst>
              <a:ext uri="{FF2B5EF4-FFF2-40B4-BE49-F238E27FC236}">
                <a16:creationId xmlns:a16="http://schemas.microsoft.com/office/drawing/2014/main" id="{848A438F-FFAC-A45C-9584-A65C01EC0789}"/>
              </a:ext>
            </a:extLst>
          </p:cNvPr>
          <p:cNvSpPr txBox="1"/>
          <p:nvPr/>
        </p:nvSpPr>
        <p:spPr>
          <a:xfrm>
            <a:off x="7853964" y="1354281"/>
            <a:ext cx="3981974" cy="4093428"/>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TIGERISS will use Silicon Strip Detectors (SSDs) </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better signal saturation than scintillators - demonstrated at CERN beam tests</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provide both position and charge information</a:t>
            </a:r>
          </a:p>
          <a:p>
            <a:r>
              <a:rPr lang="en-US" sz="2000" dirty="0">
                <a:latin typeface="Times New Roman" panose="02020603050405020304" pitchFamily="18" charset="0"/>
                <a:cs typeface="Times New Roman" panose="02020603050405020304" pitchFamily="18" charset="0"/>
              </a:rPr>
              <a:t>TIGERISS will use silicon photomultipliers (</a:t>
            </a:r>
            <a:r>
              <a:rPr lang="en-US" sz="2000" dirty="0" err="1">
                <a:latin typeface="Times New Roman" panose="02020603050405020304" pitchFamily="18" charset="0"/>
                <a:cs typeface="Times New Roman" panose="02020603050405020304" pitchFamily="18" charset="0"/>
              </a:rPr>
              <a:t>SiPMs</a:t>
            </a:r>
            <a:r>
              <a:rPr lang="en-US" sz="2000" dirty="0">
                <a:latin typeface="Times New Roman" panose="02020603050405020304" pitchFamily="18" charset="0"/>
                <a:cs typeface="Times New Roman" panose="02020603050405020304" pitchFamily="18" charset="0"/>
              </a:rPr>
              <a:t>) that operate at ~50 V instead of PMTs at HV (~1000 V) to mitigate HV concerns – also tested at CERN beam runs</a:t>
            </a:r>
          </a:p>
        </p:txBody>
      </p:sp>
    </p:spTree>
    <p:extLst>
      <p:ext uri="{BB962C8B-B14F-4D97-AF65-F5344CB8AC3E}">
        <p14:creationId xmlns:p14="http://schemas.microsoft.com/office/powerpoint/2010/main" val="2242920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EAA492-510D-40CA-813C-1509FAB577C6}"/>
            </a:ext>
          </a:extLst>
        </p:cNvPr>
        <p:cNvGrpSpPr/>
        <p:nvPr/>
      </p:nvGrpSpPr>
      <p:grpSpPr>
        <a:xfrm>
          <a:off x="0" y="0"/>
          <a:ext cx="0" cy="0"/>
          <a:chOff x="0" y="0"/>
          <a:chExt cx="0" cy="0"/>
        </a:xfrm>
      </p:grpSpPr>
      <p:pic>
        <p:nvPicPr>
          <p:cNvPr id="43" name="Picture 42">
            <a:extLst>
              <a:ext uri="{FF2B5EF4-FFF2-40B4-BE49-F238E27FC236}">
                <a16:creationId xmlns:a16="http://schemas.microsoft.com/office/drawing/2014/main" id="{B244D1B0-7FE8-E294-AF4C-920D6FD0D736}"/>
              </a:ext>
            </a:extLst>
          </p:cNvPr>
          <p:cNvPicPr>
            <a:picLocks noChangeAspect="1"/>
          </p:cNvPicPr>
          <p:nvPr/>
        </p:nvPicPr>
        <p:blipFill>
          <a:blip r:embed="rId3"/>
          <a:stretch>
            <a:fillRect/>
          </a:stretch>
        </p:blipFill>
        <p:spPr>
          <a:xfrm>
            <a:off x="7718235" y="995348"/>
            <a:ext cx="4161790" cy="5257800"/>
          </a:xfrm>
          <a:prstGeom prst="rect">
            <a:avLst/>
          </a:prstGeom>
        </p:spPr>
      </p:pic>
      <p:sp>
        <p:nvSpPr>
          <p:cNvPr id="2" name="Footer Placeholder 1">
            <a:extLst>
              <a:ext uri="{FF2B5EF4-FFF2-40B4-BE49-F238E27FC236}">
                <a16:creationId xmlns:a16="http://schemas.microsoft.com/office/drawing/2014/main" id="{94A3D04E-933B-D637-BAF4-C578197BF058}"/>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B04994F-2EC3-E421-5C8B-F96AC931E7A6}"/>
              </a:ext>
            </a:extLst>
          </p:cNvPr>
          <p:cNvSpPr>
            <a:spLocks noGrp="1"/>
          </p:cNvSpPr>
          <p:nvPr>
            <p:ph type="sldNum" sz="quarter" idx="12"/>
          </p:nvPr>
        </p:nvSpPr>
        <p:spPr/>
        <p:txBody>
          <a:bodyPr/>
          <a:lstStyle/>
          <a:p>
            <a:fld id="{9EBE6002-C28D-42BF-92CB-918F87749F98}" type="slidenum">
              <a:rPr lang="en-US" smtClean="0"/>
              <a:t>28</a:t>
            </a:fld>
            <a:endParaRPr lang="en-US"/>
          </a:p>
        </p:txBody>
      </p:sp>
      <p:sp>
        <p:nvSpPr>
          <p:cNvPr id="11" name="Title 1">
            <a:extLst>
              <a:ext uri="{FF2B5EF4-FFF2-40B4-BE49-F238E27FC236}">
                <a16:creationId xmlns:a16="http://schemas.microsoft.com/office/drawing/2014/main" id="{1F0C148C-AE42-83D5-2362-ABC1E989DDAD}"/>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Columbus SOX Payload Model</a:t>
            </a:r>
          </a:p>
        </p:txBody>
      </p:sp>
      <p:pic>
        <p:nvPicPr>
          <p:cNvPr id="7" name="Picture 6" descr="A close up of a sign&#10;&#10;Description automatically generated">
            <a:extLst>
              <a:ext uri="{FF2B5EF4-FFF2-40B4-BE49-F238E27FC236}">
                <a16:creationId xmlns:a16="http://schemas.microsoft.com/office/drawing/2014/main" id="{0B87DB26-6917-4969-1FFA-320235AC6F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42" name="Picture 41">
            <a:extLst>
              <a:ext uri="{FF2B5EF4-FFF2-40B4-BE49-F238E27FC236}">
                <a16:creationId xmlns:a16="http://schemas.microsoft.com/office/drawing/2014/main" id="{392736ED-A2F3-FEDB-9266-0A154D1F06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0654" y="1033462"/>
            <a:ext cx="3971925" cy="5000625"/>
          </a:xfrm>
          <a:prstGeom prst="rect">
            <a:avLst/>
          </a:prstGeom>
        </p:spPr>
      </p:pic>
      <p:cxnSp>
        <p:nvCxnSpPr>
          <p:cNvPr id="48" name="Straight Arrow Connector 47">
            <a:extLst>
              <a:ext uri="{FF2B5EF4-FFF2-40B4-BE49-F238E27FC236}">
                <a16:creationId xmlns:a16="http://schemas.microsoft.com/office/drawing/2014/main" id="{050653E8-E94F-1944-9AA1-95EC79216621}"/>
              </a:ext>
            </a:extLst>
          </p:cNvPr>
          <p:cNvCxnSpPr>
            <a:cxnSpLocks/>
          </p:cNvCxnSpPr>
          <p:nvPr/>
        </p:nvCxnSpPr>
        <p:spPr>
          <a:xfrm>
            <a:off x="836804" y="1933575"/>
            <a:ext cx="2011171" cy="19050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49" name="Group 48">
            <a:extLst>
              <a:ext uri="{FF2B5EF4-FFF2-40B4-BE49-F238E27FC236}">
                <a16:creationId xmlns:a16="http://schemas.microsoft.com/office/drawing/2014/main" id="{A7EE0B2C-8046-AC8F-068D-C8E859067510}"/>
              </a:ext>
            </a:extLst>
          </p:cNvPr>
          <p:cNvGrpSpPr/>
          <p:nvPr/>
        </p:nvGrpSpPr>
        <p:grpSpPr>
          <a:xfrm>
            <a:off x="587196" y="1723665"/>
            <a:ext cx="249608" cy="369332"/>
            <a:chOff x="6786268" y="5857938"/>
            <a:chExt cx="249608" cy="369332"/>
          </a:xfrm>
        </p:grpSpPr>
        <p:sp>
          <p:nvSpPr>
            <p:cNvPr id="50" name="Oval 49">
              <a:extLst>
                <a:ext uri="{FF2B5EF4-FFF2-40B4-BE49-F238E27FC236}">
                  <a16:creationId xmlns:a16="http://schemas.microsoft.com/office/drawing/2014/main" id="{E5E7F518-ACA5-3535-A191-81CF7AE3503D}"/>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51" name="TextBox 50">
              <a:extLst>
                <a:ext uri="{FF2B5EF4-FFF2-40B4-BE49-F238E27FC236}">
                  <a16:creationId xmlns:a16="http://schemas.microsoft.com/office/drawing/2014/main" id="{3F317E2A-9093-33A5-17ED-264B91CEBF01}"/>
                </a:ext>
              </a:extLst>
            </p:cNvPr>
            <p:cNvSpPr txBox="1">
              <a:spLocks/>
            </p:cNvSpPr>
            <p:nvPr/>
          </p:nvSpPr>
          <p:spPr>
            <a:xfrm>
              <a:off x="6786268" y="5857938"/>
              <a:ext cx="153584" cy="369332"/>
            </a:xfrm>
            <a:prstGeom prst="rect">
              <a:avLst/>
            </a:prstGeom>
            <a:noFill/>
          </p:spPr>
          <p:txBody>
            <a:bodyPr wrap="square" rtlCol="0">
              <a:spAutoFit/>
            </a:bodyPr>
            <a:lstStyle/>
            <a:p>
              <a:r>
                <a:rPr lang="en-US" dirty="0"/>
                <a:t>1</a:t>
              </a:r>
            </a:p>
          </p:txBody>
        </p:sp>
      </p:grpSp>
      <p:cxnSp>
        <p:nvCxnSpPr>
          <p:cNvPr id="52" name="Straight Arrow Connector 51">
            <a:extLst>
              <a:ext uri="{FF2B5EF4-FFF2-40B4-BE49-F238E27FC236}">
                <a16:creationId xmlns:a16="http://schemas.microsoft.com/office/drawing/2014/main" id="{D6DA7DF9-A18E-D47F-1AA8-8967DFFA2DEE}"/>
              </a:ext>
            </a:extLst>
          </p:cNvPr>
          <p:cNvCxnSpPr>
            <a:cxnSpLocks/>
          </p:cNvCxnSpPr>
          <p:nvPr/>
        </p:nvCxnSpPr>
        <p:spPr>
          <a:xfrm>
            <a:off x="836804" y="1905000"/>
            <a:ext cx="1058671" cy="206692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68" name="Group 67">
            <a:extLst>
              <a:ext uri="{FF2B5EF4-FFF2-40B4-BE49-F238E27FC236}">
                <a16:creationId xmlns:a16="http://schemas.microsoft.com/office/drawing/2014/main" id="{1D418E9A-47AA-BF2C-613C-CD6CD6F94068}"/>
              </a:ext>
            </a:extLst>
          </p:cNvPr>
          <p:cNvGrpSpPr/>
          <p:nvPr/>
        </p:nvGrpSpPr>
        <p:grpSpPr>
          <a:xfrm>
            <a:off x="5066524" y="5047447"/>
            <a:ext cx="249608" cy="369332"/>
            <a:chOff x="6786268" y="5857938"/>
            <a:chExt cx="249608" cy="369332"/>
          </a:xfrm>
        </p:grpSpPr>
        <p:sp>
          <p:nvSpPr>
            <p:cNvPr id="69" name="Oval 68">
              <a:extLst>
                <a:ext uri="{FF2B5EF4-FFF2-40B4-BE49-F238E27FC236}">
                  <a16:creationId xmlns:a16="http://schemas.microsoft.com/office/drawing/2014/main" id="{E54DAEF9-1A2D-0673-09CC-A0AD931BDABA}"/>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70" name="TextBox 69">
              <a:extLst>
                <a:ext uri="{FF2B5EF4-FFF2-40B4-BE49-F238E27FC236}">
                  <a16:creationId xmlns:a16="http://schemas.microsoft.com/office/drawing/2014/main" id="{9A823CCD-3A34-39B1-6AC1-3DB7C54E2F96}"/>
                </a:ext>
              </a:extLst>
            </p:cNvPr>
            <p:cNvSpPr txBox="1">
              <a:spLocks/>
            </p:cNvSpPr>
            <p:nvPr/>
          </p:nvSpPr>
          <p:spPr>
            <a:xfrm>
              <a:off x="6786268" y="5857938"/>
              <a:ext cx="153584" cy="369332"/>
            </a:xfrm>
            <a:prstGeom prst="rect">
              <a:avLst/>
            </a:prstGeom>
            <a:noFill/>
          </p:spPr>
          <p:txBody>
            <a:bodyPr wrap="square" rtlCol="0">
              <a:spAutoFit/>
            </a:bodyPr>
            <a:lstStyle/>
            <a:p>
              <a:r>
                <a:rPr lang="en-US" dirty="0"/>
                <a:t>2</a:t>
              </a:r>
            </a:p>
          </p:txBody>
        </p:sp>
      </p:grpSp>
      <p:cxnSp>
        <p:nvCxnSpPr>
          <p:cNvPr id="71" name="Straight Arrow Connector 70">
            <a:extLst>
              <a:ext uri="{FF2B5EF4-FFF2-40B4-BE49-F238E27FC236}">
                <a16:creationId xmlns:a16="http://schemas.microsoft.com/office/drawing/2014/main" id="{F99CDF29-3F04-7C08-1247-97527AE28A51}"/>
              </a:ext>
            </a:extLst>
          </p:cNvPr>
          <p:cNvCxnSpPr>
            <a:cxnSpLocks/>
          </p:cNvCxnSpPr>
          <p:nvPr/>
        </p:nvCxnSpPr>
        <p:spPr>
          <a:xfrm flipH="1">
            <a:off x="4313928" y="5232113"/>
            <a:ext cx="738525" cy="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74" name="TextBox 73">
            <a:extLst>
              <a:ext uri="{FF2B5EF4-FFF2-40B4-BE49-F238E27FC236}">
                <a16:creationId xmlns:a16="http://schemas.microsoft.com/office/drawing/2014/main" id="{04C5229B-7691-1257-62EA-38DFCEED4F98}"/>
              </a:ext>
            </a:extLst>
          </p:cNvPr>
          <p:cNvSpPr txBox="1"/>
          <p:nvPr/>
        </p:nvSpPr>
        <p:spPr>
          <a:xfrm>
            <a:off x="5250078" y="1123500"/>
            <a:ext cx="2287101" cy="1200329"/>
          </a:xfrm>
          <a:prstGeom prst="rect">
            <a:avLst/>
          </a:prstGeom>
          <a:noFill/>
        </p:spPr>
        <p:txBody>
          <a:bodyPr wrap="square" rtlCol="0">
            <a:spAutoFit/>
          </a:bodyPr>
          <a:lstStyle/>
          <a:p>
            <a:pPr marL="342900" indent="-342900">
              <a:buAutoNum type="arabicPeriod"/>
            </a:pPr>
            <a:r>
              <a:rPr lang="en-US" dirty="0"/>
              <a:t>Thermal Radiators</a:t>
            </a:r>
          </a:p>
          <a:p>
            <a:pPr marL="342900" indent="-342900">
              <a:buAutoNum type="arabicPeriod"/>
            </a:pPr>
            <a:r>
              <a:rPr lang="en-US" dirty="0"/>
              <a:t>CEPA (FRAM)</a:t>
            </a:r>
          </a:p>
          <a:p>
            <a:pPr marL="342900" indent="-342900">
              <a:buAutoNum type="arabicPeriod"/>
            </a:pPr>
            <a:r>
              <a:rPr lang="en-US" dirty="0"/>
              <a:t>Instrument Cover</a:t>
            </a:r>
          </a:p>
          <a:p>
            <a:pPr marL="342900" indent="-342900">
              <a:buAutoNum type="arabicPeriod"/>
            </a:pPr>
            <a:r>
              <a:rPr lang="en-US" dirty="0"/>
              <a:t>Primary Structure</a:t>
            </a:r>
          </a:p>
        </p:txBody>
      </p:sp>
      <p:grpSp>
        <p:nvGrpSpPr>
          <p:cNvPr id="75" name="Group 74">
            <a:extLst>
              <a:ext uri="{FF2B5EF4-FFF2-40B4-BE49-F238E27FC236}">
                <a16:creationId xmlns:a16="http://schemas.microsoft.com/office/drawing/2014/main" id="{E458DF5A-61F4-EAED-9219-34F33BF6D435}"/>
              </a:ext>
            </a:extLst>
          </p:cNvPr>
          <p:cNvGrpSpPr/>
          <p:nvPr/>
        </p:nvGrpSpPr>
        <p:grpSpPr>
          <a:xfrm>
            <a:off x="5066524" y="2968788"/>
            <a:ext cx="249608" cy="369332"/>
            <a:chOff x="6786268" y="5857938"/>
            <a:chExt cx="249608" cy="369332"/>
          </a:xfrm>
        </p:grpSpPr>
        <p:sp>
          <p:nvSpPr>
            <p:cNvPr id="76" name="Oval 75">
              <a:extLst>
                <a:ext uri="{FF2B5EF4-FFF2-40B4-BE49-F238E27FC236}">
                  <a16:creationId xmlns:a16="http://schemas.microsoft.com/office/drawing/2014/main" id="{5B4B9A78-011A-93B4-070B-4D902D5136FB}"/>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77" name="TextBox 76">
              <a:extLst>
                <a:ext uri="{FF2B5EF4-FFF2-40B4-BE49-F238E27FC236}">
                  <a16:creationId xmlns:a16="http://schemas.microsoft.com/office/drawing/2014/main" id="{F8499C9D-EE4B-B48C-729E-8384FF89CBB5}"/>
                </a:ext>
              </a:extLst>
            </p:cNvPr>
            <p:cNvSpPr txBox="1">
              <a:spLocks/>
            </p:cNvSpPr>
            <p:nvPr/>
          </p:nvSpPr>
          <p:spPr>
            <a:xfrm>
              <a:off x="6786268" y="5857938"/>
              <a:ext cx="153584" cy="369332"/>
            </a:xfrm>
            <a:prstGeom prst="rect">
              <a:avLst/>
            </a:prstGeom>
            <a:noFill/>
          </p:spPr>
          <p:txBody>
            <a:bodyPr wrap="square" rtlCol="0">
              <a:spAutoFit/>
            </a:bodyPr>
            <a:lstStyle/>
            <a:p>
              <a:r>
                <a:rPr lang="en-US" dirty="0"/>
                <a:t>3</a:t>
              </a:r>
            </a:p>
          </p:txBody>
        </p:sp>
      </p:grpSp>
      <p:cxnSp>
        <p:nvCxnSpPr>
          <p:cNvPr id="78" name="Straight Arrow Connector 77">
            <a:extLst>
              <a:ext uri="{FF2B5EF4-FFF2-40B4-BE49-F238E27FC236}">
                <a16:creationId xmlns:a16="http://schemas.microsoft.com/office/drawing/2014/main" id="{71EED9CC-BE41-29D0-2D94-A67FD8476575}"/>
              </a:ext>
            </a:extLst>
          </p:cNvPr>
          <p:cNvCxnSpPr>
            <a:cxnSpLocks/>
          </p:cNvCxnSpPr>
          <p:nvPr/>
        </p:nvCxnSpPr>
        <p:spPr>
          <a:xfrm flipH="1">
            <a:off x="3662710" y="3153454"/>
            <a:ext cx="1419089" cy="609292"/>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79" name="Group 78">
            <a:extLst>
              <a:ext uri="{FF2B5EF4-FFF2-40B4-BE49-F238E27FC236}">
                <a16:creationId xmlns:a16="http://schemas.microsoft.com/office/drawing/2014/main" id="{C3F1EAF4-D822-070A-0EE0-9B6E21C951E2}"/>
              </a:ext>
            </a:extLst>
          </p:cNvPr>
          <p:cNvGrpSpPr/>
          <p:nvPr/>
        </p:nvGrpSpPr>
        <p:grpSpPr>
          <a:xfrm>
            <a:off x="6150895" y="3353666"/>
            <a:ext cx="249608" cy="369332"/>
            <a:chOff x="6786268" y="5857938"/>
            <a:chExt cx="249608" cy="369332"/>
          </a:xfrm>
        </p:grpSpPr>
        <p:sp>
          <p:nvSpPr>
            <p:cNvPr id="80" name="Oval 79">
              <a:extLst>
                <a:ext uri="{FF2B5EF4-FFF2-40B4-BE49-F238E27FC236}">
                  <a16:creationId xmlns:a16="http://schemas.microsoft.com/office/drawing/2014/main" id="{BE896E37-FD86-B1E7-FAB4-FB0EAFE29728}"/>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81" name="TextBox 80">
              <a:extLst>
                <a:ext uri="{FF2B5EF4-FFF2-40B4-BE49-F238E27FC236}">
                  <a16:creationId xmlns:a16="http://schemas.microsoft.com/office/drawing/2014/main" id="{1C82433A-335A-416C-8962-407B4C903192}"/>
                </a:ext>
              </a:extLst>
            </p:cNvPr>
            <p:cNvSpPr txBox="1">
              <a:spLocks/>
            </p:cNvSpPr>
            <p:nvPr/>
          </p:nvSpPr>
          <p:spPr>
            <a:xfrm>
              <a:off x="6786268" y="5857938"/>
              <a:ext cx="153584" cy="369332"/>
            </a:xfrm>
            <a:prstGeom prst="rect">
              <a:avLst/>
            </a:prstGeom>
            <a:noFill/>
          </p:spPr>
          <p:txBody>
            <a:bodyPr wrap="square" rtlCol="0">
              <a:spAutoFit/>
            </a:bodyPr>
            <a:lstStyle/>
            <a:p>
              <a:r>
                <a:rPr lang="en-US" dirty="0"/>
                <a:t>4</a:t>
              </a:r>
            </a:p>
          </p:txBody>
        </p:sp>
      </p:grpSp>
      <p:cxnSp>
        <p:nvCxnSpPr>
          <p:cNvPr id="82" name="Straight Arrow Connector 81">
            <a:extLst>
              <a:ext uri="{FF2B5EF4-FFF2-40B4-BE49-F238E27FC236}">
                <a16:creationId xmlns:a16="http://schemas.microsoft.com/office/drawing/2014/main" id="{E75FCDB9-A432-DB30-8B01-79D82DDB278E}"/>
              </a:ext>
            </a:extLst>
          </p:cNvPr>
          <p:cNvCxnSpPr>
            <a:cxnSpLocks/>
            <a:stCxn id="81" idx="1"/>
          </p:cNvCxnSpPr>
          <p:nvPr/>
        </p:nvCxnSpPr>
        <p:spPr>
          <a:xfrm flipH="1">
            <a:off x="4612043" y="3538332"/>
            <a:ext cx="1538852" cy="1906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86" name="Straight Arrow Connector 85">
            <a:extLst>
              <a:ext uri="{FF2B5EF4-FFF2-40B4-BE49-F238E27FC236}">
                <a16:creationId xmlns:a16="http://schemas.microsoft.com/office/drawing/2014/main" id="{0D6C1BCA-D169-69B6-920B-3A3D416CFC18}"/>
              </a:ext>
            </a:extLst>
          </p:cNvPr>
          <p:cNvCxnSpPr>
            <a:cxnSpLocks/>
          </p:cNvCxnSpPr>
          <p:nvPr/>
        </p:nvCxnSpPr>
        <p:spPr>
          <a:xfrm flipV="1">
            <a:off x="6414311" y="3538332"/>
            <a:ext cx="1375240" cy="9532"/>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4" name="TextBox 3">
            <a:extLst>
              <a:ext uri="{FF2B5EF4-FFF2-40B4-BE49-F238E27FC236}">
                <a16:creationId xmlns:a16="http://schemas.microsoft.com/office/drawing/2014/main" id="{2EED4BAF-D0BF-6F39-3222-CEE0C31F777C}"/>
              </a:ext>
            </a:extLst>
          </p:cNvPr>
          <p:cNvSpPr txBox="1"/>
          <p:nvPr/>
        </p:nvSpPr>
        <p:spPr>
          <a:xfrm>
            <a:off x="5256467" y="3880050"/>
            <a:ext cx="2287101" cy="1200329"/>
          </a:xfrm>
          <a:prstGeom prst="rect">
            <a:avLst/>
          </a:prstGeom>
          <a:noFill/>
        </p:spPr>
        <p:txBody>
          <a:bodyPr wrap="square" rtlCol="0">
            <a:spAutoFit/>
          </a:bodyPr>
          <a:lstStyle/>
          <a:p>
            <a:r>
              <a:rPr lang="en-US" dirty="0"/>
              <a:t>Launch Requirements</a:t>
            </a:r>
          </a:p>
          <a:p>
            <a:pPr marL="342900" indent="-342900">
              <a:buAutoNum type="arabicPeriod"/>
            </a:pPr>
            <a:r>
              <a:rPr lang="en-US" dirty="0"/>
              <a:t>Shock</a:t>
            </a:r>
          </a:p>
          <a:p>
            <a:pPr marL="342900" indent="-342900">
              <a:buAutoNum type="arabicPeriod"/>
            </a:pPr>
            <a:r>
              <a:rPr lang="en-US" dirty="0"/>
              <a:t>Vibration</a:t>
            </a:r>
          </a:p>
          <a:p>
            <a:pPr marL="342900" indent="-342900">
              <a:buAutoNum type="arabicPeriod"/>
            </a:pPr>
            <a:r>
              <a:rPr lang="en-US" dirty="0"/>
              <a:t>Acoustic</a:t>
            </a:r>
          </a:p>
        </p:txBody>
      </p:sp>
    </p:spTree>
    <p:extLst>
      <p:ext uri="{BB962C8B-B14F-4D97-AF65-F5344CB8AC3E}">
        <p14:creationId xmlns:p14="http://schemas.microsoft.com/office/powerpoint/2010/main" val="3358271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C66CF-EA8B-B4C6-023E-010EB18B0FDB}"/>
            </a:ext>
          </a:extLst>
        </p:cNvPr>
        <p:cNvGrpSpPr/>
        <p:nvPr/>
      </p:nvGrpSpPr>
      <p:grpSpPr>
        <a:xfrm>
          <a:off x="0" y="0"/>
          <a:ext cx="0" cy="0"/>
          <a:chOff x="0" y="0"/>
          <a:chExt cx="0" cy="0"/>
        </a:xfrm>
      </p:grpSpPr>
      <p:pic>
        <p:nvPicPr>
          <p:cNvPr id="5" name="Picture 4" descr="Icon&#10;&#10;Description automatically generated with medium confidence">
            <a:extLst>
              <a:ext uri="{FF2B5EF4-FFF2-40B4-BE49-F238E27FC236}">
                <a16:creationId xmlns:a16="http://schemas.microsoft.com/office/drawing/2014/main" id="{9CE225A9-F8A4-5123-D34A-28F837FFDD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7155" y="3914068"/>
            <a:ext cx="3249116" cy="2276819"/>
          </a:xfrm>
          <a:prstGeom prst="rect">
            <a:avLst/>
          </a:prstGeom>
        </p:spPr>
      </p:pic>
      <p:sp>
        <p:nvSpPr>
          <p:cNvPr id="2" name="Footer Placeholder 1">
            <a:extLst>
              <a:ext uri="{FF2B5EF4-FFF2-40B4-BE49-F238E27FC236}">
                <a16:creationId xmlns:a16="http://schemas.microsoft.com/office/drawing/2014/main" id="{646545E0-5E1D-63B1-8AF9-F1AA4FE7F214}"/>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21697669-7700-DF51-500E-804CA2DCA9CF}"/>
              </a:ext>
            </a:extLst>
          </p:cNvPr>
          <p:cNvSpPr>
            <a:spLocks noGrp="1"/>
          </p:cNvSpPr>
          <p:nvPr>
            <p:ph type="sldNum" sz="quarter" idx="12"/>
          </p:nvPr>
        </p:nvSpPr>
        <p:spPr/>
        <p:txBody>
          <a:bodyPr/>
          <a:lstStyle/>
          <a:p>
            <a:fld id="{9EBE6002-C28D-42BF-92CB-918F87749F98}" type="slidenum">
              <a:rPr lang="en-US" smtClean="0"/>
              <a:t>29</a:t>
            </a:fld>
            <a:endParaRPr lang="en-US"/>
          </a:p>
        </p:txBody>
      </p:sp>
      <p:sp>
        <p:nvSpPr>
          <p:cNvPr id="11" name="Title 1">
            <a:extLst>
              <a:ext uri="{FF2B5EF4-FFF2-40B4-BE49-F238E27FC236}">
                <a16:creationId xmlns:a16="http://schemas.microsoft.com/office/drawing/2014/main" id="{C0AAACD7-4FCB-24E8-CC47-2F81A2871799}"/>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Columbus SOX Electronics</a:t>
            </a:r>
          </a:p>
        </p:txBody>
      </p:sp>
      <p:pic>
        <p:nvPicPr>
          <p:cNvPr id="7" name="Picture 6" descr="A close up of a sign&#10;&#10;Description automatically generated">
            <a:extLst>
              <a:ext uri="{FF2B5EF4-FFF2-40B4-BE49-F238E27FC236}">
                <a16:creationId xmlns:a16="http://schemas.microsoft.com/office/drawing/2014/main" id="{B13F437C-BC36-5A8A-787C-C91EB1BBA4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4" name="Picture 3">
            <a:extLst>
              <a:ext uri="{FF2B5EF4-FFF2-40B4-BE49-F238E27FC236}">
                <a16:creationId xmlns:a16="http://schemas.microsoft.com/office/drawing/2014/main" id="{C71B9098-A35F-722B-ABEC-46B1DD32D672}"/>
              </a:ext>
            </a:extLst>
          </p:cNvPr>
          <p:cNvPicPr>
            <a:picLocks noChangeAspect="1"/>
          </p:cNvPicPr>
          <p:nvPr/>
        </p:nvPicPr>
        <p:blipFill>
          <a:blip r:embed="rId5"/>
          <a:stretch>
            <a:fillRect/>
          </a:stretch>
        </p:blipFill>
        <p:spPr>
          <a:xfrm>
            <a:off x="1175955" y="1413350"/>
            <a:ext cx="5115987" cy="4751227"/>
          </a:xfrm>
          <a:prstGeom prst="rect">
            <a:avLst/>
          </a:prstGeom>
        </p:spPr>
      </p:pic>
      <p:cxnSp>
        <p:nvCxnSpPr>
          <p:cNvPr id="6" name="Straight Arrow Connector 5">
            <a:extLst>
              <a:ext uri="{FF2B5EF4-FFF2-40B4-BE49-F238E27FC236}">
                <a16:creationId xmlns:a16="http://schemas.microsoft.com/office/drawing/2014/main" id="{E63E6695-30D3-EA7F-7E3C-EB42714678BF}"/>
              </a:ext>
            </a:extLst>
          </p:cNvPr>
          <p:cNvCxnSpPr>
            <a:cxnSpLocks/>
            <a:stCxn id="14" idx="1"/>
          </p:cNvCxnSpPr>
          <p:nvPr/>
        </p:nvCxnSpPr>
        <p:spPr>
          <a:xfrm flipH="1">
            <a:off x="4588739" y="1098706"/>
            <a:ext cx="686325" cy="95716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10" name="Group 9">
            <a:extLst>
              <a:ext uri="{FF2B5EF4-FFF2-40B4-BE49-F238E27FC236}">
                <a16:creationId xmlns:a16="http://schemas.microsoft.com/office/drawing/2014/main" id="{80783202-6E48-F952-A0E6-482B7CB60276}"/>
              </a:ext>
            </a:extLst>
          </p:cNvPr>
          <p:cNvGrpSpPr/>
          <p:nvPr/>
        </p:nvGrpSpPr>
        <p:grpSpPr>
          <a:xfrm>
            <a:off x="5275064" y="914040"/>
            <a:ext cx="249608" cy="369332"/>
            <a:chOff x="6786268" y="5857938"/>
            <a:chExt cx="249608" cy="369332"/>
          </a:xfrm>
        </p:grpSpPr>
        <p:sp>
          <p:nvSpPr>
            <p:cNvPr id="13" name="Oval 12">
              <a:extLst>
                <a:ext uri="{FF2B5EF4-FFF2-40B4-BE49-F238E27FC236}">
                  <a16:creationId xmlns:a16="http://schemas.microsoft.com/office/drawing/2014/main" id="{81EB12F5-7394-1DA3-6044-DC1633138D92}"/>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TextBox 13">
              <a:extLst>
                <a:ext uri="{FF2B5EF4-FFF2-40B4-BE49-F238E27FC236}">
                  <a16:creationId xmlns:a16="http://schemas.microsoft.com/office/drawing/2014/main" id="{D9B5C05B-5787-C5FF-13A2-D4BC93F90A10}"/>
                </a:ext>
              </a:extLst>
            </p:cNvPr>
            <p:cNvSpPr txBox="1">
              <a:spLocks/>
            </p:cNvSpPr>
            <p:nvPr/>
          </p:nvSpPr>
          <p:spPr>
            <a:xfrm>
              <a:off x="6786268" y="5857938"/>
              <a:ext cx="153584" cy="369332"/>
            </a:xfrm>
            <a:prstGeom prst="rect">
              <a:avLst/>
            </a:prstGeom>
            <a:noFill/>
          </p:spPr>
          <p:txBody>
            <a:bodyPr wrap="square" rtlCol="0">
              <a:spAutoFit/>
            </a:bodyPr>
            <a:lstStyle/>
            <a:p>
              <a:r>
                <a:rPr lang="en-US" dirty="0"/>
                <a:t>1</a:t>
              </a:r>
            </a:p>
          </p:txBody>
        </p:sp>
      </p:grpSp>
      <p:cxnSp>
        <p:nvCxnSpPr>
          <p:cNvPr id="15" name="Straight Arrow Connector 14">
            <a:extLst>
              <a:ext uri="{FF2B5EF4-FFF2-40B4-BE49-F238E27FC236}">
                <a16:creationId xmlns:a16="http://schemas.microsoft.com/office/drawing/2014/main" id="{8349B2A1-1E20-7228-8213-98E103BCFA09}"/>
              </a:ext>
            </a:extLst>
          </p:cNvPr>
          <p:cNvCxnSpPr>
            <a:cxnSpLocks/>
            <a:stCxn id="14" idx="1"/>
          </p:cNvCxnSpPr>
          <p:nvPr/>
        </p:nvCxnSpPr>
        <p:spPr>
          <a:xfrm flipH="1">
            <a:off x="4213754" y="1098706"/>
            <a:ext cx="1061310" cy="116175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16" name="Group 15">
            <a:extLst>
              <a:ext uri="{FF2B5EF4-FFF2-40B4-BE49-F238E27FC236}">
                <a16:creationId xmlns:a16="http://schemas.microsoft.com/office/drawing/2014/main" id="{314207A8-B32B-9CB8-0B30-B52EB849321D}"/>
              </a:ext>
            </a:extLst>
          </p:cNvPr>
          <p:cNvGrpSpPr/>
          <p:nvPr/>
        </p:nvGrpSpPr>
        <p:grpSpPr>
          <a:xfrm>
            <a:off x="6627614" y="2022985"/>
            <a:ext cx="249608" cy="369332"/>
            <a:chOff x="6786268" y="5857938"/>
            <a:chExt cx="249608" cy="369332"/>
          </a:xfrm>
        </p:grpSpPr>
        <p:sp>
          <p:nvSpPr>
            <p:cNvPr id="17" name="Oval 16">
              <a:extLst>
                <a:ext uri="{FF2B5EF4-FFF2-40B4-BE49-F238E27FC236}">
                  <a16:creationId xmlns:a16="http://schemas.microsoft.com/office/drawing/2014/main" id="{19618983-1A8A-5AAD-95CD-C485300ADE22}"/>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8" name="TextBox 17">
              <a:extLst>
                <a:ext uri="{FF2B5EF4-FFF2-40B4-BE49-F238E27FC236}">
                  <a16:creationId xmlns:a16="http://schemas.microsoft.com/office/drawing/2014/main" id="{4394FB35-872B-FA2D-9CD6-4CF21874A855}"/>
                </a:ext>
              </a:extLst>
            </p:cNvPr>
            <p:cNvSpPr txBox="1">
              <a:spLocks/>
            </p:cNvSpPr>
            <p:nvPr/>
          </p:nvSpPr>
          <p:spPr>
            <a:xfrm>
              <a:off x="6786268" y="5857938"/>
              <a:ext cx="153584" cy="369332"/>
            </a:xfrm>
            <a:prstGeom prst="rect">
              <a:avLst/>
            </a:prstGeom>
            <a:noFill/>
          </p:spPr>
          <p:txBody>
            <a:bodyPr wrap="square" rtlCol="0">
              <a:spAutoFit/>
            </a:bodyPr>
            <a:lstStyle/>
            <a:p>
              <a:r>
                <a:rPr lang="en-US" dirty="0"/>
                <a:t>2</a:t>
              </a:r>
            </a:p>
          </p:txBody>
        </p:sp>
      </p:grpSp>
      <p:cxnSp>
        <p:nvCxnSpPr>
          <p:cNvPr id="19" name="Straight Arrow Connector 18">
            <a:extLst>
              <a:ext uri="{FF2B5EF4-FFF2-40B4-BE49-F238E27FC236}">
                <a16:creationId xmlns:a16="http://schemas.microsoft.com/office/drawing/2014/main" id="{F28E4B35-5813-2C41-BFD7-FB94ABB9924D}"/>
              </a:ext>
            </a:extLst>
          </p:cNvPr>
          <p:cNvCxnSpPr>
            <a:cxnSpLocks/>
          </p:cNvCxnSpPr>
          <p:nvPr/>
        </p:nvCxnSpPr>
        <p:spPr>
          <a:xfrm flipH="1">
            <a:off x="5285478" y="2202583"/>
            <a:ext cx="1373534" cy="63875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269A0DCB-392E-C719-70B3-1D6F2AAEF5B3}"/>
              </a:ext>
            </a:extLst>
          </p:cNvPr>
          <p:cNvCxnSpPr>
            <a:cxnSpLocks/>
          </p:cNvCxnSpPr>
          <p:nvPr/>
        </p:nvCxnSpPr>
        <p:spPr>
          <a:xfrm flipH="1">
            <a:off x="4664939" y="2202583"/>
            <a:ext cx="1994073" cy="126497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21" name="Group 20">
            <a:extLst>
              <a:ext uri="{FF2B5EF4-FFF2-40B4-BE49-F238E27FC236}">
                <a16:creationId xmlns:a16="http://schemas.microsoft.com/office/drawing/2014/main" id="{B45FBC21-B1B5-E6C5-47E5-B69AAD5AACBA}"/>
              </a:ext>
            </a:extLst>
          </p:cNvPr>
          <p:cNvGrpSpPr/>
          <p:nvPr/>
        </p:nvGrpSpPr>
        <p:grpSpPr>
          <a:xfrm>
            <a:off x="6487515" y="2876983"/>
            <a:ext cx="249608" cy="369332"/>
            <a:chOff x="6786268" y="5857938"/>
            <a:chExt cx="249608" cy="369332"/>
          </a:xfrm>
        </p:grpSpPr>
        <p:sp>
          <p:nvSpPr>
            <p:cNvPr id="22" name="Oval 21">
              <a:extLst>
                <a:ext uri="{FF2B5EF4-FFF2-40B4-BE49-F238E27FC236}">
                  <a16:creationId xmlns:a16="http://schemas.microsoft.com/office/drawing/2014/main" id="{F362F8AC-1CAF-33C7-3C61-6D1451C2293A}"/>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3" name="TextBox 22">
              <a:extLst>
                <a:ext uri="{FF2B5EF4-FFF2-40B4-BE49-F238E27FC236}">
                  <a16:creationId xmlns:a16="http://schemas.microsoft.com/office/drawing/2014/main" id="{F93F4C01-8C07-F8BB-B49A-65652C8B6AE0}"/>
                </a:ext>
              </a:extLst>
            </p:cNvPr>
            <p:cNvSpPr txBox="1">
              <a:spLocks/>
            </p:cNvSpPr>
            <p:nvPr/>
          </p:nvSpPr>
          <p:spPr>
            <a:xfrm>
              <a:off x="6786268" y="5857938"/>
              <a:ext cx="153584" cy="369332"/>
            </a:xfrm>
            <a:prstGeom prst="rect">
              <a:avLst/>
            </a:prstGeom>
            <a:noFill/>
          </p:spPr>
          <p:txBody>
            <a:bodyPr wrap="square" rtlCol="0">
              <a:spAutoFit/>
            </a:bodyPr>
            <a:lstStyle/>
            <a:p>
              <a:r>
                <a:rPr lang="en-US" dirty="0"/>
                <a:t>3</a:t>
              </a:r>
            </a:p>
          </p:txBody>
        </p:sp>
      </p:grpSp>
      <p:cxnSp>
        <p:nvCxnSpPr>
          <p:cNvPr id="24" name="Straight Arrow Connector 23">
            <a:extLst>
              <a:ext uri="{FF2B5EF4-FFF2-40B4-BE49-F238E27FC236}">
                <a16:creationId xmlns:a16="http://schemas.microsoft.com/office/drawing/2014/main" id="{635468ED-7F06-566F-76D3-BB53CE6EFD82}"/>
              </a:ext>
            </a:extLst>
          </p:cNvPr>
          <p:cNvCxnSpPr>
            <a:cxnSpLocks/>
          </p:cNvCxnSpPr>
          <p:nvPr/>
        </p:nvCxnSpPr>
        <p:spPr>
          <a:xfrm flipH="1">
            <a:off x="5083701" y="3061649"/>
            <a:ext cx="1419089" cy="609292"/>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25" name="Group 24">
            <a:extLst>
              <a:ext uri="{FF2B5EF4-FFF2-40B4-BE49-F238E27FC236}">
                <a16:creationId xmlns:a16="http://schemas.microsoft.com/office/drawing/2014/main" id="{77F39299-8762-B498-0127-05A58E0AB61E}"/>
              </a:ext>
            </a:extLst>
          </p:cNvPr>
          <p:cNvGrpSpPr/>
          <p:nvPr/>
        </p:nvGrpSpPr>
        <p:grpSpPr>
          <a:xfrm>
            <a:off x="6301233" y="3788964"/>
            <a:ext cx="249608" cy="369332"/>
            <a:chOff x="6786268" y="5857938"/>
            <a:chExt cx="249608" cy="369332"/>
          </a:xfrm>
        </p:grpSpPr>
        <p:sp>
          <p:nvSpPr>
            <p:cNvPr id="26" name="Oval 25">
              <a:extLst>
                <a:ext uri="{FF2B5EF4-FFF2-40B4-BE49-F238E27FC236}">
                  <a16:creationId xmlns:a16="http://schemas.microsoft.com/office/drawing/2014/main" id="{31E00E6A-258C-B475-4160-41B2B5BC1E43}"/>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7" name="TextBox 26">
              <a:extLst>
                <a:ext uri="{FF2B5EF4-FFF2-40B4-BE49-F238E27FC236}">
                  <a16:creationId xmlns:a16="http://schemas.microsoft.com/office/drawing/2014/main" id="{70CE6B83-7498-4CCB-82A1-F4C490C3C3D2}"/>
                </a:ext>
              </a:extLst>
            </p:cNvPr>
            <p:cNvSpPr txBox="1">
              <a:spLocks/>
            </p:cNvSpPr>
            <p:nvPr/>
          </p:nvSpPr>
          <p:spPr>
            <a:xfrm>
              <a:off x="6786268" y="5857938"/>
              <a:ext cx="153584" cy="369332"/>
            </a:xfrm>
            <a:prstGeom prst="rect">
              <a:avLst/>
            </a:prstGeom>
            <a:noFill/>
          </p:spPr>
          <p:txBody>
            <a:bodyPr wrap="square" rtlCol="0">
              <a:spAutoFit/>
            </a:bodyPr>
            <a:lstStyle/>
            <a:p>
              <a:r>
                <a:rPr lang="en-US" dirty="0"/>
                <a:t>4</a:t>
              </a:r>
            </a:p>
          </p:txBody>
        </p:sp>
      </p:grpSp>
      <p:cxnSp>
        <p:nvCxnSpPr>
          <p:cNvPr id="28" name="Straight Arrow Connector 27">
            <a:extLst>
              <a:ext uri="{FF2B5EF4-FFF2-40B4-BE49-F238E27FC236}">
                <a16:creationId xmlns:a16="http://schemas.microsoft.com/office/drawing/2014/main" id="{705F22D4-AA4C-BFD0-4BCC-81E7099B6D88}"/>
              </a:ext>
            </a:extLst>
          </p:cNvPr>
          <p:cNvCxnSpPr>
            <a:cxnSpLocks/>
          </p:cNvCxnSpPr>
          <p:nvPr/>
        </p:nvCxnSpPr>
        <p:spPr>
          <a:xfrm flipH="1">
            <a:off x="4213754" y="3973630"/>
            <a:ext cx="2109716" cy="45762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29" name="Group 28">
            <a:extLst>
              <a:ext uri="{FF2B5EF4-FFF2-40B4-BE49-F238E27FC236}">
                <a16:creationId xmlns:a16="http://schemas.microsoft.com/office/drawing/2014/main" id="{A0A061C8-1DC9-E789-B316-70E245153693}"/>
              </a:ext>
            </a:extLst>
          </p:cNvPr>
          <p:cNvGrpSpPr/>
          <p:nvPr/>
        </p:nvGrpSpPr>
        <p:grpSpPr>
          <a:xfrm>
            <a:off x="1219442" y="2235233"/>
            <a:ext cx="249608" cy="369332"/>
            <a:chOff x="6786268" y="5857938"/>
            <a:chExt cx="249608" cy="369332"/>
          </a:xfrm>
        </p:grpSpPr>
        <p:sp>
          <p:nvSpPr>
            <p:cNvPr id="30" name="Oval 29">
              <a:extLst>
                <a:ext uri="{FF2B5EF4-FFF2-40B4-BE49-F238E27FC236}">
                  <a16:creationId xmlns:a16="http://schemas.microsoft.com/office/drawing/2014/main" id="{0B16A52B-F26F-60BA-3C11-D62483FF6A74}"/>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1" name="TextBox 30">
              <a:extLst>
                <a:ext uri="{FF2B5EF4-FFF2-40B4-BE49-F238E27FC236}">
                  <a16:creationId xmlns:a16="http://schemas.microsoft.com/office/drawing/2014/main" id="{AB505DF7-2947-647B-8563-308E1B1BE967}"/>
                </a:ext>
              </a:extLst>
            </p:cNvPr>
            <p:cNvSpPr txBox="1">
              <a:spLocks/>
            </p:cNvSpPr>
            <p:nvPr/>
          </p:nvSpPr>
          <p:spPr>
            <a:xfrm>
              <a:off x="6786268" y="5857938"/>
              <a:ext cx="153584" cy="369332"/>
            </a:xfrm>
            <a:prstGeom prst="rect">
              <a:avLst/>
            </a:prstGeom>
            <a:noFill/>
          </p:spPr>
          <p:txBody>
            <a:bodyPr wrap="square" rtlCol="0">
              <a:spAutoFit/>
            </a:bodyPr>
            <a:lstStyle/>
            <a:p>
              <a:r>
                <a:rPr lang="en-US" dirty="0"/>
                <a:t>6</a:t>
              </a:r>
            </a:p>
          </p:txBody>
        </p:sp>
      </p:grpSp>
      <p:cxnSp>
        <p:nvCxnSpPr>
          <p:cNvPr id="32" name="Straight Arrow Connector 31">
            <a:extLst>
              <a:ext uri="{FF2B5EF4-FFF2-40B4-BE49-F238E27FC236}">
                <a16:creationId xmlns:a16="http://schemas.microsoft.com/office/drawing/2014/main" id="{D4763765-343E-40B7-B85B-535CA8852F20}"/>
              </a:ext>
            </a:extLst>
          </p:cNvPr>
          <p:cNvCxnSpPr>
            <a:cxnSpLocks/>
          </p:cNvCxnSpPr>
          <p:nvPr/>
        </p:nvCxnSpPr>
        <p:spPr>
          <a:xfrm>
            <a:off x="1469050" y="2419899"/>
            <a:ext cx="2029967" cy="667071"/>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33" name="Group 32">
            <a:extLst>
              <a:ext uri="{FF2B5EF4-FFF2-40B4-BE49-F238E27FC236}">
                <a16:creationId xmlns:a16="http://schemas.microsoft.com/office/drawing/2014/main" id="{640C6A01-5163-426E-0C57-A87A7A57053C}"/>
              </a:ext>
            </a:extLst>
          </p:cNvPr>
          <p:cNvGrpSpPr/>
          <p:nvPr/>
        </p:nvGrpSpPr>
        <p:grpSpPr>
          <a:xfrm>
            <a:off x="994975" y="3370674"/>
            <a:ext cx="249608" cy="369332"/>
            <a:chOff x="6786268" y="5857938"/>
            <a:chExt cx="249608" cy="369332"/>
          </a:xfrm>
        </p:grpSpPr>
        <p:sp>
          <p:nvSpPr>
            <p:cNvPr id="34" name="Oval 33">
              <a:extLst>
                <a:ext uri="{FF2B5EF4-FFF2-40B4-BE49-F238E27FC236}">
                  <a16:creationId xmlns:a16="http://schemas.microsoft.com/office/drawing/2014/main" id="{65AF0DF9-E21B-BCC7-5C19-CCB3A0326B86}"/>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5" name="TextBox 34">
              <a:extLst>
                <a:ext uri="{FF2B5EF4-FFF2-40B4-BE49-F238E27FC236}">
                  <a16:creationId xmlns:a16="http://schemas.microsoft.com/office/drawing/2014/main" id="{F9531C4E-6AF3-582B-E6A5-DE680FAA880F}"/>
                </a:ext>
              </a:extLst>
            </p:cNvPr>
            <p:cNvSpPr txBox="1">
              <a:spLocks/>
            </p:cNvSpPr>
            <p:nvPr/>
          </p:nvSpPr>
          <p:spPr>
            <a:xfrm>
              <a:off x="6786268" y="5857938"/>
              <a:ext cx="153584" cy="369332"/>
            </a:xfrm>
            <a:prstGeom prst="rect">
              <a:avLst/>
            </a:prstGeom>
            <a:noFill/>
          </p:spPr>
          <p:txBody>
            <a:bodyPr wrap="square" rtlCol="0">
              <a:spAutoFit/>
            </a:bodyPr>
            <a:lstStyle/>
            <a:p>
              <a:r>
                <a:rPr lang="en-US" dirty="0"/>
                <a:t>5</a:t>
              </a:r>
            </a:p>
          </p:txBody>
        </p:sp>
      </p:grpSp>
      <p:cxnSp>
        <p:nvCxnSpPr>
          <p:cNvPr id="36" name="Straight Arrow Connector 35">
            <a:extLst>
              <a:ext uri="{FF2B5EF4-FFF2-40B4-BE49-F238E27FC236}">
                <a16:creationId xmlns:a16="http://schemas.microsoft.com/office/drawing/2014/main" id="{3F80383C-0668-F2EC-40CE-4075F30B2274}"/>
              </a:ext>
            </a:extLst>
          </p:cNvPr>
          <p:cNvCxnSpPr>
            <a:cxnSpLocks/>
            <a:stCxn id="34" idx="6"/>
          </p:cNvCxnSpPr>
          <p:nvPr/>
        </p:nvCxnSpPr>
        <p:spPr>
          <a:xfrm>
            <a:off x="1244583" y="3555341"/>
            <a:ext cx="2039475" cy="19080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37" name="Group 36">
            <a:extLst>
              <a:ext uri="{FF2B5EF4-FFF2-40B4-BE49-F238E27FC236}">
                <a16:creationId xmlns:a16="http://schemas.microsoft.com/office/drawing/2014/main" id="{1FC2653D-E148-9C56-4BAC-BB7C497AFB59}"/>
              </a:ext>
            </a:extLst>
          </p:cNvPr>
          <p:cNvGrpSpPr/>
          <p:nvPr/>
        </p:nvGrpSpPr>
        <p:grpSpPr>
          <a:xfrm>
            <a:off x="967432" y="3973630"/>
            <a:ext cx="249608" cy="369332"/>
            <a:chOff x="6786268" y="5857938"/>
            <a:chExt cx="249608" cy="369332"/>
          </a:xfrm>
        </p:grpSpPr>
        <p:sp>
          <p:nvSpPr>
            <p:cNvPr id="38" name="Oval 37">
              <a:extLst>
                <a:ext uri="{FF2B5EF4-FFF2-40B4-BE49-F238E27FC236}">
                  <a16:creationId xmlns:a16="http://schemas.microsoft.com/office/drawing/2014/main" id="{232E0E03-2D95-086F-3322-3C1490214E49}"/>
                </a:ext>
              </a:extLst>
            </p:cNvPr>
            <p:cNvSpPr/>
            <p:nvPr/>
          </p:nvSpPr>
          <p:spPr>
            <a:xfrm>
              <a:off x="6800076" y="5932659"/>
              <a:ext cx="235800" cy="2198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9" name="TextBox 38">
              <a:extLst>
                <a:ext uri="{FF2B5EF4-FFF2-40B4-BE49-F238E27FC236}">
                  <a16:creationId xmlns:a16="http://schemas.microsoft.com/office/drawing/2014/main" id="{58136268-B78F-8A0F-DE3C-54A953ABF22B}"/>
                </a:ext>
              </a:extLst>
            </p:cNvPr>
            <p:cNvSpPr txBox="1">
              <a:spLocks/>
            </p:cNvSpPr>
            <p:nvPr/>
          </p:nvSpPr>
          <p:spPr>
            <a:xfrm>
              <a:off x="6786268" y="5857938"/>
              <a:ext cx="153584" cy="369332"/>
            </a:xfrm>
            <a:prstGeom prst="rect">
              <a:avLst/>
            </a:prstGeom>
            <a:noFill/>
          </p:spPr>
          <p:txBody>
            <a:bodyPr wrap="square" rtlCol="0">
              <a:spAutoFit/>
            </a:bodyPr>
            <a:lstStyle/>
            <a:p>
              <a:r>
                <a:rPr lang="en-US" dirty="0"/>
                <a:t>5</a:t>
              </a:r>
            </a:p>
          </p:txBody>
        </p:sp>
      </p:grpSp>
      <p:cxnSp>
        <p:nvCxnSpPr>
          <p:cNvPr id="40" name="Straight Arrow Connector 39">
            <a:extLst>
              <a:ext uri="{FF2B5EF4-FFF2-40B4-BE49-F238E27FC236}">
                <a16:creationId xmlns:a16="http://schemas.microsoft.com/office/drawing/2014/main" id="{EEA84C7F-62CB-81C4-2683-F9E3F98E210C}"/>
              </a:ext>
            </a:extLst>
          </p:cNvPr>
          <p:cNvCxnSpPr>
            <a:cxnSpLocks/>
          </p:cNvCxnSpPr>
          <p:nvPr/>
        </p:nvCxnSpPr>
        <p:spPr>
          <a:xfrm>
            <a:off x="1217040" y="4145810"/>
            <a:ext cx="2039475" cy="19080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41" name="TextBox 40">
            <a:extLst>
              <a:ext uri="{FF2B5EF4-FFF2-40B4-BE49-F238E27FC236}">
                <a16:creationId xmlns:a16="http://schemas.microsoft.com/office/drawing/2014/main" id="{0F62C5B7-02EF-AD0B-9003-B87A6A773064}"/>
              </a:ext>
            </a:extLst>
          </p:cNvPr>
          <p:cNvSpPr txBox="1"/>
          <p:nvPr/>
        </p:nvSpPr>
        <p:spPr>
          <a:xfrm>
            <a:off x="7165030" y="1454010"/>
            <a:ext cx="4352929" cy="2031325"/>
          </a:xfrm>
          <a:prstGeom prst="rect">
            <a:avLst/>
          </a:prstGeom>
          <a:noFill/>
        </p:spPr>
        <p:txBody>
          <a:bodyPr wrap="square" rtlCol="0">
            <a:spAutoFit/>
          </a:bodyPr>
          <a:lstStyle/>
          <a:p>
            <a:pPr marL="342900" indent="-342900">
              <a:buAutoNum type="arabicPeriod"/>
            </a:pPr>
            <a:r>
              <a:rPr lang="en-US" dirty="0"/>
              <a:t>FOV Camera &amp; DAQ</a:t>
            </a:r>
          </a:p>
          <a:p>
            <a:pPr marL="342900" indent="-342900">
              <a:buAutoNum type="arabicPeriod"/>
            </a:pPr>
            <a:r>
              <a:rPr lang="en-US" dirty="0"/>
              <a:t>SSD Front End Electronics</a:t>
            </a:r>
          </a:p>
          <a:p>
            <a:pPr marL="342900" indent="-342900">
              <a:buAutoNum type="arabicPeriod"/>
            </a:pPr>
            <a:r>
              <a:rPr lang="en-US" dirty="0"/>
              <a:t>PDM Electronics</a:t>
            </a:r>
          </a:p>
          <a:p>
            <a:pPr marL="342900" indent="-342900">
              <a:buAutoNum type="arabicPeriod"/>
            </a:pPr>
            <a:r>
              <a:rPr lang="en-US" dirty="0"/>
              <a:t>Back End Electronics/Power Distribution</a:t>
            </a:r>
          </a:p>
          <a:p>
            <a:pPr marL="342900" indent="-342900">
              <a:buAutoNum type="arabicPeriod"/>
            </a:pPr>
            <a:r>
              <a:rPr lang="en-US" dirty="0"/>
              <a:t>Power Unit</a:t>
            </a:r>
          </a:p>
          <a:p>
            <a:pPr marL="342900" indent="-342900">
              <a:buAutoNum type="arabicPeriod"/>
            </a:pPr>
            <a:r>
              <a:rPr lang="en-US" dirty="0"/>
              <a:t>DAQ</a:t>
            </a:r>
          </a:p>
          <a:p>
            <a:pPr marL="342900" indent="-342900">
              <a:buAutoNum type="arabicPeriod"/>
            </a:pPr>
            <a:endParaRPr lang="en-US" dirty="0"/>
          </a:p>
        </p:txBody>
      </p:sp>
      <p:sp>
        <p:nvSpPr>
          <p:cNvPr id="8" name="TextBox 7">
            <a:extLst>
              <a:ext uri="{FF2B5EF4-FFF2-40B4-BE49-F238E27FC236}">
                <a16:creationId xmlns:a16="http://schemas.microsoft.com/office/drawing/2014/main" id="{05FB2DBB-4ED2-CE00-79A4-B072F5AC93AA}"/>
              </a:ext>
            </a:extLst>
          </p:cNvPr>
          <p:cNvSpPr txBox="1"/>
          <p:nvPr/>
        </p:nvSpPr>
        <p:spPr>
          <a:xfrm>
            <a:off x="7072310" y="3892118"/>
            <a:ext cx="3111717" cy="707886"/>
          </a:xfrm>
          <a:prstGeom prst="rect">
            <a:avLst/>
          </a:prstGeom>
          <a:noFill/>
        </p:spPr>
        <p:txBody>
          <a:bodyPr wrap="square" rtlCol="0">
            <a:spAutoFit/>
          </a:bodyPr>
          <a:lstStyle/>
          <a:p>
            <a:r>
              <a:rPr lang="en-US" sz="2000" b="1" dirty="0">
                <a:solidFill>
                  <a:srgbClr val="0432FF"/>
                </a:solidFill>
              </a:rPr>
              <a:t>TIGERISS mounted at Columbus-SOX</a:t>
            </a:r>
          </a:p>
        </p:txBody>
      </p:sp>
    </p:spTree>
    <p:extLst>
      <p:ext uri="{BB962C8B-B14F-4D97-AF65-F5344CB8AC3E}">
        <p14:creationId xmlns:p14="http://schemas.microsoft.com/office/powerpoint/2010/main" val="1298912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78B06-A0AD-5276-51FC-864D54FF10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2CC13C-7D3E-FE78-F7C9-B42F2230EE18}"/>
              </a:ext>
            </a:extLst>
          </p:cNvPr>
          <p:cNvSpPr>
            <a:spLocks noGrp="1"/>
          </p:cNvSpPr>
          <p:nvPr>
            <p:ph type="ctrTitle" idx="4294967295"/>
          </p:nvPr>
        </p:nvSpPr>
        <p:spPr>
          <a:xfrm>
            <a:off x="914401" y="0"/>
            <a:ext cx="10369296" cy="905256"/>
          </a:xfrm>
        </p:spPr>
        <p:txBody>
          <a:bodyPr>
            <a:normAutofit/>
          </a:bodyPr>
          <a:lstStyle/>
          <a:p>
            <a:pPr algn="ctr"/>
            <a:r>
              <a:rPr lang="en-US" dirty="0"/>
              <a:t>TIGERISS Collaboration</a:t>
            </a:r>
            <a:endParaRPr lang="en-US" sz="5400" dirty="0"/>
          </a:p>
        </p:txBody>
      </p:sp>
      <p:sp>
        <p:nvSpPr>
          <p:cNvPr id="6" name="TextBox 5">
            <a:extLst>
              <a:ext uri="{FF2B5EF4-FFF2-40B4-BE49-F238E27FC236}">
                <a16:creationId xmlns:a16="http://schemas.microsoft.com/office/drawing/2014/main" id="{B70A6702-BDFC-12D1-BCC8-96D618270F2C}"/>
              </a:ext>
            </a:extLst>
          </p:cNvPr>
          <p:cNvSpPr txBox="1"/>
          <p:nvPr/>
        </p:nvSpPr>
        <p:spPr>
          <a:xfrm>
            <a:off x="177800" y="786001"/>
            <a:ext cx="11836400" cy="523220"/>
          </a:xfrm>
          <a:prstGeom prst="rect">
            <a:avLst/>
          </a:prstGeom>
          <a:noFill/>
        </p:spPr>
        <p:txBody>
          <a:bodyPr wrap="square" rtlCol="0">
            <a:spAutoFit/>
          </a:bodyPr>
          <a:lstStyle/>
          <a:p>
            <a:pPr algn="ctr"/>
            <a:r>
              <a:rPr lang="en-US" sz="2800" dirty="0">
                <a:cs typeface="Arial" panose="020B0604020202020204" pitchFamily="34" charset="0"/>
              </a:rPr>
              <a:t>Trans-Iron Galactic Element Recorder for the International Space Station</a:t>
            </a:r>
          </a:p>
        </p:txBody>
      </p:sp>
      <p:sp>
        <p:nvSpPr>
          <p:cNvPr id="3" name="TextBox 2">
            <a:extLst>
              <a:ext uri="{FF2B5EF4-FFF2-40B4-BE49-F238E27FC236}">
                <a16:creationId xmlns:a16="http://schemas.microsoft.com/office/drawing/2014/main" id="{54E2F0FA-6D68-7E82-17BB-C842D8572252}"/>
              </a:ext>
            </a:extLst>
          </p:cNvPr>
          <p:cNvSpPr txBox="1"/>
          <p:nvPr/>
        </p:nvSpPr>
        <p:spPr>
          <a:xfrm>
            <a:off x="177800" y="1347490"/>
            <a:ext cx="11913870" cy="5355312"/>
          </a:xfrm>
          <a:prstGeom prst="rect">
            <a:avLst/>
          </a:prstGeom>
          <a:noFill/>
        </p:spPr>
        <p:txBody>
          <a:bodyPr wrap="square" rtlCol="0">
            <a:spAutoFit/>
          </a:bodyPr>
          <a:lstStyle/>
          <a:p>
            <a:pPr rtl="0"/>
            <a:r>
              <a:rPr lang="en-US" sz="1800" b="0" i="0" u="none" strike="noStrike" dirty="0">
                <a:solidFill>
                  <a:srgbClr val="000000"/>
                </a:solidFill>
                <a:effectLst/>
                <a:latin typeface="Arial" panose="020B0604020202020204" pitchFamily="34" charset="0"/>
              </a:rPr>
              <a:t>H. Allen,</a:t>
            </a:r>
            <a:r>
              <a:rPr lang="en-US" sz="1800" b="0" i="0" u="none" strike="noStrike" baseline="30000" dirty="0">
                <a:solidFill>
                  <a:srgbClr val="000000"/>
                </a:solidFill>
                <a:effectLst/>
                <a:latin typeface="Arial" panose="020B0604020202020204" pitchFamily="34" charset="0"/>
              </a:rPr>
              <a:t>1</a:t>
            </a:r>
            <a:r>
              <a:rPr lang="en-US" sz="1800" b="0" i="0" u="none" strike="noStrike" dirty="0">
                <a:solidFill>
                  <a:srgbClr val="000000"/>
                </a:solidFill>
                <a:effectLst/>
                <a:latin typeface="Arial" panose="020B0604020202020204" pitchFamily="34" charset="0"/>
              </a:rPr>
              <a:t>   R. F. Borda,</a:t>
            </a:r>
            <a:r>
              <a:rPr lang="en-US" sz="1800" b="0" i="0" u="none" strike="noStrike" baseline="30000" dirty="0">
                <a:solidFill>
                  <a:srgbClr val="000000"/>
                </a:solidFill>
                <a:effectLst/>
                <a:latin typeface="Arial" panose="020B0604020202020204" pitchFamily="34" charset="0"/>
              </a:rPr>
              <a:t>2 </a:t>
            </a:r>
            <a:r>
              <a:rPr lang="en-US" sz="1800" b="0" i="0" u="none" strike="noStrike" dirty="0">
                <a:solidFill>
                  <a:srgbClr val="000000"/>
                </a:solidFill>
                <a:effectLst/>
                <a:latin typeface="Arial" panose="020B0604020202020204" pitchFamily="34" charset="0"/>
              </a:rPr>
              <a:t>  R. G. Bose,</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  D. L. Braun,</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J. Calderon,</a:t>
            </a:r>
            <a:r>
              <a:rPr lang="en-US" sz="1800" b="0" i="0" u="none" strike="noStrike" baseline="30000" dirty="0">
                <a:solidFill>
                  <a:srgbClr val="000000"/>
                </a:solidFill>
                <a:effectLst/>
                <a:latin typeface="Arial" panose="020B0604020202020204" pitchFamily="34" charset="0"/>
              </a:rPr>
              <a:t>4   </a:t>
            </a:r>
            <a:r>
              <a:rPr lang="en-US" sz="1800" b="0" i="0" u="none" strike="noStrike" dirty="0">
                <a:solidFill>
                  <a:srgbClr val="000000"/>
                </a:solidFill>
                <a:effectLst/>
                <a:latin typeface="Arial" panose="020B0604020202020204" pitchFamily="34" charset="0"/>
              </a:rPr>
              <a:t>Z. Campbell,</a:t>
            </a:r>
            <a:r>
              <a:rPr lang="en-US" sz="1800" b="0" i="0" u="none" strike="noStrike" baseline="30000" dirty="0">
                <a:solidFill>
                  <a:srgbClr val="000000"/>
                </a:solidFill>
                <a:effectLst/>
                <a:latin typeface="Arial" panose="020B0604020202020204" pitchFamily="34" charset="0"/>
              </a:rPr>
              <a:t>5  </a:t>
            </a:r>
            <a:r>
              <a:rPr lang="en-US" sz="1800" b="0" i="0" u="none" strike="noStrike" dirty="0">
                <a:solidFill>
                  <a:srgbClr val="000000"/>
                </a:solidFill>
                <a:effectLst/>
                <a:latin typeface="Arial" panose="020B0604020202020204" pitchFamily="34" charset="0"/>
              </a:rPr>
              <a:t> N. W. Cannady,</a:t>
            </a:r>
            <a:r>
              <a:rPr lang="en-US" sz="1800" b="0" i="0" u="none" strike="noStrike" baseline="30000" dirty="0">
                <a:solidFill>
                  <a:srgbClr val="000000"/>
                </a:solidFill>
                <a:effectLst/>
                <a:latin typeface="Arial" panose="020B0604020202020204" pitchFamily="34" charset="0"/>
              </a:rPr>
              <a:t>6  </a:t>
            </a:r>
            <a:r>
              <a:rPr lang="en-US" sz="1800" b="0" i="0" u="none" strike="noStrike" dirty="0">
                <a:solidFill>
                  <a:srgbClr val="000000"/>
                </a:solidFill>
                <a:effectLst/>
                <a:latin typeface="Arial" panose="020B0604020202020204" pitchFamily="34" charset="0"/>
              </a:rPr>
              <a:t> R. M. Caputo,</a:t>
            </a:r>
            <a:r>
              <a:rPr lang="en-US" sz="1800" b="0" i="0" u="none" strike="noStrike" baseline="30000" dirty="0">
                <a:solidFill>
                  <a:srgbClr val="000000"/>
                </a:solidFill>
                <a:effectLst/>
                <a:latin typeface="Arial" panose="020B0604020202020204" pitchFamily="34" charset="0"/>
              </a:rPr>
              <a:t>6   </a:t>
            </a:r>
            <a:r>
              <a:rPr lang="en-US" sz="1800" b="0" i="0" u="none" strike="noStrike" dirty="0">
                <a:solidFill>
                  <a:srgbClr val="000000"/>
                </a:solidFill>
                <a:effectLst/>
                <a:latin typeface="Arial" panose="020B0604020202020204" pitchFamily="34" charset="0"/>
              </a:rPr>
              <a:t>M. Clark,</a:t>
            </a:r>
            <a:r>
              <a:rPr lang="en-US" sz="1800" b="0" i="0" u="none" strike="noStrike" baseline="30000" dirty="0">
                <a:solidFill>
                  <a:srgbClr val="000000"/>
                </a:solidFill>
                <a:effectLst/>
                <a:latin typeface="Arial" panose="020B0604020202020204" pitchFamily="34" charset="0"/>
              </a:rPr>
              <a:t>7  </a:t>
            </a:r>
            <a:r>
              <a:rPr lang="en-US" sz="1800" b="0" i="0" u="none" strike="noStrike" dirty="0">
                <a:solidFill>
                  <a:srgbClr val="000000"/>
                </a:solidFill>
                <a:effectLst/>
                <a:latin typeface="Arial" panose="020B0604020202020204" pitchFamily="34" charset="0"/>
              </a:rPr>
              <a:t> J. Coldsmith,</a:t>
            </a:r>
            <a:r>
              <a:rPr lang="en-US" sz="1800" b="0" i="0" u="none" strike="noStrike" baseline="30000" dirty="0">
                <a:solidFill>
                  <a:srgbClr val="000000"/>
                </a:solidFill>
                <a:effectLst/>
                <a:latin typeface="Arial" panose="020B0604020202020204" pitchFamily="34" charset="0"/>
              </a:rPr>
              <a:t>8</a:t>
            </a:r>
            <a:r>
              <a:rPr lang="en-US" sz="1800" b="0" i="0" u="none" strike="noStrike" dirty="0">
                <a:solidFill>
                  <a:srgbClr val="000000"/>
                </a:solidFill>
                <a:effectLst/>
                <a:latin typeface="Arial" panose="020B0604020202020204" pitchFamily="34" charset="0"/>
              </a:rPr>
              <a:t>   S. Coutu,</a:t>
            </a:r>
            <a:r>
              <a:rPr lang="en-US" sz="1800" b="0" i="0" u="none" strike="noStrike" baseline="30000" dirty="0">
                <a:solidFill>
                  <a:srgbClr val="000000"/>
                </a:solidFill>
                <a:effectLst/>
                <a:latin typeface="Arial" panose="020B0604020202020204" pitchFamily="34" charset="0"/>
              </a:rPr>
              <a:t>1  </a:t>
            </a:r>
            <a:r>
              <a:rPr lang="en-US" sz="1800" b="0" i="0" u="none" strike="noStrike" dirty="0">
                <a:solidFill>
                  <a:srgbClr val="000000"/>
                </a:solidFill>
                <a:effectLst/>
                <a:latin typeface="Arial" panose="020B0604020202020204" pitchFamily="34" charset="0"/>
              </a:rPr>
              <a:t> G. A. de Nolfo,</a:t>
            </a:r>
            <a:r>
              <a:rPr lang="en-US" sz="1800" b="0" i="0" u="none" strike="noStrike" baseline="30000" dirty="0">
                <a:solidFill>
                  <a:srgbClr val="000000"/>
                </a:solidFill>
                <a:effectLst/>
                <a:latin typeface="Arial" panose="020B0604020202020204" pitchFamily="34" charset="0"/>
              </a:rPr>
              <a:t>9   </a:t>
            </a:r>
            <a:r>
              <a:rPr lang="en-US" sz="1800" b="0" i="0" u="none" strike="noStrike" dirty="0">
                <a:solidFill>
                  <a:srgbClr val="000000"/>
                </a:solidFill>
                <a:effectLst/>
                <a:latin typeface="Arial" panose="020B0604020202020204" pitchFamily="34" charset="0"/>
              </a:rPr>
              <a:t>T. Forstmeier,</a:t>
            </a:r>
            <a:r>
              <a:rPr lang="en-US" sz="1800" b="0" i="0" u="none" strike="noStrike" baseline="30000" dirty="0">
                <a:solidFill>
                  <a:srgbClr val="000000"/>
                </a:solidFill>
                <a:effectLst/>
                <a:latin typeface="Arial" panose="020B0604020202020204" pitchFamily="34" charset="0"/>
              </a:rPr>
              <a:t>1 </a:t>
            </a:r>
            <a:r>
              <a:rPr lang="en-US" sz="1800" b="0" i="0" u="none" strike="noStrike" dirty="0">
                <a:solidFill>
                  <a:srgbClr val="000000"/>
                </a:solidFill>
                <a:effectLst/>
                <a:latin typeface="Arial" panose="020B0604020202020204" pitchFamily="34" charset="0"/>
              </a:rPr>
              <a:t>  M. Fratta,</a:t>
            </a:r>
            <a:r>
              <a:rPr lang="en-US" sz="1800" b="0" i="0" u="none" strike="noStrike" baseline="30000" dirty="0">
                <a:solidFill>
                  <a:srgbClr val="000000"/>
                </a:solidFill>
                <a:effectLst/>
                <a:latin typeface="Arial" panose="020B0604020202020204" pitchFamily="34" charset="0"/>
              </a:rPr>
              <a:t>5   </a:t>
            </a:r>
            <a:r>
              <a:rPr lang="en-US" sz="1800" b="0" i="0" u="none" strike="noStrike" dirty="0">
                <a:solidFill>
                  <a:srgbClr val="000000"/>
                </a:solidFill>
                <a:effectLst/>
                <a:latin typeface="Arial" panose="020B0604020202020204" pitchFamily="34" charset="0"/>
              </a:rPr>
              <a:t>P. Ghosh,</a:t>
            </a:r>
            <a:r>
              <a:rPr lang="en-US" baseline="30000" dirty="0">
                <a:solidFill>
                  <a:srgbClr val="000000"/>
                </a:solidFill>
                <a:latin typeface="Arial" panose="020B0604020202020204" pitchFamily="34" charset="0"/>
              </a:rPr>
              <a:t>2</a:t>
            </a:r>
            <a:r>
              <a:rPr lang="en-US" sz="1800" b="0" i="0" u="none" strike="noStrike" baseline="30000" dirty="0">
                <a:solidFill>
                  <a:srgbClr val="000000"/>
                </a:solidFill>
                <a:effectLst/>
                <a:latin typeface="Arial" panose="020B0604020202020204" pitchFamily="34" charset="0"/>
              </a:rPr>
              <a:t>, 6, 10   </a:t>
            </a:r>
            <a:r>
              <a:rPr lang="en-US" sz="1800" b="0" i="0" u="none" strike="noStrike" dirty="0">
                <a:solidFill>
                  <a:srgbClr val="000000"/>
                </a:solidFill>
                <a:effectLst/>
                <a:latin typeface="Arial" panose="020B0604020202020204" pitchFamily="34" charset="0"/>
              </a:rPr>
              <a:t>S. Graham,</a:t>
            </a:r>
            <a:r>
              <a:rPr lang="en-US" sz="1800" b="0" i="0" u="none" strike="noStrike" baseline="30000" dirty="0">
                <a:solidFill>
                  <a:srgbClr val="000000"/>
                </a:solidFill>
                <a:effectLst/>
                <a:latin typeface="Arial" panose="020B0604020202020204" pitchFamily="34" charset="0"/>
              </a:rPr>
              <a:t>8  </a:t>
            </a:r>
            <a:r>
              <a:rPr lang="en-US" sz="1800" b="0" i="0" u="none" strike="noStrike" dirty="0">
                <a:solidFill>
                  <a:srgbClr val="000000"/>
                </a:solidFill>
                <a:effectLst/>
                <a:latin typeface="Arial" panose="020B0604020202020204" pitchFamily="34" charset="0"/>
              </a:rPr>
              <a:t> S. Jones,</a:t>
            </a:r>
            <a:r>
              <a:rPr lang="en-US" sz="1800" b="0" i="0" u="none" strike="noStrike" baseline="30000" dirty="0">
                <a:solidFill>
                  <a:srgbClr val="000000"/>
                </a:solidFill>
                <a:effectLst/>
                <a:latin typeface="Arial" panose="020B0604020202020204" pitchFamily="34" charset="0"/>
              </a:rPr>
              <a:t>4  </a:t>
            </a:r>
            <a:r>
              <a:rPr lang="en-US" sz="1800" b="0" i="0" u="none" strike="noStrike" dirty="0">
                <a:solidFill>
                  <a:srgbClr val="000000"/>
                </a:solidFill>
                <a:effectLst/>
                <a:latin typeface="Arial" panose="020B0604020202020204" pitchFamily="34" charset="0"/>
              </a:rPr>
              <a:t> J. F. Krizmanic,</a:t>
            </a:r>
            <a:r>
              <a:rPr lang="en-US" sz="1800" b="0" i="0" u="none" strike="noStrike" baseline="30000" dirty="0">
                <a:solidFill>
                  <a:srgbClr val="000000"/>
                </a:solidFill>
                <a:effectLst/>
                <a:latin typeface="Arial" panose="020B0604020202020204" pitchFamily="34" charset="0"/>
              </a:rPr>
              <a:t>6</a:t>
            </a:r>
            <a:r>
              <a:rPr lang="en-US" sz="1800" b="0" i="0" u="none" strike="noStrike" dirty="0">
                <a:solidFill>
                  <a:srgbClr val="000000"/>
                </a:solidFill>
                <a:effectLst/>
                <a:latin typeface="Arial" panose="020B0604020202020204" pitchFamily="34" charset="0"/>
              </a:rPr>
              <a:t>   W. Labrador,</a:t>
            </a:r>
            <a:r>
              <a:rPr lang="en-US" sz="1800" b="0" i="0" u="none" strike="noStrike" baseline="30000" dirty="0">
                <a:solidFill>
                  <a:srgbClr val="000000"/>
                </a:solidFill>
                <a:effectLst/>
                <a:latin typeface="Arial" panose="020B0604020202020204" pitchFamily="34" charset="0"/>
              </a:rPr>
              <a:t>3</a:t>
            </a:r>
            <a:r>
              <a:rPr lang="en-US" sz="1800" b="0" i="0" u="none" strike="noStrike" dirty="0">
                <a:solidFill>
                  <a:srgbClr val="000000"/>
                </a:solidFill>
                <a:effectLst/>
                <a:latin typeface="Arial" panose="020B0604020202020204" pitchFamily="34" charset="0"/>
              </a:rPr>
              <a:t>   L. Lisalda,</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J. V. Martins,</a:t>
            </a:r>
            <a:r>
              <a:rPr lang="en-US" sz="1800" b="0" i="0" u="none" strike="noStrike" baseline="30000" dirty="0">
                <a:solidFill>
                  <a:srgbClr val="000000"/>
                </a:solidFill>
                <a:effectLst/>
                <a:latin typeface="Arial" panose="020B0604020202020204" pitchFamily="34" charset="0"/>
              </a:rPr>
              <a:t>2</a:t>
            </a:r>
            <a:r>
              <a:rPr lang="en-US" sz="1800" b="0" i="0" u="none" strike="noStrike" dirty="0">
                <a:solidFill>
                  <a:srgbClr val="000000"/>
                </a:solidFill>
                <a:effectLst/>
                <a:latin typeface="Arial" panose="020B0604020202020204" pitchFamily="34" charset="0"/>
              </a:rPr>
              <a:t>   M. P. McPherson,</a:t>
            </a:r>
            <a:r>
              <a:rPr lang="en-US" sz="1800" b="0" i="0" u="none" strike="noStrike" baseline="30000" dirty="0">
                <a:solidFill>
                  <a:srgbClr val="000000"/>
                </a:solidFill>
                <a:effectLst/>
                <a:latin typeface="Arial" panose="020B0604020202020204" pitchFamily="34" charset="0"/>
              </a:rPr>
              <a:t>7</a:t>
            </a:r>
            <a:r>
              <a:rPr lang="en-US" sz="1800" b="0" i="0" u="none" strike="noStrike" dirty="0">
                <a:solidFill>
                  <a:srgbClr val="000000"/>
                </a:solidFill>
                <a:effectLst/>
                <a:latin typeface="Arial" panose="020B0604020202020204" pitchFamily="34" charset="0"/>
              </a:rPr>
              <a:t>   J. G. Mitchell,</a:t>
            </a:r>
            <a:r>
              <a:rPr lang="en-US" sz="1800" b="0" i="0" u="none" strike="noStrike" baseline="30000" dirty="0">
                <a:solidFill>
                  <a:srgbClr val="000000"/>
                </a:solidFill>
                <a:effectLst/>
                <a:latin typeface="Arial" panose="020B0604020202020204" pitchFamily="34" charset="0"/>
              </a:rPr>
              <a:t>9</a:t>
            </a:r>
            <a:r>
              <a:rPr lang="en-US" sz="1800" b="0" i="0" u="none" strike="noStrike" dirty="0">
                <a:solidFill>
                  <a:srgbClr val="000000"/>
                </a:solidFill>
                <a:effectLst/>
                <a:latin typeface="Arial" panose="020B0604020202020204" pitchFamily="34" charset="0"/>
              </a:rPr>
              <a:t>   J. W. Mitchell,</a:t>
            </a:r>
            <a:r>
              <a:rPr lang="en-US" sz="1800" b="0" i="0" u="none" strike="noStrike" baseline="30000" dirty="0">
                <a:solidFill>
                  <a:srgbClr val="000000"/>
                </a:solidFill>
                <a:effectLst/>
                <a:latin typeface="Arial" panose="020B0604020202020204" pitchFamily="34" charset="0"/>
              </a:rPr>
              <a:t>6</a:t>
            </a:r>
            <a:r>
              <a:rPr lang="en-US" sz="1800" b="0" i="0" u="none" strike="noStrike" dirty="0">
                <a:solidFill>
                  <a:srgbClr val="000000"/>
                </a:solidFill>
                <a:effectLst/>
                <a:latin typeface="Arial" panose="020B0604020202020204" pitchFamily="34" charset="0"/>
              </a:rPr>
              <a:t>   S. I. Mognet,</a:t>
            </a:r>
            <a:r>
              <a:rPr lang="en-US" sz="1800" b="0" i="0" u="none" strike="noStrike" baseline="30000" dirty="0">
                <a:solidFill>
                  <a:srgbClr val="000000"/>
                </a:solidFill>
                <a:effectLst/>
                <a:latin typeface="Arial" panose="020B0604020202020204" pitchFamily="34" charset="0"/>
              </a:rPr>
              <a:t>1</a:t>
            </a:r>
            <a:r>
              <a:rPr lang="en-US" sz="1800" b="0" i="0" u="none" strike="noStrike" dirty="0">
                <a:solidFill>
                  <a:srgbClr val="000000"/>
                </a:solidFill>
                <a:effectLst/>
                <a:latin typeface="Arial" panose="020B0604020202020204" pitchFamily="34" charset="0"/>
              </a:rPr>
              <a:t>   A. Moiseev,</a:t>
            </a:r>
            <a:r>
              <a:rPr lang="en-US" sz="1800" b="0" i="0" u="none" strike="noStrike" baseline="30000" dirty="0">
                <a:solidFill>
                  <a:srgbClr val="000000"/>
                </a:solidFill>
                <a:effectLst/>
                <a:latin typeface="Arial" panose="020B0604020202020204" pitchFamily="34" charset="0"/>
              </a:rPr>
              <a:t>11, 6, 10 </a:t>
            </a:r>
            <a:r>
              <a:rPr lang="en-US" sz="1800" b="0" i="0" u="none" strike="noStrike" dirty="0">
                <a:solidFill>
                  <a:srgbClr val="000000"/>
                </a:solidFill>
                <a:effectLst/>
                <a:latin typeface="Arial" panose="020B0604020202020204" pitchFamily="34" charset="0"/>
              </a:rPr>
              <a:t>  T. L. Ng,</a:t>
            </a:r>
            <a:r>
              <a:rPr lang="en-US" sz="1800" b="0" i="0" u="none" strike="noStrike" baseline="30000" dirty="0">
                <a:solidFill>
                  <a:srgbClr val="000000"/>
                </a:solidFill>
                <a:effectLst/>
                <a:latin typeface="Arial" panose="020B0604020202020204" pitchFamily="34" charset="0"/>
              </a:rPr>
              <a:t>5</a:t>
            </a:r>
            <a:r>
              <a:rPr lang="en-US" sz="1800" b="0" i="0" u="none" strike="noStrike" dirty="0">
                <a:solidFill>
                  <a:srgbClr val="000000"/>
                </a:solidFill>
                <a:effectLst/>
                <a:latin typeface="Arial" panose="020B0604020202020204" pitchFamily="34" charset="0"/>
              </a:rPr>
              <a:t>   S. Nutter,</a:t>
            </a:r>
            <a:r>
              <a:rPr lang="en-US" sz="1800" b="0" i="0" u="none" strike="noStrike" baseline="30000" dirty="0">
                <a:solidFill>
                  <a:srgbClr val="000000"/>
                </a:solidFill>
                <a:effectLst/>
                <a:latin typeface="Arial" panose="020B0604020202020204" pitchFamily="34" charset="0"/>
              </a:rPr>
              <a:t>4</a:t>
            </a:r>
            <a:r>
              <a:rPr lang="en-US" sz="1800" b="0" i="0" u="none" strike="noStrike" dirty="0">
                <a:solidFill>
                  <a:srgbClr val="000000"/>
                </a:solidFill>
                <a:effectLst/>
                <a:latin typeface="Arial" panose="020B0604020202020204" pitchFamily="34" charset="0"/>
              </a:rPr>
              <a:t>   N. Osborn,</a:t>
            </a:r>
            <a:r>
              <a:rPr lang="en-US" sz="1800" b="0" i="0" u="none" strike="noStrike" baseline="30000" dirty="0">
                <a:solidFill>
                  <a:srgbClr val="000000"/>
                </a:solidFill>
                <a:effectLst/>
                <a:latin typeface="Arial" panose="020B0604020202020204" pitchFamily="34" charset="0"/>
              </a:rPr>
              <a:t>3</a:t>
            </a:r>
            <a:r>
              <a:rPr lang="en-US" sz="1800" b="0" i="0" u="none" strike="noStrike" dirty="0">
                <a:solidFill>
                  <a:srgbClr val="000000"/>
                </a:solidFill>
                <a:effectLst/>
                <a:latin typeface="Arial" panose="020B0604020202020204" pitchFamily="34" charset="0"/>
              </a:rPr>
              <a:t>   M. Pant,</a:t>
            </a:r>
            <a:r>
              <a:rPr lang="en-US" sz="1800" b="0" i="0" u="none" strike="noStrike" baseline="30000" dirty="0">
                <a:solidFill>
                  <a:srgbClr val="000000"/>
                </a:solidFill>
                <a:effectLst/>
                <a:latin typeface="Arial" panose="020B0604020202020204" pitchFamily="34" charset="0"/>
              </a:rPr>
              <a:t>4 </a:t>
            </a:r>
            <a:r>
              <a:rPr lang="en-US" sz="1800" b="0" i="0" u="none" strike="noStrike" dirty="0">
                <a:solidFill>
                  <a:srgbClr val="000000"/>
                </a:solidFill>
                <a:effectLst/>
                <a:latin typeface="Arial" panose="020B0604020202020204" pitchFamily="34" charset="0"/>
              </a:rPr>
              <a:t>  I. M. Pastrana,</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  D. Radomski,</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  B. F. Rauch,</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  H. Salmani,</a:t>
            </a:r>
            <a:r>
              <a:rPr lang="en-US" sz="1800" b="0" i="0" u="none" strike="noStrike" baseline="30000" dirty="0">
                <a:solidFill>
                  <a:srgbClr val="000000"/>
                </a:solidFill>
                <a:effectLst/>
                <a:latin typeface="Arial" panose="020B0604020202020204" pitchFamily="34" charset="0"/>
              </a:rPr>
              <a:t>7 </a:t>
            </a:r>
            <a:r>
              <a:rPr lang="en-US" sz="1800" b="0" i="0" u="none" strike="noStrike" dirty="0">
                <a:solidFill>
                  <a:srgbClr val="000000"/>
                </a:solidFill>
                <a:effectLst/>
                <a:latin typeface="Arial" panose="020B0604020202020204" pitchFamily="34" charset="0"/>
              </a:rPr>
              <a:t>  M. Sasaki,</a:t>
            </a:r>
            <a:r>
              <a:rPr lang="en-US" sz="1800" b="0" i="0" u="none" strike="noStrike" baseline="30000" dirty="0">
                <a:solidFill>
                  <a:srgbClr val="000000"/>
                </a:solidFill>
                <a:effectLst/>
                <a:latin typeface="Arial" panose="020B0604020202020204" pitchFamily="34" charset="0"/>
              </a:rPr>
              <a:t>11, 6, 10</a:t>
            </a:r>
            <a:r>
              <a:rPr lang="en-US" sz="1800" b="0" i="0" u="none" strike="noStrike" dirty="0">
                <a:solidFill>
                  <a:srgbClr val="000000"/>
                </a:solidFill>
                <a:effectLst/>
                <a:latin typeface="Arial" panose="020B0604020202020204" pitchFamily="34" charset="0"/>
              </a:rPr>
              <a:t>   G. E. Simburger,</a:t>
            </a:r>
            <a:r>
              <a:rPr lang="en-US" sz="1800" b="0" i="0" u="none" strike="noStrike" baseline="30000" dirty="0">
                <a:solidFill>
                  <a:srgbClr val="000000"/>
                </a:solidFill>
                <a:effectLst/>
                <a:latin typeface="Arial" panose="020B0604020202020204" pitchFamily="34" charset="0"/>
              </a:rPr>
              <a:t>3 </a:t>
            </a:r>
            <a:r>
              <a:rPr lang="en-US" sz="1800" b="0" i="0" u="none" strike="noStrike" dirty="0">
                <a:solidFill>
                  <a:srgbClr val="000000"/>
                </a:solidFill>
                <a:effectLst/>
                <a:latin typeface="Arial" panose="020B0604020202020204" pitchFamily="34" charset="0"/>
              </a:rPr>
              <a:t>  S. Smith,</a:t>
            </a:r>
            <a:r>
              <a:rPr lang="en-US" sz="1800" b="0" i="0" u="none" strike="noStrike" baseline="30000" dirty="0">
                <a:solidFill>
                  <a:srgbClr val="000000"/>
                </a:solidFill>
                <a:effectLst/>
                <a:latin typeface="Arial" panose="020B0604020202020204" pitchFamily="34" charset="0"/>
              </a:rPr>
              <a:t>7</a:t>
            </a:r>
            <a:r>
              <a:rPr lang="en-US" sz="1800" b="0" i="0" u="none" strike="noStrike" dirty="0">
                <a:solidFill>
                  <a:srgbClr val="000000"/>
                </a:solidFill>
                <a:effectLst/>
                <a:latin typeface="Arial" panose="020B0604020202020204" pitchFamily="34" charset="0"/>
              </a:rPr>
              <a:t>   H. A. Tolentino,</a:t>
            </a:r>
            <a:r>
              <a:rPr lang="en-US" sz="1800" b="0" i="0" u="none" strike="noStrike" baseline="30000" dirty="0">
                <a:solidFill>
                  <a:srgbClr val="000000"/>
                </a:solidFill>
                <a:effectLst/>
                <a:latin typeface="Arial" panose="020B0604020202020204" pitchFamily="34" charset="0"/>
              </a:rPr>
              <a:t>7 </a:t>
            </a:r>
            <a:r>
              <a:rPr lang="en-US" sz="1800" b="0" i="0" u="none" strike="noStrike" dirty="0">
                <a:solidFill>
                  <a:srgbClr val="000000"/>
                </a:solidFill>
                <a:effectLst/>
                <a:latin typeface="Arial" panose="020B0604020202020204" pitchFamily="34" charset="0"/>
              </a:rPr>
              <a:t>  Y. Tufail,</a:t>
            </a:r>
            <a:r>
              <a:rPr lang="en-US" sz="1800" b="0" i="0" u="none" strike="noStrike" baseline="30000" dirty="0">
                <a:solidFill>
                  <a:srgbClr val="000000"/>
                </a:solidFill>
                <a:effectLst/>
                <a:latin typeface="Arial" panose="020B0604020202020204" pitchFamily="34" charset="0"/>
              </a:rPr>
              <a:t>5</a:t>
            </a:r>
            <a:r>
              <a:rPr lang="en-US" sz="1800" b="0" i="0" u="none" strike="noStrike" dirty="0">
                <a:solidFill>
                  <a:srgbClr val="000000"/>
                </a:solidFill>
                <a:effectLst/>
                <a:latin typeface="Arial" panose="020B0604020202020204" pitchFamily="34" charset="0"/>
              </a:rPr>
              <a:t>   D. Washington,</a:t>
            </a:r>
            <a:r>
              <a:rPr lang="en-US" sz="1800" b="0" i="0" u="none" strike="noStrike" baseline="30000" dirty="0">
                <a:solidFill>
                  <a:srgbClr val="000000"/>
                </a:solidFill>
                <a:effectLst/>
                <a:latin typeface="Arial" panose="020B0604020202020204" pitchFamily="34" charset="0"/>
              </a:rPr>
              <a:t>1</a:t>
            </a:r>
            <a:r>
              <a:rPr lang="en-US" sz="1800" b="0" i="0" u="none" strike="noStrike" dirty="0">
                <a:solidFill>
                  <a:srgbClr val="000000"/>
                </a:solidFill>
                <a:effectLst/>
                <a:latin typeface="Arial" panose="020B0604020202020204" pitchFamily="34" charset="0"/>
              </a:rPr>
              <a:t>  T. Widmyer,</a:t>
            </a:r>
            <a:r>
              <a:rPr lang="en-US" sz="1800" b="0" i="0" u="none" strike="noStrike" baseline="30000" dirty="0">
                <a:solidFill>
                  <a:srgbClr val="000000"/>
                </a:solidFill>
                <a:effectLst/>
                <a:latin typeface="Arial" panose="020B0604020202020204" pitchFamily="34" charset="0"/>
              </a:rPr>
              <a:t>5</a:t>
            </a:r>
            <a:r>
              <a:rPr lang="en-US" sz="1800" b="0" i="0" u="none" strike="noStrike" dirty="0">
                <a:solidFill>
                  <a:srgbClr val="000000"/>
                </a:solidFill>
                <a:effectLst/>
                <a:latin typeface="Arial" panose="020B0604020202020204" pitchFamily="34" charset="0"/>
              </a:rPr>
              <a:t> L. Williams,</a:t>
            </a:r>
            <a:r>
              <a:rPr lang="en-US" sz="1800" b="0" i="0" u="none" strike="noStrike" baseline="30000" dirty="0">
                <a:solidFill>
                  <a:srgbClr val="000000"/>
                </a:solidFill>
                <a:effectLst/>
                <a:latin typeface="Arial" panose="020B0604020202020204" pitchFamily="34" charset="0"/>
              </a:rPr>
              <a:t>8 </a:t>
            </a:r>
            <a:r>
              <a:rPr lang="en-US" sz="1800" b="0" i="0" u="none" strike="noStrike" dirty="0">
                <a:solidFill>
                  <a:srgbClr val="000000"/>
                </a:solidFill>
                <a:effectLst/>
                <a:latin typeface="Arial" panose="020B0604020202020204" pitchFamily="34" charset="0"/>
              </a:rPr>
              <a:t>  W. V. Zober,</a:t>
            </a:r>
            <a:r>
              <a:rPr lang="en-US" sz="1800" b="0" i="0" u="none" strike="noStrike" baseline="30000" dirty="0">
                <a:solidFill>
                  <a:srgbClr val="000000"/>
                </a:solidFill>
                <a:effectLst/>
                <a:latin typeface="Arial" panose="020B0604020202020204" pitchFamily="34" charset="0"/>
              </a:rPr>
              <a:t>3</a:t>
            </a:r>
            <a:r>
              <a:rPr lang="en-US" sz="1800" b="0" i="0" u="none" strike="noStrike" dirty="0">
                <a:solidFill>
                  <a:srgbClr val="000000"/>
                </a:solidFill>
                <a:effectLst/>
                <a:latin typeface="Arial" panose="020B0604020202020204" pitchFamily="34" charset="0"/>
              </a:rPr>
              <a:t>   </a:t>
            </a:r>
            <a:endParaRPr lang="en-US" b="0" dirty="0">
              <a:effectLst/>
            </a:endParaRPr>
          </a:p>
          <a:p>
            <a:pPr rtl="0"/>
            <a:r>
              <a:rPr lang="en-US" sz="1800" b="0" i="0" u="none" strike="noStrike" dirty="0">
                <a:solidFill>
                  <a:srgbClr val="000000"/>
                </a:solidFill>
                <a:effectLst/>
                <a:latin typeface="Arial" panose="020B0604020202020204" pitchFamily="34" charset="0"/>
              </a:rPr>
              <a:t>1) Pennsylvania State University</a:t>
            </a:r>
          </a:p>
          <a:p>
            <a:pPr rtl="0"/>
            <a:r>
              <a:rPr lang="en-US" sz="1800" b="0" i="0" u="none" strike="noStrike" dirty="0">
                <a:solidFill>
                  <a:srgbClr val="000000"/>
                </a:solidFill>
                <a:effectLst/>
                <a:latin typeface="Arial" panose="020B0604020202020204" pitchFamily="34" charset="0"/>
              </a:rPr>
              <a:t>2) University of Maryland, Baltimore County</a:t>
            </a:r>
          </a:p>
          <a:p>
            <a:pPr rtl="0"/>
            <a:r>
              <a:rPr lang="en-US" sz="1800" b="0" i="0" u="none" strike="noStrike" dirty="0">
                <a:solidFill>
                  <a:srgbClr val="000000"/>
                </a:solidFill>
                <a:effectLst/>
                <a:latin typeface="Arial" panose="020B0604020202020204" pitchFamily="34" charset="0"/>
              </a:rPr>
              <a:t>3) Department of Physics and McDonnell Center for the Space Sciences, Washington University in St. Louis</a:t>
            </a:r>
          </a:p>
          <a:p>
            <a:pPr rtl="0"/>
            <a:r>
              <a:rPr lang="en-US" sz="1800" b="0" i="0" u="none" strike="noStrike" dirty="0">
                <a:solidFill>
                  <a:srgbClr val="000000"/>
                </a:solidFill>
                <a:effectLst/>
                <a:latin typeface="Arial" panose="020B0604020202020204" pitchFamily="34" charset="0"/>
              </a:rPr>
              <a:t>4) Northern Kentucky University</a:t>
            </a:r>
          </a:p>
          <a:p>
            <a:pPr rtl="0"/>
            <a:r>
              <a:rPr lang="en-US" sz="1800" b="0" i="0" u="none" strike="noStrike" dirty="0">
                <a:solidFill>
                  <a:srgbClr val="000000"/>
                </a:solidFill>
                <a:effectLst/>
                <a:latin typeface="Arial" panose="020B0604020202020204" pitchFamily="34" charset="0"/>
              </a:rPr>
              <a:t>5) NASA Wallops Flight Center</a:t>
            </a:r>
          </a:p>
          <a:p>
            <a:pPr rtl="0"/>
            <a:r>
              <a:rPr lang="en-US" sz="1800" b="0" i="0" u="none" strike="noStrike" dirty="0">
                <a:solidFill>
                  <a:srgbClr val="000000"/>
                </a:solidFill>
                <a:effectLst/>
                <a:latin typeface="Arial" panose="020B0604020202020204" pitchFamily="34" charset="0"/>
              </a:rPr>
              <a:t>6) NASA Goddard Space Flight Center, Astrophysics Science Division</a:t>
            </a:r>
          </a:p>
          <a:p>
            <a:pPr rtl="0"/>
            <a:r>
              <a:rPr lang="en-US" sz="1800" b="0" i="0" u="none" strike="noStrike" dirty="0">
                <a:solidFill>
                  <a:srgbClr val="000000"/>
                </a:solidFill>
                <a:effectLst/>
                <a:latin typeface="Arial" panose="020B0604020202020204" pitchFamily="34" charset="0"/>
              </a:rPr>
              <a:t>7) Howard University</a:t>
            </a:r>
          </a:p>
          <a:p>
            <a:pPr rtl="0"/>
            <a:r>
              <a:rPr lang="en-US" sz="1800" b="0" i="0" u="none" strike="noStrike" dirty="0">
                <a:solidFill>
                  <a:srgbClr val="000000"/>
                </a:solidFill>
                <a:effectLst/>
                <a:latin typeface="Arial" panose="020B0604020202020204" pitchFamily="34" charset="0"/>
              </a:rPr>
              <a:t>8) NASA Goddard Space Flight Center</a:t>
            </a:r>
          </a:p>
          <a:p>
            <a:pPr rtl="0"/>
            <a:r>
              <a:rPr lang="en-US" sz="1800" b="0" i="0" u="none" strike="noStrike" dirty="0">
                <a:solidFill>
                  <a:srgbClr val="000000"/>
                </a:solidFill>
                <a:effectLst/>
                <a:latin typeface="Arial" panose="020B0604020202020204" pitchFamily="34" charset="0"/>
              </a:rPr>
              <a:t>9) NASA Goddard Space Flight Center, </a:t>
            </a:r>
            <a:r>
              <a:rPr lang="en-US" sz="1800" b="0" i="0" u="none" strike="noStrike" dirty="0" err="1">
                <a:solidFill>
                  <a:srgbClr val="000000"/>
                </a:solidFill>
                <a:effectLst/>
                <a:latin typeface="Arial" panose="020B0604020202020204" pitchFamily="34" charset="0"/>
              </a:rPr>
              <a:t>Heliophysics</a:t>
            </a:r>
            <a:r>
              <a:rPr lang="en-US" sz="1800" b="0" i="0" u="none" strike="noStrike" dirty="0">
                <a:solidFill>
                  <a:srgbClr val="000000"/>
                </a:solidFill>
                <a:effectLst/>
                <a:latin typeface="Arial" panose="020B0604020202020204" pitchFamily="34" charset="0"/>
              </a:rPr>
              <a:t> Science Division</a:t>
            </a:r>
          </a:p>
          <a:p>
            <a:pPr rtl="0"/>
            <a:r>
              <a:rPr lang="en-US" sz="1800" b="0" i="0" u="none" strike="noStrike" dirty="0">
                <a:solidFill>
                  <a:srgbClr val="000000"/>
                </a:solidFill>
                <a:effectLst/>
                <a:latin typeface="Arial" panose="020B0604020202020204" pitchFamily="34" charset="0"/>
              </a:rPr>
              <a:t>10) Center for Research and Exploration in Space Sciences and Technology II</a:t>
            </a:r>
          </a:p>
          <a:p>
            <a:pPr rtl="0"/>
            <a:r>
              <a:rPr lang="en-US" sz="1800" b="0" i="0" u="none" strike="noStrike" dirty="0">
                <a:solidFill>
                  <a:srgbClr val="000000"/>
                </a:solidFill>
                <a:effectLst/>
                <a:latin typeface="Arial" panose="020B0604020202020204" pitchFamily="34" charset="0"/>
              </a:rPr>
              <a:t>11) University of Maryland, College Park</a:t>
            </a:r>
            <a:endParaRPr lang="en-US" b="0" dirty="0">
              <a:effectLst/>
            </a:endParaRPr>
          </a:p>
          <a:p>
            <a:br>
              <a:rPr lang="en-US" dirty="0"/>
            </a:br>
            <a:endParaRPr lang="en-US" dirty="0"/>
          </a:p>
        </p:txBody>
      </p:sp>
      <p:sp>
        <p:nvSpPr>
          <p:cNvPr id="11" name="Footer Placeholder 10">
            <a:extLst>
              <a:ext uri="{FF2B5EF4-FFF2-40B4-BE49-F238E27FC236}">
                <a16:creationId xmlns:a16="http://schemas.microsoft.com/office/drawing/2014/main" id="{0A47A06A-3AC5-BD8D-48A3-2526CD1CCAFD}"/>
              </a:ext>
            </a:extLst>
          </p:cNvPr>
          <p:cNvSpPr>
            <a:spLocks noGrp="1"/>
          </p:cNvSpPr>
          <p:nvPr>
            <p:ph type="ftr" sz="quarter" idx="11"/>
          </p:nvPr>
        </p:nvSpPr>
        <p:spPr/>
        <p:txBody>
          <a:bodyPr/>
          <a:lstStyle/>
          <a:p>
            <a:r>
              <a:rPr lang="en-US"/>
              <a:t>ASAPP - TIGERISS - May 13, 2025</a:t>
            </a:r>
            <a:endParaRPr lang="en-US" dirty="0"/>
          </a:p>
        </p:txBody>
      </p:sp>
      <p:sp>
        <p:nvSpPr>
          <p:cNvPr id="12" name="Slide Number Placeholder 11">
            <a:extLst>
              <a:ext uri="{FF2B5EF4-FFF2-40B4-BE49-F238E27FC236}">
                <a16:creationId xmlns:a16="http://schemas.microsoft.com/office/drawing/2014/main" id="{3BABDC79-3449-07C1-689C-070D13D218F3}"/>
              </a:ext>
            </a:extLst>
          </p:cNvPr>
          <p:cNvSpPr>
            <a:spLocks noGrp="1"/>
          </p:cNvSpPr>
          <p:nvPr>
            <p:ph type="sldNum" sz="quarter" idx="12"/>
          </p:nvPr>
        </p:nvSpPr>
        <p:spPr/>
        <p:txBody>
          <a:bodyPr/>
          <a:lstStyle/>
          <a:p>
            <a:fld id="{9EBE6002-C28D-42BF-92CB-918F87749F98}" type="slidenum">
              <a:rPr lang="en-US" smtClean="0"/>
              <a:t>3</a:t>
            </a:fld>
            <a:endParaRPr lang="en-US" dirty="0"/>
          </a:p>
        </p:txBody>
      </p:sp>
      <p:pic>
        <p:nvPicPr>
          <p:cNvPr id="5" name="Picture 4" descr="A close up of a sign&#10;&#10;Description automatically generated">
            <a:extLst>
              <a:ext uri="{FF2B5EF4-FFF2-40B4-BE49-F238E27FC236}">
                <a16:creationId xmlns:a16="http://schemas.microsoft.com/office/drawing/2014/main" id="{93DE9D8F-ECDE-9582-8A09-B74ADCC1E2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Tree>
    <p:extLst>
      <p:ext uri="{BB962C8B-B14F-4D97-AF65-F5344CB8AC3E}">
        <p14:creationId xmlns:p14="http://schemas.microsoft.com/office/powerpoint/2010/main" val="1700916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BCBDC-0094-E191-BF0B-3C2CB1CF610E}"/>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4E6E718D-81E5-EC71-5935-9FCC7917B90C}"/>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6A48DAD1-2D40-8541-0090-F6D69A26F9CD}"/>
              </a:ext>
            </a:extLst>
          </p:cNvPr>
          <p:cNvSpPr>
            <a:spLocks noGrp="1"/>
          </p:cNvSpPr>
          <p:nvPr>
            <p:ph type="sldNum" sz="quarter" idx="12"/>
          </p:nvPr>
        </p:nvSpPr>
        <p:spPr/>
        <p:txBody>
          <a:bodyPr/>
          <a:lstStyle/>
          <a:p>
            <a:fld id="{9EBE6002-C28D-42BF-92CB-918F87749F98}" type="slidenum">
              <a:rPr lang="en-US" smtClean="0"/>
              <a:t>30</a:t>
            </a:fld>
            <a:endParaRPr lang="en-US"/>
          </a:p>
        </p:txBody>
      </p:sp>
      <p:sp>
        <p:nvSpPr>
          <p:cNvPr id="11" name="Title 1">
            <a:extLst>
              <a:ext uri="{FF2B5EF4-FFF2-40B4-BE49-F238E27FC236}">
                <a16:creationId xmlns:a16="http://schemas.microsoft.com/office/drawing/2014/main" id="{7BE32114-2696-1640-0264-EE68F93216DF}"/>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Mechanical Modeling</a:t>
            </a:r>
          </a:p>
        </p:txBody>
      </p:sp>
      <p:pic>
        <p:nvPicPr>
          <p:cNvPr id="7" name="Picture 6" descr="A close up of a sign&#10;&#10;Description automatically generated">
            <a:extLst>
              <a:ext uri="{FF2B5EF4-FFF2-40B4-BE49-F238E27FC236}">
                <a16:creationId xmlns:a16="http://schemas.microsoft.com/office/drawing/2014/main" id="{EC676DF6-E06A-669A-177E-7C3C37F025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6" name="Picture 5" descr="A grey metal box with a square object&#10;&#10;Description automatically generated with medium confidence">
            <a:extLst>
              <a:ext uri="{FF2B5EF4-FFF2-40B4-BE49-F238E27FC236}">
                <a16:creationId xmlns:a16="http://schemas.microsoft.com/office/drawing/2014/main" id="{2D51D399-B12A-C09E-1348-90C819AEAC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140" y="1140736"/>
            <a:ext cx="4738436" cy="5263817"/>
          </a:xfrm>
          <a:prstGeom prst="rect">
            <a:avLst/>
          </a:prstGeom>
        </p:spPr>
      </p:pic>
      <p:pic>
        <p:nvPicPr>
          <p:cNvPr id="8" name="Picture 7" descr="A structure with a grid&#10;&#10;Description automatically generated with medium confidence">
            <a:extLst>
              <a:ext uri="{FF2B5EF4-FFF2-40B4-BE49-F238E27FC236}">
                <a16:creationId xmlns:a16="http://schemas.microsoft.com/office/drawing/2014/main" id="{F50A1CD6-E0A6-9A41-A310-F7A1400193F1}"/>
              </a:ext>
            </a:extLst>
          </p:cNvPr>
          <p:cNvPicPr>
            <a:picLocks noChangeAspect="1"/>
          </p:cNvPicPr>
          <p:nvPr/>
        </p:nvPicPr>
        <p:blipFill>
          <a:blip r:embed="rId5">
            <a:extLst>
              <a:ext uri="{28A0092B-C50C-407E-A947-70E740481C1C}">
                <a14:useLocalDpi xmlns:a14="http://schemas.microsoft.com/office/drawing/2010/main" val="0"/>
              </a:ext>
            </a:extLst>
          </a:blip>
          <a:srcRect r="11956"/>
          <a:stretch/>
        </p:blipFill>
        <p:spPr>
          <a:xfrm>
            <a:off x="5875699" y="1140911"/>
            <a:ext cx="5115798" cy="5263643"/>
          </a:xfrm>
          <a:prstGeom prst="rect">
            <a:avLst/>
          </a:prstGeom>
        </p:spPr>
      </p:pic>
      <p:sp>
        <p:nvSpPr>
          <p:cNvPr id="9" name="TextBox 8">
            <a:extLst>
              <a:ext uri="{FF2B5EF4-FFF2-40B4-BE49-F238E27FC236}">
                <a16:creationId xmlns:a16="http://schemas.microsoft.com/office/drawing/2014/main" id="{8DDE4959-7AFD-434D-12AE-3D0C7159B7FC}"/>
              </a:ext>
            </a:extLst>
          </p:cNvPr>
          <p:cNvSpPr txBox="1"/>
          <p:nvPr/>
        </p:nvSpPr>
        <p:spPr>
          <a:xfrm>
            <a:off x="1226262" y="729374"/>
            <a:ext cx="3150286" cy="400110"/>
          </a:xfrm>
          <a:prstGeom prst="rect">
            <a:avLst/>
          </a:prstGeom>
          <a:noFill/>
        </p:spPr>
        <p:txBody>
          <a:bodyPr wrap="none" rtlCol="0">
            <a:spAutoFit/>
          </a:bodyPr>
          <a:lstStyle/>
          <a:p>
            <a:r>
              <a:rPr lang="en-US" sz="2000" dirty="0"/>
              <a:t>Payload Level Model Update</a:t>
            </a:r>
          </a:p>
        </p:txBody>
      </p:sp>
      <p:sp>
        <p:nvSpPr>
          <p:cNvPr id="10" name="TextBox 9">
            <a:extLst>
              <a:ext uri="{FF2B5EF4-FFF2-40B4-BE49-F238E27FC236}">
                <a16:creationId xmlns:a16="http://schemas.microsoft.com/office/drawing/2014/main" id="{39924C4C-E464-D434-997F-D3661FBFE9D4}"/>
              </a:ext>
            </a:extLst>
          </p:cNvPr>
          <p:cNvSpPr txBox="1"/>
          <p:nvPr/>
        </p:nvSpPr>
        <p:spPr>
          <a:xfrm>
            <a:off x="5378915" y="759600"/>
            <a:ext cx="6241260" cy="400110"/>
          </a:xfrm>
          <a:prstGeom prst="rect">
            <a:avLst/>
          </a:prstGeom>
          <a:noFill/>
        </p:spPr>
        <p:txBody>
          <a:bodyPr wrap="none" rtlCol="0">
            <a:spAutoFit/>
          </a:bodyPr>
          <a:lstStyle/>
          <a:p>
            <a:r>
              <a:rPr lang="en-US" sz="2000" dirty="0"/>
              <a:t>Finite Element Model (FEM) of Updated Primary Structure</a:t>
            </a:r>
          </a:p>
        </p:txBody>
      </p:sp>
    </p:spTree>
    <p:extLst>
      <p:ext uri="{BB962C8B-B14F-4D97-AF65-F5344CB8AC3E}">
        <p14:creationId xmlns:p14="http://schemas.microsoft.com/office/powerpoint/2010/main" val="1811793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E18687-3C65-79EA-4624-934E10872EC8}"/>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941F1326-9FDA-3F30-C649-8E14F0B61B39}"/>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10A42EDE-BF50-3779-607E-FF93ADC19FF5}"/>
              </a:ext>
            </a:extLst>
          </p:cNvPr>
          <p:cNvSpPr>
            <a:spLocks noGrp="1"/>
          </p:cNvSpPr>
          <p:nvPr>
            <p:ph type="sldNum" sz="quarter" idx="12"/>
          </p:nvPr>
        </p:nvSpPr>
        <p:spPr/>
        <p:txBody>
          <a:bodyPr/>
          <a:lstStyle/>
          <a:p>
            <a:fld id="{9EBE6002-C28D-42BF-92CB-918F87749F98}" type="slidenum">
              <a:rPr lang="en-US" smtClean="0"/>
              <a:t>31</a:t>
            </a:fld>
            <a:endParaRPr lang="en-US"/>
          </a:p>
        </p:txBody>
      </p:sp>
      <p:sp>
        <p:nvSpPr>
          <p:cNvPr id="11" name="Title 1">
            <a:extLst>
              <a:ext uri="{FF2B5EF4-FFF2-40B4-BE49-F238E27FC236}">
                <a16:creationId xmlns:a16="http://schemas.microsoft.com/office/drawing/2014/main" id="{D76EB7CC-796F-011B-6B5B-5552B5D7A508}"/>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Mechanical Modeling</a:t>
            </a:r>
          </a:p>
        </p:txBody>
      </p:sp>
      <p:pic>
        <p:nvPicPr>
          <p:cNvPr id="7" name="Picture 6" descr="A close up of a sign&#10;&#10;Description automatically generated">
            <a:extLst>
              <a:ext uri="{FF2B5EF4-FFF2-40B4-BE49-F238E27FC236}">
                <a16:creationId xmlns:a16="http://schemas.microsoft.com/office/drawing/2014/main" id="{7DA3CCED-DB4D-34B8-F2C4-4D4E6E18F6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4" name="Picture 3">
            <a:extLst>
              <a:ext uri="{FF2B5EF4-FFF2-40B4-BE49-F238E27FC236}">
                <a16:creationId xmlns:a16="http://schemas.microsoft.com/office/drawing/2014/main" id="{644B1182-11E0-8AC1-7A42-AD1EB2F9FB99}"/>
              </a:ext>
            </a:extLst>
          </p:cNvPr>
          <p:cNvPicPr>
            <a:picLocks noChangeAspect="1"/>
          </p:cNvPicPr>
          <p:nvPr/>
        </p:nvPicPr>
        <p:blipFill>
          <a:blip r:embed="rId4"/>
          <a:stretch>
            <a:fillRect/>
          </a:stretch>
        </p:blipFill>
        <p:spPr>
          <a:xfrm>
            <a:off x="544286" y="918290"/>
            <a:ext cx="11092543" cy="5326220"/>
          </a:xfrm>
          <a:prstGeom prst="rect">
            <a:avLst/>
          </a:prstGeom>
        </p:spPr>
      </p:pic>
    </p:spTree>
    <p:extLst>
      <p:ext uri="{BB962C8B-B14F-4D97-AF65-F5344CB8AC3E}">
        <p14:creationId xmlns:p14="http://schemas.microsoft.com/office/powerpoint/2010/main" val="3852128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with a number of text&#10;&#10;Description automatically generated">
            <a:extLst>
              <a:ext uri="{FF2B5EF4-FFF2-40B4-BE49-F238E27FC236}">
                <a16:creationId xmlns:a16="http://schemas.microsoft.com/office/drawing/2014/main" id="{C5714BE0-2BCB-B7A8-E906-0E9480CAA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742868"/>
            <a:ext cx="12192000" cy="5784526"/>
          </a:xfrm>
          <a:prstGeom prst="rect">
            <a:avLst/>
          </a:prstGeom>
        </p:spPr>
      </p:pic>
      <p:sp>
        <p:nvSpPr>
          <p:cNvPr id="2" name="Footer Placeholder 1">
            <a:extLst>
              <a:ext uri="{FF2B5EF4-FFF2-40B4-BE49-F238E27FC236}">
                <a16:creationId xmlns:a16="http://schemas.microsoft.com/office/drawing/2014/main" id="{7B00608E-C3DE-4AB5-8CAC-A47D8AE4ADCD}"/>
              </a:ext>
            </a:extLst>
          </p:cNvPr>
          <p:cNvSpPr>
            <a:spLocks noGrp="1"/>
          </p:cNvSpPr>
          <p:nvPr>
            <p:ph type="ftr" sz="quarter" idx="11"/>
          </p:nvPr>
        </p:nvSpPr>
        <p:spPr/>
        <p:txBody>
          <a:bodyPr/>
          <a:lstStyle/>
          <a:p>
            <a:r>
              <a:rPr lang="en-US"/>
              <a:t>ASAPP - TIGERISS - May 13, 2025</a:t>
            </a:r>
            <a:endParaRPr lang="en-US" dirty="0"/>
          </a:p>
        </p:txBody>
      </p:sp>
      <p:sp>
        <p:nvSpPr>
          <p:cNvPr id="14" name="Title 1">
            <a:extLst>
              <a:ext uri="{FF2B5EF4-FFF2-40B4-BE49-F238E27FC236}">
                <a16:creationId xmlns:a16="http://schemas.microsoft.com/office/drawing/2014/main" id="{2F79B74D-45ED-4228-A583-A7E08CE29087}"/>
              </a:ext>
            </a:extLst>
          </p:cNvPr>
          <p:cNvSpPr txBox="1">
            <a:spLocks/>
          </p:cNvSpPr>
          <p:nvPr/>
        </p:nvSpPr>
        <p:spPr>
          <a:xfrm>
            <a:off x="914400"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 1 Year of Observations</a:t>
            </a:r>
          </a:p>
        </p:txBody>
      </p:sp>
      <p:sp>
        <p:nvSpPr>
          <p:cNvPr id="4" name="Slide Number Placeholder 3">
            <a:extLst>
              <a:ext uri="{FF2B5EF4-FFF2-40B4-BE49-F238E27FC236}">
                <a16:creationId xmlns:a16="http://schemas.microsoft.com/office/drawing/2014/main" id="{9DCA9271-14C9-4BA2-862B-51737BDC1576}"/>
              </a:ext>
            </a:extLst>
          </p:cNvPr>
          <p:cNvSpPr>
            <a:spLocks noGrp="1"/>
          </p:cNvSpPr>
          <p:nvPr>
            <p:ph type="sldNum" sz="quarter" idx="12"/>
          </p:nvPr>
        </p:nvSpPr>
        <p:spPr/>
        <p:txBody>
          <a:bodyPr/>
          <a:lstStyle/>
          <a:p>
            <a:fld id="{9EBE6002-C28D-42BF-92CB-918F87749F98}" type="slidenum">
              <a:rPr lang="en-US" smtClean="0"/>
              <a:t>32</a:t>
            </a:fld>
            <a:endParaRPr lang="en-US"/>
          </a:p>
        </p:txBody>
      </p:sp>
      <p:sp>
        <p:nvSpPr>
          <p:cNvPr id="8" name="TextBox 7">
            <a:extLst>
              <a:ext uri="{FF2B5EF4-FFF2-40B4-BE49-F238E27FC236}">
                <a16:creationId xmlns:a16="http://schemas.microsoft.com/office/drawing/2014/main" id="{7E5E5EE6-3DEA-3446-31C8-78F9A8861164}"/>
              </a:ext>
            </a:extLst>
          </p:cNvPr>
          <p:cNvSpPr txBox="1"/>
          <p:nvPr/>
        </p:nvSpPr>
        <p:spPr>
          <a:xfrm>
            <a:off x="6147172" y="2764519"/>
            <a:ext cx="5043458" cy="1477328"/>
          </a:xfrm>
          <a:prstGeom prst="rect">
            <a:avLst/>
          </a:prstGeom>
          <a:noFill/>
        </p:spPr>
        <p:txBody>
          <a:bodyPr wrap="square" rtlCol="0">
            <a:spAutoFit/>
          </a:bodyPr>
          <a:lstStyle/>
          <a:p>
            <a:r>
              <a:rPr lang="en-US" dirty="0">
                <a:solidFill>
                  <a:srgbClr val="5372FF"/>
                </a:solidFill>
              </a:rPr>
              <a:t>In one-year TIGERISS will have:</a:t>
            </a:r>
          </a:p>
          <a:p>
            <a:pPr marL="285750" indent="-285750">
              <a:buFontTx/>
              <a:buChar char="-"/>
            </a:pPr>
            <a:r>
              <a:rPr lang="en-US" dirty="0">
                <a:solidFill>
                  <a:srgbClr val="5372FF"/>
                </a:solidFill>
              </a:rPr>
              <a:t>Comparable statistics to SuperTIGER-1</a:t>
            </a:r>
          </a:p>
          <a:p>
            <a:pPr marL="285750" indent="-285750">
              <a:buFontTx/>
              <a:buChar char="-"/>
            </a:pPr>
            <a:r>
              <a:rPr lang="en-US" dirty="0">
                <a:solidFill>
                  <a:srgbClr val="5372FF"/>
                </a:solidFill>
              </a:rPr>
              <a:t>~1/2 statistics for HEAO-3-HNE charge group measurements (</a:t>
            </a:r>
            <a:r>
              <a:rPr lang="en-US" dirty="0" err="1">
                <a:solidFill>
                  <a:srgbClr val="5372FF"/>
                </a:solidFill>
              </a:rPr>
              <a:t>Binns</a:t>
            </a:r>
            <a:r>
              <a:rPr lang="en-US" dirty="0">
                <a:solidFill>
                  <a:srgbClr val="5372FF"/>
                </a:solidFill>
              </a:rPr>
              <a:t> et al. 1989) with individual element resolution</a:t>
            </a:r>
          </a:p>
        </p:txBody>
      </p:sp>
      <p:sp>
        <p:nvSpPr>
          <p:cNvPr id="11" name="TextBox 10">
            <a:extLst>
              <a:ext uri="{FF2B5EF4-FFF2-40B4-BE49-F238E27FC236}">
                <a16:creationId xmlns:a16="http://schemas.microsoft.com/office/drawing/2014/main" id="{A22FFDF9-959A-3D6D-51B7-55A9962E2068}"/>
              </a:ext>
            </a:extLst>
          </p:cNvPr>
          <p:cNvSpPr txBox="1"/>
          <p:nvPr/>
        </p:nvSpPr>
        <p:spPr>
          <a:xfrm>
            <a:off x="673254" y="840035"/>
            <a:ext cx="10426390" cy="646331"/>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Arial" panose="020B0604020202020204" pitchFamily="34" charset="0"/>
              </a:rPr>
              <a:t>The Trans-Iron Galactic Element Recorder for the International Space Station (TIGERISS)</a:t>
            </a:r>
          </a:p>
          <a:p>
            <a:endParaRPr lang="en-US" dirty="0"/>
          </a:p>
        </p:txBody>
      </p:sp>
      <p:pic>
        <p:nvPicPr>
          <p:cNvPr id="3" name="Picture 2" descr="A close up of a sign&#10;&#10;Description automatically generated">
            <a:extLst>
              <a:ext uri="{FF2B5EF4-FFF2-40B4-BE49-F238E27FC236}">
                <a16:creationId xmlns:a16="http://schemas.microsoft.com/office/drawing/2014/main" id="{8C181076-373F-A2D7-FBE9-AB50D2B287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Tree>
    <p:extLst>
      <p:ext uri="{BB962C8B-B14F-4D97-AF65-F5344CB8AC3E}">
        <p14:creationId xmlns:p14="http://schemas.microsoft.com/office/powerpoint/2010/main" val="25263192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a graph&#10;&#10;Description automatically generated">
            <a:extLst>
              <a:ext uri="{FF2B5EF4-FFF2-40B4-BE49-F238E27FC236}">
                <a16:creationId xmlns:a16="http://schemas.microsoft.com/office/drawing/2014/main" id="{68D2DCAD-955E-2C79-7A92-643D5D8C8C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0664"/>
            <a:ext cx="12192000" cy="5784526"/>
          </a:xfrm>
          <a:prstGeom prst="rect">
            <a:avLst/>
          </a:prstGeom>
        </p:spPr>
      </p:pic>
      <p:sp>
        <p:nvSpPr>
          <p:cNvPr id="2" name="Footer Placeholder 1">
            <a:extLst>
              <a:ext uri="{FF2B5EF4-FFF2-40B4-BE49-F238E27FC236}">
                <a16:creationId xmlns:a16="http://schemas.microsoft.com/office/drawing/2014/main" id="{7B00608E-C3DE-4AB5-8CAC-A47D8AE4ADCD}"/>
              </a:ext>
            </a:extLst>
          </p:cNvPr>
          <p:cNvSpPr>
            <a:spLocks noGrp="1"/>
          </p:cNvSpPr>
          <p:nvPr>
            <p:ph type="ftr" sz="quarter" idx="11"/>
          </p:nvPr>
        </p:nvSpPr>
        <p:spPr/>
        <p:txBody>
          <a:bodyPr/>
          <a:lstStyle/>
          <a:p>
            <a:r>
              <a:rPr lang="en-US"/>
              <a:t>ASAPP - TIGERISS - May 13, 2025</a:t>
            </a:r>
            <a:endParaRPr lang="en-US" dirty="0"/>
          </a:p>
        </p:txBody>
      </p:sp>
      <p:sp>
        <p:nvSpPr>
          <p:cNvPr id="5" name="TextBox 4">
            <a:extLst>
              <a:ext uri="{FF2B5EF4-FFF2-40B4-BE49-F238E27FC236}">
                <a16:creationId xmlns:a16="http://schemas.microsoft.com/office/drawing/2014/main" id="{8D2D210C-2C79-417D-8D58-5BFFDBDFE45C}"/>
              </a:ext>
            </a:extLst>
          </p:cNvPr>
          <p:cNvSpPr txBox="1"/>
          <p:nvPr/>
        </p:nvSpPr>
        <p:spPr>
          <a:xfrm>
            <a:off x="673254" y="840035"/>
            <a:ext cx="10426390" cy="646331"/>
          </a:xfrm>
          <a:prstGeom prst="rect">
            <a:avLst/>
          </a:prstGeom>
          <a:noFill/>
        </p:spPr>
        <p:txBody>
          <a:bodyPr wrap="square" rtlCol="0">
            <a:spAutoFit/>
          </a:bodyPr>
          <a:lstStyle/>
          <a:p>
            <a:pPr rtl="0">
              <a:spcBef>
                <a:spcPts val="0"/>
              </a:spcBef>
              <a:spcAft>
                <a:spcPts val="0"/>
              </a:spcAft>
            </a:pPr>
            <a:r>
              <a:rPr lang="en-US" sz="1800" b="1" i="0" u="none" strike="noStrike" dirty="0">
                <a:solidFill>
                  <a:srgbClr val="000000"/>
                </a:solidFill>
                <a:effectLst/>
                <a:latin typeface="Arial" panose="020B0604020202020204" pitchFamily="34" charset="0"/>
              </a:rPr>
              <a:t>The Trans-Iron Galactic Element Recorder for the International Space Station (TIGERISS)</a:t>
            </a:r>
          </a:p>
          <a:p>
            <a:endParaRPr lang="en-US" dirty="0"/>
          </a:p>
        </p:txBody>
      </p:sp>
      <p:sp>
        <p:nvSpPr>
          <p:cNvPr id="14" name="Title 1">
            <a:extLst>
              <a:ext uri="{FF2B5EF4-FFF2-40B4-BE49-F238E27FC236}">
                <a16:creationId xmlns:a16="http://schemas.microsoft.com/office/drawing/2014/main" id="{2F79B74D-45ED-4228-A583-A7E08CE29087}"/>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 3 Years of Observations</a:t>
            </a:r>
          </a:p>
        </p:txBody>
      </p:sp>
      <p:sp>
        <p:nvSpPr>
          <p:cNvPr id="4" name="Slide Number Placeholder 3">
            <a:extLst>
              <a:ext uri="{FF2B5EF4-FFF2-40B4-BE49-F238E27FC236}">
                <a16:creationId xmlns:a16="http://schemas.microsoft.com/office/drawing/2014/main" id="{9DCA9271-14C9-4BA2-862B-51737BDC1576}"/>
              </a:ext>
            </a:extLst>
          </p:cNvPr>
          <p:cNvSpPr>
            <a:spLocks noGrp="1"/>
          </p:cNvSpPr>
          <p:nvPr>
            <p:ph type="sldNum" sz="quarter" idx="12"/>
          </p:nvPr>
        </p:nvSpPr>
        <p:spPr/>
        <p:txBody>
          <a:bodyPr/>
          <a:lstStyle/>
          <a:p>
            <a:fld id="{9EBE6002-C28D-42BF-92CB-918F87749F98}" type="slidenum">
              <a:rPr lang="en-US" smtClean="0"/>
              <a:t>33</a:t>
            </a:fld>
            <a:endParaRPr lang="en-US"/>
          </a:p>
        </p:txBody>
      </p:sp>
      <p:pic>
        <p:nvPicPr>
          <p:cNvPr id="3" name="Picture 2" descr="A close up of a sign&#10;&#10;Description automatically generated">
            <a:extLst>
              <a:ext uri="{FF2B5EF4-FFF2-40B4-BE49-F238E27FC236}">
                <a16:creationId xmlns:a16="http://schemas.microsoft.com/office/drawing/2014/main" id="{3A59E406-480F-55C6-8BFE-A87C45FC5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Tree>
    <p:extLst>
      <p:ext uri="{BB962C8B-B14F-4D97-AF65-F5344CB8AC3E}">
        <p14:creationId xmlns:p14="http://schemas.microsoft.com/office/powerpoint/2010/main" val="2245094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E3336-FF91-58CC-4DD2-EE16E1ED8A3C}"/>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DE6A2D00-8FFB-3DC1-D184-6B327837EF50}"/>
              </a:ext>
            </a:extLst>
          </p:cNvPr>
          <p:cNvSpPr>
            <a:spLocks noGrp="1"/>
          </p:cNvSpPr>
          <p:nvPr>
            <p:ph type="ftr" sz="quarter" idx="11"/>
          </p:nvPr>
        </p:nvSpPr>
        <p:spPr/>
        <p:txBody>
          <a:bodyPr/>
          <a:lstStyle/>
          <a:p>
            <a:r>
              <a:rPr lang="en-US"/>
              <a:t>ASAPP - TIGERISS - May 13, 2025</a:t>
            </a:r>
            <a:endParaRPr lang="en-US" dirty="0"/>
          </a:p>
        </p:txBody>
      </p:sp>
      <p:sp>
        <p:nvSpPr>
          <p:cNvPr id="14" name="Title 1">
            <a:extLst>
              <a:ext uri="{FF2B5EF4-FFF2-40B4-BE49-F238E27FC236}">
                <a16:creationId xmlns:a16="http://schemas.microsoft.com/office/drawing/2014/main" id="{ED21D180-E82E-B221-A4A1-127652AD18F5}"/>
              </a:ext>
            </a:extLst>
          </p:cNvPr>
          <p:cNvSpPr txBox="1">
            <a:spLocks/>
          </p:cNvSpPr>
          <p:nvPr/>
        </p:nvSpPr>
        <p:spPr>
          <a:xfrm>
            <a:off x="910654" y="0"/>
            <a:ext cx="10369296"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TIGERISS – Summary</a:t>
            </a:r>
          </a:p>
        </p:txBody>
      </p:sp>
      <p:sp>
        <p:nvSpPr>
          <p:cNvPr id="4" name="Slide Number Placeholder 3">
            <a:extLst>
              <a:ext uri="{FF2B5EF4-FFF2-40B4-BE49-F238E27FC236}">
                <a16:creationId xmlns:a16="http://schemas.microsoft.com/office/drawing/2014/main" id="{C931297B-4A93-3B1C-7860-BF6EB5C87E5A}"/>
              </a:ext>
            </a:extLst>
          </p:cNvPr>
          <p:cNvSpPr>
            <a:spLocks noGrp="1"/>
          </p:cNvSpPr>
          <p:nvPr>
            <p:ph type="sldNum" sz="quarter" idx="12"/>
          </p:nvPr>
        </p:nvSpPr>
        <p:spPr/>
        <p:txBody>
          <a:bodyPr/>
          <a:lstStyle/>
          <a:p>
            <a:fld id="{9EBE6002-C28D-42BF-92CB-918F87749F98}" type="slidenum">
              <a:rPr lang="en-US" smtClean="0"/>
              <a:t>34</a:t>
            </a:fld>
            <a:endParaRPr lang="en-US"/>
          </a:p>
        </p:txBody>
      </p:sp>
      <p:pic>
        <p:nvPicPr>
          <p:cNvPr id="3" name="Picture 2" descr="A close up of a sign&#10;&#10;Description automatically generated">
            <a:extLst>
              <a:ext uri="{FF2B5EF4-FFF2-40B4-BE49-F238E27FC236}">
                <a16:creationId xmlns:a16="http://schemas.microsoft.com/office/drawing/2014/main" id="{4A4D936A-DACD-899C-3C76-37880BEAE2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
        <p:nvSpPr>
          <p:cNvPr id="6" name="Rectangle 5">
            <a:extLst>
              <a:ext uri="{FF2B5EF4-FFF2-40B4-BE49-F238E27FC236}">
                <a16:creationId xmlns:a16="http://schemas.microsoft.com/office/drawing/2014/main" id="{E6A2D374-3820-05D2-9356-6ABF33E5C07F}"/>
              </a:ext>
            </a:extLst>
          </p:cNvPr>
          <p:cNvSpPr/>
          <p:nvPr/>
        </p:nvSpPr>
        <p:spPr>
          <a:xfrm>
            <a:off x="46943" y="928340"/>
            <a:ext cx="11800935" cy="490903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432FF"/>
                </a:solidFill>
                <a:effectLst/>
                <a:uLnTx/>
                <a:uFillTx/>
                <a:latin typeface="+mn-lt"/>
                <a:ea typeface="ＭＳ Ｐゴシック"/>
              </a:rPr>
              <a:t>TIGERISS will make revolutionary measurements that will transform our understanding of galactic nucleosynthesis.</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mn-lt"/>
                <a:ea typeface="ＭＳ Ｐゴシック"/>
              </a:rPr>
              <a:t>Key to answer are measurements of abundances of Ultra-Heavy Galactic Cosmic Rays: UHGCRs: Z &gt; 28 (above Nickel)</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mn-lt"/>
                <a:ea typeface="ＭＳ Ｐゴシック"/>
              </a:rPr>
              <a:t>Astro2020 Decadal Survey Questions:</a:t>
            </a:r>
          </a:p>
          <a:p>
            <a:pPr marL="1200150" marR="0" lvl="2" indent="-285750" algn="l" defTabSz="914400" rtl="0" eaLnBrk="1" fontAlgn="auto" latinLnBrk="0" hangingPunct="1">
              <a:lnSpc>
                <a:spcPct val="100000"/>
              </a:lnSpc>
              <a:spcBef>
                <a:spcPts val="600"/>
              </a:spcBef>
              <a:spcAft>
                <a:spcPts val="0"/>
              </a:spcAft>
              <a:buClrTx/>
              <a:buSzTx/>
              <a:buFont typeface="System Font Regular"/>
              <a:buChar char="-"/>
              <a:tabLst/>
              <a:defRPr/>
            </a:pPr>
            <a:r>
              <a:rPr kumimoji="0" lang="en-US" sz="2400" b="0" i="0" u="none" strike="noStrike" kern="1200" cap="none" spc="0" normalizeH="0" baseline="0" noProof="0" dirty="0">
                <a:ln>
                  <a:noFill/>
                </a:ln>
                <a:solidFill>
                  <a:prstClr val="black"/>
                </a:solidFill>
                <a:effectLst/>
                <a:uLnTx/>
                <a:uFillTx/>
                <a:latin typeface="+mn-lt"/>
                <a:ea typeface="ＭＳ Ｐゴシック"/>
              </a:rPr>
              <a:t>“Are neutron star mergers the main site of r-process nucleosynthesis, or are there supernovae and other core collapse events that contribute significantly to the r-process budget of the universe?” </a:t>
            </a:r>
          </a:p>
          <a:p>
            <a:pPr marL="1200150" marR="0" lvl="2" indent="-285750" algn="l" defTabSz="914400" rtl="0" eaLnBrk="1" fontAlgn="auto" latinLnBrk="0" hangingPunct="1">
              <a:lnSpc>
                <a:spcPct val="100000"/>
              </a:lnSpc>
              <a:spcBef>
                <a:spcPts val="600"/>
              </a:spcBef>
              <a:spcAft>
                <a:spcPts val="0"/>
              </a:spcAft>
              <a:buClrTx/>
              <a:buSzTx/>
              <a:buFont typeface="System Font Regular"/>
              <a:buChar char="-"/>
              <a:tabLst/>
              <a:defRPr/>
            </a:pPr>
            <a:r>
              <a:rPr kumimoji="0" lang="en-US" sz="2400" b="0" i="0" u="none" strike="noStrike" kern="1200" cap="none" spc="0" normalizeH="0" baseline="0" noProof="0" dirty="0">
                <a:ln>
                  <a:noFill/>
                </a:ln>
                <a:solidFill>
                  <a:prstClr val="black"/>
                </a:solidFill>
                <a:effectLst/>
                <a:uLnTx/>
                <a:uFillTx/>
                <a:latin typeface="+mn-lt"/>
                <a:ea typeface="ＭＳ Ｐゴシック"/>
              </a:rPr>
              <a:t>scientists “may be able to use heavy cosmic-ray abundance measurements in the Milky Way to constrain sites of r-process nucleosynthesis.” </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432FF"/>
                </a:solidFill>
                <a:effectLst/>
                <a:uLnTx/>
                <a:uFillTx/>
                <a:latin typeface="+mn-lt"/>
                <a:ea typeface="ＭＳ Ｐゴシック"/>
              </a:rPr>
              <a:t>TIGERISS will accomplish this by measuring the elemental composition from </a:t>
            </a:r>
            <a:r>
              <a:rPr kumimoji="0" lang="en-US" sz="2400" b="1" i="0" u="none" strike="noStrike" kern="1200" cap="none" spc="0" normalizeH="0" baseline="30000" noProof="0" dirty="0">
                <a:ln>
                  <a:noFill/>
                </a:ln>
                <a:solidFill>
                  <a:srgbClr val="0432FF"/>
                </a:solidFill>
                <a:effectLst/>
                <a:uLnTx/>
                <a:uFillTx/>
                <a:latin typeface="+mn-lt"/>
                <a:ea typeface="ＭＳ Ｐゴシック"/>
              </a:rPr>
              <a:t>5</a:t>
            </a:r>
            <a:r>
              <a:rPr kumimoji="0" lang="en-US" sz="2400" b="1" i="0" u="none" strike="noStrike" kern="1200" cap="none" spc="0" normalizeH="0" baseline="0" noProof="0" dirty="0">
                <a:ln>
                  <a:noFill/>
                </a:ln>
                <a:solidFill>
                  <a:srgbClr val="0432FF"/>
                </a:solidFill>
                <a:effectLst/>
                <a:uLnTx/>
                <a:uFillTx/>
                <a:latin typeface="+mn-lt"/>
                <a:ea typeface="ＭＳ Ｐゴシック"/>
              </a:rPr>
              <a:t>B through </a:t>
            </a:r>
            <a:r>
              <a:rPr kumimoji="0" lang="en-US" sz="2400" b="1" i="0" u="none" strike="noStrike" kern="1200" cap="none" spc="0" normalizeH="0" baseline="30000" noProof="0" dirty="0">
                <a:ln>
                  <a:noFill/>
                </a:ln>
                <a:solidFill>
                  <a:srgbClr val="0432FF"/>
                </a:solidFill>
                <a:effectLst/>
                <a:uLnTx/>
                <a:uFillTx/>
                <a:latin typeface="+mn-lt"/>
                <a:ea typeface="ＭＳ Ｐゴシック"/>
              </a:rPr>
              <a:t>82</a:t>
            </a:r>
            <a:r>
              <a:rPr kumimoji="0" lang="en-US" sz="2400" b="1" i="0" u="none" strike="noStrike" kern="1200" cap="none" spc="0" normalizeH="0" baseline="0" noProof="0" dirty="0">
                <a:ln>
                  <a:noFill/>
                </a:ln>
                <a:solidFill>
                  <a:srgbClr val="0432FF"/>
                </a:solidFill>
                <a:effectLst/>
                <a:uLnTx/>
                <a:uFillTx/>
                <a:latin typeface="+mn-lt"/>
                <a:ea typeface="ＭＳ Ｐゴシック"/>
              </a:rPr>
              <a:t>Pb.</a:t>
            </a:r>
          </a:p>
        </p:txBody>
      </p:sp>
    </p:spTree>
    <p:extLst>
      <p:ext uri="{BB962C8B-B14F-4D97-AF65-F5344CB8AC3E}">
        <p14:creationId xmlns:p14="http://schemas.microsoft.com/office/powerpoint/2010/main" val="3998342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1974DE0-466F-4D02-B4DF-FED62770AA9F}"/>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3D090612-B95E-4E01-808D-01227D8FC652}"/>
              </a:ext>
            </a:extLst>
          </p:cNvPr>
          <p:cNvSpPr>
            <a:spLocks noGrp="1"/>
          </p:cNvSpPr>
          <p:nvPr>
            <p:ph type="sldNum" sz="quarter" idx="12"/>
          </p:nvPr>
        </p:nvSpPr>
        <p:spPr/>
        <p:txBody>
          <a:bodyPr/>
          <a:lstStyle/>
          <a:p>
            <a:fld id="{9EBE6002-C28D-42BF-92CB-918F87749F98}" type="slidenum">
              <a:rPr lang="en-US" smtClean="0"/>
              <a:t>35</a:t>
            </a:fld>
            <a:endParaRPr lang="en-US"/>
          </a:p>
        </p:txBody>
      </p:sp>
      <p:sp>
        <p:nvSpPr>
          <p:cNvPr id="5" name="Text Placeholder 1">
            <a:extLst>
              <a:ext uri="{FF2B5EF4-FFF2-40B4-BE49-F238E27FC236}">
                <a16:creationId xmlns:a16="http://schemas.microsoft.com/office/drawing/2014/main" id="{5FD390B7-B5DD-47F6-BDEA-D13C32817C6E}"/>
              </a:ext>
            </a:extLst>
          </p:cNvPr>
          <p:cNvSpPr txBox="1">
            <a:spLocks/>
          </p:cNvSpPr>
          <p:nvPr/>
        </p:nvSpPr>
        <p:spPr>
          <a:xfrm>
            <a:off x="572219" y="587095"/>
            <a:ext cx="7510114" cy="568380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marL="383540" marR="57799" indent="-342900" defTabSz="647700">
              <a:spcBef>
                <a:spcPts val="1000"/>
              </a:spcBef>
              <a:buClr>
                <a:srgbClr val="000000"/>
              </a:buClr>
              <a:buSzPct val="100000"/>
              <a:buFont typeface="Arial"/>
              <a:buChar char="•"/>
              <a:defRPr sz="4400">
                <a:uFill>
                  <a:solidFill/>
                </a:uFill>
                <a:latin typeface="+mn-lt"/>
                <a:ea typeface="+mn-ea"/>
                <a:cs typeface="+mn-cs"/>
                <a:sym typeface="Arial"/>
              </a:defRPr>
            </a:lvl1pPr>
            <a:lvl2pPr marL="783590" marR="57799" indent="-285750" defTabSz="647700">
              <a:spcBef>
                <a:spcPts val="900"/>
              </a:spcBef>
              <a:buClr>
                <a:srgbClr val="000000"/>
              </a:buClr>
              <a:buSzPct val="100000"/>
              <a:buFont typeface="Arial"/>
              <a:buChar char="–"/>
              <a:defRPr sz="3800">
                <a:uFill>
                  <a:solidFill/>
                </a:uFill>
                <a:latin typeface="+mn-lt"/>
                <a:ea typeface="+mn-ea"/>
                <a:cs typeface="+mn-cs"/>
                <a:sym typeface="Arial"/>
              </a:defRPr>
            </a:lvl2pPr>
            <a:lvl3pPr marL="1183639" marR="57799" indent="-228600" defTabSz="647700">
              <a:spcBef>
                <a:spcPts val="700"/>
              </a:spcBef>
              <a:buClr>
                <a:srgbClr val="000000"/>
              </a:buClr>
              <a:buSzPct val="100000"/>
              <a:buFont typeface="Arial"/>
              <a:buChar char="•"/>
              <a:defRPr sz="3400">
                <a:uFill>
                  <a:solidFill/>
                </a:uFill>
                <a:latin typeface="+mn-lt"/>
                <a:ea typeface="+mn-ea"/>
                <a:cs typeface="+mn-cs"/>
                <a:sym typeface="Arial"/>
              </a:defRPr>
            </a:lvl3pPr>
            <a:lvl4pPr marL="1640839" marR="57799" indent="-228600" defTabSz="647700">
              <a:spcBef>
                <a:spcPts val="600"/>
              </a:spcBef>
              <a:buClr>
                <a:srgbClr val="000000"/>
              </a:buClr>
              <a:buSzPct val="100000"/>
              <a:buFont typeface="Arial"/>
              <a:buChar char="–"/>
              <a:defRPr sz="2800">
                <a:uFill>
                  <a:solidFill/>
                </a:uFill>
                <a:latin typeface="+mn-lt"/>
                <a:ea typeface="+mn-ea"/>
                <a:cs typeface="+mn-cs"/>
                <a:sym typeface="Arial"/>
              </a:defRPr>
            </a:lvl4pPr>
            <a:lvl5pPr marL="2098039" marR="57799" indent="-228600" defTabSz="647700">
              <a:spcBef>
                <a:spcPts val="600"/>
              </a:spcBef>
              <a:buClr>
                <a:srgbClr val="000000"/>
              </a:buClr>
              <a:buSzPct val="100000"/>
              <a:buFont typeface="Arial"/>
              <a:buChar char="»"/>
              <a:defRPr sz="2800">
                <a:uFill>
                  <a:solidFill/>
                </a:uFill>
                <a:latin typeface="+mn-lt"/>
                <a:ea typeface="+mn-ea"/>
                <a:cs typeface="+mn-cs"/>
                <a:sym typeface="Arial"/>
              </a:defRPr>
            </a:lvl5pPr>
            <a:lvl6pPr marL="2228668" marR="57799" indent="-359228" defTabSz="647700">
              <a:spcBef>
                <a:spcPts val="1000"/>
              </a:spcBef>
              <a:buClr>
                <a:srgbClr val="000000"/>
              </a:buClr>
              <a:buSzPct val="100000"/>
              <a:buFont typeface="Arial"/>
              <a:buChar char="•"/>
              <a:defRPr sz="4400">
                <a:uFill>
                  <a:solidFill/>
                </a:uFill>
                <a:latin typeface="+mn-lt"/>
                <a:ea typeface="+mn-ea"/>
                <a:cs typeface="+mn-cs"/>
                <a:sym typeface="Arial"/>
              </a:defRPr>
            </a:lvl6pPr>
            <a:lvl7pPr marL="2228668" marR="57799" indent="-359228" defTabSz="647700">
              <a:spcBef>
                <a:spcPts val="1000"/>
              </a:spcBef>
              <a:buClr>
                <a:srgbClr val="000000"/>
              </a:buClr>
              <a:buSzPct val="100000"/>
              <a:buFont typeface="Arial"/>
              <a:buChar char="•"/>
              <a:defRPr sz="4400">
                <a:uFill>
                  <a:solidFill/>
                </a:uFill>
                <a:latin typeface="+mn-lt"/>
                <a:ea typeface="+mn-ea"/>
                <a:cs typeface="+mn-cs"/>
                <a:sym typeface="Arial"/>
              </a:defRPr>
            </a:lvl7pPr>
            <a:lvl8pPr marL="2228668" marR="57799" indent="-359228" defTabSz="647700">
              <a:spcBef>
                <a:spcPts val="1000"/>
              </a:spcBef>
              <a:buClr>
                <a:srgbClr val="000000"/>
              </a:buClr>
              <a:buSzPct val="100000"/>
              <a:buFont typeface="Arial"/>
              <a:buChar char="•"/>
              <a:defRPr sz="4400">
                <a:uFill>
                  <a:solidFill/>
                </a:uFill>
                <a:latin typeface="+mn-lt"/>
                <a:ea typeface="+mn-ea"/>
                <a:cs typeface="+mn-cs"/>
                <a:sym typeface="Arial"/>
              </a:defRPr>
            </a:lvl8pPr>
            <a:lvl9pPr marL="2228668" marR="57799" indent="-359228" defTabSz="647700">
              <a:spcBef>
                <a:spcPts val="1000"/>
              </a:spcBef>
              <a:buClr>
                <a:srgbClr val="000000"/>
              </a:buClr>
              <a:buSzPct val="100000"/>
              <a:buFont typeface="Arial"/>
              <a:buChar char="•"/>
              <a:defRPr sz="4400">
                <a:uFill>
                  <a:solidFill/>
                </a:uFill>
                <a:latin typeface="+mn-lt"/>
                <a:ea typeface="+mn-ea"/>
                <a:cs typeface="+mn-cs"/>
                <a:sym typeface="Arial"/>
              </a:defRPr>
            </a:lvl9pPr>
          </a:lstStyle>
          <a:p>
            <a:r>
              <a:rPr lang="en-US" altLang="en-US" sz="1700" kern="0" dirty="0">
                <a:solidFill>
                  <a:sysClr val="windowText" lastClr="000000"/>
                </a:solidFill>
                <a:latin typeface="Verdana" panose="020B0604030504040204" pitchFamily="34" charset="0"/>
              </a:rPr>
              <a:t>NASA grants for CALET (NNX11AE02G, NNX16AC02G, and 80NSSC20K0399) and </a:t>
            </a:r>
            <a:r>
              <a:rPr lang="en-US" altLang="en-US" sz="1700" kern="0" dirty="0" err="1">
                <a:solidFill>
                  <a:sysClr val="windowText" lastClr="000000"/>
                </a:solidFill>
                <a:latin typeface="Verdana" panose="020B0604030504040204" pitchFamily="34" charset="0"/>
              </a:rPr>
              <a:t>SuperTIGER</a:t>
            </a:r>
            <a:r>
              <a:rPr lang="en-US" altLang="en-US" sz="1700" kern="0" dirty="0">
                <a:solidFill>
                  <a:sysClr val="windowText" lastClr="000000"/>
                </a:solidFill>
                <a:latin typeface="Verdana" panose="020B0604030504040204" pitchFamily="34" charset="0"/>
              </a:rPr>
              <a:t> (NNX15AC23G and 80NSSC20K0405), and a cooperative agreement for TIGERISS (80NSSC22M0299).</a:t>
            </a:r>
          </a:p>
          <a:p>
            <a:r>
              <a:rPr lang="en-US" altLang="en-US" sz="1700" kern="0" dirty="0">
                <a:solidFill>
                  <a:sysClr val="windowText" lastClr="000000"/>
                </a:solidFill>
                <a:latin typeface="Verdana" panose="020B0604030504040204" pitchFamily="34" charset="0"/>
              </a:rPr>
              <a:t>The ANITA, </a:t>
            </a:r>
            <a:r>
              <a:rPr lang="en-US" altLang="en-US" sz="1700" kern="0" dirty="0" err="1">
                <a:solidFill>
                  <a:sysClr val="windowText" lastClr="000000"/>
                </a:solidFill>
                <a:latin typeface="Verdana" panose="020B0604030504040204" pitchFamily="34" charset="0"/>
              </a:rPr>
              <a:t>SuperTIGER</a:t>
            </a:r>
            <a:r>
              <a:rPr lang="en-US" altLang="en-US" sz="1700" kern="0" dirty="0">
                <a:solidFill>
                  <a:sysClr val="windowText" lastClr="000000"/>
                </a:solidFill>
                <a:latin typeface="Verdana" panose="020B0604030504040204" pitchFamily="34" charset="0"/>
              </a:rPr>
              <a:t> and TIGERISS efforts has been supported at Washington University in St. Louis by a grant from the Peggy and Steve Fossett Foundation and by the McDonnell Center for the Space Sciences.</a:t>
            </a:r>
          </a:p>
          <a:p>
            <a:r>
              <a:rPr lang="en-US" altLang="en-US" sz="1700" b="1" kern="0" dirty="0">
                <a:solidFill>
                  <a:sysClr val="windowText" lastClr="000000"/>
                </a:solidFill>
                <a:latin typeface="Verdana" panose="020B0604030504040204" pitchFamily="34" charset="0"/>
              </a:rPr>
              <a:t>We thank the NASA Columbia Scientific Balloon Facility, the NASA Balloon Program Office, the NSF United States Antarctic Program, and the Antarctic Support Contract for the record long-duration balloon flight for SuperTIGER-1, the successful recovery efforts, and the 32-day SuperTIGER-2.3 flight providing scientific and technical background for TIGERISS.</a:t>
            </a:r>
          </a:p>
          <a:p>
            <a:r>
              <a:rPr lang="en-US" altLang="en-US" sz="1700" kern="0" dirty="0">
                <a:solidFill>
                  <a:sysClr val="windowText" lastClr="000000"/>
                </a:solidFill>
                <a:latin typeface="Verdana" panose="020B0604030504040204" pitchFamily="34" charset="0"/>
              </a:rPr>
              <a:t>The material contained in this document is based upon work supported by a National Aeronautics and Space Administration (NASA) grant or cooperative agreement. Any opinions, findings, conclusions, or recommendations expressed in this material are those of the author and do not necessarily reflect the views of NASA.</a:t>
            </a:r>
          </a:p>
        </p:txBody>
      </p:sp>
      <p:sp>
        <p:nvSpPr>
          <p:cNvPr id="6" name="Text Box 2">
            <a:extLst>
              <a:ext uri="{FF2B5EF4-FFF2-40B4-BE49-F238E27FC236}">
                <a16:creationId xmlns:a16="http://schemas.microsoft.com/office/drawing/2014/main" id="{DCE216A0-846C-4DD9-98B0-6689A1E77653}"/>
              </a:ext>
            </a:extLst>
          </p:cNvPr>
          <p:cNvSpPr txBox="1">
            <a:spLocks noChangeArrowheads="1"/>
          </p:cNvSpPr>
          <p:nvPr/>
        </p:nvSpPr>
        <p:spPr bwMode="auto">
          <a:xfrm>
            <a:off x="9625754" y="8068733"/>
            <a:ext cx="254846" cy="247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a:endParaRPr lang="en-US" sz="640" kern="0">
              <a:solidFill>
                <a:sysClr val="windowText" lastClr="000000"/>
              </a:solidFill>
              <a:latin typeface="Helvetica"/>
              <a:cs typeface="Helvetica"/>
              <a:sym typeface="Helvetica"/>
            </a:endParaRPr>
          </a:p>
        </p:txBody>
      </p:sp>
      <p:sp>
        <p:nvSpPr>
          <p:cNvPr id="15" name="Slide Number Placeholder 2">
            <a:extLst>
              <a:ext uri="{FF2B5EF4-FFF2-40B4-BE49-F238E27FC236}">
                <a16:creationId xmlns:a16="http://schemas.microsoft.com/office/drawing/2014/main" id="{2F1C582E-52D3-4433-A72B-8CB5CB38AD90}"/>
              </a:ext>
            </a:extLst>
          </p:cNvPr>
          <p:cNvSpPr txBox="1">
            <a:spLocks/>
          </p:cNvSpPr>
          <p:nvPr/>
        </p:nvSpPr>
        <p:spPr>
          <a:xfrm>
            <a:off x="12577787" y="9296400"/>
            <a:ext cx="340322" cy="323553"/>
          </a:xfrm>
          <a:prstGeom prst="rect">
            <a:avLst/>
          </a:prstGeom>
          <a:ln w="12700">
            <a:miter lim="400000"/>
          </a:ln>
        </p:spPr>
        <p:txBody>
          <a:bodyPr wrap="none" lIns="50800" tIns="50800" rIns="50800" bIns="50800" anchor="ctr">
            <a:spAutoFit/>
          </a:bodyPr>
          <a:lstStyle>
            <a:lvl1pPr algn="ctr" defTabSz="825500">
              <a:defRPr sz="1600">
                <a:solidFill>
                  <a:srgbClr val="9B9B9B"/>
                </a:solidFill>
                <a:uFill>
                  <a:solidFill>
                    <a:srgbClr val="9B9B9B"/>
                  </a:solidFill>
                </a:uFill>
                <a:latin typeface="+mn-lt"/>
                <a:ea typeface="+mn-ea"/>
                <a:cs typeface="+mn-cs"/>
                <a:sym typeface="Arial"/>
              </a:defRPr>
            </a:lvl1pPr>
            <a:lvl2pPr indent="228600" defTabSz="457200">
              <a:defRPr sz="1200">
                <a:latin typeface="Helvetica"/>
                <a:ea typeface="Helvetica"/>
                <a:cs typeface="Helvetica"/>
                <a:sym typeface="Helvetica"/>
              </a:defRPr>
            </a:lvl2pPr>
            <a:lvl3pPr indent="457200" defTabSz="457200">
              <a:defRPr sz="1200">
                <a:latin typeface="Helvetica"/>
                <a:ea typeface="Helvetica"/>
                <a:cs typeface="Helvetica"/>
                <a:sym typeface="Helvetica"/>
              </a:defRPr>
            </a:lvl3pPr>
            <a:lvl4pPr indent="685800" defTabSz="457200">
              <a:defRPr sz="1200">
                <a:latin typeface="Helvetica"/>
                <a:ea typeface="Helvetica"/>
                <a:cs typeface="Helvetica"/>
                <a:sym typeface="Helvetica"/>
              </a:defRPr>
            </a:lvl4pPr>
            <a:lvl5pPr indent="914400" defTabSz="457200">
              <a:defRPr sz="1200">
                <a:latin typeface="Helvetica"/>
                <a:ea typeface="Helvetica"/>
                <a:cs typeface="Helvetica"/>
                <a:sym typeface="Helvetica"/>
              </a:defRPr>
            </a:lvl5pPr>
            <a:lvl6pPr indent="1143000" defTabSz="457200">
              <a:defRPr sz="1200">
                <a:latin typeface="Helvetica"/>
                <a:ea typeface="Helvetica"/>
                <a:cs typeface="Helvetica"/>
                <a:sym typeface="Helvetica"/>
              </a:defRPr>
            </a:lvl6pPr>
            <a:lvl7pPr indent="1371600" defTabSz="457200">
              <a:defRPr sz="1200">
                <a:latin typeface="Helvetica"/>
                <a:ea typeface="Helvetica"/>
                <a:cs typeface="Helvetica"/>
                <a:sym typeface="Helvetica"/>
              </a:defRPr>
            </a:lvl7pPr>
            <a:lvl8pPr indent="1600200" defTabSz="457200">
              <a:defRPr sz="1200">
                <a:latin typeface="Helvetica"/>
                <a:ea typeface="Helvetica"/>
                <a:cs typeface="Helvetica"/>
                <a:sym typeface="Helvetica"/>
              </a:defRPr>
            </a:lvl8pPr>
            <a:lvl9pPr indent="1828800" defTabSz="457200">
              <a:defRPr sz="1200">
                <a:latin typeface="Helvetica"/>
                <a:ea typeface="Helvetica"/>
                <a:cs typeface="Helvetica"/>
                <a:sym typeface="Helvetica"/>
              </a:defRPr>
            </a:lvl9pPr>
          </a:lstStyle>
          <a:p>
            <a:fld id="{86CB4B4D-7CA3-9044-876B-883B54F8677D}" type="slidenum">
              <a:rPr lang="en-US" kern="0" smtClean="0">
                <a:latin typeface="Arial" panose="020B0604020202020204"/>
              </a:rPr>
              <a:pPr/>
              <a:t>35</a:t>
            </a:fld>
            <a:endParaRPr lang="en-US" kern="0" dirty="0">
              <a:latin typeface="Arial" panose="020B0604020202020204"/>
            </a:endParaRPr>
          </a:p>
        </p:txBody>
      </p:sp>
      <p:pic>
        <p:nvPicPr>
          <p:cNvPr id="16" name="Picture 4">
            <a:extLst>
              <a:ext uri="{FF2B5EF4-FFF2-40B4-BE49-F238E27FC236}">
                <a16:creationId xmlns:a16="http://schemas.microsoft.com/office/drawing/2014/main" id="{4E058E49-86CE-4E97-86B2-8371E3A69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586" t="9360" r="13177" b="9283"/>
          <a:stretch>
            <a:fillRect/>
          </a:stretch>
        </p:blipFill>
        <p:spPr bwMode="auto">
          <a:xfrm>
            <a:off x="9305708" y="2357959"/>
            <a:ext cx="1876213" cy="1190413"/>
          </a:xfrm>
          <a:prstGeom prst="rect">
            <a:avLst/>
          </a:prstGeom>
          <a:noFill/>
          <a:ln>
            <a:noFill/>
          </a:ln>
          <a:effectLst/>
          <a:extLst>
            <a:ext uri="{909E8E84-426E-40DD-AFC4-6F175D3DCCD1}">
              <a14:hiddenFill xmlns:a14="http://schemas.microsoft.com/office/drawing/2010/main">
                <a:blipFill dpi="0" rotWithShape="0">
                  <a:blip/>
                  <a:srcRect l="16586" t="9360" r="13177" b="9283"/>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5">
            <a:extLst>
              <a:ext uri="{FF2B5EF4-FFF2-40B4-BE49-F238E27FC236}">
                <a16:creationId xmlns:a16="http://schemas.microsoft.com/office/drawing/2014/main" id="{8A5817CA-A76D-4277-85E7-5A1410E25B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054" t="17694" r="3711" b="27176"/>
          <a:stretch>
            <a:fillRect/>
          </a:stretch>
        </p:blipFill>
        <p:spPr bwMode="auto">
          <a:xfrm>
            <a:off x="8042482" y="1693326"/>
            <a:ext cx="3886200" cy="735753"/>
          </a:xfrm>
          <a:prstGeom prst="rect">
            <a:avLst/>
          </a:prstGeom>
          <a:noFill/>
          <a:ln>
            <a:noFill/>
          </a:ln>
          <a:effectLst/>
          <a:extLst>
            <a:ext uri="{909E8E84-426E-40DD-AFC4-6F175D3DCCD1}">
              <a14:hiddenFill xmlns:a14="http://schemas.microsoft.com/office/drawing/2010/main">
                <a:blipFill dpi="0" rotWithShape="0">
                  <a:blip/>
                  <a:srcRect l="7054" t="17694" r="3711" b="27176"/>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 name="Picture 6">
            <a:extLst>
              <a:ext uri="{FF2B5EF4-FFF2-40B4-BE49-F238E27FC236}">
                <a16:creationId xmlns:a16="http://schemas.microsoft.com/office/drawing/2014/main" id="{158BCFD3-C643-4254-A0C5-8F2C546D6B2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6750" y="4465295"/>
            <a:ext cx="1266613" cy="10236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8">
            <a:extLst>
              <a:ext uri="{FF2B5EF4-FFF2-40B4-BE49-F238E27FC236}">
                <a16:creationId xmlns:a16="http://schemas.microsoft.com/office/drawing/2014/main" id="{766A6946-390A-4A44-A170-434B607E17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97061" y="4424655"/>
            <a:ext cx="1104900" cy="1104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9">
            <a:extLst>
              <a:ext uri="{FF2B5EF4-FFF2-40B4-BE49-F238E27FC236}">
                <a16:creationId xmlns:a16="http://schemas.microsoft.com/office/drawing/2014/main" id="{6A0E4A68-BC27-485B-8F52-D027E511501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62069" y="4343799"/>
            <a:ext cx="1266613" cy="12666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 name="TextBox 20">
            <a:extLst>
              <a:ext uri="{FF2B5EF4-FFF2-40B4-BE49-F238E27FC236}">
                <a16:creationId xmlns:a16="http://schemas.microsoft.com/office/drawing/2014/main" id="{7946F28E-5AE1-4DD8-9412-473553553D92}"/>
              </a:ext>
            </a:extLst>
          </p:cNvPr>
          <p:cNvSpPr txBox="1"/>
          <p:nvPr/>
        </p:nvSpPr>
        <p:spPr>
          <a:xfrm>
            <a:off x="8848078" y="3611210"/>
            <a:ext cx="3214809" cy="647275"/>
          </a:xfrm>
          <a:prstGeom prst="rect">
            <a:avLst/>
          </a:prstGeom>
          <a:noFill/>
        </p:spPr>
        <p:txBody>
          <a:bodyPr wrap="square" rtlCol="0">
            <a:spAutoFit/>
          </a:bodyPr>
          <a:lstStyle/>
          <a:p>
            <a:pPr algn="ctr"/>
            <a:r>
              <a:rPr lang="en-US" altLang="en-US" sz="1800" kern="0" dirty="0">
                <a:solidFill>
                  <a:sysClr val="windowText" lastClr="000000"/>
                </a:solidFill>
                <a:latin typeface="Verdana" panose="020B0604030504040204" pitchFamily="34" charset="0"/>
              </a:rPr>
              <a:t>Peggy and Steve Fossett Foundation</a:t>
            </a:r>
            <a:endParaRPr lang="en-US" dirty="0"/>
          </a:p>
        </p:txBody>
      </p:sp>
      <p:sp>
        <p:nvSpPr>
          <p:cNvPr id="22" name="Title 1">
            <a:extLst>
              <a:ext uri="{FF2B5EF4-FFF2-40B4-BE49-F238E27FC236}">
                <a16:creationId xmlns:a16="http://schemas.microsoft.com/office/drawing/2014/main" id="{0081B012-759C-485B-8C07-35A0844A83AF}"/>
              </a:ext>
            </a:extLst>
          </p:cNvPr>
          <p:cNvSpPr txBox="1">
            <a:spLocks/>
          </p:cNvSpPr>
          <p:nvPr/>
        </p:nvSpPr>
        <p:spPr>
          <a:xfrm>
            <a:off x="910655" y="12483"/>
            <a:ext cx="10515600"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Acknowledgements and Disclaimer</a:t>
            </a:r>
          </a:p>
        </p:txBody>
      </p:sp>
      <p:pic>
        <p:nvPicPr>
          <p:cNvPr id="25" name="Picture 24" descr="A close up of a sign&#10;&#10;Description automatically generated">
            <a:extLst>
              <a:ext uri="{FF2B5EF4-FFF2-40B4-BE49-F238E27FC236}">
                <a16:creationId xmlns:a16="http://schemas.microsoft.com/office/drawing/2014/main" id="{9A02F0F7-27A5-4C16-8256-68C21AD014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26" name="Picture 2" descr="C:\Users\wrb\Desktop\stshield.jpg">
            <a:extLst>
              <a:ext uri="{FF2B5EF4-FFF2-40B4-BE49-F238E27FC236}">
                <a16:creationId xmlns:a16="http://schemas.microsoft.com/office/drawing/2014/main" id="{A2EB3307-C085-4CE7-9FED-D875C6ED143C}"/>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a:extLst>
              <a:ext uri="{FF2B5EF4-FFF2-40B4-BE49-F238E27FC236}">
                <a16:creationId xmlns:a16="http://schemas.microsoft.com/office/drawing/2014/main" id="{074548EE-03ED-4FC5-A536-1608D9BCB551}"/>
              </a:ext>
            </a:extLst>
          </p:cNvPr>
          <p:cNvPicPr>
            <a:picLocks noChangeAspect="1"/>
          </p:cNvPicPr>
          <p:nvPr/>
        </p:nvPicPr>
        <p:blipFill>
          <a:blip r:embed="rId10"/>
          <a:stretch>
            <a:fillRect/>
          </a:stretch>
        </p:blipFill>
        <p:spPr>
          <a:xfrm>
            <a:off x="0" y="5939790"/>
            <a:ext cx="914400" cy="918210"/>
          </a:xfrm>
          <a:prstGeom prst="rect">
            <a:avLst/>
          </a:prstGeom>
        </p:spPr>
      </p:pic>
      <p:pic>
        <p:nvPicPr>
          <p:cNvPr id="28" name="Picture 27" descr="A close up of a logo&#10;&#10;Description generated with very high confidence">
            <a:extLst>
              <a:ext uri="{FF2B5EF4-FFF2-40B4-BE49-F238E27FC236}">
                <a16:creationId xmlns:a16="http://schemas.microsoft.com/office/drawing/2014/main" id="{B38092D0-8C11-4BEA-8BEF-3184CF4F58E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spTree>
    <p:extLst>
      <p:ext uri="{BB962C8B-B14F-4D97-AF65-F5344CB8AC3E}">
        <p14:creationId xmlns:p14="http://schemas.microsoft.com/office/powerpoint/2010/main" val="97847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685DA-AE9C-2FE8-89AF-8183D050EA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4BD514-6657-2E0C-1B5E-6FCE6BBB769C}"/>
              </a:ext>
            </a:extLst>
          </p:cNvPr>
          <p:cNvSpPr>
            <a:spLocks noGrp="1"/>
          </p:cNvSpPr>
          <p:nvPr>
            <p:ph type="ctrTitle" idx="4294967295"/>
          </p:nvPr>
        </p:nvSpPr>
        <p:spPr>
          <a:xfrm>
            <a:off x="914401" y="0"/>
            <a:ext cx="10369296" cy="905256"/>
          </a:xfrm>
        </p:spPr>
        <p:txBody>
          <a:bodyPr>
            <a:normAutofit/>
          </a:bodyPr>
          <a:lstStyle/>
          <a:p>
            <a:pPr algn="ctr"/>
            <a:r>
              <a:rPr lang="en-US" dirty="0"/>
              <a:t>TIGERISS Collaboration Org Chart</a:t>
            </a:r>
            <a:endParaRPr lang="en-US" sz="5400" dirty="0"/>
          </a:p>
        </p:txBody>
      </p:sp>
      <p:sp>
        <p:nvSpPr>
          <p:cNvPr id="11" name="Footer Placeholder 10">
            <a:extLst>
              <a:ext uri="{FF2B5EF4-FFF2-40B4-BE49-F238E27FC236}">
                <a16:creationId xmlns:a16="http://schemas.microsoft.com/office/drawing/2014/main" id="{891351AA-E67D-87EC-A6DA-0F7C7505F480}"/>
              </a:ext>
            </a:extLst>
          </p:cNvPr>
          <p:cNvSpPr>
            <a:spLocks noGrp="1"/>
          </p:cNvSpPr>
          <p:nvPr>
            <p:ph type="ftr" sz="quarter" idx="11"/>
          </p:nvPr>
        </p:nvSpPr>
        <p:spPr/>
        <p:txBody>
          <a:bodyPr/>
          <a:lstStyle/>
          <a:p>
            <a:r>
              <a:rPr lang="en-US"/>
              <a:t>ASAPP - TIGERISS - May 13, 2025</a:t>
            </a:r>
            <a:endParaRPr lang="en-US" dirty="0"/>
          </a:p>
        </p:txBody>
      </p:sp>
      <p:sp>
        <p:nvSpPr>
          <p:cNvPr id="12" name="Slide Number Placeholder 11">
            <a:extLst>
              <a:ext uri="{FF2B5EF4-FFF2-40B4-BE49-F238E27FC236}">
                <a16:creationId xmlns:a16="http://schemas.microsoft.com/office/drawing/2014/main" id="{7AE7DCE8-0B94-DB6C-FB12-4A46A8C6E5C2}"/>
              </a:ext>
            </a:extLst>
          </p:cNvPr>
          <p:cNvSpPr>
            <a:spLocks noGrp="1"/>
          </p:cNvSpPr>
          <p:nvPr>
            <p:ph type="sldNum" sz="quarter" idx="12"/>
          </p:nvPr>
        </p:nvSpPr>
        <p:spPr/>
        <p:txBody>
          <a:bodyPr/>
          <a:lstStyle/>
          <a:p>
            <a:fld id="{9EBE6002-C28D-42BF-92CB-918F87749F98}" type="slidenum">
              <a:rPr lang="en-US" smtClean="0"/>
              <a:t>4</a:t>
            </a:fld>
            <a:endParaRPr lang="en-US" dirty="0"/>
          </a:p>
        </p:txBody>
      </p:sp>
      <p:pic>
        <p:nvPicPr>
          <p:cNvPr id="5" name="Picture 4" descr="A close up of a sign&#10;&#10;Description automatically generated">
            <a:extLst>
              <a:ext uri="{FF2B5EF4-FFF2-40B4-BE49-F238E27FC236}">
                <a16:creationId xmlns:a16="http://schemas.microsoft.com/office/drawing/2014/main" id="{6A2B8430-7AF7-81A1-ECEA-BD6811B9A3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4" name="Picture 3">
            <a:extLst>
              <a:ext uri="{FF2B5EF4-FFF2-40B4-BE49-F238E27FC236}">
                <a16:creationId xmlns:a16="http://schemas.microsoft.com/office/drawing/2014/main" id="{868BBEA6-939D-1011-61EB-A3A2575B1B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864" y="751331"/>
            <a:ext cx="9704272" cy="5852160"/>
          </a:xfrm>
          <a:prstGeom prst="rect">
            <a:avLst/>
          </a:prstGeom>
        </p:spPr>
      </p:pic>
    </p:spTree>
    <p:extLst>
      <p:ext uri="{BB962C8B-B14F-4D97-AF65-F5344CB8AC3E}">
        <p14:creationId xmlns:p14="http://schemas.microsoft.com/office/powerpoint/2010/main" val="1718363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AC3DF44-3EEB-4E19-B875-78E6061D1305}"/>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DA3E949-2965-472F-8D74-AB3E45E6DFDA}"/>
              </a:ext>
            </a:extLst>
          </p:cNvPr>
          <p:cNvSpPr>
            <a:spLocks noGrp="1"/>
          </p:cNvSpPr>
          <p:nvPr>
            <p:ph type="sldNum" sz="quarter" idx="12"/>
          </p:nvPr>
        </p:nvSpPr>
        <p:spPr/>
        <p:txBody>
          <a:bodyPr/>
          <a:lstStyle/>
          <a:p>
            <a:fld id="{9EBE6002-C28D-42BF-92CB-918F87749F98}" type="slidenum">
              <a:rPr lang="en-US" smtClean="0"/>
              <a:t>5</a:t>
            </a:fld>
            <a:endParaRPr lang="en-US"/>
          </a:p>
        </p:txBody>
      </p:sp>
      <p:pic>
        <p:nvPicPr>
          <p:cNvPr id="5" name="Picture 2" descr="C:\Users\wrb\Desktop\stshield.jpg">
            <a:extLst>
              <a:ext uri="{FF2B5EF4-FFF2-40B4-BE49-F238E27FC236}">
                <a16:creationId xmlns:a16="http://schemas.microsoft.com/office/drawing/2014/main" id="{5843873E-73F8-4ED6-91AB-5CB37BBD992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close up of a logo&#10;&#10;Description generated with very high confidence">
            <a:extLst>
              <a:ext uri="{FF2B5EF4-FFF2-40B4-BE49-F238E27FC236}">
                <a16:creationId xmlns:a16="http://schemas.microsoft.com/office/drawing/2014/main" id="{F65C2F97-D4CE-487B-B509-BA4F537561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7" name="Picture 6">
            <a:extLst>
              <a:ext uri="{FF2B5EF4-FFF2-40B4-BE49-F238E27FC236}">
                <a16:creationId xmlns:a16="http://schemas.microsoft.com/office/drawing/2014/main" id="{4C738F90-5D7E-4170-BBA9-28CEE592641A}"/>
              </a:ext>
            </a:extLst>
          </p:cNvPr>
          <p:cNvPicPr>
            <a:picLocks noChangeAspect="1"/>
          </p:cNvPicPr>
          <p:nvPr/>
        </p:nvPicPr>
        <p:blipFill>
          <a:blip r:embed="rId4"/>
          <a:stretch>
            <a:fillRect/>
          </a:stretch>
        </p:blipFill>
        <p:spPr>
          <a:xfrm>
            <a:off x="0" y="5939790"/>
            <a:ext cx="914400" cy="918210"/>
          </a:xfrm>
          <a:prstGeom prst="rect">
            <a:avLst/>
          </a:prstGeom>
        </p:spPr>
      </p:pic>
      <p:sp>
        <p:nvSpPr>
          <p:cNvPr id="13" name="Title 1">
            <a:extLst>
              <a:ext uri="{FF2B5EF4-FFF2-40B4-BE49-F238E27FC236}">
                <a16:creationId xmlns:a16="http://schemas.microsoft.com/office/drawing/2014/main" id="{23EF9C6C-78E2-762C-F5DA-0CDD4E32B0EC}"/>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Cosmic Rays in the Grand Cycle of Matter</a:t>
            </a:r>
          </a:p>
        </p:txBody>
      </p:sp>
      <p:pic>
        <p:nvPicPr>
          <p:cNvPr id="4" name="Picture 3" descr="A close up of a sign&#10;&#10;Description automatically generated">
            <a:extLst>
              <a:ext uri="{FF2B5EF4-FFF2-40B4-BE49-F238E27FC236}">
                <a16:creationId xmlns:a16="http://schemas.microsoft.com/office/drawing/2014/main" id="{8CF29C11-9962-1FEC-2F02-1F8BB9C0E0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8" name="Google Shape;144;p15">
            <a:extLst>
              <a:ext uri="{FF2B5EF4-FFF2-40B4-BE49-F238E27FC236}">
                <a16:creationId xmlns:a16="http://schemas.microsoft.com/office/drawing/2014/main" id="{729D87F9-26F4-577F-BBA9-1D54FBDAF38E}"/>
              </a:ext>
            </a:extLst>
          </p:cNvPr>
          <p:cNvPicPr preferRelativeResize="0"/>
          <p:nvPr/>
        </p:nvPicPr>
        <p:blipFill>
          <a:blip r:embed="rId6">
            <a:alphaModFix/>
          </a:blip>
          <a:stretch>
            <a:fillRect/>
          </a:stretch>
        </p:blipFill>
        <p:spPr>
          <a:xfrm>
            <a:off x="5095321" y="1437265"/>
            <a:ext cx="6794004" cy="4011921"/>
          </a:xfrm>
          <a:prstGeom prst="rect">
            <a:avLst/>
          </a:prstGeom>
          <a:noFill/>
          <a:ln>
            <a:noFill/>
          </a:ln>
        </p:spPr>
      </p:pic>
      <p:sp>
        <p:nvSpPr>
          <p:cNvPr id="10" name="Google Shape;145;p15">
            <a:extLst>
              <a:ext uri="{FF2B5EF4-FFF2-40B4-BE49-F238E27FC236}">
                <a16:creationId xmlns:a16="http://schemas.microsoft.com/office/drawing/2014/main" id="{F113E88F-2C2D-C924-18BC-EA21140A29BE}"/>
              </a:ext>
            </a:extLst>
          </p:cNvPr>
          <p:cNvSpPr txBox="1">
            <a:spLocks/>
          </p:cNvSpPr>
          <p:nvPr/>
        </p:nvSpPr>
        <p:spPr>
          <a:xfrm>
            <a:off x="302675" y="1007600"/>
            <a:ext cx="4826373" cy="4825641"/>
          </a:xfrm>
          <a:prstGeom prst="rect">
            <a:avLst/>
          </a:prstGeom>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dirty="0"/>
              <a:t>The overall TIGERISS mission goal is to increase our understanding of how the Galaxy produces and distributes the elements. These goals come from the NASA decadal survey’s questions:</a:t>
            </a:r>
          </a:p>
          <a:p>
            <a:pPr marL="457200" indent="-317500">
              <a:spcBef>
                <a:spcPts val="0"/>
              </a:spcBef>
              <a:buClr>
                <a:srgbClr val="000000"/>
              </a:buClr>
              <a:buSzPct val="50000"/>
              <a:buFont typeface="Arial"/>
              <a:buChar char="●"/>
            </a:pPr>
            <a:r>
              <a:rPr lang="en-US" dirty="0"/>
              <a:t>Where is main site of r-process nucleosynthesis? </a:t>
            </a:r>
          </a:p>
          <a:p>
            <a:pPr marL="457200" indent="-317500">
              <a:spcBef>
                <a:spcPts val="0"/>
              </a:spcBef>
              <a:buClr>
                <a:srgbClr val="000000"/>
              </a:buClr>
              <a:buSzPct val="50000"/>
              <a:buFont typeface="Arial"/>
              <a:buChar char="●"/>
            </a:pPr>
            <a:r>
              <a:rPr lang="en-US" dirty="0"/>
              <a:t>How the “injection of energy, momentum, and metals from stars” circulates matter?</a:t>
            </a:r>
          </a:p>
        </p:txBody>
      </p:sp>
    </p:spTree>
    <p:extLst>
      <p:ext uri="{BB962C8B-B14F-4D97-AF65-F5344CB8AC3E}">
        <p14:creationId xmlns:p14="http://schemas.microsoft.com/office/powerpoint/2010/main" val="4225141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descr="C:\Users\Brian\Desktop\sciam1.jpg">
            <a:extLst>
              <a:ext uri="{FF2B5EF4-FFF2-40B4-BE49-F238E27FC236}">
                <a16:creationId xmlns:a16="http://schemas.microsoft.com/office/drawing/2014/main" id="{AD5B9B55-25A8-E0B3-95C7-EC2CE7327F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66126" y="685800"/>
            <a:ext cx="4592104" cy="5486400"/>
          </a:xfrm>
          <a:prstGeom prst="rect">
            <a:avLst/>
          </a:prstGeom>
        </p:spPr>
      </p:pic>
      <p:sp>
        <p:nvSpPr>
          <p:cNvPr id="2" name="Footer Placeholder 1">
            <a:extLst>
              <a:ext uri="{FF2B5EF4-FFF2-40B4-BE49-F238E27FC236}">
                <a16:creationId xmlns:a16="http://schemas.microsoft.com/office/drawing/2014/main" id="{4B43E7F1-9744-4FA0-BC47-B359DF7109AE}"/>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A6567BD4-66D4-4B20-BCBE-997B509D024C}"/>
              </a:ext>
            </a:extLst>
          </p:cNvPr>
          <p:cNvSpPr>
            <a:spLocks noGrp="1"/>
          </p:cNvSpPr>
          <p:nvPr>
            <p:ph type="sldNum" sz="quarter" idx="12"/>
          </p:nvPr>
        </p:nvSpPr>
        <p:spPr/>
        <p:txBody>
          <a:bodyPr/>
          <a:lstStyle/>
          <a:p>
            <a:fld id="{9EBE6002-C28D-42BF-92CB-918F87749F98}" type="slidenum">
              <a:rPr lang="en-US" smtClean="0"/>
              <a:t>6</a:t>
            </a:fld>
            <a:endParaRPr lang="en-US"/>
          </a:p>
        </p:txBody>
      </p:sp>
      <p:pic>
        <p:nvPicPr>
          <p:cNvPr id="4" name="Picture 2" descr="C:\Users\wrb\Desktop\stshield.jpg">
            <a:extLst>
              <a:ext uri="{FF2B5EF4-FFF2-40B4-BE49-F238E27FC236}">
                <a16:creationId xmlns:a16="http://schemas.microsoft.com/office/drawing/2014/main" id="{07276F98-E26F-4090-97E5-F74499DDC3D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close up of a logo&#10;&#10;Description generated with very high confidence">
            <a:extLst>
              <a:ext uri="{FF2B5EF4-FFF2-40B4-BE49-F238E27FC236}">
                <a16:creationId xmlns:a16="http://schemas.microsoft.com/office/drawing/2014/main" id="{C8B0F314-CDAB-4B64-B7E8-6297BF1FE7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6" name="Picture 5">
            <a:extLst>
              <a:ext uri="{FF2B5EF4-FFF2-40B4-BE49-F238E27FC236}">
                <a16:creationId xmlns:a16="http://schemas.microsoft.com/office/drawing/2014/main" id="{C9588EB8-2A66-477A-BBD1-49A8BDCF0E2D}"/>
              </a:ext>
            </a:extLst>
          </p:cNvPr>
          <p:cNvPicPr>
            <a:picLocks noChangeAspect="1"/>
          </p:cNvPicPr>
          <p:nvPr/>
        </p:nvPicPr>
        <p:blipFill>
          <a:blip r:embed="rId5"/>
          <a:stretch>
            <a:fillRect/>
          </a:stretch>
        </p:blipFill>
        <p:spPr>
          <a:xfrm>
            <a:off x="0" y="5939790"/>
            <a:ext cx="914400" cy="918210"/>
          </a:xfrm>
          <a:prstGeom prst="rect">
            <a:avLst/>
          </a:prstGeom>
        </p:spPr>
      </p:pic>
      <p:sp>
        <p:nvSpPr>
          <p:cNvPr id="7" name="Title 1">
            <a:extLst>
              <a:ext uri="{FF2B5EF4-FFF2-40B4-BE49-F238E27FC236}">
                <a16:creationId xmlns:a16="http://schemas.microsoft.com/office/drawing/2014/main" id="{0D86E2BF-1258-44F3-8F13-59BAF3E20504}"/>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Ultra-Heavy Galactic Cosmic Rays (UHGCRs)</a:t>
            </a:r>
          </a:p>
        </p:txBody>
      </p:sp>
      <p:pic>
        <p:nvPicPr>
          <p:cNvPr id="9" name="Picture 8" descr="A close up of a sign&#10;&#10;Description automatically generated">
            <a:extLst>
              <a:ext uri="{FF2B5EF4-FFF2-40B4-BE49-F238E27FC236}">
                <a16:creationId xmlns:a16="http://schemas.microsoft.com/office/drawing/2014/main" id="{675BEAF6-04F8-69EB-78EA-42F8EE7301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11" name="Picture 10" descr="Chart, scatter chart&#10;&#10;Description automatically generated">
            <a:extLst>
              <a:ext uri="{FF2B5EF4-FFF2-40B4-BE49-F238E27FC236}">
                <a16:creationId xmlns:a16="http://schemas.microsoft.com/office/drawing/2014/main" id="{DEB8D991-F3C9-9F7D-0D73-E5B6EE4713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84739" y="986787"/>
            <a:ext cx="6843881" cy="4813121"/>
          </a:xfrm>
          <a:prstGeom prst="rect">
            <a:avLst/>
          </a:prstGeom>
        </p:spPr>
      </p:pic>
      <p:cxnSp>
        <p:nvCxnSpPr>
          <p:cNvPr id="8" name="Straight Arrow Connector 7">
            <a:extLst>
              <a:ext uri="{FF2B5EF4-FFF2-40B4-BE49-F238E27FC236}">
                <a16:creationId xmlns:a16="http://schemas.microsoft.com/office/drawing/2014/main" id="{83AE50F1-6F31-6B30-CF43-B27EAD69ABCD}"/>
              </a:ext>
            </a:extLst>
          </p:cNvPr>
          <p:cNvCxnSpPr>
            <a:cxnSpLocks/>
          </p:cNvCxnSpPr>
          <p:nvPr/>
        </p:nvCxnSpPr>
        <p:spPr>
          <a:xfrm>
            <a:off x="6647204" y="5708608"/>
            <a:ext cx="5288433" cy="0"/>
          </a:xfrm>
          <a:prstGeom prst="straightConnector1">
            <a:avLst/>
          </a:prstGeom>
          <a:ln w="63500">
            <a:solidFill>
              <a:srgbClr val="00B050"/>
            </a:solidFill>
            <a:headEnd type="triangle"/>
            <a:tailEnd type="triangle"/>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6EFC475A-14A6-8B51-A6FA-5AC6C723799E}"/>
              </a:ext>
            </a:extLst>
          </p:cNvPr>
          <p:cNvSpPr txBox="1"/>
          <p:nvPr/>
        </p:nvSpPr>
        <p:spPr>
          <a:xfrm>
            <a:off x="6802002" y="4220957"/>
            <a:ext cx="1557526" cy="7181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err="1">
                <a:ln>
                  <a:noFill/>
                </a:ln>
                <a:solidFill>
                  <a:srgbClr val="C00000"/>
                </a:solidFill>
                <a:effectLst/>
                <a:uFillTx/>
                <a:latin typeface="Helvetica"/>
                <a:ea typeface="Helvetica"/>
                <a:cs typeface="Helvetica"/>
                <a:sym typeface="Helvetica"/>
              </a:rPr>
              <a:t>SuperTIGER</a:t>
            </a:r>
            <a:endParaRPr kumimoji="0" lang="en-US" sz="2000" b="0" i="0" u="none" strike="noStrike" cap="none" spc="0" normalizeH="0" baseline="0" dirty="0">
              <a:ln>
                <a:noFill/>
              </a:ln>
              <a:solidFill>
                <a:srgbClr val="C00000"/>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r>
              <a:rPr lang="en-US" sz="2000" dirty="0">
                <a:solidFill>
                  <a:srgbClr val="00B050"/>
                </a:solidFill>
                <a:latin typeface="Helvetica"/>
                <a:ea typeface="Helvetica"/>
                <a:cs typeface="Helvetica"/>
                <a:sym typeface="Helvetica"/>
              </a:rPr>
              <a:t>TIGERISS</a:t>
            </a:r>
            <a:endParaRPr kumimoji="0" lang="en-US" sz="2000" b="0" i="0" u="none" strike="noStrike" cap="none" spc="0" normalizeH="0" baseline="0" dirty="0">
              <a:ln>
                <a:noFill/>
              </a:ln>
              <a:solidFill>
                <a:srgbClr val="00B050"/>
              </a:solidFill>
              <a:effectLst/>
              <a:uFillTx/>
              <a:latin typeface="Helvetica"/>
              <a:ea typeface="Helvetica"/>
              <a:cs typeface="Helvetica"/>
              <a:sym typeface="Helvetica"/>
            </a:endParaRPr>
          </a:p>
        </p:txBody>
      </p:sp>
      <p:cxnSp>
        <p:nvCxnSpPr>
          <p:cNvPr id="12" name="Straight Arrow Connector 11">
            <a:extLst>
              <a:ext uri="{FF2B5EF4-FFF2-40B4-BE49-F238E27FC236}">
                <a16:creationId xmlns:a16="http://schemas.microsoft.com/office/drawing/2014/main" id="{1E14230C-EE8A-7996-C8A9-B3E064EA246E}"/>
              </a:ext>
            </a:extLst>
          </p:cNvPr>
          <p:cNvCxnSpPr>
            <a:cxnSpLocks/>
          </p:cNvCxnSpPr>
          <p:nvPr/>
        </p:nvCxnSpPr>
        <p:spPr>
          <a:xfrm>
            <a:off x="7273568" y="5708608"/>
            <a:ext cx="2925633" cy="0"/>
          </a:xfrm>
          <a:prstGeom prst="straightConnector1">
            <a:avLst/>
          </a:prstGeom>
          <a:ln w="63500">
            <a:solidFill>
              <a:srgbClr val="C00000"/>
            </a:solidFill>
            <a:headEnd type="triangle"/>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352738F2-3CE9-850C-7789-548E38356679}"/>
              </a:ext>
            </a:extLst>
          </p:cNvPr>
          <p:cNvCxnSpPr>
            <a:cxnSpLocks/>
          </p:cNvCxnSpPr>
          <p:nvPr/>
        </p:nvCxnSpPr>
        <p:spPr>
          <a:xfrm>
            <a:off x="1648511" y="5514309"/>
            <a:ext cx="558975" cy="0"/>
          </a:xfrm>
          <a:prstGeom prst="straightConnector1">
            <a:avLst/>
          </a:prstGeom>
          <a:ln w="63500">
            <a:solidFill>
              <a:srgbClr val="C00000"/>
            </a:solidFill>
            <a:headEnd type="triangle"/>
            <a:tailEnd type="triangle"/>
          </a:ln>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443104F3-5152-1205-3F51-35DA7D9E14B6}"/>
              </a:ext>
            </a:extLst>
          </p:cNvPr>
          <p:cNvSpPr txBox="1"/>
          <p:nvPr/>
        </p:nvSpPr>
        <p:spPr>
          <a:xfrm>
            <a:off x="1203862" y="4796164"/>
            <a:ext cx="1557526" cy="7181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err="1">
                <a:ln>
                  <a:noFill/>
                </a:ln>
                <a:solidFill>
                  <a:srgbClr val="C00000"/>
                </a:solidFill>
                <a:effectLst/>
                <a:uFillTx/>
                <a:latin typeface="Helvetica"/>
                <a:ea typeface="Helvetica"/>
                <a:cs typeface="Helvetica"/>
                <a:sym typeface="Helvetica"/>
              </a:rPr>
              <a:t>SuperTIGER</a:t>
            </a:r>
            <a:endParaRPr kumimoji="0" lang="en-US" sz="2000" b="0" i="0" u="none" strike="noStrike" cap="none" spc="0" normalizeH="0" baseline="0" dirty="0">
              <a:ln>
                <a:noFill/>
              </a:ln>
              <a:solidFill>
                <a:srgbClr val="C00000"/>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r>
              <a:rPr lang="en-US" sz="2000" dirty="0">
                <a:solidFill>
                  <a:srgbClr val="00B050"/>
                </a:solidFill>
                <a:latin typeface="Helvetica"/>
                <a:ea typeface="Helvetica"/>
                <a:cs typeface="Helvetica"/>
                <a:sym typeface="Helvetica"/>
              </a:rPr>
              <a:t>TIGERISS</a:t>
            </a:r>
            <a:endParaRPr kumimoji="0" lang="en-US" sz="2000" b="0" i="0" u="none" strike="noStrike" cap="none" spc="0" normalizeH="0" baseline="0" dirty="0">
              <a:ln>
                <a:noFill/>
              </a:ln>
              <a:solidFill>
                <a:srgbClr val="00B050"/>
              </a:solidFill>
              <a:effectLst/>
              <a:uFillTx/>
              <a:latin typeface="Helvetica"/>
              <a:ea typeface="Helvetica"/>
              <a:cs typeface="Helvetica"/>
              <a:sym typeface="Helvetica"/>
            </a:endParaRPr>
          </a:p>
        </p:txBody>
      </p:sp>
      <p:cxnSp>
        <p:nvCxnSpPr>
          <p:cNvPr id="18" name="Straight Arrow Connector 17">
            <a:extLst>
              <a:ext uri="{FF2B5EF4-FFF2-40B4-BE49-F238E27FC236}">
                <a16:creationId xmlns:a16="http://schemas.microsoft.com/office/drawing/2014/main" id="{271DB752-BB0D-C00F-4B42-D5F0B4011AA1}"/>
              </a:ext>
            </a:extLst>
          </p:cNvPr>
          <p:cNvCxnSpPr>
            <a:cxnSpLocks/>
          </p:cNvCxnSpPr>
          <p:nvPr/>
        </p:nvCxnSpPr>
        <p:spPr>
          <a:xfrm>
            <a:off x="1479965" y="4794868"/>
            <a:ext cx="1688571" cy="0"/>
          </a:xfrm>
          <a:prstGeom prst="straightConnector1">
            <a:avLst/>
          </a:prstGeom>
          <a:ln w="63500">
            <a:solidFill>
              <a:schemeClr val="accent1"/>
            </a:solidFill>
            <a:headEnd type="triangle"/>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71F95969-B8F2-E995-E6CC-A34F3480FA39}"/>
              </a:ext>
            </a:extLst>
          </p:cNvPr>
          <p:cNvSpPr txBox="1"/>
          <p:nvPr/>
        </p:nvSpPr>
        <p:spPr>
          <a:xfrm>
            <a:off x="1648511" y="4384499"/>
            <a:ext cx="1222757" cy="41036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accent1"/>
                </a:solidFill>
                <a:effectLst/>
                <a:uFillTx/>
                <a:latin typeface="Helvetica"/>
                <a:ea typeface="Helvetica"/>
                <a:cs typeface="Helvetica"/>
                <a:sym typeface="Helvetica"/>
              </a:rPr>
              <a:t>CALET</a:t>
            </a:r>
          </a:p>
        </p:txBody>
      </p:sp>
      <p:sp>
        <p:nvSpPr>
          <p:cNvPr id="20" name="Arrow: Right 19">
            <a:extLst>
              <a:ext uri="{FF2B5EF4-FFF2-40B4-BE49-F238E27FC236}">
                <a16:creationId xmlns:a16="http://schemas.microsoft.com/office/drawing/2014/main" id="{1261ED08-513E-769F-3C44-46C3887EAA18}"/>
              </a:ext>
            </a:extLst>
          </p:cNvPr>
          <p:cNvSpPr/>
          <p:nvPr/>
        </p:nvSpPr>
        <p:spPr>
          <a:xfrm>
            <a:off x="3407937" y="3367933"/>
            <a:ext cx="1465006" cy="122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8658439-D639-2AE9-037F-73EE4AD927BB}"/>
              </a:ext>
            </a:extLst>
          </p:cNvPr>
          <p:cNvSpPr txBox="1"/>
          <p:nvPr/>
        </p:nvSpPr>
        <p:spPr>
          <a:xfrm>
            <a:off x="3661117" y="2398187"/>
            <a:ext cx="1367783" cy="7181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000" dirty="0">
                <a:solidFill>
                  <a:schemeClr val="accent1"/>
                </a:solidFill>
                <a:latin typeface="Helvetica"/>
                <a:ea typeface="Helvetica"/>
                <a:cs typeface="Helvetica"/>
                <a:sym typeface="Helvetica"/>
              </a:rPr>
              <a:t>Extra-</a:t>
            </a:r>
            <a:br>
              <a:rPr lang="en-US" sz="2000" dirty="0">
                <a:solidFill>
                  <a:schemeClr val="accent1"/>
                </a:solidFill>
                <a:latin typeface="Helvetica"/>
                <a:ea typeface="Helvetica"/>
                <a:cs typeface="Helvetica"/>
                <a:sym typeface="Helvetica"/>
              </a:rPr>
            </a:br>
            <a:r>
              <a:rPr lang="en-US" sz="2000" dirty="0">
                <a:solidFill>
                  <a:schemeClr val="accent1"/>
                </a:solidFill>
                <a:latin typeface="Helvetica"/>
                <a:ea typeface="Helvetica"/>
                <a:cs typeface="Helvetica"/>
                <a:sym typeface="Helvetica"/>
              </a:rPr>
              <a:t>Galactic?</a:t>
            </a:r>
            <a:endParaRPr kumimoji="0" lang="en-US" sz="2000" b="0" i="0" u="none" strike="noStrike" cap="none" spc="0" normalizeH="0" baseline="0" dirty="0">
              <a:ln>
                <a:noFill/>
              </a:ln>
              <a:solidFill>
                <a:schemeClr val="accent1"/>
              </a:solidFill>
              <a:effectLst/>
              <a:uFillTx/>
              <a:latin typeface="Helvetica"/>
              <a:ea typeface="Helvetica"/>
              <a:cs typeface="Helvetica"/>
              <a:sym typeface="Helvetica"/>
            </a:endParaRPr>
          </a:p>
        </p:txBody>
      </p:sp>
      <p:sp>
        <p:nvSpPr>
          <p:cNvPr id="22" name="TextBox 21">
            <a:extLst>
              <a:ext uri="{FF2B5EF4-FFF2-40B4-BE49-F238E27FC236}">
                <a16:creationId xmlns:a16="http://schemas.microsoft.com/office/drawing/2014/main" id="{3F119497-695D-435E-110E-A36CC2B535FE}"/>
              </a:ext>
            </a:extLst>
          </p:cNvPr>
          <p:cNvSpPr txBox="1"/>
          <p:nvPr/>
        </p:nvSpPr>
        <p:spPr>
          <a:xfrm>
            <a:off x="3922597" y="4076724"/>
            <a:ext cx="1222757" cy="7181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000" dirty="0">
                <a:solidFill>
                  <a:srgbClr val="7030A0"/>
                </a:solidFill>
                <a:latin typeface="Helvetica"/>
                <a:ea typeface="Helvetica"/>
                <a:cs typeface="Helvetica"/>
                <a:sym typeface="Helvetica"/>
              </a:rPr>
              <a:t>ANITA/</a:t>
            </a:r>
          </a:p>
          <a:p>
            <a:pPr marL="0" marR="0" indent="0" algn="ctr" defTabSz="457200" rtl="0" fontAlgn="auto" latinLnBrk="1" hangingPunct="0">
              <a:lnSpc>
                <a:spcPct val="100000"/>
              </a:lnSpc>
              <a:spcBef>
                <a:spcPts val="0"/>
              </a:spcBef>
              <a:spcAft>
                <a:spcPts val="0"/>
              </a:spcAft>
              <a:buClrTx/>
              <a:buSzTx/>
              <a:buFontTx/>
              <a:buNone/>
              <a:tabLst/>
            </a:pPr>
            <a:r>
              <a:rPr lang="en-US" sz="2000" dirty="0">
                <a:solidFill>
                  <a:srgbClr val="7030A0"/>
                </a:solidFill>
                <a:latin typeface="Helvetica"/>
                <a:ea typeface="Helvetica"/>
                <a:cs typeface="Helvetica"/>
                <a:sym typeface="Helvetica"/>
              </a:rPr>
              <a:t>PUEO</a:t>
            </a:r>
            <a:endParaRPr kumimoji="0" lang="en-US" sz="2000" b="0" i="0" u="none" strike="noStrike" cap="none" spc="0" normalizeH="0" baseline="0" dirty="0">
              <a:ln>
                <a:noFill/>
              </a:ln>
              <a:solidFill>
                <a:srgbClr val="7030A0"/>
              </a:solidFill>
              <a:effectLst/>
              <a:uFillTx/>
              <a:latin typeface="Helvetica"/>
              <a:ea typeface="Helvetica"/>
              <a:cs typeface="Helvetica"/>
              <a:sym typeface="Helvetica"/>
            </a:endParaRPr>
          </a:p>
        </p:txBody>
      </p:sp>
      <p:sp>
        <p:nvSpPr>
          <p:cNvPr id="23" name="Arrow: Right 22">
            <a:extLst>
              <a:ext uri="{FF2B5EF4-FFF2-40B4-BE49-F238E27FC236}">
                <a16:creationId xmlns:a16="http://schemas.microsoft.com/office/drawing/2014/main" id="{C2843918-E1E6-F368-955E-26475DDC5EC5}"/>
              </a:ext>
            </a:extLst>
          </p:cNvPr>
          <p:cNvSpPr/>
          <p:nvPr/>
        </p:nvSpPr>
        <p:spPr>
          <a:xfrm>
            <a:off x="4273175" y="4794868"/>
            <a:ext cx="599768" cy="86071"/>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 descr="PUEO Logo">
            <a:extLst>
              <a:ext uri="{FF2B5EF4-FFF2-40B4-BE49-F238E27FC236}">
                <a16:creationId xmlns:a16="http://schemas.microsoft.com/office/drawing/2014/main" id="{1E0BC67F-E355-ACF1-6221-D8A2E4D8FC3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65074" y="3569582"/>
            <a:ext cx="1051541" cy="5394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Abigail Vieregg - NASA Science">
            <a:extLst>
              <a:ext uri="{FF2B5EF4-FFF2-40B4-BE49-F238E27FC236}">
                <a16:creationId xmlns:a16="http://schemas.microsoft.com/office/drawing/2014/main" id="{0E7773EA-3376-745F-23D7-191D59D57E0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21680" y="4912705"/>
            <a:ext cx="986564" cy="1455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008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8D35C6B-9CAD-59E3-8562-F48262FC6735}"/>
              </a:ext>
            </a:extLst>
          </p:cNvPr>
          <p:cNvGrpSpPr/>
          <p:nvPr/>
        </p:nvGrpSpPr>
        <p:grpSpPr>
          <a:xfrm>
            <a:off x="620762" y="866897"/>
            <a:ext cx="5921276" cy="5486400"/>
            <a:chOff x="620762" y="866897"/>
            <a:chExt cx="5921276" cy="5486400"/>
          </a:xfrm>
        </p:grpSpPr>
        <p:pic>
          <p:nvPicPr>
            <p:cNvPr id="14" name="Picture 15" descr="D:\Files\Meetings\Erice-2014\Nuclear Composition of Cosmic Rays-1.jpg">
              <a:extLst>
                <a:ext uri="{FF2B5EF4-FFF2-40B4-BE49-F238E27FC236}">
                  <a16:creationId xmlns:a16="http://schemas.microsoft.com/office/drawing/2014/main" id="{FAA985E6-A47A-4872-BEBC-0EC385CFBD9C}"/>
                </a:ext>
              </a:extLst>
            </p:cNvPr>
            <p:cNvPicPr>
              <a:picLocks noChangeAspect="1" noChangeArrowheads="1"/>
            </p:cNvPicPr>
            <p:nvPr/>
          </p:nvPicPr>
          <p:blipFill>
            <a:blip r:embed="rId2"/>
            <a:srcRect l="4045" t="9283" r="-1152" b="6424"/>
            <a:stretch>
              <a:fillRect/>
            </a:stretch>
          </p:blipFill>
          <p:spPr bwMode="auto">
            <a:xfrm>
              <a:off x="620762" y="866897"/>
              <a:ext cx="5921276" cy="5486400"/>
            </a:xfrm>
            <a:prstGeom prst="rect">
              <a:avLst/>
            </a:prstGeom>
            <a:noFill/>
            <a:ln w="9525">
              <a:noFill/>
              <a:miter lim="800000"/>
              <a:headEnd/>
              <a:tailEnd/>
            </a:ln>
          </p:spPr>
        </p:pic>
        <p:sp>
          <p:nvSpPr>
            <p:cNvPr id="17" name="TextBox 16">
              <a:extLst>
                <a:ext uri="{FF2B5EF4-FFF2-40B4-BE49-F238E27FC236}">
                  <a16:creationId xmlns:a16="http://schemas.microsoft.com/office/drawing/2014/main" id="{A6D4279B-7114-4A88-ACCA-580B12AA31FE}"/>
                </a:ext>
              </a:extLst>
            </p:cNvPr>
            <p:cNvSpPr txBox="1"/>
            <p:nvPr/>
          </p:nvSpPr>
          <p:spPr>
            <a:xfrm>
              <a:off x="2110904" y="4764127"/>
              <a:ext cx="1557526" cy="41036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err="1">
                  <a:ln>
                    <a:noFill/>
                  </a:ln>
                  <a:solidFill>
                    <a:srgbClr val="C00000"/>
                  </a:solidFill>
                  <a:effectLst/>
                  <a:uFillTx/>
                  <a:latin typeface="Helvetica"/>
                  <a:ea typeface="Helvetica"/>
                  <a:cs typeface="Helvetica"/>
                  <a:sym typeface="Helvetica"/>
                </a:rPr>
                <a:t>SuperTIGER</a:t>
              </a:r>
              <a:endParaRPr kumimoji="0" lang="en-US" sz="2000" b="0" i="0" u="none" strike="noStrike" cap="none" spc="0" normalizeH="0" baseline="0" dirty="0">
                <a:ln>
                  <a:noFill/>
                </a:ln>
                <a:solidFill>
                  <a:srgbClr val="C00000"/>
                </a:solidFill>
                <a:effectLst/>
                <a:uFillTx/>
                <a:latin typeface="Helvetica"/>
                <a:ea typeface="Helvetica"/>
                <a:cs typeface="Helvetica"/>
                <a:sym typeface="Helvetica"/>
              </a:endParaRPr>
            </a:p>
          </p:txBody>
        </p:sp>
        <p:cxnSp>
          <p:nvCxnSpPr>
            <p:cNvPr id="18" name="Straight Arrow Connector 17">
              <a:extLst>
                <a:ext uri="{FF2B5EF4-FFF2-40B4-BE49-F238E27FC236}">
                  <a16:creationId xmlns:a16="http://schemas.microsoft.com/office/drawing/2014/main" id="{F6374928-3513-4D52-AC27-FF02A432BC35}"/>
                </a:ext>
              </a:extLst>
            </p:cNvPr>
            <p:cNvCxnSpPr>
              <a:cxnSpLocks/>
            </p:cNvCxnSpPr>
            <p:nvPr/>
          </p:nvCxnSpPr>
          <p:spPr>
            <a:xfrm>
              <a:off x="2023874" y="4767180"/>
              <a:ext cx="1731587" cy="0"/>
            </a:xfrm>
            <a:prstGeom prst="straightConnector1">
              <a:avLst/>
            </a:prstGeom>
            <a:ln w="63500">
              <a:solidFill>
                <a:srgbClr val="C00000"/>
              </a:solidFill>
              <a:headEnd type="triangle"/>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A6A1883A-724E-448D-862B-93202139F848}"/>
                </a:ext>
              </a:extLst>
            </p:cNvPr>
            <p:cNvSpPr txBox="1"/>
            <p:nvPr/>
          </p:nvSpPr>
          <p:spPr>
            <a:xfrm>
              <a:off x="1383072" y="3766578"/>
              <a:ext cx="1455663" cy="7181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accent1"/>
                  </a:solidFill>
                  <a:effectLst/>
                  <a:uFillTx/>
                  <a:latin typeface="Helvetica"/>
                  <a:ea typeface="Helvetica"/>
                  <a:cs typeface="Helvetica"/>
                  <a:sym typeface="Helvetica"/>
                </a:rPr>
                <a:t>ACE-CRIS</a:t>
              </a:r>
            </a:p>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accent1"/>
                  </a:solidFill>
                  <a:effectLst/>
                  <a:uFillTx/>
                  <a:latin typeface="Helvetica"/>
                  <a:ea typeface="Helvetica"/>
                  <a:cs typeface="Helvetica"/>
                  <a:sym typeface="Helvetica"/>
                </a:rPr>
                <a:t>CALET</a:t>
              </a:r>
            </a:p>
          </p:txBody>
        </p:sp>
        <p:cxnSp>
          <p:nvCxnSpPr>
            <p:cNvPr id="21" name="Straight Arrow Connector 20">
              <a:extLst>
                <a:ext uri="{FF2B5EF4-FFF2-40B4-BE49-F238E27FC236}">
                  <a16:creationId xmlns:a16="http://schemas.microsoft.com/office/drawing/2014/main" id="{6A80943C-1A31-487E-9C22-B2E9BB739A19}"/>
                </a:ext>
              </a:extLst>
            </p:cNvPr>
            <p:cNvCxnSpPr>
              <a:cxnSpLocks/>
            </p:cNvCxnSpPr>
            <p:nvPr/>
          </p:nvCxnSpPr>
          <p:spPr>
            <a:xfrm>
              <a:off x="1499525" y="4481679"/>
              <a:ext cx="1688571" cy="0"/>
            </a:xfrm>
            <a:prstGeom prst="straightConnector1">
              <a:avLst/>
            </a:prstGeom>
            <a:ln w="63500">
              <a:solidFill>
                <a:schemeClr val="accent1"/>
              </a:solidFill>
              <a:headEnd type="triangle"/>
              <a:tailEnd type="triangle"/>
            </a:ln>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5BDEE82B-D12C-40E4-991D-BBCE375EBFB3}"/>
                </a:ext>
              </a:extLst>
            </p:cNvPr>
            <p:cNvSpPr txBox="1"/>
            <p:nvPr/>
          </p:nvSpPr>
          <p:spPr>
            <a:xfrm>
              <a:off x="3034819" y="2613969"/>
              <a:ext cx="1731587" cy="41036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effectLst/>
                  <a:uFillTx/>
                  <a:latin typeface="Helvetica"/>
                  <a:ea typeface="Helvetica"/>
                  <a:cs typeface="Helvetica"/>
                  <a:sym typeface="Helvetica"/>
                </a:rPr>
                <a:t>HEAO-3-HNE</a:t>
              </a:r>
            </a:p>
          </p:txBody>
        </p:sp>
        <p:cxnSp>
          <p:nvCxnSpPr>
            <p:cNvPr id="23" name="Straight Arrow Connector 22">
              <a:extLst>
                <a:ext uri="{FF2B5EF4-FFF2-40B4-BE49-F238E27FC236}">
                  <a16:creationId xmlns:a16="http://schemas.microsoft.com/office/drawing/2014/main" id="{E8E34C43-9679-489F-8F88-ABB68C2C6452}"/>
                </a:ext>
              </a:extLst>
            </p:cNvPr>
            <p:cNvCxnSpPr>
              <a:cxnSpLocks/>
            </p:cNvCxnSpPr>
            <p:nvPr/>
          </p:nvCxnSpPr>
          <p:spPr>
            <a:xfrm>
              <a:off x="2563305" y="2576680"/>
              <a:ext cx="2674617" cy="0"/>
            </a:xfrm>
            <a:prstGeom prst="straightConnector1">
              <a:avLst/>
            </a:prstGeom>
            <a:ln w="63500">
              <a:solidFill>
                <a:schemeClr val="tx1"/>
              </a:solidFill>
              <a:headEnd type="triangle"/>
              <a:tailEnd type="triangle"/>
            </a:ln>
          </p:spPr>
          <p:style>
            <a:lnRef idx="2">
              <a:schemeClr val="dk1"/>
            </a:lnRef>
            <a:fillRef idx="0">
              <a:schemeClr val="dk1"/>
            </a:fillRef>
            <a:effectRef idx="1">
              <a:schemeClr val="dk1"/>
            </a:effectRef>
            <a:fontRef idx="minor">
              <a:schemeClr val="tx1"/>
            </a:fontRef>
          </p:style>
        </p:cxnSp>
        <p:cxnSp>
          <p:nvCxnSpPr>
            <p:cNvPr id="8" name="Straight Arrow Connector 7">
              <a:extLst>
                <a:ext uri="{FF2B5EF4-FFF2-40B4-BE49-F238E27FC236}">
                  <a16:creationId xmlns:a16="http://schemas.microsoft.com/office/drawing/2014/main" id="{473304F8-77FD-6065-0D03-ABF5A18F0206}"/>
                </a:ext>
              </a:extLst>
            </p:cNvPr>
            <p:cNvCxnSpPr>
              <a:cxnSpLocks/>
            </p:cNvCxnSpPr>
            <p:nvPr/>
          </p:nvCxnSpPr>
          <p:spPr>
            <a:xfrm>
              <a:off x="1688841" y="1861333"/>
              <a:ext cx="3229867" cy="0"/>
            </a:xfrm>
            <a:prstGeom prst="straightConnector1">
              <a:avLst/>
            </a:prstGeom>
            <a:ln w="63500">
              <a:solidFill>
                <a:srgbClr val="00B050"/>
              </a:solidFill>
              <a:headEnd type="triangle"/>
              <a:tailEnd type="triangle"/>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256F322C-3B1C-31D8-0AFD-0E73638601E6}"/>
                </a:ext>
              </a:extLst>
            </p:cNvPr>
            <p:cNvSpPr txBox="1"/>
            <p:nvPr/>
          </p:nvSpPr>
          <p:spPr>
            <a:xfrm>
              <a:off x="2437980" y="1898868"/>
              <a:ext cx="1731587" cy="41036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rgbClr val="00B050"/>
                  </a:solidFill>
                  <a:effectLst/>
                  <a:uFillTx/>
                  <a:latin typeface="Helvetica"/>
                  <a:ea typeface="Helvetica"/>
                  <a:cs typeface="Helvetica"/>
                  <a:sym typeface="Helvetica"/>
                </a:rPr>
                <a:t>TIGERISS</a:t>
              </a:r>
            </a:p>
          </p:txBody>
        </p:sp>
      </p:grpSp>
      <p:sp>
        <p:nvSpPr>
          <p:cNvPr id="2" name="Footer Placeholder 1">
            <a:extLst>
              <a:ext uri="{FF2B5EF4-FFF2-40B4-BE49-F238E27FC236}">
                <a16:creationId xmlns:a16="http://schemas.microsoft.com/office/drawing/2014/main" id="{9AC3DF44-3EEB-4E19-B875-78E6061D1305}"/>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DA3E949-2965-472F-8D74-AB3E45E6DFDA}"/>
              </a:ext>
            </a:extLst>
          </p:cNvPr>
          <p:cNvSpPr>
            <a:spLocks noGrp="1"/>
          </p:cNvSpPr>
          <p:nvPr>
            <p:ph type="sldNum" sz="quarter" idx="12"/>
          </p:nvPr>
        </p:nvSpPr>
        <p:spPr/>
        <p:txBody>
          <a:bodyPr/>
          <a:lstStyle/>
          <a:p>
            <a:fld id="{9EBE6002-C28D-42BF-92CB-918F87749F98}" type="slidenum">
              <a:rPr lang="en-US" smtClean="0"/>
              <a:t>7</a:t>
            </a:fld>
            <a:endParaRPr lang="en-US"/>
          </a:p>
        </p:txBody>
      </p:sp>
      <p:sp>
        <p:nvSpPr>
          <p:cNvPr id="4" name="Title 1">
            <a:extLst>
              <a:ext uri="{FF2B5EF4-FFF2-40B4-BE49-F238E27FC236}">
                <a16:creationId xmlns:a16="http://schemas.microsoft.com/office/drawing/2014/main" id="{B48AD8BD-C489-40BC-8C72-9525F78828E8}"/>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Cosmic Rays and Atomic Number</a:t>
            </a:r>
          </a:p>
        </p:txBody>
      </p:sp>
      <p:pic>
        <p:nvPicPr>
          <p:cNvPr id="5" name="Picture 2" descr="C:\Users\wrb\Desktop\stshield.jpg">
            <a:extLst>
              <a:ext uri="{FF2B5EF4-FFF2-40B4-BE49-F238E27FC236}">
                <a16:creationId xmlns:a16="http://schemas.microsoft.com/office/drawing/2014/main" id="{5843873E-73F8-4ED6-91AB-5CB37BBD992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close up of a logo&#10;&#10;Description generated with very high confidence">
            <a:extLst>
              <a:ext uri="{FF2B5EF4-FFF2-40B4-BE49-F238E27FC236}">
                <a16:creationId xmlns:a16="http://schemas.microsoft.com/office/drawing/2014/main" id="{F65C2F97-D4CE-487B-B509-BA4F537561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7" name="Picture 6">
            <a:extLst>
              <a:ext uri="{FF2B5EF4-FFF2-40B4-BE49-F238E27FC236}">
                <a16:creationId xmlns:a16="http://schemas.microsoft.com/office/drawing/2014/main" id="{4C738F90-5D7E-4170-BBA9-28CEE592641A}"/>
              </a:ext>
            </a:extLst>
          </p:cNvPr>
          <p:cNvPicPr>
            <a:picLocks noChangeAspect="1"/>
          </p:cNvPicPr>
          <p:nvPr/>
        </p:nvPicPr>
        <p:blipFill>
          <a:blip r:embed="rId5"/>
          <a:stretch>
            <a:fillRect/>
          </a:stretch>
        </p:blipFill>
        <p:spPr>
          <a:xfrm>
            <a:off x="0" y="5939790"/>
            <a:ext cx="914400" cy="918210"/>
          </a:xfrm>
          <a:prstGeom prst="rect">
            <a:avLst/>
          </a:prstGeom>
        </p:spPr>
      </p:pic>
      <p:sp>
        <p:nvSpPr>
          <p:cNvPr id="16" name="TextBox 15">
            <a:extLst>
              <a:ext uri="{FF2B5EF4-FFF2-40B4-BE49-F238E27FC236}">
                <a16:creationId xmlns:a16="http://schemas.microsoft.com/office/drawing/2014/main" id="{98F6018C-021B-41A0-9B1D-08B5C893C345}"/>
              </a:ext>
            </a:extLst>
          </p:cNvPr>
          <p:cNvSpPr txBox="1"/>
          <p:nvPr/>
        </p:nvSpPr>
        <p:spPr>
          <a:xfrm>
            <a:off x="6391981" y="926639"/>
            <a:ext cx="5515097" cy="5324535"/>
          </a:xfrm>
          <a:prstGeom prst="rect">
            <a:avLst/>
          </a:prstGeom>
          <a:noFill/>
        </p:spPr>
        <p:txBody>
          <a:bodyPr wrap="square">
            <a:spAutoFit/>
          </a:bodyPr>
          <a:lstStyle/>
          <a:p>
            <a:pPr marL="40640"/>
            <a:r>
              <a:rPr lang="en-US" sz="2000" dirty="0"/>
              <a:t>Relative abundances depend on nucleosynthetic sources</a:t>
            </a:r>
          </a:p>
          <a:p>
            <a:pPr marL="840740" lvl="1" indent="-342900">
              <a:buFont typeface="+mj-lt"/>
              <a:buAutoNum type="arabicPeriod"/>
            </a:pPr>
            <a:r>
              <a:rPr lang="en-US" sz="2000" dirty="0"/>
              <a:t>Big Bang: </a:t>
            </a:r>
            <a:r>
              <a:rPr lang="en-US" sz="2000" baseline="-25000" dirty="0"/>
              <a:t>1</a:t>
            </a:r>
            <a:r>
              <a:rPr lang="en-US" sz="2000" dirty="0"/>
              <a:t>H and </a:t>
            </a:r>
            <a:r>
              <a:rPr lang="en-US" sz="2000" baseline="-25000" dirty="0"/>
              <a:t>2</a:t>
            </a:r>
            <a:r>
              <a:rPr lang="en-US" sz="2000" dirty="0"/>
              <a:t>He</a:t>
            </a:r>
          </a:p>
          <a:p>
            <a:pPr marL="840740" lvl="1" indent="-342900">
              <a:buFont typeface="+mj-lt"/>
              <a:buAutoNum type="arabicPeriod"/>
            </a:pPr>
            <a:r>
              <a:rPr lang="en-US" sz="2000" dirty="0"/>
              <a:t>Fusion: up to </a:t>
            </a:r>
            <a:r>
              <a:rPr lang="en-US" sz="2000" baseline="-25000" dirty="0"/>
              <a:t>26</a:t>
            </a:r>
            <a:r>
              <a:rPr lang="en-US" sz="2000" dirty="0"/>
              <a:t>Fe</a:t>
            </a:r>
          </a:p>
          <a:p>
            <a:pPr marL="840740" lvl="1" indent="-342900">
              <a:buFont typeface="+mj-lt"/>
              <a:buAutoNum type="arabicPeriod"/>
            </a:pPr>
            <a:r>
              <a:rPr lang="en-US" sz="2000" dirty="0"/>
              <a:t>r- and s-process neutron capture:</a:t>
            </a:r>
            <a:br>
              <a:rPr lang="en-US" sz="2000" dirty="0"/>
            </a:br>
            <a:r>
              <a:rPr lang="en-US" sz="2000" dirty="0"/>
              <a:t>past </a:t>
            </a:r>
            <a:r>
              <a:rPr lang="en-US" sz="2000" baseline="-25000" dirty="0"/>
              <a:t>26</a:t>
            </a:r>
            <a:r>
              <a:rPr lang="en-US" sz="2000" dirty="0"/>
              <a:t>Fe</a:t>
            </a:r>
          </a:p>
          <a:p>
            <a:pPr marL="840740" lvl="1" indent="-342900">
              <a:buFont typeface="+mj-lt"/>
              <a:buAutoNum type="arabicPeriod"/>
            </a:pPr>
            <a:r>
              <a:rPr lang="en-US" sz="2000" dirty="0"/>
              <a:t>Cosmic-ray spallation: </a:t>
            </a:r>
            <a:r>
              <a:rPr lang="en-US" sz="2000" baseline="-25000" dirty="0"/>
              <a:t>3</a:t>
            </a:r>
            <a:r>
              <a:rPr lang="en-US" sz="2000" dirty="0"/>
              <a:t>Li, </a:t>
            </a:r>
            <a:r>
              <a:rPr lang="en-US" sz="2000" baseline="-25000" dirty="0"/>
              <a:t>4</a:t>
            </a:r>
            <a:r>
              <a:rPr lang="en-US" sz="2000" dirty="0"/>
              <a:t>Be, and </a:t>
            </a:r>
            <a:r>
              <a:rPr lang="en-US" sz="2000" baseline="-25000" dirty="0"/>
              <a:t>5</a:t>
            </a:r>
            <a:r>
              <a:rPr lang="en-US" sz="2000" dirty="0"/>
              <a:t>B</a:t>
            </a:r>
          </a:p>
          <a:p>
            <a:pPr marL="40640"/>
            <a:r>
              <a:rPr lang="en-US" sz="2000" dirty="0"/>
              <a:t>What source for s-process neutron capture versus atomic number</a:t>
            </a:r>
          </a:p>
          <a:p>
            <a:pPr marL="840740" lvl="1" indent="-342900">
              <a:buFont typeface="+mj-lt"/>
              <a:buAutoNum type="arabicPeriod"/>
            </a:pPr>
            <a:r>
              <a:rPr lang="en-US" sz="2000" dirty="0"/>
              <a:t>Massive star outflow prior to supernovae</a:t>
            </a:r>
          </a:p>
          <a:p>
            <a:pPr marL="840740" lvl="1" indent="-342900">
              <a:buFont typeface="+mj-lt"/>
              <a:buAutoNum type="arabicPeriod"/>
            </a:pPr>
            <a:r>
              <a:rPr lang="en-US" sz="2000" dirty="0"/>
              <a:t>?</a:t>
            </a:r>
          </a:p>
          <a:p>
            <a:pPr marL="40640"/>
            <a:r>
              <a:rPr lang="en-US" sz="2000" dirty="0"/>
              <a:t>What source for r-process neutron capture versus atomic number</a:t>
            </a:r>
          </a:p>
          <a:p>
            <a:pPr marL="840740" lvl="1" indent="-342900">
              <a:buFont typeface="+mj-lt"/>
              <a:buAutoNum type="arabicPeriod"/>
            </a:pPr>
            <a:r>
              <a:rPr lang="en-US" sz="2000" dirty="0"/>
              <a:t>Supernovae (</a:t>
            </a:r>
            <a:r>
              <a:rPr lang="en-US" sz="2000" dirty="0" err="1"/>
              <a:t>SNe</a:t>
            </a:r>
            <a:r>
              <a:rPr lang="en-US" sz="2000" dirty="0"/>
              <a:t>)</a:t>
            </a:r>
          </a:p>
          <a:p>
            <a:pPr marL="840740" lvl="1" indent="-342900">
              <a:buFont typeface="+mj-lt"/>
              <a:buAutoNum type="arabicPeriod"/>
            </a:pPr>
            <a:r>
              <a:rPr lang="en-US" sz="2000" dirty="0"/>
              <a:t>Compact binary merger (CBM), e.g., binary neutron star mergers (BNSM)</a:t>
            </a:r>
          </a:p>
          <a:p>
            <a:pPr marL="840740" lvl="1" indent="-342900">
              <a:buFont typeface="+mj-lt"/>
              <a:buAutoNum type="arabicPeriod"/>
            </a:pPr>
            <a:r>
              <a:rPr lang="en-US" sz="2000" dirty="0"/>
              <a:t>?</a:t>
            </a:r>
          </a:p>
        </p:txBody>
      </p:sp>
      <p:pic>
        <p:nvPicPr>
          <p:cNvPr id="9" name="Picture 8" descr="A close up of a sign&#10;&#10;Description automatically generated">
            <a:extLst>
              <a:ext uri="{FF2B5EF4-FFF2-40B4-BE49-F238E27FC236}">
                <a16:creationId xmlns:a16="http://schemas.microsoft.com/office/drawing/2014/main" id="{2B2C61FF-052F-3D34-C7A4-7B0C6AC094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pic>
        <p:nvPicPr>
          <p:cNvPr id="11" name="Picture 2" descr="C:\Users\wrb\Desktop\stshield.jpg">
            <a:extLst>
              <a:ext uri="{FF2B5EF4-FFF2-40B4-BE49-F238E27FC236}">
                <a16:creationId xmlns:a16="http://schemas.microsoft.com/office/drawing/2014/main" id="{4711C88C-9CE9-F826-440A-2D5A45014B2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1923" y="4694991"/>
            <a:ext cx="457200"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481CC87-4946-16C1-C0B1-B48D320FCD59}"/>
              </a:ext>
            </a:extLst>
          </p:cNvPr>
          <p:cNvPicPr>
            <a:picLocks noChangeAspect="1"/>
          </p:cNvPicPr>
          <p:nvPr/>
        </p:nvPicPr>
        <p:blipFill>
          <a:blip r:embed="rId5"/>
          <a:stretch>
            <a:fillRect/>
          </a:stretch>
        </p:blipFill>
        <p:spPr>
          <a:xfrm>
            <a:off x="1527341" y="3301169"/>
            <a:ext cx="546364" cy="548640"/>
          </a:xfrm>
          <a:prstGeom prst="rect">
            <a:avLst/>
          </a:prstGeom>
        </p:spPr>
      </p:pic>
      <p:pic>
        <p:nvPicPr>
          <p:cNvPr id="15" name="Picture 14" descr="A close up of a sign&#10;&#10;Description automatically generated">
            <a:extLst>
              <a:ext uri="{FF2B5EF4-FFF2-40B4-BE49-F238E27FC236}">
                <a16:creationId xmlns:a16="http://schemas.microsoft.com/office/drawing/2014/main" id="{0217D542-C412-7FF2-D3B9-66B4D3233F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4834" y="1601051"/>
            <a:ext cx="546176" cy="548422"/>
          </a:xfrm>
          <a:prstGeom prst="rect">
            <a:avLst/>
          </a:prstGeom>
        </p:spPr>
      </p:pic>
    </p:spTree>
    <p:extLst>
      <p:ext uri="{BB962C8B-B14F-4D97-AF65-F5344CB8AC3E}">
        <p14:creationId xmlns:p14="http://schemas.microsoft.com/office/powerpoint/2010/main" val="2389865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of numbers and symbols&#10;&#10;AI-generated content may be incorrect.">
            <a:extLst>
              <a:ext uri="{FF2B5EF4-FFF2-40B4-BE49-F238E27FC236}">
                <a16:creationId xmlns:a16="http://schemas.microsoft.com/office/drawing/2014/main" id="{F9A789F2-964C-ADE9-1FFF-AD59E6986897}"/>
              </a:ext>
            </a:extLst>
          </p:cNvPr>
          <p:cNvPicPr>
            <a:picLocks noChangeAspect="1"/>
          </p:cNvPicPr>
          <p:nvPr/>
        </p:nvPicPr>
        <p:blipFill>
          <a:blip r:embed="rId3"/>
          <a:stretch>
            <a:fillRect/>
          </a:stretch>
        </p:blipFill>
        <p:spPr>
          <a:xfrm>
            <a:off x="6008473" y="677865"/>
            <a:ext cx="5858694" cy="3661684"/>
          </a:xfrm>
          <a:prstGeom prst="rect">
            <a:avLst/>
          </a:prstGeom>
        </p:spPr>
      </p:pic>
      <p:pic>
        <p:nvPicPr>
          <p:cNvPr id="3" name="Picture 2" descr="A graph of a graph showing the number of chd charge&#10;&#10;AI-generated content may be incorrect.">
            <a:extLst>
              <a:ext uri="{FF2B5EF4-FFF2-40B4-BE49-F238E27FC236}">
                <a16:creationId xmlns:a16="http://schemas.microsoft.com/office/drawing/2014/main" id="{77486E48-06F4-83BB-0EA5-A5C20B5C4C56}"/>
              </a:ext>
            </a:extLst>
          </p:cNvPr>
          <p:cNvPicPr>
            <a:picLocks noChangeAspect="1"/>
          </p:cNvPicPr>
          <p:nvPr/>
        </p:nvPicPr>
        <p:blipFill>
          <a:blip r:embed="rId4"/>
          <a:stretch>
            <a:fillRect/>
          </a:stretch>
        </p:blipFill>
        <p:spPr>
          <a:xfrm>
            <a:off x="1197122" y="3214658"/>
            <a:ext cx="4749540" cy="3310190"/>
          </a:xfrm>
          <a:prstGeom prst="rect">
            <a:avLst/>
          </a:prstGeom>
        </p:spPr>
      </p:pic>
      <p:sp>
        <p:nvSpPr>
          <p:cNvPr id="4" name="Footer Placeholder 3">
            <a:extLst>
              <a:ext uri="{FF2B5EF4-FFF2-40B4-BE49-F238E27FC236}">
                <a16:creationId xmlns:a16="http://schemas.microsoft.com/office/drawing/2014/main" id="{B9767476-79B7-412E-9F12-8DEFA36CF743}"/>
              </a:ext>
            </a:extLst>
          </p:cNvPr>
          <p:cNvSpPr>
            <a:spLocks noGrp="1"/>
          </p:cNvSpPr>
          <p:nvPr>
            <p:ph type="ftr" sz="quarter" idx="11"/>
          </p:nvPr>
        </p:nvSpPr>
        <p:spPr>
          <a:xfrm>
            <a:off x="4041648" y="6355080"/>
            <a:ext cx="4114800" cy="365125"/>
          </a:xfrm>
        </p:spPr>
        <p:txBody>
          <a:bodyPr/>
          <a:lstStyle/>
          <a:p>
            <a:r>
              <a:rPr lang="en-US"/>
              <a:t>ASAPP - TIGERISS - May 13, 2025</a:t>
            </a:r>
            <a:endParaRPr lang="en-US" dirty="0"/>
          </a:p>
        </p:txBody>
      </p:sp>
      <p:sp>
        <p:nvSpPr>
          <p:cNvPr id="5" name="Slide Number Placeholder 4">
            <a:extLst>
              <a:ext uri="{FF2B5EF4-FFF2-40B4-BE49-F238E27FC236}">
                <a16:creationId xmlns:a16="http://schemas.microsoft.com/office/drawing/2014/main" id="{81FF0203-7B91-468D-9975-2FDFC784AC5B}"/>
              </a:ext>
            </a:extLst>
          </p:cNvPr>
          <p:cNvSpPr>
            <a:spLocks noGrp="1"/>
          </p:cNvSpPr>
          <p:nvPr>
            <p:ph type="sldNum" sz="quarter" idx="12"/>
          </p:nvPr>
        </p:nvSpPr>
        <p:spPr>
          <a:xfrm>
            <a:off x="8686985" y="6201982"/>
            <a:ext cx="2743200" cy="365125"/>
          </a:xfrm>
        </p:spPr>
        <p:txBody>
          <a:bodyPr/>
          <a:lstStyle/>
          <a:p>
            <a:fld id="{9EBE6002-C28D-42BF-92CB-918F87749F98}" type="slidenum">
              <a:rPr lang="en-US" smtClean="0"/>
              <a:t>8</a:t>
            </a:fld>
            <a:endParaRPr lang="en-US"/>
          </a:p>
        </p:txBody>
      </p:sp>
      <p:sp>
        <p:nvSpPr>
          <p:cNvPr id="12" name="Title 1">
            <a:extLst>
              <a:ext uri="{FF2B5EF4-FFF2-40B4-BE49-F238E27FC236}">
                <a16:creationId xmlns:a16="http://schemas.microsoft.com/office/drawing/2014/main" id="{5F0968EA-F081-45F1-9CAB-F8A1AF043839}"/>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Calorimetric Electron Telescope (CALET)</a:t>
            </a:r>
          </a:p>
        </p:txBody>
      </p:sp>
      <p:pic>
        <p:nvPicPr>
          <p:cNvPr id="13" name="Picture 12">
            <a:extLst>
              <a:ext uri="{FF2B5EF4-FFF2-40B4-BE49-F238E27FC236}">
                <a16:creationId xmlns:a16="http://schemas.microsoft.com/office/drawing/2014/main" id="{BEB282AC-DF88-4F5C-AF00-3729A8E6695D}"/>
              </a:ext>
            </a:extLst>
          </p:cNvPr>
          <p:cNvPicPr>
            <a:picLocks noChangeAspect="1"/>
          </p:cNvPicPr>
          <p:nvPr/>
        </p:nvPicPr>
        <p:blipFill>
          <a:blip r:embed="rId5"/>
          <a:stretch>
            <a:fillRect/>
          </a:stretch>
        </p:blipFill>
        <p:spPr>
          <a:xfrm>
            <a:off x="0" y="5939790"/>
            <a:ext cx="914400" cy="918210"/>
          </a:xfrm>
          <a:prstGeom prst="rect">
            <a:avLst/>
          </a:prstGeom>
        </p:spPr>
      </p:pic>
      <p:sp>
        <p:nvSpPr>
          <p:cNvPr id="9" name="テキスト ボックス 16">
            <a:extLst>
              <a:ext uri="{FF2B5EF4-FFF2-40B4-BE49-F238E27FC236}">
                <a16:creationId xmlns:a16="http://schemas.microsoft.com/office/drawing/2014/main" id="{4C4858DD-976E-FE3A-4AD6-699F5F4E4F09}"/>
              </a:ext>
            </a:extLst>
          </p:cNvPr>
          <p:cNvSpPr txBox="1"/>
          <p:nvPr/>
        </p:nvSpPr>
        <p:spPr>
          <a:xfrm>
            <a:off x="3537423" y="1858781"/>
            <a:ext cx="184731"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4" name="Google Shape;119;p20">
            <a:extLst>
              <a:ext uri="{FF2B5EF4-FFF2-40B4-BE49-F238E27FC236}">
                <a16:creationId xmlns:a16="http://schemas.microsoft.com/office/drawing/2014/main" id="{E8843B3B-C3EA-1CE0-EAA5-813DC1F27F3C}"/>
              </a:ext>
            </a:extLst>
          </p:cNvPr>
          <p:cNvSpPr txBox="1"/>
          <p:nvPr/>
        </p:nvSpPr>
        <p:spPr>
          <a:xfrm>
            <a:off x="4182050" y="4062162"/>
            <a:ext cx="1305300" cy="36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FF0000"/>
                </a:solidFill>
              </a:rPr>
              <a:t>Preliminary</a:t>
            </a:r>
            <a:endParaRPr dirty="0">
              <a:solidFill>
                <a:srgbClr val="FF0000"/>
              </a:solidFill>
            </a:endParaRPr>
          </a:p>
        </p:txBody>
      </p:sp>
      <p:sp>
        <p:nvSpPr>
          <p:cNvPr id="15" name="Google Shape;154;p24">
            <a:extLst>
              <a:ext uri="{FF2B5EF4-FFF2-40B4-BE49-F238E27FC236}">
                <a16:creationId xmlns:a16="http://schemas.microsoft.com/office/drawing/2014/main" id="{8DD9BF30-B9E0-6A9B-980D-8A382AB20E6A}"/>
              </a:ext>
            </a:extLst>
          </p:cNvPr>
          <p:cNvSpPr txBox="1"/>
          <p:nvPr/>
        </p:nvSpPr>
        <p:spPr>
          <a:xfrm>
            <a:off x="9865736" y="1399238"/>
            <a:ext cx="1305300" cy="36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FF0000"/>
                </a:solidFill>
              </a:rPr>
              <a:t>Preliminary</a:t>
            </a:r>
            <a:endParaRPr dirty="0">
              <a:solidFill>
                <a:srgbClr val="FF0000"/>
              </a:solidFill>
            </a:endParaRPr>
          </a:p>
        </p:txBody>
      </p:sp>
      <p:pic>
        <p:nvPicPr>
          <p:cNvPr id="30" name="Picture 2" descr="Headshot of Wolfgang Zober">
            <a:extLst>
              <a:ext uri="{FF2B5EF4-FFF2-40B4-BE49-F238E27FC236}">
                <a16:creationId xmlns:a16="http://schemas.microsoft.com/office/drawing/2014/main" id="{35E7382E-5267-3D86-A5D8-F6F3383630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199" y="4151409"/>
            <a:ext cx="1938528" cy="193852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A satellite in space above earth&#10;&#10;AI-generated content may be incorrect.">
            <a:extLst>
              <a:ext uri="{FF2B5EF4-FFF2-40B4-BE49-F238E27FC236}">
                <a16:creationId xmlns:a16="http://schemas.microsoft.com/office/drawing/2014/main" id="{2ADD4335-C605-A008-402C-3F9B6457F9F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5805" y="580790"/>
            <a:ext cx="3912213" cy="2608142"/>
          </a:xfrm>
          <a:prstGeom prst="rect">
            <a:avLst/>
          </a:prstGeom>
        </p:spPr>
      </p:pic>
      <p:sp>
        <p:nvSpPr>
          <p:cNvPr id="35" name="Arrow: Right 34">
            <a:extLst>
              <a:ext uri="{FF2B5EF4-FFF2-40B4-BE49-F238E27FC236}">
                <a16:creationId xmlns:a16="http://schemas.microsoft.com/office/drawing/2014/main" id="{C1834AFF-7CA5-0745-103C-7B8BE6A89012}"/>
              </a:ext>
            </a:extLst>
          </p:cNvPr>
          <p:cNvSpPr/>
          <p:nvPr/>
        </p:nvSpPr>
        <p:spPr>
          <a:xfrm>
            <a:off x="1267919" y="2186044"/>
            <a:ext cx="655771" cy="221310"/>
          </a:xfrm>
          <a:prstGeom prst="rightArrow">
            <a:avLst>
              <a:gd name="adj1" fmla="val 50000"/>
              <a:gd name="adj2" fmla="val 50000"/>
            </a:avLst>
          </a:prstGeom>
          <a:solidFill>
            <a:srgbClr val="10ABF8"/>
          </a:solidFill>
          <a:ln>
            <a:solidFill>
              <a:srgbClr val="10ABF8"/>
            </a:solidFill>
          </a:ln>
        </p:spPr>
        <p:style>
          <a:lnRef idx="2">
            <a:schemeClr val="accent5">
              <a:shade val="50000"/>
            </a:schemeClr>
          </a:lnRef>
          <a:fillRef idx="1">
            <a:schemeClr val="accent5"/>
          </a:fillRef>
          <a:effectRef idx="0">
            <a:schemeClr val="accent5"/>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j-lt"/>
              <a:ea typeface="+mj-ea"/>
              <a:cs typeface="+mj-cs"/>
              <a:sym typeface="Gill Sans"/>
            </a:endParaRPr>
          </a:p>
        </p:txBody>
      </p:sp>
      <p:sp>
        <p:nvSpPr>
          <p:cNvPr id="36" name="TextBox 35">
            <a:extLst>
              <a:ext uri="{FF2B5EF4-FFF2-40B4-BE49-F238E27FC236}">
                <a16:creationId xmlns:a16="http://schemas.microsoft.com/office/drawing/2014/main" id="{3291BF6A-F04C-8CEF-28ED-C72E32A8C553}"/>
              </a:ext>
            </a:extLst>
          </p:cNvPr>
          <p:cNvSpPr txBox="1"/>
          <p:nvPr/>
        </p:nvSpPr>
        <p:spPr>
          <a:xfrm>
            <a:off x="25987" y="2091514"/>
            <a:ext cx="1222757" cy="41036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accent1"/>
                </a:solidFill>
                <a:effectLst/>
                <a:uFillTx/>
                <a:latin typeface="Helvetica"/>
                <a:ea typeface="Helvetica"/>
                <a:cs typeface="Helvetica"/>
                <a:sym typeface="Helvetica"/>
              </a:rPr>
              <a:t>CALET</a:t>
            </a:r>
          </a:p>
        </p:txBody>
      </p:sp>
      <p:sp>
        <p:nvSpPr>
          <p:cNvPr id="6" name="Google Shape;145;p15">
            <a:extLst>
              <a:ext uri="{FF2B5EF4-FFF2-40B4-BE49-F238E27FC236}">
                <a16:creationId xmlns:a16="http://schemas.microsoft.com/office/drawing/2014/main" id="{2D50832D-DED9-2978-68F6-96824710FD14}"/>
              </a:ext>
            </a:extLst>
          </p:cNvPr>
          <p:cNvSpPr txBox="1">
            <a:spLocks/>
          </p:cNvSpPr>
          <p:nvPr/>
        </p:nvSpPr>
        <p:spPr>
          <a:xfrm>
            <a:off x="8684216" y="4267198"/>
            <a:ext cx="2914461" cy="1830960"/>
          </a:xfrm>
          <a:prstGeom prst="rect">
            <a:avLst/>
          </a:prstGeom>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dirty="0"/>
              <a:t>Wolfgang Zober’s APJ CALET UHGCR paper submitted and nearly through review.</a:t>
            </a:r>
          </a:p>
        </p:txBody>
      </p:sp>
    </p:spTree>
    <p:extLst>
      <p:ext uri="{BB962C8B-B14F-4D97-AF65-F5344CB8AC3E}">
        <p14:creationId xmlns:p14="http://schemas.microsoft.com/office/powerpoint/2010/main" val="1016977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a:extLst>
              <a:ext uri="{FF2B5EF4-FFF2-40B4-BE49-F238E27FC236}">
                <a16:creationId xmlns:a16="http://schemas.microsoft.com/office/drawing/2014/main" id="{115B9FA5-44B9-13C9-8BD8-31827C5094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422013" y="876141"/>
            <a:ext cx="5406736" cy="4075166"/>
          </a:xfrm>
          <a:prstGeom prst="rect">
            <a:avLst/>
          </a:prstGeom>
        </p:spPr>
      </p:pic>
      <p:pic>
        <p:nvPicPr>
          <p:cNvPr id="4" name="Picture 3">
            <a:extLst>
              <a:ext uri="{FF2B5EF4-FFF2-40B4-BE49-F238E27FC236}">
                <a16:creationId xmlns:a16="http://schemas.microsoft.com/office/drawing/2014/main" id="{C34F1F11-A0B2-0DCE-26E6-2ED60E512E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265831" y="839446"/>
            <a:ext cx="5792931" cy="3658800"/>
          </a:xfrm>
          <a:prstGeom prst="rect">
            <a:avLst/>
          </a:prstGeom>
        </p:spPr>
      </p:pic>
      <p:sp>
        <p:nvSpPr>
          <p:cNvPr id="2" name="Footer Placeholder 1">
            <a:extLst>
              <a:ext uri="{FF2B5EF4-FFF2-40B4-BE49-F238E27FC236}">
                <a16:creationId xmlns:a16="http://schemas.microsoft.com/office/drawing/2014/main" id="{9AC3DF44-3EEB-4E19-B875-78E6061D1305}"/>
              </a:ext>
            </a:extLst>
          </p:cNvPr>
          <p:cNvSpPr>
            <a:spLocks noGrp="1"/>
          </p:cNvSpPr>
          <p:nvPr>
            <p:ph type="ftr" sz="quarter" idx="11"/>
          </p:nvPr>
        </p:nvSpPr>
        <p:spPr/>
        <p:txBody>
          <a:bodyPr/>
          <a:lstStyle/>
          <a:p>
            <a:r>
              <a:rPr lang="en-US"/>
              <a:t>ASAPP - TIGERISS - May 13, 2025</a:t>
            </a:r>
          </a:p>
        </p:txBody>
      </p:sp>
      <p:sp>
        <p:nvSpPr>
          <p:cNvPr id="3" name="Slide Number Placeholder 2">
            <a:extLst>
              <a:ext uri="{FF2B5EF4-FFF2-40B4-BE49-F238E27FC236}">
                <a16:creationId xmlns:a16="http://schemas.microsoft.com/office/drawing/2014/main" id="{7DA3E949-2965-472F-8D74-AB3E45E6DFDA}"/>
              </a:ext>
            </a:extLst>
          </p:cNvPr>
          <p:cNvSpPr>
            <a:spLocks noGrp="1"/>
          </p:cNvSpPr>
          <p:nvPr>
            <p:ph type="sldNum" sz="quarter" idx="12"/>
          </p:nvPr>
        </p:nvSpPr>
        <p:spPr/>
        <p:txBody>
          <a:bodyPr/>
          <a:lstStyle/>
          <a:p>
            <a:fld id="{9EBE6002-C28D-42BF-92CB-918F87749F98}" type="slidenum">
              <a:rPr lang="en-US" smtClean="0"/>
              <a:t>9</a:t>
            </a:fld>
            <a:endParaRPr lang="en-US"/>
          </a:p>
        </p:txBody>
      </p:sp>
      <p:pic>
        <p:nvPicPr>
          <p:cNvPr id="5" name="Picture 2" descr="C:\Users\wrb\Desktop\stshield.jpg">
            <a:extLst>
              <a:ext uri="{FF2B5EF4-FFF2-40B4-BE49-F238E27FC236}">
                <a16:creationId xmlns:a16="http://schemas.microsoft.com/office/drawing/2014/main" id="{5843873E-73F8-4ED6-91AB-5CB37BBD992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91440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close up of a logo&#10;&#10;Description generated with very high confidence">
            <a:extLst>
              <a:ext uri="{FF2B5EF4-FFF2-40B4-BE49-F238E27FC236}">
                <a16:creationId xmlns:a16="http://schemas.microsoft.com/office/drawing/2014/main" id="{F65C2F97-D4CE-487B-B509-BA4F537561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77600" y="0"/>
            <a:ext cx="914400" cy="914400"/>
          </a:xfrm>
          <a:prstGeom prst="rect">
            <a:avLst/>
          </a:prstGeom>
        </p:spPr>
      </p:pic>
      <p:pic>
        <p:nvPicPr>
          <p:cNvPr id="7" name="Picture 6">
            <a:extLst>
              <a:ext uri="{FF2B5EF4-FFF2-40B4-BE49-F238E27FC236}">
                <a16:creationId xmlns:a16="http://schemas.microsoft.com/office/drawing/2014/main" id="{4C738F90-5D7E-4170-BBA9-28CEE592641A}"/>
              </a:ext>
            </a:extLst>
          </p:cNvPr>
          <p:cNvPicPr>
            <a:picLocks noChangeAspect="1"/>
          </p:cNvPicPr>
          <p:nvPr/>
        </p:nvPicPr>
        <p:blipFill>
          <a:blip r:embed="rId6"/>
          <a:stretch>
            <a:fillRect/>
          </a:stretch>
        </p:blipFill>
        <p:spPr>
          <a:xfrm>
            <a:off x="0" y="5939790"/>
            <a:ext cx="914400" cy="918210"/>
          </a:xfrm>
          <a:prstGeom prst="rect">
            <a:avLst/>
          </a:prstGeom>
        </p:spPr>
      </p:pic>
      <p:sp>
        <p:nvSpPr>
          <p:cNvPr id="13" name="Title 1">
            <a:extLst>
              <a:ext uri="{FF2B5EF4-FFF2-40B4-BE49-F238E27FC236}">
                <a16:creationId xmlns:a16="http://schemas.microsoft.com/office/drawing/2014/main" id="{23EF9C6C-78E2-762C-F5DA-0CDD4E32B0EC}"/>
              </a:ext>
            </a:extLst>
          </p:cNvPr>
          <p:cNvSpPr txBox="1">
            <a:spLocks/>
          </p:cNvSpPr>
          <p:nvPr/>
        </p:nvSpPr>
        <p:spPr>
          <a:xfrm>
            <a:off x="910655" y="12483"/>
            <a:ext cx="10366945" cy="9016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Previous Ultra-Heavy Cosmic Ray Results </a:t>
            </a:r>
          </a:p>
        </p:txBody>
      </p:sp>
      <p:sp>
        <p:nvSpPr>
          <p:cNvPr id="8" name="Rectangle 4">
            <a:extLst>
              <a:ext uri="{FF2B5EF4-FFF2-40B4-BE49-F238E27FC236}">
                <a16:creationId xmlns:a16="http://schemas.microsoft.com/office/drawing/2014/main" id="{02EF8A56-90A3-278D-F850-5127E87B9BBD}"/>
              </a:ext>
            </a:extLst>
          </p:cNvPr>
          <p:cNvSpPr txBox="1">
            <a:spLocks noChangeArrowheads="1"/>
          </p:cNvSpPr>
          <p:nvPr/>
        </p:nvSpPr>
        <p:spPr>
          <a:xfrm>
            <a:off x="725631" y="4983977"/>
            <a:ext cx="11392765" cy="13723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altLang="en-US" sz="2400" dirty="0"/>
              <a:t>Left Figure is the chare histogram from HEAO-HNE (Sep. 1979 – Jan. 1981), which resolved only even-odd pairs for Z &lt; 60 (</a:t>
            </a:r>
            <a:r>
              <a:rPr lang="en-US" altLang="en-US" sz="2400" dirty="0" err="1"/>
              <a:t>Binns</a:t>
            </a:r>
            <a:r>
              <a:rPr lang="en-US" altLang="en-US" sz="2400" dirty="0"/>
              <a:t> et al. 1983)</a:t>
            </a:r>
          </a:p>
          <a:p>
            <a:pPr>
              <a:lnSpc>
                <a:spcPct val="80000"/>
              </a:lnSpc>
            </a:pPr>
            <a:r>
              <a:rPr lang="en-US" altLang="en-US" sz="2400" dirty="0"/>
              <a:t>Right Figure is the charge histogram from Ariel 6 (June 1979 - Feb. 1982), which also had limited resolution (Fowler et al. 1987)</a:t>
            </a:r>
          </a:p>
          <a:p>
            <a:pPr>
              <a:lnSpc>
                <a:spcPct val="80000"/>
              </a:lnSpc>
              <a:buFontTx/>
              <a:buNone/>
            </a:pPr>
            <a:endParaRPr lang="en-US" altLang="en-US" sz="2400" dirty="0"/>
          </a:p>
        </p:txBody>
      </p:sp>
      <p:sp>
        <p:nvSpPr>
          <p:cNvPr id="9" name="TextBox 8">
            <a:extLst>
              <a:ext uri="{FF2B5EF4-FFF2-40B4-BE49-F238E27FC236}">
                <a16:creationId xmlns:a16="http://schemas.microsoft.com/office/drawing/2014/main" id="{08F209A3-0716-C848-98A7-F17CA4CAB57F}"/>
              </a:ext>
            </a:extLst>
          </p:cNvPr>
          <p:cNvSpPr txBox="1"/>
          <p:nvPr/>
        </p:nvSpPr>
        <p:spPr>
          <a:xfrm>
            <a:off x="3942826" y="1568936"/>
            <a:ext cx="1538819" cy="461665"/>
          </a:xfrm>
          <a:prstGeom prst="rect">
            <a:avLst/>
          </a:prstGeom>
          <a:noFill/>
        </p:spPr>
        <p:txBody>
          <a:bodyPr wrap="none" rtlCol="0">
            <a:spAutoFit/>
          </a:bodyPr>
          <a:lstStyle/>
          <a:p>
            <a:r>
              <a:rPr lang="en-US" altLang="en-US" sz="2400" dirty="0"/>
              <a:t>HEAO-HNE</a:t>
            </a:r>
            <a:endParaRPr lang="en-US" sz="2400" dirty="0"/>
          </a:p>
        </p:txBody>
      </p:sp>
      <p:sp>
        <p:nvSpPr>
          <p:cNvPr id="11" name="TextBox 10">
            <a:extLst>
              <a:ext uri="{FF2B5EF4-FFF2-40B4-BE49-F238E27FC236}">
                <a16:creationId xmlns:a16="http://schemas.microsoft.com/office/drawing/2014/main" id="{E57700CB-0CD7-2B9B-09AD-D1B5A25909B2}"/>
              </a:ext>
            </a:extLst>
          </p:cNvPr>
          <p:cNvSpPr txBox="1"/>
          <p:nvPr/>
        </p:nvSpPr>
        <p:spPr>
          <a:xfrm>
            <a:off x="9883629" y="1551963"/>
            <a:ext cx="989373" cy="461665"/>
          </a:xfrm>
          <a:prstGeom prst="rect">
            <a:avLst/>
          </a:prstGeom>
          <a:noFill/>
        </p:spPr>
        <p:txBody>
          <a:bodyPr wrap="none" rtlCol="0">
            <a:spAutoFit/>
          </a:bodyPr>
          <a:lstStyle/>
          <a:p>
            <a:r>
              <a:rPr lang="en-US" altLang="en-US" sz="2400" dirty="0"/>
              <a:t>Ariel 6</a:t>
            </a:r>
            <a:endParaRPr lang="en-US" sz="2400" dirty="0"/>
          </a:p>
        </p:txBody>
      </p:sp>
      <p:pic>
        <p:nvPicPr>
          <p:cNvPr id="12" name="Picture 11" descr="A close up of a sign&#10;&#10;Description automatically generated">
            <a:extLst>
              <a:ext uri="{FF2B5EF4-FFF2-40B4-BE49-F238E27FC236}">
                <a16:creationId xmlns:a16="http://schemas.microsoft.com/office/drawing/2014/main" id="{0B8F6425-7986-3525-288F-3B87347BB4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47120" y="5943600"/>
            <a:ext cx="910655" cy="914400"/>
          </a:xfrm>
          <a:prstGeom prst="rect">
            <a:avLst/>
          </a:prstGeom>
        </p:spPr>
      </p:pic>
    </p:spTree>
    <p:extLst>
      <p:ext uri="{BB962C8B-B14F-4D97-AF65-F5344CB8AC3E}">
        <p14:creationId xmlns:p14="http://schemas.microsoft.com/office/powerpoint/2010/main" val="13938010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30941</TotalTime>
  <Words>2335</Words>
  <Application>Microsoft Office PowerPoint</Application>
  <PresentationFormat>Widescreen</PresentationFormat>
  <Paragraphs>315</Paragraphs>
  <Slides>35</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35</vt:i4>
      </vt:variant>
    </vt:vector>
  </HeadingPairs>
  <TitlesOfParts>
    <vt:vector size="45" baseType="lpstr">
      <vt:lpstr>Arial</vt:lpstr>
      <vt:lpstr>Calibri</vt:lpstr>
      <vt:lpstr>Calibri Light</vt:lpstr>
      <vt:lpstr>Helvetica</vt:lpstr>
      <vt:lpstr>Symbol</vt:lpstr>
      <vt:lpstr>System Font Regular</vt:lpstr>
      <vt:lpstr>Times New Roman</vt:lpstr>
      <vt:lpstr>Verdana</vt:lpstr>
      <vt:lpstr>Wingdings</vt:lpstr>
      <vt:lpstr>Office Theme</vt:lpstr>
      <vt:lpstr>The TIGERISS Galactic  Cosmic Ray Mission</vt:lpstr>
      <vt:lpstr>The Trans-Iron Galactic Element Recorder for the International Space Station (TIGERISS) A NASA Astrophysics Pioneers Mission</vt:lpstr>
      <vt:lpstr>TIGERISS Collaboration</vt:lpstr>
      <vt:lpstr>TIGERISS Collaboration Org 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TIGERISS – A Pioneers Mission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CALorimetric Electron Telescope (CALET): Continuing Operations on the ISS</dc:title>
  <dc:creator>drbfrauch@gmail.com</dc:creator>
  <cp:lastModifiedBy>Rauch, Brian</cp:lastModifiedBy>
  <cp:revision>330</cp:revision>
  <dcterms:created xsi:type="dcterms:W3CDTF">2020-05-28T13:52:01Z</dcterms:created>
  <dcterms:modified xsi:type="dcterms:W3CDTF">2025-05-12T12:43:21Z</dcterms:modified>
</cp:coreProperties>
</file>