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81" r:id="rId2"/>
    <p:sldId id="311" r:id="rId3"/>
    <p:sldId id="308" r:id="rId4"/>
    <p:sldId id="309" r:id="rId5"/>
    <p:sldId id="283" r:id="rId6"/>
    <p:sldId id="299" r:id="rId7"/>
    <p:sldId id="290" r:id="rId8"/>
    <p:sldId id="298" r:id="rId9"/>
    <p:sldId id="286" r:id="rId10"/>
    <p:sldId id="288" r:id="rId11"/>
    <p:sldId id="289" r:id="rId12"/>
    <p:sldId id="297" r:id="rId13"/>
    <p:sldId id="285" r:id="rId14"/>
    <p:sldId id="292" r:id="rId15"/>
    <p:sldId id="284" r:id="rId16"/>
    <p:sldId id="287" r:id="rId17"/>
    <p:sldId id="302" r:id="rId18"/>
    <p:sldId id="301" r:id="rId19"/>
    <p:sldId id="322" r:id="rId20"/>
    <p:sldId id="312" r:id="rId21"/>
    <p:sldId id="304" r:id="rId22"/>
    <p:sldId id="313" r:id="rId23"/>
    <p:sldId id="310" r:id="rId24"/>
    <p:sldId id="291" r:id="rId25"/>
    <p:sldId id="296" r:id="rId26"/>
    <p:sldId id="300" r:id="rId2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DB052"/>
    <a:srgbClr val="222222"/>
    <a:srgbClr val="AFA6A3"/>
    <a:srgbClr val="1E77B3"/>
    <a:srgbClr val="FF7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70"/>
    <p:restoredTop sz="96143"/>
  </p:normalViewPr>
  <p:slideViewPr>
    <p:cSldViewPr snapToGrid="0">
      <p:cViewPr>
        <p:scale>
          <a:sx n="87" d="100"/>
          <a:sy n="87" d="100"/>
        </p:scale>
        <p:origin x="800" y="9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A5546-CE32-5244-BEB0-EC72D32AAE95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F0C77-6D39-6C44-9539-9826865980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8558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46432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770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2571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02775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90222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1913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1686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71952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8634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81246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7723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93249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5569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379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13355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76313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10601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37061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179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9876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7695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450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1157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5414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3686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F0C77-6D39-6C44-9539-982686598061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5704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BF0AD9-A003-647D-C573-365C5B2282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F24D73D-F449-CC1B-FA5B-CF03CEA8BF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FFCEA1-99B6-7ACD-1D02-8022241DC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4E7C60E-ECE5-8899-0EFA-44F204696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3D003A2-6EA6-94E8-00AA-3B40AFBA8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4055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313147-55EE-188E-2A0E-13FF78D9C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778F08-A257-AC3D-CE05-2692008BB5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EFE351-C6A2-2B17-DEDB-5D7732197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82B77D-364E-E234-9CEC-D30131F28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B49A9F-CAB3-908A-C1F8-62ABBCB7B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341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4175A81-87F7-FCCD-4B5A-FD0F1ED8BB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9A73F46-B235-18E6-505D-1E61842062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96CBABB-90B3-4C7B-DC79-A3FC5933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5EF9A3-F73B-A630-4115-4C7F94DBB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168869-E822-2D4D-3133-FDA78AD6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585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743339-83C6-5EAE-254C-7240FEE97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2C5A96-FA22-3E55-EE39-80F39854B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AE7D8B4-E8BF-50F3-2B86-B7544179C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ABB086-D962-28BC-17D9-B039CA45B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C564035-94E0-74B6-00AD-3EC0FB310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351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0AB5A5-072F-0C66-C2CE-97C40D32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721756-E81F-E4D7-0196-EED78D6AF2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EB7316-1438-5434-8A76-AF87896F1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5D77839-91C9-69A3-D724-FE45EA2AD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4EAB54B-0C84-1604-3857-74DF10534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026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0E00EE-79C9-97B5-285D-1124283B0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994DF8-D3B5-699C-C5A6-EC041EEA7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95D5B02-BB82-8BE5-2E6E-EE5C0EFFFF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4D6F62-02DD-27DD-87EE-14D76F4B3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B47FCF2-90F4-4526-8202-AECA5232B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B546156-AF16-C5BD-A771-36BA6CE15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066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5F5414-9799-D774-3B00-983E5600A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9C34E3D-3221-3F39-4317-A431C85A1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AD66CD-D9B3-1CAB-5C01-59CA98F2DA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32FD59C-D73D-7A9B-9627-23C7D5BFB8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9FFFAE-0D02-CF9D-6812-72E88E73D6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F317829-F00B-FAD8-7C62-7289E82BC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0B1E716-2920-B7AD-C7A2-CCBE682B4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99A51D6-5981-B8B5-2E06-2B072749C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58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800FFB-CE96-37B6-37FD-D674E4918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DD2B0C0-A1CC-6FEB-6932-D51D9EACB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D7B6DD3-164C-B6F9-37BE-88DD03D31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12CD7ED-6CB3-ACB0-9FD7-3CFD8D2A4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4583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3535E09-466A-FD0B-9D61-5523D3691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1F0B865-271B-D0C6-1882-A2E9EC3C0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FA4865-06DA-BBD4-DE0E-72D99D3E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719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4225DB-33E5-2625-6A71-DABF33593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B5CFF78-5BA9-676B-7788-929788AFE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E14E014-AEF7-B141-90C5-209DAC5E6B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8222417-35F3-E614-218A-6E5AE3A30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B4E5A7-E9B6-C7F5-0DBE-3EDBF90F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E9BFCE-E05D-C4BC-F46C-C27CB3C9B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390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7EF3C3-3352-07BF-1E97-4507AB9A9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2C1920D-7D96-3E79-071F-EC12920C09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A1FF37E-72A3-9D75-D0A0-7B83C3F43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855BD56-6BC7-7B1E-A9B6-4D07C0B66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3C88352-29EE-7C25-8485-8236D50BF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6AD461-A478-E5A4-3320-B0798FB0C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8216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37892A3-6A82-4706-E187-D6C1D92C2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840DC5E-DC2F-803A-3216-0F153FA35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964936-7506-C488-76FF-C960834EE3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C3388-A12D-0F48-833F-2CDAC3E04009}" type="datetimeFigureOut">
              <a:rPr lang="it-IT" smtClean="0"/>
              <a:t>07/05/25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7042FB-44BF-E17B-B970-428435C83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F7F343-5AD0-C46A-3E35-B2DADCE7C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A8BA4-B7A5-4240-BA63-EF6B89F689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6423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66.jpeg"/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12" Type="http://schemas.openxmlformats.org/officeDocument/2006/relationships/image" Target="../media/image62.png"/><Relationship Id="rId17" Type="http://schemas.openxmlformats.org/officeDocument/2006/relationships/image" Target="../media/image70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60.png"/><Relationship Id="rId5" Type="http://schemas.openxmlformats.org/officeDocument/2006/relationships/image" Target="../media/image13.png"/><Relationship Id="rId15" Type="http://schemas.openxmlformats.org/officeDocument/2006/relationships/image" Target="../media/image68.png"/><Relationship Id="rId10" Type="http://schemas.openxmlformats.org/officeDocument/2006/relationships/image" Target="../media/image61.png"/><Relationship Id="rId4" Type="http://schemas.openxmlformats.org/officeDocument/2006/relationships/image" Target="../media/image65.png"/><Relationship Id="rId9" Type="http://schemas.openxmlformats.org/officeDocument/2006/relationships/image" Target="../media/image59.png"/><Relationship Id="rId14" Type="http://schemas.openxmlformats.org/officeDocument/2006/relationships/image" Target="../media/image6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3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12" Type="http://schemas.openxmlformats.org/officeDocument/2006/relationships/image" Target="../media/image7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8.png"/><Relationship Id="rId5" Type="http://schemas.openxmlformats.org/officeDocument/2006/relationships/image" Target="../media/image12.png"/><Relationship Id="rId10" Type="http://schemas.openxmlformats.org/officeDocument/2006/relationships/image" Target="../media/image62.png"/><Relationship Id="rId4" Type="http://schemas.openxmlformats.org/officeDocument/2006/relationships/image" Target="../media/image13.png"/><Relationship Id="rId9" Type="http://schemas.openxmlformats.org/officeDocument/2006/relationships/image" Target="../media/image61.png"/><Relationship Id="rId14" Type="http://schemas.openxmlformats.org/officeDocument/2006/relationships/image" Target="../media/image7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84.png"/><Relationship Id="rId3" Type="http://schemas.openxmlformats.org/officeDocument/2006/relationships/image" Target="../media/image14.png"/><Relationship Id="rId21" Type="http://schemas.openxmlformats.org/officeDocument/2006/relationships/image" Target="../media/image87.png"/><Relationship Id="rId7" Type="http://schemas.openxmlformats.org/officeDocument/2006/relationships/image" Target="../media/image11.png"/><Relationship Id="rId12" Type="http://schemas.openxmlformats.org/officeDocument/2006/relationships/image" Target="../media/image79.png"/><Relationship Id="rId17" Type="http://schemas.openxmlformats.org/officeDocument/2006/relationships/image" Target="../media/image83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8.png"/><Relationship Id="rId5" Type="http://schemas.openxmlformats.org/officeDocument/2006/relationships/image" Target="../media/image12.png"/><Relationship Id="rId15" Type="http://schemas.openxmlformats.org/officeDocument/2006/relationships/image" Target="../media/image81.png"/><Relationship Id="rId10" Type="http://schemas.openxmlformats.org/officeDocument/2006/relationships/image" Target="../media/image77.png"/><Relationship Id="rId19" Type="http://schemas.openxmlformats.org/officeDocument/2006/relationships/image" Target="../media/image85.png"/><Relationship Id="rId4" Type="http://schemas.openxmlformats.org/officeDocument/2006/relationships/image" Target="../media/image13.png"/><Relationship Id="rId9" Type="http://schemas.openxmlformats.org/officeDocument/2006/relationships/image" Target="../media/image76.png"/><Relationship Id="rId14" Type="http://schemas.openxmlformats.org/officeDocument/2006/relationships/image" Target="../media/image14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155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12" Type="http://schemas.openxmlformats.org/officeDocument/2006/relationships/image" Target="../media/image1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53.png"/><Relationship Id="rId5" Type="http://schemas.openxmlformats.org/officeDocument/2006/relationships/image" Target="../media/image12.png"/><Relationship Id="rId15" Type="http://schemas.openxmlformats.org/officeDocument/2006/relationships/image" Target="../media/image157.png"/><Relationship Id="rId10" Type="http://schemas.openxmlformats.org/officeDocument/2006/relationships/image" Target="../media/image152.png"/><Relationship Id="rId4" Type="http://schemas.openxmlformats.org/officeDocument/2006/relationships/image" Target="../media/image13.png"/><Relationship Id="rId9" Type="http://schemas.openxmlformats.org/officeDocument/2006/relationships/image" Target="../media/image151.png"/><Relationship Id="rId14" Type="http://schemas.openxmlformats.org/officeDocument/2006/relationships/image" Target="../media/image15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Relationship Id="rId9" Type="http://schemas.openxmlformats.org/officeDocument/2006/relationships/image" Target="../media/image8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0.png"/><Relationship Id="rId18" Type="http://schemas.openxmlformats.org/officeDocument/2006/relationships/image" Target="../media/image760.png"/><Relationship Id="rId3" Type="http://schemas.openxmlformats.org/officeDocument/2006/relationships/image" Target="../media/image14.png"/><Relationship Id="rId21" Type="http://schemas.openxmlformats.org/officeDocument/2006/relationships/image" Target="../media/image790.png"/><Relationship Id="rId7" Type="http://schemas.openxmlformats.org/officeDocument/2006/relationships/image" Target="../media/image11.png"/><Relationship Id="rId12" Type="http://schemas.microsoft.com/office/2007/relationships/hdphoto" Target="../media/hdphoto2.wdp"/><Relationship Id="rId17" Type="http://schemas.openxmlformats.org/officeDocument/2006/relationships/image" Target="../media/image750.png"/><Relationship Id="rId25" Type="http://schemas.openxmlformats.org/officeDocument/2006/relationships/image" Target="../media/image93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92.png"/><Relationship Id="rId20" Type="http://schemas.openxmlformats.org/officeDocument/2006/relationships/image" Target="../media/image7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1.png"/><Relationship Id="rId24" Type="http://schemas.openxmlformats.org/officeDocument/2006/relationships/image" Target="../media/image820.png"/><Relationship Id="rId5" Type="http://schemas.openxmlformats.org/officeDocument/2006/relationships/image" Target="../media/image12.png"/><Relationship Id="rId15" Type="http://schemas.openxmlformats.org/officeDocument/2006/relationships/image" Target="../media/image53.png"/><Relationship Id="rId23" Type="http://schemas.openxmlformats.org/officeDocument/2006/relationships/image" Target="../media/image810.png"/><Relationship Id="rId10" Type="http://schemas.openxmlformats.org/officeDocument/2006/relationships/image" Target="../media/image90.png"/><Relationship Id="rId19" Type="http://schemas.openxmlformats.org/officeDocument/2006/relationships/image" Target="../media/image770.png"/><Relationship Id="rId4" Type="http://schemas.openxmlformats.org/officeDocument/2006/relationships/image" Target="../media/image13.png"/><Relationship Id="rId9" Type="http://schemas.openxmlformats.org/officeDocument/2006/relationships/image" Target="../media/image61.png"/><Relationship Id="rId14" Type="http://schemas.openxmlformats.org/officeDocument/2006/relationships/image" Target="../media/image62.png"/><Relationship Id="rId22" Type="http://schemas.openxmlformats.org/officeDocument/2006/relationships/image" Target="../media/image80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2.wdp"/><Relationship Id="rId18" Type="http://schemas.openxmlformats.org/officeDocument/2006/relationships/image" Target="../media/image880.png"/><Relationship Id="rId3" Type="http://schemas.openxmlformats.org/officeDocument/2006/relationships/image" Target="../media/image14.png"/><Relationship Id="rId21" Type="http://schemas.openxmlformats.org/officeDocument/2006/relationships/image" Target="../media/image910.png"/><Relationship Id="rId7" Type="http://schemas.openxmlformats.org/officeDocument/2006/relationships/image" Target="../media/image5.png"/><Relationship Id="rId12" Type="http://schemas.openxmlformats.org/officeDocument/2006/relationships/image" Target="../media/image91.png"/><Relationship Id="rId17" Type="http://schemas.openxmlformats.org/officeDocument/2006/relationships/image" Target="../media/image870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860.png"/><Relationship Id="rId20" Type="http://schemas.openxmlformats.org/officeDocument/2006/relationships/image" Target="../media/image9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90.png"/><Relationship Id="rId5" Type="http://schemas.openxmlformats.org/officeDocument/2006/relationships/image" Target="../media/image13.png"/><Relationship Id="rId15" Type="http://schemas.openxmlformats.org/officeDocument/2006/relationships/image" Target="../media/image850.png"/><Relationship Id="rId10" Type="http://schemas.openxmlformats.org/officeDocument/2006/relationships/image" Target="../media/image61.png"/><Relationship Id="rId19" Type="http://schemas.openxmlformats.org/officeDocument/2006/relationships/image" Target="../media/image890.png"/><Relationship Id="rId4" Type="http://schemas.openxmlformats.org/officeDocument/2006/relationships/image" Target="../media/image94.png"/><Relationship Id="rId9" Type="http://schemas.openxmlformats.org/officeDocument/2006/relationships/image" Target="../media/image59.png"/><Relationship Id="rId14" Type="http://schemas.openxmlformats.org/officeDocument/2006/relationships/image" Target="../media/image62.png"/><Relationship Id="rId22" Type="http://schemas.openxmlformats.org/officeDocument/2006/relationships/image" Target="../media/image9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12" Type="http://schemas.openxmlformats.org/officeDocument/2006/relationships/image" Target="../media/image9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8.png"/><Relationship Id="rId5" Type="http://schemas.openxmlformats.org/officeDocument/2006/relationships/image" Target="../media/image12.png"/><Relationship Id="rId10" Type="http://schemas.openxmlformats.org/officeDocument/2006/relationships/image" Target="../media/image97.jpeg"/><Relationship Id="rId4" Type="http://schemas.openxmlformats.org/officeDocument/2006/relationships/image" Target="../media/image13.png"/><Relationship Id="rId9" Type="http://schemas.openxmlformats.org/officeDocument/2006/relationships/image" Target="../media/image9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2.png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10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03.png"/><Relationship Id="rId5" Type="http://schemas.openxmlformats.org/officeDocument/2006/relationships/image" Target="../media/image14.png"/><Relationship Id="rId15" Type="http://schemas.openxmlformats.org/officeDocument/2006/relationships/image" Target="../media/image107.png"/><Relationship Id="rId10" Type="http://schemas.openxmlformats.org/officeDocument/2006/relationships/image" Target="../media/image102.png"/><Relationship Id="rId4" Type="http://schemas.openxmlformats.org/officeDocument/2006/relationships/image" Target="../media/image101.png"/><Relationship Id="rId9" Type="http://schemas.openxmlformats.org/officeDocument/2006/relationships/image" Target="../media/image11.png"/><Relationship Id="rId14" Type="http://schemas.openxmlformats.org/officeDocument/2006/relationships/image" Target="../media/image106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3" Type="http://schemas.openxmlformats.org/officeDocument/2006/relationships/image" Target="../media/image14.png"/><Relationship Id="rId21" Type="http://schemas.openxmlformats.org/officeDocument/2006/relationships/image" Target="../media/image166.png"/><Relationship Id="rId12" Type="http://schemas.openxmlformats.org/officeDocument/2006/relationships/image" Target="../media/image401.png"/><Relationship Id="rId17" Type="http://schemas.openxmlformats.org/officeDocument/2006/relationships/image" Target="../media/image110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11.png"/><Relationship Id="rId20" Type="http://schemas.openxmlformats.org/officeDocument/2006/relationships/image" Target="../media/image165.png"/><Relationship Id="rId1" Type="http://schemas.openxmlformats.org/officeDocument/2006/relationships/slideLayout" Target="../slideLayouts/slideLayout1.xml"/><Relationship Id="rId15" Type="http://schemas.openxmlformats.org/officeDocument/2006/relationships/image" Target="../media/image5.png"/><Relationship Id="rId19" Type="http://schemas.openxmlformats.org/officeDocument/2006/relationships/image" Target="../media/image164.png"/><Relationship Id="rId4" Type="http://schemas.openxmlformats.org/officeDocument/2006/relationships/image" Target="../media/image109.png"/><Relationship Id="rId14" Type="http://schemas.openxmlformats.org/officeDocument/2006/relationships/image" Target="../media/image12.png"/><Relationship Id="rId22" Type="http://schemas.openxmlformats.org/officeDocument/2006/relationships/image" Target="../media/image16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0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12" Type="http://schemas.openxmlformats.org/officeDocument/2006/relationships/image" Target="../media/image62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61.png"/><Relationship Id="rId5" Type="http://schemas.openxmlformats.org/officeDocument/2006/relationships/image" Target="../media/image12.png"/><Relationship Id="rId15" Type="http://schemas.microsoft.com/office/2007/relationships/hdphoto" Target="../media/hdphoto2.wdp"/><Relationship Id="rId10" Type="http://schemas.openxmlformats.org/officeDocument/2006/relationships/image" Target="../media/image60.png"/><Relationship Id="rId4" Type="http://schemas.openxmlformats.org/officeDocument/2006/relationships/image" Target="../media/image13.png"/><Relationship Id="rId9" Type="http://schemas.openxmlformats.org/officeDocument/2006/relationships/image" Target="../media/image59.png"/><Relationship Id="rId14" Type="http://schemas.openxmlformats.org/officeDocument/2006/relationships/image" Target="../media/image9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10" Type="http://schemas.openxmlformats.org/officeDocument/2006/relationships/image" Target="../media/image42.png"/><Relationship Id="rId4" Type="http://schemas.openxmlformats.org/officeDocument/2006/relationships/image" Target="../media/image13.png"/><Relationship Id="rId9" Type="http://schemas.openxmlformats.org/officeDocument/2006/relationships/image" Target="../media/image11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60.pn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12" Type="http://schemas.openxmlformats.org/officeDocument/2006/relationships/image" Target="../media/image9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14.png"/><Relationship Id="rId5" Type="http://schemas.microsoft.com/office/2007/relationships/hdphoto" Target="../media/hdphoto3.wdp"/><Relationship Id="rId10" Type="http://schemas.openxmlformats.org/officeDocument/2006/relationships/image" Target="../media/image62.png"/><Relationship Id="rId4" Type="http://schemas.openxmlformats.org/officeDocument/2006/relationships/image" Target="../media/image113.png"/><Relationship Id="rId9" Type="http://schemas.openxmlformats.org/officeDocument/2006/relationships/image" Target="../media/image11.png"/><Relationship Id="rId14" Type="http://schemas.openxmlformats.org/officeDocument/2006/relationships/image" Target="../media/image9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12" Type="http://schemas.openxmlformats.org/officeDocument/2006/relationships/image" Target="../media/image100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990.png"/><Relationship Id="rId5" Type="http://schemas.openxmlformats.org/officeDocument/2006/relationships/image" Target="../media/image13.png"/><Relationship Id="rId10" Type="http://schemas.openxmlformats.org/officeDocument/2006/relationships/image" Target="../media/image114.png"/><Relationship Id="rId4" Type="http://schemas.openxmlformats.org/officeDocument/2006/relationships/image" Target="../media/image115.png"/><Relationship Id="rId9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1090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12" Type="http://schemas.openxmlformats.org/officeDocument/2006/relationships/image" Target="../media/image108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6.png"/><Relationship Id="rId5" Type="http://schemas.openxmlformats.org/officeDocument/2006/relationships/image" Target="../media/image12.png"/><Relationship Id="rId10" Type="http://schemas.openxmlformats.org/officeDocument/2006/relationships/image" Target="../media/image117.png"/><Relationship Id="rId4" Type="http://schemas.openxmlformats.org/officeDocument/2006/relationships/image" Target="../media/image13.png"/><Relationship Id="rId9" Type="http://schemas.openxmlformats.org/officeDocument/2006/relationships/image" Target="../media/image116.png"/><Relationship Id="rId14" Type="http://schemas.openxmlformats.org/officeDocument/2006/relationships/image" Target="../media/image110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3.jpeg"/><Relationship Id="rId5" Type="http://schemas.openxmlformats.org/officeDocument/2006/relationships/image" Target="../media/image12.png"/><Relationship Id="rId10" Type="http://schemas.openxmlformats.org/officeDocument/2006/relationships/image" Target="../media/image22.png"/><Relationship Id="rId4" Type="http://schemas.openxmlformats.org/officeDocument/2006/relationships/image" Target="../media/image13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8.png"/><Relationship Id="rId18" Type="http://schemas.openxmlformats.org/officeDocument/2006/relationships/image" Target="../media/image20.jpe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6.png"/><Relationship Id="rId5" Type="http://schemas.openxmlformats.org/officeDocument/2006/relationships/image" Target="../media/image12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3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26" Type="http://schemas.microsoft.com/office/2007/relationships/hdphoto" Target="../media/hdphoto1.wdp"/><Relationship Id="rId3" Type="http://schemas.openxmlformats.org/officeDocument/2006/relationships/image" Target="../media/image14.png"/><Relationship Id="rId21" Type="http://schemas.openxmlformats.org/officeDocument/2006/relationships/image" Target="../media/image46.png"/><Relationship Id="rId7" Type="http://schemas.openxmlformats.org/officeDocument/2006/relationships/image" Target="../media/image11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5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36.png"/><Relationship Id="rId24" Type="http://schemas.openxmlformats.org/officeDocument/2006/relationships/image" Target="../media/image49.png"/><Relationship Id="rId5" Type="http://schemas.openxmlformats.org/officeDocument/2006/relationships/image" Target="../media/image12.png"/><Relationship Id="rId15" Type="http://schemas.openxmlformats.org/officeDocument/2006/relationships/image" Target="../media/image40.png"/><Relationship Id="rId23" Type="http://schemas.openxmlformats.org/officeDocument/2006/relationships/image" Target="../media/image48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13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Relationship Id="rId22" Type="http://schemas.openxmlformats.org/officeDocument/2006/relationships/image" Target="../media/image47.png"/><Relationship Id="rId27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13" Type="http://schemas.openxmlformats.org/officeDocument/2006/relationships/image" Target="../media/image127.png"/><Relationship Id="rId18" Type="http://schemas.openxmlformats.org/officeDocument/2006/relationships/image" Target="../media/image52.png"/><Relationship Id="rId3" Type="http://schemas.openxmlformats.org/officeDocument/2006/relationships/image" Target="../media/image14.png"/><Relationship Id="rId21" Type="http://schemas.openxmlformats.org/officeDocument/2006/relationships/image" Target="../media/image55.png"/><Relationship Id="rId7" Type="http://schemas.openxmlformats.org/officeDocument/2006/relationships/image" Target="../media/image11.png"/><Relationship Id="rId12" Type="http://schemas.openxmlformats.org/officeDocument/2006/relationships/image" Target="../media/image126.png"/><Relationship Id="rId17" Type="http://schemas.openxmlformats.org/officeDocument/2006/relationships/image" Target="../media/image13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30.png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5.png"/><Relationship Id="rId5" Type="http://schemas.openxmlformats.org/officeDocument/2006/relationships/image" Target="../media/image12.png"/><Relationship Id="rId15" Type="http://schemas.openxmlformats.org/officeDocument/2006/relationships/image" Target="../media/image129.png"/><Relationship Id="rId10" Type="http://schemas.openxmlformats.org/officeDocument/2006/relationships/image" Target="../media/image124.png"/><Relationship Id="rId19" Type="http://schemas.openxmlformats.org/officeDocument/2006/relationships/image" Target="../media/image53.png"/><Relationship Id="rId4" Type="http://schemas.openxmlformats.org/officeDocument/2006/relationships/image" Target="../media/image13.png"/><Relationship Id="rId9" Type="http://schemas.openxmlformats.org/officeDocument/2006/relationships/image" Target="../media/image123.png"/><Relationship Id="rId14" Type="http://schemas.openxmlformats.org/officeDocument/2006/relationships/image" Target="../media/image1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10" Type="http://schemas.openxmlformats.org/officeDocument/2006/relationships/image" Target="../media/image58.jpeg"/><Relationship Id="rId4" Type="http://schemas.openxmlformats.org/officeDocument/2006/relationships/image" Target="../media/image56.png"/><Relationship Id="rId9" Type="http://schemas.openxmlformats.org/officeDocument/2006/relationships/image" Target="../media/image5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63.jp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62.png"/><Relationship Id="rId5" Type="http://schemas.openxmlformats.org/officeDocument/2006/relationships/image" Target="../media/image60.png"/><Relationship Id="rId10" Type="http://schemas.openxmlformats.org/officeDocument/2006/relationships/image" Target="../media/image61.png"/><Relationship Id="rId4" Type="http://schemas.openxmlformats.org/officeDocument/2006/relationships/image" Target="../media/image59.png"/><Relationship Id="rId9" Type="http://schemas.openxmlformats.org/officeDocument/2006/relationships/image" Target="../media/image11.png"/><Relationship Id="rId14" Type="http://schemas.openxmlformats.org/officeDocument/2006/relationships/image" Target="../media/image6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uppo 37">
            <a:extLst>
              <a:ext uri="{FF2B5EF4-FFF2-40B4-BE49-F238E27FC236}">
                <a16:creationId xmlns:a16="http://schemas.microsoft.com/office/drawing/2014/main" id="{2E019981-F6EA-8D36-EEBF-A2267D386B89}"/>
              </a:ext>
            </a:extLst>
          </p:cNvPr>
          <p:cNvGrpSpPr/>
          <p:nvPr/>
        </p:nvGrpSpPr>
        <p:grpSpPr>
          <a:xfrm>
            <a:off x="0" y="4752650"/>
            <a:ext cx="12192000" cy="2105350"/>
            <a:chOff x="-4822658" y="-3554688"/>
            <a:chExt cx="7772400" cy="1342160"/>
          </a:xfrm>
        </p:grpSpPr>
        <p:pic>
          <p:nvPicPr>
            <p:cNvPr id="30" name="Immagine 29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1A9E7D79-DEC9-A5F4-AF3F-3A9BFD92C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822658" y="-3551989"/>
              <a:ext cx="7772400" cy="1339461"/>
            </a:xfrm>
            <a:prstGeom prst="rect">
              <a:avLst/>
            </a:prstGeom>
          </p:spPr>
        </p:pic>
        <p:pic>
          <p:nvPicPr>
            <p:cNvPr id="31" name="Immagine 30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C0124BB5-44D0-47EB-B5E6-33C2F68135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4" r="95631" b="57371"/>
            <a:stretch/>
          </p:blipFill>
          <p:spPr>
            <a:xfrm>
              <a:off x="-3465840" y="-3554688"/>
              <a:ext cx="340735" cy="574964"/>
            </a:xfrm>
            <a:prstGeom prst="rect">
              <a:avLst/>
            </a:prstGeom>
          </p:spPr>
        </p:pic>
        <p:pic>
          <p:nvPicPr>
            <p:cNvPr id="32" name="Immagine 31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96BA7F5C-739F-1749-5CA5-F9FCAA22D9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140" t="42989" r="66872" b="37100"/>
            <a:stretch/>
          </p:blipFill>
          <p:spPr>
            <a:xfrm>
              <a:off x="-4565483" y="-2977314"/>
              <a:ext cx="776288" cy="266700"/>
            </a:xfrm>
            <a:prstGeom prst="rect">
              <a:avLst/>
            </a:prstGeom>
          </p:spPr>
        </p:pic>
        <p:pic>
          <p:nvPicPr>
            <p:cNvPr id="33" name="Immagine 32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92F81735-3D3C-195C-2DCF-153765158B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134" t="24426" r="61210" b="56440"/>
            <a:stretch/>
          </p:blipFill>
          <p:spPr>
            <a:xfrm>
              <a:off x="-4445121" y="-3224098"/>
              <a:ext cx="983672" cy="256310"/>
            </a:xfrm>
            <a:prstGeom prst="rect">
              <a:avLst/>
            </a:prstGeom>
          </p:spPr>
        </p:pic>
        <p:pic>
          <p:nvPicPr>
            <p:cNvPr id="36" name="Immagine 35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3DF83B21-B778-31D1-7D14-FAA126E590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1856" r="63794" b="75057"/>
            <a:stretch/>
          </p:blipFill>
          <p:spPr>
            <a:xfrm>
              <a:off x="-4569813" y="-3551989"/>
              <a:ext cx="1115292" cy="334819"/>
            </a:xfrm>
            <a:prstGeom prst="rect">
              <a:avLst/>
            </a:prstGeom>
          </p:spPr>
        </p:pic>
        <p:pic>
          <p:nvPicPr>
            <p:cNvPr id="37" name="Immagine 36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38AFD15B-464E-06D4-0A83-A133C279CA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140" t="42989" r="66872" b="37100"/>
            <a:stretch/>
          </p:blipFill>
          <p:spPr>
            <a:xfrm>
              <a:off x="-4087501" y="-2977314"/>
              <a:ext cx="776288" cy="266700"/>
            </a:xfrm>
            <a:prstGeom prst="rect">
              <a:avLst/>
            </a:prstGeom>
          </p:spPr>
        </p:pic>
      </p:grpSp>
      <p:pic>
        <p:nvPicPr>
          <p:cNvPr id="40" name="Immagine 39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7DC01919-0137-8202-D45C-453DDC3033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533" y="1988288"/>
            <a:ext cx="553272" cy="430323"/>
          </a:xfrm>
          <a:prstGeom prst="rect">
            <a:avLst/>
          </a:prstGeom>
        </p:spPr>
      </p:pic>
      <p:pic>
        <p:nvPicPr>
          <p:cNvPr id="42" name="Immagine 41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93C1F9A2-F415-D382-EB44-215F1BD362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6959" y="2958212"/>
            <a:ext cx="1201433" cy="396996"/>
          </a:xfrm>
          <a:prstGeom prst="rect">
            <a:avLst/>
          </a:prstGeom>
        </p:spPr>
      </p:pic>
      <p:pic>
        <p:nvPicPr>
          <p:cNvPr id="45" name="Immagine 44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75B7BD6F-C5C7-05E0-B31F-35FE7ACA3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131440" y="1577162"/>
            <a:ext cx="553272" cy="430323"/>
          </a:xfrm>
          <a:prstGeom prst="rect">
            <a:avLst/>
          </a:prstGeom>
        </p:spPr>
      </p:pic>
      <p:pic>
        <p:nvPicPr>
          <p:cNvPr id="46" name="Immagine 45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B4B27639-0258-FEF9-C429-4BEC44390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022" y="3367092"/>
            <a:ext cx="553272" cy="430323"/>
          </a:xfrm>
          <a:prstGeom prst="rect">
            <a:avLst/>
          </a:prstGeom>
        </p:spPr>
      </p:pic>
      <p:pic>
        <p:nvPicPr>
          <p:cNvPr id="48" name="Immagine 47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185D7D14-ED21-CAE6-ABC6-5FE1867F2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2056913" y="888166"/>
            <a:ext cx="553272" cy="430323"/>
          </a:xfrm>
          <a:prstGeom prst="rect">
            <a:avLst/>
          </a:prstGeom>
        </p:spPr>
      </p:pic>
      <p:pic>
        <p:nvPicPr>
          <p:cNvPr id="49" name="Immagine 48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9B3A7680-4B54-F4B8-FB42-4CF45A9281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534147">
            <a:off x="1043692" y="3981801"/>
            <a:ext cx="1201433" cy="396996"/>
          </a:xfrm>
          <a:prstGeom prst="rect">
            <a:avLst/>
          </a:prstGeom>
        </p:spPr>
      </p:pic>
      <p:pic>
        <p:nvPicPr>
          <p:cNvPr id="50" name="Immagine 49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8237F863-2A00-E0C3-BADE-101F1930E0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005" y="2773278"/>
            <a:ext cx="1201433" cy="396996"/>
          </a:xfrm>
          <a:prstGeom prst="rect">
            <a:avLst/>
          </a:prstGeom>
        </p:spPr>
      </p:pic>
      <p:pic>
        <p:nvPicPr>
          <p:cNvPr id="56" name="Immagine 55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C627AAC3-F079-36DF-23C1-A44E0C281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974360" y="423471"/>
            <a:ext cx="553272" cy="430323"/>
          </a:xfrm>
          <a:prstGeom prst="rect">
            <a:avLst/>
          </a:prstGeom>
        </p:spPr>
      </p:pic>
      <p:pic>
        <p:nvPicPr>
          <p:cNvPr id="1032" name="Immagine 1031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15F375C4-188E-6965-B705-6BBC0700A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4360" y="4520056"/>
            <a:ext cx="1201433" cy="396996"/>
          </a:xfrm>
          <a:prstGeom prst="rect">
            <a:avLst/>
          </a:prstGeom>
        </p:spPr>
      </p:pic>
      <p:pic>
        <p:nvPicPr>
          <p:cNvPr id="1033" name="Immagine 1032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0B9DE1C6-02A1-CE93-383D-AA886AC52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8229" y="3748475"/>
            <a:ext cx="1201433" cy="396996"/>
          </a:xfrm>
          <a:prstGeom prst="rect">
            <a:avLst/>
          </a:prstGeom>
        </p:spPr>
      </p:pic>
      <p:pic>
        <p:nvPicPr>
          <p:cNvPr id="1034" name="Immagine 1033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6D4B0D9B-11A3-397A-0603-2BECF079C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9746" y="2200904"/>
            <a:ext cx="1201433" cy="396996"/>
          </a:xfrm>
          <a:prstGeom prst="rect">
            <a:avLst/>
          </a:prstGeom>
        </p:spPr>
      </p:pic>
      <p:pic>
        <p:nvPicPr>
          <p:cNvPr id="1035" name="Immagine 1034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5205ADB8-E049-C96D-35BF-C257FFA2EC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027" y="3108534"/>
            <a:ext cx="1201433" cy="396996"/>
          </a:xfrm>
          <a:prstGeom prst="rect">
            <a:avLst/>
          </a:prstGeom>
        </p:spPr>
      </p:pic>
      <p:pic>
        <p:nvPicPr>
          <p:cNvPr id="1037" name="Immagine 1036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DE8F3485-03F2-9D3A-CED4-B1F886D19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796" y="1060803"/>
            <a:ext cx="1201433" cy="396996"/>
          </a:xfrm>
          <a:prstGeom prst="rect">
            <a:avLst/>
          </a:prstGeom>
        </p:spPr>
      </p:pic>
      <p:pic>
        <p:nvPicPr>
          <p:cNvPr id="1038" name="Immagine 1037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361CFDCF-5472-04EF-B37D-292BDD84F7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26775" y="197217"/>
            <a:ext cx="553272" cy="430323"/>
          </a:xfrm>
          <a:prstGeom prst="rect">
            <a:avLst/>
          </a:prstGeom>
        </p:spPr>
      </p:pic>
      <p:pic>
        <p:nvPicPr>
          <p:cNvPr id="1039" name="Immagine 1038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B4FE48C7-EDBB-7C20-29D9-87427FD21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264349" y="266195"/>
            <a:ext cx="553272" cy="430323"/>
          </a:xfrm>
          <a:prstGeom prst="rect">
            <a:avLst/>
          </a:prstGeom>
        </p:spPr>
      </p:pic>
      <p:pic>
        <p:nvPicPr>
          <p:cNvPr id="1041" name="Immagine 1040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907B6F02-F3CC-81BD-658A-DA6727AF55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0991" y="396893"/>
            <a:ext cx="553272" cy="430323"/>
          </a:xfrm>
          <a:prstGeom prst="rect">
            <a:avLst/>
          </a:prstGeom>
        </p:spPr>
      </p:pic>
      <p:pic>
        <p:nvPicPr>
          <p:cNvPr id="1042" name="Immagine 1041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B54ED6C7-25F2-FC1D-DBBC-0CAD37F5A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012016" y="1485655"/>
            <a:ext cx="1201433" cy="396996"/>
          </a:xfrm>
          <a:prstGeom prst="rect">
            <a:avLst/>
          </a:prstGeom>
        </p:spPr>
      </p:pic>
      <p:pic>
        <p:nvPicPr>
          <p:cNvPr id="1043" name="Immagine 1042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24DB0181-B3D5-7B7B-95B2-AE1A6531B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409012" y="2193851"/>
            <a:ext cx="1201433" cy="396996"/>
          </a:xfrm>
          <a:prstGeom prst="rect">
            <a:avLst/>
          </a:prstGeom>
        </p:spPr>
      </p:pic>
      <p:pic>
        <p:nvPicPr>
          <p:cNvPr id="1044" name="Immagine 1043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E0AF486E-E6FF-FAA8-8AAD-0D1893C87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827073" y="3573375"/>
            <a:ext cx="1201433" cy="396996"/>
          </a:xfrm>
          <a:prstGeom prst="rect">
            <a:avLst/>
          </a:prstGeom>
        </p:spPr>
      </p:pic>
      <p:pic>
        <p:nvPicPr>
          <p:cNvPr id="1045" name="Immagine 1044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8DE87251-848B-BA36-B2DD-A5691161CF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416486" y="3492661"/>
            <a:ext cx="1201433" cy="396996"/>
          </a:xfrm>
          <a:prstGeom prst="rect">
            <a:avLst/>
          </a:prstGeom>
        </p:spPr>
      </p:pic>
      <p:pic>
        <p:nvPicPr>
          <p:cNvPr id="1061" name="Immagine 1060" descr="Immagine che contiene Elementi grafici, grafica, arte, schermata&#10;&#10;Descrizione generata automaticamente">
            <a:extLst>
              <a:ext uri="{FF2B5EF4-FFF2-40B4-BE49-F238E27FC236}">
                <a16:creationId xmlns:a16="http://schemas.microsoft.com/office/drawing/2014/main" id="{287E7FC1-4F68-A738-A65A-EC96469B31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8848"/>
          <a:stretch/>
        </p:blipFill>
        <p:spPr>
          <a:xfrm>
            <a:off x="15024" y="144886"/>
            <a:ext cx="1802597" cy="1421917"/>
          </a:xfrm>
          <a:prstGeom prst="rect">
            <a:avLst/>
          </a:prstGeom>
        </p:spPr>
      </p:pic>
      <p:pic>
        <p:nvPicPr>
          <p:cNvPr id="26" name="Immagine 25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578F5A9C-EFC6-269D-6A6D-8C22ED60607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860" t="2802" r="6469" b="6163"/>
          <a:stretch/>
        </p:blipFill>
        <p:spPr>
          <a:xfrm>
            <a:off x="66557" y="4907206"/>
            <a:ext cx="1860331" cy="1849820"/>
          </a:xfrm>
          <a:prstGeom prst="ellipse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6399148" y="201715"/>
            <a:ext cx="55439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Gas Pixel Detector test and characterization with the X-ray Calibration Facility</a:t>
            </a:r>
            <a:endParaRPr lang="en-GB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D9A2E62-4FBD-EE0D-CE2C-52ABDFDAA809}"/>
              </a:ext>
            </a:extLst>
          </p:cNvPr>
          <p:cNvSpPr txBox="1"/>
          <p:nvPr/>
        </p:nvSpPr>
        <p:spPr>
          <a:xfrm>
            <a:off x="7627445" y="2727589"/>
            <a:ext cx="3283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8A638608-4628-7036-A01A-080EB3456E2D}"/>
              </a:ext>
            </a:extLst>
          </p:cNvPr>
          <p:cNvGrpSpPr/>
          <p:nvPr/>
        </p:nvGrpSpPr>
        <p:grpSpPr>
          <a:xfrm>
            <a:off x="6915336" y="2415796"/>
            <a:ext cx="1044452" cy="927320"/>
            <a:chOff x="-28163265" y="19082027"/>
            <a:chExt cx="3382796" cy="3003426"/>
          </a:xfrm>
        </p:grpSpPr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D0818547-5DFE-0C42-047F-A6B474A0F7D1}"/>
                </a:ext>
              </a:extLst>
            </p:cNvPr>
            <p:cNvSpPr/>
            <p:nvPr/>
          </p:nvSpPr>
          <p:spPr>
            <a:xfrm>
              <a:off x="-27973580" y="19082027"/>
              <a:ext cx="3003426" cy="3003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pic>
          <p:nvPicPr>
            <p:cNvPr id="16" name="Elemento grafico 15">
              <a:extLst>
                <a:ext uri="{FF2B5EF4-FFF2-40B4-BE49-F238E27FC236}">
                  <a16:creationId xmlns:a16="http://schemas.microsoft.com/office/drawing/2014/main" id="{D939A00A-B2F8-ED68-406D-2782037E95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r="55363"/>
            <a:stretch/>
          </p:blipFill>
          <p:spPr>
            <a:xfrm>
              <a:off x="-28163265" y="19136640"/>
              <a:ext cx="3382796" cy="2894200"/>
            </a:xfrm>
            <a:prstGeom prst="rect">
              <a:avLst/>
            </a:prstGeom>
          </p:spPr>
        </p:pic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204DD82-FA46-9AFF-0674-8D3E681FEA78}"/>
              </a:ext>
            </a:extLst>
          </p:cNvPr>
          <p:cNvSpPr txBox="1"/>
          <p:nvPr/>
        </p:nvSpPr>
        <p:spPr>
          <a:xfrm>
            <a:off x="6640353" y="3425332"/>
            <a:ext cx="5257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Simone Maldera, Andrea Frassà, Raffaella Bonino,</a:t>
            </a:r>
          </a:p>
          <a:p>
            <a:pPr algn="ctr"/>
            <a:r>
              <a:rPr lang="it-IT" sz="1200" b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Nicolò Cibrario, Luca Latronico, Alessio Gorgi</a:t>
            </a:r>
            <a:endParaRPr lang="en-GB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D6F32ADD-09F6-CB8E-C53F-EE2223BCF45F}"/>
              </a:ext>
            </a:extLst>
          </p:cNvPr>
          <p:cNvGrpSpPr/>
          <p:nvPr/>
        </p:nvGrpSpPr>
        <p:grpSpPr>
          <a:xfrm>
            <a:off x="10589472" y="2584158"/>
            <a:ext cx="1206746" cy="633261"/>
            <a:chOff x="9120194" y="3818385"/>
            <a:chExt cx="1352543" cy="709770"/>
          </a:xfrm>
        </p:grpSpPr>
        <p:sp>
          <p:nvSpPr>
            <p:cNvPr id="19" name="Rettangolo con angoli arrotondati 18">
              <a:extLst>
                <a:ext uri="{FF2B5EF4-FFF2-40B4-BE49-F238E27FC236}">
                  <a16:creationId xmlns:a16="http://schemas.microsoft.com/office/drawing/2014/main" id="{C2632303-22E3-6100-6703-A22C862CF01C}"/>
                </a:ext>
              </a:extLst>
            </p:cNvPr>
            <p:cNvSpPr/>
            <p:nvPr/>
          </p:nvSpPr>
          <p:spPr>
            <a:xfrm>
              <a:off x="9120194" y="3818385"/>
              <a:ext cx="1352543" cy="709770"/>
            </a:xfrm>
            <a:prstGeom prst="roundRect">
              <a:avLst>
                <a:gd name="adj" fmla="val 1687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pic>
          <p:nvPicPr>
            <p:cNvPr id="20" name="Picture 2" descr="INFN Sezione di Torino">
              <a:extLst>
                <a:ext uri="{FF2B5EF4-FFF2-40B4-BE49-F238E27FC236}">
                  <a16:creationId xmlns:a16="http://schemas.microsoft.com/office/drawing/2014/main" id="{B27D2699-A0E4-9CB9-F1C9-2F0216AFFE3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405" t="30502" r="-1472" b="42525"/>
            <a:stretch/>
          </p:blipFill>
          <p:spPr bwMode="auto">
            <a:xfrm>
              <a:off x="9124704" y="4258106"/>
              <a:ext cx="1348033" cy="13668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1" name="Picture 2" descr="INFN Sezione di Torino">
              <a:extLst>
                <a:ext uri="{FF2B5EF4-FFF2-40B4-BE49-F238E27FC236}">
                  <a16:creationId xmlns:a16="http://schemas.microsoft.com/office/drawing/2014/main" id="{759FAA49-2777-5137-548B-72FAC0F44E5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293"/>
            <a:stretch/>
          </p:blipFill>
          <p:spPr bwMode="auto">
            <a:xfrm>
              <a:off x="9352985" y="3826279"/>
              <a:ext cx="891473" cy="41456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2" name="Picture 2" descr="INFN Sezione di Torino">
              <a:extLst>
                <a:ext uri="{FF2B5EF4-FFF2-40B4-BE49-F238E27FC236}">
                  <a16:creationId xmlns:a16="http://schemas.microsoft.com/office/drawing/2014/main" id="{550FE733-A3CA-D3E7-395E-852DD810E7D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405" t="58921" r="26802" b="20379"/>
            <a:stretch/>
          </p:blipFill>
          <p:spPr bwMode="auto">
            <a:xfrm>
              <a:off x="9477174" y="4399506"/>
              <a:ext cx="643092" cy="104903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1064" name="Immagine 1063" descr="Immagine che contiene cerchio, Policromia, arte&#10;&#10;Descrizione generata automaticamente">
            <a:extLst>
              <a:ext uri="{FF2B5EF4-FFF2-40B4-BE49-F238E27FC236}">
                <a16:creationId xmlns:a16="http://schemas.microsoft.com/office/drawing/2014/main" id="{4F77F8F4-6CF9-9898-742B-F3E8F6B77E6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3348"/>
          <a:stretch/>
        </p:blipFill>
        <p:spPr>
          <a:xfrm>
            <a:off x="0" y="3597756"/>
            <a:ext cx="750642" cy="1108606"/>
          </a:xfrm>
          <a:prstGeom prst="rect">
            <a:avLst/>
          </a:prstGeom>
        </p:spPr>
      </p:pic>
      <p:pic>
        <p:nvPicPr>
          <p:cNvPr id="1072" name="Immagine 1071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1C999BE0-63B4-A1E8-A24C-EECBF2A5CBB4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0673" t="4069" r="848" b="75363"/>
          <a:stretch/>
        </p:blipFill>
        <p:spPr>
          <a:xfrm>
            <a:off x="8212660" y="3968342"/>
            <a:ext cx="2113098" cy="332515"/>
          </a:xfrm>
          <a:prstGeom prst="rect">
            <a:avLst/>
          </a:prstGeom>
        </p:spPr>
      </p:pic>
      <p:pic>
        <p:nvPicPr>
          <p:cNvPr id="1073" name="Immagine 1072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1D638121-49A1-65B1-7A89-597280B64C20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7121" r="81710" b="5330"/>
          <a:stretch/>
        </p:blipFill>
        <p:spPr>
          <a:xfrm rot="5400000">
            <a:off x="9056318" y="3845551"/>
            <a:ext cx="437802" cy="2227945"/>
          </a:xfrm>
          <a:prstGeom prst="rect">
            <a:avLst/>
          </a:prstGeom>
        </p:spPr>
      </p:pic>
      <p:pic>
        <p:nvPicPr>
          <p:cNvPr id="1074" name="Immagine 1073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FD28A18C-FE7D-F6CB-0800-8AB4A3ACAFF7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0865" t="32661" r="17387" b="50953"/>
          <a:stretch/>
        </p:blipFill>
        <p:spPr>
          <a:xfrm>
            <a:off x="7107433" y="4285455"/>
            <a:ext cx="2066240" cy="329220"/>
          </a:xfrm>
          <a:prstGeom prst="rect">
            <a:avLst/>
          </a:prstGeom>
        </p:spPr>
      </p:pic>
      <p:pic>
        <p:nvPicPr>
          <p:cNvPr id="1075" name="Immagine 1074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F8D4D90E-2297-11B9-1337-0230769F1CE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1819" t="52630" r="7873" b="31573"/>
          <a:stretch/>
        </p:blipFill>
        <p:spPr>
          <a:xfrm>
            <a:off x="9160017" y="4305973"/>
            <a:ext cx="2321724" cy="313224"/>
          </a:xfrm>
          <a:prstGeom prst="rect">
            <a:avLst/>
          </a:prstGeom>
        </p:spPr>
      </p:pic>
      <p:pic>
        <p:nvPicPr>
          <p:cNvPr id="1079" name="Immagine 1078">
            <a:extLst>
              <a:ext uri="{FF2B5EF4-FFF2-40B4-BE49-F238E27FC236}">
                <a16:creationId xmlns:a16="http://schemas.microsoft.com/office/drawing/2014/main" id="{D65A5A65-FCA7-78B4-7FA8-90CA384F0160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20603" t="20924" r="17785" b="24643"/>
          <a:stretch/>
        </p:blipFill>
        <p:spPr>
          <a:xfrm rot="19440851" flipH="1">
            <a:off x="1181023" y="287991"/>
            <a:ext cx="4620815" cy="5294137"/>
          </a:xfrm>
          <a:prstGeom prst="rect">
            <a:avLst/>
          </a:prstGeom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97900" y="401957"/>
            <a:ext cx="1380853" cy="977534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53" y="333539"/>
            <a:ext cx="1595874" cy="116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958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5FCAF81-B8DF-F7FD-2B23-FE3AF763C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1055" name="Immagine 1054" descr="Immagine che contiene Diagramma, diagramma, linea, testo&#10;&#10;Descrizione generata automaticamente">
            <a:extLst>
              <a:ext uri="{FF2B5EF4-FFF2-40B4-BE49-F238E27FC236}">
                <a16:creationId xmlns:a16="http://schemas.microsoft.com/office/drawing/2014/main" id="{5224CD88-8264-BB16-ABD4-C45F32280B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19" t="9503" r="8229" b="17350"/>
          <a:stretch/>
        </p:blipFill>
        <p:spPr>
          <a:xfrm>
            <a:off x="683931" y="2806599"/>
            <a:ext cx="6210976" cy="3491261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X-ray Calibration Facility</a:t>
            </a: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" name="Immagine 42" descr="Immagine che contiene interno, muro, macchina, Impianto elettrico&#10;&#10;Descrizione generata automaticamente">
            <a:extLst>
              <a:ext uri="{FF2B5EF4-FFF2-40B4-BE49-F238E27FC236}">
                <a16:creationId xmlns:a16="http://schemas.microsoft.com/office/drawing/2014/main" id="{FAC2B0F8-CA36-807C-8541-2453033F37A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 amt="40000"/>
          </a:blip>
          <a:srcRect l="20815" t="34574" r="14746"/>
          <a:stretch/>
        </p:blipFill>
        <p:spPr>
          <a:xfrm>
            <a:off x="7431560" y="1015569"/>
            <a:ext cx="3873791" cy="5244150"/>
          </a:xfrm>
          <a:prstGeom prst="rect">
            <a:avLst/>
          </a:prstGeom>
        </p:spPr>
      </p:pic>
      <p:pic>
        <p:nvPicPr>
          <p:cNvPr id="44" name="Immagine 43" descr="Immagine che contiene cilindro, macchina, tubo, metallo&#10;&#10;Descrizione generata automaticamente">
            <a:extLst>
              <a:ext uri="{FF2B5EF4-FFF2-40B4-BE49-F238E27FC236}">
                <a16:creationId xmlns:a16="http://schemas.microsoft.com/office/drawing/2014/main" id="{FB798A5B-30DA-A719-1021-9D02A96819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1829" y="1090323"/>
            <a:ext cx="2894983" cy="2332649"/>
          </a:xfrm>
          <a:prstGeom prst="rect">
            <a:avLst/>
          </a:prstGeom>
        </p:spPr>
      </p:pic>
      <p:pic>
        <p:nvPicPr>
          <p:cNvPr id="45" name="Immagine 44" descr="Immagine che contiene macchina, veicolo spaziale, navicella spaziale&#10;&#10;Descrizione generata automaticamente">
            <a:extLst>
              <a:ext uri="{FF2B5EF4-FFF2-40B4-BE49-F238E27FC236}">
                <a16:creationId xmlns:a16="http://schemas.microsoft.com/office/drawing/2014/main" id="{7052E420-89BC-D379-9A98-3E8FE46D42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41596" y="3375538"/>
            <a:ext cx="3164411" cy="2955904"/>
          </a:xfrm>
          <a:prstGeom prst="rect">
            <a:avLst/>
          </a:prstGeom>
        </p:spPr>
      </p:pic>
      <p:pic>
        <p:nvPicPr>
          <p:cNvPr id="46" name="Immagine 45" descr="Immagine che contiene testo, metallo, argento, giallo&#10;&#10;Descrizione generata automaticamente">
            <a:extLst>
              <a:ext uri="{FF2B5EF4-FFF2-40B4-BE49-F238E27FC236}">
                <a16:creationId xmlns:a16="http://schemas.microsoft.com/office/drawing/2014/main" id="{C7730B4F-4620-7DD6-D700-AD001E12E42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5668"/>
          <a:stretch/>
        </p:blipFill>
        <p:spPr>
          <a:xfrm>
            <a:off x="9637008" y="1728151"/>
            <a:ext cx="942338" cy="418750"/>
          </a:xfrm>
          <a:prstGeom prst="rect">
            <a:avLst/>
          </a:prstGeom>
        </p:spPr>
      </p:pic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91070FBA-AA43-7256-3602-54D6CD7A1A13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10439952" y="1669726"/>
            <a:ext cx="852811" cy="21018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ttangolo con angoli arrotondati 47">
            <a:extLst>
              <a:ext uri="{FF2B5EF4-FFF2-40B4-BE49-F238E27FC236}">
                <a16:creationId xmlns:a16="http://schemas.microsoft.com/office/drawing/2014/main" id="{8581891F-7AA3-5CBB-8F0A-186F2FF12D2C}"/>
              </a:ext>
            </a:extLst>
          </p:cNvPr>
          <p:cNvSpPr/>
          <p:nvPr/>
        </p:nvSpPr>
        <p:spPr>
          <a:xfrm>
            <a:off x="10662826" y="1148036"/>
            <a:ext cx="1259874" cy="52169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35780FE-90EB-BFFB-F06F-220FCBCB9407}"/>
              </a:ext>
            </a:extLst>
          </p:cNvPr>
          <p:cNvSpPr txBox="1"/>
          <p:nvPr/>
        </p:nvSpPr>
        <p:spPr>
          <a:xfrm>
            <a:off x="10619686" y="1146506"/>
            <a:ext cx="14416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 tube: radiation source</a:t>
            </a:r>
          </a:p>
        </p:txBody>
      </p: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E7A8080C-D0E0-9FC7-5628-F4FD3B62AF41}"/>
              </a:ext>
            </a:extLst>
          </p:cNvPr>
          <p:cNvCxnSpPr>
            <a:cxnSpLocks/>
          </p:cNvCxnSpPr>
          <p:nvPr/>
        </p:nvCxnSpPr>
        <p:spPr>
          <a:xfrm flipV="1">
            <a:off x="9486788" y="3720804"/>
            <a:ext cx="422151" cy="85221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5A8DFD27-357E-B478-7820-B08DB9C87E78}"/>
              </a:ext>
            </a:extLst>
          </p:cNvPr>
          <p:cNvCxnSpPr>
            <a:cxnSpLocks/>
          </p:cNvCxnSpPr>
          <p:nvPr/>
        </p:nvCxnSpPr>
        <p:spPr>
          <a:xfrm flipV="1">
            <a:off x="8425768" y="3776126"/>
            <a:ext cx="856280" cy="135600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24EB608B-3097-79EA-9FAE-A6FE33C260C0}"/>
              </a:ext>
            </a:extLst>
          </p:cNvPr>
          <p:cNvCxnSpPr>
            <a:cxnSpLocks/>
            <a:stCxn id="58" idx="3"/>
          </p:cNvCxnSpPr>
          <p:nvPr/>
        </p:nvCxnSpPr>
        <p:spPr>
          <a:xfrm flipV="1">
            <a:off x="8087749" y="3699940"/>
            <a:ext cx="900250" cy="63138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ttangolo con angoli arrotondati 52">
            <a:extLst>
              <a:ext uri="{FF2B5EF4-FFF2-40B4-BE49-F238E27FC236}">
                <a16:creationId xmlns:a16="http://schemas.microsoft.com/office/drawing/2014/main" id="{F1849BB9-8C94-3165-7D8A-986200DEC7B3}"/>
              </a:ext>
            </a:extLst>
          </p:cNvPr>
          <p:cNvSpPr/>
          <p:nvPr/>
        </p:nvSpPr>
        <p:spPr>
          <a:xfrm>
            <a:off x="9110964" y="4488231"/>
            <a:ext cx="564181" cy="3385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Rettangolo con angoli arrotondati 53">
            <a:extLst>
              <a:ext uri="{FF2B5EF4-FFF2-40B4-BE49-F238E27FC236}">
                <a16:creationId xmlns:a16="http://schemas.microsoft.com/office/drawing/2014/main" id="{67BCF255-953E-A6EF-0398-D1F0350CA65D}"/>
              </a:ext>
            </a:extLst>
          </p:cNvPr>
          <p:cNvSpPr/>
          <p:nvPr/>
        </p:nvSpPr>
        <p:spPr>
          <a:xfrm>
            <a:off x="7928963" y="5022683"/>
            <a:ext cx="763803" cy="50957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5E291CB2-051E-DE3C-6DE5-08522D83A590}"/>
              </a:ext>
            </a:extLst>
          </p:cNvPr>
          <p:cNvSpPr txBox="1"/>
          <p:nvPr/>
        </p:nvSpPr>
        <p:spPr>
          <a:xfrm>
            <a:off x="9129521" y="4498066"/>
            <a:ext cx="5947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GPD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19D95B21-83FE-2D2E-4CD6-8FB02B9BE7E3}"/>
              </a:ext>
            </a:extLst>
          </p:cNvPr>
          <p:cNvSpPr txBox="1"/>
          <p:nvPr/>
        </p:nvSpPr>
        <p:spPr>
          <a:xfrm>
            <a:off x="7945464" y="5029655"/>
            <a:ext cx="7638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CMOS camera</a:t>
            </a:r>
          </a:p>
        </p:txBody>
      </p:sp>
      <p:sp>
        <p:nvSpPr>
          <p:cNvPr id="57" name="Rettangolo con angoli arrotondati 56">
            <a:extLst>
              <a:ext uri="{FF2B5EF4-FFF2-40B4-BE49-F238E27FC236}">
                <a16:creationId xmlns:a16="http://schemas.microsoft.com/office/drawing/2014/main" id="{F1B28A7B-3CF0-18DF-470F-FAD0006B8298}"/>
              </a:ext>
            </a:extLst>
          </p:cNvPr>
          <p:cNvSpPr/>
          <p:nvPr/>
        </p:nvSpPr>
        <p:spPr>
          <a:xfrm>
            <a:off x="7528671" y="4159185"/>
            <a:ext cx="559077" cy="33650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E0B51526-56D5-A73B-81C8-D3CC9136314E}"/>
              </a:ext>
            </a:extLst>
          </p:cNvPr>
          <p:cNvSpPr txBox="1"/>
          <p:nvPr/>
        </p:nvSpPr>
        <p:spPr>
          <a:xfrm>
            <a:off x="7528673" y="4177440"/>
            <a:ext cx="559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SDD</a:t>
            </a:r>
          </a:p>
        </p:txBody>
      </p:sp>
      <p:sp>
        <p:nvSpPr>
          <p:cNvPr id="59" name="Rettangolo con angoli arrotondati 58">
            <a:extLst>
              <a:ext uri="{FF2B5EF4-FFF2-40B4-BE49-F238E27FC236}">
                <a16:creationId xmlns:a16="http://schemas.microsoft.com/office/drawing/2014/main" id="{7282885F-2BEC-FAC3-3B24-9802EE5D92AB}"/>
              </a:ext>
            </a:extLst>
          </p:cNvPr>
          <p:cNvSpPr/>
          <p:nvPr/>
        </p:nvSpPr>
        <p:spPr>
          <a:xfrm>
            <a:off x="7950266" y="5829845"/>
            <a:ext cx="1500444" cy="3401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07F3EC35-19CF-2DA5-DDA9-C33ED57BB711}"/>
              </a:ext>
            </a:extLst>
          </p:cNvPr>
          <p:cNvSpPr txBox="1"/>
          <p:nvPr/>
        </p:nvSpPr>
        <p:spPr>
          <a:xfrm>
            <a:off x="8009025" y="5836818"/>
            <a:ext cx="14416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Handling system</a:t>
            </a:r>
          </a:p>
        </p:txBody>
      </p:sp>
      <p:cxnSp>
        <p:nvCxnSpPr>
          <p:cNvPr id="61" name="Connettore 1 60">
            <a:extLst>
              <a:ext uri="{FF2B5EF4-FFF2-40B4-BE49-F238E27FC236}">
                <a16:creationId xmlns:a16="http://schemas.microsoft.com/office/drawing/2014/main" id="{CB74F659-17A0-C990-2E27-A963E835DD7B}"/>
              </a:ext>
            </a:extLst>
          </p:cNvPr>
          <p:cNvCxnSpPr>
            <a:cxnSpLocks/>
          </p:cNvCxnSpPr>
          <p:nvPr/>
        </p:nvCxnSpPr>
        <p:spPr>
          <a:xfrm flipV="1">
            <a:off x="10042232" y="2146901"/>
            <a:ext cx="0" cy="14373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D6E1AC09-FDC7-24AA-86A1-12FF713F623F}"/>
              </a:ext>
            </a:extLst>
          </p:cNvPr>
          <p:cNvCxnSpPr>
            <a:cxnSpLocks/>
          </p:cNvCxnSpPr>
          <p:nvPr/>
        </p:nvCxnSpPr>
        <p:spPr>
          <a:xfrm flipH="1">
            <a:off x="10248377" y="2916272"/>
            <a:ext cx="262229" cy="21526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ttangolo con angoli arrotondati 62">
            <a:extLst>
              <a:ext uri="{FF2B5EF4-FFF2-40B4-BE49-F238E27FC236}">
                <a16:creationId xmlns:a16="http://schemas.microsoft.com/office/drawing/2014/main" id="{E44CE793-0778-A359-6405-E9F2DFF783F6}"/>
              </a:ext>
            </a:extLst>
          </p:cNvPr>
          <p:cNvSpPr/>
          <p:nvPr/>
        </p:nvSpPr>
        <p:spPr>
          <a:xfrm>
            <a:off x="10495452" y="2544243"/>
            <a:ext cx="1012617" cy="4856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" name="CasellaDiTesto 1023">
            <a:extLst>
              <a:ext uri="{FF2B5EF4-FFF2-40B4-BE49-F238E27FC236}">
                <a16:creationId xmlns:a16="http://schemas.microsoft.com/office/drawing/2014/main" id="{62DD645F-B39A-EB6E-6EBD-286E48B1E9E3}"/>
              </a:ext>
            </a:extLst>
          </p:cNvPr>
          <p:cNvSpPr txBox="1"/>
          <p:nvPr/>
        </p:nvSpPr>
        <p:spPr>
          <a:xfrm>
            <a:off x="10467081" y="2534957"/>
            <a:ext cx="11437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Unpolarized beam line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96CE4D6-165A-C344-A527-5A2188AA3F1D}"/>
              </a:ext>
            </a:extLst>
          </p:cNvPr>
          <p:cNvSpPr txBox="1"/>
          <p:nvPr/>
        </p:nvSpPr>
        <p:spPr>
          <a:xfrm>
            <a:off x="2363769" y="964049"/>
            <a:ext cx="3159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X-RAY BEAMS MONITORS</a:t>
            </a:r>
          </a:p>
        </p:txBody>
      </p:sp>
      <p:pic>
        <p:nvPicPr>
          <p:cNvPr id="23" name="Immagine 22" descr="Immagine che contiene interno, forniture per ufficio, tavolo, orologio&#10;&#10;Descrizione generata automaticamente">
            <a:extLst>
              <a:ext uri="{FF2B5EF4-FFF2-40B4-BE49-F238E27FC236}">
                <a16:creationId xmlns:a16="http://schemas.microsoft.com/office/drawing/2014/main" id="{7DF7376D-5805-6BF7-04A5-CC025F687E0A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1114" t="32809" r="7645" b="25544"/>
          <a:stretch/>
        </p:blipFill>
        <p:spPr>
          <a:xfrm>
            <a:off x="2871387" y="1379424"/>
            <a:ext cx="2088031" cy="1427176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2B40DF15-DDBD-9E05-1EA0-324530249F94}"/>
                  </a:ext>
                </a:extLst>
              </p:cNvPr>
              <p:cNvSpPr txBox="1"/>
              <p:nvPr/>
            </p:nvSpPr>
            <p:spPr>
              <a:xfrm>
                <a:off x="5090525" y="1522027"/>
                <a:ext cx="230785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Silicon Drift Detector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Resolution: 2% FWHM @ 5.9 keV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Spectrum</a:t>
                </a:r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2B40DF15-DDBD-9E05-1EA0-324530249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525" y="1522027"/>
                <a:ext cx="2307859" cy="830997"/>
              </a:xfrm>
              <a:prstGeom prst="rect">
                <a:avLst/>
              </a:prstGeom>
              <a:blipFill>
                <a:blip r:embed="rId14"/>
                <a:stretch>
                  <a:fillRect l="-1093" t="-3030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04BF9F62-E99F-A579-FAEA-3467842161D4}"/>
                  </a:ext>
                </a:extLst>
              </p:cNvPr>
              <p:cNvSpPr txBox="1"/>
              <p:nvPr/>
            </p:nvSpPr>
            <p:spPr>
              <a:xfrm>
                <a:off x="208815" y="1522027"/>
                <a:ext cx="270226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CMOS ASI ZWO camera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2822x4144  4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pixel array </a:t>
                </a:r>
              </a:p>
              <a:p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Spectrum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charge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map</a:t>
                </a:r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04BF9F62-E99F-A579-FAEA-346784216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15" y="1522027"/>
                <a:ext cx="2702260" cy="830997"/>
              </a:xfrm>
              <a:prstGeom prst="rect">
                <a:avLst/>
              </a:prstGeom>
              <a:blipFill>
                <a:blip r:embed="rId15"/>
                <a:stretch>
                  <a:fillRect l="-1402" t="-3030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BCF9799E-8C2E-4496-99AF-84C9E860311F}"/>
                  </a:ext>
                </a:extLst>
              </p:cNvPr>
              <p:cNvSpPr txBox="1"/>
              <p:nvPr/>
            </p:nvSpPr>
            <p:spPr>
              <a:xfrm>
                <a:off x="1352031" y="2888900"/>
                <a:ext cx="8863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1D77B5"/>
                    </a:solidFill>
                    <a:latin typeface="LM Roman 10" pitchFamily="2" charset="77"/>
                  </a:rPr>
                  <a:t>Mo L</a:t>
                </a:r>
                <a14:m>
                  <m:oMath xmlns:m="http://schemas.openxmlformats.org/officeDocument/2006/math">
                    <m:r>
                      <a:rPr lang="en-US" sz="1600" smtClean="0">
                        <a:solidFill>
                          <a:srgbClr val="1D77B5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>
                    <a:solidFill>
                      <a:srgbClr val="1D77B5"/>
                    </a:solidFill>
                    <a:latin typeface="LM Roman 10" pitchFamily="2" charset="77"/>
                  </a:rPr>
                  <a:t>  </a:t>
                </a: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BCF9799E-8C2E-4496-99AF-84C9E86031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031" y="2888900"/>
                <a:ext cx="886313" cy="338554"/>
              </a:xfrm>
              <a:prstGeom prst="rect">
                <a:avLst/>
              </a:prstGeom>
              <a:blipFill>
                <a:blip r:embed="rId16"/>
                <a:stretch>
                  <a:fillRect l="-4225" t="-3704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34031F89-9812-1A00-9284-DB582E5B2BD9}"/>
                  </a:ext>
                </a:extLst>
              </p:cNvPr>
              <p:cNvSpPr txBox="1"/>
              <p:nvPr/>
            </p:nvSpPr>
            <p:spPr>
              <a:xfrm>
                <a:off x="2877675" y="3011753"/>
                <a:ext cx="81836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1D77B5"/>
                    </a:solidFill>
                    <a:latin typeface="LM Roman 10" pitchFamily="2" charset="77"/>
                  </a:rPr>
                  <a:t>Mo L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1" smtClean="0">
                        <a:solidFill>
                          <a:srgbClr val="1D77B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US" sz="1600" dirty="0">
                    <a:solidFill>
                      <a:srgbClr val="1D77B5"/>
                    </a:solidFill>
                    <a:latin typeface="LM Roman 10" pitchFamily="2" charset="77"/>
                  </a:rPr>
                  <a:t>  </a:t>
                </a:r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34031F89-9812-1A00-9284-DB582E5B2B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7675" y="3011753"/>
                <a:ext cx="818361" cy="338554"/>
              </a:xfrm>
              <a:prstGeom prst="rect">
                <a:avLst/>
              </a:prstGeom>
              <a:blipFill>
                <a:blip r:embed="rId17"/>
                <a:stretch>
                  <a:fillRect l="-3077" t="-7407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9D1A6CFB-E591-02F1-6272-0544B164C8C0}"/>
              </a:ext>
            </a:extLst>
          </p:cNvPr>
          <p:cNvSpPr txBox="1"/>
          <p:nvPr/>
        </p:nvSpPr>
        <p:spPr>
          <a:xfrm>
            <a:off x="1300155" y="3418449"/>
            <a:ext cx="1157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D77B5"/>
                </a:solidFill>
                <a:latin typeface="LM Roman 10" pitchFamily="2" charset="77"/>
              </a:rPr>
              <a:t>Mo escape peak   </a:t>
            </a:r>
          </a:p>
        </p:txBody>
      </p:sp>
      <p:cxnSp>
        <p:nvCxnSpPr>
          <p:cNvPr id="1028" name="Connettore 2 1027">
            <a:extLst>
              <a:ext uri="{FF2B5EF4-FFF2-40B4-BE49-F238E27FC236}">
                <a16:creationId xmlns:a16="http://schemas.microsoft.com/office/drawing/2014/main" id="{A5B2F67A-2137-0159-AACA-64EF0BAB97DE}"/>
              </a:ext>
            </a:extLst>
          </p:cNvPr>
          <p:cNvCxnSpPr>
            <a:cxnSpLocks/>
          </p:cNvCxnSpPr>
          <p:nvPr/>
        </p:nvCxnSpPr>
        <p:spPr>
          <a:xfrm>
            <a:off x="1505353" y="3934984"/>
            <a:ext cx="118384" cy="224822"/>
          </a:xfrm>
          <a:prstGeom prst="straightConnector1">
            <a:avLst/>
          </a:prstGeom>
          <a:ln w="12700">
            <a:solidFill>
              <a:srgbClr val="1D77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Connettore 2 1028">
            <a:extLst>
              <a:ext uri="{FF2B5EF4-FFF2-40B4-BE49-F238E27FC236}">
                <a16:creationId xmlns:a16="http://schemas.microsoft.com/office/drawing/2014/main" id="{9D3ECA2C-F882-00FA-4269-4C2796ECF3A8}"/>
              </a:ext>
            </a:extLst>
          </p:cNvPr>
          <p:cNvCxnSpPr>
            <a:cxnSpLocks/>
          </p:cNvCxnSpPr>
          <p:nvPr/>
        </p:nvCxnSpPr>
        <p:spPr>
          <a:xfrm>
            <a:off x="2105796" y="3114802"/>
            <a:ext cx="249386" cy="48075"/>
          </a:xfrm>
          <a:prstGeom prst="straightConnector1">
            <a:avLst/>
          </a:prstGeom>
          <a:ln w="12700">
            <a:solidFill>
              <a:srgbClr val="1D77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Connettore 2 1029">
            <a:extLst>
              <a:ext uri="{FF2B5EF4-FFF2-40B4-BE49-F238E27FC236}">
                <a16:creationId xmlns:a16="http://schemas.microsoft.com/office/drawing/2014/main" id="{3D7210D6-714F-30C1-D958-0D00D6337649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2523897" y="3181030"/>
            <a:ext cx="353778" cy="44865"/>
          </a:xfrm>
          <a:prstGeom prst="straightConnector1">
            <a:avLst/>
          </a:prstGeom>
          <a:ln w="12700">
            <a:solidFill>
              <a:srgbClr val="1D77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9A389186-507F-0763-68BE-ED33A4BB6268}"/>
              </a:ext>
            </a:extLst>
          </p:cNvPr>
          <p:cNvSpPr/>
          <p:nvPr/>
        </p:nvSpPr>
        <p:spPr>
          <a:xfrm>
            <a:off x="143330" y="1506431"/>
            <a:ext cx="2657788" cy="928066"/>
          </a:xfrm>
          <a:prstGeom prst="roundRect">
            <a:avLst>
              <a:gd name="adj" fmla="val 11748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FB12B002-AF89-A3CC-D409-8993CD28059D}"/>
              </a:ext>
            </a:extLst>
          </p:cNvPr>
          <p:cNvSpPr/>
          <p:nvPr/>
        </p:nvSpPr>
        <p:spPr>
          <a:xfrm>
            <a:off x="5039712" y="1501299"/>
            <a:ext cx="2239243" cy="928066"/>
          </a:xfrm>
          <a:prstGeom prst="roundRect">
            <a:avLst>
              <a:gd name="adj" fmla="val 11748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2F38B65-F8EC-8A2E-8FDD-B17014458AAF}"/>
              </a:ext>
            </a:extLst>
          </p:cNvPr>
          <p:cNvSpPr txBox="1"/>
          <p:nvPr/>
        </p:nvSpPr>
        <p:spPr>
          <a:xfrm>
            <a:off x="0" y="6108892"/>
            <a:ext cx="2117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(2024a), (2024b)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FFA7D31-22A6-0473-C366-3DCCCEC22FDB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271756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/>
      <p:bldP spid="56" grpId="0"/>
      <p:bldP spid="57" grpId="0" animBg="1"/>
      <p:bldP spid="58" grpId="0"/>
      <p:bldP spid="63" grpId="0" animBg="1"/>
      <p:bldP spid="1024" grpId="0"/>
      <p:bldP spid="19" grpId="0"/>
      <p:bldP spid="29" grpId="0"/>
      <p:bldP spid="30" grpId="0"/>
      <p:bldP spid="31" grpId="0"/>
      <p:bldP spid="32" grpId="0"/>
      <p:bldP spid="33" grpId="0"/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82C81A92-A269-7069-7FBB-92AB4F6CC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GPD equalization map with XCF</a:t>
            </a: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5" name="Picture 2">
            <a:extLst>
              <a:ext uri="{FF2B5EF4-FFF2-40B4-BE49-F238E27FC236}">
                <a16:creationId xmlns:a16="http://schemas.microsoft.com/office/drawing/2014/main" id="{796D83E6-1FBB-A21E-4DF6-F701E4A90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514" y="3070376"/>
            <a:ext cx="3978532" cy="314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0" name="Gruppo 1029">
            <a:extLst>
              <a:ext uri="{FF2B5EF4-FFF2-40B4-BE49-F238E27FC236}">
                <a16:creationId xmlns:a16="http://schemas.microsoft.com/office/drawing/2014/main" id="{9796A25F-5B5F-330B-3EC1-B79B539E310B}"/>
              </a:ext>
            </a:extLst>
          </p:cNvPr>
          <p:cNvGrpSpPr/>
          <p:nvPr/>
        </p:nvGrpSpPr>
        <p:grpSpPr>
          <a:xfrm>
            <a:off x="383277" y="1857879"/>
            <a:ext cx="1990371" cy="3008908"/>
            <a:chOff x="966845" y="2115358"/>
            <a:chExt cx="1990371" cy="3008908"/>
          </a:xfrm>
        </p:grpSpPr>
        <p:pic>
          <p:nvPicPr>
            <p:cNvPr id="1028" name="Immagine 1027" descr="Immagine che contiene cilindro, macchina, tubo, metallo&#10;&#10;Descrizione generata automaticamente">
              <a:extLst>
                <a:ext uri="{FF2B5EF4-FFF2-40B4-BE49-F238E27FC236}">
                  <a16:creationId xmlns:a16="http://schemas.microsoft.com/office/drawing/2014/main" id="{AF668A69-938C-FC00-E527-50D22EDC31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67449" t="42956"/>
            <a:stretch/>
          </p:blipFill>
          <p:spPr>
            <a:xfrm>
              <a:off x="966845" y="2772132"/>
              <a:ext cx="1665748" cy="2352134"/>
            </a:xfrm>
            <a:prstGeom prst="rect">
              <a:avLst/>
            </a:prstGeom>
          </p:spPr>
        </p:pic>
        <p:pic>
          <p:nvPicPr>
            <p:cNvPr id="1029" name="Immagine 1028" descr="Immagine che contiene testo, metallo, argento, giallo&#10;&#10;Descrizione generata automaticamente">
              <a:extLst>
                <a:ext uri="{FF2B5EF4-FFF2-40B4-BE49-F238E27FC236}">
                  <a16:creationId xmlns:a16="http://schemas.microsoft.com/office/drawing/2014/main" id="{85745422-89A3-376E-6DD3-D5C59103BF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b="5668"/>
            <a:stretch/>
          </p:blipFill>
          <p:spPr>
            <a:xfrm>
              <a:off x="1288665" y="2115358"/>
              <a:ext cx="1668551" cy="74146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134AA85-DB52-4391-70CC-5BCABA3FE5A7}"/>
                  </a:ext>
                </a:extLst>
              </p:cNvPr>
              <p:cNvSpPr txBox="1"/>
              <p:nvPr/>
            </p:nvSpPr>
            <p:spPr>
              <a:xfrm>
                <a:off x="6923556" y="2441114"/>
                <a:ext cx="4956805" cy="668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Normalized</m:t>
                      </m:r>
                      <m:r>
                        <m:rPr>
                          <m:nor/>
                        </m:rPr>
                        <a:rPr lang="it-IT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gain</m:t>
                      </m:r>
                      <m:r>
                        <m:rPr>
                          <m:nor/>
                        </m:rPr>
                        <a:rPr lang="it-IT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[</m:t>
                      </m:r>
                      <m:r>
                        <m:rPr>
                          <m:nor/>
                        </m:rPr>
                        <a:rPr lang="it-IT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i</m:t>
                      </m:r>
                      <m:r>
                        <m:rPr>
                          <m:nor/>
                        </m:rPr>
                        <a:rPr lang="it-IT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][</m:t>
                      </m:r>
                      <m:r>
                        <m:rPr>
                          <m:nor/>
                        </m:rPr>
                        <a:rPr lang="it-IT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j</m:t>
                      </m:r>
                      <m:r>
                        <m:rPr>
                          <m:nor/>
                        </m:rPr>
                        <a:rPr lang="it-IT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] =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peak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pulse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height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[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][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j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]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average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peak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pulse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it-IT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height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134AA85-DB52-4391-70CC-5BCABA3FE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556" y="2441114"/>
                <a:ext cx="4956805" cy="668388"/>
              </a:xfrm>
              <a:prstGeom prst="rect">
                <a:avLst/>
              </a:prstGeom>
              <a:blipFill>
                <a:blip r:embed="rId11"/>
                <a:stretch>
                  <a:fillRect t="-3774" b="-113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e 7">
            <a:extLst>
              <a:ext uri="{FF2B5EF4-FFF2-40B4-BE49-F238E27FC236}">
                <a16:creationId xmlns:a16="http://schemas.microsoft.com/office/drawing/2014/main" id="{989A7D5C-92E8-AF88-4877-E88204351A72}"/>
              </a:ext>
            </a:extLst>
          </p:cNvPr>
          <p:cNvSpPr/>
          <p:nvPr/>
        </p:nvSpPr>
        <p:spPr>
          <a:xfrm>
            <a:off x="884055" y="4490246"/>
            <a:ext cx="1046285" cy="3765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E60C87C1-1BF1-9ECC-0807-9014FD816D2E}"/>
              </a:ext>
            </a:extLst>
          </p:cNvPr>
          <p:cNvCxnSpPr>
            <a:cxnSpLocks/>
          </p:cNvCxnSpPr>
          <p:nvPr/>
        </p:nvCxnSpPr>
        <p:spPr>
          <a:xfrm flipV="1">
            <a:off x="1930340" y="3734108"/>
            <a:ext cx="1019907" cy="83532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>
            <a:extLst>
              <a:ext uri="{FF2B5EF4-FFF2-40B4-BE49-F238E27FC236}">
                <a16:creationId xmlns:a16="http://schemas.microsoft.com/office/drawing/2014/main" id="{A9F3FFF5-1851-9C1D-900E-C26B72669434}"/>
              </a:ext>
            </a:extLst>
          </p:cNvPr>
          <p:cNvSpPr/>
          <p:nvPr/>
        </p:nvSpPr>
        <p:spPr>
          <a:xfrm>
            <a:off x="610542" y="5193687"/>
            <a:ext cx="1343928" cy="131885"/>
          </a:xfrm>
          <a:prstGeom prst="rect">
            <a:avLst/>
          </a:prstGeom>
          <a:solidFill>
            <a:srgbClr val="AFA6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4503E87-7AF8-4BC3-B08E-C6170A1ED734}"/>
              </a:ext>
            </a:extLst>
          </p:cNvPr>
          <p:cNvSpPr txBox="1"/>
          <p:nvPr/>
        </p:nvSpPr>
        <p:spPr>
          <a:xfrm>
            <a:off x="1084031" y="53725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GPD</a:t>
            </a: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6EA55ACD-E083-E3BC-D389-22B3C9EE9CEB}"/>
              </a:ext>
            </a:extLst>
          </p:cNvPr>
          <p:cNvCxnSpPr/>
          <p:nvPr/>
        </p:nvCxnSpPr>
        <p:spPr>
          <a:xfrm>
            <a:off x="884055" y="5741916"/>
            <a:ext cx="9847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0D8131A-D9A6-9A8E-8BA0-8CD0CF4028CC}"/>
              </a:ext>
            </a:extLst>
          </p:cNvPr>
          <p:cNvSpPr txBox="1"/>
          <p:nvPr/>
        </p:nvSpPr>
        <p:spPr>
          <a:xfrm>
            <a:off x="345613" y="1062394"/>
            <a:ext cx="3597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of the uniformity of the GPD response</a:t>
            </a: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EEA509A2-093A-D6FF-165D-4C9AB4777D63}"/>
              </a:ext>
            </a:extLst>
          </p:cNvPr>
          <p:cNvGrpSpPr/>
          <p:nvPr/>
        </p:nvGrpSpPr>
        <p:grpSpPr>
          <a:xfrm>
            <a:off x="2190504" y="2406407"/>
            <a:ext cx="1752846" cy="1336545"/>
            <a:chOff x="2786786" y="2316193"/>
            <a:chExt cx="2309094" cy="1760684"/>
          </a:xfrm>
        </p:grpSpPr>
        <p:pic>
          <p:nvPicPr>
            <p:cNvPr id="10242" name="Picture 2" descr="LEX HT™ EDS and XRF Windows">
              <a:extLst>
                <a:ext uri="{FF2B5EF4-FFF2-40B4-BE49-F238E27FC236}">
                  <a16:creationId xmlns:a16="http://schemas.microsoft.com/office/drawing/2014/main" id="{A1A2D834-A881-73B7-C63C-56AFD4D3AD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786786" y="2316193"/>
              <a:ext cx="2309094" cy="1760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Ovale 22">
              <a:extLst>
                <a:ext uri="{FF2B5EF4-FFF2-40B4-BE49-F238E27FC236}">
                  <a16:creationId xmlns:a16="http://schemas.microsoft.com/office/drawing/2014/main" id="{B6F71699-FFF4-D17B-7604-07456DFB14F9}"/>
                </a:ext>
              </a:extLst>
            </p:cNvPr>
            <p:cNvSpPr/>
            <p:nvPr/>
          </p:nvSpPr>
          <p:spPr>
            <a:xfrm>
              <a:off x="3562099" y="3047803"/>
              <a:ext cx="762000" cy="43218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0491BAA6-96A3-1C5E-1702-2D97252BF2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19927" t="4462" r="20687" b="2421"/>
            <a:stretch/>
          </p:blipFill>
          <p:spPr>
            <a:xfrm>
              <a:off x="3555749" y="3048819"/>
              <a:ext cx="774700" cy="433960"/>
            </a:xfrm>
            <a:prstGeom prst="ellipse">
              <a:avLst/>
            </a:prstGeom>
          </p:spPr>
        </p:pic>
      </p:grpSp>
      <p:pic>
        <p:nvPicPr>
          <p:cNvPr id="27" name="Immagine 26">
            <a:extLst>
              <a:ext uri="{FF2B5EF4-FFF2-40B4-BE49-F238E27FC236}">
                <a16:creationId xmlns:a16="http://schemas.microsoft.com/office/drawing/2014/main" id="{31B8A99F-1004-0242-D63E-EBDCF6AF8A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49684" y="3248423"/>
            <a:ext cx="2931774" cy="2121365"/>
          </a:xfrm>
          <a:prstGeom prst="rect">
            <a:avLst/>
          </a:prstGeom>
        </p:spPr>
      </p:pic>
      <p:sp>
        <p:nvSpPr>
          <p:cNvPr id="30" name="Rettangolo 29">
            <a:extLst>
              <a:ext uri="{FF2B5EF4-FFF2-40B4-BE49-F238E27FC236}">
                <a16:creationId xmlns:a16="http://schemas.microsoft.com/office/drawing/2014/main" id="{F24DF1AD-EA31-FB31-8EE6-E908610B0813}"/>
              </a:ext>
            </a:extLst>
          </p:cNvPr>
          <p:cNvSpPr/>
          <p:nvPr/>
        </p:nvSpPr>
        <p:spPr>
          <a:xfrm>
            <a:off x="6412673" y="4793762"/>
            <a:ext cx="70678" cy="73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F0260EC8-9781-38B5-F479-E573C8C19366}"/>
              </a:ext>
            </a:extLst>
          </p:cNvPr>
          <p:cNvSpPr/>
          <p:nvPr/>
        </p:nvSpPr>
        <p:spPr>
          <a:xfrm>
            <a:off x="8648030" y="3210448"/>
            <a:ext cx="2974344" cy="21593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Connettore 1 32">
            <a:extLst>
              <a:ext uri="{FF2B5EF4-FFF2-40B4-BE49-F238E27FC236}">
                <a16:creationId xmlns:a16="http://schemas.microsoft.com/office/drawing/2014/main" id="{636923FD-9D4D-A4E4-5AF1-13EB4A774341}"/>
              </a:ext>
            </a:extLst>
          </p:cNvPr>
          <p:cNvCxnSpPr>
            <a:cxnSpLocks/>
          </p:cNvCxnSpPr>
          <p:nvPr/>
        </p:nvCxnSpPr>
        <p:spPr>
          <a:xfrm flipH="1">
            <a:off x="6483351" y="3208991"/>
            <a:ext cx="2163852" cy="15847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>
            <a:extLst>
              <a:ext uri="{FF2B5EF4-FFF2-40B4-BE49-F238E27FC236}">
                <a16:creationId xmlns:a16="http://schemas.microsoft.com/office/drawing/2014/main" id="{7AF674FF-AF7F-5FF8-8533-27379F903568}"/>
              </a:ext>
            </a:extLst>
          </p:cNvPr>
          <p:cNvCxnSpPr>
            <a:cxnSpLocks/>
          </p:cNvCxnSpPr>
          <p:nvPr/>
        </p:nvCxnSpPr>
        <p:spPr>
          <a:xfrm flipH="1" flipV="1">
            <a:off x="6481697" y="4864480"/>
            <a:ext cx="2165506" cy="5053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F3083456-F1BC-3692-23AF-44CE7E1C8994}"/>
              </a:ext>
            </a:extLst>
          </p:cNvPr>
          <p:cNvSpPr txBox="1"/>
          <p:nvPr/>
        </p:nvSpPr>
        <p:spPr>
          <a:xfrm>
            <a:off x="4454005" y="286261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GPD 35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04A9A185-427A-2030-895A-D29E5093327F}"/>
              </a:ext>
            </a:extLst>
          </p:cNvPr>
          <p:cNvSpPr txBox="1"/>
          <p:nvPr/>
        </p:nvSpPr>
        <p:spPr>
          <a:xfrm>
            <a:off x="4741907" y="1590704"/>
            <a:ext cx="3766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Flat field using the unpolarized beam 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00556F7-3B71-1025-D9B3-D4D7C7FB43F9}"/>
              </a:ext>
            </a:extLst>
          </p:cNvPr>
          <p:cNvSpPr txBox="1"/>
          <p:nvPr/>
        </p:nvSpPr>
        <p:spPr>
          <a:xfrm>
            <a:off x="4741907" y="2181317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bin [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][j] of the map: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AE177B7A-EC99-4A4B-D4F7-139F2997199D}"/>
              </a:ext>
            </a:extLst>
          </p:cNvPr>
          <p:cNvSpPr txBox="1"/>
          <p:nvPr/>
        </p:nvSpPr>
        <p:spPr>
          <a:xfrm>
            <a:off x="4223172" y="1081330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Gain map</a:t>
            </a:r>
          </a:p>
        </p:txBody>
      </p:sp>
      <p:sp>
        <p:nvSpPr>
          <p:cNvPr id="50" name="Rettangolo con angoli arrotondati 49">
            <a:extLst>
              <a:ext uri="{FF2B5EF4-FFF2-40B4-BE49-F238E27FC236}">
                <a16:creationId xmlns:a16="http://schemas.microsoft.com/office/drawing/2014/main" id="{D4E43761-47FC-55C9-E77B-B7CEA7679311}"/>
              </a:ext>
            </a:extLst>
          </p:cNvPr>
          <p:cNvSpPr/>
          <p:nvPr/>
        </p:nvSpPr>
        <p:spPr>
          <a:xfrm>
            <a:off x="4084828" y="995215"/>
            <a:ext cx="7939172" cy="5316713"/>
          </a:xfrm>
          <a:prstGeom prst="roundRect">
            <a:avLst>
              <a:gd name="adj" fmla="val 4426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ttangolo con angoli arrotondati 50">
            <a:extLst>
              <a:ext uri="{FF2B5EF4-FFF2-40B4-BE49-F238E27FC236}">
                <a16:creationId xmlns:a16="http://schemas.microsoft.com/office/drawing/2014/main" id="{42A30DDF-968C-F28D-8EF9-0B3E9B4DDB7A}"/>
              </a:ext>
            </a:extLst>
          </p:cNvPr>
          <p:cNvSpPr/>
          <p:nvPr/>
        </p:nvSpPr>
        <p:spPr>
          <a:xfrm>
            <a:off x="141568" y="991746"/>
            <a:ext cx="3803436" cy="5316713"/>
          </a:xfrm>
          <a:prstGeom prst="roundRect">
            <a:avLst>
              <a:gd name="adj" fmla="val 6612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2B38BC33-F488-C435-3FE3-8E6CBB6940D3}"/>
              </a:ext>
            </a:extLst>
          </p:cNvPr>
          <p:cNvSpPr txBox="1"/>
          <p:nvPr/>
        </p:nvSpPr>
        <p:spPr>
          <a:xfrm>
            <a:off x="10591053" y="1032869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Baldini et al. (2021)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6817F9BF-45BA-88F6-9B0C-F3FFBDA0A459}"/>
              </a:ext>
            </a:extLst>
          </p:cNvPr>
          <p:cNvCxnSpPr>
            <a:cxnSpLocks/>
          </p:cNvCxnSpPr>
          <p:nvPr/>
        </p:nvCxnSpPr>
        <p:spPr>
          <a:xfrm>
            <a:off x="9592574" y="3335547"/>
            <a:ext cx="0" cy="1800938"/>
          </a:xfrm>
          <a:prstGeom prst="line">
            <a:avLst/>
          </a:prstGeom>
          <a:ln w="1905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4C02867-FFD9-C4D3-8ED6-7F8247A1CEDC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80070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0.01927 0.00023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4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11" grpId="0" animBg="1"/>
      <p:bldP spid="11" grpId="1" animBg="1"/>
      <p:bldP spid="12" grpId="0"/>
      <p:bldP spid="30" grpId="0" animBg="1"/>
      <p:bldP spid="31" grpId="0" animBg="1"/>
      <p:bldP spid="43" grpId="0"/>
      <p:bldP spid="44" grpId="0"/>
      <p:bldP spid="45" grpId="0"/>
      <p:bldP spid="46" grpId="0"/>
      <p:bldP spid="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F6324D1E-6E16-9BDF-5FEF-A08853D56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Spurious modulation</a:t>
            </a: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5881296-882F-614F-3728-41F53A9B53F1}"/>
                  </a:ext>
                </a:extLst>
              </p:cNvPr>
              <p:cNvSpPr txBox="1"/>
              <p:nvPr/>
            </p:nvSpPr>
            <p:spPr>
              <a:xfrm>
                <a:off x="7233107" y="1452350"/>
                <a:ext cx="2152832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nary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5881296-882F-614F-3728-41F53A9B53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107" y="1452350"/>
                <a:ext cx="2152832" cy="778868"/>
              </a:xfrm>
              <a:prstGeom prst="rect">
                <a:avLst/>
              </a:prstGeom>
              <a:blipFill>
                <a:blip r:embed="rId8"/>
                <a:stretch>
                  <a:fillRect l="-8187" t="-111290" r="-2924" b="-174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421EA237-BF97-D84B-DA42-B666C990301D}"/>
                  </a:ext>
                </a:extLst>
              </p:cNvPr>
              <p:cNvSpPr txBox="1"/>
              <p:nvPr/>
            </p:nvSpPr>
            <p:spPr>
              <a:xfrm>
                <a:off x="9646431" y="1459826"/>
                <a:ext cx="2166875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nary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421EA237-BF97-D84B-DA42-B666C9903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6431" y="1459826"/>
                <a:ext cx="2166875" cy="778868"/>
              </a:xfrm>
              <a:prstGeom prst="rect">
                <a:avLst/>
              </a:prstGeom>
              <a:blipFill>
                <a:blip r:embed="rId9"/>
                <a:stretch>
                  <a:fillRect l="-6977" t="-109524" r="-2326" b="-17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DFF4908-4ACA-567D-E8BA-24CD0F17B49B}"/>
                  </a:ext>
                </a:extLst>
              </p:cNvPr>
              <p:cNvSpPr txBox="1"/>
              <p:nvPr/>
            </p:nvSpPr>
            <p:spPr>
              <a:xfrm>
                <a:off x="1652032" y="1549641"/>
                <a:ext cx="3794757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2(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DFF4908-4ACA-567D-E8BA-24CD0F17B4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032" y="1549641"/>
                <a:ext cx="3794757" cy="520463"/>
              </a:xfrm>
              <a:prstGeom prst="rect">
                <a:avLst/>
              </a:prstGeom>
              <a:blipFill>
                <a:blip r:embed="rId10"/>
                <a:stretch>
                  <a:fillRect l="-1000" t="-2326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9A8518B9-282E-63AA-0F45-99A9AA9306B4}"/>
                  </a:ext>
                </a:extLst>
              </p:cNvPr>
              <p:cNvSpPr txBox="1"/>
              <p:nvPr/>
            </p:nvSpPr>
            <p:spPr>
              <a:xfrm>
                <a:off x="228077" y="5628798"/>
                <a:ext cx="29076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𝑠𝑚</m:t>
                          </m:r>
                        </m:sub>
                      </m:sSub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(2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𝑠𝑚</m:t>
                                  </m:r>
                                </m:sub>
                              </m:sSub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9A8518B9-282E-63AA-0F45-99A9AA9306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077" y="5628798"/>
                <a:ext cx="2907654" cy="276999"/>
              </a:xfrm>
              <a:prstGeom prst="rect">
                <a:avLst/>
              </a:prstGeom>
              <a:blipFill>
                <a:blip r:embed="rId11"/>
                <a:stretch>
                  <a:fillRect l="-1304" t="-4348" r="-2609" b="-30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461BFD2E-BC95-F412-917A-3200302918AB}"/>
                  </a:ext>
                </a:extLst>
              </p:cNvPr>
              <p:cNvSpPr txBox="1"/>
              <p:nvPr/>
            </p:nvSpPr>
            <p:spPr>
              <a:xfrm>
                <a:off x="8523194" y="5386086"/>
                <a:ext cx="22676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𝑚𝑒𝑎𝑠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𝑠𝑚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461BFD2E-BC95-F412-917A-320030291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3194" y="5386086"/>
                <a:ext cx="2267608" cy="276999"/>
              </a:xfrm>
              <a:prstGeom prst="rect">
                <a:avLst/>
              </a:prstGeom>
              <a:blipFill>
                <a:blip r:embed="rId12"/>
                <a:stretch>
                  <a:fillRect l="-2235" b="-2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789BBAED-4E81-0593-0AA6-E1D6AF51A6D6}"/>
                  </a:ext>
                </a:extLst>
              </p:cNvPr>
              <p:cNvSpPr txBox="1"/>
              <p:nvPr/>
            </p:nvSpPr>
            <p:spPr>
              <a:xfrm>
                <a:off x="8488015" y="5834978"/>
                <a:ext cx="230511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𝑚𝑒𝑎𝑠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𝑠𝑚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789BBAED-4E81-0593-0AA6-E1D6AF51A6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8015" y="5834978"/>
                <a:ext cx="2305118" cy="276999"/>
              </a:xfrm>
              <a:prstGeom prst="rect">
                <a:avLst/>
              </a:prstGeom>
              <a:blipFill>
                <a:blip r:embed="rId13"/>
                <a:stretch>
                  <a:fillRect l="-1093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Parentesi graffa aperta 19">
            <a:extLst>
              <a:ext uri="{FF2B5EF4-FFF2-40B4-BE49-F238E27FC236}">
                <a16:creationId xmlns:a16="http://schemas.microsoft.com/office/drawing/2014/main" id="{3D905482-4321-5857-11C5-BF7A476CF0E4}"/>
              </a:ext>
            </a:extLst>
          </p:cNvPr>
          <p:cNvSpPr/>
          <p:nvPr/>
        </p:nvSpPr>
        <p:spPr>
          <a:xfrm>
            <a:off x="8225971" y="5411491"/>
            <a:ext cx="267096" cy="772499"/>
          </a:xfrm>
          <a:prstGeom prst="leftBrace">
            <a:avLst>
              <a:gd name="adj1" fmla="val 4374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9F83D1E6-E177-65AA-6DC6-6097A89C5C0E}"/>
                  </a:ext>
                </a:extLst>
              </p:cNvPr>
              <p:cNvSpPr txBox="1"/>
              <p:nvPr/>
            </p:nvSpPr>
            <p:spPr>
              <a:xfrm>
                <a:off x="4187708" y="5506252"/>
                <a:ext cx="2840201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9F83D1E6-E177-65AA-6DC6-6097A89C5C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708" y="5506252"/>
                <a:ext cx="2840201" cy="520463"/>
              </a:xfrm>
              <a:prstGeom prst="rect">
                <a:avLst/>
              </a:prstGeom>
              <a:blipFill>
                <a:blip r:embed="rId14"/>
                <a:stretch>
                  <a:fillRect l="-1333" t="-4762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494CF60B-E3D6-A061-1786-80B49078E1F9}"/>
                  </a:ext>
                </a:extLst>
              </p:cNvPr>
              <p:cNvSpPr txBox="1"/>
              <p:nvPr/>
            </p:nvSpPr>
            <p:spPr>
              <a:xfrm>
                <a:off x="103258" y="1104802"/>
                <a:ext cx="552381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azimuthal emission of the photoelectron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modulated as:</a:t>
                </a:r>
              </a:p>
            </p:txBody>
          </p:sp>
        </mc:Choice>
        <mc:Fallback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494CF60B-E3D6-A061-1786-80B49078E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58" y="1104802"/>
                <a:ext cx="5523819" cy="646331"/>
              </a:xfrm>
              <a:prstGeom prst="rect">
                <a:avLst/>
              </a:prstGeom>
              <a:blipFill>
                <a:blip r:embed="rId15"/>
                <a:stretch>
                  <a:fillRect l="-917" t="-3846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AD34023-B63D-59EC-0966-80BF0BB27EA5}"/>
              </a:ext>
            </a:extLst>
          </p:cNvPr>
          <p:cNvSpPr txBox="1"/>
          <p:nvPr/>
        </p:nvSpPr>
        <p:spPr>
          <a:xfrm>
            <a:off x="7219686" y="1150968"/>
            <a:ext cx="211596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 N selected events: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Immagine 1025">
            <a:extLst>
              <a:ext uri="{FF2B5EF4-FFF2-40B4-BE49-F238E27FC236}">
                <a16:creationId xmlns:a16="http://schemas.microsoft.com/office/drawing/2014/main" id="{FCB72E31-C48A-0AD3-314A-334063D343F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62469" y="2508209"/>
            <a:ext cx="3708573" cy="2776192"/>
          </a:xfrm>
          <a:prstGeom prst="rect">
            <a:avLst/>
          </a:prstGeom>
        </p:spPr>
      </p:pic>
      <p:pic>
        <p:nvPicPr>
          <p:cNvPr id="1031" name="Immagine 1030">
            <a:extLst>
              <a:ext uri="{FF2B5EF4-FFF2-40B4-BE49-F238E27FC236}">
                <a16:creationId xmlns:a16="http://schemas.microsoft.com/office/drawing/2014/main" id="{6F9BEC05-DACF-FAF4-2670-D9932E90774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277312" y="2488986"/>
            <a:ext cx="3759318" cy="2816870"/>
          </a:xfrm>
          <a:prstGeom prst="rect">
            <a:avLst/>
          </a:prstGeom>
        </p:spPr>
      </p:pic>
      <p:pic>
        <p:nvPicPr>
          <p:cNvPr id="1029" name="Immagine 1028">
            <a:extLst>
              <a:ext uri="{FF2B5EF4-FFF2-40B4-BE49-F238E27FC236}">
                <a16:creationId xmlns:a16="http://schemas.microsoft.com/office/drawing/2014/main" id="{224B6543-A983-8DA2-EFB0-09DE0313B1C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8508" y="2487874"/>
            <a:ext cx="3794757" cy="2814445"/>
          </a:xfrm>
          <a:prstGeom prst="rect">
            <a:avLst/>
          </a:prstGeom>
        </p:spPr>
      </p:pic>
      <p:sp>
        <p:nvSpPr>
          <p:cNvPr id="1024" name="Rettangolo 1023">
            <a:extLst>
              <a:ext uri="{FF2B5EF4-FFF2-40B4-BE49-F238E27FC236}">
                <a16:creationId xmlns:a16="http://schemas.microsoft.com/office/drawing/2014/main" id="{C4F551FB-6290-1F82-1C1E-DA097E8D2A15}"/>
              </a:ext>
            </a:extLst>
          </p:cNvPr>
          <p:cNvSpPr/>
          <p:nvPr/>
        </p:nvSpPr>
        <p:spPr>
          <a:xfrm rot="5400000">
            <a:off x="2354681" y="4731491"/>
            <a:ext cx="187488" cy="10183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ttangolo 62">
            <a:extLst>
              <a:ext uri="{FF2B5EF4-FFF2-40B4-BE49-F238E27FC236}">
                <a16:creationId xmlns:a16="http://schemas.microsoft.com/office/drawing/2014/main" id="{D8118ABE-966E-3F5E-29F2-470E46D6338B}"/>
              </a:ext>
            </a:extLst>
          </p:cNvPr>
          <p:cNvSpPr/>
          <p:nvPr/>
        </p:nvSpPr>
        <p:spPr>
          <a:xfrm>
            <a:off x="331873" y="3315448"/>
            <a:ext cx="171364" cy="737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4" name="Rettangolo 1033">
            <a:extLst>
              <a:ext uri="{FF2B5EF4-FFF2-40B4-BE49-F238E27FC236}">
                <a16:creationId xmlns:a16="http://schemas.microsoft.com/office/drawing/2014/main" id="{F48B17F2-516A-5733-74F3-F508C0CB58F7}"/>
              </a:ext>
            </a:extLst>
          </p:cNvPr>
          <p:cNvSpPr/>
          <p:nvPr/>
        </p:nvSpPr>
        <p:spPr>
          <a:xfrm>
            <a:off x="4259104" y="3558700"/>
            <a:ext cx="171364" cy="737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5" name="Rettangolo 1034">
            <a:extLst>
              <a:ext uri="{FF2B5EF4-FFF2-40B4-BE49-F238E27FC236}">
                <a16:creationId xmlns:a16="http://schemas.microsoft.com/office/drawing/2014/main" id="{A28CC17B-AFE5-1CAB-5136-99536B911CB0}"/>
              </a:ext>
            </a:extLst>
          </p:cNvPr>
          <p:cNvSpPr/>
          <p:nvPr/>
        </p:nvSpPr>
        <p:spPr>
          <a:xfrm>
            <a:off x="8094995" y="3525183"/>
            <a:ext cx="171364" cy="737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7" name="Rettangolo 1036">
            <a:extLst>
              <a:ext uri="{FF2B5EF4-FFF2-40B4-BE49-F238E27FC236}">
                <a16:creationId xmlns:a16="http://schemas.microsoft.com/office/drawing/2014/main" id="{69EF1288-CDA0-F009-7ABD-53A4D6A8FD1C}"/>
              </a:ext>
            </a:extLst>
          </p:cNvPr>
          <p:cNvSpPr/>
          <p:nvPr/>
        </p:nvSpPr>
        <p:spPr>
          <a:xfrm rot="5400000">
            <a:off x="6260436" y="4723298"/>
            <a:ext cx="187488" cy="10183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8" name="Rettangolo 1037">
            <a:extLst>
              <a:ext uri="{FF2B5EF4-FFF2-40B4-BE49-F238E27FC236}">
                <a16:creationId xmlns:a16="http://schemas.microsoft.com/office/drawing/2014/main" id="{E6E2C6CD-09EF-B5F0-62A8-5C3A6932C92F}"/>
              </a:ext>
            </a:extLst>
          </p:cNvPr>
          <p:cNvSpPr/>
          <p:nvPr/>
        </p:nvSpPr>
        <p:spPr>
          <a:xfrm rot="5400000">
            <a:off x="9959604" y="4716562"/>
            <a:ext cx="187488" cy="10183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CasellaDiTesto 61">
                <a:extLst>
                  <a:ext uri="{FF2B5EF4-FFF2-40B4-BE49-F238E27FC236}">
                    <a16:creationId xmlns:a16="http://schemas.microsoft.com/office/drawing/2014/main" id="{8994E934-CBE0-CD3A-3DF1-E3015D284F0B}"/>
                  </a:ext>
                </a:extLst>
              </p:cNvPr>
              <p:cNvSpPr txBox="1"/>
              <p:nvPr/>
            </p:nvSpPr>
            <p:spPr>
              <a:xfrm>
                <a:off x="2050692" y="5033452"/>
                <a:ext cx="6304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[rad]</a:t>
                </a:r>
              </a:p>
            </p:txBody>
          </p:sp>
        </mc:Choice>
        <mc:Fallback>
          <p:sp>
            <p:nvSpPr>
              <p:cNvPr id="62" name="CasellaDiTesto 61">
                <a:extLst>
                  <a:ext uri="{FF2B5EF4-FFF2-40B4-BE49-F238E27FC236}">
                    <a16:creationId xmlns:a16="http://schemas.microsoft.com/office/drawing/2014/main" id="{8994E934-CBE0-CD3A-3DF1-E3015D284F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0692" y="5033452"/>
                <a:ext cx="630429" cy="276999"/>
              </a:xfrm>
              <a:prstGeom prst="rect">
                <a:avLst/>
              </a:prstGeom>
              <a:blipFill>
                <a:blip r:embed="rId19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73C692FA-A1F2-6E12-E21F-FAD0BEEA877C}"/>
              </a:ext>
            </a:extLst>
          </p:cNvPr>
          <p:cNvSpPr txBox="1"/>
          <p:nvPr/>
        </p:nvSpPr>
        <p:spPr>
          <a:xfrm rot="16200000">
            <a:off x="-34560" y="3591995"/>
            <a:ext cx="906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Entries/bin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39" name="CasellaDiTesto 1038">
                <a:extLst>
                  <a:ext uri="{FF2B5EF4-FFF2-40B4-BE49-F238E27FC236}">
                    <a16:creationId xmlns:a16="http://schemas.microsoft.com/office/drawing/2014/main" id="{F1ABB9B9-3011-2231-0314-705897B41E35}"/>
                  </a:ext>
                </a:extLst>
              </p:cNvPr>
              <p:cNvSpPr txBox="1"/>
              <p:nvPr/>
            </p:nvSpPr>
            <p:spPr>
              <a:xfrm>
                <a:off x="5967372" y="5033452"/>
                <a:ext cx="6304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[rad]</a:t>
                </a:r>
              </a:p>
            </p:txBody>
          </p:sp>
        </mc:Choice>
        <mc:Fallback>
          <p:sp>
            <p:nvSpPr>
              <p:cNvPr id="1039" name="CasellaDiTesto 1038">
                <a:extLst>
                  <a:ext uri="{FF2B5EF4-FFF2-40B4-BE49-F238E27FC236}">
                    <a16:creationId xmlns:a16="http://schemas.microsoft.com/office/drawing/2014/main" id="{F1ABB9B9-3011-2231-0314-705897B41E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7372" y="5033452"/>
                <a:ext cx="630429" cy="276999"/>
              </a:xfrm>
              <a:prstGeom prst="rect">
                <a:avLst/>
              </a:prstGeom>
              <a:blipFill>
                <a:blip r:embed="rId20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40" name="CasellaDiTesto 1039">
                <a:extLst>
                  <a:ext uri="{FF2B5EF4-FFF2-40B4-BE49-F238E27FC236}">
                    <a16:creationId xmlns:a16="http://schemas.microsoft.com/office/drawing/2014/main" id="{B1769F5B-6133-A8F5-1183-6ABDBD414FB5}"/>
                  </a:ext>
                </a:extLst>
              </p:cNvPr>
              <p:cNvSpPr txBox="1"/>
              <p:nvPr/>
            </p:nvSpPr>
            <p:spPr>
              <a:xfrm>
                <a:off x="9830712" y="5033452"/>
                <a:ext cx="6304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[rad]</a:t>
                </a:r>
              </a:p>
            </p:txBody>
          </p:sp>
        </mc:Choice>
        <mc:Fallback>
          <p:sp>
            <p:nvSpPr>
              <p:cNvPr id="1040" name="CasellaDiTesto 1039">
                <a:extLst>
                  <a:ext uri="{FF2B5EF4-FFF2-40B4-BE49-F238E27FC236}">
                    <a16:creationId xmlns:a16="http://schemas.microsoft.com/office/drawing/2014/main" id="{B1769F5B-6133-A8F5-1183-6ABDBD414F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0712" y="5033452"/>
                <a:ext cx="630429" cy="276999"/>
              </a:xfrm>
              <a:prstGeom prst="rect">
                <a:avLst/>
              </a:prstGeom>
              <a:blipFill>
                <a:blip r:embed="rId21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1" name="CasellaDiTesto 1040">
            <a:extLst>
              <a:ext uri="{FF2B5EF4-FFF2-40B4-BE49-F238E27FC236}">
                <a16:creationId xmlns:a16="http://schemas.microsoft.com/office/drawing/2014/main" id="{24CEEA0F-8653-6C34-3AA0-2BB2768D7C61}"/>
              </a:ext>
            </a:extLst>
          </p:cNvPr>
          <p:cNvSpPr txBox="1"/>
          <p:nvPr/>
        </p:nvSpPr>
        <p:spPr>
          <a:xfrm rot="16200000">
            <a:off x="7745461" y="3591995"/>
            <a:ext cx="906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Entries/bin</a:t>
            </a:r>
          </a:p>
        </p:txBody>
      </p:sp>
      <p:sp>
        <p:nvSpPr>
          <p:cNvPr id="1042" name="CasellaDiTesto 1041">
            <a:extLst>
              <a:ext uri="{FF2B5EF4-FFF2-40B4-BE49-F238E27FC236}">
                <a16:creationId xmlns:a16="http://schemas.microsoft.com/office/drawing/2014/main" id="{7CB06D3F-395D-216C-AB0C-2079C9E85880}"/>
              </a:ext>
            </a:extLst>
          </p:cNvPr>
          <p:cNvSpPr txBox="1"/>
          <p:nvPr/>
        </p:nvSpPr>
        <p:spPr>
          <a:xfrm rot="16200000">
            <a:off x="3874501" y="3591995"/>
            <a:ext cx="906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Entries/bin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0F7E63AF-C056-A777-2548-1466F44ECC1D}"/>
              </a:ext>
            </a:extLst>
          </p:cNvPr>
          <p:cNvSpPr txBox="1"/>
          <p:nvPr/>
        </p:nvSpPr>
        <p:spPr>
          <a:xfrm>
            <a:off x="5055677" y="3606524"/>
            <a:ext cx="26417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unpolarized beam</a:t>
            </a:r>
          </a:p>
        </p:txBody>
      </p:sp>
      <p:sp>
        <p:nvSpPr>
          <p:cNvPr id="1043" name="CasellaDiTesto 1042">
            <a:extLst>
              <a:ext uri="{FF2B5EF4-FFF2-40B4-BE49-F238E27FC236}">
                <a16:creationId xmlns:a16="http://schemas.microsoft.com/office/drawing/2014/main" id="{6332202F-F244-EFCD-5972-E00ADF1A6C73}"/>
              </a:ext>
            </a:extLst>
          </p:cNvPr>
          <p:cNvSpPr txBox="1"/>
          <p:nvPr/>
        </p:nvSpPr>
        <p:spPr>
          <a:xfrm>
            <a:off x="9081532" y="3610066"/>
            <a:ext cx="21287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 unpolarized beam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7ECF774F-907F-3E4E-DDC7-FDDD570570E4}"/>
              </a:ext>
            </a:extLst>
          </p:cNvPr>
          <p:cNvSpPr txBox="1"/>
          <p:nvPr/>
        </p:nvSpPr>
        <p:spPr>
          <a:xfrm>
            <a:off x="1734393" y="3606524"/>
            <a:ext cx="14298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Polarized beam</a:t>
            </a:r>
          </a:p>
        </p:txBody>
      </p:sp>
      <p:sp>
        <p:nvSpPr>
          <p:cNvPr id="1045" name="CasellaDiTesto 1044">
            <a:extLst>
              <a:ext uri="{FF2B5EF4-FFF2-40B4-BE49-F238E27FC236}">
                <a16:creationId xmlns:a16="http://schemas.microsoft.com/office/drawing/2014/main" id="{3E20420D-019C-AE9A-B246-A111C0AD4885}"/>
              </a:ext>
            </a:extLst>
          </p:cNvPr>
          <p:cNvSpPr txBox="1"/>
          <p:nvPr/>
        </p:nvSpPr>
        <p:spPr>
          <a:xfrm>
            <a:off x="138329" y="6013037"/>
            <a:ext cx="1457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Rankin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 (2022)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A6F3868E-9496-3B1D-DFA8-5C8482C43AC2}"/>
              </a:ext>
            </a:extLst>
          </p:cNvPr>
          <p:cNvSpPr/>
          <p:nvPr/>
        </p:nvSpPr>
        <p:spPr>
          <a:xfrm>
            <a:off x="88607" y="1087070"/>
            <a:ext cx="12000135" cy="1193206"/>
          </a:xfrm>
          <a:prstGeom prst="roundRect">
            <a:avLst>
              <a:gd name="adj" fmla="val 15180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D9F2CBF4-3023-D69E-7525-DE38A8C1527B}"/>
              </a:ext>
            </a:extLst>
          </p:cNvPr>
          <p:cNvSpPr/>
          <p:nvPr/>
        </p:nvSpPr>
        <p:spPr>
          <a:xfrm>
            <a:off x="88607" y="2431652"/>
            <a:ext cx="12000135" cy="3873881"/>
          </a:xfrm>
          <a:prstGeom prst="roundRect">
            <a:avLst>
              <a:gd name="adj" fmla="val 4072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88CA31C-91A1-029B-CFD5-C389D0F3B6C2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40851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9" grpId="0"/>
      <p:bldP spid="20" grpId="0" animBg="1"/>
      <p:bldP spid="23" grpId="0"/>
      <p:bldP spid="1024" grpId="0" animBg="1"/>
      <p:bldP spid="63" grpId="0" animBg="1"/>
      <p:bldP spid="1034" grpId="0" animBg="1"/>
      <p:bldP spid="1035" grpId="0" animBg="1"/>
      <p:bldP spid="1037" grpId="0" animBg="1"/>
      <p:bldP spid="1038" grpId="0" animBg="1"/>
      <p:bldP spid="62" grpId="0"/>
      <p:bldP spid="60" grpId="0"/>
      <p:bldP spid="1039" grpId="0"/>
      <p:bldP spid="1040" grpId="0"/>
      <p:bldP spid="1041" grpId="0"/>
      <p:bldP spid="1042" grpId="0"/>
      <p:bldP spid="57" grpId="0"/>
      <p:bldP spid="1043" grpId="0"/>
      <p:bldP spid="56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FE31BCBA-C12E-A0A0-6F97-2AF742609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Spurious modulation studies with XCF</a:t>
            </a: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91E60EA2-E353-D4BF-C68B-58CADD199358}"/>
              </a:ext>
            </a:extLst>
          </p:cNvPr>
          <p:cNvGrpSpPr/>
          <p:nvPr/>
        </p:nvGrpSpPr>
        <p:grpSpPr>
          <a:xfrm>
            <a:off x="640024" y="2056542"/>
            <a:ext cx="2096724" cy="2341605"/>
            <a:chOff x="836908" y="1782305"/>
            <a:chExt cx="2820692" cy="3150128"/>
          </a:xfrm>
        </p:grpSpPr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8FD21DA6-11A0-8372-8ADF-B48CAC67A358}"/>
                </a:ext>
              </a:extLst>
            </p:cNvPr>
            <p:cNvSpPr/>
            <p:nvPr/>
          </p:nvSpPr>
          <p:spPr>
            <a:xfrm>
              <a:off x="836908" y="1782305"/>
              <a:ext cx="2820692" cy="28206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E828C05C-BEFB-4E4A-7B9E-E47365E8AD6C}"/>
                </a:ext>
              </a:extLst>
            </p:cNvPr>
            <p:cNvSpPr/>
            <p:nvPr/>
          </p:nvSpPr>
          <p:spPr>
            <a:xfrm>
              <a:off x="1897250" y="2842647"/>
              <a:ext cx="700007" cy="7000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810BE220-C264-C433-4FC9-96EAC99BD072}"/>
                </a:ext>
              </a:extLst>
            </p:cNvPr>
            <p:cNvSpPr/>
            <p:nvPr/>
          </p:nvSpPr>
          <p:spPr>
            <a:xfrm>
              <a:off x="1543854" y="4602996"/>
              <a:ext cx="1406797" cy="32943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27" name="Connettore 2 1026">
            <a:extLst>
              <a:ext uri="{FF2B5EF4-FFF2-40B4-BE49-F238E27FC236}">
                <a16:creationId xmlns:a16="http://schemas.microsoft.com/office/drawing/2014/main" id="{BA9E8202-3288-92C5-6855-B8DE6A7E9AC8}"/>
              </a:ext>
            </a:extLst>
          </p:cNvPr>
          <p:cNvCxnSpPr/>
          <p:nvPr/>
        </p:nvCxnSpPr>
        <p:spPr>
          <a:xfrm>
            <a:off x="3230139" y="2431459"/>
            <a:ext cx="0" cy="1346887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Connettore 2 1027">
            <a:extLst>
              <a:ext uri="{FF2B5EF4-FFF2-40B4-BE49-F238E27FC236}">
                <a16:creationId xmlns:a16="http://schemas.microsoft.com/office/drawing/2014/main" id="{62A09266-A406-638D-D05A-0DF5AF6492B8}"/>
              </a:ext>
            </a:extLst>
          </p:cNvPr>
          <p:cNvCxnSpPr/>
          <p:nvPr/>
        </p:nvCxnSpPr>
        <p:spPr>
          <a:xfrm>
            <a:off x="1688385" y="2431459"/>
            <a:ext cx="0" cy="1346887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Connettore 2 1028">
            <a:extLst>
              <a:ext uri="{FF2B5EF4-FFF2-40B4-BE49-F238E27FC236}">
                <a16:creationId xmlns:a16="http://schemas.microsoft.com/office/drawing/2014/main" id="{249CE858-D055-D247-2C32-813E7667C93E}"/>
              </a:ext>
            </a:extLst>
          </p:cNvPr>
          <p:cNvCxnSpPr/>
          <p:nvPr/>
        </p:nvCxnSpPr>
        <p:spPr>
          <a:xfrm>
            <a:off x="8218409" y="2431459"/>
            <a:ext cx="0" cy="1346887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5" name="CasellaDiTesto 1034">
                <a:extLst>
                  <a:ext uri="{FF2B5EF4-FFF2-40B4-BE49-F238E27FC236}">
                    <a16:creationId xmlns:a16="http://schemas.microsoft.com/office/drawing/2014/main" id="{603C8117-B3D9-3FC4-8A8E-7D4088454C63}"/>
                  </a:ext>
                </a:extLst>
              </p:cNvPr>
              <p:cNvSpPr txBox="1"/>
              <p:nvPr/>
            </p:nvSpPr>
            <p:spPr>
              <a:xfrm>
                <a:off x="471889" y="4819611"/>
                <a:ext cx="31217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0°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GPD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 @ 0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°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35" name="CasellaDiTesto 1034">
                <a:extLst>
                  <a:ext uri="{FF2B5EF4-FFF2-40B4-BE49-F238E27FC236}">
                    <a16:creationId xmlns:a16="http://schemas.microsoft.com/office/drawing/2014/main" id="{603C8117-B3D9-3FC4-8A8E-7D4088454C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889" y="4819611"/>
                <a:ext cx="3121752" cy="276999"/>
              </a:xfrm>
              <a:prstGeom prst="rect">
                <a:avLst/>
              </a:prstGeom>
              <a:blipFill>
                <a:blip r:embed="rId8"/>
                <a:stretch>
                  <a:fillRect l="-1210" t="-8696" r="-2016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7" name="CasellaDiTesto 1036">
                <a:extLst>
                  <a:ext uri="{FF2B5EF4-FFF2-40B4-BE49-F238E27FC236}">
                    <a16:creationId xmlns:a16="http://schemas.microsoft.com/office/drawing/2014/main" id="{B6433269-7A50-A7E8-885B-B70AF4E969DC}"/>
                  </a:ext>
                </a:extLst>
              </p:cNvPr>
              <p:cNvSpPr txBox="1"/>
              <p:nvPr/>
            </p:nvSpPr>
            <p:spPr>
              <a:xfrm>
                <a:off x="5340798" y="4433244"/>
                <a:ext cx="338265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90°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GPD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 @ 90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°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b="0" i="0" dirty="0">
                  <a:latin typeface="Cambria Math" panose="02040503050406030204" pitchFamily="18" charset="0"/>
                </a:endParaRPr>
              </a:p>
              <a:p>
                <a:r>
                  <a:rPr lang="it-IT" b="0" dirty="0"/>
                  <a:t>      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𝑠𝑚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it-IT">
                        <a:latin typeface="Cambria Math" panose="02040503050406030204" pitchFamily="18" charset="0"/>
                      </a:rPr>
                      <m:t>GPD</m:t>
                    </m:r>
                    <m:r>
                      <m:rPr>
                        <m:nor/>
                      </m:rPr>
                      <a:rPr lang="it-IT">
                        <a:latin typeface="Cambria Math" panose="02040503050406030204" pitchFamily="18" charset="0"/>
                      </a:rPr>
                      <m:t> @ 0</m:t>
                    </m:r>
                    <m:r>
                      <m:rPr>
                        <m:nor/>
                      </m:rPr>
                      <a:rPr lang="it-IT">
                        <a:latin typeface="Cambria Math" panose="02040503050406030204" pitchFamily="18" charset="0"/>
                      </a:rPr>
                      <m:t>°</m:t>
                    </m:r>
                    <m:r>
                      <m:rPr>
                        <m:nor/>
                      </m:rPr>
                      <a:rPr lang="it-IT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37" name="CasellaDiTesto 1036">
                <a:extLst>
                  <a:ext uri="{FF2B5EF4-FFF2-40B4-BE49-F238E27FC236}">
                    <a16:creationId xmlns:a16="http://schemas.microsoft.com/office/drawing/2014/main" id="{B6433269-7A50-A7E8-885B-B70AF4E969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798" y="4433244"/>
                <a:ext cx="3382657" cy="553998"/>
              </a:xfrm>
              <a:prstGeom prst="rect">
                <a:avLst/>
              </a:prstGeom>
              <a:blipFill>
                <a:blip r:embed="rId9"/>
                <a:stretch>
                  <a:fillRect l="-749" t="-2222" r="-1498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8" name="CasellaDiTesto 1037">
                <a:extLst>
                  <a:ext uri="{FF2B5EF4-FFF2-40B4-BE49-F238E27FC236}">
                    <a16:creationId xmlns:a16="http://schemas.microsoft.com/office/drawing/2014/main" id="{A4B936BD-91F9-7A7C-B079-309F16CE89AD}"/>
                  </a:ext>
                </a:extLst>
              </p:cNvPr>
              <p:cNvSpPr txBox="1"/>
              <p:nvPr/>
            </p:nvSpPr>
            <p:spPr>
              <a:xfrm>
                <a:off x="436710" y="5268503"/>
                <a:ext cx="32128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0°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GPD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 @ 0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°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38" name="CasellaDiTesto 1037">
                <a:extLst>
                  <a:ext uri="{FF2B5EF4-FFF2-40B4-BE49-F238E27FC236}">
                    <a16:creationId xmlns:a16="http://schemas.microsoft.com/office/drawing/2014/main" id="{A4B936BD-91F9-7A7C-B079-309F16CE89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10" y="5268503"/>
                <a:ext cx="3212803" cy="276999"/>
              </a:xfrm>
              <a:prstGeom prst="rect">
                <a:avLst/>
              </a:prstGeom>
              <a:blipFill>
                <a:blip r:embed="rId10"/>
                <a:stretch>
                  <a:fillRect t="-4348" r="-1181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9" name="CasellaDiTesto 1038">
                <a:extLst>
                  <a:ext uri="{FF2B5EF4-FFF2-40B4-BE49-F238E27FC236}">
                    <a16:creationId xmlns:a16="http://schemas.microsoft.com/office/drawing/2014/main" id="{367B049D-9C79-EC9D-CD88-B5A059DCAE0E}"/>
                  </a:ext>
                </a:extLst>
              </p:cNvPr>
              <p:cNvSpPr txBox="1"/>
              <p:nvPr/>
            </p:nvSpPr>
            <p:spPr>
              <a:xfrm>
                <a:off x="5340798" y="5110425"/>
                <a:ext cx="342068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90°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GPD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 @ 90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°</m:t>
                      </m:r>
                      <m:r>
                        <m:rPr>
                          <m:nor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b="0" i="0" dirty="0">
                  <a:latin typeface="Cambria Math" panose="02040503050406030204" pitchFamily="18" charset="0"/>
                </a:endParaRPr>
              </a:p>
              <a:p>
                <a:r>
                  <a:rPr lang="it-IT" b="0" dirty="0"/>
                  <a:t>      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𝑠𝑚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it-IT">
                        <a:latin typeface="Cambria Math" panose="02040503050406030204" pitchFamily="18" charset="0"/>
                      </a:rPr>
                      <m:t>GPD</m:t>
                    </m:r>
                    <m:r>
                      <m:rPr>
                        <m:nor/>
                      </m:rPr>
                      <a:rPr lang="it-IT">
                        <a:latin typeface="Cambria Math" panose="02040503050406030204" pitchFamily="18" charset="0"/>
                      </a:rPr>
                      <m:t> @ 0</m:t>
                    </m:r>
                    <m:r>
                      <m:rPr>
                        <m:nor/>
                      </m:rPr>
                      <a:rPr lang="it-IT">
                        <a:latin typeface="Cambria Math" panose="02040503050406030204" pitchFamily="18" charset="0"/>
                      </a:rPr>
                      <m:t>°</m:t>
                    </m:r>
                    <m:r>
                      <m:rPr>
                        <m:nor/>
                      </m:rPr>
                      <a:rPr lang="it-IT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39" name="CasellaDiTesto 1038">
                <a:extLst>
                  <a:ext uri="{FF2B5EF4-FFF2-40B4-BE49-F238E27FC236}">
                    <a16:creationId xmlns:a16="http://schemas.microsoft.com/office/drawing/2014/main" id="{367B049D-9C79-EC9D-CD88-B5A059DCA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798" y="5110425"/>
                <a:ext cx="3420680" cy="553998"/>
              </a:xfrm>
              <a:prstGeom prst="rect">
                <a:avLst/>
              </a:prstGeom>
              <a:blipFill>
                <a:blip r:embed="rId11"/>
                <a:stretch>
                  <a:fillRect t="-4545" r="-1481" b="-20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40" name="Gruppo 1039">
            <a:extLst>
              <a:ext uri="{FF2B5EF4-FFF2-40B4-BE49-F238E27FC236}">
                <a16:creationId xmlns:a16="http://schemas.microsoft.com/office/drawing/2014/main" id="{1CD2A691-EA48-BCB1-F378-0222C7981805}"/>
              </a:ext>
            </a:extLst>
          </p:cNvPr>
          <p:cNvGrpSpPr/>
          <p:nvPr/>
        </p:nvGrpSpPr>
        <p:grpSpPr>
          <a:xfrm rot="16200000">
            <a:off x="5604862" y="1934102"/>
            <a:ext cx="2096724" cy="2341605"/>
            <a:chOff x="836908" y="1782305"/>
            <a:chExt cx="2820692" cy="3150128"/>
          </a:xfrm>
        </p:grpSpPr>
        <p:sp>
          <p:nvSpPr>
            <p:cNvPr id="1041" name="Rettangolo 1040">
              <a:extLst>
                <a:ext uri="{FF2B5EF4-FFF2-40B4-BE49-F238E27FC236}">
                  <a16:creationId xmlns:a16="http://schemas.microsoft.com/office/drawing/2014/main" id="{CC8F56E5-43ED-2D25-6A46-770C3FCCA874}"/>
                </a:ext>
              </a:extLst>
            </p:cNvPr>
            <p:cNvSpPr/>
            <p:nvPr/>
          </p:nvSpPr>
          <p:spPr>
            <a:xfrm>
              <a:off x="836908" y="1782305"/>
              <a:ext cx="2820692" cy="28206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2" name="Rettangolo 1041">
              <a:extLst>
                <a:ext uri="{FF2B5EF4-FFF2-40B4-BE49-F238E27FC236}">
                  <a16:creationId xmlns:a16="http://schemas.microsoft.com/office/drawing/2014/main" id="{51F3C250-7623-4106-B8B1-421A035ADB3E}"/>
                </a:ext>
              </a:extLst>
            </p:cNvPr>
            <p:cNvSpPr/>
            <p:nvPr/>
          </p:nvSpPr>
          <p:spPr>
            <a:xfrm>
              <a:off x="1897250" y="2842647"/>
              <a:ext cx="700007" cy="7000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3" name="Rettangolo 1042">
              <a:extLst>
                <a:ext uri="{FF2B5EF4-FFF2-40B4-BE49-F238E27FC236}">
                  <a16:creationId xmlns:a16="http://schemas.microsoft.com/office/drawing/2014/main" id="{F3A733C0-8089-02A7-C0A0-C0683F3813FA}"/>
                </a:ext>
              </a:extLst>
            </p:cNvPr>
            <p:cNvSpPr/>
            <p:nvPr/>
          </p:nvSpPr>
          <p:spPr>
            <a:xfrm>
              <a:off x="1543854" y="4602996"/>
              <a:ext cx="1406797" cy="32943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30" name="Connettore 2 1029">
            <a:extLst>
              <a:ext uri="{FF2B5EF4-FFF2-40B4-BE49-F238E27FC236}">
                <a16:creationId xmlns:a16="http://schemas.microsoft.com/office/drawing/2014/main" id="{C91DCC9B-8709-2C17-16AD-4F274F9651E9}"/>
              </a:ext>
            </a:extLst>
          </p:cNvPr>
          <p:cNvCxnSpPr>
            <a:cxnSpLocks/>
          </p:cNvCxnSpPr>
          <p:nvPr/>
        </p:nvCxnSpPr>
        <p:spPr>
          <a:xfrm rot="5400000">
            <a:off x="6511317" y="2431459"/>
            <a:ext cx="0" cy="1346887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4" name="Arco 1043">
            <a:extLst>
              <a:ext uri="{FF2B5EF4-FFF2-40B4-BE49-F238E27FC236}">
                <a16:creationId xmlns:a16="http://schemas.microsoft.com/office/drawing/2014/main" id="{0111846C-659A-3A64-363D-903227D8A827}"/>
              </a:ext>
            </a:extLst>
          </p:cNvPr>
          <p:cNvSpPr/>
          <p:nvPr/>
        </p:nvSpPr>
        <p:spPr>
          <a:xfrm rot="4209463">
            <a:off x="3919893" y="1854227"/>
            <a:ext cx="978234" cy="978234"/>
          </a:xfrm>
          <a:prstGeom prst="arc">
            <a:avLst>
              <a:gd name="adj1" fmla="val 3789302"/>
              <a:gd name="adj2" fmla="val 20689629"/>
            </a:avLst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5" name="CasellaDiTesto 1044">
            <a:extLst>
              <a:ext uri="{FF2B5EF4-FFF2-40B4-BE49-F238E27FC236}">
                <a16:creationId xmlns:a16="http://schemas.microsoft.com/office/drawing/2014/main" id="{EE847EE1-8793-B84C-0E40-EC1F5AA09CC7}"/>
              </a:ext>
            </a:extLst>
          </p:cNvPr>
          <p:cNvSpPr txBox="1"/>
          <p:nvPr/>
        </p:nvSpPr>
        <p:spPr>
          <a:xfrm>
            <a:off x="3754394" y="2713391"/>
            <a:ext cx="130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90° rotation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6" name="CasellaDiTesto 1045">
                <a:extLst>
                  <a:ext uri="{FF2B5EF4-FFF2-40B4-BE49-F238E27FC236}">
                    <a16:creationId xmlns:a16="http://schemas.microsoft.com/office/drawing/2014/main" id="{671567F7-5895-1AF2-B023-70059CB33029}"/>
                  </a:ext>
                </a:extLst>
              </p:cNvPr>
              <p:cNvSpPr txBox="1"/>
              <p:nvPr/>
            </p:nvSpPr>
            <p:spPr>
              <a:xfrm>
                <a:off x="9673787" y="2302782"/>
                <a:ext cx="1726883" cy="5013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90°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46" name="CasellaDiTesto 1045">
                <a:extLst>
                  <a:ext uri="{FF2B5EF4-FFF2-40B4-BE49-F238E27FC236}">
                    <a16:creationId xmlns:a16="http://schemas.microsoft.com/office/drawing/2014/main" id="{671567F7-5895-1AF2-B023-70059CB330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3787" y="2302782"/>
                <a:ext cx="1726883" cy="501356"/>
              </a:xfrm>
              <a:prstGeom prst="rect">
                <a:avLst/>
              </a:prstGeom>
              <a:blipFill>
                <a:blip r:embed="rId12"/>
                <a:stretch>
                  <a:fillRect l="-2920" t="-12500" r="-5109"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7" name="CasellaDiTesto 1046">
                <a:extLst>
                  <a:ext uri="{FF2B5EF4-FFF2-40B4-BE49-F238E27FC236}">
                    <a16:creationId xmlns:a16="http://schemas.microsoft.com/office/drawing/2014/main" id="{0441296D-678A-201C-8084-E21AD54A7030}"/>
                  </a:ext>
                </a:extLst>
              </p:cNvPr>
              <p:cNvSpPr txBox="1"/>
              <p:nvPr/>
            </p:nvSpPr>
            <p:spPr>
              <a:xfrm>
                <a:off x="9673787" y="2898670"/>
                <a:ext cx="1764394" cy="5013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90°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47" name="CasellaDiTesto 1046">
                <a:extLst>
                  <a:ext uri="{FF2B5EF4-FFF2-40B4-BE49-F238E27FC236}">
                    <a16:creationId xmlns:a16="http://schemas.microsoft.com/office/drawing/2014/main" id="{0441296D-678A-201C-8084-E21AD54A70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3787" y="2898670"/>
                <a:ext cx="1764394" cy="501356"/>
              </a:xfrm>
              <a:prstGeom prst="rect">
                <a:avLst/>
              </a:prstGeom>
              <a:blipFill>
                <a:blip r:embed="rId13"/>
                <a:stretch>
                  <a:fillRect l="-1429" t="-15000" r="-5000"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8" name="CasellaDiTesto 1047">
                <a:extLst>
                  <a:ext uri="{FF2B5EF4-FFF2-40B4-BE49-F238E27FC236}">
                    <a16:creationId xmlns:a16="http://schemas.microsoft.com/office/drawing/2014/main" id="{665F7074-63CB-456B-E788-03C10068B2B0}"/>
                  </a:ext>
                </a:extLst>
              </p:cNvPr>
              <p:cNvSpPr txBox="1"/>
              <p:nvPr/>
            </p:nvSpPr>
            <p:spPr>
              <a:xfrm>
                <a:off x="9673787" y="4448894"/>
                <a:ext cx="2046458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90°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48" name="CasellaDiTesto 1047">
                <a:extLst>
                  <a:ext uri="{FF2B5EF4-FFF2-40B4-BE49-F238E27FC236}">
                    <a16:creationId xmlns:a16="http://schemas.microsoft.com/office/drawing/2014/main" id="{665F7074-63CB-456B-E788-03C10068B2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3787" y="4448894"/>
                <a:ext cx="2046458" cy="472565"/>
              </a:xfrm>
              <a:prstGeom prst="rect">
                <a:avLst/>
              </a:prstGeom>
              <a:blipFill>
                <a:blip r:embed="rId14"/>
                <a:stretch>
                  <a:fillRect l="-2454" t="-21053" r="-3681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9" name="CasellaDiTesto 1048">
                <a:extLst>
                  <a:ext uri="{FF2B5EF4-FFF2-40B4-BE49-F238E27FC236}">
                    <a16:creationId xmlns:a16="http://schemas.microsoft.com/office/drawing/2014/main" id="{79A8B10F-DC25-219E-24E8-D143E1DE6C71}"/>
                  </a:ext>
                </a:extLst>
              </p:cNvPr>
              <p:cNvSpPr txBox="1"/>
              <p:nvPr/>
            </p:nvSpPr>
            <p:spPr>
              <a:xfrm>
                <a:off x="9673787" y="5044782"/>
                <a:ext cx="2083968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90°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49" name="CasellaDiTesto 1048">
                <a:extLst>
                  <a:ext uri="{FF2B5EF4-FFF2-40B4-BE49-F238E27FC236}">
                    <a16:creationId xmlns:a16="http://schemas.microsoft.com/office/drawing/2014/main" id="{79A8B10F-DC25-219E-24E8-D143E1DE6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3787" y="5044782"/>
                <a:ext cx="2083968" cy="472565"/>
              </a:xfrm>
              <a:prstGeom prst="rect">
                <a:avLst/>
              </a:prstGeom>
              <a:blipFill>
                <a:blip r:embed="rId15"/>
                <a:stretch>
                  <a:fillRect l="-1212" t="-21053" r="-4242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0" name="Parentesi graffa aperta 1049">
            <a:extLst>
              <a:ext uri="{FF2B5EF4-FFF2-40B4-BE49-F238E27FC236}">
                <a16:creationId xmlns:a16="http://schemas.microsoft.com/office/drawing/2014/main" id="{01EFA786-E79A-9EE8-FE67-66260A3E21C1}"/>
              </a:ext>
            </a:extLst>
          </p:cNvPr>
          <p:cNvSpPr/>
          <p:nvPr/>
        </p:nvSpPr>
        <p:spPr>
          <a:xfrm>
            <a:off x="9406691" y="2307911"/>
            <a:ext cx="267096" cy="1101671"/>
          </a:xfrm>
          <a:prstGeom prst="leftBrace">
            <a:avLst>
              <a:gd name="adj1" fmla="val 4374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1" name="Parentesi graffa aperta 1050">
            <a:extLst>
              <a:ext uri="{FF2B5EF4-FFF2-40B4-BE49-F238E27FC236}">
                <a16:creationId xmlns:a16="http://schemas.microsoft.com/office/drawing/2014/main" id="{B1F1E47F-C60E-8738-6266-8960B5F973E6}"/>
              </a:ext>
            </a:extLst>
          </p:cNvPr>
          <p:cNvSpPr/>
          <p:nvPr/>
        </p:nvSpPr>
        <p:spPr>
          <a:xfrm>
            <a:off x="9404616" y="4449455"/>
            <a:ext cx="267096" cy="1101671"/>
          </a:xfrm>
          <a:prstGeom prst="leftBrace">
            <a:avLst>
              <a:gd name="adj1" fmla="val 4374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2" name="Parentesi graffa aperta 1051">
            <a:extLst>
              <a:ext uri="{FF2B5EF4-FFF2-40B4-BE49-F238E27FC236}">
                <a16:creationId xmlns:a16="http://schemas.microsoft.com/office/drawing/2014/main" id="{4EE7F10B-AB27-5737-2EA9-B3C23312CAC1}"/>
              </a:ext>
            </a:extLst>
          </p:cNvPr>
          <p:cNvSpPr/>
          <p:nvPr/>
        </p:nvSpPr>
        <p:spPr>
          <a:xfrm>
            <a:off x="5129544" y="4435053"/>
            <a:ext cx="267096" cy="1231179"/>
          </a:xfrm>
          <a:prstGeom prst="leftBrace">
            <a:avLst>
              <a:gd name="adj1" fmla="val 4374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3" name="Parentesi graffa aperta 1052">
            <a:extLst>
              <a:ext uri="{FF2B5EF4-FFF2-40B4-BE49-F238E27FC236}">
                <a16:creationId xmlns:a16="http://schemas.microsoft.com/office/drawing/2014/main" id="{48711299-F159-7693-C034-A11D8BB8FA03}"/>
              </a:ext>
            </a:extLst>
          </p:cNvPr>
          <p:cNvSpPr/>
          <p:nvPr/>
        </p:nvSpPr>
        <p:spPr>
          <a:xfrm>
            <a:off x="288428" y="4833847"/>
            <a:ext cx="267096" cy="772499"/>
          </a:xfrm>
          <a:prstGeom prst="leftBrace">
            <a:avLst>
              <a:gd name="adj1" fmla="val 4374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4" name="CasellaDiTesto 1053">
            <a:extLst>
              <a:ext uri="{FF2B5EF4-FFF2-40B4-BE49-F238E27FC236}">
                <a16:creationId xmlns:a16="http://schemas.microsoft.com/office/drawing/2014/main" id="{DAFE5E33-F35E-5604-42CD-E473CFD26345}"/>
              </a:ext>
            </a:extLst>
          </p:cNvPr>
          <p:cNvSpPr txBox="1"/>
          <p:nvPr/>
        </p:nvSpPr>
        <p:spPr>
          <a:xfrm>
            <a:off x="9404381" y="1673672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Spurious modulation:</a:t>
            </a:r>
          </a:p>
        </p:txBody>
      </p:sp>
      <p:sp>
        <p:nvSpPr>
          <p:cNvPr id="1055" name="CasellaDiTesto 1054">
            <a:extLst>
              <a:ext uri="{FF2B5EF4-FFF2-40B4-BE49-F238E27FC236}">
                <a16:creationId xmlns:a16="http://schemas.microsoft.com/office/drawing/2014/main" id="{3F2E552C-F4C2-FE02-23E3-4443C7F5BDE1}"/>
              </a:ext>
            </a:extLst>
          </p:cNvPr>
          <p:cNvSpPr txBox="1"/>
          <p:nvPr/>
        </p:nvSpPr>
        <p:spPr>
          <a:xfrm>
            <a:off x="9404381" y="3935018"/>
            <a:ext cx="2123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modulation:</a:t>
            </a:r>
          </a:p>
        </p:txBody>
      </p:sp>
      <p:sp>
        <p:nvSpPr>
          <p:cNvPr id="1056" name="CasellaDiTesto 1055">
            <a:extLst>
              <a:ext uri="{FF2B5EF4-FFF2-40B4-BE49-F238E27FC236}">
                <a16:creationId xmlns:a16="http://schemas.microsoft.com/office/drawing/2014/main" id="{89A3BC33-711D-FD00-2880-889A61A60BFB}"/>
              </a:ext>
            </a:extLst>
          </p:cNvPr>
          <p:cNvSpPr txBox="1"/>
          <p:nvPr/>
        </p:nvSpPr>
        <p:spPr>
          <a:xfrm>
            <a:off x="189094" y="1232460"/>
            <a:ext cx="4196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measure the spurious modulation?</a:t>
            </a:r>
          </a:p>
        </p:txBody>
      </p:sp>
      <p:sp>
        <p:nvSpPr>
          <p:cNvPr id="1057" name="Rettangolo con angoli arrotondati 1056">
            <a:extLst>
              <a:ext uri="{FF2B5EF4-FFF2-40B4-BE49-F238E27FC236}">
                <a16:creationId xmlns:a16="http://schemas.microsoft.com/office/drawing/2014/main" id="{4E12056F-F2CA-CA1A-DC65-75452042A4CF}"/>
              </a:ext>
            </a:extLst>
          </p:cNvPr>
          <p:cNvSpPr/>
          <p:nvPr/>
        </p:nvSpPr>
        <p:spPr>
          <a:xfrm>
            <a:off x="141595" y="1928957"/>
            <a:ext cx="3570008" cy="3871353"/>
          </a:xfrm>
          <a:prstGeom prst="roundRect">
            <a:avLst>
              <a:gd name="adj" fmla="val 4426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8" name="Rettangolo con angoli arrotondati 1057">
            <a:extLst>
              <a:ext uri="{FF2B5EF4-FFF2-40B4-BE49-F238E27FC236}">
                <a16:creationId xmlns:a16="http://schemas.microsoft.com/office/drawing/2014/main" id="{038A1BED-2E9E-CECE-B4EA-CB1F05CA60E4}"/>
              </a:ext>
            </a:extLst>
          </p:cNvPr>
          <p:cNvSpPr/>
          <p:nvPr/>
        </p:nvSpPr>
        <p:spPr>
          <a:xfrm>
            <a:off x="5068890" y="1928956"/>
            <a:ext cx="3722160" cy="3871353"/>
          </a:xfrm>
          <a:prstGeom prst="roundRect">
            <a:avLst>
              <a:gd name="adj" fmla="val 4426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9" name="Rettangolo con angoli arrotondati 1058">
            <a:extLst>
              <a:ext uri="{FF2B5EF4-FFF2-40B4-BE49-F238E27FC236}">
                <a16:creationId xmlns:a16="http://schemas.microsoft.com/office/drawing/2014/main" id="{49ED5C16-A5D3-A9EF-7DAE-617815C4225F}"/>
              </a:ext>
            </a:extLst>
          </p:cNvPr>
          <p:cNvSpPr/>
          <p:nvPr/>
        </p:nvSpPr>
        <p:spPr>
          <a:xfrm>
            <a:off x="9315219" y="1667614"/>
            <a:ext cx="2527358" cy="1987552"/>
          </a:xfrm>
          <a:prstGeom prst="roundRect">
            <a:avLst>
              <a:gd name="adj" fmla="val 9803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0" name="Rettangolo con angoli arrotondati 1059">
            <a:extLst>
              <a:ext uri="{FF2B5EF4-FFF2-40B4-BE49-F238E27FC236}">
                <a16:creationId xmlns:a16="http://schemas.microsoft.com/office/drawing/2014/main" id="{54BAD1B2-4B08-267F-0DC2-2FE73426FF71}"/>
              </a:ext>
            </a:extLst>
          </p:cNvPr>
          <p:cNvSpPr/>
          <p:nvPr/>
        </p:nvSpPr>
        <p:spPr>
          <a:xfrm>
            <a:off x="9315219" y="3899628"/>
            <a:ext cx="2527358" cy="1987552"/>
          </a:xfrm>
          <a:prstGeom prst="roundRect">
            <a:avLst>
              <a:gd name="adj" fmla="val 9803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1" name="CasellaDiTesto 1060">
            <a:extLst>
              <a:ext uri="{FF2B5EF4-FFF2-40B4-BE49-F238E27FC236}">
                <a16:creationId xmlns:a16="http://schemas.microsoft.com/office/drawing/2014/main" id="{589B67B1-4895-F646-E835-C4A426611309}"/>
              </a:ext>
            </a:extLst>
          </p:cNvPr>
          <p:cNvSpPr txBox="1"/>
          <p:nvPr/>
        </p:nvSpPr>
        <p:spPr>
          <a:xfrm>
            <a:off x="1722165" y="230350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</a:p>
        </p:txBody>
      </p:sp>
      <p:sp>
        <p:nvSpPr>
          <p:cNvPr id="1062" name="CasellaDiTesto 1061">
            <a:extLst>
              <a:ext uri="{FF2B5EF4-FFF2-40B4-BE49-F238E27FC236}">
                <a16:creationId xmlns:a16="http://schemas.microsoft.com/office/drawing/2014/main" id="{3548FCF9-6F7C-592E-2DE9-BF11F1184FF8}"/>
              </a:ext>
            </a:extLst>
          </p:cNvPr>
          <p:cNvSpPr txBox="1"/>
          <p:nvPr/>
        </p:nvSpPr>
        <p:spPr>
          <a:xfrm>
            <a:off x="2855520" y="2123194"/>
            <a:ext cx="80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</a:p>
        </p:txBody>
      </p:sp>
      <p:sp>
        <p:nvSpPr>
          <p:cNvPr id="1063" name="CasellaDiTesto 1062">
            <a:extLst>
              <a:ext uri="{FF2B5EF4-FFF2-40B4-BE49-F238E27FC236}">
                <a16:creationId xmlns:a16="http://schemas.microsoft.com/office/drawing/2014/main" id="{F7003B1E-5172-F161-E964-30C25CFB3592}"/>
              </a:ext>
            </a:extLst>
          </p:cNvPr>
          <p:cNvSpPr txBox="1"/>
          <p:nvPr/>
        </p:nvSpPr>
        <p:spPr>
          <a:xfrm>
            <a:off x="5690265" y="267284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</a:p>
        </p:txBody>
      </p:sp>
      <p:sp>
        <p:nvSpPr>
          <p:cNvPr id="1064" name="CasellaDiTesto 1063">
            <a:extLst>
              <a:ext uri="{FF2B5EF4-FFF2-40B4-BE49-F238E27FC236}">
                <a16:creationId xmlns:a16="http://schemas.microsoft.com/office/drawing/2014/main" id="{615F1EF8-6185-80E7-BA2A-6C4BDD4E53FC}"/>
              </a:ext>
            </a:extLst>
          </p:cNvPr>
          <p:cNvSpPr txBox="1"/>
          <p:nvPr/>
        </p:nvSpPr>
        <p:spPr>
          <a:xfrm>
            <a:off x="7837895" y="2118988"/>
            <a:ext cx="80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</a:p>
        </p:txBody>
      </p:sp>
      <p:sp>
        <p:nvSpPr>
          <p:cNvPr id="1067" name="CasellaDiTesto 1066">
            <a:extLst>
              <a:ext uri="{FF2B5EF4-FFF2-40B4-BE49-F238E27FC236}">
                <a16:creationId xmlns:a16="http://schemas.microsoft.com/office/drawing/2014/main" id="{51228D6B-6608-7CE7-5FEB-124F051FA13D}"/>
              </a:ext>
            </a:extLst>
          </p:cNvPr>
          <p:cNvSpPr txBox="1"/>
          <p:nvPr/>
        </p:nvSpPr>
        <p:spPr>
          <a:xfrm>
            <a:off x="88607" y="5981521"/>
            <a:ext cx="1457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Rankin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 (2022)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724EE87-C7DF-C2FD-66BE-F6FF865C5D86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42188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" grpId="0"/>
      <p:bldP spid="1037" grpId="0"/>
      <p:bldP spid="1038" grpId="0"/>
      <p:bldP spid="1039" grpId="0"/>
      <p:bldP spid="1044" grpId="0" animBg="1"/>
      <p:bldP spid="1045" grpId="0"/>
      <p:bldP spid="1046" grpId="0"/>
      <p:bldP spid="1047" grpId="0"/>
      <p:bldP spid="1048" grpId="0"/>
      <p:bldP spid="1049" grpId="0"/>
      <p:bldP spid="1050" grpId="0" animBg="1"/>
      <p:bldP spid="1051" grpId="0" animBg="1"/>
      <p:bldP spid="1052" grpId="0" animBg="1"/>
      <p:bldP spid="1053" grpId="0" animBg="1"/>
      <p:bldP spid="1054" grpId="0"/>
      <p:bldP spid="1055" grpId="0"/>
      <p:bldP spid="1057" grpId="0" animBg="1"/>
      <p:bldP spid="1058" grpId="0" animBg="1"/>
      <p:bldP spid="1059" grpId="0" animBg="1"/>
      <p:bldP spid="1060" grpId="0" animBg="1"/>
      <p:bldP spid="1061" grpId="0"/>
      <p:bldP spid="1062" grpId="0"/>
      <p:bldP spid="1063" grpId="0"/>
      <p:bldP spid="10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0870C13-3427-BFB7-18E1-FBB6B119C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FFCD83B7-AAC0-DB13-6164-223CC52BE9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1195" y="1416018"/>
            <a:ext cx="5473399" cy="2296627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3DEB35F-B487-1BF9-D84D-31D3875E3366}"/>
              </a:ext>
            </a:extLst>
          </p:cNvPr>
          <p:cNvSpPr txBox="1"/>
          <p:nvPr/>
        </p:nvSpPr>
        <p:spPr>
          <a:xfrm>
            <a:off x="2617636" y="1054957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GPD 30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FB2A0F5D-A7F3-EA72-1F27-4567004D3080}"/>
              </a:ext>
            </a:extLst>
          </p:cNvPr>
          <p:cNvSpPr txBox="1"/>
          <p:nvPr/>
        </p:nvSpPr>
        <p:spPr>
          <a:xfrm>
            <a:off x="8613845" y="1054957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GPD 35</a:t>
            </a: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FAC7C6C2-D969-F65B-B7A5-3EE924541F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8424" y="1427527"/>
            <a:ext cx="5473399" cy="2323092"/>
          </a:xfrm>
          <a:prstGeom prst="rect">
            <a:avLst/>
          </a:prstGeom>
        </p:spPr>
      </p:pic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7D5BB99F-3A88-C5EB-22BB-C289EDD18F47}"/>
              </a:ext>
            </a:extLst>
          </p:cNvPr>
          <p:cNvSpPr/>
          <p:nvPr/>
        </p:nvSpPr>
        <p:spPr>
          <a:xfrm>
            <a:off x="259446" y="1087070"/>
            <a:ext cx="5676900" cy="3840982"/>
          </a:xfrm>
          <a:prstGeom prst="roundRect">
            <a:avLst>
              <a:gd name="adj" fmla="val 5110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409E26D9-E31E-D99A-4EED-A363ACC239DC}"/>
              </a:ext>
            </a:extLst>
          </p:cNvPr>
          <p:cNvSpPr/>
          <p:nvPr/>
        </p:nvSpPr>
        <p:spPr>
          <a:xfrm>
            <a:off x="6255654" y="1090222"/>
            <a:ext cx="5676900" cy="3837830"/>
          </a:xfrm>
          <a:prstGeom prst="roundRect">
            <a:avLst>
              <a:gd name="adj" fmla="val 5110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CDAB0764-24FC-5BC3-F5CD-558019BD7ACE}"/>
              </a:ext>
            </a:extLst>
          </p:cNvPr>
          <p:cNvSpPr/>
          <p:nvPr/>
        </p:nvSpPr>
        <p:spPr>
          <a:xfrm>
            <a:off x="583746" y="5032494"/>
            <a:ext cx="11093756" cy="1248677"/>
          </a:xfrm>
          <a:prstGeom prst="roundRect">
            <a:avLst>
              <a:gd name="adj" fmla="val 17846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C8DBB7D9-9BE5-3F1D-F493-4A4C9F94D171}"/>
              </a:ext>
            </a:extLst>
          </p:cNvPr>
          <p:cNvSpPr txBox="1"/>
          <p:nvPr/>
        </p:nvSpPr>
        <p:spPr>
          <a:xfrm>
            <a:off x="642121" y="5126105"/>
            <a:ext cx="417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GPD 30 and GPD 35 have different GEMS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9988B5D7-F064-9BD3-9668-16CB8C5CA31D}"/>
              </a:ext>
            </a:extLst>
          </p:cNvPr>
          <p:cNvSpPr txBox="1"/>
          <p:nvPr/>
        </p:nvSpPr>
        <p:spPr>
          <a:xfrm>
            <a:off x="620894" y="5515208"/>
            <a:ext cx="5067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GPD 30 has a higher spurious modulation and more features in the Stokes maps, compared to GPD 35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8A5A6E5B-4278-3770-1DC4-081659165EBB}"/>
              </a:ext>
            </a:extLst>
          </p:cNvPr>
          <p:cNvSpPr txBox="1"/>
          <p:nvPr/>
        </p:nvSpPr>
        <p:spPr>
          <a:xfrm>
            <a:off x="7317537" y="5321151"/>
            <a:ext cx="4359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hint that spurious modulation is correlated to the GEM</a:t>
            </a:r>
          </a:p>
        </p:txBody>
      </p:sp>
      <p:sp>
        <p:nvSpPr>
          <p:cNvPr id="46" name="Parentesi graffa aperta 45">
            <a:extLst>
              <a:ext uri="{FF2B5EF4-FFF2-40B4-BE49-F238E27FC236}">
                <a16:creationId xmlns:a16="http://schemas.microsoft.com/office/drawing/2014/main" id="{51215722-B1C0-DB67-85E7-2A5891CB8061}"/>
              </a:ext>
            </a:extLst>
          </p:cNvPr>
          <p:cNvSpPr/>
          <p:nvPr/>
        </p:nvSpPr>
        <p:spPr>
          <a:xfrm flipH="1">
            <a:off x="5490185" y="5126105"/>
            <a:ext cx="360422" cy="1029676"/>
          </a:xfrm>
          <a:prstGeom prst="leftBrace">
            <a:avLst>
              <a:gd name="adj1" fmla="val 43748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0592F4E8-2E03-B675-D3DC-00F8C7E90E56}"/>
              </a:ext>
            </a:extLst>
          </p:cNvPr>
          <p:cNvCxnSpPr>
            <a:cxnSpLocks/>
          </p:cNvCxnSpPr>
          <p:nvPr/>
        </p:nvCxnSpPr>
        <p:spPr>
          <a:xfrm>
            <a:off x="5792046" y="5645426"/>
            <a:ext cx="1422267" cy="11407"/>
          </a:xfrm>
          <a:prstGeom prst="straightConnector1">
            <a:avLst/>
          </a:prstGeom>
          <a:ln w="25400">
            <a:solidFill>
              <a:srgbClr val="22222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43DE2792-7E00-7CAC-F2E9-2A42FE35A3E8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Spurious modulation: XCF first results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1D30A1B-9788-FD9C-C4D7-8952C91A1B15}"/>
              </a:ext>
            </a:extLst>
          </p:cNvPr>
          <p:cNvSpPr txBox="1"/>
          <p:nvPr/>
        </p:nvSpPr>
        <p:spPr>
          <a:xfrm>
            <a:off x="6378678" y="3684419"/>
            <a:ext cx="5430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effectLst/>
                <a:latin typeface="Andale Mono" panose="020B0509000000000004" pitchFamily="49" charset="0"/>
              </a:rPr>
              <a:t>MEAN SPURIOUS MODULATION: </a:t>
            </a:r>
          </a:p>
          <a:p>
            <a:pPr algn="ctr"/>
            <a:r>
              <a:rPr lang="it-IT" dirty="0">
                <a:effectLst/>
                <a:latin typeface="Andale Mono" panose="020B0509000000000004" pitchFamily="49" charset="0"/>
              </a:rPr>
              <a:t>0.0022 ± 0.0002</a:t>
            </a:r>
          </a:p>
          <a:p>
            <a:pPr algn="ctr"/>
            <a:r>
              <a:rPr lang="it-IT" dirty="0">
                <a:effectLst/>
                <a:latin typeface="Andale Mono" panose="020B0509000000000004" pitchFamily="49" charset="0"/>
              </a:rPr>
              <a:t>MEAN INTRINSEC MODULATION</a:t>
            </a:r>
            <a:r>
              <a:rPr lang="it-IT" dirty="0">
                <a:latin typeface="Andale Mono" panose="020B0509000000000004" pitchFamily="49" charset="0"/>
              </a:rPr>
              <a:t>:</a:t>
            </a:r>
          </a:p>
          <a:p>
            <a:pPr algn="ctr"/>
            <a:r>
              <a:rPr lang="it-IT" dirty="0">
                <a:effectLst/>
                <a:latin typeface="Andale Mono" panose="020B0509000000000004" pitchFamily="49" charset="0"/>
              </a:rPr>
              <a:t>0.0531 ± 0.0002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8283513-7A17-69C8-F6F8-23F21E9BDFEB}"/>
              </a:ext>
            </a:extLst>
          </p:cNvPr>
          <p:cNvSpPr txBox="1"/>
          <p:nvPr/>
        </p:nvSpPr>
        <p:spPr>
          <a:xfrm>
            <a:off x="382468" y="3684419"/>
            <a:ext cx="5430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effectLst/>
                <a:latin typeface="Andale Mono" panose="020B0509000000000004" pitchFamily="49" charset="0"/>
              </a:rPr>
              <a:t>MEAN SPURIOUS MODULATION: </a:t>
            </a:r>
          </a:p>
          <a:p>
            <a:pPr algn="ctr"/>
            <a:r>
              <a:rPr lang="it-IT" dirty="0">
                <a:effectLst/>
                <a:latin typeface="Andale Mono" panose="020B0509000000000004" pitchFamily="49" charset="0"/>
              </a:rPr>
              <a:t>0.0144 ± 0.0002</a:t>
            </a:r>
          </a:p>
          <a:p>
            <a:pPr algn="ctr"/>
            <a:r>
              <a:rPr lang="it-IT" dirty="0">
                <a:effectLst/>
                <a:latin typeface="Andale Mono" panose="020B0509000000000004" pitchFamily="49" charset="0"/>
              </a:rPr>
              <a:t>MEAN INTRINSEC MODULATION: </a:t>
            </a:r>
          </a:p>
          <a:p>
            <a:pPr algn="ctr"/>
            <a:r>
              <a:rPr lang="it-IT" dirty="0">
                <a:effectLst/>
                <a:latin typeface="Andale Mono" panose="020B0509000000000004" pitchFamily="49" charset="0"/>
              </a:rPr>
              <a:t>0.0517 ± 0.0002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88A0A54-D011-B3A6-7DB8-DD098842331F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296300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7" grpId="0" animBg="1"/>
      <p:bldP spid="36" grpId="0" animBg="1"/>
      <p:bldP spid="43" grpId="0"/>
      <p:bldP spid="44" grpId="0"/>
      <p:bldP spid="45" grpId="0"/>
      <p:bldP spid="46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61BADE0-7A14-56C5-00FB-DA926E989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X-ray Calibration Facility</a:t>
            </a: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2" name="Immagine 1041" descr="Immagine che contiene interno, muro, macchina, Impianto elettrico&#10;&#10;Descrizione generata automaticamente">
            <a:extLst>
              <a:ext uri="{FF2B5EF4-FFF2-40B4-BE49-F238E27FC236}">
                <a16:creationId xmlns:a16="http://schemas.microsoft.com/office/drawing/2014/main" id="{A68C1C34-C1BA-E8CA-816F-AEC4F769A05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40000"/>
          </a:blip>
          <a:srcRect l="20815" t="34574" r="14746"/>
          <a:stretch/>
        </p:blipFill>
        <p:spPr>
          <a:xfrm>
            <a:off x="7431560" y="1012808"/>
            <a:ext cx="3873791" cy="5244150"/>
          </a:xfrm>
          <a:prstGeom prst="rect">
            <a:avLst/>
          </a:prstGeom>
        </p:spPr>
      </p:pic>
      <p:pic>
        <p:nvPicPr>
          <p:cNvPr id="1043" name="Immagine 1042" descr="Immagine che contiene cilindro, macchina, tubo, metallo&#10;&#10;Descrizione generata automaticamente">
            <a:extLst>
              <a:ext uri="{FF2B5EF4-FFF2-40B4-BE49-F238E27FC236}">
                <a16:creationId xmlns:a16="http://schemas.microsoft.com/office/drawing/2014/main" id="{A52D8F66-0F11-4D57-D353-C6BDB8B386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01829" y="1087562"/>
            <a:ext cx="2894983" cy="2332649"/>
          </a:xfrm>
          <a:prstGeom prst="rect">
            <a:avLst/>
          </a:prstGeom>
        </p:spPr>
      </p:pic>
      <p:pic>
        <p:nvPicPr>
          <p:cNvPr id="1044" name="Immagine 1043" descr="Immagine che contiene macchina, veicolo spaziale&#10;&#10;Descrizione generata automaticamente">
            <a:extLst>
              <a:ext uri="{FF2B5EF4-FFF2-40B4-BE49-F238E27FC236}">
                <a16:creationId xmlns:a16="http://schemas.microsoft.com/office/drawing/2014/main" id="{7AE2F7B4-546D-F448-E741-FC7FE74DD8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82751" y="3350644"/>
            <a:ext cx="3721691" cy="2940268"/>
          </a:xfrm>
          <a:prstGeom prst="rect">
            <a:avLst/>
          </a:prstGeom>
        </p:spPr>
      </p:pic>
      <p:pic>
        <p:nvPicPr>
          <p:cNvPr id="1045" name="Immagine 1044" descr="Immagine che contiene bianco e nero, illustrazione, arte, design&#10;&#10;Descrizione generata automaticamente">
            <a:extLst>
              <a:ext uri="{FF2B5EF4-FFF2-40B4-BE49-F238E27FC236}">
                <a16:creationId xmlns:a16="http://schemas.microsoft.com/office/drawing/2014/main" id="{2E10057B-8971-FFA7-2436-9769C158CF8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brightnessContrast brigh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14919" y="1751815"/>
            <a:ext cx="725658" cy="1306966"/>
          </a:xfrm>
          <a:prstGeom prst="rect">
            <a:avLst/>
          </a:prstGeom>
        </p:spPr>
      </p:pic>
      <p:pic>
        <p:nvPicPr>
          <p:cNvPr id="1046" name="Immagine 1045" descr="Immagine che contiene macchina, veicolo spaziale, navicella spaziale&#10;&#10;Descrizione generata automaticamente">
            <a:extLst>
              <a:ext uri="{FF2B5EF4-FFF2-40B4-BE49-F238E27FC236}">
                <a16:creationId xmlns:a16="http://schemas.microsoft.com/office/drawing/2014/main" id="{0E053DAD-4265-3953-2911-689EB7365B2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41586" y="3372777"/>
            <a:ext cx="3164411" cy="2955904"/>
          </a:xfrm>
          <a:prstGeom prst="rect">
            <a:avLst/>
          </a:prstGeom>
        </p:spPr>
      </p:pic>
      <p:pic>
        <p:nvPicPr>
          <p:cNvPr id="1047" name="Immagine 1046" descr="Immagine che contiene testo, metallo, argento, giallo&#10;&#10;Descrizione generata automaticamente">
            <a:extLst>
              <a:ext uri="{FF2B5EF4-FFF2-40B4-BE49-F238E27FC236}">
                <a16:creationId xmlns:a16="http://schemas.microsoft.com/office/drawing/2014/main" id="{5B2D623C-A765-007A-B625-CBB6DA2FA5C6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b="5668"/>
          <a:stretch/>
        </p:blipFill>
        <p:spPr>
          <a:xfrm>
            <a:off x="9636998" y="1725390"/>
            <a:ext cx="942338" cy="418750"/>
          </a:xfrm>
          <a:prstGeom prst="rect">
            <a:avLst/>
          </a:prstGeom>
        </p:spPr>
      </p:pic>
      <p:cxnSp>
        <p:nvCxnSpPr>
          <p:cNvPr id="1048" name="Connettore 1 1047">
            <a:extLst>
              <a:ext uri="{FF2B5EF4-FFF2-40B4-BE49-F238E27FC236}">
                <a16:creationId xmlns:a16="http://schemas.microsoft.com/office/drawing/2014/main" id="{BEBB5546-AE45-2DEF-AE05-E7E8D8F59FA5}"/>
              </a:ext>
            </a:extLst>
          </p:cNvPr>
          <p:cNvCxnSpPr>
            <a:cxnSpLocks/>
          </p:cNvCxnSpPr>
          <p:nvPr/>
        </p:nvCxnSpPr>
        <p:spPr>
          <a:xfrm>
            <a:off x="4191404" y="1778556"/>
            <a:ext cx="641447" cy="113955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Connettore 1 1048">
            <a:extLst>
              <a:ext uri="{FF2B5EF4-FFF2-40B4-BE49-F238E27FC236}">
                <a16:creationId xmlns:a16="http://schemas.microsoft.com/office/drawing/2014/main" id="{328E2F01-1C42-7508-28E1-4989426A6D1B}"/>
              </a:ext>
            </a:extLst>
          </p:cNvPr>
          <p:cNvCxnSpPr>
            <a:cxnSpLocks/>
          </p:cNvCxnSpPr>
          <p:nvPr/>
        </p:nvCxnSpPr>
        <p:spPr>
          <a:xfrm flipV="1">
            <a:off x="4808277" y="1735238"/>
            <a:ext cx="1098453" cy="15235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0" name="Connettore 1 1049">
            <a:extLst>
              <a:ext uri="{FF2B5EF4-FFF2-40B4-BE49-F238E27FC236}">
                <a16:creationId xmlns:a16="http://schemas.microsoft.com/office/drawing/2014/main" id="{09F19A1B-EECE-BE1A-C630-DD1332BD67EB}"/>
              </a:ext>
            </a:extLst>
          </p:cNvPr>
          <p:cNvCxnSpPr>
            <a:cxnSpLocks/>
          </p:cNvCxnSpPr>
          <p:nvPr/>
        </p:nvCxnSpPr>
        <p:spPr>
          <a:xfrm flipV="1">
            <a:off x="4805819" y="1887596"/>
            <a:ext cx="0" cy="1083709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1" name="Figura a mano libera 1050">
            <a:extLst>
              <a:ext uri="{FF2B5EF4-FFF2-40B4-BE49-F238E27FC236}">
                <a16:creationId xmlns:a16="http://schemas.microsoft.com/office/drawing/2014/main" id="{11B323A8-B28F-368A-8ACD-D49FA678E49A}"/>
              </a:ext>
            </a:extLst>
          </p:cNvPr>
          <p:cNvSpPr/>
          <p:nvPr/>
        </p:nvSpPr>
        <p:spPr>
          <a:xfrm>
            <a:off x="4167626" y="1539839"/>
            <a:ext cx="1174144" cy="1540136"/>
          </a:xfrm>
          <a:custGeom>
            <a:avLst/>
            <a:gdLst>
              <a:gd name="connsiteX0" fmla="*/ 0 w 3236306"/>
              <a:gd name="connsiteY0" fmla="*/ 646304 h 4267321"/>
              <a:gd name="connsiteX1" fmla="*/ 3236306 w 3236306"/>
              <a:gd name="connsiteY1" fmla="*/ 0 h 4267321"/>
              <a:gd name="connsiteX2" fmla="*/ 9806 w 3236306"/>
              <a:gd name="connsiteY2" fmla="*/ 4267321 h 4267321"/>
              <a:gd name="connsiteX3" fmla="*/ 0 w 3236306"/>
              <a:gd name="connsiteY3" fmla="*/ 646304 h 4267321"/>
              <a:gd name="connsiteX0" fmla="*/ 0 w 3236306"/>
              <a:gd name="connsiteY0" fmla="*/ 646304 h 4267321"/>
              <a:gd name="connsiteX1" fmla="*/ 3236306 w 3236306"/>
              <a:gd name="connsiteY1" fmla="*/ 0 h 4267321"/>
              <a:gd name="connsiteX2" fmla="*/ 281 w 3236306"/>
              <a:gd name="connsiteY2" fmla="*/ 4267321 h 4267321"/>
              <a:gd name="connsiteX3" fmla="*/ 0 w 3236306"/>
              <a:gd name="connsiteY3" fmla="*/ 646304 h 4267321"/>
              <a:gd name="connsiteX0" fmla="*/ 0 w 3236306"/>
              <a:gd name="connsiteY0" fmla="*/ 646304 h 4245096"/>
              <a:gd name="connsiteX1" fmla="*/ 3236306 w 3236306"/>
              <a:gd name="connsiteY1" fmla="*/ 0 h 4245096"/>
              <a:gd name="connsiteX2" fmla="*/ 281 w 3236306"/>
              <a:gd name="connsiteY2" fmla="*/ 4245096 h 4245096"/>
              <a:gd name="connsiteX3" fmla="*/ 0 w 3236306"/>
              <a:gd name="connsiteY3" fmla="*/ 646304 h 424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6306" h="4245096">
                <a:moveTo>
                  <a:pt x="0" y="646304"/>
                </a:moveTo>
                <a:lnTo>
                  <a:pt x="3236306" y="0"/>
                </a:lnTo>
                <a:lnTo>
                  <a:pt x="281" y="4245096"/>
                </a:lnTo>
                <a:cubicBezTo>
                  <a:pt x="2383" y="3032202"/>
                  <a:pt x="14011" y="1841534"/>
                  <a:pt x="0" y="646304"/>
                </a:cubicBezTo>
                <a:close/>
              </a:path>
            </a:pathLst>
          </a:custGeom>
          <a:solidFill>
            <a:schemeClr val="accent5">
              <a:lumMod val="50000"/>
              <a:alpha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2" name="Figura a mano libera 1051">
            <a:extLst>
              <a:ext uri="{FF2B5EF4-FFF2-40B4-BE49-F238E27FC236}">
                <a16:creationId xmlns:a16="http://schemas.microsoft.com/office/drawing/2014/main" id="{4A2F2F66-441A-4FA9-037B-D86CD97384D7}"/>
              </a:ext>
            </a:extLst>
          </p:cNvPr>
          <p:cNvSpPr/>
          <p:nvPr/>
        </p:nvSpPr>
        <p:spPr>
          <a:xfrm>
            <a:off x="4164582" y="1536713"/>
            <a:ext cx="1742388" cy="1549955"/>
          </a:xfrm>
          <a:custGeom>
            <a:avLst/>
            <a:gdLst>
              <a:gd name="connsiteX0" fmla="*/ 3247053 w 4814595"/>
              <a:gd name="connsiteY0" fmla="*/ 0 h 4285861"/>
              <a:gd name="connsiteX1" fmla="*/ 4814595 w 4814595"/>
              <a:gd name="connsiteY1" fmla="*/ 541175 h 4285861"/>
              <a:gd name="connsiteX2" fmla="*/ 1779036 w 4814595"/>
              <a:gd name="connsiteY2" fmla="*/ 3974840 h 4285861"/>
              <a:gd name="connsiteX3" fmla="*/ 0 w 4814595"/>
              <a:gd name="connsiteY3" fmla="*/ 4285861 h 4285861"/>
              <a:gd name="connsiteX4" fmla="*/ 3247053 w 4814595"/>
              <a:gd name="connsiteY4" fmla="*/ 0 h 4285861"/>
              <a:gd name="connsiteX0" fmla="*/ 3235021 w 4802563"/>
              <a:gd name="connsiteY0" fmla="*/ 0 h 4265808"/>
              <a:gd name="connsiteX1" fmla="*/ 4802563 w 4802563"/>
              <a:gd name="connsiteY1" fmla="*/ 541175 h 4265808"/>
              <a:gd name="connsiteX2" fmla="*/ 1767004 w 4802563"/>
              <a:gd name="connsiteY2" fmla="*/ 3974840 h 4265808"/>
              <a:gd name="connsiteX3" fmla="*/ 0 w 4802563"/>
              <a:gd name="connsiteY3" fmla="*/ 4265808 h 4265808"/>
              <a:gd name="connsiteX4" fmla="*/ 3235021 w 4802563"/>
              <a:gd name="connsiteY4" fmla="*/ 0 h 4265808"/>
              <a:gd name="connsiteX0" fmla="*/ 3235021 w 4802563"/>
              <a:gd name="connsiteY0" fmla="*/ 0 h 4265808"/>
              <a:gd name="connsiteX1" fmla="*/ 4802563 w 4802563"/>
              <a:gd name="connsiteY1" fmla="*/ 541175 h 4265808"/>
              <a:gd name="connsiteX2" fmla="*/ 1767004 w 4802563"/>
              <a:gd name="connsiteY2" fmla="*/ 3962809 h 4265808"/>
              <a:gd name="connsiteX3" fmla="*/ 0 w 4802563"/>
              <a:gd name="connsiteY3" fmla="*/ 4265808 h 4265808"/>
              <a:gd name="connsiteX4" fmla="*/ 3235021 w 4802563"/>
              <a:gd name="connsiteY4" fmla="*/ 0 h 4265808"/>
              <a:gd name="connsiteX0" fmla="*/ 3244546 w 4802563"/>
              <a:gd name="connsiteY0" fmla="*/ 0 h 4272158"/>
              <a:gd name="connsiteX1" fmla="*/ 4802563 w 4802563"/>
              <a:gd name="connsiteY1" fmla="*/ 547525 h 4272158"/>
              <a:gd name="connsiteX2" fmla="*/ 1767004 w 4802563"/>
              <a:gd name="connsiteY2" fmla="*/ 3969159 h 4272158"/>
              <a:gd name="connsiteX3" fmla="*/ 0 w 4802563"/>
              <a:gd name="connsiteY3" fmla="*/ 4272158 h 4272158"/>
              <a:gd name="connsiteX4" fmla="*/ 3244546 w 4802563"/>
              <a:gd name="connsiteY4" fmla="*/ 0 h 427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2563" h="4272158">
                <a:moveTo>
                  <a:pt x="3244546" y="0"/>
                </a:moveTo>
                <a:lnTo>
                  <a:pt x="4802563" y="547525"/>
                </a:lnTo>
                <a:lnTo>
                  <a:pt x="1767004" y="3969159"/>
                </a:lnTo>
                <a:lnTo>
                  <a:pt x="0" y="4272158"/>
                </a:lnTo>
                <a:lnTo>
                  <a:pt x="3244546" y="0"/>
                </a:lnTo>
                <a:close/>
              </a:path>
            </a:pathLst>
          </a:custGeom>
          <a:solidFill>
            <a:schemeClr val="accent5">
              <a:lumMod val="75000"/>
              <a:alpha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53" name="Connettore 1 1052">
            <a:extLst>
              <a:ext uri="{FF2B5EF4-FFF2-40B4-BE49-F238E27FC236}">
                <a16:creationId xmlns:a16="http://schemas.microsoft.com/office/drawing/2014/main" id="{34D5A2E7-B830-A9A4-4E9B-2D8386E17CE9}"/>
              </a:ext>
            </a:extLst>
          </p:cNvPr>
          <p:cNvCxnSpPr>
            <a:cxnSpLocks/>
          </p:cNvCxnSpPr>
          <p:nvPr/>
        </p:nvCxnSpPr>
        <p:spPr>
          <a:xfrm flipV="1">
            <a:off x="4525753" y="1635215"/>
            <a:ext cx="1097187" cy="1387465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4" name="Figura a mano libera 1053">
            <a:extLst>
              <a:ext uri="{FF2B5EF4-FFF2-40B4-BE49-F238E27FC236}">
                <a16:creationId xmlns:a16="http://schemas.microsoft.com/office/drawing/2014/main" id="{AEC1D2B6-3760-0FF0-E52D-04F7F22E1B3A}"/>
              </a:ext>
            </a:extLst>
          </p:cNvPr>
          <p:cNvSpPr/>
          <p:nvPr/>
        </p:nvSpPr>
        <p:spPr>
          <a:xfrm>
            <a:off x="3954794" y="1195764"/>
            <a:ext cx="2479310" cy="2488876"/>
          </a:xfrm>
          <a:custGeom>
            <a:avLst/>
            <a:gdLst>
              <a:gd name="connsiteX0" fmla="*/ 8467 w 6849534"/>
              <a:gd name="connsiteY0" fmla="*/ 1524000 h 6891867"/>
              <a:gd name="connsiteX1" fmla="*/ 6849534 w 6849534"/>
              <a:gd name="connsiteY1" fmla="*/ 0 h 6891867"/>
              <a:gd name="connsiteX2" fmla="*/ 6849534 w 6849534"/>
              <a:gd name="connsiteY2" fmla="*/ 6891867 h 6891867"/>
              <a:gd name="connsiteX3" fmla="*/ 0 w 6849534"/>
              <a:gd name="connsiteY3" fmla="*/ 5291667 h 6891867"/>
              <a:gd name="connsiteX4" fmla="*/ 8467 w 6849534"/>
              <a:gd name="connsiteY4" fmla="*/ 5080000 h 6891867"/>
              <a:gd name="connsiteX5" fmla="*/ 592667 w 6849534"/>
              <a:gd name="connsiteY5" fmla="*/ 5223933 h 6891867"/>
              <a:gd name="connsiteX6" fmla="*/ 1591734 w 6849534"/>
              <a:gd name="connsiteY6" fmla="*/ 5054600 h 6891867"/>
              <a:gd name="connsiteX7" fmla="*/ 4605867 w 6849534"/>
              <a:gd name="connsiteY7" fmla="*/ 1210733 h 6891867"/>
              <a:gd name="connsiteX8" fmla="*/ 3843867 w 6849534"/>
              <a:gd name="connsiteY8" fmla="*/ 931333 h 6891867"/>
              <a:gd name="connsiteX9" fmla="*/ 584200 w 6849534"/>
              <a:gd name="connsiteY9" fmla="*/ 1591733 h 6891867"/>
              <a:gd name="connsiteX10" fmla="*/ 592667 w 6849534"/>
              <a:gd name="connsiteY10" fmla="*/ 5249333 h 6891867"/>
              <a:gd name="connsiteX11" fmla="*/ 0 w 6849534"/>
              <a:gd name="connsiteY11" fmla="*/ 5088467 h 6891867"/>
              <a:gd name="connsiteX12" fmla="*/ 8467 w 6849534"/>
              <a:gd name="connsiteY12" fmla="*/ 1524000 h 6891867"/>
              <a:gd name="connsiteX0" fmla="*/ 8467 w 6849534"/>
              <a:gd name="connsiteY0" fmla="*/ 1524000 h 6891867"/>
              <a:gd name="connsiteX1" fmla="*/ 6849534 w 6849534"/>
              <a:gd name="connsiteY1" fmla="*/ 0 h 6891867"/>
              <a:gd name="connsiteX2" fmla="*/ 6849534 w 6849534"/>
              <a:gd name="connsiteY2" fmla="*/ 6891867 h 6891867"/>
              <a:gd name="connsiteX3" fmla="*/ 0 w 6849534"/>
              <a:gd name="connsiteY3" fmla="*/ 5291667 h 6891867"/>
              <a:gd name="connsiteX4" fmla="*/ 8467 w 6849534"/>
              <a:gd name="connsiteY4" fmla="*/ 5080000 h 6891867"/>
              <a:gd name="connsiteX5" fmla="*/ 592667 w 6849534"/>
              <a:gd name="connsiteY5" fmla="*/ 5223933 h 6891867"/>
              <a:gd name="connsiteX6" fmla="*/ 1591734 w 6849534"/>
              <a:gd name="connsiteY6" fmla="*/ 5054600 h 6891867"/>
              <a:gd name="connsiteX7" fmla="*/ 4605867 w 6849534"/>
              <a:gd name="connsiteY7" fmla="*/ 1210733 h 6891867"/>
              <a:gd name="connsiteX8" fmla="*/ 3843867 w 6849534"/>
              <a:gd name="connsiteY8" fmla="*/ 931333 h 6891867"/>
              <a:gd name="connsiteX9" fmla="*/ 584200 w 6849534"/>
              <a:gd name="connsiteY9" fmla="*/ 1591733 h 6891867"/>
              <a:gd name="connsiteX10" fmla="*/ 522817 w 6849534"/>
              <a:gd name="connsiteY10" fmla="*/ 5068358 h 6891867"/>
              <a:gd name="connsiteX11" fmla="*/ 0 w 6849534"/>
              <a:gd name="connsiteY11" fmla="*/ 5088467 h 6891867"/>
              <a:gd name="connsiteX12" fmla="*/ 8467 w 6849534"/>
              <a:gd name="connsiteY12" fmla="*/ 1524000 h 6891867"/>
              <a:gd name="connsiteX0" fmla="*/ 8467 w 6849534"/>
              <a:gd name="connsiteY0" fmla="*/ 1524000 h 6891867"/>
              <a:gd name="connsiteX1" fmla="*/ 6849534 w 6849534"/>
              <a:gd name="connsiteY1" fmla="*/ 0 h 6891867"/>
              <a:gd name="connsiteX2" fmla="*/ 6849534 w 6849534"/>
              <a:gd name="connsiteY2" fmla="*/ 6891867 h 6891867"/>
              <a:gd name="connsiteX3" fmla="*/ 0 w 6849534"/>
              <a:gd name="connsiteY3" fmla="*/ 5291667 h 6891867"/>
              <a:gd name="connsiteX4" fmla="*/ 8467 w 6849534"/>
              <a:gd name="connsiteY4" fmla="*/ 5080000 h 6891867"/>
              <a:gd name="connsiteX5" fmla="*/ 595842 w 6849534"/>
              <a:gd name="connsiteY5" fmla="*/ 5211233 h 6891867"/>
              <a:gd name="connsiteX6" fmla="*/ 1591734 w 6849534"/>
              <a:gd name="connsiteY6" fmla="*/ 5054600 h 6891867"/>
              <a:gd name="connsiteX7" fmla="*/ 4605867 w 6849534"/>
              <a:gd name="connsiteY7" fmla="*/ 1210733 h 6891867"/>
              <a:gd name="connsiteX8" fmla="*/ 3843867 w 6849534"/>
              <a:gd name="connsiteY8" fmla="*/ 931333 h 6891867"/>
              <a:gd name="connsiteX9" fmla="*/ 584200 w 6849534"/>
              <a:gd name="connsiteY9" fmla="*/ 1591733 h 6891867"/>
              <a:gd name="connsiteX10" fmla="*/ 522817 w 6849534"/>
              <a:gd name="connsiteY10" fmla="*/ 5068358 h 6891867"/>
              <a:gd name="connsiteX11" fmla="*/ 0 w 6849534"/>
              <a:gd name="connsiteY11" fmla="*/ 5088467 h 6891867"/>
              <a:gd name="connsiteX12" fmla="*/ 8467 w 6849534"/>
              <a:gd name="connsiteY12" fmla="*/ 1524000 h 6891867"/>
              <a:gd name="connsiteX0" fmla="*/ 8467 w 6849534"/>
              <a:gd name="connsiteY0" fmla="*/ 1524000 h 6891867"/>
              <a:gd name="connsiteX1" fmla="*/ 6849534 w 6849534"/>
              <a:gd name="connsiteY1" fmla="*/ 0 h 6891867"/>
              <a:gd name="connsiteX2" fmla="*/ 6849534 w 6849534"/>
              <a:gd name="connsiteY2" fmla="*/ 6891867 h 6891867"/>
              <a:gd name="connsiteX3" fmla="*/ 0 w 6849534"/>
              <a:gd name="connsiteY3" fmla="*/ 5291667 h 6891867"/>
              <a:gd name="connsiteX4" fmla="*/ 8467 w 6849534"/>
              <a:gd name="connsiteY4" fmla="*/ 5080000 h 6891867"/>
              <a:gd name="connsiteX5" fmla="*/ 595842 w 6849534"/>
              <a:gd name="connsiteY5" fmla="*/ 5211233 h 6891867"/>
              <a:gd name="connsiteX6" fmla="*/ 1591734 w 6849534"/>
              <a:gd name="connsiteY6" fmla="*/ 5054600 h 6891867"/>
              <a:gd name="connsiteX7" fmla="*/ 4605867 w 6849534"/>
              <a:gd name="connsiteY7" fmla="*/ 1210733 h 6891867"/>
              <a:gd name="connsiteX8" fmla="*/ 3843867 w 6849534"/>
              <a:gd name="connsiteY8" fmla="*/ 931333 h 6891867"/>
              <a:gd name="connsiteX9" fmla="*/ 584200 w 6849534"/>
              <a:gd name="connsiteY9" fmla="*/ 1591733 h 6891867"/>
              <a:gd name="connsiteX10" fmla="*/ 532342 w 6849534"/>
              <a:gd name="connsiteY10" fmla="*/ 5042958 h 6891867"/>
              <a:gd name="connsiteX11" fmla="*/ 0 w 6849534"/>
              <a:gd name="connsiteY11" fmla="*/ 5088467 h 6891867"/>
              <a:gd name="connsiteX12" fmla="*/ 8467 w 6849534"/>
              <a:gd name="connsiteY12" fmla="*/ 1524000 h 6891867"/>
              <a:gd name="connsiteX0" fmla="*/ 8467 w 6849534"/>
              <a:gd name="connsiteY0" fmla="*/ 1524000 h 6891867"/>
              <a:gd name="connsiteX1" fmla="*/ 6849534 w 6849534"/>
              <a:gd name="connsiteY1" fmla="*/ 0 h 6891867"/>
              <a:gd name="connsiteX2" fmla="*/ 6849534 w 6849534"/>
              <a:gd name="connsiteY2" fmla="*/ 6891867 h 6891867"/>
              <a:gd name="connsiteX3" fmla="*/ 0 w 6849534"/>
              <a:gd name="connsiteY3" fmla="*/ 5291667 h 6891867"/>
              <a:gd name="connsiteX4" fmla="*/ 8467 w 6849534"/>
              <a:gd name="connsiteY4" fmla="*/ 5080000 h 6891867"/>
              <a:gd name="connsiteX5" fmla="*/ 595842 w 6849534"/>
              <a:gd name="connsiteY5" fmla="*/ 5211233 h 6891867"/>
              <a:gd name="connsiteX6" fmla="*/ 1591734 w 6849534"/>
              <a:gd name="connsiteY6" fmla="*/ 5054600 h 6891867"/>
              <a:gd name="connsiteX7" fmla="*/ 4605867 w 6849534"/>
              <a:gd name="connsiteY7" fmla="*/ 1210733 h 6891867"/>
              <a:gd name="connsiteX8" fmla="*/ 3843867 w 6849534"/>
              <a:gd name="connsiteY8" fmla="*/ 931333 h 6891867"/>
              <a:gd name="connsiteX9" fmla="*/ 584200 w 6849534"/>
              <a:gd name="connsiteY9" fmla="*/ 1591733 h 6891867"/>
              <a:gd name="connsiteX10" fmla="*/ 599017 w 6849534"/>
              <a:gd name="connsiteY10" fmla="*/ 5211233 h 6891867"/>
              <a:gd name="connsiteX11" fmla="*/ 0 w 6849534"/>
              <a:gd name="connsiteY11" fmla="*/ 5088467 h 6891867"/>
              <a:gd name="connsiteX12" fmla="*/ 8467 w 6849534"/>
              <a:gd name="connsiteY12" fmla="*/ 1524000 h 6891867"/>
              <a:gd name="connsiteX0" fmla="*/ 8467 w 6849534"/>
              <a:gd name="connsiteY0" fmla="*/ 1524000 h 6891867"/>
              <a:gd name="connsiteX1" fmla="*/ 6849534 w 6849534"/>
              <a:gd name="connsiteY1" fmla="*/ 0 h 6891867"/>
              <a:gd name="connsiteX2" fmla="*/ 6849534 w 6849534"/>
              <a:gd name="connsiteY2" fmla="*/ 6891867 h 6891867"/>
              <a:gd name="connsiteX3" fmla="*/ 0 w 6849534"/>
              <a:gd name="connsiteY3" fmla="*/ 5291667 h 6891867"/>
              <a:gd name="connsiteX4" fmla="*/ 8467 w 6849534"/>
              <a:gd name="connsiteY4" fmla="*/ 5080000 h 6891867"/>
              <a:gd name="connsiteX5" fmla="*/ 595842 w 6849534"/>
              <a:gd name="connsiteY5" fmla="*/ 5211233 h 6891867"/>
              <a:gd name="connsiteX6" fmla="*/ 1591734 w 6849534"/>
              <a:gd name="connsiteY6" fmla="*/ 5054600 h 6891867"/>
              <a:gd name="connsiteX7" fmla="*/ 4605867 w 6849534"/>
              <a:gd name="connsiteY7" fmla="*/ 1210733 h 6891867"/>
              <a:gd name="connsiteX8" fmla="*/ 3843867 w 6849534"/>
              <a:gd name="connsiteY8" fmla="*/ 931333 h 6891867"/>
              <a:gd name="connsiteX9" fmla="*/ 584200 w 6849534"/>
              <a:gd name="connsiteY9" fmla="*/ 1591733 h 6891867"/>
              <a:gd name="connsiteX10" fmla="*/ 599017 w 6849534"/>
              <a:gd name="connsiteY10" fmla="*/ 5211233 h 6891867"/>
              <a:gd name="connsiteX11" fmla="*/ 60325 w 6849534"/>
              <a:gd name="connsiteY11" fmla="*/ 4974167 h 6891867"/>
              <a:gd name="connsiteX12" fmla="*/ 8467 w 6849534"/>
              <a:gd name="connsiteY12" fmla="*/ 1524000 h 6891867"/>
              <a:gd name="connsiteX0" fmla="*/ 2117 w 6843184"/>
              <a:gd name="connsiteY0" fmla="*/ 1524000 h 6891867"/>
              <a:gd name="connsiteX1" fmla="*/ 6843184 w 6843184"/>
              <a:gd name="connsiteY1" fmla="*/ 0 h 6891867"/>
              <a:gd name="connsiteX2" fmla="*/ 6843184 w 6843184"/>
              <a:gd name="connsiteY2" fmla="*/ 6891867 h 6891867"/>
              <a:gd name="connsiteX3" fmla="*/ 0 w 6843184"/>
              <a:gd name="connsiteY3" fmla="*/ 5285317 h 6891867"/>
              <a:gd name="connsiteX4" fmla="*/ 2117 w 6843184"/>
              <a:gd name="connsiteY4" fmla="*/ 5080000 h 6891867"/>
              <a:gd name="connsiteX5" fmla="*/ 589492 w 6843184"/>
              <a:gd name="connsiteY5" fmla="*/ 5211233 h 6891867"/>
              <a:gd name="connsiteX6" fmla="*/ 1585384 w 6843184"/>
              <a:gd name="connsiteY6" fmla="*/ 5054600 h 6891867"/>
              <a:gd name="connsiteX7" fmla="*/ 4599517 w 6843184"/>
              <a:gd name="connsiteY7" fmla="*/ 1210733 h 6891867"/>
              <a:gd name="connsiteX8" fmla="*/ 3837517 w 6843184"/>
              <a:gd name="connsiteY8" fmla="*/ 931333 h 6891867"/>
              <a:gd name="connsiteX9" fmla="*/ 577850 w 6843184"/>
              <a:gd name="connsiteY9" fmla="*/ 1591733 h 6891867"/>
              <a:gd name="connsiteX10" fmla="*/ 592667 w 6843184"/>
              <a:gd name="connsiteY10" fmla="*/ 5211233 h 6891867"/>
              <a:gd name="connsiteX11" fmla="*/ 53975 w 6843184"/>
              <a:gd name="connsiteY11" fmla="*/ 4974167 h 6891867"/>
              <a:gd name="connsiteX12" fmla="*/ 2117 w 6843184"/>
              <a:gd name="connsiteY12" fmla="*/ 1524000 h 6891867"/>
              <a:gd name="connsiteX0" fmla="*/ 3303 w 6844370"/>
              <a:gd name="connsiteY0" fmla="*/ 1524000 h 6891867"/>
              <a:gd name="connsiteX1" fmla="*/ 6844370 w 6844370"/>
              <a:gd name="connsiteY1" fmla="*/ 0 h 6891867"/>
              <a:gd name="connsiteX2" fmla="*/ 6844370 w 6844370"/>
              <a:gd name="connsiteY2" fmla="*/ 6891867 h 6891867"/>
              <a:gd name="connsiteX3" fmla="*/ 1186 w 6844370"/>
              <a:gd name="connsiteY3" fmla="*/ 5285317 h 6891867"/>
              <a:gd name="connsiteX4" fmla="*/ 128 w 6844370"/>
              <a:gd name="connsiteY4" fmla="*/ 5086350 h 6891867"/>
              <a:gd name="connsiteX5" fmla="*/ 590678 w 6844370"/>
              <a:gd name="connsiteY5" fmla="*/ 5211233 h 6891867"/>
              <a:gd name="connsiteX6" fmla="*/ 1586570 w 6844370"/>
              <a:gd name="connsiteY6" fmla="*/ 5054600 h 6891867"/>
              <a:gd name="connsiteX7" fmla="*/ 4600703 w 6844370"/>
              <a:gd name="connsiteY7" fmla="*/ 1210733 h 6891867"/>
              <a:gd name="connsiteX8" fmla="*/ 3838703 w 6844370"/>
              <a:gd name="connsiteY8" fmla="*/ 931333 h 6891867"/>
              <a:gd name="connsiteX9" fmla="*/ 579036 w 6844370"/>
              <a:gd name="connsiteY9" fmla="*/ 1591733 h 6891867"/>
              <a:gd name="connsiteX10" fmla="*/ 593853 w 6844370"/>
              <a:gd name="connsiteY10" fmla="*/ 5211233 h 6891867"/>
              <a:gd name="connsiteX11" fmla="*/ 55161 w 6844370"/>
              <a:gd name="connsiteY11" fmla="*/ 4974167 h 6891867"/>
              <a:gd name="connsiteX12" fmla="*/ 3303 w 6844370"/>
              <a:gd name="connsiteY12" fmla="*/ 1524000 h 6891867"/>
              <a:gd name="connsiteX0" fmla="*/ 3303 w 6844370"/>
              <a:gd name="connsiteY0" fmla="*/ 1524000 h 6891867"/>
              <a:gd name="connsiteX1" fmla="*/ 6844370 w 6844370"/>
              <a:gd name="connsiteY1" fmla="*/ 0 h 6891867"/>
              <a:gd name="connsiteX2" fmla="*/ 6844370 w 6844370"/>
              <a:gd name="connsiteY2" fmla="*/ 6891867 h 6891867"/>
              <a:gd name="connsiteX3" fmla="*/ 1186 w 6844370"/>
              <a:gd name="connsiteY3" fmla="*/ 5285317 h 6891867"/>
              <a:gd name="connsiteX4" fmla="*/ 128 w 6844370"/>
              <a:gd name="connsiteY4" fmla="*/ 5086350 h 6891867"/>
              <a:gd name="connsiteX5" fmla="*/ 590678 w 6844370"/>
              <a:gd name="connsiteY5" fmla="*/ 5211233 h 6891867"/>
              <a:gd name="connsiteX6" fmla="*/ 1586570 w 6844370"/>
              <a:gd name="connsiteY6" fmla="*/ 5054600 h 6891867"/>
              <a:gd name="connsiteX7" fmla="*/ 4600703 w 6844370"/>
              <a:gd name="connsiteY7" fmla="*/ 1210733 h 6891867"/>
              <a:gd name="connsiteX8" fmla="*/ 3838703 w 6844370"/>
              <a:gd name="connsiteY8" fmla="*/ 931333 h 6891867"/>
              <a:gd name="connsiteX9" fmla="*/ 579036 w 6844370"/>
              <a:gd name="connsiteY9" fmla="*/ 1591733 h 6891867"/>
              <a:gd name="connsiteX10" fmla="*/ 593853 w 6844370"/>
              <a:gd name="connsiteY10" fmla="*/ 5211233 h 6891867"/>
              <a:gd name="connsiteX11" fmla="*/ 4361 w 6844370"/>
              <a:gd name="connsiteY11" fmla="*/ 5082117 h 6891867"/>
              <a:gd name="connsiteX12" fmla="*/ 3303 w 6844370"/>
              <a:gd name="connsiteY12" fmla="*/ 1524000 h 6891867"/>
              <a:gd name="connsiteX0" fmla="*/ 3303 w 6844370"/>
              <a:gd name="connsiteY0" fmla="*/ 1524000 h 6891867"/>
              <a:gd name="connsiteX1" fmla="*/ 6844370 w 6844370"/>
              <a:gd name="connsiteY1" fmla="*/ 0 h 6891867"/>
              <a:gd name="connsiteX2" fmla="*/ 6844370 w 6844370"/>
              <a:gd name="connsiteY2" fmla="*/ 6891867 h 6891867"/>
              <a:gd name="connsiteX3" fmla="*/ 1186 w 6844370"/>
              <a:gd name="connsiteY3" fmla="*/ 5285317 h 6891867"/>
              <a:gd name="connsiteX4" fmla="*/ 128 w 6844370"/>
              <a:gd name="connsiteY4" fmla="*/ 5086350 h 6891867"/>
              <a:gd name="connsiteX5" fmla="*/ 590678 w 6844370"/>
              <a:gd name="connsiteY5" fmla="*/ 5211233 h 6891867"/>
              <a:gd name="connsiteX6" fmla="*/ 1586570 w 6844370"/>
              <a:gd name="connsiteY6" fmla="*/ 5054600 h 6891867"/>
              <a:gd name="connsiteX7" fmla="*/ 4600703 w 6844370"/>
              <a:gd name="connsiteY7" fmla="*/ 1210733 h 6891867"/>
              <a:gd name="connsiteX8" fmla="*/ 3838703 w 6844370"/>
              <a:gd name="connsiteY8" fmla="*/ 931333 h 6891867"/>
              <a:gd name="connsiteX9" fmla="*/ 601261 w 6844370"/>
              <a:gd name="connsiteY9" fmla="*/ 1601258 h 6891867"/>
              <a:gd name="connsiteX10" fmla="*/ 593853 w 6844370"/>
              <a:gd name="connsiteY10" fmla="*/ 5211233 h 6891867"/>
              <a:gd name="connsiteX11" fmla="*/ 4361 w 6844370"/>
              <a:gd name="connsiteY11" fmla="*/ 5082117 h 6891867"/>
              <a:gd name="connsiteX12" fmla="*/ 3303 w 6844370"/>
              <a:gd name="connsiteY12" fmla="*/ 1524000 h 6891867"/>
              <a:gd name="connsiteX0" fmla="*/ 3303 w 6844370"/>
              <a:gd name="connsiteY0" fmla="*/ 1524000 h 6891867"/>
              <a:gd name="connsiteX1" fmla="*/ 6844370 w 6844370"/>
              <a:gd name="connsiteY1" fmla="*/ 0 h 6891867"/>
              <a:gd name="connsiteX2" fmla="*/ 6844370 w 6844370"/>
              <a:gd name="connsiteY2" fmla="*/ 6891867 h 6891867"/>
              <a:gd name="connsiteX3" fmla="*/ 1186 w 6844370"/>
              <a:gd name="connsiteY3" fmla="*/ 5285317 h 6891867"/>
              <a:gd name="connsiteX4" fmla="*/ 128 w 6844370"/>
              <a:gd name="connsiteY4" fmla="*/ 5086350 h 6891867"/>
              <a:gd name="connsiteX5" fmla="*/ 590678 w 6844370"/>
              <a:gd name="connsiteY5" fmla="*/ 5211233 h 6891867"/>
              <a:gd name="connsiteX6" fmla="*/ 1586570 w 6844370"/>
              <a:gd name="connsiteY6" fmla="*/ 5054600 h 6891867"/>
              <a:gd name="connsiteX7" fmla="*/ 4600703 w 6844370"/>
              <a:gd name="connsiteY7" fmla="*/ 1210733 h 6891867"/>
              <a:gd name="connsiteX8" fmla="*/ 3838703 w 6844370"/>
              <a:gd name="connsiteY8" fmla="*/ 931333 h 6891867"/>
              <a:gd name="connsiteX9" fmla="*/ 594911 w 6844370"/>
              <a:gd name="connsiteY9" fmla="*/ 1601258 h 6891867"/>
              <a:gd name="connsiteX10" fmla="*/ 593853 w 6844370"/>
              <a:gd name="connsiteY10" fmla="*/ 5211233 h 6891867"/>
              <a:gd name="connsiteX11" fmla="*/ 4361 w 6844370"/>
              <a:gd name="connsiteY11" fmla="*/ 5082117 h 6891867"/>
              <a:gd name="connsiteX12" fmla="*/ 3303 w 6844370"/>
              <a:gd name="connsiteY12" fmla="*/ 1524000 h 6891867"/>
              <a:gd name="connsiteX0" fmla="*/ 3303 w 6844370"/>
              <a:gd name="connsiteY0" fmla="*/ 1524000 h 6891867"/>
              <a:gd name="connsiteX1" fmla="*/ 6844370 w 6844370"/>
              <a:gd name="connsiteY1" fmla="*/ 0 h 6891867"/>
              <a:gd name="connsiteX2" fmla="*/ 6844370 w 6844370"/>
              <a:gd name="connsiteY2" fmla="*/ 6891867 h 6891867"/>
              <a:gd name="connsiteX3" fmla="*/ 1186 w 6844370"/>
              <a:gd name="connsiteY3" fmla="*/ 5285317 h 6891867"/>
              <a:gd name="connsiteX4" fmla="*/ 128 w 6844370"/>
              <a:gd name="connsiteY4" fmla="*/ 5086350 h 6891867"/>
              <a:gd name="connsiteX5" fmla="*/ 590678 w 6844370"/>
              <a:gd name="connsiteY5" fmla="*/ 5211233 h 6891867"/>
              <a:gd name="connsiteX6" fmla="*/ 1586570 w 6844370"/>
              <a:gd name="connsiteY6" fmla="*/ 5054600 h 6891867"/>
              <a:gd name="connsiteX7" fmla="*/ 4600703 w 6844370"/>
              <a:gd name="connsiteY7" fmla="*/ 1210733 h 6891867"/>
              <a:gd name="connsiteX8" fmla="*/ 3838703 w 6844370"/>
              <a:gd name="connsiteY8" fmla="*/ 931333 h 6891867"/>
              <a:gd name="connsiteX9" fmla="*/ 594911 w 6844370"/>
              <a:gd name="connsiteY9" fmla="*/ 1601258 h 6891867"/>
              <a:gd name="connsiteX10" fmla="*/ 600203 w 6844370"/>
              <a:gd name="connsiteY10" fmla="*/ 5214408 h 6891867"/>
              <a:gd name="connsiteX11" fmla="*/ 4361 w 6844370"/>
              <a:gd name="connsiteY11" fmla="*/ 5082117 h 6891867"/>
              <a:gd name="connsiteX12" fmla="*/ 3303 w 6844370"/>
              <a:gd name="connsiteY12" fmla="*/ 1524000 h 6891867"/>
              <a:gd name="connsiteX0" fmla="*/ 3303 w 6844370"/>
              <a:gd name="connsiteY0" fmla="*/ 1524000 h 6891867"/>
              <a:gd name="connsiteX1" fmla="*/ 6844370 w 6844370"/>
              <a:gd name="connsiteY1" fmla="*/ 0 h 6891867"/>
              <a:gd name="connsiteX2" fmla="*/ 6844370 w 6844370"/>
              <a:gd name="connsiteY2" fmla="*/ 6891867 h 6891867"/>
              <a:gd name="connsiteX3" fmla="*/ 1186 w 6844370"/>
              <a:gd name="connsiteY3" fmla="*/ 5285317 h 6891867"/>
              <a:gd name="connsiteX4" fmla="*/ 128 w 6844370"/>
              <a:gd name="connsiteY4" fmla="*/ 5086350 h 6891867"/>
              <a:gd name="connsiteX5" fmla="*/ 590678 w 6844370"/>
              <a:gd name="connsiteY5" fmla="*/ 5211233 h 6891867"/>
              <a:gd name="connsiteX6" fmla="*/ 1580220 w 6844370"/>
              <a:gd name="connsiteY6" fmla="*/ 5038725 h 6891867"/>
              <a:gd name="connsiteX7" fmla="*/ 4600703 w 6844370"/>
              <a:gd name="connsiteY7" fmla="*/ 1210733 h 6891867"/>
              <a:gd name="connsiteX8" fmla="*/ 3838703 w 6844370"/>
              <a:gd name="connsiteY8" fmla="*/ 931333 h 6891867"/>
              <a:gd name="connsiteX9" fmla="*/ 594911 w 6844370"/>
              <a:gd name="connsiteY9" fmla="*/ 1601258 h 6891867"/>
              <a:gd name="connsiteX10" fmla="*/ 600203 w 6844370"/>
              <a:gd name="connsiteY10" fmla="*/ 5214408 h 6891867"/>
              <a:gd name="connsiteX11" fmla="*/ 4361 w 6844370"/>
              <a:gd name="connsiteY11" fmla="*/ 5082117 h 6891867"/>
              <a:gd name="connsiteX12" fmla="*/ 3303 w 6844370"/>
              <a:gd name="connsiteY12" fmla="*/ 1524000 h 6891867"/>
              <a:gd name="connsiteX0" fmla="*/ 3303 w 6844370"/>
              <a:gd name="connsiteY0" fmla="*/ 1524000 h 6891867"/>
              <a:gd name="connsiteX1" fmla="*/ 6844370 w 6844370"/>
              <a:gd name="connsiteY1" fmla="*/ 0 h 6891867"/>
              <a:gd name="connsiteX2" fmla="*/ 6844370 w 6844370"/>
              <a:gd name="connsiteY2" fmla="*/ 6891867 h 6891867"/>
              <a:gd name="connsiteX3" fmla="*/ 1186 w 6844370"/>
              <a:gd name="connsiteY3" fmla="*/ 5285317 h 6891867"/>
              <a:gd name="connsiteX4" fmla="*/ 128 w 6844370"/>
              <a:gd name="connsiteY4" fmla="*/ 5086350 h 6891867"/>
              <a:gd name="connsiteX5" fmla="*/ 590678 w 6844370"/>
              <a:gd name="connsiteY5" fmla="*/ 5211233 h 6891867"/>
              <a:gd name="connsiteX6" fmla="*/ 1580220 w 6844370"/>
              <a:gd name="connsiteY6" fmla="*/ 5038725 h 6891867"/>
              <a:gd name="connsiteX7" fmla="*/ 4600703 w 6844370"/>
              <a:gd name="connsiteY7" fmla="*/ 1217083 h 6891867"/>
              <a:gd name="connsiteX8" fmla="*/ 3838703 w 6844370"/>
              <a:gd name="connsiteY8" fmla="*/ 931333 h 6891867"/>
              <a:gd name="connsiteX9" fmla="*/ 594911 w 6844370"/>
              <a:gd name="connsiteY9" fmla="*/ 1601258 h 6891867"/>
              <a:gd name="connsiteX10" fmla="*/ 600203 w 6844370"/>
              <a:gd name="connsiteY10" fmla="*/ 5214408 h 6891867"/>
              <a:gd name="connsiteX11" fmla="*/ 4361 w 6844370"/>
              <a:gd name="connsiteY11" fmla="*/ 5082117 h 6891867"/>
              <a:gd name="connsiteX12" fmla="*/ 3303 w 6844370"/>
              <a:gd name="connsiteY12" fmla="*/ 1524000 h 6891867"/>
              <a:gd name="connsiteX0" fmla="*/ 3303 w 6844370"/>
              <a:gd name="connsiteY0" fmla="*/ 1524000 h 6891867"/>
              <a:gd name="connsiteX1" fmla="*/ 6844370 w 6844370"/>
              <a:gd name="connsiteY1" fmla="*/ 0 h 6891867"/>
              <a:gd name="connsiteX2" fmla="*/ 6844370 w 6844370"/>
              <a:gd name="connsiteY2" fmla="*/ 6891867 h 6891867"/>
              <a:gd name="connsiteX3" fmla="*/ 1186 w 6844370"/>
              <a:gd name="connsiteY3" fmla="*/ 5285317 h 6891867"/>
              <a:gd name="connsiteX4" fmla="*/ 128 w 6844370"/>
              <a:gd name="connsiteY4" fmla="*/ 5086350 h 6891867"/>
              <a:gd name="connsiteX5" fmla="*/ 590678 w 6844370"/>
              <a:gd name="connsiteY5" fmla="*/ 5211233 h 6891867"/>
              <a:gd name="connsiteX6" fmla="*/ 1580220 w 6844370"/>
              <a:gd name="connsiteY6" fmla="*/ 5038725 h 6891867"/>
              <a:gd name="connsiteX7" fmla="*/ 4600703 w 6844370"/>
              <a:gd name="connsiteY7" fmla="*/ 1217083 h 6891867"/>
              <a:gd name="connsiteX8" fmla="*/ 3841878 w 6844370"/>
              <a:gd name="connsiteY8" fmla="*/ 944033 h 6891867"/>
              <a:gd name="connsiteX9" fmla="*/ 594911 w 6844370"/>
              <a:gd name="connsiteY9" fmla="*/ 1601258 h 6891867"/>
              <a:gd name="connsiteX10" fmla="*/ 600203 w 6844370"/>
              <a:gd name="connsiteY10" fmla="*/ 5214408 h 6891867"/>
              <a:gd name="connsiteX11" fmla="*/ 4361 w 6844370"/>
              <a:gd name="connsiteY11" fmla="*/ 5082117 h 6891867"/>
              <a:gd name="connsiteX12" fmla="*/ 3303 w 6844370"/>
              <a:gd name="connsiteY12" fmla="*/ 1524000 h 6891867"/>
              <a:gd name="connsiteX0" fmla="*/ 3303 w 6844370"/>
              <a:gd name="connsiteY0" fmla="*/ 1527175 h 6895042"/>
              <a:gd name="connsiteX1" fmla="*/ 6825320 w 6844370"/>
              <a:gd name="connsiteY1" fmla="*/ 0 h 6895042"/>
              <a:gd name="connsiteX2" fmla="*/ 6844370 w 6844370"/>
              <a:gd name="connsiteY2" fmla="*/ 6895042 h 6895042"/>
              <a:gd name="connsiteX3" fmla="*/ 1186 w 6844370"/>
              <a:gd name="connsiteY3" fmla="*/ 5288492 h 6895042"/>
              <a:gd name="connsiteX4" fmla="*/ 128 w 6844370"/>
              <a:gd name="connsiteY4" fmla="*/ 5089525 h 6895042"/>
              <a:gd name="connsiteX5" fmla="*/ 590678 w 6844370"/>
              <a:gd name="connsiteY5" fmla="*/ 5214408 h 6895042"/>
              <a:gd name="connsiteX6" fmla="*/ 1580220 w 6844370"/>
              <a:gd name="connsiteY6" fmla="*/ 5041900 h 6895042"/>
              <a:gd name="connsiteX7" fmla="*/ 4600703 w 6844370"/>
              <a:gd name="connsiteY7" fmla="*/ 1220258 h 6895042"/>
              <a:gd name="connsiteX8" fmla="*/ 3841878 w 6844370"/>
              <a:gd name="connsiteY8" fmla="*/ 947208 h 6895042"/>
              <a:gd name="connsiteX9" fmla="*/ 594911 w 6844370"/>
              <a:gd name="connsiteY9" fmla="*/ 1604433 h 6895042"/>
              <a:gd name="connsiteX10" fmla="*/ 600203 w 6844370"/>
              <a:gd name="connsiteY10" fmla="*/ 5217583 h 6895042"/>
              <a:gd name="connsiteX11" fmla="*/ 4361 w 6844370"/>
              <a:gd name="connsiteY11" fmla="*/ 5085292 h 6895042"/>
              <a:gd name="connsiteX12" fmla="*/ 3303 w 6844370"/>
              <a:gd name="connsiteY12" fmla="*/ 1527175 h 6895042"/>
              <a:gd name="connsiteX0" fmla="*/ 3303 w 6844370"/>
              <a:gd name="connsiteY0" fmla="*/ 1501775 h 6869642"/>
              <a:gd name="connsiteX1" fmla="*/ 6834845 w 6844370"/>
              <a:gd name="connsiteY1" fmla="*/ 0 h 6869642"/>
              <a:gd name="connsiteX2" fmla="*/ 6844370 w 6844370"/>
              <a:gd name="connsiteY2" fmla="*/ 6869642 h 6869642"/>
              <a:gd name="connsiteX3" fmla="*/ 1186 w 6844370"/>
              <a:gd name="connsiteY3" fmla="*/ 5263092 h 6869642"/>
              <a:gd name="connsiteX4" fmla="*/ 128 w 6844370"/>
              <a:gd name="connsiteY4" fmla="*/ 5064125 h 6869642"/>
              <a:gd name="connsiteX5" fmla="*/ 590678 w 6844370"/>
              <a:gd name="connsiteY5" fmla="*/ 5189008 h 6869642"/>
              <a:gd name="connsiteX6" fmla="*/ 1580220 w 6844370"/>
              <a:gd name="connsiteY6" fmla="*/ 5016500 h 6869642"/>
              <a:gd name="connsiteX7" fmla="*/ 4600703 w 6844370"/>
              <a:gd name="connsiteY7" fmla="*/ 1194858 h 6869642"/>
              <a:gd name="connsiteX8" fmla="*/ 3841878 w 6844370"/>
              <a:gd name="connsiteY8" fmla="*/ 921808 h 6869642"/>
              <a:gd name="connsiteX9" fmla="*/ 594911 w 6844370"/>
              <a:gd name="connsiteY9" fmla="*/ 1579033 h 6869642"/>
              <a:gd name="connsiteX10" fmla="*/ 600203 w 6844370"/>
              <a:gd name="connsiteY10" fmla="*/ 5192183 h 6869642"/>
              <a:gd name="connsiteX11" fmla="*/ 4361 w 6844370"/>
              <a:gd name="connsiteY11" fmla="*/ 5059892 h 6869642"/>
              <a:gd name="connsiteX12" fmla="*/ 3303 w 6844370"/>
              <a:gd name="connsiteY12" fmla="*/ 1501775 h 6869642"/>
              <a:gd name="connsiteX0" fmla="*/ 3303 w 6844370"/>
              <a:gd name="connsiteY0" fmla="*/ 1520825 h 6888692"/>
              <a:gd name="connsiteX1" fmla="*/ 6834845 w 6844370"/>
              <a:gd name="connsiteY1" fmla="*/ 0 h 6888692"/>
              <a:gd name="connsiteX2" fmla="*/ 6844370 w 6844370"/>
              <a:gd name="connsiteY2" fmla="*/ 6888692 h 6888692"/>
              <a:gd name="connsiteX3" fmla="*/ 1186 w 6844370"/>
              <a:gd name="connsiteY3" fmla="*/ 5282142 h 6888692"/>
              <a:gd name="connsiteX4" fmla="*/ 128 w 6844370"/>
              <a:gd name="connsiteY4" fmla="*/ 5083175 h 6888692"/>
              <a:gd name="connsiteX5" fmla="*/ 590678 w 6844370"/>
              <a:gd name="connsiteY5" fmla="*/ 5208058 h 6888692"/>
              <a:gd name="connsiteX6" fmla="*/ 1580220 w 6844370"/>
              <a:gd name="connsiteY6" fmla="*/ 5035550 h 6888692"/>
              <a:gd name="connsiteX7" fmla="*/ 4600703 w 6844370"/>
              <a:gd name="connsiteY7" fmla="*/ 1213908 h 6888692"/>
              <a:gd name="connsiteX8" fmla="*/ 3841878 w 6844370"/>
              <a:gd name="connsiteY8" fmla="*/ 940858 h 6888692"/>
              <a:gd name="connsiteX9" fmla="*/ 594911 w 6844370"/>
              <a:gd name="connsiteY9" fmla="*/ 1598083 h 6888692"/>
              <a:gd name="connsiteX10" fmla="*/ 600203 w 6844370"/>
              <a:gd name="connsiteY10" fmla="*/ 5211233 h 6888692"/>
              <a:gd name="connsiteX11" fmla="*/ 4361 w 6844370"/>
              <a:gd name="connsiteY11" fmla="*/ 5078942 h 6888692"/>
              <a:gd name="connsiteX12" fmla="*/ 3303 w 6844370"/>
              <a:gd name="connsiteY12" fmla="*/ 1520825 h 6888692"/>
              <a:gd name="connsiteX0" fmla="*/ 3303 w 6838020"/>
              <a:gd name="connsiteY0" fmla="*/ 1520825 h 6863292"/>
              <a:gd name="connsiteX1" fmla="*/ 6834845 w 6838020"/>
              <a:gd name="connsiteY1" fmla="*/ 0 h 6863292"/>
              <a:gd name="connsiteX2" fmla="*/ 6838020 w 6838020"/>
              <a:gd name="connsiteY2" fmla="*/ 6863292 h 6863292"/>
              <a:gd name="connsiteX3" fmla="*/ 1186 w 6838020"/>
              <a:gd name="connsiteY3" fmla="*/ 5282142 h 6863292"/>
              <a:gd name="connsiteX4" fmla="*/ 128 w 6838020"/>
              <a:gd name="connsiteY4" fmla="*/ 5083175 h 6863292"/>
              <a:gd name="connsiteX5" fmla="*/ 590678 w 6838020"/>
              <a:gd name="connsiteY5" fmla="*/ 5208058 h 6863292"/>
              <a:gd name="connsiteX6" fmla="*/ 1580220 w 6838020"/>
              <a:gd name="connsiteY6" fmla="*/ 5035550 h 6863292"/>
              <a:gd name="connsiteX7" fmla="*/ 4600703 w 6838020"/>
              <a:gd name="connsiteY7" fmla="*/ 1213908 h 6863292"/>
              <a:gd name="connsiteX8" fmla="*/ 3841878 w 6838020"/>
              <a:gd name="connsiteY8" fmla="*/ 940858 h 6863292"/>
              <a:gd name="connsiteX9" fmla="*/ 594911 w 6838020"/>
              <a:gd name="connsiteY9" fmla="*/ 1598083 h 6863292"/>
              <a:gd name="connsiteX10" fmla="*/ 600203 w 6838020"/>
              <a:gd name="connsiteY10" fmla="*/ 5211233 h 6863292"/>
              <a:gd name="connsiteX11" fmla="*/ 4361 w 6838020"/>
              <a:gd name="connsiteY11" fmla="*/ 5078942 h 6863292"/>
              <a:gd name="connsiteX12" fmla="*/ 3303 w 6838020"/>
              <a:gd name="connsiteY12" fmla="*/ 1520825 h 6863292"/>
              <a:gd name="connsiteX0" fmla="*/ 3303 w 6834936"/>
              <a:gd name="connsiteY0" fmla="*/ 1520825 h 6860117"/>
              <a:gd name="connsiteX1" fmla="*/ 6834845 w 6834936"/>
              <a:gd name="connsiteY1" fmla="*/ 0 h 6860117"/>
              <a:gd name="connsiteX2" fmla="*/ 6828495 w 6834936"/>
              <a:gd name="connsiteY2" fmla="*/ 6860117 h 6860117"/>
              <a:gd name="connsiteX3" fmla="*/ 1186 w 6834936"/>
              <a:gd name="connsiteY3" fmla="*/ 5282142 h 6860117"/>
              <a:gd name="connsiteX4" fmla="*/ 128 w 6834936"/>
              <a:gd name="connsiteY4" fmla="*/ 5083175 h 6860117"/>
              <a:gd name="connsiteX5" fmla="*/ 590678 w 6834936"/>
              <a:gd name="connsiteY5" fmla="*/ 5208058 h 6860117"/>
              <a:gd name="connsiteX6" fmla="*/ 1580220 w 6834936"/>
              <a:gd name="connsiteY6" fmla="*/ 5035550 h 6860117"/>
              <a:gd name="connsiteX7" fmla="*/ 4600703 w 6834936"/>
              <a:gd name="connsiteY7" fmla="*/ 1213908 h 6860117"/>
              <a:gd name="connsiteX8" fmla="*/ 3841878 w 6834936"/>
              <a:gd name="connsiteY8" fmla="*/ 940858 h 6860117"/>
              <a:gd name="connsiteX9" fmla="*/ 594911 w 6834936"/>
              <a:gd name="connsiteY9" fmla="*/ 1598083 h 6860117"/>
              <a:gd name="connsiteX10" fmla="*/ 600203 w 6834936"/>
              <a:gd name="connsiteY10" fmla="*/ 5211233 h 6860117"/>
              <a:gd name="connsiteX11" fmla="*/ 4361 w 6834936"/>
              <a:gd name="connsiteY11" fmla="*/ 5078942 h 6860117"/>
              <a:gd name="connsiteX12" fmla="*/ 3303 w 6834936"/>
              <a:gd name="connsiteY12" fmla="*/ 1520825 h 6860117"/>
              <a:gd name="connsiteX0" fmla="*/ 3303 w 6834936"/>
              <a:gd name="connsiteY0" fmla="*/ 1520825 h 6860117"/>
              <a:gd name="connsiteX1" fmla="*/ 6834845 w 6834936"/>
              <a:gd name="connsiteY1" fmla="*/ 0 h 6860117"/>
              <a:gd name="connsiteX2" fmla="*/ 6828495 w 6834936"/>
              <a:gd name="connsiteY2" fmla="*/ 6860117 h 6860117"/>
              <a:gd name="connsiteX3" fmla="*/ 1186 w 6834936"/>
              <a:gd name="connsiteY3" fmla="*/ 5282142 h 6860117"/>
              <a:gd name="connsiteX4" fmla="*/ 128 w 6834936"/>
              <a:gd name="connsiteY4" fmla="*/ 5083175 h 6860117"/>
              <a:gd name="connsiteX5" fmla="*/ 590678 w 6834936"/>
              <a:gd name="connsiteY5" fmla="*/ 5208058 h 6860117"/>
              <a:gd name="connsiteX6" fmla="*/ 1580220 w 6834936"/>
              <a:gd name="connsiteY6" fmla="*/ 5035550 h 6860117"/>
              <a:gd name="connsiteX7" fmla="*/ 4600703 w 6834936"/>
              <a:gd name="connsiteY7" fmla="*/ 1213908 h 6860117"/>
              <a:gd name="connsiteX8" fmla="*/ 3841878 w 6834936"/>
              <a:gd name="connsiteY8" fmla="*/ 940858 h 6860117"/>
              <a:gd name="connsiteX9" fmla="*/ 594911 w 6834936"/>
              <a:gd name="connsiteY9" fmla="*/ 1598083 h 6860117"/>
              <a:gd name="connsiteX10" fmla="*/ 600203 w 6834936"/>
              <a:gd name="connsiteY10" fmla="*/ 5211233 h 6860117"/>
              <a:gd name="connsiteX11" fmla="*/ 11918 w 6834936"/>
              <a:gd name="connsiteY11" fmla="*/ 5014707 h 6860117"/>
              <a:gd name="connsiteX12" fmla="*/ 3303 w 6834936"/>
              <a:gd name="connsiteY12" fmla="*/ 1520825 h 6860117"/>
              <a:gd name="connsiteX0" fmla="*/ 2117 w 6833750"/>
              <a:gd name="connsiteY0" fmla="*/ 1520825 h 6860117"/>
              <a:gd name="connsiteX1" fmla="*/ 6833659 w 6833750"/>
              <a:gd name="connsiteY1" fmla="*/ 0 h 6860117"/>
              <a:gd name="connsiteX2" fmla="*/ 6827309 w 6833750"/>
              <a:gd name="connsiteY2" fmla="*/ 6860117 h 6860117"/>
              <a:gd name="connsiteX3" fmla="*/ 0 w 6833750"/>
              <a:gd name="connsiteY3" fmla="*/ 5282142 h 6860117"/>
              <a:gd name="connsiteX4" fmla="*/ 2721 w 6833750"/>
              <a:gd name="connsiteY4" fmla="*/ 5049168 h 6860117"/>
              <a:gd name="connsiteX5" fmla="*/ 589492 w 6833750"/>
              <a:gd name="connsiteY5" fmla="*/ 5208058 h 6860117"/>
              <a:gd name="connsiteX6" fmla="*/ 1579034 w 6833750"/>
              <a:gd name="connsiteY6" fmla="*/ 5035550 h 6860117"/>
              <a:gd name="connsiteX7" fmla="*/ 4599517 w 6833750"/>
              <a:gd name="connsiteY7" fmla="*/ 1213908 h 6860117"/>
              <a:gd name="connsiteX8" fmla="*/ 3840692 w 6833750"/>
              <a:gd name="connsiteY8" fmla="*/ 940858 h 6860117"/>
              <a:gd name="connsiteX9" fmla="*/ 593725 w 6833750"/>
              <a:gd name="connsiteY9" fmla="*/ 1598083 h 6860117"/>
              <a:gd name="connsiteX10" fmla="*/ 599017 w 6833750"/>
              <a:gd name="connsiteY10" fmla="*/ 5211233 h 6860117"/>
              <a:gd name="connsiteX11" fmla="*/ 10732 w 6833750"/>
              <a:gd name="connsiteY11" fmla="*/ 5014707 h 6860117"/>
              <a:gd name="connsiteX12" fmla="*/ 2117 w 6833750"/>
              <a:gd name="connsiteY12" fmla="*/ 1520825 h 6860117"/>
              <a:gd name="connsiteX0" fmla="*/ 2117 w 6833750"/>
              <a:gd name="connsiteY0" fmla="*/ 1520825 h 6860117"/>
              <a:gd name="connsiteX1" fmla="*/ 6833659 w 6833750"/>
              <a:gd name="connsiteY1" fmla="*/ 0 h 6860117"/>
              <a:gd name="connsiteX2" fmla="*/ 6827309 w 6833750"/>
              <a:gd name="connsiteY2" fmla="*/ 6860117 h 6860117"/>
              <a:gd name="connsiteX3" fmla="*/ 0 w 6833750"/>
              <a:gd name="connsiteY3" fmla="*/ 5282142 h 6860117"/>
              <a:gd name="connsiteX4" fmla="*/ 2721 w 6833750"/>
              <a:gd name="connsiteY4" fmla="*/ 5049168 h 6860117"/>
              <a:gd name="connsiteX5" fmla="*/ 589492 w 6833750"/>
              <a:gd name="connsiteY5" fmla="*/ 5208058 h 6860117"/>
              <a:gd name="connsiteX6" fmla="*/ 1579034 w 6833750"/>
              <a:gd name="connsiteY6" fmla="*/ 5035550 h 6860117"/>
              <a:gd name="connsiteX7" fmla="*/ 4599517 w 6833750"/>
              <a:gd name="connsiteY7" fmla="*/ 1213908 h 6860117"/>
              <a:gd name="connsiteX8" fmla="*/ 3840692 w 6833750"/>
              <a:gd name="connsiteY8" fmla="*/ 940858 h 6860117"/>
              <a:gd name="connsiteX9" fmla="*/ 593725 w 6833750"/>
              <a:gd name="connsiteY9" fmla="*/ 1598083 h 6860117"/>
              <a:gd name="connsiteX10" fmla="*/ 599017 w 6833750"/>
              <a:gd name="connsiteY10" fmla="*/ 5211233 h 6860117"/>
              <a:gd name="connsiteX11" fmla="*/ 6953 w 6833750"/>
              <a:gd name="connsiteY11" fmla="*/ 5048714 h 6860117"/>
              <a:gd name="connsiteX12" fmla="*/ 2117 w 6833750"/>
              <a:gd name="connsiteY12" fmla="*/ 1520825 h 6860117"/>
              <a:gd name="connsiteX0" fmla="*/ 2117 w 6833750"/>
              <a:gd name="connsiteY0" fmla="*/ 1520825 h 6860117"/>
              <a:gd name="connsiteX1" fmla="*/ 6833659 w 6833750"/>
              <a:gd name="connsiteY1" fmla="*/ 0 h 6860117"/>
              <a:gd name="connsiteX2" fmla="*/ 6827309 w 6833750"/>
              <a:gd name="connsiteY2" fmla="*/ 6860117 h 6860117"/>
              <a:gd name="connsiteX3" fmla="*/ 0 w 6833750"/>
              <a:gd name="connsiteY3" fmla="*/ 5282142 h 6860117"/>
              <a:gd name="connsiteX4" fmla="*/ 2721 w 6833750"/>
              <a:gd name="connsiteY4" fmla="*/ 5049168 h 6860117"/>
              <a:gd name="connsiteX5" fmla="*/ 589492 w 6833750"/>
              <a:gd name="connsiteY5" fmla="*/ 5208058 h 6860117"/>
              <a:gd name="connsiteX6" fmla="*/ 1579034 w 6833750"/>
              <a:gd name="connsiteY6" fmla="*/ 5035550 h 6860117"/>
              <a:gd name="connsiteX7" fmla="*/ 4599517 w 6833750"/>
              <a:gd name="connsiteY7" fmla="*/ 1213908 h 6860117"/>
              <a:gd name="connsiteX8" fmla="*/ 3840692 w 6833750"/>
              <a:gd name="connsiteY8" fmla="*/ 940858 h 6860117"/>
              <a:gd name="connsiteX9" fmla="*/ 593725 w 6833750"/>
              <a:gd name="connsiteY9" fmla="*/ 1598083 h 6860117"/>
              <a:gd name="connsiteX10" fmla="*/ 599017 w 6833750"/>
              <a:gd name="connsiteY10" fmla="*/ 5211233 h 6860117"/>
              <a:gd name="connsiteX11" fmla="*/ 29624 w 6833750"/>
              <a:gd name="connsiteY11" fmla="*/ 5169626 h 6860117"/>
              <a:gd name="connsiteX12" fmla="*/ 2117 w 6833750"/>
              <a:gd name="connsiteY12" fmla="*/ 1520825 h 6860117"/>
              <a:gd name="connsiteX0" fmla="*/ 2117 w 6833750"/>
              <a:gd name="connsiteY0" fmla="*/ 1520825 h 6860117"/>
              <a:gd name="connsiteX1" fmla="*/ 6833659 w 6833750"/>
              <a:gd name="connsiteY1" fmla="*/ 0 h 6860117"/>
              <a:gd name="connsiteX2" fmla="*/ 6827309 w 6833750"/>
              <a:gd name="connsiteY2" fmla="*/ 6860117 h 6860117"/>
              <a:gd name="connsiteX3" fmla="*/ 0 w 6833750"/>
              <a:gd name="connsiteY3" fmla="*/ 5282142 h 6860117"/>
              <a:gd name="connsiteX4" fmla="*/ 2721 w 6833750"/>
              <a:gd name="connsiteY4" fmla="*/ 5049168 h 6860117"/>
              <a:gd name="connsiteX5" fmla="*/ 589492 w 6833750"/>
              <a:gd name="connsiteY5" fmla="*/ 5208058 h 6860117"/>
              <a:gd name="connsiteX6" fmla="*/ 1579034 w 6833750"/>
              <a:gd name="connsiteY6" fmla="*/ 5035550 h 6860117"/>
              <a:gd name="connsiteX7" fmla="*/ 4599517 w 6833750"/>
              <a:gd name="connsiteY7" fmla="*/ 1213908 h 6860117"/>
              <a:gd name="connsiteX8" fmla="*/ 3840692 w 6833750"/>
              <a:gd name="connsiteY8" fmla="*/ 940858 h 6860117"/>
              <a:gd name="connsiteX9" fmla="*/ 593725 w 6833750"/>
              <a:gd name="connsiteY9" fmla="*/ 1598083 h 6860117"/>
              <a:gd name="connsiteX10" fmla="*/ 599017 w 6833750"/>
              <a:gd name="connsiteY10" fmla="*/ 5211233 h 6860117"/>
              <a:gd name="connsiteX11" fmla="*/ 3174 w 6833750"/>
              <a:gd name="connsiteY11" fmla="*/ 5052492 h 6860117"/>
              <a:gd name="connsiteX12" fmla="*/ 2117 w 6833750"/>
              <a:gd name="connsiteY12" fmla="*/ 1520825 h 686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33750" h="6860117">
                <a:moveTo>
                  <a:pt x="2117" y="1520825"/>
                </a:moveTo>
                <a:lnTo>
                  <a:pt x="6833659" y="0"/>
                </a:lnTo>
                <a:cubicBezTo>
                  <a:pt x="6834717" y="2287764"/>
                  <a:pt x="6826251" y="4572353"/>
                  <a:pt x="6827309" y="6860117"/>
                </a:cubicBezTo>
                <a:lnTo>
                  <a:pt x="0" y="5282142"/>
                </a:lnTo>
                <a:cubicBezTo>
                  <a:pt x="706" y="5213703"/>
                  <a:pt x="2015" y="5117607"/>
                  <a:pt x="2721" y="5049168"/>
                </a:cubicBezTo>
                <a:lnTo>
                  <a:pt x="589492" y="5208058"/>
                </a:lnTo>
                <a:lnTo>
                  <a:pt x="1579034" y="5035550"/>
                </a:lnTo>
                <a:lnTo>
                  <a:pt x="4599517" y="1213908"/>
                </a:lnTo>
                <a:lnTo>
                  <a:pt x="3840692" y="940858"/>
                </a:lnTo>
                <a:lnTo>
                  <a:pt x="593725" y="1598083"/>
                </a:lnTo>
                <a:cubicBezTo>
                  <a:pt x="596547" y="2817283"/>
                  <a:pt x="596195" y="3992033"/>
                  <a:pt x="599017" y="5211233"/>
                </a:cubicBezTo>
                <a:lnTo>
                  <a:pt x="3174" y="5052492"/>
                </a:lnTo>
                <a:cubicBezTo>
                  <a:pt x="5996" y="3867159"/>
                  <a:pt x="-705" y="2714625"/>
                  <a:pt x="2117" y="1520825"/>
                </a:cubicBezTo>
                <a:close/>
              </a:path>
            </a:pathLst>
          </a:cu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55" name="Connettore 2 1054">
            <a:extLst>
              <a:ext uri="{FF2B5EF4-FFF2-40B4-BE49-F238E27FC236}">
                <a16:creationId xmlns:a16="http://schemas.microsoft.com/office/drawing/2014/main" id="{646981BF-DD84-63FA-6FF4-5F59D5D58675}"/>
              </a:ext>
            </a:extLst>
          </p:cNvPr>
          <p:cNvCxnSpPr>
            <a:cxnSpLocks/>
          </p:cNvCxnSpPr>
          <p:nvPr/>
        </p:nvCxnSpPr>
        <p:spPr>
          <a:xfrm flipV="1">
            <a:off x="6135410" y="1810635"/>
            <a:ext cx="0" cy="28708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6" name="Connettore 2 1055">
            <a:extLst>
              <a:ext uri="{FF2B5EF4-FFF2-40B4-BE49-F238E27FC236}">
                <a16:creationId xmlns:a16="http://schemas.microsoft.com/office/drawing/2014/main" id="{2D2441C7-B46A-DAA6-86A7-6EBA07FDBB2D}"/>
              </a:ext>
            </a:extLst>
          </p:cNvPr>
          <p:cNvCxnSpPr>
            <a:cxnSpLocks/>
          </p:cNvCxnSpPr>
          <p:nvPr/>
        </p:nvCxnSpPr>
        <p:spPr>
          <a:xfrm rot="10800000" flipV="1">
            <a:off x="6135874" y="2104648"/>
            <a:ext cx="0" cy="28708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7" name="Connettore 2 1056">
            <a:extLst>
              <a:ext uri="{FF2B5EF4-FFF2-40B4-BE49-F238E27FC236}">
                <a16:creationId xmlns:a16="http://schemas.microsoft.com/office/drawing/2014/main" id="{C40A646A-4591-B712-62F4-315E2363596B}"/>
              </a:ext>
            </a:extLst>
          </p:cNvPr>
          <p:cNvCxnSpPr>
            <a:cxnSpLocks/>
          </p:cNvCxnSpPr>
          <p:nvPr/>
        </p:nvCxnSpPr>
        <p:spPr>
          <a:xfrm rot="10800000" flipH="1">
            <a:off x="5212468" y="2889025"/>
            <a:ext cx="252846" cy="48417"/>
          </a:xfrm>
          <a:prstGeom prst="straightConnector1">
            <a:avLst/>
          </a:prstGeom>
          <a:ln w="12700">
            <a:solidFill>
              <a:schemeClr val="tx1">
                <a:alpha val="4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Connettore 1 1057">
            <a:extLst>
              <a:ext uri="{FF2B5EF4-FFF2-40B4-BE49-F238E27FC236}">
                <a16:creationId xmlns:a16="http://schemas.microsoft.com/office/drawing/2014/main" id="{F5DD3187-EECC-9009-8171-9754B18C0620}"/>
              </a:ext>
            </a:extLst>
          </p:cNvPr>
          <p:cNvCxnSpPr>
            <a:cxnSpLocks/>
          </p:cNvCxnSpPr>
          <p:nvPr/>
        </p:nvCxnSpPr>
        <p:spPr>
          <a:xfrm flipV="1">
            <a:off x="5212678" y="2145403"/>
            <a:ext cx="0" cy="142651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Connettore 2 1058">
            <a:extLst>
              <a:ext uri="{FF2B5EF4-FFF2-40B4-BE49-F238E27FC236}">
                <a16:creationId xmlns:a16="http://schemas.microsoft.com/office/drawing/2014/main" id="{91E4B7E0-0138-2BB5-957F-048E29AFD11C}"/>
              </a:ext>
            </a:extLst>
          </p:cNvPr>
          <p:cNvCxnSpPr>
            <a:cxnSpLocks/>
          </p:cNvCxnSpPr>
          <p:nvPr/>
        </p:nvCxnSpPr>
        <p:spPr>
          <a:xfrm flipH="1">
            <a:off x="4959921" y="2937741"/>
            <a:ext cx="252846" cy="4841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0" name="Connettore 1 1059">
            <a:extLst>
              <a:ext uri="{FF2B5EF4-FFF2-40B4-BE49-F238E27FC236}">
                <a16:creationId xmlns:a16="http://schemas.microsoft.com/office/drawing/2014/main" id="{74143074-5239-7321-AD98-BA9253C06495}"/>
              </a:ext>
            </a:extLst>
          </p:cNvPr>
          <p:cNvCxnSpPr>
            <a:cxnSpLocks noChangeAspect="1"/>
          </p:cNvCxnSpPr>
          <p:nvPr/>
        </p:nvCxnSpPr>
        <p:spPr>
          <a:xfrm rot="5400000" flipV="1">
            <a:off x="5091769" y="2001336"/>
            <a:ext cx="351168" cy="444072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1" name="Arco 1060">
            <a:extLst>
              <a:ext uri="{FF2B5EF4-FFF2-40B4-BE49-F238E27FC236}">
                <a16:creationId xmlns:a16="http://schemas.microsoft.com/office/drawing/2014/main" id="{5D9AEFCD-514F-B42E-E5FA-C1C2BD1CB9CF}"/>
              </a:ext>
            </a:extLst>
          </p:cNvPr>
          <p:cNvSpPr/>
          <p:nvPr/>
        </p:nvSpPr>
        <p:spPr>
          <a:xfrm rot="1089846">
            <a:off x="5187278" y="2047446"/>
            <a:ext cx="163397" cy="163397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62" name="Connettore 2 1061">
            <a:extLst>
              <a:ext uri="{FF2B5EF4-FFF2-40B4-BE49-F238E27FC236}">
                <a16:creationId xmlns:a16="http://schemas.microsoft.com/office/drawing/2014/main" id="{DD61441F-F49E-4990-6163-6ADC0DF01091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6147446" y="2103206"/>
            <a:ext cx="268839" cy="41440"/>
          </a:xfrm>
          <a:prstGeom prst="straightConnector1">
            <a:avLst/>
          </a:prstGeom>
          <a:ln w="12700">
            <a:solidFill>
              <a:schemeClr val="tx1">
                <a:alpha val="4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3" name="Connettore 1 1062">
            <a:extLst>
              <a:ext uri="{FF2B5EF4-FFF2-40B4-BE49-F238E27FC236}">
                <a16:creationId xmlns:a16="http://schemas.microsoft.com/office/drawing/2014/main" id="{74F2415C-35DC-C863-EE0F-FF8248B1E199}"/>
              </a:ext>
            </a:extLst>
          </p:cNvPr>
          <p:cNvCxnSpPr>
            <a:cxnSpLocks/>
          </p:cNvCxnSpPr>
          <p:nvPr/>
        </p:nvCxnSpPr>
        <p:spPr>
          <a:xfrm flipH="1">
            <a:off x="5222304" y="2051476"/>
            <a:ext cx="1831984" cy="1105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4" name="Connettore 2 1063">
            <a:extLst>
              <a:ext uri="{FF2B5EF4-FFF2-40B4-BE49-F238E27FC236}">
                <a16:creationId xmlns:a16="http://schemas.microsoft.com/office/drawing/2014/main" id="{BC46BB2F-46AD-9018-1087-296D7C7924FB}"/>
              </a:ext>
            </a:extLst>
          </p:cNvPr>
          <p:cNvCxnSpPr>
            <a:cxnSpLocks/>
          </p:cNvCxnSpPr>
          <p:nvPr/>
        </p:nvCxnSpPr>
        <p:spPr>
          <a:xfrm flipH="1" flipV="1">
            <a:off x="5864519" y="2058503"/>
            <a:ext cx="268839" cy="414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5" name="Connettore 1 1064">
            <a:extLst>
              <a:ext uri="{FF2B5EF4-FFF2-40B4-BE49-F238E27FC236}">
                <a16:creationId xmlns:a16="http://schemas.microsoft.com/office/drawing/2014/main" id="{C55A10C9-2848-08D9-414D-05F8165B2CFA}"/>
              </a:ext>
            </a:extLst>
          </p:cNvPr>
          <p:cNvCxnSpPr>
            <a:cxnSpLocks/>
          </p:cNvCxnSpPr>
          <p:nvPr/>
        </p:nvCxnSpPr>
        <p:spPr>
          <a:xfrm flipV="1">
            <a:off x="6072339" y="2008057"/>
            <a:ext cx="0" cy="7913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6" name="Connettore 1 1065">
            <a:extLst>
              <a:ext uri="{FF2B5EF4-FFF2-40B4-BE49-F238E27FC236}">
                <a16:creationId xmlns:a16="http://schemas.microsoft.com/office/drawing/2014/main" id="{2A7352C2-8DC2-FEAB-C2D4-C0F9BE6163B7}"/>
              </a:ext>
            </a:extLst>
          </p:cNvPr>
          <p:cNvCxnSpPr>
            <a:cxnSpLocks/>
          </p:cNvCxnSpPr>
          <p:nvPr/>
        </p:nvCxnSpPr>
        <p:spPr>
          <a:xfrm flipH="1" flipV="1">
            <a:off x="6072339" y="2008057"/>
            <a:ext cx="65944" cy="1876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7" name="Connettore 1 1066">
            <a:extLst>
              <a:ext uri="{FF2B5EF4-FFF2-40B4-BE49-F238E27FC236}">
                <a16:creationId xmlns:a16="http://schemas.microsoft.com/office/drawing/2014/main" id="{E1AC1B82-B84E-061D-7F28-FC585B7624A5}"/>
              </a:ext>
            </a:extLst>
          </p:cNvPr>
          <p:cNvCxnSpPr>
            <a:cxnSpLocks/>
          </p:cNvCxnSpPr>
          <p:nvPr/>
        </p:nvCxnSpPr>
        <p:spPr>
          <a:xfrm flipV="1">
            <a:off x="5090141" y="2125610"/>
            <a:ext cx="50420" cy="6079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8" name="Connettore 1 1067">
            <a:extLst>
              <a:ext uri="{FF2B5EF4-FFF2-40B4-BE49-F238E27FC236}">
                <a16:creationId xmlns:a16="http://schemas.microsoft.com/office/drawing/2014/main" id="{5DC58F04-039E-75E2-19F9-006A795324B7}"/>
              </a:ext>
            </a:extLst>
          </p:cNvPr>
          <p:cNvCxnSpPr>
            <a:cxnSpLocks/>
          </p:cNvCxnSpPr>
          <p:nvPr/>
        </p:nvCxnSpPr>
        <p:spPr>
          <a:xfrm>
            <a:off x="5092194" y="2186401"/>
            <a:ext cx="58750" cy="483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9" name="Immagine 1068" descr="Immagine che contiene bianco e nero, nero, schermata, natura&#10;&#10;Descrizione generata automaticamente">
            <a:extLst>
              <a:ext uri="{FF2B5EF4-FFF2-40B4-BE49-F238E27FC236}">
                <a16:creationId xmlns:a16="http://schemas.microsoft.com/office/drawing/2014/main" id="{8BC46689-B282-7327-287D-E110091579BD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47654"/>
          <a:stretch/>
        </p:blipFill>
        <p:spPr>
          <a:xfrm>
            <a:off x="4969314" y="2580766"/>
            <a:ext cx="250835" cy="829823"/>
          </a:xfrm>
          <a:prstGeom prst="rect">
            <a:avLst/>
          </a:prstGeom>
          <a:ln w="12700">
            <a:noFill/>
          </a:ln>
          <a:scene3d>
            <a:camera prst="isometricOffAxis1Right"/>
            <a:lightRig rig="threePt" dir="t"/>
          </a:scene3d>
        </p:spPr>
      </p:pic>
      <p:pic>
        <p:nvPicPr>
          <p:cNvPr id="1070" name="Immagine 1069" descr="Immagine che contiene bianco e nero, nero, schermata, natura&#10;&#10;Descrizione generata automaticamente">
            <a:extLst>
              <a:ext uri="{FF2B5EF4-FFF2-40B4-BE49-F238E27FC236}">
                <a16:creationId xmlns:a16="http://schemas.microsoft.com/office/drawing/2014/main" id="{C792A356-12AD-F762-6971-8119009A0633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alphaModFix amt="45000"/>
          </a:blip>
          <a:srcRect l="53629"/>
          <a:stretch/>
        </p:blipFill>
        <p:spPr>
          <a:xfrm>
            <a:off x="5209297" y="2544229"/>
            <a:ext cx="222208" cy="829823"/>
          </a:xfrm>
          <a:prstGeom prst="rect">
            <a:avLst/>
          </a:prstGeom>
          <a:ln w="12700">
            <a:noFill/>
          </a:ln>
          <a:scene3d>
            <a:camera prst="isometricOffAxis1Right"/>
            <a:lightRig rig="threePt" dir="t"/>
          </a:scene3d>
        </p:spPr>
      </p:pic>
      <p:pic>
        <p:nvPicPr>
          <p:cNvPr id="1071" name="Immagine 1070" descr="Immagine che contiene nero, design&#10;&#10;Descrizione generata automaticamente">
            <a:extLst>
              <a:ext uri="{FF2B5EF4-FFF2-40B4-BE49-F238E27FC236}">
                <a16:creationId xmlns:a16="http://schemas.microsoft.com/office/drawing/2014/main" id="{502EEAFC-357B-55F7-1C02-A791BBACA5F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0966585">
            <a:off x="5578552" y="1839511"/>
            <a:ext cx="1158442" cy="506210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</p:pic>
      <p:pic>
        <p:nvPicPr>
          <p:cNvPr id="1072" name="Immagine 1071" descr="Immagine che contiene nero, design&#10;&#10;Descrizione generata automaticamente">
            <a:extLst>
              <a:ext uri="{FF2B5EF4-FFF2-40B4-BE49-F238E27FC236}">
                <a16:creationId xmlns:a16="http://schemas.microsoft.com/office/drawing/2014/main" id="{944DC114-39AF-5E20-CBB5-5BCFCFE7C95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1064732">
            <a:off x="5646580" y="1824775"/>
            <a:ext cx="1039098" cy="553463"/>
          </a:xfrm>
          <a:prstGeom prst="rect">
            <a:avLst/>
          </a:prstGeom>
          <a:scene3d>
            <a:camera prst="isometricOffAxis1Top">
              <a:rot lat="17931899" lon="17866395" rev="3914412"/>
            </a:camera>
            <a:lightRig rig="threePt" dir="t"/>
          </a:scene3d>
        </p:spPr>
      </p:pic>
      <p:cxnSp>
        <p:nvCxnSpPr>
          <p:cNvPr id="1073" name="Connettore 1 1072">
            <a:extLst>
              <a:ext uri="{FF2B5EF4-FFF2-40B4-BE49-F238E27FC236}">
                <a16:creationId xmlns:a16="http://schemas.microsoft.com/office/drawing/2014/main" id="{00312BE4-F05F-EF87-3D02-867B52B54FBA}"/>
              </a:ext>
            </a:extLst>
          </p:cNvPr>
          <p:cNvCxnSpPr>
            <a:cxnSpLocks/>
          </p:cNvCxnSpPr>
          <p:nvPr/>
        </p:nvCxnSpPr>
        <p:spPr>
          <a:xfrm flipH="1">
            <a:off x="8695480" y="2426820"/>
            <a:ext cx="165916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4" name="Connettore 1 1073">
            <a:extLst>
              <a:ext uri="{FF2B5EF4-FFF2-40B4-BE49-F238E27FC236}">
                <a16:creationId xmlns:a16="http://schemas.microsoft.com/office/drawing/2014/main" id="{F016EA1A-4155-8A40-5244-8D508767A357}"/>
              </a:ext>
            </a:extLst>
          </p:cNvPr>
          <p:cNvCxnSpPr>
            <a:cxnSpLocks/>
          </p:cNvCxnSpPr>
          <p:nvPr/>
        </p:nvCxnSpPr>
        <p:spPr>
          <a:xfrm flipV="1">
            <a:off x="8703233" y="2418703"/>
            <a:ext cx="0" cy="1100797"/>
          </a:xfrm>
          <a:prstGeom prst="line">
            <a:avLst/>
          </a:prstGeom>
          <a:ln w="28575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Connettore 2 1074">
            <a:extLst>
              <a:ext uri="{FF2B5EF4-FFF2-40B4-BE49-F238E27FC236}">
                <a16:creationId xmlns:a16="http://schemas.microsoft.com/office/drawing/2014/main" id="{97BDF845-5F01-F4D6-C9C1-427B2E23D1BA}"/>
              </a:ext>
            </a:extLst>
          </p:cNvPr>
          <p:cNvCxnSpPr>
            <a:cxnSpLocks/>
            <a:stCxn id="1100" idx="2"/>
          </p:cNvCxnSpPr>
          <p:nvPr/>
        </p:nvCxnSpPr>
        <p:spPr>
          <a:xfrm>
            <a:off x="7530248" y="1439508"/>
            <a:ext cx="1043445" cy="9028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6" name="Connettore 2 1075">
            <a:extLst>
              <a:ext uri="{FF2B5EF4-FFF2-40B4-BE49-F238E27FC236}">
                <a16:creationId xmlns:a16="http://schemas.microsoft.com/office/drawing/2014/main" id="{E2D6E715-14B4-F40A-8A98-14AFEA198EA0}"/>
              </a:ext>
            </a:extLst>
          </p:cNvPr>
          <p:cNvCxnSpPr>
            <a:cxnSpLocks/>
            <a:endCxn id="1045" idx="2"/>
          </p:cNvCxnSpPr>
          <p:nvPr/>
        </p:nvCxnSpPr>
        <p:spPr>
          <a:xfrm flipV="1">
            <a:off x="7675233" y="3058781"/>
            <a:ext cx="902515" cy="495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7" name="Connettore 2 1076">
            <a:extLst>
              <a:ext uri="{FF2B5EF4-FFF2-40B4-BE49-F238E27FC236}">
                <a16:creationId xmlns:a16="http://schemas.microsoft.com/office/drawing/2014/main" id="{B72DE795-1CD0-37A0-4C19-EFF1D0F582AB}"/>
              </a:ext>
            </a:extLst>
          </p:cNvPr>
          <p:cNvCxnSpPr>
            <a:cxnSpLocks/>
          </p:cNvCxnSpPr>
          <p:nvPr/>
        </p:nvCxnSpPr>
        <p:spPr>
          <a:xfrm flipH="1" flipV="1">
            <a:off x="8692859" y="3607229"/>
            <a:ext cx="81168" cy="91552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8" name="Connettore 2 1077">
            <a:extLst>
              <a:ext uri="{FF2B5EF4-FFF2-40B4-BE49-F238E27FC236}">
                <a16:creationId xmlns:a16="http://schemas.microsoft.com/office/drawing/2014/main" id="{72A92B9A-A8C6-34E9-C5A0-40BF2FE44D63}"/>
              </a:ext>
            </a:extLst>
          </p:cNvPr>
          <p:cNvCxnSpPr>
            <a:cxnSpLocks/>
          </p:cNvCxnSpPr>
          <p:nvPr/>
        </p:nvCxnSpPr>
        <p:spPr>
          <a:xfrm flipH="1" flipV="1">
            <a:off x="8029358" y="3621365"/>
            <a:ext cx="260837" cy="166774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9" name="Connettore 2 1078">
            <a:extLst>
              <a:ext uri="{FF2B5EF4-FFF2-40B4-BE49-F238E27FC236}">
                <a16:creationId xmlns:a16="http://schemas.microsoft.com/office/drawing/2014/main" id="{9B6C6545-B31E-2B8F-0003-FFFDB865FA92}"/>
              </a:ext>
            </a:extLst>
          </p:cNvPr>
          <p:cNvCxnSpPr>
            <a:cxnSpLocks/>
          </p:cNvCxnSpPr>
          <p:nvPr/>
        </p:nvCxnSpPr>
        <p:spPr>
          <a:xfrm flipV="1">
            <a:off x="7737973" y="3795995"/>
            <a:ext cx="0" cy="62527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0" name="Rettangolo con angoli arrotondati 1079">
            <a:extLst>
              <a:ext uri="{FF2B5EF4-FFF2-40B4-BE49-F238E27FC236}">
                <a16:creationId xmlns:a16="http://schemas.microsoft.com/office/drawing/2014/main" id="{91EC88DD-1399-A043-5114-93B2C9D945D4}"/>
              </a:ext>
            </a:extLst>
          </p:cNvPr>
          <p:cNvSpPr/>
          <p:nvPr/>
        </p:nvSpPr>
        <p:spPr>
          <a:xfrm>
            <a:off x="7055245" y="2782314"/>
            <a:ext cx="850705" cy="4856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1" name="CasellaDiTesto 1080">
            <a:extLst>
              <a:ext uri="{FF2B5EF4-FFF2-40B4-BE49-F238E27FC236}">
                <a16:creationId xmlns:a16="http://schemas.microsoft.com/office/drawing/2014/main" id="{70CE0DF9-0A00-3008-9553-5C652A073423}"/>
              </a:ext>
            </a:extLst>
          </p:cNvPr>
          <p:cNvSpPr txBox="1"/>
          <p:nvPr/>
        </p:nvSpPr>
        <p:spPr>
          <a:xfrm>
            <a:off x="7026874" y="2773028"/>
            <a:ext cx="11437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Polarized beam line</a:t>
            </a:r>
          </a:p>
        </p:txBody>
      </p:sp>
      <p:sp>
        <p:nvSpPr>
          <p:cNvPr id="1082" name="Rettangolo con angoli arrotondati 1081">
            <a:extLst>
              <a:ext uri="{FF2B5EF4-FFF2-40B4-BE49-F238E27FC236}">
                <a16:creationId xmlns:a16="http://schemas.microsoft.com/office/drawing/2014/main" id="{5AFB84E5-61F1-6328-6A70-9F2F5E8114ED}"/>
              </a:ext>
            </a:extLst>
          </p:cNvPr>
          <p:cNvSpPr/>
          <p:nvPr/>
        </p:nvSpPr>
        <p:spPr>
          <a:xfrm>
            <a:off x="8454357" y="4428547"/>
            <a:ext cx="763802" cy="3385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3" name="Rettangolo con angoli arrotondati 1082">
            <a:extLst>
              <a:ext uri="{FF2B5EF4-FFF2-40B4-BE49-F238E27FC236}">
                <a16:creationId xmlns:a16="http://schemas.microsoft.com/office/drawing/2014/main" id="{51E4FA48-63B3-18CE-22DC-395FB53F5CE8}"/>
              </a:ext>
            </a:extLst>
          </p:cNvPr>
          <p:cNvSpPr/>
          <p:nvPr/>
        </p:nvSpPr>
        <p:spPr>
          <a:xfrm>
            <a:off x="7793390" y="5179659"/>
            <a:ext cx="763803" cy="50957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4" name="CasellaDiTesto 1083">
            <a:extLst>
              <a:ext uri="{FF2B5EF4-FFF2-40B4-BE49-F238E27FC236}">
                <a16:creationId xmlns:a16="http://schemas.microsoft.com/office/drawing/2014/main" id="{CD5BF4F7-3C41-DF3E-575C-E7C027F8DBDB}"/>
              </a:ext>
            </a:extLst>
          </p:cNvPr>
          <p:cNvSpPr txBox="1"/>
          <p:nvPr/>
        </p:nvSpPr>
        <p:spPr>
          <a:xfrm>
            <a:off x="8561406" y="4458047"/>
            <a:ext cx="565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GPD</a:t>
            </a:r>
          </a:p>
        </p:txBody>
      </p:sp>
      <p:sp>
        <p:nvSpPr>
          <p:cNvPr id="1085" name="CasellaDiTesto 1084">
            <a:extLst>
              <a:ext uri="{FF2B5EF4-FFF2-40B4-BE49-F238E27FC236}">
                <a16:creationId xmlns:a16="http://schemas.microsoft.com/office/drawing/2014/main" id="{9BA65202-2A2C-BD4E-751C-D61AF87A487A}"/>
              </a:ext>
            </a:extLst>
          </p:cNvPr>
          <p:cNvSpPr txBox="1"/>
          <p:nvPr/>
        </p:nvSpPr>
        <p:spPr>
          <a:xfrm>
            <a:off x="7809891" y="5186631"/>
            <a:ext cx="7638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CMOS camera</a:t>
            </a:r>
          </a:p>
        </p:txBody>
      </p:sp>
      <p:sp>
        <p:nvSpPr>
          <p:cNvPr id="1086" name="Rettangolo con angoli arrotondati 1085">
            <a:extLst>
              <a:ext uri="{FF2B5EF4-FFF2-40B4-BE49-F238E27FC236}">
                <a16:creationId xmlns:a16="http://schemas.microsoft.com/office/drawing/2014/main" id="{36E4BDBC-803D-E2DB-B339-77837ED5452D}"/>
              </a:ext>
            </a:extLst>
          </p:cNvPr>
          <p:cNvSpPr/>
          <p:nvPr/>
        </p:nvSpPr>
        <p:spPr>
          <a:xfrm>
            <a:off x="7447100" y="4272934"/>
            <a:ext cx="559077" cy="33650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7" name="CasellaDiTesto 1086">
            <a:extLst>
              <a:ext uri="{FF2B5EF4-FFF2-40B4-BE49-F238E27FC236}">
                <a16:creationId xmlns:a16="http://schemas.microsoft.com/office/drawing/2014/main" id="{19F9594F-E59B-3BB2-4B67-DBFACE4B5EFA}"/>
              </a:ext>
            </a:extLst>
          </p:cNvPr>
          <p:cNvSpPr txBox="1"/>
          <p:nvPr/>
        </p:nvSpPr>
        <p:spPr>
          <a:xfrm>
            <a:off x="7447102" y="4291189"/>
            <a:ext cx="559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SDD</a:t>
            </a:r>
          </a:p>
        </p:txBody>
      </p:sp>
      <p:cxnSp>
        <p:nvCxnSpPr>
          <p:cNvPr id="1088" name="Connettore 2 1087">
            <a:extLst>
              <a:ext uri="{FF2B5EF4-FFF2-40B4-BE49-F238E27FC236}">
                <a16:creationId xmlns:a16="http://schemas.microsoft.com/office/drawing/2014/main" id="{A22F5397-E091-B592-B977-4D7CF41A1E1C}"/>
              </a:ext>
            </a:extLst>
          </p:cNvPr>
          <p:cNvCxnSpPr>
            <a:cxnSpLocks/>
            <a:stCxn id="1089" idx="2"/>
          </p:cNvCxnSpPr>
          <p:nvPr/>
        </p:nvCxnSpPr>
        <p:spPr>
          <a:xfrm flipH="1">
            <a:off x="10820571" y="1624175"/>
            <a:ext cx="507283" cy="42730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9" name="Rettangolo con angoli arrotondati 1088">
            <a:extLst>
              <a:ext uri="{FF2B5EF4-FFF2-40B4-BE49-F238E27FC236}">
                <a16:creationId xmlns:a16="http://schemas.microsoft.com/office/drawing/2014/main" id="{83C497CA-ACCC-4B54-3FCB-38765880FCB3}"/>
              </a:ext>
            </a:extLst>
          </p:cNvPr>
          <p:cNvSpPr/>
          <p:nvPr/>
        </p:nvSpPr>
        <p:spPr>
          <a:xfrm>
            <a:off x="10697917" y="1102485"/>
            <a:ext cx="1259874" cy="52169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0" name="CasellaDiTesto 1089">
            <a:extLst>
              <a:ext uri="{FF2B5EF4-FFF2-40B4-BE49-F238E27FC236}">
                <a16:creationId xmlns:a16="http://schemas.microsoft.com/office/drawing/2014/main" id="{4133A8FF-FB04-0894-1B36-E346370825DB}"/>
              </a:ext>
            </a:extLst>
          </p:cNvPr>
          <p:cNvSpPr txBox="1"/>
          <p:nvPr/>
        </p:nvSpPr>
        <p:spPr>
          <a:xfrm>
            <a:off x="10654777" y="1100955"/>
            <a:ext cx="14416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 tube: radiation source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2" name="CasellaDiTesto 1091">
                <a:extLst>
                  <a:ext uri="{FF2B5EF4-FFF2-40B4-BE49-F238E27FC236}">
                    <a16:creationId xmlns:a16="http://schemas.microsoft.com/office/drawing/2014/main" id="{939D9B14-3EF2-B6EA-F948-08CC0160EA77}"/>
                  </a:ext>
                </a:extLst>
              </p:cNvPr>
              <p:cNvSpPr txBox="1"/>
              <p:nvPr/>
            </p:nvSpPr>
            <p:spPr>
              <a:xfrm rot="12145535" flipV="1">
                <a:off x="6099970" y="1681773"/>
                <a:ext cx="245626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∥</m:t>
                      </m:r>
                    </m:oMath>
                  </m:oMathPara>
                </a14:m>
                <a:endParaRPr lang="en-US" sz="12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092" name="CasellaDiTesto 1091">
                <a:extLst>
                  <a:ext uri="{FF2B5EF4-FFF2-40B4-BE49-F238E27FC236}">
                    <a16:creationId xmlns:a16="http://schemas.microsoft.com/office/drawing/2014/main" id="{939D9B14-3EF2-B6EA-F948-08CC0160EA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2145535" flipV="1">
                <a:off x="6099970" y="1681773"/>
                <a:ext cx="245626" cy="184666"/>
              </a:xfrm>
              <a:prstGeom prst="rect">
                <a:avLst/>
              </a:prstGeom>
              <a:blipFill>
                <a:blip r:embed="rId17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3" name="CasellaDiTesto 1092">
                <a:extLst>
                  <a:ext uri="{FF2B5EF4-FFF2-40B4-BE49-F238E27FC236}">
                    <a16:creationId xmlns:a16="http://schemas.microsoft.com/office/drawing/2014/main" id="{A77EBD49-C646-740E-DD8B-A9DA0D333EA0}"/>
                  </a:ext>
                </a:extLst>
              </p:cNvPr>
              <p:cNvSpPr txBox="1"/>
              <p:nvPr/>
            </p:nvSpPr>
            <p:spPr>
              <a:xfrm>
                <a:off x="5744454" y="1843493"/>
                <a:ext cx="30731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⊥</m:t>
                      </m:r>
                    </m:oMath>
                  </m:oMathPara>
                </a14:m>
                <a:endParaRPr lang="en-US" sz="12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093" name="CasellaDiTesto 1092">
                <a:extLst>
                  <a:ext uri="{FF2B5EF4-FFF2-40B4-BE49-F238E27FC236}">
                    <a16:creationId xmlns:a16="http://schemas.microsoft.com/office/drawing/2014/main" id="{A77EBD49-C646-740E-DD8B-A9DA0D333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454" y="1843493"/>
                <a:ext cx="307310" cy="18466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4" name="CasellaDiTesto 1093">
                <a:extLst>
                  <a:ext uri="{FF2B5EF4-FFF2-40B4-BE49-F238E27FC236}">
                    <a16:creationId xmlns:a16="http://schemas.microsoft.com/office/drawing/2014/main" id="{47CE2842-0DFB-4BEF-986D-5F611ED8A0C3}"/>
                  </a:ext>
                </a:extLst>
              </p:cNvPr>
              <p:cNvSpPr txBox="1"/>
              <p:nvPr/>
            </p:nvSpPr>
            <p:spPr>
              <a:xfrm rot="19528285">
                <a:off x="5143078" y="1821330"/>
                <a:ext cx="918656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=45°</m:t>
                      </m:r>
                    </m:oMath>
                  </m:oMathPara>
                </a14:m>
                <a:endParaRPr lang="en-US" sz="12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094" name="CasellaDiTesto 1093">
                <a:extLst>
                  <a:ext uri="{FF2B5EF4-FFF2-40B4-BE49-F238E27FC236}">
                    <a16:creationId xmlns:a16="http://schemas.microsoft.com/office/drawing/2014/main" id="{47CE2842-0DFB-4BEF-986D-5F611ED8A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528285">
                <a:off x="5143078" y="1821330"/>
                <a:ext cx="918656" cy="184666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5" name="CasellaDiTesto 1094">
            <a:extLst>
              <a:ext uri="{FF2B5EF4-FFF2-40B4-BE49-F238E27FC236}">
                <a16:creationId xmlns:a16="http://schemas.microsoft.com/office/drawing/2014/main" id="{F38528D8-40A3-B4C1-0877-1415A8EE1E90}"/>
              </a:ext>
            </a:extLst>
          </p:cNvPr>
          <p:cNvSpPr txBox="1"/>
          <p:nvPr/>
        </p:nvSpPr>
        <p:spPr>
          <a:xfrm rot="843917">
            <a:off x="5681555" y="3181463"/>
            <a:ext cx="108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Plane of incidence</a:t>
            </a:r>
            <a:endParaRPr lang="en-US" sz="1200" dirty="0"/>
          </a:p>
        </p:txBody>
      </p:sp>
      <p:sp>
        <p:nvSpPr>
          <p:cNvPr id="1096" name="CasellaDiTesto 1095">
            <a:extLst>
              <a:ext uri="{FF2B5EF4-FFF2-40B4-BE49-F238E27FC236}">
                <a16:creationId xmlns:a16="http://schemas.microsoft.com/office/drawing/2014/main" id="{7E793BD1-69A9-27F8-8D4C-12CBB0DB9E38}"/>
              </a:ext>
            </a:extLst>
          </p:cNvPr>
          <p:cNvSpPr txBox="1"/>
          <p:nvPr/>
        </p:nvSpPr>
        <p:spPr>
          <a:xfrm>
            <a:off x="4281990" y="3134702"/>
            <a:ext cx="1449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Diffracted </a:t>
            </a:r>
            <a:r>
              <a:rPr lang="en-US" sz="1200" b="1" dirty="0">
                <a:latin typeface="LM Roman 10" pitchFamily="2" charset="77"/>
              </a:rPr>
              <a:t>polarized</a:t>
            </a:r>
            <a:r>
              <a:rPr lang="en-US" sz="1200" dirty="0">
                <a:latin typeface="LM Roman 10" pitchFamily="2" charset="77"/>
              </a:rPr>
              <a:t> radiation</a:t>
            </a:r>
            <a:endParaRPr lang="en-US" sz="1200" dirty="0"/>
          </a:p>
        </p:txBody>
      </p:sp>
      <p:sp>
        <p:nvSpPr>
          <p:cNvPr id="1097" name="CasellaDiTesto 1096">
            <a:extLst>
              <a:ext uri="{FF2B5EF4-FFF2-40B4-BE49-F238E27FC236}">
                <a16:creationId xmlns:a16="http://schemas.microsoft.com/office/drawing/2014/main" id="{45CC1B58-32A4-5125-054E-8EE2699171E4}"/>
              </a:ext>
            </a:extLst>
          </p:cNvPr>
          <p:cNvSpPr txBox="1"/>
          <p:nvPr/>
        </p:nvSpPr>
        <p:spPr>
          <a:xfrm>
            <a:off x="5510097" y="2223859"/>
            <a:ext cx="120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M Roman 10" pitchFamily="2" charset="77"/>
              </a:rPr>
              <a:t>Unpolarized</a:t>
            </a:r>
            <a:r>
              <a:rPr lang="en-US" sz="1200" dirty="0">
                <a:latin typeface="LM Roman 10" pitchFamily="2" charset="77"/>
              </a:rPr>
              <a:t> incident radiation</a:t>
            </a:r>
            <a:endParaRPr lang="en-US" sz="1200" dirty="0"/>
          </a:p>
        </p:txBody>
      </p:sp>
      <p:cxnSp>
        <p:nvCxnSpPr>
          <p:cNvPr id="1098" name="Connettore 2 1097">
            <a:extLst>
              <a:ext uri="{FF2B5EF4-FFF2-40B4-BE49-F238E27FC236}">
                <a16:creationId xmlns:a16="http://schemas.microsoft.com/office/drawing/2014/main" id="{6D7FF033-0246-B3A5-C071-327B36B0094F}"/>
              </a:ext>
            </a:extLst>
          </p:cNvPr>
          <p:cNvCxnSpPr>
            <a:cxnSpLocks/>
          </p:cNvCxnSpPr>
          <p:nvPr/>
        </p:nvCxnSpPr>
        <p:spPr>
          <a:xfrm flipH="1">
            <a:off x="5755406" y="1239427"/>
            <a:ext cx="1337704" cy="31737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9" name="Rettangolo con angoli arrotondati 1098">
            <a:extLst>
              <a:ext uri="{FF2B5EF4-FFF2-40B4-BE49-F238E27FC236}">
                <a16:creationId xmlns:a16="http://schemas.microsoft.com/office/drawing/2014/main" id="{220B0C2C-1AFC-5815-7A43-71330FF0E400}"/>
              </a:ext>
            </a:extLst>
          </p:cNvPr>
          <p:cNvSpPr/>
          <p:nvPr/>
        </p:nvSpPr>
        <p:spPr>
          <a:xfrm>
            <a:off x="6788790" y="1108962"/>
            <a:ext cx="1441685" cy="3401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0" name="CasellaDiTesto 1099">
            <a:extLst>
              <a:ext uri="{FF2B5EF4-FFF2-40B4-BE49-F238E27FC236}">
                <a16:creationId xmlns:a16="http://schemas.microsoft.com/office/drawing/2014/main" id="{BB5D0B24-01D5-58FC-5A3B-1B7380093D14}"/>
              </a:ext>
            </a:extLst>
          </p:cNvPr>
          <p:cNvSpPr txBox="1"/>
          <p:nvPr/>
        </p:nvSpPr>
        <p:spPr>
          <a:xfrm>
            <a:off x="6809405" y="1131731"/>
            <a:ext cx="14416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Polarizing crystal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01" name="CasellaDiTesto 1100">
                <a:extLst>
                  <a:ext uri="{FF2B5EF4-FFF2-40B4-BE49-F238E27FC236}">
                    <a16:creationId xmlns:a16="http://schemas.microsoft.com/office/drawing/2014/main" id="{82B7DC2F-07F3-3027-749C-213C60836CFC}"/>
                  </a:ext>
                </a:extLst>
              </p:cNvPr>
              <p:cNvSpPr txBox="1"/>
              <p:nvPr/>
            </p:nvSpPr>
            <p:spPr>
              <a:xfrm>
                <a:off x="4777992" y="2950048"/>
                <a:ext cx="30731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⊥</m:t>
                      </m:r>
                    </m:oMath>
                  </m:oMathPara>
                </a14:m>
                <a:endParaRPr lang="en-US" sz="12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101" name="CasellaDiTesto 1100">
                <a:extLst>
                  <a:ext uri="{FF2B5EF4-FFF2-40B4-BE49-F238E27FC236}">
                    <a16:creationId xmlns:a16="http://schemas.microsoft.com/office/drawing/2014/main" id="{82B7DC2F-07F3-3027-749C-213C60836C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7992" y="2950048"/>
                <a:ext cx="307310" cy="184666"/>
              </a:xfrm>
              <a:prstGeom prst="rect">
                <a:avLst/>
              </a:prstGeom>
              <a:blipFill>
                <a:blip r:embed="rId2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2" name="Rettangolo con angoli arrotondati 1101">
            <a:extLst>
              <a:ext uri="{FF2B5EF4-FFF2-40B4-BE49-F238E27FC236}">
                <a16:creationId xmlns:a16="http://schemas.microsoft.com/office/drawing/2014/main" id="{43DC9F02-EE73-2E05-36F3-BFDA518E2389}"/>
              </a:ext>
            </a:extLst>
          </p:cNvPr>
          <p:cNvSpPr/>
          <p:nvPr/>
        </p:nvSpPr>
        <p:spPr>
          <a:xfrm>
            <a:off x="8729373" y="5713234"/>
            <a:ext cx="1500444" cy="3401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3" name="CasellaDiTesto 1102">
            <a:extLst>
              <a:ext uri="{FF2B5EF4-FFF2-40B4-BE49-F238E27FC236}">
                <a16:creationId xmlns:a16="http://schemas.microsoft.com/office/drawing/2014/main" id="{BD45A563-1FA4-8529-F9C1-BBAE68A6EEB7}"/>
              </a:ext>
            </a:extLst>
          </p:cNvPr>
          <p:cNvSpPr txBox="1"/>
          <p:nvPr/>
        </p:nvSpPr>
        <p:spPr>
          <a:xfrm>
            <a:off x="8788132" y="5720207"/>
            <a:ext cx="14416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Handling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1" name="CasellaDiTesto 1110">
                <a:extLst>
                  <a:ext uri="{FF2B5EF4-FFF2-40B4-BE49-F238E27FC236}">
                    <a16:creationId xmlns:a16="http://schemas.microsoft.com/office/drawing/2014/main" id="{AD976385-9B62-3FAE-CFAD-0CC187873BB3}"/>
                  </a:ext>
                </a:extLst>
              </p:cNvPr>
              <p:cNvSpPr txBox="1"/>
              <p:nvPr/>
            </p:nvSpPr>
            <p:spPr>
              <a:xfrm>
                <a:off x="1206772" y="1777298"/>
                <a:ext cx="1281440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𝑛h𝑐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11" name="CasellaDiTesto 1110">
                <a:extLst>
                  <a:ext uri="{FF2B5EF4-FFF2-40B4-BE49-F238E27FC236}">
                    <a16:creationId xmlns:a16="http://schemas.microsoft.com/office/drawing/2014/main" id="{AD976385-9B62-3FAE-CFAD-0CC187873B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6772" y="1777298"/>
                <a:ext cx="1281440" cy="525978"/>
              </a:xfrm>
              <a:prstGeom prst="rect">
                <a:avLst/>
              </a:prstGeom>
              <a:blipFill>
                <a:blip r:embed="rId21"/>
                <a:stretch>
                  <a:fillRect l="-3960" t="-4762" r="-3960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2" name="CasellaDiTesto 1111">
                <a:extLst>
                  <a:ext uri="{FF2B5EF4-FFF2-40B4-BE49-F238E27FC236}">
                    <a16:creationId xmlns:a16="http://schemas.microsoft.com/office/drawing/2014/main" id="{6D6801C6-CD44-4E6F-FAD9-83A13CDD5C25}"/>
                  </a:ext>
                </a:extLst>
              </p:cNvPr>
              <p:cNvSpPr txBox="1"/>
              <p:nvPr/>
            </p:nvSpPr>
            <p:spPr>
              <a:xfrm>
                <a:off x="460551" y="2605798"/>
                <a:ext cx="1039900" cy="5305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12" name="CasellaDiTesto 1111">
                <a:extLst>
                  <a:ext uri="{FF2B5EF4-FFF2-40B4-BE49-F238E27FC236}">
                    <a16:creationId xmlns:a16="http://schemas.microsoft.com/office/drawing/2014/main" id="{6D6801C6-CD44-4E6F-FAD9-83A13CDD5C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51" y="2605798"/>
                <a:ext cx="1039900" cy="530530"/>
              </a:xfrm>
              <a:prstGeom prst="rect">
                <a:avLst/>
              </a:prstGeom>
              <a:blipFill>
                <a:blip r:embed="rId22"/>
                <a:stretch>
                  <a:fillRect l="-4819" r="-3614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3" name="CasellaDiTesto 1112">
                <a:extLst>
                  <a:ext uri="{FF2B5EF4-FFF2-40B4-BE49-F238E27FC236}">
                    <a16:creationId xmlns:a16="http://schemas.microsoft.com/office/drawing/2014/main" id="{4698113A-E52B-CF78-4D1F-F77ECD084EDC}"/>
                  </a:ext>
                </a:extLst>
              </p:cNvPr>
              <p:cNvSpPr txBox="1"/>
              <p:nvPr/>
            </p:nvSpPr>
            <p:spPr>
              <a:xfrm>
                <a:off x="2303923" y="2574029"/>
                <a:ext cx="770019" cy="645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∥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  <m:sup>
                              <m: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13" name="CasellaDiTesto 1112">
                <a:extLst>
                  <a:ext uri="{FF2B5EF4-FFF2-40B4-BE49-F238E27FC236}">
                    <a16:creationId xmlns:a16="http://schemas.microsoft.com/office/drawing/2014/main" id="{4698113A-E52B-CF78-4D1F-F77ECD084E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923" y="2574029"/>
                <a:ext cx="770019" cy="645818"/>
              </a:xfrm>
              <a:prstGeom prst="rect">
                <a:avLst/>
              </a:prstGeom>
              <a:blipFill>
                <a:blip r:embed="rId23"/>
                <a:stretch>
                  <a:fillRect l="-6557" r="-3279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14" name="CasellaDiTesto 1113">
            <a:extLst>
              <a:ext uri="{FF2B5EF4-FFF2-40B4-BE49-F238E27FC236}">
                <a16:creationId xmlns:a16="http://schemas.microsoft.com/office/drawing/2014/main" id="{D1658457-F792-97A1-4CC0-C293973CD9A2}"/>
              </a:ext>
            </a:extLst>
          </p:cNvPr>
          <p:cNvSpPr txBox="1"/>
          <p:nvPr/>
        </p:nvSpPr>
        <p:spPr>
          <a:xfrm>
            <a:off x="1003464" y="1454846"/>
            <a:ext cx="1777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Bragg diffraction</a:t>
            </a:r>
          </a:p>
        </p:txBody>
      </p:sp>
      <p:sp>
        <p:nvSpPr>
          <p:cNvPr id="1115" name="CasellaDiTesto 1114">
            <a:extLst>
              <a:ext uri="{FF2B5EF4-FFF2-40B4-BE49-F238E27FC236}">
                <a16:creationId xmlns:a16="http://schemas.microsoft.com/office/drawing/2014/main" id="{BC3F7CCE-AC89-72A3-35BB-11EAE125D7D1}"/>
              </a:ext>
            </a:extLst>
          </p:cNvPr>
          <p:cNvSpPr txBox="1"/>
          <p:nvPr/>
        </p:nvSpPr>
        <p:spPr>
          <a:xfrm>
            <a:off x="175297" y="1071493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Polarizing the beam:</a:t>
            </a:r>
          </a:p>
        </p:txBody>
      </p:sp>
      <p:sp>
        <p:nvSpPr>
          <p:cNvPr id="1117" name="CasellaDiTesto 1116">
            <a:extLst>
              <a:ext uri="{FF2B5EF4-FFF2-40B4-BE49-F238E27FC236}">
                <a16:creationId xmlns:a16="http://schemas.microsoft.com/office/drawing/2014/main" id="{B9EF5B2A-2B8D-D3DE-FDD8-0020AEBD561A}"/>
              </a:ext>
            </a:extLst>
          </p:cNvPr>
          <p:cNvSpPr txBox="1"/>
          <p:nvPr/>
        </p:nvSpPr>
        <p:spPr>
          <a:xfrm>
            <a:off x="388178" y="2312961"/>
            <a:ext cx="135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0" name="CasellaDiTesto 1119">
                <a:extLst>
                  <a:ext uri="{FF2B5EF4-FFF2-40B4-BE49-F238E27FC236}">
                    <a16:creationId xmlns:a16="http://schemas.microsoft.com/office/drawing/2014/main" id="{65AF2485-4800-5A53-F17A-C92429F24CF1}"/>
                  </a:ext>
                </a:extLst>
              </p:cNvPr>
              <p:cNvSpPr txBox="1"/>
              <p:nvPr/>
            </p:nvSpPr>
            <p:spPr>
              <a:xfrm>
                <a:off x="4543544" y="4779248"/>
                <a:ext cx="2275221" cy="945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 totally polarized radiation: </a:t>
                </a:r>
              </a:p>
              <a:p>
                <a:r>
                  <a:rPr lang="en-US" sz="18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k=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e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𝐵𝑟𝑎𝑔𝑔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=45°.</a:t>
                </a:r>
                <a:endParaRPr lang="en-GB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20" name="CasellaDiTesto 1119">
                <a:extLst>
                  <a:ext uri="{FF2B5EF4-FFF2-40B4-BE49-F238E27FC236}">
                    <a16:creationId xmlns:a16="http://schemas.microsoft.com/office/drawing/2014/main" id="{65AF2485-4800-5A53-F17A-C92429F24C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3544" y="4779248"/>
                <a:ext cx="2275221" cy="945900"/>
              </a:xfrm>
              <a:prstGeom prst="rect">
                <a:avLst/>
              </a:prstGeom>
              <a:blipFill>
                <a:blip r:embed="rId24"/>
                <a:stretch>
                  <a:fillRect l="-2210" t="-2667" r="-1105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2" name="Immagine 1121">
            <a:extLst>
              <a:ext uri="{FF2B5EF4-FFF2-40B4-BE49-F238E27FC236}">
                <a16:creationId xmlns:a16="http://schemas.microsoft.com/office/drawing/2014/main" id="{179F4491-F900-4479-DE4F-3A788832D0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93762" y="3345844"/>
            <a:ext cx="3544071" cy="2897072"/>
          </a:xfrm>
          <a:prstGeom prst="rect">
            <a:avLst/>
          </a:prstGeom>
        </p:spPr>
      </p:pic>
      <p:sp>
        <p:nvSpPr>
          <p:cNvPr id="1126" name="Rettangolo con angoli arrotondati 1125">
            <a:extLst>
              <a:ext uri="{FF2B5EF4-FFF2-40B4-BE49-F238E27FC236}">
                <a16:creationId xmlns:a16="http://schemas.microsoft.com/office/drawing/2014/main" id="{67FBFEC0-C770-8197-82D7-11FF1EF9B938}"/>
              </a:ext>
            </a:extLst>
          </p:cNvPr>
          <p:cNvSpPr/>
          <p:nvPr/>
        </p:nvSpPr>
        <p:spPr>
          <a:xfrm>
            <a:off x="119088" y="996037"/>
            <a:ext cx="3365553" cy="2271933"/>
          </a:xfrm>
          <a:prstGeom prst="roundRect">
            <a:avLst>
              <a:gd name="adj" fmla="val 8832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7" name="Rettangolo con angoli arrotondati 1126">
            <a:extLst>
              <a:ext uri="{FF2B5EF4-FFF2-40B4-BE49-F238E27FC236}">
                <a16:creationId xmlns:a16="http://schemas.microsoft.com/office/drawing/2014/main" id="{6D91A0AE-826E-84AC-F3D2-EF657FEBDA61}"/>
              </a:ext>
            </a:extLst>
          </p:cNvPr>
          <p:cNvSpPr/>
          <p:nvPr/>
        </p:nvSpPr>
        <p:spPr>
          <a:xfrm>
            <a:off x="4473691" y="4727177"/>
            <a:ext cx="2361576" cy="1044435"/>
          </a:xfrm>
          <a:prstGeom prst="roundRect">
            <a:avLst>
              <a:gd name="adj" fmla="val 8832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8" name="CasellaDiTesto 1127">
            <a:extLst>
              <a:ext uri="{FF2B5EF4-FFF2-40B4-BE49-F238E27FC236}">
                <a16:creationId xmlns:a16="http://schemas.microsoft.com/office/drawing/2014/main" id="{B46F2825-1BE4-2744-9B45-CA1E5FB9A575}"/>
              </a:ext>
            </a:extLst>
          </p:cNvPr>
          <p:cNvSpPr txBox="1"/>
          <p:nvPr/>
        </p:nvSpPr>
        <p:spPr>
          <a:xfrm>
            <a:off x="3024810" y="6109651"/>
            <a:ext cx="4474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Henke et al. (1993),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Muleri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Fabiani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(2014)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Ferrazzoli et al. (2020)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FE9F8C6-7594-B011-AA32-FE0C151B5824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335897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1823 3.33333E-6 C 0.02656 3.33333E-6 0.03711 0.02199 0.03711 0.04143 L 0.03711 0.08495 " pathEditMode="relative" rAng="0" ptsTypes="AAAA">
                                      <p:cBhvr>
                                        <p:cTn id="6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" y="423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1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1" grpId="0" animBg="1"/>
      <p:bldP spid="1052" grpId="0" animBg="1"/>
      <p:bldP spid="1054" grpId="0" animBg="1"/>
      <p:bldP spid="1061" grpId="0" animBg="1"/>
      <p:bldP spid="1080" grpId="0" animBg="1"/>
      <p:bldP spid="1081" grpId="0"/>
      <p:bldP spid="1082" grpId="0" animBg="1"/>
      <p:bldP spid="1083" grpId="0" animBg="1"/>
      <p:bldP spid="1084" grpId="0"/>
      <p:bldP spid="1085" grpId="0"/>
      <p:bldP spid="1086" grpId="0" animBg="1"/>
      <p:bldP spid="1087" grpId="0"/>
      <p:bldP spid="1089" grpId="0" animBg="1"/>
      <p:bldP spid="1090" grpId="0"/>
      <p:bldP spid="1092" grpId="0"/>
      <p:bldP spid="1093" grpId="0"/>
      <p:bldP spid="1094" grpId="0"/>
      <p:bldP spid="1095" grpId="0"/>
      <p:bldP spid="1096" grpId="0"/>
      <p:bldP spid="1097" grpId="0"/>
      <p:bldP spid="1099" grpId="0" animBg="1"/>
      <p:bldP spid="1100" grpId="0"/>
      <p:bldP spid="1101" grpId="0"/>
      <p:bldP spid="1111" grpId="0"/>
      <p:bldP spid="1112" grpId="0"/>
      <p:bldP spid="1113" grpId="0"/>
      <p:bldP spid="1114" grpId="0"/>
      <p:bldP spid="1115" grpId="0"/>
      <p:bldP spid="1117" grpId="0"/>
      <p:bldP spid="1120" grpId="0"/>
      <p:bldP spid="1126" grpId="0" animBg="1"/>
      <p:bldP spid="1127" grpId="0" animBg="1"/>
      <p:bldP spid="11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120C941-2A29-0603-6542-3B6982F0F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33" name="Immagine 32" descr="Immagine che contiene Diagramma, diagramma, schermata, testo&#10;&#10;Descrizione generata automaticamente">
            <a:extLst>
              <a:ext uri="{FF2B5EF4-FFF2-40B4-BE49-F238E27FC236}">
                <a16:creationId xmlns:a16="http://schemas.microsoft.com/office/drawing/2014/main" id="{2E70FBD1-8D6B-D43A-6C04-E9A72BD2EF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39" t="10944" r="8986" b="17537"/>
          <a:stretch/>
        </p:blipFill>
        <p:spPr>
          <a:xfrm>
            <a:off x="26347" y="1524448"/>
            <a:ext cx="7262289" cy="3990319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X-ray Calibration Facility</a:t>
            </a: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2" name="Immagine 1041" descr="Immagine che contiene interno, muro, macchina, Impianto elettrico&#10;&#10;Descrizione generata automaticamente">
            <a:extLst>
              <a:ext uri="{FF2B5EF4-FFF2-40B4-BE49-F238E27FC236}">
                <a16:creationId xmlns:a16="http://schemas.microsoft.com/office/drawing/2014/main" id="{A68C1C34-C1BA-E8CA-816F-AEC4F769A05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 amt="40000"/>
          </a:blip>
          <a:srcRect l="20815" t="34574" r="14746"/>
          <a:stretch/>
        </p:blipFill>
        <p:spPr>
          <a:xfrm>
            <a:off x="7431560" y="1012808"/>
            <a:ext cx="3873791" cy="5244150"/>
          </a:xfrm>
          <a:prstGeom prst="rect">
            <a:avLst/>
          </a:prstGeom>
        </p:spPr>
      </p:pic>
      <p:pic>
        <p:nvPicPr>
          <p:cNvPr id="1043" name="Immagine 1042" descr="Immagine che contiene cilindro, macchina, tubo, metallo&#10;&#10;Descrizione generata automaticamente">
            <a:extLst>
              <a:ext uri="{FF2B5EF4-FFF2-40B4-BE49-F238E27FC236}">
                <a16:creationId xmlns:a16="http://schemas.microsoft.com/office/drawing/2014/main" id="{A52D8F66-0F11-4D57-D353-C6BDB8B386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1829" y="1087562"/>
            <a:ext cx="2894983" cy="2332649"/>
          </a:xfrm>
          <a:prstGeom prst="rect">
            <a:avLst/>
          </a:prstGeom>
        </p:spPr>
      </p:pic>
      <p:pic>
        <p:nvPicPr>
          <p:cNvPr id="1044" name="Immagine 1043" descr="Immagine che contiene macchina, veicolo spaziale&#10;&#10;Descrizione generata automaticamente">
            <a:extLst>
              <a:ext uri="{FF2B5EF4-FFF2-40B4-BE49-F238E27FC236}">
                <a16:creationId xmlns:a16="http://schemas.microsoft.com/office/drawing/2014/main" id="{7AE2F7B4-546D-F448-E741-FC7FE74DD8B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82751" y="3350644"/>
            <a:ext cx="3721691" cy="2940268"/>
          </a:xfrm>
          <a:prstGeom prst="rect">
            <a:avLst/>
          </a:prstGeom>
        </p:spPr>
      </p:pic>
      <p:pic>
        <p:nvPicPr>
          <p:cNvPr id="1045" name="Immagine 1044" descr="Immagine che contiene bianco e nero, illustrazione, arte, design&#10;&#10;Descrizione generata automaticamente">
            <a:extLst>
              <a:ext uri="{FF2B5EF4-FFF2-40B4-BE49-F238E27FC236}">
                <a16:creationId xmlns:a16="http://schemas.microsoft.com/office/drawing/2014/main" id="{2E10057B-8971-FFA7-2436-9769C158CF8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100000"/>
                    </a14:imgEffect>
                    <a14:imgEffect>
                      <a14:brightnessContrast brigh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14919" y="1751815"/>
            <a:ext cx="725658" cy="1306966"/>
          </a:xfrm>
          <a:prstGeom prst="rect">
            <a:avLst/>
          </a:prstGeom>
        </p:spPr>
      </p:pic>
      <p:pic>
        <p:nvPicPr>
          <p:cNvPr id="1047" name="Immagine 1046" descr="Immagine che contiene testo, metallo, argento, giallo&#10;&#10;Descrizione generata automaticamente">
            <a:extLst>
              <a:ext uri="{FF2B5EF4-FFF2-40B4-BE49-F238E27FC236}">
                <a16:creationId xmlns:a16="http://schemas.microsoft.com/office/drawing/2014/main" id="{5B2D623C-A765-007A-B625-CBB6DA2FA5C6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b="5668"/>
          <a:stretch/>
        </p:blipFill>
        <p:spPr>
          <a:xfrm rot="5400000">
            <a:off x="10091437" y="2307834"/>
            <a:ext cx="942338" cy="418750"/>
          </a:xfrm>
          <a:prstGeom prst="rect">
            <a:avLst/>
          </a:prstGeom>
        </p:spPr>
      </p:pic>
      <p:cxnSp>
        <p:nvCxnSpPr>
          <p:cNvPr id="1073" name="Connettore 1 1072">
            <a:extLst>
              <a:ext uri="{FF2B5EF4-FFF2-40B4-BE49-F238E27FC236}">
                <a16:creationId xmlns:a16="http://schemas.microsoft.com/office/drawing/2014/main" id="{00312BE4-F05F-EF87-3D02-867B52B54FBA}"/>
              </a:ext>
            </a:extLst>
          </p:cNvPr>
          <p:cNvCxnSpPr>
            <a:cxnSpLocks/>
          </p:cNvCxnSpPr>
          <p:nvPr/>
        </p:nvCxnSpPr>
        <p:spPr>
          <a:xfrm flipH="1">
            <a:off x="8695480" y="2426820"/>
            <a:ext cx="165916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4" name="Connettore 1 1073">
            <a:extLst>
              <a:ext uri="{FF2B5EF4-FFF2-40B4-BE49-F238E27FC236}">
                <a16:creationId xmlns:a16="http://schemas.microsoft.com/office/drawing/2014/main" id="{F016EA1A-4155-8A40-5244-8D508767A357}"/>
              </a:ext>
            </a:extLst>
          </p:cNvPr>
          <p:cNvCxnSpPr>
            <a:cxnSpLocks/>
          </p:cNvCxnSpPr>
          <p:nvPr/>
        </p:nvCxnSpPr>
        <p:spPr>
          <a:xfrm flipV="1">
            <a:off x="8703233" y="2418703"/>
            <a:ext cx="0" cy="1100797"/>
          </a:xfrm>
          <a:prstGeom prst="line">
            <a:avLst/>
          </a:prstGeom>
          <a:ln w="28575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Connettore 2 1074">
            <a:extLst>
              <a:ext uri="{FF2B5EF4-FFF2-40B4-BE49-F238E27FC236}">
                <a16:creationId xmlns:a16="http://schemas.microsoft.com/office/drawing/2014/main" id="{97BDF845-5F01-F4D6-C9C1-427B2E23D1BA}"/>
              </a:ext>
            </a:extLst>
          </p:cNvPr>
          <p:cNvCxnSpPr>
            <a:cxnSpLocks/>
            <a:stCxn id="1100" idx="2"/>
          </p:cNvCxnSpPr>
          <p:nvPr/>
        </p:nvCxnSpPr>
        <p:spPr>
          <a:xfrm>
            <a:off x="7530248" y="1439508"/>
            <a:ext cx="1043445" cy="9028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6" name="Connettore 2 1075">
            <a:extLst>
              <a:ext uri="{FF2B5EF4-FFF2-40B4-BE49-F238E27FC236}">
                <a16:creationId xmlns:a16="http://schemas.microsoft.com/office/drawing/2014/main" id="{E2D6E715-14B4-F40A-8A98-14AFEA198EA0}"/>
              </a:ext>
            </a:extLst>
          </p:cNvPr>
          <p:cNvCxnSpPr>
            <a:cxnSpLocks/>
          </p:cNvCxnSpPr>
          <p:nvPr/>
        </p:nvCxnSpPr>
        <p:spPr>
          <a:xfrm flipH="1" flipV="1">
            <a:off x="8774027" y="3103171"/>
            <a:ext cx="1012769" cy="51939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7" name="Connettore 2 1076">
            <a:extLst>
              <a:ext uri="{FF2B5EF4-FFF2-40B4-BE49-F238E27FC236}">
                <a16:creationId xmlns:a16="http://schemas.microsoft.com/office/drawing/2014/main" id="{B72DE795-1CD0-37A0-4C19-EFF1D0F582AB}"/>
              </a:ext>
            </a:extLst>
          </p:cNvPr>
          <p:cNvCxnSpPr>
            <a:cxnSpLocks/>
          </p:cNvCxnSpPr>
          <p:nvPr/>
        </p:nvCxnSpPr>
        <p:spPr>
          <a:xfrm flipH="1" flipV="1">
            <a:off x="8692859" y="3607229"/>
            <a:ext cx="81168" cy="91552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8" name="Connettore 2 1077">
            <a:extLst>
              <a:ext uri="{FF2B5EF4-FFF2-40B4-BE49-F238E27FC236}">
                <a16:creationId xmlns:a16="http://schemas.microsoft.com/office/drawing/2014/main" id="{72A92B9A-A8C6-34E9-C5A0-40BF2FE44D63}"/>
              </a:ext>
            </a:extLst>
          </p:cNvPr>
          <p:cNvCxnSpPr>
            <a:cxnSpLocks/>
          </p:cNvCxnSpPr>
          <p:nvPr/>
        </p:nvCxnSpPr>
        <p:spPr>
          <a:xfrm flipH="1" flipV="1">
            <a:off x="8029358" y="3621365"/>
            <a:ext cx="260837" cy="166774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9" name="Connettore 2 1078">
            <a:extLst>
              <a:ext uri="{FF2B5EF4-FFF2-40B4-BE49-F238E27FC236}">
                <a16:creationId xmlns:a16="http://schemas.microsoft.com/office/drawing/2014/main" id="{9B6C6545-B31E-2B8F-0003-FFFDB865FA92}"/>
              </a:ext>
            </a:extLst>
          </p:cNvPr>
          <p:cNvCxnSpPr>
            <a:cxnSpLocks/>
          </p:cNvCxnSpPr>
          <p:nvPr/>
        </p:nvCxnSpPr>
        <p:spPr>
          <a:xfrm flipV="1">
            <a:off x="7737973" y="3795995"/>
            <a:ext cx="0" cy="62527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0" name="Rettangolo con angoli arrotondati 1079">
            <a:extLst>
              <a:ext uri="{FF2B5EF4-FFF2-40B4-BE49-F238E27FC236}">
                <a16:creationId xmlns:a16="http://schemas.microsoft.com/office/drawing/2014/main" id="{91EC88DD-1399-A043-5114-93B2C9D945D4}"/>
              </a:ext>
            </a:extLst>
          </p:cNvPr>
          <p:cNvSpPr/>
          <p:nvPr/>
        </p:nvSpPr>
        <p:spPr>
          <a:xfrm>
            <a:off x="9668658" y="3444086"/>
            <a:ext cx="850705" cy="4856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1" name="CasellaDiTesto 1080">
            <a:extLst>
              <a:ext uri="{FF2B5EF4-FFF2-40B4-BE49-F238E27FC236}">
                <a16:creationId xmlns:a16="http://schemas.microsoft.com/office/drawing/2014/main" id="{70CE0DF9-0A00-3008-9553-5C652A073423}"/>
              </a:ext>
            </a:extLst>
          </p:cNvPr>
          <p:cNvSpPr txBox="1"/>
          <p:nvPr/>
        </p:nvSpPr>
        <p:spPr>
          <a:xfrm>
            <a:off x="9634517" y="3431130"/>
            <a:ext cx="11437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Polarized beam line</a:t>
            </a:r>
          </a:p>
        </p:txBody>
      </p:sp>
      <p:sp>
        <p:nvSpPr>
          <p:cNvPr id="1082" name="Rettangolo con angoli arrotondati 1081">
            <a:extLst>
              <a:ext uri="{FF2B5EF4-FFF2-40B4-BE49-F238E27FC236}">
                <a16:creationId xmlns:a16="http://schemas.microsoft.com/office/drawing/2014/main" id="{5AFB84E5-61F1-6328-6A70-9F2F5E8114ED}"/>
              </a:ext>
            </a:extLst>
          </p:cNvPr>
          <p:cNvSpPr/>
          <p:nvPr/>
        </p:nvSpPr>
        <p:spPr>
          <a:xfrm>
            <a:off x="8454357" y="4428547"/>
            <a:ext cx="763802" cy="3385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3" name="Rettangolo con angoli arrotondati 1082">
            <a:extLst>
              <a:ext uri="{FF2B5EF4-FFF2-40B4-BE49-F238E27FC236}">
                <a16:creationId xmlns:a16="http://schemas.microsoft.com/office/drawing/2014/main" id="{51E4FA48-63B3-18CE-22DC-395FB53F5CE8}"/>
              </a:ext>
            </a:extLst>
          </p:cNvPr>
          <p:cNvSpPr/>
          <p:nvPr/>
        </p:nvSpPr>
        <p:spPr>
          <a:xfrm>
            <a:off x="7793390" y="5179659"/>
            <a:ext cx="763803" cy="50957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4" name="CasellaDiTesto 1083">
            <a:extLst>
              <a:ext uri="{FF2B5EF4-FFF2-40B4-BE49-F238E27FC236}">
                <a16:creationId xmlns:a16="http://schemas.microsoft.com/office/drawing/2014/main" id="{CD5BF4F7-3C41-DF3E-575C-E7C027F8DBDB}"/>
              </a:ext>
            </a:extLst>
          </p:cNvPr>
          <p:cNvSpPr txBox="1"/>
          <p:nvPr/>
        </p:nvSpPr>
        <p:spPr>
          <a:xfrm>
            <a:off x="8561406" y="4458047"/>
            <a:ext cx="565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GPD</a:t>
            </a:r>
          </a:p>
        </p:txBody>
      </p:sp>
      <p:sp>
        <p:nvSpPr>
          <p:cNvPr id="1085" name="CasellaDiTesto 1084">
            <a:extLst>
              <a:ext uri="{FF2B5EF4-FFF2-40B4-BE49-F238E27FC236}">
                <a16:creationId xmlns:a16="http://schemas.microsoft.com/office/drawing/2014/main" id="{9BA65202-2A2C-BD4E-751C-D61AF87A487A}"/>
              </a:ext>
            </a:extLst>
          </p:cNvPr>
          <p:cNvSpPr txBox="1"/>
          <p:nvPr/>
        </p:nvSpPr>
        <p:spPr>
          <a:xfrm>
            <a:off x="7809891" y="5186631"/>
            <a:ext cx="7638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CMOS camera</a:t>
            </a:r>
          </a:p>
        </p:txBody>
      </p:sp>
      <p:sp>
        <p:nvSpPr>
          <p:cNvPr id="1086" name="Rettangolo con angoli arrotondati 1085">
            <a:extLst>
              <a:ext uri="{FF2B5EF4-FFF2-40B4-BE49-F238E27FC236}">
                <a16:creationId xmlns:a16="http://schemas.microsoft.com/office/drawing/2014/main" id="{36E4BDBC-803D-E2DB-B339-77837ED5452D}"/>
              </a:ext>
            </a:extLst>
          </p:cNvPr>
          <p:cNvSpPr/>
          <p:nvPr/>
        </p:nvSpPr>
        <p:spPr>
          <a:xfrm>
            <a:off x="7447100" y="4272934"/>
            <a:ext cx="559077" cy="33650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7" name="CasellaDiTesto 1086">
            <a:extLst>
              <a:ext uri="{FF2B5EF4-FFF2-40B4-BE49-F238E27FC236}">
                <a16:creationId xmlns:a16="http://schemas.microsoft.com/office/drawing/2014/main" id="{19F9594F-E59B-3BB2-4B67-DBFACE4B5EFA}"/>
              </a:ext>
            </a:extLst>
          </p:cNvPr>
          <p:cNvSpPr txBox="1"/>
          <p:nvPr/>
        </p:nvSpPr>
        <p:spPr>
          <a:xfrm>
            <a:off x="7447102" y="4291189"/>
            <a:ext cx="559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SDD</a:t>
            </a:r>
          </a:p>
        </p:txBody>
      </p:sp>
      <p:cxnSp>
        <p:nvCxnSpPr>
          <p:cNvPr id="1088" name="Connettore 2 1087">
            <a:extLst>
              <a:ext uri="{FF2B5EF4-FFF2-40B4-BE49-F238E27FC236}">
                <a16:creationId xmlns:a16="http://schemas.microsoft.com/office/drawing/2014/main" id="{A22F5397-E091-B592-B977-4D7CF41A1E1C}"/>
              </a:ext>
            </a:extLst>
          </p:cNvPr>
          <p:cNvCxnSpPr>
            <a:cxnSpLocks/>
            <a:stCxn id="1089" idx="2"/>
          </p:cNvCxnSpPr>
          <p:nvPr/>
        </p:nvCxnSpPr>
        <p:spPr>
          <a:xfrm flipH="1">
            <a:off x="10820571" y="1624175"/>
            <a:ext cx="507283" cy="42730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9" name="Rettangolo con angoli arrotondati 1088">
            <a:extLst>
              <a:ext uri="{FF2B5EF4-FFF2-40B4-BE49-F238E27FC236}">
                <a16:creationId xmlns:a16="http://schemas.microsoft.com/office/drawing/2014/main" id="{83C497CA-ACCC-4B54-3FCB-38765880FCB3}"/>
              </a:ext>
            </a:extLst>
          </p:cNvPr>
          <p:cNvSpPr/>
          <p:nvPr/>
        </p:nvSpPr>
        <p:spPr>
          <a:xfrm>
            <a:off x="10697917" y="1102485"/>
            <a:ext cx="1259874" cy="52169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0" name="CasellaDiTesto 1089">
            <a:extLst>
              <a:ext uri="{FF2B5EF4-FFF2-40B4-BE49-F238E27FC236}">
                <a16:creationId xmlns:a16="http://schemas.microsoft.com/office/drawing/2014/main" id="{4133A8FF-FB04-0894-1B36-E346370825DB}"/>
              </a:ext>
            </a:extLst>
          </p:cNvPr>
          <p:cNvSpPr txBox="1"/>
          <p:nvPr/>
        </p:nvSpPr>
        <p:spPr>
          <a:xfrm>
            <a:off x="10654777" y="1100955"/>
            <a:ext cx="14416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 tube: radiation source</a:t>
            </a:r>
          </a:p>
        </p:txBody>
      </p:sp>
      <p:sp>
        <p:nvSpPr>
          <p:cNvPr id="1099" name="Rettangolo con angoli arrotondati 1098">
            <a:extLst>
              <a:ext uri="{FF2B5EF4-FFF2-40B4-BE49-F238E27FC236}">
                <a16:creationId xmlns:a16="http://schemas.microsoft.com/office/drawing/2014/main" id="{220B0C2C-1AFC-5815-7A43-71330FF0E400}"/>
              </a:ext>
            </a:extLst>
          </p:cNvPr>
          <p:cNvSpPr/>
          <p:nvPr/>
        </p:nvSpPr>
        <p:spPr>
          <a:xfrm>
            <a:off x="6788790" y="1108962"/>
            <a:ext cx="1441685" cy="3401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0" name="CasellaDiTesto 1099">
            <a:extLst>
              <a:ext uri="{FF2B5EF4-FFF2-40B4-BE49-F238E27FC236}">
                <a16:creationId xmlns:a16="http://schemas.microsoft.com/office/drawing/2014/main" id="{BB5D0B24-01D5-58FC-5A3B-1B7380093D14}"/>
              </a:ext>
            </a:extLst>
          </p:cNvPr>
          <p:cNvSpPr txBox="1"/>
          <p:nvPr/>
        </p:nvSpPr>
        <p:spPr>
          <a:xfrm>
            <a:off x="6809405" y="1131731"/>
            <a:ext cx="14416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Polarizing crystal</a:t>
            </a:r>
          </a:p>
        </p:txBody>
      </p:sp>
      <p:sp>
        <p:nvSpPr>
          <p:cNvPr id="1102" name="Rettangolo con angoli arrotondati 1101">
            <a:extLst>
              <a:ext uri="{FF2B5EF4-FFF2-40B4-BE49-F238E27FC236}">
                <a16:creationId xmlns:a16="http://schemas.microsoft.com/office/drawing/2014/main" id="{43DC9F02-EE73-2E05-36F3-BFDA518E2389}"/>
              </a:ext>
            </a:extLst>
          </p:cNvPr>
          <p:cNvSpPr/>
          <p:nvPr/>
        </p:nvSpPr>
        <p:spPr>
          <a:xfrm>
            <a:off x="8729373" y="5713234"/>
            <a:ext cx="1500444" cy="3401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3" name="CasellaDiTesto 1102">
            <a:extLst>
              <a:ext uri="{FF2B5EF4-FFF2-40B4-BE49-F238E27FC236}">
                <a16:creationId xmlns:a16="http://schemas.microsoft.com/office/drawing/2014/main" id="{BD45A563-1FA4-8529-F9C1-BBAE68A6EEB7}"/>
              </a:ext>
            </a:extLst>
          </p:cNvPr>
          <p:cNvSpPr txBox="1"/>
          <p:nvPr/>
        </p:nvSpPr>
        <p:spPr>
          <a:xfrm>
            <a:off x="8788132" y="5720207"/>
            <a:ext cx="14416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Handling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4FB6FD9E-8153-B803-7964-507649D1712B}"/>
                  </a:ext>
                </a:extLst>
              </p:cNvPr>
              <p:cNvSpPr txBox="1"/>
              <p:nvPr/>
            </p:nvSpPr>
            <p:spPr>
              <a:xfrm>
                <a:off x="3287606" y="2911733"/>
                <a:ext cx="12664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7F0E"/>
                    </a:solidFill>
                    <a:latin typeface="LM Roman 10" pitchFamily="2" charset="77"/>
                  </a:rPr>
                  <a:t>2xMo L</a:t>
                </a:r>
                <a14:m>
                  <m:oMath xmlns:m="http://schemas.openxmlformats.org/officeDocument/2006/math">
                    <m:r>
                      <a:rPr lang="en-US" sz="1600" smtClean="0">
                        <a:solidFill>
                          <a:srgbClr val="FF7F0E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>
                    <a:solidFill>
                      <a:srgbClr val="002060"/>
                    </a:solidFill>
                    <a:latin typeface="LM Roman 10" pitchFamily="2" charset="77"/>
                  </a:rPr>
                  <a:t>  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4FB6FD9E-8153-B803-7964-507649D17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06" y="2911733"/>
                <a:ext cx="1266431" cy="338554"/>
              </a:xfrm>
              <a:prstGeom prst="rect">
                <a:avLst/>
              </a:prstGeom>
              <a:blipFill>
                <a:blip r:embed="rId15"/>
                <a:stretch>
                  <a:fillRect l="-1980" t="-3704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34E03357-CF3B-F261-7712-8AE2BA17F062}"/>
                  </a:ext>
                </a:extLst>
              </p:cNvPr>
              <p:cNvSpPr txBox="1"/>
              <p:nvPr/>
            </p:nvSpPr>
            <p:spPr>
              <a:xfrm>
                <a:off x="3969619" y="3479285"/>
                <a:ext cx="12664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7F0E"/>
                    </a:solidFill>
                    <a:latin typeface="LM Roman 10" pitchFamily="2" charset="77"/>
                  </a:rPr>
                  <a:t>3xMo L</a:t>
                </a:r>
                <a14:m>
                  <m:oMath xmlns:m="http://schemas.openxmlformats.org/officeDocument/2006/math">
                    <m:r>
                      <a:rPr lang="en-US" sz="1600" smtClean="0">
                        <a:solidFill>
                          <a:srgbClr val="FF7F0E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>
                    <a:solidFill>
                      <a:srgbClr val="FF7F0E"/>
                    </a:solidFill>
                    <a:latin typeface="LM Roman 10" pitchFamily="2" charset="77"/>
                  </a:rPr>
                  <a:t>  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34E03357-CF3B-F261-7712-8AE2BA17F0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9619" y="3479285"/>
                <a:ext cx="1266431" cy="338554"/>
              </a:xfrm>
              <a:prstGeom prst="rect">
                <a:avLst/>
              </a:prstGeom>
              <a:blipFill>
                <a:blip r:embed="rId16"/>
                <a:stretch>
                  <a:fillRect l="-1980" t="-7407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5BAB96E-0568-6394-ED37-CBE88448C51B}"/>
                  </a:ext>
                </a:extLst>
              </p:cNvPr>
              <p:cNvSpPr txBox="1"/>
              <p:nvPr/>
            </p:nvSpPr>
            <p:spPr>
              <a:xfrm>
                <a:off x="4752427" y="3680597"/>
                <a:ext cx="12664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7F0E"/>
                    </a:solidFill>
                    <a:latin typeface="LM Roman 10" pitchFamily="2" charset="77"/>
                  </a:rPr>
                  <a:t>4xMo L</a:t>
                </a:r>
                <a14:m>
                  <m:oMath xmlns:m="http://schemas.openxmlformats.org/officeDocument/2006/math">
                    <m:r>
                      <a:rPr lang="en-US" sz="1600" smtClean="0">
                        <a:solidFill>
                          <a:srgbClr val="FF7F0E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>
                    <a:solidFill>
                      <a:srgbClr val="FF7F0E"/>
                    </a:solidFill>
                    <a:latin typeface="LM Roman 10" pitchFamily="2" charset="77"/>
                  </a:rPr>
                  <a:t>  </a:t>
                </a: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5BAB96E-0568-6394-ED37-CBE88448C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427" y="3680597"/>
                <a:ext cx="1266431" cy="338554"/>
              </a:xfrm>
              <a:prstGeom prst="rect">
                <a:avLst/>
              </a:prstGeom>
              <a:blipFill>
                <a:blip r:embed="rId17"/>
                <a:stretch>
                  <a:fillRect l="-3000" t="-3571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6C492E50-49FA-7487-ED05-5DE80DA5A200}"/>
                  </a:ext>
                </a:extLst>
              </p:cNvPr>
              <p:cNvSpPr txBox="1"/>
              <p:nvPr/>
            </p:nvSpPr>
            <p:spPr>
              <a:xfrm>
                <a:off x="2253572" y="3210073"/>
                <a:ext cx="93679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00B050"/>
                    </a:solidFill>
                    <a:latin typeface="LM Roman 10" pitchFamily="2" charset="77"/>
                  </a:rPr>
                  <a:t>In L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00B050"/>
                  </a:solidFill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6C492E50-49FA-7487-ED05-5DE80DA5A2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3572" y="3210073"/>
                <a:ext cx="936797" cy="338554"/>
              </a:xfrm>
              <a:prstGeom prst="rect">
                <a:avLst/>
              </a:prstGeom>
              <a:blipFill>
                <a:blip r:embed="rId18"/>
                <a:stretch>
                  <a:fillRect l="-4000" t="-3571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1934A2BA-EFE5-CCE4-BD86-3FE02A4EB7D7}"/>
                  </a:ext>
                </a:extLst>
              </p:cNvPr>
              <p:cNvSpPr txBox="1"/>
              <p:nvPr/>
            </p:nvSpPr>
            <p:spPr>
              <a:xfrm>
                <a:off x="2565347" y="3465691"/>
                <a:ext cx="93679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00B050"/>
                    </a:solidFill>
                    <a:latin typeface="LM Roman 10" pitchFamily="2" charset="77"/>
                  </a:rPr>
                  <a:t>Sb L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endParaRPr lang="en-US" sz="1600" dirty="0">
                  <a:solidFill>
                    <a:srgbClr val="00B050"/>
                  </a:solidFill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1934A2BA-EFE5-CCE4-BD86-3FE02A4EB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347" y="3465691"/>
                <a:ext cx="936797" cy="338554"/>
              </a:xfrm>
              <a:prstGeom prst="rect">
                <a:avLst/>
              </a:prstGeom>
              <a:blipFill>
                <a:blip r:embed="rId19"/>
                <a:stretch>
                  <a:fillRect l="-4054" t="-7407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58DDCB64-4756-7A61-6CB9-023104CC4D39}"/>
              </a:ext>
            </a:extLst>
          </p:cNvPr>
          <p:cNvCxnSpPr>
            <a:cxnSpLocks/>
          </p:cNvCxnSpPr>
          <p:nvPr/>
        </p:nvCxnSpPr>
        <p:spPr>
          <a:xfrm flipH="1">
            <a:off x="3268233" y="3186862"/>
            <a:ext cx="324162" cy="749802"/>
          </a:xfrm>
          <a:prstGeom prst="straightConnector1">
            <a:avLst/>
          </a:prstGeom>
          <a:ln w="12700">
            <a:solidFill>
              <a:srgbClr val="FF7F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42C82601-4A8D-F058-076A-615F31AF1C87}"/>
              </a:ext>
            </a:extLst>
          </p:cNvPr>
          <p:cNvCxnSpPr>
            <a:cxnSpLocks/>
          </p:cNvCxnSpPr>
          <p:nvPr/>
        </p:nvCxnSpPr>
        <p:spPr>
          <a:xfrm>
            <a:off x="4210626" y="3754531"/>
            <a:ext cx="22919" cy="350019"/>
          </a:xfrm>
          <a:prstGeom prst="straightConnector1">
            <a:avLst/>
          </a:prstGeom>
          <a:ln w="12700">
            <a:solidFill>
              <a:srgbClr val="FF7F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0A3511AA-E624-A8FC-B087-5FAE1635975A}"/>
              </a:ext>
            </a:extLst>
          </p:cNvPr>
          <p:cNvCxnSpPr>
            <a:cxnSpLocks/>
          </p:cNvCxnSpPr>
          <p:nvPr/>
        </p:nvCxnSpPr>
        <p:spPr>
          <a:xfrm>
            <a:off x="5115078" y="3960950"/>
            <a:ext cx="220992" cy="431654"/>
          </a:xfrm>
          <a:prstGeom prst="straightConnector1">
            <a:avLst/>
          </a:prstGeom>
          <a:ln w="12700">
            <a:solidFill>
              <a:srgbClr val="FF7F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D170019A-2610-A630-A7DE-72A4483A9157}"/>
              </a:ext>
            </a:extLst>
          </p:cNvPr>
          <p:cNvCxnSpPr>
            <a:cxnSpLocks/>
          </p:cNvCxnSpPr>
          <p:nvPr/>
        </p:nvCxnSpPr>
        <p:spPr>
          <a:xfrm flipH="1">
            <a:off x="2795657" y="3773547"/>
            <a:ext cx="67666" cy="364453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C8BC0D1C-2E7C-ECFD-CB5D-2D52A641FFDF}"/>
              </a:ext>
            </a:extLst>
          </p:cNvPr>
          <p:cNvCxnSpPr>
            <a:cxnSpLocks/>
          </p:cNvCxnSpPr>
          <p:nvPr/>
        </p:nvCxnSpPr>
        <p:spPr>
          <a:xfrm>
            <a:off x="2484475" y="3581662"/>
            <a:ext cx="73720" cy="497347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9715313-D18C-F7FD-DB40-DAA1EE6D1F33}"/>
                  </a:ext>
                </a:extLst>
              </p:cNvPr>
              <p:cNvSpPr txBox="1"/>
              <p:nvPr/>
            </p:nvSpPr>
            <p:spPr>
              <a:xfrm>
                <a:off x="1050642" y="1579379"/>
                <a:ext cx="8863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1D77B5"/>
                    </a:solidFill>
                    <a:latin typeface="LM Roman 10" pitchFamily="2" charset="77"/>
                  </a:rPr>
                  <a:t>Mo L</a:t>
                </a:r>
                <a14:m>
                  <m:oMath xmlns:m="http://schemas.openxmlformats.org/officeDocument/2006/math">
                    <m:r>
                      <a:rPr lang="en-US" sz="1600" smtClean="0">
                        <a:solidFill>
                          <a:srgbClr val="1D77B5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>
                    <a:solidFill>
                      <a:srgbClr val="1D77B5"/>
                    </a:solidFill>
                    <a:latin typeface="LM Roman 10" pitchFamily="2" charset="77"/>
                  </a:rPr>
                  <a:t>  </a:t>
                </a: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9715313-D18C-F7FD-DB40-DAA1EE6D1F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642" y="1579379"/>
                <a:ext cx="886313" cy="338554"/>
              </a:xfrm>
              <a:prstGeom prst="rect">
                <a:avLst/>
              </a:prstGeom>
              <a:blipFill>
                <a:blip r:embed="rId20"/>
                <a:stretch>
                  <a:fillRect l="-2817" t="-7143" b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045EF8ED-E03E-F7E9-8458-832AA109B717}"/>
                  </a:ext>
                </a:extLst>
              </p:cNvPr>
              <p:cNvSpPr txBox="1"/>
              <p:nvPr/>
            </p:nvSpPr>
            <p:spPr>
              <a:xfrm>
                <a:off x="2541508" y="1671145"/>
                <a:ext cx="81836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1D77B5"/>
                    </a:solidFill>
                    <a:latin typeface="LM Roman 10" pitchFamily="2" charset="77"/>
                  </a:rPr>
                  <a:t>Mo L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1" smtClean="0">
                        <a:solidFill>
                          <a:srgbClr val="1D77B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US" sz="1600" dirty="0">
                    <a:solidFill>
                      <a:srgbClr val="1D77B5"/>
                    </a:solidFill>
                    <a:latin typeface="LM Roman 10" pitchFamily="2" charset="77"/>
                  </a:rPr>
                  <a:t>  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045EF8ED-E03E-F7E9-8458-832AA109B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1508" y="1671145"/>
                <a:ext cx="818361" cy="338554"/>
              </a:xfrm>
              <a:prstGeom prst="rect">
                <a:avLst/>
              </a:prstGeom>
              <a:blipFill>
                <a:blip r:embed="rId21"/>
                <a:stretch>
                  <a:fillRect l="-4615" t="-3571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C5406B6-F3B7-226B-195B-9559E613C1EA}"/>
              </a:ext>
            </a:extLst>
          </p:cNvPr>
          <p:cNvSpPr txBox="1"/>
          <p:nvPr/>
        </p:nvSpPr>
        <p:spPr>
          <a:xfrm>
            <a:off x="845705" y="2061286"/>
            <a:ext cx="1157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D77B5"/>
                </a:solidFill>
                <a:latin typeface="LM Roman 10" pitchFamily="2" charset="77"/>
              </a:rPr>
              <a:t>Mo escape peak   </a:t>
            </a: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ABC5467A-7BDB-9F80-0D18-570385E385AD}"/>
              </a:ext>
            </a:extLst>
          </p:cNvPr>
          <p:cNvCxnSpPr>
            <a:cxnSpLocks/>
          </p:cNvCxnSpPr>
          <p:nvPr/>
        </p:nvCxnSpPr>
        <p:spPr>
          <a:xfrm>
            <a:off x="1160042" y="2623292"/>
            <a:ext cx="118384" cy="224822"/>
          </a:xfrm>
          <a:prstGeom prst="straightConnector1">
            <a:avLst/>
          </a:prstGeom>
          <a:ln w="12700">
            <a:solidFill>
              <a:srgbClr val="1D77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A691EA47-8B3B-B820-0C16-1EB8A5CA31CA}"/>
              </a:ext>
            </a:extLst>
          </p:cNvPr>
          <p:cNvCxnSpPr>
            <a:cxnSpLocks/>
          </p:cNvCxnSpPr>
          <p:nvPr/>
        </p:nvCxnSpPr>
        <p:spPr>
          <a:xfrm flipV="1">
            <a:off x="1787758" y="1810602"/>
            <a:ext cx="278118" cy="7987"/>
          </a:xfrm>
          <a:prstGeom prst="straightConnector1">
            <a:avLst/>
          </a:prstGeom>
          <a:ln w="12700">
            <a:solidFill>
              <a:srgbClr val="1D77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03C73D1B-222E-FACC-2DBC-A8B45489D2B4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2214864" y="1840422"/>
            <a:ext cx="326644" cy="132739"/>
          </a:xfrm>
          <a:prstGeom prst="straightConnector1">
            <a:avLst/>
          </a:prstGeom>
          <a:ln w="12700">
            <a:solidFill>
              <a:srgbClr val="1D77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3142F95A-25F3-B4DE-D949-094B85D03F1B}"/>
              </a:ext>
            </a:extLst>
          </p:cNvPr>
          <p:cNvSpPr txBox="1"/>
          <p:nvPr/>
        </p:nvSpPr>
        <p:spPr>
          <a:xfrm>
            <a:off x="151807" y="1037899"/>
            <a:ext cx="2948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Polarized spectrum with SDD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62B059D0-05E3-48AB-544E-A5AE0D31F536}"/>
                  </a:ext>
                </a:extLst>
              </p:cNvPr>
              <p:cNvSpPr txBox="1"/>
              <p:nvPr/>
            </p:nvSpPr>
            <p:spPr>
              <a:xfrm>
                <a:off x="300738" y="5543794"/>
                <a:ext cx="1281440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𝑛h𝑐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62B059D0-05E3-48AB-544E-A5AE0D31F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38" y="5543794"/>
                <a:ext cx="1281440" cy="525978"/>
              </a:xfrm>
              <a:prstGeom prst="rect">
                <a:avLst/>
              </a:prstGeom>
              <a:blipFill>
                <a:blip r:embed="rId22"/>
                <a:stretch>
                  <a:fillRect l="-2941" t="-2326" r="-2941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ccia destra 27">
            <a:extLst>
              <a:ext uri="{FF2B5EF4-FFF2-40B4-BE49-F238E27FC236}">
                <a16:creationId xmlns:a16="http://schemas.microsoft.com/office/drawing/2014/main" id="{6D18D86C-A681-B4ED-B598-D020AB8577E9}"/>
              </a:ext>
            </a:extLst>
          </p:cNvPr>
          <p:cNvSpPr/>
          <p:nvPr/>
        </p:nvSpPr>
        <p:spPr>
          <a:xfrm>
            <a:off x="1804052" y="5725725"/>
            <a:ext cx="1051102" cy="2212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7EA9E7DA-0E0D-633E-5AF7-7294DFC770F5}"/>
              </a:ext>
            </a:extLst>
          </p:cNvPr>
          <p:cNvSpPr txBox="1"/>
          <p:nvPr/>
        </p:nvSpPr>
        <p:spPr>
          <a:xfrm>
            <a:off x="3015956" y="5502066"/>
            <a:ext cx="3397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7F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peaks at integer multiples of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DB0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fluorescence lines of the crystal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998C1ED5-FC9B-BA88-B14C-6ADA29A2DF8B}"/>
              </a:ext>
            </a:extLst>
          </p:cNvPr>
          <p:cNvSpPr txBox="1"/>
          <p:nvPr/>
        </p:nvSpPr>
        <p:spPr>
          <a:xfrm>
            <a:off x="0" y="6108892"/>
            <a:ext cx="16203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(2024b)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0F49949-B09E-BAD1-A31F-AF8AD9FE96FF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424569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7F0B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7F0B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7F0B"/>
                                      </p:to>
                                    </p:animClr>
                                    <p:set>
                                      <p:cBhvr>
                                        <p:cTn id="11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7F0B"/>
                                      </p:to>
                                    </p:animClr>
                                    <p:set>
                                      <p:cBhvr>
                                        <p:cTn id="14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5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027B3FC-3B2B-77FE-9397-C4301F66E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Polarizing the beams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FDD34A2-B976-DA56-D171-61257F091746}"/>
              </a:ext>
            </a:extLst>
          </p:cNvPr>
          <p:cNvSpPr txBox="1"/>
          <p:nvPr/>
        </p:nvSpPr>
        <p:spPr>
          <a:xfrm>
            <a:off x="469800" y="1655221"/>
            <a:ext cx="3422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XCF is equipped with a set of 6 crystals which are matched with specific energies so that the Bragg condition is satisfied.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3ABE2D52-0131-ECAA-0D05-3E22C93EA921}"/>
              </a:ext>
            </a:extLst>
          </p:cNvPr>
          <p:cNvSpPr/>
          <p:nvPr/>
        </p:nvSpPr>
        <p:spPr>
          <a:xfrm>
            <a:off x="50031" y="1014497"/>
            <a:ext cx="4039587" cy="5269045"/>
          </a:xfrm>
          <a:prstGeom prst="roundRect">
            <a:avLst>
              <a:gd name="adj" fmla="val 7656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59064B6-7549-D447-344E-AC03B6F1B4F2}"/>
              </a:ext>
            </a:extLst>
          </p:cNvPr>
          <p:cNvSpPr txBox="1"/>
          <p:nvPr/>
        </p:nvSpPr>
        <p:spPr>
          <a:xfrm>
            <a:off x="2327873" y="6009517"/>
            <a:ext cx="16203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(2024b)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magine 8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4183BE20-C9AB-9E46-618D-F7B6B640C6E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013" t="10595" r="5370"/>
          <a:stretch/>
        </p:blipFill>
        <p:spPr>
          <a:xfrm>
            <a:off x="4251323" y="1403915"/>
            <a:ext cx="3690210" cy="2730633"/>
          </a:xfrm>
          <a:prstGeom prst="rect">
            <a:avLst/>
          </a:prstGeom>
          <a:ln>
            <a:noFill/>
          </a:ln>
        </p:spPr>
      </p:pic>
      <p:pic>
        <p:nvPicPr>
          <p:cNvPr id="10" name="Immagine 9" descr="Immagine che contiene schermata, testo, Policromia&#10;&#10;Descrizione generata automaticamente">
            <a:extLst>
              <a:ext uri="{FF2B5EF4-FFF2-40B4-BE49-F238E27FC236}">
                <a16:creationId xmlns:a16="http://schemas.microsoft.com/office/drawing/2014/main" id="{D4955F76-53C2-421C-6A88-B466B55A7AA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460" t="8621" r="7684" b="2171"/>
          <a:stretch/>
        </p:blipFill>
        <p:spPr>
          <a:xfrm>
            <a:off x="4369832" y="4134548"/>
            <a:ext cx="2710671" cy="2041063"/>
          </a:xfrm>
          <a:prstGeom prst="rect">
            <a:avLst/>
          </a:prstGeom>
          <a:ln>
            <a:noFill/>
          </a:ln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F3CFA6D-F176-13F7-A541-B00EA1378261}"/>
              </a:ext>
            </a:extLst>
          </p:cNvPr>
          <p:cNvSpPr txBox="1"/>
          <p:nvPr/>
        </p:nvSpPr>
        <p:spPr>
          <a:xfrm>
            <a:off x="5428780" y="1028597"/>
            <a:ext cx="1268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InSb 111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E0E2267-6F8C-9E76-ABDE-654058A55446}"/>
              </a:ext>
            </a:extLst>
          </p:cNvPr>
          <p:cNvSpPr txBox="1"/>
          <p:nvPr/>
        </p:nvSpPr>
        <p:spPr>
          <a:xfrm>
            <a:off x="6093637" y="2484231"/>
            <a:ext cx="1137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2.28 keV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7370AF62-1F06-461F-13F8-62E38E52039D}"/>
              </a:ext>
            </a:extLst>
          </p:cNvPr>
          <p:cNvCxnSpPr>
            <a:cxnSpLocks/>
          </p:cNvCxnSpPr>
          <p:nvPr/>
        </p:nvCxnSpPr>
        <p:spPr>
          <a:xfrm flipH="1" flipV="1">
            <a:off x="5653334" y="1569746"/>
            <a:ext cx="513135" cy="95698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3C6A3539-E9BA-1954-20A3-71E4EAA2B10B}"/>
              </a:ext>
            </a:extLst>
          </p:cNvPr>
          <p:cNvCxnSpPr>
            <a:cxnSpLocks/>
          </p:cNvCxnSpPr>
          <p:nvPr/>
        </p:nvCxnSpPr>
        <p:spPr>
          <a:xfrm flipH="1" flipV="1">
            <a:off x="5653334" y="4849084"/>
            <a:ext cx="1427169" cy="704334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21926955-73E7-34F0-83E5-32A3474083DB}"/>
              </a:ext>
            </a:extLst>
          </p:cNvPr>
          <p:cNvSpPr txBox="1"/>
          <p:nvPr/>
        </p:nvSpPr>
        <p:spPr>
          <a:xfrm>
            <a:off x="6853026" y="5501685"/>
            <a:ext cx="1129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Bragg arc</a:t>
            </a:r>
            <a:endParaRPr lang="en-GB" dirty="0"/>
          </a:p>
        </p:txBody>
      </p:sp>
      <p:sp>
        <p:nvSpPr>
          <p:cNvPr id="35" name="Rettangolo con angoli arrotondati 34">
            <a:extLst>
              <a:ext uri="{FF2B5EF4-FFF2-40B4-BE49-F238E27FC236}">
                <a16:creationId xmlns:a16="http://schemas.microsoft.com/office/drawing/2014/main" id="{A583720B-C80D-BE2B-00AF-38E49901FEFD}"/>
              </a:ext>
            </a:extLst>
          </p:cNvPr>
          <p:cNvSpPr/>
          <p:nvPr/>
        </p:nvSpPr>
        <p:spPr>
          <a:xfrm>
            <a:off x="4254966" y="1017158"/>
            <a:ext cx="7780515" cy="5269045"/>
          </a:xfrm>
          <a:prstGeom prst="roundRect">
            <a:avLst>
              <a:gd name="adj" fmla="val 5780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3" name="Immagine 42" descr="Immagine che contiene accessorio, custodia, scatola&#10;&#10;Descrizione generata automaticamente">
            <a:extLst>
              <a:ext uri="{FF2B5EF4-FFF2-40B4-BE49-F238E27FC236}">
                <a16:creationId xmlns:a16="http://schemas.microsoft.com/office/drawing/2014/main" id="{C3DFBFDE-4823-429B-E0EE-0F5E49BCEDA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7432" t="9408" r="9605" b="8748"/>
          <a:stretch/>
        </p:blipFill>
        <p:spPr>
          <a:xfrm rot="16200000">
            <a:off x="837793" y="2911891"/>
            <a:ext cx="2464063" cy="3241128"/>
          </a:xfrm>
          <a:prstGeom prst="roundRect">
            <a:avLst>
              <a:gd name="adj" fmla="val 12143"/>
            </a:avLst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4" name="Tabella 1071">
                <a:extLst>
                  <a:ext uri="{FF2B5EF4-FFF2-40B4-BE49-F238E27FC236}">
                    <a16:creationId xmlns:a16="http://schemas.microsoft.com/office/drawing/2014/main" id="{E5DB7D8C-848A-B76F-9308-E9BFB77D01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5147620"/>
                  </p:ext>
                </p:extLst>
              </p:nvPr>
            </p:nvGraphicFramePr>
            <p:xfrm>
              <a:off x="8023554" y="3486208"/>
              <a:ext cx="3842956" cy="2590800"/>
            </p:xfrm>
            <a:graphic>
              <a:graphicData uri="http://schemas.openxmlformats.org/drawingml/2006/table">
                <a:tbl>
                  <a:tblPr firstRow="1" bandRow="1">
                    <a:tableStyleId>{FABFCF23-3B69-468F-B69F-88F6DE6A72F2}</a:tableStyleId>
                  </a:tblPr>
                  <a:tblGrid>
                    <a:gridCol w="909631">
                      <a:extLst>
                        <a:ext uri="{9D8B030D-6E8A-4147-A177-3AD203B41FA5}">
                          <a16:colId xmlns:a16="http://schemas.microsoft.com/office/drawing/2014/main" val="216307810"/>
                        </a:ext>
                      </a:extLst>
                    </a:gridCol>
                    <a:gridCol w="1193015">
                      <a:extLst>
                        <a:ext uri="{9D8B030D-6E8A-4147-A177-3AD203B41FA5}">
                          <a16:colId xmlns:a16="http://schemas.microsoft.com/office/drawing/2014/main" val="2971491642"/>
                        </a:ext>
                      </a:extLst>
                    </a:gridCol>
                    <a:gridCol w="943897">
                      <a:extLst>
                        <a:ext uri="{9D8B030D-6E8A-4147-A177-3AD203B41FA5}">
                          <a16:colId xmlns:a16="http://schemas.microsoft.com/office/drawing/2014/main" val="2055592440"/>
                        </a:ext>
                      </a:extLst>
                    </a:gridCol>
                    <a:gridCol w="796413">
                      <a:extLst>
                        <a:ext uri="{9D8B030D-6E8A-4147-A177-3AD203B41FA5}">
                          <a16:colId xmlns:a16="http://schemas.microsoft.com/office/drawing/2014/main" val="178010833"/>
                        </a:ext>
                      </a:extLst>
                    </a:gridCol>
                  </a:tblGrid>
                  <a:tr h="37808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Crystal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[keV]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60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oMath>
                          </a14:m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Bragg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 [%]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13384094"/>
                      </a:ext>
                    </a:extLst>
                  </a:tr>
                  <a:tr h="3021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InSb 111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46.6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6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702022805"/>
                      </a:ext>
                    </a:extLst>
                  </a:tr>
                  <a:tr h="2660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 111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46.5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6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183649367"/>
                      </a:ext>
                    </a:extLst>
                  </a:tr>
                  <a:tr h="311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 111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2.82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44.4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6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064075176"/>
                      </a:ext>
                    </a:extLst>
                  </a:tr>
                  <a:tr h="311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 220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4.45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46.6 °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6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489518397"/>
                      </a:ext>
                    </a:extLst>
                  </a:tr>
                  <a:tr h="2660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 400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6.32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46.3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6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248595652"/>
                      </a:ext>
                    </a:extLst>
                  </a:tr>
                  <a:tr h="2660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 422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7.43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46.2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6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84126063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4" name="Tabella 1071">
                <a:extLst>
                  <a:ext uri="{FF2B5EF4-FFF2-40B4-BE49-F238E27FC236}">
                    <a16:creationId xmlns:a16="http://schemas.microsoft.com/office/drawing/2014/main" id="{E5DB7D8C-848A-B76F-9308-E9BFB77D01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5147620"/>
                  </p:ext>
                </p:extLst>
              </p:nvPr>
            </p:nvGraphicFramePr>
            <p:xfrm>
              <a:off x="8023554" y="3486208"/>
              <a:ext cx="3842956" cy="2590800"/>
            </p:xfrm>
            <a:graphic>
              <a:graphicData uri="http://schemas.openxmlformats.org/drawingml/2006/table">
                <a:tbl>
                  <a:tblPr firstRow="1" bandRow="1">
                    <a:tableStyleId>{FABFCF23-3B69-468F-B69F-88F6DE6A72F2}</a:tableStyleId>
                  </a:tblPr>
                  <a:tblGrid>
                    <a:gridCol w="909631">
                      <a:extLst>
                        <a:ext uri="{9D8B030D-6E8A-4147-A177-3AD203B41FA5}">
                          <a16:colId xmlns:a16="http://schemas.microsoft.com/office/drawing/2014/main" val="216307810"/>
                        </a:ext>
                      </a:extLst>
                    </a:gridCol>
                    <a:gridCol w="1193015">
                      <a:extLst>
                        <a:ext uri="{9D8B030D-6E8A-4147-A177-3AD203B41FA5}">
                          <a16:colId xmlns:a16="http://schemas.microsoft.com/office/drawing/2014/main" val="2971491642"/>
                        </a:ext>
                      </a:extLst>
                    </a:gridCol>
                    <a:gridCol w="943897">
                      <a:extLst>
                        <a:ext uri="{9D8B030D-6E8A-4147-A177-3AD203B41FA5}">
                          <a16:colId xmlns:a16="http://schemas.microsoft.com/office/drawing/2014/main" val="2055592440"/>
                        </a:ext>
                      </a:extLst>
                    </a:gridCol>
                    <a:gridCol w="796413">
                      <a:extLst>
                        <a:ext uri="{9D8B030D-6E8A-4147-A177-3AD203B41FA5}">
                          <a16:colId xmlns:a16="http://schemas.microsoft.com/office/drawing/2014/main" val="178010833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Crystal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[keV]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1"/>
                          <a:stretch>
                            <a:fillRect l="-221333" t="-2174" r="-85333" b="-35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 [%]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1338409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InSb 111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46.6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1"/>
                          <a:stretch>
                            <a:fillRect l="-382540" t="-180769" r="-1587" b="-53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020228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 111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46.5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1"/>
                          <a:stretch>
                            <a:fillRect l="-382540" t="-270370" r="-1587" b="-4148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8364936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 111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2.82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44.4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1"/>
                          <a:stretch>
                            <a:fillRect l="-382540" t="-384615" r="-1587" b="-3307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407517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 220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4.45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46.6 °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1"/>
                          <a:stretch>
                            <a:fillRect l="-382540" t="-466667" r="-1587" b="-2185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951839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 400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6.32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46.3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1"/>
                          <a:stretch>
                            <a:fillRect l="-382540" t="-588462" r="-1587" b="-12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859565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 422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7.43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46.2 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1"/>
                          <a:stretch>
                            <a:fillRect l="-382540" t="-662963" r="-1587" b="-2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26063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8" name="Immagine 47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A0A29F1C-96FB-A06E-64F6-DDF23C99A31F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655" t="10214" r="8332" b="1735"/>
          <a:stretch/>
        </p:blipFill>
        <p:spPr>
          <a:xfrm>
            <a:off x="8491177" y="1159785"/>
            <a:ext cx="2907709" cy="2157240"/>
          </a:xfrm>
          <a:prstGeom prst="rect">
            <a:avLst/>
          </a:prstGeom>
        </p:spPr>
      </p:pic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7AB255A8-AACE-81E3-23F4-427812384B54}"/>
              </a:ext>
            </a:extLst>
          </p:cNvPr>
          <p:cNvSpPr txBox="1"/>
          <p:nvPr/>
        </p:nvSpPr>
        <p:spPr>
          <a:xfrm>
            <a:off x="9069471" y="215740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Modulation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AA50993B-00C3-4054-B518-CE4FAB094E90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380630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33" grpId="0"/>
      <p:bldP spid="35" grpId="0" animBg="1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Immagine 52">
            <a:extLst>
              <a:ext uri="{FF2B5EF4-FFF2-40B4-BE49-F238E27FC236}">
                <a16:creationId xmlns:a16="http://schemas.microsoft.com/office/drawing/2014/main" id="{F5BDF989-1F88-7084-5740-E9CDFC522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63"/>
          <a:stretch/>
        </p:blipFill>
        <p:spPr>
          <a:xfrm>
            <a:off x="5746033" y="1076584"/>
            <a:ext cx="5570881" cy="25698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44799484-FE04-68D5-8CF3-D3905240A897}"/>
                  </a:ext>
                </a:extLst>
              </p:cNvPr>
              <p:cNvSpPr txBox="1"/>
              <p:nvPr/>
            </p:nvSpPr>
            <p:spPr>
              <a:xfrm>
                <a:off x="585253" y="1370980"/>
                <a:ext cx="899519" cy="3441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𝐍</m:t>
                      </m:r>
                      <m:d>
                        <m:dPr>
                          <m:ctrlP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𝛟</m:t>
                          </m:r>
                        </m:e>
                      </m:d>
                      <m:r>
                        <a:rPr lang="en-GB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44799484-FE04-68D5-8CF3-D3905240A8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253" y="1370980"/>
                <a:ext cx="899519" cy="344133"/>
              </a:xfrm>
              <a:prstGeom prst="rect">
                <a:avLst/>
              </a:prstGeom>
              <a:blipFill>
                <a:blip r:embed="rId4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magine 1">
            <a:extLst>
              <a:ext uri="{FF2B5EF4-FFF2-40B4-BE49-F238E27FC236}">
                <a16:creationId xmlns:a16="http://schemas.microsoft.com/office/drawing/2014/main" id="{B3F0DAFC-D38E-3EF9-EE54-2A60ECAA3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XCF polarized beam studies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Immagine 25" descr="Immagine che contiene diagramma, testo, Diagramma, mappa&#10;&#10;Descrizione generata automaticamente">
            <a:extLst>
              <a:ext uri="{FF2B5EF4-FFF2-40B4-BE49-F238E27FC236}">
                <a16:creationId xmlns:a16="http://schemas.microsoft.com/office/drawing/2014/main" id="{AE8F2F7A-83B8-039E-EFED-36E8D8B718D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930" t="11283" r="9478" b="3221"/>
          <a:stretch/>
        </p:blipFill>
        <p:spPr>
          <a:xfrm>
            <a:off x="594056" y="1835331"/>
            <a:ext cx="4493974" cy="3035844"/>
          </a:xfrm>
          <a:prstGeom prst="rect">
            <a:avLst/>
          </a:prstGeom>
          <a:ln>
            <a:noFill/>
          </a:ln>
        </p:spPr>
      </p:pic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D498D0A0-444F-D894-E78C-7B7390961FEF}"/>
              </a:ext>
            </a:extLst>
          </p:cNvPr>
          <p:cNvCxnSpPr>
            <a:cxnSpLocks/>
          </p:cNvCxnSpPr>
          <p:nvPr/>
        </p:nvCxnSpPr>
        <p:spPr>
          <a:xfrm>
            <a:off x="4115056" y="2696669"/>
            <a:ext cx="0" cy="740582"/>
          </a:xfrm>
          <a:prstGeom prst="straightConnector1">
            <a:avLst/>
          </a:prstGeom>
          <a:ln w="19050">
            <a:solidFill>
              <a:srgbClr val="22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A8BD7C40-DF77-FB8E-103B-593463DF14CD}"/>
              </a:ext>
            </a:extLst>
          </p:cNvPr>
          <p:cNvCxnSpPr>
            <a:cxnSpLocks/>
          </p:cNvCxnSpPr>
          <p:nvPr/>
        </p:nvCxnSpPr>
        <p:spPr>
          <a:xfrm>
            <a:off x="4117406" y="3508784"/>
            <a:ext cx="0" cy="1085588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>
            <a:extLst>
              <a:ext uri="{FF2B5EF4-FFF2-40B4-BE49-F238E27FC236}">
                <a16:creationId xmlns:a16="http://schemas.microsoft.com/office/drawing/2014/main" id="{0264A299-9CDA-5D29-7AF0-18E73C2AD563}"/>
              </a:ext>
            </a:extLst>
          </p:cNvPr>
          <p:cNvCxnSpPr>
            <a:cxnSpLocks/>
          </p:cNvCxnSpPr>
          <p:nvPr/>
        </p:nvCxnSpPr>
        <p:spPr>
          <a:xfrm>
            <a:off x="1124071" y="3437251"/>
            <a:ext cx="3935031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DF864918-0137-DEAD-CEF4-75793E9EDCFF}"/>
              </a:ext>
            </a:extLst>
          </p:cNvPr>
          <p:cNvSpPr txBox="1"/>
          <p:nvPr/>
        </p:nvSpPr>
        <p:spPr>
          <a:xfrm>
            <a:off x="4135237" y="2943924"/>
            <a:ext cx="237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22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A6A5A7A-FE80-B868-264A-ABD8E6AB55EB}"/>
              </a:ext>
            </a:extLst>
          </p:cNvPr>
          <p:cNvSpPr txBox="1"/>
          <p:nvPr/>
        </p:nvSpPr>
        <p:spPr>
          <a:xfrm>
            <a:off x="4136339" y="3893456"/>
            <a:ext cx="237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AC25767E-C369-6763-FE93-F29026C62FA3}"/>
              </a:ext>
            </a:extLst>
          </p:cNvPr>
          <p:cNvSpPr txBox="1"/>
          <p:nvPr/>
        </p:nvSpPr>
        <p:spPr>
          <a:xfrm>
            <a:off x="599735" y="1079462"/>
            <a:ext cx="490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 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CFF42D43-CDD7-95A8-833E-B4C0DF838AAF}"/>
              </a:ext>
            </a:extLst>
          </p:cNvPr>
          <p:cNvSpPr txBox="1"/>
          <p:nvPr/>
        </p:nvSpPr>
        <p:spPr>
          <a:xfrm>
            <a:off x="548750" y="5559791"/>
            <a:ext cx="6585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track length increases with increasing energy and the photoelectron emission direction is better reconstructed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CF1CBA95-E595-D9FE-8118-6B68AE4FF8BF}"/>
              </a:ext>
            </a:extLst>
          </p:cNvPr>
          <p:cNvSpPr txBox="1"/>
          <p:nvPr/>
        </p:nvSpPr>
        <p:spPr>
          <a:xfrm>
            <a:off x="7485884" y="5683412"/>
            <a:ext cx="430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modulation factor increases with energy</a:t>
            </a:r>
          </a:p>
        </p:txBody>
      </p:sp>
      <p:pic>
        <p:nvPicPr>
          <p:cNvPr id="46" name="Immagine 45" descr="Immagine che contiene arte, Accessorio di moda, modello, arancione&#10;&#10;Descrizione generata automaticamente">
            <a:extLst>
              <a:ext uri="{FF2B5EF4-FFF2-40B4-BE49-F238E27FC236}">
                <a16:creationId xmlns:a16="http://schemas.microsoft.com/office/drawing/2014/main" id="{BC45B484-4803-7155-EEF3-7A951DA9E83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6200000">
            <a:off x="9683813" y="3654722"/>
            <a:ext cx="1367102" cy="1548132"/>
          </a:xfrm>
          <a:prstGeom prst="rect">
            <a:avLst/>
          </a:prstGeom>
        </p:spPr>
      </p:pic>
      <p:pic>
        <p:nvPicPr>
          <p:cNvPr id="47" name="Immagine 46" descr="Immagine che contiene modello, cerchio, Policromia, design&#10;&#10;Descrizione generata automaticamente">
            <a:extLst>
              <a:ext uri="{FF2B5EF4-FFF2-40B4-BE49-F238E27FC236}">
                <a16:creationId xmlns:a16="http://schemas.microsoft.com/office/drawing/2014/main" id="{F928503D-39A4-946A-89D0-ACE2C546B2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6370289" y="3640607"/>
            <a:ext cx="1367101" cy="1580914"/>
          </a:xfrm>
          <a:prstGeom prst="rect">
            <a:avLst/>
          </a:prstGeom>
        </p:spPr>
      </p:pic>
      <p:sp>
        <p:nvSpPr>
          <p:cNvPr id="54" name="Rettangolo con angoli arrotondati 53">
            <a:extLst>
              <a:ext uri="{FF2B5EF4-FFF2-40B4-BE49-F238E27FC236}">
                <a16:creationId xmlns:a16="http://schemas.microsoft.com/office/drawing/2014/main" id="{5F1A16CA-0301-5D32-E9D4-C63C6B477146}"/>
              </a:ext>
            </a:extLst>
          </p:cNvPr>
          <p:cNvSpPr/>
          <p:nvPr/>
        </p:nvSpPr>
        <p:spPr>
          <a:xfrm>
            <a:off x="527196" y="1007662"/>
            <a:ext cx="4776604" cy="4453875"/>
          </a:xfrm>
          <a:prstGeom prst="roundRect">
            <a:avLst>
              <a:gd name="adj" fmla="val 4741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B75AE379-9121-047A-85F8-7B777BDB3566}"/>
              </a:ext>
            </a:extLst>
          </p:cNvPr>
          <p:cNvSpPr txBox="1"/>
          <p:nvPr/>
        </p:nvSpPr>
        <p:spPr>
          <a:xfrm>
            <a:off x="707221" y="4895628"/>
            <a:ext cx="2117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(2024a), (2024b)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B165489D-1A4E-30AC-E6EB-63C55F0EF250}"/>
              </a:ext>
            </a:extLst>
          </p:cNvPr>
          <p:cNvCxnSpPr>
            <a:cxnSpLocks/>
          </p:cNvCxnSpPr>
          <p:nvPr/>
        </p:nvCxnSpPr>
        <p:spPr>
          <a:xfrm>
            <a:off x="6069205" y="5882956"/>
            <a:ext cx="1275394" cy="0"/>
          </a:xfrm>
          <a:prstGeom prst="straightConnector1">
            <a:avLst/>
          </a:prstGeom>
          <a:ln w="25400">
            <a:solidFill>
              <a:srgbClr val="22222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DBF88112-C73B-0FA9-6F30-0C517B22C8E3}"/>
              </a:ext>
            </a:extLst>
          </p:cNvPr>
          <p:cNvSpPr/>
          <p:nvPr/>
        </p:nvSpPr>
        <p:spPr>
          <a:xfrm>
            <a:off x="419841" y="5549009"/>
            <a:ext cx="11352311" cy="733849"/>
          </a:xfrm>
          <a:prstGeom prst="roundRect">
            <a:avLst>
              <a:gd name="adj" fmla="val 23911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641C600-BE4D-E8CF-9A69-20E8AF49B424}"/>
              </a:ext>
            </a:extLst>
          </p:cNvPr>
          <p:cNvSpPr txBox="1"/>
          <p:nvPr/>
        </p:nvSpPr>
        <p:spPr>
          <a:xfrm>
            <a:off x="6393475" y="3401265"/>
            <a:ext cx="141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energies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CC42AAF-F9AC-91E5-EB23-7CC09E8FD7EA}"/>
              </a:ext>
            </a:extLst>
          </p:cNvPr>
          <p:cNvSpPr txBox="1"/>
          <p:nvPr/>
        </p:nvSpPr>
        <p:spPr>
          <a:xfrm>
            <a:off x="6240379" y="5061733"/>
            <a:ext cx="162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 tracks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547AE87-4953-AB18-9C84-42F97EA5677C}"/>
              </a:ext>
            </a:extLst>
          </p:cNvPr>
          <p:cNvSpPr txBox="1"/>
          <p:nvPr/>
        </p:nvSpPr>
        <p:spPr>
          <a:xfrm>
            <a:off x="9620906" y="3401265"/>
            <a:ext cx="146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energies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E4FC792-78C9-08E6-A30B-9D97E2274078}"/>
              </a:ext>
            </a:extLst>
          </p:cNvPr>
          <p:cNvSpPr txBox="1"/>
          <p:nvPr/>
        </p:nvSpPr>
        <p:spPr>
          <a:xfrm>
            <a:off x="9490164" y="5063483"/>
            <a:ext cx="1723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Elongated tracks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B81B8869-869E-20B4-07E4-16D93D601F4B}"/>
                  </a:ext>
                </a:extLst>
              </p:cNvPr>
              <p:cNvSpPr txBox="1"/>
              <p:nvPr/>
            </p:nvSpPr>
            <p:spPr>
              <a:xfrm>
                <a:off x="1722444" y="1372850"/>
                <a:ext cx="268568" cy="3441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𝐁</m:t>
                      </m:r>
                    </m:oMath>
                  </m:oMathPara>
                </a14:m>
                <a:endParaRPr lang="en-GB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B81B8869-869E-20B4-07E4-16D93D601F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2444" y="1372850"/>
                <a:ext cx="268568" cy="344133"/>
              </a:xfrm>
              <a:prstGeom prst="rect">
                <a:avLst/>
              </a:prstGeom>
              <a:blipFill>
                <a:blip r:embed="rId13"/>
                <a:stretch>
                  <a:fillRect r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81F350C-631B-A940-03E3-B52D3B411581}"/>
                  </a:ext>
                </a:extLst>
              </p:cNvPr>
              <p:cNvSpPr txBox="1"/>
              <p:nvPr/>
            </p:nvSpPr>
            <p:spPr>
              <a:xfrm>
                <a:off x="1897068" y="1359679"/>
                <a:ext cx="1454148" cy="3441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𝐜𝐨𝐬</m:t>
                          </m:r>
                        </m:e>
                        <m:sup>
                          <m:r>
                            <a:rPr lang="en-GB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GB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𝛟</m:t>
                      </m:r>
                      <m:r>
                        <a:rPr lang="en-GB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𝛟</m:t>
                          </m:r>
                        </m:e>
                        <m:sub>
                          <m:r>
                            <a:rPr lang="en-GB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GB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81F350C-631B-A940-03E3-B52D3B411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068" y="1359679"/>
                <a:ext cx="1454148" cy="344133"/>
              </a:xfrm>
              <a:prstGeom prst="rect">
                <a:avLst/>
              </a:prstGeom>
              <a:blipFill>
                <a:blip r:embed="rId14"/>
                <a:stretch>
                  <a:fillRect b="-18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49CC80A8-14DF-3246-26FE-2FA29F759F88}"/>
                  </a:ext>
                </a:extLst>
              </p:cNvPr>
              <p:cNvSpPr txBox="1"/>
              <p:nvPr/>
            </p:nvSpPr>
            <p:spPr>
              <a:xfrm>
                <a:off x="1338313" y="1367903"/>
                <a:ext cx="292006" cy="3441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𝐀</m:t>
                      </m:r>
                    </m:oMath>
                  </m:oMathPara>
                </a14:m>
                <a:endParaRPr lang="en-GB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49CC80A8-14DF-3246-26FE-2FA29F759F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313" y="1367903"/>
                <a:ext cx="292006" cy="344133"/>
              </a:xfrm>
              <a:prstGeom prst="rect">
                <a:avLst/>
              </a:prstGeom>
              <a:blipFill>
                <a:blip r:embed="rId15"/>
                <a:stretch>
                  <a:fillRect r="-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A6B4702B-8269-9916-2AC0-39FF6E440B0C}"/>
                  </a:ext>
                </a:extLst>
              </p:cNvPr>
              <p:cNvSpPr txBox="1"/>
              <p:nvPr/>
            </p:nvSpPr>
            <p:spPr>
              <a:xfrm>
                <a:off x="1498062" y="1369180"/>
                <a:ext cx="3850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A6B4702B-8269-9916-2AC0-39FF6E440B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062" y="1369180"/>
                <a:ext cx="385041" cy="3385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B8D1F5A8-59AE-4110-B1B6-D3ADB41ADEA3}"/>
              </a:ext>
            </a:extLst>
          </p:cNvPr>
          <p:cNvSpPr/>
          <p:nvPr/>
        </p:nvSpPr>
        <p:spPr>
          <a:xfrm>
            <a:off x="5597002" y="1007662"/>
            <a:ext cx="6049323" cy="4453875"/>
          </a:xfrm>
          <a:prstGeom prst="roundRect">
            <a:avLst>
              <a:gd name="adj" fmla="val 4741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30C938DA-F0BF-6F00-8508-372DD39F6F46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346021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432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4" grpId="0"/>
      <p:bldP spid="35" grpId="0"/>
      <p:bldP spid="7" grpId="0" animBg="1"/>
      <p:bldP spid="8" grpId="0"/>
      <p:bldP spid="9" grpId="0"/>
      <p:bldP spid="10" grpId="0"/>
      <p:bldP spid="11" grpId="0"/>
      <p:bldP spid="15" grpId="0"/>
      <p:bldP spid="17" grpId="0"/>
      <p:bldP spid="3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2799F9B-78A6-6C0F-8C26-574C5E2A4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34" name="Immagine 33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79484E9F-46B3-8516-9BB1-999EB5AE0C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2876"/>
          <a:stretch/>
        </p:blipFill>
        <p:spPr>
          <a:xfrm>
            <a:off x="7531404" y="4897306"/>
            <a:ext cx="4571989" cy="1464715"/>
          </a:xfrm>
          <a:prstGeom prst="rect">
            <a:avLst/>
          </a:prstGeom>
        </p:spPr>
      </p:pic>
      <p:pic>
        <p:nvPicPr>
          <p:cNvPr id="33" name="Immagine 32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A0FA2D94-05CD-BE3B-3E69-57FBBD88AA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9185"/>
          <a:stretch/>
        </p:blipFill>
        <p:spPr>
          <a:xfrm>
            <a:off x="7531404" y="961386"/>
            <a:ext cx="4571989" cy="1664008"/>
          </a:xfrm>
          <a:prstGeom prst="rect">
            <a:avLst/>
          </a:prstGeom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44063C7-9EAD-C171-84BC-C16740EBC96F}"/>
              </a:ext>
            </a:extLst>
          </p:cNvPr>
          <p:cNvSpPr txBox="1"/>
          <p:nvPr/>
        </p:nvSpPr>
        <p:spPr>
          <a:xfrm>
            <a:off x="193625" y="1121132"/>
            <a:ext cx="6625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GPD long term studies: secular pressure decrease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7B17EFE1-07A0-1728-6013-90E77AE19518}"/>
                  </a:ext>
                </a:extLst>
              </p:cNvPr>
              <p:cNvSpPr txBox="1"/>
              <p:nvPr/>
            </p:nvSpPr>
            <p:spPr>
              <a:xfrm>
                <a:off x="1828219" y="2155834"/>
                <a:ext cx="3399151" cy="3798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(1−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7B17EFE1-07A0-1728-6013-90E77AE195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219" y="2155834"/>
                <a:ext cx="3399151" cy="379848"/>
              </a:xfrm>
              <a:prstGeom prst="rect">
                <a:avLst/>
              </a:prstGeom>
              <a:blipFill>
                <a:blip r:embed="rId12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3B2894C4-90FB-5D91-C27A-22AB17E53DBE}"/>
              </a:ext>
            </a:extLst>
          </p:cNvPr>
          <p:cNvSpPr txBox="1"/>
          <p:nvPr/>
        </p:nvSpPr>
        <p:spPr>
          <a:xfrm>
            <a:off x="482899" y="1509503"/>
            <a:ext cx="6413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ecular decrease of the pressure in the </a:t>
            </a:r>
            <a:r>
              <a:rPr lang="en-US" b="0" i="1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sealed </a:t>
            </a:r>
            <a:r>
              <a:rPr lang="en-US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gas cell, due to internal adsorption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DME </a:t>
            </a:r>
            <a:r>
              <a:rPr lang="en-US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 a time scale of months.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0C8275E8-B3B0-08B9-A0C3-E61D711F241F}"/>
              </a:ext>
            </a:extLst>
          </p:cNvPr>
          <p:cNvSpPr txBox="1"/>
          <p:nvPr/>
        </p:nvSpPr>
        <p:spPr>
          <a:xfrm>
            <a:off x="1201094" y="2701085"/>
            <a:ext cx="57543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pressure decrease can be retrieved analyzing:</a:t>
            </a:r>
          </a:p>
          <a:p>
            <a:endParaRPr lang="en-US" b="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of track </a:t>
            </a:r>
          </a:p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length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of 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of rate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3AD1906-60EC-D977-E722-F6122F457450}"/>
              </a:ext>
            </a:extLst>
          </p:cNvPr>
          <p:cNvSpPr txBox="1"/>
          <p:nvPr/>
        </p:nvSpPr>
        <p:spPr>
          <a:xfrm>
            <a:off x="34522" y="6042097"/>
            <a:ext cx="1640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Tomaiuolo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(2024)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582B09C7-44A3-EA70-686C-A8FD319DF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 descr="Immagine che contiene logo&#10;&#10;Descrizione generata automaticamente">
            <a:extLst>
              <a:ext uri="{FF2B5EF4-FFF2-40B4-BE49-F238E27FC236}">
                <a16:creationId xmlns:a16="http://schemas.microsoft.com/office/drawing/2014/main" id="{47EB79CC-0D6E-A0CA-919C-42D5D76E584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pic>
        <p:nvPicPr>
          <p:cNvPr id="8" name="Immagine 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0F798AE0-85A2-FA18-AB5B-78085974AA49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F00E97B-F546-35C1-9721-155ADF21522D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B57ED21-D5EB-01F6-D1A1-0827EDD2164A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Spurious modulation: XCF first results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76703949-890A-12E8-7C83-AD2CF15E0C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F1466D3F-D1E6-0F2E-2A3E-BA44C4D393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E22C5AB-28A4-6052-03A1-48D956E4639C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49BFDF1-516A-5BDE-D539-45E37F4E37B9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AE3E3F4-38AE-42C1-EDAA-89BB321BE495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4B43B234-5AF1-438C-F59E-2D6313FE41E5}"/>
              </a:ext>
            </a:extLst>
          </p:cNvPr>
          <p:cNvSpPr/>
          <p:nvPr/>
        </p:nvSpPr>
        <p:spPr>
          <a:xfrm>
            <a:off x="193625" y="1045851"/>
            <a:ext cx="7121574" cy="4960945"/>
          </a:xfrm>
          <a:prstGeom prst="roundRect">
            <a:avLst>
              <a:gd name="adj" fmla="val 5110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Immagine 25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CA57CFA2-F1C1-5FBB-9052-1EA4DA95AE9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30156" y="3257396"/>
            <a:ext cx="3682206" cy="2650379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153210F2-7E31-0810-79DE-13A47C700D52}"/>
                  </a:ext>
                </a:extLst>
              </p:cNvPr>
              <p:cNvSpPr txBox="1"/>
              <p:nvPr/>
            </p:nvSpPr>
            <p:spPr>
              <a:xfrm>
                <a:off x="245828" y="2894357"/>
                <a:ext cx="1316579" cy="368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i="0" u="none" strike="noStrike" dirty="0">
                    <a:solidFill>
                      <a:srgbClr val="002060"/>
                    </a:solidFill>
                    <a:effectLst/>
                    <a:latin typeface="LM Roman 10" pitchFamily="2" charset="77"/>
                  </a:rPr>
                  <a:t>Source: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600" b="0" i="1" u="none" strike="noStrike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55</m:t>
                        </m:r>
                      </m:sup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𝐹𝑒</m:t>
                        </m:r>
                      </m:e>
                    </m:sPre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153210F2-7E31-0810-79DE-13A47C70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828" y="2894357"/>
                <a:ext cx="1316579" cy="368755"/>
              </a:xfrm>
              <a:prstGeom prst="rect">
                <a:avLst/>
              </a:prstGeom>
              <a:blipFill>
                <a:blip r:embed="rId19"/>
                <a:stretch>
                  <a:fillRect l="-2885" b="-206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Arco 27">
            <a:extLst>
              <a:ext uri="{FF2B5EF4-FFF2-40B4-BE49-F238E27FC236}">
                <a16:creationId xmlns:a16="http://schemas.microsoft.com/office/drawing/2014/main" id="{22E45D74-7346-4709-59C8-F0A7566541B2}"/>
              </a:ext>
            </a:extLst>
          </p:cNvPr>
          <p:cNvSpPr/>
          <p:nvPr/>
        </p:nvSpPr>
        <p:spPr>
          <a:xfrm>
            <a:off x="970381" y="3631790"/>
            <a:ext cx="2177009" cy="2651016"/>
          </a:xfrm>
          <a:prstGeom prst="arc">
            <a:avLst>
              <a:gd name="adj1" fmla="val 16474150"/>
              <a:gd name="adj2" fmla="val 0"/>
            </a:avLst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3045D5A-D18D-EF5C-CC45-49650CD410B7}"/>
              </a:ext>
            </a:extLst>
          </p:cNvPr>
          <p:cNvSpPr txBox="1"/>
          <p:nvPr/>
        </p:nvSpPr>
        <p:spPr>
          <a:xfrm>
            <a:off x="2802687" y="4900065"/>
            <a:ext cx="1003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LM Roman 10" pitchFamily="2" charset="77"/>
              </a:rPr>
              <a:t>5.9 keV</a:t>
            </a:r>
          </a:p>
        </p:txBody>
      </p:sp>
      <p:pic>
        <p:nvPicPr>
          <p:cNvPr id="40" name="Immagine 39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ADEB726F-4D72-EDF4-613D-DC48AE2EA9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0776" b="48183"/>
          <a:stretch/>
        </p:blipFill>
        <p:spPr>
          <a:xfrm>
            <a:off x="7531404" y="2625394"/>
            <a:ext cx="4571989" cy="1136240"/>
          </a:xfrm>
          <a:prstGeom prst="rect">
            <a:avLst/>
          </a:prstGeom>
        </p:spPr>
      </p:pic>
      <p:pic>
        <p:nvPicPr>
          <p:cNvPr id="41" name="Immagine 40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083F2006-1274-95B9-2201-41C5A3DA16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964" b="27149"/>
          <a:stretch/>
        </p:blipFill>
        <p:spPr>
          <a:xfrm>
            <a:off x="7531415" y="3761633"/>
            <a:ext cx="4571989" cy="11279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93CBE328-ECAF-B6D1-AF6F-356D5872942C}"/>
                  </a:ext>
                </a:extLst>
              </p:cNvPr>
              <p:cNvSpPr txBox="1"/>
              <p:nvPr/>
            </p:nvSpPr>
            <p:spPr>
              <a:xfrm>
                <a:off x="9125283" y="4244266"/>
                <a:ext cx="3123596" cy="5729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𝑮</m:t>
                      </m:r>
                      <m:d>
                        <m:dPr>
                          <m:ctrlP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𝝉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e>
                      </m:d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b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𝒆𝒙𝒑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  <m:d>
                                <m:d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d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𝒔𝒄𝒂𝒍𝒆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93CBE328-ECAF-B6D1-AF6F-356D587294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5283" y="4244266"/>
                <a:ext cx="3123596" cy="572914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0A301401-3EA2-E759-3DEC-89FA8789D002}"/>
                  </a:ext>
                </a:extLst>
              </p:cNvPr>
              <p:cNvSpPr txBox="1"/>
              <p:nvPr/>
            </p:nvSpPr>
            <p:spPr>
              <a:xfrm>
                <a:off x="9042468" y="3035283"/>
                <a:ext cx="2745028" cy="6000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d>
                        <m:dPr>
                          <m:ctrlP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𝝉</m:t>
                          </m:r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e>
                      </m:d>
                      <m:r>
                        <a:rPr lang="en-US" sz="1400" b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p>
                        <m:sSupPr>
                          <m:ctrlP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d>
                                    <m:dPr>
                                      <m:ctrlP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𝑳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0A301401-3EA2-E759-3DEC-89FA8789D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2468" y="3035283"/>
                <a:ext cx="2745028" cy="600036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C11B4E7A-04E3-512A-F0E0-EB3B641DC71C}"/>
                  </a:ext>
                </a:extLst>
              </p:cNvPr>
              <p:cNvSpPr txBox="1"/>
              <p:nvPr/>
            </p:nvSpPr>
            <p:spPr>
              <a:xfrm>
                <a:off x="8238957" y="5133257"/>
                <a:ext cx="2745028" cy="3397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d>
                        <m:dPr>
                          <m:ctrlP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𝝉</m:t>
                          </m:r>
                          <m: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e>
                      </m:d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C11B4E7A-04E3-512A-F0E0-EB3B641DC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8957" y="5133257"/>
                <a:ext cx="2745028" cy="339773"/>
              </a:xfrm>
              <a:prstGeom prst="rect">
                <a:avLst/>
              </a:prstGeom>
              <a:blipFill>
                <a:blip r:embed="rId22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A9471F6B-657D-7C0D-28AB-7CF3A5311C6C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160326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magine 29">
            <a:extLst>
              <a:ext uri="{FF2B5EF4-FFF2-40B4-BE49-F238E27FC236}">
                <a16:creationId xmlns:a16="http://schemas.microsoft.com/office/drawing/2014/main" id="{A31B8878-889C-D6C7-E391-CB950C0DA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829F2B4-4A49-52C3-D048-BD87BC734B79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IXPE: Imaging X-ray Polarimetry Explorer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5546099D-6842-0784-A727-559F21FF6A4C}"/>
              </a:ext>
            </a:extLst>
          </p:cNvPr>
          <p:cNvSpPr/>
          <p:nvPr/>
        </p:nvSpPr>
        <p:spPr>
          <a:xfrm>
            <a:off x="4381636" y="2062598"/>
            <a:ext cx="7543143" cy="184200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2E7D87F-5CA5-29EB-9F4A-D2B21162126B}"/>
              </a:ext>
            </a:extLst>
          </p:cNvPr>
          <p:cNvSpPr/>
          <p:nvPr/>
        </p:nvSpPr>
        <p:spPr>
          <a:xfrm>
            <a:off x="88607" y="1128567"/>
            <a:ext cx="12014786" cy="458596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BAE2E28E-C1F5-7758-74DA-725A5B78BE45}"/>
              </a:ext>
            </a:extLst>
          </p:cNvPr>
          <p:cNvSpPr/>
          <p:nvPr/>
        </p:nvSpPr>
        <p:spPr>
          <a:xfrm>
            <a:off x="450048" y="4906602"/>
            <a:ext cx="3188677" cy="937131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5353F49F-8096-4A9A-77B3-BD176BAAA789}"/>
              </a:ext>
            </a:extLst>
          </p:cNvPr>
          <p:cNvSpPr/>
          <p:nvPr/>
        </p:nvSpPr>
        <p:spPr>
          <a:xfrm>
            <a:off x="592383" y="3746721"/>
            <a:ext cx="2904008" cy="630817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D9851896-8B22-8245-99EC-E497C71EFE02}"/>
              </a:ext>
            </a:extLst>
          </p:cNvPr>
          <p:cNvSpPr/>
          <p:nvPr/>
        </p:nvSpPr>
        <p:spPr>
          <a:xfrm>
            <a:off x="572607" y="2823970"/>
            <a:ext cx="2904009" cy="39287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86952056-20D4-1061-E0EB-C8EAA836F5FF}"/>
              </a:ext>
            </a:extLst>
          </p:cNvPr>
          <p:cNvSpPr/>
          <p:nvPr/>
        </p:nvSpPr>
        <p:spPr>
          <a:xfrm>
            <a:off x="267221" y="1947043"/>
            <a:ext cx="3520198" cy="36256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FB271AE-3100-E9F4-341F-5D12A06B1AD8}"/>
              </a:ext>
            </a:extLst>
          </p:cNvPr>
          <p:cNvSpPr txBox="1"/>
          <p:nvPr/>
        </p:nvSpPr>
        <p:spPr>
          <a:xfrm>
            <a:off x="4476420" y="2061990"/>
            <a:ext cx="551781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state-of-art of X-ray polarimetry: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Imaging X-ray Polarimetry Explorer,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IXPE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space mission (NASA and ASI collaboration), launched on 9 December 2021 (equatorial orbit at 600 km) 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that measures the linear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of different astrophysical sources in the energy range 2-8 keV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99B38B7-2ADF-F64F-CDDE-B2E9FA80D4B7}"/>
              </a:ext>
            </a:extLst>
          </p:cNvPr>
          <p:cNvSpPr txBox="1"/>
          <p:nvPr/>
        </p:nvSpPr>
        <p:spPr>
          <a:xfrm>
            <a:off x="225229" y="1161897"/>
            <a:ext cx="5870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X-ray Astrophysics: study of the high energy Universe.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C1DCE2D-4AF6-8DF6-6020-A5D7F68EDCE6}"/>
              </a:ext>
            </a:extLst>
          </p:cNvPr>
          <p:cNvSpPr txBox="1"/>
          <p:nvPr/>
        </p:nvSpPr>
        <p:spPr>
          <a:xfrm>
            <a:off x="441515" y="2841262"/>
            <a:ext cx="31716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lectromagnetic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23441FB-4378-91EB-6E13-13C8CD4682CB}"/>
              </a:ext>
            </a:extLst>
          </p:cNvPr>
          <p:cNvSpPr txBox="1"/>
          <p:nvPr/>
        </p:nvSpPr>
        <p:spPr>
          <a:xfrm>
            <a:off x="206854" y="1931630"/>
            <a:ext cx="3640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haracteristics of celestial sources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FC1B687-0353-5235-1F7E-C8F4810E9927}"/>
              </a:ext>
            </a:extLst>
          </p:cNvPr>
          <p:cNvSpPr txBox="1"/>
          <p:nvPr/>
        </p:nvSpPr>
        <p:spPr>
          <a:xfrm>
            <a:off x="352713" y="4906602"/>
            <a:ext cx="33437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nformation about the geometry both of the emitting matter and of magnetic and gravitational fields.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79FB0CCF-C642-D2F2-D569-FC9BD9D0DC0A}"/>
              </a:ext>
            </a:extLst>
          </p:cNvPr>
          <p:cNvCxnSpPr>
            <a:cxnSpLocks/>
          </p:cNvCxnSpPr>
          <p:nvPr/>
        </p:nvCxnSpPr>
        <p:spPr>
          <a:xfrm>
            <a:off x="2053777" y="3278003"/>
            <a:ext cx="0" cy="38340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391E4E23-CC73-12CC-B025-35C31C243374}"/>
              </a:ext>
            </a:extLst>
          </p:cNvPr>
          <p:cNvCxnSpPr>
            <a:cxnSpLocks/>
          </p:cNvCxnSpPr>
          <p:nvPr/>
        </p:nvCxnSpPr>
        <p:spPr>
          <a:xfrm>
            <a:off x="1541407" y="4343062"/>
            <a:ext cx="0" cy="55068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28A23F67-F8B5-43AF-B2BE-267587945D28}"/>
              </a:ext>
            </a:extLst>
          </p:cNvPr>
          <p:cNvCxnSpPr>
            <a:cxnSpLocks/>
          </p:cNvCxnSpPr>
          <p:nvPr/>
        </p:nvCxnSpPr>
        <p:spPr>
          <a:xfrm>
            <a:off x="2053777" y="2382180"/>
            <a:ext cx="0" cy="36959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C4E1DC45-A642-DF84-F5E2-7F7276504FE0}"/>
              </a:ext>
            </a:extLst>
          </p:cNvPr>
          <p:cNvSpPr/>
          <p:nvPr/>
        </p:nvSpPr>
        <p:spPr>
          <a:xfrm>
            <a:off x="842300" y="4053945"/>
            <a:ext cx="1344343" cy="301976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FA21BA1-5F4D-9D77-5508-92F015B56F4A}"/>
              </a:ext>
            </a:extLst>
          </p:cNvPr>
          <p:cNvSpPr txBox="1"/>
          <p:nvPr/>
        </p:nvSpPr>
        <p:spPr>
          <a:xfrm>
            <a:off x="458582" y="3711436"/>
            <a:ext cx="31716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spatial, spectral, timing and </a:t>
            </a:r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polarization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properties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ella 58">
                <a:extLst>
                  <a:ext uri="{FF2B5EF4-FFF2-40B4-BE49-F238E27FC236}">
                    <a16:creationId xmlns:a16="http://schemas.microsoft.com/office/drawing/2014/main" id="{291DA77D-F4F3-745C-099A-3E503940EC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2094863"/>
                  </p:ext>
                </p:extLst>
              </p:nvPr>
            </p:nvGraphicFramePr>
            <p:xfrm>
              <a:off x="4587749" y="4053945"/>
              <a:ext cx="4893892" cy="2148840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3024505">
                      <a:extLst>
                        <a:ext uri="{9D8B030D-6E8A-4147-A177-3AD203B41FA5}">
                          <a16:colId xmlns:a16="http://schemas.microsoft.com/office/drawing/2014/main" val="4043701170"/>
                        </a:ext>
                      </a:extLst>
                    </a:gridCol>
                    <a:gridCol w="1869387">
                      <a:extLst>
                        <a:ext uri="{9D8B030D-6E8A-4147-A177-3AD203B41FA5}">
                          <a16:colId xmlns:a16="http://schemas.microsoft.com/office/drawing/2014/main" val="378376586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Sensitivity to polarization</a:t>
                          </a:r>
                        </a:p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(Minimum Detectable Polarization)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noProof="0" smtClean="0">
                                      <a:latin typeface="Cambria Math" panose="02040503050406030204" pitchFamily="18" charset="0"/>
                                    </a:rPr>
                                    <m:t>𝑀𝐷𝑃</m:t>
                                  </m:r>
                                </m:e>
                                <m:sub>
                                  <m:r>
                                    <a:rPr lang="en-US" sz="1400" b="0" noProof="0" smtClean="0">
                                      <a:latin typeface="Cambria Math" panose="02040503050406030204" pitchFamily="18" charset="0"/>
                                    </a:rPr>
                                    <m:t>99%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&lt; 5.5%, </a:t>
                          </a:r>
                        </a:p>
                        <a:p>
                          <a:pPr marL="0" marR="0" lvl="0" indent="0" algn="ctr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0.5 mCrab, 10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33882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Angular resolution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&lt; 30 arcsec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93304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Field of view (FOV)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noProof="0" smtClean="0"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10 arcmin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019527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Energy range and resolution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2 – 8 keV,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noProof="0" smtClean="0"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 20%</a:t>
                          </a:r>
                          <a:r>
                            <a:rPr lang="en-US" sz="1400" b="0" baseline="0" noProof="0" dirty="0">
                              <a:latin typeface="LM Roman 10" pitchFamily="2" charset="77"/>
                            </a:rPr>
                            <a:t> @ 5.9 keV</a:t>
                          </a:r>
                          <a:endParaRPr lang="en-US" sz="1400" b="0" noProof="0" dirty="0">
                            <a:latin typeface="LM Roman 10" pitchFamily="2" charset="77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600612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Timing accuracy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0" noProof="0" smtClean="0"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 20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noProof="0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s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916343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ella 58">
                <a:extLst>
                  <a:ext uri="{FF2B5EF4-FFF2-40B4-BE49-F238E27FC236}">
                    <a16:creationId xmlns:a16="http://schemas.microsoft.com/office/drawing/2014/main" id="{291DA77D-F4F3-745C-099A-3E503940EC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2094863"/>
                  </p:ext>
                </p:extLst>
              </p:nvPr>
            </p:nvGraphicFramePr>
            <p:xfrm>
              <a:off x="4587749" y="4053945"/>
              <a:ext cx="4893892" cy="2148840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3024505">
                      <a:extLst>
                        <a:ext uri="{9D8B030D-6E8A-4147-A177-3AD203B41FA5}">
                          <a16:colId xmlns:a16="http://schemas.microsoft.com/office/drawing/2014/main" val="4043701170"/>
                        </a:ext>
                      </a:extLst>
                    </a:gridCol>
                    <a:gridCol w="1869387">
                      <a:extLst>
                        <a:ext uri="{9D8B030D-6E8A-4147-A177-3AD203B41FA5}">
                          <a16:colId xmlns:a16="http://schemas.microsoft.com/office/drawing/2014/main" val="3783765864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Sensitivity to polarization</a:t>
                          </a:r>
                        </a:p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(Minimum Detectable Polarization)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8"/>
                          <a:stretch>
                            <a:fillRect l="-163265" t="-2439" r="-680" b="-3195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33882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Angular resolution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&lt; 30 arcsec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93304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Field of view (FOV)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8"/>
                          <a:stretch>
                            <a:fillRect l="-163265" t="-236667" r="-680" b="-24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0195272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Energy range and resolution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163265" t="-246341" r="-680" b="-756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00612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b="0" noProof="0" dirty="0">
                              <a:latin typeface="LM Roman 10" pitchFamily="2" charset="77"/>
                            </a:rPr>
                            <a:t>Timing accuracy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163265" t="-489655" r="-680" b="-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916343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5" name="Immagine 24" descr="Immagine che contiene trasporto, veicolo spaziale, missile, Space Shuttle&#10;&#10;Descrizione generata automaticamente">
            <a:extLst>
              <a:ext uri="{FF2B5EF4-FFF2-40B4-BE49-F238E27FC236}">
                <a16:creationId xmlns:a16="http://schemas.microsoft.com/office/drawing/2014/main" id="{8A4F41FD-62A5-9271-C96A-21CF1B1664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97292" y="4026721"/>
            <a:ext cx="1785780" cy="2203288"/>
          </a:xfrm>
          <a:prstGeom prst="roundRect">
            <a:avLst/>
          </a:prstGeom>
          <a:noFill/>
        </p:spPr>
      </p:pic>
      <p:pic>
        <p:nvPicPr>
          <p:cNvPr id="26" name="Immagine 25" descr="Immagine che contiene testo, stella, cielo notturno&#10;&#10;Descrizione generata automaticamente">
            <a:extLst>
              <a:ext uri="{FF2B5EF4-FFF2-40B4-BE49-F238E27FC236}">
                <a16:creationId xmlns:a16="http://schemas.microsoft.com/office/drawing/2014/main" id="{B1E1DC70-F162-2CD0-48BC-AA7D5BF0799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6098" t="12986" r="28168" b="7312"/>
          <a:stretch/>
        </p:blipFill>
        <p:spPr>
          <a:xfrm>
            <a:off x="10070260" y="2103270"/>
            <a:ext cx="1778494" cy="1743506"/>
          </a:xfrm>
          <a:prstGeom prst="roundRect">
            <a:avLst>
              <a:gd name="adj" fmla="val 16546"/>
            </a:avLst>
          </a:prstGeom>
          <a:noFill/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5908FD1E-03A8-272F-235C-C699E862ABE9}"/>
              </a:ext>
            </a:extLst>
          </p:cNvPr>
          <p:cNvSpPr txBox="1"/>
          <p:nvPr/>
        </p:nvSpPr>
        <p:spPr>
          <a:xfrm>
            <a:off x="6228677" y="1162991"/>
            <a:ext cx="5963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rbiting telescopes because of atmospheric opacity to X-rays.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CAD90459-76F2-A0CA-DEA8-9CC5D0138AF6}"/>
                  </a:ext>
                </a:extLst>
              </p:cNvPr>
              <p:cNvSpPr txBox="1"/>
              <p:nvPr/>
            </p:nvSpPr>
            <p:spPr>
              <a:xfrm>
                <a:off x="5349684" y="1205807"/>
                <a:ext cx="87899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CAD90459-76F2-A0CA-DEA8-9CC5D0138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9684" y="1205807"/>
                <a:ext cx="878993" cy="276999"/>
              </a:xfrm>
              <a:prstGeom prst="rect">
                <a:avLst/>
              </a:prstGeom>
              <a:blipFill>
                <a:blip r:embed="rId11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6FDC2C4F-17D1-4AE4-76B3-BE252E14DC81}"/>
              </a:ext>
            </a:extLst>
          </p:cNvPr>
          <p:cNvSpPr txBox="1"/>
          <p:nvPr/>
        </p:nvSpPr>
        <p:spPr>
          <a:xfrm>
            <a:off x="10149573" y="1784523"/>
            <a:ext cx="1619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Weisskopf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(2021)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62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  <p:bldP spid="8" grpId="0" animBg="1"/>
      <p:bldP spid="9" grpId="0"/>
      <p:bldP spid="11" grpId="0"/>
      <p:bldP spid="12" grpId="0"/>
      <p:bldP spid="13" grpId="0"/>
      <p:bldP spid="19" grpId="0" animBg="1"/>
      <p:bldP spid="20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E101A210-E207-6267-EFFD-7D617E6DB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FFCD83B7-AAC0-DB13-6164-223CC52BE9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2771" y="3052352"/>
            <a:ext cx="3320342" cy="1393209"/>
          </a:xfrm>
          <a:prstGeom prst="rect">
            <a:avLst/>
          </a:prstGeom>
        </p:spPr>
      </p:pic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7D5BB99F-3A88-C5EB-22BB-C289EDD18F47}"/>
              </a:ext>
            </a:extLst>
          </p:cNvPr>
          <p:cNvSpPr/>
          <p:nvPr/>
        </p:nvSpPr>
        <p:spPr>
          <a:xfrm>
            <a:off x="88607" y="1183188"/>
            <a:ext cx="5924685" cy="3749973"/>
          </a:xfrm>
          <a:prstGeom prst="roundRect">
            <a:avLst>
              <a:gd name="adj" fmla="val 5110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8A5A6E5B-4278-3770-1DC4-081659165EBB}"/>
              </a:ext>
            </a:extLst>
          </p:cNvPr>
          <p:cNvSpPr txBox="1"/>
          <p:nvPr/>
        </p:nvSpPr>
        <p:spPr>
          <a:xfrm>
            <a:off x="2632593" y="5217839"/>
            <a:ext cx="6937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Initially conceived as a calibration source to qualify GPDs, the XCF can satisfy evolving requirements to support R&amp;D programs of innovative position, energy and polarization-sensitive X-ray detectors.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43DE2792-7E00-7CAC-F2E9-2A42FE35A3E8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722DD35B-9BD0-8EBA-7A28-2F6D0BBC742B}"/>
              </a:ext>
            </a:extLst>
          </p:cNvPr>
          <p:cNvGrpSpPr/>
          <p:nvPr/>
        </p:nvGrpSpPr>
        <p:grpSpPr>
          <a:xfrm>
            <a:off x="205545" y="1362865"/>
            <a:ext cx="2427048" cy="3307042"/>
            <a:chOff x="459091" y="1669769"/>
            <a:chExt cx="2750039" cy="3747143"/>
          </a:xfrm>
        </p:grpSpPr>
        <p:pic>
          <p:nvPicPr>
            <p:cNvPr id="2" name="Immagine 1" descr="Immagine che contiene interno, muro, macchina, Impianto elettrico&#10;&#10;Descrizione generata automaticamente">
              <a:extLst>
                <a:ext uri="{FF2B5EF4-FFF2-40B4-BE49-F238E27FC236}">
                  <a16:creationId xmlns:a16="http://schemas.microsoft.com/office/drawing/2014/main" id="{2E8B142F-1584-5D0A-9461-88C2DA5DB4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alphaModFix amt="40000"/>
            </a:blip>
            <a:srcRect l="20815" t="34574" r="14746"/>
            <a:stretch/>
          </p:blipFill>
          <p:spPr>
            <a:xfrm>
              <a:off x="459091" y="1669769"/>
              <a:ext cx="2750039" cy="3722869"/>
            </a:xfrm>
            <a:prstGeom prst="rect">
              <a:avLst/>
            </a:prstGeom>
          </p:spPr>
        </p:pic>
        <p:pic>
          <p:nvPicPr>
            <p:cNvPr id="4" name="Immagine 3" descr="Immagine che contiene macchina, veicolo spaziale, navicella spaziale&#10;&#10;Descrizione generata automaticamente">
              <a:extLst>
                <a:ext uri="{FF2B5EF4-FFF2-40B4-BE49-F238E27FC236}">
                  <a16:creationId xmlns:a16="http://schemas.microsoft.com/office/drawing/2014/main" id="{CB49F242-4B0B-F884-1048-F9384CF45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13555" y="3354713"/>
              <a:ext cx="2207665" cy="2062199"/>
            </a:xfrm>
            <a:prstGeom prst="rect">
              <a:avLst/>
            </a:prstGeom>
          </p:spPr>
        </p:pic>
        <p:pic>
          <p:nvPicPr>
            <p:cNvPr id="9" name="Immagine 8" descr="Immagine che contiene cilindro, macchina, tubo, metallo&#10;&#10;Descrizione generata automaticamente">
              <a:extLst>
                <a:ext uri="{FF2B5EF4-FFF2-40B4-BE49-F238E27FC236}">
                  <a16:creationId xmlns:a16="http://schemas.microsoft.com/office/drawing/2014/main" id="{CB859EB3-0ECC-E71A-3BFA-91C998F06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19440" y="1728151"/>
              <a:ext cx="2048802" cy="1650835"/>
            </a:xfrm>
            <a:prstGeom prst="rect">
              <a:avLst/>
            </a:prstGeom>
          </p:spPr>
        </p:pic>
        <p:pic>
          <p:nvPicPr>
            <p:cNvPr id="5" name="Immagine 4" descr="Immagine che contiene testo, metallo, argento, giallo&#10;&#10;Descrizione generata automaticamente">
              <a:extLst>
                <a:ext uri="{FF2B5EF4-FFF2-40B4-BE49-F238E27FC236}">
                  <a16:creationId xmlns:a16="http://schemas.microsoft.com/office/drawing/2014/main" id="{1989569C-0A49-9F4C-935C-1A8153BFFD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b="5668"/>
            <a:stretch/>
          </p:blipFill>
          <p:spPr>
            <a:xfrm>
              <a:off x="2040019" y="2185182"/>
              <a:ext cx="645041" cy="286639"/>
            </a:xfrm>
            <a:prstGeom prst="rect">
              <a:avLst/>
            </a:prstGeom>
          </p:spPr>
        </p:pic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C21266F8-2BA8-F5DD-002D-3BFEB769B29D}"/>
              </a:ext>
            </a:extLst>
          </p:cNvPr>
          <p:cNvGrpSpPr/>
          <p:nvPr/>
        </p:nvGrpSpPr>
        <p:grpSpPr>
          <a:xfrm>
            <a:off x="9559407" y="1362864"/>
            <a:ext cx="2427048" cy="3285620"/>
            <a:chOff x="3427445" y="1669769"/>
            <a:chExt cx="2750039" cy="3722869"/>
          </a:xfrm>
        </p:grpSpPr>
        <p:pic>
          <p:nvPicPr>
            <p:cNvPr id="8" name="Immagine 7" descr="Immagine che contiene interno, muro, macchina, Impianto elettrico&#10;&#10;Descrizione generata automaticamente">
              <a:extLst>
                <a:ext uri="{FF2B5EF4-FFF2-40B4-BE49-F238E27FC236}">
                  <a16:creationId xmlns:a16="http://schemas.microsoft.com/office/drawing/2014/main" id="{922CA6C2-EEEB-D021-94E5-0CD5657120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alphaModFix amt="40000"/>
            </a:blip>
            <a:srcRect l="20815" t="34574" r="14746"/>
            <a:stretch/>
          </p:blipFill>
          <p:spPr>
            <a:xfrm>
              <a:off x="3427445" y="1669769"/>
              <a:ext cx="2750039" cy="3722869"/>
            </a:xfrm>
            <a:prstGeom prst="rect">
              <a:avLst/>
            </a:prstGeom>
          </p:spPr>
        </p:pic>
        <p:pic>
          <p:nvPicPr>
            <p:cNvPr id="3" name="Immagine 2" descr="Immagine che contiene cilindro, macchina, tubo, metallo&#10;&#10;Descrizione generata automaticamente">
              <a:extLst>
                <a:ext uri="{FF2B5EF4-FFF2-40B4-BE49-F238E27FC236}">
                  <a16:creationId xmlns:a16="http://schemas.microsoft.com/office/drawing/2014/main" id="{339A00B0-E89A-5AD3-0C3A-6619A0C56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482566" y="1728151"/>
              <a:ext cx="2048803" cy="1650835"/>
            </a:xfrm>
            <a:prstGeom prst="rect">
              <a:avLst/>
            </a:prstGeom>
          </p:spPr>
        </p:pic>
        <p:pic>
          <p:nvPicPr>
            <p:cNvPr id="6" name="Immagine 5" descr="Immagine che contiene macchina, veicolo spaziale&#10;&#10;Descrizione generata automaticamente">
              <a:extLst>
                <a:ext uri="{FF2B5EF4-FFF2-40B4-BE49-F238E27FC236}">
                  <a16:creationId xmlns:a16="http://schemas.microsoft.com/office/drawing/2014/main" id="{B236B28B-7129-CCC9-9CAF-BC174A82B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494900" y="3337677"/>
              <a:ext cx="2601100" cy="2054961"/>
            </a:xfrm>
            <a:prstGeom prst="rect">
              <a:avLst/>
            </a:prstGeom>
          </p:spPr>
        </p:pic>
        <p:pic>
          <p:nvPicPr>
            <p:cNvPr id="7" name="Immagine 6" descr="Immagine che contiene bianco e nero, illustrazione, arte, design&#10;&#10;Descrizione generata automaticamente">
              <a:extLst>
                <a:ext uri="{FF2B5EF4-FFF2-40B4-BE49-F238E27FC236}">
                  <a16:creationId xmlns:a16="http://schemas.microsoft.com/office/drawing/2014/main" id="{822DCFF5-F9F0-29BF-2EC0-C061CB70B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100000"/>
                      </a14:imgEffect>
                      <a14:imgEffect>
                        <a14:brightnessContrast brigh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07984" y="2218712"/>
              <a:ext cx="471435" cy="849091"/>
            </a:xfrm>
            <a:prstGeom prst="rect">
              <a:avLst/>
            </a:prstGeom>
          </p:spPr>
        </p:pic>
        <p:pic>
          <p:nvPicPr>
            <p:cNvPr id="12" name="Immagine 11" descr="Immagine che contiene testo, metallo, argento, giallo&#10;&#10;Descrizione generata automaticamente">
              <a:extLst>
                <a:ext uri="{FF2B5EF4-FFF2-40B4-BE49-F238E27FC236}">
                  <a16:creationId xmlns:a16="http://schemas.microsoft.com/office/drawing/2014/main" id="{17A09786-2831-7758-7404-9731C14B75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b="5668"/>
            <a:stretch/>
          </p:blipFill>
          <p:spPr>
            <a:xfrm rot="5400000">
              <a:off x="5321358" y="2585137"/>
              <a:ext cx="645041" cy="286639"/>
            </a:xfrm>
            <a:prstGeom prst="rect">
              <a:avLst/>
            </a:prstGeom>
          </p:spPr>
        </p:pic>
      </p:grpSp>
      <p:pic>
        <p:nvPicPr>
          <p:cNvPr id="13" name="Immagine 12" descr="Immagine che contiene diagramma, testo, Diagramma, mappa&#10;&#10;Descrizione generata automaticamente">
            <a:extLst>
              <a:ext uri="{FF2B5EF4-FFF2-40B4-BE49-F238E27FC236}">
                <a16:creationId xmlns:a16="http://schemas.microsoft.com/office/drawing/2014/main" id="{BD1EEB8A-B360-7C36-A055-C0FD82D45C6F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1930" t="11283" r="9478" b="3221"/>
          <a:stretch/>
        </p:blipFill>
        <p:spPr>
          <a:xfrm>
            <a:off x="6697542" y="2849913"/>
            <a:ext cx="2684730" cy="1813633"/>
          </a:xfrm>
          <a:prstGeom prst="rect">
            <a:avLst/>
          </a:prstGeom>
          <a:ln>
            <a:noFill/>
          </a:ln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1426FFC-3DE4-C27B-EB12-C75E67F028B6}"/>
              </a:ext>
            </a:extLst>
          </p:cNvPr>
          <p:cNvSpPr txBox="1"/>
          <p:nvPr/>
        </p:nvSpPr>
        <p:spPr>
          <a:xfrm>
            <a:off x="2907428" y="1511855"/>
            <a:ext cx="3010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Unpolarized beam: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Gain and equalization maps;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Systematics in the detector.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EA8EF86-039F-4B3C-BC9C-49622C8B002F}"/>
              </a:ext>
            </a:extLst>
          </p:cNvPr>
          <p:cNvSpPr txBox="1"/>
          <p:nvPr/>
        </p:nvSpPr>
        <p:spPr>
          <a:xfrm>
            <a:off x="7012243" y="1513945"/>
            <a:ext cx="2321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Polarized beam: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to polarized radiation;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Calibration.</a:t>
            </a:r>
          </a:p>
        </p:txBody>
      </p:sp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7DC498A6-974B-ACA9-F3E5-E3E5D710A465}"/>
              </a:ext>
            </a:extLst>
          </p:cNvPr>
          <p:cNvSpPr/>
          <p:nvPr/>
        </p:nvSpPr>
        <p:spPr>
          <a:xfrm>
            <a:off x="6178705" y="1177366"/>
            <a:ext cx="5924684" cy="3749973"/>
          </a:xfrm>
          <a:prstGeom prst="roundRect">
            <a:avLst>
              <a:gd name="adj" fmla="val 5110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D5DE0FC5-12E5-E79B-6D66-B235BD981930}"/>
              </a:ext>
            </a:extLst>
          </p:cNvPr>
          <p:cNvSpPr/>
          <p:nvPr/>
        </p:nvSpPr>
        <p:spPr>
          <a:xfrm>
            <a:off x="2662771" y="5170616"/>
            <a:ext cx="6896636" cy="970554"/>
          </a:xfrm>
          <a:prstGeom prst="roundRect">
            <a:avLst>
              <a:gd name="adj" fmla="val 18064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1" name="Connettore 1 30">
            <a:extLst>
              <a:ext uri="{FF2B5EF4-FFF2-40B4-BE49-F238E27FC236}">
                <a16:creationId xmlns:a16="http://schemas.microsoft.com/office/drawing/2014/main" id="{73D4B6E5-D738-8F07-460A-7F0C071C7757}"/>
              </a:ext>
            </a:extLst>
          </p:cNvPr>
          <p:cNvCxnSpPr/>
          <p:nvPr/>
        </p:nvCxnSpPr>
        <p:spPr>
          <a:xfrm>
            <a:off x="1840441" y="2078969"/>
            <a:ext cx="0" cy="889654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>
            <a:extLst>
              <a:ext uri="{FF2B5EF4-FFF2-40B4-BE49-F238E27FC236}">
                <a16:creationId xmlns:a16="http://schemas.microsoft.com/office/drawing/2014/main" id="{44C5EDE6-72C2-B5AD-F071-AD45AD4BB8BE}"/>
              </a:ext>
            </a:extLst>
          </p:cNvPr>
          <p:cNvCxnSpPr>
            <a:cxnSpLocks/>
          </p:cNvCxnSpPr>
          <p:nvPr/>
        </p:nvCxnSpPr>
        <p:spPr>
          <a:xfrm flipH="1">
            <a:off x="10327671" y="2263551"/>
            <a:ext cx="106136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1 50">
            <a:extLst>
              <a:ext uri="{FF2B5EF4-FFF2-40B4-BE49-F238E27FC236}">
                <a16:creationId xmlns:a16="http://schemas.microsoft.com/office/drawing/2014/main" id="{CCFA5DC7-36EC-3BF2-7292-4D632C7A4DC6}"/>
              </a:ext>
            </a:extLst>
          </p:cNvPr>
          <p:cNvCxnSpPr>
            <a:cxnSpLocks/>
          </p:cNvCxnSpPr>
          <p:nvPr/>
        </p:nvCxnSpPr>
        <p:spPr>
          <a:xfrm flipV="1">
            <a:off x="10339826" y="2263551"/>
            <a:ext cx="0" cy="70507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FC41AAB8-7C4A-3D55-7CE6-1756D05B7C1D}"/>
              </a:ext>
            </a:extLst>
          </p:cNvPr>
          <p:cNvSpPr txBox="1"/>
          <p:nvPr/>
        </p:nvSpPr>
        <p:spPr>
          <a:xfrm>
            <a:off x="88607" y="6069213"/>
            <a:ext cx="2117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(2024a), (2024b)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8DD6D0B-922F-2B27-A9C8-C39B7EB17238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98994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0" grpId="0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uppo 37">
            <a:extLst>
              <a:ext uri="{FF2B5EF4-FFF2-40B4-BE49-F238E27FC236}">
                <a16:creationId xmlns:a16="http://schemas.microsoft.com/office/drawing/2014/main" id="{2E019981-F6EA-8D36-EEBF-A2267D386B89}"/>
              </a:ext>
            </a:extLst>
          </p:cNvPr>
          <p:cNvGrpSpPr/>
          <p:nvPr/>
        </p:nvGrpSpPr>
        <p:grpSpPr>
          <a:xfrm>
            <a:off x="0" y="4752650"/>
            <a:ext cx="12192000" cy="2105350"/>
            <a:chOff x="-4822658" y="-3554688"/>
            <a:chExt cx="7772400" cy="1342160"/>
          </a:xfrm>
        </p:grpSpPr>
        <p:pic>
          <p:nvPicPr>
            <p:cNvPr id="30" name="Immagine 29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1A9E7D79-DEC9-A5F4-AF3F-3A9BFD92C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822658" y="-3551989"/>
              <a:ext cx="7772400" cy="1339461"/>
            </a:xfrm>
            <a:prstGeom prst="rect">
              <a:avLst/>
            </a:prstGeom>
          </p:spPr>
        </p:pic>
        <p:pic>
          <p:nvPicPr>
            <p:cNvPr id="31" name="Immagine 30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C0124BB5-44D0-47EB-B5E6-33C2F68135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4" r="95631" b="57371"/>
            <a:stretch/>
          </p:blipFill>
          <p:spPr>
            <a:xfrm>
              <a:off x="-3465840" y="-3554688"/>
              <a:ext cx="340735" cy="574964"/>
            </a:xfrm>
            <a:prstGeom prst="rect">
              <a:avLst/>
            </a:prstGeom>
          </p:spPr>
        </p:pic>
        <p:pic>
          <p:nvPicPr>
            <p:cNvPr id="32" name="Immagine 31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96BA7F5C-739F-1749-5CA5-F9FCAA22D9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140" t="42989" r="66872" b="37100"/>
            <a:stretch/>
          </p:blipFill>
          <p:spPr>
            <a:xfrm>
              <a:off x="-4565483" y="-2977314"/>
              <a:ext cx="776288" cy="266700"/>
            </a:xfrm>
            <a:prstGeom prst="rect">
              <a:avLst/>
            </a:prstGeom>
          </p:spPr>
        </p:pic>
        <p:pic>
          <p:nvPicPr>
            <p:cNvPr id="33" name="Immagine 32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92F81735-3D3C-195C-2DCF-153765158B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134" t="24426" r="61210" b="56440"/>
            <a:stretch/>
          </p:blipFill>
          <p:spPr>
            <a:xfrm>
              <a:off x="-4445121" y="-3224098"/>
              <a:ext cx="983672" cy="256310"/>
            </a:xfrm>
            <a:prstGeom prst="rect">
              <a:avLst/>
            </a:prstGeom>
          </p:spPr>
        </p:pic>
        <p:pic>
          <p:nvPicPr>
            <p:cNvPr id="36" name="Immagine 35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3DF83B21-B778-31D1-7D14-FAA126E590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1856" r="63794" b="75057"/>
            <a:stretch/>
          </p:blipFill>
          <p:spPr>
            <a:xfrm>
              <a:off x="-4569813" y="-3551989"/>
              <a:ext cx="1115292" cy="334819"/>
            </a:xfrm>
            <a:prstGeom prst="rect">
              <a:avLst/>
            </a:prstGeom>
          </p:spPr>
        </p:pic>
        <p:pic>
          <p:nvPicPr>
            <p:cNvPr id="37" name="Immagine 36" descr="Immagine che contiene Gioco per PC, schermata, Software per videogiochi, Composizione digitale&#10;&#10;Descrizione generata automaticamente">
              <a:extLst>
                <a:ext uri="{FF2B5EF4-FFF2-40B4-BE49-F238E27FC236}">
                  <a16:creationId xmlns:a16="http://schemas.microsoft.com/office/drawing/2014/main" id="{38AFD15B-464E-06D4-0A83-A133C279CA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140" t="42989" r="66872" b="37100"/>
            <a:stretch/>
          </p:blipFill>
          <p:spPr>
            <a:xfrm>
              <a:off x="-4087501" y="-2977314"/>
              <a:ext cx="776288" cy="266700"/>
            </a:xfrm>
            <a:prstGeom prst="rect">
              <a:avLst/>
            </a:prstGeom>
          </p:spPr>
        </p:pic>
      </p:grpSp>
      <p:pic>
        <p:nvPicPr>
          <p:cNvPr id="40" name="Immagine 39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7DC01919-0137-8202-D45C-453DDC3033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533" y="1988288"/>
            <a:ext cx="553272" cy="430323"/>
          </a:xfrm>
          <a:prstGeom prst="rect">
            <a:avLst/>
          </a:prstGeom>
        </p:spPr>
      </p:pic>
      <p:pic>
        <p:nvPicPr>
          <p:cNvPr id="45" name="Immagine 44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75B7BD6F-C5C7-05E0-B31F-35FE7ACA3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131440" y="1577162"/>
            <a:ext cx="553272" cy="430323"/>
          </a:xfrm>
          <a:prstGeom prst="rect">
            <a:avLst/>
          </a:prstGeom>
        </p:spPr>
      </p:pic>
      <p:pic>
        <p:nvPicPr>
          <p:cNvPr id="46" name="Immagine 45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B4B27639-0258-FEF9-C429-4BEC44390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022" y="3367092"/>
            <a:ext cx="553272" cy="430323"/>
          </a:xfrm>
          <a:prstGeom prst="rect">
            <a:avLst/>
          </a:prstGeom>
        </p:spPr>
      </p:pic>
      <p:pic>
        <p:nvPicPr>
          <p:cNvPr id="48" name="Immagine 47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185D7D14-ED21-CAE6-ABC6-5FE1867F2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2056913" y="888166"/>
            <a:ext cx="553272" cy="430323"/>
          </a:xfrm>
          <a:prstGeom prst="rect">
            <a:avLst/>
          </a:prstGeom>
        </p:spPr>
      </p:pic>
      <p:pic>
        <p:nvPicPr>
          <p:cNvPr id="49" name="Immagine 48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9B3A7680-4B54-F4B8-FB42-4CF45A9281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534147">
            <a:off x="1043692" y="3981801"/>
            <a:ext cx="1201433" cy="396996"/>
          </a:xfrm>
          <a:prstGeom prst="rect">
            <a:avLst/>
          </a:prstGeom>
        </p:spPr>
      </p:pic>
      <p:pic>
        <p:nvPicPr>
          <p:cNvPr id="50" name="Immagine 49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8237F863-2A00-E0C3-BADE-101F1930E0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005" y="2773278"/>
            <a:ext cx="1201433" cy="396996"/>
          </a:xfrm>
          <a:prstGeom prst="rect">
            <a:avLst/>
          </a:prstGeom>
        </p:spPr>
      </p:pic>
      <p:pic>
        <p:nvPicPr>
          <p:cNvPr id="56" name="Immagine 55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C627AAC3-F079-36DF-23C1-A44E0C281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974360" y="423471"/>
            <a:ext cx="553272" cy="430323"/>
          </a:xfrm>
          <a:prstGeom prst="rect">
            <a:avLst/>
          </a:prstGeom>
        </p:spPr>
      </p:pic>
      <p:pic>
        <p:nvPicPr>
          <p:cNvPr id="1032" name="Immagine 1031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15F375C4-188E-6965-B705-6BBC0700A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4360" y="4520056"/>
            <a:ext cx="1201433" cy="396996"/>
          </a:xfrm>
          <a:prstGeom prst="rect">
            <a:avLst/>
          </a:prstGeom>
        </p:spPr>
      </p:pic>
      <p:pic>
        <p:nvPicPr>
          <p:cNvPr id="1033" name="Immagine 1032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0B9DE1C6-02A1-CE93-383D-AA886AC52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8229" y="3748475"/>
            <a:ext cx="1201433" cy="396996"/>
          </a:xfrm>
          <a:prstGeom prst="rect">
            <a:avLst/>
          </a:prstGeom>
        </p:spPr>
      </p:pic>
      <p:pic>
        <p:nvPicPr>
          <p:cNvPr id="1034" name="Immagine 1033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6D4B0D9B-11A3-397A-0603-2BECF079C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787" y="1934176"/>
            <a:ext cx="1201433" cy="396996"/>
          </a:xfrm>
          <a:prstGeom prst="rect">
            <a:avLst/>
          </a:prstGeom>
        </p:spPr>
      </p:pic>
      <p:pic>
        <p:nvPicPr>
          <p:cNvPr id="1035" name="Immagine 1034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5205ADB8-E049-C96D-35BF-C257FFA2EC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027" y="3108534"/>
            <a:ext cx="1201433" cy="396996"/>
          </a:xfrm>
          <a:prstGeom prst="rect">
            <a:avLst/>
          </a:prstGeom>
        </p:spPr>
      </p:pic>
      <p:pic>
        <p:nvPicPr>
          <p:cNvPr id="1037" name="Immagine 1036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DE8F3485-03F2-9D3A-CED4-B1F886D19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796" y="1060803"/>
            <a:ext cx="1201433" cy="396996"/>
          </a:xfrm>
          <a:prstGeom prst="rect">
            <a:avLst/>
          </a:prstGeom>
        </p:spPr>
      </p:pic>
      <p:pic>
        <p:nvPicPr>
          <p:cNvPr id="1038" name="Immagine 1037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361CFDCF-5472-04EF-B37D-292BDD84F7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26775" y="197217"/>
            <a:ext cx="553272" cy="430323"/>
          </a:xfrm>
          <a:prstGeom prst="rect">
            <a:avLst/>
          </a:prstGeom>
        </p:spPr>
      </p:pic>
      <p:pic>
        <p:nvPicPr>
          <p:cNvPr id="1039" name="Immagine 1038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B4FE48C7-EDBB-7C20-29D9-87427FD21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264349" y="266195"/>
            <a:ext cx="553272" cy="430323"/>
          </a:xfrm>
          <a:prstGeom prst="rect">
            <a:avLst/>
          </a:prstGeom>
        </p:spPr>
      </p:pic>
      <p:pic>
        <p:nvPicPr>
          <p:cNvPr id="1041" name="Immagine 1040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907B6F02-F3CC-81BD-658A-DA6727AF55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0991" y="396893"/>
            <a:ext cx="553272" cy="430323"/>
          </a:xfrm>
          <a:prstGeom prst="rect">
            <a:avLst/>
          </a:prstGeom>
        </p:spPr>
      </p:pic>
      <p:pic>
        <p:nvPicPr>
          <p:cNvPr id="1042" name="Immagine 1041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B54ED6C7-25F2-FC1D-DBBC-0CAD37F5A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012016" y="1485655"/>
            <a:ext cx="1201433" cy="396996"/>
          </a:xfrm>
          <a:prstGeom prst="rect">
            <a:avLst/>
          </a:prstGeom>
        </p:spPr>
      </p:pic>
      <p:pic>
        <p:nvPicPr>
          <p:cNvPr id="1043" name="Immagine 1042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24DB0181-B3D5-7B7B-95B2-AE1A6531B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409012" y="2193851"/>
            <a:ext cx="1201433" cy="396996"/>
          </a:xfrm>
          <a:prstGeom prst="rect">
            <a:avLst/>
          </a:prstGeom>
        </p:spPr>
      </p:pic>
      <p:pic>
        <p:nvPicPr>
          <p:cNvPr id="1044" name="Immagine 1043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E0AF486E-E6FF-FAA8-8AAD-0D1893C87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827073" y="3573375"/>
            <a:ext cx="1201433" cy="396996"/>
          </a:xfrm>
          <a:prstGeom prst="rect">
            <a:avLst/>
          </a:prstGeom>
        </p:spPr>
      </p:pic>
      <p:pic>
        <p:nvPicPr>
          <p:cNvPr id="1045" name="Immagine 1044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8DE87251-848B-BA36-B2DD-A5691161CF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416486" y="3492661"/>
            <a:ext cx="1201433" cy="396996"/>
          </a:xfrm>
          <a:prstGeom prst="rect">
            <a:avLst/>
          </a:prstGeom>
        </p:spPr>
      </p:pic>
      <p:pic>
        <p:nvPicPr>
          <p:cNvPr id="1061" name="Immagine 1060" descr="Immagine che contiene Elementi grafici, grafica, arte, schermata&#10;&#10;Descrizione generata automaticamente">
            <a:extLst>
              <a:ext uri="{FF2B5EF4-FFF2-40B4-BE49-F238E27FC236}">
                <a16:creationId xmlns:a16="http://schemas.microsoft.com/office/drawing/2014/main" id="{287E7FC1-4F68-A738-A65A-EC96469B31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8848"/>
          <a:stretch/>
        </p:blipFill>
        <p:spPr>
          <a:xfrm>
            <a:off x="15024" y="144886"/>
            <a:ext cx="1802597" cy="1421917"/>
          </a:xfrm>
          <a:prstGeom prst="rect">
            <a:avLst/>
          </a:prstGeom>
        </p:spPr>
      </p:pic>
      <p:pic>
        <p:nvPicPr>
          <p:cNvPr id="26" name="Immagine 25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578F5A9C-EFC6-269D-6A6D-8C22ED60607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860" t="2802" r="6469" b="6163"/>
          <a:stretch/>
        </p:blipFill>
        <p:spPr>
          <a:xfrm>
            <a:off x="66557" y="4907206"/>
            <a:ext cx="1860331" cy="1849820"/>
          </a:xfrm>
          <a:prstGeom prst="ellipse">
            <a:avLst/>
          </a:prstGeom>
        </p:spPr>
      </p:pic>
      <p:pic>
        <p:nvPicPr>
          <p:cNvPr id="1064" name="Immagine 1063" descr="Immagine che contiene cerchio, Policromia, arte&#10;&#10;Descrizione generata automaticamente">
            <a:extLst>
              <a:ext uri="{FF2B5EF4-FFF2-40B4-BE49-F238E27FC236}">
                <a16:creationId xmlns:a16="http://schemas.microsoft.com/office/drawing/2014/main" id="{4F77F8F4-6CF9-9898-742B-F3E8F6B77E6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3348"/>
          <a:stretch/>
        </p:blipFill>
        <p:spPr>
          <a:xfrm rot="10800000">
            <a:off x="11441358" y="458197"/>
            <a:ext cx="750642" cy="1108606"/>
          </a:xfrm>
          <a:prstGeom prst="rect">
            <a:avLst/>
          </a:prstGeom>
        </p:spPr>
      </p:pic>
      <p:pic>
        <p:nvPicPr>
          <p:cNvPr id="1079" name="Immagine 1078">
            <a:extLst>
              <a:ext uri="{FF2B5EF4-FFF2-40B4-BE49-F238E27FC236}">
                <a16:creationId xmlns:a16="http://schemas.microsoft.com/office/drawing/2014/main" id="{D65A5A65-FCA7-78B4-7FA8-90CA384F016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603" t="20924" r="17785" b="24643"/>
          <a:stretch/>
        </p:blipFill>
        <p:spPr>
          <a:xfrm rot="19440851" flipH="1">
            <a:off x="1015416" y="1070481"/>
            <a:ext cx="1863443" cy="2134975"/>
          </a:xfrm>
          <a:prstGeom prst="rect">
            <a:avLst/>
          </a:prstGeom>
        </p:spPr>
      </p:pic>
      <p:pic>
        <p:nvPicPr>
          <p:cNvPr id="5" name="Immagine 4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5201481E-1B4B-CD06-5651-BB8E54B5E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641873" y="1265467"/>
            <a:ext cx="553272" cy="430323"/>
          </a:xfrm>
          <a:prstGeom prst="rect">
            <a:avLst/>
          </a:prstGeom>
        </p:spPr>
      </p:pic>
      <p:pic>
        <p:nvPicPr>
          <p:cNvPr id="6" name="Immagine 5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C9EB11A1-4A4D-0AFA-9436-F6CEBC08A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567346" y="576471"/>
            <a:ext cx="553272" cy="430323"/>
          </a:xfrm>
          <a:prstGeom prst="rect">
            <a:avLst/>
          </a:prstGeom>
        </p:spPr>
      </p:pic>
      <p:pic>
        <p:nvPicPr>
          <p:cNvPr id="7" name="Immagine 6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4D40928F-9844-AC45-5662-4D8182EB0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484793" y="111776"/>
            <a:ext cx="553272" cy="430323"/>
          </a:xfrm>
          <a:prstGeom prst="rect">
            <a:avLst/>
          </a:prstGeom>
        </p:spPr>
      </p:pic>
      <p:pic>
        <p:nvPicPr>
          <p:cNvPr id="8" name="Immagine 7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D87F56F1-1F62-0FB1-EFC6-74D2BD4456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8662" y="3436780"/>
            <a:ext cx="1201433" cy="396996"/>
          </a:xfrm>
          <a:prstGeom prst="rect">
            <a:avLst/>
          </a:prstGeom>
        </p:spPr>
      </p:pic>
      <p:pic>
        <p:nvPicPr>
          <p:cNvPr id="9" name="Immagine 8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F6D7FCBC-4901-91A6-6044-234FD06CF4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0179" y="1889209"/>
            <a:ext cx="1201433" cy="396996"/>
          </a:xfrm>
          <a:prstGeom prst="rect">
            <a:avLst/>
          </a:prstGeom>
        </p:spPr>
      </p:pic>
      <p:pic>
        <p:nvPicPr>
          <p:cNvPr id="10" name="Immagine 9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6BEE15E8-FFA5-EF7C-3C38-ACB48333B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1424" y="85198"/>
            <a:ext cx="553272" cy="430323"/>
          </a:xfrm>
          <a:prstGeom prst="rect">
            <a:avLst/>
          </a:prstGeom>
        </p:spPr>
      </p:pic>
      <p:pic>
        <p:nvPicPr>
          <p:cNvPr id="11" name="Immagine 10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63BFF96E-6393-56A0-5AF4-950018763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522449" y="1173960"/>
            <a:ext cx="1201433" cy="396996"/>
          </a:xfrm>
          <a:prstGeom prst="rect">
            <a:avLst/>
          </a:prstGeom>
        </p:spPr>
      </p:pic>
      <p:pic>
        <p:nvPicPr>
          <p:cNvPr id="12" name="Immagine 11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C3EF4216-FEBB-5E6D-DE32-B2F7990E12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919445" y="1882156"/>
            <a:ext cx="1201433" cy="396996"/>
          </a:xfrm>
          <a:prstGeom prst="rect">
            <a:avLst/>
          </a:prstGeom>
        </p:spPr>
      </p:pic>
      <p:pic>
        <p:nvPicPr>
          <p:cNvPr id="13" name="Immagine 12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85FFEFAA-28C5-0F4D-2A2B-D3F955A041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0337506" y="3261680"/>
            <a:ext cx="1201433" cy="396996"/>
          </a:xfrm>
          <a:prstGeom prst="rect">
            <a:avLst/>
          </a:prstGeom>
        </p:spPr>
      </p:pic>
      <p:pic>
        <p:nvPicPr>
          <p:cNvPr id="25" name="Immagine 24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A0C57DCA-72C7-DD86-8D84-19909F60D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926919" y="3180966"/>
            <a:ext cx="1201433" cy="396996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B1A36DD-B74E-36B1-4BAA-52877BBC40CF}"/>
              </a:ext>
            </a:extLst>
          </p:cNvPr>
          <p:cNvSpPr txBox="1"/>
          <p:nvPr/>
        </p:nvSpPr>
        <p:spPr>
          <a:xfrm>
            <a:off x="3039714" y="2449586"/>
            <a:ext cx="6112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</a:p>
        </p:txBody>
      </p:sp>
      <p:pic>
        <p:nvPicPr>
          <p:cNvPr id="28" name="Immagine 27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104146EE-5815-7F52-32B7-EC12CACFA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6845" y="4400071"/>
            <a:ext cx="553272" cy="430323"/>
          </a:xfrm>
          <a:prstGeom prst="rect">
            <a:avLst/>
          </a:prstGeom>
        </p:spPr>
      </p:pic>
      <p:pic>
        <p:nvPicPr>
          <p:cNvPr id="29" name="Immagine 28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8FD7F7F5-CC22-E877-6884-5E567A9B30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9828" y="3806257"/>
            <a:ext cx="1201433" cy="396996"/>
          </a:xfrm>
          <a:prstGeom prst="rect">
            <a:avLst/>
          </a:prstGeom>
        </p:spPr>
      </p:pic>
      <p:pic>
        <p:nvPicPr>
          <p:cNvPr id="34" name="Immagine 33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4109FDD9-8CC2-723D-CB86-3530F3F884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0850" y="4141513"/>
            <a:ext cx="1201433" cy="396996"/>
          </a:xfrm>
          <a:prstGeom prst="rect">
            <a:avLst/>
          </a:prstGeom>
        </p:spPr>
      </p:pic>
      <p:pic>
        <p:nvPicPr>
          <p:cNvPr id="35" name="Immagine 34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9A669F48-52BA-9F40-60B3-F4167CC39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5202" y="3049018"/>
            <a:ext cx="553272" cy="430323"/>
          </a:xfrm>
          <a:prstGeom prst="rect">
            <a:avLst/>
          </a:prstGeom>
        </p:spPr>
      </p:pic>
      <p:pic>
        <p:nvPicPr>
          <p:cNvPr id="39" name="Immagine 38" descr="Immagine che contiene luna, stella, Oggetto astronomico, astronomia&#10;&#10;Descrizione generata automaticamente">
            <a:extLst>
              <a:ext uri="{FF2B5EF4-FFF2-40B4-BE49-F238E27FC236}">
                <a16:creationId xmlns:a16="http://schemas.microsoft.com/office/drawing/2014/main" id="{6E057949-2876-FB8D-6AE0-D421E263F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7691" y="4427822"/>
            <a:ext cx="553272" cy="430323"/>
          </a:xfrm>
          <a:prstGeom prst="rect">
            <a:avLst/>
          </a:prstGeom>
        </p:spPr>
      </p:pic>
      <p:pic>
        <p:nvPicPr>
          <p:cNvPr id="41" name="Immagine 40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2BDA18A6-81F1-E09A-AB97-D255A14988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0674" y="3834008"/>
            <a:ext cx="1201433" cy="396996"/>
          </a:xfrm>
          <a:prstGeom prst="rect">
            <a:avLst/>
          </a:prstGeom>
        </p:spPr>
      </p:pic>
      <p:pic>
        <p:nvPicPr>
          <p:cNvPr id="43" name="Immagine 42" descr="Immagine che contiene nero, oscurità, Oggetto astronomico, natura&#10;&#10;Descrizione generata automaticamente">
            <a:extLst>
              <a:ext uri="{FF2B5EF4-FFF2-40B4-BE49-F238E27FC236}">
                <a16:creationId xmlns:a16="http://schemas.microsoft.com/office/drawing/2014/main" id="{1369C8D4-3B49-60F2-FB55-ED19712E4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1696" y="4169264"/>
            <a:ext cx="1201433" cy="39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74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FCFA892F-E69C-B564-7DE6-F4EFA1AF8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43DE2792-7E00-7CAC-F2E9-2A42FE35A3E8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5AB2B2F-F262-49B9-2D43-EE3F53386A31}"/>
              </a:ext>
            </a:extLst>
          </p:cNvPr>
          <p:cNvSpPr txBox="1"/>
          <p:nvPr/>
        </p:nvSpPr>
        <p:spPr>
          <a:xfrm>
            <a:off x="225231" y="1043270"/>
            <a:ext cx="11878161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Weisskopf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 The Imaging X-Ray Polarimetry Explorer (IXPE):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Pre-Launch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2021.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10.48550/ARXIV.2112.01269. </a:t>
            </a:r>
          </a:p>
          <a:p>
            <a:endParaRPr lang="it-IT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Baldini et al. “Design,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construction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and test of the Gas Pixel Detectors for the IXPE mission”. In: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Astroparticle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133 (2021), p. 102628.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issn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0927-6505.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https://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doi.org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/10.1016/j.astropartphys.2021.102628. </a:t>
            </a:r>
          </a:p>
          <a:p>
            <a:endParaRPr lang="it-IT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Fabio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Muleri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Sergio Fabiani.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Astronomical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X-ray Polarimetry. Aracne, 2014. </a:t>
            </a:r>
          </a:p>
          <a:p>
            <a:endParaRPr lang="it-IT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Fabio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Muleri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“ON THE OPERATION OF X-RAY POLARIMETERS WITH A LARGE FIELD OF VIEW”. In: The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Astrophysical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Journal 782.1 (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Jan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2014), p. 28.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10.1088/ 0004-637x/782/1/28.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“IXPE Gas Pixel Detectors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the X-ray Calibration Facility”. In: Nuovo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Cim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C 47.3 (2024), p. 141.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10.1393/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ncc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/i2024-24141-9. </a:t>
            </a:r>
          </a:p>
          <a:p>
            <a:endParaRPr lang="it-IT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“IXPE Gas Pixel Detector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with the X-ray Calibration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acility”. In: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Instruments and Methods in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Section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A: Accelerators,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Spec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trometers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Detectors and Associated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Equipment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1069 (2024), p. 169800.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issn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0168-9002.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https://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doi.org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/10.1016/j.nima.2024.169800. </a:t>
            </a:r>
          </a:p>
          <a:p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Kislat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 “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Analyzing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the data from X-ray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polarimeters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with Stokes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”. In: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Astroparticle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68 (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Aug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2015), pp. 45–51.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10.1016/j.astropartphys.2015. 02.007. </a:t>
            </a:r>
          </a:p>
          <a:p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Ferrazzoli et al. “In-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flight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calibration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system of imaging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x-ray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polarimetry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explorer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”. In: Journal of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Astronomical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Telescopes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Instruments, and Systems 6.04 (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Oct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2020). doi:10.1117/1.jatis.6.4.048002. </a:t>
            </a:r>
          </a:p>
          <a:p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B.L.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Henke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E.M.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Gullikson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and J.C. Davis. “X-Ray Interactions: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Photoabsorption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Scattering, Transmission, and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Reflection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 = 50-30,000 eV,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= 1-92”. In: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Atomic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Data and</a:t>
            </a:r>
          </a:p>
          <a:p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Tables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54.2 (1993), pp. 181–342.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issn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0092-640X.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https://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doi.org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/10.1006/adnd.1993.1013. </a:t>
            </a:r>
          </a:p>
          <a:p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John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Rankin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 “An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Algorithm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to Calibrate and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Correct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Unpolarized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Radiation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 the X-Ray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Polarimeter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Onboard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IXPE”. In: The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Astronomical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Journal 163.2</a:t>
            </a: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Jan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2022), p. 39.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10.3847/1538-3881/ac397f. </a:t>
            </a:r>
          </a:p>
          <a:p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Tomaiuolo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 " Time-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dependent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instrumental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 IXPE: Pressure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variation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and GEM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charging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inside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GPDs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". In: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Instruments and Methods in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Section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A: Accelerators,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Spectrometers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Detectors and Associated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Equipment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1069 (2024), p. 169881.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issn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0168-9002.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https://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doi.org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/10.1016/j.nima.2024.169881.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A3ABD04-665B-5E0A-496B-222E3F7D22B3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3673129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magine 42">
            <a:extLst>
              <a:ext uri="{FF2B5EF4-FFF2-40B4-BE49-F238E27FC236}">
                <a16:creationId xmlns:a16="http://schemas.microsoft.com/office/drawing/2014/main" id="{25C04FE1-0E79-85B3-B9B2-EFC18DE06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IXPE data processing 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7262BC4E-8B6C-403E-3E28-3DE88C36E8B2}"/>
              </a:ext>
            </a:extLst>
          </p:cNvPr>
          <p:cNvSpPr/>
          <p:nvPr/>
        </p:nvSpPr>
        <p:spPr>
          <a:xfrm>
            <a:off x="4110644" y="3993275"/>
            <a:ext cx="1675006" cy="90713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41588EAD-3072-CF8C-EE5B-F516E30DF729}"/>
              </a:ext>
            </a:extLst>
          </p:cNvPr>
          <p:cNvSpPr/>
          <p:nvPr/>
        </p:nvSpPr>
        <p:spPr>
          <a:xfrm>
            <a:off x="518512" y="3679497"/>
            <a:ext cx="1671185" cy="147113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E1BA61F-7C10-F081-5B7C-9F40C4B4B03E}"/>
              </a:ext>
            </a:extLst>
          </p:cNvPr>
          <p:cNvSpPr txBox="1"/>
          <p:nvPr/>
        </p:nvSpPr>
        <p:spPr>
          <a:xfrm>
            <a:off x="332322" y="3675445"/>
            <a:ext cx="20716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1 data:</a:t>
            </a:r>
          </a:p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 reconstruction </a:t>
            </a:r>
          </a:p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detector coordinates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B7B581D-88A7-5430-150C-815AA41B5094}"/>
              </a:ext>
            </a:extLst>
          </p:cNvPr>
          <p:cNvSpPr txBox="1"/>
          <p:nvPr/>
        </p:nvSpPr>
        <p:spPr>
          <a:xfrm>
            <a:off x="3928275" y="3977085"/>
            <a:ext cx="20413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2 data:</a:t>
            </a:r>
          </a:p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in sky coordinates 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0EA07CCE-A28F-5DBE-7676-6665B3567C37}"/>
              </a:ext>
            </a:extLst>
          </p:cNvPr>
          <p:cNvCxnSpPr>
            <a:cxnSpLocks/>
          </p:cNvCxnSpPr>
          <p:nvPr/>
        </p:nvCxnSpPr>
        <p:spPr>
          <a:xfrm>
            <a:off x="2337749" y="4486365"/>
            <a:ext cx="1545138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 descr="Immagine che contiene quadrato, modello, Rettangolo, linea&#10;&#10;Descrizione generata automaticamente">
            <a:extLst>
              <a:ext uri="{FF2B5EF4-FFF2-40B4-BE49-F238E27FC236}">
                <a16:creationId xmlns:a16="http://schemas.microsoft.com/office/drawing/2014/main" id="{AA802561-3670-DF15-2A4A-1F2E2D91FF1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18000"/>
          </a:blip>
          <a:stretch>
            <a:fillRect/>
          </a:stretch>
        </p:blipFill>
        <p:spPr>
          <a:xfrm>
            <a:off x="7739269" y="1959384"/>
            <a:ext cx="3519566" cy="356778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5D7025C-AE29-CBC3-FA4E-380C4AECE661}"/>
              </a:ext>
            </a:extLst>
          </p:cNvPr>
          <p:cNvSpPr txBox="1"/>
          <p:nvPr/>
        </p:nvSpPr>
        <p:spPr>
          <a:xfrm>
            <a:off x="8466724" y="5493147"/>
            <a:ext cx="216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Celestial Coordinates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0365AEA3-39EF-C906-5472-90F1B47092BA}"/>
              </a:ext>
            </a:extLst>
          </p:cNvPr>
          <p:cNvGrpSpPr/>
          <p:nvPr/>
        </p:nvGrpSpPr>
        <p:grpSpPr>
          <a:xfrm>
            <a:off x="3063859" y="1037468"/>
            <a:ext cx="3553837" cy="1764612"/>
            <a:chOff x="1725040" y="1109153"/>
            <a:chExt cx="3553837" cy="1764612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A4DC57FB-6CBA-A5D4-7672-3DDC4450A3F9}"/>
                </a:ext>
              </a:extLst>
            </p:cNvPr>
            <p:cNvGrpSpPr/>
            <p:nvPr/>
          </p:nvGrpSpPr>
          <p:grpSpPr>
            <a:xfrm>
              <a:off x="1725040" y="1109153"/>
              <a:ext cx="3553837" cy="1764612"/>
              <a:chOff x="1725040" y="1109153"/>
              <a:chExt cx="3553837" cy="1764612"/>
            </a:xfrm>
          </p:grpSpPr>
          <p:pic>
            <p:nvPicPr>
              <p:cNvPr id="13" name="Immagine 12" descr="Immagine che contiene schizzo, schermata, arma&#10;&#10;Descrizione generata automaticamente">
                <a:extLst>
                  <a:ext uri="{FF2B5EF4-FFF2-40B4-BE49-F238E27FC236}">
                    <a16:creationId xmlns:a16="http://schemas.microsoft.com/office/drawing/2014/main" id="{693E700E-5BB3-99D0-039E-62C1B7DA73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32030"/>
              <a:stretch/>
            </p:blipFill>
            <p:spPr>
              <a:xfrm>
                <a:off x="1725040" y="1109153"/>
                <a:ext cx="3352575" cy="1764612"/>
              </a:xfrm>
              <a:prstGeom prst="rect">
                <a:avLst/>
              </a:prstGeom>
            </p:spPr>
          </p:pic>
          <p:sp>
            <p:nvSpPr>
              <p:cNvPr id="15" name="Rettangolo 14">
                <a:extLst>
                  <a:ext uri="{FF2B5EF4-FFF2-40B4-BE49-F238E27FC236}">
                    <a16:creationId xmlns:a16="http://schemas.microsoft.com/office/drawing/2014/main" id="{D0163253-0AF6-D585-8D9B-F4A7AD7A0F3B}"/>
                  </a:ext>
                </a:extLst>
              </p:cNvPr>
              <p:cNvSpPr/>
              <p:nvPr/>
            </p:nvSpPr>
            <p:spPr>
              <a:xfrm>
                <a:off x="3929974" y="1109153"/>
                <a:ext cx="1348903" cy="4781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C5017263-B87B-507B-183B-1AA31F4A7B35}"/>
                </a:ext>
              </a:extLst>
            </p:cNvPr>
            <p:cNvSpPr/>
            <p:nvPr/>
          </p:nvSpPr>
          <p:spPr>
            <a:xfrm>
              <a:off x="2679959" y="2706815"/>
              <a:ext cx="1239984" cy="1669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E0BA42E-DDC7-46A4-2793-A79F8FA9ED08}"/>
              </a:ext>
            </a:extLst>
          </p:cNvPr>
          <p:cNvSpPr txBox="1"/>
          <p:nvPr/>
        </p:nvSpPr>
        <p:spPr>
          <a:xfrm>
            <a:off x="5231162" y="1146084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Detector </a:t>
            </a:r>
          </a:p>
          <a:p>
            <a:pPr algn="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8EDCCD2-8664-BA87-1B08-20EF6BDD8FAD}"/>
              </a:ext>
            </a:extLst>
          </p:cNvPr>
          <p:cNvSpPr txBox="1"/>
          <p:nvPr/>
        </p:nvSpPr>
        <p:spPr>
          <a:xfrm>
            <a:off x="992170" y="1330750"/>
            <a:ext cx="2071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Tracker:</a:t>
            </a:r>
          </a:p>
          <a:p>
            <a:pPr algn="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Celestial </a:t>
            </a:r>
          </a:p>
          <a:p>
            <a:pPr algn="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Coordinates system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55D0D252-4457-F162-CA11-12294EAE0B8B}"/>
              </a:ext>
            </a:extLst>
          </p:cNvPr>
          <p:cNvGrpSpPr/>
          <p:nvPr/>
        </p:nvGrpSpPr>
        <p:grpSpPr>
          <a:xfrm>
            <a:off x="3135215" y="2906337"/>
            <a:ext cx="1436177" cy="1748381"/>
            <a:chOff x="5330464" y="1027698"/>
            <a:chExt cx="1436177" cy="1748381"/>
          </a:xfrm>
        </p:grpSpPr>
        <p:grpSp>
          <p:nvGrpSpPr>
            <p:cNvPr id="20" name="Gruppo 19">
              <a:extLst>
                <a:ext uri="{FF2B5EF4-FFF2-40B4-BE49-F238E27FC236}">
                  <a16:creationId xmlns:a16="http://schemas.microsoft.com/office/drawing/2014/main" id="{1BF9A595-1EF4-1B85-0D18-073E9308B313}"/>
                </a:ext>
              </a:extLst>
            </p:cNvPr>
            <p:cNvGrpSpPr/>
            <p:nvPr/>
          </p:nvGrpSpPr>
          <p:grpSpPr>
            <a:xfrm>
              <a:off x="5330464" y="1027698"/>
              <a:ext cx="1436177" cy="1436177"/>
              <a:chOff x="8454181" y="1565329"/>
              <a:chExt cx="1863671" cy="1863671"/>
            </a:xfrm>
            <a:noFill/>
          </p:grpSpPr>
          <p:sp>
            <p:nvSpPr>
              <p:cNvPr id="25" name="Rettangolo 24">
                <a:extLst>
                  <a:ext uri="{FF2B5EF4-FFF2-40B4-BE49-F238E27FC236}">
                    <a16:creationId xmlns:a16="http://schemas.microsoft.com/office/drawing/2014/main" id="{384467DE-8A88-BE3F-333B-8D102844A220}"/>
                  </a:ext>
                </a:extLst>
              </p:cNvPr>
              <p:cNvSpPr/>
              <p:nvPr/>
            </p:nvSpPr>
            <p:spPr>
              <a:xfrm>
                <a:off x="8454181" y="1565329"/>
                <a:ext cx="1863671" cy="1863671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6" name="Immagine 25" descr="Immagine che contiene simbolo, Elementi grafici, design&#10;&#10;Descrizione generata automaticamente">
                <a:extLst>
                  <a:ext uri="{FF2B5EF4-FFF2-40B4-BE49-F238E27FC236}">
                    <a16:creationId xmlns:a16="http://schemas.microsoft.com/office/drawing/2014/main" id="{9302C766-0591-C430-9A01-5EC4F28078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17298579">
                <a:off x="9087026" y="2106400"/>
                <a:ext cx="125375" cy="271081"/>
              </a:xfrm>
              <a:prstGeom prst="rect">
                <a:avLst/>
              </a:prstGeom>
              <a:grpFill/>
            </p:spPr>
          </p:pic>
        </p:grp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54515982-A0F1-DE57-77CD-A494F646DCB7}"/>
                </a:ext>
              </a:extLst>
            </p:cNvPr>
            <p:cNvSpPr txBox="1"/>
            <p:nvPr/>
          </p:nvSpPr>
          <p:spPr>
            <a:xfrm>
              <a:off x="5781491" y="2468302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DU1</a:t>
              </a:r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6508EA71-CDBC-E56C-9107-DE6C366116CF}"/>
              </a:ext>
            </a:extLst>
          </p:cNvPr>
          <p:cNvGrpSpPr/>
          <p:nvPr/>
        </p:nvGrpSpPr>
        <p:grpSpPr>
          <a:xfrm>
            <a:off x="5138186" y="2854276"/>
            <a:ext cx="1436176" cy="1743953"/>
            <a:chOff x="2473163" y="3860334"/>
            <a:chExt cx="1436176" cy="1743953"/>
          </a:xfrm>
        </p:grpSpPr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D03D9C89-EF74-C005-F6A6-640A02751209}"/>
                </a:ext>
              </a:extLst>
            </p:cNvPr>
            <p:cNvGrpSpPr/>
            <p:nvPr/>
          </p:nvGrpSpPr>
          <p:grpSpPr>
            <a:xfrm>
              <a:off x="2473163" y="3860334"/>
              <a:ext cx="1436176" cy="1436176"/>
              <a:chOff x="6096000" y="1565329"/>
              <a:chExt cx="1863671" cy="1863671"/>
            </a:xfrm>
          </p:grpSpPr>
          <p:sp>
            <p:nvSpPr>
              <p:cNvPr id="30" name="Rettangolo 29">
                <a:extLst>
                  <a:ext uri="{FF2B5EF4-FFF2-40B4-BE49-F238E27FC236}">
                    <a16:creationId xmlns:a16="http://schemas.microsoft.com/office/drawing/2014/main" id="{9E7FD67B-40A5-0974-6948-CA947DAF49C3}"/>
                  </a:ext>
                </a:extLst>
              </p:cNvPr>
              <p:cNvSpPr/>
              <p:nvPr/>
            </p:nvSpPr>
            <p:spPr>
              <a:xfrm>
                <a:off x="6096000" y="1565329"/>
                <a:ext cx="1863671" cy="186367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1" name="Immagine 30" descr="Immagine che contiene simbolo, Elementi grafici, design&#10;&#10;Descrizione generata automaticamente">
                <a:extLst>
                  <a:ext uri="{FF2B5EF4-FFF2-40B4-BE49-F238E27FC236}">
                    <a16:creationId xmlns:a16="http://schemas.microsoft.com/office/drawing/2014/main" id="{BAEF8807-C339-2363-8607-DC0893B8A5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1780705">
                <a:off x="6497019" y="2734651"/>
                <a:ext cx="125375" cy="271082"/>
              </a:xfrm>
              <a:prstGeom prst="rect">
                <a:avLst/>
              </a:prstGeom>
            </p:spPr>
          </p:pic>
        </p:grp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80987083-DB99-8C0E-A5A7-0C22E0E5A613}"/>
                </a:ext>
              </a:extLst>
            </p:cNvPr>
            <p:cNvSpPr txBox="1"/>
            <p:nvPr/>
          </p:nvSpPr>
          <p:spPr>
            <a:xfrm>
              <a:off x="2924190" y="5296510"/>
              <a:ext cx="5341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DU2</a:t>
              </a:r>
            </a:p>
          </p:txBody>
        </p:sp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9E689F3C-36CB-AA61-4FF2-CEBAB162897A}"/>
              </a:ext>
            </a:extLst>
          </p:cNvPr>
          <p:cNvGrpSpPr/>
          <p:nvPr/>
        </p:nvGrpSpPr>
        <p:grpSpPr>
          <a:xfrm>
            <a:off x="4092140" y="4684763"/>
            <a:ext cx="1436176" cy="1718504"/>
            <a:chOff x="7495277" y="1022431"/>
            <a:chExt cx="1436176" cy="1718504"/>
          </a:xfrm>
        </p:grpSpPr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A7254523-BBF0-0B1A-A4EC-FCF0C03A0830}"/>
                </a:ext>
              </a:extLst>
            </p:cNvPr>
            <p:cNvGrpSpPr/>
            <p:nvPr/>
          </p:nvGrpSpPr>
          <p:grpSpPr>
            <a:xfrm>
              <a:off x="7495277" y="1022431"/>
              <a:ext cx="1436176" cy="1436176"/>
              <a:chOff x="7162800" y="3709653"/>
              <a:chExt cx="1863671" cy="1863671"/>
            </a:xfrm>
            <a:noFill/>
          </p:grpSpPr>
          <p:sp>
            <p:nvSpPr>
              <p:cNvPr id="35" name="Rettangolo 34">
                <a:extLst>
                  <a:ext uri="{FF2B5EF4-FFF2-40B4-BE49-F238E27FC236}">
                    <a16:creationId xmlns:a16="http://schemas.microsoft.com/office/drawing/2014/main" id="{8108DF0B-AD01-ED8B-948F-E911C6CBB287}"/>
                  </a:ext>
                </a:extLst>
              </p:cNvPr>
              <p:cNvSpPr/>
              <p:nvPr/>
            </p:nvSpPr>
            <p:spPr>
              <a:xfrm>
                <a:off x="7162800" y="3709653"/>
                <a:ext cx="1863671" cy="1863671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6" name="Immagine 35" descr="Immagine che contiene simbolo, Elementi grafici, design&#10;&#10;Descrizione generata automaticamente">
                <a:extLst>
                  <a:ext uri="{FF2B5EF4-FFF2-40B4-BE49-F238E27FC236}">
                    <a16:creationId xmlns:a16="http://schemas.microsoft.com/office/drawing/2014/main" id="{DF09184F-408C-1C98-7AAB-08092FA75C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7622927">
                <a:off x="8332947" y="4867239"/>
                <a:ext cx="125375" cy="271082"/>
              </a:xfrm>
              <a:prstGeom prst="rect">
                <a:avLst/>
              </a:prstGeom>
              <a:grpFill/>
            </p:spPr>
          </p:pic>
        </p:grp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E5DF985A-22AE-7EAA-7A57-9A6592A18F73}"/>
                </a:ext>
              </a:extLst>
            </p:cNvPr>
            <p:cNvSpPr txBox="1"/>
            <p:nvPr/>
          </p:nvSpPr>
          <p:spPr>
            <a:xfrm>
              <a:off x="7911200" y="2433158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DU3</a:t>
              </a:r>
            </a:p>
          </p:txBody>
        </p:sp>
      </p:grp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F9DC0494-2F27-EC51-8BE2-47B6285BB0D5}"/>
              </a:ext>
            </a:extLst>
          </p:cNvPr>
          <p:cNvSpPr txBox="1"/>
          <p:nvPr/>
        </p:nvSpPr>
        <p:spPr>
          <a:xfrm>
            <a:off x="959368" y="2796331"/>
            <a:ext cx="2153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Coordinates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3C4F8C44-70C3-6156-7FE4-B94CD224E378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172298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0185 L 0.46119 0.02477 " pathEditMode="fixed" rAng="0" ptsTypes="AA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8" y="113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600000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0.00023 L 0.30443 0.0152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76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3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0.00069 L 0.39675 -0.2497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79" y="-1245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200000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9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>
            <a:extLst>
              <a:ext uri="{FF2B5EF4-FFF2-40B4-BE49-F238E27FC236}">
                <a16:creationId xmlns:a16="http://schemas.microsoft.com/office/drawing/2014/main" id="{5A6719EC-F12B-0F9D-BCF5-C684AC609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5CECD1D4-DA3A-BD1B-7CC1-81FB283EDA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5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82" t="9672" r="75277" b="16742"/>
          <a:stretch/>
        </p:blipFill>
        <p:spPr bwMode="auto">
          <a:xfrm rot="10800000">
            <a:off x="165341" y="4051005"/>
            <a:ext cx="1750089" cy="2498146"/>
          </a:xfrm>
          <a:prstGeom prst="roundRect">
            <a:avLst>
              <a:gd name="adj" fmla="val 0"/>
            </a:avLst>
          </a:prstGeom>
          <a:noFill/>
          <a:ln>
            <a:noFill/>
          </a:ln>
          <a:scene3d>
            <a:camera prst="orthographicFront">
              <a:rot lat="420000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Polarizing the beams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magine 1" descr="Immagine che contiene testo, metallo, argento, giallo&#10;&#10;Descrizione generata automaticamente">
            <a:extLst>
              <a:ext uri="{FF2B5EF4-FFF2-40B4-BE49-F238E27FC236}">
                <a16:creationId xmlns:a16="http://schemas.microsoft.com/office/drawing/2014/main" id="{3EE1BD7F-0355-7665-631E-0A319922393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5668"/>
          <a:stretch/>
        </p:blipFill>
        <p:spPr>
          <a:xfrm rot="5400000">
            <a:off x="7160449" y="1644511"/>
            <a:ext cx="942338" cy="418750"/>
          </a:xfrm>
          <a:prstGeom prst="rect">
            <a:avLst/>
          </a:prstGeom>
        </p:spPr>
      </p:pic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B26CF89-FC12-9937-F2B0-1C42795B82BA}"/>
              </a:ext>
            </a:extLst>
          </p:cNvPr>
          <p:cNvCxnSpPr>
            <a:cxnSpLocks/>
          </p:cNvCxnSpPr>
          <p:nvPr/>
        </p:nvCxnSpPr>
        <p:spPr>
          <a:xfrm flipH="1" flipV="1">
            <a:off x="1514899" y="1315424"/>
            <a:ext cx="5907324" cy="46367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657D193B-C873-ECD5-EBBB-ACCA0DF03BD2}"/>
              </a:ext>
            </a:extLst>
          </p:cNvPr>
          <p:cNvCxnSpPr>
            <a:cxnSpLocks/>
          </p:cNvCxnSpPr>
          <p:nvPr/>
        </p:nvCxnSpPr>
        <p:spPr>
          <a:xfrm flipH="1" flipV="1">
            <a:off x="1514633" y="1317096"/>
            <a:ext cx="309678" cy="38538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436A8FCE-0D73-614C-9161-315B1754BFEE}"/>
              </a:ext>
            </a:extLst>
          </p:cNvPr>
          <p:cNvCxnSpPr>
            <a:cxnSpLocks/>
          </p:cNvCxnSpPr>
          <p:nvPr/>
        </p:nvCxnSpPr>
        <p:spPr>
          <a:xfrm flipH="1" flipV="1">
            <a:off x="1364741" y="1474550"/>
            <a:ext cx="6057482" cy="3023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6B0C5E43-C449-162D-E89C-F35334796108}"/>
              </a:ext>
            </a:extLst>
          </p:cNvPr>
          <p:cNvCxnSpPr>
            <a:cxnSpLocks/>
          </p:cNvCxnSpPr>
          <p:nvPr/>
        </p:nvCxnSpPr>
        <p:spPr>
          <a:xfrm flipH="1" flipV="1">
            <a:off x="1361805" y="1474550"/>
            <a:ext cx="197165" cy="36963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9775237A-7801-507C-108E-B9016FF76DC5}"/>
              </a:ext>
            </a:extLst>
          </p:cNvPr>
          <p:cNvCxnSpPr>
            <a:cxnSpLocks/>
          </p:cNvCxnSpPr>
          <p:nvPr/>
        </p:nvCxnSpPr>
        <p:spPr>
          <a:xfrm flipH="1">
            <a:off x="938646" y="1779102"/>
            <a:ext cx="6483577" cy="1217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50415746-C80E-55B5-7E20-25E4F1457113}"/>
              </a:ext>
            </a:extLst>
          </p:cNvPr>
          <p:cNvCxnSpPr>
            <a:cxnSpLocks/>
          </p:cNvCxnSpPr>
          <p:nvPr/>
        </p:nvCxnSpPr>
        <p:spPr>
          <a:xfrm flipV="1">
            <a:off x="875320" y="1904628"/>
            <a:ext cx="61650" cy="32663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B388D8AC-3BCC-E98C-541D-6C85BE674F4B}"/>
              </a:ext>
            </a:extLst>
          </p:cNvPr>
          <p:cNvCxnSpPr>
            <a:cxnSpLocks/>
          </p:cNvCxnSpPr>
          <p:nvPr/>
        </p:nvCxnSpPr>
        <p:spPr>
          <a:xfrm flipH="1">
            <a:off x="1041672" y="1780568"/>
            <a:ext cx="637775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5BC1B72F-BB4E-C193-02F7-793675C2AE8C}"/>
              </a:ext>
            </a:extLst>
          </p:cNvPr>
          <p:cNvCxnSpPr>
            <a:cxnSpLocks/>
          </p:cNvCxnSpPr>
          <p:nvPr/>
        </p:nvCxnSpPr>
        <p:spPr>
          <a:xfrm flipV="1">
            <a:off x="1041672" y="1775280"/>
            <a:ext cx="0" cy="33956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76390978-E2EF-3F3A-47D6-80D8A761743B}"/>
              </a:ext>
            </a:extLst>
          </p:cNvPr>
          <p:cNvCxnSpPr>
            <a:cxnSpLocks/>
          </p:cNvCxnSpPr>
          <p:nvPr/>
        </p:nvCxnSpPr>
        <p:spPr>
          <a:xfrm flipH="1" flipV="1">
            <a:off x="1211940" y="1620093"/>
            <a:ext cx="6207489" cy="155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05AC197D-83EB-2BCF-726F-59677A7F0806}"/>
              </a:ext>
            </a:extLst>
          </p:cNvPr>
          <p:cNvCxnSpPr>
            <a:cxnSpLocks/>
          </p:cNvCxnSpPr>
          <p:nvPr/>
        </p:nvCxnSpPr>
        <p:spPr>
          <a:xfrm flipH="1" flipV="1">
            <a:off x="1206999" y="1619015"/>
            <a:ext cx="92086" cy="355192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>
            <a:extLst>
              <a:ext uri="{FF2B5EF4-FFF2-40B4-BE49-F238E27FC236}">
                <a16:creationId xmlns:a16="http://schemas.microsoft.com/office/drawing/2014/main" id="{7DD96877-0882-6671-F72E-09D7F989D88C}"/>
              </a:ext>
            </a:extLst>
          </p:cNvPr>
          <p:cNvCxnSpPr>
            <a:cxnSpLocks/>
          </p:cNvCxnSpPr>
          <p:nvPr/>
        </p:nvCxnSpPr>
        <p:spPr>
          <a:xfrm flipH="1">
            <a:off x="753212" y="1775280"/>
            <a:ext cx="6666218" cy="3188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1FBE4AE5-1A54-BE4D-5CBC-D963AFE07FC4}"/>
              </a:ext>
            </a:extLst>
          </p:cNvPr>
          <p:cNvCxnSpPr>
            <a:cxnSpLocks/>
          </p:cNvCxnSpPr>
          <p:nvPr/>
        </p:nvCxnSpPr>
        <p:spPr>
          <a:xfrm flipV="1">
            <a:off x="609979" y="2094099"/>
            <a:ext cx="144915" cy="30768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43EE1EB1-DBBE-6DFB-676D-B52DE2C8DC31}"/>
              </a:ext>
            </a:extLst>
          </p:cNvPr>
          <p:cNvCxnSpPr>
            <a:cxnSpLocks/>
          </p:cNvCxnSpPr>
          <p:nvPr/>
        </p:nvCxnSpPr>
        <p:spPr>
          <a:xfrm flipH="1">
            <a:off x="420495" y="1077987"/>
            <a:ext cx="1313107" cy="1313107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tangolo 24">
            <a:extLst>
              <a:ext uri="{FF2B5EF4-FFF2-40B4-BE49-F238E27FC236}">
                <a16:creationId xmlns:a16="http://schemas.microsoft.com/office/drawing/2014/main" id="{1541462E-F149-1596-4006-9DE871E0952C}"/>
              </a:ext>
            </a:extLst>
          </p:cNvPr>
          <p:cNvSpPr/>
          <p:nvPr/>
        </p:nvSpPr>
        <p:spPr>
          <a:xfrm>
            <a:off x="459531" y="4015704"/>
            <a:ext cx="1494936" cy="8801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Immagine 33" descr="Immagine che contiene linea, Diagramma, diagramma, pendio&#10;&#10;Descrizione generata automaticamente">
            <a:extLst>
              <a:ext uri="{FF2B5EF4-FFF2-40B4-BE49-F238E27FC236}">
                <a16:creationId xmlns:a16="http://schemas.microsoft.com/office/drawing/2014/main" id="{FFC39D81-D2E9-1B75-675B-174AE8BA0B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37011" y="2488524"/>
            <a:ext cx="5142707" cy="3418676"/>
          </a:xfrm>
          <a:prstGeom prst="rect">
            <a:avLst/>
          </a:prstGeom>
        </p:spPr>
      </p:pic>
      <p:sp>
        <p:nvSpPr>
          <p:cNvPr id="35" name="Rettangolo 34">
            <a:extLst>
              <a:ext uri="{FF2B5EF4-FFF2-40B4-BE49-F238E27FC236}">
                <a16:creationId xmlns:a16="http://schemas.microsoft.com/office/drawing/2014/main" id="{51556E18-B296-8A45-0404-58BBF8A2ACF0}"/>
              </a:ext>
            </a:extLst>
          </p:cNvPr>
          <p:cNvSpPr/>
          <p:nvPr/>
        </p:nvSpPr>
        <p:spPr>
          <a:xfrm>
            <a:off x="3297279" y="2574284"/>
            <a:ext cx="137904" cy="3016124"/>
          </a:xfrm>
          <a:prstGeom prst="rect">
            <a:avLst/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Connettore 1 26">
            <a:extLst>
              <a:ext uri="{FF2B5EF4-FFF2-40B4-BE49-F238E27FC236}">
                <a16:creationId xmlns:a16="http://schemas.microsoft.com/office/drawing/2014/main" id="{A8706824-3A54-94B0-9D86-AA81B899F93A}"/>
              </a:ext>
            </a:extLst>
          </p:cNvPr>
          <p:cNvCxnSpPr>
            <a:cxnSpLocks/>
          </p:cNvCxnSpPr>
          <p:nvPr/>
        </p:nvCxnSpPr>
        <p:spPr>
          <a:xfrm>
            <a:off x="3362691" y="2572268"/>
            <a:ext cx="0" cy="3450563"/>
          </a:xfrm>
          <a:prstGeom prst="line">
            <a:avLst/>
          </a:prstGeom>
          <a:ln w="12700">
            <a:solidFill>
              <a:srgbClr val="0DB0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FF4D4EFF-3A87-8FF9-89A3-25C22E0ABABE}"/>
                  </a:ext>
                </a:extLst>
              </p:cNvPr>
              <p:cNvSpPr txBox="1"/>
              <p:nvPr/>
            </p:nvSpPr>
            <p:spPr>
              <a:xfrm>
                <a:off x="3324369" y="5866099"/>
                <a:ext cx="21335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2.293 keV (Mo L</a:t>
                </a:r>
                <a14:m>
                  <m:oMath xmlns:m="http://schemas.openxmlformats.org/officeDocument/2006/math">
                    <m:r>
                      <a:rPr lang="en-US" sz="180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8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FF4D4EFF-3A87-8FF9-89A3-25C22E0AB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4369" y="5866099"/>
                <a:ext cx="2133533" cy="369332"/>
              </a:xfrm>
              <a:prstGeom prst="rect">
                <a:avLst/>
              </a:prstGeom>
              <a:blipFill>
                <a:blip r:embed="rId12"/>
                <a:stretch>
                  <a:fillRect l="-2367" t="-6452" b="-193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Connettore 1 45">
            <a:extLst>
              <a:ext uri="{FF2B5EF4-FFF2-40B4-BE49-F238E27FC236}">
                <a16:creationId xmlns:a16="http://schemas.microsoft.com/office/drawing/2014/main" id="{5DC6B0C0-A97A-9102-55A3-BF1A484C94A8}"/>
              </a:ext>
            </a:extLst>
          </p:cNvPr>
          <p:cNvCxnSpPr>
            <a:cxnSpLocks/>
          </p:cNvCxnSpPr>
          <p:nvPr/>
        </p:nvCxnSpPr>
        <p:spPr>
          <a:xfrm>
            <a:off x="3432541" y="2572268"/>
            <a:ext cx="0" cy="302208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>
            <a:extLst>
              <a:ext uri="{FF2B5EF4-FFF2-40B4-BE49-F238E27FC236}">
                <a16:creationId xmlns:a16="http://schemas.microsoft.com/office/drawing/2014/main" id="{4B14F30D-1999-9B5B-D559-26E9F1C3EF0C}"/>
              </a:ext>
            </a:extLst>
          </p:cNvPr>
          <p:cNvCxnSpPr>
            <a:cxnSpLocks/>
          </p:cNvCxnSpPr>
          <p:nvPr/>
        </p:nvCxnSpPr>
        <p:spPr>
          <a:xfrm>
            <a:off x="3305541" y="2578618"/>
            <a:ext cx="0" cy="30157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9D2CD289-F233-B5BD-C20B-0DB24345C976}"/>
              </a:ext>
            </a:extLst>
          </p:cNvPr>
          <p:cNvSpPr txBox="1"/>
          <p:nvPr/>
        </p:nvSpPr>
        <p:spPr>
          <a:xfrm>
            <a:off x="8086063" y="1221172"/>
            <a:ext cx="2123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an energy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BB56E410-53F0-3C2E-012C-C6F813D45598}"/>
              </a:ext>
            </a:extLst>
          </p:cNvPr>
          <p:cNvSpPr txBox="1"/>
          <p:nvPr/>
        </p:nvSpPr>
        <p:spPr>
          <a:xfrm>
            <a:off x="8086063" y="1741415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the polarizing crystal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D1388342-5569-AE6D-BB8E-2BE1AEEEE607}"/>
              </a:ext>
            </a:extLst>
          </p:cNvPr>
          <p:cNvSpPr txBox="1"/>
          <p:nvPr/>
        </p:nvSpPr>
        <p:spPr>
          <a:xfrm>
            <a:off x="10484045" y="1226484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emission line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F420721B-19CE-9EFB-3813-E02FA2063651}"/>
              </a:ext>
            </a:extLst>
          </p:cNvPr>
          <p:cNvSpPr txBox="1"/>
          <p:nvPr/>
        </p:nvSpPr>
        <p:spPr>
          <a:xfrm>
            <a:off x="8086063" y="2299730"/>
            <a:ext cx="2614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Rotate the crystal at the Bragg angle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B18EEAAC-5FD8-6AA4-A4F5-D0CE8E9EED39}"/>
                  </a:ext>
                </a:extLst>
              </p:cNvPr>
              <p:cNvSpPr txBox="1"/>
              <p:nvPr/>
            </p:nvSpPr>
            <p:spPr>
              <a:xfrm>
                <a:off x="8081546" y="3231524"/>
                <a:ext cx="3767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capillary plate selects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~±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0.5°</m:t>
                    </m:r>
                  </m:oMath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B18EEAAC-5FD8-6AA4-A4F5-D0CE8E9EE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546" y="3231524"/>
                <a:ext cx="3767378" cy="369332"/>
              </a:xfrm>
              <a:prstGeom prst="rect">
                <a:avLst/>
              </a:prstGeom>
              <a:blipFill>
                <a:blip r:embed="rId13"/>
                <a:stretch>
                  <a:fillRect l="-1007" t="-6667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87BD83F3-B521-A85B-FA55-5FDD2086E2B9}"/>
              </a:ext>
            </a:extLst>
          </p:cNvPr>
          <p:cNvSpPr txBox="1"/>
          <p:nvPr/>
        </p:nvSpPr>
        <p:spPr>
          <a:xfrm>
            <a:off x="370494" y="5927275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CMOS camera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CasellaDiTesto 1023">
                <a:extLst>
                  <a:ext uri="{FF2B5EF4-FFF2-40B4-BE49-F238E27FC236}">
                    <a16:creationId xmlns:a16="http://schemas.microsoft.com/office/drawing/2014/main" id="{A5EF53A3-A975-9F92-4DB6-EB500EFA72BE}"/>
                  </a:ext>
                </a:extLst>
              </p:cNvPr>
              <p:cNvSpPr txBox="1"/>
              <p:nvPr/>
            </p:nvSpPr>
            <p:spPr>
              <a:xfrm>
                <a:off x="10551276" y="2339055"/>
                <a:ext cx="1464825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h𝑐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24" name="CasellaDiTesto 1023">
                <a:extLst>
                  <a:ext uri="{FF2B5EF4-FFF2-40B4-BE49-F238E27FC236}">
                    <a16:creationId xmlns:a16="http://schemas.microsoft.com/office/drawing/2014/main" id="{A5EF53A3-A975-9F92-4DB6-EB500EFA7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1276" y="2339055"/>
                <a:ext cx="1464825" cy="525913"/>
              </a:xfrm>
              <a:prstGeom prst="rect">
                <a:avLst/>
              </a:prstGeom>
              <a:blipFill>
                <a:blip r:embed="rId14"/>
                <a:stretch>
                  <a:fillRect l="-2564" t="-4762" r="-2564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3" name="CasellaDiTesto 1032">
            <a:extLst>
              <a:ext uri="{FF2B5EF4-FFF2-40B4-BE49-F238E27FC236}">
                <a16:creationId xmlns:a16="http://schemas.microsoft.com/office/drawing/2014/main" id="{528EC2AC-FB13-F517-A994-CAB0046D822E}"/>
              </a:ext>
            </a:extLst>
          </p:cNvPr>
          <p:cNvSpPr txBox="1"/>
          <p:nvPr/>
        </p:nvSpPr>
        <p:spPr>
          <a:xfrm>
            <a:off x="8086063" y="3863611"/>
            <a:ext cx="3435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no peak in the intensity</a:t>
            </a:r>
          </a:p>
        </p:txBody>
      </p:sp>
      <p:sp>
        <p:nvSpPr>
          <p:cNvPr id="1034" name="CasellaDiTesto 1033">
            <a:extLst>
              <a:ext uri="{FF2B5EF4-FFF2-40B4-BE49-F238E27FC236}">
                <a16:creationId xmlns:a16="http://schemas.microsoft.com/office/drawing/2014/main" id="{753B3F18-E988-5344-2BFF-227C8ADAE5B9}"/>
              </a:ext>
            </a:extLst>
          </p:cNvPr>
          <p:cNvSpPr txBox="1"/>
          <p:nvPr/>
        </p:nvSpPr>
        <p:spPr>
          <a:xfrm>
            <a:off x="7981210" y="4785273"/>
            <a:ext cx="172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Preferred energy</a:t>
            </a:r>
          </a:p>
        </p:txBody>
      </p:sp>
      <p:sp>
        <p:nvSpPr>
          <p:cNvPr id="1035" name="CasellaDiTesto 1034">
            <a:extLst>
              <a:ext uri="{FF2B5EF4-FFF2-40B4-BE49-F238E27FC236}">
                <a16:creationId xmlns:a16="http://schemas.microsoft.com/office/drawing/2014/main" id="{0B0F3456-AD3E-8811-851F-F0E2A8A3973B}"/>
              </a:ext>
            </a:extLst>
          </p:cNvPr>
          <p:cNvSpPr txBox="1"/>
          <p:nvPr/>
        </p:nvSpPr>
        <p:spPr>
          <a:xfrm>
            <a:off x="10551276" y="4785273"/>
            <a:ext cx="1631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Preferred angle</a:t>
            </a:r>
          </a:p>
        </p:txBody>
      </p:sp>
      <p:sp>
        <p:nvSpPr>
          <p:cNvPr id="1037" name="CasellaDiTesto 1036">
            <a:extLst>
              <a:ext uri="{FF2B5EF4-FFF2-40B4-BE49-F238E27FC236}">
                <a16:creationId xmlns:a16="http://schemas.microsoft.com/office/drawing/2014/main" id="{962C4236-343B-28DE-650D-4D7668312646}"/>
              </a:ext>
            </a:extLst>
          </p:cNvPr>
          <p:cNvSpPr txBox="1"/>
          <p:nvPr/>
        </p:nvSpPr>
        <p:spPr>
          <a:xfrm>
            <a:off x="9594808" y="5455847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Bragg arc</a:t>
            </a:r>
          </a:p>
        </p:txBody>
      </p:sp>
      <p:cxnSp>
        <p:nvCxnSpPr>
          <p:cNvPr id="1038" name="Connettore 2 1037">
            <a:extLst>
              <a:ext uri="{FF2B5EF4-FFF2-40B4-BE49-F238E27FC236}">
                <a16:creationId xmlns:a16="http://schemas.microsoft.com/office/drawing/2014/main" id="{163CA42C-6585-8981-3065-F4C204436A5F}"/>
              </a:ext>
            </a:extLst>
          </p:cNvPr>
          <p:cNvCxnSpPr>
            <a:cxnSpLocks/>
          </p:cNvCxnSpPr>
          <p:nvPr/>
        </p:nvCxnSpPr>
        <p:spPr>
          <a:xfrm flipH="1">
            <a:off x="9793310" y="5001484"/>
            <a:ext cx="671659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3" name="Freccia giù 1042">
            <a:extLst>
              <a:ext uri="{FF2B5EF4-FFF2-40B4-BE49-F238E27FC236}">
                <a16:creationId xmlns:a16="http://schemas.microsoft.com/office/drawing/2014/main" id="{B39285F6-7826-FC27-AABA-C900BD3F08AD}"/>
              </a:ext>
            </a:extLst>
          </p:cNvPr>
          <p:cNvSpPr/>
          <p:nvPr/>
        </p:nvSpPr>
        <p:spPr>
          <a:xfrm>
            <a:off x="9975283" y="5201400"/>
            <a:ext cx="301214" cy="32372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" name="Rettangolo con angoli arrotondati 1043">
            <a:extLst>
              <a:ext uri="{FF2B5EF4-FFF2-40B4-BE49-F238E27FC236}">
                <a16:creationId xmlns:a16="http://schemas.microsoft.com/office/drawing/2014/main" id="{0C96D944-C256-1F98-02FE-5B86AE7BD5F5}"/>
              </a:ext>
            </a:extLst>
          </p:cNvPr>
          <p:cNvSpPr/>
          <p:nvPr/>
        </p:nvSpPr>
        <p:spPr>
          <a:xfrm>
            <a:off x="7994365" y="1145299"/>
            <a:ext cx="4128438" cy="3211456"/>
          </a:xfrm>
          <a:prstGeom prst="roundRect">
            <a:avLst>
              <a:gd name="adj" fmla="val 7052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5" name="Rettangolo con angoli arrotondati 1044">
            <a:extLst>
              <a:ext uri="{FF2B5EF4-FFF2-40B4-BE49-F238E27FC236}">
                <a16:creationId xmlns:a16="http://schemas.microsoft.com/office/drawing/2014/main" id="{F89F9E35-811E-91B2-9172-CE9774AA7EB3}"/>
              </a:ext>
            </a:extLst>
          </p:cNvPr>
          <p:cNvSpPr/>
          <p:nvPr/>
        </p:nvSpPr>
        <p:spPr>
          <a:xfrm>
            <a:off x="7989728" y="4724301"/>
            <a:ext cx="4128438" cy="1135818"/>
          </a:xfrm>
          <a:prstGeom prst="roundRect">
            <a:avLst>
              <a:gd name="adj" fmla="val 17637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6" name="CasellaDiTesto 1045">
            <a:extLst>
              <a:ext uri="{FF2B5EF4-FFF2-40B4-BE49-F238E27FC236}">
                <a16:creationId xmlns:a16="http://schemas.microsoft.com/office/drawing/2014/main" id="{247A9B37-B7D4-48A0-7285-BCBB2D6D1FFA}"/>
              </a:ext>
            </a:extLst>
          </p:cNvPr>
          <p:cNvSpPr txBox="1"/>
          <p:nvPr/>
        </p:nvSpPr>
        <p:spPr>
          <a:xfrm>
            <a:off x="7817129" y="6060034"/>
            <a:ext cx="4440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Henke et al. (1993),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Muleri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Fabiani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(2014), 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(2024b)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B22A7DC-B683-26DD-9785-FB2195A7CD36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207149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1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4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7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0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3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6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5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5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58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6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64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8" grpId="0"/>
      <p:bldP spid="55" grpId="0"/>
      <p:bldP spid="57" grpId="0"/>
      <p:bldP spid="58" grpId="0"/>
      <p:bldP spid="1024" grpId="0"/>
      <p:bldP spid="1033" grpId="0"/>
      <p:bldP spid="1034" grpId="0"/>
      <p:bldP spid="1035" grpId="0"/>
      <p:bldP spid="1037" grpId="0"/>
      <p:bldP spid="1043" grpId="0" animBg="1"/>
      <p:bldP spid="104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>
            <a:extLst>
              <a:ext uri="{FF2B5EF4-FFF2-40B4-BE49-F238E27FC236}">
                <a16:creationId xmlns:a16="http://schemas.microsoft.com/office/drawing/2014/main" id="{53025CC1-4950-EA89-0766-7728F0742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1438734E-110F-89D1-F519-9AC0037A9D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9" t="11831" r="62364" b="20148"/>
          <a:stretch/>
        </p:blipFill>
        <p:spPr bwMode="auto">
          <a:xfrm>
            <a:off x="265992" y="4021985"/>
            <a:ext cx="1883481" cy="2351315"/>
          </a:xfrm>
          <a:prstGeom prst="rect">
            <a:avLst/>
          </a:prstGeom>
          <a:noFill/>
          <a:scene3d>
            <a:camera prst="orthographicFront">
              <a:rot lat="390000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Polarizing the beams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magine 1" descr="Immagine che contiene testo, metallo, argento, giallo&#10;&#10;Descrizione generata automaticamente">
            <a:extLst>
              <a:ext uri="{FF2B5EF4-FFF2-40B4-BE49-F238E27FC236}">
                <a16:creationId xmlns:a16="http://schemas.microsoft.com/office/drawing/2014/main" id="{3EE1BD7F-0355-7665-631E-0A319922393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668"/>
          <a:stretch/>
        </p:blipFill>
        <p:spPr>
          <a:xfrm rot="5400000">
            <a:off x="7160449" y="1644511"/>
            <a:ext cx="942338" cy="418750"/>
          </a:xfrm>
          <a:prstGeom prst="rect">
            <a:avLst/>
          </a:prstGeom>
        </p:spPr>
      </p:pic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B26CF89-FC12-9937-F2B0-1C42795B82BA}"/>
              </a:ext>
            </a:extLst>
          </p:cNvPr>
          <p:cNvCxnSpPr>
            <a:cxnSpLocks/>
          </p:cNvCxnSpPr>
          <p:nvPr/>
        </p:nvCxnSpPr>
        <p:spPr>
          <a:xfrm flipH="1" flipV="1">
            <a:off x="1514899" y="1315424"/>
            <a:ext cx="5907324" cy="46367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657D193B-C873-ECD5-EBBB-ACCA0DF03BD2}"/>
              </a:ext>
            </a:extLst>
          </p:cNvPr>
          <p:cNvCxnSpPr>
            <a:cxnSpLocks/>
          </p:cNvCxnSpPr>
          <p:nvPr/>
        </p:nvCxnSpPr>
        <p:spPr>
          <a:xfrm flipH="1" flipV="1">
            <a:off x="1514633" y="1317096"/>
            <a:ext cx="309678" cy="38538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436A8FCE-0D73-614C-9161-315B1754BFEE}"/>
              </a:ext>
            </a:extLst>
          </p:cNvPr>
          <p:cNvCxnSpPr>
            <a:cxnSpLocks/>
          </p:cNvCxnSpPr>
          <p:nvPr/>
        </p:nvCxnSpPr>
        <p:spPr>
          <a:xfrm flipH="1" flipV="1">
            <a:off x="1364741" y="1474550"/>
            <a:ext cx="6057482" cy="3023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6B0C5E43-C449-162D-E89C-F35334796108}"/>
              </a:ext>
            </a:extLst>
          </p:cNvPr>
          <p:cNvCxnSpPr>
            <a:cxnSpLocks/>
          </p:cNvCxnSpPr>
          <p:nvPr/>
        </p:nvCxnSpPr>
        <p:spPr>
          <a:xfrm flipH="1" flipV="1">
            <a:off x="1361805" y="1474550"/>
            <a:ext cx="197165" cy="36963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9775237A-7801-507C-108E-B9016FF76DC5}"/>
              </a:ext>
            </a:extLst>
          </p:cNvPr>
          <p:cNvCxnSpPr>
            <a:cxnSpLocks/>
          </p:cNvCxnSpPr>
          <p:nvPr/>
        </p:nvCxnSpPr>
        <p:spPr>
          <a:xfrm flipH="1">
            <a:off x="938646" y="1779102"/>
            <a:ext cx="6483577" cy="1217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50415746-C80E-55B5-7E20-25E4F1457113}"/>
              </a:ext>
            </a:extLst>
          </p:cNvPr>
          <p:cNvCxnSpPr>
            <a:cxnSpLocks/>
          </p:cNvCxnSpPr>
          <p:nvPr/>
        </p:nvCxnSpPr>
        <p:spPr>
          <a:xfrm flipV="1">
            <a:off x="875320" y="1904628"/>
            <a:ext cx="61650" cy="32663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B388D8AC-3BCC-E98C-541D-6C85BE674F4B}"/>
              </a:ext>
            </a:extLst>
          </p:cNvPr>
          <p:cNvCxnSpPr>
            <a:cxnSpLocks/>
          </p:cNvCxnSpPr>
          <p:nvPr/>
        </p:nvCxnSpPr>
        <p:spPr>
          <a:xfrm flipH="1">
            <a:off x="1041672" y="1780568"/>
            <a:ext cx="637775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5BC1B72F-BB4E-C193-02F7-793675C2AE8C}"/>
              </a:ext>
            </a:extLst>
          </p:cNvPr>
          <p:cNvCxnSpPr>
            <a:cxnSpLocks/>
          </p:cNvCxnSpPr>
          <p:nvPr/>
        </p:nvCxnSpPr>
        <p:spPr>
          <a:xfrm flipV="1">
            <a:off x="1041672" y="1775280"/>
            <a:ext cx="0" cy="33956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76390978-E2EF-3F3A-47D6-80D8A761743B}"/>
              </a:ext>
            </a:extLst>
          </p:cNvPr>
          <p:cNvCxnSpPr>
            <a:cxnSpLocks/>
          </p:cNvCxnSpPr>
          <p:nvPr/>
        </p:nvCxnSpPr>
        <p:spPr>
          <a:xfrm flipH="1" flipV="1">
            <a:off x="1211940" y="1620093"/>
            <a:ext cx="6207489" cy="1551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05AC197D-83EB-2BCF-726F-59677A7F0806}"/>
              </a:ext>
            </a:extLst>
          </p:cNvPr>
          <p:cNvCxnSpPr>
            <a:cxnSpLocks/>
          </p:cNvCxnSpPr>
          <p:nvPr/>
        </p:nvCxnSpPr>
        <p:spPr>
          <a:xfrm flipH="1" flipV="1">
            <a:off x="1206999" y="1619015"/>
            <a:ext cx="92086" cy="355192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>
            <a:extLst>
              <a:ext uri="{FF2B5EF4-FFF2-40B4-BE49-F238E27FC236}">
                <a16:creationId xmlns:a16="http://schemas.microsoft.com/office/drawing/2014/main" id="{7DD96877-0882-6671-F72E-09D7F989D88C}"/>
              </a:ext>
            </a:extLst>
          </p:cNvPr>
          <p:cNvCxnSpPr>
            <a:cxnSpLocks/>
          </p:cNvCxnSpPr>
          <p:nvPr/>
        </p:nvCxnSpPr>
        <p:spPr>
          <a:xfrm flipH="1">
            <a:off x="753212" y="1775280"/>
            <a:ext cx="6666218" cy="3188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1FBE4AE5-1A54-BE4D-5CBC-D963AFE07FC4}"/>
              </a:ext>
            </a:extLst>
          </p:cNvPr>
          <p:cNvCxnSpPr>
            <a:cxnSpLocks/>
          </p:cNvCxnSpPr>
          <p:nvPr/>
        </p:nvCxnSpPr>
        <p:spPr>
          <a:xfrm flipV="1">
            <a:off x="609979" y="2094099"/>
            <a:ext cx="144915" cy="30768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43EE1EB1-DBBE-6DFB-676D-B52DE2C8DC31}"/>
              </a:ext>
            </a:extLst>
          </p:cNvPr>
          <p:cNvCxnSpPr>
            <a:cxnSpLocks/>
          </p:cNvCxnSpPr>
          <p:nvPr/>
        </p:nvCxnSpPr>
        <p:spPr>
          <a:xfrm flipH="1">
            <a:off x="420495" y="1077987"/>
            <a:ext cx="1313107" cy="1313107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tangolo 24">
            <a:extLst>
              <a:ext uri="{FF2B5EF4-FFF2-40B4-BE49-F238E27FC236}">
                <a16:creationId xmlns:a16="http://schemas.microsoft.com/office/drawing/2014/main" id="{1541462E-F149-1596-4006-9DE871E0952C}"/>
              </a:ext>
            </a:extLst>
          </p:cNvPr>
          <p:cNvSpPr/>
          <p:nvPr/>
        </p:nvSpPr>
        <p:spPr>
          <a:xfrm>
            <a:off x="459531" y="4015704"/>
            <a:ext cx="1494936" cy="8801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Immagine 33" descr="Immagine che contiene linea, Diagramma, diagramma, pendio&#10;&#10;Descrizione generata automaticamente">
            <a:extLst>
              <a:ext uri="{FF2B5EF4-FFF2-40B4-BE49-F238E27FC236}">
                <a16:creationId xmlns:a16="http://schemas.microsoft.com/office/drawing/2014/main" id="{FFC39D81-D2E9-1B75-675B-174AE8BA0B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37011" y="2488524"/>
            <a:ext cx="5142707" cy="3418676"/>
          </a:xfrm>
          <a:prstGeom prst="rect">
            <a:avLst/>
          </a:prstGeom>
        </p:spPr>
      </p:pic>
      <p:sp>
        <p:nvSpPr>
          <p:cNvPr id="35" name="Rettangolo 34">
            <a:extLst>
              <a:ext uri="{FF2B5EF4-FFF2-40B4-BE49-F238E27FC236}">
                <a16:creationId xmlns:a16="http://schemas.microsoft.com/office/drawing/2014/main" id="{51556E18-B296-8A45-0404-58BBF8A2ACF0}"/>
              </a:ext>
            </a:extLst>
          </p:cNvPr>
          <p:cNvSpPr/>
          <p:nvPr/>
        </p:nvSpPr>
        <p:spPr>
          <a:xfrm>
            <a:off x="5717345" y="2574284"/>
            <a:ext cx="137904" cy="3016124"/>
          </a:xfrm>
          <a:prstGeom prst="rect">
            <a:avLst/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Connettore 1 26">
            <a:extLst>
              <a:ext uri="{FF2B5EF4-FFF2-40B4-BE49-F238E27FC236}">
                <a16:creationId xmlns:a16="http://schemas.microsoft.com/office/drawing/2014/main" id="{A8706824-3A54-94B0-9D86-AA81B899F93A}"/>
              </a:ext>
            </a:extLst>
          </p:cNvPr>
          <p:cNvCxnSpPr>
            <a:cxnSpLocks/>
          </p:cNvCxnSpPr>
          <p:nvPr/>
        </p:nvCxnSpPr>
        <p:spPr>
          <a:xfrm>
            <a:off x="5782757" y="2572268"/>
            <a:ext cx="0" cy="3450563"/>
          </a:xfrm>
          <a:prstGeom prst="line">
            <a:avLst/>
          </a:prstGeom>
          <a:ln w="12700">
            <a:solidFill>
              <a:srgbClr val="0DB0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FF4D4EFF-3A87-8FF9-89A3-25C22E0ABABE}"/>
              </a:ext>
            </a:extLst>
          </p:cNvPr>
          <p:cNvSpPr txBox="1"/>
          <p:nvPr/>
        </p:nvSpPr>
        <p:spPr>
          <a:xfrm>
            <a:off x="5730685" y="574234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LM Roman 10" pitchFamily="2" charset="77"/>
              </a:rPr>
              <a:t>4.5</a:t>
            </a:r>
            <a:r>
              <a:rPr lang="en-US" sz="1800" dirty="0">
                <a:solidFill>
                  <a:srgbClr val="00B050"/>
                </a:solidFill>
                <a:latin typeface="LM Roman 10" pitchFamily="2" charset="77"/>
              </a:rPr>
              <a:t> keV</a:t>
            </a:r>
          </a:p>
        </p:txBody>
      </p:sp>
      <p:cxnSp>
        <p:nvCxnSpPr>
          <p:cNvPr id="46" name="Connettore 1 45">
            <a:extLst>
              <a:ext uri="{FF2B5EF4-FFF2-40B4-BE49-F238E27FC236}">
                <a16:creationId xmlns:a16="http://schemas.microsoft.com/office/drawing/2014/main" id="{5DC6B0C0-A97A-9102-55A3-BF1A484C94A8}"/>
              </a:ext>
            </a:extLst>
          </p:cNvPr>
          <p:cNvCxnSpPr>
            <a:cxnSpLocks/>
          </p:cNvCxnSpPr>
          <p:nvPr/>
        </p:nvCxnSpPr>
        <p:spPr>
          <a:xfrm>
            <a:off x="5852607" y="2572268"/>
            <a:ext cx="0" cy="302208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>
            <a:extLst>
              <a:ext uri="{FF2B5EF4-FFF2-40B4-BE49-F238E27FC236}">
                <a16:creationId xmlns:a16="http://schemas.microsoft.com/office/drawing/2014/main" id="{4B14F30D-1999-9B5B-D559-26E9F1C3EF0C}"/>
              </a:ext>
            </a:extLst>
          </p:cNvPr>
          <p:cNvCxnSpPr>
            <a:cxnSpLocks/>
          </p:cNvCxnSpPr>
          <p:nvPr/>
        </p:nvCxnSpPr>
        <p:spPr>
          <a:xfrm>
            <a:off x="5725607" y="2578618"/>
            <a:ext cx="0" cy="30157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5A53F44-F8A1-8A7D-B0BB-6C48AAEC247C}"/>
              </a:ext>
            </a:extLst>
          </p:cNvPr>
          <p:cNvSpPr txBox="1"/>
          <p:nvPr/>
        </p:nvSpPr>
        <p:spPr>
          <a:xfrm>
            <a:off x="370494" y="5927275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CMOS camera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510105D6-5B23-9C45-AC95-06FAA8750FC0}"/>
              </a:ext>
            </a:extLst>
          </p:cNvPr>
          <p:cNvSpPr txBox="1"/>
          <p:nvPr/>
        </p:nvSpPr>
        <p:spPr>
          <a:xfrm>
            <a:off x="8086063" y="1221172"/>
            <a:ext cx="2123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an energy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57C3C228-3237-24A1-FA02-30B1F5B8E287}"/>
              </a:ext>
            </a:extLst>
          </p:cNvPr>
          <p:cNvSpPr txBox="1"/>
          <p:nvPr/>
        </p:nvSpPr>
        <p:spPr>
          <a:xfrm>
            <a:off x="8086063" y="2175054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the polarizing crystal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939E4540-86EE-C6A0-89A6-72682BE1F630}"/>
              </a:ext>
            </a:extLst>
          </p:cNvPr>
          <p:cNvSpPr txBox="1"/>
          <p:nvPr/>
        </p:nvSpPr>
        <p:spPr>
          <a:xfrm>
            <a:off x="10484045" y="1226484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 4.5 keV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774915E3-C464-ACCF-CD07-7731F7AF75BF}"/>
              </a:ext>
            </a:extLst>
          </p:cNvPr>
          <p:cNvSpPr txBox="1"/>
          <p:nvPr/>
        </p:nvSpPr>
        <p:spPr>
          <a:xfrm>
            <a:off x="8086063" y="2733369"/>
            <a:ext cx="2614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Rotate the crystal at 45° to maximize the polarization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222A77FF-ED51-BF9E-071F-0FA397E8CB64}"/>
                  </a:ext>
                </a:extLst>
              </p:cNvPr>
              <p:cNvSpPr txBox="1"/>
              <p:nvPr/>
            </p:nvSpPr>
            <p:spPr>
              <a:xfrm>
                <a:off x="8086063" y="3869457"/>
                <a:ext cx="3767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capillary plate selects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~±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0.5°</m:t>
                    </m:r>
                  </m:oMath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222A77FF-ED51-BF9E-071F-0FA397E8CB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6063" y="3869457"/>
                <a:ext cx="3767378" cy="369332"/>
              </a:xfrm>
              <a:prstGeom prst="rect">
                <a:avLst/>
              </a:prstGeom>
              <a:blipFill>
                <a:blip r:embed="rId11"/>
                <a:stretch>
                  <a:fillRect l="-1007" t="-6667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4634AB52-3A80-F7FF-1DEC-6714FAFA91A6}"/>
                  </a:ext>
                </a:extLst>
              </p:cNvPr>
              <p:cNvSpPr txBox="1"/>
              <p:nvPr/>
            </p:nvSpPr>
            <p:spPr>
              <a:xfrm>
                <a:off x="10627065" y="2802292"/>
                <a:ext cx="1281440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𝑛h𝑐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4634AB52-3A80-F7FF-1DEC-6714FAFA91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7065" y="2802292"/>
                <a:ext cx="1281440" cy="525978"/>
              </a:xfrm>
              <a:prstGeom prst="rect">
                <a:avLst/>
              </a:prstGeom>
              <a:blipFill>
                <a:blip r:embed="rId12"/>
                <a:stretch>
                  <a:fillRect l="-2941" t="-2326" r="-2941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C7920FF3-BCE0-7A08-01DC-92764E3AD7BF}"/>
              </a:ext>
            </a:extLst>
          </p:cNvPr>
          <p:cNvSpPr txBox="1"/>
          <p:nvPr/>
        </p:nvSpPr>
        <p:spPr>
          <a:xfrm>
            <a:off x="8101207" y="4451096"/>
            <a:ext cx="411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intensity peaks at the emission line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53DD948B-F1E5-75B9-B5CE-63A756C484C7}"/>
              </a:ext>
            </a:extLst>
          </p:cNvPr>
          <p:cNvSpPr txBox="1"/>
          <p:nvPr/>
        </p:nvSpPr>
        <p:spPr>
          <a:xfrm>
            <a:off x="7616554" y="5282812"/>
            <a:ext cx="2052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preferred energy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84FC0495-267A-553A-60C2-083290265F60}"/>
              </a:ext>
            </a:extLst>
          </p:cNvPr>
          <p:cNvSpPr txBox="1"/>
          <p:nvPr/>
        </p:nvSpPr>
        <p:spPr>
          <a:xfrm>
            <a:off x="10261923" y="5282812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preferred angle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838324A8-EE70-BA3D-20C9-1D7D58CCF007}"/>
              </a:ext>
            </a:extLst>
          </p:cNvPr>
          <p:cNvSpPr txBox="1"/>
          <p:nvPr/>
        </p:nvSpPr>
        <p:spPr>
          <a:xfrm>
            <a:off x="9225544" y="5823192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Bragg arc</a:t>
            </a:r>
          </a:p>
        </p:txBody>
      </p: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021CADD8-DC01-5B7A-AA1D-FB603A87C312}"/>
              </a:ext>
            </a:extLst>
          </p:cNvPr>
          <p:cNvCxnSpPr>
            <a:cxnSpLocks/>
          </p:cNvCxnSpPr>
          <p:nvPr/>
        </p:nvCxnSpPr>
        <p:spPr>
          <a:xfrm flipH="1">
            <a:off x="9611533" y="5499023"/>
            <a:ext cx="671659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ccia giù 58">
            <a:extLst>
              <a:ext uri="{FF2B5EF4-FFF2-40B4-BE49-F238E27FC236}">
                <a16:creationId xmlns:a16="http://schemas.microsoft.com/office/drawing/2014/main" id="{6232CE7C-F694-4D19-F9A9-AE1C263894CB}"/>
              </a:ext>
            </a:extLst>
          </p:cNvPr>
          <p:cNvSpPr/>
          <p:nvPr/>
        </p:nvSpPr>
        <p:spPr>
          <a:xfrm>
            <a:off x="9788536" y="5628391"/>
            <a:ext cx="301214" cy="32372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CDFB204C-5A98-95F1-3A69-A66E6B9B9DAC}"/>
              </a:ext>
            </a:extLst>
          </p:cNvPr>
          <p:cNvSpPr txBox="1"/>
          <p:nvPr/>
        </p:nvSpPr>
        <p:spPr>
          <a:xfrm>
            <a:off x="8502977" y="1611983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Bremsstrahlung continuum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Rettangolo con angoli arrotondati 60">
            <a:extLst>
              <a:ext uri="{FF2B5EF4-FFF2-40B4-BE49-F238E27FC236}">
                <a16:creationId xmlns:a16="http://schemas.microsoft.com/office/drawing/2014/main" id="{BA758F19-5E53-3986-DD11-8960BFD17115}"/>
              </a:ext>
            </a:extLst>
          </p:cNvPr>
          <p:cNvSpPr/>
          <p:nvPr/>
        </p:nvSpPr>
        <p:spPr>
          <a:xfrm>
            <a:off x="7994365" y="1145298"/>
            <a:ext cx="4128438" cy="3813345"/>
          </a:xfrm>
          <a:prstGeom prst="roundRect">
            <a:avLst>
              <a:gd name="adj" fmla="val 6209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ttangolo con angoli arrotondati 61">
            <a:extLst>
              <a:ext uri="{FF2B5EF4-FFF2-40B4-BE49-F238E27FC236}">
                <a16:creationId xmlns:a16="http://schemas.microsoft.com/office/drawing/2014/main" id="{F539F8AD-7987-CF92-AA66-488290B2A339}"/>
              </a:ext>
            </a:extLst>
          </p:cNvPr>
          <p:cNvSpPr/>
          <p:nvPr/>
        </p:nvSpPr>
        <p:spPr>
          <a:xfrm>
            <a:off x="7645129" y="5120982"/>
            <a:ext cx="4477673" cy="1135818"/>
          </a:xfrm>
          <a:prstGeom prst="roundRect">
            <a:avLst>
              <a:gd name="adj" fmla="val 23927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B7E96DFE-0E28-4B3A-6335-D3483BF8C032}"/>
              </a:ext>
            </a:extLst>
          </p:cNvPr>
          <p:cNvSpPr txBox="1"/>
          <p:nvPr/>
        </p:nvSpPr>
        <p:spPr>
          <a:xfrm>
            <a:off x="3267410" y="6108591"/>
            <a:ext cx="4440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Henke et al. (1993),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Muleri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Fabiani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(2014), 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(2024b)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27C837F0-0B3D-1E95-6385-0D3F0342848D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193949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1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4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7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0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3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6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4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5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5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58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6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64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8" grpId="0"/>
      <p:bldP spid="26" grpId="0"/>
      <p:bldP spid="30" grpId="0"/>
      <p:bldP spid="31" grpId="0"/>
      <p:bldP spid="48" grpId="0"/>
      <p:bldP spid="54" grpId="0"/>
      <p:bldP spid="55" grpId="0"/>
      <p:bldP spid="56" grpId="0"/>
      <p:bldP spid="57" grpId="0"/>
      <p:bldP spid="59" grpId="0" animBg="1"/>
      <p:bldP spid="6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25D25EA-372D-EA2E-3C72-15E9AF53A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XCF polarized beam studies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Rettangolo con angoli arrotondati 60">
            <a:extLst>
              <a:ext uri="{FF2B5EF4-FFF2-40B4-BE49-F238E27FC236}">
                <a16:creationId xmlns:a16="http://schemas.microsoft.com/office/drawing/2014/main" id="{BA758F19-5E53-3986-DD11-8960BFD17115}"/>
              </a:ext>
            </a:extLst>
          </p:cNvPr>
          <p:cNvSpPr/>
          <p:nvPr/>
        </p:nvSpPr>
        <p:spPr>
          <a:xfrm>
            <a:off x="4489990" y="4469614"/>
            <a:ext cx="3212013" cy="1542775"/>
          </a:xfrm>
          <a:prstGeom prst="roundRect">
            <a:avLst>
              <a:gd name="adj" fmla="val 13232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Immagine 19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27B34B85-7D51-E366-CB0C-2D0676EC516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013" t="10595" r="5370"/>
          <a:stretch/>
        </p:blipFill>
        <p:spPr>
          <a:xfrm>
            <a:off x="284028" y="1431864"/>
            <a:ext cx="3690210" cy="273063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2" name="Immagine 31" descr="Immagine che contiene testo, diagramma, Diagramma, schermata&#10;&#10;Descrizione generata automaticamente">
            <a:extLst>
              <a:ext uri="{FF2B5EF4-FFF2-40B4-BE49-F238E27FC236}">
                <a16:creationId xmlns:a16="http://schemas.microsoft.com/office/drawing/2014/main" id="{67AF6352-0ECD-E172-8BD8-21C73AC1E1F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013" t="10206" r="5370"/>
          <a:stretch/>
        </p:blipFill>
        <p:spPr>
          <a:xfrm>
            <a:off x="4258887" y="1431864"/>
            <a:ext cx="3674222" cy="273063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3" name="Immagine 32" descr="Immagine che contiene testo, diagramma, Diagramma, schermata&#10;&#10;Descrizione generata automaticamente">
            <a:extLst>
              <a:ext uri="{FF2B5EF4-FFF2-40B4-BE49-F238E27FC236}">
                <a16:creationId xmlns:a16="http://schemas.microsoft.com/office/drawing/2014/main" id="{A87961B0-9297-9BBF-6496-3EBD1FE345E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013" t="10579" r="5370"/>
          <a:stretch/>
        </p:blipFill>
        <p:spPr>
          <a:xfrm>
            <a:off x="8217764" y="1448945"/>
            <a:ext cx="3689553" cy="273063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6" name="Immagine 35" descr="Immagine che contiene schermata, testo, Policromia&#10;&#10;Descrizione generata automaticamente">
            <a:extLst>
              <a:ext uri="{FF2B5EF4-FFF2-40B4-BE49-F238E27FC236}">
                <a16:creationId xmlns:a16="http://schemas.microsoft.com/office/drawing/2014/main" id="{F7B808F5-392E-9206-F0A3-592992C75725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460" t="8621" r="7684" b="2171"/>
          <a:stretch/>
        </p:blipFill>
        <p:spPr>
          <a:xfrm>
            <a:off x="817749" y="4272868"/>
            <a:ext cx="2622766" cy="1974873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7289C1B4-20BD-D1B2-F16A-BC6F3214C223}"/>
              </a:ext>
            </a:extLst>
          </p:cNvPr>
          <p:cNvSpPr txBox="1"/>
          <p:nvPr/>
        </p:nvSpPr>
        <p:spPr>
          <a:xfrm>
            <a:off x="1494704" y="1056546"/>
            <a:ext cx="1268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InSb 111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23B5E792-7A42-3A5F-BA04-BCD6C00FEE1A}"/>
              </a:ext>
            </a:extLst>
          </p:cNvPr>
          <p:cNvSpPr txBox="1"/>
          <p:nvPr/>
        </p:nvSpPr>
        <p:spPr>
          <a:xfrm>
            <a:off x="5594226" y="1057951"/>
            <a:ext cx="1003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220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CEE7389B-C9D1-F172-D6FE-B8319340C748}"/>
              </a:ext>
            </a:extLst>
          </p:cNvPr>
          <p:cNvSpPr txBox="1"/>
          <p:nvPr/>
        </p:nvSpPr>
        <p:spPr>
          <a:xfrm>
            <a:off x="9560768" y="1059126"/>
            <a:ext cx="1003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400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4E380AF0-11DF-EBCB-5232-7C91D2C5A8E0}"/>
              </a:ext>
            </a:extLst>
          </p:cNvPr>
          <p:cNvSpPr txBox="1"/>
          <p:nvPr/>
        </p:nvSpPr>
        <p:spPr>
          <a:xfrm>
            <a:off x="8289607" y="4535062"/>
            <a:ext cx="32999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addiction to the diffracted polarized X-ray, the spectra show features at the fluorescence energy of the crystal: these photons are not polarized.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9125A581-049F-E1AC-3FC0-72EB6C8A8BE3}"/>
                  </a:ext>
                </a:extLst>
              </p:cNvPr>
              <p:cNvSpPr txBox="1"/>
              <p:nvPr/>
            </p:nvSpPr>
            <p:spPr>
              <a:xfrm>
                <a:off x="4489990" y="4535062"/>
                <a:ext cx="321201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possible to observe also the energy correspondent to the second diffraction order: the obtained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coherent with the one expected at that energy:</a:t>
                </a:r>
              </a:p>
            </p:txBody>
          </p:sp>
        </mc:Choice>
        <mc:Fallback xmlns="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9125A581-049F-E1AC-3FC0-72EB6C8A8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9990" y="4535062"/>
                <a:ext cx="3212013" cy="1477328"/>
              </a:xfrm>
              <a:prstGeom prst="rect">
                <a:avLst/>
              </a:prstGeom>
              <a:blipFill>
                <a:blip r:embed="rId12"/>
                <a:stretch>
                  <a:fillRect t="-2564" r="-1575" b="-59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95080A90-685D-24B9-2A55-9A48DF011E5A}"/>
              </a:ext>
            </a:extLst>
          </p:cNvPr>
          <p:cNvSpPr txBox="1"/>
          <p:nvPr/>
        </p:nvSpPr>
        <p:spPr>
          <a:xfrm>
            <a:off x="2159561" y="2512180"/>
            <a:ext cx="1137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2.28 keV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806D02F5-6381-F631-78B3-1EAF21213CB6}"/>
              </a:ext>
            </a:extLst>
          </p:cNvPr>
          <p:cNvSpPr txBox="1"/>
          <p:nvPr/>
        </p:nvSpPr>
        <p:spPr>
          <a:xfrm>
            <a:off x="10236528" y="2322198"/>
            <a:ext cx="1068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6.32 keV</a:t>
            </a: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EE340723-88C0-2722-3BC2-CC3F33D197DB}"/>
              </a:ext>
            </a:extLst>
          </p:cNvPr>
          <p:cNvSpPr txBox="1"/>
          <p:nvPr/>
        </p:nvSpPr>
        <p:spPr>
          <a:xfrm>
            <a:off x="8805670" y="2660752"/>
            <a:ext cx="625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1.74 keV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CasellaDiTesto 1023">
                <a:extLst>
                  <a:ext uri="{FF2B5EF4-FFF2-40B4-BE49-F238E27FC236}">
                    <a16:creationId xmlns:a16="http://schemas.microsoft.com/office/drawing/2014/main" id="{8DE6783A-E922-9E1E-C9CB-7F714EFB2D65}"/>
                  </a:ext>
                </a:extLst>
              </p:cNvPr>
              <p:cNvSpPr txBox="1"/>
              <p:nvPr/>
            </p:nvSpPr>
            <p:spPr>
              <a:xfrm>
                <a:off x="4797668" y="1804430"/>
                <a:ext cx="6973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24" name="CasellaDiTesto 1023">
                <a:extLst>
                  <a:ext uri="{FF2B5EF4-FFF2-40B4-BE49-F238E27FC236}">
                    <a16:creationId xmlns:a16="http://schemas.microsoft.com/office/drawing/2014/main" id="{8DE6783A-E922-9E1E-C9CB-7F714EFB2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7668" y="1804430"/>
                <a:ext cx="697352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5" name="CasellaDiTesto 1024">
                <a:extLst>
                  <a:ext uri="{FF2B5EF4-FFF2-40B4-BE49-F238E27FC236}">
                    <a16:creationId xmlns:a16="http://schemas.microsoft.com/office/drawing/2014/main" id="{F3761282-64D0-2125-FAE4-CA4402A55324}"/>
                  </a:ext>
                </a:extLst>
              </p:cNvPr>
              <p:cNvSpPr txBox="1"/>
              <p:nvPr/>
            </p:nvSpPr>
            <p:spPr>
              <a:xfrm>
                <a:off x="6967738" y="2322198"/>
                <a:ext cx="6973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=2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25" name="CasellaDiTesto 1024">
                <a:extLst>
                  <a:ext uri="{FF2B5EF4-FFF2-40B4-BE49-F238E27FC236}">
                    <a16:creationId xmlns:a16="http://schemas.microsoft.com/office/drawing/2014/main" id="{F3761282-64D0-2125-FAE4-CA4402A55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738" y="2322198"/>
                <a:ext cx="697352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6" name="Connettore 2 1025">
            <a:extLst>
              <a:ext uri="{FF2B5EF4-FFF2-40B4-BE49-F238E27FC236}">
                <a16:creationId xmlns:a16="http://schemas.microsoft.com/office/drawing/2014/main" id="{D9E37029-67B2-BD62-13F1-3D184F793259}"/>
              </a:ext>
            </a:extLst>
          </p:cNvPr>
          <p:cNvCxnSpPr>
            <a:cxnSpLocks/>
          </p:cNvCxnSpPr>
          <p:nvPr/>
        </p:nvCxnSpPr>
        <p:spPr>
          <a:xfrm flipH="1" flipV="1">
            <a:off x="1719258" y="1597695"/>
            <a:ext cx="513135" cy="95698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Connettore 2 1026">
            <a:extLst>
              <a:ext uri="{FF2B5EF4-FFF2-40B4-BE49-F238E27FC236}">
                <a16:creationId xmlns:a16="http://schemas.microsoft.com/office/drawing/2014/main" id="{422EEFAE-8E11-3800-3A4B-A3F929F6FC10}"/>
              </a:ext>
            </a:extLst>
          </p:cNvPr>
          <p:cNvCxnSpPr>
            <a:cxnSpLocks/>
          </p:cNvCxnSpPr>
          <p:nvPr/>
        </p:nvCxnSpPr>
        <p:spPr>
          <a:xfrm flipV="1">
            <a:off x="5250766" y="1698488"/>
            <a:ext cx="343460" cy="24131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Connettore 2 1027">
            <a:extLst>
              <a:ext uri="{FF2B5EF4-FFF2-40B4-BE49-F238E27FC236}">
                <a16:creationId xmlns:a16="http://schemas.microsoft.com/office/drawing/2014/main" id="{4BB6F5BF-E864-5CAF-443A-2028E1BEDC68}"/>
              </a:ext>
            </a:extLst>
          </p:cNvPr>
          <p:cNvCxnSpPr>
            <a:cxnSpLocks/>
          </p:cNvCxnSpPr>
          <p:nvPr/>
        </p:nvCxnSpPr>
        <p:spPr>
          <a:xfrm flipH="1">
            <a:off x="6867971" y="2629317"/>
            <a:ext cx="295884" cy="22574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Connettore 2 1028">
            <a:extLst>
              <a:ext uri="{FF2B5EF4-FFF2-40B4-BE49-F238E27FC236}">
                <a16:creationId xmlns:a16="http://schemas.microsoft.com/office/drawing/2014/main" id="{4DF89BBC-854A-D36E-9F46-F00B071C2523}"/>
              </a:ext>
            </a:extLst>
          </p:cNvPr>
          <p:cNvCxnSpPr>
            <a:cxnSpLocks/>
          </p:cNvCxnSpPr>
          <p:nvPr/>
        </p:nvCxnSpPr>
        <p:spPr>
          <a:xfrm flipH="1" flipV="1">
            <a:off x="8908497" y="2054266"/>
            <a:ext cx="149121" cy="60420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Connettore 2 1029">
            <a:extLst>
              <a:ext uri="{FF2B5EF4-FFF2-40B4-BE49-F238E27FC236}">
                <a16:creationId xmlns:a16="http://schemas.microsoft.com/office/drawing/2014/main" id="{D6C21837-01D8-D37F-6089-C0EF16506722}"/>
              </a:ext>
            </a:extLst>
          </p:cNvPr>
          <p:cNvCxnSpPr>
            <a:cxnSpLocks/>
          </p:cNvCxnSpPr>
          <p:nvPr/>
        </p:nvCxnSpPr>
        <p:spPr>
          <a:xfrm flipH="1" flipV="1">
            <a:off x="9939584" y="1627579"/>
            <a:ext cx="628569" cy="72069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" name="Rettangolo con angoli arrotondati 1031">
            <a:extLst>
              <a:ext uri="{FF2B5EF4-FFF2-40B4-BE49-F238E27FC236}">
                <a16:creationId xmlns:a16="http://schemas.microsoft.com/office/drawing/2014/main" id="{8B3355D5-3F7A-8924-6F67-AD5B1F02EF87}"/>
              </a:ext>
            </a:extLst>
          </p:cNvPr>
          <p:cNvSpPr/>
          <p:nvPr/>
        </p:nvSpPr>
        <p:spPr>
          <a:xfrm>
            <a:off x="8333577" y="4469614"/>
            <a:ext cx="3212013" cy="1613493"/>
          </a:xfrm>
          <a:prstGeom prst="roundRect">
            <a:avLst>
              <a:gd name="adj" fmla="val 13232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3" name="CasellaDiTesto 1032">
            <a:extLst>
              <a:ext uri="{FF2B5EF4-FFF2-40B4-BE49-F238E27FC236}">
                <a16:creationId xmlns:a16="http://schemas.microsoft.com/office/drawing/2014/main" id="{1D4CED75-9593-54A2-9834-91B891E8CBB9}"/>
              </a:ext>
            </a:extLst>
          </p:cNvPr>
          <p:cNvSpPr txBox="1"/>
          <p:nvPr/>
        </p:nvSpPr>
        <p:spPr>
          <a:xfrm>
            <a:off x="10564311" y="6109241"/>
            <a:ext cx="16203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(2024b)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4396FCD-F89A-3153-0C26-86D9B8D095DE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419901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44" grpId="0"/>
      <p:bldP spid="45" grpId="0"/>
      <p:bldP spid="49" grpId="0"/>
      <p:bldP spid="50" grpId="0"/>
      <p:bldP spid="53" grpId="0"/>
      <p:bldP spid="63" grpId="0"/>
      <p:bldP spid="1024" grpId="0"/>
      <p:bldP spid="1025" grpId="0"/>
      <p:bldP spid="10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1D64F9C-962B-7A4A-1ED5-F5672B32D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IXPE: Imaging X-ray Polarimetry Explorer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rasporto, veicolo spaziale&#10;&#10;Descrizione generata automaticamente">
            <a:extLst>
              <a:ext uri="{FF2B5EF4-FFF2-40B4-BE49-F238E27FC236}">
                <a16:creationId xmlns:a16="http://schemas.microsoft.com/office/drawing/2014/main" id="{44A6EA2F-114D-FCF2-FB0A-023F8D4EB8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2038838" y="1900790"/>
            <a:ext cx="8114319" cy="3526060"/>
          </a:xfrm>
          <a:prstGeom prst="rect">
            <a:avLst/>
          </a:prstGeom>
          <a:noFill/>
        </p:spPr>
      </p:pic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C9EDCCFD-7111-AAEC-369A-54CD906EF192}"/>
              </a:ext>
            </a:extLst>
          </p:cNvPr>
          <p:cNvCxnSpPr>
            <a:cxnSpLocks/>
          </p:cNvCxnSpPr>
          <p:nvPr/>
        </p:nvCxnSpPr>
        <p:spPr>
          <a:xfrm flipH="1" flipV="1">
            <a:off x="2954512" y="5032550"/>
            <a:ext cx="866861" cy="33105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8A4A69D0-757A-E387-79B8-30EBE785B9EB}"/>
              </a:ext>
            </a:extLst>
          </p:cNvPr>
          <p:cNvCxnSpPr>
            <a:cxnSpLocks/>
          </p:cNvCxnSpPr>
          <p:nvPr/>
        </p:nvCxnSpPr>
        <p:spPr>
          <a:xfrm>
            <a:off x="5206181" y="2251816"/>
            <a:ext cx="342003" cy="137455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FC38DA23-69AB-2624-85C5-211AE1AA5C73}"/>
              </a:ext>
            </a:extLst>
          </p:cNvPr>
          <p:cNvCxnSpPr>
            <a:cxnSpLocks/>
          </p:cNvCxnSpPr>
          <p:nvPr/>
        </p:nvCxnSpPr>
        <p:spPr>
          <a:xfrm flipV="1">
            <a:off x="1250957" y="4129743"/>
            <a:ext cx="969868" cy="69699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26511830-80A8-A42A-0C97-B1E6E4B5F535}"/>
              </a:ext>
            </a:extLst>
          </p:cNvPr>
          <p:cNvCxnSpPr>
            <a:cxnSpLocks/>
          </p:cNvCxnSpPr>
          <p:nvPr/>
        </p:nvCxnSpPr>
        <p:spPr>
          <a:xfrm flipH="1">
            <a:off x="9228999" y="3214292"/>
            <a:ext cx="1018661" cy="87157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A7D067E0-6B75-0334-FFC5-5B6CDF67C321}"/>
              </a:ext>
            </a:extLst>
          </p:cNvPr>
          <p:cNvCxnSpPr>
            <a:cxnSpLocks/>
          </p:cNvCxnSpPr>
          <p:nvPr/>
        </p:nvCxnSpPr>
        <p:spPr>
          <a:xfrm>
            <a:off x="1054192" y="3323206"/>
            <a:ext cx="1246819" cy="30316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ED982586-CE27-CFBC-307F-C4160C37324C}"/>
              </a:ext>
            </a:extLst>
          </p:cNvPr>
          <p:cNvCxnSpPr>
            <a:cxnSpLocks/>
          </p:cNvCxnSpPr>
          <p:nvPr/>
        </p:nvCxnSpPr>
        <p:spPr>
          <a:xfrm flipH="1">
            <a:off x="8834934" y="3942825"/>
            <a:ext cx="1408600" cy="64522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72B94122-85D0-97FF-C7A4-0BF6BEC3CB2B}"/>
              </a:ext>
            </a:extLst>
          </p:cNvPr>
          <p:cNvCxnSpPr>
            <a:cxnSpLocks/>
          </p:cNvCxnSpPr>
          <p:nvPr/>
        </p:nvCxnSpPr>
        <p:spPr>
          <a:xfrm flipH="1" flipV="1">
            <a:off x="8370629" y="5157963"/>
            <a:ext cx="1168605" cy="61038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B0488EF5-F684-7887-9224-88D2BC96AF77}"/>
              </a:ext>
            </a:extLst>
          </p:cNvPr>
          <p:cNvSpPr/>
          <p:nvPr/>
        </p:nvSpPr>
        <p:spPr>
          <a:xfrm>
            <a:off x="9563196" y="5779451"/>
            <a:ext cx="1257375" cy="377526"/>
          </a:xfrm>
          <a:prstGeom prst="roundRect">
            <a:avLst>
              <a:gd name="adj" fmla="val 11032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47BF691A-4763-CCF0-D9B1-777A37BAB4AF}"/>
              </a:ext>
            </a:extLst>
          </p:cNvPr>
          <p:cNvSpPr/>
          <p:nvPr/>
        </p:nvSpPr>
        <p:spPr>
          <a:xfrm>
            <a:off x="4117543" y="1470267"/>
            <a:ext cx="1975051" cy="601560"/>
          </a:xfrm>
          <a:prstGeom prst="roundRect">
            <a:avLst>
              <a:gd name="adj" fmla="val 11032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9DB0CB3-8241-F110-8AB8-6757E068D578}"/>
              </a:ext>
            </a:extLst>
          </p:cNvPr>
          <p:cNvSpPr txBox="1"/>
          <p:nvPr/>
        </p:nvSpPr>
        <p:spPr>
          <a:xfrm>
            <a:off x="9276617" y="5785202"/>
            <a:ext cx="1753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array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C9E6B3F-4F8E-3E04-9ED4-7B71DB2CAEA6}"/>
              </a:ext>
            </a:extLst>
          </p:cNvPr>
          <p:cNvSpPr txBox="1"/>
          <p:nvPr/>
        </p:nvSpPr>
        <p:spPr>
          <a:xfrm>
            <a:off x="4036471" y="1445609"/>
            <a:ext cx="21763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Boom w/ thermal Sock deployed</a:t>
            </a: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7F8834E2-C3C3-44F3-7EDF-6AE8CE4204BE}"/>
              </a:ext>
            </a:extLst>
          </p:cNvPr>
          <p:cNvSpPr/>
          <p:nvPr/>
        </p:nvSpPr>
        <p:spPr>
          <a:xfrm>
            <a:off x="3401837" y="5445182"/>
            <a:ext cx="1590936" cy="646331"/>
          </a:xfrm>
          <a:prstGeom prst="roundRect">
            <a:avLst>
              <a:gd name="adj" fmla="val 11032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0CD86F33-2413-2EA8-1F3D-C7B448251BD9}"/>
              </a:ext>
            </a:extLst>
          </p:cNvPr>
          <p:cNvSpPr/>
          <p:nvPr/>
        </p:nvSpPr>
        <p:spPr>
          <a:xfrm>
            <a:off x="255204" y="1541759"/>
            <a:ext cx="2635765" cy="643788"/>
          </a:xfrm>
          <a:prstGeom prst="roundRect">
            <a:avLst>
              <a:gd name="adj" fmla="val 11032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BDBE045-209A-62EC-D710-14A3F07EC908}"/>
              </a:ext>
            </a:extLst>
          </p:cNvPr>
          <p:cNvSpPr txBox="1"/>
          <p:nvPr/>
        </p:nvSpPr>
        <p:spPr>
          <a:xfrm>
            <a:off x="218578" y="1531064"/>
            <a:ext cx="27359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Mirror Module Assembly (x3) (Wolter I)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54F73B6A-CE6F-3CF6-8942-3895BCE88629}"/>
              </a:ext>
            </a:extLst>
          </p:cNvPr>
          <p:cNvSpPr txBox="1"/>
          <p:nvPr/>
        </p:nvSpPr>
        <p:spPr>
          <a:xfrm>
            <a:off x="3311013" y="5438904"/>
            <a:ext cx="1753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X-ray Shields (x3) deployed</a:t>
            </a:r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18DE1E71-9915-BE41-6616-94BFA3482DB7}"/>
              </a:ext>
            </a:extLst>
          </p:cNvPr>
          <p:cNvSpPr/>
          <p:nvPr/>
        </p:nvSpPr>
        <p:spPr>
          <a:xfrm>
            <a:off x="277214" y="4905763"/>
            <a:ext cx="1590936" cy="643788"/>
          </a:xfrm>
          <a:prstGeom prst="roundRect">
            <a:avLst>
              <a:gd name="adj" fmla="val 11032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35CF3103-2495-9D55-5528-095BD49F2FB1}"/>
              </a:ext>
            </a:extLst>
          </p:cNvPr>
          <p:cNvCxnSpPr>
            <a:cxnSpLocks/>
          </p:cNvCxnSpPr>
          <p:nvPr/>
        </p:nvCxnSpPr>
        <p:spPr>
          <a:xfrm flipH="1">
            <a:off x="8834934" y="2318696"/>
            <a:ext cx="1410595" cy="100984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6E48ED9D-1686-A684-3DD5-247804DA4762}"/>
              </a:ext>
            </a:extLst>
          </p:cNvPr>
          <p:cNvCxnSpPr>
            <a:cxnSpLocks/>
          </p:cNvCxnSpPr>
          <p:nvPr/>
        </p:nvCxnSpPr>
        <p:spPr>
          <a:xfrm flipV="1">
            <a:off x="1072682" y="4253707"/>
            <a:ext cx="1670518" cy="16930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37535EE0-4841-2FD7-0761-A03C6606CDD9}"/>
              </a:ext>
            </a:extLst>
          </p:cNvPr>
          <p:cNvCxnSpPr>
            <a:cxnSpLocks/>
          </p:cNvCxnSpPr>
          <p:nvPr/>
        </p:nvCxnSpPr>
        <p:spPr>
          <a:xfrm flipV="1">
            <a:off x="1054192" y="4491292"/>
            <a:ext cx="1398435" cy="26734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C2144E94-B3CE-42CB-F65D-1B88BCAC8E66}"/>
              </a:ext>
            </a:extLst>
          </p:cNvPr>
          <p:cNvSpPr/>
          <p:nvPr/>
        </p:nvSpPr>
        <p:spPr>
          <a:xfrm>
            <a:off x="10399679" y="1668446"/>
            <a:ext cx="1590936" cy="2438081"/>
          </a:xfrm>
          <a:prstGeom prst="roundRect">
            <a:avLst>
              <a:gd name="adj" fmla="val 11032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2" descr="The Imaging X-Ray Polarimetry Explorer (IXPE): technical overview II">
            <a:extLst>
              <a:ext uri="{FF2B5EF4-FFF2-40B4-BE49-F238E27FC236}">
                <a16:creationId xmlns:a16="http://schemas.microsoft.com/office/drawing/2014/main" id="{AE823C2E-D77A-22F7-48BA-E3AE990987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90" t="1781" b="2975"/>
          <a:stretch/>
        </p:blipFill>
        <p:spPr bwMode="auto">
          <a:xfrm>
            <a:off x="10569903" y="2318696"/>
            <a:ext cx="1297599" cy="1687530"/>
          </a:xfrm>
          <a:prstGeom prst="rect">
            <a:avLst/>
          </a:prstGeom>
          <a:noFill/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2C944463-A33C-8FA6-5B03-9C7BC0FA678F}"/>
              </a:ext>
            </a:extLst>
          </p:cNvPr>
          <p:cNvSpPr txBox="1"/>
          <p:nvPr/>
        </p:nvSpPr>
        <p:spPr>
          <a:xfrm>
            <a:off x="177652" y="4889275"/>
            <a:ext cx="1753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Forward star tracker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CBDFC1E-A90E-E365-B5E2-A29DDB906E79}"/>
              </a:ext>
            </a:extLst>
          </p:cNvPr>
          <p:cNvSpPr txBox="1"/>
          <p:nvPr/>
        </p:nvSpPr>
        <p:spPr>
          <a:xfrm>
            <a:off x="10342163" y="1678772"/>
            <a:ext cx="1753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Unit (x3)</a:t>
            </a:r>
          </a:p>
        </p:txBody>
      </p:sp>
      <p:sp>
        <p:nvSpPr>
          <p:cNvPr id="35" name="Rettangolo con angoli arrotondati 34">
            <a:extLst>
              <a:ext uri="{FF2B5EF4-FFF2-40B4-BE49-F238E27FC236}">
                <a16:creationId xmlns:a16="http://schemas.microsoft.com/office/drawing/2014/main" id="{D6E67F12-5D41-F0A8-C57B-E6A85894C2B0}"/>
              </a:ext>
            </a:extLst>
          </p:cNvPr>
          <p:cNvSpPr/>
          <p:nvPr/>
        </p:nvSpPr>
        <p:spPr>
          <a:xfrm rot="5400000">
            <a:off x="8124093" y="3085365"/>
            <a:ext cx="494186" cy="969868"/>
          </a:xfrm>
          <a:prstGeom prst="roundRect">
            <a:avLst>
              <a:gd name="adj" fmla="val 39744"/>
            </a:avLst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1B0A046D-F7A7-FD6C-32F6-1B9AC1EAC8B7}"/>
              </a:ext>
            </a:extLst>
          </p:cNvPr>
          <p:cNvSpPr/>
          <p:nvPr/>
        </p:nvSpPr>
        <p:spPr>
          <a:xfrm rot="5400000">
            <a:off x="8542472" y="3717791"/>
            <a:ext cx="429504" cy="969868"/>
          </a:xfrm>
          <a:prstGeom prst="roundRect">
            <a:avLst>
              <a:gd name="adj" fmla="val 39744"/>
            </a:avLst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A48A680A-5316-3545-E8BB-8B6A20EFD3A4}"/>
              </a:ext>
            </a:extLst>
          </p:cNvPr>
          <p:cNvSpPr/>
          <p:nvPr/>
        </p:nvSpPr>
        <p:spPr>
          <a:xfrm rot="5400000">
            <a:off x="8057817" y="4032266"/>
            <a:ext cx="482871" cy="969867"/>
          </a:xfrm>
          <a:prstGeom prst="roundRect">
            <a:avLst>
              <a:gd name="adj" fmla="val 39744"/>
            </a:avLst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1074E30E-E98C-B11A-75B0-FE692E477F05}"/>
              </a:ext>
            </a:extLst>
          </p:cNvPr>
          <p:cNvSpPr/>
          <p:nvPr/>
        </p:nvSpPr>
        <p:spPr>
          <a:xfrm rot="5400000">
            <a:off x="11081712" y="2830995"/>
            <a:ext cx="307053" cy="1150119"/>
          </a:xfrm>
          <a:prstGeom prst="roundRect">
            <a:avLst>
              <a:gd name="adj" fmla="val 39744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4783541B-AADF-83DC-8581-03A5C276AD65}"/>
              </a:ext>
            </a:extLst>
          </p:cNvPr>
          <p:cNvSpPr/>
          <p:nvPr/>
        </p:nvSpPr>
        <p:spPr>
          <a:xfrm>
            <a:off x="74435" y="2125356"/>
            <a:ext cx="12048368" cy="3002039"/>
          </a:xfrm>
          <a:prstGeom prst="roundRect">
            <a:avLst>
              <a:gd name="adj" fmla="val 7296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Connettore 1 44">
            <a:extLst>
              <a:ext uri="{FF2B5EF4-FFF2-40B4-BE49-F238E27FC236}">
                <a16:creationId xmlns:a16="http://schemas.microsoft.com/office/drawing/2014/main" id="{4944FFFB-A040-77BA-335E-038ACCC51FB6}"/>
              </a:ext>
            </a:extLst>
          </p:cNvPr>
          <p:cNvCxnSpPr>
            <a:cxnSpLocks/>
          </p:cNvCxnSpPr>
          <p:nvPr/>
        </p:nvCxnSpPr>
        <p:spPr>
          <a:xfrm flipV="1">
            <a:off x="1054192" y="2281878"/>
            <a:ext cx="18490" cy="24767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51B375B-1CF3-A85F-993A-FC1D0345257A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102595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 animBg="1"/>
      <p:bldP spid="23" grpId="0" animBg="1"/>
      <p:bldP spid="25" grpId="0"/>
      <p:bldP spid="26" grpId="0"/>
      <p:bldP spid="27" grpId="0" animBg="1"/>
      <p:bldP spid="31" grpId="0" animBg="1"/>
      <p:bldP spid="33" grpId="0"/>
      <p:bldP spid="34" grpId="0"/>
      <p:bldP spid="35" grpId="0" animBg="1"/>
      <p:bldP spid="36" grpId="0" animBg="1"/>
      <p:bldP spid="37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>
            <a:extLst>
              <a:ext uri="{FF2B5EF4-FFF2-40B4-BE49-F238E27FC236}">
                <a16:creationId xmlns:a16="http://schemas.microsoft.com/office/drawing/2014/main" id="{4299E574-F169-9EBD-4A64-2627BDB33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IXPE: Imaging X-ray Polarimetry Explorer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3FA0E4B2-A1C8-A8A5-50EC-93E190E859B4}"/>
              </a:ext>
            </a:extLst>
          </p:cNvPr>
          <p:cNvSpPr/>
          <p:nvPr/>
        </p:nvSpPr>
        <p:spPr>
          <a:xfrm>
            <a:off x="74435" y="2125356"/>
            <a:ext cx="12048368" cy="3002039"/>
          </a:xfrm>
          <a:prstGeom prst="roundRect">
            <a:avLst>
              <a:gd name="adj" fmla="val 7296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7E65385E-1030-B087-7D9D-D05C7C2E06CB}"/>
              </a:ext>
            </a:extLst>
          </p:cNvPr>
          <p:cNvGrpSpPr/>
          <p:nvPr/>
        </p:nvGrpSpPr>
        <p:grpSpPr>
          <a:xfrm>
            <a:off x="2038838" y="1900790"/>
            <a:ext cx="8114319" cy="3526060"/>
            <a:chOff x="2038838" y="1900790"/>
            <a:chExt cx="8114319" cy="3526060"/>
          </a:xfrm>
        </p:grpSpPr>
        <p:pic>
          <p:nvPicPr>
            <p:cNvPr id="4" name="Immagine 3" descr="Immagine che contiene trasporto, veicolo spaziale&#10;&#10;Descrizione generata automaticamente">
              <a:extLst>
                <a:ext uri="{FF2B5EF4-FFF2-40B4-BE49-F238E27FC236}">
                  <a16:creationId xmlns:a16="http://schemas.microsoft.com/office/drawing/2014/main" id="{CD17B362-D36C-5E81-8B9E-B84E3CE1E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 amt="25000"/>
            </a:blip>
            <a:stretch>
              <a:fillRect/>
            </a:stretch>
          </p:blipFill>
          <p:spPr>
            <a:xfrm flipH="1">
              <a:off x="2038838" y="1900790"/>
              <a:ext cx="8114319" cy="3526060"/>
            </a:xfrm>
            <a:prstGeom prst="rect">
              <a:avLst/>
            </a:prstGeom>
          </p:spPr>
        </p:pic>
        <p:pic>
          <p:nvPicPr>
            <p:cNvPr id="5" name="Immagine 4" descr="Immagine che contiene cerchio, Elementi grafici, logo, design&#10;&#10;Descrizione generata automaticamente">
              <a:extLst>
                <a:ext uri="{FF2B5EF4-FFF2-40B4-BE49-F238E27FC236}">
                  <a16:creationId xmlns:a16="http://schemas.microsoft.com/office/drawing/2014/main" id="{E68B34B1-DB21-3D30-F1C1-6FA97257E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725127" y="3879362"/>
              <a:ext cx="1231900" cy="482600"/>
            </a:xfrm>
            <a:prstGeom prst="rect">
              <a:avLst/>
            </a:prstGeom>
          </p:spPr>
        </p:pic>
        <p:pic>
          <p:nvPicPr>
            <p:cNvPr id="7" name="Immagine 6" descr="Immagine che contiene Policromia, Elementi grafici, grafica, schermata&#10;&#10;Descrizione generata automaticamente">
              <a:extLst>
                <a:ext uri="{FF2B5EF4-FFF2-40B4-BE49-F238E27FC236}">
                  <a16:creationId xmlns:a16="http://schemas.microsoft.com/office/drawing/2014/main" id="{4005D515-B256-68F6-F34B-ACA1002D17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330799" y="4030222"/>
              <a:ext cx="888541" cy="375647"/>
            </a:xfrm>
            <a:prstGeom prst="rect">
              <a:avLst/>
            </a:prstGeom>
          </p:spPr>
        </p:pic>
      </p:grpSp>
      <p:pic>
        <p:nvPicPr>
          <p:cNvPr id="8" name="Picture 2" descr="IXPE Space Observatory Collects Its First Imaging Data | Sci.News">
            <a:extLst>
              <a:ext uri="{FF2B5EF4-FFF2-40B4-BE49-F238E27FC236}">
                <a16:creationId xmlns:a16="http://schemas.microsoft.com/office/drawing/2014/main" id="{302203FC-A685-C652-F6E0-805481D839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3" t="19827" r="21515" b="23181"/>
          <a:stretch/>
        </p:blipFill>
        <p:spPr bwMode="auto">
          <a:xfrm>
            <a:off x="69192" y="2827361"/>
            <a:ext cx="2136071" cy="213607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F0DCF051-928F-4D67-10A3-46AE555EE94B}"/>
              </a:ext>
            </a:extLst>
          </p:cNvPr>
          <p:cNvGrpSpPr/>
          <p:nvPr/>
        </p:nvGrpSpPr>
        <p:grpSpPr>
          <a:xfrm>
            <a:off x="765387" y="4120662"/>
            <a:ext cx="10199188" cy="58485"/>
            <a:chOff x="765387" y="4120662"/>
            <a:chExt cx="10199188" cy="58485"/>
          </a:xfrm>
        </p:grpSpPr>
        <p:cxnSp>
          <p:nvCxnSpPr>
            <p:cNvPr id="10" name="Connettore 1 9">
              <a:extLst>
                <a:ext uri="{FF2B5EF4-FFF2-40B4-BE49-F238E27FC236}">
                  <a16:creationId xmlns:a16="http://schemas.microsoft.com/office/drawing/2014/main" id="{CB1861C6-6766-560B-468C-779EA36F6E19}"/>
                </a:ext>
              </a:extLst>
            </p:cNvPr>
            <p:cNvCxnSpPr>
              <a:cxnSpLocks/>
            </p:cNvCxnSpPr>
            <p:nvPr/>
          </p:nvCxnSpPr>
          <p:spPr>
            <a:xfrm>
              <a:off x="765387" y="4120662"/>
              <a:ext cx="4517813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>
              <a:extLst>
                <a:ext uri="{FF2B5EF4-FFF2-40B4-BE49-F238E27FC236}">
                  <a16:creationId xmlns:a16="http://schemas.microsoft.com/office/drawing/2014/main" id="{C9FEE3CE-0B26-9200-3EE1-293BAEBC22BA}"/>
                </a:ext>
              </a:extLst>
            </p:cNvPr>
            <p:cNvCxnSpPr>
              <a:cxnSpLocks/>
            </p:cNvCxnSpPr>
            <p:nvPr/>
          </p:nvCxnSpPr>
          <p:spPr>
            <a:xfrm>
              <a:off x="5283200" y="4120662"/>
              <a:ext cx="5681375" cy="5848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2" descr="The Imaging X-Ray Polarimetry Explorer (IXPE): technical overview II">
            <a:extLst>
              <a:ext uri="{FF2B5EF4-FFF2-40B4-BE49-F238E27FC236}">
                <a16:creationId xmlns:a16="http://schemas.microsoft.com/office/drawing/2014/main" id="{EB539E65-650D-E428-C940-E12698155C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90" t="1781" b="2975"/>
          <a:stretch/>
        </p:blipFill>
        <p:spPr bwMode="auto">
          <a:xfrm>
            <a:off x="6733309" y="3446741"/>
            <a:ext cx="2101935" cy="2733571"/>
          </a:xfrm>
          <a:prstGeom prst="rect">
            <a:avLst/>
          </a:prstGeom>
          <a:noFill/>
          <a:ln>
            <a:solidFill>
              <a:srgbClr val="2C7CC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2AA65DBF-F5D2-6E04-295C-69418C15A594}"/>
              </a:ext>
            </a:extLst>
          </p:cNvPr>
          <p:cNvSpPr/>
          <p:nvPr/>
        </p:nvSpPr>
        <p:spPr>
          <a:xfrm>
            <a:off x="6961510" y="5039163"/>
            <a:ext cx="1731228" cy="352233"/>
          </a:xfrm>
          <a:prstGeom prst="roundRect">
            <a:avLst>
              <a:gd name="adj" fmla="val 39744"/>
            </a:avLst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F5EDA501-3FB7-DF95-01E3-4AD36DD3F03A}"/>
              </a:ext>
            </a:extLst>
          </p:cNvPr>
          <p:cNvCxnSpPr>
            <a:cxnSpLocks/>
          </p:cNvCxnSpPr>
          <p:nvPr/>
        </p:nvCxnSpPr>
        <p:spPr>
          <a:xfrm flipH="1">
            <a:off x="8942119" y="4405869"/>
            <a:ext cx="1878452" cy="71239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C1E2740-181C-1B25-132A-71BBFA131B03}"/>
              </a:ext>
            </a:extLst>
          </p:cNvPr>
          <p:cNvSpPr txBox="1"/>
          <p:nvPr/>
        </p:nvSpPr>
        <p:spPr>
          <a:xfrm>
            <a:off x="9154306" y="5074721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</a:t>
            </a: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38D8864-0FF0-3735-F211-994CB5DC3A93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77784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.16393 0.003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90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7BF854B6-F312-609A-BAB2-1F40016B1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Gas Pixel Detector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5" name="Immagine 1074" descr="Immagine che contiene trasporto, veicolo spaziale&#10;&#10;Descrizione generata automaticamente">
            <a:extLst>
              <a:ext uri="{FF2B5EF4-FFF2-40B4-BE49-F238E27FC236}">
                <a16:creationId xmlns:a16="http://schemas.microsoft.com/office/drawing/2014/main" id="{DF03E824-6223-8996-2A54-03F7697FF9E7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 rot="5400000" flipH="1">
            <a:off x="-823236" y="1892110"/>
            <a:ext cx="3225180" cy="1401495"/>
          </a:xfrm>
          <a:prstGeom prst="rect">
            <a:avLst/>
          </a:prstGeom>
        </p:spPr>
      </p:pic>
      <p:pic>
        <p:nvPicPr>
          <p:cNvPr id="1076" name="Immagine 1075" descr="Immagine che contiene Rettangolo, design, stoviglie&#10;&#10;Descrizione generata automaticamente">
            <a:extLst>
              <a:ext uri="{FF2B5EF4-FFF2-40B4-BE49-F238E27FC236}">
                <a16:creationId xmlns:a16="http://schemas.microsoft.com/office/drawing/2014/main" id="{D02957DA-C8FE-22AA-52BC-71AC5B04ABE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948" r="4992" b="3897"/>
          <a:stretch/>
        </p:blipFill>
        <p:spPr>
          <a:xfrm>
            <a:off x="3226303" y="1170242"/>
            <a:ext cx="5739394" cy="4751421"/>
          </a:xfrm>
          <a:prstGeom prst="rect">
            <a:avLst/>
          </a:prstGeom>
        </p:spPr>
      </p:pic>
      <p:pic>
        <p:nvPicPr>
          <p:cNvPr id="1077" name="Immagine 1076" descr="Immagine che contiene design&#10;&#10;Descrizione generata automaticamente">
            <a:extLst>
              <a:ext uri="{FF2B5EF4-FFF2-40B4-BE49-F238E27FC236}">
                <a16:creationId xmlns:a16="http://schemas.microsoft.com/office/drawing/2014/main" id="{6D3D8350-CB31-679A-0535-A2AD41FF4DF5}"/>
              </a:ext>
            </a:extLst>
          </p:cNvPr>
          <p:cNvPicPr>
            <a:picLocks/>
          </p:cNvPicPr>
          <p:nvPr/>
        </p:nvPicPr>
        <p:blipFill rotWithShape="1">
          <a:blip r:embed="rId10"/>
          <a:srcRect l="8661" t="22955" r="6649" b="6875"/>
          <a:stretch/>
        </p:blipFill>
        <p:spPr>
          <a:xfrm>
            <a:off x="3259990" y="3251027"/>
            <a:ext cx="5684402" cy="2604774"/>
          </a:xfrm>
          <a:prstGeom prst="rect">
            <a:avLst/>
          </a:prstGeom>
        </p:spPr>
      </p:pic>
      <p:pic>
        <p:nvPicPr>
          <p:cNvPr id="1078" name="Immagine 1077" descr="Immagine che contiene Rettangolo, design, stoviglie&#10;&#10;Descrizione generata automaticamente">
            <a:extLst>
              <a:ext uri="{FF2B5EF4-FFF2-40B4-BE49-F238E27FC236}">
                <a16:creationId xmlns:a16="http://schemas.microsoft.com/office/drawing/2014/main" id="{FF307261-DA99-DD8F-710C-824E893E28D2}"/>
              </a:ext>
            </a:extLst>
          </p:cNvPr>
          <p:cNvPicPr>
            <a:picLocks/>
          </p:cNvPicPr>
          <p:nvPr/>
        </p:nvPicPr>
        <p:blipFill rotWithShape="1">
          <a:blip r:embed="rId9"/>
          <a:srcRect l="4948" r="6479" b="59309"/>
          <a:stretch/>
        </p:blipFill>
        <p:spPr>
          <a:xfrm>
            <a:off x="3237425" y="1070297"/>
            <a:ext cx="5616499" cy="20650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79" name="Parallelogramma 1078">
            <a:extLst>
              <a:ext uri="{FF2B5EF4-FFF2-40B4-BE49-F238E27FC236}">
                <a16:creationId xmlns:a16="http://schemas.microsoft.com/office/drawing/2014/main" id="{74CDC09E-B7F6-3F82-5771-9D7626F91F9C}"/>
              </a:ext>
            </a:extLst>
          </p:cNvPr>
          <p:cNvSpPr>
            <a:spLocks/>
          </p:cNvSpPr>
          <p:nvPr/>
        </p:nvSpPr>
        <p:spPr>
          <a:xfrm rot="11236641">
            <a:off x="3466087" y="1636811"/>
            <a:ext cx="5079972" cy="1140162"/>
          </a:xfrm>
          <a:prstGeom prst="parallelogram">
            <a:avLst>
              <a:gd name="adj" fmla="val 119831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0" name="Parallelogramma 1079">
            <a:extLst>
              <a:ext uri="{FF2B5EF4-FFF2-40B4-BE49-F238E27FC236}">
                <a16:creationId xmlns:a16="http://schemas.microsoft.com/office/drawing/2014/main" id="{9D030550-5BDF-F7A9-5EE2-082CE020A2CA}"/>
              </a:ext>
            </a:extLst>
          </p:cNvPr>
          <p:cNvSpPr>
            <a:spLocks/>
          </p:cNvSpPr>
          <p:nvPr/>
        </p:nvSpPr>
        <p:spPr>
          <a:xfrm rot="11248326">
            <a:off x="4197352" y="1712827"/>
            <a:ext cx="4447685" cy="1114186"/>
          </a:xfrm>
          <a:prstGeom prst="parallelogram">
            <a:avLst>
              <a:gd name="adj" fmla="val 93988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1" name="Parallelogramma 1080">
            <a:extLst>
              <a:ext uri="{FF2B5EF4-FFF2-40B4-BE49-F238E27FC236}">
                <a16:creationId xmlns:a16="http://schemas.microsoft.com/office/drawing/2014/main" id="{5E054DA8-AE13-6A5B-3EC8-40A8DCE73E8D}"/>
              </a:ext>
            </a:extLst>
          </p:cNvPr>
          <p:cNvSpPr>
            <a:spLocks/>
          </p:cNvSpPr>
          <p:nvPr/>
        </p:nvSpPr>
        <p:spPr>
          <a:xfrm rot="11232725">
            <a:off x="3418607" y="5244986"/>
            <a:ext cx="4107441" cy="293127"/>
          </a:xfrm>
          <a:prstGeom prst="parallelogram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2" name="Triangolo 1081">
            <a:extLst>
              <a:ext uri="{FF2B5EF4-FFF2-40B4-BE49-F238E27FC236}">
                <a16:creationId xmlns:a16="http://schemas.microsoft.com/office/drawing/2014/main" id="{3403341C-8C94-6F63-3D1F-1057FB45DD88}"/>
              </a:ext>
            </a:extLst>
          </p:cNvPr>
          <p:cNvSpPr>
            <a:spLocks/>
          </p:cNvSpPr>
          <p:nvPr/>
        </p:nvSpPr>
        <p:spPr>
          <a:xfrm rot="11219294">
            <a:off x="3394710" y="4988258"/>
            <a:ext cx="193768" cy="301222"/>
          </a:xfrm>
          <a:prstGeom prst="triangle">
            <a:avLst>
              <a:gd name="adj" fmla="val 75487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3" name="Triangolo 1082">
            <a:extLst>
              <a:ext uri="{FF2B5EF4-FFF2-40B4-BE49-F238E27FC236}">
                <a16:creationId xmlns:a16="http://schemas.microsoft.com/office/drawing/2014/main" id="{6088236E-AC6B-A75D-8183-7BDA901FC338}"/>
              </a:ext>
            </a:extLst>
          </p:cNvPr>
          <p:cNvSpPr>
            <a:spLocks/>
          </p:cNvSpPr>
          <p:nvPr/>
        </p:nvSpPr>
        <p:spPr>
          <a:xfrm rot="439038">
            <a:off x="7359514" y="5519028"/>
            <a:ext cx="167902" cy="265306"/>
          </a:xfrm>
          <a:prstGeom prst="triangle">
            <a:avLst>
              <a:gd name="adj" fmla="val 81007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4" name="Connettore 1 1083">
            <a:extLst>
              <a:ext uri="{FF2B5EF4-FFF2-40B4-BE49-F238E27FC236}">
                <a16:creationId xmlns:a16="http://schemas.microsoft.com/office/drawing/2014/main" id="{396E9A95-F2AE-91C0-1D34-E6E36B29F353}"/>
              </a:ext>
            </a:extLst>
          </p:cNvPr>
          <p:cNvCxnSpPr>
            <a:cxnSpLocks/>
          </p:cNvCxnSpPr>
          <p:nvPr/>
        </p:nvCxnSpPr>
        <p:spPr>
          <a:xfrm flipV="1">
            <a:off x="3413341" y="4493948"/>
            <a:ext cx="752959" cy="47589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5" name="Parallelogramma 1084">
            <a:extLst>
              <a:ext uri="{FF2B5EF4-FFF2-40B4-BE49-F238E27FC236}">
                <a16:creationId xmlns:a16="http://schemas.microsoft.com/office/drawing/2014/main" id="{E69F6F42-76B5-C938-F59B-6D4E2BC89B07}"/>
              </a:ext>
            </a:extLst>
          </p:cNvPr>
          <p:cNvSpPr>
            <a:spLocks/>
          </p:cNvSpPr>
          <p:nvPr/>
        </p:nvSpPr>
        <p:spPr>
          <a:xfrm rot="19301174">
            <a:off x="7260807" y="5046505"/>
            <a:ext cx="1732407" cy="231166"/>
          </a:xfrm>
          <a:prstGeom prst="parallelogram">
            <a:avLst>
              <a:gd name="adj" fmla="val 82502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6" name="Connettore 1 1085">
            <a:extLst>
              <a:ext uri="{FF2B5EF4-FFF2-40B4-BE49-F238E27FC236}">
                <a16:creationId xmlns:a16="http://schemas.microsoft.com/office/drawing/2014/main" id="{338CD068-46D9-C115-3A2C-8F385E338008}"/>
              </a:ext>
            </a:extLst>
          </p:cNvPr>
          <p:cNvCxnSpPr>
            <a:cxnSpLocks/>
          </p:cNvCxnSpPr>
          <p:nvPr/>
        </p:nvCxnSpPr>
        <p:spPr>
          <a:xfrm flipH="1" flipV="1">
            <a:off x="8148063" y="4442366"/>
            <a:ext cx="593056" cy="7207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7" name="Gruppo 1086">
            <a:extLst>
              <a:ext uri="{FF2B5EF4-FFF2-40B4-BE49-F238E27FC236}">
                <a16:creationId xmlns:a16="http://schemas.microsoft.com/office/drawing/2014/main" id="{16C2CDD8-C165-9E49-D2CD-5826D9D7FA54}"/>
              </a:ext>
            </a:extLst>
          </p:cNvPr>
          <p:cNvGrpSpPr>
            <a:grpSpLocks/>
          </p:cNvGrpSpPr>
          <p:nvPr/>
        </p:nvGrpSpPr>
        <p:grpSpPr>
          <a:xfrm>
            <a:off x="8702996" y="1619853"/>
            <a:ext cx="996026" cy="378129"/>
            <a:chOff x="8628906" y="1244628"/>
            <a:chExt cx="1621691" cy="596623"/>
          </a:xfrm>
        </p:grpSpPr>
        <p:cxnSp>
          <p:nvCxnSpPr>
            <p:cNvPr id="1088" name="Connettore 1 1087">
              <a:extLst>
                <a:ext uri="{FF2B5EF4-FFF2-40B4-BE49-F238E27FC236}">
                  <a16:creationId xmlns:a16="http://schemas.microsoft.com/office/drawing/2014/main" id="{E3965182-B757-8AEF-153B-5C471D99F7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28906" y="1418976"/>
              <a:ext cx="306362" cy="4222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9" name="Connettore 1 1088">
              <a:extLst>
                <a:ext uri="{FF2B5EF4-FFF2-40B4-BE49-F238E27FC236}">
                  <a16:creationId xmlns:a16="http://schemas.microsoft.com/office/drawing/2014/main" id="{7DF253FB-0056-57B4-419F-4ACB012235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24466" y="1422288"/>
              <a:ext cx="341002" cy="3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0" name="Connettore 1 1089">
              <a:extLst>
                <a:ext uri="{FF2B5EF4-FFF2-40B4-BE49-F238E27FC236}">
                  <a16:creationId xmlns:a16="http://schemas.microsoft.com/office/drawing/2014/main" id="{1C87DEA4-EB1F-CAF3-4FAC-231773F0D88F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9275615" y="1338313"/>
              <a:ext cx="0" cy="900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1" name="Connettore 1 1090">
              <a:extLst>
                <a:ext uri="{FF2B5EF4-FFF2-40B4-BE49-F238E27FC236}">
                  <a16:creationId xmlns:a16="http://schemas.microsoft.com/office/drawing/2014/main" id="{9C0D3466-75E9-840E-10D1-7AA63EE0EEA6}"/>
                </a:ext>
              </a:extLst>
            </p:cNvPr>
            <p:cNvCxnSpPr>
              <a:cxnSpLocks/>
            </p:cNvCxnSpPr>
            <p:nvPr/>
          </p:nvCxnSpPr>
          <p:spPr>
            <a:xfrm rot="-1200000">
              <a:off x="9317951" y="1339918"/>
              <a:ext cx="0" cy="1800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2" name="Connettore 1 1091">
              <a:extLst>
                <a:ext uri="{FF2B5EF4-FFF2-40B4-BE49-F238E27FC236}">
                  <a16:creationId xmlns:a16="http://schemas.microsoft.com/office/drawing/2014/main" id="{9FB19267-A64A-7A9C-3211-010582CE228B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9376921" y="1339918"/>
              <a:ext cx="0" cy="1800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3" name="Connettore 1 1092">
              <a:extLst>
                <a:ext uri="{FF2B5EF4-FFF2-40B4-BE49-F238E27FC236}">
                  <a16:creationId xmlns:a16="http://schemas.microsoft.com/office/drawing/2014/main" id="{B9EFB04E-CE77-AB51-9B37-4572AEBD1FDD}"/>
                </a:ext>
              </a:extLst>
            </p:cNvPr>
            <p:cNvCxnSpPr>
              <a:cxnSpLocks/>
            </p:cNvCxnSpPr>
            <p:nvPr/>
          </p:nvCxnSpPr>
          <p:spPr>
            <a:xfrm rot="-1200000">
              <a:off x="9434506" y="1339917"/>
              <a:ext cx="0" cy="1800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4" name="Connettore 1 1093">
              <a:extLst>
                <a:ext uri="{FF2B5EF4-FFF2-40B4-BE49-F238E27FC236}">
                  <a16:creationId xmlns:a16="http://schemas.microsoft.com/office/drawing/2014/main" id="{18E7D355-0CF4-29A0-51A6-CC07435767E1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9492234" y="1338329"/>
              <a:ext cx="0" cy="1800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5" name="Connettore 1 1094">
              <a:extLst>
                <a:ext uri="{FF2B5EF4-FFF2-40B4-BE49-F238E27FC236}">
                  <a16:creationId xmlns:a16="http://schemas.microsoft.com/office/drawing/2014/main" id="{EF74E8D8-93A0-409B-4330-31110FEBEAD6}"/>
                </a:ext>
              </a:extLst>
            </p:cNvPr>
            <p:cNvCxnSpPr>
              <a:cxnSpLocks/>
            </p:cNvCxnSpPr>
            <p:nvPr/>
          </p:nvCxnSpPr>
          <p:spPr>
            <a:xfrm rot="-1200000">
              <a:off x="9548733" y="1339917"/>
              <a:ext cx="0" cy="1800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6" name="Connettore 1 1095">
              <a:extLst>
                <a:ext uri="{FF2B5EF4-FFF2-40B4-BE49-F238E27FC236}">
                  <a16:creationId xmlns:a16="http://schemas.microsoft.com/office/drawing/2014/main" id="{D0C9B5AB-E7B8-DA06-092A-2F469928CA91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9606827" y="1335601"/>
              <a:ext cx="0" cy="1800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7" name="Connettore 1 1096">
              <a:extLst>
                <a:ext uri="{FF2B5EF4-FFF2-40B4-BE49-F238E27FC236}">
                  <a16:creationId xmlns:a16="http://schemas.microsoft.com/office/drawing/2014/main" id="{4FDCA11D-2EC8-CBAC-0074-B7ADCEB45207}"/>
                </a:ext>
              </a:extLst>
            </p:cNvPr>
            <p:cNvCxnSpPr>
              <a:cxnSpLocks/>
            </p:cNvCxnSpPr>
            <p:nvPr/>
          </p:nvCxnSpPr>
          <p:spPr>
            <a:xfrm>
              <a:off x="9632440" y="1341027"/>
              <a:ext cx="31818" cy="87418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8" name="Connettore 1 1097">
              <a:extLst>
                <a:ext uri="{FF2B5EF4-FFF2-40B4-BE49-F238E27FC236}">
                  <a16:creationId xmlns:a16="http://schemas.microsoft.com/office/drawing/2014/main" id="{F27940F8-12CF-04BD-F035-5049625AAF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63222" y="1425600"/>
              <a:ext cx="295275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9" name="Connettore 1 1098">
              <a:extLst>
                <a:ext uri="{FF2B5EF4-FFF2-40B4-BE49-F238E27FC236}">
                  <a16:creationId xmlns:a16="http://schemas.microsoft.com/office/drawing/2014/main" id="{59B43344-6AD9-503D-0B43-A10FD12B6813}"/>
                </a:ext>
              </a:extLst>
            </p:cNvPr>
            <p:cNvCxnSpPr>
              <a:cxnSpLocks/>
            </p:cNvCxnSpPr>
            <p:nvPr/>
          </p:nvCxnSpPr>
          <p:spPr>
            <a:xfrm>
              <a:off x="9997125" y="1244628"/>
              <a:ext cx="0" cy="3587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0" name="Connettore 1 1099">
              <a:extLst>
                <a:ext uri="{FF2B5EF4-FFF2-40B4-BE49-F238E27FC236}">
                  <a16:creationId xmlns:a16="http://schemas.microsoft.com/office/drawing/2014/main" id="{F5A2A237-73A8-5AAE-B88C-BB55F601D64E}"/>
                </a:ext>
              </a:extLst>
            </p:cNvPr>
            <p:cNvCxnSpPr>
              <a:cxnSpLocks/>
            </p:cNvCxnSpPr>
            <p:nvPr/>
          </p:nvCxnSpPr>
          <p:spPr>
            <a:xfrm>
              <a:off x="9958497" y="1317650"/>
              <a:ext cx="0" cy="2159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1" name="Connettore 1 1100">
              <a:extLst>
                <a:ext uri="{FF2B5EF4-FFF2-40B4-BE49-F238E27FC236}">
                  <a16:creationId xmlns:a16="http://schemas.microsoft.com/office/drawing/2014/main" id="{78B0F6AD-F0B2-3E3C-C507-CEE1889659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6597" y="1425600"/>
              <a:ext cx="164572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2" name="Connettore 1 1101">
              <a:extLst>
                <a:ext uri="{FF2B5EF4-FFF2-40B4-BE49-F238E27FC236}">
                  <a16:creationId xmlns:a16="http://schemas.microsoft.com/office/drawing/2014/main" id="{51C9E406-55C5-C284-AEA2-3ADD624EAD70}"/>
                </a:ext>
              </a:extLst>
            </p:cNvPr>
            <p:cNvCxnSpPr>
              <a:cxnSpLocks/>
            </p:cNvCxnSpPr>
            <p:nvPr/>
          </p:nvCxnSpPr>
          <p:spPr>
            <a:xfrm>
              <a:off x="10168047" y="1317650"/>
              <a:ext cx="0" cy="2159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3" name="Connettore 1 1102">
              <a:extLst>
                <a:ext uri="{FF2B5EF4-FFF2-40B4-BE49-F238E27FC236}">
                  <a16:creationId xmlns:a16="http://schemas.microsoft.com/office/drawing/2014/main" id="{1D5CDEC2-C868-E30C-FF64-24A9EB83475D}"/>
                </a:ext>
              </a:extLst>
            </p:cNvPr>
            <p:cNvCxnSpPr>
              <a:cxnSpLocks/>
            </p:cNvCxnSpPr>
            <p:nvPr/>
          </p:nvCxnSpPr>
          <p:spPr>
            <a:xfrm>
              <a:off x="10209322" y="1347655"/>
              <a:ext cx="0" cy="15840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4" name="Connettore 1 1103">
              <a:extLst>
                <a:ext uri="{FF2B5EF4-FFF2-40B4-BE49-F238E27FC236}">
                  <a16:creationId xmlns:a16="http://schemas.microsoft.com/office/drawing/2014/main" id="{B08A27A1-CB99-F329-252A-6993AD683856}"/>
                </a:ext>
              </a:extLst>
            </p:cNvPr>
            <p:cNvCxnSpPr>
              <a:cxnSpLocks/>
            </p:cNvCxnSpPr>
            <p:nvPr/>
          </p:nvCxnSpPr>
          <p:spPr>
            <a:xfrm>
              <a:off x="10250597" y="1390678"/>
              <a:ext cx="0" cy="7302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5" name="Gruppo 1104">
            <a:extLst>
              <a:ext uri="{FF2B5EF4-FFF2-40B4-BE49-F238E27FC236}">
                <a16:creationId xmlns:a16="http://schemas.microsoft.com/office/drawing/2014/main" id="{AD3259B2-9B9A-A3D5-045D-E64CF64351BA}"/>
              </a:ext>
            </a:extLst>
          </p:cNvPr>
          <p:cNvGrpSpPr>
            <a:grpSpLocks/>
          </p:cNvGrpSpPr>
          <p:nvPr/>
        </p:nvGrpSpPr>
        <p:grpSpPr>
          <a:xfrm>
            <a:off x="8767777" y="3482546"/>
            <a:ext cx="999724" cy="355376"/>
            <a:chOff x="9187596" y="1977247"/>
            <a:chExt cx="1621691" cy="596623"/>
          </a:xfrm>
        </p:grpSpPr>
        <p:cxnSp>
          <p:nvCxnSpPr>
            <p:cNvPr id="1106" name="Connettore 1 1105">
              <a:extLst>
                <a:ext uri="{FF2B5EF4-FFF2-40B4-BE49-F238E27FC236}">
                  <a16:creationId xmlns:a16="http://schemas.microsoft.com/office/drawing/2014/main" id="{9502138E-7836-C76E-B879-5D43AC1E32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87596" y="2151595"/>
              <a:ext cx="306362" cy="422275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7" name="Connettore 1 1106">
              <a:extLst>
                <a:ext uri="{FF2B5EF4-FFF2-40B4-BE49-F238E27FC236}">
                  <a16:creationId xmlns:a16="http://schemas.microsoft.com/office/drawing/2014/main" id="{C5A10E03-6EDF-021E-162B-ECB15DD619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83156" y="2154907"/>
              <a:ext cx="341002" cy="3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8" name="Connettore 1 1107">
              <a:extLst>
                <a:ext uri="{FF2B5EF4-FFF2-40B4-BE49-F238E27FC236}">
                  <a16:creationId xmlns:a16="http://schemas.microsoft.com/office/drawing/2014/main" id="{DD2E6237-1EB6-BEEB-9E25-731D85E418A1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9834305" y="2070932"/>
              <a:ext cx="0" cy="9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9" name="Connettore 1 1108">
              <a:extLst>
                <a:ext uri="{FF2B5EF4-FFF2-40B4-BE49-F238E27FC236}">
                  <a16:creationId xmlns:a16="http://schemas.microsoft.com/office/drawing/2014/main" id="{5EA5A08F-619A-6CF2-6B7A-1F2F82108F65}"/>
                </a:ext>
              </a:extLst>
            </p:cNvPr>
            <p:cNvCxnSpPr>
              <a:cxnSpLocks/>
            </p:cNvCxnSpPr>
            <p:nvPr/>
          </p:nvCxnSpPr>
          <p:spPr>
            <a:xfrm rot="-1200000">
              <a:off x="9876641" y="2072537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0" name="Connettore 1 1109">
              <a:extLst>
                <a:ext uri="{FF2B5EF4-FFF2-40B4-BE49-F238E27FC236}">
                  <a16:creationId xmlns:a16="http://schemas.microsoft.com/office/drawing/2014/main" id="{967C0A6A-3793-F35D-1AB2-C0A87E7020E2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9935611" y="2072537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1" name="Connettore 1 1110">
              <a:extLst>
                <a:ext uri="{FF2B5EF4-FFF2-40B4-BE49-F238E27FC236}">
                  <a16:creationId xmlns:a16="http://schemas.microsoft.com/office/drawing/2014/main" id="{E7951AB1-AA78-1D11-6A53-9F70510A03BE}"/>
                </a:ext>
              </a:extLst>
            </p:cNvPr>
            <p:cNvCxnSpPr>
              <a:cxnSpLocks/>
            </p:cNvCxnSpPr>
            <p:nvPr/>
          </p:nvCxnSpPr>
          <p:spPr>
            <a:xfrm rot="-1200000">
              <a:off x="9993196" y="2072536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2" name="Connettore 1 1111">
              <a:extLst>
                <a:ext uri="{FF2B5EF4-FFF2-40B4-BE49-F238E27FC236}">
                  <a16:creationId xmlns:a16="http://schemas.microsoft.com/office/drawing/2014/main" id="{849AE0CA-8C9F-30A7-A6C6-22CEB7E64F23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10050924" y="2070948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3" name="Connettore 1 1112">
              <a:extLst>
                <a:ext uri="{FF2B5EF4-FFF2-40B4-BE49-F238E27FC236}">
                  <a16:creationId xmlns:a16="http://schemas.microsoft.com/office/drawing/2014/main" id="{7C6C2D1D-E421-54AB-6C72-7FCD7C8B5CDC}"/>
                </a:ext>
              </a:extLst>
            </p:cNvPr>
            <p:cNvCxnSpPr>
              <a:cxnSpLocks/>
            </p:cNvCxnSpPr>
            <p:nvPr/>
          </p:nvCxnSpPr>
          <p:spPr>
            <a:xfrm rot="-1200000">
              <a:off x="10107423" y="2072536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4" name="Connettore 1 1113">
              <a:extLst>
                <a:ext uri="{FF2B5EF4-FFF2-40B4-BE49-F238E27FC236}">
                  <a16:creationId xmlns:a16="http://schemas.microsoft.com/office/drawing/2014/main" id="{04130FB3-8E16-C749-5B5C-9A755B447002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10165517" y="2068220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5" name="Connettore 1 1114">
              <a:extLst>
                <a:ext uri="{FF2B5EF4-FFF2-40B4-BE49-F238E27FC236}">
                  <a16:creationId xmlns:a16="http://schemas.microsoft.com/office/drawing/2014/main" id="{D4E65DFC-F379-9F4E-9C10-E04AC9A1C1FA}"/>
                </a:ext>
              </a:extLst>
            </p:cNvPr>
            <p:cNvCxnSpPr>
              <a:cxnSpLocks/>
            </p:cNvCxnSpPr>
            <p:nvPr/>
          </p:nvCxnSpPr>
          <p:spPr>
            <a:xfrm>
              <a:off x="10191130" y="2073646"/>
              <a:ext cx="31818" cy="87418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6" name="Connettore 1 1115">
              <a:extLst>
                <a:ext uri="{FF2B5EF4-FFF2-40B4-BE49-F238E27FC236}">
                  <a16:creationId xmlns:a16="http://schemas.microsoft.com/office/drawing/2014/main" id="{DA38B79B-C32F-FCC3-D7F0-C7BBD1BB9A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21912" y="2158219"/>
              <a:ext cx="295275" cy="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7" name="Connettore 1 1116">
              <a:extLst>
                <a:ext uri="{FF2B5EF4-FFF2-40B4-BE49-F238E27FC236}">
                  <a16:creationId xmlns:a16="http://schemas.microsoft.com/office/drawing/2014/main" id="{4718AD82-3818-52FA-B697-FF737A37DF5B}"/>
                </a:ext>
              </a:extLst>
            </p:cNvPr>
            <p:cNvCxnSpPr>
              <a:cxnSpLocks/>
            </p:cNvCxnSpPr>
            <p:nvPr/>
          </p:nvCxnSpPr>
          <p:spPr>
            <a:xfrm>
              <a:off x="10555815" y="1977247"/>
              <a:ext cx="0" cy="358775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8" name="Connettore 1 1117">
              <a:extLst>
                <a:ext uri="{FF2B5EF4-FFF2-40B4-BE49-F238E27FC236}">
                  <a16:creationId xmlns:a16="http://schemas.microsoft.com/office/drawing/2014/main" id="{B6E9288C-35D8-84F0-BC1C-3565235718AC}"/>
                </a:ext>
              </a:extLst>
            </p:cNvPr>
            <p:cNvCxnSpPr>
              <a:cxnSpLocks/>
            </p:cNvCxnSpPr>
            <p:nvPr/>
          </p:nvCxnSpPr>
          <p:spPr>
            <a:xfrm>
              <a:off x="10517187" y="2050269"/>
              <a:ext cx="0" cy="2159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9" name="Connettore 1 1118">
              <a:extLst>
                <a:ext uri="{FF2B5EF4-FFF2-40B4-BE49-F238E27FC236}">
                  <a16:creationId xmlns:a16="http://schemas.microsoft.com/office/drawing/2014/main" id="{855AAD0F-9F8B-5D48-BF04-05DC21C7B5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55287" y="2158219"/>
              <a:ext cx="164572" cy="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0" name="Connettore 1 1119">
              <a:extLst>
                <a:ext uri="{FF2B5EF4-FFF2-40B4-BE49-F238E27FC236}">
                  <a16:creationId xmlns:a16="http://schemas.microsoft.com/office/drawing/2014/main" id="{81ACB173-B9D6-82D7-FE23-C30760D8A5AD}"/>
                </a:ext>
              </a:extLst>
            </p:cNvPr>
            <p:cNvCxnSpPr>
              <a:cxnSpLocks/>
            </p:cNvCxnSpPr>
            <p:nvPr/>
          </p:nvCxnSpPr>
          <p:spPr>
            <a:xfrm>
              <a:off x="10726737" y="2050269"/>
              <a:ext cx="0" cy="2159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1" name="Connettore 1 1120">
              <a:extLst>
                <a:ext uri="{FF2B5EF4-FFF2-40B4-BE49-F238E27FC236}">
                  <a16:creationId xmlns:a16="http://schemas.microsoft.com/office/drawing/2014/main" id="{B2ACCAD8-6A45-ECBB-28D4-40DD32194738}"/>
                </a:ext>
              </a:extLst>
            </p:cNvPr>
            <p:cNvCxnSpPr>
              <a:cxnSpLocks/>
            </p:cNvCxnSpPr>
            <p:nvPr/>
          </p:nvCxnSpPr>
          <p:spPr>
            <a:xfrm>
              <a:off x="10768012" y="2080274"/>
              <a:ext cx="0" cy="1584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2" name="Connettore 1 1121">
              <a:extLst>
                <a:ext uri="{FF2B5EF4-FFF2-40B4-BE49-F238E27FC236}">
                  <a16:creationId xmlns:a16="http://schemas.microsoft.com/office/drawing/2014/main" id="{BB028707-25C3-4A14-22A3-E9DD7BD2DC14}"/>
                </a:ext>
              </a:extLst>
            </p:cNvPr>
            <p:cNvCxnSpPr>
              <a:cxnSpLocks/>
            </p:cNvCxnSpPr>
            <p:nvPr/>
          </p:nvCxnSpPr>
          <p:spPr>
            <a:xfrm>
              <a:off x="10809287" y="2123297"/>
              <a:ext cx="0" cy="73025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3" name="Gruppo 1122">
            <a:extLst>
              <a:ext uri="{FF2B5EF4-FFF2-40B4-BE49-F238E27FC236}">
                <a16:creationId xmlns:a16="http://schemas.microsoft.com/office/drawing/2014/main" id="{73612350-0BB5-2C4B-50AC-9609BBBC6945}"/>
              </a:ext>
            </a:extLst>
          </p:cNvPr>
          <p:cNvGrpSpPr>
            <a:grpSpLocks/>
          </p:cNvGrpSpPr>
          <p:nvPr/>
        </p:nvGrpSpPr>
        <p:grpSpPr>
          <a:xfrm flipV="1">
            <a:off x="8756086" y="3932749"/>
            <a:ext cx="1000424" cy="365853"/>
            <a:chOff x="9187596" y="1977247"/>
            <a:chExt cx="1621691" cy="596623"/>
          </a:xfrm>
        </p:grpSpPr>
        <p:cxnSp>
          <p:nvCxnSpPr>
            <p:cNvPr id="1124" name="Connettore 1 1123">
              <a:extLst>
                <a:ext uri="{FF2B5EF4-FFF2-40B4-BE49-F238E27FC236}">
                  <a16:creationId xmlns:a16="http://schemas.microsoft.com/office/drawing/2014/main" id="{DAE72051-BFAA-736F-D551-B86B2959CF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87596" y="2151595"/>
              <a:ext cx="306362" cy="422275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5" name="Connettore 1 1124">
              <a:extLst>
                <a:ext uri="{FF2B5EF4-FFF2-40B4-BE49-F238E27FC236}">
                  <a16:creationId xmlns:a16="http://schemas.microsoft.com/office/drawing/2014/main" id="{C16E17ED-FFDB-14A3-B389-54292705AF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83156" y="2154907"/>
              <a:ext cx="341002" cy="3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6" name="Connettore 1 1125">
              <a:extLst>
                <a:ext uri="{FF2B5EF4-FFF2-40B4-BE49-F238E27FC236}">
                  <a16:creationId xmlns:a16="http://schemas.microsoft.com/office/drawing/2014/main" id="{DDC64EB7-930D-AC4C-3F1D-D32D51B34561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9834305" y="2070932"/>
              <a:ext cx="0" cy="9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" name="Connettore 1 1126">
              <a:extLst>
                <a:ext uri="{FF2B5EF4-FFF2-40B4-BE49-F238E27FC236}">
                  <a16:creationId xmlns:a16="http://schemas.microsoft.com/office/drawing/2014/main" id="{EFC93C55-830C-9215-6DDC-5C1B2FB7BF27}"/>
                </a:ext>
              </a:extLst>
            </p:cNvPr>
            <p:cNvCxnSpPr>
              <a:cxnSpLocks/>
            </p:cNvCxnSpPr>
            <p:nvPr/>
          </p:nvCxnSpPr>
          <p:spPr>
            <a:xfrm rot="-1200000">
              <a:off x="9876641" y="2072537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" name="Connettore 1 1127">
              <a:extLst>
                <a:ext uri="{FF2B5EF4-FFF2-40B4-BE49-F238E27FC236}">
                  <a16:creationId xmlns:a16="http://schemas.microsoft.com/office/drawing/2014/main" id="{BBD5FB7D-A7CD-F96E-21CE-7518A2722A98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9935611" y="2072537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9" name="Connettore 1 1128">
              <a:extLst>
                <a:ext uri="{FF2B5EF4-FFF2-40B4-BE49-F238E27FC236}">
                  <a16:creationId xmlns:a16="http://schemas.microsoft.com/office/drawing/2014/main" id="{4064C2EA-E148-BB1E-CBDD-24FB3EDC38D5}"/>
                </a:ext>
              </a:extLst>
            </p:cNvPr>
            <p:cNvCxnSpPr>
              <a:cxnSpLocks/>
            </p:cNvCxnSpPr>
            <p:nvPr/>
          </p:nvCxnSpPr>
          <p:spPr>
            <a:xfrm rot="-1200000">
              <a:off x="9993196" y="2072536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0" name="Connettore 1 1129">
              <a:extLst>
                <a:ext uri="{FF2B5EF4-FFF2-40B4-BE49-F238E27FC236}">
                  <a16:creationId xmlns:a16="http://schemas.microsoft.com/office/drawing/2014/main" id="{60383F15-C0E2-6E42-B433-82EB7207C8BF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10050924" y="2070948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1" name="Connettore 1 1130">
              <a:extLst>
                <a:ext uri="{FF2B5EF4-FFF2-40B4-BE49-F238E27FC236}">
                  <a16:creationId xmlns:a16="http://schemas.microsoft.com/office/drawing/2014/main" id="{5FB840B1-99B6-ED1D-43B2-D9A54EF6F505}"/>
                </a:ext>
              </a:extLst>
            </p:cNvPr>
            <p:cNvCxnSpPr>
              <a:cxnSpLocks/>
            </p:cNvCxnSpPr>
            <p:nvPr/>
          </p:nvCxnSpPr>
          <p:spPr>
            <a:xfrm rot="-1200000">
              <a:off x="10107423" y="2072536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2" name="Connettore 1 1131">
              <a:extLst>
                <a:ext uri="{FF2B5EF4-FFF2-40B4-BE49-F238E27FC236}">
                  <a16:creationId xmlns:a16="http://schemas.microsoft.com/office/drawing/2014/main" id="{57511FC3-ECDD-7C23-C23C-674277421385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10165517" y="2068220"/>
              <a:ext cx="0" cy="1800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3" name="Connettore 1 1132">
              <a:extLst>
                <a:ext uri="{FF2B5EF4-FFF2-40B4-BE49-F238E27FC236}">
                  <a16:creationId xmlns:a16="http://schemas.microsoft.com/office/drawing/2014/main" id="{9DA37FFD-D84F-A02A-7883-386592415650}"/>
                </a:ext>
              </a:extLst>
            </p:cNvPr>
            <p:cNvCxnSpPr>
              <a:cxnSpLocks/>
            </p:cNvCxnSpPr>
            <p:nvPr/>
          </p:nvCxnSpPr>
          <p:spPr>
            <a:xfrm>
              <a:off x="10191130" y="2073646"/>
              <a:ext cx="31818" cy="87418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4" name="Connettore 1 1133">
              <a:extLst>
                <a:ext uri="{FF2B5EF4-FFF2-40B4-BE49-F238E27FC236}">
                  <a16:creationId xmlns:a16="http://schemas.microsoft.com/office/drawing/2014/main" id="{AB051279-5D10-FBF6-F50E-C5FE72D409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21912" y="2158219"/>
              <a:ext cx="295275" cy="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5" name="Connettore 1 1134">
              <a:extLst>
                <a:ext uri="{FF2B5EF4-FFF2-40B4-BE49-F238E27FC236}">
                  <a16:creationId xmlns:a16="http://schemas.microsoft.com/office/drawing/2014/main" id="{B71AC9F4-1F9D-6C81-3F14-129BA137D933}"/>
                </a:ext>
              </a:extLst>
            </p:cNvPr>
            <p:cNvCxnSpPr>
              <a:cxnSpLocks/>
            </p:cNvCxnSpPr>
            <p:nvPr/>
          </p:nvCxnSpPr>
          <p:spPr>
            <a:xfrm>
              <a:off x="10555815" y="1977247"/>
              <a:ext cx="0" cy="358775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6" name="Connettore 1 1135">
              <a:extLst>
                <a:ext uri="{FF2B5EF4-FFF2-40B4-BE49-F238E27FC236}">
                  <a16:creationId xmlns:a16="http://schemas.microsoft.com/office/drawing/2014/main" id="{CA15FE83-1A57-5C53-4EAA-E4D427DB406B}"/>
                </a:ext>
              </a:extLst>
            </p:cNvPr>
            <p:cNvCxnSpPr>
              <a:cxnSpLocks/>
            </p:cNvCxnSpPr>
            <p:nvPr/>
          </p:nvCxnSpPr>
          <p:spPr>
            <a:xfrm>
              <a:off x="10517187" y="2050269"/>
              <a:ext cx="0" cy="2159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7" name="Connettore 1 1136">
              <a:extLst>
                <a:ext uri="{FF2B5EF4-FFF2-40B4-BE49-F238E27FC236}">
                  <a16:creationId xmlns:a16="http://schemas.microsoft.com/office/drawing/2014/main" id="{8954F9A8-C278-C7F5-8111-22CD4F70F9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55287" y="2158219"/>
              <a:ext cx="164572" cy="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8" name="Connettore 1 1137">
              <a:extLst>
                <a:ext uri="{FF2B5EF4-FFF2-40B4-BE49-F238E27FC236}">
                  <a16:creationId xmlns:a16="http://schemas.microsoft.com/office/drawing/2014/main" id="{78B6880E-84EE-FF6E-BFB2-E0C2E58D4248}"/>
                </a:ext>
              </a:extLst>
            </p:cNvPr>
            <p:cNvCxnSpPr>
              <a:cxnSpLocks/>
            </p:cNvCxnSpPr>
            <p:nvPr/>
          </p:nvCxnSpPr>
          <p:spPr>
            <a:xfrm>
              <a:off x="10726737" y="2050269"/>
              <a:ext cx="0" cy="2159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9" name="Connettore 1 1138">
              <a:extLst>
                <a:ext uri="{FF2B5EF4-FFF2-40B4-BE49-F238E27FC236}">
                  <a16:creationId xmlns:a16="http://schemas.microsoft.com/office/drawing/2014/main" id="{DC875A28-D4C0-7673-29B6-31BB8404573E}"/>
                </a:ext>
              </a:extLst>
            </p:cNvPr>
            <p:cNvCxnSpPr>
              <a:cxnSpLocks/>
            </p:cNvCxnSpPr>
            <p:nvPr/>
          </p:nvCxnSpPr>
          <p:spPr>
            <a:xfrm>
              <a:off x="10768012" y="2080274"/>
              <a:ext cx="0" cy="158400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0" name="Connettore 1 1139">
              <a:extLst>
                <a:ext uri="{FF2B5EF4-FFF2-40B4-BE49-F238E27FC236}">
                  <a16:creationId xmlns:a16="http://schemas.microsoft.com/office/drawing/2014/main" id="{B6922975-CA7A-0DEB-DF20-D9B23D0709FF}"/>
                </a:ext>
              </a:extLst>
            </p:cNvPr>
            <p:cNvCxnSpPr>
              <a:cxnSpLocks/>
            </p:cNvCxnSpPr>
            <p:nvPr/>
          </p:nvCxnSpPr>
          <p:spPr>
            <a:xfrm>
              <a:off x="10809287" y="2123297"/>
              <a:ext cx="0" cy="73025"/>
            </a:xfrm>
            <a:prstGeom prst="line">
              <a:avLst/>
            </a:prstGeom>
            <a:ln w="19050">
              <a:solidFill>
                <a:srgbClr val="FF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41" name="Connettore 1 1140">
            <a:extLst>
              <a:ext uri="{FF2B5EF4-FFF2-40B4-BE49-F238E27FC236}">
                <a16:creationId xmlns:a16="http://schemas.microsoft.com/office/drawing/2014/main" id="{A40FA919-7F56-82A9-3B05-35F555CCCECB}"/>
              </a:ext>
            </a:extLst>
          </p:cNvPr>
          <p:cNvCxnSpPr>
            <a:cxnSpLocks/>
          </p:cNvCxnSpPr>
          <p:nvPr/>
        </p:nvCxnSpPr>
        <p:spPr>
          <a:xfrm flipV="1">
            <a:off x="3386631" y="3376344"/>
            <a:ext cx="1485369" cy="943989"/>
          </a:xfrm>
          <a:prstGeom prst="line">
            <a:avLst/>
          </a:prstGeom>
          <a:ln w="19050"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2" name="Connettore 1 1141">
            <a:extLst>
              <a:ext uri="{FF2B5EF4-FFF2-40B4-BE49-F238E27FC236}">
                <a16:creationId xmlns:a16="http://schemas.microsoft.com/office/drawing/2014/main" id="{BD9844B3-26CD-FDCB-A78F-F966F6662D5A}"/>
              </a:ext>
            </a:extLst>
          </p:cNvPr>
          <p:cNvCxnSpPr>
            <a:cxnSpLocks/>
          </p:cNvCxnSpPr>
          <p:nvPr/>
        </p:nvCxnSpPr>
        <p:spPr>
          <a:xfrm>
            <a:off x="3406004" y="4310373"/>
            <a:ext cx="4136118" cy="524398"/>
          </a:xfrm>
          <a:prstGeom prst="line">
            <a:avLst/>
          </a:prstGeom>
          <a:ln w="19050"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3" name="Connettore 1 1142">
            <a:extLst>
              <a:ext uri="{FF2B5EF4-FFF2-40B4-BE49-F238E27FC236}">
                <a16:creationId xmlns:a16="http://schemas.microsoft.com/office/drawing/2014/main" id="{83D85765-716F-525B-C175-5EAA11F0EC8D}"/>
              </a:ext>
            </a:extLst>
          </p:cNvPr>
          <p:cNvCxnSpPr>
            <a:cxnSpLocks/>
          </p:cNvCxnSpPr>
          <p:nvPr/>
        </p:nvCxnSpPr>
        <p:spPr>
          <a:xfrm>
            <a:off x="3403480" y="4306735"/>
            <a:ext cx="0" cy="90000"/>
          </a:xfrm>
          <a:prstGeom prst="line">
            <a:avLst/>
          </a:prstGeom>
          <a:ln w="19050"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4" name="Connettore 1 1143">
            <a:extLst>
              <a:ext uri="{FF2B5EF4-FFF2-40B4-BE49-F238E27FC236}">
                <a16:creationId xmlns:a16="http://schemas.microsoft.com/office/drawing/2014/main" id="{B8EDAFA7-B664-98BA-13CD-B4BDD8F7BFCA}"/>
              </a:ext>
            </a:extLst>
          </p:cNvPr>
          <p:cNvCxnSpPr>
            <a:cxnSpLocks/>
          </p:cNvCxnSpPr>
          <p:nvPr/>
        </p:nvCxnSpPr>
        <p:spPr>
          <a:xfrm>
            <a:off x="3399857" y="4390074"/>
            <a:ext cx="4146929" cy="524097"/>
          </a:xfrm>
          <a:prstGeom prst="line">
            <a:avLst/>
          </a:prstGeom>
          <a:ln w="19050"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5" name="Connettore 1 1144">
            <a:extLst>
              <a:ext uri="{FF2B5EF4-FFF2-40B4-BE49-F238E27FC236}">
                <a16:creationId xmlns:a16="http://schemas.microsoft.com/office/drawing/2014/main" id="{8145047B-0AF4-10D7-998A-EF27EE2DD24A}"/>
              </a:ext>
            </a:extLst>
          </p:cNvPr>
          <p:cNvCxnSpPr>
            <a:cxnSpLocks/>
          </p:cNvCxnSpPr>
          <p:nvPr/>
        </p:nvCxnSpPr>
        <p:spPr>
          <a:xfrm flipV="1">
            <a:off x="7538893" y="3843052"/>
            <a:ext cx="1219983" cy="990860"/>
          </a:xfrm>
          <a:prstGeom prst="line">
            <a:avLst/>
          </a:prstGeom>
          <a:ln w="19050"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6" name="Connettore 1 1145">
            <a:extLst>
              <a:ext uri="{FF2B5EF4-FFF2-40B4-BE49-F238E27FC236}">
                <a16:creationId xmlns:a16="http://schemas.microsoft.com/office/drawing/2014/main" id="{E5D4EC4A-B0D0-F129-B5E2-4F44CFC0216A}"/>
              </a:ext>
            </a:extLst>
          </p:cNvPr>
          <p:cNvCxnSpPr>
            <a:cxnSpLocks/>
          </p:cNvCxnSpPr>
          <p:nvPr/>
        </p:nvCxnSpPr>
        <p:spPr>
          <a:xfrm>
            <a:off x="4855557" y="3386899"/>
            <a:ext cx="3883052" cy="460353"/>
          </a:xfrm>
          <a:prstGeom prst="line">
            <a:avLst/>
          </a:prstGeom>
          <a:ln w="19050"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7" name="Connettore 1 1146">
            <a:extLst>
              <a:ext uri="{FF2B5EF4-FFF2-40B4-BE49-F238E27FC236}">
                <a16:creationId xmlns:a16="http://schemas.microsoft.com/office/drawing/2014/main" id="{5548A814-2D22-8145-5848-F58413DB3387}"/>
              </a:ext>
            </a:extLst>
          </p:cNvPr>
          <p:cNvCxnSpPr>
            <a:cxnSpLocks/>
          </p:cNvCxnSpPr>
          <p:nvPr/>
        </p:nvCxnSpPr>
        <p:spPr>
          <a:xfrm flipV="1">
            <a:off x="7553664" y="3927866"/>
            <a:ext cx="1221317" cy="988461"/>
          </a:xfrm>
          <a:prstGeom prst="line">
            <a:avLst/>
          </a:prstGeom>
          <a:ln w="19050"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8" name="Connettore 1 1147">
            <a:extLst>
              <a:ext uri="{FF2B5EF4-FFF2-40B4-BE49-F238E27FC236}">
                <a16:creationId xmlns:a16="http://schemas.microsoft.com/office/drawing/2014/main" id="{C4B4062C-0F6E-666C-7543-5FBEE318CF30}"/>
              </a:ext>
            </a:extLst>
          </p:cNvPr>
          <p:cNvCxnSpPr>
            <a:cxnSpLocks/>
          </p:cNvCxnSpPr>
          <p:nvPr/>
        </p:nvCxnSpPr>
        <p:spPr>
          <a:xfrm flipV="1">
            <a:off x="3408067" y="1492339"/>
            <a:ext cx="1469932" cy="94111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9" name="Connettore 1 1148">
            <a:extLst>
              <a:ext uri="{FF2B5EF4-FFF2-40B4-BE49-F238E27FC236}">
                <a16:creationId xmlns:a16="http://schemas.microsoft.com/office/drawing/2014/main" id="{B4CCDDFB-FFA8-7FBA-0007-C628936B0183}"/>
              </a:ext>
            </a:extLst>
          </p:cNvPr>
          <p:cNvCxnSpPr>
            <a:cxnSpLocks/>
          </p:cNvCxnSpPr>
          <p:nvPr/>
        </p:nvCxnSpPr>
        <p:spPr>
          <a:xfrm flipV="1">
            <a:off x="7506598" y="1982820"/>
            <a:ext cx="1199544" cy="98839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0" name="Connettore 1 1149">
            <a:extLst>
              <a:ext uri="{FF2B5EF4-FFF2-40B4-BE49-F238E27FC236}">
                <a16:creationId xmlns:a16="http://schemas.microsoft.com/office/drawing/2014/main" id="{5BC12529-8CA2-AB68-3EBF-B1A6FCC60B8E}"/>
              </a:ext>
            </a:extLst>
          </p:cNvPr>
          <p:cNvCxnSpPr>
            <a:cxnSpLocks/>
          </p:cNvCxnSpPr>
          <p:nvPr/>
        </p:nvCxnSpPr>
        <p:spPr>
          <a:xfrm>
            <a:off x="4867303" y="1496118"/>
            <a:ext cx="3830154" cy="49292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1" name="CasellaDiTesto 1150">
            <a:extLst>
              <a:ext uri="{FF2B5EF4-FFF2-40B4-BE49-F238E27FC236}">
                <a16:creationId xmlns:a16="http://schemas.microsoft.com/office/drawing/2014/main" id="{3B0BA93A-8D33-1FEF-6AFB-53A67FFFF1D6}"/>
              </a:ext>
            </a:extLst>
          </p:cNvPr>
          <p:cNvSpPr txBox="1">
            <a:spLocks/>
          </p:cNvSpPr>
          <p:nvPr/>
        </p:nvSpPr>
        <p:spPr>
          <a:xfrm>
            <a:off x="8793228" y="1415165"/>
            <a:ext cx="1429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</a:rPr>
              <a:t>V drift = -2800 V</a:t>
            </a:r>
          </a:p>
        </p:txBody>
      </p:sp>
      <p:sp>
        <p:nvSpPr>
          <p:cNvPr id="1152" name="CasellaDiTesto 1151">
            <a:extLst>
              <a:ext uri="{FF2B5EF4-FFF2-40B4-BE49-F238E27FC236}">
                <a16:creationId xmlns:a16="http://schemas.microsoft.com/office/drawing/2014/main" id="{25A511D2-00FC-FDF8-40AA-84555B0EE8AA}"/>
              </a:ext>
            </a:extLst>
          </p:cNvPr>
          <p:cNvSpPr txBox="1">
            <a:spLocks/>
          </p:cNvSpPr>
          <p:nvPr/>
        </p:nvSpPr>
        <p:spPr>
          <a:xfrm>
            <a:off x="8851737" y="3239218"/>
            <a:ext cx="1069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8C00"/>
                </a:solidFill>
              </a:rPr>
              <a:t>V top = -840 V</a:t>
            </a:r>
          </a:p>
        </p:txBody>
      </p:sp>
      <p:sp>
        <p:nvSpPr>
          <p:cNvPr id="1153" name="CasellaDiTesto 1152">
            <a:extLst>
              <a:ext uri="{FF2B5EF4-FFF2-40B4-BE49-F238E27FC236}">
                <a16:creationId xmlns:a16="http://schemas.microsoft.com/office/drawing/2014/main" id="{6187159B-4A31-0974-2B59-46E48A277F8A}"/>
              </a:ext>
            </a:extLst>
          </p:cNvPr>
          <p:cNvSpPr txBox="1">
            <a:spLocks/>
          </p:cNvSpPr>
          <p:nvPr/>
        </p:nvSpPr>
        <p:spPr>
          <a:xfrm>
            <a:off x="8797078" y="4218801"/>
            <a:ext cx="1323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8C00"/>
                </a:solidFill>
              </a:rPr>
              <a:t>V bottom = -400 V</a:t>
            </a:r>
          </a:p>
        </p:txBody>
      </p:sp>
      <p:grpSp>
        <p:nvGrpSpPr>
          <p:cNvPr id="1154" name="Gruppo 1153">
            <a:extLst>
              <a:ext uri="{FF2B5EF4-FFF2-40B4-BE49-F238E27FC236}">
                <a16:creationId xmlns:a16="http://schemas.microsoft.com/office/drawing/2014/main" id="{61E6166E-A5B1-127F-086C-6ABE05D697B2}"/>
              </a:ext>
            </a:extLst>
          </p:cNvPr>
          <p:cNvGrpSpPr>
            <a:grpSpLocks/>
          </p:cNvGrpSpPr>
          <p:nvPr/>
        </p:nvGrpSpPr>
        <p:grpSpPr>
          <a:xfrm>
            <a:off x="8724678" y="4676712"/>
            <a:ext cx="935307" cy="469188"/>
            <a:chOff x="8514482" y="4985074"/>
            <a:chExt cx="1155262" cy="647326"/>
          </a:xfrm>
        </p:grpSpPr>
        <p:cxnSp>
          <p:nvCxnSpPr>
            <p:cNvPr id="1155" name="Connettore 1 1154">
              <a:extLst>
                <a:ext uri="{FF2B5EF4-FFF2-40B4-BE49-F238E27FC236}">
                  <a16:creationId xmlns:a16="http://schemas.microsoft.com/office/drawing/2014/main" id="{5E2595C3-AD49-697E-4F17-5A53E9BE4D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14482" y="5100634"/>
              <a:ext cx="562986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6" name="Connettore 1 1155">
              <a:extLst>
                <a:ext uri="{FF2B5EF4-FFF2-40B4-BE49-F238E27FC236}">
                  <a16:creationId xmlns:a16="http://schemas.microsoft.com/office/drawing/2014/main" id="{A1FDA2B3-3B32-FED9-1FED-27039DA692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84346" y="4985074"/>
              <a:ext cx="0" cy="23112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7" name="Connettore 1 1156">
              <a:extLst>
                <a:ext uri="{FF2B5EF4-FFF2-40B4-BE49-F238E27FC236}">
                  <a16:creationId xmlns:a16="http://schemas.microsoft.com/office/drawing/2014/main" id="{4271CC5D-163A-8C34-F543-8BF589C671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25621" y="5014508"/>
              <a:ext cx="0" cy="16956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8" name="Connettore 1 1157">
              <a:extLst>
                <a:ext uri="{FF2B5EF4-FFF2-40B4-BE49-F238E27FC236}">
                  <a16:creationId xmlns:a16="http://schemas.microsoft.com/office/drawing/2014/main" id="{A2A70B4C-91D6-C8F4-349B-B4E88D66B4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66896" y="5059845"/>
              <a:ext cx="0" cy="7817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9" name="CasellaDiTesto 1158">
              <a:extLst>
                <a:ext uri="{FF2B5EF4-FFF2-40B4-BE49-F238E27FC236}">
                  <a16:creationId xmlns:a16="http://schemas.microsoft.com/office/drawing/2014/main" id="{D6C312B4-32EE-9BA8-A606-6420526C4372}"/>
                </a:ext>
              </a:extLst>
            </p:cNvPr>
            <p:cNvSpPr txBox="1"/>
            <p:nvPr/>
          </p:nvSpPr>
          <p:spPr>
            <a:xfrm>
              <a:off x="8515021" y="5250232"/>
              <a:ext cx="1154723" cy="38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B050"/>
                  </a:solidFill>
                </a:rPr>
                <a:t>V ASIC = 0 V</a:t>
              </a:r>
            </a:p>
          </p:txBody>
        </p:sp>
      </p:grpSp>
      <p:grpSp>
        <p:nvGrpSpPr>
          <p:cNvPr id="1160" name="Gruppo 1159">
            <a:extLst>
              <a:ext uri="{FF2B5EF4-FFF2-40B4-BE49-F238E27FC236}">
                <a16:creationId xmlns:a16="http://schemas.microsoft.com/office/drawing/2014/main" id="{86B8CB3C-01B4-06F2-26A0-3E9876737B40}"/>
              </a:ext>
            </a:extLst>
          </p:cNvPr>
          <p:cNvGrpSpPr>
            <a:grpSpLocks/>
          </p:cNvGrpSpPr>
          <p:nvPr/>
        </p:nvGrpSpPr>
        <p:grpSpPr>
          <a:xfrm>
            <a:off x="7843097" y="5273504"/>
            <a:ext cx="1885380" cy="482956"/>
            <a:chOff x="7688677" y="5627331"/>
            <a:chExt cx="2777973" cy="685678"/>
          </a:xfrm>
        </p:grpSpPr>
        <p:cxnSp>
          <p:nvCxnSpPr>
            <p:cNvPr id="1161" name="Connettore 1 1160">
              <a:extLst>
                <a:ext uri="{FF2B5EF4-FFF2-40B4-BE49-F238E27FC236}">
                  <a16:creationId xmlns:a16="http://schemas.microsoft.com/office/drawing/2014/main" id="{019FAB5D-2878-B6B7-428C-B9286A1A64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88677" y="5970170"/>
              <a:ext cx="1107298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2" name="Connettore 1 1161">
              <a:extLst>
                <a:ext uri="{FF2B5EF4-FFF2-40B4-BE49-F238E27FC236}">
                  <a16:creationId xmlns:a16="http://schemas.microsoft.com/office/drawing/2014/main" id="{A49338B3-3873-8324-690C-FFFE6FA17E94}"/>
                </a:ext>
              </a:extLst>
            </p:cNvPr>
            <p:cNvCxnSpPr>
              <a:cxnSpLocks/>
            </p:cNvCxnSpPr>
            <p:nvPr/>
          </p:nvCxnSpPr>
          <p:spPr>
            <a:xfrm>
              <a:off x="8795975" y="5763216"/>
              <a:ext cx="0" cy="41390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3" name="Connettore 1 1162">
              <a:extLst>
                <a:ext uri="{FF2B5EF4-FFF2-40B4-BE49-F238E27FC236}">
                  <a16:creationId xmlns:a16="http://schemas.microsoft.com/office/drawing/2014/main" id="{0F7A4CF0-4085-CCA3-4811-58DECDB0FC51}"/>
                </a:ext>
              </a:extLst>
            </p:cNvPr>
            <p:cNvCxnSpPr>
              <a:cxnSpLocks/>
            </p:cNvCxnSpPr>
            <p:nvPr/>
          </p:nvCxnSpPr>
          <p:spPr>
            <a:xfrm>
              <a:off x="9428861" y="5763216"/>
              <a:ext cx="0" cy="41390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4" name="Connettore 1 1163">
              <a:extLst>
                <a:ext uri="{FF2B5EF4-FFF2-40B4-BE49-F238E27FC236}">
                  <a16:creationId xmlns:a16="http://schemas.microsoft.com/office/drawing/2014/main" id="{7E102158-90F5-337C-4C34-FFC24E23DD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95975" y="6177124"/>
              <a:ext cx="145772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5" name="Connettore 1 1164">
              <a:extLst>
                <a:ext uri="{FF2B5EF4-FFF2-40B4-BE49-F238E27FC236}">
                  <a16:creationId xmlns:a16="http://schemas.microsoft.com/office/drawing/2014/main" id="{8293D36E-CCA4-8CE4-B707-F3CC12100E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95975" y="5765771"/>
              <a:ext cx="247022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6" name="Connettore 1 1165">
              <a:extLst>
                <a:ext uri="{FF2B5EF4-FFF2-40B4-BE49-F238E27FC236}">
                  <a16:creationId xmlns:a16="http://schemas.microsoft.com/office/drawing/2014/main" id="{B52633C3-6DEF-DE1C-5C60-678CF0F1448E}"/>
                </a:ext>
              </a:extLst>
            </p:cNvPr>
            <p:cNvCxnSpPr>
              <a:cxnSpLocks/>
            </p:cNvCxnSpPr>
            <p:nvPr/>
          </p:nvCxnSpPr>
          <p:spPr>
            <a:xfrm>
              <a:off x="9039480" y="5627331"/>
              <a:ext cx="0" cy="27177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7" name="Connettore 1 1166">
              <a:extLst>
                <a:ext uri="{FF2B5EF4-FFF2-40B4-BE49-F238E27FC236}">
                  <a16:creationId xmlns:a16="http://schemas.microsoft.com/office/drawing/2014/main" id="{2EE24D3B-D874-66E1-DAD4-25568F5307FA}"/>
                </a:ext>
              </a:extLst>
            </p:cNvPr>
            <p:cNvCxnSpPr>
              <a:cxnSpLocks/>
            </p:cNvCxnSpPr>
            <p:nvPr/>
          </p:nvCxnSpPr>
          <p:spPr>
            <a:xfrm>
              <a:off x="9177130" y="5627331"/>
              <a:ext cx="0" cy="27177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8" name="Connettore 1 1167">
              <a:extLst>
                <a:ext uri="{FF2B5EF4-FFF2-40B4-BE49-F238E27FC236}">
                  <a16:creationId xmlns:a16="http://schemas.microsoft.com/office/drawing/2014/main" id="{5E73B439-5526-D85A-1E1A-737E739463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77130" y="5763216"/>
              <a:ext cx="25173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9" name="Connettore 1 1168">
              <a:extLst>
                <a:ext uri="{FF2B5EF4-FFF2-40B4-BE49-F238E27FC236}">
                  <a16:creationId xmlns:a16="http://schemas.microsoft.com/office/drawing/2014/main" id="{E757E964-7C70-BB83-B440-BE3C189275A8}"/>
                </a:ext>
              </a:extLst>
            </p:cNvPr>
            <p:cNvCxnSpPr>
              <a:cxnSpLocks/>
            </p:cNvCxnSpPr>
            <p:nvPr/>
          </p:nvCxnSpPr>
          <p:spPr>
            <a:xfrm>
              <a:off x="8943249" y="6041239"/>
              <a:ext cx="0" cy="27177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0" name="Connettore 1 1169">
              <a:extLst>
                <a:ext uri="{FF2B5EF4-FFF2-40B4-BE49-F238E27FC236}">
                  <a16:creationId xmlns:a16="http://schemas.microsoft.com/office/drawing/2014/main" id="{A8BC1DF4-BF52-39D0-6AAA-6C9D0DC78E41}"/>
                </a:ext>
              </a:extLst>
            </p:cNvPr>
            <p:cNvCxnSpPr>
              <a:cxnSpLocks/>
            </p:cNvCxnSpPr>
            <p:nvPr/>
          </p:nvCxnSpPr>
          <p:spPr>
            <a:xfrm>
              <a:off x="8941747" y="6041239"/>
              <a:ext cx="336633" cy="13588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1" name="Connettore 1 1170">
              <a:extLst>
                <a:ext uri="{FF2B5EF4-FFF2-40B4-BE49-F238E27FC236}">
                  <a16:creationId xmlns:a16="http://schemas.microsoft.com/office/drawing/2014/main" id="{D7B4256D-5928-78BD-B503-F3CA13FCF0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68210" y="6177124"/>
              <a:ext cx="16065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2" name="Connettore 1 1171">
              <a:extLst>
                <a:ext uri="{FF2B5EF4-FFF2-40B4-BE49-F238E27FC236}">
                  <a16:creationId xmlns:a16="http://schemas.microsoft.com/office/drawing/2014/main" id="{BCCF1B7E-ED18-2704-3DF9-87AC98E9A4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38198" y="6184552"/>
              <a:ext cx="340182" cy="12229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3" name="Connettore 1 1172">
              <a:extLst>
                <a:ext uri="{FF2B5EF4-FFF2-40B4-BE49-F238E27FC236}">
                  <a16:creationId xmlns:a16="http://schemas.microsoft.com/office/drawing/2014/main" id="{F63EBA35-02F0-A080-BAEF-06304C4046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28861" y="5970170"/>
              <a:ext cx="23436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4" name="Rettangolo 1173">
              <a:extLst>
                <a:ext uri="{FF2B5EF4-FFF2-40B4-BE49-F238E27FC236}">
                  <a16:creationId xmlns:a16="http://schemas.microsoft.com/office/drawing/2014/main" id="{2DDEC844-AF45-8855-B9DA-37ED5AA8D5A7}"/>
                </a:ext>
              </a:extLst>
            </p:cNvPr>
            <p:cNvSpPr/>
            <p:nvPr/>
          </p:nvSpPr>
          <p:spPr>
            <a:xfrm>
              <a:off x="9663305" y="5817216"/>
              <a:ext cx="514196" cy="30590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5" name="CasellaDiTesto 1174">
              <a:extLst>
                <a:ext uri="{FF2B5EF4-FFF2-40B4-BE49-F238E27FC236}">
                  <a16:creationId xmlns:a16="http://schemas.microsoft.com/office/drawing/2014/main" id="{0A768FE9-FCB9-B20A-A9C7-0ABE43194FBE}"/>
                </a:ext>
              </a:extLst>
            </p:cNvPr>
            <p:cNvSpPr txBox="1"/>
            <p:nvPr/>
          </p:nvSpPr>
          <p:spPr>
            <a:xfrm>
              <a:off x="9625509" y="5785502"/>
              <a:ext cx="841141" cy="498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B050"/>
                  </a:solidFill>
                </a:rPr>
                <a:t>ADC</a:t>
              </a:r>
            </a:p>
          </p:txBody>
        </p:sp>
      </p:grpSp>
      <p:cxnSp>
        <p:nvCxnSpPr>
          <p:cNvPr id="1176" name="Connettore 2 1175">
            <a:extLst>
              <a:ext uri="{FF2B5EF4-FFF2-40B4-BE49-F238E27FC236}">
                <a16:creationId xmlns:a16="http://schemas.microsoft.com/office/drawing/2014/main" id="{B6A6B07A-5679-1D7C-5B87-4837B262C815}"/>
              </a:ext>
            </a:extLst>
          </p:cNvPr>
          <p:cNvCxnSpPr>
            <a:cxnSpLocks/>
          </p:cNvCxnSpPr>
          <p:nvPr/>
        </p:nvCxnSpPr>
        <p:spPr>
          <a:xfrm flipH="1">
            <a:off x="6232270" y="3524667"/>
            <a:ext cx="915200" cy="3698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7" name="Arco a tutto sesto 1176">
            <a:extLst>
              <a:ext uri="{FF2B5EF4-FFF2-40B4-BE49-F238E27FC236}">
                <a16:creationId xmlns:a16="http://schemas.microsoft.com/office/drawing/2014/main" id="{93AFA570-BAB9-863B-2A8A-3B7D21595C97}"/>
              </a:ext>
            </a:extLst>
          </p:cNvPr>
          <p:cNvSpPr>
            <a:spLocks/>
          </p:cNvSpPr>
          <p:nvPr/>
        </p:nvSpPr>
        <p:spPr>
          <a:xfrm rot="12261489">
            <a:off x="6697379" y="3336503"/>
            <a:ext cx="339646" cy="331384"/>
          </a:xfrm>
          <a:prstGeom prst="blockArc">
            <a:avLst>
              <a:gd name="adj1" fmla="val 19067220"/>
              <a:gd name="adj2" fmla="val 327989"/>
              <a:gd name="adj3" fmla="val 320"/>
            </a:avLst>
          </a:prstGeom>
          <a:ln>
            <a:solidFill>
              <a:srgbClr val="FF34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78" name="CasellaDiTesto 1177">
                <a:extLst>
                  <a:ext uri="{FF2B5EF4-FFF2-40B4-BE49-F238E27FC236}">
                    <a16:creationId xmlns:a16="http://schemas.microsoft.com/office/drawing/2014/main" id="{7A8CCBAA-6389-B4E6-8ED2-3924A8B339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46623" y="3258037"/>
                <a:ext cx="235726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FF34C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78" name="CasellaDiTesto 1177">
                <a:extLst>
                  <a:ext uri="{FF2B5EF4-FFF2-40B4-BE49-F238E27FC236}">
                    <a16:creationId xmlns:a16="http://schemas.microsoft.com/office/drawing/2014/main" id="{7A8CCBAA-6389-B4E6-8ED2-3924A8B33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623" y="3258037"/>
                <a:ext cx="235726" cy="276999"/>
              </a:xfrm>
              <a:prstGeom prst="rect">
                <a:avLst/>
              </a:prstGeom>
              <a:blipFill>
                <a:blip r:embed="rId11"/>
                <a:stretch>
                  <a:fillRect l="-21053" r="-21053" b="-43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9" name="CasellaDiTesto 1178">
            <a:extLst>
              <a:ext uri="{FF2B5EF4-FFF2-40B4-BE49-F238E27FC236}">
                <a16:creationId xmlns:a16="http://schemas.microsoft.com/office/drawing/2014/main" id="{516D2403-0282-062E-4522-016601316872}"/>
              </a:ext>
            </a:extLst>
          </p:cNvPr>
          <p:cNvSpPr txBox="1"/>
          <p:nvPr/>
        </p:nvSpPr>
        <p:spPr>
          <a:xfrm>
            <a:off x="7730623" y="3242321"/>
            <a:ext cx="133196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Photoelectron </a:t>
            </a:r>
          </a:p>
          <a:p>
            <a:r>
              <a:rPr lang="en-GB" sz="1200" dirty="0"/>
              <a:t>emission direction</a:t>
            </a:r>
          </a:p>
        </p:txBody>
      </p:sp>
      <p:grpSp>
        <p:nvGrpSpPr>
          <p:cNvPr id="1180" name="Gruppo 1179">
            <a:extLst>
              <a:ext uri="{FF2B5EF4-FFF2-40B4-BE49-F238E27FC236}">
                <a16:creationId xmlns:a16="http://schemas.microsoft.com/office/drawing/2014/main" id="{828C9D53-BF6F-D061-0E34-06B01FAFD80A}"/>
              </a:ext>
            </a:extLst>
          </p:cNvPr>
          <p:cNvGrpSpPr>
            <a:grpSpLocks/>
          </p:cNvGrpSpPr>
          <p:nvPr/>
        </p:nvGrpSpPr>
        <p:grpSpPr>
          <a:xfrm rot="463653">
            <a:off x="7000732" y="3582112"/>
            <a:ext cx="1224009" cy="294229"/>
            <a:chOff x="6584279" y="2977781"/>
            <a:chExt cx="1055560" cy="233747"/>
          </a:xfrm>
        </p:grpSpPr>
        <p:sp>
          <p:nvSpPr>
            <p:cNvPr id="1181" name="Figura a mano libera 1180">
              <a:extLst>
                <a:ext uri="{FF2B5EF4-FFF2-40B4-BE49-F238E27FC236}">
                  <a16:creationId xmlns:a16="http://schemas.microsoft.com/office/drawing/2014/main" id="{A714FD2D-9857-16D7-4B6C-648806878D4D}"/>
                </a:ext>
              </a:extLst>
            </p:cNvPr>
            <p:cNvSpPr/>
            <p:nvPr/>
          </p:nvSpPr>
          <p:spPr>
            <a:xfrm rot="263641">
              <a:off x="6630126" y="2977781"/>
              <a:ext cx="1009713" cy="233747"/>
            </a:xfrm>
            <a:custGeom>
              <a:avLst/>
              <a:gdLst>
                <a:gd name="connsiteX0" fmla="*/ 1012531 w 1012531"/>
                <a:gd name="connsiteY0" fmla="*/ 0 h 227813"/>
                <a:gd name="connsiteX1" fmla="*/ 785046 w 1012531"/>
                <a:gd name="connsiteY1" fmla="*/ 165038 h 227813"/>
                <a:gd name="connsiteX2" fmla="*/ 396983 w 1012531"/>
                <a:gd name="connsiteY2" fmla="*/ 227485 h 227813"/>
                <a:gd name="connsiteX3" fmla="*/ 0 w 1012531"/>
                <a:gd name="connsiteY3" fmla="*/ 142736 h 22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31" h="227813">
                  <a:moveTo>
                    <a:pt x="1012531" y="0"/>
                  </a:moveTo>
                  <a:cubicBezTo>
                    <a:pt x="950084" y="63562"/>
                    <a:pt x="887637" y="127124"/>
                    <a:pt x="785046" y="165038"/>
                  </a:cubicBezTo>
                  <a:cubicBezTo>
                    <a:pt x="682455" y="202952"/>
                    <a:pt x="527824" y="231202"/>
                    <a:pt x="396983" y="227485"/>
                  </a:cubicBezTo>
                  <a:cubicBezTo>
                    <a:pt x="266142" y="223768"/>
                    <a:pt x="133071" y="183252"/>
                    <a:pt x="0" y="142736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2" name="Triangolo 1181">
              <a:extLst>
                <a:ext uri="{FF2B5EF4-FFF2-40B4-BE49-F238E27FC236}">
                  <a16:creationId xmlns:a16="http://schemas.microsoft.com/office/drawing/2014/main" id="{59D2EB91-A0B5-EA5E-FFF2-729594B8AA0C}"/>
                </a:ext>
              </a:extLst>
            </p:cNvPr>
            <p:cNvSpPr/>
            <p:nvPr/>
          </p:nvSpPr>
          <p:spPr>
            <a:xfrm rot="17926903">
              <a:off x="6598776" y="3042020"/>
              <a:ext cx="36321" cy="6531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83" name="CasellaDiTesto 1182">
                <a:extLst>
                  <a:ext uri="{FF2B5EF4-FFF2-40B4-BE49-F238E27FC236}">
                    <a16:creationId xmlns:a16="http://schemas.microsoft.com/office/drawing/2014/main" id="{0EEA133B-28B9-8E7A-B95B-5C87FEADEF6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69073" y="1910016"/>
                <a:ext cx="1746791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srgbClr val="FF34C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GB" sz="1200" dirty="0"/>
                  <a:t>: angle of emission of the photoelectron wrt the polarization direction</a:t>
                </a:r>
              </a:p>
            </p:txBody>
          </p:sp>
        </mc:Choice>
        <mc:Fallback xmlns="">
          <p:sp>
            <p:nvSpPr>
              <p:cNvPr id="1183" name="CasellaDiTesto 1182">
                <a:extLst>
                  <a:ext uri="{FF2B5EF4-FFF2-40B4-BE49-F238E27FC236}">
                    <a16:creationId xmlns:a16="http://schemas.microsoft.com/office/drawing/2014/main" id="{0EEA133B-28B9-8E7A-B95B-5C87FEADEF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9073" y="1910016"/>
                <a:ext cx="1746791" cy="646331"/>
              </a:xfrm>
              <a:prstGeom prst="rect">
                <a:avLst/>
              </a:prstGeom>
              <a:blipFill>
                <a:blip r:embed="rId12"/>
                <a:stretch>
                  <a:fillRect b="-566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84" name="Connettore 1 1183">
            <a:extLst>
              <a:ext uri="{FF2B5EF4-FFF2-40B4-BE49-F238E27FC236}">
                <a16:creationId xmlns:a16="http://schemas.microsoft.com/office/drawing/2014/main" id="{2F8E9FC0-B284-3478-9AC4-A3D759FBBFAA}"/>
              </a:ext>
            </a:extLst>
          </p:cNvPr>
          <p:cNvCxnSpPr>
            <a:cxnSpLocks/>
          </p:cNvCxnSpPr>
          <p:nvPr/>
        </p:nvCxnSpPr>
        <p:spPr>
          <a:xfrm flipV="1">
            <a:off x="7133202" y="1294907"/>
            <a:ext cx="656699" cy="22059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5" name="Connettore 1 1184">
            <a:extLst>
              <a:ext uri="{FF2B5EF4-FFF2-40B4-BE49-F238E27FC236}">
                <a16:creationId xmlns:a16="http://schemas.microsoft.com/office/drawing/2014/main" id="{7A84175E-6039-2670-AB09-76818B424E42}"/>
              </a:ext>
            </a:extLst>
          </p:cNvPr>
          <p:cNvCxnSpPr>
            <a:cxnSpLocks/>
          </p:cNvCxnSpPr>
          <p:nvPr/>
        </p:nvCxnSpPr>
        <p:spPr>
          <a:xfrm>
            <a:off x="3403480" y="2441421"/>
            <a:ext cx="4109688" cy="542431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6" name="Gruppo 1185">
            <a:extLst>
              <a:ext uri="{FF2B5EF4-FFF2-40B4-BE49-F238E27FC236}">
                <a16:creationId xmlns:a16="http://schemas.microsoft.com/office/drawing/2014/main" id="{4164C41A-EF49-959C-82C4-C7736DFC023B}"/>
              </a:ext>
            </a:extLst>
          </p:cNvPr>
          <p:cNvGrpSpPr>
            <a:grpSpLocks/>
          </p:cNvGrpSpPr>
          <p:nvPr/>
        </p:nvGrpSpPr>
        <p:grpSpPr>
          <a:xfrm rot="20733471">
            <a:off x="5864191" y="2529644"/>
            <a:ext cx="122215" cy="756283"/>
            <a:chOff x="6515517" y="2035072"/>
            <a:chExt cx="90395" cy="607870"/>
          </a:xfrm>
        </p:grpSpPr>
        <p:sp>
          <p:nvSpPr>
            <p:cNvPr id="1187" name="Figura a mano libera 1186">
              <a:extLst>
                <a:ext uri="{FF2B5EF4-FFF2-40B4-BE49-F238E27FC236}">
                  <a16:creationId xmlns:a16="http://schemas.microsoft.com/office/drawing/2014/main" id="{4190D805-5550-A985-76D7-E5F237138CEA}"/>
                </a:ext>
              </a:extLst>
            </p:cNvPr>
            <p:cNvSpPr/>
            <p:nvPr/>
          </p:nvSpPr>
          <p:spPr>
            <a:xfrm rot="16005202">
              <a:off x="6272265" y="2278324"/>
              <a:ext cx="568305" cy="81801"/>
            </a:xfrm>
            <a:custGeom>
              <a:avLst/>
              <a:gdLst>
                <a:gd name="connsiteX0" fmla="*/ 1012531 w 1012531"/>
                <a:gd name="connsiteY0" fmla="*/ 0 h 227813"/>
                <a:gd name="connsiteX1" fmla="*/ 785046 w 1012531"/>
                <a:gd name="connsiteY1" fmla="*/ 165038 h 227813"/>
                <a:gd name="connsiteX2" fmla="*/ 396983 w 1012531"/>
                <a:gd name="connsiteY2" fmla="*/ 227485 h 227813"/>
                <a:gd name="connsiteX3" fmla="*/ 0 w 1012531"/>
                <a:gd name="connsiteY3" fmla="*/ 142736 h 22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31" h="227813">
                  <a:moveTo>
                    <a:pt x="1012531" y="0"/>
                  </a:moveTo>
                  <a:cubicBezTo>
                    <a:pt x="950084" y="63562"/>
                    <a:pt x="887637" y="127124"/>
                    <a:pt x="785046" y="165038"/>
                  </a:cubicBezTo>
                  <a:cubicBezTo>
                    <a:pt x="682455" y="202952"/>
                    <a:pt x="527824" y="231202"/>
                    <a:pt x="396983" y="227485"/>
                  </a:cubicBezTo>
                  <a:cubicBezTo>
                    <a:pt x="266142" y="223768"/>
                    <a:pt x="133071" y="183252"/>
                    <a:pt x="0" y="142736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8" name="Triangolo 1187">
              <a:extLst>
                <a:ext uri="{FF2B5EF4-FFF2-40B4-BE49-F238E27FC236}">
                  <a16:creationId xmlns:a16="http://schemas.microsoft.com/office/drawing/2014/main" id="{B7B0B56A-8519-C1AE-E9A7-FB36F077DAD1}"/>
                </a:ext>
              </a:extLst>
            </p:cNvPr>
            <p:cNvSpPr/>
            <p:nvPr/>
          </p:nvSpPr>
          <p:spPr>
            <a:xfrm rot="11429275">
              <a:off x="6556953" y="2588407"/>
              <a:ext cx="48959" cy="5453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89" name="Connettore 2 1188">
            <a:extLst>
              <a:ext uri="{FF2B5EF4-FFF2-40B4-BE49-F238E27FC236}">
                <a16:creationId xmlns:a16="http://schemas.microsoft.com/office/drawing/2014/main" id="{8B7E458F-E232-5B10-301F-56FA68053660}"/>
              </a:ext>
            </a:extLst>
          </p:cNvPr>
          <p:cNvCxnSpPr>
            <a:cxnSpLocks/>
            <a:stCxn id="1194" idx="2"/>
            <a:endCxn id="1077" idx="0"/>
          </p:cNvCxnSpPr>
          <p:nvPr/>
        </p:nvCxnSpPr>
        <p:spPr>
          <a:xfrm flipH="1" flipV="1">
            <a:off x="6102191" y="3251027"/>
            <a:ext cx="992717" cy="2577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90" name="CasellaDiTesto 1189">
                <a:extLst>
                  <a:ext uri="{FF2B5EF4-FFF2-40B4-BE49-F238E27FC236}">
                    <a16:creationId xmlns:a16="http://schemas.microsoft.com/office/drawing/2014/main" id="{3AD2BEED-937B-848C-EB06-7B60F7991D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25981" y="2957345"/>
                <a:ext cx="390876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90" name="CasellaDiTesto 1189">
                <a:extLst>
                  <a:ext uri="{FF2B5EF4-FFF2-40B4-BE49-F238E27FC236}">
                    <a16:creationId xmlns:a16="http://schemas.microsoft.com/office/drawing/2014/main" id="{3AD2BEED-937B-848C-EB06-7B60F7991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981" y="2957345"/>
                <a:ext cx="390876" cy="40293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1" name="Figura a mano libera 1190">
            <a:extLst>
              <a:ext uri="{FF2B5EF4-FFF2-40B4-BE49-F238E27FC236}">
                <a16:creationId xmlns:a16="http://schemas.microsoft.com/office/drawing/2014/main" id="{26EF45BD-38FA-29C9-0299-99570E3402AF}"/>
              </a:ext>
            </a:extLst>
          </p:cNvPr>
          <p:cNvSpPr>
            <a:spLocks/>
          </p:cNvSpPr>
          <p:nvPr/>
        </p:nvSpPr>
        <p:spPr>
          <a:xfrm>
            <a:off x="4688792" y="3148976"/>
            <a:ext cx="2480003" cy="387647"/>
          </a:xfrm>
          <a:custGeom>
            <a:avLst/>
            <a:gdLst>
              <a:gd name="connsiteX0" fmla="*/ 154858 w 3008671"/>
              <a:gd name="connsiteY0" fmla="*/ 0 h 567813"/>
              <a:gd name="connsiteX1" fmla="*/ 132735 w 3008671"/>
              <a:gd name="connsiteY1" fmla="*/ 7374 h 567813"/>
              <a:gd name="connsiteX2" fmla="*/ 84803 w 3008671"/>
              <a:gd name="connsiteY2" fmla="*/ 18436 h 567813"/>
              <a:gd name="connsiteX3" fmla="*/ 0 w 3008671"/>
              <a:gd name="connsiteY3" fmla="*/ 58994 h 567813"/>
              <a:gd name="connsiteX4" fmla="*/ 29496 w 3008671"/>
              <a:gd name="connsiteY4" fmla="*/ 143797 h 567813"/>
              <a:gd name="connsiteX5" fmla="*/ 44245 w 3008671"/>
              <a:gd name="connsiteY5" fmla="*/ 176981 h 567813"/>
              <a:gd name="connsiteX6" fmla="*/ 106925 w 3008671"/>
              <a:gd name="connsiteY6" fmla="*/ 206477 h 567813"/>
              <a:gd name="connsiteX7" fmla="*/ 165919 w 3008671"/>
              <a:gd name="connsiteY7" fmla="*/ 228600 h 567813"/>
              <a:gd name="connsiteX8" fmla="*/ 202790 w 3008671"/>
              <a:gd name="connsiteY8" fmla="*/ 202790 h 567813"/>
              <a:gd name="connsiteX9" fmla="*/ 250722 w 3008671"/>
              <a:gd name="connsiteY9" fmla="*/ 224913 h 567813"/>
              <a:gd name="connsiteX10" fmla="*/ 306029 w 3008671"/>
              <a:gd name="connsiteY10" fmla="*/ 283906 h 567813"/>
              <a:gd name="connsiteX11" fmla="*/ 324464 w 3008671"/>
              <a:gd name="connsiteY11" fmla="*/ 294968 h 567813"/>
              <a:gd name="connsiteX12" fmla="*/ 335525 w 3008671"/>
              <a:gd name="connsiteY12" fmla="*/ 309716 h 567813"/>
              <a:gd name="connsiteX13" fmla="*/ 464574 w 3008671"/>
              <a:gd name="connsiteY13" fmla="*/ 331839 h 567813"/>
              <a:gd name="connsiteX14" fmla="*/ 490384 w 3008671"/>
              <a:gd name="connsiteY14" fmla="*/ 339213 h 567813"/>
              <a:gd name="connsiteX15" fmla="*/ 545690 w 3008671"/>
              <a:gd name="connsiteY15" fmla="*/ 339213 h 567813"/>
              <a:gd name="connsiteX16" fmla="*/ 578874 w 3008671"/>
              <a:gd name="connsiteY16" fmla="*/ 368710 h 567813"/>
              <a:gd name="connsiteX17" fmla="*/ 593622 w 3008671"/>
              <a:gd name="connsiteY17" fmla="*/ 409268 h 567813"/>
              <a:gd name="connsiteX18" fmla="*/ 604684 w 3008671"/>
              <a:gd name="connsiteY18" fmla="*/ 412955 h 567813"/>
              <a:gd name="connsiteX19" fmla="*/ 667364 w 3008671"/>
              <a:gd name="connsiteY19" fmla="*/ 409268 h 567813"/>
              <a:gd name="connsiteX20" fmla="*/ 785351 w 3008671"/>
              <a:gd name="connsiteY20" fmla="*/ 460887 h 567813"/>
              <a:gd name="connsiteX21" fmla="*/ 796413 w 3008671"/>
              <a:gd name="connsiteY21" fmla="*/ 471948 h 567813"/>
              <a:gd name="connsiteX22" fmla="*/ 969706 w 3008671"/>
              <a:gd name="connsiteY22" fmla="*/ 460887 h 567813"/>
              <a:gd name="connsiteX23" fmla="*/ 980767 w 3008671"/>
              <a:gd name="connsiteY23" fmla="*/ 457200 h 567813"/>
              <a:gd name="connsiteX24" fmla="*/ 999203 w 3008671"/>
              <a:gd name="connsiteY24" fmla="*/ 453513 h 567813"/>
              <a:gd name="connsiteX25" fmla="*/ 1058196 w 3008671"/>
              <a:gd name="connsiteY25" fmla="*/ 468261 h 567813"/>
              <a:gd name="connsiteX26" fmla="*/ 1084006 w 3008671"/>
              <a:gd name="connsiteY26" fmla="*/ 494071 h 567813"/>
              <a:gd name="connsiteX27" fmla="*/ 1095067 w 3008671"/>
              <a:gd name="connsiteY27" fmla="*/ 501445 h 567813"/>
              <a:gd name="connsiteX28" fmla="*/ 1131938 w 3008671"/>
              <a:gd name="connsiteY28" fmla="*/ 530942 h 567813"/>
              <a:gd name="connsiteX29" fmla="*/ 1168809 w 3008671"/>
              <a:gd name="connsiteY29" fmla="*/ 534629 h 567813"/>
              <a:gd name="connsiteX30" fmla="*/ 1216742 w 3008671"/>
              <a:gd name="connsiteY30" fmla="*/ 530942 h 567813"/>
              <a:gd name="connsiteX31" fmla="*/ 1242551 w 3008671"/>
              <a:gd name="connsiteY31" fmla="*/ 527255 h 567813"/>
              <a:gd name="connsiteX32" fmla="*/ 1272048 w 3008671"/>
              <a:gd name="connsiteY32" fmla="*/ 530942 h 567813"/>
              <a:gd name="connsiteX33" fmla="*/ 1312606 w 3008671"/>
              <a:gd name="connsiteY33" fmla="*/ 523568 h 567813"/>
              <a:gd name="connsiteX34" fmla="*/ 1334729 w 3008671"/>
              <a:gd name="connsiteY34" fmla="*/ 512506 h 567813"/>
              <a:gd name="connsiteX35" fmla="*/ 1404784 w 3008671"/>
              <a:gd name="connsiteY35" fmla="*/ 523568 h 567813"/>
              <a:gd name="connsiteX36" fmla="*/ 1423219 w 3008671"/>
              <a:gd name="connsiteY36" fmla="*/ 530942 h 567813"/>
              <a:gd name="connsiteX37" fmla="*/ 1452716 w 3008671"/>
              <a:gd name="connsiteY37" fmla="*/ 545690 h 567813"/>
              <a:gd name="connsiteX38" fmla="*/ 1533832 w 3008671"/>
              <a:gd name="connsiteY38" fmla="*/ 542003 h 567813"/>
              <a:gd name="connsiteX39" fmla="*/ 1677629 w 3008671"/>
              <a:gd name="connsiteY39" fmla="*/ 549377 h 567813"/>
              <a:gd name="connsiteX40" fmla="*/ 1777180 w 3008671"/>
              <a:gd name="connsiteY40" fmla="*/ 542003 h 567813"/>
              <a:gd name="connsiteX41" fmla="*/ 1788242 w 3008671"/>
              <a:gd name="connsiteY41" fmla="*/ 538316 h 567813"/>
              <a:gd name="connsiteX42" fmla="*/ 1825113 w 3008671"/>
              <a:gd name="connsiteY42" fmla="*/ 519881 h 567813"/>
              <a:gd name="connsiteX43" fmla="*/ 1847235 w 3008671"/>
              <a:gd name="connsiteY43" fmla="*/ 516194 h 567813"/>
              <a:gd name="connsiteX44" fmla="*/ 1869358 w 3008671"/>
              <a:gd name="connsiteY44" fmla="*/ 508819 h 567813"/>
              <a:gd name="connsiteX45" fmla="*/ 1909916 w 3008671"/>
              <a:gd name="connsiteY45" fmla="*/ 527255 h 567813"/>
              <a:gd name="connsiteX46" fmla="*/ 1928351 w 3008671"/>
              <a:gd name="connsiteY46" fmla="*/ 534629 h 567813"/>
              <a:gd name="connsiteX47" fmla="*/ 2031590 w 3008671"/>
              <a:gd name="connsiteY47" fmla="*/ 545690 h 567813"/>
              <a:gd name="connsiteX48" fmla="*/ 2127455 w 3008671"/>
              <a:gd name="connsiteY48" fmla="*/ 553065 h 567813"/>
              <a:gd name="connsiteX49" fmla="*/ 2160638 w 3008671"/>
              <a:gd name="connsiteY49" fmla="*/ 545690 h 567813"/>
              <a:gd name="connsiteX50" fmla="*/ 2168013 w 3008671"/>
              <a:gd name="connsiteY50" fmla="*/ 534629 h 567813"/>
              <a:gd name="connsiteX51" fmla="*/ 2256503 w 3008671"/>
              <a:gd name="connsiteY51" fmla="*/ 538316 h 567813"/>
              <a:gd name="connsiteX52" fmla="*/ 2374490 w 3008671"/>
              <a:gd name="connsiteY52" fmla="*/ 538316 h 567813"/>
              <a:gd name="connsiteX53" fmla="*/ 2459293 w 3008671"/>
              <a:gd name="connsiteY53" fmla="*/ 545690 h 567813"/>
              <a:gd name="connsiteX54" fmla="*/ 2544096 w 3008671"/>
              <a:gd name="connsiteY54" fmla="*/ 560439 h 567813"/>
              <a:gd name="connsiteX55" fmla="*/ 2599403 w 3008671"/>
              <a:gd name="connsiteY55" fmla="*/ 545690 h 567813"/>
              <a:gd name="connsiteX56" fmla="*/ 2614151 w 3008671"/>
              <a:gd name="connsiteY56" fmla="*/ 538316 h 567813"/>
              <a:gd name="connsiteX57" fmla="*/ 2647335 w 3008671"/>
              <a:gd name="connsiteY57" fmla="*/ 519881 h 567813"/>
              <a:gd name="connsiteX58" fmla="*/ 2676832 w 3008671"/>
              <a:gd name="connsiteY58" fmla="*/ 516194 h 567813"/>
              <a:gd name="connsiteX59" fmla="*/ 2698955 w 3008671"/>
              <a:gd name="connsiteY59" fmla="*/ 523568 h 567813"/>
              <a:gd name="connsiteX60" fmla="*/ 2728451 w 3008671"/>
              <a:gd name="connsiteY60" fmla="*/ 545690 h 567813"/>
              <a:gd name="connsiteX61" fmla="*/ 2761635 w 3008671"/>
              <a:gd name="connsiteY61" fmla="*/ 567813 h 567813"/>
              <a:gd name="connsiteX62" fmla="*/ 2820629 w 3008671"/>
              <a:gd name="connsiteY62" fmla="*/ 556752 h 567813"/>
              <a:gd name="connsiteX63" fmla="*/ 2846438 w 3008671"/>
              <a:gd name="connsiteY63" fmla="*/ 545690 h 567813"/>
              <a:gd name="connsiteX64" fmla="*/ 2875935 w 3008671"/>
              <a:gd name="connsiteY64" fmla="*/ 542003 h 567813"/>
              <a:gd name="connsiteX65" fmla="*/ 2957051 w 3008671"/>
              <a:gd name="connsiteY65" fmla="*/ 523568 h 567813"/>
              <a:gd name="connsiteX66" fmla="*/ 2968113 w 3008671"/>
              <a:gd name="connsiteY66" fmla="*/ 530942 h 567813"/>
              <a:gd name="connsiteX67" fmla="*/ 2997609 w 3008671"/>
              <a:gd name="connsiteY67" fmla="*/ 530942 h 567813"/>
              <a:gd name="connsiteX68" fmla="*/ 3008671 w 3008671"/>
              <a:gd name="connsiteY68" fmla="*/ 534629 h 567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008671" h="567813">
                <a:moveTo>
                  <a:pt x="154858" y="0"/>
                </a:moveTo>
                <a:cubicBezTo>
                  <a:pt x="147484" y="2458"/>
                  <a:pt x="140252" y="5396"/>
                  <a:pt x="132735" y="7374"/>
                </a:cubicBezTo>
                <a:cubicBezTo>
                  <a:pt x="116878" y="11547"/>
                  <a:pt x="99709" y="11604"/>
                  <a:pt x="84803" y="18436"/>
                </a:cubicBezTo>
                <a:cubicBezTo>
                  <a:pt x="-36278" y="73932"/>
                  <a:pt x="122511" y="28364"/>
                  <a:pt x="0" y="58994"/>
                </a:cubicBezTo>
                <a:cubicBezTo>
                  <a:pt x="22510" y="92759"/>
                  <a:pt x="885" y="57987"/>
                  <a:pt x="29496" y="143797"/>
                </a:cubicBezTo>
                <a:cubicBezTo>
                  <a:pt x="32380" y="152447"/>
                  <a:pt x="38683" y="173088"/>
                  <a:pt x="44245" y="176981"/>
                </a:cubicBezTo>
                <a:cubicBezTo>
                  <a:pt x="63162" y="190223"/>
                  <a:pt x="85668" y="197459"/>
                  <a:pt x="106925" y="206477"/>
                </a:cubicBezTo>
                <a:cubicBezTo>
                  <a:pt x="126259" y="214679"/>
                  <a:pt x="146254" y="221226"/>
                  <a:pt x="165919" y="228600"/>
                </a:cubicBezTo>
                <a:cubicBezTo>
                  <a:pt x="178209" y="219997"/>
                  <a:pt x="187802" y="203442"/>
                  <a:pt x="202790" y="202790"/>
                </a:cubicBezTo>
                <a:cubicBezTo>
                  <a:pt x="220370" y="202026"/>
                  <a:pt x="235968" y="215323"/>
                  <a:pt x="250722" y="224913"/>
                </a:cubicBezTo>
                <a:cubicBezTo>
                  <a:pt x="263345" y="233118"/>
                  <a:pt x="297217" y="275772"/>
                  <a:pt x="306029" y="283906"/>
                </a:cubicBezTo>
                <a:cubicBezTo>
                  <a:pt x="311295" y="288767"/>
                  <a:pt x="318319" y="291281"/>
                  <a:pt x="324464" y="294968"/>
                </a:cubicBezTo>
                <a:cubicBezTo>
                  <a:pt x="328151" y="299884"/>
                  <a:pt x="330169" y="306703"/>
                  <a:pt x="335525" y="309716"/>
                </a:cubicBezTo>
                <a:cubicBezTo>
                  <a:pt x="383539" y="336724"/>
                  <a:pt x="406171" y="329184"/>
                  <a:pt x="464574" y="331839"/>
                </a:cubicBezTo>
                <a:cubicBezTo>
                  <a:pt x="473177" y="334297"/>
                  <a:pt x="481449" y="338743"/>
                  <a:pt x="490384" y="339213"/>
                </a:cubicBezTo>
                <a:cubicBezTo>
                  <a:pt x="561808" y="342972"/>
                  <a:pt x="514469" y="328806"/>
                  <a:pt x="545690" y="339213"/>
                </a:cubicBezTo>
                <a:cubicBezTo>
                  <a:pt x="556751" y="349045"/>
                  <a:pt x="569243" y="357473"/>
                  <a:pt x="578874" y="368710"/>
                </a:cubicBezTo>
                <a:cubicBezTo>
                  <a:pt x="631349" y="429930"/>
                  <a:pt x="558968" y="357288"/>
                  <a:pt x="593622" y="409268"/>
                </a:cubicBezTo>
                <a:cubicBezTo>
                  <a:pt x="595778" y="412502"/>
                  <a:pt x="600997" y="411726"/>
                  <a:pt x="604684" y="412955"/>
                </a:cubicBezTo>
                <a:cubicBezTo>
                  <a:pt x="625577" y="411726"/>
                  <a:pt x="646933" y="404728"/>
                  <a:pt x="667364" y="409268"/>
                </a:cubicBezTo>
                <a:cubicBezTo>
                  <a:pt x="702044" y="416975"/>
                  <a:pt x="753370" y="433475"/>
                  <a:pt x="785351" y="460887"/>
                </a:cubicBezTo>
                <a:cubicBezTo>
                  <a:pt x="789310" y="464280"/>
                  <a:pt x="792726" y="468261"/>
                  <a:pt x="796413" y="471948"/>
                </a:cubicBezTo>
                <a:lnTo>
                  <a:pt x="969706" y="460887"/>
                </a:lnTo>
                <a:cubicBezTo>
                  <a:pt x="973580" y="460577"/>
                  <a:pt x="976997" y="458143"/>
                  <a:pt x="980767" y="457200"/>
                </a:cubicBezTo>
                <a:cubicBezTo>
                  <a:pt x="986847" y="455680"/>
                  <a:pt x="993058" y="454742"/>
                  <a:pt x="999203" y="453513"/>
                </a:cubicBezTo>
                <a:cubicBezTo>
                  <a:pt x="1018867" y="458429"/>
                  <a:pt x="1039910" y="459516"/>
                  <a:pt x="1058196" y="468261"/>
                </a:cubicBezTo>
                <a:cubicBezTo>
                  <a:pt x="1069172" y="473511"/>
                  <a:pt x="1074962" y="485932"/>
                  <a:pt x="1084006" y="494071"/>
                </a:cubicBezTo>
                <a:cubicBezTo>
                  <a:pt x="1087300" y="497035"/>
                  <a:pt x="1091732" y="498527"/>
                  <a:pt x="1095067" y="501445"/>
                </a:cubicBezTo>
                <a:cubicBezTo>
                  <a:pt x="1106197" y="511184"/>
                  <a:pt x="1116253" y="526760"/>
                  <a:pt x="1131938" y="530942"/>
                </a:cubicBezTo>
                <a:cubicBezTo>
                  <a:pt x="1143873" y="534124"/>
                  <a:pt x="1156519" y="533400"/>
                  <a:pt x="1168809" y="534629"/>
                </a:cubicBezTo>
                <a:cubicBezTo>
                  <a:pt x="1184787" y="533400"/>
                  <a:pt x="1200797" y="532536"/>
                  <a:pt x="1216742" y="530942"/>
                </a:cubicBezTo>
                <a:cubicBezTo>
                  <a:pt x="1225389" y="530077"/>
                  <a:pt x="1233861" y="527255"/>
                  <a:pt x="1242551" y="527255"/>
                </a:cubicBezTo>
                <a:cubicBezTo>
                  <a:pt x="1252460" y="527255"/>
                  <a:pt x="1262216" y="529713"/>
                  <a:pt x="1272048" y="530942"/>
                </a:cubicBezTo>
                <a:cubicBezTo>
                  <a:pt x="1285567" y="528484"/>
                  <a:pt x="1299423" y="527445"/>
                  <a:pt x="1312606" y="523568"/>
                </a:cubicBezTo>
                <a:cubicBezTo>
                  <a:pt x="1320516" y="521242"/>
                  <a:pt x="1326484" y="512506"/>
                  <a:pt x="1334729" y="512506"/>
                </a:cubicBezTo>
                <a:cubicBezTo>
                  <a:pt x="1358370" y="512506"/>
                  <a:pt x="1381432" y="519881"/>
                  <a:pt x="1404784" y="523568"/>
                </a:cubicBezTo>
                <a:cubicBezTo>
                  <a:pt x="1410929" y="526026"/>
                  <a:pt x="1417210" y="528169"/>
                  <a:pt x="1423219" y="530942"/>
                </a:cubicBezTo>
                <a:cubicBezTo>
                  <a:pt x="1433200" y="535549"/>
                  <a:pt x="1441778" y="544596"/>
                  <a:pt x="1452716" y="545690"/>
                </a:cubicBezTo>
                <a:cubicBezTo>
                  <a:pt x="1479648" y="548383"/>
                  <a:pt x="1506793" y="543232"/>
                  <a:pt x="1533832" y="542003"/>
                </a:cubicBezTo>
                <a:cubicBezTo>
                  <a:pt x="1605916" y="521408"/>
                  <a:pt x="1514602" y="543851"/>
                  <a:pt x="1677629" y="549377"/>
                </a:cubicBezTo>
                <a:cubicBezTo>
                  <a:pt x="1710884" y="550504"/>
                  <a:pt x="1743996" y="544461"/>
                  <a:pt x="1777180" y="542003"/>
                </a:cubicBezTo>
                <a:cubicBezTo>
                  <a:pt x="1780867" y="540774"/>
                  <a:pt x="1784713" y="539945"/>
                  <a:pt x="1788242" y="538316"/>
                </a:cubicBezTo>
                <a:cubicBezTo>
                  <a:pt x="1800718" y="532558"/>
                  <a:pt x="1812247" y="524706"/>
                  <a:pt x="1825113" y="519881"/>
                </a:cubicBezTo>
                <a:cubicBezTo>
                  <a:pt x="1832113" y="517256"/>
                  <a:pt x="1839861" y="517423"/>
                  <a:pt x="1847235" y="516194"/>
                </a:cubicBezTo>
                <a:cubicBezTo>
                  <a:pt x="1854609" y="513736"/>
                  <a:pt x="1861617" y="509523"/>
                  <a:pt x="1869358" y="508819"/>
                </a:cubicBezTo>
                <a:cubicBezTo>
                  <a:pt x="1887765" y="507145"/>
                  <a:pt x="1894910" y="519070"/>
                  <a:pt x="1909916" y="527255"/>
                </a:cubicBezTo>
                <a:cubicBezTo>
                  <a:pt x="1915726" y="530424"/>
                  <a:pt x="1921807" y="533638"/>
                  <a:pt x="1928351" y="534629"/>
                </a:cubicBezTo>
                <a:cubicBezTo>
                  <a:pt x="1962570" y="539814"/>
                  <a:pt x="2031590" y="545690"/>
                  <a:pt x="2031590" y="545690"/>
                </a:cubicBezTo>
                <a:cubicBezTo>
                  <a:pt x="2068154" y="554831"/>
                  <a:pt x="2065006" y="555079"/>
                  <a:pt x="2127455" y="553065"/>
                </a:cubicBezTo>
                <a:cubicBezTo>
                  <a:pt x="2138780" y="552700"/>
                  <a:pt x="2149577" y="548148"/>
                  <a:pt x="2160638" y="545690"/>
                </a:cubicBezTo>
                <a:cubicBezTo>
                  <a:pt x="2163096" y="542003"/>
                  <a:pt x="2163899" y="536275"/>
                  <a:pt x="2168013" y="534629"/>
                </a:cubicBezTo>
                <a:cubicBezTo>
                  <a:pt x="2191423" y="525265"/>
                  <a:pt x="2239180" y="536151"/>
                  <a:pt x="2256503" y="538316"/>
                </a:cubicBezTo>
                <a:cubicBezTo>
                  <a:pt x="2304584" y="562356"/>
                  <a:pt x="2250238" y="538316"/>
                  <a:pt x="2374490" y="538316"/>
                </a:cubicBezTo>
                <a:cubicBezTo>
                  <a:pt x="2402864" y="538316"/>
                  <a:pt x="2431118" y="542336"/>
                  <a:pt x="2459293" y="545690"/>
                </a:cubicBezTo>
                <a:cubicBezTo>
                  <a:pt x="2512082" y="551975"/>
                  <a:pt x="2511186" y="552212"/>
                  <a:pt x="2544096" y="560439"/>
                </a:cubicBezTo>
                <a:cubicBezTo>
                  <a:pt x="2562532" y="555523"/>
                  <a:pt x="2581209" y="551436"/>
                  <a:pt x="2599403" y="545690"/>
                </a:cubicBezTo>
                <a:cubicBezTo>
                  <a:pt x="2604644" y="544035"/>
                  <a:pt x="2609312" y="540922"/>
                  <a:pt x="2614151" y="538316"/>
                </a:cubicBezTo>
                <a:cubicBezTo>
                  <a:pt x="2625292" y="532317"/>
                  <a:pt x="2635403" y="524092"/>
                  <a:pt x="2647335" y="519881"/>
                </a:cubicBezTo>
                <a:cubicBezTo>
                  <a:pt x="2656679" y="516583"/>
                  <a:pt x="2667000" y="517423"/>
                  <a:pt x="2676832" y="516194"/>
                </a:cubicBezTo>
                <a:cubicBezTo>
                  <a:pt x="2684206" y="518652"/>
                  <a:pt x="2692206" y="519711"/>
                  <a:pt x="2698955" y="523568"/>
                </a:cubicBezTo>
                <a:cubicBezTo>
                  <a:pt x="2709626" y="529665"/>
                  <a:pt x="2718410" y="538603"/>
                  <a:pt x="2728451" y="545690"/>
                </a:cubicBezTo>
                <a:cubicBezTo>
                  <a:pt x="2739312" y="553357"/>
                  <a:pt x="2750574" y="560439"/>
                  <a:pt x="2761635" y="567813"/>
                </a:cubicBezTo>
                <a:cubicBezTo>
                  <a:pt x="2781300" y="564126"/>
                  <a:pt x="2801051" y="560874"/>
                  <a:pt x="2820629" y="556752"/>
                </a:cubicBezTo>
                <a:cubicBezTo>
                  <a:pt x="2867877" y="546805"/>
                  <a:pt x="2784410" y="561198"/>
                  <a:pt x="2846438" y="545690"/>
                </a:cubicBezTo>
                <a:cubicBezTo>
                  <a:pt x="2856051" y="543287"/>
                  <a:pt x="2866103" y="543232"/>
                  <a:pt x="2875935" y="542003"/>
                </a:cubicBezTo>
                <a:cubicBezTo>
                  <a:pt x="2900682" y="534933"/>
                  <a:pt x="2933188" y="524894"/>
                  <a:pt x="2957051" y="523568"/>
                </a:cubicBezTo>
                <a:cubicBezTo>
                  <a:pt x="2961476" y="523322"/>
                  <a:pt x="2964426" y="528484"/>
                  <a:pt x="2968113" y="530942"/>
                </a:cubicBezTo>
                <a:cubicBezTo>
                  <a:pt x="2986466" y="526354"/>
                  <a:pt x="2979256" y="525698"/>
                  <a:pt x="2997609" y="530942"/>
                </a:cubicBezTo>
                <a:cubicBezTo>
                  <a:pt x="3001346" y="532010"/>
                  <a:pt x="3008671" y="534629"/>
                  <a:pt x="3008671" y="534629"/>
                </a:cubicBezTo>
              </a:path>
            </a:pathLst>
          </a:custGeom>
          <a:noFill/>
          <a:ln w="28575">
            <a:solidFill>
              <a:srgbClr val="00E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2" name="Figura a mano libera 1191">
            <a:extLst>
              <a:ext uri="{FF2B5EF4-FFF2-40B4-BE49-F238E27FC236}">
                <a16:creationId xmlns:a16="http://schemas.microsoft.com/office/drawing/2014/main" id="{397CBD23-ACCF-12B2-FF3F-B5A41D318654}"/>
              </a:ext>
            </a:extLst>
          </p:cNvPr>
          <p:cNvSpPr>
            <a:spLocks/>
          </p:cNvSpPr>
          <p:nvPr/>
        </p:nvSpPr>
        <p:spPr>
          <a:xfrm>
            <a:off x="4690314" y="3878980"/>
            <a:ext cx="2480004" cy="387647"/>
          </a:xfrm>
          <a:custGeom>
            <a:avLst/>
            <a:gdLst>
              <a:gd name="connsiteX0" fmla="*/ 154858 w 3008671"/>
              <a:gd name="connsiteY0" fmla="*/ 0 h 567813"/>
              <a:gd name="connsiteX1" fmla="*/ 132735 w 3008671"/>
              <a:gd name="connsiteY1" fmla="*/ 7374 h 567813"/>
              <a:gd name="connsiteX2" fmla="*/ 84803 w 3008671"/>
              <a:gd name="connsiteY2" fmla="*/ 18436 h 567813"/>
              <a:gd name="connsiteX3" fmla="*/ 0 w 3008671"/>
              <a:gd name="connsiteY3" fmla="*/ 58994 h 567813"/>
              <a:gd name="connsiteX4" fmla="*/ 29496 w 3008671"/>
              <a:gd name="connsiteY4" fmla="*/ 143797 h 567813"/>
              <a:gd name="connsiteX5" fmla="*/ 44245 w 3008671"/>
              <a:gd name="connsiteY5" fmla="*/ 176981 h 567813"/>
              <a:gd name="connsiteX6" fmla="*/ 106925 w 3008671"/>
              <a:gd name="connsiteY6" fmla="*/ 206477 h 567813"/>
              <a:gd name="connsiteX7" fmla="*/ 165919 w 3008671"/>
              <a:gd name="connsiteY7" fmla="*/ 228600 h 567813"/>
              <a:gd name="connsiteX8" fmla="*/ 202790 w 3008671"/>
              <a:gd name="connsiteY8" fmla="*/ 202790 h 567813"/>
              <a:gd name="connsiteX9" fmla="*/ 250722 w 3008671"/>
              <a:gd name="connsiteY9" fmla="*/ 224913 h 567813"/>
              <a:gd name="connsiteX10" fmla="*/ 306029 w 3008671"/>
              <a:gd name="connsiteY10" fmla="*/ 283906 h 567813"/>
              <a:gd name="connsiteX11" fmla="*/ 324464 w 3008671"/>
              <a:gd name="connsiteY11" fmla="*/ 294968 h 567813"/>
              <a:gd name="connsiteX12" fmla="*/ 335525 w 3008671"/>
              <a:gd name="connsiteY12" fmla="*/ 309716 h 567813"/>
              <a:gd name="connsiteX13" fmla="*/ 464574 w 3008671"/>
              <a:gd name="connsiteY13" fmla="*/ 331839 h 567813"/>
              <a:gd name="connsiteX14" fmla="*/ 490384 w 3008671"/>
              <a:gd name="connsiteY14" fmla="*/ 339213 h 567813"/>
              <a:gd name="connsiteX15" fmla="*/ 545690 w 3008671"/>
              <a:gd name="connsiteY15" fmla="*/ 339213 h 567813"/>
              <a:gd name="connsiteX16" fmla="*/ 578874 w 3008671"/>
              <a:gd name="connsiteY16" fmla="*/ 368710 h 567813"/>
              <a:gd name="connsiteX17" fmla="*/ 593622 w 3008671"/>
              <a:gd name="connsiteY17" fmla="*/ 409268 h 567813"/>
              <a:gd name="connsiteX18" fmla="*/ 604684 w 3008671"/>
              <a:gd name="connsiteY18" fmla="*/ 412955 h 567813"/>
              <a:gd name="connsiteX19" fmla="*/ 667364 w 3008671"/>
              <a:gd name="connsiteY19" fmla="*/ 409268 h 567813"/>
              <a:gd name="connsiteX20" fmla="*/ 785351 w 3008671"/>
              <a:gd name="connsiteY20" fmla="*/ 460887 h 567813"/>
              <a:gd name="connsiteX21" fmla="*/ 796413 w 3008671"/>
              <a:gd name="connsiteY21" fmla="*/ 471948 h 567813"/>
              <a:gd name="connsiteX22" fmla="*/ 969706 w 3008671"/>
              <a:gd name="connsiteY22" fmla="*/ 460887 h 567813"/>
              <a:gd name="connsiteX23" fmla="*/ 980767 w 3008671"/>
              <a:gd name="connsiteY23" fmla="*/ 457200 h 567813"/>
              <a:gd name="connsiteX24" fmla="*/ 999203 w 3008671"/>
              <a:gd name="connsiteY24" fmla="*/ 453513 h 567813"/>
              <a:gd name="connsiteX25" fmla="*/ 1058196 w 3008671"/>
              <a:gd name="connsiteY25" fmla="*/ 468261 h 567813"/>
              <a:gd name="connsiteX26" fmla="*/ 1084006 w 3008671"/>
              <a:gd name="connsiteY26" fmla="*/ 494071 h 567813"/>
              <a:gd name="connsiteX27" fmla="*/ 1095067 w 3008671"/>
              <a:gd name="connsiteY27" fmla="*/ 501445 h 567813"/>
              <a:gd name="connsiteX28" fmla="*/ 1131938 w 3008671"/>
              <a:gd name="connsiteY28" fmla="*/ 530942 h 567813"/>
              <a:gd name="connsiteX29" fmla="*/ 1168809 w 3008671"/>
              <a:gd name="connsiteY29" fmla="*/ 534629 h 567813"/>
              <a:gd name="connsiteX30" fmla="*/ 1216742 w 3008671"/>
              <a:gd name="connsiteY30" fmla="*/ 530942 h 567813"/>
              <a:gd name="connsiteX31" fmla="*/ 1242551 w 3008671"/>
              <a:gd name="connsiteY31" fmla="*/ 527255 h 567813"/>
              <a:gd name="connsiteX32" fmla="*/ 1272048 w 3008671"/>
              <a:gd name="connsiteY32" fmla="*/ 530942 h 567813"/>
              <a:gd name="connsiteX33" fmla="*/ 1312606 w 3008671"/>
              <a:gd name="connsiteY33" fmla="*/ 523568 h 567813"/>
              <a:gd name="connsiteX34" fmla="*/ 1334729 w 3008671"/>
              <a:gd name="connsiteY34" fmla="*/ 512506 h 567813"/>
              <a:gd name="connsiteX35" fmla="*/ 1404784 w 3008671"/>
              <a:gd name="connsiteY35" fmla="*/ 523568 h 567813"/>
              <a:gd name="connsiteX36" fmla="*/ 1423219 w 3008671"/>
              <a:gd name="connsiteY36" fmla="*/ 530942 h 567813"/>
              <a:gd name="connsiteX37" fmla="*/ 1452716 w 3008671"/>
              <a:gd name="connsiteY37" fmla="*/ 545690 h 567813"/>
              <a:gd name="connsiteX38" fmla="*/ 1533832 w 3008671"/>
              <a:gd name="connsiteY38" fmla="*/ 542003 h 567813"/>
              <a:gd name="connsiteX39" fmla="*/ 1677629 w 3008671"/>
              <a:gd name="connsiteY39" fmla="*/ 549377 h 567813"/>
              <a:gd name="connsiteX40" fmla="*/ 1777180 w 3008671"/>
              <a:gd name="connsiteY40" fmla="*/ 542003 h 567813"/>
              <a:gd name="connsiteX41" fmla="*/ 1788242 w 3008671"/>
              <a:gd name="connsiteY41" fmla="*/ 538316 h 567813"/>
              <a:gd name="connsiteX42" fmla="*/ 1825113 w 3008671"/>
              <a:gd name="connsiteY42" fmla="*/ 519881 h 567813"/>
              <a:gd name="connsiteX43" fmla="*/ 1847235 w 3008671"/>
              <a:gd name="connsiteY43" fmla="*/ 516194 h 567813"/>
              <a:gd name="connsiteX44" fmla="*/ 1869358 w 3008671"/>
              <a:gd name="connsiteY44" fmla="*/ 508819 h 567813"/>
              <a:gd name="connsiteX45" fmla="*/ 1909916 w 3008671"/>
              <a:gd name="connsiteY45" fmla="*/ 527255 h 567813"/>
              <a:gd name="connsiteX46" fmla="*/ 1928351 w 3008671"/>
              <a:gd name="connsiteY46" fmla="*/ 534629 h 567813"/>
              <a:gd name="connsiteX47" fmla="*/ 2031590 w 3008671"/>
              <a:gd name="connsiteY47" fmla="*/ 545690 h 567813"/>
              <a:gd name="connsiteX48" fmla="*/ 2127455 w 3008671"/>
              <a:gd name="connsiteY48" fmla="*/ 553065 h 567813"/>
              <a:gd name="connsiteX49" fmla="*/ 2160638 w 3008671"/>
              <a:gd name="connsiteY49" fmla="*/ 545690 h 567813"/>
              <a:gd name="connsiteX50" fmla="*/ 2168013 w 3008671"/>
              <a:gd name="connsiteY50" fmla="*/ 534629 h 567813"/>
              <a:gd name="connsiteX51" fmla="*/ 2256503 w 3008671"/>
              <a:gd name="connsiteY51" fmla="*/ 538316 h 567813"/>
              <a:gd name="connsiteX52" fmla="*/ 2374490 w 3008671"/>
              <a:gd name="connsiteY52" fmla="*/ 538316 h 567813"/>
              <a:gd name="connsiteX53" fmla="*/ 2459293 w 3008671"/>
              <a:gd name="connsiteY53" fmla="*/ 545690 h 567813"/>
              <a:gd name="connsiteX54" fmla="*/ 2544096 w 3008671"/>
              <a:gd name="connsiteY54" fmla="*/ 560439 h 567813"/>
              <a:gd name="connsiteX55" fmla="*/ 2599403 w 3008671"/>
              <a:gd name="connsiteY55" fmla="*/ 545690 h 567813"/>
              <a:gd name="connsiteX56" fmla="*/ 2614151 w 3008671"/>
              <a:gd name="connsiteY56" fmla="*/ 538316 h 567813"/>
              <a:gd name="connsiteX57" fmla="*/ 2647335 w 3008671"/>
              <a:gd name="connsiteY57" fmla="*/ 519881 h 567813"/>
              <a:gd name="connsiteX58" fmla="*/ 2676832 w 3008671"/>
              <a:gd name="connsiteY58" fmla="*/ 516194 h 567813"/>
              <a:gd name="connsiteX59" fmla="*/ 2698955 w 3008671"/>
              <a:gd name="connsiteY59" fmla="*/ 523568 h 567813"/>
              <a:gd name="connsiteX60" fmla="*/ 2728451 w 3008671"/>
              <a:gd name="connsiteY60" fmla="*/ 545690 h 567813"/>
              <a:gd name="connsiteX61" fmla="*/ 2761635 w 3008671"/>
              <a:gd name="connsiteY61" fmla="*/ 567813 h 567813"/>
              <a:gd name="connsiteX62" fmla="*/ 2820629 w 3008671"/>
              <a:gd name="connsiteY62" fmla="*/ 556752 h 567813"/>
              <a:gd name="connsiteX63" fmla="*/ 2846438 w 3008671"/>
              <a:gd name="connsiteY63" fmla="*/ 545690 h 567813"/>
              <a:gd name="connsiteX64" fmla="*/ 2875935 w 3008671"/>
              <a:gd name="connsiteY64" fmla="*/ 542003 h 567813"/>
              <a:gd name="connsiteX65" fmla="*/ 2957051 w 3008671"/>
              <a:gd name="connsiteY65" fmla="*/ 523568 h 567813"/>
              <a:gd name="connsiteX66" fmla="*/ 2968113 w 3008671"/>
              <a:gd name="connsiteY66" fmla="*/ 530942 h 567813"/>
              <a:gd name="connsiteX67" fmla="*/ 2997609 w 3008671"/>
              <a:gd name="connsiteY67" fmla="*/ 530942 h 567813"/>
              <a:gd name="connsiteX68" fmla="*/ 3008671 w 3008671"/>
              <a:gd name="connsiteY68" fmla="*/ 534629 h 567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008671" h="567813">
                <a:moveTo>
                  <a:pt x="154858" y="0"/>
                </a:moveTo>
                <a:cubicBezTo>
                  <a:pt x="147484" y="2458"/>
                  <a:pt x="140252" y="5396"/>
                  <a:pt x="132735" y="7374"/>
                </a:cubicBezTo>
                <a:cubicBezTo>
                  <a:pt x="116878" y="11547"/>
                  <a:pt x="99709" y="11604"/>
                  <a:pt x="84803" y="18436"/>
                </a:cubicBezTo>
                <a:cubicBezTo>
                  <a:pt x="-36278" y="73932"/>
                  <a:pt x="122511" y="28364"/>
                  <a:pt x="0" y="58994"/>
                </a:cubicBezTo>
                <a:cubicBezTo>
                  <a:pt x="22510" y="92759"/>
                  <a:pt x="885" y="57987"/>
                  <a:pt x="29496" y="143797"/>
                </a:cubicBezTo>
                <a:cubicBezTo>
                  <a:pt x="32380" y="152447"/>
                  <a:pt x="38683" y="173088"/>
                  <a:pt x="44245" y="176981"/>
                </a:cubicBezTo>
                <a:cubicBezTo>
                  <a:pt x="63162" y="190223"/>
                  <a:pt x="85668" y="197459"/>
                  <a:pt x="106925" y="206477"/>
                </a:cubicBezTo>
                <a:cubicBezTo>
                  <a:pt x="126259" y="214679"/>
                  <a:pt x="146254" y="221226"/>
                  <a:pt x="165919" y="228600"/>
                </a:cubicBezTo>
                <a:cubicBezTo>
                  <a:pt x="178209" y="219997"/>
                  <a:pt x="187802" y="203442"/>
                  <a:pt x="202790" y="202790"/>
                </a:cubicBezTo>
                <a:cubicBezTo>
                  <a:pt x="220370" y="202026"/>
                  <a:pt x="235968" y="215323"/>
                  <a:pt x="250722" y="224913"/>
                </a:cubicBezTo>
                <a:cubicBezTo>
                  <a:pt x="263345" y="233118"/>
                  <a:pt x="297217" y="275772"/>
                  <a:pt x="306029" y="283906"/>
                </a:cubicBezTo>
                <a:cubicBezTo>
                  <a:pt x="311295" y="288767"/>
                  <a:pt x="318319" y="291281"/>
                  <a:pt x="324464" y="294968"/>
                </a:cubicBezTo>
                <a:cubicBezTo>
                  <a:pt x="328151" y="299884"/>
                  <a:pt x="330169" y="306703"/>
                  <a:pt x="335525" y="309716"/>
                </a:cubicBezTo>
                <a:cubicBezTo>
                  <a:pt x="383539" y="336724"/>
                  <a:pt x="406171" y="329184"/>
                  <a:pt x="464574" y="331839"/>
                </a:cubicBezTo>
                <a:cubicBezTo>
                  <a:pt x="473177" y="334297"/>
                  <a:pt x="481449" y="338743"/>
                  <a:pt x="490384" y="339213"/>
                </a:cubicBezTo>
                <a:cubicBezTo>
                  <a:pt x="561808" y="342972"/>
                  <a:pt x="514469" y="328806"/>
                  <a:pt x="545690" y="339213"/>
                </a:cubicBezTo>
                <a:cubicBezTo>
                  <a:pt x="556751" y="349045"/>
                  <a:pt x="569243" y="357473"/>
                  <a:pt x="578874" y="368710"/>
                </a:cubicBezTo>
                <a:cubicBezTo>
                  <a:pt x="631349" y="429930"/>
                  <a:pt x="558968" y="357288"/>
                  <a:pt x="593622" y="409268"/>
                </a:cubicBezTo>
                <a:cubicBezTo>
                  <a:pt x="595778" y="412502"/>
                  <a:pt x="600997" y="411726"/>
                  <a:pt x="604684" y="412955"/>
                </a:cubicBezTo>
                <a:cubicBezTo>
                  <a:pt x="625577" y="411726"/>
                  <a:pt x="646933" y="404728"/>
                  <a:pt x="667364" y="409268"/>
                </a:cubicBezTo>
                <a:cubicBezTo>
                  <a:pt x="702044" y="416975"/>
                  <a:pt x="753370" y="433475"/>
                  <a:pt x="785351" y="460887"/>
                </a:cubicBezTo>
                <a:cubicBezTo>
                  <a:pt x="789310" y="464280"/>
                  <a:pt x="792726" y="468261"/>
                  <a:pt x="796413" y="471948"/>
                </a:cubicBezTo>
                <a:lnTo>
                  <a:pt x="969706" y="460887"/>
                </a:lnTo>
                <a:cubicBezTo>
                  <a:pt x="973580" y="460577"/>
                  <a:pt x="976997" y="458143"/>
                  <a:pt x="980767" y="457200"/>
                </a:cubicBezTo>
                <a:cubicBezTo>
                  <a:pt x="986847" y="455680"/>
                  <a:pt x="993058" y="454742"/>
                  <a:pt x="999203" y="453513"/>
                </a:cubicBezTo>
                <a:cubicBezTo>
                  <a:pt x="1018867" y="458429"/>
                  <a:pt x="1039910" y="459516"/>
                  <a:pt x="1058196" y="468261"/>
                </a:cubicBezTo>
                <a:cubicBezTo>
                  <a:pt x="1069172" y="473511"/>
                  <a:pt x="1074962" y="485932"/>
                  <a:pt x="1084006" y="494071"/>
                </a:cubicBezTo>
                <a:cubicBezTo>
                  <a:pt x="1087300" y="497035"/>
                  <a:pt x="1091732" y="498527"/>
                  <a:pt x="1095067" y="501445"/>
                </a:cubicBezTo>
                <a:cubicBezTo>
                  <a:pt x="1106197" y="511184"/>
                  <a:pt x="1116253" y="526760"/>
                  <a:pt x="1131938" y="530942"/>
                </a:cubicBezTo>
                <a:cubicBezTo>
                  <a:pt x="1143873" y="534124"/>
                  <a:pt x="1156519" y="533400"/>
                  <a:pt x="1168809" y="534629"/>
                </a:cubicBezTo>
                <a:cubicBezTo>
                  <a:pt x="1184787" y="533400"/>
                  <a:pt x="1200797" y="532536"/>
                  <a:pt x="1216742" y="530942"/>
                </a:cubicBezTo>
                <a:cubicBezTo>
                  <a:pt x="1225389" y="530077"/>
                  <a:pt x="1233861" y="527255"/>
                  <a:pt x="1242551" y="527255"/>
                </a:cubicBezTo>
                <a:cubicBezTo>
                  <a:pt x="1252460" y="527255"/>
                  <a:pt x="1262216" y="529713"/>
                  <a:pt x="1272048" y="530942"/>
                </a:cubicBezTo>
                <a:cubicBezTo>
                  <a:pt x="1285567" y="528484"/>
                  <a:pt x="1299423" y="527445"/>
                  <a:pt x="1312606" y="523568"/>
                </a:cubicBezTo>
                <a:cubicBezTo>
                  <a:pt x="1320516" y="521242"/>
                  <a:pt x="1326484" y="512506"/>
                  <a:pt x="1334729" y="512506"/>
                </a:cubicBezTo>
                <a:cubicBezTo>
                  <a:pt x="1358370" y="512506"/>
                  <a:pt x="1381432" y="519881"/>
                  <a:pt x="1404784" y="523568"/>
                </a:cubicBezTo>
                <a:cubicBezTo>
                  <a:pt x="1410929" y="526026"/>
                  <a:pt x="1417210" y="528169"/>
                  <a:pt x="1423219" y="530942"/>
                </a:cubicBezTo>
                <a:cubicBezTo>
                  <a:pt x="1433200" y="535549"/>
                  <a:pt x="1441778" y="544596"/>
                  <a:pt x="1452716" y="545690"/>
                </a:cubicBezTo>
                <a:cubicBezTo>
                  <a:pt x="1479648" y="548383"/>
                  <a:pt x="1506793" y="543232"/>
                  <a:pt x="1533832" y="542003"/>
                </a:cubicBezTo>
                <a:cubicBezTo>
                  <a:pt x="1605916" y="521408"/>
                  <a:pt x="1514602" y="543851"/>
                  <a:pt x="1677629" y="549377"/>
                </a:cubicBezTo>
                <a:cubicBezTo>
                  <a:pt x="1710884" y="550504"/>
                  <a:pt x="1743996" y="544461"/>
                  <a:pt x="1777180" y="542003"/>
                </a:cubicBezTo>
                <a:cubicBezTo>
                  <a:pt x="1780867" y="540774"/>
                  <a:pt x="1784713" y="539945"/>
                  <a:pt x="1788242" y="538316"/>
                </a:cubicBezTo>
                <a:cubicBezTo>
                  <a:pt x="1800718" y="532558"/>
                  <a:pt x="1812247" y="524706"/>
                  <a:pt x="1825113" y="519881"/>
                </a:cubicBezTo>
                <a:cubicBezTo>
                  <a:pt x="1832113" y="517256"/>
                  <a:pt x="1839861" y="517423"/>
                  <a:pt x="1847235" y="516194"/>
                </a:cubicBezTo>
                <a:cubicBezTo>
                  <a:pt x="1854609" y="513736"/>
                  <a:pt x="1861617" y="509523"/>
                  <a:pt x="1869358" y="508819"/>
                </a:cubicBezTo>
                <a:cubicBezTo>
                  <a:pt x="1887765" y="507145"/>
                  <a:pt x="1894910" y="519070"/>
                  <a:pt x="1909916" y="527255"/>
                </a:cubicBezTo>
                <a:cubicBezTo>
                  <a:pt x="1915726" y="530424"/>
                  <a:pt x="1921807" y="533638"/>
                  <a:pt x="1928351" y="534629"/>
                </a:cubicBezTo>
                <a:cubicBezTo>
                  <a:pt x="1962570" y="539814"/>
                  <a:pt x="2031590" y="545690"/>
                  <a:pt x="2031590" y="545690"/>
                </a:cubicBezTo>
                <a:cubicBezTo>
                  <a:pt x="2068154" y="554831"/>
                  <a:pt x="2065006" y="555079"/>
                  <a:pt x="2127455" y="553065"/>
                </a:cubicBezTo>
                <a:cubicBezTo>
                  <a:pt x="2138780" y="552700"/>
                  <a:pt x="2149577" y="548148"/>
                  <a:pt x="2160638" y="545690"/>
                </a:cubicBezTo>
                <a:cubicBezTo>
                  <a:pt x="2163096" y="542003"/>
                  <a:pt x="2163899" y="536275"/>
                  <a:pt x="2168013" y="534629"/>
                </a:cubicBezTo>
                <a:cubicBezTo>
                  <a:pt x="2191423" y="525265"/>
                  <a:pt x="2239180" y="536151"/>
                  <a:pt x="2256503" y="538316"/>
                </a:cubicBezTo>
                <a:cubicBezTo>
                  <a:pt x="2304584" y="562356"/>
                  <a:pt x="2250238" y="538316"/>
                  <a:pt x="2374490" y="538316"/>
                </a:cubicBezTo>
                <a:cubicBezTo>
                  <a:pt x="2402864" y="538316"/>
                  <a:pt x="2431118" y="542336"/>
                  <a:pt x="2459293" y="545690"/>
                </a:cubicBezTo>
                <a:cubicBezTo>
                  <a:pt x="2512082" y="551975"/>
                  <a:pt x="2511186" y="552212"/>
                  <a:pt x="2544096" y="560439"/>
                </a:cubicBezTo>
                <a:cubicBezTo>
                  <a:pt x="2562532" y="555523"/>
                  <a:pt x="2581209" y="551436"/>
                  <a:pt x="2599403" y="545690"/>
                </a:cubicBezTo>
                <a:cubicBezTo>
                  <a:pt x="2604644" y="544035"/>
                  <a:pt x="2609312" y="540922"/>
                  <a:pt x="2614151" y="538316"/>
                </a:cubicBezTo>
                <a:cubicBezTo>
                  <a:pt x="2625292" y="532317"/>
                  <a:pt x="2635403" y="524092"/>
                  <a:pt x="2647335" y="519881"/>
                </a:cubicBezTo>
                <a:cubicBezTo>
                  <a:pt x="2656679" y="516583"/>
                  <a:pt x="2667000" y="517423"/>
                  <a:pt x="2676832" y="516194"/>
                </a:cubicBezTo>
                <a:cubicBezTo>
                  <a:pt x="2684206" y="518652"/>
                  <a:pt x="2692206" y="519711"/>
                  <a:pt x="2698955" y="523568"/>
                </a:cubicBezTo>
                <a:cubicBezTo>
                  <a:pt x="2709626" y="529665"/>
                  <a:pt x="2718410" y="538603"/>
                  <a:pt x="2728451" y="545690"/>
                </a:cubicBezTo>
                <a:cubicBezTo>
                  <a:pt x="2739312" y="553357"/>
                  <a:pt x="2750574" y="560439"/>
                  <a:pt x="2761635" y="567813"/>
                </a:cubicBezTo>
                <a:cubicBezTo>
                  <a:pt x="2781300" y="564126"/>
                  <a:pt x="2801051" y="560874"/>
                  <a:pt x="2820629" y="556752"/>
                </a:cubicBezTo>
                <a:cubicBezTo>
                  <a:pt x="2867877" y="546805"/>
                  <a:pt x="2784410" y="561198"/>
                  <a:pt x="2846438" y="545690"/>
                </a:cubicBezTo>
                <a:cubicBezTo>
                  <a:pt x="2856051" y="543287"/>
                  <a:pt x="2866103" y="543232"/>
                  <a:pt x="2875935" y="542003"/>
                </a:cubicBezTo>
                <a:cubicBezTo>
                  <a:pt x="2900682" y="534933"/>
                  <a:pt x="2933188" y="524894"/>
                  <a:pt x="2957051" y="523568"/>
                </a:cubicBezTo>
                <a:cubicBezTo>
                  <a:pt x="2961476" y="523322"/>
                  <a:pt x="2964426" y="528484"/>
                  <a:pt x="2968113" y="530942"/>
                </a:cubicBezTo>
                <a:cubicBezTo>
                  <a:pt x="2986466" y="526354"/>
                  <a:pt x="2979256" y="525698"/>
                  <a:pt x="2997609" y="530942"/>
                </a:cubicBezTo>
                <a:cubicBezTo>
                  <a:pt x="3001346" y="532010"/>
                  <a:pt x="3008671" y="534629"/>
                  <a:pt x="3008671" y="534629"/>
                </a:cubicBezTo>
              </a:path>
            </a:pathLst>
          </a:cu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4" name="Ovale 1193">
            <a:extLst>
              <a:ext uri="{FF2B5EF4-FFF2-40B4-BE49-F238E27FC236}">
                <a16:creationId xmlns:a16="http://schemas.microsoft.com/office/drawing/2014/main" id="{ACF49B69-A4AA-95B4-AA74-825504BB6B49}"/>
              </a:ext>
            </a:extLst>
          </p:cNvPr>
          <p:cNvSpPr>
            <a:spLocks/>
          </p:cNvSpPr>
          <p:nvPr/>
        </p:nvSpPr>
        <p:spPr>
          <a:xfrm>
            <a:off x="7094908" y="3467802"/>
            <a:ext cx="81887" cy="81887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5" name="Ovale 1194">
            <a:extLst>
              <a:ext uri="{FF2B5EF4-FFF2-40B4-BE49-F238E27FC236}">
                <a16:creationId xmlns:a16="http://schemas.microsoft.com/office/drawing/2014/main" id="{AF7B9770-3E7E-1A36-AF5E-42D77C1EBEBB}"/>
              </a:ext>
            </a:extLst>
          </p:cNvPr>
          <p:cNvSpPr>
            <a:spLocks/>
          </p:cNvSpPr>
          <p:nvPr/>
        </p:nvSpPr>
        <p:spPr>
          <a:xfrm>
            <a:off x="7113902" y="5027845"/>
            <a:ext cx="161419" cy="1614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97" name="Connettore 2 1196">
            <a:extLst>
              <a:ext uri="{FF2B5EF4-FFF2-40B4-BE49-F238E27FC236}">
                <a16:creationId xmlns:a16="http://schemas.microsoft.com/office/drawing/2014/main" id="{36CB067B-1E19-0BE0-012D-5D36B6C3F410}"/>
              </a:ext>
            </a:extLst>
          </p:cNvPr>
          <p:cNvCxnSpPr>
            <a:cxnSpLocks/>
          </p:cNvCxnSpPr>
          <p:nvPr/>
        </p:nvCxnSpPr>
        <p:spPr>
          <a:xfrm>
            <a:off x="3403480" y="2460361"/>
            <a:ext cx="0" cy="1809064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8" name="Connettore 2 1197">
            <a:extLst>
              <a:ext uri="{FF2B5EF4-FFF2-40B4-BE49-F238E27FC236}">
                <a16:creationId xmlns:a16="http://schemas.microsoft.com/office/drawing/2014/main" id="{FA879162-98E1-175C-101E-EA7E433556E5}"/>
              </a:ext>
            </a:extLst>
          </p:cNvPr>
          <p:cNvCxnSpPr>
            <a:cxnSpLocks/>
          </p:cNvCxnSpPr>
          <p:nvPr/>
        </p:nvCxnSpPr>
        <p:spPr>
          <a:xfrm>
            <a:off x="3393498" y="4428880"/>
            <a:ext cx="0" cy="508039"/>
          </a:xfrm>
          <a:prstGeom prst="straightConnector1">
            <a:avLst/>
          </a:prstGeom>
          <a:ln w="12700">
            <a:solidFill>
              <a:srgbClr val="FF8C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9" name="CasellaDiTesto 1198">
            <a:extLst>
              <a:ext uri="{FF2B5EF4-FFF2-40B4-BE49-F238E27FC236}">
                <a16:creationId xmlns:a16="http://schemas.microsoft.com/office/drawing/2014/main" id="{9277BE26-C4C3-BD1C-D0DE-C7EBA39D11DD}"/>
              </a:ext>
            </a:extLst>
          </p:cNvPr>
          <p:cNvSpPr txBox="1">
            <a:spLocks/>
          </p:cNvSpPr>
          <p:nvPr/>
        </p:nvSpPr>
        <p:spPr>
          <a:xfrm>
            <a:off x="3328384" y="3403871"/>
            <a:ext cx="39946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0070C0"/>
                </a:solidFill>
              </a:rPr>
              <a:t>10 </a:t>
            </a:r>
          </a:p>
          <a:p>
            <a:r>
              <a:rPr lang="en-GB" sz="1000" dirty="0">
                <a:solidFill>
                  <a:srgbClr val="0070C0"/>
                </a:solidFill>
              </a:rPr>
              <a:t>mm</a:t>
            </a:r>
          </a:p>
        </p:txBody>
      </p:sp>
      <p:sp>
        <p:nvSpPr>
          <p:cNvPr id="1200" name="CasellaDiTesto 1199">
            <a:extLst>
              <a:ext uri="{FF2B5EF4-FFF2-40B4-BE49-F238E27FC236}">
                <a16:creationId xmlns:a16="http://schemas.microsoft.com/office/drawing/2014/main" id="{A314880B-5652-2A20-157E-9F2AB637C6AA}"/>
              </a:ext>
            </a:extLst>
          </p:cNvPr>
          <p:cNvSpPr txBox="1">
            <a:spLocks/>
          </p:cNvSpPr>
          <p:nvPr/>
        </p:nvSpPr>
        <p:spPr>
          <a:xfrm>
            <a:off x="3343328" y="4483859"/>
            <a:ext cx="389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FF8C00"/>
                </a:solidFill>
              </a:rPr>
              <a:t>0.7 </a:t>
            </a:r>
          </a:p>
          <a:p>
            <a:r>
              <a:rPr lang="en-GB" sz="1000" dirty="0">
                <a:solidFill>
                  <a:srgbClr val="FF8C00"/>
                </a:solidFill>
              </a:rPr>
              <a:t>mm</a:t>
            </a:r>
          </a:p>
        </p:txBody>
      </p:sp>
      <p:sp>
        <p:nvSpPr>
          <p:cNvPr id="1201" name="CasellaDiTesto 1200">
            <a:extLst>
              <a:ext uri="{FF2B5EF4-FFF2-40B4-BE49-F238E27FC236}">
                <a16:creationId xmlns:a16="http://schemas.microsoft.com/office/drawing/2014/main" id="{968C860E-F2CA-C302-4F66-04E4845FF4FB}"/>
              </a:ext>
            </a:extLst>
          </p:cNvPr>
          <p:cNvSpPr txBox="1">
            <a:spLocks/>
          </p:cNvSpPr>
          <p:nvPr/>
        </p:nvSpPr>
        <p:spPr>
          <a:xfrm>
            <a:off x="2913768" y="4973941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ASIC</a:t>
            </a:r>
          </a:p>
        </p:txBody>
      </p:sp>
      <p:sp>
        <p:nvSpPr>
          <p:cNvPr id="1202" name="CasellaDiTesto 1201">
            <a:extLst>
              <a:ext uri="{FF2B5EF4-FFF2-40B4-BE49-F238E27FC236}">
                <a16:creationId xmlns:a16="http://schemas.microsoft.com/office/drawing/2014/main" id="{88FEE979-E9A4-9B92-45FF-2D6DE3714B87}"/>
              </a:ext>
            </a:extLst>
          </p:cNvPr>
          <p:cNvSpPr txBox="1">
            <a:spLocks/>
          </p:cNvSpPr>
          <p:nvPr/>
        </p:nvSpPr>
        <p:spPr>
          <a:xfrm>
            <a:off x="2892562" y="419662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8C00"/>
                </a:solidFill>
              </a:rPr>
              <a:t>GEM</a:t>
            </a:r>
          </a:p>
        </p:txBody>
      </p:sp>
      <p:sp>
        <p:nvSpPr>
          <p:cNvPr id="1203" name="CasellaDiTesto 1202">
            <a:extLst>
              <a:ext uri="{FF2B5EF4-FFF2-40B4-BE49-F238E27FC236}">
                <a16:creationId xmlns:a16="http://schemas.microsoft.com/office/drawing/2014/main" id="{DFE5712A-0204-C95A-1215-E19ADE302660}"/>
              </a:ext>
            </a:extLst>
          </p:cNvPr>
          <p:cNvSpPr txBox="1">
            <a:spLocks/>
          </p:cNvSpPr>
          <p:nvPr/>
        </p:nvSpPr>
        <p:spPr>
          <a:xfrm>
            <a:off x="3178981" y="1480448"/>
            <a:ext cx="1281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DRIFT PLANE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04" name="CasellaDiTesto 1203">
                <a:extLst>
                  <a:ext uri="{FF2B5EF4-FFF2-40B4-BE49-F238E27FC236}">
                    <a16:creationId xmlns:a16="http://schemas.microsoft.com/office/drawing/2014/main" id="{6D8706B7-BD7A-3E06-EED0-858FF7538156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2378578" y="3108455"/>
                <a:ext cx="137524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/>
                  <a:t>Dymethyl</a:t>
                </a:r>
                <a:r>
                  <a:rPr lang="en-GB" sz="1400" dirty="0"/>
                  <a:t>-ether </a:t>
                </a:r>
              </a:p>
              <a:p>
                <a:r>
                  <a:rPr lang="en-GB" sz="1400" dirty="0"/>
                  <a:t>DME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204" name="CasellaDiTesto 1203">
                <a:extLst>
                  <a:ext uri="{FF2B5EF4-FFF2-40B4-BE49-F238E27FC236}">
                    <a16:creationId xmlns:a16="http://schemas.microsoft.com/office/drawing/2014/main" id="{6D8706B7-BD7A-3E06-EED0-858FF75381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78578" y="3108455"/>
                <a:ext cx="1375248" cy="523220"/>
              </a:xfrm>
              <a:prstGeom prst="rect">
                <a:avLst/>
              </a:prstGeom>
              <a:blipFill>
                <a:blip r:embed="rId14"/>
                <a:stretch>
                  <a:fillRect l="-2326" t="-917" r="-11628" b="-18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05" name="CasellaDiTesto 1204">
            <a:extLst>
              <a:ext uri="{FF2B5EF4-FFF2-40B4-BE49-F238E27FC236}">
                <a16:creationId xmlns:a16="http://schemas.microsoft.com/office/drawing/2014/main" id="{38BA8148-3A0F-94CE-3F34-999CFD7B8812}"/>
              </a:ext>
            </a:extLst>
          </p:cNvPr>
          <p:cNvSpPr txBox="1">
            <a:spLocks/>
          </p:cNvSpPr>
          <p:nvPr/>
        </p:nvSpPr>
        <p:spPr>
          <a:xfrm>
            <a:off x="8106673" y="2614018"/>
            <a:ext cx="126387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Interaction point </a:t>
            </a:r>
          </a:p>
        </p:txBody>
      </p:sp>
      <p:cxnSp>
        <p:nvCxnSpPr>
          <p:cNvPr id="1207" name="Connettore 2 1206">
            <a:extLst>
              <a:ext uri="{FF2B5EF4-FFF2-40B4-BE49-F238E27FC236}">
                <a16:creationId xmlns:a16="http://schemas.microsoft.com/office/drawing/2014/main" id="{FBAE5628-B6A6-5783-54FD-0345CCD358AF}"/>
              </a:ext>
            </a:extLst>
          </p:cNvPr>
          <p:cNvCxnSpPr>
            <a:cxnSpLocks/>
          </p:cNvCxnSpPr>
          <p:nvPr/>
        </p:nvCxnSpPr>
        <p:spPr>
          <a:xfrm flipH="1">
            <a:off x="7219445" y="2898727"/>
            <a:ext cx="1000424" cy="61094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1" name="CasellaDiTesto 1210">
            <a:extLst>
              <a:ext uri="{FF2B5EF4-FFF2-40B4-BE49-F238E27FC236}">
                <a16:creationId xmlns:a16="http://schemas.microsoft.com/office/drawing/2014/main" id="{F101AF7F-C6F6-B800-511D-78ED135D0FCE}"/>
              </a:ext>
            </a:extLst>
          </p:cNvPr>
          <p:cNvSpPr txBox="1">
            <a:spLocks/>
          </p:cNvSpPr>
          <p:nvPr/>
        </p:nvSpPr>
        <p:spPr>
          <a:xfrm>
            <a:off x="5810509" y="5660749"/>
            <a:ext cx="126387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Interaction point </a:t>
            </a:r>
          </a:p>
        </p:txBody>
      </p:sp>
      <p:cxnSp>
        <p:nvCxnSpPr>
          <p:cNvPr id="1212" name="Connettore 2 1211">
            <a:extLst>
              <a:ext uri="{FF2B5EF4-FFF2-40B4-BE49-F238E27FC236}">
                <a16:creationId xmlns:a16="http://schemas.microsoft.com/office/drawing/2014/main" id="{10F41959-AE03-6C8F-01B0-BF5B7D483499}"/>
              </a:ext>
            </a:extLst>
          </p:cNvPr>
          <p:cNvCxnSpPr>
            <a:cxnSpLocks/>
          </p:cNvCxnSpPr>
          <p:nvPr/>
        </p:nvCxnSpPr>
        <p:spPr>
          <a:xfrm flipV="1">
            <a:off x="6721350" y="5272869"/>
            <a:ext cx="409371" cy="37881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3" name="Gruppo 1212">
            <a:extLst>
              <a:ext uri="{FF2B5EF4-FFF2-40B4-BE49-F238E27FC236}">
                <a16:creationId xmlns:a16="http://schemas.microsoft.com/office/drawing/2014/main" id="{BF0565E3-007A-5A05-83D3-D9A799F5AA4F}"/>
              </a:ext>
            </a:extLst>
          </p:cNvPr>
          <p:cNvGrpSpPr/>
          <p:nvPr/>
        </p:nvGrpSpPr>
        <p:grpSpPr>
          <a:xfrm>
            <a:off x="4760782" y="1356504"/>
            <a:ext cx="4175181" cy="2587065"/>
            <a:chOff x="3413859" y="1606061"/>
            <a:chExt cx="5581250" cy="3458307"/>
          </a:xfrm>
        </p:grpSpPr>
        <p:pic>
          <p:nvPicPr>
            <p:cNvPr id="1214" name="Immagine 1213" descr="Immagine che contiene modello&#10;&#10;Descrizione generata automaticamente">
              <a:extLst>
                <a:ext uri="{FF2B5EF4-FFF2-40B4-BE49-F238E27FC236}">
                  <a16:creationId xmlns:a16="http://schemas.microsoft.com/office/drawing/2014/main" id="{60A9B7AF-4BDA-5B3A-B9DB-4BBFB18201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50464" r="27869" b="75880"/>
            <a:stretch/>
          </p:blipFill>
          <p:spPr>
            <a:xfrm>
              <a:off x="3413859" y="1606061"/>
              <a:ext cx="5581250" cy="3458307"/>
            </a:xfrm>
            <a:prstGeom prst="rect">
              <a:avLst/>
            </a:prstGeom>
          </p:spPr>
        </p:pic>
        <p:pic>
          <p:nvPicPr>
            <p:cNvPr id="1215" name="Immagine 1214" descr="Immagine che contiene modello&#10;&#10;Descrizione generata automaticamente">
              <a:extLst>
                <a:ext uri="{FF2B5EF4-FFF2-40B4-BE49-F238E27FC236}">
                  <a16:creationId xmlns:a16="http://schemas.microsoft.com/office/drawing/2014/main" id="{5CD74063-59CA-0140-6C40-C2848D0F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229100" y="2355850"/>
              <a:ext cx="3733800" cy="2146300"/>
            </a:xfrm>
            <a:prstGeom prst="rect">
              <a:avLst/>
            </a:prstGeom>
          </p:spPr>
        </p:pic>
        <p:pic>
          <p:nvPicPr>
            <p:cNvPr id="1216" name="Picture 6" descr="Hexagons - Clear Hue">
              <a:extLst>
                <a:ext uri="{FF2B5EF4-FFF2-40B4-BE49-F238E27FC236}">
                  <a16:creationId xmlns:a16="http://schemas.microsoft.com/office/drawing/2014/main" id="{23B0D1EB-F1B9-59EE-9FD7-AB2BD240F5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alphaModFix amt="5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650" b="22655"/>
            <a:stretch/>
          </p:blipFill>
          <p:spPr bwMode="auto">
            <a:xfrm>
              <a:off x="3413859" y="1606061"/>
              <a:ext cx="5581250" cy="34583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19" name="Ovale 1218">
            <a:extLst>
              <a:ext uri="{FF2B5EF4-FFF2-40B4-BE49-F238E27FC236}">
                <a16:creationId xmlns:a16="http://schemas.microsoft.com/office/drawing/2014/main" id="{06FA1646-C6BC-7A16-74FB-946769758A87}"/>
              </a:ext>
            </a:extLst>
          </p:cNvPr>
          <p:cNvSpPr/>
          <p:nvPr/>
        </p:nvSpPr>
        <p:spPr>
          <a:xfrm>
            <a:off x="7585158" y="2786911"/>
            <a:ext cx="161419" cy="1614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0" name="CasellaDiTesto 1219">
            <a:extLst>
              <a:ext uri="{FF2B5EF4-FFF2-40B4-BE49-F238E27FC236}">
                <a16:creationId xmlns:a16="http://schemas.microsoft.com/office/drawing/2014/main" id="{1289379D-7BB8-D320-DC23-28017302B8EB}"/>
              </a:ext>
            </a:extLst>
          </p:cNvPr>
          <p:cNvSpPr txBox="1"/>
          <p:nvPr/>
        </p:nvSpPr>
        <p:spPr>
          <a:xfrm>
            <a:off x="7403076" y="1693533"/>
            <a:ext cx="1263872" cy="276999"/>
          </a:xfrm>
          <a:prstGeom prst="rect">
            <a:avLst/>
          </a:prstGeom>
          <a:solidFill>
            <a:schemeClr val="bg1">
              <a:alpha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Interaction point </a:t>
            </a:r>
          </a:p>
        </p:txBody>
      </p:sp>
      <p:cxnSp>
        <p:nvCxnSpPr>
          <p:cNvPr id="1221" name="Connettore 2 1220">
            <a:extLst>
              <a:ext uri="{FF2B5EF4-FFF2-40B4-BE49-F238E27FC236}">
                <a16:creationId xmlns:a16="http://schemas.microsoft.com/office/drawing/2014/main" id="{2B2C4DF7-7B11-3E38-5C4B-E6DA96BD3828}"/>
              </a:ext>
            </a:extLst>
          </p:cNvPr>
          <p:cNvCxnSpPr>
            <a:cxnSpLocks/>
            <a:stCxn id="1220" idx="2"/>
          </p:cNvCxnSpPr>
          <p:nvPr/>
        </p:nvCxnSpPr>
        <p:spPr>
          <a:xfrm flipH="1">
            <a:off x="7675666" y="1970532"/>
            <a:ext cx="359346" cy="7744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5" name="Connettore 1 1224">
            <a:extLst>
              <a:ext uri="{FF2B5EF4-FFF2-40B4-BE49-F238E27FC236}">
                <a16:creationId xmlns:a16="http://schemas.microsoft.com/office/drawing/2014/main" id="{F719AC75-9F5E-52B0-74B7-C07645268AD1}"/>
              </a:ext>
            </a:extLst>
          </p:cNvPr>
          <p:cNvCxnSpPr>
            <a:cxnSpLocks/>
          </p:cNvCxnSpPr>
          <p:nvPr/>
        </p:nvCxnSpPr>
        <p:spPr>
          <a:xfrm flipH="1">
            <a:off x="5124246" y="2649396"/>
            <a:ext cx="3514585" cy="830139"/>
          </a:xfrm>
          <a:prstGeom prst="line">
            <a:avLst/>
          </a:prstGeom>
          <a:ln w="571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" name="CasellaDiTesto 1229">
            <a:extLst>
              <a:ext uri="{FF2B5EF4-FFF2-40B4-BE49-F238E27FC236}">
                <a16:creationId xmlns:a16="http://schemas.microsoft.com/office/drawing/2014/main" id="{550E5AFE-F1E9-2943-6843-DC4FCE55E8DF}"/>
              </a:ext>
            </a:extLst>
          </p:cNvPr>
          <p:cNvSpPr txBox="1">
            <a:spLocks/>
          </p:cNvSpPr>
          <p:nvPr/>
        </p:nvSpPr>
        <p:spPr>
          <a:xfrm>
            <a:off x="6778447" y="3601562"/>
            <a:ext cx="1381305" cy="27699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Emission direction</a:t>
            </a:r>
          </a:p>
        </p:txBody>
      </p:sp>
      <p:cxnSp>
        <p:nvCxnSpPr>
          <p:cNvPr id="1231" name="Connettore 2 1230">
            <a:extLst>
              <a:ext uri="{FF2B5EF4-FFF2-40B4-BE49-F238E27FC236}">
                <a16:creationId xmlns:a16="http://schemas.microsoft.com/office/drawing/2014/main" id="{CC90DB6F-67EC-653A-1449-6E32A256B9EE}"/>
              </a:ext>
            </a:extLst>
          </p:cNvPr>
          <p:cNvCxnSpPr>
            <a:cxnSpLocks/>
          </p:cNvCxnSpPr>
          <p:nvPr/>
        </p:nvCxnSpPr>
        <p:spPr>
          <a:xfrm flipH="1" flipV="1">
            <a:off x="6240693" y="3312754"/>
            <a:ext cx="525999" cy="4839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4" name="Connettore 1 1233">
            <a:extLst>
              <a:ext uri="{FF2B5EF4-FFF2-40B4-BE49-F238E27FC236}">
                <a16:creationId xmlns:a16="http://schemas.microsoft.com/office/drawing/2014/main" id="{8489D57D-C2A8-EA30-FE72-E715707EBB5B}"/>
              </a:ext>
            </a:extLst>
          </p:cNvPr>
          <p:cNvCxnSpPr>
            <a:cxnSpLocks/>
          </p:cNvCxnSpPr>
          <p:nvPr/>
        </p:nvCxnSpPr>
        <p:spPr>
          <a:xfrm>
            <a:off x="7546786" y="4836062"/>
            <a:ext cx="0" cy="90000"/>
          </a:xfrm>
          <a:prstGeom prst="line">
            <a:avLst/>
          </a:prstGeom>
          <a:ln w="19050"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5" name="Connettore 1 1234">
            <a:extLst>
              <a:ext uri="{FF2B5EF4-FFF2-40B4-BE49-F238E27FC236}">
                <a16:creationId xmlns:a16="http://schemas.microsoft.com/office/drawing/2014/main" id="{EDE41231-B7F5-CFF1-9998-B048DEFC41A1}"/>
              </a:ext>
            </a:extLst>
          </p:cNvPr>
          <p:cNvCxnSpPr>
            <a:cxnSpLocks/>
          </p:cNvCxnSpPr>
          <p:nvPr/>
        </p:nvCxnSpPr>
        <p:spPr>
          <a:xfrm>
            <a:off x="8758664" y="3837006"/>
            <a:ext cx="0" cy="90000"/>
          </a:xfrm>
          <a:prstGeom prst="line">
            <a:avLst/>
          </a:prstGeom>
          <a:ln w="19050"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6" name="Immagine 1235">
            <a:extLst>
              <a:ext uri="{FF2B5EF4-FFF2-40B4-BE49-F238E27FC236}">
                <a16:creationId xmlns:a16="http://schemas.microsoft.com/office/drawing/2014/main" id="{5ED0F062-68F5-F0CB-EB7E-BBD1B834856A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3657"/>
          <a:stretch/>
        </p:blipFill>
        <p:spPr>
          <a:xfrm>
            <a:off x="10240641" y="1634344"/>
            <a:ext cx="1761506" cy="3589916"/>
          </a:xfrm>
          <a:prstGeom prst="roundRect">
            <a:avLst/>
          </a:prstGeom>
          <a:ln>
            <a:solidFill>
              <a:srgbClr val="0070C0"/>
            </a:solidFill>
          </a:ln>
        </p:spPr>
      </p:pic>
      <p:grpSp>
        <p:nvGrpSpPr>
          <p:cNvPr id="1237" name="Gruppo 1236">
            <a:extLst>
              <a:ext uri="{FF2B5EF4-FFF2-40B4-BE49-F238E27FC236}">
                <a16:creationId xmlns:a16="http://schemas.microsoft.com/office/drawing/2014/main" id="{FA5C20FE-86C4-0029-BF79-72DC297095F8}"/>
              </a:ext>
            </a:extLst>
          </p:cNvPr>
          <p:cNvGrpSpPr/>
          <p:nvPr/>
        </p:nvGrpSpPr>
        <p:grpSpPr>
          <a:xfrm>
            <a:off x="487707" y="3490039"/>
            <a:ext cx="158597" cy="343581"/>
            <a:chOff x="487707" y="3490039"/>
            <a:chExt cx="158597" cy="343581"/>
          </a:xfrm>
        </p:grpSpPr>
        <p:pic>
          <p:nvPicPr>
            <p:cNvPr id="1238" name="Immagine 1237" descr="Immagine che contiene trasporto, veicolo spaziale&#10;&#10;Descrizione generata automaticamente">
              <a:extLst>
                <a:ext uri="{FF2B5EF4-FFF2-40B4-BE49-F238E27FC236}">
                  <a16:creationId xmlns:a16="http://schemas.microsoft.com/office/drawing/2014/main" id="{FDCBD7FC-91F5-67C0-D34C-D54BCAB757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1442" t="60286" r="81913" b="28397"/>
            <a:stretch/>
          </p:blipFill>
          <p:spPr>
            <a:xfrm rot="5400000" flipH="1">
              <a:off x="459846" y="3647161"/>
              <a:ext cx="214320" cy="158597"/>
            </a:xfrm>
            <a:prstGeom prst="rect">
              <a:avLst/>
            </a:prstGeom>
          </p:spPr>
        </p:pic>
        <p:pic>
          <p:nvPicPr>
            <p:cNvPr id="1239" name="Immagine 1238" descr="Immagine che contiene trasporto, veicolo spaziale&#10;&#10;Descrizione generata automaticamente">
              <a:extLst>
                <a:ext uri="{FF2B5EF4-FFF2-40B4-BE49-F238E27FC236}">
                  <a16:creationId xmlns:a16="http://schemas.microsoft.com/office/drawing/2014/main" id="{B552D416-444F-5B2E-2B3F-DE0625FD15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7097" t="62316" r="77856" b="34422"/>
            <a:stretch/>
          </p:blipFill>
          <p:spPr>
            <a:xfrm rot="5400000" flipH="1">
              <a:off x="513333" y="3548565"/>
              <a:ext cx="162772" cy="45719"/>
            </a:xfrm>
            <a:prstGeom prst="rect">
              <a:avLst/>
            </a:prstGeom>
          </p:spPr>
        </p:pic>
      </p:grpSp>
      <p:sp>
        <p:nvSpPr>
          <p:cNvPr id="1240" name="Rettangolo con angoli arrotondati 1239">
            <a:extLst>
              <a:ext uri="{FF2B5EF4-FFF2-40B4-BE49-F238E27FC236}">
                <a16:creationId xmlns:a16="http://schemas.microsoft.com/office/drawing/2014/main" id="{9E542CD6-34E0-4DBF-F49B-DEA6198A470B}"/>
              </a:ext>
            </a:extLst>
          </p:cNvPr>
          <p:cNvSpPr/>
          <p:nvPr/>
        </p:nvSpPr>
        <p:spPr>
          <a:xfrm>
            <a:off x="427771" y="3430545"/>
            <a:ext cx="275982" cy="480789"/>
          </a:xfrm>
          <a:prstGeom prst="roundRect">
            <a:avLst>
              <a:gd name="adj" fmla="val 39744"/>
            </a:avLst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41" name="Picture 2" descr="The Imaging X-Ray Polarimetry Explorer (IXPE): technical overview II">
            <a:extLst>
              <a:ext uri="{FF2B5EF4-FFF2-40B4-BE49-F238E27FC236}">
                <a16:creationId xmlns:a16="http://schemas.microsoft.com/office/drawing/2014/main" id="{6C1EE55B-6713-18F6-CE5C-46B1C329EA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90" t="1781" b="2975"/>
          <a:stretch/>
        </p:blipFill>
        <p:spPr bwMode="auto">
          <a:xfrm>
            <a:off x="866899" y="4171137"/>
            <a:ext cx="1603169" cy="208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2" name="Rettangolo con angoli arrotondati 1241">
            <a:extLst>
              <a:ext uri="{FF2B5EF4-FFF2-40B4-BE49-F238E27FC236}">
                <a16:creationId xmlns:a16="http://schemas.microsoft.com/office/drawing/2014/main" id="{65D6F1CB-466F-BB31-090C-B652E73DEAE5}"/>
              </a:ext>
            </a:extLst>
          </p:cNvPr>
          <p:cNvSpPr/>
          <p:nvPr/>
        </p:nvSpPr>
        <p:spPr>
          <a:xfrm>
            <a:off x="1047598" y="5383548"/>
            <a:ext cx="1320427" cy="242927"/>
          </a:xfrm>
          <a:prstGeom prst="roundRect">
            <a:avLst>
              <a:gd name="adj" fmla="val 39744"/>
            </a:avLst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43" name="Connettore 2 1242">
            <a:extLst>
              <a:ext uri="{FF2B5EF4-FFF2-40B4-BE49-F238E27FC236}">
                <a16:creationId xmlns:a16="http://schemas.microsoft.com/office/drawing/2014/main" id="{D6C26CE8-8BF5-0351-7141-523E0E87FD60}"/>
              </a:ext>
            </a:extLst>
          </p:cNvPr>
          <p:cNvCxnSpPr>
            <a:cxnSpLocks/>
          </p:cNvCxnSpPr>
          <p:nvPr/>
        </p:nvCxnSpPr>
        <p:spPr>
          <a:xfrm>
            <a:off x="675985" y="3950360"/>
            <a:ext cx="429912" cy="736538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4" name="CasellaDiTesto 1243">
            <a:extLst>
              <a:ext uri="{FF2B5EF4-FFF2-40B4-BE49-F238E27FC236}">
                <a16:creationId xmlns:a16="http://schemas.microsoft.com/office/drawing/2014/main" id="{4145D2A0-9061-3BC3-FFF8-EC99A30DCAAA}"/>
              </a:ext>
            </a:extLst>
          </p:cNvPr>
          <p:cNvSpPr txBox="1"/>
          <p:nvPr/>
        </p:nvSpPr>
        <p:spPr>
          <a:xfrm>
            <a:off x="57807" y="4267199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</a:t>
            </a: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</a:p>
        </p:txBody>
      </p:sp>
      <p:sp>
        <p:nvSpPr>
          <p:cNvPr id="1245" name="CasellaDiTesto 1244">
            <a:extLst>
              <a:ext uri="{FF2B5EF4-FFF2-40B4-BE49-F238E27FC236}">
                <a16:creationId xmlns:a16="http://schemas.microsoft.com/office/drawing/2014/main" id="{C646056A-20F5-6217-9F54-352CB0A1E14B}"/>
              </a:ext>
            </a:extLst>
          </p:cNvPr>
          <p:cNvSpPr txBox="1"/>
          <p:nvPr/>
        </p:nvSpPr>
        <p:spPr>
          <a:xfrm>
            <a:off x="2312485" y="6010262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Baldini et al. (2021)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F73272B-4DD2-AF18-C29A-8E01C73B24ED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416655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2000"/>
                                        <p:tgtEl>
                                          <p:spTgt spid="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6 -0.33056 L 0.00117 -0.00579 " pathEditMode="relative" rAng="0" ptsTypes="AA">
                                      <p:cBhvr>
                                        <p:cTn id="13" dur="270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1" y="1622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86 -0.31319 L 0.00377 -0.00231 " pathEditMode="relative" rAng="0" ptsTypes="AA">
                                      <p:cBhvr>
                                        <p:cTn id="15" dur="2600" fill="hold"/>
                                        <p:tgtEl>
                                          <p:spTgt spid="1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4" y="1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1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1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5.55112E-17 L 1.875E-6 0.10278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1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1.66667E-6 0.12593 " pathEditMode="relative" rAng="0" ptsTypes="AA">
                                      <p:cBhvr>
                                        <p:cTn id="121" dur="100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5" dur="10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1000"/>
                            </p:stCondLst>
                            <p:childTnLst>
                              <p:par>
                                <p:cTn id="2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2" dur="500"/>
                                        <p:tgtEl>
                                          <p:spTgt spid="1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9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5" dur="500"/>
                                        <p:tgtEl>
                                          <p:spTgt spid="1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9" grpId="0" animBg="1"/>
      <p:bldP spid="1080" grpId="0" animBg="1"/>
      <p:bldP spid="1081" grpId="0" animBg="1"/>
      <p:bldP spid="1082" grpId="0" animBg="1"/>
      <p:bldP spid="1083" grpId="0" animBg="1"/>
      <p:bldP spid="1085" grpId="0" animBg="1"/>
      <p:bldP spid="1151" grpId="0"/>
      <p:bldP spid="1151" grpId="1"/>
      <p:bldP spid="1152" grpId="0"/>
      <p:bldP spid="1152" grpId="1"/>
      <p:bldP spid="1153" grpId="0"/>
      <p:bldP spid="1153" grpId="1"/>
      <p:bldP spid="1177" grpId="0" animBg="1"/>
      <p:bldP spid="1177" grpId="1" animBg="1"/>
      <p:bldP spid="1177" grpId="2" animBg="1"/>
      <p:bldP spid="1178" grpId="0"/>
      <p:bldP spid="1178" grpId="1"/>
      <p:bldP spid="1178" grpId="2"/>
      <p:bldP spid="1179" grpId="0" animBg="1"/>
      <p:bldP spid="1179" grpId="1" animBg="1"/>
      <p:bldP spid="1179" grpId="2" animBg="1"/>
      <p:bldP spid="1183" grpId="0" animBg="1"/>
      <p:bldP spid="1183" grpId="1" animBg="1"/>
      <p:bldP spid="1183" grpId="2" animBg="1"/>
      <p:bldP spid="1190" grpId="0"/>
      <p:bldP spid="1190" grpId="1"/>
      <p:bldP spid="1190" grpId="2"/>
      <p:bldP spid="1190" grpId="3"/>
      <p:bldP spid="1191" grpId="0" animBg="1"/>
      <p:bldP spid="1191" grpId="1" animBg="1"/>
      <p:bldP spid="1191" grpId="2" animBg="1"/>
      <p:bldP spid="1191" grpId="3" animBg="1"/>
      <p:bldP spid="1192" grpId="0" animBg="1"/>
      <p:bldP spid="1192" grpId="1" animBg="1"/>
      <p:bldP spid="1192" grpId="2" animBg="1"/>
      <p:bldP spid="1194" grpId="0" animBg="1"/>
      <p:bldP spid="1194" grpId="1" animBg="1"/>
      <p:bldP spid="1194" grpId="2" animBg="1"/>
      <p:bldP spid="1195" grpId="0" animBg="1"/>
      <p:bldP spid="1195" grpId="1" animBg="1"/>
      <p:bldP spid="1199" grpId="0"/>
      <p:bldP spid="1200" grpId="0"/>
      <p:bldP spid="1201" grpId="0"/>
      <p:bldP spid="1202" grpId="0"/>
      <p:bldP spid="1203" grpId="0"/>
      <p:bldP spid="1204" grpId="0"/>
      <p:bldP spid="1205" grpId="0" animBg="1"/>
      <p:bldP spid="1205" grpId="1" animBg="1"/>
      <p:bldP spid="1205" grpId="2" animBg="1"/>
      <p:bldP spid="1211" grpId="0" animBg="1"/>
      <p:bldP spid="1211" grpId="1" animBg="1"/>
      <p:bldP spid="1219" grpId="0" animBg="1"/>
      <p:bldP spid="1220" grpId="0" animBg="1"/>
      <p:bldP spid="12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A4E877F-7F56-8433-2DE9-E7594C2FC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IXPE polarization measurement</a:t>
            </a:r>
          </a:p>
          <a:p>
            <a:pPr algn="ctr"/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3" name="Immagine 1032" descr="Immagine che contiene quadrato, Rettangolo, linea, piastrella&#10;&#10;Descrizione generata automaticamente">
            <a:extLst>
              <a:ext uri="{FF2B5EF4-FFF2-40B4-BE49-F238E27FC236}">
                <a16:creationId xmlns:a16="http://schemas.microsoft.com/office/drawing/2014/main" id="{E788D8E4-2D9E-2CBD-8F3C-433CA5ED10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364" y="1401217"/>
            <a:ext cx="3539788" cy="3545479"/>
          </a:xfrm>
          <a:prstGeom prst="rect">
            <a:avLst/>
          </a:prstGeom>
        </p:spPr>
      </p:pic>
      <p:pic>
        <p:nvPicPr>
          <p:cNvPr id="1035" name="Immagine 1034" descr="Immagine che contiene linea, quadrato&#10;&#10;Descrizione generata automaticamente">
            <a:extLst>
              <a:ext uri="{FF2B5EF4-FFF2-40B4-BE49-F238E27FC236}">
                <a16:creationId xmlns:a16="http://schemas.microsoft.com/office/drawing/2014/main" id="{301264A3-35A5-7444-01F5-B67C2DF986F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8364" y="1391269"/>
            <a:ext cx="3555553" cy="3532942"/>
          </a:xfrm>
          <a:prstGeom prst="rect">
            <a:avLst/>
          </a:prstGeom>
        </p:spPr>
      </p:pic>
      <p:pic>
        <p:nvPicPr>
          <p:cNvPr id="1037" name="Immagine 1036" descr="Immagine che contiene linea&#10;&#10;Descrizione generata automaticamente">
            <a:extLst>
              <a:ext uri="{FF2B5EF4-FFF2-40B4-BE49-F238E27FC236}">
                <a16:creationId xmlns:a16="http://schemas.microsoft.com/office/drawing/2014/main" id="{C4255955-8B08-D96B-614F-657C1B25E5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8364" y="1389770"/>
            <a:ext cx="3539788" cy="3551152"/>
          </a:xfrm>
          <a:prstGeom prst="rect">
            <a:avLst/>
          </a:prstGeom>
        </p:spPr>
      </p:pic>
      <p:pic>
        <p:nvPicPr>
          <p:cNvPr id="1038" name="Immagine 1037" descr="Immagine che contiene linea, testo&#10;&#10;Descrizione generata automaticamente">
            <a:extLst>
              <a:ext uri="{FF2B5EF4-FFF2-40B4-BE49-F238E27FC236}">
                <a16:creationId xmlns:a16="http://schemas.microsoft.com/office/drawing/2014/main" id="{A04B7FBE-0B01-8F8C-3F9B-F218881BEE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1365" y="1389499"/>
            <a:ext cx="3554449" cy="3554449"/>
          </a:xfrm>
          <a:prstGeom prst="rect">
            <a:avLst/>
          </a:prstGeom>
        </p:spPr>
      </p:pic>
      <p:pic>
        <p:nvPicPr>
          <p:cNvPr id="1039" name="Immagine 1038" descr="Immagine che contiene linea, modello&#10;&#10;Descrizione generata automaticamente">
            <a:extLst>
              <a:ext uri="{FF2B5EF4-FFF2-40B4-BE49-F238E27FC236}">
                <a16:creationId xmlns:a16="http://schemas.microsoft.com/office/drawing/2014/main" id="{90E272C1-9468-FDE8-410C-643130228F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6190" y="1396947"/>
            <a:ext cx="3540887" cy="3546551"/>
          </a:xfrm>
          <a:prstGeom prst="rect">
            <a:avLst/>
          </a:prstGeom>
        </p:spPr>
      </p:pic>
      <p:pic>
        <p:nvPicPr>
          <p:cNvPr id="1040" name="Immagine 1039" descr="Immagine che contiene schermata, cielo, volo, aria aperta&#10;&#10;Descrizione generata automaticamente">
            <a:extLst>
              <a:ext uri="{FF2B5EF4-FFF2-40B4-BE49-F238E27FC236}">
                <a16:creationId xmlns:a16="http://schemas.microsoft.com/office/drawing/2014/main" id="{BDAF1B22-0023-1650-B96A-7379764DA3D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3237" y="1390979"/>
            <a:ext cx="3558555" cy="3552806"/>
          </a:xfrm>
          <a:prstGeom prst="rect">
            <a:avLst/>
          </a:prstGeom>
        </p:spPr>
      </p:pic>
      <p:pic>
        <p:nvPicPr>
          <p:cNvPr id="1041" name="Immagine 1040" descr="Immagine che contiene testo, ricevuta, linea, Diagramma&#10;&#10;Descrizione generata automaticamente">
            <a:extLst>
              <a:ext uri="{FF2B5EF4-FFF2-40B4-BE49-F238E27FC236}">
                <a16:creationId xmlns:a16="http://schemas.microsoft.com/office/drawing/2014/main" id="{AADBE202-D843-85CC-D04B-A147951DD83C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1461" t="7077" r="3223" b="10111"/>
          <a:stretch/>
        </p:blipFill>
        <p:spPr>
          <a:xfrm>
            <a:off x="4484997" y="4303994"/>
            <a:ext cx="2178996" cy="1731523"/>
          </a:xfrm>
          <a:prstGeom prst="rect">
            <a:avLst/>
          </a:prstGeom>
        </p:spPr>
      </p:pic>
      <p:pic>
        <p:nvPicPr>
          <p:cNvPr id="1042" name="Immagine 1041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A5D39968-A7B7-5092-AD9C-2C7B3BBBE964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1375" t="7153" r="3307" b="10895"/>
          <a:stretch/>
        </p:blipFill>
        <p:spPr>
          <a:xfrm>
            <a:off x="4485649" y="4303995"/>
            <a:ext cx="2185482" cy="1730172"/>
          </a:xfrm>
          <a:prstGeom prst="rect">
            <a:avLst/>
          </a:prstGeom>
        </p:spPr>
      </p:pic>
      <p:pic>
        <p:nvPicPr>
          <p:cNvPr id="1043" name="Immagine 1042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4FBA5C10-6F8F-02B3-6726-0F77AFF7DB2F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11481" t="6115" r="3646" b="11291"/>
          <a:stretch/>
        </p:blipFill>
        <p:spPr>
          <a:xfrm>
            <a:off x="4485209" y="4303992"/>
            <a:ext cx="2178997" cy="1735996"/>
          </a:xfrm>
          <a:prstGeom prst="rect">
            <a:avLst/>
          </a:prstGeom>
        </p:spPr>
      </p:pic>
      <p:pic>
        <p:nvPicPr>
          <p:cNvPr id="1044" name="Immagine 1043" descr="Immagine che contiene simbolo, Elementi grafici, design&#10;&#10;Descrizione generata automaticamente">
            <a:extLst>
              <a:ext uri="{FF2B5EF4-FFF2-40B4-BE49-F238E27FC236}">
                <a16:creationId xmlns:a16="http://schemas.microsoft.com/office/drawing/2014/main" id="{30470FD4-2AB2-79E0-E49E-2519CED0531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3670173">
            <a:off x="2544565" y="2783398"/>
            <a:ext cx="143949" cy="311242"/>
          </a:xfrm>
          <a:prstGeom prst="rect">
            <a:avLst/>
          </a:prstGeom>
        </p:spPr>
      </p:pic>
      <p:pic>
        <p:nvPicPr>
          <p:cNvPr id="1045" name="Immagine 1044" descr="Immagine che contiene Diagramma, testo, diagramma, schermata&#10;&#10;Descrizione generata automaticamente">
            <a:extLst>
              <a:ext uri="{FF2B5EF4-FFF2-40B4-BE49-F238E27FC236}">
                <a16:creationId xmlns:a16="http://schemas.microsoft.com/office/drawing/2014/main" id="{0247BEF0-F080-DE25-9853-F61BF826E50C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2026" t="7618" r="4619" b="11019"/>
          <a:stretch/>
        </p:blipFill>
        <p:spPr>
          <a:xfrm>
            <a:off x="4478725" y="4303991"/>
            <a:ext cx="2184104" cy="1736499"/>
          </a:xfrm>
          <a:prstGeom prst="rect">
            <a:avLst/>
          </a:prstGeom>
        </p:spPr>
      </p:pic>
      <p:sp>
        <p:nvSpPr>
          <p:cNvPr id="1046" name="CasellaDiTesto 1045">
            <a:extLst>
              <a:ext uri="{FF2B5EF4-FFF2-40B4-BE49-F238E27FC236}">
                <a16:creationId xmlns:a16="http://schemas.microsoft.com/office/drawing/2014/main" id="{B6694B8E-C515-295C-3EBF-A52A2D1B9058}"/>
              </a:ext>
            </a:extLst>
          </p:cNvPr>
          <p:cNvSpPr txBox="1"/>
          <p:nvPr/>
        </p:nvSpPr>
        <p:spPr>
          <a:xfrm>
            <a:off x="494900" y="1021937"/>
            <a:ext cx="2986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 in Detector Coordinates</a:t>
            </a:r>
          </a:p>
        </p:txBody>
      </p:sp>
      <p:sp>
        <p:nvSpPr>
          <p:cNvPr id="1047" name="CasellaDiTesto 1046">
            <a:extLst>
              <a:ext uri="{FF2B5EF4-FFF2-40B4-BE49-F238E27FC236}">
                <a16:creationId xmlns:a16="http://schemas.microsoft.com/office/drawing/2014/main" id="{FD99BAEE-0DB1-905C-DCA3-D54094B30A9E}"/>
              </a:ext>
            </a:extLst>
          </p:cNvPr>
          <p:cNvSpPr txBox="1"/>
          <p:nvPr/>
        </p:nvSpPr>
        <p:spPr>
          <a:xfrm>
            <a:off x="494900" y="1020123"/>
            <a:ext cx="299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 in Celestial Coordinates</a:t>
            </a:r>
          </a:p>
        </p:txBody>
      </p:sp>
      <p:pic>
        <p:nvPicPr>
          <p:cNvPr id="1048" name="Immagine 1047" descr="Immagine che contiene design&#10;&#10;Descrizione generata automaticamente con attendibilità bassa">
            <a:extLst>
              <a:ext uri="{FF2B5EF4-FFF2-40B4-BE49-F238E27FC236}">
                <a16:creationId xmlns:a16="http://schemas.microsoft.com/office/drawing/2014/main" id="{15F9BF53-1997-FEA9-A409-433F6A02F46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216908" y="4303687"/>
            <a:ext cx="267654" cy="1818677"/>
          </a:xfrm>
          <a:prstGeom prst="rect">
            <a:avLst/>
          </a:prstGeom>
        </p:spPr>
      </p:pic>
      <p:pic>
        <p:nvPicPr>
          <p:cNvPr id="1049" name="Immagine 1048">
            <a:extLst>
              <a:ext uri="{FF2B5EF4-FFF2-40B4-BE49-F238E27FC236}">
                <a16:creationId xmlns:a16="http://schemas.microsoft.com/office/drawing/2014/main" id="{1FA7C090-1A16-6B7A-EB3A-0AE44F9F75F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494341" y="6061024"/>
            <a:ext cx="2211425" cy="211282"/>
          </a:xfrm>
          <a:prstGeom prst="rect">
            <a:avLst/>
          </a:prstGeom>
        </p:spPr>
      </p:pic>
      <p:sp>
        <p:nvSpPr>
          <p:cNvPr id="1050" name="Ovale 1049">
            <a:extLst>
              <a:ext uri="{FF2B5EF4-FFF2-40B4-BE49-F238E27FC236}">
                <a16:creationId xmlns:a16="http://schemas.microsoft.com/office/drawing/2014/main" id="{A75DE24E-F0EE-051D-5BF0-B80C6F054231}"/>
              </a:ext>
            </a:extLst>
          </p:cNvPr>
          <p:cNvSpPr/>
          <p:nvPr/>
        </p:nvSpPr>
        <p:spPr>
          <a:xfrm>
            <a:off x="2089053" y="3291008"/>
            <a:ext cx="491837" cy="491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1" name="Freccia ad arco 1050">
            <a:extLst>
              <a:ext uri="{FF2B5EF4-FFF2-40B4-BE49-F238E27FC236}">
                <a16:creationId xmlns:a16="http://schemas.microsoft.com/office/drawing/2014/main" id="{A9F83437-4DC9-231B-9B9D-AA846B292449}"/>
              </a:ext>
            </a:extLst>
          </p:cNvPr>
          <p:cNvSpPr/>
          <p:nvPr/>
        </p:nvSpPr>
        <p:spPr>
          <a:xfrm rot="2638648" flipV="1">
            <a:off x="2021109" y="3561873"/>
            <a:ext cx="2981281" cy="1931976"/>
          </a:xfrm>
          <a:prstGeom prst="circularArrow">
            <a:avLst>
              <a:gd name="adj1" fmla="val 0"/>
              <a:gd name="adj2" fmla="val 151580"/>
              <a:gd name="adj3" fmla="val 20442092"/>
              <a:gd name="adj4" fmla="val 11820496"/>
              <a:gd name="adj5" fmla="val 2751"/>
            </a:avLst>
          </a:prstGeom>
          <a:solidFill>
            <a:srgbClr val="F1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53" name="CasellaDiTesto 1052">
                <a:extLst>
                  <a:ext uri="{FF2B5EF4-FFF2-40B4-BE49-F238E27FC236}">
                    <a16:creationId xmlns:a16="http://schemas.microsoft.com/office/drawing/2014/main" id="{C0E41F54-B028-03B7-685D-D03FF98179C7}"/>
                  </a:ext>
                </a:extLst>
              </p:cNvPr>
              <p:cNvSpPr txBox="1"/>
              <p:nvPr/>
            </p:nvSpPr>
            <p:spPr>
              <a:xfrm>
                <a:off x="4038740" y="1191302"/>
                <a:ext cx="799888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GB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olarization information: recovered on a statistical basis from the </a:t>
                </a:r>
                <a:r>
                  <a:rPr lang="en-GB" sz="1800" b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azimuthal distribution of the photoelectron directions of emission (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GB" sz="1800" b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endParaRPr lang="en-GB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53" name="CasellaDiTesto 1052">
                <a:extLst>
                  <a:ext uri="{FF2B5EF4-FFF2-40B4-BE49-F238E27FC236}">
                    <a16:creationId xmlns:a16="http://schemas.microsoft.com/office/drawing/2014/main" id="{C0E41F54-B028-03B7-685D-D03FF98179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740" y="1191302"/>
                <a:ext cx="7998889" cy="646331"/>
              </a:xfrm>
              <a:prstGeom prst="rect">
                <a:avLst/>
              </a:prstGeom>
              <a:blipFill>
                <a:blip r:embed="rId21"/>
                <a:stretch>
                  <a:fillRect l="-792" t="-3846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56" name="CasellaDiTesto 1055">
                <a:extLst>
                  <a:ext uri="{FF2B5EF4-FFF2-40B4-BE49-F238E27FC236}">
                    <a16:creationId xmlns:a16="http://schemas.microsoft.com/office/drawing/2014/main" id="{EB595BEB-6444-74CC-EF83-65D55ABA0AA2}"/>
                  </a:ext>
                </a:extLst>
              </p:cNvPr>
              <p:cNvSpPr txBox="1"/>
              <p:nvPr/>
            </p:nvSpPr>
            <p:spPr>
              <a:xfrm>
                <a:off x="4038740" y="3740111"/>
                <a:ext cx="3030496" cy="375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𝐍</m:t>
                      </m:r>
                      <m:d>
                        <m:d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𝛟</m:t>
                          </m:r>
                        </m:e>
                      </m:d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𝐀</m:t>
                      </m:r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𝐁</m:t>
                      </m:r>
                      <m:sSup>
                        <m:sSup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𝐜𝐨𝐬</m:t>
                          </m:r>
                        </m:e>
                        <m:sup>
                          <m:r>
                            <a:rPr lang="en-GB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𝛟</m:t>
                      </m:r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𝛟</m:t>
                          </m:r>
                        </m:e>
                        <m:sub>
                          <m:r>
                            <a:rPr lang="en-GB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56" name="CasellaDiTesto 1055">
                <a:extLst>
                  <a:ext uri="{FF2B5EF4-FFF2-40B4-BE49-F238E27FC236}">
                    <a16:creationId xmlns:a16="http://schemas.microsoft.com/office/drawing/2014/main" id="{EB595BEB-6444-74CC-EF83-65D55ABA0A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740" y="3740111"/>
                <a:ext cx="3030496" cy="375552"/>
              </a:xfrm>
              <a:prstGeom prst="rect">
                <a:avLst/>
              </a:prstGeom>
              <a:blipFill>
                <a:blip r:embed="rId2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57" name="CasellaDiTesto 1056">
                <a:extLst>
                  <a:ext uri="{FF2B5EF4-FFF2-40B4-BE49-F238E27FC236}">
                    <a16:creationId xmlns:a16="http://schemas.microsoft.com/office/drawing/2014/main" id="{07824D2E-6B57-3E4F-2C42-48A9798E787F}"/>
                  </a:ext>
                </a:extLst>
              </p:cNvPr>
              <p:cNvSpPr txBox="1"/>
              <p:nvPr/>
            </p:nvSpPr>
            <p:spPr>
              <a:xfrm>
                <a:off x="7886701" y="1996057"/>
                <a:ext cx="3991901" cy="7533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den>
                    </m:f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GB" sz="20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e>
                      <m:sup>
                        <m:r>
                          <a:rPr lang="en-GB" sz="20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a:rPr lang="en-GB" sz="20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GB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e>
                                  <m:sup>
                                    <m: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0" smtClean="0">
                            <a:latin typeface="Cambria Math" panose="02040503050406030204" pitchFamily="18" charset="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sSup>
                          <m:s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GB" sz="20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  <m:sSup>
                          <m:sSupPr>
                            <m:ctrlPr>
                              <a:rPr lang="en-GB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𝐜𝐨𝐬</m:t>
                            </m:r>
                          </m:e>
                          <m:sup>
                            <m:r>
                              <a:rPr lang="en-GB" sz="20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GB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𝛟</m:t>
                        </m:r>
                      </m:num>
                      <m:den>
                        <m:sSup>
                          <m:s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b="0" i="0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βcosθ</m:t>
                                </m:r>
                              </m:e>
                            </m:d>
                          </m:e>
                          <m:sup>
                            <m: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1057" name="CasellaDiTesto 1056">
                <a:extLst>
                  <a:ext uri="{FF2B5EF4-FFF2-40B4-BE49-F238E27FC236}">
                    <a16:creationId xmlns:a16="http://schemas.microsoft.com/office/drawing/2014/main" id="{07824D2E-6B57-3E4F-2C42-48A9798E7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6701" y="1996057"/>
                <a:ext cx="3991901" cy="753348"/>
              </a:xfrm>
              <a:prstGeom prst="rect">
                <a:avLst/>
              </a:prstGeom>
              <a:blipFill>
                <a:blip r:embed="rId23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8" name="CasellaDiTesto 1057">
            <a:extLst>
              <a:ext uri="{FF2B5EF4-FFF2-40B4-BE49-F238E27FC236}">
                <a16:creationId xmlns:a16="http://schemas.microsoft.com/office/drawing/2014/main" id="{10DCCCBA-1B3F-C806-E403-6BD8BCE25008}"/>
              </a:ext>
            </a:extLst>
          </p:cNvPr>
          <p:cNvSpPr txBox="1"/>
          <p:nvPr/>
        </p:nvSpPr>
        <p:spPr>
          <a:xfrm>
            <a:off x="4038740" y="2242212"/>
            <a:ext cx="5425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Photoelectric differential cross section:</a:t>
            </a:r>
          </a:p>
        </p:txBody>
      </p:sp>
      <p:sp>
        <p:nvSpPr>
          <p:cNvPr id="1059" name="CasellaDiTesto 1058">
            <a:extLst>
              <a:ext uri="{FF2B5EF4-FFF2-40B4-BE49-F238E27FC236}">
                <a16:creationId xmlns:a16="http://schemas.microsoft.com/office/drawing/2014/main" id="{A8D45AE3-8731-2657-70FF-1B15303C8D76}"/>
              </a:ext>
            </a:extLst>
          </p:cNvPr>
          <p:cNvSpPr txBox="1"/>
          <p:nvPr/>
        </p:nvSpPr>
        <p:spPr>
          <a:xfrm>
            <a:off x="4305297" y="3004969"/>
            <a:ext cx="24707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counts are modulated as:</a:t>
            </a:r>
          </a:p>
        </p:txBody>
      </p:sp>
      <p:sp>
        <p:nvSpPr>
          <p:cNvPr id="1062" name="CasellaDiTesto 1061">
            <a:extLst>
              <a:ext uri="{FF2B5EF4-FFF2-40B4-BE49-F238E27FC236}">
                <a16:creationId xmlns:a16="http://schemas.microsoft.com/office/drawing/2014/main" id="{9AAEDA25-6195-0673-4A9E-FF267EBF5BF1}"/>
              </a:ext>
            </a:extLst>
          </p:cNvPr>
          <p:cNvSpPr txBox="1"/>
          <p:nvPr/>
        </p:nvSpPr>
        <p:spPr>
          <a:xfrm>
            <a:off x="-31293" y="6028165"/>
            <a:ext cx="3894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Muleri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Fabiani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(2014),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Muleri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(2014),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Kislat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(2015)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63" name="CasellaDiTesto 1062">
                <a:extLst>
                  <a:ext uri="{FF2B5EF4-FFF2-40B4-BE49-F238E27FC236}">
                    <a16:creationId xmlns:a16="http://schemas.microsoft.com/office/drawing/2014/main" id="{7BD5F95F-2247-2AE2-3232-C7EB7E380280}"/>
                  </a:ext>
                </a:extLst>
              </p:cNvPr>
              <p:cNvSpPr txBox="1"/>
              <p:nvPr/>
            </p:nvSpPr>
            <p:spPr>
              <a:xfrm>
                <a:off x="8001644" y="5045555"/>
                <a:ext cx="2976712" cy="657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  <m:r>
                        <a:rPr lang="en-US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63" name="CasellaDiTesto 1062">
                <a:extLst>
                  <a:ext uri="{FF2B5EF4-FFF2-40B4-BE49-F238E27FC236}">
                    <a16:creationId xmlns:a16="http://schemas.microsoft.com/office/drawing/2014/main" id="{7BD5F95F-2247-2AE2-3232-C7EB7E3802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644" y="5045555"/>
                <a:ext cx="2976712" cy="65774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2" name="Immagine 1071" descr="Immagine che contiene design&#10;&#10;Descrizione generata automaticamente con attendibilità bassa">
            <a:extLst>
              <a:ext uri="{FF2B5EF4-FFF2-40B4-BE49-F238E27FC236}">
                <a16:creationId xmlns:a16="http://schemas.microsoft.com/office/drawing/2014/main" id="{5253A215-CE9A-CDCE-6F0B-177F82C5494A}"/>
              </a:ext>
            </a:extLst>
          </p:cNvPr>
          <p:cNvPicPr>
            <a:picLocks noChangeAspect="1"/>
          </p:cNvPicPr>
          <p:nvPr/>
        </p:nvPicPr>
        <p:blipFill rotWithShape="1"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harpenSoften amount="100000"/>
                    </a14:imgEffect>
                    <a14:imgEffect>
                      <a14:brightnessContrast bright="53000" contrast="32000"/>
                    </a14:imgEffect>
                  </a14:imgLayer>
                </a14:imgProps>
              </a:ext>
            </a:extLst>
          </a:blip>
          <a:srcRect l="6573" r="52506"/>
          <a:stretch/>
        </p:blipFill>
        <p:spPr>
          <a:xfrm>
            <a:off x="4502643" y="4404444"/>
            <a:ext cx="2168488" cy="727788"/>
          </a:xfrm>
          <a:prstGeom prst="rect">
            <a:avLst/>
          </a:prstGeom>
        </p:spPr>
      </p:pic>
      <p:sp>
        <p:nvSpPr>
          <p:cNvPr id="1074" name="Ovale 1073">
            <a:extLst>
              <a:ext uri="{FF2B5EF4-FFF2-40B4-BE49-F238E27FC236}">
                <a16:creationId xmlns:a16="http://schemas.microsoft.com/office/drawing/2014/main" id="{DE1664B1-08D5-4CAE-F1AD-C6EF38579E64}"/>
              </a:ext>
            </a:extLst>
          </p:cNvPr>
          <p:cNvSpPr/>
          <p:nvPr/>
        </p:nvSpPr>
        <p:spPr>
          <a:xfrm>
            <a:off x="11122097" y="2185603"/>
            <a:ext cx="591980" cy="2627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463B917E-ED4A-F631-659B-F3AE2315DD75}"/>
              </a:ext>
            </a:extLst>
          </p:cNvPr>
          <p:cNvSpPr/>
          <p:nvPr/>
        </p:nvSpPr>
        <p:spPr>
          <a:xfrm>
            <a:off x="3948216" y="1148128"/>
            <a:ext cx="7930386" cy="1648181"/>
          </a:xfrm>
          <a:prstGeom prst="roundRect">
            <a:avLst>
              <a:gd name="adj" fmla="val 11748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874C78C6-442F-0FAB-FC80-06DF01023E66}"/>
              </a:ext>
            </a:extLst>
          </p:cNvPr>
          <p:cNvSpPr/>
          <p:nvPr/>
        </p:nvSpPr>
        <p:spPr>
          <a:xfrm>
            <a:off x="3943350" y="2998338"/>
            <a:ext cx="7930386" cy="3306826"/>
          </a:xfrm>
          <a:prstGeom prst="roundRect">
            <a:avLst>
              <a:gd name="adj" fmla="val 5312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D362DF69-774E-CDF3-31A3-BA7C5438CF0A}"/>
              </a:ext>
            </a:extLst>
          </p:cNvPr>
          <p:cNvCxnSpPr/>
          <p:nvPr/>
        </p:nvCxnSpPr>
        <p:spPr>
          <a:xfrm>
            <a:off x="4494341" y="5065425"/>
            <a:ext cx="2203123" cy="0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1697ACB0-838D-1BF5-5EA5-ECF596E061AC}"/>
              </a:ext>
            </a:extLst>
          </p:cNvPr>
          <p:cNvCxnSpPr>
            <a:cxnSpLocks/>
          </p:cNvCxnSpPr>
          <p:nvPr/>
        </p:nvCxnSpPr>
        <p:spPr>
          <a:xfrm>
            <a:off x="5601148" y="4528337"/>
            <a:ext cx="0" cy="517794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020F0701-6511-1A80-164A-BB38A96DAAFA}"/>
              </a:ext>
            </a:extLst>
          </p:cNvPr>
          <p:cNvCxnSpPr>
            <a:cxnSpLocks/>
          </p:cNvCxnSpPr>
          <p:nvPr/>
        </p:nvCxnSpPr>
        <p:spPr>
          <a:xfrm>
            <a:off x="5601280" y="5072777"/>
            <a:ext cx="0" cy="962740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5D5F1AAB-DE08-4B9D-2AD0-DA7979CB4870}"/>
              </a:ext>
            </a:extLst>
          </p:cNvPr>
          <p:cNvSpPr txBox="1"/>
          <p:nvPr/>
        </p:nvSpPr>
        <p:spPr>
          <a:xfrm>
            <a:off x="5323076" y="536474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B137F3F-D010-25CF-1733-E6F0D7E4BAD1}"/>
              </a:ext>
            </a:extLst>
          </p:cNvPr>
          <p:cNvSpPr txBox="1"/>
          <p:nvPr/>
        </p:nvSpPr>
        <p:spPr>
          <a:xfrm>
            <a:off x="5329491" y="4629477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07593A91-D481-F6C1-E2DB-0A203ED6ECA7}"/>
                  </a:ext>
                </a:extLst>
              </p:cNvPr>
              <p:cNvSpPr txBox="1"/>
              <p:nvPr/>
            </p:nvSpPr>
            <p:spPr>
              <a:xfrm>
                <a:off x="7430237" y="4049084"/>
                <a:ext cx="428733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 factor (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GB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response to 100% linearly polarized radiation.</a:t>
                </a:r>
              </a:p>
            </p:txBody>
          </p:sp>
        </mc:Choice>
        <mc:Fallback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07593A91-D481-F6C1-E2DB-0A203ED6E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0237" y="4049084"/>
                <a:ext cx="4287331" cy="646331"/>
              </a:xfrm>
              <a:prstGeom prst="rect">
                <a:avLst/>
              </a:prstGeom>
              <a:blipFill>
                <a:blip r:embed="rId27"/>
                <a:stretch>
                  <a:fillRect l="-1479" t="-3846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C907FD3-6F7E-9BA3-5020-4238E8263094}"/>
              </a:ext>
            </a:extLst>
          </p:cNvPr>
          <p:cNvSpPr txBox="1"/>
          <p:nvPr/>
        </p:nvSpPr>
        <p:spPr>
          <a:xfrm>
            <a:off x="7442831" y="3299950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olarization angle</a:t>
            </a:r>
            <a:endParaRPr lang="en-GB" b="1" dirty="0"/>
          </a:p>
        </p:txBody>
      </p: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4B987325-4D15-D15E-A54B-8E4A94E5B98D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6751687" y="3484616"/>
            <a:ext cx="691144" cy="3467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70F537B-1257-C76E-68A2-983596721098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143495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-0.0513 0.06273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5" y="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" grpId="1"/>
      <p:bldP spid="1046" grpId="2"/>
      <p:bldP spid="1047" grpId="0"/>
      <p:bldP spid="1047" grpId="1"/>
      <p:bldP spid="1050" grpId="0" animBg="1"/>
      <p:bldP spid="1051" grpId="0" animBg="1"/>
      <p:bldP spid="1053" grpId="0"/>
      <p:bldP spid="1056" grpId="0"/>
      <p:bldP spid="1057" grpId="0"/>
      <p:bldP spid="1058" grpId="0"/>
      <p:bldP spid="1059" grpId="0"/>
      <p:bldP spid="1063" grpId="0"/>
      <p:bldP spid="1074" grpId="0" animBg="1"/>
      <p:bldP spid="2" grpId="0" animBg="1"/>
      <p:bldP spid="3" grpId="1" animBg="1"/>
      <p:bldP spid="23" grpId="0"/>
      <p:bldP spid="25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DAED3147-0C54-7CC0-72BD-36ADA0E67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sp>
        <p:nvSpPr>
          <p:cNvPr id="50" name="Parallelogramma 49">
            <a:extLst>
              <a:ext uri="{FF2B5EF4-FFF2-40B4-BE49-F238E27FC236}">
                <a16:creationId xmlns:a16="http://schemas.microsoft.com/office/drawing/2014/main" id="{CB2736AB-A5F2-1B80-BA99-015CA72265C3}"/>
              </a:ext>
            </a:extLst>
          </p:cNvPr>
          <p:cNvSpPr/>
          <p:nvPr/>
        </p:nvSpPr>
        <p:spPr>
          <a:xfrm>
            <a:off x="6995563" y="3511205"/>
            <a:ext cx="4528193" cy="1230912"/>
          </a:xfrm>
          <a:prstGeom prst="parallelogram">
            <a:avLst>
              <a:gd name="adj" fmla="val 106440"/>
            </a:avLst>
          </a:prstGeom>
          <a:solidFill>
            <a:srgbClr val="AFA6A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GPD polarization measurement</a:t>
            </a: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751E6987-3F6D-9980-235A-42A837317841}"/>
                  </a:ext>
                </a:extLst>
              </p:cNvPr>
              <p:cNvSpPr txBox="1"/>
              <p:nvPr/>
            </p:nvSpPr>
            <p:spPr>
              <a:xfrm>
                <a:off x="1027436" y="3054412"/>
                <a:ext cx="67332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751E6987-3F6D-9980-235A-42A837317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436" y="3054412"/>
                <a:ext cx="673326" cy="276999"/>
              </a:xfrm>
              <a:prstGeom prst="rect">
                <a:avLst/>
              </a:prstGeom>
              <a:blipFill>
                <a:blip r:embed="rId8"/>
                <a:stretch>
                  <a:fillRect l="-9434" r="-7547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EB1CE40-25C8-36CA-B261-BEF651B19A1C}"/>
                  </a:ext>
                </a:extLst>
              </p:cNvPr>
              <p:cNvSpPr txBox="1"/>
              <p:nvPr/>
            </p:nvSpPr>
            <p:spPr>
              <a:xfrm>
                <a:off x="2119302" y="3041077"/>
                <a:ext cx="17348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EB1CE40-25C8-36CA-B261-BEF651B19A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9302" y="3041077"/>
                <a:ext cx="1734898" cy="276999"/>
              </a:xfrm>
              <a:prstGeom prst="rect">
                <a:avLst/>
              </a:prstGeom>
              <a:blipFill>
                <a:blip r:embed="rId9"/>
                <a:stretch>
                  <a:fillRect l="-1460" r="-2920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75F7A025-9267-B652-A104-D6AA33A894ED}"/>
                  </a:ext>
                </a:extLst>
              </p:cNvPr>
              <p:cNvSpPr txBox="1"/>
              <p:nvPr/>
            </p:nvSpPr>
            <p:spPr>
              <a:xfrm>
                <a:off x="4043314" y="3025850"/>
                <a:ext cx="17169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75F7A025-9267-B652-A104-D6AA33A89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3314" y="3025850"/>
                <a:ext cx="1716944" cy="276999"/>
              </a:xfrm>
              <a:prstGeom prst="rect">
                <a:avLst/>
              </a:prstGeom>
              <a:blipFill>
                <a:blip r:embed="rId10"/>
                <a:stretch>
                  <a:fillRect t="-4348" r="-2941" b="-30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93FF4A2B-1185-0799-AF9F-7A359D832311}"/>
                  </a:ext>
                </a:extLst>
              </p:cNvPr>
              <p:cNvSpPr txBox="1"/>
              <p:nvPr/>
            </p:nvSpPr>
            <p:spPr>
              <a:xfrm>
                <a:off x="869759" y="4202233"/>
                <a:ext cx="996555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93FF4A2B-1185-0799-AF9F-7A359D8323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759" y="4202233"/>
                <a:ext cx="996555" cy="778868"/>
              </a:xfrm>
              <a:prstGeom prst="rect">
                <a:avLst/>
              </a:prstGeom>
              <a:blipFill>
                <a:blip r:embed="rId11"/>
                <a:stretch>
                  <a:fillRect l="-44304" t="-109524" r="-30380" b="-17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5881296-882F-614F-3728-41F53A9B53F1}"/>
                  </a:ext>
                </a:extLst>
              </p:cNvPr>
              <p:cNvSpPr txBox="1"/>
              <p:nvPr/>
            </p:nvSpPr>
            <p:spPr>
              <a:xfrm>
                <a:off x="2376185" y="4179669"/>
                <a:ext cx="1344407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5881296-882F-614F-3728-41F53A9B53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185" y="4179669"/>
                <a:ext cx="1344407" cy="778868"/>
              </a:xfrm>
              <a:prstGeom prst="rect">
                <a:avLst/>
              </a:prstGeom>
              <a:blipFill>
                <a:blip r:embed="rId12"/>
                <a:stretch>
                  <a:fillRect l="-12264" t="-112903" r="-17925" b="-174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421EA237-BF97-D84B-DA42-B666C990301D}"/>
                  </a:ext>
                </a:extLst>
              </p:cNvPr>
              <p:cNvSpPr txBox="1"/>
              <p:nvPr/>
            </p:nvSpPr>
            <p:spPr>
              <a:xfrm>
                <a:off x="4158648" y="4161336"/>
                <a:ext cx="136377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421EA237-BF97-D84B-DA42-B666C9903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8648" y="4161336"/>
                <a:ext cx="1363771" cy="778868"/>
              </a:xfrm>
              <a:prstGeom prst="rect">
                <a:avLst/>
              </a:prstGeom>
              <a:blipFill>
                <a:blip r:embed="rId13"/>
                <a:stretch>
                  <a:fillRect l="-11111" t="-111290" r="-16667" b="-174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DFF4908-4ACA-567D-E8BA-24CD0F17B49B}"/>
                  </a:ext>
                </a:extLst>
              </p:cNvPr>
              <p:cNvSpPr txBox="1"/>
              <p:nvPr/>
            </p:nvSpPr>
            <p:spPr>
              <a:xfrm>
                <a:off x="1652032" y="1654190"/>
                <a:ext cx="3794757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2(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DFF4908-4ACA-567D-E8BA-24CD0F17B4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032" y="1654190"/>
                <a:ext cx="3794757" cy="520463"/>
              </a:xfrm>
              <a:prstGeom prst="rect">
                <a:avLst/>
              </a:prstGeom>
              <a:blipFill>
                <a:blip r:embed="rId14"/>
                <a:stretch>
                  <a:fillRect l="-1000" t="-4762"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1F42D371-59F3-189B-747D-C434E45912D1}"/>
                  </a:ext>
                </a:extLst>
              </p:cNvPr>
              <p:cNvSpPr txBox="1"/>
              <p:nvPr/>
            </p:nvSpPr>
            <p:spPr>
              <a:xfrm>
                <a:off x="1019471" y="5515201"/>
                <a:ext cx="1691425" cy="5638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1F42D371-59F3-189B-747D-C434E4591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471" y="5515201"/>
                <a:ext cx="1691425" cy="563809"/>
              </a:xfrm>
              <a:prstGeom prst="rect">
                <a:avLst/>
              </a:prstGeom>
              <a:blipFill>
                <a:blip r:embed="rId15"/>
                <a:stretch>
                  <a:fillRect l="-2985" t="-4444" r="-746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D121C87A-0C63-EA53-052A-341F1B97C4F8}"/>
                  </a:ext>
                </a:extLst>
              </p:cNvPr>
              <p:cNvSpPr txBox="1"/>
              <p:nvPr/>
            </p:nvSpPr>
            <p:spPr>
              <a:xfrm>
                <a:off x="3980690" y="5517301"/>
                <a:ext cx="1570238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D121C87A-0C63-EA53-052A-341F1B97C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690" y="5517301"/>
                <a:ext cx="1570238" cy="567078"/>
              </a:xfrm>
              <a:prstGeom prst="rect">
                <a:avLst/>
              </a:prstGeom>
              <a:blipFill>
                <a:blip r:embed="rId16"/>
                <a:stretch>
                  <a:fillRect l="-1600" t="-4348" r="-800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95467824-D119-1D71-C59A-C2100D93222E}"/>
              </a:ext>
            </a:extLst>
          </p:cNvPr>
          <p:cNvSpPr txBox="1"/>
          <p:nvPr/>
        </p:nvSpPr>
        <p:spPr>
          <a:xfrm>
            <a:off x="106995" y="2532746"/>
            <a:ext cx="28285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event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494CF60B-E3D6-A061-1786-80B49078E1F9}"/>
                  </a:ext>
                </a:extLst>
              </p:cNvPr>
              <p:cNvSpPr txBox="1"/>
              <p:nvPr/>
            </p:nvSpPr>
            <p:spPr>
              <a:xfrm>
                <a:off x="103258" y="1209351"/>
                <a:ext cx="552381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azimuthal emission of the photoelectron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modulated as:</a:t>
                </a: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494CF60B-E3D6-A061-1786-80B49078E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58" y="1209351"/>
                <a:ext cx="5523819" cy="646331"/>
              </a:xfrm>
              <a:prstGeom prst="rect">
                <a:avLst/>
              </a:prstGeom>
              <a:blipFill>
                <a:blip r:embed="rId17"/>
                <a:stretch>
                  <a:fillRect l="-917" t="-3922" b="-156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AD34023-B63D-59EC-0966-80BF0BB27EA5}"/>
              </a:ext>
            </a:extLst>
          </p:cNvPr>
          <p:cNvSpPr txBox="1"/>
          <p:nvPr/>
        </p:nvSpPr>
        <p:spPr>
          <a:xfrm>
            <a:off x="200747" y="3796118"/>
            <a:ext cx="211596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 N selected events: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75FCE85-ECB9-8E29-5100-52506ABB3E86}"/>
              </a:ext>
            </a:extLst>
          </p:cNvPr>
          <p:cNvSpPr txBox="1"/>
          <p:nvPr/>
        </p:nvSpPr>
        <p:spPr>
          <a:xfrm>
            <a:off x="881660" y="5125846"/>
            <a:ext cx="2014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Degree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5403D7B-6A90-C21A-AB05-592059BCE493}"/>
              </a:ext>
            </a:extLst>
          </p:cNvPr>
          <p:cNvSpPr txBox="1"/>
          <p:nvPr/>
        </p:nvSpPr>
        <p:spPr>
          <a:xfrm>
            <a:off x="3839382" y="5127956"/>
            <a:ext cx="1909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Angle</a:t>
            </a:r>
          </a:p>
        </p:txBody>
      </p: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E0EEDA35-35E4-EE93-E89A-467347B7ADF8}"/>
              </a:ext>
            </a:extLst>
          </p:cNvPr>
          <p:cNvCxnSpPr>
            <a:cxnSpLocks/>
          </p:cNvCxnSpPr>
          <p:nvPr/>
        </p:nvCxnSpPr>
        <p:spPr>
          <a:xfrm>
            <a:off x="9180760" y="4121256"/>
            <a:ext cx="210312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2903E2E4-1B11-5D21-878E-7B189A75B0F5}"/>
              </a:ext>
            </a:extLst>
          </p:cNvPr>
          <p:cNvCxnSpPr>
            <a:cxnSpLocks/>
          </p:cNvCxnSpPr>
          <p:nvPr/>
        </p:nvCxnSpPr>
        <p:spPr>
          <a:xfrm flipH="1">
            <a:off x="8050857" y="4121256"/>
            <a:ext cx="1129903" cy="10698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83AD7AE6-53CE-F04D-2F85-EED3ED6965A6}"/>
              </a:ext>
            </a:extLst>
          </p:cNvPr>
          <p:cNvCxnSpPr/>
          <p:nvPr/>
        </p:nvCxnSpPr>
        <p:spPr>
          <a:xfrm flipV="1">
            <a:off x="9180760" y="1901607"/>
            <a:ext cx="0" cy="22196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Connettore 2 1024">
            <a:extLst>
              <a:ext uri="{FF2B5EF4-FFF2-40B4-BE49-F238E27FC236}">
                <a16:creationId xmlns:a16="http://schemas.microsoft.com/office/drawing/2014/main" id="{70E8D02F-3173-CA71-AC15-3C79FF637DFD}"/>
              </a:ext>
            </a:extLst>
          </p:cNvPr>
          <p:cNvCxnSpPr>
            <a:cxnSpLocks/>
          </p:cNvCxnSpPr>
          <p:nvPr/>
        </p:nvCxnSpPr>
        <p:spPr>
          <a:xfrm>
            <a:off x="9186113" y="2562225"/>
            <a:ext cx="806382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26" name="CasellaDiTesto 1025">
                <a:extLst>
                  <a:ext uri="{FF2B5EF4-FFF2-40B4-BE49-F238E27FC236}">
                    <a16:creationId xmlns:a16="http://schemas.microsoft.com/office/drawing/2014/main" id="{36BB8737-2500-D73F-3A7D-25186782C637}"/>
                  </a:ext>
                </a:extLst>
              </p:cNvPr>
              <p:cNvSpPr txBox="1"/>
              <p:nvPr/>
            </p:nvSpPr>
            <p:spPr>
              <a:xfrm>
                <a:off x="9611113" y="2558979"/>
                <a:ext cx="395686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26" name="CasellaDiTesto 1025">
                <a:extLst>
                  <a:ext uri="{FF2B5EF4-FFF2-40B4-BE49-F238E27FC236}">
                    <a16:creationId xmlns:a16="http://schemas.microsoft.com/office/drawing/2014/main" id="{36BB8737-2500-D73F-3A7D-25186782C6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1113" y="2558979"/>
                <a:ext cx="395686" cy="402931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CasellaDiTesto 1027">
            <a:extLst>
              <a:ext uri="{FF2B5EF4-FFF2-40B4-BE49-F238E27FC236}">
                <a16:creationId xmlns:a16="http://schemas.microsoft.com/office/drawing/2014/main" id="{F6DE8839-36D4-F110-3876-700D1A0CDFDC}"/>
              </a:ext>
            </a:extLst>
          </p:cNvPr>
          <p:cNvSpPr txBox="1"/>
          <p:nvPr/>
        </p:nvSpPr>
        <p:spPr>
          <a:xfrm>
            <a:off x="9043011" y="5176580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DB0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Ejected </a:t>
            </a:r>
          </a:p>
          <a:p>
            <a:r>
              <a:rPr lang="en-GB" dirty="0">
                <a:solidFill>
                  <a:srgbClr val="0DB0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photoelectron</a:t>
            </a:r>
          </a:p>
        </p:txBody>
      </p:sp>
      <p:sp>
        <p:nvSpPr>
          <p:cNvPr id="1029" name="CasellaDiTesto 1028">
            <a:extLst>
              <a:ext uri="{FF2B5EF4-FFF2-40B4-BE49-F238E27FC236}">
                <a16:creationId xmlns:a16="http://schemas.microsoft.com/office/drawing/2014/main" id="{F7F3B8CE-2FED-0896-F52E-197AE959F966}"/>
              </a:ext>
            </a:extLst>
          </p:cNvPr>
          <p:cNvSpPr txBox="1"/>
          <p:nvPr/>
        </p:nvSpPr>
        <p:spPr>
          <a:xfrm>
            <a:off x="7186905" y="2221088"/>
            <a:ext cx="1786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Incoming photon</a:t>
            </a:r>
          </a:p>
        </p:txBody>
      </p:sp>
      <p:sp>
        <p:nvSpPr>
          <p:cNvPr id="1030" name="CasellaDiTesto 1029">
            <a:extLst>
              <a:ext uri="{FF2B5EF4-FFF2-40B4-BE49-F238E27FC236}">
                <a16:creationId xmlns:a16="http://schemas.microsoft.com/office/drawing/2014/main" id="{1D4AFB8E-AFFF-3023-1188-874B2EAC9B68}"/>
              </a:ext>
            </a:extLst>
          </p:cNvPr>
          <p:cNvSpPr txBox="1"/>
          <p:nvPr/>
        </p:nvSpPr>
        <p:spPr>
          <a:xfrm>
            <a:off x="9506468" y="2190637"/>
            <a:ext cx="217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direction</a:t>
            </a:r>
          </a:p>
        </p:txBody>
      </p:sp>
      <p:sp>
        <p:nvSpPr>
          <p:cNvPr id="1040" name="CasellaDiTesto 1039">
            <a:extLst>
              <a:ext uri="{FF2B5EF4-FFF2-40B4-BE49-F238E27FC236}">
                <a16:creationId xmlns:a16="http://schemas.microsoft.com/office/drawing/2014/main" id="{D34EFC22-2337-72FA-5767-F5AF8946B483}"/>
              </a:ext>
            </a:extLst>
          </p:cNvPr>
          <p:cNvSpPr txBox="1"/>
          <p:nvPr/>
        </p:nvSpPr>
        <p:spPr>
          <a:xfrm>
            <a:off x="8223962" y="487064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1041" name="CasellaDiTesto 1040">
            <a:extLst>
              <a:ext uri="{FF2B5EF4-FFF2-40B4-BE49-F238E27FC236}">
                <a16:creationId xmlns:a16="http://schemas.microsoft.com/office/drawing/2014/main" id="{57A1B2AA-60FB-AAFD-327D-97DFBAFB5A0F}"/>
              </a:ext>
            </a:extLst>
          </p:cNvPr>
          <p:cNvSpPr txBox="1"/>
          <p:nvPr/>
        </p:nvSpPr>
        <p:spPr>
          <a:xfrm>
            <a:off x="11252790" y="40696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1042" name="CasellaDiTesto 1041">
            <a:extLst>
              <a:ext uri="{FF2B5EF4-FFF2-40B4-BE49-F238E27FC236}">
                <a16:creationId xmlns:a16="http://schemas.microsoft.com/office/drawing/2014/main" id="{B864DEB5-53DD-E70A-2220-99EA6E5737C0}"/>
              </a:ext>
            </a:extLst>
          </p:cNvPr>
          <p:cNvSpPr txBox="1"/>
          <p:nvPr/>
        </p:nvSpPr>
        <p:spPr>
          <a:xfrm>
            <a:off x="9158424" y="1580471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1044" name="CasellaDiTesto 1043">
            <a:extLst>
              <a:ext uri="{FF2B5EF4-FFF2-40B4-BE49-F238E27FC236}">
                <a16:creationId xmlns:a16="http://schemas.microsoft.com/office/drawing/2014/main" id="{6E3C874C-5B0E-EA18-6FDE-0844132D18BD}"/>
              </a:ext>
            </a:extLst>
          </p:cNvPr>
          <p:cNvSpPr txBox="1"/>
          <p:nvPr/>
        </p:nvSpPr>
        <p:spPr>
          <a:xfrm>
            <a:off x="6199805" y="4728905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AFA6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Plane // to detector</a:t>
            </a:r>
          </a:p>
        </p:txBody>
      </p:sp>
      <p:sp>
        <p:nvSpPr>
          <p:cNvPr id="1045" name="Rettangolo con angoli arrotondati 1044">
            <a:extLst>
              <a:ext uri="{FF2B5EF4-FFF2-40B4-BE49-F238E27FC236}">
                <a16:creationId xmlns:a16="http://schemas.microsoft.com/office/drawing/2014/main" id="{FA28FD53-6AE5-FF79-DA7F-6289D89C233B}"/>
              </a:ext>
            </a:extLst>
          </p:cNvPr>
          <p:cNvSpPr/>
          <p:nvPr/>
        </p:nvSpPr>
        <p:spPr>
          <a:xfrm>
            <a:off x="88607" y="1204181"/>
            <a:ext cx="5930751" cy="1013084"/>
          </a:xfrm>
          <a:prstGeom prst="roundRect">
            <a:avLst>
              <a:gd name="adj" fmla="val 15769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6" name="Rettangolo con angoli arrotondati 1045">
            <a:extLst>
              <a:ext uri="{FF2B5EF4-FFF2-40B4-BE49-F238E27FC236}">
                <a16:creationId xmlns:a16="http://schemas.microsoft.com/office/drawing/2014/main" id="{017D11EF-DB0C-3130-F6A1-59ED903C3BB9}"/>
              </a:ext>
            </a:extLst>
          </p:cNvPr>
          <p:cNvSpPr/>
          <p:nvPr/>
        </p:nvSpPr>
        <p:spPr>
          <a:xfrm>
            <a:off x="92324" y="2578349"/>
            <a:ext cx="5930751" cy="1013084"/>
          </a:xfrm>
          <a:prstGeom prst="roundRect">
            <a:avLst>
              <a:gd name="adj" fmla="val 15769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7" name="Rettangolo con angoli arrotondati 1046">
            <a:extLst>
              <a:ext uri="{FF2B5EF4-FFF2-40B4-BE49-F238E27FC236}">
                <a16:creationId xmlns:a16="http://schemas.microsoft.com/office/drawing/2014/main" id="{0DEAD7C7-62CB-211B-054F-0C1A0C8A18D9}"/>
              </a:ext>
            </a:extLst>
          </p:cNvPr>
          <p:cNvSpPr/>
          <p:nvPr/>
        </p:nvSpPr>
        <p:spPr>
          <a:xfrm>
            <a:off x="97723" y="3764402"/>
            <a:ext cx="5930751" cy="2383986"/>
          </a:xfrm>
          <a:prstGeom prst="roundRect">
            <a:avLst>
              <a:gd name="adj" fmla="val 6319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8" name="CasellaDiTesto 1047">
            <a:extLst>
              <a:ext uri="{FF2B5EF4-FFF2-40B4-BE49-F238E27FC236}">
                <a16:creationId xmlns:a16="http://schemas.microsoft.com/office/drawing/2014/main" id="{2D2C22AF-02F7-A0D2-ACDD-3A77A4BF130C}"/>
              </a:ext>
            </a:extLst>
          </p:cNvPr>
          <p:cNvSpPr txBox="1"/>
          <p:nvPr/>
        </p:nvSpPr>
        <p:spPr>
          <a:xfrm>
            <a:off x="9506468" y="6013944"/>
            <a:ext cx="2727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Kislat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 (2015), </a:t>
            </a:r>
            <a:r>
              <a:rPr lang="it-IT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Rankin</a:t>
            </a:r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 (2022)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31" name="Gruppo 1030">
            <a:extLst>
              <a:ext uri="{FF2B5EF4-FFF2-40B4-BE49-F238E27FC236}">
                <a16:creationId xmlns:a16="http://schemas.microsoft.com/office/drawing/2014/main" id="{968DCDEF-10A1-97E7-0A55-65E9BE00E026}"/>
              </a:ext>
            </a:extLst>
          </p:cNvPr>
          <p:cNvGrpSpPr/>
          <p:nvPr/>
        </p:nvGrpSpPr>
        <p:grpSpPr>
          <a:xfrm>
            <a:off x="8655211" y="2217230"/>
            <a:ext cx="1003571" cy="1886051"/>
            <a:chOff x="10291998" y="1969965"/>
            <a:chExt cx="479048" cy="1132307"/>
          </a:xfrm>
        </p:grpSpPr>
        <p:pic>
          <p:nvPicPr>
            <p:cNvPr id="58" name="Immagine 57" descr="Immagine che contiene bianco e nero, nero, schermata, natura&#10;&#10;Descrizione generata automaticamente">
              <a:extLst>
                <a:ext uri="{FF2B5EF4-FFF2-40B4-BE49-F238E27FC236}">
                  <a16:creationId xmlns:a16="http://schemas.microsoft.com/office/drawing/2014/main" id="{997CA4B9-CFCB-9596-7CA7-57AE43805C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r="-648"/>
            <a:stretch/>
          </p:blipFill>
          <p:spPr>
            <a:xfrm>
              <a:off x="10291998" y="1969965"/>
              <a:ext cx="479048" cy="614269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1024" name="Immagine 1023" descr="Immagine che contiene bianco e nero, nero, schermata, natura&#10;&#10;Descrizione generata automaticamente">
              <a:extLst>
                <a:ext uri="{FF2B5EF4-FFF2-40B4-BE49-F238E27FC236}">
                  <a16:creationId xmlns:a16="http://schemas.microsoft.com/office/drawing/2014/main" id="{DB21AA50-4067-0797-70AD-668CC45699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r="-648"/>
            <a:stretch/>
          </p:blipFill>
          <p:spPr>
            <a:xfrm>
              <a:off x="10291998" y="2488003"/>
              <a:ext cx="479048" cy="614269"/>
            </a:xfrm>
            <a:prstGeom prst="rect">
              <a:avLst/>
            </a:prstGeom>
            <a:ln w="12700">
              <a:noFill/>
            </a:ln>
          </p:spPr>
        </p:pic>
      </p:grp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44E61C2A-9C3B-D612-6F84-DF117340A344}"/>
              </a:ext>
            </a:extLst>
          </p:cNvPr>
          <p:cNvCxnSpPr>
            <a:cxnSpLocks/>
          </p:cNvCxnSpPr>
          <p:nvPr/>
        </p:nvCxnSpPr>
        <p:spPr>
          <a:xfrm>
            <a:off x="9180056" y="4107760"/>
            <a:ext cx="807511" cy="1266868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4" name="CasellaDiTesto 1033">
                <a:extLst>
                  <a:ext uri="{FF2B5EF4-FFF2-40B4-BE49-F238E27FC236}">
                    <a16:creationId xmlns:a16="http://schemas.microsoft.com/office/drawing/2014/main" id="{0268C657-05E9-5B7A-2D58-0F9212C750BC}"/>
                  </a:ext>
                </a:extLst>
              </p:cNvPr>
              <p:cNvSpPr txBox="1"/>
              <p:nvPr/>
            </p:nvSpPr>
            <p:spPr>
              <a:xfrm>
                <a:off x="9797444" y="4030063"/>
                <a:ext cx="4044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34" name="CasellaDiTesto 1033">
                <a:extLst>
                  <a:ext uri="{FF2B5EF4-FFF2-40B4-BE49-F238E27FC236}">
                    <a16:creationId xmlns:a16="http://schemas.microsoft.com/office/drawing/2014/main" id="{0268C657-05E9-5B7A-2D58-0F9212C750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7444" y="4030063"/>
                <a:ext cx="404406" cy="369332"/>
              </a:xfrm>
              <a:prstGeom prst="rect">
                <a:avLst/>
              </a:prstGeom>
              <a:blipFill>
                <a:blip r:embed="rId2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7" name="CasellaDiTesto 1036">
                <a:extLst>
                  <a:ext uri="{FF2B5EF4-FFF2-40B4-BE49-F238E27FC236}">
                    <a16:creationId xmlns:a16="http://schemas.microsoft.com/office/drawing/2014/main" id="{1F22AFAC-82C2-7DE9-38B1-D636687DC213}"/>
                  </a:ext>
                </a:extLst>
              </p:cNvPr>
              <p:cNvSpPr txBox="1"/>
              <p:nvPr/>
            </p:nvSpPr>
            <p:spPr>
              <a:xfrm>
                <a:off x="9233890" y="3719374"/>
                <a:ext cx="3789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37" name="CasellaDiTesto 1036">
                <a:extLst>
                  <a:ext uri="{FF2B5EF4-FFF2-40B4-BE49-F238E27FC236}">
                    <a16:creationId xmlns:a16="http://schemas.microsoft.com/office/drawing/2014/main" id="{1F22AFAC-82C2-7DE9-38B1-D636687DC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3890" y="3719374"/>
                <a:ext cx="378950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8" name="Arco 1037">
            <a:extLst>
              <a:ext uri="{FF2B5EF4-FFF2-40B4-BE49-F238E27FC236}">
                <a16:creationId xmlns:a16="http://schemas.microsoft.com/office/drawing/2014/main" id="{94E9785D-4A42-B053-37ED-41DC7499D7FE}"/>
              </a:ext>
            </a:extLst>
          </p:cNvPr>
          <p:cNvSpPr/>
          <p:nvPr/>
        </p:nvSpPr>
        <p:spPr>
          <a:xfrm rot="3363117">
            <a:off x="9616205" y="4085636"/>
            <a:ext cx="250557" cy="250557"/>
          </a:xfrm>
          <a:prstGeom prst="arc">
            <a:avLst>
              <a:gd name="adj1" fmla="val 16200000"/>
              <a:gd name="adj2" fmla="val 1376506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Connettore 1 42">
            <a:extLst>
              <a:ext uri="{FF2B5EF4-FFF2-40B4-BE49-F238E27FC236}">
                <a16:creationId xmlns:a16="http://schemas.microsoft.com/office/drawing/2014/main" id="{97B7D209-D94C-A139-1DB2-237E83FA8A06}"/>
              </a:ext>
            </a:extLst>
          </p:cNvPr>
          <p:cNvCxnSpPr>
            <a:cxnSpLocks/>
          </p:cNvCxnSpPr>
          <p:nvPr/>
        </p:nvCxnSpPr>
        <p:spPr>
          <a:xfrm flipV="1">
            <a:off x="10006799" y="4424839"/>
            <a:ext cx="0" cy="885673"/>
          </a:xfrm>
          <a:prstGeom prst="line">
            <a:avLst/>
          </a:prstGeom>
          <a:ln w="12700">
            <a:solidFill>
              <a:srgbClr val="0DB05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2" name="Connettore 2 1051">
            <a:extLst>
              <a:ext uri="{FF2B5EF4-FFF2-40B4-BE49-F238E27FC236}">
                <a16:creationId xmlns:a16="http://schemas.microsoft.com/office/drawing/2014/main" id="{8745CAA6-8F7A-3792-3F13-98D223F61EC0}"/>
              </a:ext>
            </a:extLst>
          </p:cNvPr>
          <p:cNvCxnSpPr>
            <a:cxnSpLocks/>
          </p:cNvCxnSpPr>
          <p:nvPr/>
        </p:nvCxnSpPr>
        <p:spPr>
          <a:xfrm>
            <a:off x="9186113" y="4121150"/>
            <a:ext cx="806382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e 14">
            <a:extLst>
              <a:ext uri="{FF2B5EF4-FFF2-40B4-BE49-F238E27FC236}">
                <a16:creationId xmlns:a16="http://schemas.microsoft.com/office/drawing/2014/main" id="{293A53B1-8E08-4411-7B02-CC8632C92A94}"/>
              </a:ext>
            </a:extLst>
          </p:cNvPr>
          <p:cNvSpPr/>
          <p:nvPr/>
        </p:nvSpPr>
        <p:spPr>
          <a:xfrm>
            <a:off x="9120241" y="4048679"/>
            <a:ext cx="118162" cy="1181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62C2F65F-309C-43A4-098C-4CE7C62D3F25}"/>
              </a:ext>
            </a:extLst>
          </p:cNvPr>
          <p:cNvCxnSpPr>
            <a:cxnSpLocks/>
          </p:cNvCxnSpPr>
          <p:nvPr/>
        </p:nvCxnSpPr>
        <p:spPr>
          <a:xfrm>
            <a:off x="9186113" y="4124065"/>
            <a:ext cx="820686" cy="314492"/>
          </a:xfrm>
          <a:prstGeom prst="straightConnector1">
            <a:avLst/>
          </a:prstGeom>
          <a:ln w="254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Arco 1038">
            <a:extLst>
              <a:ext uri="{FF2B5EF4-FFF2-40B4-BE49-F238E27FC236}">
                <a16:creationId xmlns:a16="http://schemas.microsoft.com/office/drawing/2014/main" id="{B5F834AB-0A4F-0620-1995-C7B443EBFDD1}"/>
              </a:ext>
            </a:extLst>
          </p:cNvPr>
          <p:cNvSpPr/>
          <p:nvPr/>
        </p:nvSpPr>
        <p:spPr>
          <a:xfrm rot="1254933">
            <a:off x="8972580" y="3947264"/>
            <a:ext cx="398458" cy="393988"/>
          </a:xfrm>
          <a:prstGeom prst="arc">
            <a:avLst>
              <a:gd name="adj1" fmla="val 15303345"/>
              <a:gd name="adj2" fmla="val 140267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6" name="CasellaDiTesto 1055">
            <a:extLst>
              <a:ext uri="{FF2B5EF4-FFF2-40B4-BE49-F238E27FC236}">
                <a16:creationId xmlns:a16="http://schemas.microsoft.com/office/drawing/2014/main" id="{12C2633B-6FDE-C8B1-816D-94E97D09B179}"/>
              </a:ext>
            </a:extLst>
          </p:cNvPr>
          <p:cNvSpPr txBox="1"/>
          <p:nvPr/>
        </p:nvSpPr>
        <p:spPr>
          <a:xfrm>
            <a:off x="9992920" y="4224318"/>
            <a:ext cx="21013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Photoelectron emission direction  projection</a:t>
            </a:r>
          </a:p>
        </p:txBody>
      </p:sp>
      <p:sp>
        <p:nvSpPr>
          <p:cNvPr id="1060" name="CasellaDiTesto 1059">
            <a:extLst>
              <a:ext uri="{FF2B5EF4-FFF2-40B4-BE49-F238E27FC236}">
                <a16:creationId xmlns:a16="http://schemas.microsoft.com/office/drawing/2014/main" id="{7F3675EA-89D7-ABC5-6191-4E62FCB4F5E0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110023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9" grpId="0"/>
      <p:bldP spid="10" grpId="0"/>
      <p:bldP spid="25" grpId="0"/>
      <p:bldP spid="27" grpId="0"/>
      <p:bldP spid="28" grpId="0"/>
      <p:bldP spid="29" grpId="0"/>
      <p:bldP spid="1028" grpId="0"/>
      <p:bldP spid="1046" grpId="0" animBg="1"/>
      <p:bldP spid="1047" grpId="0" animBg="1"/>
      <p:bldP spid="1034" grpId="0"/>
      <p:bldP spid="1037" grpId="0"/>
      <p:bldP spid="1038" grpId="0" animBg="1"/>
      <p:bldP spid="15" grpId="0" animBg="1"/>
      <p:bldP spid="1039" grpId="0" animBg="1"/>
      <p:bldP spid="10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36104FF0-7E63-D800-4B01-F7CB3DD27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7" name="Immagine 6" descr="Immagine che contiene pianeta, Terra, Spazio esterno, World&#10;&#10;Descrizione generata automaticamente">
            <a:extLst>
              <a:ext uri="{FF2B5EF4-FFF2-40B4-BE49-F238E27FC236}">
                <a16:creationId xmlns:a16="http://schemas.microsoft.com/office/drawing/2014/main" id="{8265B86C-118A-95A0-4331-7F54AFC72D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9314" y="4492624"/>
            <a:ext cx="5219700" cy="1917700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 the X-ray Calibration Facility</a:t>
            </a: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8" name="Goccia 7">
            <a:extLst>
              <a:ext uri="{FF2B5EF4-FFF2-40B4-BE49-F238E27FC236}">
                <a16:creationId xmlns:a16="http://schemas.microsoft.com/office/drawing/2014/main" id="{11184692-999F-4A2E-4E74-9A9A267D1E48}"/>
              </a:ext>
            </a:extLst>
          </p:cNvPr>
          <p:cNvSpPr/>
          <p:nvPr/>
        </p:nvSpPr>
        <p:spPr>
          <a:xfrm rot="9223935">
            <a:off x="1812832" y="5209085"/>
            <a:ext cx="326390" cy="326390"/>
          </a:xfrm>
          <a:prstGeom prst="teardrop">
            <a:avLst>
              <a:gd name="adj" fmla="val 18510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FEAA6C5C-C4FD-3E92-31FE-1C39B94881AA}"/>
              </a:ext>
            </a:extLst>
          </p:cNvPr>
          <p:cNvSpPr/>
          <p:nvPr/>
        </p:nvSpPr>
        <p:spPr>
          <a:xfrm>
            <a:off x="1883885" y="5280942"/>
            <a:ext cx="182816" cy="1828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A4F674E-17F1-AEF6-8D77-A739997981E0}"/>
              </a:ext>
            </a:extLst>
          </p:cNvPr>
          <p:cNvSpPr txBox="1"/>
          <p:nvPr/>
        </p:nvSpPr>
        <p:spPr>
          <a:xfrm>
            <a:off x="2829285" y="106017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IXPE</a:t>
            </a:r>
          </a:p>
        </p:txBody>
      </p:sp>
      <p:sp>
        <p:nvSpPr>
          <p:cNvPr id="17" name="Arco a tutto sesto 16">
            <a:extLst>
              <a:ext uri="{FF2B5EF4-FFF2-40B4-BE49-F238E27FC236}">
                <a16:creationId xmlns:a16="http://schemas.microsoft.com/office/drawing/2014/main" id="{25B1B586-5BA7-8FD4-55C0-5E0CA79E9BA9}"/>
              </a:ext>
            </a:extLst>
          </p:cNvPr>
          <p:cNvSpPr/>
          <p:nvPr/>
        </p:nvSpPr>
        <p:spPr>
          <a:xfrm rot="5801346">
            <a:off x="628767" y="4266409"/>
            <a:ext cx="5659794" cy="2146519"/>
          </a:xfrm>
          <a:prstGeom prst="blockArc">
            <a:avLst>
              <a:gd name="adj1" fmla="val 7128264"/>
              <a:gd name="adj2" fmla="val 18892215"/>
              <a:gd name="adj3" fmla="val 770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DB0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BDDF193C-5373-35E6-A9D4-FEDCDAD2C3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359588">
            <a:off x="1729596" y="1367243"/>
            <a:ext cx="3759200" cy="1638300"/>
          </a:xfrm>
          <a:prstGeom prst="rect">
            <a:avLst/>
          </a:prstGeom>
        </p:spPr>
      </p:pic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1874E714-FCA2-7F48-5B0B-80CF61DC149A}"/>
              </a:ext>
            </a:extLst>
          </p:cNvPr>
          <p:cNvSpPr/>
          <p:nvPr/>
        </p:nvSpPr>
        <p:spPr>
          <a:xfrm>
            <a:off x="141971" y="1999129"/>
            <a:ext cx="2306454" cy="2493495"/>
          </a:xfrm>
          <a:prstGeom prst="roundRect">
            <a:avLst>
              <a:gd name="adj" fmla="val 11586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Connettore 1 26">
            <a:extLst>
              <a:ext uri="{FF2B5EF4-FFF2-40B4-BE49-F238E27FC236}">
                <a16:creationId xmlns:a16="http://schemas.microsoft.com/office/drawing/2014/main" id="{122CD054-54DB-2463-D4F4-ADD7DEADC7DF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295198" y="4492624"/>
            <a:ext cx="544822" cy="127987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3BDC2C83-744E-201C-96C1-2CFE33F5CFC9}"/>
              </a:ext>
            </a:extLst>
          </p:cNvPr>
          <p:cNvSpPr txBox="1"/>
          <p:nvPr/>
        </p:nvSpPr>
        <p:spPr>
          <a:xfrm>
            <a:off x="248144" y="2020645"/>
            <a:ext cx="2140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Physics Department Turin (ITA)</a:t>
            </a:r>
          </a:p>
        </p:txBody>
      </p:sp>
      <p:pic>
        <p:nvPicPr>
          <p:cNvPr id="30" name="Immagine 29" descr="Immagine che contiene aria aperta, nuvola, cielo, albero&#10;&#10;Descrizione generata automaticamente">
            <a:extLst>
              <a:ext uri="{FF2B5EF4-FFF2-40B4-BE49-F238E27FC236}">
                <a16:creationId xmlns:a16="http://schemas.microsoft.com/office/drawing/2014/main" id="{13A53452-F9B2-A039-96DA-322453B534A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-671" r="245" b="11689"/>
          <a:stretch/>
        </p:blipFill>
        <p:spPr>
          <a:xfrm>
            <a:off x="203648" y="3148381"/>
            <a:ext cx="2184549" cy="1299088"/>
          </a:xfrm>
          <a:prstGeom prst="roundRect">
            <a:avLst>
              <a:gd name="adj" fmla="val 13034"/>
            </a:avLst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2299769-8CF0-C073-F7CA-0677E1BFF21F}"/>
              </a:ext>
            </a:extLst>
          </p:cNvPr>
          <p:cNvSpPr txBox="1"/>
          <p:nvPr/>
        </p:nvSpPr>
        <p:spPr>
          <a:xfrm>
            <a:off x="592006" y="2749071"/>
            <a:ext cx="1527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spare GPDs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3DE94BE-22AA-E2F3-416B-4CB314DE90CC}"/>
              </a:ext>
            </a:extLst>
          </p:cNvPr>
          <p:cNvSpPr txBox="1"/>
          <p:nvPr/>
        </p:nvSpPr>
        <p:spPr>
          <a:xfrm>
            <a:off x="3592602" y="182201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GPDs (DUs)</a:t>
            </a:r>
          </a:p>
        </p:txBody>
      </p:sp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613849A2-AA50-F833-3F18-CC6C634E683A}"/>
              </a:ext>
            </a:extLst>
          </p:cNvPr>
          <p:cNvSpPr/>
          <p:nvPr/>
        </p:nvSpPr>
        <p:spPr>
          <a:xfrm rot="2429748">
            <a:off x="4255618" y="2718192"/>
            <a:ext cx="435134" cy="269171"/>
          </a:xfrm>
          <a:prstGeom prst="round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89127BEC-B72E-2897-8A05-98302080EF20}"/>
              </a:ext>
            </a:extLst>
          </p:cNvPr>
          <p:cNvSpPr/>
          <p:nvPr/>
        </p:nvSpPr>
        <p:spPr>
          <a:xfrm rot="2393775">
            <a:off x="4221698" y="3014048"/>
            <a:ext cx="437771" cy="291876"/>
          </a:xfrm>
          <a:prstGeom prst="round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F9ACB46C-4F94-A44C-F842-EEB91DDFB430}"/>
              </a:ext>
            </a:extLst>
          </p:cNvPr>
          <p:cNvSpPr/>
          <p:nvPr/>
        </p:nvSpPr>
        <p:spPr>
          <a:xfrm rot="2555063">
            <a:off x="3961482" y="3047234"/>
            <a:ext cx="435134" cy="225502"/>
          </a:xfrm>
          <a:prstGeom prst="round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794D0E8F-2C76-061D-D482-CF9C4A6484C3}"/>
              </a:ext>
            </a:extLst>
          </p:cNvPr>
          <p:cNvSpPr txBox="1"/>
          <p:nvPr/>
        </p:nvSpPr>
        <p:spPr>
          <a:xfrm>
            <a:off x="6276536" y="155474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GPDs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0646FE55-BEB5-CFD6-298E-ECFF94DCFFB2}"/>
              </a:ext>
            </a:extLst>
          </p:cNvPr>
          <p:cNvSpPr txBox="1"/>
          <p:nvPr/>
        </p:nvSpPr>
        <p:spPr>
          <a:xfrm>
            <a:off x="7636601" y="1569229"/>
            <a:ext cx="4637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nly space-qualified detectors currently used for X-ray polarization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F0C35057-1CC2-E389-8FDF-41AC7C4BD853}"/>
              </a:ext>
            </a:extLst>
          </p:cNvPr>
          <p:cNvSpPr txBox="1"/>
          <p:nvPr/>
        </p:nvSpPr>
        <p:spPr>
          <a:xfrm>
            <a:off x="5634067" y="3280666"/>
            <a:ext cx="3273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After launch: </a:t>
            </a:r>
          </a:p>
          <a:p>
            <a:r>
              <a:rPr lang="en-GB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systematic testing and monitoring on spare GPDs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9358639-0F27-1E01-7AF9-5F19DFA6B611}"/>
              </a:ext>
            </a:extLst>
          </p:cNvPr>
          <p:cNvSpPr txBox="1"/>
          <p:nvPr/>
        </p:nvSpPr>
        <p:spPr>
          <a:xfrm>
            <a:off x="5607037" y="106017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030913F7-D9EF-AF05-98E0-88EC7F7C5106}"/>
              </a:ext>
            </a:extLst>
          </p:cNvPr>
          <p:cNvSpPr txBox="1"/>
          <p:nvPr/>
        </p:nvSpPr>
        <p:spPr>
          <a:xfrm>
            <a:off x="5630790" y="2448363"/>
            <a:ext cx="96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6D2E47A2-F858-FBB7-7123-C3B7A8CC6E69}"/>
              </a:ext>
            </a:extLst>
          </p:cNvPr>
          <p:cNvSpPr txBox="1"/>
          <p:nvPr/>
        </p:nvSpPr>
        <p:spPr>
          <a:xfrm>
            <a:off x="9389528" y="3555727"/>
            <a:ext cx="2598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ssential in view of future X-ray polarimeters</a:t>
            </a:r>
            <a:endParaRPr lang="en-GB" dirty="0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1D73E5ED-D225-6A5F-63A6-0C62268BCEB3}"/>
              </a:ext>
            </a:extLst>
          </p:cNvPr>
          <p:cNvSpPr txBox="1"/>
          <p:nvPr/>
        </p:nvSpPr>
        <p:spPr>
          <a:xfrm>
            <a:off x="5953823" y="4566244"/>
            <a:ext cx="588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need a facility that provides </a:t>
            </a:r>
            <a:r>
              <a:rPr lang="en-GB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photon beams with various spatial and energy configurations and offering both unpolarized and linearly polarized beams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E963315A-6CC8-5271-76E4-03A98D4844E4}"/>
              </a:ext>
            </a:extLst>
          </p:cNvPr>
          <p:cNvSpPr txBox="1"/>
          <p:nvPr/>
        </p:nvSpPr>
        <p:spPr>
          <a:xfrm>
            <a:off x="8565589" y="590209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XCF</a:t>
            </a:r>
          </a:p>
        </p:txBody>
      </p:sp>
      <p:sp>
        <p:nvSpPr>
          <p:cNvPr id="53" name="Rettangolo con angoli arrotondati 52">
            <a:extLst>
              <a:ext uri="{FF2B5EF4-FFF2-40B4-BE49-F238E27FC236}">
                <a16:creationId xmlns:a16="http://schemas.microsoft.com/office/drawing/2014/main" id="{028B896C-99F7-D81F-B373-FEA6AC6791D3}"/>
              </a:ext>
            </a:extLst>
          </p:cNvPr>
          <p:cNvSpPr/>
          <p:nvPr/>
        </p:nvSpPr>
        <p:spPr>
          <a:xfrm>
            <a:off x="5605337" y="2455162"/>
            <a:ext cx="6490901" cy="1863800"/>
          </a:xfrm>
          <a:prstGeom prst="roundRect">
            <a:avLst>
              <a:gd name="adj" fmla="val 11748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ettangolo con angoli arrotondati 53">
            <a:extLst>
              <a:ext uri="{FF2B5EF4-FFF2-40B4-BE49-F238E27FC236}">
                <a16:creationId xmlns:a16="http://schemas.microsoft.com/office/drawing/2014/main" id="{1F9679B3-7499-3A11-BC75-AC66BA90E489}"/>
              </a:ext>
            </a:extLst>
          </p:cNvPr>
          <p:cNvSpPr/>
          <p:nvPr/>
        </p:nvSpPr>
        <p:spPr>
          <a:xfrm>
            <a:off x="5605337" y="1060178"/>
            <a:ext cx="6490901" cy="1176593"/>
          </a:xfrm>
          <a:prstGeom prst="roundRect">
            <a:avLst>
              <a:gd name="adj" fmla="val 11748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Rettangolo con angoli arrotondati 54">
            <a:extLst>
              <a:ext uri="{FF2B5EF4-FFF2-40B4-BE49-F238E27FC236}">
                <a16:creationId xmlns:a16="http://schemas.microsoft.com/office/drawing/2014/main" id="{4C22A634-A4A6-5278-97FE-A5524FAA9E96}"/>
              </a:ext>
            </a:extLst>
          </p:cNvPr>
          <p:cNvSpPr/>
          <p:nvPr/>
        </p:nvSpPr>
        <p:spPr>
          <a:xfrm>
            <a:off x="5605337" y="4541094"/>
            <a:ext cx="6490901" cy="1770834"/>
          </a:xfrm>
          <a:prstGeom prst="roundRect">
            <a:avLst>
              <a:gd name="adj" fmla="val 11748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B42B2BEC-773E-02ED-1FED-0BD5E867FEB4}"/>
              </a:ext>
            </a:extLst>
          </p:cNvPr>
          <p:cNvCxnSpPr/>
          <p:nvPr/>
        </p:nvCxnSpPr>
        <p:spPr>
          <a:xfrm>
            <a:off x="7101535" y="1783910"/>
            <a:ext cx="438714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14D9E850-A727-F368-8A96-7FA54AE44302}"/>
              </a:ext>
            </a:extLst>
          </p:cNvPr>
          <p:cNvCxnSpPr>
            <a:cxnSpLocks/>
          </p:cNvCxnSpPr>
          <p:nvPr/>
        </p:nvCxnSpPr>
        <p:spPr>
          <a:xfrm>
            <a:off x="8183338" y="3842825"/>
            <a:ext cx="1124019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4A7F8164-9DD1-B991-5DCA-8F104250015F}"/>
              </a:ext>
            </a:extLst>
          </p:cNvPr>
          <p:cNvCxnSpPr>
            <a:cxnSpLocks/>
          </p:cNvCxnSpPr>
          <p:nvPr/>
        </p:nvCxnSpPr>
        <p:spPr>
          <a:xfrm>
            <a:off x="8895168" y="5524411"/>
            <a:ext cx="0" cy="36239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B35CED4-5D66-AC1F-6BEB-FB02D520A358}"/>
              </a:ext>
            </a:extLst>
          </p:cNvPr>
          <p:cNvSpPr txBox="1"/>
          <p:nvPr/>
        </p:nvSpPr>
        <p:spPr>
          <a:xfrm>
            <a:off x="5633632" y="2878401"/>
            <a:ext cx="6323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GB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launch: calibration and qualification of the detectors.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7C308F4-5714-60C0-3AEE-90EC0F67A34F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30105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7" grpId="0" animBg="1"/>
      <p:bldP spid="25" grpId="0" animBg="1"/>
      <p:bldP spid="28" grpId="0"/>
      <p:bldP spid="5" grpId="0"/>
      <p:bldP spid="35" grpId="0"/>
      <p:bldP spid="43" grpId="0"/>
      <p:bldP spid="45" grpId="0"/>
      <p:bldP spid="50" grpId="0"/>
      <p:bldP spid="51" grpId="0"/>
      <p:bldP spid="53" grpId="0" animBg="1"/>
      <p:bldP spid="55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4BF050F-A304-8982-7BC0-605E77354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5967"/>
            <a:ext cx="12192001" cy="970057"/>
          </a:xfrm>
          <a:prstGeom prst="rect">
            <a:avLst/>
          </a:prstGeom>
        </p:spPr>
      </p:pic>
      <p:pic>
        <p:nvPicPr>
          <p:cNvPr id="1078" name="Immagine 1077" descr="Immagine che contiene interno, muro, macchina, Impianto elettrico&#10;&#10;Descrizione generata automaticamente">
            <a:extLst>
              <a:ext uri="{FF2B5EF4-FFF2-40B4-BE49-F238E27FC236}">
                <a16:creationId xmlns:a16="http://schemas.microsoft.com/office/drawing/2014/main" id="{3DB4916E-D2F4-352A-EEC4-B251871144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20815" t="34574" r="14746"/>
          <a:stretch/>
        </p:blipFill>
        <p:spPr>
          <a:xfrm>
            <a:off x="7431560" y="1015569"/>
            <a:ext cx="3873791" cy="5244150"/>
          </a:xfrm>
          <a:prstGeom prst="rect">
            <a:avLst/>
          </a:prstGeom>
        </p:spPr>
      </p:pic>
      <p:pic>
        <p:nvPicPr>
          <p:cNvPr id="1079" name="Immagine 1078" descr="Immagine che contiene macchina, veicolo spaziale, navicella spaziale&#10;&#10;Descrizione generata automaticamente">
            <a:extLst>
              <a:ext uri="{FF2B5EF4-FFF2-40B4-BE49-F238E27FC236}">
                <a16:creationId xmlns:a16="http://schemas.microsoft.com/office/drawing/2014/main" id="{D84642A8-C94E-D437-8DB7-F52113823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1596" y="3375538"/>
            <a:ext cx="3164411" cy="2955904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0936D3ED-247A-0AE3-BFB7-7B6F1A19D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4305297" y="6369584"/>
            <a:ext cx="7886703" cy="49770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0103F3-81CB-81DB-C62B-106DAB1A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313" b="46371"/>
          <a:stretch/>
        </p:blipFill>
        <p:spPr>
          <a:xfrm>
            <a:off x="-1" y="6369584"/>
            <a:ext cx="7886703" cy="497706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F99225D-25FB-0038-ED78-8BB3AEBA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07" y="37605"/>
            <a:ext cx="1138818" cy="83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9AE2DD25-9660-3FC1-2ADC-A6C7F526C1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07" y="34418"/>
            <a:ext cx="1221000" cy="86437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DAEED4-C100-C7E1-7659-D8DC6A13D268}"/>
              </a:ext>
            </a:extLst>
          </p:cNvPr>
          <p:cNvSpPr txBox="1"/>
          <p:nvPr/>
        </p:nvSpPr>
        <p:spPr>
          <a:xfrm>
            <a:off x="10983985" y="6451063"/>
            <a:ext cx="113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C8FE0D-3648-5349-BAC8-C8375B14ACDE}" type="slidenum">
              <a:rPr lang="en-GB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3D2CB55-F0BD-98CA-FBFC-4A1E312809B2}"/>
              </a:ext>
            </a:extLst>
          </p:cNvPr>
          <p:cNvSpPr txBox="1"/>
          <p:nvPr/>
        </p:nvSpPr>
        <p:spPr>
          <a:xfrm>
            <a:off x="2632593" y="6440302"/>
            <a:ext cx="56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IXPE GPD test and characterization with the XCF</a:t>
            </a:r>
            <a:endParaRPr lang="en-GB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4E17EE3-5086-76A8-F3E3-4A4FE96DC704}"/>
              </a:ext>
            </a:extLst>
          </p:cNvPr>
          <p:cNvSpPr txBox="1"/>
          <p:nvPr/>
        </p:nvSpPr>
        <p:spPr>
          <a:xfrm>
            <a:off x="1371426" y="281937"/>
            <a:ext cx="944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X-ray Calibration Facility</a:t>
            </a:r>
          </a:p>
        </p:txBody>
      </p:sp>
      <p:pic>
        <p:nvPicPr>
          <p:cNvPr id="38" name="Immagine 37" descr="Immagine che contiene schermata, testo, Elementi grafici, Carattere&#10;&#10;Descrizione generata automaticamente">
            <a:extLst>
              <a:ext uri="{FF2B5EF4-FFF2-40B4-BE49-F238E27FC236}">
                <a16:creationId xmlns:a16="http://schemas.microsoft.com/office/drawing/2014/main" id="{196E110F-0C64-4646-B6AC-CA8C7116C69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860" t="2802" r="6469" b="6163"/>
          <a:stretch/>
        </p:blipFill>
        <p:spPr>
          <a:xfrm>
            <a:off x="11305351" y="71090"/>
            <a:ext cx="817452" cy="812834"/>
          </a:xfrm>
          <a:prstGeom prst="ellipse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1A3FCBA-9EC5-9368-5C74-5298B49A699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603" t="20924" r="17785" b="24643"/>
          <a:stretch/>
        </p:blipFill>
        <p:spPr>
          <a:xfrm rot="19195177" flipH="1">
            <a:off x="8222151" y="128679"/>
            <a:ext cx="340318" cy="389908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F2A92D-A7F6-5373-8A63-39610FA0FC3D}"/>
              </a:ext>
            </a:extLst>
          </p:cNvPr>
          <p:cNvSpPr txBox="1"/>
          <p:nvPr/>
        </p:nvSpPr>
        <p:spPr>
          <a:xfrm>
            <a:off x="7957510" y="6440302"/>
            <a:ext cx="256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Stefano Tugliani</a:t>
            </a:r>
            <a:endPara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Immagine 43" descr="Immagine che contiene cilindro, macchina, tubo, metallo&#10;&#10;Descrizione generata automaticamente">
            <a:extLst>
              <a:ext uri="{FF2B5EF4-FFF2-40B4-BE49-F238E27FC236}">
                <a16:creationId xmlns:a16="http://schemas.microsoft.com/office/drawing/2014/main" id="{FB798A5B-30DA-A719-1021-9D02A96819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1829" y="1090323"/>
            <a:ext cx="2894983" cy="2332649"/>
          </a:xfrm>
          <a:prstGeom prst="rect">
            <a:avLst/>
          </a:prstGeom>
        </p:spPr>
      </p:pic>
      <p:pic>
        <p:nvPicPr>
          <p:cNvPr id="46" name="Immagine 45" descr="Immagine che contiene testo, metallo, argento, giallo&#10;&#10;Descrizione generata automaticamente">
            <a:extLst>
              <a:ext uri="{FF2B5EF4-FFF2-40B4-BE49-F238E27FC236}">
                <a16:creationId xmlns:a16="http://schemas.microsoft.com/office/drawing/2014/main" id="{C7730B4F-4620-7DD6-D700-AD001E12E42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5668"/>
          <a:stretch/>
        </p:blipFill>
        <p:spPr>
          <a:xfrm>
            <a:off x="9637008" y="1728151"/>
            <a:ext cx="942338" cy="418750"/>
          </a:xfrm>
          <a:prstGeom prst="rect">
            <a:avLst/>
          </a:prstGeom>
        </p:spPr>
      </p:pic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91070FBA-AA43-7256-3602-54D6CD7A1A13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10439952" y="1669726"/>
            <a:ext cx="852811" cy="21018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ttangolo con angoli arrotondati 47">
            <a:extLst>
              <a:ext uri="{FF2B5EF4-FFF2-40B4-BE49-F238E27FC236}">
                <a16:creationId xmlns:a16="http://schemas.microsoft.com/office/drawing/2014/main" id="{8581891F-7AA3-5CBB-8F0A-186F2FF12D2C}"/>
              </a:ext>
            </a:extLst>
          </p:cNvPr>
          <p:cNvSpPr/>
          <p:nvPr/>
        </p:nvSpPr>
        <p:spPr>
          <a:xfrm>
            <a:off x="10662826" y="1148036"/>
            <a:ext cx="1259874" cy="52169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35780FE-90EB-BFFB-F06F-220FCBCB9407}"/>
              </a:ext>
            </a:extLst>
          </p:cNvPr>
          <p:cNvSpPr txBox="1"/>
          <p:nvPr/>
        </p:nvSpPr>
        <p:spPr>
          <a:xfrm>
            <a:off x="10619686" y="1146506"/>
            <a:ext cx="14416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 tube: radiation source</a:t>
            </a:r>
          </a:p>
        </p:txBody>
      </p:sp>
      <p:sp>
        <p:nvSpPr>
          <p:cNvPr id="1057" name="CasellaDiTesto 1056">
            <a:extLst>
              <a:ext uri="{FF2B5EF4-FFF2-40B4-BE49-F238E27FC236}">
                <a16:creationId xmlns:a16="http://schemas.microsoft.com/office/drawing/2014/main" id="{053D5D45-E03D-6EEB-799A-1BB70F0CAF7B}"/>
              </a:ext>
            </a:extLst>
          </p:cNvPr>
          <p:cNvSpPr txBox="1"/>
          <p:nvPr/>
        </p:nvSpPr>
        <p:spPr>
          <a:xfrm>
            <a:off x="289729" y="1194638"/>
            <a:ext cx="64284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X-ray Calibration Facility XCF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an irradiation setup at the University of Turin to test and characterize: 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IXPE Gas Pixel Detectors, monitoring their performance.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p</a:t>
            </a:r>
            <a:r>
              <a:rPr lang="en-US" sz="16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osition- energy- and polarization-sensitive X-ray detectors.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58" name="CasellaDiTesto 1057">
            <a:extLst>
              <a:ext uri="{FF2B5EF4-FFF2-40B4-BE49-F238E27FC236}">
                <a16:creationId xmlns:a16="http://schemas.microsoft.com/office/drawing/2014/main" id="{96FAECC3-1BAA-B9EB-DCA0-E77E0E2802B1}"/>
              </a:ext>
            </a:extLst>
          </p:cNvPr>
          <p:cNvSpPr txBox="1"/>
          <p:nvPr/>
        </p:nvSpPr>
        <p:spPr>
          <a:xfrm>
            <a:off x="300562" y="3263345"/>
            <a:ext cx="25660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source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9" name="CasellaDiTesto 1058">
                <a:extLst>
                  <a:ext uri="{FF2B5EF4-FFF2-40B4-BE49-F238E27FC236}">
                    <a16:creationId xmlns:a16="http://schemas.microsoft.com/office/drawing/2014/main" id="{7842C2A4-EAF7-45E1-0DAC-2552DF2323F3}"/>
                  </a:ext>
                </a:extLst>
              </p:cNvPr>
              <p:cNvSpPr txBox="1"/>
              <p:nvPr/>
            </p:nvSpPr>
            <p:spPr>
              <a:xfrm>
                <a:off x="573465" y="3556726"/>
                <a:ext cx="4713606" cy="11198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Multi-anode X-ray tube (Mc Pherson Mod. 642).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Sealed Micro X-ray tube equipped with a Molybdenum anode with emission at 2.293 keV.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55</m:t>
                        </m:r>
                      </m:sup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𝐹𝑒</m:t>
                        </m:r>
                      </m:e>
                    </m:sPre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1059" name="CasellaDiTesto 1058">
                <a:extLst>
                  <a:ext uri="{FF2B5EF4-FFF2-40B4-BE49-F238E27FC236}">
                    <a16:creationId xmlns:a16="http://schemas.microsoft.com/office/drawing/2014/main" id="{7842C2A4-EAF7-45E1-0DAC-2552DF2323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465" y="3556726"/>
                <a:ext cx="4713606" cy="1119858"/>
              </a:xfrm>
              <a:prstGeom prst="rect">
                <a:avLst/>
              </a:prstGeom>
              <a:blipFill>
                <a:blip r:embed="rId12"/>
                <a:stretch>
                  <a:fillRect l="-538" t="-1111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0" name="Rettangolo con angoli arrotondati 1059">
            <a:extLst>
              <a:ext uri="{FF2B5EF4-FFF2-40B4-BE49-F238E27FC236}">
                <a16:creationId xmlns:a16="http://schemas.microsoft.com/office/drawing/2014/main" id="{29F97415-1C1B-2E71-238D-39EF782FC310}"/>
              </a:ext>
            </a:extLst>
          </p:cNvPr>
          <p:cNvSpPr/>
          <p:nvPr/>
        </p:nvSpPr>
        <p:spPr>
          <a:xfrm>
            <a:off x="7950266" y="5829845"/>
            <a:ext cx="1500444" cy="3401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1" name="CasellaDiTesto 1060">
            <a:extLst>
              <a:ext uri="{FF2B5EF4-FFF2-40B4-BE49-F238E27FC236}">
                <a16:creationId xmlns:a16="http://schemas.microsoft.com/office/drawing/2014/main" id="{55D32693-FF73-56F9-CDD1-850B4582286B}"/>
              </a:ext>
            </a:extLst>
          </p:cNvPr>
          <p:cNvSpPr txBox="1"/>
          <p:nvPr/>
        </p:nvSpPr>
        <p:spPr>
          <a:xfrm>
            <a:off x="8009025" y="5836818"/>
            <a:ext cx="14416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Handling system</a:t>
            </a:r>
          </a:p>
        </p:txBody>
      </p:sp>
      <p:sp>
        <p:nvSpPr>
          <p:cNvPr id="1063" name="CasellaDiTesto 1062">
            <a:extLst>
              <a:ext uri="{FF2B5EF4-FFF2-40B4-BE49-F238E27FC236}">
                <a16:creationId xmlns:a16="http://schemas.microsoft.com/office/drawing/2014/main" id="{2FE3273D-676F-1043-F9ED-627F2C24C633}"/>
              </a:ext>
            </a:extLst>
          </p:cNvPr>
          <p:cNvSpPr txBox="1"/>
          <p:nvPr/>
        </p:nvSpPr>
        <p:spPr>
          <a:xfrm>
            <a:off x="300562" y="4763497"/>
            <a:ext cx="55375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system: </a:t>
            </a: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Pfeiffer scroll and turbo pumps  </a:t>
            </a:r>
          </a:p>
        </p:txBody>
      </p:sp>
      <p:sp>
        <p:nvSpPr>
          <p:cNvPr id="1064" name="CasellaDiTesto 1063">
            <a:extLst>
              <a:ext uri="{FF2B5EF4-FFF2-40B4-BE49-F238E27FC236}">
                <a16:creationId xmlns:a16="http://schemas.microsoft.com/office/drawing/2014/main" id="{C6FF0352-3B65-222F-995F-7A71342D9BC5}"/>
              </a:ext>
            </a:extLst>
          </p:cNvPr>
          <p:cNvSpPr txBox="1"/>
          <p:nvPr/>
        </p:nvSpPr>
        <p:spPr>
          <a:xfrm>
            <a:off x="300562" y="5370974"/>
            <a:ext cx="49865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Handling system: </a:t>
            </a:r>
          </a:p>
          <a:p>
            <a:pPr lvl="1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PiMicro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move the detectors and the polarizing crystal inside the cylinder</a:t>
            </a:r>
          </a:p>
        </p:txBody>
      </p:sp>
      <p:sp>
        <p:nvSpPr>
          <p:cNvPr id="1080" name="Rettangolo con angoli arrotondati 1079">
            <a:extLst>
              <a:ext uri="{FF2B5EF4-FFF2-40B4-BE49-F238E27FC236}">
                <a16:creationId xmlns:a16="http://schemas.microsoft.com/office/drawing/2014/main" id="{953E3FE6-ED80-3E7F-F86C-C4D435F688FB}"/>
              </a:ext>
            </a:extLst>
          </p:cNvPr>
          <p:cNvSpPr/>
          <p:nvPr/>
        </p:nvSpPr>
        <p:spPr>
          <a:xfrm>
            <a:off x="227242" y="1186519"/>
            <a:ext cx="6366047" cy="1631201"/>
          </a:xfrm>
          <a:prstGeom prst="roundRect">
            <a:avLst>
              <a:gd name="adj" fmla="val 11748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1" name="Rettangolo con angoli arrotondati 1080">
            <a:extLst>
              <a:ext uri="{FF2B5EF4-FFF2-40B4-BE49-F238E27FC236}">
                <a16:creationId xmlns:a16="http://schemas.microsoft.com/office/drawing/2014/main" id="{D9E65ABC-A662-D1D0-6D1A-11D23D6F5A15}"/>
              </a:ext>
            </a:extLst>
          </p:cNvPr>
          <p:cNvSpPr/>
          <p:nvPr/>
        </p:nvSpPr>
        <p:spPr>
          <a:xfrm>
            <a:off x="215524" y="3172347"/>
            <a:ext cx="6993162" cy="3087372"/>
          </a:xfrm>
          <a:prstGeom prst="roundRect">
            <a:avLst>
              <a:gd name="adj" fmla="val 7885"/>
            </a:avLst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4" name="CasellaDiTesto 1083">
            <a:extLst>
              <a:ext uri="{FF2B5EF4-FFF2-40B4-BE49-F238E27FC236}">
                <a16:creationId xmlns:a16="http://schemas.microsoft.com/office/drawing/2014/main" id="{D9A68263-62A9-4785-BE60-BEDF5F729A18}"/>
              </a:ext>
            </a:extLst>
          </p:cNvPr>
          <p:cNvSpPr txBox="1"/>
          <p:nvPr/>
        </p:nvSpPr>
        <p:spPr>
          <a:xfrm>
            <a:off x="5091375" y="2868309"/>
            <a:ext cx="2117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Tugliani et al. (2024a), (2024b)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 descr="Immagine che contiene macchina, metallo, tubo, interno&#10;&#10;Descrizione generata automaticamente">
            <a:extLst>
              <a:ext uri="{FF2B5EF4-FFF2-40B4-BE49-F238E27FC236}">
                <a16:creationId xmlns:a16="http://schemas.microsoft.com/office/drawing/2014/main" id="{FDC60EFF-A43D-6647-49B9-7A37004F05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98069" y="4735601"/>
            <a:ext cx="1193799" cy="1416495"/>
          </a:xfrm>
          <a:prstGeom prst="rect">
            <a:avLst/>
          </a:prstGeom>
        </p:spPr>
      </p:pic>
      <p:pic>
        <p:nvPicPr>
          <p:cNvPr id="9" name="Immagine 8" descr="Immagine che contiene acciaio, metallo, tubo, interno&#10;&#10;Descrizione generata automaticamente">
            <a:extLst>
              <a:ext uri="{FF2B5EF4-FFF2-40B4-BE49-F238E27FC236}">
                <a16:creationId xmlns:a16="http://schemas.microsoft.com/office/drawing/2014/main" id="{92412D37-BBEE-4344-393E-039D4FC2212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2174" t="17419" r="16593" b="36667"/>
          <a:stretch/>
        </p:blipFill>
        <p:spPr>
          <a:xfrm>
            <a:off x="5411722" y="3330185"/>
            <a:ext cx="1484136" cy="1275474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DE27E5F-8075-D60B-8BA1-3E51A1B514F3}"/>
              </a:ext>
            </a:extLst>
          </p:cNvPr>
          <p:cNvSpPr txBox="1"/>
          <p:nvPr/>
        </p:nvSpPr>
        <p:spPr>
          <a:xfrm>
            <a:off x="0" y="6451063"/>
            <a:ext cx="13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222009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7" dur="indefinite"/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1058" grpId="0"/>
      <p:bldP spid="1059" grpId="0"/>
      <p:bldP spid="1060" grpId="0" animBg="1"/>
      <p:bldP spid="1061" grpId="0"/>
      <p:bldP spid="1063" grpId="0"/>
      <p:bldP spid="1064" grpId="0"/>
      <p:bldP spid="1081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rsonale_ixpe" id="{1EB04D53-395C-5945-9725-1BC1E3738944}" vid="{9E3C7973-4976-3440-965E-687024C57605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31125</TotalTime>
  <Words>2657</Words>
  <Application>Microsoft Macintosh PowerPoint</Application>
  <PresentationFormat>Widescreen</PresentationFormat>
  <Paragraphs>545</Paragraphs>
  <Slides>26</Slides>
  <Notes>26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5" baseType="lpstr">
      <vt:lpstr>Andale Mono</vt:lpstr>
      <vt:lpstr>Arial</vt:lpstr>
      <vt:lpstr>Calibri</vt:lpstr>
      <vt:lpstr>Calibri Light</vt:lpstr>
      <vt:lpstr>Cambria Math</vt:lpstr>
      <vt:lpstr>LM Roman 10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 Tugliani</dc:creator>
  <cp:lastModifiedBy>Stefano Tugliani</cp:lastModifiedBy>
  <cp:revision>123</cp:revision>
  <dcterms:created xsi:type="dcterms:W3CDTF">2025-04-23T15:27:23Z</dcterms:created>
  <dcterms:modified xsi:type="dcterms:W3CDTF">2025-05-15T06:12:56Z</dcterms:modified>
</cp:coreProperties>
</file>