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60" r:id="rId2"/>
    <p:sldId id="303" r:id="rId3"/>
    <p:sldId id="292" r:id="rId4"/>
    <p:sldId id="267" r:id="rId5"/>
    <p:sldId id="309" r:id="rId6"/>
    <p:sldId id="311" r:id="rId7"/>
    <p:sldId id="313" r:id="rId8"/>
    <p:sldId id="312" r:id="rId9"/>
    <p:sldId id="314" r:id="rId10"/>
    <p:sldId id="304" r:id="rId11"/>
    <p:sldId id="307" r:id="rId12"/>
    <p:sldId id="308" r:id="rId13"/>
    <p:sldId id="295" r:id="rId14"/>
    <p:sldId id="300" r:id="rId15"/>
    <p:sldId id="315" r:id="rId16"/>
    <p:sldId id="319" r:id="rId17"/>
    <p:sldId id="320" r:id="rId18"/>
    <p:sldId id="31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0"/>
    <p:restoredTop sz="94726"/>
  </p:normalViewPr>
  <p:slideViewPr>
    <p:cSldViewPr snapToGrid="0">
      <p:cViewPr>
        <p:scale>
          <a:sx n="292" d="100"/>
          <a:sy n="292" d="100"/>
        </p:scale>
        <p:origin x="-6104" y="-4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9A758-3263-194B-AF82-B63D63C1B3A2}" type="datetimeFigureOut">
              <a:rPr lang="it-IT" smtClean="0"/>
              <a:t>15/05/25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E516B-08D6-2F4D-BAA2-3E8A8E9BE2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242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E516B-08D6-2F4D-BAA2-3E8A8E9BE237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186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99C71-FB6C-36F5-78B4-EDD838D437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D9BE6E-1AA7-F75A-2873-3F0D89162C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941F75F-6027-F72B-7C59-CB350A138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E3EC8F-88E5-4FDE-595D-D3AF4ABD0E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E516B-08D6-2F4D-BAA2-3E8A8E9BE237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3780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2A3C3-D7F4-9A09-A76B-D6BAC575AD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0AC6FCA-3063-8595-E4E2-19E04DB18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00B7266-A11C-6145-5216-EB302E48F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2FA68C-A22F-E76C-DF75-5204E34995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E516B-08D6-2F4D-BAA2-3E8A8E9BE237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852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FE516B-08D6-2F4D-BAA2-3E8A8E9BE237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28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jpeg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2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3.xml"/><Relationship Id="rId7" Type="http://schemas.openxmlformats.org/officeDocument/2006/relationships/image" Target="../media/image19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8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emf"/><Relationship Id="rId4" Type="http://schemas.openxmlformats.org/officeDocument/2006/relationships/tags" Target="../tags/tag4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7.xml"/><Relationship Id="rId7" Type="http://schemas.openxmlformats.org/officeDocument/2006/relationships/image" Target="../media/image19.emf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8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emf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11.xml"/><Relationship Id="rId7" Type="http://schemas.openxmlformats.org/officeDocument/2006/relationships/image" Target="../media/image19.emf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emf"/><Relationship Id="rId4" Type="http://schemas.openxmlformats.org/officeDocument/2006/relationships/tags" Target="../tags/tag12.xm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15.xml"/><Relationship Id="rId7" Type="http://schemas.openxmlformats.org/officeDocument/2006/relationships/image" Target="../media/image19.emf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8.emf"/><Relationship Id="rId11" Type="http://schemas.openxmlformats.org/officeDocument/2006/relationships/image" Target="../media/image22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emf"/><Relationship Id="rId4" Type="http://schemas.openxmlformats.org/officeDocument/2006/relationships/tags" Target="../tags/tag16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19.xml"/><Relationship Id="rId7" Type="http://schemas.openxmlformats.org/officeDocument/2006/relationships/image" Target="../media/image19.emf"/><Relationship Id="rId12" Type="http://schemas.openxmlformats.org/officeDocument/2006/relationships/image" Target="../media/image2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8.emf"/><Relationship Id="rId11" Type="http://schemas.openxmlformats.org/officeDocument/2006/relationships/image" Target="../media/image22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1.emf"/><Relationship Id="rId4" Type="http://schemas.openxmlformats.org/officeDocument/2006/relationships/tags" Target="../tags/tag20.xm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3078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3074" name="Picture 2" descr="immagine di rete neurale nello spazio">
            <a:extLst>
              <a:ext uri="{FF2B5EF4-FFF2-40B4-BE49-F238E27FC236}">
                <a16:creationId xmlns:a16="http://schemas.microsoft.com/office/drawing/2014/main" id="{99E76990-D6FA-5F09-D884-E1EA4D859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24334" b="24530"/>
          <a:stretch/>
        </p:blipFill>
        <p:spPr bwMode="auto">
          <a:xfrm>
            <a:off x="0" y="0"/>
            <a:ext cx="12185647" cy="685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3080">
            <a:extLst>
              <a:ext uri="{FF2B5EF4-FFF2-40B4-BE49-F238E27FC236}">
                <a16:creationId xmlns:a16="http://schemas.microsoft.com/office/drawing/2014/main" id="{545F67A4-7428-47F3-AE14-8CA43D976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083" name="Freeform 5">
            <a:extLst>
              <a:ext uri="{FF2B5EF4-FFF2-40B4-BE49-F238E27FC236}">
                <a16:creationId xmlns:a16="http://schemas.microsoft.com/office/drawing/2014/main" id="{F4A20210-FA90-4B6D-8D2E-1B90054E0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5827529" y="660400"/>
            <a:ext cx="6381405" cy="6214533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3085" name="Freeform 14">
            <a:extLst>
              <a:ext uri="{FF2B5EF4-FFF2-40B4-BE49-F238E27FC236}">
                <a16:creationId xmlns:a16="http://schemas.microsoft.com/office/drawing/2014/main" id="{39213B44-68B7-47E7-B506-5C79FCF80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81603" y="104899"/>
            <a:ext cx="6896713" cy="6005491"/>
          </a:xfrm>
          <a:custGeom>
            <a:avLst/>
            <a:gdLst>
              <a:gd name="connsiteX0" fmla="*/ 3912717 w 6896713"/>
              <a:gd name="connsiteY0" fmla="*/ 0 h 6005491"/>
              <a:gd name="connsiteX1" fmla="*/ 6679426 w 6896713"/>
              <a:gd name="connsiteY1" fmla="*/ 1146008 h 6005491"/>
              <a:gd name="connsiteX2" fmla="*/ 6896713 w 6896713"/>
              <a:gd name="connsiteY2" fmla="*/ 1385085 h 6005491"/>
              <a:gd name="connsiteX3" fmla="*/ 6896713 w 6896713"/>
              <a:gd name="connsiteY3" fmla="*/ 1431256 h 6005491"/>
              <a:gd name="connsiteX4" fmla="*/ 6657442 w 6896713"/>
              <a:gd name="connsiteY4" fmla="*/ 1167992 h 6005491"/>
              <a:gd name="connsiteX5" fmla="*/ 3912717 w 6896713"/>
              <a:gd name="connsiteY5" fmla="*/ 31089 h 6005491"/>
              <a:gd name="connsiteX6" fmla="*/ 31089 w 6896713"/>
              <a:gd name="connsiteY6" fmla="*/ 3912717 h 6005491"/>
              <a:gd name="connsiteX7" fmla="*/ 593046 w 6896713"/>
              <a:gd name="connsiteY7" fmla="*/ 5925483 h 6005491"/>
              <a:gd name="connsiteX8" fmla="*/ 633874 w 6896713"/>
              <a:gd name="connsiteY8" fmla="*/ 5989169 h 6005491"/>
              <a:gd name="connsiteX9" fmla="*/ 607415 w 6896713"/>
              <a:gd name="connsiteY9" fmla="*/ 6005491 h 6005491"/>
              <a:gd name="connsiteX10" fmla="*/ 566458 w 6896713"/>
              <a:gd name="connsiteY10" fmla="*/ 5941603 h 6005491"/>
              <a:gd name="connsiteX11" fmla="*/ 0 w 6896713"/>
              <a:gd name="connsiteY11" fmla="*/ 3912717 h 6005491"/>
              <a:gd name="connsiteX12" fmla="*/ 3912717 w 6896713"/>
              <a:gd name="connsiteY12" fmla="*/ 0 h 600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96713" h="6005491">
                <a:moveTo>
                  <a:pt x="3912717" y="0"/>
                </a:moveTo>
                <a:cubicBezTo>
                  <a:pt x="4993184" y="0"/>
                  <a:pt x="5971363" y="437946"/>
                  <a:pt x="6679426" y="1146008"/>
                </a:cubicBezTo>
                <a:lnTo>
                  <a:pt x="6896713" y="1385085"/>
                </a:lnTo>
                <a:lnTo>
                  <a:pt x="6896713" y="1431256"/>
                </a:lnTo>
                <a:lnTo>
                  <a:pt x="6657442" y="1167992"/>
                </a:lnTo>
                <a:cubicBezTo>
                  <a:pt x="5955006" y="465555"/>
                  <a:pt x="4984599" y="31089"/>
                  <a:pt x="3912717" y="31089"/>
                </a:cubicBezTo>
                <a:cubicBezTo>
                  <a:pt x="1768953" y="31089"/>
                  <a:pt x="31089" y="1768953"/>
                  <a:pt x="31089" y="3912717"/>
                </a:cubicBezTo>
                <a:cubicBezTo>
                  <a:pt x="31089" y="4649636"/>
                  <a:pt x="236442" y="5338592"/>
                  <a:pt x="593046" y="5925483"/>
                </a:cubicBezTo>
                <a:lnTo>
                  <a:pt x="633874" y="5989169"/>
                </a:lnTo>
                <a:lnTo>
                  <a:pt x="607415" y="6005491"/>
                </a:lnTo>
                <a:lnTo>
                  <a:pt x="566458" y="5941603"/>
                </a:lnTo>
                <a:cubicBezTo>
                  <a:pt x="206998" y="5350013"/>
                  <a:pt x="0" y="4655538"/>
                  <a:pt x="0" y="3912717"/>
                </a:cubicBezTo>
                <a:cubicBezTo>
                  <a:pt x="0" y="1751783"/>
                  <a:pt x="1751783" y="0"/>
                  <a:pt x="3912717" y="0"/>
                </a:cubicBezTo>
                <a:close/>
              </a:path>
            </a:pathLst>
          </a:custGeom>
          <a:solidFill>
            <a:srgbClr val="FFFFFF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87" name="Group 3086">
            <a:extLst>
              <a:ext uri="{FF2B5EF4-FFF2-40B4-BE49-F238E27FC236}">
                <a16:creationId xmlns:a16="http://schemas.microsoft.com/office/drawing/2014/main" id="{39084D60-65A6-45F8-8C17-3529E43F1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16018" y="331504"/>
            <a:ext cx="6675982" cy="5235326"/>
            <a:chOff x="5516018" y="331504"/>
            <a:chExt cx="6675982" cy="5235326"/>
          </a:xfrm>
        </p:grpSpPr>
        <p:cxnSp>
          <p:nvCxnSpPr>
            <p:cNvPr id="3088" name="Straight Connector 3087">
              <a:extLst>
                <a:ext uri="{FF2B5EF4-FFF2-40B4-BE49-F238E27FC236}">
                  <a16:creationId xmlns:a16="http://schemas.microsoft.com/office/drawing/2014/main" id="{444A2572-2BF1-4C8E-AF59-F3AD411D89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66830" y="3315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9" name="Straight Connector 3088">
              <a:extLst>
                <a:ext uri="{FF2B5EF4-FFF2-40B4-BE49-F238E27FC236}">
                  <a16:creationId xmlns:a16="http://schemas.microsoft.com/office/drawing/2014/main" id="{F5DF3485-B455-470C-8FA8-A1BDE087B8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" flipH="1">
              <a:off x="9408861" y="3383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0" name="Straight Connector 3089">
              <a:extLst>
                <a:ext uri="{FF2B5EF4-FFF2-40B4-BE49-F238E27FC236}">
                  <a16:creationId xmlns:a16="http://schemas.microsoft.com/office/drawing/2014/main" id="{35E9DCD0-EE49-4CB4-89B6-C25F9861C3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" flipH="1">
              <a:off x="9551700" y="34763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1" name="Straight Connector 3090">
              <a:extLst>
                <a:ext uri="{FF2B5EF4-FFF2-40B4-BE49-F238E27FC236}">
                  <a16:creationId xmlns:a16="http://schemas.microsoft.com/office/drawing/2014/main" id="{A713CF62-C96C-44E9-8C28-E3F2C6E7C6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60000" flipH="1">
              <a:off x="9688748" y="36808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2" name="Straight Connector 3091">
              <a:extLst>
                <a:ext uri="{FF2B5EF4-FFF2-40B4-BE49-F238E27FC236}">
                  <a16:creationId xmlns:a16="http://schemas.microsoft.com/office/drawing/2014/main" id="{2D06558F-07E9-4D78-A6F3-8BCFA9E73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540000" flipH="1">
              <a:off x="9824866" y="38922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3" name="Straight Connector 3092">
              <a:extLst>
                <a:ext uri="{FF2B5EF4-FFF2-40B4-BE49-F238E27FC236}">
                  <a16:creationId xmlns:a16="http://schemas.microsoft.com/office/drawing/2014/main" id="{512D8773-83C0-4D51-9E1F-046DA7DA0D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660000" flipH="1">
              <a:off x="9966867" y="41754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4" name="Straight Connector 3093">
              <a:extLst>
                <a:ext uri="{FF2B5EF4-FFF2-40B4-BE49-F238E27FC236}">
                  <a16:creationId xmlns:a16="http://schemas.microsoft.com/office/drawing/2014/main" id="{5880C3FB-3E2E-4054-A6D1-38176D6E2E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780000" flipH="1">
              <a:off x="10104425" y="4458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5" name="Straight Connector 3094">
              <a:extLst>
                <a:ext uri="{FF2B5EF4-FFF2-40B4-BE49-F238E27FC236}">
                  <a16:creationId xmlns:a16="http://schemas.microsoft.com/office/drawing/2014/main" id="{8505591A-6112-4B84-8E9E-923E43C4E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900000" flipH="1">
              <a:off x="10240513" y="47948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6" name="Straight Connector 3095">
              <a:extLst>
                <a:ext uri="{FF2B5EF4-FFF2-40B4-BE49-F238E27FC236}">
                  <a16:creationId xmlns:a16="http://schemas.microsoft.com/office/drawing/2014/main" id="{54884290-8E39-4425-BB4F-48D955C1F8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080000" flipH="1">
              <a:off x="10373882" y="52435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7" name="Straight Connector 3096">
              <a:extLst>
                <a:ext uri="{FF2B5EF4-FFF2-40B4-BE49-F238E27FC236}">
                  <a16:creationId xmlns:a16="http://schemas.microsoft.com/office/drawing/2014/main" id="{00C383A3-6D77-41CE-8121-498BC3BA5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200000" flipH="1">
              <a:off x="10505632" y="570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8" name="Straight Connector 3097">
              <a:extLst>
                <a:ext uri="{FF2B5EF4-FFF2-40B4-BE49-F238E27FC236}">
                  <a16:creationId xmlns:a16="http://schemas.microsoft.com/office/drawing/2014/main" id="{E120A319-4A10-4542-B48C-5FB2714C4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320000" flipH="1">
              <a:off x="10637382" y="62134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9" name="Straight Connector 3098">
              <a:extLst>
                <a:ext uri="{FF2B5EF4-FFF2-40B4-BE49-F238E27FC236}">
                  <a16:creationId xmlns:a16="http://schemas.microsoft.com/office/drawing/2014/main" id="{5B15B038-50ED-419D-B142-C96EE418B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440000" flipH="1">
              <a:off x="10760965" y="69043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0" name="Straight Connector 3099">
              <a:extLst>
                <a:ext uri="{FF2B5EF4-FFF2-40B4-BE49-F238E27FC236}">
                  <a16:creationId xmlns:a16="http://schemas.microsoft.com/office/drawing/2014/main" id="{9BAFF2F4-75B2-4498-8559-BAE80D89B4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620000" flipH="1">
              <a:off x="10888991" y="755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1" name="Straight Connector 3100">
              <a:extLst>
                <a:ext uri="{FF2B5EF4-FFF2-40B4-BE49-F238E27FC236}">
                  <a16:creationId xmlns:a16="http://schemas.microsoft.com/office/drawing/2014/main" id="{B56AE167-8087-4A4B-B41D-5658EEBA68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740000" flipH="1">
              <a:off x="11010193" y="81974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2" name="Straight Connector 3101">
              <a:extLst>
                <a:ext uri="{FF2B5EF4-FFF2-40B4-BE49-F238E27FC236}">
                  <a16:creationId xmlns:a16="http://schemas.microsoft.com/office/drawing/2014/main" id="{8D353E8A-CBA6-44F9-9C00-D0AD27C96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860000" flipH="1">
              <a:off x="11129014" y="89566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3" name="Straight Connector 3102">
              <a:extLst>
                <a:ext uri="{FF2B5EF4-FFF2-40B4-BE49-F238E27FC236}">
                  <a16:creationId xmlns:a16="http://schemas.microsoft.com/office/drawing/2014/main" id="{CA2C318A-A79F-4CAD-BA7A-51427BF9ED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1980000" flipH="1">
              <a:off x="11249872" y="9680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4" name="Straight Connector 3103">
              <a:extLst>
                <a:ext uri="{FF2B5EF4-FFF2-40B4-BE49-F238E27FC236}">
                  <a16:creationId xmlns:a16="http://schemas.microsoft.com/office/drawing/2014/main" id="{4F2996E3-5E01-4F22-B23C-7CD0CF72C4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160000" flipH="1">
              <a:off x="11366875" y="10480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5" name="Straight Connector 3104">
              <a:extLst>
                <a:ext uri="{FF2B5EF4-FFF2-40B4-BE49-F238E27FC236}">
                  <a16:creationId xmlns:a16="http://schemas.microsoft.com/office/drawing/2014/main" id="{760F6BC4-AB51-4DE7-B83C-E71FE4EC86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280000" flipH="1">
              <a:off x="11474058" y="11315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6" name="Straight Connector 3105">
              <a:extLst>
                <a:ext uri="{FF2B5EF4-FFF2-40B4-BE49-F238E27FC236}">
                  <a16:creationId xmlns:a16="http://schemas.microsoft.com/office/drawing/2014/main" id="{AF65FC1C-93BF-4ACA-BF17-17372DD108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400000" flipH="1">
              <a:off x="11583303" y="122179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7" name="Straight Connector 3106">
              <a:extLst>
                <a:ext uri="{FF2B5EF4-FFF2-40B4-BE49-F238E27FC236}">
                  <a16:creationId xmlns:a16="http://schemas.microsoft.com/office/drawing/2014/main" id="{89F9913C-8CCE-4D56-9D2A-0C2D686676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520000" flipH="1">
              <a:off x="11685344" y="132177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8" name="Straight Connector 3107">
              <a:extLst>
                <a:ext uri="{FF2B5EF4-FFF2-40B4-BE49-F238E27FC236}">
                  <a16:creationId xmlns:a16="http://schemas.microsoft.com/office/drawing/2014/main" id="{40EDD18C-1AAD-48E5-AAAD-73F4B5643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700000" flipH="1">
              <a:off x="11787704" y="14176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9" name="Straight Connector 3108">
              <a:extLst>
                <a:ext uri="{FF2B5EF4-FFF2-40B4-BE49-F238E27FC236}">
                  <a16:creationId xmlns:a16="http://schemas.microsoft.com/office/drawing/2014/main" id="{22D7A5C4-18C8-43E9-A50A-F87A362C85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820000" flipH="1">
              <a:off x="11880859" y="15179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0" name="Straight Connector 3109">
              <a:extLst>
                <a:ext uri="{FF2B5EF4-FFF2-40B4-BE49-F238E27FC236}">
                  <a16:creationId xmlns:a16="http://schemas.microsoft.com/office/drawing/2014/main" id="{3A0C484E-A224-4DB0-8C34-89BE54BD1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2940000" flipH="1">
              <a:off x="11969252" y="162743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1" name="Straight Connector 3110">
              <a:extLst>
                <a:ext uri="{FF2B5EF4-FFF2-40B4-BE49-F238E27FC236}">
                  <a16:creationId xmlns:a16="http://schemas.microsoft.com/office/drawing/2014/main" id="{79BB438E-A25F-4A7F-B209-8899B7CEC4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3060000" flipH="1">
              <a:off x="12062016" y="173601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2" name="Straight Connector 3111">
              <a:extLst>
                <a:ext uri="{FF2B5EF4-FFF2-40B4-BE49-F238E27FC236}">
                  <a16:creationId xmlns:a16="http://schemas.microsoft.com/office/drawing/2014/main" id="{7F8BA6DC-B1E9-4F32-A5CC-8F61976B6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074680" y="1910249"/>
              <a:ext cx="117320" cy="82912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3" name="Straight Connector 3112">
              <a:extLst>
                <a:ext uri="{FF2B5EF4-FFF2-40B4-BE49-F238E27FC236}">
                  <a16:creationId xmlns:a16="http://schemas.microsoft.com/office/drawing/2014/main" id="{CF6D95B2-1C8D-4156-AB05-523619B4FC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2149943" y="2083594"/>
              <a:ext cx="39676" cy="21436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4" name="Straight Connector 3113">
              <a:extLst>
                <a:ext uri="{FF2B5EF4-FFF2-40B4-BE49-F238E27FC236}">
                  <a16:creationId xmlns:a16="http://schemas.microsoft.com/office/drawing/2014/main" id="{288409AD-A77F-4304-9E8B-08A4891C70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" flipH="1">
              <a:off x="9127990" y="33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5" name="Straight Connector 3114">
              <a:extLst>
                <a:ext uri="{FF2B5EF4-FFF2-40B4-BE49-F238E27FC236}">
                  <a16:creationId xmlns:a16="http://schemas.microsoft.com/office/drawing/2014/main" id="{862AD08A-B385-4D18-B948-8D53B39184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" flipH="1">
              <a:off x="8987576" y="33663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6" name="Straight Connector 3115">
              <a:extLst>
                <a:ext uri="{FF2B5EF4-FFF2-40B4-BE49-F238E27FC236}">
                  <a16:creationId xmlns:a16="http://schemas.microsoft.com/office/drawing/2014/main" id="{E32A413E-FF1A-46B1-BF8B-3C1C408B3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" flipH="1">
              <a:off x="8844859" y="35117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7" name="Straight Connector 3116">
              <a:extLst>
                <a:ext uri="{FF2B5EF4-FFF2-40B4-BE49-F238E27FC236}">
                  <a16:creationId xmlns:a16="http://schemas.microsoft.com/office/drawing/2014/main" id="{3CFF4E44-2BEB-4FAE-97C9-BC6E8296D1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" flipH="1">
              <a:off x="8706904" y="3657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8" name="Straight Connector 3117">
              <a:extLst>
                <a:ext uri="{FF2B5EF4-FFF2-40B4-BE49-F238E27FC236}">
                  <a16:creationId xmlns:a16="http://schemas.microsoft.com/office/drawing/2014/main" id="{F0486C0A-9B93-46B8-932F-876BE26CE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20000" flipH="1">
              <a:off x="8568008" y="38789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9" name="Straight Connector 3118">
              <a:extLst>
                <a:ext uri="{FF2B5EF4-FFF2-40B4-BE49-F238E27FC236}">
                  <a16:creationId xmlns:a16="http://schemas.microsoft.com/office/drawing/2014/main" id="{1429BF5D-8D5B-4A48-89EE-8B779826EE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840000" flipH="1">
              <a:off x="8429112" y="4100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0" name="Straight Connector 3119">
              <a:extLst>
                <a:ext uri="{FF2B5EF4-FFF2-40B4-BE49-F238E27FC236}">
                  <a16:creationId xmlns:a16="http://schemas.microsoft.com/office/drawing/2014/main" id="{CDC996EE-5EB1-4943-A1E8-70810CBD67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960000" flipH="1">
              <a:off x="8294968" y="4462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1" name="Straight Connector 3120">
              <a:extLst>
                <a:ext uri="{FF2B5EF4-FFF2-40B4-BE49-F238E27FC236}">
                  <a16:creationId xmlns:a16="http://schemas.microsoft.com/office/drawing/2014/main" id="{32F833C8-E3CE-4399-B78B-9DD0EEA64C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080000" flipH="1">
              <a:off x="8160824" y="48237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2" name="Straight Connector 3121">
              <a:extLst>
                <a:ext uri="{FF2B5EF4-FFF2-40B4-BE49-F238E27FC236}">
                  <a16:creationId xmlns:a16="http://schemas.microsoft.com/office/drawing/2014/main" id="{07C92DB2-78F1-4872-B9C7-C658A7886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260000" flipH="1">
              <a:off x="8027689" y="53184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3" name="Straight Connector 3122">
              <a:extLst>
                <a:ext uri="{FF2B5EF4-FFF2-40B4-BE49-F238E27FC236}">
                  <a16:creationId xmlns:a16="http://schemas.microsoft.com/office/drawing/2014/main" id="{1F8A2FAA-05E1-448E-A606-FA9D67036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380000" flipH="1">
              <a:off x="7894554" y="58132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4" name="Straight Connector 3123">
              <a:extLst>
                <a:ext uri="{FF2B5EF4-FFF2-40B4-BE49-F238E27FC236}">
                  <a16:creationId xmlns:a16="http://schemas.microsoft.com/office/drawing/2014/main" id="{E5AAB5D1-1672-4825-88A7-D93923475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500000" flipH="1">
              <a:off x="7761419" y="63079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5" name="Straight Connector 3124">
              <a:extLst>
                <a:ext uri="{FF2B5EF4-FFF2-40B4-BE49-F238E27FC236}">
                  <a16:creationId xmlns:a16="http://schemas.microsoft.com/office/drawing/2014/main" id="{02CAAFDB-2BA2-4D04-8B8B-1241D5EC09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620000" flipH="1">
              <a:off x="7636645" y="68980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6" name="Straight Connector 3125">
              <a:extLst>
                <a:ext uri="{FF2B5EF4-FFF2-40B4-BE49-F238E27FC236}">
                  <a16:creationId xmlns:a16="http://schemas.microsoft.com/office/drawing/2014/main" id="{4C381B3C-0009-451B-BCB3-48F7810C1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800000" flipH="1">
              <a:off x="7511871" y="75119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7" name="Straight Connector 3126">
              <a:extLst>
                <a:ext uri="{FF2B5EF4-FFF2-40B4-BE49-F238E27FC236}">
                  <a16:creationId xmlns:a16="http://schemas.microsoft.com/office/drawing/2014/main" id="{2A10544C-1EAD-47FB-A17E-52C6222826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1920000" flipH="1">
              <a:off x="7387899" y="81977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8" name="Straight Connector 3127">
              <a:extLst>
                <a:ext uri="{FF2B5EF4-FFF2-40B4-BE49-F238E27FC236}">
                  <a16:creationId xmlns:a16="http://schemas.microsoft.com/office/drawing/2014/main" id="{A2540B37-D854-4525-93F8-410685438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040000" flipH="1">
              <a:off x="7268530" y="89316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9" name="Straight Connector 3128">
              <a:extLst>
                <a:ext uri="{FF2B5EF4-FFF2-40B4-BE49-F238E27FC236}">
                  <a16:creationId xmlns:a16="http://schemas.microsoft.com/office/drawing/2014/main" id="{7450DFE8-D07F-435C-B5A2-47D126FD9F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160000" flipH="1">
              <a:off x="7152030" y="97658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0" name="Straight Connector 3129">
              <a:extLst>
                <a:ext uri="{FF2B5EF4-FFF2-40B4-BE49-F238E27FC236}">
                  <a16:creationId xmlns:a16="http://schemas.microsoft.com/office/drawing/2014/main" id="{6C1A6513-2D5D-458C-B841-D5DD9844B8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340000" flipH="1">
              <a:off x="7041695" y="106002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1" name="Straight Connector 3130">
              <a:extLst>
                <a:ext uri="{FF2B5EF4-FFF2-40B4-BE49-F238E27FC236}">
                  <a16:creationId xmlns:a16="http://schemas.microsoft.com/office/drawing/2014/main" id="{9931CF18-850E-41CD-823E-D311BD5CCE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460000" flipH="1">
              <a:off x="6931360" y="114346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2" name="Straight Connector 3131">
              <a:extLst>
                <a:ext uri="{FF2B5EF4-FFF2-40B4-BE49-F238E27FC236}">
                  <a16:creationId xmlns:a16="http://schemas.microsoft.com/office/drawing/2014/main" id="{44497A09-1B1C-4EB6-B728-6FC3A1C125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580000" flipH="1">
              <a:off x="6819070" y="123586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3" name="Straight Connector 3132">
              <a:extLst>
                <a:ext uri="{FF2B5EF4-FFF2-40B4-BE49-F238E27FC236}">
                  <a16:creationId xmlns:a16="http://schemas.microsoft.com/office/drawing/2014/main" id="{FA60DE04-F3E8-437E-A2E4-A8A7BA01CB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700000" flipH="1">
              <a:off x="6721359" y="133274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4" name="Straight Connector 3133">
              <a:extLst>
                <a:ext uri="{FF2B5EF4-FFF2-40B4-BE49-F238E27FC236}">
                  <a16:creationId xmlns:a16="http://schemas.microsoft.com/office/drawing/2014/main" id="{CDBBA541-852C-4AE6-82E8-6BD13AFB4F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2880000" flipH="1">
              <a:off x="6617467" y="1429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5" name="Straight Connector 3134">
              <a:extLst>
                <a:ext uri="{FF2B5EF4-FFF2-40B4-BE49-F238E27FC236}">
                  <a16:creationId xmlns:a16="http://schemas.microsoft.com/office/drawing/2014/main" id="{2FC3362F-AD7E-45D7-BE85-7C8DD81347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000000" flipH="1">
              <a:off x="6520032" y="15272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6" name="Straight Connector 3135">
              <a:extLst>
                <a:ext uri="{FF2B5EF4-FFF2-40B4-BE49-F238E27FC236}">
                  <a16:creationId xmlns:a16="http://schemas.microsoft.com/office/drawing/2014/main" id="{FCD83E0F-C8AF-4D52-94DB-CD949A2B16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120000" flipH="1">
              <a:off x="6429579" y="16416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7" name="Straight Connector 3136">
              <a:extLst>
                <a:ext uri="{FF2B5EF4-FFF2-40B4-BE49-F238E27FC236}">
                  <a16:creationId xmlns:a16="http://schemas.microsoft.com/office/drawing/2014/main" id="{60D5F865-890F-483F-B407-516CE6D22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240000" flipH="1">
              <a:off x="6340532" y="17504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8" name="Straight Connector 3137">
              <a:extLst>
                <a:ext uri="{FF2B5EF4-FFF2-40B4-BE49-F238E27FC236}">
                  <a16:creationId xmlns:a16="http://schemas.microsoft.com/office/drawing/2014/main" id="{DE6A2505-E617-4419-AB05-10B779B5C2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420000" flipH="1">
              <a:off x="6261757" y="18601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9" name="Straight Connector 3138">
              <a:extLst>
                <a:ext uri="{FF2B5EF4-FFF2-40B4-BE49-F238E27FC236}">
                  <a16:creationId xmlns:a16="http://schemas.microsoft.com/office/drawing/2014/main" id="{BDFF0D66-52FC-4F64-B67F-72D9EFEED1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540000" flipH="1">
              <a:off x="6184144" y="197961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0" name="Straight Connector 3139">
              <a:extLst>
                <a:ext uri="{FF2B5EF4-FFF2-40B4-BE49-F238E27FC236}">
                  <a16:creationId xmlns:a16="http://schemas.microsoft.com/office/drawing/2014/main" id="{DCC72040-7945-4051-989C-2B728F6D50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660000" flipH="1">
              <a:off x="6106531" y="20990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1" name="Straight Connector 3140">
              <a:extLst>
                <a:ext uri="{FF2B5EF4-FFF2-40B4-BE49-F238E27FC236}">
                  <a16:creationId xmlns:a16="http://schemas.microsoft.com/office/drawing/2014/main" id="{96EB6302-2333-45D4-AE20-B0F6D45CC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780000" flipH="1">
              <a:off x="6043206" y="222255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2" name="Straight Connector 3141">
              <a:extLst>
                <a:ext uri="{FF2B5EF4-FFF2-40B4-BE49-F238E27FC236}">
                  <a16:creationId xmlns:a16="http://schemas.microsoft.com/office/drawing/2014/main" id="{EECC1105-D16E-411D-B4B7-80BF039BF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3960000" flipH="1">
              <a:off x="5978913" y="234430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3" name="Straight Connector 3142">
              <a:extLst>
                <a:ext uri="{FF2B5EF4-FFF2-40B4-BE49-F238E27FC236}">
                  <a16:creationId xmlns:a16="http://schemas.microsoft.com/office/drawing/2014/main" id="{C7D2F518-4540-44DE-BC62-7D598EC99B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080000" flipH="1">
              <a:off x="5912438" y="24706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4" name="Straight Connector 3143">
              <a:extLst>
                <a:ext uri="{FF2B5EF4-FFF2-40B4-BE49-F238E27FC236}">
                  <a16:creationId xmlns:a16="http://schemas.microsoft.com/office/drawing/2014/main" id="{F19566BC-880A-4113-A9C4-0017E5184C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200000" flipH="1">
              <a:off x="5858875" y="2600922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" name="Straight Connector 3144">
              <a:extLst>
                <a:ext uri="{FF2B5EF4-FFF2-40B4-BE49-F238E27FC236}">
                  <a16:creationId xmlns:a16="http://schemas.microsoft.com/office/drawing/2014/main" id="{718E7D73-F4E4-4F5D-AFF9-EE491954A0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320000" flipH="1">
              <a:off x="5808182" y="273404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6" name="Straight Connector 3145">
              <a:extLst>
                <a:ext uri="{FF2B5EF4-FFF2-40B4-BE49-F238E27FC236}">
                  <a16:creationId xmlns:a16="http://schemas.microsoft.com/office/drawing/2014/main" id="{8D0988A2-3571-4C16-BDEF-58254F04E5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500000" flipH="1">
              <a:off x="5773263" y="286686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7" name="Straight Connector 3146">
              <a:extLst>
                <a:ext uri="{FF2B5EF4-FFF2-40B4-BE49-F238E27FC236}">
                  <a16:creationId xmlns:a16="http://schemas.microsoft.com/office/drawing/2014/main" id="{4550BAC8-41FE-4300-910B-EE7BBD7A0C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620000" flipH="1">
              <a:off x="5735963" y="300206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8" name="Straight Connector 3147">
              <a:extLst>
                <a:ext uri="{FF2B5EF4-FFF2-40B4-BE49-F238E27FC236}">
                  <a16:creationId xmlns:a16="http://schemas.microsoft.com/office/drawing/2014/main" id="{38CD175C-18A7-4589-8C46-A61FEF6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740000" flipH="1">
              <a:off x="5700105" y="313891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9" name="Straight Connector 3148">
              <a:extLst>
                <a:ext uri="{FF2B5EF4-FFF2-40B4-BE49-F238E27FC236}">
                  <a16:creationId xmlns:a16="http://schemas.microsoft.com/office/drawing/2014/main" id="{B6BE3031-FD1C-443C-9889-243CEEAEDF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4860000" flipH="1">
              <a:off x="5665939" y="3275489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0" name="Straight Connector 3149">
              <a:extLst>
                <a:ext uri="{FF2B5EF4-FFF2-40B4-BE49-F238E27FC236}">
                  <a16:creationId xmlns:a16="http://schemas.microsoft.com/office/drawing/2014/main" id="{7E37BF5D-3732-41F2-B9AF-A56C9214D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040000" flipH="1">
              <a:off x="5644476" y="341425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1" name="Straight Connector 3150">
              <a:extLst>
                <a:ext uri="{FF2B5EF4-FFF2-40B4-BE49-F238E27FC236}">
                  <a16:creationId xmlns:a16="http://schemas.microsoft.com/office/drawing/2014/main" id="{077B6718-917A-4A01-BCF8-5C6E1217B2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160000" flipH="1">
              <a:off x="5626530" y="355462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2" name="Straight Connector 3151">
              <a:extLst>
                <a:ext uri="{FF2B5EF4-FFF2-40B4-BE49-F238E27FC236}">
                  <a16:creationId xmlns:a16="http://schemas.microsoft.com/office/drawing/2014/main" id="{1C23AB5B-98FB-43F1-B590-BBA79814F2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280000" flipH="1">
              <a:off x="5616429" y="3691831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3" name="Straight Connector 3152">
              <a:extLst>
                <a:ext uri="{FF2B5EF4-FFF2-40B4-BE49-F238E27FC236}">
                  <a16:creationId xmlns:a16="http://schemas.microsoft.com/office/drawing/2014/main" id="{D6EEC146-226B-4C83-9C1B-DD5495DE16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400000" flipH="1">
              <a:off x="5611319" y="38353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4" name="Straight Connector 3153">
              <a:extLst>
                <a:ext uri="{FF2B5EF4-FFF2-40B4-BE49-F238E27FC236}">
                  <a16:creationId xmlns:a16="http://schemas.microsoft.com/office/drawing/2014/main" id="{9C24D094-41EF-4CA2-9834-B04793FA12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580000" flipH="1">
              <a:off x="5608540" y="3975726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5" name="Straight Connector 3154">
              <a:extLst>
                <a:ext uri="{FF2B5EF4-FFF2-40B4-BE49-F238E27FC236}">
                  <a16:creationId xmlns:a16="http://schemas.microsoft.com/office/drawing/2014/main" id="{8DA46AD8-674F-46C3-8A22-280F78F91A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700000" flipH="1">
              <a:off x="5605761" y="411607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6" name="Straight Connector 3155">
              <a:extLst>
                <a:ext uri="{FF2B5EF4-FFF2-40B4-BE49-F238E27FC236}">
                  <a16:creationId xmlns:a16="http://schemas.microsoft.com/office/drawing/2014/main" id="{AE9D757B-CD9D-447C-8780-79F2FF875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820000" flipH="1">
              <a:off x="5624195" y="425421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7" name="Straight Connector 3156">
              <a:extLst>
                <a:ext uri="{FF2B5EF4-FFF2-40B4-BE49-F238E27FC236}">
                  <a16:creationId xmlns:a16="http://schemas.microsoft.com/office/drawing/2014/main" id="{276B76E9-7342-43BC-B629-9180ABF57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5940000" flipH="1">
              <a:off x="5642629" y="43923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8" name="Straight Connector 3157">
              <a:extLst>
                <a:ext uri="{FF2B5EF4-FFF2-40B4-BE49-F238E27FC236}">
                  <a16:creationId xmlns:a16="http://schemas.microsoft.com/office/drawing/2014/main" id="{3F25F68A-2DCB-4183-86F1-3428326E59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120000" flipH="1">
              <a:off x="5654818" y="4536385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9" name="Straight Connector 3158">
              <a:extLst>
                <a:ext uri="{FF2B5EF4-FFF2-40B4-BE49-F238E27FC236}">
                  <a16:creationId xmlns:a16="http://schemas.microsoft.com/office/drawing/2014/main" id="{BA5FA913-066C-4504-A753-026056454C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240000" flipH="1">
              <a:off x="5684446" y="467136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0" name="Straight Connector 3159">
              <a:extLst>
                <a:ext uri="{FF2B5EF4-FFF2-40B4-BE49-F238E27FC236}">
                  <a16:creationId xmlns:a16="http://schemas.microsoft.com/office/drawing/2014/main" id="{6A6E50AC-CA1E-4DD3-B85F-1720C019E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360000" flipH="1">
              <a:off x="5714074" y="4808730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1" name="Straight Connector 3160">
              <a:extLst>
                <a:ext uri="{FF2B5EF4-FFF2-40B4-BE49-F238E27FC236}">
                  <a16:creationId xmlns:a16="http://schemas.microsoft.com/office/drawing/2014/main" id="{1224B2B1-DBD8-4BA8-8CEB-BFAC8A15D3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480000" flipH="1">
              <a:off x="5748464" y="4948474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2" name="Straight Connector 3161">
              <a:extLst>
                <a:ext uri="{FF2B5EF4-FFF2-40B4-BE49-F238E27FC236}">
                  <a16:creationId xmlns:a16="http://schemas.microsoft.com/office/drawing/2014/main" id="{4DEFE1E7-69A3-47F5-B8B8-C0898281B6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660000" flipH="1">
              <a:off x="5792091" y="5077607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3" name="Straight Connector 3162">
              <a:extLst>
                <a:ext uri="{FF2B5EF4-FFF2-40B4-BE49-F238E27FC236}">
                  <a16:creationId xmlns:a16="http://schemas.microsoft.com/office/drawing/2014/main" id="{66F1F489-762E-4979-9EBC-50A62330B8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780000" flipH="1">
              <a:off x="5847441" y="521122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4" name="Straight Connector 3163">
              <a:extLst>
                <a:ext uri="{FF2B5EF4-FFF2-40B4-BE49-F238E27FC236}">
                  <a16:creationId xmlns:a16="http://schemas.microsoft.com/office/drawing/2014/main" id="{927DF22C-20E6-4DED-B405-1B26C5218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6900000" flipH="1">
              <a:off x="5900410" y="5342458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5" name="Straight Connector 3164">
              <a:extLst>
                <a:ext uri="{FF2B5EF4-FFF2-40B4-BE49-F238E27FC236}">
                  <a16:creationId xmlns:a16="http://schemas.microsoft.com/office/drawing/2014/main" id="{236FD8D7-6E0F-468E-B8C4-F4E67071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rot="-7020000" flipH="1">
              <a:off x="5955760" y="5473693"/>
              <a:ext cx="3394" cy="182880"/>
            </a:xfrm>
            <a:prstGeom prst="line">
              <a:avLst/>
            </a:prstGeom>
            <a:ln>
              <a:solidFill>
                <a:srgbClr val="FFFFFF">
                  <a:alpha val="30196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203A46-1310-D8A2-F7F7-70A4EB254241}"/>
              </a:ext>
            </a:extLst>
          </p:cNvPr>
          <p:cNvSpPr txBox="1"/>
          <p:nvPr/>
        </p:nvSpPr>
        <p:spPr>
          <a:xfrm>
            <a:off x="7284580" y="2417912"/>
            <a:ext cx="47698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/>
              <a:t>ARTIFICIAL INTELLIGENCE FOR ASTRO-PARTICLE PHYSICS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E0B2FC7-5631-306F-18E8-E990C22EB05A}"/>
              </a:ext>
            </a:extLst>
          </p:cNvPr>
          <p:cNvSpPr txBox="1"/>
          <p:nvPr/>
        </p:nvSpPr>
        <p:spPr>
          <a:xfrm>
            <a:off x="7389596" y="3403318"/>
            <a:ext cx="30192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Luca Tabarroni</a:t>
            </a:r>
          </a:p>
          <a:p>
            <a:r>
              <a:rPr lang="it-IT" dirty="0"/>
              <a:t>luca.tabarroni@roma2.infn.it</a:t>
            </a:r>
          </a:p>
        </p:txBody>
      </p:sp>
      <p:pic>
        <p:nvPicPr>
          <p:cNvPr id="3078" name="Picture 6" descr="SSDC Press Kit">
            <a:extLst>
              <a:ext uri="{FF2B5EF4-FFF2-40B4-BE49-F238E27FC236}">
                <a16:creationId xmlns:a16="http://schemas.microsoft.com/office/drawing/2014/main" id="{5E4C9111-3E48-748E-C17C-621ACBD90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542" y="5482234"/>
            <a:ext cx="1304695" cy="125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Master Tor Vergata, Master Roma Tor Vergata, Università di Roma Tor Vergata">
            <a:extLst>
              <a:ext uri="{FF2B5EF4-FFF2-40B4-BE49-F238E27FC236}">
                <a16:creationId xmlns:a16="http://schemas.microsoft.com/office/drawing/2014/main" id="{FDAB4912-1F1E-4303-FE7E-951859F34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386" y="4187054"/>
            <a:ext cx="895075" cy="107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NFN - Sezione di Roma Tor Vergata | Rome">
            <a:extLst>
              <a:ext uri="{FF2B5EF4-FFF2-40B4-BE49-F238E27FC236}">
                <a16:creationId xmlns:a16="http://schemas.microsoft.com/office/drawing/2014/main" id="{14EF09B1-66FD-3990-1E1B-AEEA26E13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201" y="4119411"/>
            <a:ext cx="1105013" cy="110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ASI Italian Space Agency (AGENZIA SPAZIALE ITALIANA) - Egypt International  Airshow 2024">
            <a:extLst>
              <a:ext uri="{FF2B5EF4-FFF2-40B4-BE49-F238E27FC236}">
                <a16:creationId xmlns:a16="http://schemas.microsoft.com/office/drawing/2014/main" id="{51978714-2D4A-6BD2-FDCD-529A526D8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9703" y="5575756"/>
            <a:ext cx="1144010" cy="106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524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A8EB0B-7A9F-EC99-D82C-9DDA63134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5FF50C5-CDB1-C52D-3D3A-932B3685C434}"/>
              </a:ext>
            </a:extLst>
          </p:cNvPr>
          <p:cNvSpPr txBox="1"/>
          <p:nvPr/>
        </p:nvSpPr>
        <p:spPr>
          <a:xfrm>
            <a:off x="825909" y="808055"/>
            <a:ext cx="3979205" cy="1453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CONVOLUTIONAL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NEURAL NETWORK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FA1A1E0-D901-E580-5534-81CC47E943A6}"/>
              </a:ext>
            </a:extLst>
          </p:cNvPr>
          <p:cNvSpPr txBox="1"/>
          <p:nvPr/>
        </p:nvSpPr>
        <p:spPr>
          <a:xfrm>
            <a:off x="802178" y="2261420"/>
            <a:ext cx="4002936" cy="3637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dirty="0"/>
              <a:t>Systematic Study: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kernel dimensions: (3x3)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number of kernels in first layer: 16 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Number of Convolutional layers spans: [4, 6, 8, 10, 12]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Last layer number of kernels spans: [16, 32, 64, 128, 256]</a:t>
            </a:r>
          </a:p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1300" dirty="0"/>
              <a:t>For each model a </a:t>
            </a:r>
            <a:r>
              <a:rPr lang="en-US" sz="1300" b="1" i="0" u="sng" dirty="0"/>
              <a:t>Receiver Operating Characteristic</a:t>
            </a:r>
            <a:r>
              <a:rPr lang="en-US" sz="1300" b="0" i="0" dirty="0"/>
              <a:t> curve can be drawn.</a:t>
            </a:r>
            <a:endParaRPr lang="en-US" sz="130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9FB23A3E-D704-E452-1CF2-71959CC07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752" y="1062037"/>
            <a:ext cx="6095593" cy="457169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AutoShape 2">
            <a:extLst>
              <a:ext uri="{FF2B5EF4-FFF2-40B4-BE49-F238E27FC236}">
                <a16:creationId xmlns:a16="http://schemas.microsoft.com/office/drawing/2014/main" id="{535C1454-15A2-2A6B-419F-2436F7249F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0194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600B68-B1FC-91D5-857B-FDE361784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CF256A4-DA5D-FEA2-794D-4F7E3DB4DCD3}"/>
              </a:ext>
            </a:extLst>
          </p:cNvPr>
          <p:cNvSpPr txBox="1"/>
          <p:nvPr/>
        </p:nvSpPr>
        <p:spPr>
          <a:xfrm>
            <a:off x="825909" y="808055"/>
            <a:ext cx="3979205" cy="1453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CONVOLUTIONAL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NEURAL NETWORK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88D8464-0D9E-2257-AFF5-E618D6C72852}"/>
              </a:ext>
            </a:extLst>
          </p:cNvPr>
          <p:cNvSpPr txBox="1"/>
          <p:nvPr/>
        </p:nvSpPr>
        <p:spPr>
          <a:xfrm>
            <a:off x="802178" y="2261420"/>
            <a:ext cx="4002936" cy="3637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dirty="0"/>
              <a:t>Systematic Study: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kernel dimensions: (3x3)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number of kernels in first layer: 16 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Number of Convolutional layers spans: [4, 6, 8, 10, 12]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Last layer number of kernels spans: [16, 32, 64, 128, 256]</a:t>
            </a:r>
          </a:p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1300" dirty="0"/>
              <a:t>For each model a </a:t>
            </a:r>
            <a:r>
              <a:rPr lang="en-US" sz="1300" b="1" i="0" u="sng" dirty="0"/>
              <a:t>Receiver Operating Characteristic</a:t>
            </a:r>
            <a:r>
              <a:rPr lang="en-US" sz="1300" b="0" i="0" dirty="0"/>
              <a:t> curve can be drawn.</a:t>
            </a:r>
            <a:endParaRPr lang="en-US" sz="130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7C6651C4-C888-AA3B-3C3C-EDBD47A38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752" y="1062037"/>
            <a:ext cx="6095593" cy="457169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AutoShape 2">
            <a:extLst>
              <a:ext uri="{FF2B5EF4-FFF2-40B4-BE49-F238E27FC236}">
                <a16:creationId xmlns:a16="http://schemas.microsoft.com/office/drawing/2014/main" id="{45C656B1-A2B1-9388-1A6D-6877097FC0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" name="Freccia destra 1">
            <a:extLst>
              <a:ext uri="{FF2B5EF4-FFF2-40B4-BE49-F238E27FC236}">
                <a16:creationId xmlns:a16="http://schemas.microsoft.com/office/drawing/2014/main" id="{73CD8AC8-14DA-5162-8538-C138D195DCC5}"/>
              </a:ext>
            </a:extLst>
          </p:cNvPr>
          <p:cNvSpPr/>
          <p:nvPr/>
        </p:nvSpPr>
        <p:spPr>
          <a:xfrm rot="1894814">
            <a:off x="7543523" y="1386906"/>
            <a:ext cx="1033372" cy="4110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740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002EFB-A882-C4D9-A651-F374FADE9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FE64747-692D-C7BB-6EB0-A7D0C09D8145}"/>
              </a:ext>
            </a:extLst>
          </p:cNvPr>
          <p:cNvSpPr txBox="1"/>
          <p:nvPr/>
        </p:nvSpPr>
        <p:spPr>
          <a:xfrm>
            <a:off x="825909" y="808055"/>
            <a:ext cx="3979205" cy="1453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CONVOLUTIONAL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  <a:latin typeface="+mj-lt"/>
                <a:ea typeface="+mj-ea"/>
                <a:cs typeface="+mj-cs"/>
              </a:rPr>
              <a:t>NEURAL NETWORK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0FD06F8-ED20-8F6E-DB75-1E12B0114D17}"/>
              </a:ext>
            </a:extLst>
          </p:cNvPr>
          <p:cNvSpPr txBox="1"/>
          <p:nvPr/>
        </p:nvSpPr>
        <p:spPr>
          <a:xfrm>
            <a:off x="802178" y="2261420"/>
            <a:ext cx="4002936" cy="3637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dirty="0"/>
              <a:t>Systematic Study: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kernel dimensions: (3x3)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Fixed number of kernels in first layer: 16 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Number of Convolutional layers spans: [4, 6, 8, 10, 12]</a:t>
            </a:r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endParaRPr lang="en-US" sz="1300" dirty="0"/>
          </a:p>
          <a:p>
            <a:pPr marL="285750" indent="-285750"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300" dirty="0"/>
              <a:t>Last layer number of kernels spans: [16, 32, 64, 128, 256]</a:t>
            </a:r>
          </a:p>
          <a:p>
            <a:pPr>
              <a:lnSpc>
                <a:spcPct val="90000"/>
              </a:lnSpc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1300" dirty="0"/>
              <a:t>For each model a </a:t>
            </a:r>
            <a:r>
              <a:rPr lang="en-US" sz="1300" b="1" i="0" u="sng" dirty="0"/>
              <a:t>Receiver Operating Characteristic</a:t>
            </a:r>
            <a:r>
              <a:rPr lang="en-US" sz="1300" b="0" i="0" dirty="0"/>
              <a:t> curve can be drawn.</a:t>
            </a:r>
            <a:endParaRPr lang="en-US" sz="130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46D8C84-B630-A43B-1224-9EEBDEB8D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9752" y="1062037"/>
            <a:ext cx="6095593" cy="4571694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AutoShape 2">
            <a:extLst>
              <a:ext uri="{FF2B5EF4-FFF2-40B4-BE49-F238E27FC236}">
                <a16:creationId xmlns:a16="http://schemas.microsoft.com/office/drawing/2014/main" id="{9C7EDA56-5294-E2FA-4FE7-EEC6E72D96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" name="Freccia destra 1">
            <a:extLst>
              <a:ext uri="{FF2B5EF4-FFF2-40B4-BE49-F238E27FC236}">
                <a16:creationId xmlns:a16="http://schemas.microsoft.com/office/drawing/2014/main" id="{D24BD858-0D62-3DB0-EE91-18F77DBDB08A}"/>
              </a:ext>
            </a:extLst>
          </p:cNvPr>
          <p:cNvSpPr/>
          <p:nvPr/>
        </p:nvSpPr>
        <p:spPr>
          <a:xfrm rot="1894814">
            <a:off x="7543523" y="1386906"/>
            <a:ext cx="1033372" cy="41106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F7EB2BA-49D4-9E26-DD06-8EDFFBC6EFAF}"/>
              </a:ext>
            </a:extLst>
          </p:cNvPr>
          <p:cNvSpPr/>
          <p:nvPr/>
        </p:nvSpPr>
        <p:spPr>
          <a:xfrm>
            <a:off x="4339" y="-54467"/>
            <a:ext cx="12192000" cy="6858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01DD8D2-F7FD-34C5-B0CC-07997FC56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5734" y="102900"/>
            <a:ext cx="4360031" cy="327238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3C05D82-B0A9-D883-B1DC-C70BFE3D1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781" y="102145"/>
            <a:ext cx="4360031" cy="327238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A360E1B-17CB-F214-A811-2B1FBC921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6781" y="3512398"/>
            <a:ext cx="4360030" cy="323783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E3EB362-1B18-D391-72F2-59217DBA34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64248" y="3512398"/>
            <a:ext cx="4360029" cy="323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46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00870-C7CC-8BA8-23E3-C5A9012FE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93CF61D-7F04-058E-8CD6-4D9921935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443" y="3364824"/>
            <a:ext cx="4691558" cy="349317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4C24D84-0CA5-42F7-9183-E995462DC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443" y="0"/>
            <a:ext cx="4699390" cy="34290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36925FB5-B343-7DC0-3966-153E2D11A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65F7059-F77E-0C4D-B2E5-F218DB1A0B1A}"/>
              </a:ext>
            </a:extLst>
          </p:cNvPr>
          <p:cNvSpPr txBox="1"/>
          <p:nvPr/>
        </p:nvSpPr>
        <p:spPr>
          <a:xfrm>
            <a:off x="1057127" y="966802"/>
            <a:ext cx="61007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Study over the </a:t>
            </a:r>
            <a:r>
              <a:rPr lang="it-IT" dirty="0" err="1"/>
              <a:t>simulated</a:t>
            </a:r>
            <a:r>
              <a:rPr lang="it-IT" dirty="0"/>
              <a:t> </a:t>
            </a:r>
            <a:r>
              <a:rPr lang="it-IT" dirty="0" err="1"/>
              <a:t>Principal</a:t>
            </a:r>
            <a:r>
              <a:rPr lang="it-IT" dirty="0"/>
              <a:t> Component Energy in the </a:t>
            </a:r>
            <a:r>
              <a:rPr lang="it-IT" dirty="0" err="1"/>
              <a:t>calorimeter</a:t>
            </a:r>
            <a:endParaRPr lang="it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9232A5-047C-4217-7385-815FE341F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27" y="1766048"/>
            <a:ext cx="5836732" cy="451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082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DADF0-2EF8-F8A9-E435-3A99815C5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19EDA4-7FD5-4E66-D173-55B30D951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AF90E33-512D-5A6D-EE0C-559B427E8725}"/>
              </a:ext>
            </a:extLst>
          </p:cNvPr>
          <p:cNvSpPr txBox="1"/>
          <p:nvPr/>
        </p:nvSpPr>
        <p:spPr>
          <a:xfrm>
            <a:off x="1057127" y="966802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Study over the </a:t>
            </a:r>
            <a:r>
              <a:rPr lang="it-IT" dirty="0" err="1"/>
              <a:t>Length</a:t>
            </a:r>
            <a:r>
              <a:rPr lang="it-IT" dirty="0"/>
              <a:t> in the </a:t>
            </a:r>
            <a:r>
              <a:rPr lang="it-IT" dirty="0" err="1"/>
              <a:t>calorimeter</a:t>
            </a:r>
            <a:endParaRPr lang="it-IT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F5654FC-EB93-85AD-E5F1-5026D4814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28" y="1678385"/>
            <a:ext cx="5818802" cy="433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2A24C46-80CF-0D5E-B188-8F8BD9C99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-9220"/>
            <a:ext cx="4547576" cy="341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276411B8-8391-46CF-0655-C2E66B347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424" y="3401461"/>
            <a:ext cx="4547576" cy="345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4657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24E8D-73D7-B17F-F319-8AC7EA011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A38CB-49D6-2217-EEFD-9491A18F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EF4F701-A1DD-2A45-7758-DB4EA8ADB33F}"/>
              </a:ext>
            </a:extLst>
          </p:cNvPr>
          <p:cNvSpPr txBox="1"/>
          <p:nvPr/>
        </p:nvSpPr>
        <p:spPr>
          <a:xfrm>
            <a:off x="1057127" y="966802"/>
            <a:ext cx="610076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Rubustness</a:t>
            </a:r>
            <a:r>
              <a:rPr lang="it-IT" dirty="0"/>
              <a:t> Test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turn off </a:t>
            </a:r>
            <a:r>
              <a:rPr lang="it-IT" dirty="0" err="1"/>
              <a:t>randomly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amount</a:t>
            </a:r>
            <a:r>
              <a:rPr lang="it-IT" dirty="0"/>
              <a:t> of </a:t>
            </a:r>
            <a:r>
              <a:rPr lang="it-IT" dirty="0" err="1"/>
              <a:t>Herd’s</a:t>
            </a:r>
            <a:r>
              <a:rPr lang="it-IT" dirty="0"/>
              <a:t> </a:t>
            </a:r>
            <a:r>
              <a:rPr lang="it-IT" dirty="0" err="1"/>
              <a:t>cubes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simulate a </a:t>
            </a:r>
            <a:r>
              <a:rPr lang="it-IT" dirty="0" err="1"/>
              <a:t>possible</a:t>
            </a:r>
            <a:r>
              <a:rPr lang="it-IT" dirty="0"/>
              <a:t> in-</a:t>
            </a:r>
            <a:r>
              <a:rPr lang="it-IT" dirty="0" err="1"/>
              <a:t>flight</a:t>
            </a:r>
            <a:r>
              <a:rPr lang="it-IT" dirty="0"/>
              <a:t> </a:t>
            </a:r>
            <a:r>
              <a:rPr lang="it-IT" dirty="0" err="1"/>
              <a:t>problem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test the model on a test set of the </a:t>
            </a:r>
            <a:r>
              <a:rPr lang="it-IT" dirty="0" err="1"/>
              <a:t>same</a:t>
            </a:r>
            <a:r>
              <a:rPr lang="it-IT" dirty="0"/>
              <a:t> size with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5%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10%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15% dead </a:t>
            </a:r>
            <a:r>
              <a:rPr lang="it-IT" dirty="0" err="1"/>
              <a:t>cubes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Furhtermore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train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the </a:t>
            </a:r>
            <a:r>
              <a:rPr lang="it-IT" dirty="0" err="1"/>
              <a:t>whole</a:t>
            </a:r>
            <a:r>
              <a:rPr lang="it-IT" dirty="0"/>
              <a:t> set of models on the 5% and 10%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performance of the </a:t>
            </a:r>
            <a:r>
              <a:rPr lang="it-IT" dirty="0" err="1"/>
              <a:t>original</a:t>
            </a:r>
            <a:r>
              <a:rPr lang="it-IT" dirty="0"/>
              <a:t> model are </a:t>
            </a:r>
            <a:r>
              <a:rPr lang="it-IT" dirty="0" err="1"/>
              <a:t>constant</a:t>
            </a:r>
            <a:r>
              <a:rPr lang="it-IT" dirty="0"/>
              <a:t> on the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datsets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no performance gains in re-training the models </a:t>
            </a:r>
            <a:r>
              <a:rPr lang="it-IT" dirty="0" err="1"/>
              <a:t>specifically</a:t>
            </a:r>
            <a:r>
              <a:rPr lang="it-IT" dirty="0"/>
              <a:t> on the 5% and 10%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679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E50AB-4429-DBD1-B629-F7238EB77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A4D144-0544-FD12-6A59-0978F4404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A9E6C1B-B275-387E-1B21-3168CED9F6AB}"/>
              </a:ext>
            </a:extLst>
          </p:cNvPr>
          <p:cNvSpPr txBox="1"/>
          <p:nvPr/>
        </p:nvSpPr>
        <p:spPr>
          <a:xfrm>
            <a:off x="1057127" y="966802"/>
            <a:ext cx="610076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Rubustness</a:t>
            </a:r>
            <a:r>
              <a:rPr lang="it-IT" dirty="0"/>
              <a:t> Test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turn off </a:t>
            </a:r>
            <a:r>
              <a:rPr lang="it-IT" dirty="0" err="1"/>
              <a:t>randomly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amount</a:t>
            </a:r>
            <a:r>
              <a:rPr lang="it-IT" dirty="0"/>
              <a:t> of </a:t>
            </a:r>
            <a:r>
              <a:rPr lang="it-IT" dirty="0" err="1"/>
              <a:t>Herd’s</a:t>
            </a:r>
            <a:r>
              <a:rPr lang="it-IT" dirty="0"/>
              <a:t> </a:t>
            </a:r>
            <a:r>
              <a:rPr lang="it-IT" dirty="0" err="1"/>
              <a:t>cubes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simulate a </a:t>
            </a:r>
            <a:r>
              <a:rPr lang="it-IT" dirty="0" err="1"/>
              <a:t>possible</a:t>
            </a:r>
            <a:r>
              <a:rPr lang="it-IT" dirty="0"/>
              <a:t> in-</a:t>
            </a:r>
            <a:r>
              <a:rPr lang="it-IT" dirty="0" err="1"/>
              <a:t>flight</a:t>
            </a:r>
            <a:r>
              <a:rPr lang="it-IT" dirty="0"/>
              <a:t> </a:t>
            </a:r>
            <a:r>
              <a:rPr lang="it-IT" dirty="0" err="1"/>
              <a:t>problem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test the model on a test set of the </a:t>
            </a:r>
            <a:r>
              <a:rPr lang="it-IT" dirty="0" err="1"/>
              <a:t>same</a:t>
            </a:r>
            <a:r>
              <a:rPr lang="it-IT" dirty="0"/>
              <a:t> size with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5%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10%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15% dead </a:t>
            </a:r>
            <a:r>
              <a:rPr lang="it-IT" dirty="0" err="1"/>
              <a:t>cubes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Furhtermore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train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the </a:t>
            </a:r>
            <a:r>
              <a:rPr lang="it-IT" dirty="0" err="1"/>
              <a:t>whole</a:t>
            </a:r>
            <a:r>
              <a:rPr lang="it-IT" dirty="0"/>
              <a:t> set of models on the 5% and 10%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performance of the </a:t>
            </a:r>
            <a:r>
              <a:rPr lang="it-IT" dirty="0" err="1"/>
              <a:t>original</a:t>
            </a:r>
            <a:r>
              <a:rPr lang="it-IT" dirty="0"/>
              <a:t> model are </a:t>
            </a:r>
            <a:r>
              <a:rPr lang="it-IT" dirty="0" err="1"/>
              <a:t>constant</a:t>
            </a:r>
            <a:r>
              <a:rPr lang="it-IT" dirty="0"/>
              <a:t> on the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datsets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no performance gains in re-training the models </a:t>
            </a:r>
            <a:r>
              <a:rPr lang="it-IT" dirty="0" err="1"/>
              <a:t>specifically</a:t>
            </a:r>
            <a:r>
              <a:rPr lang="it-IT" dirty="0"/>
              <a:t> on the 5% and 10%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E809261D-93C5-E0C1-8A25-C7219FD5D523}"/>
              </a:ext>
            </a:extLst>
          </p:cNvPr>
          <p:cNvSpPr/>
          <p:nvPr/>
        </p:nvSpPr>
        <p:spPr>
          <a:xfrm>
            <a:off x="-10261" y="8709"/>
            <a:ext cx="12202262" cy="68579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8125689-5B25-6A57-E9D5-AC890DFC1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0" y="-1"/>
            <a:ext cx="430573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A9E23D3F-D868-B07A-BB5F-5C54FAF37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36" y="3344089"/>
            <a:ext cx="4303700" cy="353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8F0EFA03-7A5B-350B-54C1-1F0C7429E70F}"/>
              </a:ext>
            </a:extLst>
          </p:cNvPr>
          <p:cNvCxnSpPr>
            <a:cxnSpLocks/>
          </p:cNvCxnSpPr>
          <p:nvPr/>
        </p:nvCxnSpPr>
        <p:spPr>
          <a:xfrm flipH="1">
            <a:off x="8146868" y="0"/>
            <a:ext cx="30480" cy="6849291"/>
          </a:xfrm>
          <a:prstGeom prst="line">
            <a:avLst/>
          </a:prstGeom>
          <a:ln w="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DE607FCF-BB86-C122-01B7-EF3B0661A09E}"/>
              </a:ext>
            </a:extLst>
          </p:cNvPr>
          <p:cNvCxnSpPr>
            <a:cxnSpLocks/>
          </p:cNvCxnSpPr>
          <p:nvPr/>
        </p:nvCxnSpPr>
        <p:spPr>
          <a:xfrm>
            <a:off x="4282319" y="8709"/>
            <a:ext cx="0" cy="6858001"/>
          </a:xfrm>
          <a:prstGeom prst="line">
            <a:avLst/>
          </a:prstGeom>
          <a:ln w="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187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B7910-0F95-28A2-DA2A-A5F92D789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513C7E-F4EE-4E5D-57C3-B89AB9C7D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8C097A0-62E3-40E2-AF11-293100E3B0F9}"/>
              </a:ext>
            </a:extLst>
          </p:cNvPr>
          <p:cNvSpPr txBox="1"/>
          <p:nvPr/>
        </p:nvSpPr>
        <p:spPr>
          <a:xfrm>
            <a:off x="1057127" y="966802"/>
            <a:ext cx="610076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Rubustness</a:t>
            </a:r>
            <a:r>
              <a:rPr lang="it-IT" dirty="0"/>
              <a:t> Test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turn off </a:t>
            </a:r>
            <a:r>
              <a:rPr lang="it-IT" dirty="0" err="1"/>
              <a:t>randomly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amount</a:t>
            </a:r>
            <a:r>
              <a:rPr lang="it-IT" dirty="0"/>
              <a:t> of </a:t>
            </a:r>
            <a:r>
              <a:rPr lang="it-IT" dirty="0" err="1"/>
              <a:t>Herd’s</a:t>
            </a:r>
            <a:r>
              <a:rPr lang="it-IT" dirty="0"/>
              <a:t> </a:t>
            </a:r>
            <a:r>
              <a:rPr lang="it-IT" dirty="0" err="1"/>
              <a:t>cubes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simulate a </a:t>
            </a:r>
            <a:r>
              <a:rPr lang="it-IT" dirty="0" err="1"/>
              <a:t>possible</a:t>
            </a:r>
            <a:r>
              <a:rPr lang="it-IT" dirty="0"/>
              <a:t> in-</a:t>
            </a:r>
            <a:r>
              <a:rPr lang="it-IT" dirty="0" err="1"/>
              <a:t>flight</a:t>
            </a:r>
            <a:r>
              <a:rPr lang="it-IT" dirty="0"/>
              <a:t> </a:t>
            </a:r>
            <a:r>
              <a:rPr lang="it-IT" dirty="0" err="1"/>
              <a:t>problem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test the model on a test set of the </a:t>
            </a:r>
            <a:r>
              <a:rPr lang="it-IT" dirty="0" err="1"/>
              <a:t>same</a:t>
            </a:r>
            <a:r>
              <a:rPr lang="it-IT" dirty="0"/>
              <a:t> size with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5%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10%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15% dead </a:t>
            </a:r>
            <a:r>
              <a:rPr lang="it-IT" dirty="0" err="1"/>
              <a:t>cubes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Furhtermore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train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the </a:t>
            </a:r>
            <a:r>
              <a:rPr lang="it-IT" dirty="0" err="1"/>
              <a:t>whole</a:t>
            </a:r>
            <a:r>
              <a:rPr lang="it-IT" dirty="0"/>
              <a:t> set of models on the 5% and 10%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performance of the </a:t>
            </a:r>
            <a:r>
              <a:rPr lang="it-IT" dirty="0" err="1"/>
              <a:t>original</a:t>
            </a:r>
            <a:r>
              <a:rPr lang="it-IT" dirty="0"/>
              <a:t> model are </a:t>
            </a:r>
            <a:r>
              <a:rPr lang="it-IT" dirty="0" err="1"/>
              <a:t>constant</a:t>
            </a:r>
            <a:r>
              <a:rPr lang="it-IT" dirty="0"/>
              <a:t> on the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datsets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no performance gains in re-training the models </a:t>
            </a:r>
            <a:r>
              <a:rPr lang="it-IT" dirty="0" err="1"/>
              <a:t>specifically</a:t>
            </a:r>
            <a:r>
              <a:rPr lang="it-IT" dirty="0"/>
              <a:t> on the 5% and 10%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8ABCCCB-46B2-186D-772B-DA98498E8762}"/>
              </a:ext>
            </a:extLst>
          </p:cNvPr>
          <p:cNvSpPr/>
          <p:nvPr/>
        </p:nvSpPr>
        <p:spPr>
          <a:xfrm>
            <a:off x="20219" y="17417"/>
            <a:ext cx="12202262" cy="68579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2A18AE2-F20E-A22D-6A3B-C39F3AC81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0" y="-1"/>
            <a:ext cx="430573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54EF8EC9-777E-31ED-EF8C-9C6D4468B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36" y="3344089"/>
            <a:ext cx="4303700" cy="353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CB13C885-FC26-A24A-C28E-315687B5B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350" y="3370214"/>
            <a:ext cx="3901058" cy="349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8DC6B143-921B-DAA9-07F7-A872007B4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350" y="-8711"/>
            <a:ext cx="3901058" cy="337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F8D33BDE-89E1-8546-408A-B989F341F532}"/>
              </a:ext>
            </a:extLst>
          </p:cNvPr>
          <p:cNvCxnSpPr>
            <a:cxnSpLocks/>
          </p:cNvCxnSpPr>
          <p:nvPr/>
        </p:nvCxnSpPr>
        <p:spPr>
          <a:xfrm flipH="1">
            <a:off x="8146868" y="0"/>
            <a:ext cx="30480" cy="6849291"/>
          </a:xfrm>
          <a:prstGeom prst="line">
            <a:avLst/>
          </a:prstGeom>
          <a:ln w="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46AAB490-FBA3-BE31-BB25-79B3A8C6BD83}"/>
              </a:ext>
            </a:extLst>
          </p:cNvPr>
          <p:cNvCxnSpPr>
            <a:cxnSpLocks/>
          </p:cNvCxnSpPr>
          <p:nvPr/>
        </p:nvCxnSpPr>
        <p:spPr>
          <a:xfrm>
            <a:off x="4282319" y="8709"/>
            <a:ext cx="0" cy="6858001"/>
          </a:xfrm>
          <a:prstGeom prst="line">
            <a:avLst/>
          </a:prstGeom>
          <a:ln w="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998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BC2C0-0D79-B643-8204-E17F29F93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5EFD51-71C6-B7BF-10FB-FB230A6FA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127" y="-304799"/>
            <a:ext cx="1728787" cy="1456267"/>
          </a:xfrm>
        </p:spPr>
        <p:txBody>
          <a:bodyPr/>
          <a:lstStyle/>
          <a:p>
            <a:r>
              <a:rPr lang="it-IT"/>
              <a:t>RESULTS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F33A624-6E60-9F25-028E-AEEA1754A3A4}"/>
              </a:ext>
            </a:extLst>
          </p:cNvPr>
          <p:cNvSpPr txBox="1"/>
          <p:nvPr/>
        </p:nvSpPr>
        <p:spPr>
          <a:xfrm>
            <a:off x="1057127" y="966802"/>
            <a:ext cx="610076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 err="1"/>
              <a:t>Rubustness</a:t>
            </a:r>
            <a:r>
              <a:rPr lang="it-IT" dirty="0"/>
              <a:t> Test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turn off </a:t>
            </a:r>
            <a:r>
              <a:rPr lang="it-IT" dirty="0" err="1"/>
              <a:t>randomly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amount</a:t>
            </a:r>
            <a:r>
              <a:rPr lang="it-IT" dirty="0"/>
              <a:t> of </a:t>
            </a:r>
            <a:r>
              <a:rPr lang="it-IT" dirty="0" err="1"/>
              <a:t>Herd’s</a:t>
            </a:r>
            <a:r>
              <a:rPr lang="it-IT" dirty="0"/>
              <a:t> </a:t>
            </a:r>
            <a:r>
              <a:rPr lang="it-IT" dirty="0" err="1"/>
              <a:t>cubes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simulate a </a:t>
            </a:r>
            <a:r>
              <a:rPr lang="it-IT" dirty="0" err="1"/>
              <a:t>possible</a:t>
            </a:r>
            <a:r>
              <a:rPr lang="it-IT" dirty="0"/>
              <a:t> in-</a:t>
            </a:r>
            <a:r>
              <a:rPr lang="it-IT" dirty="0" err="1"/>
              <a:t>flight</a:t>
            </a:r>
            <a:r>
              <a:rPr lang="it-IT" dirty="0"/>
              <a:t> </a:t>
            </a:r>
            <a:r>
              <a:rPr lang="it-IT" dirty="0" err="1"/>
              <a:t>problem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test the model on a test set of the </a:t>
            </a:r>
            <a:r>
              <a:rPr lang="it-IT" dirty="0" err="1"/>
              <a:t>same</a:t>
            </a:r>
            <a:r>
              <a:rPr lang="it-IT" dirty="0"/>
              <a:t> size with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5%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10% dead </a:t>
            </a:r>
            <a:r>
              <a:rPr lang="it-IT" dirty="0" err="1"/>
              <a:t>cubes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15% dead </a:t>
            </a:r>
            <a:r>
              <a:rPr lang="it-IT" dirty="0" err="1"/>
              <a:t>cubes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Furhtermore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train</a:t>
            </a:r>
            <a:r>
              <a:rPr lang="it-IT" dirty="0"/>
              <a:t> </a:t>
            </a:r>
            <a:r>
              <a:rPr lang="it-IT" dirty="0" err="1"/>
              <a:t>again</a:t>
            </a:r>
            <a:r>
              <a:rPr lang="it-IT" dirty="0"/>
              <a:t> the </a:t>
            </a:r>
            <a:r>
              <a:rPr lang="it-IT" dirty="0" err="1"/>
              <a:t>whole</a:t>
            </a:r>
            <a:r>
              <a:rPr lang="it-IT" dirty="0"/>
              <a:t> set of models on the 5% and 10% 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the performance of the </a:t>
            </a:r>
            <a:r>
              <a:rPr lang="it-IT" dirty="0" err="1"/>
              <a:t>original</a:t>
            </a:r>
            <a:r>
              <a:rPr lang="it-IT" dirty="0"/>
              <a:t> model are </a:t>
            </a:r>
            <a:r>
              <a:rPr lang="it-IT" dirty="0" err="1"/>
              <a:t>constant</a:t>
            </a:r>
            <a:r>
              <a:rPr lang="it-IT" dirty="0"/>
              <a:t> on the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datsets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observe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no performance gains in re-training the models </a:t>
            </a:r>
            <a:r>
              <a:rPr lang="it-IT" dirty="0" err="1"/>
              <a:t>specifically</a:t>
            </a:r>
            <a:r>
              <a:rPr lang="it-IT" dirty="0"/>
              <a:t> on the 5% and 10% datasets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F9936BA-088D-FFA9-F4DF-5F0AE2BC191C}"/>
              </a:ext>
            </a:extLst>
          </p:cNvPr>
          <p:cNvSpPr/>
          <p:nvPr/>
        </p:nvSpPr>
        <p:spPr>
          <a:xfrm>
            <a:off x="-10261" y="8709"/>
            <a:ext cx="12202262" cy="685799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7E3116C-538E-8665-D4C7-BB381C7EB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0" y="-1"/>
            <a:ext cx="4305732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E929F1DA-BAB5-7C58-4C1F-00A07B371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36" y="3344089"/>
            <a:ext cx="4303700" cy="353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D3964853-3AE1-4E46-989E-25299BDDD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350" y="3370214"/>
            <a:ext cx="3893355" cy="349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3CCB0FF1-BA10-208C-87EB-F03933F31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350" y="-8711"/>
            <a:ext cx="3901058" cy="337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2DA9C52F-B662-09FF-4C21-1EBC18E43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868" y="1788833"/>
            <a:ext cx="4030164" cy="327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ttore 1 5">
            <a:extLst>
              <a:ext uri="{FF2B5EF4-FFF2-40B4-BE49-F238E27FC236}">
                <a16:creationId xmlns:a16="http://schemas.microsoft.com/office/drawing/2014/main" id="{46588884-4806-AE5A-B174-855BF6BDF293}"/>
              </a:ext>
            </a:extLst>
          </p:cNvPr>
          <p:cNvCxnSpPr>
            <a:cxnSpLocks/>
          </p:cNvCxnSpPr>
          <p:nvPr/>
        </p:nvCxnSpPr>
        <p:spPr>
          <a:xfrm flipH="1">
            <a:off x="8146868" y="0"/>
            <a:ext cx="30480" cy="6849291"/>
          </a:xfrm>
          <a:prstGeom prst="line">
            <a:avLst/>
          </a:prstGeom>
          <a:ln w="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Connettore 1 4">
            <a:extLst>
              <a:ext uri="{FF2B5EF4-FFF2-40B4-BE49-F238E27FC236}">
                <a16:creationId xmlns:a16="http://schemas.microsoft.com/office/drawing/2014/main" id="{5B25CCC5-F989-DB7B-EEB7-8507CC6C76D4}"/>
              </a:ext>
            </a:extLst>
          </p:cNvPr>
          <p:cNvCxnSpPr>
            <a:cxnSpLocks/>
          </p:cNvCxnSpPr>
          <p:nvPr/>
        </p:nvCxnSpPr>
        <p:spPr>
          <a:xfrm>
            <a:off x="4282319" y="8709"/>
            <a:ext cx="0" cy="6858001"/>
          </a:xfrm>
          <a:prstGeom prst="line">
            <a:avLst/>
          </a:prstGeom>
          <a:ln w="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41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B8A970-BD46-A0D2-486E-5C6DCB556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Leptonic</a:t>
            </a:r>
            <a:r>
              <a:rPr lang="it-IT" dirty="0"/>
              <a:t> vs </a:t>
            </a:r>
            <a:r>
              <a:rPr lang="it-IT" dirty="0" err="1"/>
              <a:t>hadronic</a:t>
            </a:r>
            <a:r>
              <a:rPr lang="it-IT" dirty="0"/>
              <a:t> </a:t>
            </a:r>
            <a:r>
              <a:rPr lang="it-IT" dirty="0" err="1"/>
              <a:t>selection</a:t>
            </a:r>
            <a:br>
              <a:rPr lang="it-IT" dirty="0"/>
            </a:br>
            <a:r>
              <a:rPr lang="it-IT" dirty="0" err="1"/>
              <a:t>at</a:t>
            </a:r>
            <a:r>
              <a:rPr lang="it-IT" dirty="0"/>
              <a:t> high-energies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80AE950-FA4E-B22E-47F4-546C0ACB42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1" y="2142067"/>
                <a:ext cx="6722917" cy="364913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it-IT" dirty="0"/>
                  <a:t>We </a:t>
                </a:r>
                <a:r>
                  <a:rPr lang="it-IT" dirty="0" err="1"/>
                  <a:t>want</a:t>
                </a:r>
                <a:r>
                  <a:rPr lang="it-IT" dirty="0"/>
                  <a:t> to </a:t>
                </a:r>
                <a:r>
                  <a:rPr lang="it-IT" dirty="0" err="1"/>
                  <a:t>perform</a:t>
                </a:r>
                <a:r>
                  <a:rPr lang="it-IT" dirty="0"/>
                  <a:t> </a:t>
                </a:r>
                <a:r>
                  <a:rPr lang="it-IT" dirty="0" err="1"/>
                  <a:t>Hadronic</a:t>
                </a:r>
                <a:r>
                  <a:rPr lang="it-IT" dirty="0"/>
                  <a:t> vs </a:t>
                </a:r>
                <a:r>
                  <a:rPr lang="it-IT" dirty="0" err="1"/>
                  <a:t>Leptonic</a:t>
                </a:r>
                <a:r>
                  <a:rPr lang="it-IT" dirty="0"/>
                  <a:t> </a:t>
                </a:r>
                <a:r>
                  <a:rPr lang="it-IT" dirty="0" err="1"/>
                  <a:t>classification</a:t>
                </a:r>
                <a:r>
                  <a:rPr lang="it-IT" dirty="0"/>
                  <a:t> in </a:t>
                </a:r>
                <a:r>
                  <a:rPr lang="it-IT" dirty="0" err="1"/>
                  <a:t>CRs</a:t>
                </a:r>
                <a:r>
                  <a:rPr lang="it-IT" dirty="0"/>
                  <a:t> </a:t>
                </a:r>
                <a:r>
                  <a:rPr lang="it-IT" dirty="0" err="1"/>
                  <a:t>at</a:t>
                </a:r>
                <a:r>
                  <a:rPr lang="it-IT" dirty="0"/>
                  <a:t> energies: 100GeV-10TeV</a:t>
                </a:r>
              </a:p>
              <a:p>
                <a:r>
                  <a:rPr lang="it-IT" dirty="0" err="1"/>
                  <a:t>We</a:t>
                </a:r>
                <a:r>
                  <a:rPr lang="it-IT" dirty="0"/>
                  <a:t> </a:t>
                </a:r>
                <a:r>
                  <a:rPr lang="it-IT" dirty="0" err="1"/>
                  <a:t>want</a:t>
                </a:r>
                <a:r>
                  <a:rPr lang="it-IT" dirty="0"/>
                  <a:t> to study </a:t>
                </a:r>
                <a:r>
                  <a:rPr lang="it-IT" dirty="0" err="1"/>
                  <a:t>Leptonic</a:t>
                </a:r>
                <a:r>
                  <a:rPr lang="it-IT" dirty="0"/>
                  <a:t> </a:t>
                </a:r>
                <a:r>
                  <a:rPr lang="it-IT" dirty="0" err="1"/>
                  <a:t>flux</a:t>
                </a:r>
                <a:r>
                  <a:rPr lang="it-IT" dirty="0"/>
                  <a:t> </a:t>
                </a:r>
                <a:r>
                  <a:rPr lang="it-IT" dirty="0" err="1"/>
                  <a:t>excesses</a:t>
                </a:r>
                <a:r>
                  <a:rPr lang="it-IT" dirty="0"/>
                  <a:t> to </a:t>
                </a:r>
                <a:r>
                  <a:rPr lang="it-IT" dirty="0" err="1"/>
                  <a:t>measure</a:t>
                </a:r>
                <a:r>
                  <a:rPr lang="it-IT" dirty="0"/>
                  <a:t> </a:t>
                </a:r>
                <a:r>
                  <a:rPr lang="it-IT" dirty="0" err="1"/>
                  <a:t>possible</a:t>
                </a:r>
                <a:r>
                  <a:rPr lang="it-IT" dirty="0"/>
                  <a:t> new </a:t>
                </a:r>
                <a:r>
                  <a:rPr lang="it-IT" dirty="0" err="1"/>
                  <a:t>physics</a:t>
                </a:r>
                <a:r>
                  <a:rPr lang="it-IT" dirty="0"/>
                  <a:t> </a:t>
                </a:r>
                <a:r>
                  <a:rPr lang="it-IT" dirty="0" err="1"/>
                  <a:t>hints</a:t>
                </a:r>
                <a:r>
                  <a:rPr lang="it-IT" dirty="0"/>
                  <a:t>. In </a:t>
                </a:r>
                <a:r>
                  <a:rPr lang="it-IT" dirty="0" err="1"/>
                  <a:t>CRs</a:t>
                </a:r>
                <a:r>
                  <a:rPr lang="it-IT" dirty="0"/>
                  <a:t> </a:t>
                </a:r>
                <a:r>
                  <a:rPr lang="it-IT" dirty="0" err="1"/>
                  <a:t>we</a:t>
                </a:r>
                <a:r>
                  <a:rPr lang="it-IT" dirty="0"/>
                  <a:t> </a:t>
                </a:r>
                <a:r>
                  <a:rPr lang="it-IT" dirty="0" err="1"/>
                  <a:t>have</a:t>
                </a:r>
                <a:r>
                  <a:rPr lang="it-IT" dirty="0"/>
                  <a:t> </a:t>
                </a:r>
                <a:r>
                  <a:rPr lang="it-IT" dirty="0" err="1"/>
                  <a:t>about</a:t>
                </a:r>
                <a:r>
                  <a:rPr lang="it-IT" dirty="0"/>
                  <a:t> 1 </a:t>
                </a:r>
                <a:r>
                  <a:rPr lang="it-IT" dirty="0" err="1"/>
                  <a:t>Lepton</a:t>
                </a:r>
                <a:r>
                  <a:rPr lang="it-IT" dirty="0"/>
                  <a:t> </a:t>
                </a:r>
                <a:r>
                  <a:rPr lang="it-IT" dirty="0" err="1"/>
                  <a:t>every</a:t>
                </a:r>
                <a:r>
                  <a:rPr lang="it-IT" dirty="0"/>
                  <a:t> 10.000 </a:t>
                </a:r>
                <a:r>
                  <a:rPr lang="it-IT" dirty="0" err="1"/>
                  <a:t>Protons</a:t>
                </a:r>
                <a:r>
                  <a:rPr lang="it-IT" dirty="0"/>
                  <a:t> </a:t>
                </a:r>
              </a:p>
              <a:p>
                <a:r>
                  <a:rPr lang="it-IT" dirty="0"/>
                  <a:t>To </a:t>
                </a:r>
                <a:r>
                  <a:rPr lang="it-IT" dirty="0" err="1"/>
                  <a:t>detect</a:t>
                </a:r>
                <a:r>
                  <a:rPr lang="it-IT" dirty="0"/>
                  <a:t> </a:t>
                </a:r>
                <a:r>
                  <a:rPr lang="it-IT" dirty="0" err="1"/>
                  <a:t>Leptonic</a:t>
                </a:r>
                <a:r>
                  <a:rPr lang="it-IT" dirty="0"/>
                  <a:t> events </a:t>
                </a:r>
                <a:r>
                  <a:rPr lang="it-IT" dirty="0" err="1"/>
                  <a:t>above</a:t>
                </a:r>
                <a:r>
                  <a:rPr lang="it-IT" dirty="0"/>
                  <a:t> 10TeV </a:t>
                </a:r>
                <a:r>
                  <a:rPr lang="it-IT" dirty="0" err="1"/>
                  <a:t>we</a:t>
                </a:r>
                <a:r>
                  <a:rPr lang="it-IT" dirty="0"/>
                  <a:t> </a:t>
                </a:r>
                <a:r>
                  <a:rPr lang="it-IT" dirty="0" err="1"/>
                  <a:t>need</a:t>
                </a:r>
                <a:r>
                  <a:rPr lang="it-IT" dirty="0"/>
                  <a:t>:</a:t>
                </a:r>
              </a:p>
              <a:p>
                <a:pPr lvl="1"/>
                <a:r>
                  <a:rPr lang="it-IT" dirty="0"/>
                  <a:t>To exploit the CR </a:t>
                </a:r>
                <a:r>
                  <a:rPr lang="it-IT" dirty="0" err="1"/>
                  <a:t>isotropy</a:t>
                </a:r>
                <a:r>
                  <a:rPr lang="it-IT" dirty="0"/>
                  <a:t> </a:t>
                </a:r>
                <a:r>
                  <a:rPr lang="it-IT" dirty="0" err="1"/>
                  <a:t>increasing</a:t>
                </a:r>
                <a:r>
                  <a:rPr lang="it-IT" dirty="0"/>
                  <a:t> the </a:t>
                </a:r>
                <a:r>
                  <a:rPr lang="it-IT" dirty="0" err="1"/>
                  <a:t>acceptance</a:t>
                </a:r>
                <a:r>
                  <a:rPr lang="it-IT" dirty="0"/>
                  <a:t> of the </a:t>
                </a:r>
                <a:r>
                  <a:rPr lang="it-IT" dirty="0" err="1"/>
                  <a:t>instrument</a:t>
                </a:r>
                <a:endParaRPr lang="it-IT" dirty="0"/>
              </a:p>
              <a:p>
                <a:pPr lvl="1"/>
                <a:r>
                  <a:rPr lang="it-IT" dirty="0"/>
                  <a:t>To </a:t>
                </a:r>
                <a:r>
                  <a:rPr lang="it-IT" dirty="0" err="1"/>
                  <a:t>keep</a:t>
                </a:r>
                <a:r>
                  <a:rPr lang="it-IT" dirty="0"/>
                  <a:t> an </a:t>
                </a:r>
                <a:r>
                  <a:rPr lang="it-IT" b="0" i="0" dirty="0">
                    <a:effectLst/>
                    <a:latin typeface="Arial" panose="020B0604020202020204" pitchFamily="34" charset="0"/>
                  </a:rPr>
                  <a:t>~</a:t>
                </a:r>
                <a:r>
                  <a:rPr lang="it-IT" dirty="0"/>
                  <a:t>1% of energy </a:t>
                </a:r>
                <a:r>
                  <a:rPr lang="it-IT" dirty="0" err="1"/>
                  <a:t>resolution</a:t>
                </a:r>
                <a:endParaRPr lang="it-IT" dirty="0"/>
              </a:p>
              <a:p>
                <a:r>
                  <a:rPr lang="it-IT" dirty="0"/>
                  <a:t>HERD </a:t>
                </a:r>
                <a:r>
                  <a:rPr lang="it-IT" dirty="0" err="1"/>
                  <a:t>is</a:t>
                </a:r>
                <a:r>
                  <a:rPr lang="it-IT" dirty="0"/>
                  <a:t> a new </a:t>
                </a:r>
                <a:r>
                  <a:rPr lang="it-IT" dirty="0" err="1"/>
                  <a:t>kind</a:t>
                </a:r>
                <a:r>
                  <a:rPr lang="it-IT" dirty="0"/>
                  <a:t> of 3D </a:t>
                </a:r>
                <a:r>
                  <a:rPr lang="it-IT" dirty="0" err="1"/>
                  <a:t>calorimeter</a:t>
                </a:r>
                <a:r>
                  <a:rPr lang="it-IT" dirty="0"/>
                  <a:t> </a:t>
                </a:r>
                <a:r>
                  <a:rPr lang="it-IT" dirty="0" err="1"/>
                  <a:t>planned</a:t>
                </a:r>
                <a:r>
                  <a:rPr lang="it-IT" dirty="0"/>
                  <a:t> to be </a:t>
                </a:r>
                <a:r>
                  <a:rPr lang="it-IT" dirty="0" err="1"/>
                  <a:t>installed</a:t>
                </a:r>
                <a:r>
                  <a:rPr lang="it-IT" dirty="0"/>
                  <a:t> on the </a:t>
                </a:r>
                <a:r>
                  <a:rPr lang="it-IT" dirty="0" err="1"/>
                  <a:t>Chinese</a:t>
                </a:r>
                <a:r>
                  <a:rPr lang="it-IT" dirty="0"/>
                  <a:t> Space Station on 2027</a:t>
                </a:r>
              </a:p>
              <a:p>
                <a:r>
                  <a:rPr lang="it-IT" dirty="0" err="1"/>
                  <a:t>Tipically</a:t>
                </a:r>
                <a:r>
                  <a:rPr lang="it-IT" dirty="0"/>
                  <a:t> detectors </a:t>
                </a:r>
                <a:r>
                  <a:rPr lang="it-IT" dirty="0" err="1"/>
                  <a:t>need</a:t>
                </a:r>
                <a:r>
                  <a:rPr lang="it-IT" dirty="0"/>
                  <a:t> </a:t>
                </a:r>
                <a:r>
                  <a:rPr lang="it-IT" b="0" i="0" dirty="0">
                    <a:effectLst/>
                    <a:latin typeface="Arial" panose="020B0604020202020204" pitchFamily="34" charset="0"/>
                  </a:rPr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it-IT" dirty="0"/>
                  <a:t> </a:t>
                </a:r>
                <a:r>
                  <a:rPr lang="it-IT" dirty="0" err="1"/>
                  <a:t>rejection</a:t>
                </a:r>
                <a:r>
                  <a:rPr lang="it-IT" dirty="0"/>
                  <a:t> power to </a:t>
                </a:r>
                <a:r>
                  <a:rPr lang="it-IT" dirty="0" err="1"/>
                  <a:t>precisly</a:t>
                </a:r>
                <a:r>
                  <a:rPr lang="it-IT" dirty="0"/>
                  <a:t> </a:t>
                </a:r>
                <a:r>
                  <a:rPr lang="it-IT" dirty="0" err="1"/>
                  <a:t>measure</a:t>
                </a:r>
                <a:r>
                  <a:rPr lang="it-IT" dirty="0"/>
                  <a:t> </a:t>
                </a:r>
                <a:r>
                  <a:rPr lang="it-IT" dirty="0" err="1"/>
                  <a:t>lepton</a:t>
                </a:r>
                <a:r>
                  <a:rPr lang="it-IT" dirty="0"/>
                  <a:t> </a:t>
                </a:r>
                <a:r>
                  <a:rPr lang="it-IT" dirty="0" err="1"/>
                  <a:t>fluxes</a:t>
                </a:r>
                <a:endParaRPr lang="it-IT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B80AE950-FA4E-B22E-47F4-546C0ACB42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1" y="2142067"/>
                <a:ext cx="6722917" cy="3649133"/>
              </a:xfrm>
              <a:blipFill>
                <a:blip r:embed="rId2"/>
                <a:stretch>
                  <a:fillRect l="-755" r="-189" b="-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magine 4">
            <a:extLst>
              <a:ext uri="{FF2B5EF4-FFF2-40B4-BE49-F238E27FC236}">
                <a16:creationId xmlns:a16="http://schemas.microsoft.com/office/drawing/2014/main" id="{EE7D9DD4-8CC5-75FB-F02B-DE17524EE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5582" y="2472487"/>
            <a:ext cx="3886199" cy="298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44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15">
            <a:extLst>
              <a:ext uri="{FF2B5EF4-FFF2-40B4-BE49-F238E27FC236}">
                <a16:creationId xmlns:a16="http://schemas.microsoft.com/office/drawing/2014/main" id="{9D8601D8-A994-C575-558F-65A38DC4F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0400" y="570888"/>
            <a:ext cx="3620881" cy="302180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B3E6BA6-89C3-AAAB-9922-2B736261F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37" y="1649808"/>
            <a:ext cx="2097505" cy="568526"/>
          </a:xfrm>
        </p:spPr>
        <p:txBody>
          <a:bodyPr>
            <a:normAutofit/>
          </a:bodyPr>
          <a:lstStyle/>
          <a:p>
            <a:r>
              <a:rPr lang="it-IT" sz="1800" b="1" dirty="0"/>
              <a:t>DATASET: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6902D26-4A14-D31B-EF79-820BAB2498B4}"/>
              </a:ext>
            </a:extLst>
          </p:cNvPr>
          <p:cNvSpPr txBox="1"/>
          <p:nvPr/>
        </p:nvSpPr>
        <p:spPr>
          <a:xfrm>
            <a:off x="805137" y="2134882"/>
            <a:ext cx="244696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0" dirty="0">
                <a:latin typeface="AppleSystemUIFont"/>
                <a:ea typeface="Aptos" panose="020B0004020202020204" pitchFamily="34" charset="0"/>
                <a:cs typeface="AppleSystemUIFont"/>
              </a:rPr>
              <a:t>P</a:t>
            </a:r>
            <a:r>
              <a:rPr lang="en-US" sz="1800" kern="0" dirty="0">
                <a:effectLst/>
                <a:latin typeface="AppleSystemUIFont"/>
                <a:ea typeface="Aptos" panose="020B0004020202020204" pitchFamily="34" charset="0"/>
                <a:cs typeface="AppleSystemUIFont"/>
              </a:rPr>
              <a:t>roton and electron particle showers in the HERD electromagnetic calorimeter, with energies ranging from 100 GeV to 20 TeV.</a:t>
            </a:r>
            <a:r>
              <a:rPr lang="it-IT" dirty="0">
                <a:effectLst/>
              </a:rPr>
              <a:t>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4FB2B16-AF5D-03C5-74E4-FA2A17AFE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069" y="570890"/>
            <a:ext cx="3620881" cy="3021805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F7AD070-BD8C-97A9-537E-80D399C9176D}"/>
              </a:ext>
            </a:extLst>
          </p:cNvPr>
          <p:cNvSpPr txBox="1"/>
          <p:nvPr/>
        </p:nvSpPr>
        <p:spPr>
          <a:xfrm>
            <a:off x="4831730" y="86913"/>
            <a:ext cx="28982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/>
              <a:t>Electrons</a:t>
            </a:r>
            <a:r>
              <a:rPr lang="it-IT" sz="1800" dirty="0"/>
              <a:t> (</a:t>
            </a:r>
            <a:r>
              <a:rPr lang="it-IT" dirty="0"/>
              <a:t>2.038.132 events)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8C5A14A8-8856-E0A5-538E-3A8B2CB9D9AB}"/>
              </a:ext>
            </a:extLst>
          </p:cNvPr>
          <p:cNvSpPr txBox="1"/>
          <p:nvPr/>
        </p:nvSpPr>
        <p:spPr>
          <a:xfrm>
            <a:off x="8381164" y="86913"/>
            <a:ext cx="32086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 err="1"/>
              <a:t>Protons</a:t>
            </a:r>
            <a:r>
              <a:rPr lang="it-IT" sz="1800" dirty="0"/>
              <a:t> (3</a:t>
            </a:r>
            <a:r>
              <a:rPr lang="it-IT" dirty="0"/>
              <a:t>.090.406 events)</a:t>
            </a:r>
          </a:p>
          <a:p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C0E9036-3A16-E34E-B2FA-B9475AFF8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0" y="3602270"/>
            <a:ext cx="3620881" cy="299183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69F2664-C233-B947-697D-14138FB6EC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069" y="3602270"/>
            <a:ext cx="3620881" cy="298985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AFB1AB9-6C05-0A58-A265-AFC0AB1CE7A5}"/>
              </a:ext>
            </a:extLst>
          </p:cNvPr>
          <p:cNvSpPr txBox="1"/>
          <p:nvPr/>
        </p:nvSpPr>
        <p:spPr>
          <a:xfrm>
            <a:off x="814397" y="601371"/>
            <a:ext cx="33734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/>
              <a:t>CONVOLUTIONAL </a:t>
            </a:r>
          </a:p>
          <a:p>
            <a:r>
              <a:rPr lang="it-IT" sz="3200" dirty="0"/>
              <a:t>NEURAL NETWORK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365B3B8-9949-64B2-0C95-83556905739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10586" y="4144690"/>
            <a:ext cx="2635254" cy="250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89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15">
            <a:extLst>
              <a:ext uri="{FF2B5EF4-FFF2-40B4-BE49-F238E27FC236}">
                <a16:creationId xmlns:a16="http://schemas.microsoft.com/office/drawing/2014/main" id="{4085039C-A328-771D-892B-EFCC5E106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4991" y="5772"/>
            <a:ext cx="2231949" cy="18046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824E024-9D0E-16BE-5515-F4B2A38C4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1738" y="2986416"/>
            <a:ext cx="6360262" cy="3871583"/>
          </a:xfrm>
          <a:prstGeom prst="rect">
            <a:avLst/>
          </a:prstGeom>
        </p:spPr>
      </p:pic>
      <p:pic>
        <p:nvPicPr>
          <p:cNvPr id="3" name="Picture 2" descr="Convolutional Neural Networks Model building and Freezing from scratch | by  Alex Aman | Towards Data Science">
            <a:extLst>
              <a:ext uri="{FF2B5EF4-FFF2-40B4-BE49-F238E27FC236}">
                <a16:creationId xmlns:a16="http://schemas.microsoft.com/office/drawing/2014/main" id="{B7B068BE-7F16-2FD8-F847-0C4738002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6940" y="0"/>
            <a:ext cx="6360262" cy="318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">
            <a:extLst>
              <a:ext uri="{FF2B5EF4-FFF2-40B4-BE49-F238E27FC236}">
                <a16:creationId xmlns:a16="http://schemas.microsoft.com/office/drawing/2014/main" id="{004D4389-D250-DD67-1CED-844620AA8D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4159EC7-BBD8-0E5B-34CC-B618A95503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4990" y="1810467"/>
            <a:ext cx="2247152" cy="505889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D84DC90-0C80-8A55-9B4D-68133825166D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A8D855D-4AFB-D720-7AFC-F4FBE45041B4}"/>
              </a:ext>
            </a:extLst>
          </p:cNvPr>
          <p:cNvSpPr txBox="1"/>
          <p:nvPr/>
        </p:nvSpPr>
        <p:spPr>
          <a:xfrm>
            <a:off x="128752" y="1810467"/>
            <a:ext cx="29061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Convolutional</a:t>
            </a:r>
            <a:r>
              <a:rPr lang="it-IT" dirty="0"/>
              <a:t> NN are made </a:t>
            </a:r>
            <a:r>
              <a:rPr lang="it-IT" dirty="0" err="1"/>
              <a:t>stacking</a:t>
            </a:r>
            <a:r>
              <a:rPr lang="it-IT" dirty="0"/>
              <a:t> </a:t>
            </a:r>
            <a:r>
              <a:rPr lang="it-IT" dirty="0" err="1"/>
              <a:t>convolutional</a:t>
            </a:r>
            <a:r>
              <a:rPr lang="it-IT" dirty="0"/>
              <a:t> </a:t>
            </a:r>
            <a:r>
              <a:rPr lang="it-IT" dirty="0" err="1"/>
              <a:t>layers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2D images are </a:t>
            </a:r>
            <a:r>
              <a:rPr lang="it-IT" dirty="0" err="1"/>
              <a:t>given</a:t>
            </a:r>
            <a:r>
              <a:rPr lang="it-IT" dirty="0"/>
              <a:t> to the </a:t>
            </a:r>
            <a:r>
              <a:rPr lang="it-IT" dirty="0" err="1"/>
              <a:t>Neural</a:t>
            </a:r>
            <a:r>
              <a:rPr lang="it-IT" dirty="0"/>
              <a:t>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Convolutional</a:t>
            </a:r>
            <a:r>
              <a:rPr lang="it-IT" dirty="0"/>
              <a:t> </a:t>
            </a:r>
            <a:r>
              <a:rPr lang="it-IT" dirty="0" err="1"/>
              <a:t>layers</a:t>
            </a:r>
            <a:r>
              <a:rPr lang="it-IT" dirty="0"/>
              <a:t> looks for </a:t>
            </a:r>
            <a:r>
              <a:rPr lang="it-IT" dirty="0" err="1"/>
              <a:t>correlations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one </a:t>
            </a:r>
            <a:r>
              <a:rPr lang="it-IT" dirty="0" err="1"/>
              <a:t>dimensional</a:t>
            </a:r>
            <a:r>
              <a:rPr lang="it-IT" dirty="0"/>
              <a:t> output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for </a:t>
            </a:r>
            <a:r>
              <a:rPr lang="it-IT" dirty="0" err="1"/>
              <a:t>classification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1890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D9F72-5E15-68BA-5829-3C19C0FB73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4FFF3712-48CD-AA44-5392-E675067B81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8F4C9A-31F6-D1A4-84F3-DEDDA8099BFA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9B55165-5A21-6D9C-0A49-87CF448FE5E7}"/>
              </a:ext>
            </a:extLst>
          </p:cNvPr>
          <p:cNvSpPr txBox="1"/>
          <p:nvPr/>
        </p:nvSpPr>
        <p:spPr>
          <a:xfrm>
            <a:off x="7104922" y="420484"/>
            <a:ext cx="5087078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_________________________________________________________________</a:t>
            </a:r>
          </a:p>
          <a:p>
            <a:r>
              <a:rPr lang="it-IT" sz="1100" dirty="0"/>
              <a:t> Layer (</a:t>
            </a:r>
            <a:r>
              <a:rPr lang="it-IT" sz="1100" dirty="0" err="1"/>
              <a:t>type</a:t>
            </a:r>
            <a:r>
              <a:rPr lang="it-IT" sz="1100" dirty="0"/>
              <a:t>)                          Output </a:t>
            </a:r>
            <a:r>
              <a:rPr lang="it-IT" sz="1100" dirty="0" err="1"/>
              <a:t>Shape</a:t>
            </a:r>
            <a:r>
              <a:rPr lang="it-IT" sz="1100" dirty="0"/>
              <a:t>              Param #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 input_18 (</a:t>
            </a:r>
            <a:r>
              <a:rPr lang="it-IT" sz="1100" dirty="0" err="1"/>
              <a:t>InputLayer</a:t>
            </a:r>
            <a:r>
              <a:rPr lang="it-IT" sz="1100" dirty="0"/>
              <a:t>)          [(None, 20, 20, 1)]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conv2d_194 (Conv2D)         (None, 20, 20, 16)        160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conv2d_195 (Conv2D)         (None, 20, 20, 42)        6090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conv2d_196 (Conv2D)         (None, 20, 20, 68)        25772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conv2d_197 (Conv2D)         (None, 20, 20, 94)        57622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conv2d_198 (Conv2D)         (None, 20, 20, 120)       101640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conv2d_199 (Conv2D)         (None, 20, 20, 146)       157826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conv2d_200 (Conv2D)         (None, 20, 20, 172)       226180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conv2d_201 (Conv2D)         (None, 20, 20, 198)       306702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conv2d_202 (Conv2D)         (None, 20, 20, 224)       399392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conv2d_203 (Conv2D)         (None, 20, 20, 256)       516352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flatten_32 (</a:t>
            </a:r>
            <a:r>
              <a:rPr lang="it-IT" sz="1100" dirty="0" err="1"/>
              <a:t>Flatten</a:t>
            </a:r>
            <a:r>
              <a:rPr lang="it-IT" sz="1100" dirty="0"/>
              <a:t>)              (None, 102400)       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dense_32 (Dense)                 (None, 1)                        102401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Total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/>
              <a:t>Non-</a:t>
            </a:r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0</a:t>
            </a:r>
          </a:p>
          <a:p>
            <a:r>
              <a:rPr lang="it-IT" sz="1100" dirty="0"/>
              <a:t>_________________________________________________________________</a:t>
            </a:r>
          </a:p>
        </p:txBody>
      </p:sp>
      <p:pic>
        <p:nvPicPr>
          <p:cNvPr id="17" name="Immagine 16" descr="\documentclass{article}&#10;\usepackage{xcolor}&#10;\usepackage{amsmath}&#10;\color{white}     % testo bianco&#10;&#10;\begin{document}&#10;\[&#10;\mathcal{L}(y, \hat{y}) = -\left[ y \cdot \log(\hat{y}) + (1 - y) \cdot \log(1 - \hat{y}) \right]&#10;\]&#10;\end{document}" title="IguanaTex Bitmap Display">
            <a:extLst>
              <a:ext uri="{FF2B5EF4-FFF2-40B4-BE49-F238E27FC236}">
                <a16:creationId xmlns:a16="http://schemas.microsoft.com/office/drawing/2014/main" id="{95BBCB2E-85E3-0282-4B86-58FE3BF1C00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8677" y="4344984"/>
            <a:ext cx="4749800" cy="14325600"/>
          </a:xfrm>
          <a:prstGeom prst="rect">
            <a:avLst/>
          </a:prstGeom>
        </p:spPr>
      </p:pic>
      <p:pic>
        <p:nvPicPr>
          <p:cNvPr id="21" name="Immagine 20" descr="\documentclass{article}&#10;\usepackage{xcolor}&#10;\usepackage{amsmath}&#10;\color{white}     % testo bianco&#10;&#10;\begin{document}&#10;\[&#10;y = \{0, 1\}&#10;\]&#10;\end{document}" title="IguanaTex Bitmap Display">
            <a:extLst>
              <a:ext uri="{FF2B5EF4-FFF2-40B4-BE49-F238E27FC236}">
                <a16:creationId xmlns:a16="http://schemas.microsoft.com/office/drawing/2014/main" id="{A6EAFABA-5529-FBA4-E76B-998A731EDDD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88" y="5485658"/>
            <a:ext cx="1066800" cy="14325600"/>
          </a:xfrm>
          <a:prstGeom prst="rect">
            <a:avLst/>
          </a:prstGeom>
        </p:spPr>
      </p:pic>
      <p:pic>
        <p:nvPicPr>
          <p:cNvPr id="23" name="Immagine 22" descr="\documentclass{article}&#10;\usepackage{xcolor}&#10;\usepackage{amsmath}&#10;\color{white}     % testo bianco&#10;\begin{document}&#10;\[&#10;\hat{y} = \sigma(x) = \dfrac{1}{1+e^{-x}}&#10;\]&#10;\end{document}" title="IguanaTex Bitmap Display">
            <a:extLst>
              <a:ext uri="{FF2B5EF4-FFF2-40B4-BE49-F238E27FC236}">
                <a16:creationId xmlns:a16="http://schemas.microsoft.com/office/drawing/2014/main" id="{AD3816F3-E976-CF98-3A05-0D9730E0CEB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51500" y="5327861"/>
            <a:ext cx="2159000" cy="14401800"/>
          </a:xfrm>
          <a:prstGeom prst="rect">
            <a:avLst/>
          </a:prstGeom>
        </p:spPr>
      </p:pic>
      <p:pic>
        <p:nvPicPr>
          <p:cNvPr id="24" name="Segnaposto contenuto 15">
            <a:extLst>
              <a:ext uri="{FF2B5EF4-FFF2-40B4-BE49-F238E27FC236}">
                <a16:creationId xmlns:a16="http://schemas.microsoft.com/office/drawing/2014/main" id="{1334D075-BDF9-A32D-83B7-4AC794C7BC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4" y="1866021"/>
            <a:ext cx="1655123" cy="1338289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9288F9CE-EF14-C29D-5ECC-2B6C986D93E9}"/>
              </a:ext>
            </a:extLst>
          </p:cNvPr>
          <p:cNvCxnSpPr/>
          <p:nvPr/>
        </p:nvCxnSpPr>
        <p:spPr>
          <a:xfrm>
            <a:off x="2077218" y="2513016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204911EF-B09F-D232-2900-ABE48798FDBE}"/>
              </a:ext>
            </a:extLst>
          </p:cNvPr>
          <p:cNvSpPr/>
          <p:nvPr/>
        </p:nvSpPr>
        <p:spPr>
          <a:xfrm>
            <a:off x="2701686" y="1843871"/>
            <a:ext cx="1223319" cy="1338289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CNN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4CAD7351-D86D-4821-1357-2D3F8041B623}"/>
              </a:ext>
            </a:extLst>
          </p:cNvPr>
          <p:cNvCxnSpPr/>
          <p:nvPr/>
        </p:nvCxnSpPr>
        <p:spPr>
          <a:xfrm>
            <a:off x="4038605" y="2535165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0F480A68-3EF7-633C-2C8A-4FCDE290DD01}"/>
              </a:ext>
            </a:extLst>
          </p:cNvPr>
          <p:cNvSpPr/>
          <p:nvPr/>
        </p:nvSpPr>
        <p:spPr>
          <a:xfrm>
            <a:off x="4658284" y="2334531"/>
            <a:ext cx="404779" cy="40127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8752E467-9177-40CC-007A-D1B198AEDA6B}"/>
              </a:ext>
            </a:extLst>
          </p:cNvPr>
          <p:cNvSpPr/>
          <p:nvPr/>
        </p:nvSpPr>
        <p:spPr>
          <a:xfrm>
            <a:off x="2863577" y="3344767"/>
            <a:ext cx="938185" cy="4732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 descr="\documentclass{article}&#10;\usepackage{amsmath}&#10;\pagestyle{empty}&#10;\begin{document}&#10;$\mathcal{L}$&#10;&#10;&#10;&#10;\end{document}" title="IguanaTex Bitmap Display">
            <a:extLst>
              <a:ext uri="{FF2B5EF4-FFF2-40B4-BE49-F238E27FC236}">
                <a16:creationId xmlns:a16="http://schemas.microsoft.com/office/drawing/2014/main" id="{E318FF46-16AE-6102-DD3B-6CC3411B7B7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17980" y="3452066"/>
            <a:ext cx="265723" cy="303683"/>
          </a:xfrm>
          <a:prstGeom prst="rect">
            <a:avLst/>
          </a:prstGeom>
        </p:spPr>
      </p:pic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7E60C456-5853-C707-B455-A0FC66D62E00}"/>
              </a:ext>
            </a:extLst>
          </p:cNvPr>
          <p:cNvCxnSpPr>
            <a:cxnSpLocks/>
            <a:stCxn id="29" idx="4"/>
            <a:endCxn id="30" idx="3"/>
          </p:cNvCxnSpPr>
          <p:nvPr/>
        </p:nvCxnSpPr>
        <p:spPr>
          <a:xfrm rot="5400000">
            <a:off x="3908419" y="2629144"/>
            <a:ext cx="845599" cy="10589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>
            <a:extLst>
              <a:ext uri="{FF2B5EF4-FFF2-40B4-BE49-F238E27FC236}">
                <a16:creationId xmlns:a16="http://schemas.microsoft.com/office/drawing/2014/main" id="{46083541-9A3D-0EC1-55FD-0423ACF5A011}"/>
              </a:ext>
            </a:extLst>
          </p:cNvPr>
          <p:cNvCxnSpPr>
            <a:cxnSpLocks/>
            <a:stCxn id="30" idx="1"/>
          </p:cNvCxnSpPr>
          <p:nvPr/>
        </p:nvCxnSpPr>
        <p:spPr>
          <a:xfrm rot="10800000">
            <a:off x="2453175" y="2512656"/>
            <a:ext cx="410402" cy="106874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728B6751-C9B0-180B-B3F5-341EC8948F05}"/>
              </a:ext>
            </a:extLst>
          </p:cNvPr>
          <p:cNvSpPr/>
          <p:nvPr/>
        </p:nvSpPr>
        <p:spPr>
          <a:xfrm>
            <a:off x="5387546" y="3640272"/>
            <a:ext cx="1717376" cy="160637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Binary</a:t>
            </a:r>
            <a:r>
              <a:rPr lang="it-IT" dirty="0">
                <a:solidFill>
                  <a:schemeClr val="bg1"/>
                </a:solidFill>
              </a:rPr>
              <a:t>-Cross </a:t>
            </a:r>
            <a:r>
              <a:rPr lang="it-IT" dirty="0" err="1">
                <a:solidFill>
                  <a:schemeClr val="bg1"/>
                </a:solidFill>
              </a:rPr>
              <a:t>Entropy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338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B3FD7-FF6C-101B-D34E-8F2E2E198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5FECDFC8-A78A-472F-51A9-F4108DB3B4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87663F0-98D4-0803-883D-C6F79B931D07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F17779C-73DA-EFFE-50BA-56594C5F76B3}"/>
              </a:ext>
            </a:extLst>
          </p:cNvPr>
          <p:cNvSpPr txBox="1"/>
          <p:nvPr/>
        </p:nvSpPr>
        <p:spPr>
          <a:xfrm>
            <a:off x="7104922" y="420484"/>
            <a:ext cx="5087078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_________________________________________________________________</a:t>
            </a:r>
          </a:p>
          <a:p>
            <a:r>
              <a:rPr lang="it-IT" sz="1100" dirty="0"/>
              <a:t> Layer (</a:t>
            </a:r>
            <a:r>
              <a:rPr lang="it-IT" sz="1100" dirty="0" err="1"/>
              <a:t>type</a:t>
            </a:r>
            <a:r>
              <a:rPr lang="it-IT" sz="1100" dirty="0"/>
              <a:t>)                          Output </a:t>
            </a:r>
            <a:r>
              <a:rPr lang="it-IT" sz="1100" dirty="0" err="1"/>
              <a:t>Shape</a:t>
            </a:r>
            <a:r>
              <a:rPr lang="it-IT" sz="1100" dirty="0"/>
              <a:t>              Param #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 input_18 (</a:t>
            </a:r>
            <a:r>
              <a:rPr lang="it-IT" sz="1100" dirty="0" err="1"/>
              <a:t>InputLayer</a:t>
            </a:r>
            <a:r>
              <a:rPr lang="it-IT" sz="1100" dirty="0"/>
              <a:t>)          [(None, 20, 20, 1)]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conv2d_194 (Conv2D)         (None, 20, 20, 16)        160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conv2d_195 (Conv2D)         (None, 20, 20, 42)        6090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conv2d_196 (Conv2D)         (None, 20, 20, 68)        25772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conv2d_197 (Conv2D)         (None, 20, 20, 94)        57622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conv2d_198 (Conv2D)         (None, 20, 20, 120)       101640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conv2d_199 (Conv2D)         (None, 20, 20, 146)       157826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conv2d_200 (Conv2D)         (None, 20, 20, 172)       226180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conv2d_201 (Conv2D)         (None, 20, 20, 198)       306702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conv2d_202 (Conv2D)         (None, 20, 20, 224)       399392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conv2d_203 (Conv2D)         (None, 20, 20, 256)       516352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flatten_32 (</a:t>
            </a:r>
            <a:r>
              <a:rPr lang="it-IT" sz="1100" dirty="0" err="1"/>
              <a:t>Flatten</a:t>
            </a:r>
            <a:r>
              <a:rPr lang="it-IT" sz="1100" dirty="0"/>
              <a:t>)              (None, 102400)       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dense_32 (Dense)                 (None, 1)                        102401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Total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/>
              <a:t>Non-</a:t>
            </a:r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0</a:t>
            </a:r>
          </a:p>
          <a:p>
            <a:r>
              <a:rPr lang="it-IT" sz="1100" dirty="0"/>
              <a:t>_________________________________________________________________</a:t>
            </a:r>
          </a:p>
        </p:txBody>
      </p:sp>
      <p:pic>
        <p:nvPicPr>
          <p:cNvPr id="17" name="Immagine 16" descr="\documentclass{article}&#10;\usepackage{xcolor}&#10;\usepackage{amsmath}&#10;\color{white}     % testo bianco&#10;&#10;\begin{document}&#10;\[&#10;\mathcal{L}(y, \hat{y}) = -\left[ y \cdot \log(\hat{y}) + (1 - y) \cdot \log(1 - \hat{y}) \right]&#10;\]&#10;\end{document}" title="IguanaTex Bitmap Display">
            <a:extLst>
              <a:ext uri="{FF2B5EF4-FFF2-40B4-BE49-F238E27FC236}">
                <a16:creationId xmlns:a16="http://schemas.microsoft.com/office/drawing/2014/main" id="{AD31D90C-F2A4-8BD2-97B0-ED5246ABA28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8677" y="4344984"/>
            <a:ext cx="4749800" cy="14325600"/>
          </a:xfrm>
          <a:prstGeom prst="rect">
            <a:avLst/>
          </a:prstGeom>
        </p:spPr>
      </p:pic>
      <p:pic>
        <p:nvPicPr>
          <p:cNvPr id="21" name="Immagine 20" descr="\documentclass{article}&#10;\usepackage{xcolor}&#10;\usepackage{amsmath}&#10;\color{white}     % testo bianco&#10;&#10;\begin{document}&#10;\[&#10;y = \{0, 1\}&#10;\]&#10;\end{document}" title="IguanaTex Bitmap Display">
            <a:extLst>
              <a:ext uri="{FF2B5EF4-FFF2-40B4-BE49-F238E27FC236}">
                <a16:creationId xmlns:a16="http://schemas.microsoft.com/office/drawing/2014/main" id="{E83C02AB-25CF-E34A-5B07-6065C7B8886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88" y="5485658"/>
            <a:ext cx="1066800" cy="14325600"/>
          </a:xfrm>
          <a:prstGeom prst="rect">
            <a:avLst/>
          </a:prstGeom>
        </p:spPr>
      </p:pic>
      <p:pic>
        <p:nvPicPr>
          <p:cNvPr id="23" name="Immagine 22" descr="\documentclass{article}&#10;\usepackage{xcolor}&#10;\usepackage{amsmath}&#10;\color{white}     % testo bianco&#10;\begin{document}&#10;\[&#10;\hat{y} = \sigma(x) = \dfrac{1}{1+e^{-x}}&#10;\]&#10;\end{document}" title="IguanaTex Bitmap Display">
            <a:extLst>
              <a:ext uri="{FF2B5EF4-FFF2-40B4-BE49-F238E27FC236}">
                <a16:creationId xmlns:a16="http://schemas.microsoft.com/office/drawing/2014/main" id="{6DDE0F12-9B4B-261A-48D2-2069674A2DE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51500" y="5327861"/>
            <a:ext cx="2159000" cy="14401800"/>
          </a:xfrm>
          <a:prstGeom prst="rect">
            <a:avLst/>
          </a:prstGeom>
        </p:spPr>
      </p:pic>
      <p:pic>
        <p:nvPicPr>
          <p:cNvPr id="24" name="Segnaposto contenuto 15">
            <a:extLst>
              <a:ext uri="{FF2B5EF4-FFF2-40B4-BE49-F238E27FC236}">
                <a16:creationId xmlns:a16="http://schemas.microsoft.com/office/drawing/2014/main" id="{11C6A1C4-270C-53C2-5EE0-2BDEFD4FF0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4" y="1866021"/>
            <a:ext cx="1655123" cy="1338289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63371FD-BA8F-E887-11E9-0286539C695D}"/>
              </a:ext>
            </a:extLst>
          </p:cNvPr>
          <p:cNvCxnSpPr/>
          <p:nvPr/>
        </p:nvCxnSpPr>
        <p:spPr>
          <a:xfrm>
            <a:off x="2077218" y="2513016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15F19923-D8A2-B9C2-46A8-FA5BD736D562}"/>
              </a:ext>
            </a:extLst>
          </p:cNvPr>
          <p:cNvSpPr/>
          <p:nvPr/>
        </p:nvSpPr>
        <p:spPr>
          <a:xfrm>
            <a:off x="2701686" y="1843871"/>
            <a:ext cx="1223319" cy="1338289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CNN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454CEBA-AC96-410F-633C-ACFDF83E79B6}"/>
              </a:ext>
            </a:extLst>
          </p:cNvPr>
          <p:cNvCxnSpPr/>
          <p:nvPr/>
        </p:nvCxnSpPr>
        <p:spPr>
          <a:xfrm>
            <a:off x="4038605" y="2535165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F27796DA-251D-80B0-A9C8-4DA692A11A00}"/>
              </a:ext>
            </a:extLst>
          </p:cNvPr>
          <p:cNvSpPr/>
          <p:nvPr/>
        </p:nvSpPr>
        <p:spPr>
          <a:xfrm>
            <a:off x="4658284" y="2334531"/>
            <a:ext cx="404779" cy="40127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9191F5F1-FEB0-EFBF-3C37-DBC9490CBEFE}"/>
              </a:ext>
            </a:extLst>
          </p:cNvPr>
          <p:cNvSpPr/>
          <p:nvPr/>
        </p:nvSpPr>
        <p:spPr>
          <a:xfrm>
            <a:off x="2863577" y="3344767"/>
            <a:ext cx="938185" cy="4732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 descr="\documentclass{article}&#10;\usepackage{amsmath}&#10;\pagestyle{empty}&#10;\begin{document}&#10;$\mathcal{L}$&#10;&#10;&#10;&#10;\end{document}" title="IguanaTex Bitmap Display">
            <a:extLst>
              <a:ext uri="{FF2B5EF4-FFF2-40B4-BE49-F238E27FC236}">
                <a16:creationId xmlns:a16="http://schemas.microsoft.com/office/drawing/2014/main" id="{EFAB099B-04BD-4E3D-4229-588B501981D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17980" y="3452066"/>
            <a:ext cx="265723" cy="303683"/>
          </a:xfrm>
          <a:prstGeom prst="rect">
            <a:avLst/>
          </a:prstGeom>
        </p:spPr>
      </p:pic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E268491E-A68C-8FA1-E5EF-835E59BC7F8A}"/>
              </a:ext>
            </a:extLst>
          </p:cNvPr>
          <p:cNvCxnSpPr>
            <a:cxnSpLocks/>
            <a:stCxn id="29" idx="4"/>
            <a:endCxn id="30" idx="3"/>
          </p:cNvCxnSpPr>
          <p:nvPr/>
        </p:nvCxnSpPr>
        <p:spPr>
          <a:xfrm rot="5400000">
            <a:off x="3908419" y="2629144"/>
            <a:ext cx="845599" cy="10589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>
            <a:extLst>
              <a:ext uri="{FF2B5EF4-FFF2-40B4-BE49-F238E27FC236}">
                <a16:creationId xmlns:a16="http://schemas.microsoft.com/office/drawing/2014/main" id="{95C2F3BD-CC86-3BD0-6637-E7CBC1DF1334}"/>
              </a:ext>
            </a:extLst>
          </p:cNvPr>
          <p:cNvCxnSpPr>
            <a:cxnSpLocks/>
            <a:stCxn id="30" idx="1"/>
          </p:cNvCxnSpPr>
          <p:nvPr/>
        </p:nvCxnSpPr>
        <p:spPr>
          <a:xfrm rot="10800000">
            <a:off x="2453175" y="2512656"/>
            <a:ext cx="410402" cy="106874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7BA3D4E8-4F81-35E4-50C4-1A8A35C0437E}"/>
              </a:ext>
            </a:extLst>
          </p:cNvPr>
          <p:cNvSpPr/>
          <p:nvPr/>
        </p:nvSpPr>
        <p:spPr>
          <a:xfrm>
            <a:off x="5387546" y="3640272"/>
            <a:ext cx="1717376" cy="160637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Binary</a:t>
            </a:r>
            <a:r>
              <a:rPr lang="it-IT" dirty="0">
                <a:solidFill>
                  <a:schemeClr val="bg1"/>
                </a:solidFill>
              </a:rPr>
              <a:t>-Cross </a:t>
            </a:r>
            <a:r>
              <a:rPr lang="it-IT" dirty="0" err="1">
                <a:solidFill>
                  <a:schemeClr val="bg1"/>
                </a:solidFill>
              </a:rPr>
              <a:t>Entropy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8B806FF5-C92A-8379-28AC-AFCB8670D87E}"/>
              </a:ext>
            </a:extLst>
          </p:cNvPr>
          <p:cNvSpPr/>
          <p:nvPr/>
        </p:nvSpPr>
        <p:spPr>
          <a:xfrm>
            <a:off x="55028" y="5980670"/>
            <a:ext cx="2033261" cy="50627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True Label</a:t>
            </a:r>
          </a:p>
        </p:txBody>
      </p:sp>
    </p:spTree>
    <p:extLst>
      <p:ext uri="{BB962C8B-B14F-4D97-AF65-F5344CB8AC3E}">
        <p14:creationId xmlns:p14="http://schemas.microsoft.com/office/powerpoint/2010/main" val="1213241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F3E7B-4DFE-019A-816D-49E4A01B6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3F3D08A3-87F8-5B82-FCCA-237669BDDE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0F61584-76CC-D9F5-4C30-D80C5D8AE840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0602FC8-3C17-FDB8-AE3B-3CBCDEAAA215}"/>
              </a:ext>
            </a:extLst>
          </p:cNvPr>
          <p:cNvSpPr txBox="1"/>
          <p:nvPr/>
        </p:nvSpPr>
        <p:spPr>
          <a:xfrm>
            <a:off x="7104922" y="420484"/>
            <a:ext cx="5087078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_________________________________________________________________</a:t>
            </a:r>
          </a:p>
          <a:p>
            <a:r>
              <a:rPr lang="it-IT" sz="1100" dirty="0"/>
              <a:t> Layer (</a:t>
            </a:r>
            <a:r>
              <a:rPr lang="it-IT" sz="1100" dirty="0" err="1"/>
              <a:t>type</a:t>
            </a:r>
            <a:r>
              <a:rPr lang="it-IT" sz="1100" dirty="0"/>
              <a:t>)                          Output </a:t>
            </a:r>
            <a:r>
              <a:rPr lang="it-IT" sz="1100" dirty="0" err="1"/>
              <a:t>Shape</a:t>
            </a:r>
            <a:r>
              <a:rPr lang="it-IT" sz="1100" dirty="0"/>
              <a:t>              Param #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 input_18 (</a:t>
            </a:r>
            <a:r>
              <a:rPr lang="it-IT" sz="1100" dirty="0" err="1"/>
              <a:t>InputLayer</a:t>
            </a:r>
            <a:r>
              <a:rPr lang="it-IT" sz="1100" dirty="0"/>
              <a:t>)          [(None, 20, 20, 1)]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conv2d_194 (Conv2D)         (None, 20, 20, 16)        160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conv2d_195 (Conv2D)         (None, 20, 20, 42)        6090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conv2d_196 (Conv2D)         (None, 20, 20, 68)        25772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conv2d_197 (Conv2D)         (None, 20, 20, 94)        57622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conv2d_198 (Conv2D)         (None, 20, 20, 120)       101640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conv2d_199 (Conv2D)         (None, 20, 20, 146)       157826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conv2d_200 (Conv2D)         (None, 20, 20, 172)       226180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conv2d_201 (Conv2D)         (None, 20, 20, 198)       306702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conv2d_202 (Conv2D)         (None, 20, 20, 224)       399392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conv2d_203 (Conv2D)         (None, 20, 20, 256)       516352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flatten_32 (</a:t>
            </a:r>
            <a:r>
              <a:rPr lang="it-IT" sz="1100" dirty="0" err="1"/>
              <a:t>Flatten</a:t>
            </a:r>
            <a:r>
              <a:rPr lang="it-IT" sz="1100" dirty="0"/>
              <a:t>)              (None, 102400)       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dense_32 (Dense)                 (None, 1)                        102401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Total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/>
              <a:t>Non-</a:t>
            </a:r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0</a:t>
            </a:r>
          </a:p>
          <a:p>
            <a:r>
              <a:rPr lang="it-IT" sz="1100" dirty="0"/>
              <a:t>_________________________________________________________________</a:t>
            </a:r>
          </a:p>
        </p:txBody>
      </p:sp>
      <p:pic>
        <p:nvPicPr>
          <p:cNvPr id="17" name="Immagine 16" descr="\documentclass{article}&#10;\usepackage{xcolor}&#10;\usepackage{amsmath}&#10;\color{white}     % testo bianco&#10;&#10;\begin{document}&#10;\[&#10;\mathcal{L}(y, \hat{y}) = -\left[ y \cdot \log(\hat{y}) + (1 - y) \cdot \log(1 - \hat{y}) \right]&#10;\]&#10;\end{document}" title="IguanaTex Bitmap Display">
            <a:extLst>
              <a:ext uri="{FF2B5EF4-FFF2-40B4-BE49-F238E27FC236}">
                <a16:creationId xmlns:a16="http://schemas.microsoft.com/office/drawing/2014/main" id="{E7ED9AA1-31DC-267B-0CD3-62CBAEAF99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8677" y="4344984"/>
            <a:ext cx="4749800" cy="14325600"/>
          </a:xfrm>
          <a:prstGeom prst="rect">
            <a:avLst/>
          </a:prstGeom>
        </p:spPr>
      </p:pic>
      <p:pic>
        <p:nvPicPr>
          <p:cNvPr id="21" name="Immagine 20" descr="\documentclass{article}&#10;\usepackage{xcolor}&#10;\usepackage{amsmath}&#10;\color{white}     % testo bianco&#10;&#10;\begin{document}&#10;\[&#10;y = \{0, 1\}&#10;\]&#10;\end{document}" title="IguanaTex Bitmap Display">
            <a:extLst>
              <a:ext uri="{FF2B5EF4-FFF2-40B4-BE49-F238E27FC236}">
                <a16:creationId xmlns:a16="http://schemas.microsoft.com/office/drawing/2014/main" id="{69E23199-9D1E-2028-4DD7-E961CB8156A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88" y="5485658"/>
            <a:ext cx="1066800" cy="14325600"/>
          </a:xfrm>
          <a:prstGeom prst="rect">
            <a:avLst/>
          </a:prstGeom>
        </p:spPr>
      </p:pic>
      <p:pic>
        <p:nvPicPr>
          <p:cNvPr id="23" name="Immagine 22" descr="\documentclass{article}&#10;\usepackage{xcolor}&#10;\usepackage{amsmath}&#10;\color{white}     % testo bianco&#10;\begin{document}&#10;\[&#10;\hat{y} = \sigma(x) = \dfrac{1}{1+e^{-x}}&#10;\]&#10;\end{document}" title="IguanaTex Bitmap Display">
            <a:extLst>
              <a:ext uri="{FF2B5EF4-FFF2-40B4-BE49-F238E27FC236}">
                <a16:creationId xmlns:a16="http://schemas.microsoft.com/office/drawing/2014/main" id="{10167E91-DE61-E59C-8762-56182E4EB30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51500" y="5327861"/>
            <a:ext cx="2159000" cy="14401800"/>
          </a:xfrm>
          <a:prstGeom prst="rect">
            <a:avLst/>
          </a:prstGeom>
        </p:spPr>
      </p:pic>
      <p:pic>
        <p:nvPicPr>
          <p:cNvPr id="24" name="Segnaposto contenuto 15">
            <a:extLst>
              <a:ext uri="{FF2B5EF4-FFF2-40B4-BE49-F238E27FC236}">
                <a16:creationId xmlns:a16="http://schemas.microsoft.com/office/drawing/2014/main" id="{7A851787-8BB1-600B-5B5A-52359913DB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4" y="1866021"/>
            <a:ext cx="1655123" cy="1338289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D8BD5C4D-7321-0E67-4322-7656F74AD797}"/>
              </a:ext>
            </a:extLst>
          </p:cNvPr>
          <p:cNvCxnSpPr/>
          <p:nvPr/>
        </p:nvCxnSpPr>
        <p:spPr>
          <a:xfrm>
            <a:off x="2077218" y="2513016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E6943CB3-528E-6F45-18E2-0852F02EEBDE}"/>
              </a:ext>
            </a:extLst>
          </p:cNvPr>
          <p:cNvSpPr/>
          <p:nvPr/>
        </p:nvSpPr>
        <p:spPr>
          <a:xfrm>
            <a:off x="2701686" y="1843871"/>
            <a:ext cx="1223319" cy="1338289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CNN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A9EFA7DD-3786-42CD-C523-E9042F0CD478}"/>
              </a:ext>
            </a:extLst>
          </p:cNvPr>
          <p:cNvCxnSpPr/>
          <p:nvPr/>
        </p:nvCxnSpPr>
        <p:spPr>
          <a:xfrm>
            <a:off x="4038605" y="2535165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2E38AF11-4B42-2C53-E388-3DFD293896BC}"/>
              </a:ext>
            </a:extLst>
          </p:cNvPr>
          <p:cNvSpPr/>
          <p:nvPr/>
        </p:nvSpPr>
        <p:spPr>
          <a:xfrm>
            <a:off x="4658284" y="2334531"/>
            <a:ext cx="404779" cy="40127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F1A1A0E5-F217-2535-834F-54D8204696F1}"/>
              </a:ext>
            </a:extLst>
          </p:cNvPr>
          <p:cNvSpPr/>
          <p:nvPr/>
        </p:nvSpPr>
        <p:spPr>
          <a:xfrm>
            <a:off x="2863577" y="3344767"/>
            <a:ext cx="938185" cy="4732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 descr="\documentclass{article}&#10;\usepackage{amsmath}&#10;\pagestyle{empty}&#10;\begin{document}&#10;$\mathcal{L}$&#10;&#10;&#10;&#10;\end{document}" title="IguanaTex Bitmap Display">
            <a:extLst>
              <a:ext uri="{FF2B5EF4-FFF2-40B4-BE49-F238E27FC236}">
                <a16:creationId xmlns:a16="http://schemas.microsoft.com/office/drawing/2014/main" id="{91005FF4-B1AF-5005-AEEE-1AF36FD5953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17980" y="3452066"/>
            <a:ext cx="265723" cy="303683"/>
          </a:xfrm>
          <a:prstGeom prst="rect">
            <a:avLst/>
          </a:prstGeom>
        </p:spPr>
      </p:pic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E6AAF1FC-3819-9E63-65E8-377D030C2384}"/>
              </a:ext>
            </a:extLst>
          </p:cNvPr>
          <p:cNvCxnSpPr>
            <a:cxnSpLocks/>
            <a:stCxn id="29" idx="4"/>
            <a:endCxn id="30" idx="3"/>
          </p:cNvCxnSpPr>
          <p:nvPr/>
        </p:nvCxnSpPr>
        <p:spPr>
          <a:xfrm rot="5400000">
            <a:off x="3908419" y="2629144"/>
            <a:ext cx="845599" cy="10589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>
            <a:extLst>
              <a:ext uri="{FF2B5EF4-FFF2-40B4-BE49-F238E27FC236}">
                <a16:creationId xmlns:a16="http://schemas.microsoft.com/office/drawing/2014/main" id="{82C98DC3-36E8-1DE4-351F-6EE48A7B70FD}"/>
              </a:ext>
            </a:extLst>
          </p:cNvPr>
          <p:cNvCxnSpPr>
            <a:cxnSpLocks/>
            <a:stCxn id="30" idx="1"/>
          </p:cNvCxnSpPr>
          <p:nvPr/>
        </p:nvCxnSpPr>
        <p:spPr>
          <a:xfrm rot="10800000">
            <a:off x="2453175" y="2512656"/>
            <a:ext cx="410402" cy="106874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16D37702-D2BE-06CD-CBC9-A56BB8C045DB}"/>
              </a:ext>
            </a:extLst>
          </p:cNvPr>
          <p:cNvSpPr/>
          <p:nvPr/>
        </p:nvSpPr>
        <p:spPr>
          <a:xfrm>
            <a:off x="5387546" y="3640272"/>
            <a:ext cx="1717376" cy="160637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Binary</a:t>
            </a:r>
            <a:r>
              <a:rPr lang="it-IT" dirty="0">
                <a:solidFill>
                  <a:schemeClr val="bg1"/>
                </a:solidFill>
              </a:rPr>
              <a:t>-Cross </a:t>
            </a:r>
            <a:r>
              <a:rPr lang="it-IT" dirty="0" err="1">
                <a:solidFill>
                  <a:schemeClr val="bg1"/>
                </a:solidFill>
              </a:rPr>
              <a:t>Entropy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EC89651E-C45E-A02D-10EA-7DCC137EE4D3}"/>
              </a:ext>
            </a:extLst>
          </p:cNvPr>
          <p:cNvSpPr/>
          <p:nvPr/>
        </p:nvSpPr>
        <p:spPr>
          <a:xfrm>
            <a:off x="55028" y="5980670"/>
            <a:ext cx="2033261" cy="50627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True Label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3F568826-3100-A0D6-09E5-4BAE63261955}"/>
              </a:ext>
            </a:extLst>
          </p:cNvPr>
          <p:cNvSpPr/>
          <p:nvPr/>
        </p:nvSpPr>
        <p:spPr>
          <a:xfrm>
            <a:off x="2364903" y="5968311"/>
            <a:ext cx="2611563" cy="50627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Sigmoid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Activation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292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CEA20-CA57-3623-9808-D74760407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10B72A3D-CB41-53B4-0226-E06CF7B7AB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D1BFCB3-3EE2-1D28-E6BF-39F5005A31E9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D650FE3-1261-7AF2-E01D-3580DC6EB732}"/>
              </a:ext>
            </a:extLst>
          </p:cNvPr>
          <p:cNvSpPr txBox="1"/>
          <p:nvPr/>
        </p:nvSpPr>
        <p:spPr>
          <a:xfrm>
            <a:off x="7104922" y="420484"/>
            <a:ext cx="5087078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_________________________________________________________________</a:t>
            </a:r>
          </a:p>
          <a:p>
            <a:r>
              <a:rPr lang="it-IT" sz="1100" dirty="0"/>
              <a:t> Layer (</a:t>
            </a:r>
            <a:r>
              <a:rPr lang="it-IT" sz="1100" dirty="0" err="1"/>
              <a:t>type</a:t>
            </a:r>
            <a:r>
              <a:rPr lang="it-IT" sz="1100" dirty="0"/>
              <a:t>)                          Output </a:t>
            </a:r>
            <a:r>
              <a:rPr lang="it-IT" sz="1100" dirty="0" err="1"/>
              <a:t>Shape</a:t>
            </a:r>
            <a:r>
              <a:rPr lang="it-IT" sz="1100" dirty="0"/>
              <a:t>              Param #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 input_18 (</a:t>
            </a:r>
            <a:r>
              <a:rPr lang="it-IT" sz="1100" dirty="0" err="1"/>
              <a:t>InputLayer</a:t>
            </a:r>
            <a:r>
              <a:rPr lang="it-IT" sz="1100" dirty="0"/>
              <a:t>)          [(None, 20, 20, 1)]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conv2d_194 (Conv2D)         (None, 20, 20, 16)        160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conv2d_195 (Conv2D)         (None, 20, 20, 42)        6090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conv2d_196 (Conv2D)         (None, 20, 20, 68)        25772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conv2d_197 (Conv2D)         (None, 20, 20, 94)        57622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conv2d_198 (Conv2D)         (None, 20, 20, 120)       101640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conv2d_199 (Conv2D)         (None, 20, 20, 146)       157826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conv2d_200 (Conv2D)         (None, 20, 20, 172)       226180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conv2d_201 (Conv2D)         (None, 20, 20, 198)       306702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conv2d_202 (Conv2D)         (None, 20, 20, 224)       399392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conv2d_203 (Conv2D)         (None, 20, 20, 256)       516352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flatten_32 (</a:t>
            </a:r>
            <a:r>
              <a:rPr lang="it-IT" sz="1100" dirty="0" err="1"/>
              <a:t>Flatten</a:t>
            </a:r>
            <a:r>
              <a:rPr lang="it-IT" sz="1100" dirty="0"/>
              <a:t>)              (None, 102400)       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dense_32 (Dense)                 (None, 1)                        102401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Total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/>
              <a:t>Non-</a:t>
            </a:r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0</a:t>
            </a:r>
          </a:p>
          <a:p>
            <a:r>
              <a:rPr lang="it-IT" sz="1100" dirty="0"/>
              <a:t>_________________________________________________________________</a:t>
            </a:r>
          </a:p>
        </p:txBody>
      </p:sp>
      <p:pic>
        <p:nvPicPr>
          <p:cNvPr id="17" name="Immagine 16" descr="\documentclass{article}&#10;\usepackage{xcolor}&#10;\usepackage{amsmath}&#10;\color{white}     % testo bianco&#10;&#10;\begin{document}&#10;\[&#10;\mathcal{L}(y, \hat{y}) = -\left[ y \cdot \log(\hat{y}) + (1 - y) \cdot \log(1 - \hat{y}) \right]&#10;\]&#10;\end{document}" title="IguanaTex Bitmap Display">
            <a:extLst>
              <a:ext uri="{FF2B5EF4-FFF2-40B4-BE49-F238E27FC236}">
                <a16:creationId xmlns:a16="http://schemas.microsoft.com/office/drawing/2014/main" id="{13817663-E1C6-12BF-627B-C684CD57CC9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8677" y="4344984"/>
            <a:ext cx="4749800" cy="14325600"/>
          </a:xfrm>
          <a:prstGeom prst="rect">
            <a:avLst/>
          </a:prstGeom>
        </p:spPr>
      </p:pic>
      <p:pic>
        <p:nvPicPr>
          <p:cNvPr id="21" name="Immagine 20" descr="\documentclass{article}&#10;\usepackage{xcolor}&#10;\usepackage{amsmath}&#10;\color{white}     % testo bianco&#10;&#10;\begin{document}&#10;\[&#10;y = \{0, 1\}&#10;\]&#10;\end{document}" title="IguanaTex Bitmap Display">
            <a:extLst>
              <a:ext uri="{FF2B5EF4-FFF2-40B4-BE49-F238E27FC236}">
                <a16:creationId xmlns:a16="http://schemas.microsoft.com/office/drawing/2014/main" id="{D1FC68FE-4F56-9CF9-7824-EDE7450529F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88" y="5485658"/>
            <a:ext cx="1066800" cy="14325600"/>
          </a:xfrm>
          <a:prstGeom prst="rect">
            <a:avLst/>
          </a:prstGeom>
        </p:spPr>
      </p:pic>
      <p:pic>
        <p:nvPicPr>
          <p:cNvPr id="23" name="Immagine 22" descr="\documentclass{article}&#10;\usepackage{xcolor}&#10;\usepackage{amsmath}&#10;\color{white}     % testo bianco&#10;\begin{document}&#10;\[&#10;\hat{y} = \sigma(x) = \dfrac{1}{1+e^{-x}}&#10;\]&#10;\end{document}" title="IguanaTex Bitmap Display">
            <a:extLst>
              <a:ext uri="{FF2B5EF4-FFF2-40B4-BE49-F238E27FC236}">
                <a16:creationId xmlns:a16="http://schemas.microsoft.com/office/drawing/2014/main" id="{CC5EA91A-E25E-517E-381C-86763005014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51500" y="5327861"/>
            <a:ext cx="2159000" cy="14401800"/>
          </a:xfrm>
          <a:prstGeom prst="rect">
            <a:avLst/>
          </a:prstGeom>
        </p:spPr>
      </p:pic>
      <p:pic>
        <p:nvPicPr>
          <p:cNvPr id="24" name="Segnaposto contenuto 15">
            <a:extLst>
              <a:ext uri="{FF2B5EF4-FFF2-40B4-BE49-F238E27FC236}">
                <a16:creationId xmlns:a16="http://schemas.microsoft.com/office/drawing/2014/main" id="{5F4A9CD7-0671-5C9C-7422-FD114D1B47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4" y="1866021"/>
            <a:ext cx="1655123" cy="1338289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AAEFD08C-2DF1-50E1-5C72-6F023593FD2A}"/>
              </a:ext>
            </a:extLst>
          </p:cNvPr>
          <p:cNvCxnSpPr/>
          <p:nvPr/>
        </p:nvCxnSpPr>
        <p:spPr>
          <a:xfrm>
            <a:off x="2077218" y="2513016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1823DC2C-7108-C16A-1C44-FA41CA284BA0}"/>
              </a:ext>
            </a:extLst>
          </p:cNvPr>
          <p:cNvSpPr/>
          <p:nvPr/>
        </p:nvSpPr>
        <p:spPr>
          <a:xfrm>
            <a:off x="2701686" y="1843871"/>
            <a:ext cx="1223319" cy="1338289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CNN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ACD46A88-AF4E-79E7-1AE0-BD62B4BFF19D}"/>
              </a:ext>
            </a:extLst>
          </p:cNvPr>
          <p:cNvCxnSpPr/>
          <p:nvPr/>
        </p:nvCxnSpPr>
        <p:spPr>
          <a:xfrm>
            <a:off x="4038605" y="2535165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FD1E0864-47D0-0608-67A2-88A1340CE9C1}"/>
              </a:ext>
            </a:extLst>
          </p:cNvPr>
          <p:cNvSpPr/>
          <p:nvPr/>
        </p:nvSpPr>
        <p:spPr>
          <a:xfrm>
            <a:off x="4658284" y="2334531"/>
            <a:ext cx="404779" cy="40127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F26C3849-6484-19B4-0C76-DCF217A57C1F}"/>
              </a:ext>
            </a:extLst>
          </p:cNvPr>
          <p:cNvSpPr/>
          <p:nvPr/>
        </p:nvSpPr>
        <p:spPr>
          <a:xfrm>
            <a:off x="2863577" y="3344767"/>
            <a:ext cx="938185" cy="4732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 descr="\documentclass{article}&#10;\usepackage{amsmath}&#10;\pagestyle{empty}&#10;\begin{document}&#10;$\mathcal{L}$&#10;&#10;&#10;&#10;\end{document}" title="IguanaTex Bitmap Display">
            <a:extLst>
              <a:ext uri="{FF2B5EF4-FFF2-40B4-BE49-F238E27FC236}">
                <a16:creationId xmlns:a16="http://schemas.microsoft.com/office/drawing/2014/main" id="{990272D1-C559-C37B-8FE6-F6D9C6584B9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17980" y="3452066"/>
            <a:ext cx="265723" cy="303683"/>
          </a:xfrm>
          <a:prstGeom prst="rect">
            <a:avLst/>
          </a:prstGeom>
        </p:spPr>
      </p:pic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0330CFFF-A2AB-3BCA-69ED-8EB91AC1A1EE}"/>
              </a:ext>
            </a:extLst>
          </p:cNvPr>
          <p:cNvCxnSpPr>
            <a:cxnSpLocks/>
            <a:stCxn id="29" idx="4"/>
            <a:endCxn id="30" idx="3"/>
          </p:cNvCxnSpPr>
          <p:nvPr/>
        </p:nvCxnSpPr>
        <p:spPr>
          <a:xfrm rot="5400000">
            <a:off x="3908419" y="2629144"/>
            <a:ext cx="845599" cy="10589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>
            <a:extLst>
              <a:ext uri="{FF2B5EF4-FFF2-40B4-BE49-F238E27FC236}">
                <a16:creationId xmlns:a16="http://schemas.microsoft.com/office/drawing/2014/main" id="{DC1D8CB1-9889-43B1-B1CD-2BA72D45BA16}"/>
              </a:ext>
            </a:extLst>
          </p:cNvPr>
          <p:cNvCxnSpPr>
            <a:cxnSpLocks/>
            <a:stCxn id="30" idx="1"/>
          </p:cNvCxnSpPr>
          <p:nvPr/>
        </p:nvCxnSpPr>
        <p:spPr>
          <a:xfrm rot="10800000">
            <a:off x="2453175" y="2512656"/>
            <a:ext cx="410402" cy="106874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C687F457-18DD-AD0E-D01F-7CF78DD33758}"/>
              </a:ext>
            </a:extLst>
          </p:cNvPr>
          <p:cNvSpPr/>
          <p:nvPr/>
        </p:nvSpPr>
        <p:spPr>
          <a:xfrm>
            <a:off x="5387546" y="3640272"/>
            <a:ext cx="1717376" cy="160637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Binary</a:t>
            </a:r>
            <a:r>
              <a:rPr lang="it-IT" dirty="0">
                <a:solidFill>
                  <a:schemeClr val="bg1"/>
                </a:solidFill>
              </a:rPr>
              <a:t> Cross </a:t>
            </a:r>
            <a:r>
              <a:rPr lang="it-IT" dirty="0" err="1">
                <a:solidFill>
                  <a:schemeClr val="bg1"/>
                </a:solidFill>
              </a:rPr>
              <a:t>Entropy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819905E7-FEA5-EAEF-2B75-F41EE8D3A2B6}"/>
              </a:ext>
            </a:extLst>
          </p:cNvPr>
          <p:cNvSpPr/>
          <p:nvPr/>
        </p:nvSpPr>
        <p:spPr>
          <a:xfrm>
            <a:off x="55028" y="5980670"/>
            <a:ext cx="2033261" cy="50627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True Label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5149838-C540-057B-89D5-69FE08BEB3E3}"/>
              </a:ext>
            </a:extLst>
          </p:cNvPr>
          <p:cNvSpPr/>
          <p:nvPr/>
        </p:nvSpPr>
        <p:spPr>
          <a:xfrm>
            <a:off x="2364903" y="5968311"/>
            <a:ext cx="2611563" cy="50627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Sigmoid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Activation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CAD4DD1-8704-84F8-ECFC-2819E98B4D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7308817F-D021-AAA1-3680-23F96444ACB2}"/>
              </a:ext>
            </a:extLst>
          </p:cNvPr>
          <p:cNvSpPr/>
          <p:nvPr/>
        </p:nvSpPr>
        <p:spPr>
          <a:xfrm>
            <a:off x="232000" y="1628269"/>
            <a:ext cx="3406634" cy="370988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</a:rPr>
              <a:t>Train dataset ∽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bg1"/>
                </a:solidFill>
              </a:rPr>
              <a:t>Validation</a:t>
            </a:r>
            <a:r>
              <a:rPr lang="it-IT" dirty="0">
                <a:solidFill>
                  <a:schemeClr val="bg1"/>
                </a:solidFill>
              </a:rPr>
              <a:t> dataset ∽ 20%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</a:rPr>
              <a:t>Test dataset ∽ 30%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5200165-07A1-91A2-C647-4C73834CF4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8093" y="760207"/>
            <a:ext cx="7111636" cy="533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75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FC982-F677-1A39-ED60-C747EE295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2">
            <a:extLst>
              <a:ext uri="{FF2B5EF4-FFF2-40B4-BE49-F238E27FC236}">
                <a16:creationId xmlns:a16="http://schemas.microsoft.com/office/drawing/2014/main" id="{FCF6F58E-6A26-7671-389A-45542D0236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180131"/>
            <a:ext cx="304800" cy="40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C7C5B80-F7CA-B210-8495-5678F550DE9D}"/>
              </a:ext>
            </a:extLst>
          </p:cNvPr>
          <p:cNvSpPr txBox="1"/>
          <p:nvPr/>
        </p:nvSpPr>
        <p:spPr>
          <a:xfrm>
            <a:off x="128752" y="256016"/>
            <a:ext cx="28561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CONVOLUTIONAL </a:t>
            </a:r>
          </a:p>
          <a:p>
            <a:r>
              <a:rPr lang="it-IT" sz="2400" dirty="0"/>
              <a:t>NEURAL NETWORK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EA92817-68DE-4471-64D0-D8AC46EF3A3C}"/>
              </a:ext>
            </a:extLst>
          </p:cNvPr>
          <p:cNvSpPr txBox="1"/>
          <p:nvPr/>
        </p:nvSpPr>
        <p:spPr>
          <a:xfrm>
            <a:off x="7104922" y="420484"/>
            <a:ext cx="5087078" cy="6017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/>
              <a:t>_________________________________________________________________</a:t>
            </a:r>
          </a:p>
          <a:p>
            <a:r>
              <a:rPr lang="it-IT" sz="1100" dirty="0"/>
              <a:t> Layer (</a:t>
            </a:r>
            <a:r>
              <a:rPr lang="it-IT" sz="1100" dirty="0" err="1"/>
              <a:t>type</a:t>
            </a:r>
            <a:r>
              <a:rPr lang="it-IT" sz="1100" dirty="0"/>
              <a:t>)                          Output </a:t>
            </a:r>
            <a:r>
              <a:rPr lang="it-IT" sz="1100" dirty="0" err="1"/>
              <a:t>Shape</a:t>
            </a:r>
            <a:r>
              <a:rPr lang="it-IT" sz="1100" dirty="0"/>
              <a:t>              Param #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 input_18 (</a:t>
            </a:r>
            <a:r>
              <a:rPr lang="it-IT" sz="1100" dirty="0" err="1"/>
              <a:t>InputLayer</a:t>
            </a:r>
            <a:r>
              <a:rPr lang="it-IT" sz="1100" dirty="0"/>
              <a:t>)          [(None, 20, 20, 1)]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conv2d_194 (Conv2D)         (None, 20, 20, 16)        160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conv2d_195 (Conv2D)         (None, 20, 20, 42)        6090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conv2d_196 (Conv2D)         (None, 20, 20, 68)        25772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conv2d_197 (Conv2D)         (None, 20, 20, 94)        57622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conv2d_198 (Conv2D)         (None, 20, 20, 120)       101640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conv2d_199 (Conv2D)         (None, 20, 20, 146)       157826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conv2d_200 (Conv2D)         (None, 20, 20, 172)       226180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conv2d_201 (Conv2D)         (None, 20, 20, 198)       306702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conv2d_202 (Conv2D)         (None, 20, 20, 224)       399392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conv2d_203 (Conv2D)         (None, 20, 20, 256)       516352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flatten_32 (</a:t>
            </a:r>
            <a:r>
              <a:rPr lang="it-IT" sz="1100" dirty="0" err="1"/>
              <a:t>Flatten</a:t>
            </a:r>
            <a:r>
              <a:rPr lang="it-IT" sz="1100" dirty="0"/>
              <a:t>)              (None, 102400)              0     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 dense_32 (Dense)                 (None, 1)                        102401    </a:t>
            </a:r>
          </a:p>
          <a:p>
            <a:r>
              <a:rPr lang="it-IT" sz="1100" dirty="0"/>
              <a:t>                                                                 </a:t>
            </a:r>
          </a:p>
          <a:p>
            <a:r>
              <a:rPr lang="it-IT" sz="1100" dirty="0"/>
              <a:t>=================================================================</a:t>
            </a:r>
          </a:p>
          <a:p>
            <a:r>
              <a:rPr lang="it-IT" sz="1100" dirty="0"/>
              <a:t>Total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1,900,137</a:t>
            </a:r>
          </a:p>
          <a:p>
            <a:r>
              <a:rPr lang="it-IT" sz="1100" dirty="0"/>
              <a:t>Non-</a:t>
            </a:r>
            <a:r>
              <a:rPr lang="it-IT" sz="1100" dirty="0" err="1"/>
              <a:t>trainable</a:t>
            </a:r>
            <a:r>
              <a:rPr lang="it-IT" sz="1100" dirty="0"/>
              <a:t> </a:t>
            </a:r>
            <a:r>
              <a:rPr lang="it-IT" sz="1100" dirty="0" err="1"/>
              <a:t>params</a:t>
            </a:r>
            <a:r>
              <a:rPr lang="it-IT" sz="1100" dirty="0"/>
              <a:t>: 0</a:t>
            </a:r>
          </a:p>
          <a:p>
            <a:r>
              <a:rPr lang="it-IT" sz="1100" dirty="0"/>
              <a:t>_________________________________________________________________</a:t>
            </a:r>
          </a:p>
        </p:txBody>
      </p:sp>
      <p:pic>
        <p:nvPicPr>
          <p:cNvPr id="17" name="Immagine 16" descr="\documentclass{article}&#10;\usepackage{xcolor}&#10;\usepackage{amsmath}&#10;\color{white}     % testo bianco&#10;&#10;\begin{document}&#10;\[&#10;\mathcal{L}(y, \hat{y}) = -\left[ y \cdot \log(\hat{y}) + (1 - y) \cdot \log(1 - \hat{y}) \right]&#10;\]&#10;\end{document}" title="IguanaTex Bitmap Display">
            <a:extLst>
              <a:ext uri="{FF2B5EF4-FFF2-40B4-BE49-F238E27FC236}">
                <a16:creationId xmlns:a16="http://schemas.microsoft.com/office/drawing/2014/main" id="{A5E7759B-3A01-9D8A-D94C-512FEAEA3DA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88677" y="4344984"/>
            <a:ext cx="4749800" cy="14325600"/>
          </a:xfrm>
          <a:prstGeom prst="rect">
            <a:avLst/>
          </a:prstGeom>
        </p:spPr>
      </p:pic>
      <p:pic>
        <p:nvPicPr>
          <p:cNvPr id="21" name="Immagine 20" descr="\documentclass{article}&#10;\usepackage{xcolor}&#10;\usepackage{amsmath}&#10;\color{white}     % testo bianco&#10;&#10;\begin{document}&#10;\[&#10;y = \{0, 1\}&#10;\]&#10;\end{document}" title="IguanaTex Bitmap Display">
            <a:extLst>
              <a:ext uri="{FF2B5EF4-FFF2-40B4-BE49-F238E27FC236}">
                <a16:creationId xmlns:a16="http://schemas.microsoft.com/office/drawing/2014/main" id="{FF5D4D89-FBBE-1212-12C7-B4B5090881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524588" y="5485658"/>
            <a:ext cx="1066800" cy="14325600"/>
          </a:xfrm>
          <a:prstGeom prst="rect">
            <a:avLst/>
          </a:prstGeom>
        </p:spPr>
      </p:pic>
      <p:pic>
        <p:nvPicPr>
          <p:cNvPr id="23" name="Immagine 22" descr="\documentclass{article}&#10;\usepackage{xcolor}&#10;\usepackage{amsmath}&#10;\color{white}     % testo bianco&#10;\begin{document}&#10;\[&#10;\hat{y} = \sigma(x) = \dfrac{1}{1+e^{-x}}&#10;\]&#10;\end{document}" title="IguanaTex Bitmap Display">
            <a:extLst>
              <a:ext uri="{FF2B5EF4-FFF2-40B4-BE49-F238E27FC236}">
                <a16:creationId xmlns:a16="http://schemas.microsoft.com/office/drawing/2014/main" id="{C1775343-0FB1-DB4B-2C9F-079675A8FF0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451500" y="5327861"/>
            <a:ext cx="2159000" cy="14401800"/>
          </a:xfrm>
          <a:prstGeom prst="rect">
            <a:avLst/>
          </a:prstGeom>
        </p:spPr>
      </p:pic>
      <p:pic>
        <p:nvPicPr>
          <p:cNvPr id="24" name="Segnaposto contenuto 15">
            <a:extLst>
              <a:ext uri="{FF2B5EF4-FFF2-40B4-BE49-F238E27FC236}">
                <a16:creationId xmlns:a16="http://schemas.microsoft.com/office/drawing/2014/main" id="{D9F65978-4E9D-0534-6F81-6F4C59C948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4" y="1866021"/>
            <a:ext cx="1655123" cy="1338289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A0E295D0-D0B4-8ED4-53C3-497816208133}"/>
              </a:ext>
            </a:extLst>
          </p:cNvPr>
          <p:cNvCxnSpPr/>
          <p:nvPr/>
        </p:nvCxnSpPr>
        <p:spPr>
          <a:xfrm>
            <a:off x="2077218" y="2513016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9B4BDC49-2926-7A34-34AF-C80E9BB8985F}"/>
              </a:ext>
            </a:extLst>
          </p:cNvPr>
          <p:cNvSpPr/>
          <p:nvPr/>
        </p:nvSpPr>
        <p:spPr>
          <a:xfrm>
            <a:off x="2701686" y="1843871"/>
            <a:ext cx="1223319" cy="1338289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CNN</a:t>
            </a:r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BA5FC97E-9858-6AFA-A0C3-0A7ABF3AEC1E}"/>
              </a:ext>
            </a:extLst>
          </p:cNvPr>
          <p:cNvCxnSpPr/>
          <p:nvPr/>
        </p:nvCxnSpPr>
        <p:spPr>
          <a:xfrm>
            <a:off x="4038605" y="2535165"/>
            <a:ext cx="57537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B28C94DE-5960-23C4-0993-7F033F285328}"/>
              </a:ext>
            </a:extLst>
          </p:cNvPr>
          <p:cNvSpPr/>
          <p:nvPr/>
        </p:nvSpPr>
        <p:spPr>
          <a:xfrm>
            <a:off x="4658284" y="2334531"/>
            <a:ext cx="404779" cy="40127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x</a:t>
            </a:r>
          </a:p>
        </p:txBody>
      </p:sp>
      <p:sp>
        <p:nvSpPr>
          <p:cNvPr id="30" name="Rettangolo con angoli arrotondati 29">
            <a:extLst>
              <a:ext uri="{FF2B5EF4-FFF2-40B4-BE49-F238E27FC236}">
                <a16:creationId xmlns:a16="http://schemas.microsoft.com/office/drawing/2014/main" id="{85E3CCCA-067E-8309-74A7-CBC85B9B9353}"/>
              </a:ext>
            </a:extLst>
          </p:cNvPr>
          <p:cNvSpPr/>
          <p:nvPr/>
        </p:nvSpPr>
        <p:spPr>
          <a:xfrm>
            <a:off x="2863577" y="3344767"/>
            <a:ext cx="938185" cy="47326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32" name="Immagine 31" descr="\documentclass{article}&#10;\usepackage{amsmath}&#10;\pagestyle{empty}&#10;\begin{document}&#10;$\mathcal{L}$&#10;&#10;&#10;&#10;\end{document}" title="IguanaTex Bitmap Display">
            <a:extLst>
              <a:ext uri="{FF2B5EF4-FFF2-40B4-BE49-F238E27FC236}">
                <a16:creationId xmlns:a16="http://schemas.microsoft.com/office/drawing/2014/main" id="{0A46FD39-DFFF-35F2-4A79-9548796266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117980" y="3452066"/>
            <a:ext cx="265723" cy="303683"/>
          </a:xfrm>
          <a:prstGeom prst="rect">
            <a:avLst/>
          </a:prstGeom>
        </p:spPr>
      </p:pic>
      <p:cxnSp>
        <p:nvCxnSpPr>
          <p:cNvPr id="34" name="Connettore 4 33">
            <a:extLst>
              <a:ext uri="{FF2B5EF4-FFF2-40B4-BE49-F238E27FC236}">
                <a16:creationId xmlns:a16="http://schemas.microsoft.com/office/drawing/2014/main" id="{A8A4FE36-472A-D271-FA30-E4859BB34C2A}"/>
              </a:ext>
            </a:extLst>
          </p:cNvPr>
          <p:cNvCxnSpPr>
            <a:cxnSpLocks/>
            <a:stCxn id="29" idx="4"/>
            <a:endCxn id="30" idx="3"/>
          </p:cNvCxnSpPr>
          <p:nvPr/>
        </p:nvCxnSpPr>
        <p:spPr>
          <a:xfrm rot="5400000">
            <a:off x="3908419" y="2629144"/>
            <a:ext cx="845599" cy="105891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>
            <a:extLst>
              <a:ext uri="{FF2B5EF4-FFF2-40B4-BE49-F238E27FC236}">
                <a16:creationId xmlns:a16="http://schemas.microsoft.com/office/drawing/2014/main" id="{16F8337D-121C-F9A7-9700-38A0102C8F3D}"/>
              </a:ext>
            </a:extLst>
          </p:cNvPr>
          <p:cNvCxnSpPr>
            <a:cxnSpLocks/>
            <a:stCxn id="30" idx="1"/>
          </p:cNvCxnSpPr>
          <p:nvPr/>
        </p:nvCxnSpPr>
        <p:spPr>
          <a:xfrm rot="10800000">
            <a:off x="2453175" y="2512656"/>
            <a:ext cx="410402" cy="106874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005D8AAB-3456-B63F-8FA0-A9690809FE18}"/>
              </a:ext>
            </a:extLst>
          </p:cNvPr>
          <p:cNvSpPr/>
          <p:nvPr/>
        </p:nvSpPr>
        <p:spPr>
          <a:xfrm>
            <a:off x="5387546" y="3640272"/>
            <a:ext cx="1717376" cy="160637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Binary</a:t>
            </a:r>
            <a:r>
              <a:rPr lang="it-IT" dirty="0">
                <a:solidFill>
                  <a:schemeClr val="bg1"/>
                </a:solidFill>
              </a:rPr>
              <a:t> Cross </a:t>
            </a:r>
            <a:r>
              <a:rPr lang="it-IT" dirty="0" err="1">
                <a:solidFill>
                  <a:schemeClr val="bg1"/>
                </a:solidFill>
              </a:rPr>
              <a:t>Entropy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DD9A8CDB-0CC5-154C-294B-4A83905D96DD}"/>
              </a:ext>
            </a:extLst>
          </p:cNvPr>
          <p:cNvSpPr/>
          <p:nvPr/>
        </p:nvSpPr>
        <p:spPr>
          <a:xfrm>
            <a:off x="55028" y="5980670"/>
            <a:ext cx="2033261" cy="50627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True Label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80F1C41-6AF5-530C-2842-84291B3520A9}"/>
              </a:ext>
            </a:extLst>
          </p:cNvPr>
          <p:cNvSpPr/>
          <p:nvPr/>
        </p:nvSpPr>
        <p:spPr>
          <a:xfrm>
            <a:off x="2364903" y="5968311"/>
            <a:ext cx="2611563" cy="50627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bg1"/>
                </a:solidFill>
              </a:rPr>
              <a:t>Sigmoid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Activation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DA785E9-E27B-FF0B-EBDB-D95C78B6809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289F0D8E-E54A-8348-7EAE-CB2982E8A1FA}"/>
              </a:ext>
            </a:extLst>
          </p:cNvPr>
          <p:cNvSpPr/>
          <p:nvPr/>
        </p:nvSpPr>
        <p:spPr>
          <a:xfrm>
            <a:off x="232000" y="1628269"/>
            <a:ext cx="3406634" cy="370988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</a:rPr>
              <a:t>Train dataset ∽ 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chemeClr val="bg1"/>
                </a:solidFill>
              </a:rPr>
              <a:t>Validation</a:t>
            </a:r>
            <a:r>
              <a:rPr lang="it-IT" dirty="0">
                <a:solidFill>
                  <a:schemeClr val="bg1"/>
                </a:solidFill>
              </a:rPr>
              <a:t> dataset ∽ 20%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bg1"/>
                </a:solidFill>
              </a:rPr>
              <a:t>Test dataset ∽ 30%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63570E7-7DAB-5D01-9C14-409EC56C601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8093" y="760207"/>
            <a:ext cx="7111636" cy="5337585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BC3DF1B7-EFF1-2849-BAE0-1025A7B1FF23}"/>
              </a:ext>
            </a:extLst>
          </p:cNvPr>
          <p:cNvSpPr/>
          <p:nvPr/>
        </p:nvSpPr>
        <p:spPr>
          <a:xfrm>
            <a:off x="-12007" y="17025"/>
            <a:ext cx="12192000" cy="6858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7C12F81-EBEF-DF7A-E75E-8F17112E6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379" y="551112"/>
            <a:ext cx="5281677" cy="386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onnettore 1 14">
            <a:extLst>
              <a:ext uri="{FF2B5EF4-FFF2-40B4-BE49-F238E27FC236}">
                <a16:creationId xmlns:a16="http://schemas.microsoft.com/office/drawing/2014/main" id="{AD557EB4-BDCC-E61C-EB42-E5B3578FE3B0}"/>
              </a:ext>
            </a:extLst>
          </p:cNvPr>
          <p:cNvCxnSpPr>
            <a:cxnSpLocks/>
          </p:cNvCxnSpPr>
          <p:nvPr/>
        </p:nvCxnSpPr>
        <p:spPr>
          <a:xfrm>
            <a:off x="9175750" y="609600"/>
            <a:ext cx="1208306" cy="4745693"/>
          </a:xfrm>
          <a:prstGeom prst="line">
            <a:avLst/>
          </a:prstGeom>
          <a:ln w="666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51660E80-469E-9A28-BA1A-8148DAF81976}"/>
              </a:ext>
            </a:extLst>
          </p:cNvPr>
          <p:cNvCxnSpPr>
            <a:cxnSpLocks/>
          </p:cNvCxnSpPr>
          <p:nvPr/>
        </p:nvCxnSpPr>
        <p:spPr>
          <a:xfrm>
            <a:off x="4038122" y="4367133"/>
            <a:ext cx="6345934" cy="988160"/>
          </a:xfrm>
          <a:prstGeom prst="line">
            <a:avLst/>
          </a:prstGeom>
          <a:ln w="666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9E546FD5-8FA1-6251-E7D4-1449C9F20984}"/>
              </a:ext>
            </a:extLst>
          </p:cNvPr>
          <p:cNvSpPr/>
          <p:nvPr/>
        </p:nvSpPr>
        <p:spPr>
          <a:xfrm>
            <a:off x="384111" y="4686966"/>
            <a:ext cx="5087078" cy="125983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MINIMUM VALIDATION LOSS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0551376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187"/>
  <p:tag name="OUTPUTTYPE" val="PDF"/>
  <p:tag name="IGUANATEXVERSION" val="160"/>
  <p:tag name="LATEXADDIN" val="\documentclass{article}&#10;\usepackage{xcolor}&#10;\usepackage{amsmath}&#10;\color{white}     % testo bianco&#10;&#10;\begin{document}&#10;\[&#10;\mathcal{L}(y, \hat{y}) = -\left[ y \cdot \log(\hat{y}) + (1 - y) \cdot \log(1 - \hat{y}) \right]&#10;\]&#10;\end{document}"/>
  <p:tag name="IGUANATEXSIZE" val="20"/>
  <p:tag name="IGUANATEXCURSOR" val="64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42"/>
  <p:tag name="OUTPUTTYPE" val="PDF"/>
  <p:tag name="IGUANATEXVERSION" val="160"/>
  <p:tag name="LATEXADDIN" val="\documentclass{article}&#10;\usepackage{xcolor}&#10;\usepackage{amsmath}&#10;\color{white}     % testo bianco&#10;&#10;\begin{document}&#10;\[&#10;y = \{0, 1\}&#10;\]&#10;\end{document}"/>
  <p:tag name="IGUANATEXSIZE" val="20"/>
  <p:tag name="IGUANATEXCURSOR" val="130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7"/>
  <p:tag name="ORIGINALWIDTH" val="85"/>
  <p:tag name="OUTPUTTYPE" val="PDF"/>
  <p:tag name="IGUANATEXVERSION" val="160"/>
  <p:tag name="LATEXADDIN" val="\documentclass{article}&#10;\usepackage{xcolor}&#10;\usepackage{amsmath}&#10;\color{white}     % testo bianco&#10;\begin{document}&#10;\[&#10;\hat{y} = \sigma(x) = \dfrac{1}{1+e^{-x}}&#10;\]&#10;\end{document}"/>
  <p:tag name="IGUANATEXSIZE" val="20"/>
  <p:tag name="IGUANATEXCURSOR" val="152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7"/>
  <p:tag name="OUTPUTTYPE" val="PDF"/>
  <p:tag name="IGUANATEXVERSION" val="160"/>
  <p:tag name="LATEXADDIN" val="\documentclass{article}&#10;\usepackage{amsmath}&#10;\pagestyle{empty}&#10;\begin{document}&#10;$\mathcal{L}$&#10;&#10;&#10;&#10;\end{document}"/>
  <p:tag name="IGUANATEXSIZE" val="20"/>
  <p:tag name="IGUANATEXCURSOR" val="93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187"/>
  <p:tag name="OUTPUTTYPE" val="PDF"/>
  <p:tag name="IGUANATEXVERSION" val="160"/>
  <p:tag name="LATEXADDIN" val="\documentclass{article}&#10;\usepackage{xcolor}&#10;\usepackage{amsmath}&#10;\color{white}     % testo bianco&#10;&#10;\begin{document}&#10;\[&#10;\mathcal{L}(y, \hat{y}) = -\left[ y \cdot \log(\hat{y}) + (1 - y) \cdot \log(1 - \hat{y}) \right]&#10;\]&#10;\end{document}"/>
  <p:tag name="IGUANATEXSIZE" val="20"/>
  <p:tag name="IGUANATEXCURSOR" val="64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42"/>
  <p:tag name="OUTPUTTYPE" val="PDF"/>
  <p:tag name="IGUANATEXVERSION" val="160"/>
  <p:tag name="LATEXADDIN" val="\documentclass{article}&#10;\usepackage{xcolor}&#10;\usepackage{amsmath}&#10;\color{white}     % testo bianco&#10;&#10;\begin{document}&#10;\[&#10;y = \{0, 1\}&#10;\]&#10;\end{document}"/>
  <p:tag name="IGUANATEXSIZE" val="20"/>
  <p:tag name="IGUANATEXCURSOR" val="130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7"/>
  <p:tag name="ORIGINALWIDTH" val="85"/>
  <p:tag name="OUTPUTTYPE" val="PDF"/>
  <p:tag name="IGUANATEXVERSION" val="160"/>
  <p:tag name="LATEXADDIN" val="\documentclass{article}&#10;\usepackage{xcolor}&#10;\usepackage{amsmath}&#10;\color{white}     % testo bianco&#10;\begin{document}&#10;\[&#10;\hat{y} = \sigma(x) = \dfrac{1}{1+e^{-x}}&#10;\]&#10;\end{document}"/>
  <p:tag name="IGUANATEXSIZE" val="20"/>
  <p:tag name="IGUANATEXCURSOR" val="152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7"/>
  <p:tag name="OUTPUTTYPE" val="PDF"/>
  <p:tag name="IGUANATEXVERSION" val="160"/>
  <p:tag name="LATEXADDIN" val="\documentclass{article}&#10;\usepackage{amsmath}&#10;\pagestyle{empty}&#10;\begin{document}&#10;$\mathcal{L}$&#10;&#10;&#10;&#10;\end{document}"/>
  <p:tag name="IGUANATEXSIZE" val="20"/>
  <p:tag name="IGUANATEXCURSOR" val="93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187"/>
  <p:tag name="OUTPUTTYPE" val="PDF"/>
  <p:tag name="IGUANATEXVERSION" val="160"/>
  <p:tag name="LATEXADDIN" val="\documentclass{article}&#10;\usepackage{xcolor}&#10;\usepackage{amsmath}&#10;\color{white}     % testo bianco&#10;&#10;\begin{document}&#10;\[&#10;\mathcal{L}(y, \hat{y}) = -\left[ y \cdot \log(\hat{y}) + (1 - y) \cdot \log(1 - \hat{y}) \right]&#10;\]&#10;\end{document}"/>
  <p:tag name="IGUANATEXSIZE" val="20"/>
  <p:tag name="IGUANATEXCURSOR" val="64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42"/>
  <p:tag name="OUTPUTTYPE" val="PDF"/>
  <p:tag name="IGUANATEXVERSION" val="160"/>
  <p:tag name="LATEXADDIN" val="\documentclass{article}&#10;\usepackage{xcolor}&#10;\usepackage{amsmath}&#10;\color{white}     % testo bianco&#10;&#10;\begin{document}&#10;\[&#10;y = \{0, 1\}&#10;\]&#10;\end{document}"/>
  <p:tag name="IGUANATEXSIZE" val="20"/>
  <p:tag name="IGUANATEXCURSOR" val="130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7"/>
  <p:tag name="ORIGINALWIDTH" val="85"/>
  <p:tag name="OUTPUTTYPE" val="PDF"/>
  <p:tag name="IGUANATEXVERSION" val="160"/>
  <p:tag name="LATEXADDIN" val="\documentclass{article}&#10;\usepackage{xcolor}&#10;\usepackage{amsmath}&#10;\color{white}     % testo bianco&#10;\begin{document}&#10;\[&#10;\hat{y} = \sigma(x) = \dfrac{1}{1+e^{-x}}&#10;\]&#10;\end{document}"/>
  <p:tag name="IGUANATEXSIZE" val="20"/>
  <p:tag name="IGUANATEXCURSOR" val="152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42"/>
  <p:tag name="OUTPUTTYPE" val="PDF"/>
  <p:tag name="IGUANATEXVERSION" val="160"/>
  <p:tag name="LATEXADDIN" val="\documentclass{article}&#10;\usepackage{xcolor}&#10;\usepackage{amsmath}&#10;\color{white}     % testo bianco&#10;&#10;\begin{document}&#10;\[&#10;y = \{0, 1\}&#10;\]&#10;\end{document}"/>
  <p:tag name="IGUANATEXSIZE" val="20"/>
  <p:tag name="IGUANATEXCURSOR" val="130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7"/>
  <p:tag name="OUTPUTTYPE" val="PDF"/>
  <p:tag name="IGUANATEXVERSION" val="160"/>
  <p:tag name="LATEXADDIN" val="\documentclass{article}&#10;\usepackage{amsmath}&#10;\pagestyle{empty}&#10;\begin{document}&#10;$\mathcal{L}$&#10;&#10;&#10;&#10;\end{document}"/>
  <p:tag name="IGUANATEXSIZE" val="20"/>
  <p:tag name="IGUANATEXCURSOR" val="93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7"/>
  <p:tag name="ORIGINALWIDTH" val="85"/>
  <p:tag name="OUTPUTTYPE" val="PDF"/>
  <p:tag name="IGUANATEXVERSION" val="160"/>
  <p:tag name="LATEXADDIN" val="\documentclass{article}&#10;\usepackage{xcolor}&#10;\usepackage{amsmath}&#10;\color{white}     % testo bianco&#10;\begin{document}&#10;\[&#10;\hat{y} = \sigma(x) = \dfrac{1}{1+e^{-x}}&#10;\]&#10;\end{document}"/>
  <p:tag name="IGUANATEXSIZE" val="20"/>
  <p:tag name="IGUANATEXCURSOR" val="152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7"/>
  <p:tag name="OUTPUTTYPE" val="PDF"/>
  <p:tag name="IGUANATEXVERSION" val="160"/>
  <p:tag name="LATEXADDIN" val="\documentclass{article}&#10;\usepackage{amsmath}&#10;\pagestyle{empty}&#10;\begin{document}&#10;$\mathcal{L}$&#10;&#10;&#10;&#10;\end{document}"/>
  <p:tag name="IGUANATEXSIZE" val="20"/>
  <p:tag name="IGUANATEXCURSOR" val="93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187"/>
  <p:tag name="OUTPUTTYPE" val="PDF"/>
  <p:tag name="IGUANATEXVERSION" val="160"/>
  <p:tag name="LATEXADDIN" val="\documentclass{article}&#10;\usepackage{xcolor}&#10;\usepackage{amsmath}&#10;\color{white}     % testo bianco&#10;&#10;\begin{document}&#10;\[&#10;\mathcal{L}(y, \hat{y}) = -\left[ y \cdot \log(\hat{y}) + (1 - y) \cdot \log(1 - \hat{y}) \right]&#10;\]&#10;\end{document}"/>
  <p:tag name="IGUANATEXSIZE" val="20"/>
  <p:tag name="IGUANATEXCURSOR" val="64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42"/>
  <p:tag name="OUTPUTTYPE" val="PDF"/>
  <p:tag name="IGUANATEXVERSION" val="160"/>
  <p:tag name="LATEXADDIN" val="\documentclass{article}&#10;\usepackage{xcolor}&#10;\usepackage{amsmath}&#10;\color{white}     % testo bianco&#10;&#10;\begin{document}&#10;\[&#10;y = \{0, 1\}&#10;\]&#10;\end{document}"/>
  <p:tag name="IGUANATEXSIZE" val="20"/>
  <p:tag name="IGUANATEXCURSOR" val="130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7"/>
  <p:tag name="ORIGINALWIDTH" val="85"/>
  <p:tag name="OUTPUTTYPE" val="PDF"/>
  <p:tag name="IGUANATEXVERSION" val="160"/>
  <p:tag name="LATEXADDIN" val="\documentclass{article}&#10;\usepackage{xcolor}&#10;\usepackage{amsmath}&#10;\color{white}     % testo bianco&#10;\begin{document}&#10;\[&#10;\hat{y} = \sigma(x) = \dfrac{1}{1+e^{-x}}&#10;\]&#10;\end{document}"/>
  <p:tag name="IGUANATEXSIZE" val="20"/>
  <p:tag name="IGUANATEXCURSOR" val="152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"/>
  <p:tag name="ORIGINALWIDTH" val="7"/>
  <p:tag name="OUTPUTTYPE" val="PDF"/>
  <p:tag name="IGUANATEXVERSION" val="160"/>
  <p:tag name="LATEXADDIN" val="\documentclass{article}&#10;\usepackage{amsmath}&#10;\pagestyle{empty}&#10;\begin{document}&#10;$\mathcal{L}$&#10;&#10;&#10;&#10;\end{document}"/>
  <p:tag name="IGUANATEXSIZE" val="20"/>
  <p:tag name="IGUANATEXCURSOR" val="93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4"/>
  <p:tag name="ORIGINALWIDTH" val="187"/>
  <p:tag name="OUTPUTTYPE" val="PDF"/>
  <p:tag name="IGUANATEXVERSION" val="160"/>
  <p:tag name="LATEXADDIN" val="\documentclass{article}&#10;\usepackage{xcolor}&#10;\usepackage{amsmath}&#10;\color{white}     % testo bianco&#10;&#10;\begin{document}&#10;\[&#10;\mathcal{L}(y, \hat{y}) = -\left[ y \cdot \log(\hat{y}) + (1 - y) \cdot \log(1 - \hat{y}) \right]&#10;\]&#10;\end{document}"/>
  <p:tag name="IGUANATEXSIZE" val="20"/>
  <p:tag name="IGUANATEXCURSOR" val="64"/>
  <p:tag name="TRANSPARENCY" val="Vero"/>
  <p:tag name="LATEXENGINEID" val="0"/>
  <p:tag name="TEMPFOLDER" val="/Users/lucatabarroni/Library/Containers/com.microsoft.Powerpoint/Data/tmp/TemporaryItems/"/>
  <p:tag name="LATEXFORMHEIGHT" val="426,65"/>
  <p:tag name="LATEXFORMWIDTH" val="513,35"/>
  <p:tag name="LATEXFORMWRAP" val="Vero"/>
  <p:tag name="BITMAPVECTOR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e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Celestiale</Template>
  <TotalTime>3656</TotalTime>
  <Words>2154</Words>
  <Application>Microsoft Macintosh PowerPoint</Application>
  <PresentationFormat>Widescreen</PresentationFormat>
  <Paragraphs>323</Paragraphs>
  <Slides>18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5" baseType="lpstr">
      <vt:lpstr>AppleSystemUIFont</vt:lpstr>
      <vt:lpstr>Aptos</vt:lpstr>
      <vt:lpstr>Arial</vt:lpstr>
      <vt:lpstr>Calibri</vt:lpstr>
      <vt:lpstr>Calibri Light</vt:lpstr>
      <vt:lpstr>Cambria Math</vt:lpstr>
      <vt:lpstr>Celestiale</vt:lpstr>
      <vt:lpstr>Presentazione standard di PowerPoint</vt:lpstr>
      <vt:lpstr>Leptonic vs hadronic selection at high-energies</vt:lpstr>
      <vt:lpstr>DATASET: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RESULTS</vt:lpstr>
      <vt:lpstr>RESULTS</vt:lpstr>
      <vt:lpstr>RESULTS</vt:lpstr>
      <vt:lpstr>RESULTS</vt:lpstr>
      <vt:lpstr>RESULTS</vt:lpstr>
      <vt:lpstr>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Tabarroni</dc:creator>
  <cp:lastModifiedBy>Luca Tabarroni</cp:lastModifiedBy>
  <cp:revision>25</cp:revision>
  <dcterms:created xsi:type="dcterms:W3CDTF">2024-10-17T08:37:42Z</dcterms:created>
  <dcterms:modified xsi:type="dcterms:W3CDTF">2025-05-15T18:11:02Z</dcterms:modified>
</cp:coreProperties>
</file>