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9906000" cy="6858000" type="A4"/>
  <p:notesSz cx="9144000" cy="6858000"/>
  <p:defaultTextStyle>
    <a:defPPr>
      <a:defRPr lang="it-IT"/>
    </a:defPPr>
    <a:lvl1pPr marL="0" algn="l" defTabSz="4562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212" algn="l" defTabSz="4562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425" algn="l" defTabSz="4562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8637" algn="l" defTabSz="4562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4852" algn="l" defTabSz="4562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1065" algn="l" defTabSz="4562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7276" algn="l" defTabSz="4562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3490" algn="l" defTabSz="4562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9705" algn="l" defTabSz="4562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A1FF"/>
    <a:srgbClr val="D0E4FF"/>
    <a:srgbClr val="77C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20" autoAdjust="0"/>
  </p:normalViewPr>
  <p:slideViewPr>
    <p:cSldViewPr snapToGrid="0" snapToObjects="1">
      <p:cViewPr>
        <p:scale>
          <a:sx n="150" d="100"/>
          <a:sy n="150" d="100"/>
        </p:scale>
        <p:origin x="576" y="244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8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4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0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6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2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89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5552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0643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206377"/>
            <a:ext cx="2228850" cy="4387851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06377"/>
            <a:ext cx="6521450" cy="4387851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68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816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61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225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83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445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06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167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528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890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6464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200153"/>
            <a:ext cx="4375150" cy="339407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200153"/>
            <a:ext cx="4375150" cy="339407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6439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128" indent="0">
              <a:buNone/>
              <a:defRPr sz="2300" b="1"/>
            </a:lvl2pPr>
            <a:lvl3pPr marL="1072255" indent="0">
              <a:buNone/>
              <a:defRPr sz="2100" b="1"/>
            </a:lvl3pPr>
            <a:lvl4pPr marL="1608383" indent="0">
              <a:buNone/>
              <a:defRPr sz="1900" b="1"/>
            </a:lvl4pPr>
            <a:lvl5pPr marL="2144511" indent="0">
              <a:buNone/>
              <a:defRPr sz="1900" b="1"/>
            </a:lvl5pPr>
            <a:lvl6pPr marL="2680639" indent="0">
              <a:buNone/>
              <a:defRPr sz="1900" b="1"/>
            </a:lvl6pPr>
            <a:lvl7pPr marL="3216766" indent="0">
              <a:buNone/>
              <a:defRPr sz="1900" b="1"/>
            </a:lvl7pPr>
            <a:lvl8pPr marL="3752894" indent="0">
              <a:buNone/>
              <a:defRPr sz="1900" b="1"/>
            </a:lvl8pPr>
            <a:lvl9pPr marL="4289022" indent="0">
              <a:buNone/>
              <a:defRPr sz="19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128" indent="0">
              <a:buNone/>
              <a:defRPr sz="2300" b="1"/>
            </a:lvl2pPr>
            <a:lvl3pPr marL="1072255" indent="0">
              <a:buNone/>
              <a:defRPr sz="2100" b="1"/>
            </a:lvl3pPr>
            <a:lvl4pPr marL="1608383" indent="0">
              <a:buNone/>
              <a:defRPr sz="1900" b="1"/>
            </a:lvl4pPr>
            <a:lvl5pPr marL="2144511" indent="0">
              <a:buNone/>
              <a:defRPr sz="1900" b="1"/>
            </a:lvl5pPr>
            <a:lvl6pPr marL="2680639" indent="0">
              <a:buNone/>
              <a:defRPr sz="1900" b="1"/>
            </a:lvl6pPr>
            <a:lvl7pPr marL="3216766" indent="0">
              <a:buNone/>
              <a:defRPr sz="1900" b="1"/>
            </a:lvl7pPr>
            <a:lvl8pPr marL="3752894" indent="0">
              <a:buNone/>
              <a:defRPr sz="1900" b="1"/>
            </a:lvl8pPr>
            <a:lvl9pPr marL="4289022" indent="0">
              <a:buNone/>
              <a:defRPr sz="19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466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8278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2902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7" y="273049"/>
            <a:ext cx="3259006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2972" y="273058"/>
            <a:ext cx="5537729" cy="5853113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7" y="1435104"/>
            <a:ext cx="3259006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36128" indent="0">
              <a:buNone/>
              <a:defRPr sz="1400"/>
            </a:lvl2pPr>
            <a:lvl3pPr marL="1072255" indent="0">
              <a:buNone/>
              <a:defRPr sz="1200"/>
            </a:lvl3pPr>
            <a:lvl4pPr marL="1608383" indent="0">
              <a:buNone/>
              <a:defRPr sz="1100"/>
            </a:lvl4pPr>
            <a:lvl5pPr marL="2144511" indent="0">
              <a:buNone/>
              <a:defRPr sz="1100"/>
            </a:lvl5pPr>
            <a:lvl6pPr marL="2680639" indent="0">
              <a:buNone/>
              <a:defRPr sz="1100"/>
            </a:lvl6pPr>
            <a:lvl7pPr marL="3216766" indent="0">
              <a:buNone/>
              <a:defRPr sz="1100"/>
            </a:lvl7pPr>
            <a:lvl8pPr marL="3752894" indent="0">
              <a:buNone/>
              <a:defRPr sz="1100"/>
            </a:lvl8pPr>
            <a:lvl9pPr marL="4289022" indent="0">
              <a:buNone/>
              <a:defRPr sz="11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462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800"/>
            </a:lvl1pPr>
            <a:lvl2pPr marL="536128" indent="0">
              <a:buNone/>
              <a:defRPr sz="3300"/>
            </a:lvl2pPr>
            <a:lvl3pPr marL="1072255" indent="0">
              <a:buNone/>
              <a:defRPr sz="2800"/>
            </a:lvl3pPr>
            <a:lvl4pPr marL="1608383" indent="0">
              <a:buNone/>
              <a:defRPr sz="2300"/>
            </a:lvl4pPr>
            <a:lvl5pPr marL="2144511" indent="0">
              <a:buNone/>
              <a:defRPr sz="2300"/>
            </a:lvl5pPr>
            <a:lvl6pPr marL="2680639" indent="0">
              <a:buNone/>
              <a:defRPr sz="2300"/>
            </a:lvl6pPr>
            <a:lvl7pPr marL="3216766" indent="0">
              <a:buNone/>
              <a:defRPr sz="2300"/>
            </a:lvl7pPr>
            <a:lvl8pPr marL="3752894" indent="0">
              <a:buNone/>
              <a:defRPr sz="2300"/>
            </a:lvl8pPr>
            <a:lvl9pPr marL="4289022" indent="0">
              <a:buNone/>
              <a:defRPr sz="23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645" y="5367345"/>
            <a:ext cx="59436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36128" indent="0">
              <a:buNone/>
              <a:defRPr sz="1400"/>
            </a:lvl2pPr>
            <a:lvl3pPr marL="1072255" indent="0">
              <a:buNone/>
              <a:defRPr sz="1200"/>
            </a:lvl3pPr>
            <a:lvl4pPr marL="1608383" indent="0">
              <a:buNone/>
              <a:defRPr sz="1100"/>
            </a:lvl4pPr>
            <a:lvl5pPr marL="2144511" indent="0">
              <a:buNone/>
              <a:defRPr sz="1100"/>
            </a:lvl5pPr>
            <a:lvl6pPr marL="2680639" indent="0">
              <a:buNone/>
              <a:defRPr sz="1100"/>
            </a:lvl6pPr>
            <a:lvl7pPr marL="3216766" indent="0">
              <a:buNone/>
              <a:defRPr sz="1100"/>
            </a:lvl7pPr>
            <a:lvl8pPr marL="3752894" indent="0">
              <a:buNone/>
              <a:defRPr sz="1100"/>
            </a:lvl8pPr>
            <a:lvl9pPr marL="4289022" indent="0">
              <a:buNone/>
              <a:defRPr sz="11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944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 vert="horz" lIns="107226" tIns="53610" rIns="107226" bIns="5361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107226" tIns="53610" rIns="107226" bIns="5361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107226" tIns="53610" rIns="107226" bIns="5361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36128"/>
            <a:fld id="{0011B01E-A538-EB41-816D-9CF26CFE2568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536128"/>
              <a:t>15/05/25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107226" tIns="53610" rIns="107226" bIns="5361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36128"/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107226" tIns="53610" rIns="107226" bIns="5361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36128"/>
            <a:fld id="{381314CD-B6C2-D64F-95D9-8B5DD3EA686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536128"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473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536128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2096" indent="-402096" algn="l" defTabSz="536128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1208" indent="-335079" algn="l" defTabSz="536128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40319" indent="-268064" algn="l" defTabSz="536128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6447" indent="-268064" algn="l" defTabSz="536128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12575" indent="-268064" algn="l" defTabSz="536128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8702" indent="-268064" algn="l" defTabSz="536128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4830" indent="-268064" algn="l" defTabSz="536128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0958" indent="-268064" algn="l" defTabSz="536128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7085" indent="-268064" algn="l" defTabSz="536128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53612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128" algn="l" defTabSz="53612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255" algn="l" defTabSz="53612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8383" algn="l" defTabSz="53612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4511" algn="l" defTabSz="53612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0639" algn="l" defTabSz="53612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6766" algn="l" defTabSz="53612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2894" algn="l" defTabSz="53612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9022" algn="l" defTabSz="53612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jpg"/><Relationship Id="rId13" Type="http://schemas.openxmlformats.org/officeDocument/2006/relationships/image" Target="../media/image12.jpg"/><Relationship Id="rId14" Type="http://schemas.openxmlformats.org/officeDocument/2006/relationships/image" Target="../media/image13.tiff"/><Relationship Id="rId15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5" Type="http://schemas.openxmlformats.org/officeDocument/2006/relationships/image" Target="../media/image4.tiff"/><Relationship Id="rId6" Type="http://schemas.openxmlformats.org/officeDocument/2006/relationships/image" Target="../media/image5.jpg"/><Relationship Id="rId7" Type="http://schemas.openxmlformats.org/officeDocument/2006/relationships/image" Target="../media/image6.tiff"/><Relationship Id="rId8" Type="http://schemas.openxmlformats.org/officeDocument/2006/relationships/image" Target="../media/image7.png"/><Relationship Id="rId9" Type="http://schemas.openxmlformats.org/officeDocument/2006/relationships/image" Target="../media/image8.tiff"/><Relationship Id="rId10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magine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9213" y="5254006"/>
            <a:ext cx="1594888" cy="1594888"/>
          </a:xfrm>
          <a:prstGeom prst="rect">
            <a:avLst/>
          </a:prstGeom>
        </p:spPr>
      </p:pic>
      <p:sp>
        <p:nvSpPr>
          <p:cNvPr id="9" name="Segnaposto contenuto 8"/>
          <p:cNvSpPr txBox="1">
            <a:spLocks/>
          </p:cNvSpPr>
          <p:nvPr/>
        </p:nvSpPr>
        <p:spPr>
          <a:xfrm>
            <a:off x="22608" y="2260827"/>
            <a:ext cx="3194981" cy="4597173"/>
          </a:xfrm>
          <a:prstGeom prst="rect">
            <a:avLst/>
          </a:prstGeom>
          <a:solidFill>
            <a:srgbClr val="92A1FF"/>
          </a:solidFill>
          <a:ln w="57150" cmpd="sng">
            <a:solidFill>
              <a:srgbClr val="0000FF"/>
            </a:solidFill>
          </a:ln>
        </p:spPr>
        <p:txBody>
          <a:bodyPr lIns="107214" tIns="53603" rIns="107214" bIns="53603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The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development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of detectors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based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on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SiPM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photosensors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 for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acquisition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of fast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signals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coming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from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Cherenkov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and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fluorescence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emission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started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by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astroparticle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showers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in the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atmosphere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,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is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the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main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goal of the </a:t>
            </a:r>
            <a:r>
              <a:rPr lang="it-IT" sz="1000" b="1" dirty="0" err="1">
                <a:solidFill>
                  <a:prstClr val="black"/>
                </a:solidFill>
                <a:latin typeface="+mj-lt"/>
                <a:cs typeface="Times New Roman"/>
              </a:rPr>
              <a:t>current</a:t>
            </a:r>
            <a:r>
              <a:rPr lang="it-IT" sz="1000" b="1" dirty="0">
                <a:solidFill>
                  <a:prstClr val="black"/>
                </a:solidFill>
                <a:latin typeface="+mj-lt"/>
                <a:cs typeface="Times New Roman"/>
              </a:rPr>
              <a:t> ASI/INFN Agreement n. 2021-8-HH.2-2022, </a:t>
            </a:r>
            <a:r>
              <a:rPr lang="it-IT" sz="1000" b="1" dirty="0" err="1">
                <a:solidFill>
                  <a:prstClr val="black"/>
                </a:solidFill>
                <a:latin typeface="+mj-lt"/>
                <a:cs typeface="Times New Roman"/>
              </a:rPr>
              <a:t>named</a:t>
            </a:r>
            <a:r>
              <a:rPr lang="it-IT" sz="1000" b="1" dirty="0">
                <a:solidFill>
                  <a:prstClr val="black"/>
                </a:solidFill>
                <a:latin typeface="+mj-lt"/>
                <a:cs typeface="Times New Roman"/>
              </a:rPr>
              <a:t> “EUSO-SPB2 (Extreme </a:t>
            </a:r>
            <a:r>
              <a:rPr lang="it-IT" sz="1000" b="1" dirty="0" err="1">
                <a:solidFill>
                  <a:prstClr val="black"/>
                </a:solidFill>
                <a:latin typeface="+mj-lt"/>
                <a:cs typeface="Times New Roman"/>
              </a:rPr>
              <a:t>Universe</a:t>
            </a:r>
            <a:r>
              <a:rPr lang="it-IT" sz="1000" b="1" dirty="0">
                <a:solidFill>
                  <a:prstClr val="black"/>
                </a:solidFill>
                <a:latin typeface="+mj-lt"/>
                <a:cs typeface="Times New Roman"/>
              </a:rPr>
              <a:t> Space </a:t>
            </a:r>
            <a:r>
              <a:rPr lang="it-IT" sz="1000" b="1" dirty="0" err="1">
                <a:solidFill>
                  <a:prstClr val="black"/>
                </a:solidFill>
                <a:latin typeface="+mj-lt"/>
                <a:cs typeface="Times New Roman"/>
              </a:rPr>
              <a:t>Observatory</a:t>
            </a:r>
            <a:r>
              <a:rPr lang="it-IT" sz="1000" b="1" dirty="0">
                <a:solidFill>
                  <a:prstClr val="black"/>
                </a:solidFill>
                <a:latin typeface="+mj-lt"/>
                <a:cs typeface="Times New Roman"/>
              </a:rPr>
              <a:t> – Super Pressure Balloon 2)</a:t>
            </a:r>
            <a:r>
              <a:rPr lang="it-IT" sz="1000" b="1" dirty="0" smtClean="0">
                <a:solidFill>
                  <a:prstClr val="black"/>
                </a:solidFill>
                <a:latin typeface="+mj-lt"/>
                <a:cs typeface="Times New Roman"/>
              </a:rPr>
              <a:t>”</a:t>
            </a:r>
            <a:r>
              <a:rPr lang="it-IT" sz="1000" dirty="0" smtClean="0">
                <a:solidFill>
                  <a:prstClr val="black"/>
                </a:solidFill>
                <a:latin typeface="+mj-lt"/>
                <a:cs typeface="Times New Roman"/>
              </a:rPr>
              <a:t> </a:t>
            </a:r>
            <a:r>
              <a:rPr lang="it-IT" sz="1000" b="1" dirty="0" smtClean="0">
                <a:solidFill>
                  <a:prstClr val="black"/>
                </a:solidFill>
                <a:latin typeface="+mj-lt"/>
                <a:cs typeface="Times New Roman"/>
              </a:rPr>
              <a:t>(P.I. </a:t>
            </a:r>
            <a:r>
              <a:rPr lang="it-IT" sz="1000" b="1" dirty="0" err="1" smtClean="0">
                <a:solidFill>
                  <a:prstClr val="black"/>
                </a:solidFill>
                <a:latin typeface="+mj-lt"/>
                <a:cs typeface="Times New Roman"/>
              </a:rPr>
              <a:t>G.Osteria</a:t>
            </a:r>
            <a:r>
              <a:rPr lang="it-IT" sz="1000" b="1" dirty="0">
                <a:solidFill>
                  <a:prstClr val="black"/>
                </a:solidFill>
                <a:latin typeface="+mj-lt"/>
                <a:cs typeface="Times New Roman"/>
              </a:rPr>
              <a:t>)</a:t>
            </a:r>
            <a:r>
              <a:rPr lang="it-IT" sz="1000" b="1" dirty="0" smtClean="0">
                <a:solidFill>
                  <a:prstClr val="black"/>
                </a:solidFill>
                <a:latin typeface="+mj-lt"/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useful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for the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next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generation of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telescopes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in balloon-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borne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and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space-based</a:t>
            </a:r>
            <a:r>
              <a:rPr lang="it-IT" sz="1000" dirty="0">
                <a:solidFill>
                  <a:prstClr val="black"/>
                </a:solidFill>
                <a:latin typeface="+mj-lt"/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latin typeface="+mj-lt"/>
                <a:cs typeface="Times New Roman"/>
              </a:rPr>
              <a:t>experiments</a:t>
            </a:r>
            <a:r>
              <a:rPr lang="it-IT" sz="1000" dirty="0" smtClean="0">
                <a:solidFill>
                  <a:prstClr val="black"/>
                </a:solidFill>
                <a:latin typeface="+mj-lt"/>
                <a:cs typeface="Times New Roman"/>
              </a:rPr>
              <a:t>.</a:t>
            </a:r>
          </a:p>
          <a:p>
            <a:pPr marL="0" indent="0" algn="just">
              <a:buNone/>
            </a:pPr>
            <a:r>
              <a:rPr lang="it-IT" sz="1000" b="1" u="sng" dirty="0" smtClean="0">
                <a:solidFill>
                  <a:prstClr val="black"/>
                </a:solidFill>
                <a:latin typeface="+mj-lt"/>
                <a:cs typeface="Times New Roman"/>
              </a:rPr>
              <a:t>PARTNERS: </a:t>
            </a:r>
          </a:p>
          <a:p>
            <a:pPr algn="just"/>
            <a:r>
              <a:rPr lang="it-IT" sz="1000" b="1" dirty="0" smtClean="0">
                <a:solidFill>
                  <a:prstClr val="black"/>
                </a:solidFill>
                <a:latin typeface="+mj-lt"/>
                <a:cs typeface="Times New Roman"/>
              </a:rPr>
              <a:t>ASI</a:t>
            </a:r>
          </a:p>
          <a:p>
            <a:pPr algn="just"/>
            <a:r>
              <a:rPr lang="it-IT" sz="1000" b="1" dirty="0" smtClean="0">
                <a:solidFill>
                  <a:prstClr val="black"/>
                </a:solidFill>
                <a:latin typeface="+mj-lt"/>
                <a:cs typeface="Times New Roman"/>
              </a:rPr>
              <a:t>INFN : BA CT, NA, ROMA2, TO</a:t>
            </a:r>
          </a:p>
          <a:p>
            <a:pPr marL="0" indent="0" algn="just">
              <a:buNone/>
            </a:pPr>
            <a:r>
              <a:rPr lang="it-IT" sz="1000" b="1" u="sng" dirty="0" smtClean="0">
                <a:solidFill>
                  <a:prstClr val="black"/>
                </a:solidFill>
                <a:latin typeface="+mj-lt"/>
                <a:cs typeface="Times New Roman"/>
              </a:rPr>
              <a:t>SUB-PARTNERS: </a:t>
            </a:r>
          </a:p>
          <a:p>
            <a:pPr algn="just"/>
            <a:r>
              <a:rPr lang="it-IT" sz="1000" b="1" dirty="0" err="1" smtClean="0">
                <a:solidFill>
                  <a:prstClr val="black"/>
                </a:solidFill>
                <a:latin typeface="+mj-lt"/>
                <a:cs typeface="Times New Roman"/>
              </a:rPr>
              <a:t>University</a:t>
            </a:r>
            <a:r>
              <a:rPr lang="it-IT" sz="1000" b="1" dirty="0" smtClean="0">
                <a:solidFill>
                  <a:prstClr val="black"/>
                </a:solidFill>
                <a:latin typeface="+mj-lt"/>
                <a:cs typeface="Times New Roman"/>
              </a:rPr>
              <a:t> of CATANIA</a:t>
            </a:r>
          </a:p>
          <a:p>
            <a:pPr algn="just"/>
            <a:r>
              <a:rPr lang="it-IT" sz="1000" b="1" dirty="0" err="1" smtClean="0">
                <a:solidFill>
                  <a:prstClr val="black"/>
                </a:solidFill>
                <a:latin typeface="+mj-lt"/>
                <a:cs typeface="Times New Roman"/>
              </a:rPr>
              <a:t>University</a:t>
            </a:r>
            <a:r>
              <a:rPr lang="it-IT" sz="1000" b="1" dirty="0" smtClean="0">
                <a:solidFill>
                  <a:prstClr val="black"/>
                </a:solidFill>
                <a:latin typeface="+mj-lt"/>
                <a:cs typeface="Times New Roman"/>
              </a:rPr>
              <a:t> of TORINO </a:t>
            </a:r>
            <a:endParaRPr lang="it-IT" sz="9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900" b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200" b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200" b="1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6903812" y="2298186"/>
            <a:ext cx="2968319" cy="4263236"/>
          </a:xfrm>
          <a:prstGeom prst="rect">
            <a:avLst/>
          </a:prstGeom>
          <a:solidFill>
            <a:srgbClr val="92A1FF"/>
          </a:solidFill>
          <a:ln w="57150" cmpd="sng">
            <a:solidFill>
              <a:srgbClr val="0000FF"/>
            </a:solidFill>
          </a:ln>
        </p:spPr>
        <p:txBody>
          <a:bodyPr wrap="square" lIns="107214" tIns="53603" rIns="107214" bIns="53603">
            <a:spAutoFit/>
          </a:bodyPr>
          <a:lstStyle/>
          <a:p>
            <a:pPr algn="just" defTabSz="536067"/>
            <a:r>
              <a:rPr lang="it-IT" sz="900" dirty="0">
                <a:solidFill>
                  <a:prstClr val="black"/>
                </a:solidFill>
                <a:cs typeface="Times New Roman"/>
              </a:rPr>
              <a:t>The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protocol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foresees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to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measure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b="1" dirty="0" err="1">
                <a:solidFill>
                  <a:prstClr val="black"/>
                </a:solidFill>
                <a:cs typeface="Times New Roman"/>
              </a:rPr>
              <a:t>several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b="1" dirty="0" err="1">
                <a:solidFill>
                  <a:prstClr val="black"/>
                </a:solidFill>
                <a:cs typeface="Times New Roman"/>
              </a:rPr>
              <a:t>parameters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: breakdown </a:t>
            </a:r>
            <a:r>
              <a:rPr lang="it-IT" sz="900" b="1" dirty="0" err="1">
                <a:solidFill>
                  <a:prstClr val="black"/>
                </a:solidFill>
                <a:cs typeface="Times New Roman"/>
              </a:rPr>
              <a:t>voltage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 (</a:t>
            </a:r>
            <a:r>
              <a:rPr lang="it-IT" sz="900" b="1" dirty="0" err="1">
                <a:solidFill>
                  <a:prstClr val="black"/>
                </a:solidFill>
                <a:cs typeface="Times New Roman"/>
              </a:rPr>
              <a:t>Vbd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) , quenching </a:t>
            </a:r>
            <a:r>
              <a:rPr lang="it-IT" sz="900" b="1" dirty="0" err="1">
                <a:solidFill>
                  <a:prstClr val="black"/>
                </a:solidFill>
                <a:cs typeface="Times New Roman"/>
              </a:rPr>
              <a:t>resistance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 (</a:t>
            </a:r>
            <a:r>
              <a:rPr lang="it-IT" sz="900" b="1" dirty="0" err="1">
                <a:solidFill>
                  <a:prstClr val="black"/>
                </a:solidFill>
                <a:cs typeface="Times New Roman"/>
              </a:rPr>
              <a:t>Rq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), gain (G), dark </a:t>
            </a:r>
            <a:r>
              <a:rPr lang="it-IT" sz="900" b="1" dirty="0" err="1">
                <a:solidFill>
                  <a:prstClr val="black"/>
                </a:solidFill>
                <a:cs typeface="Times New Roman"/>
              </a:rPr>
              <a:t>count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 rate (DCR), </a:t>
            </a:r>
            <a:r>
              <a:rPr lang="it-IT" sz="900" b="1" dirty="0" err="1">
                <a:solidFill>
                  <a:prstClr val="black"/>
                </a:solidFill>
                <a:cs typeface="Times New Roman"/>
              </a:rPr>
              <a:t>probability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 of cross-talk (</a:t>
            </a:r>
            <a:r>
              <a:rPr lang="it-IT" sz="900" b="1" dirty="0" err="1">
                <a:solidFill>
                  <a:prstClr val="black"/>
                </a:solidFill>
                <a:cs typeface="Times New Roman"/>
              </a:rPr>
              <a:t>pCT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) </a:t>
            </a:r>
            <a:r>
              <a:rPr lang="it-IT" sz="900" b="1" dirty="0" err="1">
                <a:solidFill>
                  <a:prstClr val="black"/>
                </a:solidFill>
                <a:cs typeface="Times New Roman"/>
              </a:rPr>
              <a:t>as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b="1" dirty="0" err="1">
                <a:solidFill>
                  <a:prstClr val="black"/>
                </a:solidFill>
                <a:cs typeface="Times New Roman"/>
              </a:rPr>
              <a:t>function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 of </a:t>
            </a:r>
            <a:r>
              <a:rPr lang="it-IT" sz="900" b="1" dirty="0" smtClean="0">
                <a:solidFill>
                  <a:prstClr val="black"/>
                </a:solidFill>
                <a:cs typeface="Times New Roman"/>
              </a:rPr>
              <a:t>temperature</a:t>
            </a:r>
            <a:r>
              <a:rPr lang="it-IT" sz="900" b="1" dirty="0">
                <a:solidFill>
                  <a:prstClr val="black"/>
                </a:solidFill>
                <a:cs typeface="Times New Roman"/>
              </a:rPr>
              <a:t>.</a:t>
            </a:r>
            <a:r>
              <a:rPr lang="it-IT" sz="900" b="1" dirty="0" smtClean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Two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different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experimental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configurations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were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adopted</a:t>
            </a:r>
            <a:r>
              <a:rPr lang="it-IT" sz="900" dirty="0" smtClean="0">
                <a:solidFill>
                  <a:prstClr val="black"/>
                </a:solidFill>
                <a:cs typeface="Times New Roman"/>
              </a:rPr>
              <a:t>: 1) 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a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picoammeter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to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measure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accurately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the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leakage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currents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and the (I-V)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curves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in </a:t>
            </a:r>
            <a:r>
              <a:rPr lang="it-IT" sz="900" i="1" dirty="0" err="1">
                <a:solidFill>
                  <a:prstClr val="black"/>
                </a:solidFill>
                <a:cs typeface="Times New Roman"/>
              </a:rPr>
              <a:t>forward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and </a:t>
            </a:r>
            <a:r>
              <a:rPr lang="it-IT" sz="900" i="1" dirty="0">
                <a:solidFill>
                  <a:prstClr val="black"/>
                </a:solidFill>
                <a:cs typeface="Times New Roman"/>
              </a:rPr>
              <a:t>reverse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 smtClean="0">
                <a:solidFill>
                  <a:prstClr val="black"/>
                </a:solidFill>
                <a:cs typeface="Times New Roman"/>
              </a:rPr>
              <a:t>modes</a:t>
            </a:r>
            <a:r>
              <a:rPr lang="it-IT" sz="900" dirty="0" smtClean="0">
                <a:solidFill>
                  <a:prstClr val="black"/>
                </a:solidFill>
                <a:cs typeface="Times New Roman"/>
              </a:rPr>
              <a:t> to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determine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both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 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Vbd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 and </a:t>
            </a:r>
            <a:r>
              <a:rPr lang="it-IT" sz="900" dirty="0" err="1" smtClean="0">
                <a:solidFill>
                  <a:prstClr val="black"/>
                </a:solidFill>
                <a:cs typeface="Times New Roman"/>
              </a:rPr>
              <a:t>Rq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smtClean="0">
                <a:solidFill>
                  <a:prstClr val="black"/>
                </a:solidFill>
                <a:cs typeface="Times New Roman"/>
              </a:rPr>
              <a:t>2) a 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CAEN DT5202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read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-out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system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to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measure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multi-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photon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900" dirty="0" err="1" smtClean="0">
                <a:solidFill>
                  <a:prstClr val="black"/>
                </a:solidFill>
                <a:cs typeface="Times New Roman"/>
              </a:rPr>
              <a:t>spectrum</a:t>
            </a:r>
            <a:r>
              <a:rPr lang="it-IT" sz="900" dirty="0" smtClean="0">
                <a:solidFill>
                  <a:prstClr val="black"/>
                </a:solidFill>
                <a:cs typeface="Times New Roman"/>
              </a:rPr>
              <a:t> to </a:t>
            </a:r>
            <a:r>
              <a:rPr lang="it-IT" sz="900" dirty="0" err="1">
                <a:solidFill>
                  <a:prstClr val="black"/>
                </a:solidFill>
                <a:cs typeface="Times New Roman"/>
              </a:rPr>
              <a:t>evaluate</a:t>
            </a:r>
            <a:r>
              <a:rPr lang="it-IT" sz="900" dirty="0">
                <a:solidFill>
                  <a:prstClr val="black"/>
                </a:solidFill>
                <a:cs typeface="Times New Roman"/>
              </a:rPr>
              <a:t> G, DCR and </a:t>
            </a:r>
            <a:r>
              <a:rPr lang="it-IT" sz="900" dirty="0" err="1" smtClean="0">
                <a:solidFill>
                  <a:prstClr val="black"/>
                </a:solidFill>
                <a:cs typeface="Times New Roman"/>
              </a:rPr>
              <a:t>pCT</a:t>
            </a:r>
            <a:r>
              <a:rPr lang="it-IT" sz="900" dirty="0" smtClean="0">
                <a:solidFill>
                  <a:prstClr val="black"/>
                </a:solidFill>
                <a:cs typeface="Times New Roman"/>
              </a:rPr>
              <a:t>, </a:t>
            </a:r>
            <a:r>
              <a:rPr lang="it-IT" sz="900" dirty="0" err="1" smtClean="0"/>
              <a:t>applied</a:t>
            </a:r>
            <a:r>
              <a:rPr lang="it-IT" sz="900" dirty="0" smtClean="0"/>
              <a:t> to </a:t>
            </a:r>
            <a:r>
              <a:rPr lang="it-IT" sz="900" b="1" dirty="0"/>
              <a:t>Hamamatsu S13161-3050AE-08 </a:t>
            </a:r>
            <a:r>
              <a:rPr lang="it-IT" sz="900" b="1" dirty="0" err="1"/>
              <a:t>SiPM</a:t>
            </a:r>
            <a:r>
              <a:rPr lang="it-IT" sz="900" b="1" dirty="0"/>
              <a:t> (8 × 8) array in the (−40, +30)°C temperature (T) </a:t>
            </a:r>
            <a:r>
              <a:rPr lang="it-IT" sz="900" b="1" dirty="0" err="1"/>
              <a:t>range</a:t>
            </a:r>
            <a:r>
              <a:rPr lang="it-IT" sz="900" dirty="0"/>
              <a:t>.  </a:t>
            </a:r>
            <a:r>
              <a:rPr lang="it-IT" sz="900" b="1" u="sng" dirty="0" smtClean="0"/>
              <a:t> RESULTS:</a:t>
            </a:r>
          </a:p>
          <a:p>
            <a:pPr marL="171450" indent="-171450" algn="just" defTabSz="536067">
              <a:buFont typeface="Arial"/>
              <a:buChar char="•"/>
            </a:pPr>
            <a:r>
              <a:rPr lang="it-IT" sz="900" b="1" dirty="0" err="1"/>
              <a:t>f</a:t>
            </a:r>
            <a:r>
              <a:rPr lang="it-IT" sz="900" b="1" dirty="0" err="1" smtClean="0"/>
              <a:t>oundation</a:t>
            </a:r>
            <a:r>
              <a:rPr lang="it-IT" sz="900" b="1" dirty="0" smtClean="0"/>
              <a:t> of a </a:t>
            </a:r>
            <a:r>
              <a:rPr lang="it-IT" sz="900" b="1" dirty="0" err="1" smtClean="0"/>
              <a:t>SiPMs</a:t>
            </a:r>
            <a:r>
              <a:rPr lang="it-IT" sz="900" b="1" dirty="0" smtClean="0"/>
              <a:t> </a:t>
            </a:r>
            <a:r>
              <a:rPr lang="it-IT" sz="900" b="1" dirty="0" err="1" smtClean="0"/>
              <a:t>Laboratory</a:t>
            </a:r>
            <a:r>
              <a:rPr lang="it-IT" sz="900" b="1" dirty="0" smtClean="0"/>
              <a:t> in </a:t>
            </a:r>
            <a:r>
              <a:rPr lang="it-IT" sz="900" b="1" dirty="0" err="1" smtClean="0"/>
              <a:t>University</a:t>
            </a:r>
            <a:r>
              <a:rPr lang="it-IT" sz="900" b="1" dirty="0" smtClean="0"/>
              <a:t> of Catania;</a:t>
            </a:r>
          </a:p>
          <a:p>
            <a:pPr marL="171450" indent="-171450" algn="just" defTabSz="536067">
              <a:buFont typeface="Arial"/>
              <a:buChar char="•"/>
            </a:pPr>
            <a:r>
              <a:rPr lang="it-IT" sz="900" dirty="0" err="1"/>
              <a:t>p</a:t>
            </a:r>
            <a:r>
              <a:rPr lang="it-IT" sz="900" dirty="0" err="1" smtClean="0"/>
              <a:t>ublication</a:t>
            </a:r>
            <a:r>
              <a:rPr lang="it-IT" sz="900" dirty="0" smtClean="0"/>
              <a:t> </a:t>
            </a:r>
            <a:r>
              <a:rPr lang="it-IT" sz="900" dirty="0"/>
              <a:t>of </a:t>
            </a:r>
            <a:r>
              <a:rPr lang="it-IT" sz="900" dirty="0" smtClean="0"/>
              <a:t>a </a:t>
            </a:r>
            <a:r>
              <a:rPr lang="it-IT" sz="900" dirty="0" err="1" smtClean="0"/>
              <a:t>paper</a:t>
            </a:r>
            <a:r>
              <a:rPr lang="it-IT" sz="900" dirty="0" smtClean="0"/>
              <a:t>: </a:t>
            </a:r>
            <a:r>
              <a:rPr lang="it-IT" sz="900" b="1" i="1" dirty="0" err="1" smtClean="0"/>
              <a:t>Characterisation</a:t>
            </a:r>
            <a:r>
              <a:rPr lang="it-IT" sz="900" b="1" i="1" dirty="0" smtClean="0"/>
              <a:t> </a:t>
            </a:r>
            <a:r>
              <a:rPr lang="it-IT" sz="900" b="1" i="1" dirty="0"/>
              <a:t>of Hamamatsu S13161-3050AE-08 </a:t>
            </a:r>
            <a:r>
              <a:rPr lang="it-IT" sz="900" b="1" i="1" dirty="0" err="1"/>
              <a:t>SiPM</a:t>
            </a:r>
            <a:r>
              <a:rPr lang="it-IT" sz="900" b="1" i="1" dirty="0"/>
              <a:t> (8x8) array </a:t>
            </a:r>
            <a:r>
              <a:rPr lang="it-IT" sz="900" b="1" i="1" dirty="0" err="1"/>
              <a:t>at</a:t>
            </a:r>
            <a:r>
              <a:rPr lang="it-IT" sz="900" b="1" i="1" dirty="0"/>
              <a:t> </a:t>
            </a:r>
            <a:r>
              <a:rPr lang="it-IT" sz="900" b="1" i="1" dirty="0" err="1"/>
              <a:t>different</a:t>
            </a:r>
            <a:r>
              <a:rPr lang="it-IT" sz="900" b="1" i="1" dirty="0"/>
              <a:t> </a:t>
            </a:r>
            <a:r>
              <a:rPr lang="it-IT" sz="900" b="1" i="1" dirty="0" err="1"/>
              <a:t>temperatures</a:t>
            </a:r>
            <a:r>
              <a:rPr lang="it-IT" sz="900" b="1" i="1" dirty="0"/>
              <a:t> with CAEN DT5202</a:t>
            </a:r>
            <a:r>
              <a:rPr lang="it-IT" sz="900" b="1" dirty="0"/>
              <a:t>, Persiani </a:t>
            </a:r>
            <a:r>
              <a:rPr lang="it-IT" sz="900" b="1" dirty="0" err="1"/>
              <a:t>R</a:t>
            </a:r>
            <a:r>
              <a:rPr lang="it-IT" sz="900" b="1" dirty="0" smtClean="0"/>
              <a:t>. NIMA 1057 (2023) 168732</a:t>
            </a:r>
          </a:p>
          <a:p>
            <a:pPr algn="just" defTabSz="536067"/>
            <a:r>
              <a:rPr lang="it-IT" sz="900" b="1" dirty="0" smtClean="0"/>
              <a:t>THANKS the </a:t>
            </a:r>
            <a:r>
              <a:rPr lang="it-IT" sz="900" b="1" dirty="0" err="1" smtClean="0"/>
              <a:t>financial</a:t>
            </a:r>
            <a:r>
              <a:rPr lang="it-IT" sz="900" b="1" dirty="0" smtClean="0"/>
              <a:t> </a:t>
            </a:r>
            <a:r>
              <a:rPr lang="it-IT" sz="900" b="1" dirty="0" err="1"/>
              <a:t>support</a:t>
            </a:r>
            <a:r>
              <a:rPr lang="it-IT" sz="900" b="1" dirty="0"/>
              <a:t> of the </a:t>
            </a:r>
            <a:r>
              <a:rPr lang="it-IT" sz="900" b="1" dirty="0" smtClean="0"/>
              <a:t>ASI (ASI</a:t>
            </a:r>
            <a:r>
              <a:rPr lang="it-IT" sz="900" b="1" dirty="0"/>
              <a:t>/INFN Agreement n. 2021-8-HH.2</a:t>
            </a:r>
            <a:r>
              <a:rPr lang="it-IT" sz="900" b="1"/>
              <a:t>-</a:t>
            </a:r>
            <a:r>
              <a:rPr lang="it-IT" sz="900" b="1" smtClean="0"/>
              <a:t>2022).</a:t>
            </a:r>
            <a:endParaRPr lang="it-IT" sz="900" b="1" dirty="0" smtClean="0"/>
          </a:p>
          <a:p>
            <a:pPr algn="just" defTabSz="536067"/>
            <a:endParaRPr lang="it-IT" sz="900" b="1" dirty="0" smtClean="0"/>
          </a:p>
          <a:p>
            <a:pPr algn="just" defTabSz="536067"/>
            <a:endParaRPr lang="it-IT" sz="900" b="1" dirty="0" smtClean="0"/>
          </a:p>
          <a:p>
            <a:pPr algn="just" defTabSz="536067"/>
            <a:endParaRPr lang="it-IT" sz="900" b="1" dirty="0" smtClean="0"/>
          </a:p>
          <a:p>
            <a:pPr algn="just" defTabSz="536067"/>
            <a:endParaRPr lang="it-IT" sz="900" b="1" dirty="0" smtClean="0"/>
          </a:p>
          <a:p>
            <a:pPr algn="just" defTabSz="536067"/>
            <a:endParaRPr lang="it-IT" sz="900" b="1" dirty="0" smtClean="0"/>
          </a:p>
          <a:p>
            <a:pPr algn="just" defTabSz="536067"/>
            <a:endParaRPr lang="it-IT" sz="900" b="1" dirty="0">
              <a:solidFill>
                <a:prstClr val="black"/>
              </a:solidFill>
              <a:cs typeface="Times New Roman"/>
            </a:endParaRPr>
          </a:p>
          <a:p>
            <a:pPr algn="just" defTabSz="536067"/>
            <a:endParaRPr lang="it-IT" sz="900" b="1" dirty="0" smtClean="0">
              <a:solidFill>
                <a:prstClr val="black"/>
              </a:solidFill>
              <a:cs typeface="Times New Roman"/>
            </a:endParaRPr>
          </a:p>
          <a:p>
            <a:pPr algn="just" defTabSz="536067"/>
            <a:endParaRPr lang="it-IT" sz="900" b="1" dirty="0">
              <a:solidFill>
                <a:prstClr val="black"/>
              </a:solidFill>
              <a:cs typeface="Times New Roman"/>
            </a:endParaRPr>
          </a:p>
          <a:p>
            <a:pPr algn="just" defTabSz="536067"/>
            <a:endParaRPr lang="it-IT" sz="900" b="1" dirty="0" smtClean="0">
              <a:solidFill>
                <a:prstClr val="black"/>
              </a:solidFill>
              <a:cs typeface="Times New Roman"/>
            </a:endParaRPr>
          </a:p>
          <a:p>
            <a:pPr algn="just" defTabSz="536067"/>
            <a:endParaRPr lang="it-IT" sz="900" b="1" dirty="0" smtClean="0">
              <a:solidFill>
                <a:prstClr val="black"/>
              </a:solidFill>
              <a:cs typeface="Times New Roman"/>
            </a:endParaRPr>
          </a:p>
        </p:txBody>
      </p:sp>
      <p:sp>
        <p:nvSpPr>
          <p:cNvPr id="6" name="Titolo 12"/>
          <p:cNvSpPr txBox="1">
            <a:spLocks/>
          </p:cNvSpPr>
          <p:nvPr/>
        </p:nvSpPr>
        <p:spPr>
          <a:xfrm>
            <a:off x="991388" y="38100"/>
            <a:ext cx="8914612" cy="1786622"/>
          </a:xfrm>
          <a:prstGeom prst="rect">
            <a:avLst/>
          </a:prstGeom>
          <a:ln w="38100" cmpd="sng">
            <a:solidFill>
              <a:srgbClr val="0000FF"/>
            </a:solidFill>
          </a:ln>
        </p:spPr>
        <p:txBody>
          <a:bodyPr vert="horz" lIns="107214" tIns="53603" rIns="107214" bIns="53603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endParaRPr lang="it-IT" sz="1800" b="1" dirty="0" smtClean="0">
              <a:solidFill>
                <a:srgbClr val="008000"/>
              </a:solidFill>
              <a:cs typeface="Times New Roman"/>
            </a:endParaRPr>
          </a:p>
          <a:p>
            <a:pPr algn="l">
              <a:lnSpc>
                <a:spcPct val="120000"/>
              </a:lnSpc>
            </a:pPr>
            <a:endParaRPr lang="it-IT" sz="1800" b="1" dirty="0">
              <a:solidFill>
                <a:srgbClr val="008000"/>
              </a:solidFill>
              <a:cs typeface="Times New Roman"/>
            </a:endParaRPr>
          </a:p>
          <a:p>
            <a:pPr algn="l">
              <a:lnSpc>
                <a:spcPct val="120000"/>
              </a:lnSpc>
            </a:pPr>
            <a:r>
              <a:rPr lang="it-IT" sz="2000" b="1" dirty="0" err="1" smtClean="0">
                <a:solidFill>
                  <a:srgbClr val="0000FF"/>
                </a:solidFill>
                <a:cs typeface="Times New Roman"/>
              </a:rPr>
              <a:t>Study</a:t>
            </a:r>
            <a:r>
              <a:rPr lang="it-IT" sz="2000" b="1" dirty="0" smtClean="0">
                <a:solidFill>
                  <a:srgbClr val="0000FF"/>
                </a:solidFill>
                <a:cs typeface="Times New Roman"/>
              </a:rPr>
              <a:t> </a:t>
            </a:r>
            <a:r>
              <a:rPr lang="it-IT" sz="2000" b="1" dirty="0">
                <a:solidFill>
                  <a:srgbClr val="0000FF"/>
                </a:solidFill>
                <a:cs typeface="Times New Roman"/>
              </a:rPr>
              <a:t>of performances and </a:t>
            </a:r>
            <a:r>
              <a:rPr lang="it-IT" sz="2000" b="1" dirty="0" err="1">
                <a:solidFill>
                  <a:srgbClr val="0000FF"/>
                </a:solidFill>
                <a:cs typeface="Times New Roman"/>
              </a:rPr>
              <a:t>characterization</a:t>
            </a:r>
            <a:r>
              <a:rPr lang="it-IT" sz="2000" b="1" dirty="0">
                <a:solidFill>
                  <a:srgbClr val="0000FF"/>
                </a:solidFill>
                <a:cs typeface="Times New Roman"/>
              </a:rPr>
              <a:t> of </a:t>
            </a:r>
            <a:r>
              <a:rPr lang="it-IT" sz="2000" b="1" dirty="0" err="1">
                <a:solidFill>
                  <a:srgbClr val="0000FF"/>
                </a:solidFill>
                <a:cs typeface="Times New Roman"/>
              </a:rPr>
              <a:t>SiPMs</a:t>
            </a:r>
            <a:r>
              <a:rPr lang="it-IT" sz="2000" b="1" dirty="0">
                <a:solidFill>
                  <a:srgbClr val="0000FF"/>
                </a:solidFill>
                <a:cs typeface="Times New Roman"/>
              </a:rPr>
              <a:t> </a:t>
            </a:r>
            <a:r>
              <a:rPr lang="it-IT" sz="2000" b="1" dirty="0" smtClean="0">
                <a:solidFill>
                  <a:srgbClr val="0000FF"/>
                </a:solidFill>
                <a:cs typeface="Times New Roman"/>
              </a:rPr>
              <a:t>(</a:t>
            </a:r>
            <a:r>
              <a:rPr lang="it-IT" sz="2000" b="1" dirty="0">
                <a:solidFill>
                  <a:srgbClr val="0000FF"/>
                </a:solidFill>
                <a:cs typeface="Times New Roman"/>
              </a:rPr>
              <a:t>HamamatsuS13161-3050AE-08) </a:t>
            </a:r>
            <a:r>
              <a:rPr lang="it-IT" sz="2000" b="1" dirty="0" smtClean="0">
                <a:solidFill>
                  <a:srgbClr val="0000FF"/>
                </a:solidFill>
                <a:cs typeface="Times New Roman"/>
              </a:rPr>
              <a:t>for the </a:t>
            </a:r>
            <a:r>
              <a:rPr lang="it-IT" sz="2000" b="1" dirty="0" err="1">
                <a:solidFill>
                  <a:srgbClr val="0000FF"/>
                </a:solidFill>
                <a:cs typeface="Times New Roman"/>
              </a:rPr>
              <a:t>next</a:t>
            </a:r>
            <a:r>
              <a:rPr lang="it-IT" sz="2000" b="1" dirty="0">
                <a:solidFill>
                  <a:srgbClr val="0000FF"/>
                </a:solidFill>
                <a:cs typeface="Times New Roman"/>
              </a:rPr>
              <a:t> generation of </a:t>
            </a:r>
            <a:r>
              <a:rPr lang="it-IT" sz="2000" b="1" dirty="0" err="1">
                <a:solidFill>
                  <a:srgbClr val="0000FF"/>
                </a:solidFill>
                <a:cs typeface="Times New Roman"/>
              </a:rPr>
              <a:t>telescopes</a:t>
            </a:r>
            <a:r>
              <a:rPr lang="it-IT" sz="2000" b="1" dirty="0">
                <a:solidFill>
                  <a:srgbClr val="0000FF"/>
                </a:solidFill>
                <a:cs typeface="Times New Roman"/>
              </a:rPr>
              <a:t> in balloon-</a:t>
            </a:r>
            <a:r>
              <a:rPr lang="it-IT" sz="2000" b="1" dirty="0" err="1">
                <a:solidFill>
                  <a:srgbClr val="0000FF"/>
                </a:solidFill>
                <a:cs typeface="Times New Roman"/>
              </a:rPr>
              <a:t>borne</a:t>
            </a:r>
            <a:r>
              <a:rPr lang="it-IT" sz="2000" b="1" dirty="0">
                <a:solidFill>
                  <a:srgbClr val="0000FF"/>
                </a:solidFill>
                <a:cs typeface="Times New Roman"/>
              </a:rPr>
              <a:t> </a:t>
            </a:r>
            <a:r>
              <a:rPr lang="it-IT" sz="2000" b="1" dirty="0" smtClean="0">
                <a:solidFill>
                  <a:srgbClr val="0000FF"/>
                </a:solidFill>
                <a:cs typeface="Times New Roman"/>
              </a:rPr>
              <a:t>&amp; </a:t>
            </a:r>
            <a:r>
              <a:rPr lang="it-IT" sz="2000" b="1" dirty="0" err="1" smtClean="0">
                <a:solidFill>
                  <a:srgbClr val="0000FF"/>
                </a:solidFill>
                <a:cs typeface="Times New Roman"/>
              </a:rPr>
              <a:t>space</a:t>
            </a:r>
            <a:r>
              <a:rPr lang="it-IT" sz="2000" b="1" dirty="0" err="1">
                <a:solidFill>
                  <a:srgbClr val="0000FF"/>
                </a:solidFill>
                <a:cs typeface="Times New Roman"/>
              </a:rPr>
              <a:t>-based</a:t>
            </a:r>
            <a:r>
              <a:rPr lang="it-IT" sz="2000" b="1" dirty="0">
                <a:solidFill>
                  <a:srgbClr val="0000FF"/>
                </a:solidFill>
                <a:cs typeface="Times New Roman"/>
              </a:rPr>
              <a:t> </a:t>
            </a:r>
            <a:r>
              <a:rPr lang="it-IT" sz="2000" b="1" dirty="0" err="1">
                <a:solidFill>
                  <a:srgbClr val="0000FF"/>
                </a:solidFill>
                <a:cs typeface="Times New Roman"/>
              </a:rPr>
              <a:t>experiments</a:t>
            </a:r>
            <a:r>
              <a:rPr lang="it-IT" sz="2000" b="1" dirty="0">
                <a:solidFill>
                  <a:srgbClr val="0000FF"/>
                </a:solidFill>
                <a:cs typeface="Times New Roman"/>
              </a:rPr>
              <a:t> </a:t>
            </a:r>
            <a:r>
              <a:rPr lang="it-IT" sz="2200" b="1" dirty="0" smtClean="0">
                <a:solidFill>
                  <a:srgbClr val="008000"/>
                </a:solidFill>
                <a:cs typeface="Times New Roman"/>
              </a:rPr>
              <a:t/>
            </a:r>
            <a:br>
              <a:rPr lang="it-IT" sz="2200" b="1" dirty="0" smtClean="0">
                <a:solidFill>
                  <a:srgbClr val="008000"/>
                </a:solidFill>
                <a:cs typeface="Times New Roman"/>
              </a:rPr>
            </a:br>
            <a:r>
              <a:rPr lang="it-IT" sz="1800" b="1" i="1" u="sng" dirty="0" smtClean="0">
                <a:solidFill>
                  <a:prstClr val="black"/>
                </a:solidFill>
                <a:latin typeface="Calibri"/>
                <a:cs typeface="Times New Roman"/>
              </a:rPr>
              <a:t>Rossella</a:t>
            </a:r>
            <a:r>
              <a:rPr lang="it-IT" sz="1800" b="1" i="1" u="sng" dirty="0" smtClean="0">
                <a:solidFill>
                  <a:prstClr val="white"/>
                </a:solidFill>
                <a:latin typeface="Calibri"/>
                <a:cs typeface="Times New Roman"/>
              </a:rPr>
              <a:t> </a:t>
            </a:r>
            <a:r>
              <a:rPr lang="it-IT" sz="1800" b="1" i="1" u="sng" dirty="0" smtClean="0">
                <a:solidFill>
                  <a:srgbClr val="000000"/>
                </a:solidFill>
                <a:latin typeface="Calibri"/>
                <a:cs typeface="Times New Roman"/>
              </a:rPr>
              <a:t>Caruso</a:t>
            </a:r>
            <a:r>
              <a:rPr lang="it-IT" sz="1800" b="1" i="1" dirty="0">
                <a:solidFill>
                  <a:srgbClr val="000000"/>
                </a:solidFill>
                <a:latin typeface="Calibri"/>
                <a:cs typeface="Times New Roman"/>
              </a:rPr>
              <a:t> </a:t>
            </a:r>
            <a:r>
              <a:rPr lang="it-IT" sz="1800" b="1" dirty="0" smtClean="0">
                <a:solidFill>
                  <a:srgbClr val="000000"/>
                </a:solidFill>
                <a:latin typeface="Calibri"/>
                <a:cs typeface="Times New Roman"/>
              </a:rPr>
              <a:t>on </a:t>
            </a:r>
            <a:r>
              <a:rPr lang="it-IT" sz="1800" b="1" dirty="0" err="1">
                <a:solidFill>
                  <a:prstClr val="black"/>
                </a:solidFill>
                <a:latin typeface="Calibri"/>
                <a:cs typeface="Times New Roman"/>
              </a:rPr>
              <a:t>behalf</a:t>
            </a:r>
            <a:r>
              <a:rPr lang="it-IT" sz="1800" b="1" dirty="0">
                <a:solidFill>
                  <a:prstClr val="black"/>
                </a:solidFill>
                <a:latin typeface="Calibri"/>
                <a:cs typeface="Times New Roman"/>
              </a:rPr>
              <a:t> of the </a:t>
            </a:r>
            <a:r>
              <a:rPr lang="it-IT" sz="1800" b="1" dirty="0" smtClean="0">
                <a:solidFill>
                  <a:prstClr val="black"/>
                </a:solidFill>
                <a:latin typeface="Calibri"/>
                <a:cs typeface="Times New Roman"/>
              </a:rPr>
              <a:t>ASI/INFN_EUSO-SPB2 Project</a:t>
            </a:r>
            <a:r>
              <a:rPr lang="it-IT" sz="1800" b="1" dirty="0" smtClean="0">
                <a:solidFill>
                  <a:prstClr val="black"/>
                </a:solidFill>
                <a:latin typeface="Calibri"/>
                <a:cs typeface="Times New Roman"/>
              </a:rPr>
              <a:t> </a:t>
            </a:r>
            <a:r>
              <a:rPr lang="it-IT" sz="1800" dirty="0">
                <a:solidFill>
                  <a:prstClr val="black"/>
                </a:solidFill>
                <a:latin typeface="Calibri"/>
                <a:cs typeface="Times New Roman"/>
              </a:rPr>
              <a:t/>
            </a:r>
            <a:br>
              <a:rPr lang="it-IT" sz="1800" dirty="0">
                <a:solidFill>
                  <a:prstClr val="black"/>
                </a:solidFill>
                <a:latin typeface="Calibri"/>
                <a:cs typeface="Times New Roman"/>
              </a:rPr>
            </a:br>
            <a:r>
              <a:rPr lang="it-IT" sz="1400" b="1" dirty="0" smtClean="0">
                <a:solidFill>
                  <a:prstClr val="black"/>
                </a:solidFill>
                <a:latin typeface="Calibri"/>
                <a:cs typeface="Times New Roman"/>
              </a:rPr>
              <a:t>Dipartimento </a:t>
            </a:r>
            <a:r>
              <a:rPr lang="it-IT" sz="1400" b="1" dirty="0">
                <a:solidFill>
                  <a:prstClr val="black"/>
                </a:solidFill>
                <a:latin typeface="Calibri"/>
                <a:cs typeface="Times New Roman"/>
              </a:rPr>
              <a:t>di Fisica e Astronomia “Ettore Majorana”, </a:t>
            </a:r>
            <a:r>
              <a:rPr lang="it-IT" sz="1400" b="1" dirty="0" err="1">
                <a:solidFill>
                  <a:prstClr val="black"/>
                </a:solidFill>
                <a:latin typeface="Calibri"/>
                <a:cs typeface="Times New Roman"/>
              </a:rPr>
              <a:t>University</a:t>
            </a:r>
            <a:r>
              <a:rPr lang="it-IT" sz="1400" b="1" dirty="0">
                <a:solidFill>
                  <a:prstClr val="black"/>
                </a:solidFill>
                <a:latin typeface="Calibri"/>
                <a:cs typeface="Times New Roman"/>
              </a:rPr>
              <a:t> of Catania </a:t>
            </a:r>
            <a:r>
              <a:rPr lang="it-IT" sz="1400" b="1" dirty="0" smtClean="0">
                <a:solidFill>
                  <a:prstClr val="black"/>
                </a:solidFill>
                <a:latin typeface="Calibri"/>
                <a:cs typeface="Times New Roman"/>
              </a:rPr>
              <a:t>&amp; </a:t>
            </a:r>
            <a:r>
              <a:rPr lang="it-IT" sz="1400" b="1" dirty="0">
                <a:solidFill>
                  <a:prstClr val="black"/>
                </a:solidFill>
                <a:latin typeface="Calibri"/>
                <a:cs typeface="Times New Roman"/>
              </a:rPr>
              <a:t>INFN </a:t>
            </a:r>
            <a:r>
              <a:rPr lang="it-IT" sz="1400" b="1" dirty="0" smtClean="0">
                <a:solidFill>
                  <a:prstClr val="black"/>
                </a:solidFill>
                <a:latin typeface="Calibri"/>
                <a:cs typeface="Times New Roman"/>
              </a:rPr>
              <a:t>Catania Catania-</a:t>
            </a:r>
            <a:r>
              <a:rPr lang="it-IT" sz="1400" b="1" dirty="0" err="1" smtClean="0">
                <a:solidFill>
                  <a:prstClr val="black"/>
                </a:solidFill>
                <a:latin typeface="Calibri"/>
                <a:cs typeface="Times New Roman"/>
              </a:rPr>
              <a:t>Italy</a:t>
            </a:r>
            <a:endParaRPr lang="it-IT" sz="1400" b="1" dirty="0" smtClean="0">
              <a:solidFill>
                <a:prstClr val="black"/>
              </a:solidFill>
              <a:latin typeface="Calibri"/>
              <a:cs typeface="Times New Roman"/>
            </a:endParaRPr>
          </a:p>
          <a:p>
            <a:pPr algn="l">
              <a:lnSpc>
                <a:spcPct val="120000"/>
              </a:lnSpc>
            </a:pPr>
            <a:endParaRPr lang="it-IT" sz="1400" b="1" dirty="0" smtClean="0">
              <a:solidFill>
                <a:prstClr val="black"/>
              </a:solidFill>
              <a:latin typeface="Calibri"/>
              <a:cs typeface="Times New Roman"/>
            </a:endParaRPr>
          </a:p>
          <a:p>
            <a:pPr algn="l">
              <a:lnSpc>
                <a:spcPct val="120000"/>
              </a:lnSpc>
            </a:pPr>
            <a:endParaRPr lang="it-IT" sz="1400" b="1" dirty="0" smtClean="0">
              <a:solidFill>
                <a:prstClr val="black"/>
              </a:solidFill>
              <a:latin typeface="Calibri"/>
              <a:cs typeface="Times New Roman"/>
            </a:endParaRPr>
          </a:p>
          <a:p>
            <a:pPr algn="l">
              <a:lnSpc>
                <a:spcPct val="120000"/>
              </a:lnSpc>
            </a:pPr>
            <a:endParaRPr lang="it-IT" sz="1400" b="1" dirty="0">
              <a:solidFill>
                <a:prstClr val="black"/>
              </a:solidFill>
              <a:latin typeface="Calibri"/>
              <a:cs typeface="Times New Roman"/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991388" y="37407"/>
            <a:ext cx="3678828" cy="323697"/>
          </a:xfrm>
          <a:prstGeom prst="rect">
            <a:avLst/>
          </a:prstGeom>
          <a:solidFill>
            <a:srgbClr val="92A1FF"/>
          </a:solidFill>
          <a:ln w="28575" cmpd="sng">
            <a:solidFill>
              <a:srgbClr val="0000FF"/>
            </a:solidFill>
          </a:ln>
        </p:spPr>
        <p:txBody>
          <a:bodyPr wrap="square" lIns="107214" tIns="53603" rIns="107214" bIns="53603" rtlCol="0">
            <a:spAutoFit/>
          </a:bodyPr>
          <a:lstStyle/>
          <a:p>
            <a:pPr defTabSz="536067"/>
            <a:r>
              <a:rPr lang="it-IT" sz="1400" b="1" dirty="0" smtClean="0">
                <a:solidFill>
                  <a:prstClr val="black"/>
                </a:solidFill>
                <a:latin typeface="Calibri"/>
              </a:rPr>
              <a:t>ASAPP 2025 </a:t>
            </a:r>
            <a:r>
              <a:rPr lang="it-IT" sz="1400" b="1" dirty="0" err="1" smtClean="0">
                <a:solidFill>
                  <a:prstClr val="black"/>
                </a:solidFill>
                <a:latin typeface="Calibri"/>
              </a:rPr>
              <a:t>Conferecence</a:t>
            </a:r>
            <a:r>
              <a:rPr lang="it-IT" sz="1400" b="1" dirty="0" smtClean="0">
                <a:solidFill>
                  <a:prstClr val="black"/>
                </a:solidFill>
                <a:latin typeface="Calibri"/>
              </a:rPr>
              <a:t> - POSTER</a:t>
            </a:r>
            <a:r>
              <a:rPr lang="it-IT" sz="1400" b="1" dirty="0" smtClean="0">
                <a:solidFill>
                  <a:prstClr val="black"/>
                </a:solidFill>
                <a:latin typeface="Calibri"/>
              </a:rPr>
              <a:t>#</a:t>
            </a:r>
            <a:r>
              <a:rPr lang="it-IT" sz="1400" b="1" dirty="0" smtClean="0">
                <a:solidFill>
                  <a:prstClr val="black"/>
                </a:solidFill>
                <a:latin typeface="Calibri"/>
              </a:rPr>
              <a:t>79</a:t>
            </a:r>
            <a:endParaRPr lang="it-IT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Segnaposto contenuto 8"/>
          <p:cNvSpPr txBox="1">
            <a:spLocks/>
          </p:cNvSpPr>
          <p:nvPr/>
        </p:nvSpPr>
        <p:spPr>
          <a:xfrm>
            <a:off x="3249212" y="2259100"/>
            <a:ext cx="3602823" cy="4598561"/>
          </a:xfrm>
          <a:prstGeom prst="rect">
            <a:avLst/>
          </a:prstGeom>
          <a:ln w="57150" cmpd="sng">
            <a:solidFill>
              <a:srgbClr val="0000FF"/>
            </a:solidFill>
          </a:ln>
        </p:spPr>
        <p:txBody>
          <a:bodyPr lIns="107214" tIns="53603" rIns="107214" bIns="53603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it-IT" sz="11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1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1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1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1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1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1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1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1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1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900" b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it-IT" sz="1200" b="1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3" name="Segnaposto testo 11"/>
          <p:cNvSpPr txBox="1">
            <a:spLocks/>
          </p:cNvSpPr>
          <p:nvPr/>
        </p:nvSpPr>
        <p:spPr>
          <a:xfrm>
            <a:off x="3229401" y="1852301"/>
            <a:ext cx="3635334" cy="403549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FF"/>
            </a:solidFill>
          </a:ln>
        </p:spPr>
        <p:txBody>
          <a:bodyPr vert="horz" lIns="107214" tIns="53603" rIns="107214" bIns="53603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u="sng" dirty="0" smtClean="0">
                <a:solidFill>
                  <a:srgbClr val="0000FF"/>
                </a:solidFill>
                <a:latin typeface="Calibri"/>
                <a:cs typeface="Times New Roman"/>
              </a:rPr>
              <a:t>WHAT HAS BEEN DONE?</a:t>
            </a:r>
            <a:r>
              <a:rPr lang="it-IT" sz="1400" b="1" u="sng" dirty="0" smtClean="0">
                <a:solidFill>
                  <a:srgbClr val="0000FF"/>
                </a:solidFill>
                <a:latin typeface="Calibri"/>
                <a:cs typeface="Times New Roman"/>
              </a:rPr>
              <a:t> </a:t>
            </a:r>
            <a:endParaRPr lang="it-IT" sz="1400" b="1" u="sng" dirty="0">
              <a:solidFill>
                <a:srgbClr val="0000FF"/>
              </a:solidFill>
              <a:latin typeface="Calibri"/>
              <a:cs typeface="Times New Roman"/>
            </a:endParaRPr>
          </a:p>
        </p:txBody>
      </p:sp>
      <p:sp>
        <p:nvSpPr>
          <p:cNvPr id="7" name="Segnaposto testo 11"/>
          <p:cNvSpPr txBox="1">
            <a:spLocks/>
          </p:cNvSpPr>
          <p:nvPr/>
        </p:nvSpPr>
        <p:spPr>
          <a:xfrm>
            <a:off x="0" y="1855552"/>
            <a:ext cx="3213725" cy="403548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0000FF"/>
            </a:solidFill>
          </a:ln>
        </p:spPr>
        <p:txBody>
          <a:bodyPr vert="horz" lIns="107214" tIns="53603" rIns="107214" bIns="53603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u="sng" dirty="0" smtClean="0">
                <a:solidFill>
                  <a:srgbClr val="0000FF"/>
                </a:solidFill>
                <a:latin typeface="Calibri"/>
                <a:cs typeface="Times New Roman"/>
              </a:rPr>
              <a:t>WHAT IS THIS CONTRIBUTION ABOUT?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8601906" y="5866387"/>
            <a:ext cx="216522" cy="385252"/>
          </a:xfrm>
          <a:prstGeom prst="rect">
            <a:avLst/>
          </a:prstGeom>
          <a:noFill/>
        </p:spPr>
        <p:txBody>
          <a:bodyPr wrap="none" lIns="107214" tIns="53603" rIns="107214" bIns="53603" rtlCol="0">
            <a:spAutoFit/>
          </a:bodyPr>
          <a:lstStyle/>
          <a:p>
            <a:pPr defTabSz="536067"/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Segnaposto testo 11"/>
          <p:cNvSpPr txBox="1">
            <a:spLocks/>
          </p:cNvSpPr>
          <p:nvPr/>
        </p:nvSpPr>
        <p:spPr>
          <a:xfrm>
            <a:off x="6869797" y="1866041"/>
            <a:ext cx="3015723" cy="39099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FF"/>
            </a:solidFill>
          </a:ln>
        </p:spPr>
        <p:txBody>
          <a:bodyPr vert="horz" lIns="107214" tIns="53603" rIns="107214" bIns="53603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u="sng" dirty="0" smtClean="0">
                <a:solidFill>
                  <a:srgbClr val="0000FF"/>
                </a:solidFill>
                <a:latin typeface="Calibri"/>
                <a:cs typeface="Times New Roman"/>
              </a:rPr>
              <a:t>WHAT IS THE RESULT?</a:t>
            </a:r>
            <a:endParaRPr lang="it-IT" sz="1400" b="1" u="sng" dirty="0">
              <a:solidFill>
                <a:srgbClr val="0000FF"/>
              </a:solidFill>
              <a:latin typeface="Calibri"/>
              <a:cs typeface="Times New Roman"/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3277679" y="3632603"/>
            <a:ext cx="3561254" cy="1647136"/>
          </a:xfrm>
          <a:prstGeom prst="rect">
            <a:avLst/>
          </a:prstGeom>
          <a:solidFill>
            <a:srgbClr val="92A1FF"/>
          </a:solidFill>
        </p:spPr>
        <p:txBody>
          <a:bodyPr wrap="square" lIns="107214" tIns="53603" rIns="107214" bIns="53603">
            <a:spAutoFit/>
          </a:bodyPr>
          <a:lstStyle/>
          <a:p>
            <a:pPr algn="ctr" defTabSz="536067"/>
            <a:r>
              <a:rPr lang="it-IT" sz="1000" b="1" u="sng" dirty="0" smtClean="0">
                <a:solidFill>
                  <a:prstClr val="black"/>
                </a:solidFill>
                <a:latin typeface="Calibri"/>
                <a:cs typeface="Times New Roman"/>
              </a:rPr>
              <a:t>WP4400: “</a:t>
            </a:r>
            <a:r>
              <a:rPr lang="it-IT" sz="1000" b="1" u="sng" dirty="0" err="1" smtClean="0">
                <a:solidFill>
                  <a:prstClr val="black"/>
                </a:solidFill>
                <a:latin typeface="Calibri"/>
                <a:cs typeface="Times New Roman"/>
              </a:rPr>
              <a:t>Selection</a:t>
            </a:r>
            <a:r>
              <a:rPr lang="it-IT" sz="1000" b="1" u="sng" dirty="0" smtClean="0">
                <a:solidFill>
                  <a:prstClr val="black"/>
                </a:solidFill>
                <a:latin typeface="Calibri"/>
                <a:cs typeface="Times New Roman"/>
              </a:rPr>
              <a:t>, </a:t>
            </a:r>
            <a:r>
              <a:rPr lang="it-IT" sz="1000" b="1" u="sng" dirty="0" err="1" smtClean="0">
                <a:solidFill>
                  <a:prstClr val="black"/>
                </a:solidFill>
                <a:latin typeface="Calibri"/>
                <a:cs typeface="Times New Roman"/>
              </a:rPr>
              <a:t>characterization</a:t>
            </a:r>
            <a:r>
              <a:rPr lang="it-IT" sz="1000" b="1" u="sng" dirty="0" smtClean="0">
                <a:solidFill>
                  <a:prstClr val="black"/>
                </a:solidFill>
                <a:latin typeface="Calibri"/>
                <a:cs typeface="Times New Roman"/>
              </a:rPr>
              <a:t> and test of </a:t>
            </a:r>
            <a:r>
              <a:rPr lang="it-IT" sz="1000" b="1" u="sng" dirty="0" err="1" smtClean="0">
                <a:solidFill>
                  <a:prstClr val="black"/>
                </a:solidFill>
                <a:latin typeface="Calibri"/>
                <a:cs typeface="Times New Roman"/>
              </a:rPr>
              <a:t>SiPMs</a:t>
            </a:r>
            <a:r>
              <a:rPr lang="it-IT" sz="1000" b="1" u="sng" dirty="0" smtClean="0">
                <a:solidFill>
                  <a:prstClr val="black"/>
                </a:solidFill>
                <a:latin typeface="Calibri"/>
                <a:cs typeface="Times New Roman"/>
              </a:rPr>
              <a:t>”</a:t>
            </a:r>
          </a:p>
          <a:p>
            <a:pPr algn="just" defTabSz="536067"/>
            <a:r>
              <a:rPr lang="it-IT" sz="1000" dirty="0" smtClean="0">
                <a:solidFill>
                  <a:prstClr val="black"/>
                </a:solidFill>
                <a:cs typeface="Times New Roman"/>
              </a:rPr>
              <a:t>The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main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item of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this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R&amp;D on of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SiPMs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is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the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definition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of a procedure for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characterising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and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selecting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the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SiPMs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that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best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fit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the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experimental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requirements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. The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study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of performances of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different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SiPMs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available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on the market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has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been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performed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to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identify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the best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sensors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for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space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dirty="0" err="1" smtClean="0">
                <a:solidFill>
                  <a:prstClr val="black"/>
                </a:solidFill>
                <a:cs typeface="Times New Roman"/>
              </a:rPr>
              <a:t>applications</a:t>
            </a:r>
            <a:r>
              <a:rPr lang="it-IT" sz="1000" dirty="0" smtClean="0">
                <a:solidFill>
                  <a:prstClr val="black"/>
                </a:solidFill>
                <a:cs typeface="Times New Roman"/>
              </a:rPr>
              <a:t>.</a:t>
            </a:r>
          </a:p>
          <a:p>
            <a:pPr algn="just" defTabSz="536067"/>
            <a:r>
              <a:rPr lang="it-IT" sz="1000" dirty="0">
                <a:solidFill>
                  <a:prstClr val="black"/>
                </a:solidFill>
                <a:cs typeface="Times New Roman"/>
              </a:rPr>
              <a:t>The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protocol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foresees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to </a:t>
            </a:r>
            <a:r>
              <a:rPr lang="it-IT" sz="1000" dirty="0" err="1">
                <a:solidFill>
                  <a:prstClr val="black"/>
                </a:solidFill>
                <a:cs typeface="Times New Roman"/>
              </a:rPr>
              <a:t>measure</a:t>
            </a:r>
            <a:r>
              <a:rPr lang="it-IT" sz="1000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b="1" dirty="0" err="1">
                <a:solidFill>
                  <a:prstClr val="black"/>
                </a:solidFill>
                <a:cs typeface="Times New Roman"/>
              </a:rPr>
              <a:t>several</a:t>
            </a:r>
            <a:r>
              <a:rPr lang="it-IT" sz="1000" b="1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b="1" dirty="0" err="1">
                <a:solidFill>
                  <a:prstClr val="black"/>
                </a:solidFill>
                <a:cs typeface="Times New Roman"/>
              </a:rPr>
              <a:t>parameters</a:t>
            </a:r>
            <a:r>
              <a:rPr lang="it-IT" sz="1000" b="1" dirty="0">
                <a:solidFill>
                  <a:prstClr val="black"/>
                </a:solidFill>
                <a:cs typeface="Times New Roman"/>
              </a:rPr>
              <a:t>: breakdown </a:t>
            </a:r>
            <a:r>
              <a:rPr lang="it-IT" sz="1000" b="1" dirty="0" err="1">
                <a:solidFill>
                  <a:prstClr val="black"/>
                </a:solidFill>
                <a:cs typeface="Times New Roman"/>
              </a:rPr>
              <a:t>voltage</a:t>
            </a:r>
            <a:r>
              <a:rPr lang="it-IT" sz="1000" b="1" dirty="0">
                <a:solidFill>
                  <a:prstClr val="black"/>
                </a:solidFill>
                <a:cs typeface="Times New Roman"/>
              </a:rPr>
              <a:t> (</a:t>
            </a:r>
            <a:r>
              <a:rPr lang="it-IT" sz="1000" b="1" dirty="0" err="1">
                <a:solidFill>
                  <a:prstClr val="black"/>
                </a:solidFill>
                <a:cs typeface="Times New Roman"/>
              </a:rPr>
              <a:t>Vbd</a:t>
            </a:r>
            <a:r>
              <a:rPr lang="it-IT" sz="1000" b="1" dirty="0">
                <a:solidFill>
                  <a:prstClr val="black"/>
                </a:solidFill>
                <a:cs typeface="Times New Roman"/>
              </a:rPr>
              <a:t>) , quenching </a:t>
            </a:r>
            <a:r>
              <a:rPr lang="it-IT" sz="1000" b="1" dirty="0" err="1">
                <a:solidFill>
                  <a:prstClr val="black"/>
                </a:solidFill>
                <a:cs typeface="Times New Roman"/>
              </a:rPr>
              <a:t>resistance</a:t>
            </a:r>
            <a:r>
              <a:rPr lang="it-IT" sz="1000" b="1" dirty="0">
                <a:solidFill>
                  <a:prstClr val="black"/>
                </a:solidFill>
                <a:cs typeface="Times New Roman"/>
              </a:rPr>
              <a:t> (</a:t>
            </a:r>
            <a:r>
              <a:rPr lang="it-IT" sz="1000" b="1" dirty="0" err="1">
                <a:solidFill>
                  <a:prstClr val="black"/>
                </a:solidFill>
                <a:cs typeface="Times New Roman"/>
              </a:rPr>
              <a:t>Rq</a:t>
            </a:r>
            <a:r>
              <a:rPr lang="it-IT" sz="1000" b="1" dirty="0">
                <a:solidFill>
                  <a:prstClr val="black"/>
                </a:solidFill>
                <a:cs typeface="Times New Roman"/>
              </a:rPr>
              <a:t>), gain (G), dark </a:t>
            </a:r>
            <a:r>
              <a:rPr lang="it-IT" sz="1000" b="1" dirty="0" err="1">
                <a:solidFill>
                  <a:prstClr val="black"/>
                </a:solidFill>
                <a:cs typeface="Times New Roman"/>
              </a:rPr>
              <a:t>count</a:t>
            </a:r>
            <a:r>
              <a:rPr lang="it-IT" sz="1000" b="1" dirty="0">
                <a:solidFill>
                  <a:prstClr val="black"/>
                </a:solidFill>
                <a:cs typeface="Times New Roman"/>
              </a:rPr>
              <a:t> rate (DCR), </a:t>
            </a:r>
            <a:r>
              <a:rPr lang="it-IT" sz="1000" b="1" dirty="0" err="1">
                <a:solidFill>
                  <a:prstClr val="black"/>
                </a:solidFill>
                <a:cs typeface="Times New Roman"/>
              </a:rPr>
              <a:t>probability</a:t>
            </a:r>
            <a:r>
              <a:rPr lang="it-IT" sz="1000" b="1" dirty="0">
                <a:solidFill>
                  <a:prstClr val="black"/>
                </a:solidFill>
                <a:cs typeface="Times New Roman"/>
              </a:rPr>
              <a:t> of cross-talk (</a:t>
            </a:r>
            <a:r>
              <a:rPr lang="it-IT" sz="1000" b="1" dirty="0" err="1">
                <a:solidFill>
                  <a:prstClr val="black"/>
                </a:solidFill>
                <a:cs typeface="Times New Roman"/>
              </a:rPr>
              <a:t>pCT</a:t>
            </a:r>
            <a:r>
              <a:rPr lang="it-IT" sz="1000" b="1" dirty="0">
                <a:solidFill>
                  <a:prstClr val="black"/>
                </a:solidFill>
                <a:cs typeface="Times New Roman"/>
              </a:rPr>
              <a:t>) </a:t>
            </a:r>
            <a:r>
              <a:rPr lang="it-IT" sz="1000" b="1" dirty="0" err="1">
                <a:solidFill>
                  <a:prstClr val="black"/>
                </a:solidFill>
                <a:cs typeface="Times New Roman"/>
              </a:rPr>
              <a:t>as</a:t>
            </a:r>
            <a:r>
              <a:rPr lang="it-IT" sz="1000" b="1" dirty="0">
                <a:solidFill>
                  <a:prstClr val="black"/>
                </a:solidFill>
                <a:cs typeface="Times New Roman"/>
              </a:rPr>
              <a:t> </a:t>
            </a:r>
            <a:r>
              <a:rPr lang="it-IT" sz="1000" b="1" dirty="0" err="1">
                <a:solidFill>
                  <a:prstClr val="black"/>
                </a:solidFill>
                <a:cs typeface="Times New Roman"/>
              </a:rPr>
              <a:t>function</a:t>
            </a:r>
            <a:r>
              <a:rPr lang="it-IT" sz="1000" b="1" dirty="0">
                <a:solidFill>
                  <a:prstClr val="black"/>
                </a:solidFill>
                <a:cs typeface="Times New Roman"/>
              </a:rPr>
              <a:t> of temperature</a:t>
            </a:r>
            <a:endParaRPr lang="it-IT" sz="1000" dirty="0" smtClean="0">
              <a:solidFill>
                <a:prstClr val="black"/>
              </a:solidFill>
              <a:cs typeface="Times New Roman"/>
            </a:endParaRPr>
          </a:p>
        </p:txBody>
      </p:sp>
      <p:pic>
        <p:nvPicPr>
          <p:cNvPr id="28" name="Immagine 27" descr="ASAPP2025_logo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428" y="753103"/>
            <a:ext cx="960572" cy="987360"/>
          </a:xfrm>
          <a:prstGeom prst="rect">
            <a:avLst/>
          </a:prstGeom>
        </p:spPr>
      </p:pic>
      <p:pic>
        <p:nvPicPr>
          <p:cNvPr id="31" name="Immagine 30" descr="ASI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07"/>
            <a:ext cx="981960" cy="859607"/>
          </a:xfrm>
          <a:prstGeom prst="rect">
            <a:avLst/>
          </a:prstGeom>
        </p:spPr>
      </p:pic>
      <p:pic>
        <p:nvPicPr>
          <p:cNvPr id="35" name="Immagine 34" descr="INFN-CT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826" y="1376838"/>
            <a:ext cx="780634" cy="420452"/>
          </a:xfrm>
          <a:prstGeom prst="rect">
            <a:avLst/>
          </a:prstGeom>
        </p:spPr>
      </p:pic>
      <p:pic>
        <p:nvPicPr>
          <p:cNvPr id="47" name="Immagine 46" descr="Monogramma_DFA_black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56" y="1438333"/>
            <a:ext cx="1731290" cy="346257"/>
          </a:xfrm>
          <a:prstGeom prst="rect">
            <a:avLst/>
          </a:prstGeom>
        </p:spPr>
      </p:pic>
      <p:pic>
        <p:nvPicPr>
          <p:cNvPr id="2" name="Immagine 1" descr="INFN_logo_not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" y="1181512"/>
            <a:ext cx="974621" cy="622164"/>
          </a:xfrm>
          <a:prstGeom prst="rect">
            <a:avLst/>
          </a:prstGeom>
        </p:spPr>
      </p:pic>
      <p:pic>
        <p:nvPicPr>
          <p:cNvPr id="48" name="Immagine 47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9" y="4793759"/>
            <a:ext cx="2542792" cy="20282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sellaDiTesto 7"/>
          <p:cNvSpPr txBox="1"/>
          <p:nvPr/>
        </p:nvSpPr>
        <p:spPr>
          <a:xfrm>
            <a:off x="-1016000" y="4673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49" name="Immagine 48" descr="SetupB3.tif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812" y="2317583"/>
            <a:ext cx="1671443" cy="1287226"/>
          </a:xfrm>
          <a:prstGeom prst="rect">
            <a:avLst/>
          </a:prstGeom>
        </p:spPr>
      </p:pic>
      <p:pic>
        <p:nvPicPr>
          <p:cNvPr id="50" name="Immagine 49" descr="SetUpB2.tif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655" y="5411277"/>
            <a:ext cx="1870045" cy="1294323"/>
          </a:xfrm>
          <a:prstGeom prst="rect">
            <a:avLst/>
          </a:prstGeom>
        </p:spPr>
      </p:pic>
      <p:pic>
        <p:nvPicPr>
          <p:cNvPr id="52" name="Immagine 5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75888" y="2343150"/>
            <a:ext cx="1594204" cy="1195652"/>
          </a:xfrm>
          <a:prstGeom prst="rect">
            <a:avLst/>
          </a:prstGeom>
          <a:ln w="57150" cmpd="sng">
            <a:solidFill>
              <a:srgbClr val="FFFFFF"/>
            </a:solidFill>
          </a:ln>
        </p:spPr>
      </p:pic>
      <p:sp>
        <p:nvSpPr>
          <p:cNvPr id="10" name="CasellaDiTesto 9"/>
          <p:cNvSpPr txBox="1"/>
          <p:nvPr/>
        </p:nvSpPr>
        <p:spPr>
          <a:xfrm>
            <a:off x="6032500" y="5410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53" name="Immagine 52" descr="DCR_vs_V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674" y="5969879"/>
            <a:ext cx="1446463" cy="828703"/>
          </a:xfrm>
          <a:prstGeom prst="rect">
            <a:avLst/>
          </a:prstGeom>
          <a:ln w="12700" cmpd="sng">
            <a:noFill/>
          </a:ln>
        </p:spPr>
      </p:pic>
      <p:pic>
        <p:nvPicPr>
          <p:cNvPr id="54" name="Immagine 53" descr="Vbd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746" y="5147195"/>
            <a:ext cx="1483277" cy="883197"/>
          </a:xfrm>
          <a:prstGeom prst="rect">
            <a:avLst/>
          </a:prstGeom>
          <a:ln w="12700" cmpd="sng">
            <a:noFill/>
          </a:ln>
        </p:spPr>
      </p:pic>
      <p:pic>
        <p:nvPicPr>
          <p:cNvPr id="16" name="Immagine 15" descr="NIMA.tif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082" y="6045200"/>
            <a:ext cx="1459941" cy="744915"/>
          </a:xfrm>
          <a:prstGeom prst="rect">
            <a:avLst/>
          </a:prstGeom>
        </p:spPr>
      </p:pic>
      <p:pic>
        <p:nvPicPr>
          <p:cNvPr id="59" name="Immagine 58" descr="IV_reverse_T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543" y="5167281"/>
            <a:ext cx="1372840" cy="792242"/>
          </a:xfrm>
          <a:prstGeom prst="rect">
            <a:avLst/>
          </a:prstGeom>
          <a:ln w="12700" cmpd="sng"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2514548" y="4794766"/>
            <a:ext cx="669775" cy="203132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nnnn</a:t>
            </a:r>
            <a:endParaRPr lang="it-IT" dirty="0" smtClean="0">
              <a:solidFill>
                <a:schemeClr val="bg1"/>
              </a:solidFill>
            </a:endParaRP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73533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351</Words>
  <Application>Microsoft Macintosh PowerPoint</Application>
  <PresentationFormat>A4 (21x29,7 cm)</PresentationFormat>
  <Paragraphs>46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1_Tema di Office</vt:lpstr>
      <vt:lpstr>Presentazione di PowerPoint</vt:lpstr>
    </vt:vector>
  </TitlesOfParts>
  <Company>Dipartimento di Fisica e Astronomia-Università di Catania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Rossella Caruso</dc:creator>
  <cp:lastModifiedBy>Rossella Caruso</cp:lastModifiedBy>
  <cp:revision>51</cp:revision>
  <dcterms:created xsi:type="dcterms:W3CDTF">2021-07-04T20:56:59Z</dcterms:created>
  <dcterms:modified xsi:type="dcterms:W3CDTF">2025-05-15T11:57:01Z</dcterms:modified>
</cp:coreProperties>
</file>