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4" r:id="rId1"/>
  </p:sldMasterIdLst>
  <p:notesMasterIdLst>
    <p:notesMasterId r:id="rId17"/>
  </p:notesMasterIdLst>
  <p:handoutMasterIdLst>
    <p:handoutMasterId r:id="rId18"/>
  </p:handoutMasterIdLst>
  <p:sldIdLst>
    <p:sldId id="439" r:id="rId2"/>
    <p:sldId id="443" r:id="rId3"/>
    <p:sldId id="444" r:id="rId4"/>
    <p:sldId id="445" r:id="rId5"/>
    <p:sldId id="446" r:id="rId6"/>
    <p:sldId id="448" r:id="rId7"/>
    <p:sldId id="447" r:id="rId8"/>
    <p:sldId id="422" r:id="rId9"/>
    <p:sldId id="441" r:id="rId10"/>
    <p:sldId id="449" r:id="rId11"/>
    <p:sldId id="456" r:id="rId12"/>
    <p:sldId id="453" r:id="rId13"/>
    <p:sldId id="454" r:id="rId14"/>
    <p:sldId id="457" r:id="rId15"/>
    <p:sldId id="44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BB40"/>
    <a:srgbClr val="285FF4"/>
    <a:srgbClr val="B207AB"/>
    <a:srgbClr val="D800CD"/>
    <a:srgbClr val="E401D7"/>
    <a:srgbClr val="801879"/>
    <a:srgbClr val="BD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66"/>
    <p:restoredTop sz="96327"/>
  </p:normalViewPr>
  <p:slideViewPr>
    <p:cSldViewPr snapToGrid="0">
      <p:cViewPr varScale="1">
        <p:scale>
          <a:sx n="135" d="100"/>
          <a:sy n="135" d="100"/>
        </p:scale>
        <p:origin x="3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4BBB225-A904-E7B9-A711-6DC2146E06B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DA0273-33EA-5031-E56A-A889897DCBE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E954C-30A7-FF4D-BCE7-F3DB158D6B42}" type="datetimeFigureOut">
              <a:rPr lang="en-US" smtClean="0"/>
              <a:t>1/22/25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F2FA9B-C33A-74C8-C08B-ED32B127B7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A4F277-ADEC-79AC-7E87-7859203135D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7E219-3533-7040-BA0B-7818B54D48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6649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8D0554-85CC-FB4A-834B-E699257473E9}" type="datetimeFigureOut">
              <a:rPr lang="en-US" smtClean="0"/>
              <a:t>1/22/25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71A64-8E08-B84A-9C5C-CEDC6D17B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1626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A5EA2-02FB-FE6A-32D9-97B31F524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080C0B-18FA-5C7C-1D0F-1878A3500B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30E94-3205-4F3F-C88F-DD341B869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DC139-188F-B61B-E891-C69462E64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7F46D-8768-6695-B7FE-77CE516D7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A1D68-F4F7-C048-A824-62A5FC37E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232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B8EE0-49D0-C6F4-2D79-4F78A867E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B121FB-A02C-5170-73FC-C0B09418BE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19AA7-ECA5-596B-0A41-15B48B76D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11FC8F-ECC9-A3D4-BF1D-5223037B9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269FBD-347D-B496-653B-DDAEB2E70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A1D68-F4F7-C048-A824-62A5FC37E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541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B02CE8-4A76-ACC7-501D-0B54D16125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C548AA-A652-1331-1108-E9DB4D94DE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C52EC8-6A47-9CF7-AF93-43567418B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01CA1-2A43-94FD-46CA-8D6CF2532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153D4C-FB34-1210-B41E-78E8DE677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A1D68-F4F7-C048-A824-62A5FC37E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927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Logo Animation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br>
              <a:rPr lang="en-GB" noProof="0" dirty="0"/>
            </a:br>
            <a:br>
              <a:rPr lang="en-GB" noProof="0" dirty="0"/>
            </a:br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9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PSI_Logoanimation_Loop_G_Positive_500px_03">
            <a:hlinkClick r:id="" action="ppaction://media"/>
            <a:extLst>
              <a:ext uri="{FF2B5EF4-FFF2-40B4-BE49-F238E27FC236}">
                <a16:creationId xmlns:a16="http://schemas.microsoft.com/office/drawing/2014/main" id="{5BC580E2-CE8D-327A-4DAA-ACE8A9260A38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71516" y="39706"/>
            <a:ext cx="1368000" cy="1368000"/>
          </a:xfrm>
          <a:prstGeom prst="rect">
            <a:avLst/>
          </a:prstGeom>
          <a:ln>
            <a:noFill/>
          </a:ln>
        </p:spPr>
      </p:pic>
      <p:pic>
        <p:nvPicPr>
          <p:cNvPr id="7" name="Grafik 12">
            <a:extLst>
              <a:ext uri="{FF2B5EF4-FFF2-40B4-BE49-F238E27FC236}">
                <a16:creationId xmlns:a16="http://schemas.microsoft.com/office/drawing/2014/main" id="{A291DFFB-6FDC-A576-4C4B-D490217A96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86" r="-1"/>
          <a:stretch/>
        </p:blipFill>
        <p:spPr>
          <a:xfrm>
            <a:off x="1659700" y="358671"/>
            <a:ext cx="745261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339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6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7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390658" y="1341446"/>
            <a:ext cx="5041900" cy="4679951"/>
          </a:xfrm>
        </p:spPr>
        <p:txBody>
          <a:bodyPr/>
          <a:lstStyle>
            <a:lvl1pPr marL="237039" indent="-237039">
              <a:buClr>
                <a:schemeClr val="tx1"/>
              </a:buClr>
              <a:buFont typeface="Arial" panose="020B0604020202020204" pitchFamily="34" charset="0"/>
              <a:buChar char="•"/>
              <a:defRPr sz="2267"/>
            </a:lvl1pPr>
            <a:lvl2pPr marL="474073" indent="-237039">
              <a:buSzPct val="100000"/>
              <a:buFont typeface="Symbol" panose="05050102010706020507" pitchFamily="18" charset="2"/>
              <a:buChar char="-"/>
              <a:defRPr sz="2267"/>
            </a:lvl2pPr>
            <a:lvl3pPr marL="719579" indent="-245505">
              <a:buFont typeface="Symbol" panose="05050102010706020507" pitchFamily="18" charset="2"/>
              <a:buChar char="-"/>
              <a:defRPr sz="2267"/>
            </a:lvl3pPr>
            <a:lvl4pPr marL="956615" indent="-237039">
              <a:buFont typeface="Symbol" panose="05050102010706020507" pitchFamily="18" charset="2"/>
              <a:buChar char="-"/>
              <a:defRPr sz="2267"/>
            </a:lvl4pPr>
            <a:lvl5pPr marL="1193651" indent="-237039">
              <a:buFont typeface="Symbol" panose="05050102010706020507" pitchFamily="18" charset="2"/>
              <a:buChar char="-"/>
              <a:defRPr sz="2267"/>
            </a:lvl5pPr>
            <a:lvl6pPr marL="1432807" indent="-239155">
              <a:buFont typeface="Symbol" panose="05050102010706020507" pitchFamily="18" charset="2"/>
              <a:buChar char="-"/>
              <a:defRPr sz="2000"/>
            </a:lvl6pPr>
            <a:lvl7pPr marL="1676191" indent="-243387">
              <a:buFont typeface="Symbol" panose="05050102010706020507" pitchFamily="18" charset="2"/>
              <a:buChar char="-"/>
              <a:defRPr sz="2000"/>
            </a:lvl7pPr>
            <a:lvl8pPr marL="1915344" indent="-239155">
              <a:buFont typeface="Symbol" panose="05050102010706020507" pitchFamily="18" charset="2"/>
              <a:buChar char="-"/>
              <a:defRPr sz="2000"/>
            </a:lvl8pPr>
            <a:lvl9pPr marL="2152384" indent="-237039"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769615" y="288001"/>
            <a:ext cx="8944033" cy="5085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6671743" y="1337875"/>
            <a:ext cx="5041900" cy="4679951"/>
          </a:xfrm>
        </p:spPr>
        <p:txBody>
          <a:bodyPr/>
          <a:lstStyle>
            <a:lvl1pPr marL="237039" indent="-237039">
              <a:buClr>
                <a:schemeClr val="tx1"/>
              </a:buClr>
              <a:buFont typeface="Arial" panose="020B0604020202020204" pitchFamily="34" charset="0"/>
              <a:buChar char="•"/>
              <a:defRPr sz="2267"/>
            </a:lvl1pPr>
            <a:lvl2pPr marL="474073" indent="-237039">
              <a:buSzPct val="100000"/>
              <a:buFont typeface="Symbol" panose="05050102010706020507" pitchFamily="18" charset="2"/>
              <a:buChar char="-"/>
              <a:defRPr sz="2267"/>
            </a:lvl2pPr>
            <a:lvl3pPr marL="719579" indent="-245505">
              <a:buFont typeface="Symbol" panose="05050102010706020507" pitchFamily="18" charset="2"/>
              <a:buChar char="-"/>
              <a:defRPr sz="2267"/>
            </a:lvl3pPr>
            <a:lvl4pPr marL="956615" indent="-237039">
              <a:buFont typeface="Symbol" panose="05050102010706020507" pitchFamily="18" charset="2"/>
              <a:buChar char="-"/>
              <a:defRPr sz="2267"/>
            </a:lvl4pPr>
            <a:lvl5pPr marL="1193651" indent="-237039">
              <a:buFont typeface="Symbol" panose="05050102010706020507" pitchFamily="18" charset="2"/>
              <a:buChar char="-"/>
              <a:defRPr sz="2267"/>
            </a:lvl5pPr>
            <a:lvl6pPr marL="1432807" indent="-239155">
              <a:buFont typeface="Symbol" panose="05050102010706020507" pitchFamily="18" charset="2"/>
              <a:buChar char="-"/>
              <a:defRPr sz="2000"/>
            </a:lvl6pPr>
            <a:lvl7pPr marL="1676191" indent="-243387">
              <a:buFont typeface="Symbol" panose="05050102010706020507" pitchFamily="18" charset="2"/>
              <a:buChar char="-"/>
              <a:defRPr sz="2000"/>
            </a:lvl7pPr>
            <a:lvl8pPr marL="1915344" indent="-239155">
              <a:buFont typeface="Symbol" panose="05050102010706020507" pitchFamily="18" charset="2"/>
              <a:buChar char="-"/>
              <a:defRPr sz="2000"/>
            </a:lvl8pPr>
            <a:lvl9pPr marL="2152384" indent="-237039"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4177308156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FB49CF1-4D8F-004A-8D02-97A0F56898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 b="0" i="0">
                <a:latin typeface="Helvetica Light" panose="020B0403020202020204" pitchFamily="34" charset="0"/>
              </a:defRPr>
            </a:lvl1pPr>
            <a:lvl2pPr>
              <a:defRPr sz="2400" b="0" i="0">
                <a:latin typeface="Helvetica Light" panose="020B0403020202020204" pitchFamily="34" charset="0"/>
              </a:defRPr>
            </a:lvl2pPr>
            <a:lvl3pPr>
              <a:defRPr sz="2400" b="0" i="0">
                <a:latin typeface="Helvetica Light" panose="020B0403020202020204" pitchFamily="34" charset="0"/>
              </a:defRPr>
            </a:lvl3pPr>
            <a:lvl4pPr>
              <a:defRPr sz="2400" b="0" i="0">
                <a:latin typeface="Helvetica Light" panose="020B0403020202020204" pitchFamily="34" charset="0"/>
              </a:defRPr>
            </a:lvl4pPr>
            <a:lvl5pPr>
              <a:defRPr sz="2400" b="0" i="0">
                <a:latin typeface="Helvetica Light" panose="020B0403020202020204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E9CB6AC-0CD5-2B45-8470-E9192A736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3D6FE71-8C48-5B49-A84C-5319C2113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3F644E-C85A-F24D-8E62-AB799018F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C8F0-C320-9D48-94E8-6E97A829A08D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elplatzhalter 23">
            <a:extLst>
              <a:ext uri="{FF2B5EF4-FFF2-40B4-BE49-F238E27FC236}">
                <a16:creationId xmlns:a16="http://schemas.microsoft.com/office/drawing/2014/main" id="{D17E819C-2521-1241-BF66-126D19EBF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003" y="276353"/>
            <a:ext cx="11527999" cy="8093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6000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80353-0853-1E78-5F57-98D38EB57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412C77-1A93-C342-5FD2-696C220097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08F9A0-CC6C-9674-9448-971976BD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A39178-96BE-4A56-F09F-F866CE4E8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47A120-515D-3342-AD11-F4E8E82FB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A1D68-F4F7-C048-A824-62A5FC37E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059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DA8ED-4FA5-8F7D-6305-F9BCF201B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07F73F-A12F-8F16-FB00-74657AE094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49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9B9C6-759D-F4F1-B11A-55BEE88CB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9AF7B9-2782-D74F-71B6-9A1B25849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7DC8C5-1483-6098-773E-92C1C6B56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A1D68-F4F7-C048-A824-62A5FC37E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561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AE144-C1D9-CFE7-06E9-DCC280B92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EBC515-743D-B045-BCFF-FC785F56DE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A06786-CD8F-31D4-9C57-CE02D35E8A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11999B-5DB5-9AF8-68B1-A8E3D74C0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4122C2-F18A-9F58-27DD-D12F2705D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36575-908A-4A72-4726-1D293F188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A1D68-F4F7-C048-A824-62A5FC37E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18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82209-5A91-9EAA-11BD-A7B42870C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1EC44F-B3F1-3A17-49C9-06498F8778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68F51C-B8C8-570E-FF5B-7F5D917CD5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C06B83-A2CF-45F9-2DB2-CEBA75FB0F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551F1B-8652-16F7-A8B9-9317519963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9D39D8-64B6-74D3-05F1-44E873915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7C43D8-00FB-F3B0-90F0-74C9A1522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77413D-0CAB-68A2-256C-6F1650AE7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A1D68-F4F7-C048-A824-62A5FC37E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32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3EFEF-D1AF-D52F-9CEE-94B21060B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82F902-57EE-4BBE-DAEF-9F0F42771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FE057D-4AB0-4845-73D9-3FB65FBC5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020DCA-7B04-FE5A-AE79-BDFB50E45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A1D68-F4F7-C048-A824-62A5FC37E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740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05B370-8825-9331-0546-D7930D4E2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16AEA7-9C65-A05E-FD8A-D4DA8E935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7E7394-5561-B6BA-F2BB-B4155F220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A1D68-F4F7-C048-A824-62A5FC37E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3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8FCE8-5E9F-0F91-FC79-8464D6029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4AA43B-B3B7-5105-493E-05F7C9F2D9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84AF18-D282-8A2A-5033-537EE2EAAC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52A8-E715-9D4C-8D72-FC3721BAE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67F4AF-4213-CE5D-0369-3ED3A559B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818D11-32B3-CFB2-08AD-3BC54787D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A1D68-F4F7-C048-A824-62A5FC37E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134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72AEE-7450-E27C-A24F-600DEB082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A06F80-87A6-926A-7B35-12DC89E9F1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75E0EB-ABCF-4987-6A39-E2403E7927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B4EE00-1A15-C16C-0567-7CF5006A6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146F13-D12B-3D19-5840-4A1FA65C0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9804F4-4177-6526-0266-5BEA2B683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A1D68-F4F7-C048-A824-62A5FC37E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526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99C0E4-9E5C-1E54-6468-586CF38C4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8F0B3C-2FCE-8AC1-9E7F-D837511155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0D5B7-BDD1-650C-3C4C-87A6A59C58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9EB69-383D-9CC9-9300-9626515AF2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186B28-D205-D0B4-636C-E3A765458C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15A1D68-F4F7-C048-A824-62A5FC37ED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781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8" r:id="rId13"/>
    <p:sldLayoutId id="2147483799" r:id="rId14"/>
  </p:sldLayoutIdLst>
  <p:hf hdr="0" ft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6.sv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5.png"/><Relationship Id="rId5" Type="http://schemas.openxmlformats.org/officeDocument/2006/relationships/image" Target="../media/image36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4.xml"/><Relationship Id="rId5" Type="http://schemas.microsoft.com/office/2007/relationships/hdphoto" Target="../media/hdphoto4.wdp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5.jpe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6" Type="http://schemas.microsoft.com/office/2007/relationships/hdphoto" Target="../media/hdphoto2.wdp"/><Relationship Id="rId5" Type="http://schemas.openxmlformats.org/officeDocument/2006/relationships/image" Target="../media/image17.png"/><Relationship Id="rId4" Type="http://schemas.openxmlformats.org/officeDocument/2006/relationships/image" Target="../media/image19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emf"/><Relationship Id="rId7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emf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24EEE-D348-E115-C2B9-96FFFD952C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5328" y="2425793"/>
            <a:ext cx="8170376" cy="2006436"/>
          </a:xfrm>
        </p:spPr>
        <p:txBody>
          <a:bodyPr>
            <a:noAutofit/>
          </a:bodyPr>
          <a:lstStyle/>
          <a:p>
            <a:r>
              <a:rPr lang="en-US" sz="4400" b="1" dirty="0"/>
              <a:t>Precision X-ray spectroscopy of Muonic low-Z Atoms with</a:t>
            </a:r>
            <a:br>
              <a:rPr lang="en-US" sz="4400" b="1" dirty="0"/>
            </a:br>
            <a:r>
              <a:rPr lang="en-US" sz="4400" b="1" dirty="0"/>
              <a:t>Metallic Magnetic Calorimeters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0A7B08-114D-47C4-F36D-66C898AF6B5A}"/>
              </a:ext>
            </a:extLst>
          </p:cNvPr>
          <p:cNvSpPr txBox="1"/>
          <p:nvPr/>
        </p:nvSpPr>
        <p:spPr>
          <a:xfrm>
            <a:off x="695328" y="5403744"/>
            <a:ext cx="112713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Aziza Zendour</a:t>
            </a:r>
          </a:p>
          <a:p>
            <a:endParaRPr lang="en-US" b="0" i="0" u="none" strike="noStrike" dirty="0">
              <a:solidFill>
                <a:schemeClr val="bg1"/>
              </a:solidFill>
              <a:effectLst/>
            </a:endParaRPr>
          </a:p>
          <a:p>
            <a:r>
              <a:rPr lang="en-US" b="0" i="0" u="none" strike="noStrike" dirty="0">
                <a:solidFill>
                  <a:schemeClr val="bg1"/>
                </a:solidFill>
                <a:effectLst/>
              </a:rPr>
              <a:t>CHIPP winter school of particle physics                   					                 22-01-2025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562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C6990A-A854-DD2A-AE6B-BBDE394723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high angle view of a machine&#10;&#10;Description automatically generated">
            <a:extLst>
              <a:ext uri="{FF2B5EF4-FFF2-40B4-BE49-F238E27FC236}">
                <a16:creationId xmlns:a16="http://schemas.microsoft.com/office/drawing/2014/main" id="{4DBDC204-04E8-935A-93CB-068D59FFE6E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12192000" cy="687383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8CBB85-B355-7C01-D420-432C0DA4B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C8F0-C320-9D48-94E8-6E97A829A08D}" type="slidenum">
              <a:rPr lang="en-GB" smtClean="0"/>
              <a:t>10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3AF6DB-337B-5D4B-34FA-4D176B1BCC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203200"/>
            <a:ext cx="1896211" cy="2301535"/>
          </a:xfrm>
          <a:prstGeom prst="rect">
            <a:avLst/>
          </a:prstGeom>
        </p:spPr>
      </p:pic>
      <p:sp>
        <p:nvSpPr>
          <p:cNvPr id="3" name="Textfeld 10">
            <a:extLst>
              <a:ext uri="{FF2B5EF4-FFF2-40B4-BE49-F238E27FC236}">
                <a16:creationId xmlns:a16="http://schemas.microsoft.com/office/drawing/2014/main" id="{1ECA4C1C-E900-3253-003E-DA6581B196C7}"/>
              </a:ext>
            </a:extLst>
          </p:cNvPr>
          <p:cNvSpPr txBox="1"/>
          <p:nvPr/>
        </p:nvSpPr>
        <p:spPr>
          <a:xfrm>
            <a:off x="109903" y="1939492"/>
            <a:ext cx="1676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u="none" strike="noStrike" dirty="0">
                <a:solidFill>
                  <a:schemeClr val="bg1"/>
                </a:solidFill>
                <a:effectLst/>
                <a:latin typeface="Helvetica Light" panose="020B0403020202020204" pitchFamily="34" charset="0"/>
              </a:rPr>
              <a:t> </a:t>
            </a:r>
            <a:r>
              <a:rPr lang="de-DE" sz="1200" u="none" strike="noStrike" dirty="0">
                <a:solidFill>
                  <a:sysClr val="windowText" lastClr="000000"/>
                </a:solidFill>
                <a:effectLst/>
                <a:latin typeface="Helvetica Light" panose="020B0403020202020204" pitchFamily="34" charset="0"/>
              </a:rPr>
              <a:t>High-</a:t>
            </a:r>
            <a:r>
              <a:rPr lang="de-DE" sz="1200" u="none" strike="noStrike" dirty="0" err="1">
                <a:solidFill>
                  <a:sysClr val="windowText" lastClr="000000"/>
                </a:solidFill>
                <a:effectLst/>
                <a:latin typeface="Helvetica Light" panose="020B0403020202020204" pitchFamily="34" charset="0"/>
              </a:rPr>
              <a:t>Intensity</a:t>
            </a:r>
            <a:r>
              <a:rPr lang="de-DE" sz="1200" u="none" strike="noStrike" dirty="0">
                <a:solidFill>
                  <a:sysClr val="windowText" lastClr="000000"/>
                </a:solidFill>
                <a:effectLst/>
                <a:latin typeface="Helvetica Light" panose="020B0403020202020204" pitchFamily="34" charset="0"/>
              </a:rPr>
              <a:t> Proton </a:t>
            </a:r>
            <a:r>
              <a:rPr lang="en-US" sz="1200" u="none" strike="noStrike" dirty="0">
                <a:solidFill>
                  <a:sysClr val="windowText" lastClr="000000"/>
                </a:solidFill>
                <a:effectLst/>
                <a:latin typeface="Helvetica Light" panose="020B0403020202020204" pitchFamily="34" charset="0"/>
              </a:rPr>
              <a:t>Accelerator at PSI</a:t>
            </a:r>
            <a:endParaRPr lang="en-US" sz="1200" dirty="0">
              <a:solidFill>
                <a:sysClr val="windowText" lastClr="000000"/>
              </a:solidFill>
              <a:latin typeface="Helvetica Light" panose="020B0403020202020204" pitchFamily="34" charset="0"/>
              <a:cs typeface="Ink Free" panose="020F0502020204030204" pitchFamily="34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C675B1A-7F80-0569-3291-4CA7D39D8799}"/>
              </a:ext>
            </a:extLst>
          </p:cNvPr>
          <p:cNvSpPr/>
          <p:nvPr/>
        </p:nvSpPr>
        <p:spPr>
          <a:xfrm>
            <a:off x="-1" y="3067584"/>
            <a:ext cx="2653750" cy="338554"/>
          </a:xfrm>
          <a:prstGeom prst="roundRect">
            <a:avLst/>
          </a:prstGeom>
          <a:solidFill>
            <a:schemeClr val="bg1">
              <a:alpha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81A286-14D0-E8D6-39EE-69C6F14B6616}"/>
              </a:ext>
            </a:extLst>
          </p:cNvPr>
          <p:cNvSpPr txBox="1"/>
          <p:nvPr/>
        </p:nvSpPr>
        <p:spPr>
          <a:xfrm>
            <a:off x="-3" y="3067584"/>
            <a:ext cx="265375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Helvetica Light" panose="020B0403020202020204" pitchFamily="34" charset="0"/>
              </a:rPr>
              <a:t>High-intensity muon beam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52FB7A-377A-E5E8-B7D7-24BA684291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26120">
            <a:off x="2574387" y="2551565"/>
            <a:ext cx="1982136" cy="82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196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9A9894-2346-B89E-D4F6-D1DDBFC531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high angle view of a machine&#10;&#10;Description automatically generated">
            <a:extLst>
              <a:ext uri="{FF2B5EF4-FFF2-40B4-BE49-F238E27FC236}">
                <a16:creationId xmlns:a16="http://schemas.microsoft.com/office/drawing/2014/main" id="{D9270823-046A-E6DD-DBD2-423BBEAB319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0"/>
            <a:ext cx="12192000" cy="6873833"/>
          </a:xfrm>
          <a:prstGeom prst="rect">
            <a:avLst/>
          </a:prstGeom>
        </p:spPr>
      </p:pic>
      <p:pic>
        <p:nvPicPr>
          <p:cNvPr id="3" name="Picture 2" descr="A high angle view of a machine&#10;&#10;Description automatically generated">
            <a:extLst>
              <a:ext uri="{FF2B5EF4-FFF2-40B4-BE49-F238E27FC236}">
                <a16:creationId xmlns:a16="http://schemas.microsoft.com/office/drawing/2014/main" id="{9DEE8137-CBB4-EDDA-0603-F1DCC3B3C75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2246" t="40580" r="48045" b="33768"/>
          <a:stretch/>
        </p:blipFill>
        <p:spPr>
          <a:xfrm>
            <a:off x="5150620" y="2782959"/>
            <a:ext cx="1183826" cy="1759220"/>
          </a:xfrm>
          <a:prstGeom prst="ellipse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1BE4CF-E5A8-262B-9F0F-A942E3804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C8F0-C320-9D48-94E8-6E97A829A08D}" type="slidenum">
              <a:rPr lang="en-GB" smtClean="0"/>
              <a:t>11</a:t>
            </a:fld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6105ABE-6BA3-5E51-0D18-15C366B8A63D}"/>
              </a:ext>
            </a:extLst>
          </p:cNvPr>
          <p:cNvSpPr/>
          <p:nvPr/>
        </p:nvSpPr>
        <p:spPr>
          <a:xfrm>
            <a:off x="5150620" y="2782959"/>
            <a:ext cx="1170667" cy="175922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8A5F064-E2A4-1E81-3B9B-8C8672B3C429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5735954" y="2713383"/>
            <a:ext cx="1459976" cy="695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B424678-D127-AD3D-D597-7A3A92AA1E8A}"/>
              </a:ext>
            </a:extLst>
          </p:cNvPr>
          <p:cNvCxnSpPr>
            <a:cxnSpLocks/>
            <a:stCxn id="8" idx="4"/>
          </p:cNvCxnSpPr>
          <p:nvPr/>
        </p:nvCxnSpPr>
        <p:spPr>
          <a:xfrm>
            <a:off x="5735954" y="4542182"/>
            <a:ext cx="141028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D458EF9D-110A-5B8B-DCFE-A780EC3B15CE}"/>
              </a:ext>
            </a:extLst>
          </p:cNvPr>
          <p:cNvSpPr/>
          <p:nvPr/>
        </p:nvSpPr>
        <p:spPr>
          <a:xfrm>
            <a:off x="7156174" y="1228821"/>
            <a:ext cx="4197626" cy="512054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69F0198-A971-9BD9-4EA7-DBD5F1C4A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5514" y="2494455"/>
            <a:ext cx="1649345" cy="3121437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04FFA79-A5C2-9476-3986-3B2071A4E468}"/>
              </a:ext>
            </a:extLst>
          </p:cNvPr>
          <p:cNvCxnSpPr/>
          <p:nvPr/>
        </p:nvCxnSpPr>
        <p:spPr>
          <a:xfrm>
            <a:off x="8960125" y="1625757"/>
            <a:ext cx="0" cy="100385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5DD3DB7-A71B-487A-1E29-2741CF68FDE3}"/>
              </a:ext>
            </a:extLst>
          </p:cNvPr>
          <p:cNvCxnSpPr>
            <a:cxnSpLocks/>
          </p:cNvCxnSpPr>
          <p:nvPr/>
        </p:nvCxnSpPr>
        <p:spPr>
          <a:xfrm flipV="1">
            <a:off x="8201439" y="5069841"/>
            <a:ext cx="688120" cy="6231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8CC568C-E587-B3DF-241D-42A5AAA88F5F}"/>
                  </a:ext>
                </a:extLst>
              </p:cNvPr>
              <p:cNvSpPr txBox="1"/>
              <p:nvPr/>
            </p:nvSpPr>
            <p:spPr>
              <a:xfrm>
                <a:off x="7335664" y="5639118"/>
                <a:ext cx="1989968" cy="5875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/>
                  <a:t>Exchangeable Target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s-ES" sz="1200" b="0" i="1" smtClean="0">
                        <a:latin typeface="Cambria Math" panose="02040503050406030204" pitchFamily="18" charset="0"/>
                      </a:rPr>
                      <m:t>(</m:t>
                    </m:r>
                    <m:sPre>
                      <m:sPre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6,7</m:t>
                        </m:r>
                      </m:sup>
                      <m:e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𝐿𝑖</m:t>
                        </m:r>
                      </m:e>
                    </m:sPre>
                  </m:oMath>
                </a14:m>
                <a:r>
                  <a:rPr lang="en-US" sz="1200" dirty="0"/>
                  <a:t>,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s-ES" sz="12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  <m:e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𝐵𝑒</m:t>
                        </m:r>
                      </m:e>
                    </m:sPre>
                  </m:oMath>
                </a14:m>
                <a:r>
                  <a:rPr lang="en-US" sz="1200" dirty="0"/>
                  <a:t>, 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PrePr>
                      <m:sub/>
                      <m:sup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10,11</m:t>
                        </m:r>
                      </m:sup>
                      <m:e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sPre>
                  </m:oMath>
                </a14:m>
                <a:r>
                  <a:rPr lang="en-US" sz="1600" dirty="0"/>
                  <a:t>)</a:t>
                </a:r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8CC568C-E587-B3DF-241D-42A5AAA88F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5664" y="5639118"/>
                <a:ext cx="1989968" cy="587597"/>
              </a:xfrm>
              <a:prstGeom prst="rect">
                <a:avLst/>
              </a:prstGeom>
              <a:blipFill>
                <a:blip r:embed="rId4"/>
                <a:stretch>
                  <a:fillRect l="-633" t="-4255" r="-1266" b="-106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D63EB40-9B95-CC5B-E88C-98CB23A5FFD5}"/>
              </a:ext>
            </a:extLst>
          </p:cNvPr>
          <p:cNvCxnSpPr>
            <a:cxnSpLocks/>
          </p:cNvCxnSpPr>
          <p:nvPr/>
        </p:nvCxnSpPr>
        <p:spPr>
          <a:xfrm>
            <a:off x="7792278" y="2191028"/>
            <a:ext cx="818322" cy="7608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A090561-9F86-B210-9B37-092FA9F0AE80}"/>
              </a:ext>
            </a:extLst>
          </p:cNvPr>
          <p:cNvSpPr txBox="1"/>
          <p:nvPr/>
        </p:nvSpPr>
        <p:spPr>
          <a:xfrm>
            <a:off x="6815030" y="1625757"/>
            <a:ext cx="17491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Veto </a:t>
            </a:r>
          </a:p>
          <a:p>
            <a:pPr algn="ctr"/>
            <a:r>
              <a:rPr lang="en-US" sz="1600" dirty="0"/>
              <a:t>scintillator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D1F3FB2-F9AD-51E1-5C62-8B4707EE1F40}"/>
              </a:ext>
            </a:extLst>
          </p:cNvPr>
          <p:cNvSpPr txBox="1"/>
          <p:nvPr/>
        </p:nvSpPr>
        <p:spPr>
          <a:xfrm>
            <a:off x="9255144" y="1623635"/>
            <a:ext cx="17491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Entrance</a:t>
            </a:r>
          </a:p>
          <a:p>
            <a:pPr algn="ctr"/>
            <a:r>
              <a:rPr lang="en-US" sz="1600" dirty="0"/>
              <a:t>scintillator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64D6BC6-BB2A-1F96-A9B6-459E50E162A3}"/>
              </a:ext>
            </a:extLst>
          </p:cNvPr>
          <p:cNvCxnSpPr>
            <a:cxnSpLocks/>
          </p:cNvCxnSpPr>
          <p:nvPr/>
        </p:nvCxnSpPr>
        <p:spPr>
          <a:xfrm flipH="1">
            <a:off x="9206948" y="2208410"/>
            <a:ext cx="901147" cy="11576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Can 36">
            <a:extLst>
              <a:ext uri="{FF2B5EF4-FFF2-40B4-BE49-F238E27FC236}">
                <a16:creationId xmlns:a16="http://schemas.microsoft.com/office/drawing/2014/main" id="{D35B1103-CB8C-9265-C405-CDFB5B00F26A}"/>
              </a:ext>
            </a:extLst>
          </p:cNvPr>
          <p:cNvSpPr/>
          <p:nvPr/>
        </p:nvSpPr>
        <p:spPr>
          <a:xfrm rot="5400000">
            <a:off x="7313372" y="4616379"/>
            <a:ext cx="505582" cy="740466"/>
          </a:xfrm>
          <a:prstGeom prst="can">
            <a:avLst>
              <a:gd name="adj" fmla="val 17136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Can 37">
            <a:extLst>
              <a:ext uri="{FF2B5EF4-FFF2-40B4-BE49-F238E27FC236}">
                <a16:creationId xmlns:a16="http://schemas.microsoft.com/office/drawing/2014/main" id="{09D4B472-3868-0E43-F2BC-B99597E829A3}"/>
              </a:ext>
            </a:extLst>
          </p:cNvPr>
          <p:cNvSpPr/>
          <p:nvPr/>
        </p:nvSpPr>
        <p:spPr>
          <a:xfrm rot="16200000">
            <a:off x="9632972" y="4462564"/>
            <a:ext cx="1222456" cy="911536"/>
          </a:xfrm>
          <a:prstGeom prst="can">
            <a:avLst>
              <a:gd name="adj" fmla="val 12614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902529E-C773-918A-963D-922DD9D91171}"/>
              </a:ext>
            </a:extLst>
          </p:cNvPr>
          <p:cNvSpPr txBox="1"/>
          <p:nvPr/>
        </p:nvSpPr>
        <p:spPr>
          <a:xfrm>
            <a:off x="7134426" y="4794838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HPGe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4A072AB-7A03-6C2E-E343-BC0DFFE793A3}"/>
              </a:ext>
            </a:extLst>
          </p:cNvPr>
          <p:cNvSpPr txBox="1"/>
          <p:nvPr/>
        </p:nvSpPr>
        <p:spPr>
          <a:xfrm>
            <a:off x="9927692" y="4700509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MMC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B3B9B15-63F8-69F1-F294-35E1864ADCE6}"/>
                  </a:ext>
                </a:extLst>
              </p:cNvPr>
              <p:cNvSpPr txBox="1"/>
              <p:nvPr/>
            </p:nvSpPr>
            <p:spPr>
              <a:xfrm>
                <a:off x="8960125" y="1371265"/>
                <a:ext cx="457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s-E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B3B9B15-63F8-69F1-F294-35E1864ADC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0125" y="1371265"/>
                <a:ext cx="457200" cy="400110"/>
              </a:xfrm>
              <a:prstGeom prst="rect">
                <a:avLst/>
              </a:prstGeom>
              <a:blipFill>
                <a:blip r:embed="rId5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uppieren 18">
            <a:extLst>
              <a:ext uri="{FF2B5EF4-FFF2-40B4-BE49-F238E27FC236}">
                <a16:creationId xmlns:a16="http://schemas.microsoft.com/office/drawing/2014/main" id="{0E8A8074-C4F4-549D-119C-06906CE849D0}"/>
              </a:ext>
            </a:extLst>
          </p:cNvPr>
          <p:cNvGrpSpPr/>
          <p:nvPr/>
        </p:nvGrpSpPr>
        <p:grpSpPr>
          <a:xfrm>
            <a:off x="10443844" y="2587713"/>
            <a:ext cx="412449" cy="392144"/>
            <a:chOff x="10099843" y="2039781"/>
            <a:chExt cx="540000" cy="54000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B1FDB99-F541-ADD6-B26F-91D7E783898F}"/>
                </a:ext>
              </a:extLst>
            </p:cNvPr>
            <p:cNvSpPr/>
            <p:nvPr/>
          </p:nvSpPr>
          <p:spPr>
            <a:xfrm>
              <a:off x="10099843" y="2039781"/>
              <a:ext cx="540000" cy="540000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Grafik 16" descr="Radioaktiv mit einfarbiger Füllung">
              <a:extLst>
                <a:ext uri="{FF2B5EF4-FFF2-40B4-BE49-F238E27FC236}">
                  <a16:creationId xmlns:a16="http://schemas.microsoft.com/office/drawing/2014/main" id="{5F2B240B-B7B0-A17D-74EA-285DDFC55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130266" y="2070204"/>
              <a:ext cx="479154" cy="479154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A1727A0-E266-D783-A36C-B29AD1C341C6}"/>
              </a:ext>
            </a:extLst>
          </p:cNvPr>
          <p:cNvSpPr txBox="1"/>
          <p:nvPr/>
        </p:nvSpPr>
        <p:spPr>
          <a:xfrm>
            <a:off x="10038614" y="3142739"/>
            <a:ext cx="133165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Radioactive sources </a:t>
            </a:r>
          </a:p>
          <a:p>
            <a:pPr algn="ctr"/>
            <a:r>
              <a:rPr lang="en-GB" sz="1400" dirty="0"/>
              <a:t>&amp; XRF </a:t>
            </a:r>
          </a:p>
          <a:p>
            <a:pPr algn="ctr"/>
            <a:r>
              <a:rPr lang="en-GB" sz="1400" dirty="0"/>
              <a:t>for calibration</a:t>
            </a:r>
          </a:p>
        </p:txBody>
      </p:sp>
    </p:spTree>
    <p:extLst>
      <p:ext uri="{BB962C8B-B14F-4D97-AF65-F5344CB8AC3E}">
        <p14:creationId xmlns:p14="http://schemas.microsoft.com/office/powerpoint/2010/main" val="2825016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/>
      <p:bldP spid="40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EF1D4C-D1F6-7C4B-20E6-1E6E64183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7353" y="6492875"/>
            <a:ext cx="2743200" cy="365125"/>
          </a:xfrm>
        </p:spPr>
        <p:txBody>
          <a:bodyPr/>
          <a:lstStyle/>
          <a:p>
            <a:fld id="{4AC6C8F0-C320-9D48-94E8-6E97A829A08D}" type="slidenum">
              <a:rPr lang="en-GB" smtClean="0"/>
              <a:t>12</a:t>
            </a:fld>
            <a:endParaRPr lang="en-GB" dirty="0"/>
          </a:p>
        </p:txBody>
      </p:sp>
      <p:sp>
        <p:nvSpPr>
          <p:cNvPr id="5" name="Title 5">
            <a:extLst>
              <a:ext uri="{FF2B5EF4-FFF2-40B4-BE49-F238E27FC236}">
                <a16:creationId xmlns:a16="http://schemas.microsoft.com/office/drawing/2014/main" id="{69D1161D-6350-CCAD-7A59-9F8E09B7D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005" y="308742"/>
            <a:ext cx="11527999" cy="80937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Helvetica" pitchFamily="2" charset="0"/>
              </a:rPr>
              <a:t>Metallic Magnetic Calorimeter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feld 45">
                <a:extLst>
                  <a:ext uri="{FF2B5EF4-FFF2-40B4-BE49-F238E27FC236}">
                    <a16:creationId xmlns:a16="http://schemas.microsoft.com/office/drawing/2014/main" id="{8C359075-77B9-A790-E81A-3D9F8A72CC8F}"/>
                  </a:ext>
                </a:extLst>
              </p:cNvPr>
              <p:cNvSpPr txBox="1"/>
              <p:nvPr/>
            </p:nvSpPr>
            <p:spPr>
              <a:xfrm>
                <a:off x="585221" y="1241020"/>
                <a:ext cx="5829300" cy="4473980"/>
              </a:xfrm>
              <a:prstGeom prst="rect">
                <a:avLst/>
              </a:prstGeom>
              <a:noFill/>
            </p:spPr>
            <p:txBody>
              <a:bodyPr wrap="square" lIns="180000" tIns="180000" rIns="180000" bIns="180000" rtlCol="0">
                <a:noAutofit/>
              </a:bodyPr>
              <a:lstStyle/>
              <a:p>
                <a:pPr marL="1350">
                  <a:spcAft>
                    <a:spcPts val="500"/>
                  </a:spcAft>
                </a:pPr>
                <a:endParaRPr lang="en-GB" dirty="0">
                  <a:latin typeface="Helvetica Light" panose="020B0403020202020204" pitchFamily="34" charset="0"/>
                </a:endParaRPr>
              </a:p>
              <a:p>
                <a:pPr marL="287100" indent="-285750">
                  <a:spcAft>
                    <a:spcPts val="500"/>
                  </a:spcAft>
                  <a:buFont typeface="Wingdings" pitchFamily="2" charset="2"/>
                  <a:buChar char="§"/>
                </a:pPr>
                <a:r>
                  <a:rPr lang="en-GB" dirty="0">
                    <a:latin typeface="Helvetica Light" panose="020B0403020202020204" pitchFamily="34" charset="0"/>
                  </a:rPr>
                  <a:t>operated at approx. 20 </a:t>
                </a:r>
                <a:r>
                  <a:rPr lang="en-GB" dirty="0" err="1">
                    <a:latin typeface="Helvetica Light" panose="020B0403020202020204" pitchFamily="34" charset="0"/>
                  </a:rPr>
                  <a:t>mK</a:t>
                </a:r>
                <a:endParaRPr lang="en-GB" dirty="0">
                  <a:latin typeface="Helvetica Light" panose="020B0403020202020204" pitchFamily="34" charset="0"/>
                </a:endParaRPr>
              </a:p>
              <a:p>
                <a:pPr marL="287100" indent="-285750">
                  <a:spcAft>
                    <a:spcPts val="500"/>
                  </a:spcAft>
                  <a:buFont typeface="Wingdings" pitchFamily="2" charset="2"/>
                  <a:buChar char="§"/>
                </a:pPr>
                <a:endParaRPr lang="en-GB" sz="1800" dirty="0">
                  <a:latin typeface="Helvetica Light" panose="020B0403020202020204" pitchFamily="34" charset="0"/>
                </a:endParaRPr>
              </a:p>
              <a:p>
                <a:pPr marL="287100" indent="-285750">
                  <a:spcAft>
                    <a:spcPts val="500"/>
                  </a:spcAft>
                  <a:buFont typeface="Wingdings" pitchFamily="2" charset="2"/>
                  <a:buChar char="§"/>
                </a:pPr>
                <a:r>
                  <a:rPr lang="en-GB" sz="1800" dirty="0">
                    <a:latin typeface="Helvetica Light" panose="020B0403020202020204" pitchFamily="34" charset="0"/>
                  </a:rPr>
                  <a:t>64 absorbers: </a:t>
                </a:r>
              </a:p>
              <a:p>
                <a:pPr marL="1350">
                  <a:spcAft>
                    <a:spcPts val="500"/>
                  </a:spcAft>
                </a:pPr>
                <a:r>
                  <a:rPr lang="en-GB" dirty="0">
                    <a:latin typeface="Helvetica Light" panose="020B0403020202020204" pitchFamily="34" charset="0"/>
                  </a:rPr>
                  <a:t>     </a:t>
                </a:r>
                <a:r>
                  <a:rPr lang="en-GB" sz="1800" dirty="0">
                    <a:latin typeface="Helvetica Light" panose="020B0403020202020204" pitchFamily="34" charset="0"/>
                  </a:rPr>
                  <a:t>each </a:t>
                </a:r>
                <a:r>
                  <a:rPr lang="en-GB" dirty="0">
                    <a:latin typeface="Helvetica Light" panose="020B0403020202020204" pitchFamily="34" charset="0"/>
                  </a:rPr>
                  <a:t>500 µm x 500 µm x 20 µm</a:t>
                </a:r>
              </a:p>
              <a:p>
                <a:pPr marL="1350">
                  <a:spcAft>
                    <a:spcPts val="500"/>
                  </a:spcAft>
                </a:pPr>
                <a:endParaRPr lang="en-GB" dirty="0">
                  <a:latin typeface="Helvetica Light" panose="020B0403020202020204" pitchFamily="34" charset="0"/>
                </a:endParaRPr>
              </a:p>
              <a:p>
                <a:pPr marL="287100" indent="-285750">
                  <a:spcAft>
                    <a:spcPts val="500"/>
                  </a:spcAft>
                  <a:buFont typeface="Wingdings" pitchFamily="2" charset="2"/>
                  <a:buChar char="§"/>
                </a:pPr>
                <a:r>
                  <a:rPr lang="en-GB" dirty="0">
                    <a:latin typeface="Helvetica Light" panose="020B0403020202020204" pitchFamily="34" charset="0"/>
                  </a:rPr>
                  <a:t>max. rate per pixel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n-GB" dirty="0">
                    <a:latin typeface="Helvetica Light" panose="020B0403020202020204" pitchFamily="34" charset="0"/>
                  </a:rPr>
                  <a:t>1 Hz</a:t>
                </a:r>
              </a:p>
              <a:p>
                <a:pPr marL="287100" indent="-285750">
                  <a:spcAft>
                    <a:spcPts val="500"/>
                  </a:spcAft>
                  <a:buFont typeface="Wingdings" pitchFamily="2" charset="2"/>
                  <a:buChar char="§"/>
                </a:pPr>
                <a:endParaRPr lang="en-GB" dirty="0">
                  <a:latin typeface="Helvetica Light" panose="020B0403020202020204" pitchFamily="34" charset="0"/>
                </a:endParaRPr>
              </a:p>
              <a:p>
                <a:pPr marL="287100" indent="-285750">
                  <a:spcAft>
                    <a:spcPts val="500"/>
                  </a:spcAft>
                  <a:buFont typeface="Wingdings" pitchFamily="2" charset="2"/>
                  <a:buChar char="§"/>
                </a:pPr>
                <a:r>
                  <a:rPr lang="en-GB" dirty="0">
                    <a:latin typeface="Helvetica Light" panose="020B0403020202020204" pitchFamily="34" charset="0"/>
                  </a:rPr>
                  <a:t>coupled to 32 pairs </a:t>
                </a:r>
              </a:p>
              <a:p>
                <a:pPr marL="287100" indent="-285750">
                  <a:spcAft>
                    <a:spcPts val="500"/>
                  </a:spcAft>
                  <a:buFont typeface="Wingdings" pitchFamily="2" charset="2"/>
                  <a:buChar char="§"/>
                </a:pPr>
                <a:endParaRPr lang="en-GB" dirty="0">
                  <a:latin typeface="Helvetica Light" panose="020B0403020202020204" pitchFamily="34" charset="0"/>
                </a:endParaRPr>
              </a:p>
              <a:p>
                <a:pPr marL="287100" indent="-285750">
                  <a:spcAft>
                    <a:spcPts val="500"/>
                  </a:spcAft>
                  <a:buFont typeface="Wingdings" pitchFamily="2" charset="2"/>
                  <a:buChar char="§"/>
                </a:pPr>
                <a:endParaRPr lang="en-GB" dirty="0">
                  <a:latin typeface="Helvetica Light" panose="020B0403020202020204" pitchFamily="34" charset="0"/>
                </a:endParaRPr>
              </a:p>
              <a:p>
                <a:pPr marL="1350">
                  <a:spcAft>
                    <a:spcPts val="500"/>
                  </a:spcAft>
                </a:pPr>
                <a:endParaRPr lang="en-GB" sz="1400" b="0" dirty="0">
                  <a:solidFill>
                    <a:srgbClr val="215CAF"/>
                  </a:solidFill>
                </a:endParaRPr>
              </a:p>
              <a:p>
                <a:pPr marL="285750" indent="-285750">
                  <a:lnSpc>
                    <a:spcPct val="150000"/>
                  </a:lnSpc>
                  <a:spcAft>
                    <a:spcPts val="500"/>
                  </a:spcAft>
                  <a:buFont typeface="Systemschrift Normal"/>
                  <a:buChar char="→"/>
                </a:pPr>
                <a:endParaRPr lang="en-GB" sz="1200" b="0" dirty="0">
                  <a:solidFill>
                    <a:srgbClr val="215CAF"/>
                  </a:solidFill>
                </a:endParaRPr>
              </a:p>
            </p:txBody>
          </p:sp>
        </mc:Choice>
        <mc:Fallback>
          <p:sp>
            <p:nvSpPr>
              <p:cNvPr id="6" name="Textfeld 45">
                <a:extLst>
                  <a:ext uri="{FF2B5EF4-FFF2-40B4-BE49-F238E27FC236}">
                    <a16:creationId xmlns:a16="http://schemas.microsoft.com/office/drawing/2014/main" id="{8C359075-77B9-A790-E81A-3D9F8A72CC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221" y="1241020"/>
                <a:ext cx="5829300" cy="44739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fik 12">
            <a:extLst>
              <a:ext uri="{FF2B5EF4-FFF2-40B4-BE49-F238E27FC236}">
                <a16:creationId xmlns:a16="http://schemas.microsoft.com/office/drawing/2014/main" id="{D9F39664-4D4A-8055-9BF6-4B617E037D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4170" y="1241020"/>
            <a:ext cx="2385491" cy="2229599"/>
          </a:xfrm>
          <a:prstGeom prst="ellipse">
            <a:avLst/>
          </a:prstGeom>
          <a:ln w="44450">
            <a:solidFill>
              <a:srgbClr val="333333"/>
            </a:solidFill>
          </a:ln>
          <a:effectLst>
            <a:softEdge rad="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50B58A-4548-3B07-08EA-8E37CBC87D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214" l="3909" r="97478">
                        <a14:foregroundMark x1="22636" y1="33259" x2="15637" y2="46280"/>
                        <a14:foregroundMark x1="15637" y1="46280" x2="27301" y2="52455"/>
                        <a14:foregroundMark x1="27301" y1="52455" x2="27049" y2="36384"/>
                        <a14:foregroundMark x1="27049" y1="36384" x2="12926" y2="33036"/>
                        <a14:foregroundMark x1="12926" y1="33036" x2="8890" y2="47470"/>
                        <a14:foregroundMark x1="8890" y1="47470" x2="19042" y2="56994"/>
                        <a14:foregroundMark x1="19042" y1="56994" x2="18285" y2="52381"/>
                        <a14:foregroundMark x1="52774" y1="13095" x2="34805" y2="16071"/>
                        <a14:foregroundMark x1="34805" y1="16071" x2="47919" y2="9301"/>
                        <a14:foregroundMark x1="47919" y1="9301" x2="51324" y2="13393"/>
                        <a14:foregroundMark x1="60593" y1="7589" x2="77049" y2="21205"/>
                        <a14:foregroundMark x1="77049" y1="21205" x2="80202" y2="63244"/>
                        <a14:foregroundMark x1="80202" y1="63244" x2="72257" y2="76488"/>
                        <a14:foregroundMark x1="72257" y1="76488" x2="66393" y2="63095"/>
                        <a14:foregroundMark x1="66393" y1="63095" x2="77364" y2="50818"/>
                        <a14:foregroundMark x1="77364" y1="50818" x2="92497" y2="51116"/>
                        <a14:foregroundMark x1="92497" y1="51116" x2="93569" y2="70610"/>
                        <a14:foregroundMark x1="93569" y1="70610" x2="75851" y2="75000"/>
                        <a14:foregroundMark x1="75851" y1="75000" x2="67024" y2="48289"/>
                        <a14:foregroundMark x1="67024" y1="48289" x2="70492" y2="28423"/>
                        <a14:foregroundMark x1="70492" y1="28423" x2="75473" y2="58408"/>
                        <a14:foregroundMark x1="75473" y1="58408" x2="73897" y2="19940"/>
                        <a14:foregroundMark x1="73897" y1="19940" x2="91299" y2="5878"/>
                        <a14:foregroundMark x1="54792" y1="88690" x2="69231" y2="94494"/>
                        <a14:foregroundMark x1="69231" y1="94494" x2="80895" y2="92262"/>
                        <a14:foregroundMark x1="80895" y1="92262" x2="90984" y2="84747"/>
                        <a14:foregroundMark x1="90984" y1="84747" x2="97478" y2="23735"/>
                        <a14:foregroundMark x1="97478" y1="23735" x2="89470" y2="11235"/>
                        <a14:foregroundMark x1="89470" y1="11235" x2="78562" y2="9970"/>
                        <a14:foregroundMark x1="51892" y1="2827" x2="93506" y2="3125"/>
                        <a14:foregroundMark x1="93506" y1="3125" x2="94767" y2="84077"/>
                        <a14:foregroundMark x1="94767" y1="84077" x2="87011" y2="96875"/>
                        <a14:foregroundMark x1="87011" y1="96875" x2="58890" y2="99777"/>
                        <a14:foregroundMark x1="58890" y1="99777" x2="47793" y2="90774"/>
                        <a14:foregroundMark x1="47793" y1="90774" x2="44325" y2="90699"/>
                        <a14:foregroundMark x1="27554" y1="82143" x2="26671" y2="83557"/>
                        <a14:foregroundMark x1="25536" y1="73289" x2="25536" y2="94568"/>
                        <a14:foregroundMark x1="25536" y1="94568" x2="31904" y2="81176"/>
                        <a14:foregroundMark x1="31904" y1="81176" x2="27554" y2="82143"/>
                        <a14:foregroundMark x1="6116" y1="50670" x2="4035" y2="51339"/>
                        <a14:foregroundMark x1="84363" y1="25744" x2="84426" y2="47247"/>
                        <a14:foregroundMark x1="84426" y1="47247" x2="90668" y2="34449"/>
                        <a14:foregroundMark x1="90668" y1="34449" x2="82598" y2="36310"/>
                        <a14:foregroundMark x1="44956" y1="4167" x2="78941" y2="74"/>
                        <a14:foregroundMark x1="78941" y1="74" x2="96217" y2="744"/>
                        <a14:foregroundMark x1="27554" y1="18527" x2="22888" y2="16815"/>
                        <a14:foregroundMark x1="30706" y1="16518" x2="28436" y2="20610"/>
                        <a14:foregroundMark x1="7818" y1="28423" x2="7818" y2="28423"/>
                        <a14:foregroundMark x1="7566" y1="28423" x2="7566" y2="28423"/>
                        <a14:foregroundMark x1="29887" y1="18229" x2="29887" y2="18229"/>
                        <a14:foregroundMark x1="29887" y1="17857" x2="29887" y2="17857"/>
                        <a14:foregroundMark x1="30454" y1="20908" x2="30454" y2="20908"/>
                        <a14:foregroundMark x1="30454" y1="20908" x2="30454" y2="20908"/>
                        <a14:foregroundMark x1="30454" y1="20908" x2="30454" y2="20908"/>
                        <a14:foregroundMark x1="30454" y1="20908" x2="36204" y2="14553"/>
                        <a14:foregroundMark x1="45776" y1="446" x2="44641" y2="3125"/>
                        <a14:foregroundMark x1="95334" y1="83854" x2="84868" y2="95833"/>
                        <a14:foregroundMark x1="84868" y1="95833" x2="59836" y2="95833"/>
                        <a14:foregroundMark x1="59836" y1="95833" x2="53342" y2="98214"/>
                        <a14:foregroundMark x1="9016" y1="73289" x2="9016" y2="73289"/>
                        <a14:foregroundMark x1="9016" y1="73289" x2="9016" y2="73289"/>
                        <a14:foregroundMark x1="30454" y1="14435" x2="30454" y2="14435"/>
                        <a14:foregroundMark x1="32724" y1="16146" x2="32724" y2="16146"/>
                        <a14:foregroundMark x1="32724" y1="16146" x2="32724" y2="16146"/>
                        <a14:foregroundMark x1="33354" y1="15774" x2="33354" y2="15774"/>
                        <a14:foregroundMark x1="33354" y1="15774" x2="33354" y2="15774"/>
                        <a14:foregroundMark x1="23455" y1="15774" x2="23455" y2="15774"/>
                        <a14:foregroundMark x1="23455" y1="15774" x2="23455" y2="15774"/>
                        <a14:foregroundMark x1="34964" y1="13463" x2="31589" y2="16518"/>
                        <a14:backgroundMark x1="42623" y1="1786" x2="42875" y2="3125"/>
                        <a14:backgroundMark x1="43758" y1="3497" x2="35561" y2="13988"/>
                        <a14:backgroundMark x1="35561" y1="13988" x2="37705" y2="9301"/>
                        <a14:backgroundMark x1="34174" y1="10640" x2="44010" y2="2976"/>
                        <a14:backgroundMark x1="44010" y1="2976" x2="43758" y2="1786"/>
                        <a14:backgroundMark x1="44073" y1="3125" x2="44073" y2="3125"/>
                        <a14:backgroundMark x1="44073" y1="3125" x2="44073" y2="3125"/>
                        <a14:backgroundMark x1="37390" y1="9301" x2="30706" y2="11384"/>
                        <a14:backgroundMark x1="44073" y1="5208" x2="43758" y2="74"/>
                        <a14:backgroundMark x1="43758" y1="4836" x2="43758" y2="446"/>
                        <a14:backgroundMark x1="44325" y1="4539" x2="44073" y2="111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47538" y="3423192"/>
            <a:ext cx="4044462" cy="342733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0497B12-9002-FC29-126D-15B48395609E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8219661" y="2355820"/>
            <a:ext cx="1335876" cy="286222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988382B-9EE3-F2A5-6BD9-FC1F6FC9105B}"/>
              </a:ext>
            </a:extLst>
          </p:cNvPr>
          <p:cNvCxnSpPr>
            <a:cxnSpLocks/>
          </p:cNvCxnSpPr>
          <p:nvPr/>
        </p:nvCxnSpPr>
        <p:spPr>
          <a:xfrm>
            <a:off x="6311348" y="3260035"/>
            <a:ext cx="3244189" cy="19580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A92DB51-C3AB-E214-58A1-57AE2D85F39A}"/>
              </a:ext>
            </a:extLst>
          </p:cNvPr>
          <p:cNvSpPr txBox="1"/>
          <p:nvPr/>
        </p:nvSpPr>
        <p:spPr>
          <a:xfrm>
            <a:off x="10341470" y="2844742"/>
            <a:ext cx="208921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Helvetica Light" panose="020B0403020202020204" pitchFamily="34" charset="0"/>
              </a:rPr>
              <a:t>C</a:t>
            </a:r>
            <a:r>
              <a:rPr lang="en-US" sz="1600" dirty="0">
                <a:effectLst/>
                <a:latin typeface="Helvetica Light" panose="020B0403020202020204" pitchFamily="34" charset="0"/>
              </a:rPr>
              <a:t>ryostat arm multiple shields  </a:t>
            </a:r>
          </a:p>
        </p:txBody>
      </p:sp>
    </p:spTree>
    <p:extLst>
      <p:ext uri="{BB962C8B-B14F-4D97-AF65-F5344CB8AC3E}">
        <p14:creationId xmlns:p14="http://schemas.microsoft.com/office/powerpoint/2010/main" val="3753741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1A3E56-F10C-DEE4-6A7B-810F8F52F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C8F0-C320-9D48-94E8-6E97A829A08D}" type="slidenum">
              <a:rPr lang="en-GB" smtClean="0"/>
              <a:t>13</a:t>
            </a:fld>
            <a:endParaRPr lang="en-GB"/>
          </a:p>
        </p:txBody>
      </p:sp>
      <p:sp>
        <p:nvSpPr>
          <p:cNvPr id="5" name="Title 5">
            <a:extLst>
              <a:ext uri="{FF2B5EF4-FFF2-40B4-BE49-F238E27FC236}">
                <a16:creationId xmlns:a16="http://schemas.microsoft.com/office/drawing/2014/main" id="{682C4A59-C1F8-8798-69F2-9F91AC277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005" y="308742"/>
            <a:ext cx="11527999" cy="80937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Helvetica" pitchFamily="2" charset="0"/>
              </a:rPr>
              <a:t>MMC working principle</a:t>
            </a:r>
          </a:p>
        </p:txBody>
      </p:sp>
      <p:pic>
        <p:nvPicPr>
          <p:cNvPr id="7" name="Grafik 15">
            <a:extLst>
              <a:ext uri="{FF2B5EF4-FFF2-40B4-BE49-F238E27FC236}">
                <a16:creationId xmlns:a16="http://schemas.microsoft.com/office/drawing/2014/main" id="{A61AF8CE-0D57-441B-14F0-56418FA446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5314" y="2222484"/>
            <a:ext cx="5608799" cy="34645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6D4C927-A7D8-37CE-AD68-6F627E986806}"/>
                  </a:ext>
                </a:extLst>
              </p:cNvPr>
              <p:cNvSpPr txBox="1"/>
              <p:nvPr/>
            </p:nvSpPr>
            <p:spPr>
              <a:xfrm>
                <a:off x="7166402" y="2914598"/>
                <a:ext cx="4857164" cy="26239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 sz="2000" dirty="0">
                    <a:latin typeface="Helvetica Light" panose="020B0403020202020204" pitchFamily="34" charset="0"/>
                  </a:rPr>
                  <a:t>  Energy deposition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sz="2000" dirty="0">
                    <a:latin typeface="Helvetica Light" panose="020B0403020202020204" pitchFamily="34" charset="0"/>
                  </a:rPr>
                  <a:t> 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2000" dirty="0">
                  <a:latin typeface="Helvetica Light" panose="020B0403020202020204" pitchFamily="34" charset="0"/>
                </a:endParaRP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 sz="2000" dirty="0">
                    <a:latin typeface="Helvetica Light" panose="020B0403020202020204" pitchFamily="34" charset="0"/>
                  </a:rPr>
                  <a:t>  Temperature increase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000">
                        <a:latin typeface="Cambria Math" panose="02040503050406030204" pitchFamily="18" charset="0"/>
                      </a:rPr>
                      <m:t>Δ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sSub>
                          <m:sSubPr>
                            <m:ctrlPr>
                              <a:rPr lang="de-DE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0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sz="2000">
                                <a:latin typeface="Cambria Math" panose="02040503050406030204" pitchFamily="18" charset="0"/>
                              </a:rPr>
                              <m:t>tot</m:t>
                            </m:r>
                          </m:sub>
                        </m:sSub>
                      </m:den>
                    </m:f>
                  </m:oMath>
                </a14:m>
                <a:endParaRPr lang="en-US" sz="2000" dirty="0"/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2000" dirty="0">
                  <a:latin typeface="Helvetica Light" panose="020B0403020202020204" pitchFamily="34" charset="0"/>
                </a:endParaRP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 sz="2000" dirty="0">
                    <a:latin typeface="Helvetica Light" panose="020B0403020202020204" pitchFamily="34" charset="0"/>
                  </a:rPr>
                  <a:t>  Magnetization decrease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000">
                        <a:latin typeface="Cambria Math" panose="02040503050406030204" pitchFamily="18" charset="0"/>
                      </a:rPr>
                      <m:t>Δ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𝑀</m:t>
                        </m:r>
                      </m:num>
                      <m:den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m:rPr>
                        <m:sty m:val="p"/>
                      </m:rPr>
                      <a:rPr lang="de-DE" sz="2000">
                        <a:latin typeface="Cambria Math" panose="02040503050406030204" pitchFamily="18" charset="0"/>
                      </a:rPr>
                      <m:t>Δ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US" sz="2000" dirty="0"/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2000" dirty="0">
                  <a:latin typeface="Helvetica Light" panose="020B0403020202020204" pitchFamily="34" charset="0"/>
                </a:endParaRP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 sz="2000" dirty="0">
                    <a:latin typeface="Helvetica Light" panose="020B0403020202020204" pitchFamily="34" charset="0"/>
                  </a:rPr>
                  <a:t>  Final signal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CH" sz="2000">
                        <a:latin typeface="Cambria Math" panose="02040503050406030204" pitchFamily="18" charset="0"/>
                      </a:rPr>
                      <m:t>Δ</m:t>
                    </m:r>
                    <m:r>
                      <a:rPr lang="de-CH" sz="20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de-CH" sz="2000" i="1">
                        <a:latin typeface="Cambria Math" panose="02040503050406030204" pitchFamily="18" charset="0"/>
                      </a:rPr>
                      <m:t>∝</m:t>
                    </m:r>
                    <m:r>
                      <m:rPr>
                        <m:sty m:val="p"/>
                      </m:rPr>
                      <a:rPr lang="de-DE" sz="2000">
                        <a:latin typeface="Cambria Math" panose="02040503050406030204" pitchFamily="18" charset="0"/>
                      </a:rPr>
                      <m:t>Δ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∝</m:t>
                    </m:r>
                    <m:sSub>
                      <m:sSubPr>
                        <m:ctrlPr>
                          <a:rPr lang="de-CH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20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CH" sz="2000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6D4C927-A7D8-37CE-AD68-6F627E9868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6402" y="2914598"/>
                <a:ext cx="4857164" cy="2623923"/>
              </a:xfrm>
              <a:prstGeom prst="rect">
                <a:avLst/>
              </a:prstGeom>
              <a:blipFill>
                <a:blip r:embed="rId3"/>
                <a:stretch>
                  <a:fillRect l="-1044" t="-481" b="-28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7">
                <a:extLst>
                  <a:ext uri="{FF2B5EF4-FFF2-40B4-BE49-F238E27FC236}">
                    <a16:creationId xmlns:a16="http://schemas.microsoft.com/office/drawing/2014/main" id="{FF5C831B-3C80-B149-B50D-46BEC58A82DF}"/>
                  </a:ext>
                </a:extLst>
              </p:cNvPr>
              <p:cNvSpPr txBox="1"/>
              <p:nvPr/>
            </p:nvSpPr>
            <p:spPr>
              <a:xfrm>
                <a:off x="2139631" y="2083887"/>
                <a:ext cx="323436" cy="2771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sz="18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lang="en-US" sz="1800" dirty="0"/>
              </a:p>
              <a:p>
                <a:pPr algn="l"/>
                <a:endParaRPr lang="en-GB" sz="1800" baseline="30000" dirty="0"/>
              </a:p>
            </p:txBody>
          </p:sp>
        </mc:Choice>
        <mc:Fallback xmlns="">
          <p:sp>
            <p:nvSpPr>
              <p:cNvPr id="13" name="Textfeld 17">
                <a:extLst>
                  <a:ext uri="{FF2B5EF4-FFF2-40B4-BE49-F238E27FC236}">
                    <a16:creationId xmlns:a16="http://schemas.microsoft.com/office/drawing/2014/main" id="{FF5C831B-3C80-B149-B50D-46BEC58A82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9631" y="2083887"/>
                <a:ext cx="323436" cy="277193"/>
              </a:xfrm>
              <a:prstGeom prst="rect">
                <a:avLst/>
              </a:prstGeom>
              <a:blipFill>
                <a:blip r:embed="rId4"/>
                <a:stretch>
                  <a:fillRect l="-11538" r="-3846" b="-3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6381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9063B8-B0D0-8279-046C-6D284BE82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C8F0-C320-9D48-94E8-6E97A829A08D}" type="slidenum">
              <a:rPr lang="en-GB" smtClean="0"/>
              <a:t>14</a:t>
            </a:fld>
            <a:endParaRPr lang="en-GB"/>
          </a:p>
        </p:txBody>
      </p:sp>
      <p:pic>
        <p:nvPicPr>
          <p:cNvPr id="5" name="Picture 4" descr="A collage of different parts of a machine&#10;&#10;Description automatically generated">
            <a:extLst>
              <a:ext uri="{FF2B5EF4-FFF2-40B4-BE49-F238E27FC236}">
                <a16:creationId xmlns:a16="http://schemas.microsoft.com/office/drawing/2014/main" id="{AAB5FE2E-1EE8-F5FD-10B9-9DFA924361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1783" y="2066086"/>
            <a:ext cx="3224939" cy="40579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1872053-425B-2817-05B8-78D126EC3114}"/>
              </a:ext>
            </a:extLst>
          </p:cNvPr>
          <p:cNvSpPr txBox="1"/>
          <p:nvPr/>
        </p:nvSpPr>
        <p:spPr>
          <a:xfrm>
            <a:off x="6868496" y="4875068"/>
            <a:ext cx="8874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sz="2000" b="1" dirty="0"/>
              <a:t>Li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9C0BDE-BA3C-AB05-1DBC-4EF3A62640CB}"/>
              </a:ext>
            </a:extLst>
          </p:cNvPr>
          <p:cNvSpPr txBox="1"/>
          <p:nvPr/>
        </p:nvSpPr>
        <p:spPr>
          <a:xfrm>
            <a:off x="8501062" y="3172793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sz="2000" b="1" dirty="0"/>
              <a:t>Mn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C5F307-B5DC-15FB-4177-CBDD2464EB25}"/>
              </a:ext>
            </a:extLst>
          </p:cNvPr>
          <p:cNvSpPr txBox="1"/>
          <p:nvPr/>
        </p:nvSpPr>
        <p:spPr>
          <a:xfrm>
            <a:off x="6452356" y="2870412"/>
            <a:ext cx="8322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sz="2000" b="1" dirty="0"/>
              <a:t>Be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4C593C-267B-8902-9679-F618F583AA0B}"/>
              </a:ext>
            </a:extLst>
          </p:cNvPr>
          <p:cNvSpPr txBox="1"/>
          <p:nvPr/>
        </p:nvSpPr>
        <p:spPr>
          <a:xfrm>
            <a:off x="8426895" y="4635057"/>
            <a:ext cx="689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sz="2000" b="1" dirty="0"/>
              <a:t>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B1B6BED-64AB-62C1-B6A2-97067D9416F4}"/>
                  </a:ext>
                </a:extLst>
              </p:cNvPr>
              <p:cNvSpPr txBox="1"/>
              <p:nvPr/>
            </p:nvSpPr>
            <p:spPr>
              <a:xfrm>
                <a:off x="5205379" y="733999"/>
                <a:ext cx="510107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u="none" strike="noStrike" dirty="0">
                    <a:solidFill>
                      <a:srgbClr val="000000"/>
                    </a:solidFill>
                    <a:effectLst/>
                    <a:latin typeface="Helvetica Light" panose="020B0403020202020204" pitchFamily="34" charset="0"/>
                  </a:rPr>
                  <a:t>Next </a:t>
                </a:r>
                <a14:m>
                  <m:oMath xmlns:m="http://schemas.openxmlformats.org/officeDocument/2006/math">
                    <m:r>
                      <a:rPr lang="en-US" sz="2000" i="1" u="none" strike="noStrike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s-ES" sz="2000" b="0" i="1" u="none" strike="noStrike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u="none" strike="noStrike" dirty="0">
                    <a:solidFill>
                      <a:srgbClr val="000000"/>
                    </a:solidFill>
                    <a:effectLst/>
                    <a:latin typeface="Helvetica Light" panose="020B0403020202020204" pitchFamily="34" charset="0"/>
                  </a:rPr>
                  <a:t>Katharina Von Scholer Presentation</a:t>
                </a:r>
                <a:endParaRPr lang="en-US" sz="2000" dirty="0">
                  <a:latin typeface="Helvetica Light" panose="020B0403020202020204" pitchFamily="34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B1B6BED-64AB-62C1-B6A2-97067D9416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5379" y="733999"/>
                <a:ext cx="5101076" cy="400110"/>
              </a:xfrm>
              <a:prstGeom prst="rect">
                <a:avLst/>
              </a:prstGeom>
              <a:blipFill>
                <a:blip r:embed="rId3"/>
                <a:stretch>
                  <a:fillRect l="-1241" t="-3030" r="-248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537B54CA-979F-8249-72BF-4E057C66D6E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38" r="-1" b="971"/>
          <a:stretch/>
        </p:blipFill>
        <p:spPr>
          <a:xfrm>
            <a:off x="0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011456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C3862298-AF85-4572-BED3-52E573EBD4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group of people standing in a factory&#10;&#10;Description automatically generated">
            <a:extLst>
              <a:ext uri="{FF2B5EF4-FFF2-40B4-BE49-F238E27FC236}">
                <a16:creationId xmlns:a16="http://schemas.microsoft.com/office/drawing/2014/main" id="{86BDF6BA-B4A7-C64E-AA4B-B2271D01934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386" r="16932"/>
          <a:stretch/>
        </p:blipFill>
        <p:spPr>
          <a:xfrm>
            <a:off x="1" y="10"/>
            <a:ext cx="8129873" cy="6857990"/>
          </a:xfrm>
          <a:custGeom>
            <a:avLst/>
            <a:gdLst/>
            <a:ahLst/>
            <a:cxnLst/>
            <a:rect l="l" t="t" r="r" b="b"/>
            <a:pathLst>
              <a:path w="8129873" h="6858000">
                <a:moveTo>
                  <a:pt x="0" y="0"/>
                </a:moveTo>
                <a:lnTo>
                  <a:pt x="3511013" y="0"/>
                </a:lnTo>
                <a:lnTo>
                  <a:pt x="3645681" y="0"/>
                </a:lnTo>
                <a:lnTo>
                  <a:pt x="6510245" y="0"/>
                </a:lnTo>
                <a:lnTo>
                  <a:pt x="6514251" y="3148"/>
                </a:lnTo>
                <a:cubicBezTo>
                  <a:pt x="7500952" y="817446"/>
                  <a:pt x="8129873" y="2049777"/>
                  <a:pt x="8129873" y="3429000"/>
                </a:cubicBezTo>
                <a:cubicBezTo>
                  <a:pt x="8129873" y="4808224"/>
                  <a:pt x="7500952" y="6040555"/>
                  <a:pt x="6514251" y="6854853"/>
                </a:cubicBezTo>
                <a:lnTo>
                  <a:pt x="6510246" y="6858000"/>
                </a:lnTo>
                <a:lnTo>
                  <a:pt x="3645681" y="6858000"/>
                </a:lnTo>
                <a:lnTo>
                  <a:pt x="351101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7" name="Picture 6" descr="Close-up of a machine&#10;&#10;Description automatically generated">
            <a:extLst>
              <a:ext uri="{FF2B5EF4-FFF2-40B4-BE49-F238E27FC236}">
                <a16:creationId xmlns:a16="http://schemas.microsoft.com/office/drawing/2014/main" id="{EEB3B51D-1311-EED5-08D5-3D527981B9E2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prstClr val="white"/>
            </a:duotone>
          </a:blip>
          <a:srcRect t="9142" r="2" b="9378"/>
          <a:stretch/>
        </p:blipFill>
        <p:spPr>
          <a:xfrm>
            <a:off x="6573903" y="10"/>
            <a:ext cx="5618097" cy="6857990"/>
          </a:xfrm>
          <a:custGeom>
            <a:avLst/>
            <a:gdLst/>
            <a:ahLst/>
            <a:cxnLst/>
            <a:rect l="l" t="t" r="r" b="b"/>
            <a:pathLst>
              <a:path w="5618097" h="6858000">
                <a:moveTo>
                  <a:pt x="0" y="0"/>
                </a:moveTo>
                <a:lnTo>
                  <a:pt x="2543718" y="0"/>
                </a:lnTo>
                <a:lnTo>
                  <a:pt x="3057210" y="0"/>
                </a:lnTo>
                <a:lnTo>
                  <a:pt x="5618097" y="0"/>
                </a:lnTo>
                <a:lnTo>
                  <a:pt x="5618097" y="6858000"/>
                </a:lnTo>
                <a:lnTo>
                  <a:pt x="3057210" y="6858000"/>
                </a:lnTo>
                <a:lnTo>
                  <a:pt x="2543718" y="6858000"/>
                </a:lnTo>
                <a:lnTo>
                  <a:pt x="1" y="6858000"/>
                </a:lnTo>
                <a:lnTo>
                  <a:pt x="4006" y="6854853"/>
                </a:lnTo>
                <a:cubicBezTo>
                  <a:pt x="990707" y="6040555"/>
                  <a:pt x="1619628" y="4808224"/>
                  <a:pt x="1619628" y="3429000"/>
                </a:cubicBezTo>
                <a:cubicBezTo>
                  <a:pt x="1619628" y="2049777"/>
                  <a:pt x="990707" y="817446"/>
                  <a:pt x="4006" y="3148"/>
                </a:cubicBezTo>
                <a:close/>
              </a:path>
            </a:pathLst>
          </a:custGeom>
        </p:spPr>
      </p:pic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8BE02AA-E698-46D0-AA0A-92BE000C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3903" y="0"/>
            <a:ext cx="5618097" cy="6858000"/>
          </a:xfrm>
          <a:custGeom>
            <a:avLst/>
            <a:gdLst>
              <a:gd name="connsiteX0" fmla="*/ 0 w 5618097"/>
              <a:gd name="connsiteY0" fmla="*/ 0 h 6858000"/>
              <a:gd name="connsiteX1" fmla="*/ 2543718 w 5618097"/>
              <a:gd name="connsiteY1" fmla="*/ 0 h 6858000"/>
              <a:gd name="connsiteX2" fmla="*/ 3057210 w 5618097"/>
              <a:gd name="connsiteY2" fmla="*/ 0 h 6858000"/>
              <a:gd name="connsiteX3" fmla="*/ 5618097 w 5618097"/>
              <a:gd name="connsiteY3" fmla="*/ 0 h 6858000"/>
              <a:gd name="connsiteX4" fmla="*/ 5618097 w 5618097"/>
              <a:gd name="connsiteY4" fmla="*/ 6858000 h 6858000"/>
              <a:gd name="connsiteX5" fmla="*/ 3057210 w 5618097"/>
              <a:gd name="connsiteY5" fmla="*/ 6858000 h 6858000"/>
              <a:gd name="connsiteX6" fmla="*/ 2543718 w 5618097"/>
              <a:gd name="connsiteY6" fmla="*/ 6858000 h 6858000"/>
              <a:gd name="connsiteX7" fmla="*/ 1 w 5618097"/>
              <a:gd name="connsiteY7" fmla="*/ 6858000 h 6858000"/>
              <a:gd name="connsiteX8" fmla="*/ 4006 w 5618097"/>
              <a:gd name="connsiteY8" fmla="*/ 6854853 h 6858000"/>
              <a:gd name="connsiteX9" fmla="*/ 1619628 w 5618097"/>
              <a:gd name="connsiteY9" fmla="*/ 3429000 h 6858000"/>
              <a:gd name="connsiteX10" fmla="*/ 4006 w 5618097"/>
              <a:gd name="connsiteY10" fmla="*/ 314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18097" h="6858000">
                <a:moveTo>
                  <a:pt x="0" y="0"/>
                </a:moveTo>
                <a:lnTo>
                  <a:pt x="2543718" y="0"/>
                </a:lnTo>
                <a:lnTo>
                  <a:pt x="3057210" y="0"/>
                </a:lnTo>
                <a:lnTo>
                  <a:pt x="5618097" y="0"/>
                </a:lnTo>
                <a:lnTo>
                  <a:pt x="5618097" y="6858000"/>
                </a:lnTo>
                <a:lnTo>
                  <a:pt x="3057210" y="6858000"/>
                </a:lnTo>
                <a:lnTo>
                  <a:pt x="2543718" y="6858000"/>
                </a:lnTo>
                <a:lnTo>
                  <a:pt x="1" y="6858000"/>
                </a:lnTo>
                <a:lnTo>
                  <a:pt x="4006" y="6854853"/>
                </a:lnTo>
                <a:cubicBezTo>
                  <a:pt x="990707" y="6040555"/>
                  <a:pt x="1619628" y="4808224"/>
                  <a:pt x="1619628" y="3429000"/>
                </a:cubicBezTo>
                <a:cubicBezTo>
                  <a:pt x="1619628" y="2049777"/>
                  <a:pt x="990707" y="817446"/>
                  <a:pt x="4006" y="3148"/>
                </a:cubicBezTo>
                <a:close/>
              </a:path>
            </a:pathLst>
          </a:custGeom>
          <a:solidFill>
            <a:schemeClr val="accent6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feld 5">
            <a:extLst>
              <a:ext uri="{FF2B5EF4-FFF2-40B4-BE49-F238E27FC236}">
                <a16:creationId xmlns:a16="http://schemas.microsoft.com/office/drawing/2014/main" id="{E2F49620-5828-AAF3-F405-14BB9DD2B74D}"/>
              </a:ext>
            </a:extLst>
          </p:cNvPr>
          <p:cNvSpPr txBox="1"/>
          <p:nvPr/>
        </p:nvSpPr>
        <p:spPr>
          <a:xfrm>
            <a:off x="0" y="0"/>
            <a:ext cx="12192000" cy="923330"/>
          </a:xfrm>
          <a:prstGeom prst="rect">
            <a:avLst/>
          </a:prstGeom>
          <a:solidFill>
            <a:srgbClr val="FFFFFF">
              <a:alpha val="63137"/>
            </a:srgbClr>
          </a:solidFill>
        </p:spPr>
        <p:txBody>
          <a:bodyPr wrap="square" rtlCol="0" anchor="ctr">
            <a:spAutoFit/>
          </a:bodyPr>
          <a:lstStyle/>
          <a:p>
            <a:r>
              <a:rPr lang="en-GB" sz="5400" b="1" dirty="0">
                <a:latin typeface="Helvetica" pitchFamily="2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59667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51BA200-16F0-34EA-4C05-8421823F7B29}"/>
              </a:ext>
            </a:extLst>
          </p:cNvPr>
          <p:cNvSpPr txBox="1"/>
          <p:nvPr/>
        </p:nvSpPr>
        <p:spPr>
          <a:xfrm>
            <a:off x="9621982" y="-685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768A4B-C90D-DDFA-2653-473416C3BD5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fld id="{34C859CF-0EEF-7549-B745-24F72420A4BE}" type="slidenum">
              <a:rPr lang="de-DE" smtClean="0"/>
              <a:t>2</a:t>
            </a:fld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7F9709-78B3-59DF-ABF0-406C2ECC8B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2565" y="1314048"/>
            <a:ext cx="5439944" cy="4813979"/>
          </a:xfrm>
          <a:prstGeom prst="rect">
            <a:avLst/>
          </a:prstGeom>
        </p:spPr>
      </p:pic>
      <p:sp>
        <p:nvSpPr>
          <p:cNvPr id="9" name="Title 5">
            <a:extLst>
              <a:ext uri="{FF2B5EF4-FFF2-40B4-BE49-F238E27FC236}">
                <a16:creationId xmlns:a16="http://schemas.microsoft.com/office/drawing/2014/main" id="{D4755B8F-516B-7312-FE34-3D2C3820A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005" y="276351"/>
            <a:ext cx="11527999" cy="80937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Helvetica" pitchFamily="2" charset="0"/>
              </a:rPr>
              <a:t>We want to 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FE4E97F-E4D4-B39E-2003-FCEF07F036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093" b="95966" l="466" r="95497">
                        <a14:foregroundMark x1="36801" y1="8929" x2="36801" y2="8929"/>
                        <a14:foregroundMark x1="36801" y1="8929" x2="36801" y2="8929"/>
                        <a14:foregroundMark x1="36801" y1="8929" x2="36801" y2="8929"/>
                        <a14:foregroundMark x1="32104" y1="5357" x2="32104" y2="5357"/>
                        <a14:foregroundMark x1="32104" y1="5093" x2="32104" y2="5093"/>
                        <a14:foregroundMark x1="53804" y1="50132" x2="53804" y2="50132"/>
                        <a14:foregroundMark x1="53921" y1="50132" x2="53921" y2="50132"/>
                        <a14:foregroundMark x1="53921" y1="50132" x2="53921" y2="50132"/>
                        <a14:foregroundMark x1="48564" y1="32275" x2="47593" y2="44907"/>
                        <a14:foregroundMark x1="47593" y1="44907" x2="57259" y2="41931"/>
                        <a14:foregroundMark x1="57259" y1="41931" x2="59200" y2="28175"/>
                        <a14:foregroundMark x1="59200" y1="28175" x2="51398" y2="21362"/>
                        <a14:foregroundMark x1="51398" y1="21362" x2="45924" y2="35847"/>
                        <a14:foregroundMark x1="45924" y1="35847" x2="46390" y2="47024"/>
                        <a14:foregroundMark x1="46390" y1="47024" x2="47011" y2="47685"/>
                        <a14:foregroundMark x1="38354" y1="37434" x2="38470" y2="48214"/>
                        <a14:foregroundMark x1="38470" y1="48214" x2="42391" y2="40079"/>
                        <a14:foregroundMark x1="42391" y1="40079" x2="36568" y2="45238"/>
                        <a14:foregroundMark x1="36568" y1="45238" x2="37189" y2="47685"/>
                        <a14:foregroundMark x1="54309" y1="59921" x2="56949" y2="49603"/>
                        <a14:foregroundMark x1="56949" y1="49603" x2="54193" y2="59392"/>
                        <a14:foregroundMark x1="54193" y1="59392" x2="60054" y2="52315"/>
                        <a14:foregroundMark x1="60054" y1="52315" x2="62927" y2="44114"/>
                        <a14:foregroundMark x1="51825" y1="64153" x2="51825" y2="64153"/>
                        <a14:foregroundMark x1="51980" y1="64153" x2="51980" y2="64153"/>
                        <a14:foregroundMark x1="51980" y1="64153" x2="51980" y2="64153"/>
                        <a14:foregroundMark x1="51320" y1="59259" x2="55939" y2="66468"/>
                        <a14:foregroundMark x1="55939" y1="66468" x2="54581" y2="54762"/>
                        <a14:foregroundMark x1="54581" y1="54762" x2="48991" y2="59656"/>
                        <a14:foregroundMark x1="48991" y1="59656" x2="49224" y2="65013"/>
                        <a14:foregroundMark x1="8307" y1="63889" x2="4891" y2="70569"/>
                        <a14:foregroundMark x1="1359" y1="64815" x2="1359" y2="68386"/>
                        <a14:foregroundMark x1="42935" y1="44312" x2="38121" y2="51058"/>
                        <a14:foregroundMark x1="38121" y1="51058" x2="43866" y2="52315"/>
                        <a14:foregroundMark x1="37694" y1="36310" x2="36141" y2="40741"/>
                        <a14:foregroundMark x1="91305" y1="71085" x2="95109" y2="67328"/>
                        <a14:foregroundMark x1="95109" y1="67328" x2="98758" y2="57937"/>
                        <a14:foregroundMark x1="98758" y1="57937" x2="95419" y2="49008"/>
                        <a14:foregroundMark x1="72527" y1="38651" x2="69837" y2="37434"/>
                        <a14:foregroundMark x1="95419" y1="49008" x2="85751" y2="44633"/>
                        <a14:foregroundMark x1="78686" y1="39659" x2="67780" y2="35185"/>
                        <a14:foregroundMark x1="85675" y1="42526" x2="80221" y2="40289"/>
                        <a14:foregroundMark x1="85287" y1="41865" x2="85443" y2="42328"/>
                        <a14:foregroundMark x1="80590" y1="39616" x2="85443" y2="42063"/>
                        <a14:foregroundMark x1="13276" y1="89947" x2="12733" y2="92394"/>
                        <a14:foregroundMark x1="9356" y1="91733" x2="8424" y2="95966"/>
                        <a14:foregroundMark x1="2174" y1="64352" x2="2407" y2="53439"/>
                        <a14:foregroundMark x1="2407" y1="53439" x2="7376" y2="46495"/>
                        <a14:foregroundMark x1="7376" y1="46495" x2="24262" y2="36772"/>
                        <a14:foregroundMark x1="1359" y1="55225" x2="1902" y2="60582"/>
                        <a14:foregroundMark x1="466" y1="58333" x2="466" y2="58333"/>
                        <a14:foregroundMark x1="466" y1="58333" x2="466" y2="58333"/>
                        <a14:foregroundMark x1="466" y1="58333" x2="466" y2="58333"/>
                        <a14:foregroundMark x1="466" y1="58333" x2="466" y2="58333"/>
                        <a14:foregroundMark x1="466" y1="58333" x2="466" y2="58333"/>
                        <a14:foregroundMark x1="8307" y1="45635" x2="8307" y2="45635"/>
                        <a14:foregroundMark x1="8307" y1="45635" x2="8307" y2="45635"/>
                        <a14:foregroundMark x1="8307" y1="45635" x2="8307" y2="45635"/>
                        <a14:foregroundMark x1="3455" y1="50331" x2="3455" y2="50331"/>
                        <a14:foregroundMark x1="3455" y1="50331" x2="3455" y2="50331"/>
                        <a14:foregroundMark x1="3455" y1="50331" x2="3455" y2="50331"/>
                        <a14:foregroundMark x1="3455" y1="50331" x2="3455" y2="50331"/>
                        <a14:foregroundMark x1="33269" y1="80820" x2="33269" y2="80820"/>
                        <a14:foregroundMark x1="33269" y1="80820" x2="33269" y2="80820"/>
                        <a14:foregroundMark x1="33269" y1="80820" x2="33269" y2="80820"/>
                        <a14:foregroundMark x1="33269" y1="80820" x2="33269" y2="80820"/>
                        <a14:foregroundMark x1="33269" y1="80820" x2="33269" y2="80820"/>
                        <a14:foregroundMark x1="33269" y1="80820" x2="26941" y2="80159"/>
                        <a14:foregroundMark x1="26941" y1="80159" x2="22283" y2="77249"/>
                        <a14:foregroundMark x1="42547" y1="82606" x2="42547" y2="82606"/>
                        <a14:foregroundMark x1="42547" y1="82606" x2="42547" y2="82606"/>
                        <a14:foregroundMark x1="42547" y1="82606" x2="42547" y2="82606"/>
                        <a14:foregroundMark x1="42547" y1="82606" x2="42547" y2="82606"/>
                        <a14:foregroundMark x1="32764" y1="81085" x2="54930" y2="82870"/>
                        <a14:foregroundMark x1="54930" y1="82870" x2="88936" y2="73082"/>
                        <a14:foregroundMark x1="88936" y1="73082" x2="95497" y2="67262"/>
                        <a14:foregroundMark x1="22399" y1="77976" x2="26475" y2="78373"/>
                        <a14:foregroundMark x1="21894" y1="77712" x2="51980" y2="82209"/>
                        <a14:foregroundMark x1="33657" y1="82407" x2="47438" y2="82606"/>
                        <a14:foregroundMark x1="47438" y1="82606" x2="59938" y2="80820"/>
                        <a14:foregroundMark x1="62034" y1="82209" x2="78106" y2="79365"/>
                        <a14:foregroundMark x1="78106" y1="79365" x2="84123" y2="75926"/>
                        <a14:foregroundMark x1="84123" y1="75926" x2="86335" y2="75728"/>
                        <a14:foregroundMark x1="78377" y1="77712" x2="78377" y2="77712"/>
                        <a14:foregroundMark x1="78377" y1="77712" x2="78377" y2="77712"/>
                        <a14:foregroundMark x1="78377" y1="77712" x2="78377" y2="77712"/>
                        <a14:foregroundMark x1="78377" y1="77712" x2="78377" y2="77712"/>
                        <a14:foregroundMark x1="78377" y1="77712" x2="78377" y2="77712"/>
                        <a14:foregroundMark x1="78377" y1="77712" x2="79930" y2="76389"/>
                        <a14:foregroundMark x1="74845" y1="79497" x2="81522" y2="77513"/>
                        <a14:foregroundMark x1="81522" y1="77513" x2="83463" y2="75529"/>
                        <a14:foregroundMark x1="67391" y1="36971" x2="60598" y2="34458"/>
                        <a14:foregroundMark x1="60598" y1="34458" x2="68711" y2="37632"/>
                        <a14:foregroundMark x1="6211" y1="46296" x2="1863" y2="54101"/>
                        <a14:foregroundMark x1="1863" y1="54101" x2="2601" y2="64881"/>
                        <a14:foregroundMark x1="2601" y1="64881" x2="2679" y2="55688"/>
                        <a14:foregroundMark x1="738" y1="61243" x2="738" y2="61243"/>
                        <a14:foregroundMark x1="738" y1="61243" x2="738" y2="61243"/>
                        <a14:foregroundMark x1="738" y1="61243" x2="738" y2="61243"/>
                        <a14:foregroundMark x1="738" y1="61243" x2="738" y2="61243"/>
                        <a14:foregroundMark x1="738" y1="61243" x2="738" y2="61243"/>
                        <a14:foregroundMark x1="738" y1="61243" x2="2019" y2="63690"/>
                        <a14:foregroundMark x1="77834" y1="78373" x2="93672" y2="69907"/>
                        <a14:foregroundMark x1="44526" y1="82209" x2="50854" y2="83532"/>
                        <a14:foregroundMark x1="50854" y1="83532" x2="64247" y2="81415"/>
                        <a14:foregroundMark x1="64247" y1="81415" x2="64519" y2="81481"/>
                        <a14:foregroundMark x1="62811" y1="34722" x2="69099" y2="35648"/>
                        <a14:foregroundMark x1="74301" y1="37632" x2="80707" y2="39220"/>
                        <a14:foregroundMark x1="80707" y1="39220" x2="86452" y2="43452"/>
                        <a14:foregroundMark x1="13393" y1="77050" x2="10908" y2="79497"/>
                        <a14:foregroundMark x1="9860" y1="79299" x2="9860" y2="79299"/>
                        <a14:foregroundMark x1="11064" y1="79034" x2="6483" y2="76587"/>
                        <a14:foregroundMark x1="11297" y1="69246" x2="13665" y2="70569"/>
                        <a14:backgroundMark x1="68168" y1="40079" x2="82531" y2="43056"/>
                        <a14:backgroundMark x1="82531" y1="43056" x2="88548" y2="48280"/>
                        <a14:backgroundMark x1="88548" y1="48280" x2="92314" y2="56680"/>
                        <a14:backgroundMark x1="92314" y1="56680" x2="90256" y2="50529"/>
                        <a14:backgroundMark x1="94953" y1="51455" x2="95613" y2="61706"/>
                        <a14:backgroundMark x1="97205" y1="59259" x2="97205" y2="59259"/>
                        <a14:backgroundMark x1="97205" y1="59259" x2="97205" y2="59259"/>
                        <a14:backgroundMark x1="97205" y1="59259" x2="97205" y2="59259"/>
                        <a14:backgroundMark x1="97205" y1="59259" x2="97205" y2="59259"/>
                        <a14:backgroundMark x1="97205" y1="59259" x2="97205" y2="59259"/>
                        <a14:backgroundMark x1="65179" y1="37632" x2="65179" y2="37632"/>
                        <a14:backgroundMark x1="65179" y1="37434" x2="65179" y2="37434"/>
                        <a14:backgroundMark x1="65179" y1="37434" x2="65179" y2="37434"/>
                        <a14:backgroundMark x1="73797" y1="39616" x2="73797" y2="39616"/>
                        <a14:backgroundMark x1="73913" y1="39616" x2="73913" y2="39616"/>
                        <a14:backgroundMark x1="73913" y1="39616" x2="73913" y2="39616"/>
                        <a14:backgroundMark x1="75233" y1="40344" x2="80047" y2="40741"/>
                        <a14:backgroundMark x1="21506" y1="77050" x2="21225" y2="76889"/>
                        <a14:backgroundMark x1="8812" y1="49868" x2="13432" y2="57341"/>
                        <a14:backgroundMark x1="13432" y1="57341" x2="9084" y2="50529"/>
                        <a14:backgroundMark x1="33657" y1="72156" x2="32337" y2="72817"/>
                        <a14:backgroundMark x1="30008" y1="71693" x2="28804" y2="73479"/>
                        <a14:backgroundMark x1="72089" y1="39616" x2="75349" y2="4120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9799350">
            <a:off x="3141033" y="5157"/>
            <a:ext cx="2303009" cy="135176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9E51C11-CC07-1CC4-5342-18C2A7B768F2}"/>
              </a:ext>
            </a:extLst>
          </p:cNvPr>
          <p:cNvSpPr txBox="1"/>
          <p:nvPr/>
        </p:nvSpPr>
        <p:spPr>
          <a:xfrm>
            <a:off x="453332" y="2435065"/>
            <a:ext cx="5642673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Helvetica Light" panose="020B0403020202020204" pitchFamily="34" charset="0"/>
              </a:rPr>
              <a:t>Determine absolute nuclear charge radii from muon transition energies.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Helvetica Light" panose="020B0403020202020204" pitchFamily="34" charset="0"/>
            </a:endParaRPr>
          </a:p>
          <a:p>
            <a:r>
              <a:rPr lang="en-US" sz="2000" dirty="0">
                <a:solidFill>
                  <a:srgbClr val="000000"/>
                </a:solidFill>
                <a:latin typeface="Helvetica Light" panose="020B0403020202020204" pitchFamily="34" charset="0"/>
              </a:rPr>
              <a:t>    Improve precision for stable nuclei </a:t>
            </a:r>
          </a:p>
          <a:p>
            <a:r>
              <a:rPr lang="en-US" sz="2000" dirty="0">
                <a:solidFill>
                  <a:srgbClr val="000000"/>
                </a:solidFill>
                <a:latin typeface="Helvetica Light" panose="020B0403020202020204" pitchFamily="34" charset="0"/>
              </a:rPr>
              <a:t>    from Li to Ne.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Helvetica Light" panose="020B0403020202020204" pitchFamily="34" charset="0"/>
            </a:endParaRPr>
          </a:p>
          <a:p>
            <a:pPr marL="342891" indent="-342891">
              <a:buFont typeface="Wingdings" pitchFamily="2" charset="2"/>
              <a:buChar char="Ø"/>
            </a:pPr>
            <a:r>
              <a:rPr lang="en-US" dirty="0">
                <a:latin typeface="Helvetica Light" panose="020B0403020202020204" pitchFamily="34" charset="0"/>
              </a:rPr>
              <a:t>This improves nuclear structure understanding and supports precise Standard Model tests, enhancing experimental and theoretical comparisons.</a:t>
            </a:r>
            <a:endParaRPr lang="en-US" sz="2000" dirty="0">
              <a:solidFill>
                <a:srgbClr val="000000"/>
              </a:solidFill>
              <a:latin typeface="Helvetica Light" panose="020B0403020202020204" pitchFamily="34" charset="0"/>
            </a:endParaRPr>
          </a:p>
        </p:txBody>
      </p:sp>
      <p:sp>
        <p:nvSpPr>
          <p:cNvPr id="17" name="5-Point Star 16">
            <a:extLst>
              <a:ext uri="{FF2B5EF4-FFF2-40B4-BE49-F238E27FC236}">
                <a16:creationId xmlns:a16="http://schemas.microsoft.com/office/drawing/2014/main" id="{9B47A4DC-3C4D-2187-6DC7-7B93A27ADA9F}"/>
              </a:ext>
            </a:extLst>
          </p:cNvPr>
          <p:cNvSpPr/>
          <p:nvPr/>
        </p:nvSpPr>
        <p:spPr>
          <a:xfrm>
            <a:off x="388495" y="3429004"/>
            <a:ext cx="250616" cy="261257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6935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8E34ED-228D-F6DF-1E15-89A9A11A67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9F2B1C7-5B96-B823-CC18-BA1D005CF97E}"/>
              </a:ext>
            </a:extLst>
          </p:cNvPr>
          <p:cNvSpPr/>
          <p:nvPr/>
        </p:nvSpPr>
        <p:spPr>
          <a:xfrm>
            <a:off x="5" y="2610137"/>
            <a:ext cx="12192000" cy="1637731"/>
          </a:xfrm>
          <a:prstGeom prst="roundRect">
            <a:avLst>
              <a:gd name="adj" fmla="val 834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/>
              <a:t>Muonic atom X-ray spectroscopy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583B30-E638-CE0F-6D37-0D27F30F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C8F0-C320-9D48-94E8-6E97A829A08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018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E07227-40C9-6218-7893-678924D35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C8F0-C320-9D48-94E8-6E97A829A08D}" type="slidenum">
              <a:rPr lang="en-GB" smtClean="0"/>
              <a:t>4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2C4A54-7982-1FE2-F03D-F316C64107C8}"/>
              </a:ext>
            </a:extLst>
          </p:cNvPr>
          <p:cNvSpPr txBox="1"/>
          <p:nvPr/>
        </p:nvSpPr>
        <p:spPr>
          <a:xfrm>
            <a:off x="4372949" y="4702221"/>
            <a:ext cx="39887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Helvetica Light" panose="020B0403020202020204" pitchFamily="34" charset="0"/>
              </a:rPr>
              <a:t>More sensitive to the nuclear effects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ounded Rectangle 6">
                <a:extLst>
                  <a:ext uri="{FF2B5EF4-FFF2-40B4-BE49-F238E27FC236}">
                    <a16:creationId xmlns:a16="http://schemas.microsoft.com/office/drawing/2014/main" id="{D029C325-2A82-0D82-EAF4-EE12C86A3754}"/>
                  </a:ext>
                </a:extLst>
              </p:cNvPr>
              <p:cNvSpPr/>
              <p:nvPr/>
            </p:nvSpPr>
            <p:spPr>
              <a:xfrm>
                <a:off x="2138097" y="1998877"/>
                <a:ext cx="1761423" cy="631940"/>
              </a:xfrm>
              <a:prstGeom prst="roundRect">
                <a:avLst/>
              </a:prstGeom>
              <a:solidFill>
                <a:schemeClr val="accent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µ</m:t>
                          </m:r>
                        </m:sub>
                      </m:sSub>
                      <m:r>
                        <a:rPr lang="en-GB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𝟐𝟎𝟎</m:t>
                      </m:r>
                      <m:r>
                        <a:rPr lang="es-ES" b="1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ounded Rectangle 6">
                <a:extLst>
                  <a:ext uri="{FF2B5EF4-FFF2-40B4-BE49-F238E27FC236}">
                    <a16:creationId xmlns:a16="http://schemas.microsoft.com/office/drawing/2014/main" id="{D029C325-2A82-0D82-EAF4-EE12C86A37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8097" y="1998877"/>
                <a:ext cx="1761423" cy="631940"/>
              </a:xfrm>
              <a:prstGeom prst="round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id="{A7287617-1248-62BA-4B5E-3FDDFF38AA01}"/>
                  </a:ext>
                </a:extLst>
              </p:cNvPr>
              <p:cNvSpPr/>
              <p:nvPr/>
            </p:nvSpPr>
            <p:spPr>
              <a:xfrm>
                <a:off x="5117015" y="1998877"/>
                <a:ext cx="1761423" cy="631940"/>
              </a:xfrm>
              <a:prstGeom prst="round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µ</m:t>
                          </m:r>
                        </m:sub>
                      </m:sSub>
                      <m:r>
                        <a:rPr lang="en-GB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s-E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s-ES" b="1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𝟐𝟎𝟎</m:t>
                          </m:r>
                        </m:den>
                      </m:f>
                      <m:sSub>
                        <m:sSubPr>
                          <m:ctrlPr>
                            <a:rPr lang="en-GB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s-E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id="{A7287617-1248-62BA-4B5E-3FDDFF38AA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7015" y="1998877"/>
                <a:ext cx="1761423" cy="631940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12FC9BD-7B19-5065-F0AA-7FD3069FBD94}"/>
              </a:ext>
            </a:extLst>
          </p:cNvPr>
          <p:cNvCxnSpPr>
            <a:cxnSpLocks/>
          </p:cNvCxnSpPr>
          <p:nvPr/>
        </p:nvCxnSpPr>
        <p:spPr>
          <a:xfrm flipV="1">
            <a:off x="4406020" y="4394324"/>
            <a:ext cx="3634609" cy="8907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CD025E3-5389-4BDD-D359-695EF51DF311}"/>
              </a:ext>
            </a:extLst>
          </p:cNvPr>
          <p:cNvCxnSpPr/>
          <p:nvPr/>
        </p:nvCxnSpPr>
        <p:spPr>
          <a:xfrm>
            <a:off x="4132879" y="2314843"/>
            <a:ext cx="750771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ounded Rectangle 10">
                <a:extLst>
                  <a:ext uri="{FF2B5EF4-FFF2-40B4-BE49-F238E27FC236}">
                    <a16:creationId xmlns:a16="http://schemas.microsoft.com/office/drawing/2014/main" id="{264136B1-DF7C-30E0-AA58-C61E78BC9D2E}"/>
                  </a:ext>
                </a:extLst>
              </p:cNvPr>
              <p:cNvSpPr/>
              <p:nvPr/>
            </p:nvSpPr>
            <p:spPr>
              <a:xfrm>
                <a:off x="8095933" y="1998877"/>
                <a:ext cx="2045039" cy="631940"/>
              </a:xfrm>
              <a:prstGeom prst="round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s-E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µ</m:t>
                          </m:r>
                        </m:sub>
                        <m:sup>
                          <m:r>
                            <a:rPr lang="es-E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𝐹𝑆</m:t>
                          </m:r>
                        </m:sup>
                      </m:sSubSup>
                      <m:r>
                        <a:rPr lang="en-GB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s-ES" b="1" i="1">
                              <a:latin typeface="Cambria Math" panose="02040503050406030204" pitchFamily="18" charset="0"/>
                            </a:rPr>
                            <m:t>𝟕</m:t>
                          </m:r>
                        </m:sup>
                      </m:sSup>
                      <m:sSubSup>
                        <m:sSubSupPr>
                          <m:ctrlPr>
                            <a:rPr lang="en-GB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s-E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s-E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es-ES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𝐹𝑆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Rounded Rectangle 10">
                <a:extLst>
                  <a:ext uri="{FF2B5EF4-FFF2-40B4-BE49-F238E27FC236}">
                    <a16:creationId xmlns:a16="http://schemas.microsoft.com/office/drawing/2014/main" id="{264136B1-DF7C-30E0-AA58-C61E78BC9D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5933" y="1998877"/>
                <a:ext cx="2045039" cy="631940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9B6E146-A4F6-3154-0067-8E64D9267439}"/>
              </a:ext>
            </a:extLst>
          </p:cNvPr>
          <p:cNvCxnSpPr/>
          <p:nvPr/>
        </p:nvCxnSpPr>
        <p:spPr>
          <a:xfrm>
            <a:off x="7047729" y="2314843"/>
            <a:ext cx="750771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5">
            <a:extLst>
              <a:ext uri="{FF2B5EF4-FFF2-40B4-BE49-F238E27FC236}">
                <a16:creationId xmlns:a16="http://schemas.microsoft.com/office/drawing/2014/main" id="{927C6376-E4CF-ADCA-C328-643DCDAC1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005" y="308742"/>
            <a:ext cx="11527999" cy="80937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Helvetica" pitchFamily="2" charset="0"/>
              </a:rPr>
              <a:t>Muonic atom X-ray Spectroscopy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12E4A4E-7925-8336-EB52-63F5BD6BD6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131356">
            <a:off x="9032058" y="4038463"/>
            <a:ext cx="1849708" cy="75116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C7DCDED-423B-755C-3497-4A5DD34F19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249" y="3915614"/>
            <a:ext cx="3575667" cy="107130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5FA0386-380D-40D7-96A7-21CD038F3636}"/>
              </a:ext>
            </a:extLst>
          </p:cNvPr>
          <p:cNvSpPr txBox="1"/>
          <p:nvPr/>
        </p:nvSpPr>
        <p:spPr>
          <a:xfrm>
            <a:off x="4990572" y="3730947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Helvetica Light" panose="020B0403020202020204" pitchFamily="34" charset="0"/>
              </a:rPr>
              <a:t>Smaller Bohr radius</a:t>
            </a:r>
          </a:p>
        </p:txBody>
      </p:sp>
    </p:spTree>
    <p:extLst>
      <p:ext uri="{BB962C8B-B14F-4D97-AF65-F5344CB8AC3E}">
        <p14:creationId xmlns:p14="http://schemas.microsoft.com/office/powerpoint/2010/main" val="78557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5F3D70-1821-141C-5EBA-F09D5A9E4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C8F0-C320-9D48-94E8-6E97A829A08D}" type="slidenum">
              <a:rPr lang="en-GB" smtClean="0"/>
              <a:t>5</a:t>
            </a:fld>
            <a:endParaRPr lang="en-GB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EF3190C2-7D8B-35C6-314E-FAA29C8CF356}"/>
              </a:ext>
            </a:extLst>
          </p:cNvPr>
          <p:cNvSpPr/>
          <p:nvPr/>
        </p:nvSpPr>
        <p:spPr>
          <a:xfrm>
            <a:off x="507999" y="3674201"/>
            <a:ext cx="805097" cy="2367280"/>
          </a:xfrm>
          <a:prstGeom prst="cube">
            <a:avLst>
              <a:gd name="adj" fmla="val 63278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2487DB1-013F-8F30-9A6B-819635EBC219}"/>
              </a:ext>
            </a:extLst>
          </p:cNvPr>
          <p:cNvCxnSpPr>
            <a:cxnSpLocks/>
          </p:cNvCxnSpPr>
          <p:nvPr/>
        </p:nvCxnSpPr>
        <p:spPr>
          <a:xfrm flipH="1">
            <a:off x="1409085" y="4782849"/>
            <a:ext cx="1127760" cy="0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3013A9AC-59A6-0A59-DA2F-A3C2BACE7F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1437" y="4594207"/>
            <a:ext cx="360514" cy="3772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4A8FE14-92AB-BDF5-F93E-EC4C918350D7}"/>
                  </a:ext>
                </a:extLst>
              </p:cNvPr>
              <p:cNvSpPr txBox="1"/>
              <p:nvPr/>
            </p:nvSpPr>
            <p:spPr>
              <a:xfrm>
                <a:off x="2281484" y="4829144"/>
                <a:ext cx="4572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i="1" smtClean="0">
                              <a:solidFill>
                                <a:srgbClr val="76BB4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1" smtClean="0">
                              <a:solidFill>
                                <a:srgbClr val="76BB4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s-ES" sz="3200" b="0" i="1" smtClean="0">
                              <a:solidFill>
                                <a:srgbClr val="76BB4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3200" dirty="0">
                  <a:solidFill>
                    <a:srgbClr val="76BB40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4A8FE14-92AB-BDF5-F93E-EC4C918350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484" y="4829144"/>
                <a:ext cx="457200" cy="584775"/>
              </a:xfrm>
              <a:prstGeom prst="rect">
                <a:avLst/>
              </a:prstGeom>
              <a:blipFill>
                <a:blip r:embed="rId3"/>
                <a:stretch>
                  <a:fillRect l="-8108" r="-29730"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itle 5">
            <a:extLst>
              <a:ext uri="{FF2B5EF4-FFF2-40B4-BE49-F238E27FC236}">
                <a16:creationId xmlns:a16="http://schemas.microsoft.com/office/drawing/2014/main" id="{7518220D-D7F7-A603-196A-C01FB092B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005" y="308742"/>
            <a:ext cx="11527999" cy="80937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Helvetica" pitchFamily="2" charset="0"/>
              </a:rPr>
              <a:t>Muonic atom X-ray Spectroscopy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0469635-DDB3-D573-7C31-51BB348223E9}"/>
              </a:ext>
            </a:extLst>
          </p:cNvPr>
          <p:cNvCxnSpPr>
            <a:cxnSpLocks/>
          </p:cNvCxnSpPr>
          <p:nvPr/>
        </p:nvCxnSpPr>
        <p:spPr>
          <a:xfrm flipV="1">
            <a:off x="1132839" y="2492344"/>
            <a:ext cx="1132841" cy="2296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9FD3CBC-7F1B-999F-BEEB-F5962F14997A}"/>
              </a:ext>
            </a:extLst>
          </p:cNvPr>
          <p:cNvCxnSpPr>
            <a:cxnSpLocks/>
          </p:cNvCxnSpPr>
          <p:nvPr/>
        </p:nvCxnSpPr>
        <p:spPr>
          <a:xfrm flipV="1">
            <a:off x="1132839" y="3674201"/>
            <a:ext cx="1605845" cy="11143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58EA6634-2993-D3A2-CA14-A2B8992F5C1F}"/>
              </a:ext>
            </a:extLst>
          </p:cNvPr>
          <p:cNvSpPr/>
          <p:nvPr/>
        </p:nvSpPr>
        <p:spPr>
          <a:xfrm>
            <a:off x="2265680" y="2103120"/>
            <a:ext cx="2854960" cy="1565426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0D6058D-486F-EEEC-E849-3507C65B217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0482"/>
          <a:stretch/>
        </p:blipFill>
        <p:spPr>
          <a:xfrm>
            <a:off x="2265680" y="2471023"/>
            <a:ext cx="2687319" cy="8892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0F478DD-CF11-CED1-801A-182CD24CC1A4}"/>
                  </a:ext>
                </a:extLst>
              </p:cNvPr>
              <p:cNvSpPr txBox="1"/>
              <p:nvPr/>
            </p:nvSpPr>
            <p:spPr>
              <a:xfrm>
                <a:off x="6253481" y="2471023"/>
                <a:ext cx="4504759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2000" dirty="0">
                    <a:latin typeface="Helvetica Light" panose="020B0403020202020204" pitchFamily="34" charset="0"/>
                  </a:rPr>
                  <a:t>  The muon gets captured in n</a:t>
                </a:r>
                <a:r>
                  <a:rPr lang="en-US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 </m:t>
                    </m:r>
                  </m:oMath>
                </a14:m>
                <a:r>
                  <a:rPr lang="en-US" sz="2000" dirty="0">
                    <a:latin typeface="Helvetica Light" panose="020B0403020202020204" pitchFamily="34" charset="0"/>
                  </a:rPr>
                  <a:t>14</a:t>
                </a:r>
              </a:p>
              <a:p>
                <a:r>
                  <a:rPr lang="en-US" sz="2000" dirty="0">
                    <a:latin typeface="Helvetica Light" panose="020B0403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0F478DD-CF11-CED1-801A-182CD24CC1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3481" y="2471023"/>
                <a:ext cx="4504759" cy="707886"/>
              </a:xfrm>
              <a:prstGeom prst="rect">
                <a:avLst/>
              </a:prstGeom>
              <a:blipFill>
                <a:blip r:embed="rId5"/>
                <a:stretch>
                  <a:fillRect l="-1124" t="-3509" r="-2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9DEBD906-BC7E-2567-5B90-61C78C9DEAF8}"/>
              </a:ext>
            </a:extLst>
          </p:cNvPr>
          <p:cNvSpPr txBox="1"/>
          <p:nvPr/>
        </p:nvSpPr>
        <p:spPr>
          <a:xfrm>
            <a:off x="243541" y="6180544"/>
            <a:ext cx="23310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Helvetica Light" panose="020B0403020202020204" pitchFamily="34" charset="0"/>
              </a:rPr>
              <a:t>Targets of Interest </a:t>
            </a:r>
          </a:p>
        </p:txBody>
      </p:sp>
    </p:spTree>
    <p:extLst>
      <p:ext uri="{BB962C8B-B14F-4D97-AF65-F5344CB8AC3E}">
        <p14:creationId xmlns:p14="http://schemas.microsoft.com/office/powerpoint/2010/main" val="2043301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6AF799-C61F-AEB0-8B09-487A392D77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809CCF5-ED08-06D0-22E0-0DA7209DDA3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835" r="5535"/>
          <a:stretch/>
        </p:blipFill>
        <p:spPr>
          <a:xfrm>
            <a:off x="2265680" y="2453974"/>
            <a:ext cx="2854960" cy="99044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F7E3B4-4E2D-5C90-2607-9E42FA2CE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C8F0-C320-9D48-94E8-6E97A829A08D}" type="slidenum">
              <a:rPr lang="en-GB" smtClean="0"/>
              <a:t>6</a:t>
            </a:fld>
            <a:endParaRPr lang="en-GB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F49E1608-D277-6616-A78D-15DFA691BB38}"/>
              </a:ext>
            </a:extLst>
          </p:cNvPr>
          <p:cNvSpPr/>
          <p:nvPr/>
        </p:nvSpPr>
        <p:spPr>
          <a:xfrm>
            <a:off x="507999" y="3674201"/>
            <a:ext cx="805097" cy="2367280"/>
          </a:xfrm>
          <a:prstGeom prst="cube">
            <a:avLst>
              <a:gd name="adj" fmla="val 63278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1DDCE5A-B01E-AF47-25F3-769A373C96B5}"/>
                  </a:ext>
                </a:extLst>
              </p:cNvPr>
              <p:cNvSpPr txBox="1"/>
              <p:nvPr/>
            </p:nvSpPr>
            <p:spPr>
              <a:xfrm>
                <a:off x="3693160" y="2872251"/>
                <a:ext cx="457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solidFill>
                                <a:srgbClr val="76BB4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rgbClr val="76BB4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s-ES" sz="2000" b="0" i="1" smtClean="0">
                              <a:solidFill>
                                <a:srgbClr val="76BB4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000" dirty="0">
                  <a:solidFill>
                    <a:srgbClr val="76BB40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1DDCE5A-B01E-AF47-25F3-769A373C96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3160" y="2872251"/>
                <a:ext cx="457200" cy="400110"/>
              </a:xfrm>
              <a:prstGeom prst="rect">
                <a:avLst/>
              </a:prstGeom>
              <a:blipFill>
                <a:blip r:embed="rId3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itle 5">
            <a:extLst>
              <a:ext uri="{FF2B5EF4-FFF2-40B4-BE49-F238E27FC236}">
                <a16:creationId xmlns:a16="http://schemas.microsoft.com/office/drawing/2014/main" id="{C696EC98-DC87-7E77-8C8C-8A655E2FB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005" y="308742"/>
            <a:ext cx="11527999" cy="80937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Helvetica" pitchFamily="2" charset="0"/>
              </a:rPr>
              <a:t>Muonic atom X-ray Spectroscopy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7AA1C26-9484-AF1B-9A46-2ED1FAB1D740}"/>
              </a:ext>
            </a:extLst>
          </p:cNvPr>
          <p:cNvCxnSpPr>
            <a:cxnSpLocks/>
          </p:cNvCxnSpPr>
          <p:nvPr/>
        </p:nvCxnSpPr>
        <p:spPr>
          <a:xfrm flipV="1">
            <a:off x="1132839" y="2492344"/>
            <a:ext cx="1132841" cy="2296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42CB827-14DA-1C18-34C6-A57D50641046}"/>
              </a:ext>
            </a:extLst>
          </p:cNvPr>
          <p:cNvCxnSpPr>
            <a:cxnSpLocks/>
          </p:cNvCxnSpPr>
          <p:nvPr/>
        </p:nvCxnSpPr>
        <p:spPr>
          <a:xfrm flipV="1">
            <a:off x="1132839" y="3674201"/>
            <a:ext cx="1605845" cy="11143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42C63E78-1D18-7332-055F-10B9D3ABC4CC}"/>
              </a:ext>
            </a:extLst>
          </p:cNvPr>
          <p:cNvSpPr/>
          <p:nvPr/>
        </p:nvSpPr>
        <p:spPr>
          <a:xfrm>
            <a:off x="2265680" y="2103120"/>
            <a:ext cx="2854960" cy="1565426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3671C06-AC06-0C57-2E12-70FB21408063}"/>
                  </a:ext>
                </a:extLst>
              </p:cNvPr>
              <p:cNvSpPr txBox="1"/>
              <p:nvPr/>
            </p:nvSpPr>
            <p:spPr>
              <a:xfrm>
                <a:off x="6253481" y="2459504"/>
                <a:ext cx="4522392" cy="19389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2000" dirty="0">
                    <a:latin typeface="Helvetica Light" panose="020B0403020202020204" pitchFamily="34" charset="0"/>
                  </a:rPr>
                  <a:t>  The muon gets captured in n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s-E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Helvetica Light" panose="020B0403020202020204" pitchFamily="34" charset="0"/>
                  </a:rPr>
                  <a:t>14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2000" dirty="0">
                  <a:latin typeface="Helvetica Light" panose="020B0403020202020204" pitchFamily="34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2000" dirty="0">
                    <a:latin typeface="Helvetica Light" panose="020B0403020202020204" pitchFamily="34" charset="0"/>
                  </a:rPr>
                  <a:t>  Cascade down to 1s orbital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2000" dirty="0">
                  <a:latin typeface="Helvetica Light" panose="020B0403020202020204" pitchFamily="34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2000" dirty="0">
                  <a:latin typeface="Helvetica Light" panose="020B0403020202020204" pitchFamily="34" charset="0"/>
                </a:endParaRPr>
              </a:p>
              <a:p>
                <a:r>
                  <a:rPr lang="en-US" sz="2000" dirty="0">
                    <a:latin typeface="Helvetica Light" panose="020B0403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E3671C06-AC06-0C57-2E12-70FB214080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3481" y="2459504"/>
                <a:ext cx="4522392" cy="1938992"/>
              </a:xfrm>
              <a:prstGeom prst="rect">
                <a:avLst/>
              </a:prstGeom>
              <a:blipFill>
                <a:blip r:embed="rId4"/>
                <a:stretch>
                  <a:fillRect l="-1120" t="-649" r="-5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person drawing a graph&#10;&#10;Description automatically generated">
            <a:extLst>
              <a:ext uri="{FF2B5EF4-FFF2-40B4-BE49-F238E27FC236}">
                <a16:creationId xmlns:a16="http://schemas.microsoft.com/office/drawing/2014/main" id="{70EA303D-8FE9-2BFB-5A4E-E8EAD81FD0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60499" y="3075973"/>
            <a:ext cx="2065504" cy="1426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88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3B2001-4005-B0DE-2BA0-C117D86439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EF47C59-A116-6EDF-C4F4-17E21E806FA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835" r="5535"/>
          <a:stretch/>
        </p:blipFill>
        <p:spPr>
          <a:xfrm>
            <a:off x="247282" y="4278615"/>
            <a:ext cx="5449036" cy="185907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07C662-E052-DEFC-0657-1332C6E1D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C8F0-C320-9D48-94E8-6E97A829A08D}" type="slidenum">
              <a:rPr lang="en-GB" smtClean="0"/>
              <a:t>7</a:t>
            </a:fld>
            <a:endParaRPr lang="en-GB"/>
          </a:p>
        </p:txBody>
      </p:sp>
      <p:sp>
        <p:nvSpPr>
          <p:cNvPr id="20" name="Title 5">
            <a:extLst>
              <a:ext uri="{FF2B5EF4-FFF2-40B4-BE49-F238E27FC236}">
                <a16:creationId xmlns:a16="http://schemas.microsoft.com/office/drawing/2014/main" id="{D62EA9EE-EC58-5C2D-32AD-ECD1B4258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005" y="308742"/>
            <a:ext cx="11527999" cy="80937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/>
                </a:solidFill>
                <a:latin typeface="Helvetica" pitchFamily="2" charset="0"/>
              </a:rPr>
              <a:t>Muonic atom X-ray Spectroscopy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7518F037-A9DB-F313-BC81-60E35C4ADD3F}"/>
              </a:ext>
            </a:extLst>
          </p:cNvPr>
          <p:cNvSpPr/>
          <p:nvPr/>
        </p:nvSpPr>
        <p:spPr>
          <a:xfrm>
            <a:off x="247282" y="1784455"/>
            <a:ext cx="5449036" cy="4571899"/>
          </a:xfrm>
          <a:prstGeom prst="roundRect">
            <a:avLst>
              <a:gd name="adj" fmla="val 4574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E32E09D-7B9E-4B89-645F-3C5141DF4C56}"/>
                  </a:ext>
                </a:extLst>
              </p:cNvPr>
              <p:cNvSpPr txBox="1"/>
              <p:nvPr/>
            </p:nvSpPr>
            <p:spPr>
              <a:xfrm>
                <a:off x="3020659" y="5208153"/>
                <a:ext cx="304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solidFill>
                                <a:srgbClr val="76BB4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 smtClean="0">
                              <a:solidFill>
                                <a:srgbClr val="76BB4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s-ES" sz="2800" b="0" i="1" smtClean="0">
                              <a:solidFill>
                                <a:srgbClr val="76BB4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rgbClr val="76BB40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E32E09D-7B9E-4B89-645F-3C5141DF4C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0659" y="5208153"/>
                <a:ext cx="304800" cy="523220"/>
              </a:xfrm>
              <a:prstGeom prst="rect">
                <a:avLst/>
              </a:prstGeom>
              <a:blipFill>
                <a:blip r:embed="rId3"/>
                <a:stretch>
                  <a:fillRect l="-12000" r="-68000" b="-69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1F3F19F-474D-35CC-1BE6-F6BFD147E893}"/>
                  </a:ext>
                </a:extLst>
              </p:cNvPr>
              <p:cNvSpPr txBox="1"/>
              <p:nvPr/>
            </p:nvSpPr>
            <p:spPr>
              <a:xfrm>
                <a:off x="5970065" y="2483433"/>
                <a:ext cx="6224781" cy="31393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dirty="0">
                    <a:latin typeface="Helvetica Light" panose="020B0403020202020204" pitchFamily="34" charset="0"/>
                  </a:rPr>
                  <a:t>  Emitting characteristic X-rays (2p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latin typeface="Helvetica Light" panose="020B0403020202020204" pitchFamily="34" charset="0"/>
                  </a:rPr>
                  <a:t> 1s transition).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dirty="0">
                  <a:latin typeface="Helvetica Light" panose="020B0403020202020204" pitchFamily="34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dirty="0">
                    <a:latin typeface="Helvetica Light" panose="020B0403020202020204" pitchFamily="34" charset="0"/>
                  </a:rPr>
                  <a:t>   For Z = 3–8 range from 10–200 keV.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b="0" i="0" u="none" strike="noStrike" dirty="0">
                  <a:solidFill>
                    <a:srgbClr val="000000"/>
                  </a:solidFill>
                  <a:effectLst/>
                  <a:latin typeface="Helvetica Light" panose="020B0403020202020204" pitchFamily="34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b="0" i="0" u="none" strike="noStrike" dirty="0">
                    <a:solidFill>
                      <a:srgbClr val="000000"/>
                    </a:solidFill>
                    <a:effectLst/>
                    <a:latin typeface="Helvetica Light" panose="020B0403020202020204" pitchFamily="34" charset="0"/>
                  </a:rPr>
                  <a:t> </a:t>
                </a:r>
                <a:r>
                  <a:rPr lang="en-US" b="0" i="0" u="none" strike="noStrike" dirty="0">
                    <a:solidFill>
                      <a:srgbClr val="000000"/>
                    </a:solidFill>
                    <a:effectLst/>
                    <a:latin typeface="-webkit-standard"/>
                  </a:rPr>
                  <a:t>  </a:t>
                </a:r>
                <a:r>
                  <a:rPr lang="en-US" u="none" strike="noStrike" dirty="0">
                    <a:solidFill>
                      <a:srgbClr val="000000"/>
                    </a:solidFill>
                    <a:effectLst/>
                    <a:latin typeface="Helvetica Light" panose="020B0403020202020204" pitchFamily="34" charset="0"/>
                  </a:rPr>
                  <a:t>Limited Energy Resolution of</a:t>
                </a:r>
                <a:r>
                  <a:rPr lang="en-US" dirty="0">
                    <a:solidFill>
                      <a:srgbClr val="000000"/>
                    </a:solidFill>
                    <a:latin typeface="Helvetica Light" panose="020B0403020202020204" pitchFamily="34" charset="0"/>
                  </a:rPr>
                  <a:t> </a:t>
                </a:r>
                <a:r>
                  <a:rPr lang="en-US" u="none" strike="noStrike" dirty="0">
                    <a:solidFill>
                      <a:srgbClr val="000000"/>
                    </a:solidFill>
                    <a:effectLst/>
                    <a:latin typeface="Helvetica Light" panose="020B0403020202020204" pitchFamily="34" charset="0"/>
                  </a:rPr>
                  <a:t>Solid-State Detectors.</a:t>
                </a:r>
              </a:p>
              <a:p>
                <a:endParaRPr lang="en-US" dirty="0">
                  <a:solidFill>
                    <a:srgbClr val="000000"/>
                  </a:solidFill>
                  <a:latin typeface="Helvetica Light" panose="020B0403020202020204" pitchFamily="34" charset="0"/>
                </a:endParaRPr>
              </a:p>
              <a:p>
                <a:pPr marL="342900" indent="-342900">
                  <a:buFont typeface="Wingdings" pitchFamily="2" charset="2"/>
                  <a:buChar char="ü"/>
                </a:pPr>
                <a:r>
                  <a:rPr lang="en-US" u="none" strike="noStrike" dirty="0">
                    <a:solidFill>
                      <a:srgbClr val="000000"/>
                    </a:solidFill>
                    <a:effectLst/>
                    <a:latin typeface="Helvetica Light" panose="020B0403020202020204" pitchFamily="34" charset="0"/>
                  </a:rPr>
                  <a:t> </a:t>
                </a:r>
                <a:r>
                  <a:rPr lang="en-US" b="1" u="none" strike="noStrike" dirty="0">
                    <a:solidFill>
                      <a:srgbClr val="000000"/>
                    </a:solidFill>
                    <a:effectLst/>
                    <a:latin typeface="Helvetica Light" panose="020B0403020202020204" pitchFamily="34" charset="0"/>
                  </a:rPr>
                  <a:t>QUARTET</a:t>
                </a:r>
                <a:r>
                  <a:rPr lang="en-US" u="none" strike="noStrike" dirty="0">
                    <a:solidFill>
                      <a:srgbClr val="000000"/>
                    </a:solidFill>
                    <a:effectLst/>
                    <a:latin typeface="Helvetica Light" panose="020B0403020202020204" pitchFamily="34" charset="0"/>
                  </a:rPr>
                  <a:t> Collaboration: </a:t>
                </a:r>
              </a:p>
              <a:p>
                <a:r>
                  <a:rPr lang="en-US" u="none" strike="noStrike" dirty="0">
                    <a:solidFill>
                      <a:srgbClr val="000000"/>
                    </a:solidFill>
                    <a:effectLst/>
                    <a:latin typeface="Helvetica Light" panose="020B0403020202020204" pitchFamily="34" charset="0"/>
                  </a:rPr>
                  <a:t>      High-Resolution MMC for Muonic X-Ray Spectroscopy.</a:t>
                </a:r>
              </a:p>
              <a:p>
                <a:endParaRPr lang="en-US" dirty="0">
                  <a:latin typeface="Helvetica Light" panose="020B0403020202020204" pitchFamily="34" charset="0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dirty="0">
                  <a:latin typeface="Helvetica Light" panose="020B0403020202020204" pitchFamily="34" charset="0"/>
                </a:endParaRPr>
              </a:p>
              <a:p>
                <a:r>
                  <a:rPr lang="en-US" dirty="0">
                    <a:latin typeface="Helvetica Light" panose="020B0403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1F3F19F-474D-35CC-1BE6-F6BFD147E8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0065" y="2483433"/>
                <a:ext cx="6224781" cy="3139321"/>
              </a:xfrm>
              <a:prstGeom prst="rect">
                <a:avLst/>
              </a:prstGeom>
              <a:blipFill>
                <a:blip r:embed="rId4"/>
                <a:stretch>
                  <a:fillRect l="-407" t="-8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71108FE0-D9C0-1AEF-84AA-BB0BAF81A811}"/>
              </a:ext>
            </a:extLst>
          </p:cNvPr>
          <p:cNvPicPr>
            <a:picLocks noChangeAspect="1"/>
          </p:cNvPicPr>
          <p:nvPr/>
        </p:nvPicPr>
        <p:blipFill>
          <a:blip r:embed="rId5">
            <a:biLevel thresh="5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7686874">
            <a:off x="3230103" y="3857822"/>
            <a:ext cx="890041" cy="11384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C951ABA-CEE8-A86C-9DDE-608F5143EF46}"/>
              </a:ext>
            </a:extLst>
          </p:cNvPr>
          <p:cNvSpPr txBox="1"/>
          <p:nvPr/>
        </p:nvSpPr>
        <p:spPr>
          <a:xfrm>
            <a:off x="3771676" y="4026918"/>
            <a:ext cx="939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X-Rays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BD9118-26B4-3475-9FA7-1A8E0B9DE819}"/>
              </a:ext>
            </a:extLst>
          </p:cNvPr>
          <p:cNvSpPr txBox="1"/>
          <p:nvPr/>
        </p:nvSpPr>
        <p:spPr>
          <a:xfrm>
            <a:off x="3598081" y="5021636"/>
            <a:ext cx="9722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2p→1s</a:t>
            </a:r>
          </a:p>
        </p:txBody>
      </p:sp>
      <p:pic>
        <p:nvPicPr>
          <p:cNvPr id="18" name="Picture 17" descr="A close-up of a small rectangular object&#10;&#10;Description automatically generated">
            <a:extLst>
              <a:ext uri="{FF2B5EF4-FFF2-40B4-BE49-F238E27FC236}">
                <a16:creationId xmlns:a16="http://schemas.microsoft.com/office/drawing/2014/main" id="{AF71C201-F925-709F-BAAE-AF055FADD26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43642">
            <a:off x="1488026" y="2519928"/>
            <a:ext cx="1739900" cy="1422400"/>
          </a:xfrm>
          <a:prstGeom prst="rect">
            <a:avLst/>
          </a:prstGeom>
        </p:spPr>
      </p:pic>
      <p:pic>
        <p:nvPicPr>
          <p:cNvPr id="19" name="Picture 2" descr="HPGe Detectors &amp; Spectrometers | BSI.LV">
            <a:extLst>
              <a:ext uri="{FF2B5EF4-FFF2-40B4-BE49-F238E27FC236}">
                <a16:creationId xmlns:a16="http://schemas.microsoft.com/office/drawing/2014/main" id="{48D84006-864A-EAF4-4F20-63F5973BF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38816">
            <a:off x="3214316" y="1805250"/>
            <a:ext cx="1114720" cy="1958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F4CDA4F-EA82-E2E0-C84C-6CBE26EFA27B}"/>
              </a:ext>
            </a:extLst>
          </p:cNvPr>
          <p:cNvSpPr txBox="1"/>
          <p:nvPr/>
        </p:nvSpPr>
        <p:spPr>
          <a:xfrm rot="1211872">
            <a:off x="3611890" y="2167989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HPGe</a:t>
            </a:r>
          </a:p>
        </p:txBody>
      </p:sp>
    </p:spTree>
    <p:extLst>
      <p:ext uri="{BB962C8B-B14F-4D97-AF65-F5344CB8AC3E}">
        <p14:creationId xmlns:p14="http://schemas.microsoft.com/office/powerpoint/2010/main" val="3045640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EEED22-EA5C-46BC-92D5-B11813A9BC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9F103B1-AF24-E379-177F-88477A67399D}"/>
              </a:ext>
            </a:extLst>
          </p:cNvPr>
          <p:cNvSpPr/>
          <p:nvPr/>
        </p:nvSpPr>
        <p:spPr>
          <a:xfrm>
            <a:off x="5" y="2610137"/>
            <a:ext cx="12192000" cy="1637731"/>
          </a:xfrm>
          <a:prstGeom prst="roundRect">
            <a:avLst>
              <a:gd name="adj" fmla="val 834"/>
            </a:avLst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/>
              <a:t>QUARTET Experiment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1F8289-16B3-A094-38D2-407084C4D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C8F0-C320-9D48-94E8-6E97A829A08D}" type="slidenum">
              <a:rPr lang="en-GB" smtClean="0"/>
              <a:t>8</a:t>
            </a:fld>
            <a:endParaRPr lang="en-GB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D57D2199-1804-6A0F-BEFF-468E1952C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243" y="327498"/>
            <a:ext cx="2355514" cy="1669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uppieren 26">
            <a:extLst>
              <a:ext uri="{FF2B5EF4-FFF2-40B4-BE49-F238E27FC236}">
                <a16:creationId xmlns:a16="http://schemas.microsoft.com/office/drawing/2014/main" id="{4677F85C-7281-698B-13BE-25F80FBA5916}"/>
              </a:ext>
            </a:extLst>
          </p:cNvPr>
          <p:cNvGrpSpPr>
            <a:grpSpLocks noChangeAspect="1"/>
          </p:cNvGrpSpPr>
          <p:nvPr/>
        </p:nvGrpSpPr>
        <p:grpSpPr>
          <a:xfrm>
            <a:off x="1843110" y="4861037"/>
            <a:ext cx="8505780" cy="1826271"/>
            <a:chOff x="2316101" y="4524894"/>
            <a:chExt cx="9450549" cy="2029122"/>
          </a:xfrm>
        </p:grpSpPr>
        <p:pic>
          <p:nvPicPr>
            <p:cNvPr id="11" name="Grafik 13">
              <a:extLst>
                <a:ext uri="{FF2B5EF4-FFF2-40B4-BE49-F238E27FC236}">
                  <a16:creationId xmlns:a16="http://schemas.microsoft.com/office/drawing/2014/main" id="{D18E25AB-8B5C-8D85-A685-B7CCF06E48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1815" y="5486831"/>
              <a:ext cx="1195000" cy="491838"/>
            </a:xfrm>
            <a:prstGeom prst="rect">
              <a:avLst/>
            </a:prstGeom>
          </p:spPr>
        </p:pic>
        <p:pic>
          <p:nvPicPr>
            <p:cNvPr id="12" name="Grafik 24">
              <a:extLst>
                <a:ext uri="{FF2B5EF4-FFF2-40B4-BE49-F238E27FC236}">
                  <a16:creationId xmlns:a16="http://schemas.microsoft.com/office/drawing/2014/main" id="{DFBBF48D-D7BB-B91E-B622-F170FB6C09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642723" y="5613360"/>
              <a:ext cx="1790700" cy="292100"/>
            </a:xfrm>
            <a:prstGeom prst="rect">
              <a:avLst/>
            </a:prstGeom>
          </p:spPr>
        </p:pic>
        <p:pic>
          <p:nvPicPr>
            <p:cNvPr id="13" name="Picture 2" descr="Laboratories | Département de Physique de l'Ecole Normale supérieure">
              <a:extLst>
                <a:ext uri="{FF2B5EF4-FFF2-40B4-BE49-F238E27FC236}">
                  <a16:creationId xmlns:a16="http://schemas.microsoft.com/office/drawing/2014/main" id="{FE5E3E17-F486-C8E4-A261-66479D5048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8282" y="4544120"/>
              <a:ext cx="2926468" cy="6588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Technion – Israel Institute of Technology | The Council for Higher  Education of Israel">
              <a:extLst>
                <a:ext uri="{FF2B5EF4-FFF2-40B4-BE49-F238E27FC236}">
                  <a16:creationId xmlns:a16="http://schemas.microsoft.com/office/drawing/2014/main" id="{B034A8F5-EC27-6944-FEF6-CD56C57406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7352" y="5006320"/>
              <a:ext cx="926539" cy="1018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>
              <a:extLst>
                <a:ext uri="{FF2B5EF4-FFF2-40B4-BE49-F238E27FC236}">
                  <a16:creationId xmlns:a16="http://schemas.microsoft.com/office/drawing/2014/main" id="{76C9973C-756F-1526-1796-34E7433DDB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84786" y="5439575"/>
              <a:ext cx="1656133" cy="8306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8">
              <a:extLst>
                <a:ext uri="{FF2B5EF4-FFF2-40B4-BE49-F238E27FC236}">
                  <a16:creationId xmlns:a16="http://schemas.microsoft.com/office/drawing/2014/main" id="{37B93C25-D379-1100-173F-816C46BA7B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6101" y="4911483"/>
              <a:ext cx="2281676" cy="1642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0">
              <a:extLst>
                <a:ext uri="{FF2B5EF4-FFF2-40B4-BE49-F238E27FC236}">
                  <a16:creationId xmlns:a16="http://schemas.microsoft.com/office/drawing/2014/main" id="{36E5C1DB-F426-4ECB-D390-2E5353D465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7540" y="4668844"/>
              <a:ext cx="1282106" cy="4627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Grafik 31">
              <a:extLst>
                <a:ext uri="{FF2B5EF4-FFF2-40B4-BE49-F238E27FC236}">
                  <a16:creationId xmlns:a16="http://schemas.microsoft.com/office/drawing/2014/main" id="{5CE571F2-52EC-2DCB-82DC-2AF7D2C3B2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214922" y="4524894"/>
              <a:ext cx="2551728" cy="8843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3741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A27BB3-D992-B8AE-6E03-6E3CCF25A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6C8F0-C320-9D48-94E8-6E97A829A08D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 descr="A high angle view of a machine&#10;&#10;Description automatically generated">
            <a:extLst>
              <a:ext uri="{FF2B5EF4-FFF2-40B4-BE49-F238E27FC236}">
                <a16:creationId xmlns:a16="http://schemas.microsoft.com/office/drawing/2014/main" id="{DA0B1808-578B-E6BA-C182-269B831D1C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3833"/>
          </a:xfrm>
          <a:prstGeom prst="rect">
            <a:avLst/>
          </a:prstGeom>
        </p:spPr>
      </p:pic>
      <p:sp>
        <p:nvSpPr>
          <p:cNvPr id="8" name="Textfeld 5">
            <a:extLst>
              <a:ext uri="{FF2B5EF4-FFF2-40B4-BE49-F238E27FC236}">
                <a16:creationId xmlns:a16="http://schemas.microsoft.com/office/drawing/2014/main" id="{E5B70AD4-58BB-D49D-AF51-A0543B0E8F05}"/>
              </a:ext>
            </a:extLst>
          </p:cNvPr>
          <p:cNvSpPr txBox="1"/>
          <p:nvPr/>
        </p:nvSpPr>
        <p:spPr>
          <a:xfrm>
            <a:off x="0" y="-16042"/>
            <a:ext cx="12192000" cy="707886"/>
          </a:xfrm>
          <a:prstGeom prst="rect">
            <a:avLst/>
          </a:prstGeom>
          <a:solidFill>
            <a:srgbClr val="FFFFFF">
              <a:alpha val="63137"/>
            </a:srgbClr>
          </a:solidFill>
        </p:spPr>
        <p:txBody>
          <a:bodyPr wrap="square" rtlCol="0" anchor="ctr">
            <a:spAutoFit/>
          </a:bodyPr>
          <a:lstStyle/>
          <a:p>
            <a:r>
              <a:rPr lang="en-GB" sz="4000" b="1" dirty="0">
                <a:latin typeface="Helvetica" pitchFamily="2" charset="0"/>
              </a:rPr>
              <a:t>QUARTET Experiment </a:t>
            </a:r>
          </a:p>
        </p:txBody>
      </p:sp>
    </p:spTree>
    <p:extLst>
      <p:ext uri="{BB962C8B-B14F-4D97-AF65-F5344CB8AC3E}">
        <p14:creationId xmlns:p14="http://schemas.microsoft.com/office/powerpoint/2010/main" val="3774260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94833</TotalTime>
  <Words>321</Words>
  <Application>Microsoft Macintosh PowerPoint</Application>
  <PresentationFormat>Widescreen</PresentationFormat>
  <Paragraphs>104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-webkit-standard</vt:lpstr>
      <vt:lpstr>Aptos</vt:lpstr>
      <vt:lpstr>Aptos Display</vt:lpstr>
      <vt:lpstr>Arial</vt:lpstr>
      <vt:lpstr>Cambria Math</vt:lpstr>
      <vt:lpstr>Helvetica</vt:lpstr>
      <vt:lpstr>Helvetica Light</vt:lpstr>
      <vt:lpstr>Symbol</vt:lpstr>
      <vt:lpstr>Systemschrift Normal</vt:lpstr>
      <vt:lpstr>Wingdings</vt:lpstr>
      <vt:lpstr>Office Theme</vt:lpstr>
      <vt:lpstr>Precision X-ray spectroscopy of Muonic low-Z Atoms with Metallic Magnetic Calorimeters</vt:lpstr>
      <vt:lpstr>We want to  </vt:lpstr>
      <vt:lpstr>PowerPoint Presentation</vt:lpstr>
      <vt:lpstr>Muonic atom X-ray Spectroscopy</vt:lpstr>
      <vt:lpstr>Muonic atom X-ray Spectroscopy</vt:lpstr>
      <vt:lpstr>Muonic atom X-ray Spectroscopy</vt:lpstr>
      <vt:lpstr>Muonic atom X-ray Spectroscopy</vt:lpstr>
      <vt:lpstr>PowerPoint Presentation</vt:lpstr>
      <vt:lpstr>PowerPoint Presentation</vt:lpstr>
      <vt:lpstr>PowerPoint Presentation</vt:lpstr>
      <vt:lpstr>PowerPoint Presentation</vt:lpstr>
      <vt:lpstr>Metallic Magnetic Calorimeter </vt:lpstr>
      <vt:lpstr>MMC working principle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MuCapture_test G4bl Simulation</dc:title>
  <dc:creator>Zendour Aziza</dc:creator>
  <cp:lastModifiedBy>Zendour Aziza</cp:lastModifiedBy>
  <cp:revision>297</cp:revision>
  <dcterms:created xsi:type="dcterms:W3CDTF">2024-06-03T11:36:47Z</dcterms:created>
  <dcterms:modified xsi:type="dcterms:W3CDTF">2025-01-22T13:17:59Z</dcterms:modified>
</cp:coreProperties>
</file>