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7" r:id="rId2"/>
    <p:sldId id="317" r:id="rId3"/>
    <p:sldId id="265" r:id="rId4"/>
    <p:sldId id="266" r:id="rId5"/>
    <p:sldId id="267" r:id="rId6"/>
    <p:sldId id="262" r:id="rId7"/>
    <p:sldId id="281" r:id="rId8"/>
    <p:sldId id="279" r:id="rId9"/>
    <p:sldId id="301" r:id="rId10"/>
    <p:sldId id="276" r:id="rId11"/>
    <p:sldId id="326" r:id="rId12"/>
    <p:sldId id="318" r:id="rId13"/>
    <p:sldId id="269" r:id="rId14"/>
    <p:sldId id="305" r:id="rId15"/>
    <p:sldId id="323" r:id="rId16"/>
    <p:sldId id="324" r:id="rId17"/>
    <p:sldId id="277" r:id="rId18"/>
    <p:sldId id="282" r:id="rId19"/>
    <p:sldId id="283" r:id="rId20"/>
    <p:sldId id="321" r:id="rId21"/>
    <p:sldId id="322" r:id="rId22"/>
    <p:sldId id="304" r:id="rId23"/>
    <p:sldId id="320" r:id="rId24"/>
    <p:sldId id="302" r:id="rId25"/>
    <p:sldId id="303" r:id="rId26"/>
    <p:sldId id="314" r:id="rId27"/>
    <p:sldId id="319" r:id="rId28"/>
    <p:sldId id="306" r:id="rId29"/>
    <p:sldId id="307" r:id="rId30"/>
    <p:sldId id="308" r:id="rId31"/>
    <p:sldId id="315" r:id="rId3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BE09"/>
    <a:srgbClr val="F8A40E"/>
    <a:srgbClr val="F0DC23"/>
    <a:srgbClr val="EE482D"/>
    <a:srgbClr val="FCF405"/>
    <a:srgbClr val="E87C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54"/>
    <p:restoredTop sz="72931"/>
  </p:normalViewPr>
  <p:slideViewPr>
    <p:cSldViewPr snapToGrid="0">
      <p:cViewPr varScale="1">
        <p:scale>
          <a:sx n="84" d="100"/>
          <a:sy n="84" d="100"/>
        </p:scale>
        <p:origin x="21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22BB20-1C0B-644C-A44C-71C2AFB2EBC1}" type="datetimeFigureOut">
              <a:rPr lang="en-US" smtClean="0"/>
              <a:t>1/22/25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76AA9F-55D6-8343-8F35-8BA26D7B6D5C}" type="slidenum">
              <a:rPr lang="en-US" smtClean="0"/>
              <a:t>‹#›</a:t>
            </a:fld>
            <a:endParaRPr lang="en-US"/>
          </a:p>
        </p:txBody>
      </p:sp>
    </p:spTree>
    <p:extLst>
      <p:ext uri="{BB962C8B-B14F-4D97-AF65-F5344CB8AC3E}">
        <p14:creationId xmlns:p14="http://schemas.microsoft.com/office/powerpoint/2010/main" val="2261552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3" Type="http://schemas.openxmlformats.org/officeDocument/2006/relationships/hyperlink" Target="https://en.wikipedia.org/wiki/Energy" TargetMode="External"/><Relationship Id="rId12" Type="http://schemas.openxmlformats.org/officeDocument/2006/relationships/hyperlink" Target="https://en.wikipedia.org/wiki/Core_electron" TargetMode="External"/><Relationship Id="rId2" Type="http://schemas.openxmlformats.org/officeDocument/2006/relationships/slide" Target="../slides/slide4.xml"/><Relationship Id="rId1" Type="http://schemas.openxmlformats.org/officeDocument/2006/relationships/notesMaster" Target="../notesMasters/notesMaster1.xml"/><Relationship Id="rId11" Type="http://schemas.openxmlformats.org/officeDocument/2006/relationships/hyperlink" Target="https://en.wikipedia.org/wiki/Electron" TargetMode="External"/><Relationship Id="rId10" Type="http://schemas.openxmlformats.org/officeDocument/2006/relationships/hyperlink" Target="https://en.wikipedia.org/wiki/Atom" TargetMode="External"/><Relationship Id="rId9" Type="http://schemas.openxmlformats.org/officeDocument/2006/relationships/hyperlink" Target="https://en.wikipedia.org/wiki/Inner-shell_electrons" TargetMode="External"/><Relationship Id="rId14" Type="http://schemas.openxmlformats.org/officeDocument/2006/relationships/hyperlink" Target="https://en.wikipedia.org/wiki/Photon"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3" Type="http://schemas.openxmlformats.org/officeDocument/2006/relationships/hyperlink" Target="https://en.wikipedia.org/wiki/Noble_gas" TargetMode="External"/><Relationship Id="rId12" Type="http://schemas.openxmlformats.org/officeDocument/2006/relationships/hyperlink" Target="https://en.wikipedia.org/wiki/Atom" TargetMode="External"/><Relationship Id="rId2" Type="http://schemas.openxmlformats.org/officeDocument/2006/relationships/slide" Target="../slides/slide6.xml"/><Relationship Id="rId1" Type="http://schemas.openxmlformats.org/officeDocument/2006/relationships/notesMaster" Target="../notesMasters/notesMaster1.xml"/><Relationship Id="rId11" Type="http://schemas.openxmlformats.org/officeDocument/2006/relationships/hyperlink" Target="https://en.wikipedia.org/wiki/Electron" TargetMode="External"/><Relationship Id="rId10" Type="http://schemas.openxmlformats.org/officeDocument/2006/relationships/hyperlink" Target="https://en.wikipedia.org/wiki/Scattering" TargetMode="External"/><Relationship Id="rId9" Type="http://schemas.openxmlformats.org/officeDocument/2006/relationships/hyperlink" Target="https://en.wikipedia.org/wiki/Ramsauer%E2%80%93Townsend_effect#cite_note-4" TargetMode="External"/><Relationship Id="rId14" Type="http://schemas.openxmlformats.org/officeDocument/2006/relationships/hyperlink" Target="https://en.wikipedia.org/wiki/Quantum_mechanic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8376AA9F-55D6-8343-8F35-8BA26D7B6D5C}" type="slidenum">
              <a:rPr lang="en-US" smtClean="0"/>
              <a:t>1</a:t>
            </a:fld>
            <a:endParaRPr lang="en-US"/>
          </a:p>
        </p:txBody>
      </p:sp>
    </p:spTree>
    <p:extLst>
      <p:ext uri="{BB962C8B-B14F-4D97-AF65-F5344CB8AC3E}">
        <p14:creationId xmlns:p14="http://schemas.microsoft.com/office/powerpoint/2010/main" val="943540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10</a:t>
            </a:fld>
            <a:endParaRPr lang="en-US"/>
          </a:p>
        </p:txBody>
      </p:sp>
    </p:spTree>
    <p:extLst>
      <p:ext uri="{BB962C8B-B14F-4D97-AF65-F5344CB8AC3E}">
        <p14:creationId xmlns:p14="http://schemas.microsoft.com/office/powerpoint/2010/main" val="772066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11</a:t>
            </a:fld>
            <a:endParaRPr lang="en-US"/>
          </a:p>
        </p:txBody>
      </p:sp>
    </p:spTree>
    <p:extLst>
      <p:ext uri="{BB962C8B-B14F-4D97-AF65-F5344CB8AC3E}">
        <p14:creationId xmlns:p14="http://schemas.microsoft.com/office/powerpoint/2010/main" val="324580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12</a:t>
            </a:fld>
            <a:endParaRPr lang="en-US"/>
          </a:p>
        </p:txBody>
      </p:sp>
    </p:spTree>
    <p:extLst>
      <p:ext uri="{BB962C8B-B14F-4D97-AF65-F5344CB8AC3E}">
        <p14:creationId xmlns:p14="http://schemas.microsoft.com/office/powerpoint/2010/main" val="16526863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13</a:t>
            </a:fld>
            <a:endParaRPr lang="en-US"/>
          </a:p>
        </p:txBody>
      </p:sp>
    </p:spTree>
    <p:extLst>
      <p:ext uri="{BB962C8B-B14F-4D97-AF65-F5344CB8AC3E}">
        <p14:creationId xmlns:p14="http://schemas.microsoft.com/office/powerpoint/2010/main" val="2026211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14</a:t>
            </a:fld>
            <a:endParaRPr lang="en-US"/>
          </a:p>
        </p:txBody>
      </p:sp>
    </p:spTree>
    <p:extLst>
      <p:ext uri="{BB962C8B-B14F-4D97-AF65-F5344CB8AC3E}">
        <p14:creationId xmlns:p14="http://schemas.microsoft.com/office/powerpoint/2010/main" val="479615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1200" b="1" baseline="0" dirty="0">
                  <a:latin typeface="Helvetica" pitchFamily="2" charset="0"/>
                </a:endParaRPr>
              </a:p>
            </p:txBody>
          </p:sp>
        </mc:Choice>
        <mc:Fallback xmlns="">
          <p:sp>
            <p:nvSpPr>
              <p:cNvPr id="3" name="Notes Placeholder 2"/>
              <p:cNvSpPr>
                <a:spLocks noGrp="1"/>
              </p:cNvSpPr>
              <p:nvPr>
                <p:ph type="body" idx="1"/>
              </p:nvPr>
            </p:nvSpPr>
            <p:spPr/>
            <p:txBody>
              <a:bodyPr/>
              <a:lstStyle/>
              <a:p>
                <a:r>
                  <a:rPr lang="en-US" sz="1200" baseline="0" dirty="0">
                    <a:latin typeface="Helvetica" pitchFamily="2" charset="0"/>
                  </a:rPr>
                  <a:t>In cases where there are macroscopic quantities, typically in the order of milligrams, the beam can be directly stopped at the target. The muons are typically captured at a high principle quantum number n</a:t>
                </a:r>
                <a:r>
                  <a:rPr lang="en-US" sz="1800" i="0">
                    <a:latin typeface="Cambria Math" panose="02040503050406030204" pitchFamily="18" charset="0"/>
                    <a:ea typeface="Cambria Math" panose="02040503050406030204" pitchFamily="18" charset="0"/>
                  </a:rPr>
                  <a:t>~</a:t>
                </a:r>
                <a:r>
                  <a:rPr lang="en-US" sz="1200" baseline="0" dirty="0">
                    <a:latin typeface="Helvetica" pitchFamily="2" charset="0"/>
                  </a:rPr>
                  <a:t>14 after which they cascade down to the ground 1s state.</a:t>
                </a:r>
              </a:p>
              <a:p>
                <a:endParaRPr lang="en-US" sz="1200" b="0" baseline="0" dirty="0">
                  <a:latin typeface="Helvetica" pitchFamily="2"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a:latin typeface="Helvetica" pitchFamily="2" charset="0"/>
                  </a:rPr>
                  <a:t>The most favorable transitions for direct capture are from (n, l=n-1)-&gt;(n-1, l=n-2) states. This we will come back later where I will show some cascade simulations.</a:t>
                </a:r>
              </a:p>
              <a:p>
                <a:endParaRPr lang="en-US" b="0" dirty="0">
                  <a:latin typeface="Calibri" panose="020F0502020204030204" pitchFamily="34" charset="0"/>
                  <a:cs typeface="Calibri" panose="020F0502020204030204" pitchFamily="34" charset="0"/>
                </a:endParaRPr>
              </a:p>
              <a:p>
                <a:r>
                  <a:rPr lang="en-US" baseline="0" dirty="0">
                    <a:latin typeface="Calibri" panose="020F0502020204030204" pitchFamily="34" charset="0"/>
                    <a:cs typeface="Calibri" panose="020F0502020204030204" pitchFamily="34" charset="0"/>
                  </a:rPr>
                  <a:t>The muons are captured at higher principal quantum numbers than the direct capture n&gt;14 with low angular momentum. Concentrated at low angular momentums, they cascade down to the 1s state, by emitting Auger electrons at the beginning of the cascade and muonic X-rays below </a:t>
                </a:r>
                <a:r>
                  <a:rPr lang="en-US" sz="1200" baseline="0" dirty="0">
                    <a:latin typeface="Helvetica" pitchFamily="2" charset="0"/>
                  </a:rPr>
                  <a:t>n</a:t>
                </a:r>
                <a:r>
                  <a:rPr lang="en-US" sz="1200" i="0">
                    <a:latin typeface="Cambria Math" panose="02040503050406030204" pitchFamily="18" charset="0"/>
                    <a:ea typeface="Cambria Math" panose="02040503050406030204" pitchFamily="18" charset="0"/>
                  </a:rPr>
                  <a:t>~</a:t>
                </a:r>
                <a:r>
                  <a:rPr lang="en-US" sz="1200" baseline="0" dirty="0">
                    <a:latin typeface="Helvetica" pitchFamily="2" charset="0"/>
                  </a:rPr>
                  <a:t>6.</a:t>
                </a:r>
                <a:endParaRPr lang="en-US" dirty="0">
                  <a:latin typeface="Calibri" panose="020F0502020204030204" pitchFamily="34" charset="0"/>
                  <a:cs typeface="Calibri" panose="020F0502020204030204" pitchFamily="34" charset="0"/>
                </a:endParaRPr>
              </a:p>
              <a:p>
                <a:endParaRPr lang="en-US" b="0" dirty="0">
                  <a:latin typeface="Calibri" panose="020F0502020204030204" pitchFamily="34" charset="0"/>
                  <a:cs typeface="Calibri" panose="020F0502020204030204" pitchFamily="34" charset="0"/>
                </a:endParaRPr>
              </a:p>
              <a:p>
                <a:endParaRPr lang="en-US" b="0" dirty="0">
                  <a:latin typeface="Calibri" panose="020F0502020204030204" pitchFamily="34" charset="0"/>
                  <a:cs typeface="Calibri" panose="020F0502020204030204" pitchFamily="34" charset="0"/>
                </a:endParaRPr>
              </a:p>
            </p:txBody>
          </p:sp>
        </mc:Fallback>
      </mc:AlternateContent>
      <p:sp>
        <p:nvSpPr>
          <p:cNvPr id="4" name="Slide Number Placeholder 3"/>
          <p:cNvSpPr>
            <a:spLocks noGrp="1"/>
          </p:cNvSpPr>
          <p:nvPr>
            <p:ph type="sldNum" sz="quarter" idx="5"/>
          </p:nvPr>
        </p:nvSpPr>
        <p:spPr/>
        <p:txBody>
          <a:bodyPr/>
          <a:lstStyle/>
          <a:p>
            <a:fld id="{8376AA9F-55D6-8343-8F35-8BA26D7B6D5C}" type="slidenum">
              <a:rPr lang="en-US" smtClean="0"/>
              <a:t>15</a:t>
            </a:fld>
            <a:endParaRPr lang="en-US"/>
          </a:p>
        </p:txBody>
      </p:sp>
    </p:spTree>
    <p:extLst>
      <p:ext uri="{BB962C8B-B14F-4D97-AF65-F5344CB8AC3E}">
        <p14:creationId xmlns:p14="http://schemas.microsoft.com/office/powerpoint/2010/main" val="894248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latin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r>
                  <a:rPr lang="en-US" sz="1200" baseline="0" dirty="0">
                    <a:latin typeface="Helvetica" pitchFamily="2" charset="0"/>
                  </a:rPr>
                  <a:t>In cases where there are macroscopic quantities, typically in the order of milligrams, the beam can be directly stopped at the target. The muons are typically captured at a high principle quantum number n</a:t>
                </a:r>
                <a:r>
                  <a:rPr lang="en-US" sz="1800" i="0">
                    <a:latin typeface="Cambria Math" panose="02040503050406030204" pitchFamily="18" charset="0"/>
                    <a:ea typeface="Cambria Math" panose="02040503050406030204" pitchFamily="18" charset="0"/>
                  </a:rPr>
                  <a:t>~</a:t>
                </a:r>
                <a:r>
                  <a:rPr lang="en-US" sz="1200" baseline="0" dirty="0">
                    <a:latin typeface="Helvetica" pitchFamily="2" charset="0"/>
                  </a:rPr>
                  <a:t>14 after which they cascade down to the ground 1s state.</a:t>
                </a:r>
              </a:p>
              <a:p>
                <a:endParaRPr lang="en-US" sz="1200" b="0" baseline="0" dirty="0">
                  <a:latin typeface="Helvetica" pitchFamily="2"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a:latin typeface="Helvetica" pitchFamily="2" charset="0"/>
                  </a:rPr>
                  <a:t>The most favorable transitions for direct capture are from (n, l=n-1)-&gt;(n-1, l=n-2) states. This we will come back later where I will show some cascade simulations.</a:t>
                </a:r>
              </a:p>
              <a:p>
                <a:endParaRPr lang="en-US" b="0" dirty="0">
                  <a:latin typeface="Calibri" panose="020F0502020204030204" pitchFamily="34" charset="0"/>
                  <a:cs typeface="Calibri" panose="020F0502020204030204" pitchFamily="34" charset="0"/>
                </a:endParaRPr>
              </a:p>
              <a:p>
                <a:r>
                  <a:rPr lang="en-US" baseline="0" dirty="0">
                    <a:latin typeface="Calibri" panose="020F0502020204030204" pitchFamily="34" charset="0"/>
                    <a:cs typeface="Calibri" panose="020F0502020204030204" pitchFamily="34" charset="0"/>
                  </a:rPr>
                  <a:t>The muons are captured at higher principal quantum numbers than the direct capture n&gt;14 with low angular momentum. Concentrated at low angular momentums, they cascade down to the 1s state, by emitting Auger electrons at the beginning of the cascade and muonic X-rays below </a:t>
                </a:r>
                <a:r>
                  <a:rPr lang="en-US" sz="1200" baseline="0" dirty="0">
                    <a:latin typeface="Helvetica" pitchFamily="2" charset="0"/>
                  </a:rPr>
                  <a:t>n</a:t>
                </a:r>
                <a:r>
                  <a:rPr lang="en-US" sz="1200" i="0">
                    <a:latin typeface="Cambria Math" panose="02040503050406030204" pitchFamily="18" charset="0"/>
                    <a:ea typeface="Cambria Math" panose="02040503050406030204" pitchFamily="18" charset="0"/>
                  </a:rPr>
                  <a:t>~</a:t>
                </a:r>
                <a:r>
                  <a:rPr lang="en-US" sz="1200" baseline="0" dirty="0">
                    <a:latin typeface="Helvetica" pitchFamily="2" charset="0"/>
                  </a:rPr>
                  <a:t>6.</a:t>
                </a:r>
                <a:endParaRPr lang="en-US" dirty="0">
                  <a:latin typeface="Calibri" panose="020F0502020204030204" pitchFamily="34" charset="0"/>
                  <a:cs typeface="Calibri" panose="020F0502020204030204" pitchFamily="34" charset="0"/>
                </a:endParaRPr>
              </a:p>
              <a:p>
                <a:endParaRPr lang="en-US" b="0" dirty="0">
                  <a:latin typeface="Calibri" panose="020F0502020204030204" pitchFamily="34" charset="0"/>
                  <a:cs typeface="Calibri" panose="020F0502020204030204" pitchFamily="34" charset="0"/>
                </a:endParaRPr>
              </a:p>
              <a:p>
                <a:endParaRPr lang="en-US" b="0" dirty="0">
                  <a:latin typeface="Calibri" panose="020F0502020204030204" pitchFamily="34" charset="0"/>
                  <a:cs typeface="Calibri" panose="020F0502020204030204" pitchFamily="34" charset="0"/>
                </a:endParaRPr>
              </a:p>
            </p:txBody>
          </p:sp>
        </mc:Fallback>
      </mc:AlternateContent>
      <p:sp>
        <p:nvSpPr>
          <p:cNvPr id="4" name="Slide Number Placeholder 3"/>
          <p:cNvSpPr>
            <a:spLocks noGrp="1"/>
          </p:cNvSpPr>
          <p:nvPr>
            <p:ph type="sldNum" sz="quarter" idx="5"/>
          </p:nvPr>
        </p:nvSpPr>
        <p:spPr/>
        <p:txBody>
          <a:bodyPr/>
          <a:lstStyle/>
          <a:p>
            <a:fld id="{8376AA9F-55D6-8343-8F35-8BA26D7B6D5C}" type="slidenum">
              <a:rPr lang="en-US" smtClean="0"/>
              <a:t>16</a:t>
            </a:fld>
            <a:endParaRPr lang="en-US"/>
          </a:p>
        </p:txBody>
      </p:sp>
    </p:spTree>
    <p:extLst>
      <p:ext uri="{BB962C8B-B14F-4D97-AF65-F5344CB8AC3E}">
        <p14:creationId xmlns:p14="http://schemas.microsoft.com/office/powerpoint/2010/main" val="3373000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17</a:t>
            </a:fld>
            <a:endParaRPr lang="en-US"/>
          </a:p>
        </p:txBody>
      </p:sp>
    </p:spTree>
    <p:extLst>
      <p:ext uri="{BB962C8B-B14F-4D97-AF65-F5344CB8AC3E}">
        <p14:creationId xmlns:p14="http://schemas.microsoft.com/office/powerpoint/2010/main" val="1509616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18</a:t>
            </a:fld>
            <a:endParaRPr lang="en-US"/>
          </a:p>
        </p:txBody>
      </p:sp>
    </p:spTree>
    <p:extLst>
      <p:ext uri="{BB962C8B-B14F-4D97-AF65-F5344CB8AC3E}">
        <p14:creationId xmlns:p14="http://schemas.microsoft.com/office/powerpoint/2010/main" val="3351445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19</a:t>
            </a:fld>
            <a:endParaRPr lang="en-US"/>
          </a:p>
        </p:txBody>
      </p:sp>
    </p:spTree>
    <p:extLst>
      <p:ext uri="{BB962C8B-B14F-4D97-AF65-F5344CB8AC3E}">
        <p14:creationId xmlns:p14="http://schemas.microsoft.com/office/powerpoint/2010/main" val="23141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aseline="0" dirty="0">
              <a:latin typeface="Helvetica" pitchFamily="2"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a:t>
            </a:fld>
            <a:endParaRPr lang="en-US"/>
          </a:p>
        </p:txBody>
      </p:sp>
    </p:spTree>
    <p:extLst>
      <p:ext uri="{BB962C8B-B14F-4D97-AF65-F5344CB8AC3E}">
        <p14:creationId xmlns:p14="http://schemas.microsoft.com/office/powerpoint/2010/main" val="929685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20</a:t>
            </a:fld>
            <a:endParaRPr lang="en-US"/>
          </a:p>
        </p:txBody>
      </p:sp>
    </p:spTree>
    <p:extLst>
      <p:ext uri="{BB962C8B-B14F-4D97-AF65-F5344CB8AC3E}">
        <p14:creationId xmlns:p14="http://schemas.microsoft.com/office/powerpoint/2010/main" val="3231355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21</a:t>
            </a:fld>
            <a:endParaRPr lang="en-US"/>
          </a:p>
        </p:txBody>
      </p:sp>
    </p:spTree>
    <p:extLst>
      <p:ext uri="{BB962C8B-B14F-4D97-AF65-F5344CB8AC3E}">
        <p14:creationId xmlns:p14="http://schemas.microsoft.com/office/powerpoint/2010/main" val="1623801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22</a:t>
            </a:fld>
            <a:endParaRPr lang="en-US"/>
          </a:p>
        </p:txBody>
      </p:sp>
    </p:spTree>
    <p:extLst>
      <p:ext uri="{BB962C8B-B14F-4D97-AF65-F5344CB8AC3E}">
        <p14:creationId xmlns:p14="http://schemas.microsoft.com/office/powerpoint/2010/main" val="2102791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23</a:t>
            </a:fld>
            <a:endParaRPr lang="en-US"/>
          </a:p>
        </p:txBody>
      </p:sp>
    </p:spTree>
    <p:extLst>
      <p:ext uri="{BB962C8B-B14F-4D97-AF65-F5344CB8AC3E}">
        <p14:creationId xmlns:p14="http://schemas.microsoft.com/office/powerpoint/2010/main" val="16501636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24</a:t>
            </a:fld>
            <a:endParaRPr lang="en-US"/>
          </a:p>
        </p:txBody>
      </p:sp>
    </p:spTree>
    <p:extLst>
      <p:ext uri="{BB962C8B-B14F-4D97-AF65-F5344CB8AC3E}">
        <p14:creationId xmlns:p14="http://schemas.microsoft.com/office/powerpoint/2010/main" val="3374603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25</a:t>
            </a:fld>
            <a:endParaRPr lang="en-US"/>
          </a:p>
        </p:txBody>
      </p:sp>
    </p:spTree>
    <p:extLst>
      <p:ext uri="{BB962C8B-B14F-4D97-AF65-F5344CB8AC3E}">
        <p14:creationId xmlns:p14="http://schemas.microsoft.com/office/powerpoint/2010/main" val="179443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26</a:t>
            </a:fld>
            <a:endParaRPr lang="en-US"/>
          </a:p>
        </p:txBody>
      </p:sp>
    </p:spTree>
    <p:extLst>
      <p:ext uri="{BB962C8B-B14F-4D97-AF65-F5344CB8AC3E}">
        <p14:creationId xmlns:p14="http://schemas.microsoft.com/office/powerpoint/2010/main" val="22665228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27</a:t>
            </a:fld>
            <a:endParaRPr lang="en-US"/>
          </a:p>
        </p:txBody>
      </p:sp>
    </p:spTree>
    <p:extLst>
      <p:ext uri="{BB962C8B-B14F-4D97-AF65-F5344CB8AC3E}">
        <p14:creationId xmlns:p14="http://schemas.microsoft.com/office/powerpoint/2010/main" val="1200511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28</a:t>
            </a:fld>
            <a:endParaRPr lang="en-US"/>
          </a:p>
        </p:txBody>
      </p:sp>
    </p:spTree>
    <p:extLst>
      <p:ext uri="{BB962C8B-B14F-4D97-AF65-F5344CB8AC3E}">
        <p14:creationId xmlns:p14="http://schemas.microsoft.com/office/powerpoint/2010/main" val="13629976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29</a:t>
            </a:fld>
            <a:endParaRPr lang="en-US"/>
          </a:p>
        </p:txBody>
      </p:sp>
    </p:spTree>
    <p:extLst>
      <p:ext uri="{BB962C8B-B14F-4D97-AF65-F5344CB8AC3E}">
        <p14:creationId xmlns:p14="http://schemas.microsoft.com/office/powerpoint/2010/main" val="2071820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i="0" u="none" strike="noStrike"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3</a:t>
            </a:fld>
            <a:endParaRPr lang="en-US"/>
          </a:p>
        </p:txBody>
      </p:sp>
    </p:spTree>
    <p:extLst>
      <p:ext uri="{BB962C8B-B14F-4D97-AF65-F5344CB8AC3E}">
        <p14:creationId xmlns:p14="http://schemas.microsoft.com/office/powerpoint/2010/main" val="2422244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30</a:t>
            </a:fld>
            <a:endParaRPr lang="en-US"/>
          </a:p>
        </p:txBody>
      </p:sp>
    </p:spTree>
    <p:extLst>
      <p:ext uri="{BB962C8B-B14F-4D97-AF65-F5344CB8AC3E}">
        <p14:creationId xmlns:p14="http://schemas.microsoft.com/office/powerpoint/2010/main" val="34377556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31</a:t>
            </a:fld>
            <a:endParaRPr lang="en-US"/>
          </a:p>
        </p:txBody>
      </p:sp>
    </p:spTree>
    <p:extLst>
      <p:ext uri="{BB962C8B-B14F-4D97-AF65-F5344CB8AC3E}">
        <p14:creationId xmlns:p14="http://schemas.microsoft.com/office/powerpoint/2010/main" val="4107072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sz="2000" b="0" u="none" baseline="0" dirty="0">
                  <a:solidFill>
                    <a:schemeClr val="tx1"/>
                  </a:solidFill>
                  <a:latin typeface="Helvetica" pitchFamily="2" charset="0"/>
                </a:endParaRPr>
              </a:p>
            </p:txBody>
          </p:sp>
        </mc:Choice>
        <mc:Fallback xmlns="">
          <p:sp>
            <p:nvSpPr>
              <p:cNvPr id="3" name="Notes Placeholder 2"/>
              <p:cNvSpPr>
                <a:spLocks noGrp="1"/>
              </p:cNvSpPr>
              <p:nvPr>
                <p:ph type="body" idx="1"/>
              </p:nvPr>
            </p:nvSpPr>
            <p:spPr/>
            <p:txBody>
              <a:bodyPr/>
              <a:lstStyle/>
              <a:p>
                <a:r>
                  <a:rPr lang="en-US" sz="1800" baseline="0" dirty="0">
                    <a:latin typeface="Helvetica" pitchFamily="2" charset="0"/>
                  </a:rPr>
                  <a:t>We consider a heavy-Z atomic number atom, and here we see its Bohr-approximation.</a:t>
                </a:r>
              </a:p>
              <a:p>
                <a:endParaRPr lang="en-US" sz="1800" baseline="0" dirty="0">
                  <a:latin typeface="Helvetica" pitchFamily="2" charset="0"/>
                </a:endParaRPr>
              </a:p>
              <a:p>
                <a:r>
                  <a:rPr lang="en-US" sz="1800" baseline="0" dirty="0">
                    <a:latin typeface="Helvetica" pitchFamily="2" charset="0"/>
                  </a:rPr>
                  <a:t>In cases where there are macroscopic quantities, typically in the order of milligrams, the beam can be directly stopped at the target. The muons are typically captured at a high principle quantum number n</a:t>
                </a:r>
                <a:r>
                  <a:rPr lang="en-US" sz="2800" i="0">
                    <a:latin typeface="Cambria Math" panose="02040503050406030204" pitchFamily="18" charset="0"/>
                    <a:ea typeface="Cambria Math" panose="02040503050406030204" pitchFamily="18" charset="0"/>
                  </a:rPr>
                  <a:t>~</a:t>
                </a:r>
                <a:r>
                  <a:rPr lang="en-US" sz="1800" baseline="0" dirty="0">
                    <a:latin typeface="Helvetica" pitchFamily="2" charset="0"/>
                  </a:rPr>
                  <a:t>14 after which they cascade down to the ground 1s state. At the beginning of the cascade the atomic energy levels are dense and therefore the emitted energies are small and released through Auger electrons. Below n</a:t>
                </a:r>
                <a:r>
                  <a:rPr lang="en-US" sz="1800" i="0">
                    <a:latin typeface="Cambria Math" panose="02040503050406030204" pitchFamily="18" charset="0"/>
                    <a:ea typeface="Cambria Math" panose="02040503050406030204" pitchFamily="18" charset="0"/>
                  </a:rPr>
                  <a:t>~</a:t>
                </a:r>
                <a:r>
                  <a:rPr lang="en-US" sz="1800" baseline="0" dirty="0">
                    <a:latin typeface="Helvetica" pitchFamily="2" charset="0"/>
                  </a:rPr>
                  <a:t>6 where the energy levels have larger gaps, the de-excitation occurs mainly through the emission of muonic X-rays. These muonic X-rays are characteristic of the different elements and vary in energy between a few keV to several MeV. </a:t>
                </a:r>
              </a:p>
              <a:p>
                <a:endParaRPr lang="en-US" sz="1800" baseline="0" dirty="0">
                  <a:latin typeface="Helvetica" pitchFamily="2" charset="0"/>
                </a:endParaRPr>
              </a:p>
              <a:p>
                <a:r>
                  <a:rPr lang="en-US" sz="1800" b="1" baseline="0" dirty="0">
                    <a:latin typeface="Helvetica" pitchFamily="2" charset="0"/>
                  </a:rPr>
                  <a:t>The most favorable transitions for direct capture are from (n, l=n-1)-&gt;(n-1, l=n-2) states. This we will come back later where I will show some cascade simulations.</a:t>
                </a:r>
              </a:p>
              <a:p>
                <a:endParaRPr lang="en-US" sz="1800" baseline="0" dirty="0">
                  <a:latin typeface="Helvetica" pitchFamily="2" charset="0"/>
                </a:endParaRPr>
              </a:p>
              <a:p>
                <a:r>
                  <a:rPr lang="en-US" sz="1800" baseline="0" dirty="0">
                    <a:latin typeface="Helvetica" pitchFamily="2" charset="0"/>
                  </a:rPr>
                  <a:t>Muonic capture starts in the outer shell of an atom, around n=14, and the first low energy transitions interact with the outer electrons giving a strong Auger effect. As principal quantum number, n, decreases below n</a:t>
                </a:r>
                <a:r>
                  <a:rPr lang="en-US" sz="1800" i="0">
                    <a:latin typeface="Cambria Math" panose="02040503050406030204" pitchFamily="18" charset="0"/>
                    <a:ea typeface="Cambria Math" panose="02040503050406030204" pitchFamily="18" charset="0"/>
                  </a:rPr>
                  <a:t>~</a:t>
                </a:r>
                <a:r>
                  <a:rPr lang="en-US" sz="1800" baseline="0" dirty="0">
                    <a:latin typeface="Helvetica" pitchFamily="2" charset="0"/>
                  </a:rPr>
                  <a:t>6 radiative transitions become dominant, with the emission of X-rays. As the muon arrives the 1s level, it can either decay or get captured by the nuclei of the atom. If the nuclei is heavier than A=12, capture by the nuclei is more likely to occur, the nucleus goes to an excited state that can lead to the emission of one or more neutrons and gamma rays. </a:t>
                </a:r>
              </a:p>
              <a:p>
                <a:endParaRPr lang="en-US" sz="1800" baseline="0" dirty="0">
                  <a:latin typeface="Helvetica" pitchFamily="2" charset="0"/>
                </a:endParaRPr>
              </a:p>
              <a:p>
                <a:r>
                  <a:rPr lang="en-US" sz="2000" b="1" u="sng" baseline="0" dirty="0">
                    <a:latin typeface="Helvetica" pitchFamily="2" charset="0"/>
                  </a:rPr>
                  <a:t>Auger Effect</a:t>
                </a:r>
              </a:p>
              <a:p>
                <a:endParaRPr lang="en-US" sz="2000" b="1" u="sng" baseline="0" dirty="0">
                  <a:latin typeface="Helvetica" pitchFamily="2" charset="0"/>
                </a:endParaRPr>
              </a:p>
              <a:p>
                <a:r>
                  <a:rPr lang="en-GB" sz="3200" b="0" i="0" u="none" strike="noStrike" dirty="0">
                    <a:solidFill>
                      <a:schemeClr val="tx1"/>
                    </a:solidFill>
                    <a:effectLst/>
                    <a:latin typeface="Arial" panose="020B0604020202020204" pitchFamily="34" charset="0"/>
                  </a:rPr>
                  <a:t>The Auger effect is a physical phenomenon in which the filling of an </a:t>
                </a:r>
                <a:r>
                  <a:rPr lang="en-GB" sz="3200" b="0" i="0" u="none" strike="noStrike" dirty="0">
                    <a:solidFill>
                      <a:schemeClr val="tx1"/>
                    </a:solidFill>
                    <a:effectLst/>
                    <a:latin typeface="Arial" panose="020B0604020202020204" pitchFamily="34" charset="0"/>
                    <a:hlinkClick r:id="rId9" tooltip="Inner-shell electrons">
                      <a:extLst>
                        <a:ext uri="{A12FA001-AC4F-418D-AE19-62706E023703}">
                          <ahyp:hlinkClr xmlns:ahyp="http://schemas.microsoft.com/office/drawing/2018/hyperlinkcolor" val="tx"/>
                        </a:ext>
                      </a:extLst>
                    </a:hlinkClick>
                  </a:rPr>
                  <a:t>inner-shell</a:t>
                </a:r>
                <a:r>
                  <a:rPr lang="en-GB" sz="3200" b="0" i="0" u="none" strike="noStrike" dirty="0">
                    <a:solidFill>
                      <a:schemeClr val="tx1"/>
                    </a:solidFill>
                    <a:effectLst/>
                    <a:latin typeface="Arial" panose="020B0604020202020204" pitchFamily="34" charset="0"/>
                  </a:rPr>
                  <a:t> vacancy of an </a:t>
                </a:r>
                <a:r>
                  <a:rPr lang="en-GB" sz="3200" b="0" i="0" u="none" strike="noStrike" dirty="0">
                    <a:solidFill>
                      <a:schemeClr val="tx1"/>
                    </a:solidFill>
                    <a:effectLst/>
                    <a:latin typeface="Arial" panose="020B0604020202020204" pitchFamily="34" charset="0"/>
                    <a:hlinkClick r:id="rId10" tooltip="Atom">
                      <a:extLst>
                        <a:ext uri="{A12FA001-AC4F-418D-AE19-62706E023703}">
                          <ahyp:hlinkClr xmlns:ahyp="http://schemas.microsoft.com/office/drawing/2018/hyperlinkcolor" val="tx"/>
                        </a:ext>
                      </a:extLst>
                    </a:hlinkClick>
                  </a:rPr>
                  <a:t>atom</a:t>
                </a:r>
                <a:r>
                  <a:rPr lang="en-GB" sz="3200" b="0" i="0" u="none" strike="noStrike" dirty="0">
                    <a:solidFill>
                      <a:schemeClr val="tx1"/>
                    </a:solidFill>
                    <a:effectLst/>
                    <a:latin typeface="Arial" panose="020B0604020202020204" pitchFamily="34" charset="0"/>
                  </a:rPr>
                  <a:t> is accompanied by the emission of an </a:t>
                </a:r>
                <a:r>
                  <a:rPr lang="en-GB" sz="3200" b="0" i="0" u="none" strike="noStrike" dirty="0">
                    <a:solidFill>
                      <a:schemeClr val="tx1"/>
                    </a:solidFill>
                    <a:effectLst/>
                    <a:latin typeface="Arial" panose="020B0604020202020204" pitchFamily="34" charset="0"/>
                    <a:hlinkClick r:id="rId11" tooltip="Electron">
                      <a:extLst>
                        <a:ext uri="{A12FA001-AC4F-418D-AE19-62706E023703}">
                          <ahyp:hlinkClr xmlns:ahyp="http://schemas.microsoft.com/office/drawing/2018/hyperlinkcolor" val="tx"/>
                        </a:ext>
                      </a:extLst>
                    </a:hlinkClick>
                  </a:rPr>
                  <a:t>electron</a:t>
                </a:r>
                <a:r>
                  <a:rPr lang="en-GB" sz="3200" b="0" i="0" u="none" strike="noStrike" dirty="0">
                    <a:solidFill>
                      <a:schemeClr val="tx1"/>
                    </a:solidFill>
                    <a:effectLst/>
                    <a:latin typeface="Arial" panose="020B0604020202020204" pitchFamily="34" charset="0"/>
                  </a:rPr>
                  <a:t> from the same atom. When a </a:t>
                </a:r>
                <a:r>
                  <a:rPr lang="en-GB" sz="3200" b="0" i="0" u="none" strike="noStrike" dirty="0">
                    <a:solidFill>
                      <a:schemeClr val="tx1"/>
                    </a:solidFill>
                    <a:effectLst/>
                    <a:latin typeface="Arial" panose="020B0604020202020204" pitchFamily="34" charset="0"/>
                    <a:hlinkClick r:id="rId12" tooltip="Core electron">
                      <a:extLst>
                        <a:ext uri="{A12FA001-AC4F-418D-AE19-62706E023703}">
                          <ahyp:hlinkClr xmlns:ahyp="http://schemas.microsoft.com/office/drawing/2018/hyperlinkcolor" val="tx"/>
                        </a:ext>
                      </a:extLst>
                    </a:hlinkClick>
                  </a:rPr>
                  <a:t>core electron</a:t>
                </a:r>
                <a:r>
                  <a:rPr lang="en-GB" sz="3200" b="0" i="0" u="none" strike="noStrike" dirty="0">
                    <a:solidFill>
                      <a:schemeClr val="tx1"/>
                    </a:solidFill>
                    <a:effectLst/>
                    <a:latin typeface="Arial" panose="020B0604020202020204" pitchFamily="34" charset="0"/>
                  </a:rPr>
                  <a:t> is removed, leaving a vacancy, an electron from a higher energy level may fall into the vacancy, resulting in a release of </a:t>
                </a:r>
                <a:r>
                  <a:rPr lang="en-GB" sz="3200" b="0" i="0" u="none" strike="noStrike" dirty="0">
                    <a:solidFill>
                      <a:schemeClr val="tx1"/>
                    </a:solidFill>
                    <a:effectLst/>
                    <a:latin typeface="Arial" panose="020B0604020202020204" pitchFamily="34" charset="0"/>
                    <a:hlinkClick r:id="rId13" tooltip="Energy">
                      <a:extLst>
                        <a:ext uri="{A12FA001-AC4F-418D-AE19-62706E023703}">
                          <ahyp:hlinkClr xmlns:ahyp="http://schemas.microsoft.com/office/drawing/2018/hyperlinkcolor" val="tx"/>
                        </a:ext>
                      </a:extLst>
                    </a:hlinkClick>
                  </a:rPr>
                  <a:t>energy</a:t>
                </a:r>
                <a:r>
                  <a:rPr lang="en-GB" sz="3200" b="0" i="0" u="none" strike="noStrike" dirty="0">
                    <a:solidFill>
                      <a:schemeClr val="tx1"/>
                    </a:solidFill>
                    <a:effectLst/>
                    <a:latin typeface="Arial" panose="020B0604020202020204" pitchFamily="34" charset="0"/>
                  </a:rPr>
                  <a:t>. For light atoms (Z&lt;12), this energy is most often transferred to a valence electron which is subsequently ejected from the atom.</a:t>
                </a:r>
                <a:r>
                  <a:rPr lang="en-GB" sz="3200" b="0" i="0" u="none" strike="noStrike" baseline="30000" dirty="0">
                    <a:solidFill>
                      <a:schemeClr val="tx1"/>
                    </a:solidFill>
                    <a:effectLst/>
                    <a:latin typeface="Arial" panose="020B0604020202020204" pitchFamily="34" charset="0"/>
                  </a:rPr>
                  <a:t> </a:t>
                </a:r>
                <a:r>
                  <a:rPr lang="en-GB" sz="3200" b="0" i="0" u="none" strike="noStrike" dirty="0">
                    <a:solidFill>
                      <a:schemeClr val="tx1"/>
                    </a:solidFill>
                    <a:effectLst/>
                    <a:latin typeface="Arial" panose="020B0604020202020204" pitchFamily="34" charset="0"/>
                  </a:rPr>
                  <a:t>This second ejected electron is called an Auger electron.</a:t>
                </a:r>
                <a:r>
                  <a:rPr lang="en-GB" sz="3200" b="0" i="0" u="none" strike="noStrike" baseline="30000" dirty="0">
                    <a:solidFill>
                      <a:schemeClr val="tx1"/>
                    </a:solidFill>
                    <a:effectLst/>
                    <a:latin typeface="Arial" panose="020B0604020202020204" pitchFamily="34" charset="0"/>
                  </a:rPr>
                  <a:t> </a:t>
                </a:r>
                <a:r>
                  <a:rPr lang="en-GB" sz="3200" b="0" i="0" u="none" strike="noStrike" dirty="0">
                    <a:solidFill>
                      <a:schemeClr val="tx1"/>
                    </a:solidFill>
                    <a:effectLst/>
                    <a:latin typeface="Arial" panose="020B0604020202020204" pitchFamily="34" charset="0"/>
                  </a:rPr>
                  <a:t>For heavier atomic nuclei, the release of the energy in the form of an emitted </a:t>
                </a:r>
                <a:r>
                  <a:rPr lang="en-GB" sz="3200" b="0" i="0" u="none" strike="noStrike" dirty="0">
                    <a:solidFill>
                      <a:schemeClr val="tx1"/>
                    </a:solidFill>
                    <a:effectLst/>
                    <a:latin typeface="Arial" panose="020B0604020202020204" pitchFamily="34" charset="0"/>
                    <a:hlinkClick r:id="rId14" tooltip="Photon">
                      <a:extLst>
                        <a:ext uri="{A12FA001-AC4F-418D-AE19-62706E023703}">
                          <ahyp:hlinkClr xmlns:ahyp="http://schemas.microsoft.com/office/drawing/2018/hyperlinkcolor" val="tx"/>
                        </a:ext>
                      </a:extLst>
                    </a:hlinkClick>
                  </a:rPr>
                  <a:t>photon</a:t>
                </a:r>
                <a:r>
                  <a:rPr lang="en-GB" sz="3200" b="0" i="0" u="none" strike="noStrike" dirty="0">
                    <a:solidFill>
                      <a:schemeClr val="tx1"/>
                    </a:solidFill>
                    <a:effectLst/>
                    <a:latin typeface="Arial" panose="020B0604020202020204" pitchFamily="34" charset="0"/>
                  </a:rPr>
                  <a:t> becomes gradually more probable.</a:t>
                </a:r>
              </a:p>
              <a:p>
                <a:endParaRPr lang="en-GB" sz="3200" b="0" i="0" u="none" strike="noStrike" baseline="0" dirty="0">
                  <a:solidFill>
                    <a:schemeClr val="tx1"/>
                  </a:solidFill>
                  <a:effectLst/>
                  <a:latin typeface="Arial" panose="020B0604020202020204" pitchFamily="34" charset="0"/>
                </a:endParaRPr>
              </a:p>
              <a:p>
                <a:r>
                  <a:rPr lang="en-GB" sz="3200" b="0" i="0" u="none" strike="noStrike" dirty="0">
                    <a:solidFill>
                      <a:srgbClr val="202122"/>
                    </a:solidFill>
                    <a:effectLst/>
                    <a:latin typeface="Arial" panose="020B0604020202020204" pitchFamily="34" charset="0"/>
                  </a:rPr>
                  <a:t>An incident electron (or photon) creates a core hole in the 1s level. An electron from the 2s level fills in the 1s hole and the transition energy is imparted to a 2p electron which is emitted. The final atomic state thus has two holes, one in the 2s orbital and the other in the 2p orbital.</a:t>
                </a:r>
                <a:endParaRPr lang="en-GB" sz="3200" b="0" i="0" u="none" strike="noStrike" baseline="0" dirty="0">
                  <a:solidFill>
                    <a:schemeClr val="tx1"/>
                  </a:solidFill>
                  <a:effectLst/>
                  <a:latin typeface="Arial" panose="020B0604020202020204" pitchFamily="34" charset="0"/>
                </a:endParaRPr>
              </a:p>
              <a:p>
                <a:endParaRPr lang="en-GB" sz="3200" b="0" i="0" u="none" strike="noStrike" baseline="0" dirty="0">
                  <a:solidFill>
                    <a:schemeClr val="tx1"/>
                  </a:solidFill>
                  <a:effectLst/>
                  <a:latin typeface="Arial" panose="020B0604020202020204" pitchFamily="34" charset="0"/>
                </a:endParaRPr>
              </a:p>
              <a:p>
                <a:r>
                  <a:rPr lang="en-GB" sz="3200" b="0" i="0" u="none" strike="noStrike" baseline="0" dirty="0">
                    <a:solidFill>
                      <a:schemeClr val="tx1"/>
                    </a:solidFill>
                    <a:effectLst/>
                    <a:latin typeface="Arial" panose="020B0604020202020204" pitchFamily="34" charset="0"/>
                  </a:rPr>
                  <a:t>I suspect here that the energy of the low energy transitions at the outer shell energy levels (which are more dense) is imparted to the outer electrons resulting to Auger electrons that’s why we say: “ the first low energy transitions</a:t>
                </a:r>
                <a:r>
                  <a:rPr lang="en-US" sz="2000" baseline="0" dirty="0">
                    <a:latin typeface="Helvetica" pitchFamily="2" charset="0"/>
                  </a:rPr>
                  <a:t> interact with the outer electrons giving a strong Auger effect”</a:t>
                </a:r>
                <a:endParaRPr lang="en-US" sz="2000" b="0" u="none" baseline="0" dirty="0">
                  <a:solidFill>
                    <a:schemeClr val="tx1"/>
                  </a:solidFill>
                  <a:latin typeface="Helvetica" pitchFamily="2" charset="0"/>
                </a:endParaRPr>
              </a:p>
            </p:txBody>
          </p:sp>
        </mc:Fallback>
      </mc:AlternateContent>
      <p:sp>
        <p:nvSpPr>
          <p:cNvPr id="4" name="Slide Number Placeholder 3"/>
          <p:cNvSpPr>
            <a:spLocks noGrp="1"/>
          </p:cNvSpPr>
          <p:nvPr>
            <p:ph type="sldNum" sz="quarter" idx="5"/>
          </p:nvPr>
        </p:nvSpPr>
        <p:spPr/>
        <p:txBody>
          <a:bodyPr/>
          <a:lstStyle/>
          <a:p>
            <a:fld id="{8376AA9F-55D6-8343-8F35-8BA26D7B6D5C}" type="slidenum">
              <a:rPr lang="en-US" smtClean="0"/>
              <a:t>4</a:t>
            </a:fld>
            <a:endParaRPr lang="en-US"/>
          </a:p>
        </p:txBody>
      </p:sp>
    </p:spTree>
    <p:extLst>
      <p:ext uri="{BB962C8B-B14F-4D97-AF65-F5344CB8AC3E}">
        <p14:creationId xmlns:p14="http://schemas.microsoft.com/office/powerpoint/2010/main" val="74892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76AA9F-55D6-8343-8F35-8BA26D7B6D5C}" type="slidenum">
              <a:rPr lang="en-US" smtClean="0"/>
              <a:t>5</a:t>
            </a:fld>
            <a:endParaRPr lang="en-US"/>
          </a:p>
        </p:txBody>
      </p:sp>
    </p:spTree>
    <p:extLst>
      <p:ext uri="{BB962C8B-B14F-4D97-AF65-F5344CB8AC3E}">
        <p14:creationId xmlns:p14="http://schemas.microsoft.com/office/powerpoint/2010/main" val="2026800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b="1" dirty="0"/>
              </a:p>
            </p:txBody>
          </p:sp>
        </mc:Choice>
        <mc:Fallback xmlns="">
          <p:sp>
            <p:nvSpPr>
              <p:cNvPr id="3" name="Notes Placeholder 2"/>
              <p:cNvSpPr>
                <a:spLocks noGrp="1"/>
              </p:cNvSpPr>
              <p:nvPr>
                <p:ph type="body" idx="1"/>
              </p:nvPr>
            </p:nvSpPr>
            <p:spPr/>
            <p:txBody>
              <a:bodyPr/>
              <a:lstStyle/>
              <a:p>
                <a:r>
                  <a:rPr lang="en-US" b="0" dirty="0"/>
                  <a:t>The target material is placed on an inside wall of a gas cell filled with a high-pressure gas mixture of 100 bar of hydrogen and 0.25% admixture of deuterium. As the muons traverse the gas mixture, they undergo a three-stage transfer process. </a:t>
                </a:r>
              </a:p>
              <a:p>
                <a:endParaRPr lang="en-US" b="0" dirty="0"/>
              </a:p>
              <a:p>
                <a:r>
                  <a:rPr lang="en-US" b="0" dirty="0"/>
                  <a:t>First the muons enters the gas cell. The high pressure cause the muons to be stopped and then captured by the hydrogen molecules, as they constitute the majority of the gas mixture (90% probability) resulting in the formation of muonic hydrogen,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a:t>
                </a:r>
                <a:r>
                  <a:rPr lang="en-US" b="0" dirty="0"/>
                  <a:t>. However, only a few of the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 molecules reach the target due to the large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p-H</a:t>
                </a:r>
                <a:r>
                  <a:rPr lang="en-US" baseline="-25000" dirty="0">
                    <a:latin typeface="Calibri" panose="020F0502020204030204" pitchFamily="34" charset="0"/>
                    <a:cs typeface="Calibri" panose="020F0502020204030204" pitchFamily="34" charset="0"/>
                  </a:rPr>
                  <a:t>2 </a:t>
                </a:r>
                <a:r>
                  <a:rPr lang="en-US" baseline="0" dirty="0">
                    <a:latin typeface="Calibri" panose="020F0502020204030204" pitchFamily="34" charset="0"/>
                    <a:cs typeface="Calibri" panose="020F0502020204030204" pitchFamily="34" charset="0"/>
                  </a:rPr>
                  <a:t>scattering cross section. </a:t>
                </a:r>
              </a:p>
              <a:p>
                <a:endParaRPr lang="en-US" b="0" baseline="0" dirty="0">
                  <a:latin typeface="Calibri" panose="020F0502020204030204" pitchFamily="34" charset="0"/>
                  <a:cs typeface="Calibri" panose="020F0502020204030204" pitchFamily="34" charset="0"/>
                </a:endParaRPr>
              </a:p>
              <a:p>
                <a:r>
                  <a:rPr lang="en-US" b="0" baseline="0" dirty="0">
                    <a:latin typeface="Calibri" panose="020F0502020204030204" pitchFamily="34" charset="0"/>
                    <a:cs typeface="Calibri" panose="020F0502020204030204" pitchFamily="34" charset="0"/>
                  </a:rPr>
                  <a:t>Therefore, to increase the travel distance of the muonic atoms  a small amount of deuterium was introduced to the hydrogen gas. The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 scatters with a D</a:t>
                </a:r>
                <a:r>
                  <a:rPr lang="en-US" baseline="-25000" dirty="0">
                    <a:latin typeface="Calibri" panose="020F0502020204030204" pitchFamily="34" charset="0"/>
                    <a:cs typeface="Calibri" panose="020F0502020204030204" pitchFamily="34" charset="0"/>
                  </a:rPr>
                  <a:t>2</a:t>
                </a:r>
                <a:r>
                  <a:rPr lang="en-US" baseline="0" dirty="0">
                    <a:latin typeface="Calibri" panose="020F0502020204030204" pitchFamily="34" charset="0"/>
                    <a:cs typeface="Calibri" panose="020F0502020204030204" pitchFamily="34" charset="0"/>
                  </a:rPr>
                  <a:t> molecule and the muon is transferred from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 to muonic deuterium</a:t>
                </a:r>
                <a:r>
                  <a:rPr lang="el-GR" dirty="0">
                    <a:latin typeface="Calibri" panose="020F0502020204030204" pitchFamily="34" charset="0"/>
                    <a:cs typeface="Calibri" panose="020F0502020204030204" pitchFamily="34" charset="0"/>
                  </a:rPr>
                  <a:t> μ</a:t>
                </a:r>
                <a:r>
                  <a:rPr lang="en-US" dirty="0">
                    <a:latin typeface="Calibri" panose="020F0502020204030204" pitchFamily="34" charset="0"/>
                    <a:cs typeface="Calibri" panose="020F0502020204030204" pitchFamily="34" charset="0"/>
                  </a:rPr>
                  <a:t>d (Ramseur-Townsend effect). This transfer occurs due to the higher mass of the deuterium and thus the larger binding energy of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a:t>
                </a:r>
              </a:p>
              <a:p>
                <a:endParaRPr lang="en-US" b="0" dirty="0">
                  <a:latin typeface="Calibri" panose="020F0502020204030204" pitchFamily="34" charset="0"/>
                  <a:cs typeface="Calibri" panose="020F0502020204030204" pitchFamily="34" charset="0"/>
                </a:endParaRPr>
              </a:p>
              <a:p>
                <a:r>
                  <a:rPr lang="en-US" b="0" dirty="0">
                    <a:latin typeface="Calibri" panose="020F0502020204030204" pitchFamily="34" charset="0"/>
                    <a:cs typeface="Calibri" panose="020F0502020204030204" pitchFamily="34" charset="0"/>
                  </a:rPr>
                  <a:t>Deuterium has an electron, a proton and a neutron at the nucleus mass number A=2, atomic number Z=1. Hydrogen has an electron and one proton at the nucleus mass number A=1, atomic number Z=1.</a:t>
                </a:r>
                <a:endParaRPr lang="en-US" b="0" dirty="0"/>
              </a:p>
              <a:p>
                <a:endParaRPr lang="en-US" b="1" dirty="0"/>
              </a:p>
              <a:p>
                <a:r>
                  <a:rPr lang="en-US" b="0" dirty="0"/>
                  <a:t>The </a:t>
                </a:r>
                <a:r>
                  <a:rPr lang="el-GR" b="0" dirty="0">
                    <a:latin typeface="Calibri" panose="020F0502020204030204" pitchFamily="34" charset="0"/>
                    <a:cs typeface="Calibri" panose="020F0502020204030204" pitchFamily="34" charset="0"/>
                  </a:rPr>
                  <a:t>μ</a:t>
                </a:r>
                <a:r>
                  <a:rPr lang="en-US" b="0" dirty="0">
                    <a:latin typeface="Calibri" panose="020F0502020204030204" pitchFamily="34" charset="0"/>
                    <a:cs typeface="Calibri" panose="020F0502020204030204" pitchFamily="34" charset="0"/>
                  </a:rPr>
                  <a:t>d gains a kinetic energy of 45 eV, from the released binding energy during the muon transfer from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 to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providing a kinetic boost to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The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gradually looses its kinetic energy through subsequent scatterings and at kinetic energy of </a:t>
                </a:r>
                <a:r>
                  <a:rPr lang="en-US" i="0">
                    <a:latin typeface="Cambria Math" panose="02040503050406030204" pitchFamily="18" charset="0"/>
                    <a:ea typeface="Cambria Math" panose="02040503050406030204" pitchFamily="18" charset="0"/>
                  </a:rPr>
                  <a:t>~</a:t>
                </a:r>
                <a:r>
                  <a:rPr lang="en-US" dirty="0">
                    <a:latin typeface="Calibri" panose="020F0502020204030204" pitchFamily="34" charset="0"/>
                    <a:cs typeface="Calibri" panose="020F0502020204030204" pitchFamily="34" charset="0"/>
                  </a:rPr>
                  <a:t>4 eV the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d-H</a:t>
                </a:r>
                <a:r>
                  <a:rPr lang="en-US" baseline="-25000" dirty="0">
                    <a:latin typeface="Calibri" panose="020F0502020204030204" pitchFamily="34" charset="0"/>
                    <a:cs typeface="Calibri" panose="020F0502020204030204" pitchFamily="34" charset="0"/>
                  </a:rPr>
                  <a:t>2 </a:t>
                </a:r>
                <a:r>
                  <a:rPr lang="en-US" baseline="0" dirty="0">
                    <a:latin typeface="Calibri" panose="020F0502020204030204" pitchFamily="34" charset="0"/>
                    <a:cs typeface="Calibri" panose="020F0502020204030204" pitchFamily="34" charset="0"/>
                  </a:rPr>
                  <a:t>cross section is at its minimum (</a:t>
                </a:r>
                <a:r>
                  <a:rPr lang="en-US" baseline="0" dirty="0" err="1">
                    <a:latin typeface="Calibri" panose="020F0502020204030204" pitchFamily="34" charset="0"/>
                    <a:cs typeface="Calibri" panose="020F0502020204030204" pitchFamily="34" charset="0"/>
                  </a:rPr>
                  <a:t>Ramsauer</a:t>
                </a:r>
                <a:r>
                  <a:rPr lang="en-US" baseline="0" dirty="0">
                    <a:latin typeface="Calibri" panose="020F0502020204030204" pitchFamily="34" charset="0"/>
                    <a:cs typeface="Calibri" panose="020F0502020204030204" pitchFamily="34" charset="0"/>
                  </a:rPr>
                  <a:t>-Townsend effect) and therefore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becomes “blind” to hydrogen molecules.</a:t>
                </a:r>
                <a:r>
                  <a:rPr lang="en-US" baseline="0" dirty="0">
                    <a:latin typeface="Calibri" panose="020F0502020204030204" pitchFamily="34" charset="0"/>
                    <a:cs typeface="Calibri" panose="020F0502020204030204" pitchFamily="34" charset="0"/>
                  </a:rPr>
                  <a:t> Subsequently,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has a substantial mean free path in the hydrogen gas</a:t>
                </a:r>
                <a:r>
                  <a:rPr lang="en-US" baseline="0" dirty="0">
                    <a:latin typeface="Calibri" panose="020F0502020204030204" pitchFamily="34" charset="0"/>
                    <a:cs typeface="Calibri" panose="020F0502020204030204" pitchFamily="34" charset="0"/>
                  </a:rPr>
                  <a:t>, enabling to eventually reach the higher-Z target material.</a:t>
                </a:r>
              </a:p>
              <a:p>
                <a:endParaRPr lang="en-US" baseline="0" dirty="0">
                  <a:latin typeface="Calibri" panose="020F0502020204030204" pitchFamily="34" charset="0"/>
                  <a:cs typeface="Calibri" panose="020F0502020204030204" pitchFamily="34" charset="0"/>
                </a:endParaRPr>
              </a:p>
              <a:p>
                <a:r>
                  <a:rPr lang="en-US" baseline="0" dirty="0">
                    <a:latin typeface="Calibri" panose="020F0502020204030204" pitchFamily="34" charset="0"/>
                    <a:cs typeface="Calibri" panose="020F0502020204030204" pitchFamily="34" charset="0"/>
                  </a:rPr>
                  <a:t>Upon approaching the heavy-Z target material, the muons are subjected to significant Coulomb force, ultimately leading to their capture. The muons are captured at higher principal quantum numbers than the direct capture n&gt;14 with low angular momentum. Concentrated at low angular momentums, they cascade down to the 1s state, by emitting Auger electrons at the beginning of the cascade and muonic X-rays below </a:t>
                </a:r>
                <a:r>
                  <a:rPr lang="en-US" sz="1200" baseline="0" dirty="0">
                    <a:latin typeface="Helvetica" pitchFamily="2" charset="0"/>
                  </a:rPr>
                  <a:t>n</a:t>
                </a:r>
                <a:r>
                  <a:rPr lang="en-US" sz="1200" i="0">
                    <a:latin typeface="Cambria Math" panose="02040503050406030204" pitchFamily="18" charset="0"/>
                    <a:ea typeface="Cambria Math" panose="02040503050406030204" pitchFamily="18" charset="0"/>
                  </a:rPr>
                  <a:t>~</a:t>
                </a:r>
                <a:r>
                  <a:rPr lang="en-US" sz="1200" baseline="0" dirty="0">
                    <a:latin typeface="Helvetica" pitchFamily="2" charset="0"/>
                  </a:rPr>
                  <a:t>6.</a:t>
                </a:r>
                <a:endParaRPr lang="en-US" dirty="0">
                  <a:latin typeface="Calibri" panose="020F0502020204030204" pitchFamily="34" charset="0"/>
                  <a:cs typeface="Calibri" panose="020F0502020204030204" pitchFamily="34" charset="0"/>
                </a:endParaRPr>
              </a:p>
              <a:p>
                <a:endParaRPr lang="en-US" b="0" dirty="0">
                  <a:latin typeface="Calibri" panose="020F0502020204030204" pitchFamily="34" charset="0"/>
                  <a:cs typeface="Calibri" panose="020F0502020204030204" pitchFamily="34" charset="0"/>
                </a:endParaRPr>
              </a:p>
              <a:p>
                <a:r>
                  <a:rPr lang="en-GB" b="0" i="0" u="none" strike="noStrike" dirty="0">
                    <a:solidFill>
                      <a:schemeClr val="tx1"/>
                    </a:solidFill>
                    <a:effectLst/>
                    <a:latin typeface="Arial" panose="020B0604020202020204" pitchFamily="34" charset="0"/>
                  </a:rPr>
                  <a:t>Ramsauer and Townsend, independently observed</a:t>
                </a:r>
                <a:r>
                  <a:rPr lang="en-GB" b="0" i="0" u="none" strike="noStrike" baseline="30000" dirty="0">
                    <a:solidFill>
                      <a:schemeClr val="tx1"/>
                    </a:solidFill>
                    <a:effectLst/>
                    <a:latin typeface="Arial" panose="020B0604020202020204" pitchFamily="34" charset="0"/>
                  </a:rPr>
                  <a:t> </a:t>
                </a:r>
                <a:r>
                  <a:rPr lang="en-GB" b="0" i="0" u="none" strike="noStrike" dirty="0">
                    <a:solidFill>
                      <a:schemeClr val="tx1"/>
                    </a:solidFill>
                    <a:effectLst/>
                    <a:latin typeface="Arial" panose="020B0604020202020204" pitchFamily="34" charset="0"/>
                  </a:rPr>
                  <a:t>that for slow-moving electrons in noble gases, the probability of collision between the electrons and gas atoms obtains a minimum value for electrons with a certain amount of kinetic energy (about 1 eV for xenon gas</a:t>
                </a:r>
                <a:r>
                  <a:rPr lang="en-GB" b="0" i="0" u="none" strike="noStrike" baseline="30000" dirty="0">
                    <a:solidFill>
                      <a:schemeClr val="tx1"/>
                    </a:solidFill>
                    <a:effectLst/>
                    <a:latin typeface="Arial" panose="020B0604020202020204" pitchFamily="34" charset="0"/>
                    <a:hlinkClick r:id="rId9">
                      <a:extLst>
                        <a:ext uri="{A12FA001-AC4F-418D-AE19-62706E023703}">
                          <ahyp:hlinkClr xmlns:ahyp="http://schemas.microsoft.com/office/drawing/2018/hyperlinkcolor" val="tx"/>
                        </a:ext>
                      </a:extLst>
                    </a:hlinkClick>
                  </a:rPr>
                  <a:t>[</a:t>
                </a:r>
                <a:r>
                  <a:rPr lang="en-GB" b="0" i="0" u="none" strike="noStrike" dirty="0">
                    <a:solidFill>
                      <a:schemeClr val="tx1"/>
                    </a:solidFill>
                    <a:effectLst/>
                    <a:latin typeface="Arial" panose="020B0604020202020204" pitchFamily="34" charset="0"/>
                  </a:rPr>
                  <a:t>).</a:t>
                </a:r>
              </a:p>
              <a:p>
                <a:endParaRPr lang="en-GB" b="0" i="0" u="none" strike="noStrike" dirty="0">
                  <a:solidFill>
                    <a:schemeClr val="tx1"/>
                  </a:solidFill>
                  <a:effectLst/>
                  <a:latin typeface="Arial" panose="020B0604020202020204" pitchFamily="34" charset="0"/>
                </a:endParaRPr>
              </a:p>
              <a:p>
                <a:r>
                  <a:rPr lang="en-GB" b="0" i="0" u="none" strike="noStrike" dirty="0">
                    <a:solidFill>
                      <a:schemeClr val="tx1"/>
                    </a:solidFill>
                    <a:effectLst/>
                    <a:latin typeface="Arial" panose="020B0604020202020204" pitchFamily="34" charset="0"/>
                  </a:rPr>
                  <a:t>Ramsauer and Townsend effect is a physical phenomenon involving the </a:t>
                </a:r>
                <a:r>
                  <a:rPr lang="en-GB" b="0" i="0" u="none" strike="noStrike" dirty="0">
                    <a:solidFill>
                      <a:schemeClr val="tx1"/>
                    </a:solidFill>
                    <a:effectLst/>
                    <a:latin typeface="Arial" panose="020B0604020202020204" pitchFamily="34" charset="0"/>
                    <a:hlinkClick r:id="rId10" tooltip="Scattering">
                      <a:extLst>
                        <a:ext uri="{A12FA001-AC4F-418D-AE19-62706E023703}">
                          <ahyp:hlinkClr xmlns:ahyp="http://schemas.microsoft.com/office/drawing/2018/hyperlinkcolor" val="tx"/>
                        </a:ext>
                      </a:extLst>
                    </a:hlinkClick>
                  </a:rPr>
                  <a:t>scattering</a:t>
                </a:r>
                <a:r>
                  <a:rPr lang="en-GB" b="0" i="0" u="none" strike="noStrike" dirty="0">
                    <a:solidFill>
                      <a:schemeClr val="tx1"/>
                    </a:solidFill>
                    <a:effectLst/>
                    <a:latin typeface="Arial" panose="020B0604020202020204" pitchFamily="34" charset="0"/>
                  </a:rPr>
                  <a:t> of low-energy </a:t>
                </a:r>
                <a:r>
                  <a:rPr lang="en-GB" b="0" i="0" u="none" strike="noStrike" dirty="0">
                    <a:solidFill>
                      <a:schemeClr val="tx1"/>
                    </a:solidFill>
                    <a:effectLst/>
                    <a:latin typeface="Arial" panose="020B0604020202020204" pitchFamily="34" charset="0"/>
                    <a:hlinkClick r:id="rId11" tooltip="Electron">
                      <a:extLst>
                        <a:ext uri="{A12FA001-AC4F-418D-AE19-62706E023703}">
                          <ahyp:hlinkClr xmlns:ahyp="http://schemas.microsoft.com/office/drawing/2018/hyperlinkcolor" val="tx"/>
                        </a:ext>
                      </a:extLst>
                    </a:hlinkClick>
                  </a:rPr>
                  <a:t>electrons</a:t>
                </a:r>
                <a:r>
                  <a:rPr lang="en-GB" b="0" i="0" u="none" strike="noStrike" dirty="0">
                    <a:solidFill>
                      <a:schemeClr val="tx1"/>
                    </a:solidFill>
                    <a:effectLst/>
                    <a:latin typeface="Arial" panose="020B0604020202020204" pitchFamily="34" charset="0"/>
                  </a:rPr>
                  <a:t> by </a:t>
                </a:r>
                <a:r>
                  <a:rPr lang="en-GB" b="0" i="0" u="none" strike="noStrike" dirty="0">
                    <a:solidFill>
                      <a:schemeClr val="tx1"/>
                    </a:solidFill>
                    <a:effectLst/>
                    <a:latin typeface="Arial" panose="020B0604020202020204" pitchFamily="34" charset="0"/>
                    <a:hlinkClick r:id="rId12" tooltip="Atom">
                      <a:extLst>
                        <a:ext uri="{A12FA001-AC4F-418D-AE19-62706E023703}">
                          <ahyp:hlinkClr xmlns:ahyp="http://schemas.microsoft.com/office/drawing/2018/hyperlinkcolor" val="tx"/>
                        </a:ext>
                      </a:extLst>
                    </a:hlinkClick>
                  </a:rPr>
                  <a:t>atoms</a:t>
                </a:r>
                <a:r>
                  <a:rPr lang="en-GB" b="0" i="0" u="none" strike="noStrike" dirty="0">
                    <a:solidFill>
                      <a:schemeClr val="tx1"/>
                    </a:solidFill>
                    <a:effectLst/>
                    <a:latin typeface="Arial" panose="020B0604020202020204" pitchFamily="34" charset="0"/>
                  </a:rPr>
                  <a:t> of a </a:t>
                </a:r>
                <a:r>
                  <a:rPr lang="en-GB" b="0" i="0" u="none" strike="noStrike" dirty="0">
                    <a:solidFill>
                      <a:schemeClr val="tx1"/>
                    </a:solidFill>
                    <a:effectLst/>
                    <a:latin typeface="Arial" panose="020B0604020202020204" pitchFamily="34" charset="0"/>
                    <a:hlinkClick r:id="rId13" tooltip="Noble gas">
                      <a:extLst>
                        <a:ext uri="{A12FA001-AC4F-418D-AE19-62706E023703}">
                          <ahyp:hlinkClr xmlns:ahyp="http://schemas.microsoft.com/office/drawing/2018/hyperlinkcolor" val="tx"/>
                        </a:ext>
                      </a:extLst>
                    </a:hlinkClick>
                  </a:rPr>
                  <a:t>noble gas</a:t>
                </a:r>
                <a:r>
                  <a:rPr lang="en-GB" b="0" i="0" u="none" strike="noStrike" dirty="0">
                    <a:solidFill>
                      <a:schemeClr val="tx1"/>
                    </a:solidFill>
                    <a:effectLst/>
                    <a:latin typeface="Arial" panose="020B0604020202020204" pitchFamily="34" charset="0"/>
                  </a:rPr>
                  <a:t>. This effect is a result of </a:t>
                </a:r>
                <a:r>
                  <a:rPr lang="en-GB" b="0" i="0" u="none" strike="noStrike" dirty="0">
                    <a:solidFill>
                      <a:schemeClr val="tx1"/>
                    </a:solidFill>
                    <a:effectLst/>
                    <a:latin typeface="Arial" panose="020B0604020202020204" pitchFamily="34" charset="0"/>
                    <a:hlinkClick r:id="rId14" tooltip="Quantum mechanics">
                      <a:extLst>
                        <a:ext uri="{A12FA001-AC4F-418D-AE19-62706E023703}">
                          <ahyp:hlinkClr xmlns:ahyp="http://schemas.microsoft.com/office/drawing/2018/hyperlinkcolor" val="tx"/>
                        </a:ext>
                      </a:extLst>
                    </a:hlinkClick>
                  </a:rPr>
                  <a:t>quantum mechanics</a:t>
                </a:r>
                <a:r>
                  <a:rPr lang="en-GB" b="0" i="0" u="none" strike="noStrike" dirty="0">
                    <a:solidFill>
                      <a:schemeClr val="tx1"/>
                    </a:solidFill>
                    <a:effectLst/>
                    <a:latin typeface="Arial" panose="020B0604020202020204" pitchFamily="34" charset="0"/>
                  </a:rPr>
                  <a:t>. </a:t>
                </a:r>
                <a:r>
                  <a:rPr lang="en-US" b="0" u="none" dirty="0">
                    <a:solidFill>
                      <a:schemeClr val="tx1"/>
                    </a:solidFill>
                  </a:rPr>
                  <a:t>They independently studied  </a:t>
                </a:r>
                <a:r>
                  <a:rPr lang="en-GB" b="0" i="0" u="none" strike="noStrike" dirty="0">
                    <a:solidFill>
                      <a:schemeClr val="tx1"/>
                    </a:solidFill>
                    <a:effectLst/>
                    <a:latin typeface="Arial" panose="020B0604020202020204" pitchFamily="34" charset="0"/>
                  </a:rPr>
                  <a:t>the collisions between atoms and low-energy electrons in 1921. </a:t>
                </a:r>
                <a:endParaRPr lang="en-US" b="0" u="none" dirty="0">
                  <a:solidFill>
                    <a:schemeClr val="tx1"/>
                  </a:solidFill>
                </a:endParaRPr>
              </a:p>
              <a:p>
                <a:endParaRPr lang="en-US" b="1" dirty="0"/>
              </a:p>
              <a:p>
                <a:r>
                  <a:rPr lang="en-US" b="1" dirty="0"/>
                  <a:t>Comment</a:t>
                </a:r>
                <a:r>
                  <a:rPr lang="en-US" dirty="0"/>
                  <a:t>: Muonic deuterium is boosted in general, not specifically towards the target. In this case is boosted to the target. </a:t>
                </a:r>
              </a:p>
            </p:txBody>
          </p:sp>
        </mc:Fallback>
      </mc:AlternateContent>
      <p:sp>
        <p:nvSpPr>
          <p:cNvPr id="4" name="Slide Number Placeholder 3"/>
          <p:cNvSpPr>
            <a:spLocks noGrp="1"/>
          </p:cNvSpPr>
          <p:nvPr>
            <p:ph type="sldNum" sz="quarter" idx="5"/>
          </p:nvPr>
        </p:nvSpPr>
        <p:spPr/>
        <p:txBody>
          <a:bodyPr/>
          <a:lstStyle/>
          <a:p>
            <a:fld id="{8376AA9F-55D6-8343-8F35-8BA26D7B6D5C}" type="slidenum">
              <a:rPr lang="en-US" smtClean="0"/>
              <a:t>6</a:t>
            </a:fld>
            <a:endParaRPr lang="en-US"/>
          </a:p>
        </p:txBody>
      </p:sp>
    </p:spTree>
    <p:extLst>
      <p:ext uri="{BB962C8B-B14F-4D97-AF65-F5344CB8AC3E}">
        <p14:creationId xmlns:p14="http://schemas.microsoft.com/office/powerpoint/2010/main" val="429132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7</a:t>
            </a:fld>
            <a:endParaRPr lang="en-US"/>
          </a:p>
        </p:txBody>
      </p:sp>
    </p:spTree>
    <p:extLst>
      <p:ext uri="{BB962C8B-B14F-4D97-AF65-F5344CB8AC3E}">
        <p14:creationId xmlns:p14="http://schemas.microsoft.com/office/powerpoint/2010/main" val="3351053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8</a:t>
            </a:fld>
            <a:endParaRPr lang="en-US"/>
          </a:p>
        </p:txBody>
      </p:sp>
    </p:spTree>
    <p:extLst>
      <p:ext uri="{BB962C8B-B14F-4D97-AF65-F5344CB8AC3E}">
        <p14:creationId xmlns:p14="http://schemas.microsoft.com/office/powerpoint/2010/main" val="129076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376AA9F-55D6-8343-8F35-8BA26D7B6D5C}" type="slidenum">
              <a:rPr lang="en-US" smtClean="0"/>
              <a:t>9</a:t>
            </a:fld>
            <a:endParaRPr lang="en-US"/>
          </a:p>
        </p:txBody>
      </p:sp>
    </p:spTree>
    <p:extLst>
      <p:ext uri="{BB962C8B-B14F-4D97-AF65-F5344CB8AC3E}">
        <p14:creationId xmlns:p14="http://schemas.microsoft.com/office/powerpoint/2010/main" val="4215096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E948D-EC51-6401-305A-9F042A18664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9F1E70CF-1381-89C1-F73C-98BD0E8E9E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56C08B8-0493-0ECD-F95E-4386EA2B8328}"/>
              </a:ext>
            </a:extLst>
          </p:cNvPr>
          <p:cNvSpPr>
            <a:spLocks noGrp="1"/>
          </p:cNvSpPr>
          <p:nvPr>
            <p:ph type="dt" sz="half" idx="10"/>
          </p:nvPr>
        </p:nvSpPr>
        <p:spPr/>
        <p:txBody>
          <a:bodyPr/>
          <a:lstStyle/>
          <a:p>
            <a:r>
              <a:rPr lang="de-CH"/>
              <a:t>11.09.2024</a:t>
            </a:r>
            <a:endParaRPr lang="en-CH"/>
          </a:p>
        </p:txBody>
      </p:sp>
      <p:sp>
        <p:nvSpPr>
          <p:cNvPr id="5" name="Footer Placeholder 4">
            <a:extLst>
              <a:ext uri="{FF2B5EF4-FFF2-40B4-BE49-F238E27FC236}">
                <a16:creationId xmlns:a16="http://schemas.microsoft.com/office/drawing/2014/main" id="{D3DE5A10-BCAC-157D-BC49-C9C1AB19DFD8}"/>
              </a:ext>
            </a:extLst>
          </p:cNvPr>
          <p:cNvSpPr>
            <a:spLocks noGrp="1"/>
          </p:cNvSpPr>
          <p:nvPr>
            <p:ph type="ftr" sz="quarter" idx="11"/>
          </p:nvPr>
        </p:nvSpPr>
        <p:spPr/>
        <p:txBody>
          <a:bodyPr/>
          <a:lstStyle/>
          <a:p>
            <a:r>
              <a:rPr lang="en-GB"/>
              <a:t>SPS Annual Meeting 2024</a:t>
            </a:r>
            <a:endParaRPr lang="en-CH"/>
          </a:p>
        </p:txBody>
      </p:sp>
      <p:sp>
        <p:nvSpPr>
          <p:cNvPr id="6" name="Slide Number Placeholder 5">
            <a:extLst>
              <a:ext uri="{FF2B5EF4-FFF2-40B4-BE49-F238E27FC236}">
                <a16:creationId xmlns:a16="http://schemas.microsoft.com/office/drawing/2014/main" id="{3B706784-6AFB-6EB4-54B7-59B55CB0EDEC}"/>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2587128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70C61-E409-C0AF-FAC8-3B59E917543F}"/>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05FB5E6C-54D2-02ED-CD3E-C5C0A8B00D3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7C70CCF7-2DAC-10EB-825A-AD912ED4EBAF}"/>
              </a:ext>
            </a:extLst>
          </p:cNvPr>
          <p:cNvSpPr>
            <a:spLocks noGrp="1"/>
          </p:cNvSpPr>
          <p:nvPr>
            <p:ph type="dt" sz="half" idx="10"/>
          </p:nvPr>
        </p:nvSpPr>
        <p:spPr/>
        <p:txBody>
          <a:bodyPr/>
          <a:lstStyle/>
          <a:p>
            <a:r>
              <a:rPr lang="de-CH"/>
              <a:t>11.09.2024</a:t>
            </a:r>
            <a:endParaRPr lang="en-CH"/>
          </a:p>
        </p:txBody>
      </p:sp>
      <p:sp>
        <p:nvSpPr>
          <p:cNvPr id="5" name="Footer Placeholder 4">
            <a:extLst>
              <a:ext uri="{FF2B5EF4-FFF2-40B4-BE49-F238E27FC236}">
                <a16:creationId xmlns:a16="http://schemas.microsoft.com/office/drawing/2014/main" id="{F9ACA7DC-584D-B7F9-55F6-473EB114DA43}"/>
              </a:ext>
            </a:extLst>
          </p:cNvPr>
          <p:cNvSpPr>
            <a:spLocks noGrp="1"/>
          </p:cNvSpPr>
          <p:nvPr>
            <p:ph type="ftr" sz="quarter" idx="11"/>
          </p:nvPr>
        </p:nvSpPr>
        <p:spPr/>
        <p:txBody>
          <a:bodyPr/>
          <a:lstStyle/>
          <a:p>
            <a:r>
              <a:rPr lang="en-GB"/>
              <a:t>SPS Annual Meeting 2024</a:t>
            </a:r>
            <a:endParaRPr lang="en-CH"/>
          </a:p>
        </p:txBody>
      </p:sp>
      <p:sp>
        <p:nvSpPr>
          <p:cNvPr id="6" name="Slide Number Placeholder 5">
            <a:extLst>
              <a:ext uri="{FF2B5EF4-FFF2-40B4-BE49-F238E27FC236}">
                <a16:creationId xmlns:a16="http://schemas.microsoft.com/office/drawing/2014/main" id="{3AB2140B-5045-CC97-8B8D-D15249B555E5}"/>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456283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6FB8C2-E88C-A5D6-64C9-20AE01903C9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D48BDF88-5512-FC30-F8CE-4EDA9C7E22B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3AB7A68-ED9F-5479-1ADE-53C7B1B37C18}"/>
              </a:ext>
            </a:extLst>
          </p:cNvPr>
          <p:cNvSpPr>
            <a:spLocks noGrp="1"/>
          </p:cNvSpPr>
          <p:nvPr>
            <p:ph type="dt" sz="half" idx="10"/>
          </p:nvPr>
        </p:nvSpPr>
        <p:spPr/>
        <p:txBody>
          <a:bodyPr/>
          <a:lstStyle/>
          <a:p>
            <a:r>
              <a:rPr lang="de-CH"/>
              <a:t>11.09.2024</a:t>
            </a:r>
            <a:endParaRPr lang="en-CH"/>
          </a:p>
        </p:txBody>
      </p:sp>
      <p:sp>
        <p:nvSpPr>
          <p:cNvPr id="5" name="Footer Placeholder 4">
            <a:extLst>
              <a:ext uri="{FF2B5EF4-FFF2-40B4-BE49-F238E27FC236}">
                <a16:creationId xmlns:a16="http://schemas.microsoft.com/office/drawing/2014/main" id="{AFAF1A76-4A6B-AC51-D616-5D0E0952AD8A}"/>
              </a:ext>
            </a:extLst>
          </p:cNvPr>
          <p:cNvSpPr>
            <a:spLocks noGrp="1"/>
          </p:cNvSpPr>
          <p:nvPr>
            <p:ph type="ftr" sz="quarter" idx="11"/>
          </p:nvPr>
        </p:nvSpPr>
        <p:spPr/>
        <p:txBody>
          <a:bodyPr/>
          <a:lstStyle/>
          <a:p>
            <a:r>
              <a:rPr lang="en-GB"/>
              <a:t>SPS Annual Meeting 2024</a:t>
            </a:r>
            <a:endParaRPr lang="en-CH"/>
          </a:p>
        </p:txBody>
      </p:sp>
      <p:sp>
        <p:nvSpPr>
          <p:cNvPr id="6" name="Slide Number Placeholder 5">
            <a:extLst>
              <a:ext uri="{FF2B5EF4-FFF2-40B4-BE49-F238E27FC236}">
                <a16:creationId xmlns:a16="http://schemas.microsoft.com/office/drawing/2014/main" id="{31B6C064-D56D-DB7E-9504-72822F2FF4D7}"/>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385436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C6B4-7B62-8FFB-7EEE-7B18089F0EEA}"/>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84D27A1C-9F71-57C2-1DBF-045FB00CBA2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03F15D10-140B-426F-FE5D-CA38F88F28CC}"/>
              </a:ext>
            </a:extLst>
          </p:cNvPr>
          <p:cNvSpPr>
            <a:spLocks noGrp="1"/>
          </p:cNvSpPr>
          <p:nvPr>
            <p:ph type="dt" sz="half" idx="10"/>
          </p:nvPr>
        </p:nvSpPr>
        <p:spPr/>
        <p:txBody>
          <a:bodyPr/>
          <a:lstStyle/>
          <a:p>
            <a:r>
              <a:rPr lang="de-CH"/>
              <a:t>11.09.2024</a:t>
            </a:r>
            <a:endParaRPr lang="en-CH"/>
          </a:p>
        </p:txBody>
      </p:sp>
      <p:sp>
        <p:nvSpPr>
          <p:cNvPr id="5" name="Footer Placeholder 4">
            <a:extLst>
              <a:ext uri="{FF2B5EF4-FFF2-40B4-BE49-F238E27FC236}">
                <a16:creationId xmlns:a16="http://schemas.microsoft.com/office/drawing/2014/main" id="{3C2E3B75-F8E0-F462-234F-8E6F0EEC7921}"/>
              </a:ext>
            </a:extLst>
          </p:cNvPr>
          <p:cNvSpPr>
            <a:spLocks noGrp="1"/>
          </p:cNvSpPr>
          <p:nvPr>
            <p:ph type="ftr" sz="quarter" idx="11"/>
          </p:nvPr>
        </p:nvSpPr>
        <p:spPr/>
        <p:txBody>
          <a:bodyPr/>
          <a:lstStyle/>
          <a:p>
            <a:r>
              <a:rPr lang="en-GB"/>
              <a:t>SPS Annual Meeting 2024</a:t>
            </a:r>
            <a:endParaRPr lang="en-CH"/>
          </a:p>
        </p:txBody>
      </p:sp>
      <p:sp>
        <p:nvSpPr>
          <p:cNvPr id="6" name="Slide Number Placeholder 5">
            <a:extLst>
              <a:ext uri="{FF2B5EF4-FFF2-40B4-BE49-F238E27FC236}">
                <a16:creationId xmlns:a16="http://schemas.microsoft.com/office/drawing/2014/main" id="{49DF2212-22DA-0B68-D9AE-DAC11F81010D}"/>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2975962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6978A-2781-E48D-3BAD-DCA9541AC22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64DBEE61-0254-BC61-4EAC-6ACDF23E424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ED6B5D2-2690-832D-2011-6DCAEB48AFFF}"/>
              </a:ext>
            </a:extLst>
          </p:cNvPr>
          <p:cNvSpPr>
            <a:spLocks noGrp="1"/>
          </p:cNvSpPr>
          <p:nvPr>
            <p:ph type="dt" sz="half" idx="10"/>
          </p:nvPr>
        </p:nvSpPr>
        <p:spPr/>
        <p:txBody>
          <a:bodyPr/>
          <a:lstStyle/>
          <a:p>
            <a:r>
              <a:rPr lang="de-CH"/>
              <a:t>11.09.2024</a:t>
            </a:r>
            <a:endParaRPr lang="en-CH"/>
          </a:p>
        </p:txBody>
      </p:sp>
      <p:sp>
        <p:nvSpPr>
          <p:cNvPr id="5" name="Footer Placeholder 4">
            <a:extLst>
              <a:ext uri="{FF2B5EF4-FFF2-40B4-BE49-F238E27FC236}">
                <a16:creationId xmlns:a16="http://schemas.microsoft.com/office/drawing/2014/main" id="{594B2FDB-8894-B265-E1AE-E74CF31C30FD}"/>
              </a:ext>
            </a:extLst>
          </p:cNvPr>
          <p:cNvSpPr>
            <a:spLocks noGrp="1"/>
          </p:cNvSpPr>
          <p:nvPr>
            <p:ph type="ftr" sz="quarter" idx="11"/>
          </p:nvPr>
        </p:nvSpPr>
        <p:spPr/>
        <p:txBody>
          <a:bodyPr/>
          <a:lstStyle/>
          <a:p>
            <a:r>
              <a:rPr lang="en-GB"/>
              <a:t>SPS Annual Meeting 2024</a:t>
            </a:r>
            <a:endParaRPr lang="en-CH"/>
          </a:p>
        </p:txBody>
      </p:sp>
      <p:sp>
        <p:nvSpPr>
          <p:cNvPr id="6" name="Slide Number Placeholder 5">
            <a:extLst>
              <a:ext uri="{FF2B5EF4-FFF2-40B4-BE49-F238E27FC236}">
                <a16:creationId xmlns:a16="http://schemas.microsoft.com/office/drawing/2014/main" id="{7187C99C-305E-7B6D-1C0C-18F92953E7E4}"/>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209940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796B2-2B6B-5529-05DA-A1AFE396243F}"/>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E466970A-8C9B-90D6-A207-CCA92D509DE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32A1064A-8E8F-83E1-2D43-8B881AF4892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B82A3EDB-6EAA-6CC8-0BC6-B618EBDFAD76}"/>
              </a:ext>
            </a:extLst>
          </p:cNvPr>
          <p:cNvSpPr>
            <a:spLocks noGrp="1"/>
          </p:cNvSpPr>
          <p:nvPr>
            <p:ph type="dt" sz="half" idx="10"/>
          </p:nvPr>
        </p:nvSpPr>
        <p:spPr/>
        <p:txBody>
          <a:bodyPr/>
          <a:lstStyle/>
          <a:p>
            <a:r>
              <a:rPr lang="de-CH"/>
              <a:t>11.09.2024</a:t>
            </a:r>
            <a:endParaRPr lang="en-CH"/>
          </a:p>
        </p:txBody>
      </p:sp>
      <p:sp>
        <p:nvSpPr>
          <p:cNvPr id="6" name="Footer Placeholder 5">
            <a:extLst>
              <a:ext uri="{FF2B5EF4-FFF2-40B4-BE49-F238E27FC236}">
                <a16:creationId xmlns:a16="http://schemas.microsoft.com/office/drawing/2014/main" id="{E80DE226-0020-BF82-E32F-0D04A06E3013}"/>
              </a:ext>
            </a:extLst>
          </p:cNvPr>
          <p:cNvSpPr>
            <a:spLocks noGrp="1"/>
          </p:cNvSpPr>
          <p:nvPr>
            <p:ph type="ftr" sz="quarter" idx="11"/>
          </p:nvPr>
        </p:nvSpPr>
        <p:spPr/>
        <p:txBody>
          <a:bodyPr/>
          <a:lstStyle/>
          <a:p>
            <a:r>
              <a:rPr lang="en-GB"/>
              <a:t>SPS Annual Meeting 2024</a:t>
            </a:r>
            <a:endParaRPr lang="en-CH"/>
          </a:p>
        </p:txBody>
      </p:sp>
      <p:sp>
        <p:nvSpPr>
          <p:cNvPr id="7" name="Slide Number Placeholder 6">
            <a:extLst>
              <a:ext uri="{FF2B5EF4-FFF2-40B4-BE49-F238E27FC236}">
                <a16:creationId xmlns:a16="http://schemas.microsoft.com/office/drawing/2014/main" id="{35B6AB98-0D58-3FE7-D5B8-98BA554F1CE9}"/>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1684124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66A1D-F00C-1684-2E73-53A42DF738EA}"/>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2C11AD70-AC5B-DF06-E00B-F8F0D798BD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CC4B5D8-0C16-0564-1394-4B867CD51F4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DB712671-6872-803F-DFE1-4CCCEDF58E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ED71760-B62F-F58D-87EB-129324769B8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53F481AC-70E3-3CE0-AB83-D8143C676F8D}"/>
              </a:ext>
            </a:extLst>
          </p:cNvPr>
          <p:cNvSpPr>
            <a:spLocks noGrp="1"/>
          </p:cNvSpPr>
          <p:nvPr>
            <p:ph type="dt" sz="half" idx="10"/>
          </p:nvPr>
        </p:nvSpPr>
        <p:spPr/>
        <p:txBody>
          <a:bodyPr/>
          <a:lstStyle/>
          <a:p>
            <a:r>
              <a:rPr lang="de-CH"/>
              <a:t>11.09.2024</a:t>
            </a:r>
            <a:endParaRPr lang="en-CH"/>
          </a:p>
        </p:txBody>
      </p:sp>
      <p:sp>
        <p:nvSpPr>
          <p:cNvPr id="8" name="Footer Placeholder 7">
            <a:extLst>
              <a:ext uri="{FF2B5EF4-FFF2-40B4-BE49-F238E27FC236}">
                <a16:creationId xmlns:a16="http://schemas.microsoft.com/office/drawing/2014/main" id="{2A39932B-E081-E517-423E-C3872FC2AEA7}"/>
              </a:ext>
            </a:extLst>
          </p:cNvPr>
          <p:cNvSpPr>
            <a:spLocks noGrp="1"/>
          </p:cNvSpPr>
          <p:nvPr>
            <p:ph type="ftr" sz="quarter" idx="11"/>
          </p:nvPr>
        </p:nvSpPr>
        <p:spPr/>
        <p:txBody>
          <a:bodyPr/>
          <a:lstStyle/>
          <a:p>
            <a:r>
              <a:rPr lang="en-GB"/>
              <a:t>SPS Annual Meeting 2024</a:t>
            </a:r>
            <a:endParaRPr lang="en-CH"/>
          </a:p>
        </p:txBody>
      </p:sp>
      <p:sp>
        <p:nvSpPr>
          <p:cNvPr id="9" name="Slide Number Placeholder 8">
            <a:extLst>
              <a:ext uri="{FF2B5EF4-FFF2-40B4-BE49-F238E27FC236}">
                <a16:creationId xmlns:a16="http://schemas.microsoft.com/office/drawing/2014/main" id="{DEA90B08-B857-DB58-67FE-B0751AB4728F}"/>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588794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02A52-21D5-275F-B261-34466756E2C7}"/>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F2FC880E-A1C3-B2D5-AEC1-E77B05E548F6}"/>
              </a:ext>
            </a:extLst>
          </p:cNvPr>
          <p:cNvSpPr>
            <a:spLocks noGrp="1"/>
          </p:cNvSpPr>
          <p:nvPr>
            <p:ph type="dt" sz="half" idx="10"/>
          </p:nvPr>
        </p:nvSpPr>
        <p:spPr/>
        <p:txBody>
          <a:bodyPr/>
          <a:lstStyle/>
          <a:p>
            <a:r>
              <a:rPr lang="de-CH"/>
              <a:t>11.09.2024</a:t>
            </a:r>
            <a:endParaRPr lang="en-CH"/>
          </a:p>
        </p:txBody>
      </p:sp>
      <p:sp>
        <p:nvSpPr>
          <p:cNvPr id="4" name="Footer Placeholder 3">
            <a:extLst>
              <a:ext uri="{FF2B5EF4-FFF2-40B4-BE49-F238E27FC236}">
                <a16:creationId xmlns:a16="http://schemas.microsoft.com/office/drawing/2014/main" id="{F8915EAE-1908-9B64-E3A8-D5F4AC3BFBE6}"/>
              </a:ext>
            </a:extLst>
          </p:cNvPr>
          <p:cNvSpPr>
            <a:spLocks noGrp="1"/>
          </p:cNvSpPr>
          <p:nvPr>
            <p:ph type="ftr" sz="quarter" idx="11"/>
          </p:nvPr>
        </p:nvSpPr>
        <p:spPr/>
        <p:txBody>
          <a:bodyPr/>
          <a:lstStyle/>
          <a:p>
            <a:r>
              <a:rPr lang="en-GB"/>
              <a:t>SPS Annual Meeting 2024</a:t>
            </a:r>
            <a:endParaRPr lang="en-CH"/>
          </a:p>
        </p:txBody>
      </p:sp>
      <p:sp>
        <p:nvSpPr>
          <p:cNvPr id="5" name="Slide Number Placeholder 4">
            <a:extLst>
              <a:ext uri="{FF2B5EF4-FFF2-40B4-BE49-F238E27FC236}">
                <a16:creationId xmlns:a16="http://schemas.microsoft.com/office/drawing/2014/main" id="{73DE01C6-5485-EC18-D150-14B839D13F53}"/>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456662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49E487-A40A-C5A6-5A2E-D721E1DB9CC8}"/>
              </a:ext>
            </a:extLst>
          </p:cNvPr>
          <p:cNvSpPr>
            <a:spLocks noGrp="1"/>
          </p:cNvSpPr>
          <p:nvPr>
            <p:ph type="dt" sz="half" idx="10"/>
          </p:nvPr>
        </p:nvSpPr>
        <p:spPr/>
        <p:txBody>
          <a:bodyPr/>
          <a:lstStyle/>
          <a:p>
            <a:r>
              <a:rPr lang="de-CH"/>
              <a:t>11.09.2024</a:t>
            </a:r>
            <a:endParaRPr lang="en-CH"/>
          </a:p>
        </p:txBody>
      </p:sp>
      <p:sp>
        <p:nvSpPr>
          <p:cNvPr id="3" name="Footer Placeholder 2">
            <a:extLst>
              <a:ext uri="{FF2B5EF4-FFF2-40B4-BE49-F238E27FC236}">
                <a16:creationId xmlns:a16="http://schemas.microsoft.com/office/drawing/2014/main" id="{09CB618E-4C77-3F61-F17F-4364503C92F9}"/>
              </a:ext>
            </a:extLst>
          </p:cNvPr>
          <p:cNvSpPr>
            <a:spLocks noGrp="1"/>
          </p:cNvSpPr>
          <p:nvPr>
            <p:ph type="ftr" sz="quarter" idx="11"/>
          </p:nvPr>
        </p:nvSpPr>
        <p:spPr/>
        <p:txBody>
          <a:bodyPr/>
          <a:lstStyle/>
          <a:p>
            <a:r>
              <a:rPr lang="en-GB"/>
              <a:t>SPS Annual Meeting 2024</a:t>
            </a:r>
            <a:endParaRPr lang="en-CH"/>
          </a:p>
        </p:txBody>
      </p:sp>
      <p:sp>
        <p:nvSpPr>
          <p:cNvPr id="4" name="Slide Number Placeholder 3">
            <a:extLst>
              <a:ext uri="{FF2B5EF4-FFF2-40B4-BE49-F238E27FC236}">
                <a16:creationId xmlns:a16="http://schemas.microsoft.com/office/drawing/2014/main" id="{82AF1569-DFDC-C63D-4A97-9540252501DD}"/>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3823579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BD7BC-CEC6-8B6E-9069-5ACA2B9264A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F97F6989-FD4C-EB64-1128-8787BE8D84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F4E98145-05D0-0DBC-2EBB-608FB74C3C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4B54FEF-DEB4-BB27-6310-42351F612336}"/>
              </a:ext>
            </a:extLst>
          </p:cNvPr>
          <p:cNvSpPr>
            <a:spLocks noGrp="1"/>
          </p:cNvSpPr>
          <p:nvPr>
            <p:ph type="dt" sz="half" idx="10"/>
          </p:nvPr>
        </p:nvSpPr>
        <p:spPr/>
        <p:txBody>
          <a:bodyPr/>
          <a:lstStyle/>
          <a:p>
            <a:r>
              <a:rPr lang="de-CH"/>
              <a:t>11.09.2024</a:t>
            </a:r>
            <a:endParaRPr lang="en-CH"/>
          </a:p>
        </p:txBody>
      </p:sp>
      <p:sp>
        <p:nvSpPr>
          <p:cNvPr id="6" name="Footer Placeholder 5">
            <a:extLst>
              <a:ext uri="{FF2B5EF4-FFF2-40B4-BE49-F238E27FC236}">
                <a16:creationId xmlns:a16="http://schemas.microsoft.com/office/drawing/2014/main" id="{F64EB5AC-342F-58F3-09FC-7AE4B05405FF}"/>
              </a:ext>
            </a:extLst>
          </p:cNvPr>
          <p:cNvSpPr>
            <a:spLocks noGrp="1"/>
          </p:cNvSpPr>
          <p:nvPr>
            <p:ph type="ftr" sz="quarter" idx="11"/>
          </p:nvPr>
        </p:nvSpPr>
        <p:spPr/>
        <p:txBody>
          <a:bodyPr/>
          <a:lstStyle/>
          <a:p>
            <a:r>
              <a:rPr lang="en-GB"/>
              <a:t>SPS Annual Meeting 2024</a:t>
            </a:r>
            <a:endParaRPr lang="en-CH"/>
          </a:p>
        </p:txBody>
      </p:sp>
      <p:sp>
        <p:nvSpPr>
          <p:cNvPr id="7" name="Slide Number Placeholder 6">
            <a:extLst>
              <a:ext uri="{FF2B5EF4-FFF2-40B4-BE49-F238E27FC236}">
                <a16:creationId xmlns:a16="http://schemas.microsoft.com/office/drawing/2014/main" id="{0187EC4B-F13D-F107-12F9-2F47E2AB87D3}"/>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1825387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83589-84B4-1AF7-EEED-1A09636AA45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E0619D01-21EA-C79A-62C9-3DC14AA61E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EF389820-C9B3-BBEE-DC5E-3E561C69CB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8E36D7-5C1E-FDC8-F48A-338C819AF54F}"/>
              </a:ext>
            </a:extLst>
          </p:cNvPr>
          <p:cNvSpPr>
            <a:spLocks noGrp="1"/>
          </p:cNvSpPr>
          <p:nvPr>
            <p:ph type="dt" sz="half" idx="10"/>
          </p:nvPr>
        </p:nvSpPr>
        <p:spPr/>
        <p:txBody>
          <a:bodyPr/>
          <a:lstStyle/>
          <a:p>
            <a:r>
              <a:rPr lang="de-CH"/>
              <a:t>11.09.2024</a:t>
            </a:r>
            <a:endParaRPr lang="en-CH"/>
          </a:p>
        </p:txBody>
      </p:sp>
      <p:sp>
        <p:nvSpPr>
          <p:cNvPr id="6" name="Footer Placeholder 5">
            <a:extLst>
              <a:ext uri="{FF2B5EF4-FFF2-40B4-BE49-F238E27FC236}">
                <a16:creationId xmlns:a16="http://schemas.microsoft.com/office/drawing/2014/main" id="{BA19D8EC-54E4-EE12-FE84-74F38961524B}"/>
              </a:ext>
            </a:extLst>
          </p:cNvPr>
          <p:cNvSpPr>
            <a:spLocks noGrp="1"/>
          </p:cNvSpPr>
          <p:nvPr>
            <p:ph type="ftr" sz="quarter" idx="11"/>
          </p:nvPr>
        </p:nvSpPr>
        <p:spPr/>
        <p:txBody>
          <a:bodyPr/>
          <a:lstStyle/>
          <a:p>
            <a:r>
              <a:rPr lang="en-GB"/>
              <a:t>SPS Annual Meeting 2024</a:t>
            </a:r>
            <a:endParaRPr lang="en-CH"/>
          </a:p>
        </p:txBody>
      </p:sp>
      <p:sp>
        <p:nvSpPr>
          <p:cNvPr id="7" name="Slide Number Placeholder 6">
            <a:extLst>
              <a:ext uri="{FF2B5EF4-FFF2-40B4-BE49-F238E27FC236}">
                <a16:creationId xmlns:a16="http://schemas.microsoft.com/office/drawing/2014/main" id="{30ACF343-B2CB-67A9-82DF-668FB5D6C048}"/>
              </a:ext>
            </a:extLst>
          </p:cNvPr>
          <p:cNvSpPr>
            <a:spLocks noGrp="1"/>
          </p:cNvSpPr>
          <p:nvPr>
            <p:ph type="sldNum" sz="quarter" idx="12"/>
          </p:nvPr>
        </p:nvSpPr>
        <p:spPr/>
        <p:txBody>
          <a:bodyPr/>
          <a:lstStyle/>
          <a:p>
            <a:fld id="{1EEF8C01-2234-6C4F-9D35-7E24354EECB1}" type="slidenum">
              <a:rPr lang="en-CH" smtClean="0"/>
              <a:t>‹#›</a:t>
            </a:fld>
            <a:endParaRPr lang="en-CH"/>
          </a:p>
        </p:txBody>
      </p:sp>
    </p:spTree>
    <p:extLst>
      <p:ext uri="{BB962C8B-B14F-4D97-AF65-F5344CB8AC3E}">
        <p14:creationId xmlns:p14="http://schemas.microsoft.com/office/powerpoint/2010/main" val="1795400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77BAAC-3709-9823-6419-CFCF879F77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75659B88-CAC4-2E27-ADA8-B78D3FEE94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FB235140-6DB7-274B-A886-99C2A2E8E1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de-CH"/>
              <a:t>11.09.2024</a:t>
            </a:r>
            <a:endParaRPr lang="en-CH"/>
          </a:p>
        </p:txBody>
      </p:sp>
      <p:sp>
        <p:nvSpPr>
          <p:cNvPr id="5" name="Footer Placeholder 4">
            <a:extLst>
              <a:ext uri="{FF2B5EF4-FFF2-40B4-BE49-F238E27FC236}">
                <a16:creationId xmlns:a16="http://schemas.microsoft.com/office/drawing/2014/main" id="{C32F7B08-0AD6-6A3C-1E26-BFFCE416EA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SPS Annual Meeting 2024</a:t>
            </a:r>
            <a:endParaRPr lang="en-CH"/>
          </a:p>
        </p:txBody>
      </p:sp>
      <p:sp>
        <p:nvSpPr>
          <p:cNvPr id="6" name="Slide Number Placeholder 5">
            <a:extLst>
              <a:ext uri="{FF2B5EF4-FFF2-40B4-BE49-F238E27FC236}">
                <a16:creationId xmlns:a16="http://schemas.microsoft.com/office/drawing/2014/main" id="{1D11F5CE-F12F-6EE6-B097-E712EE5155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EEF8C01-2234-6C4F-9D35-7E24354EECB1}" type="slidenum">
              <a:rPr lang="en-CH" smtClean="0"/>
              <a:t>‹#›</a:t>
            </a:fld>
            <a:endParaRPr lang="en-CH"/>
          </a:p>
        </p:txBody>
      </p:sp>
    </p:spTree>
    <p:extLst>
      <p:ext uri="{BB962C8B-B14F-4D97-AF65-F5344CB8AC3E}">
        <p14:creationId xmlns:p14="http://schemas.microsoft.com/office/powerpoint/2010/main" val="2695691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2.emf"/><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0.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9.jpeg"/><Relationship Id="rId7" Type="http://schemas.openxmlformats.org/officeDocument/2006/relationships/image" Target="../media/image34.sv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37.gif"/><Relationship Id="rId4" Type="http://schemas.openxmlformats.org/officeDocument/2006/relationships/image" Target="../media/image31.png"/><Relationship Id="rId9" Type="http://schemas.openxmlformats.org/officeDocument/2006/relationships/image" Target="../media/image36.sv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90.pn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sv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52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550.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8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7" Type="http://schemas.openxmlformats.org/officeDocument/2006/relationships/image" Target="../media/image480.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590.png"/></Relationships>
</file>

<file path=ppt/slides/_rels/slide31.xml.rels><?xml version="1.0" encoding="UTF-8" standalone="yes"?>
<Relationships xmlns="http://schemas.openxmlformats.org/package/2006/relationships"><Relationship Id="rId8" Type="http://schemas.openxmlformats.org/officeDocument/2006/relationships/image" Target="../media/image53.png"/><Relationship Id="rId7" Type="http://schemas.openxmlformats.org/officeDocument/2006/relationships/image" Target="../media/image52.sv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11.emf"/><Relationship Id="rId4" Type="http://schemas.openxmlformats.org/officeDocument/2006/relationships/image" Target="../media/image600.png"/><Relationship Id="rId9" Type="http://schemas.openxmlformats.org/officeDocument/2006/relationships/image" Target="../media/image54.sv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19.png"/><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21">
            <a:extLst>
              <a:ext uri="{FF2B5EF4-FFF2-40B4-BE49-F238E27FC236}">
                <a16:creationId xmlns:a16="http://schemas.microsoft.com/office/drawing/2014/main" id="{9692D0F0-7798-C46D-F210-065F11A850F8}"/>
              </a:ext>
            </a:extLst>
          </p:cNvPr>
          <p:cNvSpPr>
            <a:spLocks noGrp="1"/>
          </p:cNvSpPr>
          <p:nvPr>
            <p:ph idx="1"/>
          </p:nvPr>
        </p:nvSpPr>
        <p:spPr>
          <a:xfrm>
            <a:off x="821173" y="2204624"/>
            <a:ext cx="10549654" cy="1224376"/>
          </a:xfrm>
        </p:spPr>
        <p:txBody>
          <a:bodyPr>
            <a:noAutofit/>
          </a:bodyPr>
          <a:lstStyle/>
          <a:p>
            <a:pPr marL="0" indent="0" algn="ctr">
              <a:buNone/>
            </a:pPr>
            <a:r>
              <a:rPr lang="en-US" sz="3600" b="1" dirty="0">
                <a:latin typeface="Calibri Light" panose="020F0302020204030204" pitchFamily="34" charset="0"/>
                <a:cs typeface="Calibri Light" panose="020F0302020204030204" pitchFamily="34" charset="0"/>
              </a:rPr>
              <a:t>Muonic Atom Spectroscopy of </a:t>
            </a:r>
            <a:r>
              <a:rPr lang="en-US" sz="3600" b="1" baseline="30000" dirty="0">
                <a:latin typeface="Calibri Light" panose="020F0302020204030204" pitchFamily="34" charset="0"/>
                <a:cs typeface="Calibri Light" panose="020F0302020204030204" pitchFamily="34" charset="0"/>
              </a:rPr>
              <a:t>238</a:t>
            </a:r>
            <a:r>
              <a:rPr lang="en-US" sz="3600" b="1" dirty="0">
                <a:latin typeface="Calibri Light" panose="020F0302020204030204" pitchFamily="34" charset="0"/>
                <a:cs typeface="Calibri Light" panose="020F0302020204030204" pitchFamily="34" charset="0"/>
              </a:rPr>
              <a:t>U for the Extraction of Nuclear Properties</a:t>
            </a:r>
          </a:p>
        </p:txBody>
      </p:sp>
      <p:pic>
        <p:nvPicPr>
          <p:cNvPr id="3" name="Εικόνα 6" descr="Εικόνα που περιέχει κείμενο&#10;&#10;Περιγραφή που δημιουργήθηκε αυτόματα">
            <a:extLst>
              <a:ext uri="{FF2B5EF4-FFF2-40B4-BE49-F238E27FC236}">
                <a16:creationId xmlns:a16="http://schemas.microsoft.com/office/drawing/2014/main" id="{BB01E5C6-3EFE-FA84-A065-032A5FE13556}"/>
              </a:ext>
            </a:extLst>
          </p:cNvPr>
          <p:cNvPicPr>
            <a:picLocks noChangeAspect="1"/>
          </p:cNvPicPr>
          <p:nvPr/>
        </p:nvPicPr>
        <p:blipFill>
          <a:blip r:embed="rId3"/>
          <a:stretch>
            <a:fillRect/>
          </a:stretch>
        </p:blipFill>
        <p:spPr>
          <a:xfrm>
            <a:off x="5397482" y="6093819"/>
            <a:ext cx="1397034" cy="497345"/>
          </a:xfrm>
          <a:prstGeom prst="rect">
            <a:avLst/>
          </a:prstGeom>
        </p:spPr>
      </p:pic>
      <p:sp>
        <p:nvSpPr>
          <p:cNvPr id="5" name="Υπότιτλος 2">
            <a:extLst>
              <a:ext uri="{FF2B5EF4-FFF2-40B4-BE49-F238E27FC236}">
                <a16:creationId xmlns:a16="http://schemas.microsoft.com/office/drawing/2014/main" id="{87E05E3D-106E-C7C2-B74B-85BFE327E0EF}"/>
              </a:ext>
            </a:extLst>
          </p:cNvPr>
          <p:cNvSpPr txBox="1">
            <a:spLocks/>
          </p:cNvSpPr>
          <p:nvPr/>
        </p:nvSpPr>
        <p:spPr>
          <a:xfrm>
            <a:off x="1523999" y="4171222"/>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bg1">
                    <a:lumMod val="50000"/>
                  </a:schemeClr>
                </a:solidFill>
                <a:latin typeface="Calibri" panose="020F0502020204030204" pitchFamily="34" charset="0"/>
                <a:ea typeface="Cambria Math" panose="02040503050406030204" pitchFamily="18" charset="0"/>
                <a:cs typeface="Calibri" panose="020F0502020204030204" pitchFamily="34" charset="0"/>
              </a:rPr>
              <a:t>CHIPP Winter School of Particle Physics 2025</a:t>
            </a:r>
          </a:p>
          <a:p>
            <a:pPr marL="0" indent="0" algn="ctr">
              <a:buNone/>
            </a:pPr>
            <a:r>
              <a:rPr lang="en-US" sz="1800" dirty="0">
                <a:solidFill>
                  <a:schemeClr val="bg1">
                    <a:lumMod val="50000"/>
                  </a:schemeClr>
                </a:solidFill>
                <a:latin typeface="Calibri" panose="020F0502020204030204" pitchFamily="34" charset="0"/>
                <a:ea typeface="Cambria Math" panose="02040503050406030204" pitchFamily="18" charset="0"/>
                <a:cs typeface="Calibri" panose="020F0502020204030204" pitchFamily="34" charset="0"/>
              </a:rPr>
              <a:t>Anastasia Doinaki </a:t>
            </a:r>
          </a:p>
          <a:p>
            <a:pPr marL="0" indent="0" algn="ctr">
              <a:buNone/>
            </a:pPr>
            <a:r>
              <a:rPr lang="en-US" sz="1800" dirty="0">
                <a:solidFill>
                  <a:schemeClr val="bg1">
                    <a:lumMod val="50000"/>
                  </a:schemeClr>
                </a:solidFill>
                <a:latin typeface="Calibri" panose="020F0502020204030204" pitchFamily="34" charset="0"/>
                <a:ea typeface="Cambria Math" panose="02040503050406030204" pitchFamily="18" charset="0"/>
                <a:cs typeface="Calibri" panose="020F0502020204030204" pitchFamily="34" charset="0"/>
              </a:rPr>
              <a:t>on behalf of the muX collaboration</a:t>
            </a:r>
          </a:p>
          <a:p>
            <a:pPr marL="0" indent="0" algn="ctr">
              <a:buNone/>
            </a:pPr>
            <a:r>
              <a:rPr lang="en-US" sz="1800" dirty="0">
                <a:solidFill>
                  <a:schemeClr val="bg1">
                    <a:lumMod val="50000"/>
                  </a:schemeClr>
                </a:solidFill>
                <a:latin typeface="Calibri" panose="020F0502020204030204" pitchFamily="34" charset="0"/>
                <a:ea typeface="Cambria Math" panose="02040503050406030204" pitchFamily="18" charset="0"/>
                <a:cs typeface="Calibri" panose="020F0502020204030204" pitchFamily="34" charset="0"/>
              </a:rPr>
              <a:t>22/01/2025</a:t>
            </a:r>
          </a:p>
          <a:p>
            <a:endParaRPr lang="en-US" dirty="0">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1251040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10</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33167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Transition 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Direct versus Transfer Muon Capture</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303856"/>
                <a:ext cx="10331671" cy="523220"/>
              </a:xfrm>
              <a:prstGeom prst="rect">
                <a:avLst/>
              </a:prstGeom>
              <a:blipFill>
                <a:blip r:embed="rId3"/>
                <a:stretch>
                  <a:fillRect l="-1229" t="-14286" b="-28571"/>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3E98F9D1-EF77-A51F-366F-B0D192C4B74A}"/>
              </a:ext>
            </a:extLst>
          </p:cNvPr>
          <p:cNvPicPr>
            <a:picLocks noChangeAspect="1"/>
          </p:cNvPicPr>
          <p:nvPr/>
        </p:nvPicPr>
        <p:blipFill>
          <a:blip r:embed="rId4"/>
          <a:stretch>
            <a:fillRect/>
          </a:stretch>
        </p:blipFill>
        <p:spPr>
          <a:xfrm rot="5400000">
            <a:off x="869389" y="197587"/>
            <a:ext cx="4501014" cy="6239792"/>
          </a:xfrm>
          <a:prstGeom prst="rect">
            <a:avLst/>
          </a:prstGeom>
        </p:spPr>
      </p:pic>
      <p:pic>
        <p:nvPicPr>
          <p:cNvPr id="10" name="Picture 9">
            <a:extLst>
              <a:ext uri="{FF2B5EF4-FFF2-40B4-BE49-F238E27FC236}">
                <a16:creationId xmlns:a16="http://schemas.microsoft.com/office/drawing/2014/main" id="{5CD38A94-7587-76C1-24F0-F33AE4AEBD14}"/>
              </a:ext>
            </a:extLst>
          </p:cNvPr>
          <p:cNvPicPr>
            <a:picLocks noChangeAspect="1"/>
          </p:cNvPicPr>
          <p:nvPr/>
        </p:nvPicPr>
        <p:blipFill>
          <a:blip r:embed="rId5"/>
          <a:stretch>
            <a:fillRect/>
          </a:stretch>
        </p:blipFill>
        <p:spPr>
          <a:xfrm rot="5400000">
            <a:off x="6821597" y="205828"/>
            <a:ext cx="4501014" cy="6239792"/>
          </a:xfrm>
          <a:prstGeom prst="rect">
            <a:avLst/>
          </a:prstGeom>
        </p:spPr>
      </p:pic>
      <p:sp>
        <p:nvSpPr>
          <p:cNvPr id="11" name="TextBox 10">
            <a:extLst>
              <a:ext uri="{FF2B5EF4-FFF2-40B4-BE49-F238E27FC236}">
                <a16:creationId xmlns:a16="http://schemas.microsoft.com/office/drawing/2014/main" id="{829C260F-375E-0B0D-DDB0-6B963F91A50A}"/>
              </a:ext>
            </a:extLst>
          </p:cNvPr>
          <p:cNvSpPr txBox="1"/>
          <p:nvPr/>
        </p:nvSpPr>
        <p:spPr>
          <a:xfrm>
            <a:off x="10241280" y="1385060"/>
            <a:ext cx="195072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p:sp>
        <p:nvSpPr>
          <p:cNvPr id="12" name="TextBox 11">
            <a:extLst>
              <a:ext uri="{FF2B5EF4-FFF2-40B4-BE49-F238E27FC236}">
                <a16:creationId xmlns:a16="http://schemas.microsoft.com/office/drawing/2014/main" id="{D633D95D-FCFA-E06A-4B95-1B0FC7DA0820}"/>
              </a:ext>
            </a:extLst>
          </p:cNvPr>
          <p:cNvSpPr txBox="1"/>
          <p:nvPr/>
        </p:nvSpPr>
        <p:spPr>
          <a:xfrm>
            <a:off x="4373781" y="1385060"/>
            <a:ext cx="207878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298C52D-97A0-EA21-DC67-A1F147220074}"/>
                  </a:ext>
                </a:extLst>
              </p:cNvPr>
              <p:cNvSpPr txBox="1"/>
              <p:nvPr/>
            </p:nvSpPr>
            <p:spPr>
              <a:xfrm>
                <a:off x="714824" y="5688997"/>
                <a:ext cx="10474767" cy="646331"/>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2023, direct data </a:t>
                </a:r>
                <a14:m>
                  <m:oMath xmlns:m="http://schemas.openxmlformats.org/officeDocument/2006/math">
                    <m:r>
                      <a:rPr lang="en-CH" i="1" smtClean="0">
                        <a:latin typeface="Cambria Math" panose="02040503050406030204" pitchFamily="18" charset="0"/>
                        <a:ea typeface="Cambria Math" panose="02040503050406030204" pitchFamily="18" charset="0"/>
                        <a:cs typeface="Calibri" panose="020F0502020204030204" pitchFamily="34" charset="0"/>
                      </a:rPr>
                      <m:t>~</m:t>
                    </m:r>
                  </m:oMath>
                </a14:m>
                <a:r>
                  <a:rPr lang="en-CH" dirty="0">
                    <a:latin typeface="Calibri" panose="020F0502020204030204" pitchFamily="34" charset="0"/>
                    <a:cs typeface="Calibri" panose="020F0502020204030204" pitchFamily="34" charset="0"/>
                  </a:rPr>
                  <a:t> 5 times more intense peaks than 2017, transfer data</a:t>
                </a:r>
              </a:p>
              <a:p>
                <a:pPr marL="285750" indent="-285750">
                  <a:buFont typeface="Wingdings" pitchFamily="2" charset="2"/>
                  <a:buChar char="ü"/>
                </a:pPr>
                <a:r>
                  <a:rPr lang="en-CH" dirty="0">
                    <a:latin typeface="Calibri" panose="020F0502020204030204" pitchFamily="34" charset="0"/>
                    <a:cs typeface="Calibri" panose="020F0502020204030204" pitchFamily="34" charset="0"/>
                  </a:rPr>
                  <a:t>Matching predictions of the cascade simulations</a:t>
                </a:r>
              </a:p>
            </p:txBody>
          </p:sp>
        </mc:Choice>
        <mc:Fallback xmlns="">
          <p:sp>
            <p:nvSpPr>
              <p:cNvPr id="13" name="TextBox 12">
                <a:extLst>
                  <a:ext uri="{FF2B5EF4-FFF2-40B4-BE49-F238E27FC236}">
                    <a16:creationId xmlns:a16="http://schemas.microsoft.com/office/drawing/2014/main" id="{9298C52D-97A0-EA21-DC67-A1F147220074}"/>
                  </a:ext>
                </a:extLst>
              </p:cNvPr>
              <p:cNvSpPr txBox="1">
                <a:spLocks noRot="1" noChangeAspect="1" noMove="1" noResize="1" noEditPoints="1" noAdjustHandles="1" noChangeArrowheads="1" noChangeShapeType="1" noTextEdit="1"/>
              </p:cNvSpPr>
              <p:nvPr/>
            </p:nvSpPr>
            <p:spPr>
              <a:xfrm>
                <a:off x="714824" y="5688997"/>
                <a:ext cx="10474767" cy="646331"/>
              </a:xfrm>
              <a:prstGeom prst="rect">
                <a:avLst/>
              </a:prstGeom>
              <a:blipFill>
                <a:blip r:embed="rId6"/>
                <a:stretch>
                  <a:fillRect l="-484" t="-3846" b="-13462"/>
                </a:stretch>
              </a:blipFill>
            </p:spPr>
            <p:txBody>
              <a:bodyPr/>
              <a:lstStyle/>
              <a:p>
                <a:r>
                  <a:rPr lang="en-US">
                    <a:noFill/>
                  </a:rPr>
                  <a:t> </a:t>
                </a:r>
              </a:p>
            </p:txBody>
          </p:sp>
        </mc:Fallback>
      </mc:AlternateContent>
      <p:sp>
        <p:nvSpPr>
          <p:cNvPr id="2" name="Date Placeholder 3">
            <a:extLst>
              <a:ext uri="{FF2B5EF4-FFF2-40B4-BE49-F238E27FC236}">
                <a16:creationId xmlns:a16="http://schemas.microsoft.com/office/drawing/2014/main" id="{78DA323D-9675-DBA5-888F-147EBA1EE064}"/>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A106A31E-6EFE-2A42-34BA-FBFA28C31081}"/>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530077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11</a:t>
            </a:fld>
            <a:r>
              <a:rPr lang="en-CH" sz="1000" dirty="0"/>
              <a:t> </a:t>
            </a:r>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33167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Conclusions</a:t>
            </a:r>
          </a:p>
        </p:txBody>
      </p:sp>
      <p:sp>
        <p:nvSpPr>
          <p:cNvPr id="2" name="Date Placeholder 3">
            <a:extLst>
              <a:ext uri="{FF2B5EF4-FFF2-40B4-BE49-F238E27FC236}">
                <a16:creationId xmlns:a16="http://schemas.microsoft.com/office/drawing/2014/main" id="{78DA323D-9675-DBA5-888F-147EBA1EE064}"/>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A106A31E-6EFE-2A42-34BA-FBFA28C31081}"/>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A951C4E-8ACC-F05B-D9B7-EE48D84B3272}"/>
                  </a:ext>
                </a:extLst>
              </p:cNvPr>
              <p:cNvSpPr txBox="1"/>
              <p:nvPr/>
            </p:nvSpPr>
            <p:spPr>
              <a:xfrm>
                <a:off x="247336" y="1296538"/>
                <a:ext cx="11107380" cy="3139321"/>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Muonic atom spectroscopy is used to study nuclear properties such as charge radius and quadrupole moment</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muX collaboration developed a method based on transfer reactions in a gas cell to perform muonic atom spectroscopy with materials that are available in microscopic quantities, like radioactive</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Muonic atom spectroscopy of a heavy-Z target material, </a:t>
                </a:r>
                <a:r>
                  <a:rPr lang="en-US" baseline="30000" dirty="0">
                    <a:latin typeface="Calibri" panose="020F0502020204030204" pitchFamily="34" charset="0"/>
                    <a:cs typeface="Calibri" panose="020F0502020204030204" pitchFamily="34" charset="0"/>
                  </a:rPr>
                  <a:t>238</a:t>
                </a:r>
                <a:r>
                  <a:rPr lang="en-US" dirty="0">
                    <a:latin typeface="Calibri" panose="020F0502020204030204" pitchFamily="34" charset="0"/>
                    <a:cs typeface="Calibri" panose="020F0502020204030204" pitchFamily="34" charset="0"/>
                  </a:rPr>
                  <a:t>U, showed that circular transitions are more favored for direct than transfer muon capture</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Goal of the muX Collaboration is to determine the </a:t>
                </a:r>
                <a:r>
                  <a:rPr lang="en-US" baseline="30000" dirty="0">
                    <a:latin typeface="Calibri" panose="020F0502020204030204" pitchFamily="34" charset="0"/>
                    <a:cs typeface="Calibri" panose="020F0502020204030204" pitchFamily="34" charset="0"/>
                  </a:rPr>
                  <a:t>226</a:t>
                </a:r>
                <a:r>
                  <a:rPr lang="en-US" dirty="0">
                    <a:latin typeface="Calibri" panose="020F0502020204030204" pitchFamily="34" charset="0"/>
                    <a:cs typeface="Calibri" panose="020F0502020204030204" pitchFamily="34" charset="0"/>
                  </a:rPr>
                  <a:t>Ra absolute charge radius </a:t>
                </a:r>
                <a14:m>
                  <m:oMath xmlns:m="http://schemas.openxmlformats.org/officeDocument/2006/math">
                    <m:r>
                      <a:rPr lang="de-CH" sz="1800" i="1" smtClean="0">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 candidate for APV and thus physics BSM</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DA951C4E-8ACC-F05B-D9B7-EE48D84B3272}"/>
                  </a:ext>
                </a:extLst>
              </p:cNvPr>
              <p:cNvSpPr txBox="1">
                <a:spLocks noRot="1" noChangeAspect="1" noMove="1" noResize="1" noEditPoints="1" noAdjustHandles="1" noChangeArrowheads="1" noChangeShapeType="1" noTextEdit="1"/>
              </p:cNvSpPr>
              <p:nvPr/>
            </p:nvSpPr>
            <p:spPr>
              <a:xfrm>
                <a:off x="247336" y="1296538"/>
                <a:ext cx="11107380" cy="3139321"/>
              </a:xfrm>
              <a:prstGeom prst="rect">
                <a:avLst/>
              </a:prstGeom>
              <a:blipFill>
                <a:blip r:embed="rId3"/>
                <a:stretch>
                  <a:fillRect l="-342" t="-1210" r="-457"/>
                </a:stretch>
              </a:blipFill>
            </p:spPr>
            <p:txBody>
              <a:bodyPr/>
              <a:lstStyle/>
              <a:p>
                <a:r>
                  <a:rPr lang="en-US">
                    <a:noFill/>
                  </a:rPr>
                  <a:t> </a:t>
                </a:r>
              </a:p>
            </p:txBody>
          </p:sp>
        </mc:Fallback>
      </mc:AlternateContent>
    </p:spTree>
    <p:extLst>
      <p:ext uri="{BB962C8B-B14F-4D97-AF65-F5344CB8AC3E}">
        <p14:creationId xmlns:p14="http://schemas.microsoft.com/office/powerpoint/2010/main" val="253904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12</a:t>
            </a:fld>
            <a:r>
              <a:rPr lang="en-CH" sz="1000" dirty="0"/>
              <a:t> </a:t>
            </a:r>
          </a:p>
        </p:txBody>
      </p:sp>
      <p:sp>
        <p:nvSpPr>
          <p:cNvPr id="2" name="TextBox 1">
            <a:extLst>
              <a:ext uri="{FF2B5EF4-FFF2-40B4-BE49-F238E27FC236}">
                <a16:creationId xmlns:a16="http://schemas.microsoft.com/office/drawing/2014/main" id="{59B15FCD-4EC7-0B4F-F3E8-26B4E1D8BB45}"/>
              </a:ext>
            </a:extLst>
          </p:cNvPr>
          <p:cNvSpPr txBox="1"/>
          <p:nvPr/>
        </p:nvSpPr>
        <p:spPr>
          <a:xfrm>
            <a:off x="2689922" y="2705725"/>
            <a:ext cx="6599582" cy="1446550"/>
          </a:xfrm>
          <a:prstGeom prst="rect">
            <a:avLst/>
          </a:prstGeom>
          <a:noFill/>
        </p:spPr>
        <p:txBody>
          <a:bodyPr wrap="square" rtlCol="0">
            <a:spAutoFit/>
          </a:bodyPr>
          <a:lstStyle/>
          <a:p>
            <a:pPr algn="ctr"/>
            <a:r>
              <a:rPr lang="en-US" sz="4400" dirty="0">
                <a:latin typeface="Calibri" panose="020F0502020204030204" pitchFamily="34" charset="0"/>
                <a:cs typeface="Calibri" panose="020F0502020204030204" pitchFamily="34" charset="0"/>
              </a:rPr>
              <a:t>Thank you for your attention!</a:t>
            </a:r>
          </a:p>
        </p:txBody>
      </p:sp>
      <p:sp>
        <p:nvSpPr>
          <p:cNvPr id="3" name="Date Placeholder 3">
            <a:extLst>
              <a:ext uri="{FF2B5EF4-FFF2-40B4-BE49-F238E27FC236}">
                <a16:creationId xmlns:a16="http://schemas.microsoft.com/office/drawing/2014/main" id="{24B06216-8731-6B82-7045-A89A603BAB44}"/>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8D181528-028D-970C-DEC9-B9BAF1C0B4F9}"/>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756285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13</a:t>
            </a:fld>
            <a:r>
              <a:rPr lang="en-CH" sz="1000" dirty="0"/>
              <a:t> </a:t>
            </a:r>
          </a:p>
        </p:txBody>
      </p:sp>
      <p:sp>
        <p:nvSpPr>
          <p:cNvPr id="2" name="TextBox 1">
            <a:extLst>
              <a:ext uri="{FF2B5EF4-FFF2-40B4-BE49-F238E27FC236}">
                <a16:creationId xmlns:a16="http://schemas.microsoft.com/office/drawing/2014/main" id="{59B15FCD-4EC7-0B4F-F3E8-26B4E1D8BB45}"/>
              </a:ext>
            </a:extLst>
          </p:cNvPr>
          <p:cNvSpPr txBox="1"/>
          <p:nvPr/>
        </p:nvSpPr>
        <p:spPr>
          <a:xfrm>
            <a:off x="2689922" y="3044279"/>
            <a:ext cx="6599582" cy="769441"/>
          </a:xfrm>
          <a:prstGeom prst="rect">
            <a:avLst/>
          </a:prstGeom>
          <a:noFill/>
        </p:spPr>
        <p:txBody>
          <a:bodyPr wrap="square" rtlCol="0">
            <a:spAutoFit/>
          </a:bodyPr>
          <a:lstStyle/>
          <a:p>
            <a:pPr algn="ctr"/>
            <a:r>
              <a:rPr lang="en-US" sz="4400" dirty="0">
                <a:latin typeface="Calibri" panose="020F0502020204030204" pitchFamily="34" charset="0"/>
                <a:cs typeface="Calibri" panose="020F0502020204030204" pitchFamily="34" charset="0"/>
              </a:rPr>
              <a:t>BACKUP SLIDES</a:t>
            </a:r>
          </a:p>
        </p:txBody>
      </p:sp>
      <p:sp>
        <p:nvSpPr>
          <p:cNvPr id="3" name="Date Placeholder 3">
            <a:extLst>
              <a:ext uri="{FF2B5EF4-FFF2-40B4-BE49-F238E27FC236}">
                <a16:creationId xmlns:a16="http://schemas.microsoft.com/office/drawing/2014/main" id="{43B03259-3089-18D1-F975-83D30970A43E}"/>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D6D03108-F9A1-069A-1AB9-593A8B85712F}"/>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758121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7732970-1D7F-332C-3238-7D5C10F25BEE}"/>
              </a:ext>
            </a:extLst>
          </p:cNvPr>
          <p:cNvPicPr>
            <a:picLocks noChangeAspect="1"/>
          </p:cNvPicPr>
          <p:nvPr/>
        </p:nvPicPr>
        <p:blipFill>
          <a:blip r:embed="rId3"/>
          <a:stretch>
            <a:fillRect/>
          </a:stretch>
        </p:blipFill>
        <p:spPr>
          <a:xfrm rot="5400000">
            <a:off x="5624016" y="-828294"/>
            <a:ext cx="4158090" cy="8731990"/>
          </a:xfrm>
          <a:prstGeom prst="rect">
            <a:avLst/>
          </a:prstGeom>
        </p:spPr>
      </p:pic>
      <p:pic>
        <p:nvPicPr>
          <p:cNvPr id="16" name="Picture 15">
            <a:extLst>
              <a:ext uri="{FF2B5EF4-FFF2-40B4-BE49-F238E27FC236}">
                <a16:creationId xmlns:a16="http://schemas.microsoft.com/office/drawing/2014/main" id="{9418E645-FF13-2B47-8150-8CD2A81C938B}"/>
              </a:ext>
            </a:extLst>
          </p:cNvPr>
          <p:cNvPicPr>
            <a:picLocks noChangeAspect="1"/>
          </p:cNvPicPr>
          <p:nvPr/>
        </p:nvPicPr>
        <p:blipFill>
          <a:blip r:embed="rId4"/>
          <a:stretch>
            <a:fillRect/>
          </a:stretch>
        </p:blipFill>
        <p:spPr>
          <a:xfrm rot="5400000">
            <a:off x="5624016" y="-828294"/>
            <a:ext cx="4158090" cy="8731990"/>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14</a:t>
            </a:fld>
            <a:r>
              <a:rPr lang="en-CH" sz="1000" dirty="0"/>
              <a:t> </a:t>
            </a:r>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Muon Capture Timing</a:t>
            </a:r>
          </a:p>
        </p:txBody>
      </p:sp>
      <p:sp>
        <p:nvSpPr>
          <p:cNvPr id="12" name="TextBox 11">
            <a:extLst>
              <a:ext uri="{FF2B5EF4-FFF2-40B4-BE49-F238E27FC236}">
                <a16:creationId xmlns:a16="http://schemas.microsoft.com/office/drawing/2014/main" id="{AD1AB9AE-40B6-9D14-FE17-81EC49111DDF}"/>
              </a:ext>
            </a:extLst>
          </p:cNvPr>
          <p:cNvSpPr txBox="1"/>
          <p:nvPr/>
        </p:nvSpPr>
        <p:spPr>
          <a:xfrm>
            <a:off x="10013618" y="1682517"/>
            <a:ext cx="195072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p:sp>
        <p:nvSpPr>
          <p:cNvPr id="17" name="TextBox 16">
            <a:extLst>
              <a:ext uri="{FF2B5EF4-FFF2-40B4-BE49-F238E27FC236}">
                <a16:creationId xmlns:a16="http://schemas.microsoft.com/office/drawing/2014/main" id="{96AED949-A931-9EF1-629B-486792F82F85}"/>
              </a:ext>
            </a:extLst>
          </p:cNvPr>
          <p:cNvSpPr txBox="1"/>
          <p:nvPr/>
        </p:nvSpPr>
        <p:spPr>
          <a:xfrm>
            <a:off x="434394" y="1335052"/>
            <a:ext cx="2713498" cy="4493538"/>
          </a:xfrm>
          <a:prstGeom prst="rect">
            <a:avLst/>
          </a:prstGeom>
          <a:noFill/>
        </p:spPr>
        <p:txBody>
          <a:bodyPr wrap="square" rtlCol="0">
            <a:spAutoFit/>
          </a:bodyPr>
          <a:lstStyle/>
          <a:p>
            <a:r>
              <a:rPr lang="en-US" u="sng" dirty="0">
                <a:latin typeface="Calibri" panose="020F0502020204030204" pitchFamily="34" charset="0"/>
                <a:cs typeface="Calibri" panose="020F0502020204030204" pitchFamily="34" charset="0"/>
              </a:rPr>
              <a:t>DATA SETS</a:t>
            </a:r>
          </a:p>
          <a:p>
            <a:endParaRPr lang="en-US" u="sng" dirty="0">
              <a:latin typeface="Calibri" panose="020F0502020204030204" pitchFamily="34" charset="0"/>
              <a:cs typeface="Calibri" panose="020F0502020204030204" pitchFamily="34" charset="0"/>
            </a:endParaRPr>
          </a:p>
          <a:p>
            <a:pPr algn="just"/>
            <a:r>
              <a:rPr lang="en-US" b="1" u="sng" dirty="0">
                <a:solidFill>
                  <a:schemeClr val="tx2">
                    <a:lumMod val="75000"/>
                    <a:lumOff val="25000"/>
                  </a:schemeClr>
                </a:solidFill>
                <a:latin typeface="Calibri" panose="020F0502020204030204" pitchFamily="34" charset="0"/>
                <a:cs typeface="Calibri" panose="020F0502020204030204" pitchFamily="34" charset="0"/>
              </a:rPr>
              <a:t>2017 data</a:t>
            </a:r>
            <a:r>
              <a:rPr lang="en-US" b="1" dirty="0">
                <a:solidFill>
                  <a:schemeClr val="tx2">
                    <a:lumMod val="75000"/>
                    <a:lumOff val="25000"/>
                  </a:schemeClr>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transfer muon capture, muons go through gas mixture</a:t>
            </a:r>
          </a:p>
          <a:p>
            <a:pPr algn="just"/>
            <a:endParaRPr lang="en-US" sz="800" dirty="0">
              <a:latin typeface="Calibri" panose="020F0502020204030204" pitchFamily="34" charset="0"/>
              <a:cs typeface="Calibri" panose="020F0502020204030204" pitchFamily="34" charset="0"/>
            </a:endParaRPr>
          </a:p>
          <a:p>
            <a:pPr marL="285750" indent="-285750" algn="just">
              <a:buFont typeface="Wingdings" pitchFamily="2" charset="2"/>
              <a:buChar char="è"/>
            </a:pPr>
            <a:r>
              <a:rPr lang="en-CH" dirty="0">
                <a:latin typeface="Calibri" panose="020F0502020204030204" pitchFamily="34" charset="0"/>
                <a:cs typeface="Calibri" panose="020F0502020204030204" pitchFamily="34" charset="0"/>
              </a:rPr>
              <a:t>Prompt and late muon capture</a:t>
            </a:r>
          </a:p>
          <a:p>
            <a:pPr marL="285750" indent="-285750" algn="just">
              <a:buFont typeface="Wingdings" pitchFamily="2" charset="2"/>
              <a:buChar char="è"/>
            </a:pPr>
            <a:r>
              <a:rPr lang="en-CH" dirty="0">
                <a:latin typeface="Calibri" panose="020F0502020204030204" pitchFamily="34" charset="0"/>
                <a:cs typeface="Calibri" panose="020F0502020204030204" pitchFamily="34" charset="0"/>
              </a:rPr>
              <a:t>Peak and long tail</a:t>
            </a:r>
          </a:p>
          <a:p>
            <a:pPr algn="just"/>
            <a:endParaRPr lang="en-US" dirty="0">
              <a:latin typeface="Calibri" panose="020F0502020204030204" pitchFamily="34" charset="0"/>
              <a:cs typeface="Calibri" panose="020F0502020204030204" pitchFamily="34" charset="0"/>
            </a:endParaRPr>
          </a:p>
          <a:p>
            <a:pPr algn="just"/>
            <a:r>
              <a:rPr lang="en-US" b="1" u="sng" dirty="0">
                <a:solidFill>
                  <a:srgbClr val="FF0000"/>
                </a:solidFill>
                <a:latin typeface="Calibri" panose="020F0502020204030204" pitchFamily="34" charset="0"/>
                <a:cs typeface="Calibri" panose="020F0502020204030204" pitchFamily="34" charset="0"/>
              </a:rPr>
              <a:t>2023 data</a:t>
            </a:r>
            <a:r>
              <a:rPr lang="en-US" b="1" dirty="0">
                <a:solidFill>
                  <a:srgbClr val="FF0000"/>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direct muon capture, muons directly shot to the target</a:t>
            </a:r>
          </a:p>
          <a:p>
            <a:pPr algn="just"/>
            <a:endParaRPr lang="en-US" sz="800" dirty="0">
              <a:latin typeface="Calibri" panose="020F0502020204030204" pitchFamily="34" charset="0"/>
              <a:cs typeface="Calibri" panose="020F0502020204030204" pitchFamily="34" charset="0"/>
            </a:endParaRPr>
          </a:p>
          <a:p>
            <a:pPr marL="285750" indent="-285750" algn="just">
              <a:buFont typeface="Wingdings" pitchFamily="2" charset="2"/>
              <a:buChar char="è"/>
            </a:pPr>
            <a:r>
              <a:rPr lang="en-CH" dirty="0">
                <a:latin typeface="Calibri" panose="020F0502020204030204" pitchFamily="34" charset="0"/>
                <a:cs typeface="Calibri" panose="020F0502020204030204" pitchFamily="34" charset="0"/>
              </a:rPr>
              <a:t>Pompt muon capture</a:t>
            </a:r>
          </a:p>
          <a:p>
            <a:pPr marL="285750" indent="-285750" algn="just">
              <a:buFont typeface="Wingdings" pitchFamily="2" charset="2"/>
              <a:buChar char="è"/>
            </a:pPr>
            <a:r>
              <a:rPr lang="en-CH" dirty="0">
                <a:latin typeface="Calibri" panose="020F0502020204030204" pitchFamily="34" charset="0"/>
                <a:cs typeface="Calibri" panose="020F0502020204030204" pitchFamily="34" charset="0"/>
              </a:rPr>
              <a:t>Sharp peak</a:t>
            </a:r>
          </a:p>
          <a:p>
            <a:pPr marL="285750" indent="-285750">
              <a:buFont typeface="Wingdings" pitchFamily="2" charset="2"/>
              <a:buChar char="è"/>
            </a:pP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826184D-6E8F-D0E6-CD68-AFAE446F080E}"/>
                  </a:ext>
                </a:extLst>
              </p:cNvPr>
              <p:cNvSpPr txBox="1"/>
              <p:nvPr/>
            </p:nvSpPr>
            <p:spPr>
              <a:xfrm>
                <a:off x="5369387" y="1289091"/>
                <a:ext cx="7011787" cy="369332"/>
              </a:xfrm>
              <a:prstGeom prst="rect">
                <a:avLst/>
              </a:prstGeom>
              <a:noFill/>
            </p:spPr>
            <p:txBody>
              <a:bodyPr wrap="square" rtlCol="0">
                <a:spAutoFit/>
              </a:bodyPr>
              <a:lstStyle/>
              <a:p>
                <a:r>
                  <a:rPr lang="en-US" dirty="0"/>
                  <a:t>Time evolution for one of the 2p</a:t>
                </a:r>
                <a:r>
                  <a:rPr lang="de-CH" sz="1800" dirty="0">
                    <a:cs typeface="Calibri" panose="020F0502020204030204" pitchFamily="34" charset="0"/>
                  </a:rPr>
                  <a:t> </a:t>
                </a:r>
                <a14:m>
                  <m:oMath xmlns:m="http://schemas.openxmlformats.org/officeDocument/2006/math">
                    <m:r>
                      <a:rPr lang="de-CH" sz="1800" i="1">
                        <a:latin typeface="Cambria Math" panose="02040503050406030204" pitchFamily="18" charset="0"/>
                        <a:cs typeface="Calibri" panose="020F0502020204030204" pitchFamily="34" charset="0"/>
                      </a:rPr>
                      <m:t>→</m:t>
                    </m:r>
                  </m:oMath>
                </a14:m>
                <a:r>
                  <a:rPr lang="en-US" dirty="0"/>
                  <a:t>1s transitions</a:t>
                </a:r>
              </a:p>
            </p:txBody>
          </p:sp>
        </mc:Choice>
        <mc:Fallback xmlns="">
          <p:sp>
            <p:nvSpPr>
              <p:cNvPr id="9" name="TextBox 8">
                <a:extLst>
                  <a:ext uri="{FF2B5EF4-FFF2-40B4-BE49-F238E27FC236}">
                    <a16:creationId xmlns:a16="http://schemas.microsoft.com/office/drawing/2014/main" id="{5826184D-6E8F-D0E6-CD68-AFAE446F080E}"/>
                  </a:ext>
                </a:extLst>
              </p:cNvPr>
              <p:cNvSpPr txBox="1">
                <a:spLocks noRot="1" noChangeAspect="1" noMove="1" noResize="1" noEditPoints="1" noAdjustHandles="1" noChangeArrowheads="1" noChangeShapeType="1" noTextEdit="1"/>
              </p:cNvSpPr>
              <p:nvPr/>
            </p:nvSpPr>
            <p:spPr>
              <a:xfrm>
                <a:off x="5369387" y="1289091"/>
                <a:ext cx="7011787" cy="369332"/>
              </a:xfrm>
              <a:prstGeom prst="rect">
                <a:avLst/>
              </a:prstGeom>
              <a:blipFill>
                <a:blip r:embed="rId5"/>
                <a:stretch>
                  <a:fillRect l="-723" t="-6667" b="-26667"/>
                </a:stretch>
              </a:blipFill>
            </p:spPr>
            <p:txBody>
              <a:bodyPr/>
              <a:lstStyle/>
              <a:p>
                <a:r>
                  <a:rPr lang="en-US">
                    <a:noFill/>
                  </a:rPr>
                  <a:t> </a:t>
                </a:r>
              </a:p>
            </p:txBody>
          </p:sp>
        </mc:Fallback>
      </mc:AlternateContent>
      <p:sp>
        <p:nvSpPr>
          <p:cNvPr id="2" name="Date Placeholder 3">
            <a:extLst>
              <a:ext uri="{FF2B5EF4-FFF2-40B4-BE49-F238E27FC236}">
                <a16:creationId xmlns:a16="http://schemas.microsoft.com/office/drawing/2014/main" id="{D70FD7C7-1C2C-6282-138F-A1263E7D16E8}"/>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4E095C43-4079-76A0-71F7-37AAF6E0BF3B}"/>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5" name="Rectangle 4">
            <a:extLst>
              <a:ext uri="{FF2B5EF4-FFF2-40B4-BE49-F238E27FC236}">
                <a16:creationId xmlns:a16="http://schemas.microsoft.com/office/drawing/2014/main" id="{D3DE46B6-0105-7A2F-3E62-B199823DB6C6}"/>
              </a:ext>
            </a:extLst>
          </p:cNvPr>
          <p:cNvSpPr/>
          <p:nvPr/>
        </p:nvSpPr>
        <p:spPr>
          <a:xfrm>
            <a:off x="11201241" y="5343794"/>
            <a:ext cx="74403" cy="3112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666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numbers and symbols&#10;&#10;Description automatically generated with medium confidence">
            <a:extLst>
              <a:ext uri="{FF2B5EF4-FFF2-40B4-BE49-F238E27FC236}">
                <a16:creationId xmlns:a16="http://schemas.microsoft.com/office/drawing/2014/main" id="{D051F67A-6A38-81BA-2CF3-C6614321D73C}"/>
              </a:ext>
            </a:extLst>
          </p:cNvPr>
          <p:cNvPicPr>
            <a:picLocks noChangeAspect="1"/>
          </p:cNvPicPr>
          <p:nvPr/>
        </p:nvPicPr>
        <p:blipFill>
          <a:blip r:embed="rId3"/>
          <a:stretch>
            <a:fillRect/>
          </a:stretch>
        </p:blipFill>
        <p:spPr>
          <a:xfrm>
            <a:off x="247337" y="2562704"/>
            <a:ext cx="6332285" cy="3991440"/>
          </a:xfrm>
          <a:prstGeom prst="rect">
            <a:avLst/>
          </a:prstGeom>
        </p:spPr>
      </p:pic>
      <p:sp>
        <p:nvSpPr>
          <p:cNvPr id="11" name="TextBox 10">
            <a:extLst>
              <a:ext uri="{FF2B5EF4-FFF2-40B4-BE49-F238E27FC236}">
                <a16:creationId xmlns:a16="http://schemas.microsoft.com/office/drawing/2014/main" id="{38B2F88E-43B3-6F21-688F-F2614FEEE5D0}"/>
              </a:ext>
            </a:extLst>
          </p:cNvPr>
          <p:cNvSpPr txBox="1"/>
          <p:nvPr/>
        </p:nvSpPr>
        <p:spPr>
          <a:xfrm>
            <a:off x="1675843" y="2469559"/>
            <a:ext cx="3029494" cy="307777"/>
          </a:xfrm>
          <a:prstGeom prst="rect">
            <a:avLst/>
          </a:prstGeom>
          <a:solidFill>
            <a:schemeClr val="bg1"/>
          </a:solidFill>
        </p:spPr>
        <p:txBody>
          <a:bodyPr wrap="square" rtlCol="0">
            <a:spAutoFit/>
          </a:bodyPr>
          <a:lstStyle/>
          <a:p>
            <a:pPr algn="ctr"/>
            <a:r>
              <a:rPr lang="en-US" sz="1400" baseline="30000" dirty="0"/>
              <a:t>238</a:t>
            </a:r>
            <a:r>
              <a:rPr lang="en-US" sz="1400" dirty="0"/>
              <a:t>U Direct Muon Capture</a:t>
            </a:r>
          </a:p>
        </p:txBody>
      </p:sp>
      <p:cxnSp>
        <p:nvCxnSpPr>
          <p:cNvPr id="15" name="Straight Arrow Connector 14">
            <a:extLst>
              <a:ext uri="{FF2B5EF4-FFF2-40B4-BE49-F238E27FC236}">
                <a16:creationId xmlns:a16="http://schemas.microsoft.com/office/drawing/2014/main" id="{33D00355-33FA-A2B2-1DFA-5EFCECC2E3B9}"/>
              </a:ext>
            </a:extLst>
          </p:cNvPr>
          <p:cNvCxnSpPr>
            <a:cxnSpLocks/>
          </p:cNvCxnSpPr>
          <p:nvPr/>
        </p:nvCxnSpPr>
        <p:spPr>
          <a:xfrm flipH="1">
            <a:off x="1382692" y="5697872"/>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15</a:t>
            </a:fld>
            <a:r>
              <a:rPr lang="en-CH" sz="1000" dirty="0"/>
              <a:t> </a:t>
            </a:r>
          </a:p>
        </p:txBody>
      </p:sp>
      <p:sp>
        <p:nvSpPr>
          <p:cNvPr id="7" name="Rectangle 6">
            <a:extLst>
              <a:ext uri="{FF2B5EF4-FFF2-40B4-BE49-F238E27FC236}">
                <a16:creationId xmlns:a16="http://schemas.microsoft.com/office/drawing/2014/main" id="{33C4C369-F37C-E541-06CA-D26E1FE21E5E}"/>
              </a:ext>
            </a:extLst>
          </p:cNvPr>
          <p:cNvSpPr/>
          <p:nvPr/>
        </p:nvSpPr>
        <p:spPr>
          <a:xfrm flipH="1">
            <a:off x="10774139" y="553642"/>
            <a:ext cx="173262" cy="1359774"/>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a:extLst>
              <a:ext uri="{FF2B5EF4-FFF2-40B4-BE49-F238E27FC236}">
                <a16:creationId xmlns:a16="http://schemas.microsoft.com/office/drawing/2014/main" id="{742FADD8-39CF-522D-24C6-7FB6222D453B}"/>
              </a:ext>
            </a:extLst>
          </p:cNvPr>
          <p:cNvSpPr/>
          <p:nvPr/>
        </p:nvSpPr>
        <p:spPr>
          <a:xfrm>
            <a:off x="8161926" y="993689"/>
            <a:ext cx="1519940" cy="479680"/>
          </a:xfrm>
          <a:prstGeom prst="rightArrow">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E9E85C6-6863-F784-BEB2-1A2A7E297F8C}"/>
              </a:ext>
            </a:extLst>
          </p:cNvPr>
          <p:cNvSpPr txBox="1"/>
          <p:nvPr/>
        </p:nvSpPr>
        <p:spPr>
          <a:xfrm>
            <a:off x="8296539" y="1071771"/>
            <a:ext cx="134961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Muon beam</a:t>
            </a:r>
          </a:p>
        </p:txBody>
      </p:sp>
      <p:cxnSp>
        <p:nvCxnSpPr>
          <p:cNvPr id="61" name="Straight Arrow Connector 60">
            <a:extLst>
              <a:ext uri="{FF2B5EF4-FFF2-40B4-BE49-F238E27FC236}">
                <a16:creationId xmlns:a16="http://schemas.microsoft.com/office/drawing/2014/main" id="{6F02A330-EF6F-B7BB-DE94-80C37ED13E37}"/>
              </a:ext>
            </a:extLst>
          </p:cNvPr>
          <p:cNvCxnSpPr>
            <a:cxnSpLocks/>
          </p:cNvCxnSpPr>
          <p:nvPr/>
        </p:nvCxnSpPr>
        <p:spPr>
          <a:xfrm flipH="1">
            <a:off x="2897439" y="4690541"/>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57ABCE68-D285-D016-5FE6-E6603AABC6B6}"/>
              </a:ext>
            </a:extLst>
          </p:cNvPr>
          <p:cNvCxnSpPr>
            <a:cxnSpLocks/>
          </p:cNvCxnSpPr>
          <p:nvPr/>
        </p:nvCxnSpPr>
        <p:spPr>
          <a:xfrm flipH="1">
            <a:off x="3674458" y="4183881"/>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8358EF27-4068-E207-DA39-3E2301218076}"/>
              </a:ext>
            </a:extLst>
          </p:cNvPr>
          <p:cNvCxnSpPr>
            <a:cxnSpLocks/>
          </p:cNvCxnSpPr>
          <p:nvPr/>
        </p:nvCxnSpPr>
        <p:spPr>
          <a:xfrm flipH="1">
            <a:off x="4412186" y="3679692"/>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E1D0D8CF-1110-BEEA-94B7-45405BDABF50}"/>
              </a:ext>
            </a:extLst>
          </p:cNvPr>
          <p:cNvCxnSpPr>
            <a:cxnSpLocks/>
          </p:cNvCxnSpPr>
          <p:nvPr/>
        </p:nvCxnSpPr>
        <p:spPr>
          <a:xfrm flipH="1">
            <a:off x="2131040" y="5205593"/>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8" name="Date Placeholder 3">
            <a:extLst>
              <a:ext uri="{FF2B5EF4-FFF2-40B4-BE49-F238E27FC236}">
                <a16:creationId xmlns:a16="http://schemas.microsoft.com/office/drawing/2014/main" id="{84DA1ECA-2C77-B4D8-AED9-C4909D48BBD5}"/>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9" name="Footer Placeholder 4">
            <a:extLst>
              <a:ext uri="{FF2B5EF4-FFF2-40B4-BE49-F238E27FC236}">
                <a16:creationId xmlns:a16="http://schemas.microsoft.com/office/drawing/2014/main" id="{03C8FDF2-AF74-1D7A-05D9-05205F774F60}"/>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10" name="TextBox 9">
            <a:extLst>
              <a:ext uri="{FF2B5EF4-FFF2-40B4-BE49-F238E27FC236}">
                <a16:creationId xmlns:a16="http://schemas.microsoft.com/office/drawing/2014/main" id="{2703E2AF-BC6F-DBEA-387F-EA0D055729D4}"/>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Direct Muon Capture</a:t>
            </a:r>
          </a:p>
        </p:txBody>
      </p:sp>
      <p:sp>
        <p:nvSpPr>
          <p:cNvPr id="59" name="Right Brace 58">
            <a:extLst>
              <a:ext uri="{FF2B5EF4-FFF2-40B4-BE49-F238E27FC236}">
                <a16:creationId xmlns:a16="http://schemas.microsoft.com/office/drawing/2014/main" id="{3F42F4E5-654A-06D9-83F9-B6EC213D9873}"/>
              </a:ext>
            </a:extLst>
          </p:cNvPr>
          <p:cNvSpPr/>
          <p:nvPr/>
        </p:nvSpPr>
        <p:spPr>
          <a:xfrm rot="16200000">
            <a:off x="3092834" y="69959"/>
            <a:ext cx="337276" cy="480907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8E172FC-8AE1-0818-F6EB-4CA693E0F5E5}"/>
                  </a:ext>
                </a:extLst>
              </p:cNvPr>
              <p:cNvSpPr txBox="1"/>
              <p:nvPr/>
            </p:nvSpPr>
            <p:spPr>
              <a:xfrm>
                <a:off x="6943983" y="3007042"/>
                <a:ext cx="4003418" cy="2347427"/>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Muons captured at n</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Calibri" panose="020F0502020204030204" pitchFamily="34" charset="0"/>
                    <a:cs typeface="Calibri" panose="020F0502020204030204" pitchFamily="34" charset="0"/>
                  </a:rPr>
                  <a:t>14</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Angular momenta of captured muons distributed based on (2l+1) statistical distribution</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(n, l=n-1)</a:t>
                </a:r>
                <a:r>
                  <a:rPr lang="de-CH" dirty="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 (n-1, l=n-2) transitions favored (circular transitions)</a:t>
                </a:r>
              </a:p>
            </p:txBody>
          </p:sp>
        </mc:Choice>
        <mc:Fallback xmlns="">
          <p:sp>
            <p:nvSpPr>
              <p:cNvPr id="2" name="TextBox 1">
                <a:extLst>
                  <a:ext uri="{FF2B5EF4-FFF2-40B4-BE49-F238E27FC236}">
                    <a16:creationId xmlns:a16="http://schemas.microsoft.com/office/drawing/2014/main" id="{88E172FC-8AE1-0818-F6EB-4CA693E0F5E5}"/>
                  </a:ext>
                </a:extLst>
              </p:cNvPr>
              <p:cNvSpPr txBox="1">
                <a:spLocks noRot="1" noChangeAspect="1" noMove="1" noResize="1" noEditPoints="1" noAdjustHandles="1" noChangeArrowheads="1" noChangeShapeType="1" noTextEdit="1"/>
              </p:cNvSpPr>
              <p:nvPr/>
            </p:nvSpPr>
            <p:spPr>
              <a:xfrm>
                <a:off x="6943983" y="3007042"/>
                <a:ext cx="4003418" cy="2347427"/>
              </a:xfrm>
              <a:prstGeom prst="rect">
                <a:avLst/>
              </a:prstGeom>
              <a:blipFill>
                <a:blip r:embed="rId4"/>
                <a:stretch>
                  <a:fillRect l="-946" t="-1075" r="-946" b="-1613"/>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68DCB3A0-E463-51B2-6B2F-56015D5ABBD4}"/>
              </a:ext>
            </a:extLst>
          </p:cNvPr>
          <p:cNvSpPr txBox="1"/>
          <p:nvPr/>
        </p:nvSpPr>
        <p:spPr>
          <a:xfrm>
            <a:off x="229048" y="1990000"/>
            <a:ext cx="10238367" cy="369332"/>
          </a:xfrm>
          <a:prstGeom prst="rect">
            <a:avLst/>
          </a:prstGeom>
          <a:noFill/>
        </p:spPr>
        <p:txBody>
          <a:bodyPr wrap="square" rtlCol="0">
            <a:spAutoFit/>
          </a:bodyPr>
          <a:lstStyle/>
          <a:p>
            <a:r>
              <a:rPr lang="en-US" u="sng" dirty="0"/>
              <a:t>Cascade simulation</a:t>
            </a:r>
            <a:r>
              <a:rPr lang="en-US" dirty="0"/>
              <a:t> calculating the rates/probabilities for the Auger and X-ray transitions</a:t>
            </a:r>
            <a:endParaRPr lang="en-US" u="sng" dirty="0"/>
          </a:p>
        </p:txBody>
      </p:sp>
      <p:cxnSp>
        <p:nvCxnSpPr>
          <p:cNvPr id="5" name="Straight Arrow Connector 4">
            <a:extLst>
              <a:ext uri="{FF2B5EF4-FFF2-40B4-BE49-F238E27FC236}">
                <a16:creationId xmlns:a16="http://schemas.microsoft.com/office/drawing/2014/main" id="{42C6C0CE-95EA-5DC0-6D2B-9233DC183FB0}"/>
              </a:ext>
            </a:extLst>
          </p:cNvPr>
          <p:cNvCxnSpPr>
            <a:cxnSpLocks/>
          </p:cNvCxnSpPr>
          <p:nvPr/>
        </p:nvCxnSpPr>
        <p:spPr>
          <a:xfrm flipH="1">
            <a:off x="5148786" y="3188723"/>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3EFA287-61AB-F78D-E4A3-DBB8832C12E4}"/>
              </a:ext>
            </a:extLst>
          </p:cNvPr>
          <p:cNvSpPr txBox="1"/>
          <p:nvPr/>
        </p:nvSpPr>
        <p:spPr>
          <a:xfrm>
            <a:off x="247337" y="935838"/>
            <a:ext cx="7568752"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Target available in macroscopic quantities, more than 100 mg. Muons shot and directly stopped at the target.</a:t>
            </a:r>
          </a:p>
        </p:txBody>
      </p:sp>
    </p:spTree>
    <p:extLst>
      <p:ext uri="{BB962C8B-B14F-4D97-AF65-F5344CB8AC3E}">
        <p14:creationId xmlns:p14="http://schemas.microsoft.com/office/powerpoint/2010/main" val="137246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nodeType="afterEffect">
                                  <p:stCondLst>
                                    <p:cond delay="500"/>
                                  </p:stCondLst>
                                  <p:childTnLst>
                                    <p:set>
                                      <p:cBhvr>
                                        <p:cTn id="41" dur="1" fill="hold">
                                          <p:stCondLst>
                                            <p:cond delay="0"/>
                                          </p:stCondLst>
                                        </p:cTn>
                                        <p:tgtEl>
                                          <p:spTgt spid="63"/>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nodeType="afterEffect">
                                  <p:stCondLst>
                                    <p:cond delay="500"/>
                                  </p:stCondLst>
                                  <p:childTnLst>
                                    <p:set>
                                      <p:cBhvr>
                                        <p:cTn id="44" dur="1" fill="hold">
                                          <p:stCondLst>
                                            <p:cond delay="0"/>
                                          </p:stCondLst>
                                        </p:cTn>
                                        <p:tgtEl>
                                          <p:spTgt spid="62"/>
                                        </p:tgtEl>
                                        <p:attrNameLst>
                                          <p:attrName>style.visibility</p:attrName>
                                        </p:attrNameLst>
                                      </p:cBhvr>
                                      <p:to>
                                        <p:strVal val="visible"/>
                                      </p:to>
                                    </p:set>
                                  </p:childTnLst>
                                </p:cTn>
                              </p:par>
                            </p:childTnLst>
                          </p:cTn>
                        </p:par>
                        <p:par>
                          <p:cTn id="45" fill="hold">
                            <p:stCondLst>
                              <p:cond delay="1000"/>
                            </p:stCondLst>
                            <p:childTnLst>
                              <p:par>
                                <p:cTn id="46" presetID="1" presetClass="entr" presetSubtype="0" fill="hold" nodeType="afterEffect">
                                  <p:stCondLst>
                                    <p:cond delay="500"/>
                                  </p:stCondLst>
                                  <p:childTnLst>
                                    <p:set>
                                      <p:cBhvr>
                                        <p:cTn id="47" dur="1" fill="hold">
                                          <p:stCondLst>
                                            <p:cond delay="0"/>
                                          </p:stCondLst>
                                        </p:cTn>
                                        <p:tgtEl>
                                          <p:spTgt spid="61"/>
                                        </p:tgtEl>
                                        <p:attrNameLst>
                                          <p:attrName>style.visibility</p:attrName>
                                        </p:attrNameLst>
                                      </p:cBhvr>
                                      <p:to>
                                        <p:strVal val="visible"/>
                                      </p:to>
                                    </p:set>
                                  </p:childTnLst>
                                </p:cTn>
                              </p:par>
                            </p:childTnLst>
                          </p:cTn>
                        </p:par>
                        <p:par>
                          <p:cTn id="48" fill="hold">
                            <p:stCondLst>
                              <p:cond delay="1500"/>
                            </p:stCondLst>
                            <p:childTnLst>
                              <p:par>
                                <p:cTn id="49" presetID="1" presetClass="entr" presetSubtype="0" fill="hold" nodeType="afterEffect">
                                  <p:stCondLst>
                                    <p:cond delay="500"/>
                                  </p:stCondLst>
                                  <p:childTnLst>
                                    <p:set>
                                      <p:cBhvr>
                                        <p:cTn id="50" dur="1" fill="hold">
                                          <p:stCondLst>
                                            <p:cond delay="0"/>
                                          </p:stCondLst>
                                        </p:cTn>
                                        <p:tgtEl>
                                          <p:spTgt spid="64"/>
                                        </p:tgtEl>
                                        <p:attrNameLst>
                                          <p:attrName>style.visibility</p:attrName>
                                        </p:attrNameLst>
                                      </p:cBhvr>
                                      <p:to>
                                        <p:strVal val="visible"/>
                                      </p:to>
                                    </p:set>
                                  </p:childTnLst>
                                </p:cTn>
                              </p:par>
                            </p:childTnLst>
                          </p:cTn>
                        </p:par>
                        <p:par>
                          <p:cTn id="51" fill="hold">
                            <p:stCondLst>
                              <p:cond delay="2000"/>
                            </p:stCondLst>
                            <p:childTnLst>
                              <p:par>
                                <p:cTn id="52" presetID="1" presetClass="entr" presetSubtype="0" fill="hold" nodeType="afterEffect">
                                  <p:stCondLst>
                                    <p:cond delay="500"/>
                                  </p:stCondLst>
                                  <p:childTnLst>
                                    <p:set>
                                      <p:cBhvr>
                                        <p:cTn id="5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16" grpId="0" animBg="1"/>
      <p:bldP spid="17" grpId="0"/>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16</a:t>
            </a:fld>
            <a:r>
              <a:rPr lang="en-CH" sz="1000" dirty="0"/>
              <a:t> </a:t>
            </a:r>
          </a:p>
        </p:txBody>
      </p:sp>
      <p:sp>
        <p:nvSpPr>
          <p:cNvPr id="39" name="TextBox 38">
            <a:extLst>
              <a:ext uri="{FF2B5EF4-FFF2-40B4-BE49-F238E27FC236}">
                <a16:creationId xmlns:a16="http://schemas.microsoft.com/office/drawing/2014/main" id="{96FCD2B8-8F81-C9BD-3596-D2DB4D069D9A}"/>
              </a:ext>
            </a:extLst>
          </p:cNvPr>
          <p:cNvSpPr txBox="1"/>
          <p:nvPr/>
        </p:nvSpPr>
        <p:spPr>
          <a:xfrm>
            <a:off x="236670" y="940306"/>
            <a:ext cx="6563334" cy="923330"/>
          </a:xfrm>
          <a:prstGeom prst="rect">
            <a:avLst/>
          </a:prstGeom>
          <a:noFill/>
        </p:spPr>
        <p:txBody>
          <a:bodyPr wrap="square" rtlCol="0">
            <a:spAutoFit/>
          </a:bodyPr>
          <a:lstStyle/>
          <a:p>
            <a:pPr algn="just"/>
            <a:r>
              <a:rPr lang="en-US" dirty="0">
                <a:latin typeface="Calibri" panose="020F0502020204030204" pitchFamily="34" charset="0"/>
                <a:cs typeface="Calibri" panose="020F0502020204030204" pitchFamily="34" charset="0"/>
              </a:rPr>
              <a:t>Target available in microscopic quantities, in the order of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g. Muons transverse the gas cell, undergo a three-stage transfer process and get captured by target material.</a:t>
            </a:r>
          </a:p>
        </p:txBody>
      </p:sp>
      <p:sp>
        <p:nvSpPr>
          <p:cNvPr id="8" name="Date Placeholder 3">
            <a:extLst>
              <a:ext uri="{FF2B5EF4-FFF2-40B4-BE49-F238E27FC236}">
                <a16:creationId xmlns:a16="http://schemas.microsoft.com/office/drawing/2014/main" id="{84DA1ECA-2C77-B4D8-AED9-C4909D48BBD5}"/>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9" name="Footer Placeholder 4">
            <a:extLst>
              <a:ext uri="{FF2B5EF4-FFF2-40B4-BE49-F238E27FC236}">
                <a16:creationId xmlns:a16="http://schemas.microsoft.com/office/drawing/2014/main" id="{03C8FDF2-AF74-1D7A-05D9-05205F774F60}"/>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10" name="TextBox 9">
            <a:extLst>
              <a:ext uri="{FF2B5EF4-FFF2-40B4-BE49-F238E27FC236}">
                <a16:creationId xmlns:a16="http://schemas.microsoft.com/office/drawing/2014/main" id="{2703E2AF-BC6F-DBEA-387F-EA0D055729D4}"/>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Transfer Muon Capture</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8E172FC-8AE1-0818-F6EB-4CA693E0F5E5}"/>
                  </a:ext>
                </a:extLst>
              </p:cNvPr>
              <p:cNvSpPr txBox="1"/>
              <p:nvPr/>
            </p:nvSpPr>
            <p:spPr>
              <a:xfrm>
                <a:off x="6943983" y="3007042"/>
                <a:ext cx="4003418" cy="2585323"/>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Muons captured at n(Z), n(Z)</a:t>
                </a:r>
                <a14:m>
                  <m:oMath xmlns:m="http://schemas.openxmlformats.org/officeDocument/2006/math">
                    <m:r>
                      <a:rPr lang="en-US" i="1">
                        <a:latin typeface="Cambria Math" panose="02040503050406030204" pitchFamily="18" charset="0"/>
                        <a:ea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14 for heavy-Z atoms</a:t>
                </a:r>
              </a:p>
              <a:p>
                <a:pPr marL="285750" indent="-285750" algn="just">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Captured muons concentrated at low angular momenta</a:t>
                </a:r>
              </a:p>
              <a:p>
                <a:pPr algn="just"/>
                <a:endParaRPr lang="en-US"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Starting concentrated at low angular momenta cascade down to the 1s state</a:t>
                </a:r>
              </a:p>
            </p:txBody>
          </p:sp>
        </mc:Choice>
        <mc:Fallback xmlns="">
          <p:sp>
            <p:nvSpPr>
              <p:cNvPr id="2" name="TextBox 1">
                <a:extLst>
                  <a:ext uri="{FF2B5EF4-FFF2-40B4-BE49-F238E27FC236}">
                    <a16:creationId xmlns:a16="http://schemas.microsoft.com/office/drawing/2014/main" id="{88E172FC-8AE1-0818-F6EB-4CA693E0F5E5}"/>
                  </a:ext>
                </a:extLst>
              </p:cNvPr>
              <p:cNvSpPr txBox="1">
                <a:spLocks noRot="1" noChangeAspect="1" noMove="1" noResize="1" noEditPoints="1" noAdjustHandles="1" noChangeArrowheads="1" noChangeShapeType="1" noTextEdit="1"/>
              </p:cNvSpPr>
              <p:nvPr/>
            </p:nvSpPr>
            <p:spPr>
              <a:xfrm>
                <a:off x="6943983" y="3007042"/>
                <a:ext cx="4003418" cy="2585323"/>
              </a:xfrm>
              <a:prstGeom prst="rect">
                <a:avLst/>
              </a:prstGeom>
              <a:blipFill>
                <a:blip r:embed="rId3"/>
                <a:stretch>
                  <a:fillRect l="-946" t="-976" r="-946" b="-2927"/>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68DCB3A0-E463-51B2-6B2F-56015D5ABBD4}"/>
              </a:ext>
            </a:extLst>
          </p:cNvPr>
          <p:cNvSpPr txBox="1"/>
          <p:nvPr/>
        </p:nvSpPr>
        <p:spPr>
          <a:xfrm>
            <a:off x="229048" y="1990000"/>
            <a:ext cx="10238367" cy="369332"/>
          </a:xfrm>
          <a:prstGeom prst="rect">
            <a:avLst/>
          </a:prstGeom>
          <a:noFill/>
        </p:spPr>
        <p:txBody>
          <a:bodyPr wrap="square" rtlCol="0">
            <a:spAutoFit/>
          </a:bodyPr>
          <a:lstStyle/>
          <a:p>
            <a:r>
              <a:rPr lang="en-US" u="sng" dirty="0"/>
              <a:t>Cascade simulation</a:t>
            </a:r>
            <a:r>
              <a:rPr lang="en-US" dirty="0"/>
              <a:t> calculating the rates/probabilities for the Auger and X-ray transitions</a:t>
            </a:r>
            <a:endParaRPr lang="en-US" u="sng" dirty="0"/>
          </a:p>
        </p:txBody>
      </p:sp>
      <p:grpSp>
        <p:nvGrpSpPr>
          <p:cNvPr id="12" name="Group 11">
            <a:extLst>
              <a:ext uri="{FF2B5EF4-FFF2-40B4-BE49-F238E27FC236}">
                <a16:creationId xmlns:a16="http://schemas.microsoft.com/office/drawing/2014/main" id="{AB801C00-5F63-AF96-6C8B-6244A41441EC}"/>
              </a:ext>
            </a:extLst>
          </p:cNvPr>
          <p:cNvGrpSpPr/>
          <p:nvPr/>
        </p:nvGrpSpPr>
        <p:grpSpPr>
          <a:xfrm>
            <a:off x="9347947" y="562778"/>
            <a:ext cx="2596716" cy="1427222"/>
            <a:chOff x="5553356" y="2287224"/>
            <a:chExt cx="5806250" cy="3098800"/>
          </a:xfrm>
        </p:grpSpPr>
        <p:sp>
          <p:nvSpPr>
            <p:cNvPr id="13" name="Rounded Rectangle 12">
              <a:extLst>
                <a:ext uri="{FF2B5EF4-FFF2-40B4-BE49-F238E27FC236}">
                  <a16:creationId xmlns:a16="http://schemas.microsoft.com/office/drawing/2014/main" id="{C21FCE3A-38BF-6A86-43E0-C93B575A30A4}"/>
                </a:ext>
              </a:extLst>
            </p:cNvPr>
            <p:cNvSpPr/>
            <p:nvPr/>
          </p:nvSpPr>
          <p:spPr>
            <a:xfrm>
              <a:off x="5553356" y="2287224"/>
              <a:ext cx="5801360" cy="3098800"/>
            </a:xfrm>
            <a:prstGeom prst="roundRect">
              <a:avLst/>
            </a:prstGeom>
            <a:solidFill>
              <a:schemeClr val="bg2"/>
            </a:solidFill>
            <a:ln w="31750">
              <a:solidFill>
                <a:schemeClr val="bg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C91364FC-E72E-53C9-5E7A-910C17E89ECD}"/>
                </a:ext>
              </a:extLst>
            </p:cNvPr>
            <p:cNvSpPr/>
            <p:nvPr/>
          </p:nvSpPr>
          <p:spPr>
            <a:xfrm>
              <a:off x="11196765" y="3000034"/>
              <a:ext cx="162841" cy="173355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D61D6CA-5519-525D-4740-F830648D5575}"/>
                </a:ext>
              </a:extLst>
            </p:cNvPr>
            <p:cNvSpPr/>
            <p:nvPr/>
          </p:nvSpPr>
          <p:spPr>
            <a:xfrm>
              <a:off x="5776890" y="332719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9C0883DB-01C7-0632-16E5-187764CD149D}"/>
                </a:ext>
              </a:extLst>
            </p:cNvPr>
            <p:cNvSpPr/>
            <p:nvPr/>
          </p:nvSpPr>
          <p:spPr>
            <a:xfrm>
              <a:off x="6527809" y="3913144"/>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4BAB818B-E319-64C8-C820-754081D772EE}"/>
                </a:ext>
              </a:extLst>
            </p:cNvPr>
            <p:cNvSpPr/>
            <p:nvPr/>
          </p:nvSpPr>
          <p:spPr>
            <a:xfrm>
              <a:off x="6060403" y="456146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99BED8BB-A773-FBB4-FDF1-EE9C432B5A00}"/>
                </a:ext>
              </a:extLst>
            </p:cNvPr>
            <p:cNvSpPr/>
            <p:nvPr/>
          </p:nvSpPr>
          <p:spPr>
            <a:xfrm>
              <a:off x="6862889" y="498974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942D1313-1ADD-6E82-EA80-397D9C8BC163}"/>
                </a:ext>
              </a:extLst>
            </p:cNvPr>
            <p:cNvSpPr/>
            <p:nvPr/>
          </p:nvSpPr>
          <p:spPr>
            <a:xfrm>
              <a:off x="7350713" y="423746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E36B2D17-B039-A6A7-D73B-85F76EB3ED99}"/>
                </a:ext>
              </a:extLst>
            </p:cNvPr>
            <p:cNvSpPr/>
            <p:nvPr/>
          </p:nvSpPr>
          <p:spPr>
            <a:xfrm>
              <a:off x="9363811" y="2670547"/>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8C3C96A-C07B-4E9A-93A5-3941D834A101}"/>
                </a:ext>
              </a:extLst>
            </p:cNvPr>
            <p:cNvSpPr/>
            <p:nvPr/>
          </p:nvSpPr>
          <p:spPr>
            <a:xfrm>
              <a:off x="7890003" y="4891851"/>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5059D186-8923-D985-C678-621D85313ACE}"/>
                </a:ext>
              </a:extLst>
            </p:cNvPr>
            <p:cNvSpPr/>
            <p:nvPr/>
          </p:nvSpPr>
          <p:spPr>
            <a:xfrm>
              <a:off x="9467180" y="4104893"/>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0E1E4F70-E237-E264-6BC0-08EFFD96F9B0}"/>
                </a:ext>
              </a:extLst>
            </p:cNvPr>
            <p:cNvSpPr/>
            <p:nvPr/>
          </p:nvSpPr>
          <p:spPr>
            <a:xfrm>
              <a:off x="7818119" y="264001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DF93137E-50CA-7848-745B-26B19969AD23}"/>
                </a:ext>
              </a:extLst>
            </p:cNvPr>
            <p:cNvSpPr/>
            <p:nvPr/>
          </p:nvSpPr>
          <p:spPr>
            <a:xfrm>
              <a:off x="8669536" y="313582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CF421721-6568-29D3-6717-01BD4E00C026}"/>
                </a:ext>
              </a:extLst>
            </p:cNvPr>
            <p:cNvSpPr/>
            <p:nvPr/>
          </p:nvSpPr>
          <p:spPr>
            <a:xfrm>
              <a:off x="8603197" y="4399598"/>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AFC0DF7A-2453-665A-AFE6-24613C62742F}"/>
                </a:ext>
              </a:extLst>
            </p:cNvPr>
            <p:cNvSpPr/>
            <p:nvPr/>
          </p:nvSpPr>
          <p:spPr>
            <a:xfrm>
              <a:off x="9988006" y="489003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7D957F01-6AB4-73EF-36CC-15B45FF6F829}"/>
                </a:ext>
              </a:extLst>
            </p:cNvPr>
            <p:cNvSpPr/>
            <p:nvPr/>
          </p:nvSpPr>
          <p:spPr>
            <a:xfrm>
              <a:off x="10607617" y="247801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F913BACB-B1C9-D37A-2C11-B99E549B7E70}"/>
                </a:ext>
              </a:extLst>
            </p:cNvPr>
            <p:cNvSpPr/>
            <p:nvPr/>
          </p:nvSpPr>
          <p:spPr>
            <a:xfrm>
              <a:off x="10146610" y="329782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8F8BC65B-DA16-5E55-FC8F-AF7D134F76A0}"/>
                </a:ext>
              </a:extLst>
            </p:cNvPr>
            <p:cNvSpPr/>
            <p:nvPr/>
          </p:nvSpPr>
          <p:spPr>
            <a:xfrm>
              <a:off x="10509688" y="432918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F56E9B02-4354-F6E4-079D-1F9684A4E2BF}"/>
                </a:ext>
              </a:extLst>
            </p:cNvPr>
            <p:cNvSpPr/>
            <p:nvPr/>
          </p:nvSpPr>
          <p:spPr>
            <a:xfrm>
              <a:off x="7026712" y="3135821"/>
              <a:ext cx="324001"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0D9DB6E8-B392-6666-99F5-360051244944}"/>
                </a:ext>
              </a:extLst>
            </p:cNvPr>
            <p:cNvSpPr/>
            <p:nvPr/>
          </p:nvSpPr>
          <p:spPr>
            <a:xfrm>
              <a:off x="6203808" y="2676033"/>
              <a:ext cx="324001"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EB72CA02-699D-3826-3694-3E6E98E84A14}"/>
                </a:ext>
              </a:extLst>
            </p:cNvPr>
            <p:cNvSpPr/>
            <p:nvPr/>
          </p:nvSpPr>
          <p:spPr>
            <a:xfrm>
              <a:off x="7980119" y="376593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B3B73F35-BE98-87AA-4381-D5AAF3647AB1}"/>
                </a:ext>
              </a:extLst>
            </p:cNvPr>
            <p:cNvSpPr/>
            <p:nvPr/>
          </p:nvSpPr>
          <p:spPr>
            <a:xfrm>
              <a:off x="8557344" y="242641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000F58EB-1F6B-EA7F-0310-9A9D17F63C61}"/>
                </a:ext>
              </a:extLst>
            </p:cNvPr>
            <p:cNvSpPr/>
            <p:nvPr/>
          </p:nvSpPr>
          <p:spPr>
            <a:xfrm>
              <a:off x="6937917" y="2532654"/>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5D7C0407-3A93-D5F5-7807-20835B4222BE}"/>
                </a:ext>
              </a:extLst>
            </p:cNvPr>
            <p:cNvSpPr/>
            <p:nvPr/>
          </p:nvSpPr>
          <p:spPr>
            <a:xfrm>
              <a:off x="9383863" y="337237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7DA78999-6BB6-B467-E9BD-CFE3122CDBBF}"/>
                </a:ext>
              </a:extLst>
            </p:cNvPr>
            <p:cNvSpPr/>
            <p:nvPr/>
          </p:nvSpPr>
          <p:spPr>
            <a:xfrm>
              <a:off x="9181820" y="4900538"/>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34267E41-326A-8B28-1B28-3200B51C75EA}"/>
                </a:ext>
              </a:extLst>
            </p:cNvPr>
            <p:cNvSpPr/>
            <p:nvPr/>
          </p:nvSpPr>
          <p:spPr>
            <a:xfrm>
              <a:off x="5854321" y="400518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B4149A2A-82FF-621D-BA82-E35702E7F4A3}"/>
                </a:ext>
              </a:extLst>
            </p:cNvPr>
            <p:cNvSpPr/>
            <p:nvPr/>
          </p:nvSpPr>
          <p:spPr>
            <a:xfrm>
              <a:off x="7672891" y="314667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FDCBBCC6-EAD5-438F-ED81-FE1623B29BAD}"/>
                </a:ext>
              </a:extLst>
            </p:cNvPr>
            <p:cNvSpPr/>
            <p:nvPr/>
          </p:nvSpPr>
          <p:spPr>
            <a:xfrm>
              <a:off x="10746830" y="490798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21A8F3E8-E074-93F8-2D5E-687D85A0FF7E}"/>
                </a:ext>
              </a:extLst>
            </p:cNvPr>
            <p:cNvSpPr/>
            <p:nvPr/>
          </p:nvSpPr>
          <p:spPr>
            <a:xfrm>
              <a:off x="10030618" y="246247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B2797D85-9452-4193-6F47-EAE91432D956}"/>
                </a:ext>
              </a:extLst>
            </p:cNvPr>
            <p:cNvSpPr/>
            <p:nvPr/>
          </p:nvSpPr>
          <p:spPr>
            <a:xfrm>
              <a:off x="8399315" y="5000600"/>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1C7B533F-BB0E-EAFF-C256-442B0E4991E7}"/>
                </a:ext>
              </a:extLst>
            </p:cNvPr>
            <p:cNvSpPr/>
            <p:nvPr/>
          </p:nvSpPr>
          <p:spPr>
            <a:xfrm>
              <a:off x="6727701" y="4501084"/>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983FE759-2098-C9C7-F614-7E4C4550FBBB}"/>
                </a:ext>
              </a:extLst>
            </p:cNvPr>
            <p:cNvSpPr/>
            <p:nvPr/>
          </p:nvSpPr>
          <p:spPr>
            <a:xfrm>
              <a:off x="8872591" y="392685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BA7FB863-B3F9-64A6-0663-5EA065C0DF35}"/>
                </a:ext>
              </a:extLst>
            </p:cNvPr>
            <p:cNvSpPr/>
            <p:nvPr/>
          </p:nvSpPr>
          <p:spPr>
            <a:xfrm>
              <a:off x="10373211" y="3927935"/>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9" name="Right Arrow 48">
            <a:extLst>
              <a:ext uri="{FF2B5EF4-FFF2-40B4-BE49-F238E27FC236}">
                <a16:creationId xmlns:a16="http://schemas.microsoft.com/office/drawing/2014/main" id="{8437029E-77B1-17E1-8BFC-6EF9F012FE65}"/>
              </a:ext>
            </a:extLst>
          </p:cNvPr>
          <p:cNvSpPr/>
          <p:nvPr/>
        </p:nvSpPr>
        <p:spPr>
          <a:xfrm>
            <a:off x="6919627" y="1044419"/>
            <a:ext cx="1519940" cy="479680"/>
          </a:xfrm>
          <a:prstGeom prst="rightArrow">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FABA07A6-1EE7-7359-74EE-BAA101776F65}"/>
              </a:ext>
            </a:extLst>
          </p:cNvPr>
          <p:cNvSpPr txBox="1"/>
          <p:nvPr/>
        </p:nvSpPr>
        <p:spPr>
          <a:xfrm>
            <a:off x="7054240" y="1122501"/>
            <a:ext cx="134961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Muon beam</a:t>
            </a:r>
          </a:p>
        </p:txBody>
      </p:sp>
      <p:pic>
        <p:nvPicPr>
          <p:cNvPr id="52" name="Picture 51" descr="A graph of numbers and numbers&#10;&#10;Description automatically generated">
            <a:extLst>
              <a:ext uri="{FF2B5EF4-FFF2-40B4-BE49-F238E27FC236}">
                <a16:creationId xmlns:a16="http://schemas.microsoft.com/office/drawing/2014/main" id="{0A4435B4-20AC-4830-9CC5-13B63D19D63B}"/>
              </a:ext>
            </a:extLst>
          </p:cNvPr>
          <p:cNvPicPr>
            <a:picLocks noChangeAspect="1"/>
          </p:cNvPicPr>
          <p:nvPr/>
        </p:nvPicPr>
        <p:blipFill rotWithShape="1">
          <a:blip r:embed="rId4"/>
          <a:srcRect l="3906" r="1927"/>
          <a:stretch/>
        </p:blipFill>
        <p:spPr>
          <a:xfrm>
            <a:off x="247337" y="2522974"/>
            <a:ext cx="6246596" cy="4037765"/>
          </a:xfrm>
          <a:prstGeom prst="rect">
            <a:avLst/>
          </a:prstGeom>
        </p:spPr>
      </p:pic>
      <p:sp>
        <p:nvSpPr>
          <p:cNvPr id="53" name="TextBox 52">
            <a:extLst>
              <a:ext uri="{FF2B5EF4-FFF2-40B4-BE49-F238E27FC236}">
                <a16:creationId xmlns:a16="http://schemas.microsoft.com/office/drawing/2014/main" id="{EEEEC742-93E1-7209-1ABD-3FE4794649E4}"/>
              </a:ext>
            </a:extLst>
          </p:cNvPr>
          <p:cNvSpPr txBox="1"/>
          <p:nvPr/>
        </p:nvSpPr>
        <p:spPr>
          <a:xfrm>
            <a:off x="1435459" y="2479236"/>
            <a:ext cx="3571904" cy="307777"/>
          </a:xfrm>
          <a:prstGeom prst="rect">
            <a:avLst/>
          </a:prstGeom>
          <a:solidFill>
            <a:schemeClr val="bg1"/>
          </a:solidFill>
        </p:spPr>
        <p:txBody>
          <a:bodyPr wrap="square" rtlCol="0">
            <a:spAutoFit/>
          </a:bodyPr>
          <a:lstStyle/>
          <a:p>
            <a:pPr algn="ctr"/>
            <a:r>
              <a:rPr lang="en-US" sz="1400" baseline="30000" dirty="0"/>
              <a:t>238</a:t>
            </a:r>
            <a:r>
              <a:rPr lang="en-US" sz="1400" dirty="0"/>
              <a:t>U Transfer Muon Capture</a:t>
            </a:r>
          </a:p>
        </p:txBody>
      </p:sp>
      <p:cxnSp>
        <p:nvCxnSpPr>
          <p:cNvPr id="54" name="Straight Arrow Connector 53">
            <a:extLst>
              <a:ext uri="{FF2B5EF4-FFF2-40B4-BE49-F238E27FC236}">
                <a16:creationId xmlns:a16="http://schemas.microsoft.com/office/drawing/2014/main" id="{4A9F646F-3028-06E0-713F-FC7E7545C965}"/>
              </a:ext>
            </a:extLst>
          </p:cNvPr>
          <p:cNvCxnSpPr>
            <a:cxnSpLocks/>
          </p:cNvCxnSpPr>
          <p:nvPr/>
        </p:nvCxnSpPr>
        <p:spPr>
          <a:xfrm flipH="1">
            <a:off x="762025" y="2965142"/>
            <a:ext cx="302687" cy="2981837"/>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7C5EC70F-3E86-8AE0-E5AF-3EA745DDBF57}"/>
              </a:ext>
            </a:extLst>
          </p:cNvPr>
          <p:cNvCxnSpPr>
            <a:cxnSpLocks/>
          </p:cNvCxnSpPr>
          <p:nvPr/>
        </p:nvCxnSpPr>
        <p:spPr>
          <a:xfrm flipH="1">
            <a:off x="1279708" y="2965142"/>
            <a:ext cx="279281" cy="2696622"/>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4C49CD35-575F-3A0C-E200-E4712C499330}"/>
              </a:ext>
            </a:extLst>
          </p:cNvPr>
          <p:cNvCxnSpPr>
            <a:cxnSpLocks/>
          </p:cNvCxnSpPr>
          <p:nvPr/>
        </p:nvCxnSpPr>
        <p:spPr>
          <a:xfrm flipH="1">
            <a:off x="1017619" y="2965142"/>
            <a:ext cx="262089" cy="2823614"/>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75CD19F2-06CA-FF1A-C5A6-1A24E54D170D}"/>
              </a:ext>
            </a:extLst>
          </p:cNvPr>
          <p:cNvCxnSpPr>
            <a:cxnSpLocks/>
          </p:cNvCxnSpPr>
          <p:nvPr/>
        </p:nvCxnSpPr>
        <p:spPr>
          <a:xfrm flipH="1">
            <a:off x="1546847" y="2965142"/>
            <a:ext cx="250778" cy="249620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4CB9F967-3A1A-76B2-0ACD-9B39AAC06263}"/>
              </a:ext>
            </a:extLst>
          </p:cNvPr>
          <p:cNvCxnSpPr>
            <a:cxnSpLocks/>
          </p:cNvCxnSpPr>
          <p:nvPr/>
        </p:nvCxnSpPr>
        <p:spPr>
          <a:xfrm flipH="1">
            <a:off x="1797028" y="2973351"/>
            <a:ext cx="255284" cy="235021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AB284308-A697-81F7-7D03-8519CE762090}"/>
              </a:ext>
            </a:extLst>
          </p:cNvPr>
          <p:cNvCxnSpPr>
            <a:cxnSpLocks/>
          </p:cNvCxnSpPr>
          <p:nvPr/>
        </p:nvCxnSpPr>
        <p:spPr>
          <a:xfrm flipH="1">
            <a:off x="2009039" y="2973351"/>
            <a:ext cx="268298" cy="2199898"/>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B8B658D1-6BC9-A5DD-4CF4-4E7A125AD8DD}"/>
              </a:ext>
            </a:extLst>
          </p:cNvPr>
          <p:cNvCxnSpPr>
            <a:cxnSpLocks/>
          </p:cNvCxnSpPr>
          <p:nvPr/>
        </p:nvCxnSpPr>
        <p:spPr>
          <a:xfrm flipH="1">
            <a:off x="2305205" y="2962558"/>
            <a:ext cx="244107" cy="199682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9FD7C2D0-4BD1-6BDF-6CF5-A46B53556194}"/>
              </a:ext>
            </a:extLst>
          </p:cNvPr>
          <p:cNvCxnSpPr>
            <a:cxnSpLocks/>
          </p:cNvCxnSpPr>
          <p:nvPr/>
        </p:nvCxnSpPr>
        <p:spPr>
          <a:xfrm flipH="1">
            <a:off x="1386438" y="6482116"/>
            <a:ext cx="85023" cy="222577"/>
          </a:xfrm>
          <a:prstGeom prst="straightConnector1">
            <a:avLst/>
          </a:prstGeom>
          <a:ln w="127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67" name="Right Brace 66">
            <a:extLst>
              <a:ext uri="{FF2B5EF4-FFF2-40B4-BE49-F238E27FC236}">
                <a16:creationId xmlns:a16="http://schemas.microsoft.com/office/drawing/2014/main" id="{ABF34704-F592-D854-FC0C-3DF6E99B28E7}"/>
              </a:ext>
            </a:extLst>
          </p:cNvPr>
          <p:cNvSpPr/>
          <p:nvPr/>
        </p:nvSpPr>
        <p:spPr>
          <a:xfrm rot="16200000">
            <a:off x="2058997" y="1003774"/>
            <a:ext cx="394764" cy="298870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95" name="Straight Arrow Connector 94">
            <a:extLst>
              <a:ext uri="{FF2B5EF4-FFF2-40B4-BE49-F238E27FC236}">
                <a16:creationId xmlns:a16="http://schemas.microsoft.com/office/drawing/2014/main" id="{478DADCB-ADAE-6E3F-4979-7DDDB8A0AD7B}"/>
              </a:ext>
            </a:extLst>
          </p:cNvPr>
          <p:cNvCxnSpPr>
            <a:cxnSpLocks/>
          </p:cNvCxnSpPr>
          <p:nvPr/>
        </p:nvCxnSpPr>
        <p:spPr>
          <a:xfrm flipH="1">
            <a:off x="2520201" y="2973351"/>
            <a:ext cx="269133" cy="1838908"/>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44CCEE80-87D3-F0E2-77A5-B648F6CC3FD1}"/>
              </a:ext>
            </a:extLst>
          </p:cNvPr>
          <p:cNvCxnSpPr>
            <a:cxnSpLocks/>
          </p:cNvCxnSpPr>
          <p:nvPr/>
        </p:nvCxnSpPr>
        <p:spPr>
          <a:xfrm flipH="1">
            <a:off x="1064712" y="5902673"/>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31199F1B-0264-8AB1-B374-F278545C77F7}"/>
              </a:ext>
            </a:extLst>
          </p:cNvPr>
          <p:cNvCxnSpPr>
            <a:cxnSpLocks/>
          </p:cNvCxnSpPr>
          <p:nvPr/>
        </p:nvCxnSpPr>
        <p:spPr>
          <a:xfrm flipH="1">
            <a:off x="1477708" y="5625337"/>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C5E48D-5831-72A4-367B-326B7C2138BC}"/>
              </a:ext>
            </a:extLst>
          </p:cNvPr>
          <p:cNvCxnSpPr>
            <a:cxnSpLocks/>
          </p:cNvCxnSpPr>
          <p:nvPr/>
        </p:nvCxnSpPr>
        <p:spPr>
          <a:xfrm flipH="1">
            <a:off x="1872326" y="5367300"/>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77B9F544-AFE6-7A46-1C76-D117FE69253E}"/>
              </a:ext>
            </a:extLst>
          </p:cNvPr>
          <p:cNvCxnSpPr>
            <a:cxnSpLocks/>
          </p:cNvCxnSpPr>
          <p:nvPr/>
        </p:nvCxnSpPr>
        <p:spPr>
          <a:xfrm flipH="1">
            <a:off x="2284537" y="5090868"/>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655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childTnLst>
                                </p:cTn>
                              </p:par>
                              <p:par>
                                <p:cTn id="37" presetID="1" presetClass="entr" presetSubtype="0" fill="hold" nodeType="withEffect">
                                  <p:stCondLst>
                                    <p:cond delay="500"/>
                                  </p:stCondLst>
                                  <p:childTnLst>
                                    <p:set>
                                      <p:cBhvr>
                                        <p:cTn id="38" dur="1" fill="hold">
                                          <p:stCondLst>
                                            <p:cond delay="0"/>
                                          </p:stCondLst>
                                        </p:cTn>
                                        <p:tgtEl>
                                          <p:spTgt spid="54"/>
                                        </p:tgtEl>
                                        <p:attrNameLst>
                                          <p:attrName>style.visibility</p:attrName>
                                        </p:attrNameLst>
                                      </p:cBhvr>
                                      <p:to>
                                        <p:strVal val="visible"/>
                                      </p:to>
                                    </p:set>
                                  </p:childTnLst>
                                </p:cTn>
                              </p:par>
                              <p:par>
                                <p:cTn id="39" presetID="1" presetClass="entr" presetSubtype="0" fill="hold" nodeType="withEffect">
                                  <p:stCondLst>
                                    <p:cond delay="100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nodeType="withEffect">
                                  <p:stCondLst>
                                    <p:cond delay="150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nodeType="withEffect">
                                  <p:stCondLst>
                                    <p:cond delay="2000"/>
                                  </p:stCondLst>
                                  <p:childTnLst>
                                    <p:set>
                                      <p:cBhvr>
                                        <p:cTn id="44" dur="1" fill="hold">
                                          <p:stCondLst>
                                            <p:cond delay="0"/>
                                          </p:stCondLst>
                                        </p:cTn>
                                        <p:tgtEl>
                                          <p:spTgt spid="57"/>
                                        </p:tgtEl>
                                        <p:attrNameLst>
                                          <p:attrName>style.visibility</p:attrName>
                                        </p:attrNameLst>
                                      </p:cBhvr>
                                      <p:to>
                                        <p:strVal val="visible"/>
                                      </p:to>
                                    </p:set>
                                  </p:childTnLst>
                                </p:cTn>
                              </p:par>
                              <p:par>
                                <p:cTn id="45" presetID="1" presetClass="entr" presetSubtype="0" fill="hold" nodeType="withEffect">
                                  <p:stCondLst>
                                    <p:cond delay="250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nodeType="withEffect">
                                  <p:stCondLst>
                                    <p:cond delay="3000"/>
                                  </p:stCondLst>
                                  <p:childTnLst>
                                    <p:set>
                                      <p:cBhvr>
                                        <p:cTn id="48" dur="1" fill="hold">
                                          <p:stCondLst>
                                            <p:cond delay="0"/>
                                          </p:stCondLst>
                                        </p:cTn>
                                        <p:tgtEl>
                                          <p:spTgt spid="60"/>
                                        </p:tgtEl>
                                        <p:attrNameLst>
                                          <p:attrName>style.visibility</p:attrName>
                                        </p:attrNameLst>
                                      </p:cBhvr>
                                      <p:to>
                                        <p:strVal val="visible"/>
                                      </p:to>
                                    </p:set>
                                  </p:childTnLst>
                                </p:cTn>
                              </p:par>
                              <p:par>
                                <p:cTn id="49" presetID="1" presetClass="entr" presetSubtype="0" fill="hold" nodeType="withEffect">
                                  <p:stCondLst>
                                    <p:cond delay="350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nodeType="withEffect">
                                  <p:stCondLst>
                                    <p:cond delay="4000"/>
                                  </p:stCondLst>
                                  <p:childTnLst>
                                    <p:set>
                                      <p:cBhvr>
                                        <p:cTn id="52" dur="1" fill="hold">
                                          <p:stCondLst>
                                            <p:cond delay="0"/>
                                          </p:stCondLst>
                                        </p:cTn>
                                        <p:tgtEl>
                                          <p:spTgt spid="95"/>
                                        </p:tgtEl>
                                        <p:attrNameLst>
                                          <p:attrName>style.visibility</p:attrName>
                                        </p:attrNameLst>
                                      </p:cBhvr>
                                      <p:to>
                                        <p:strVal val="visible"/>
                                      </p:to>
                                    </p:set>
                                  </p:childTnLst>
                                </p:cTn>
                              </p:par>
                              <p:par>
                                <p:cTn id="53" presetID="1" presetClass="entr" presetSubtype="0" fill="hold" nodeType="withEffect">
                                  <p:stCondLst>
                                    <p:cond delay="4500"/>
                                  </p:stCondLst>
                                  <p:childTnLst>
                                    <p:set>
                                      <p:cBhvr>
                                        <p:cTn id="54" dur="1" fill="hold">
                                          <p:stCondLst>
                                            <p:cond delay="0"/>
                                          </p:stCondLst>
                                        </p:cTn>
                                        <p:tgtEl>
                                          <p:spTgt spid="95"/>
                                        </p:tgtEl>
                                        <p:attrNameLst>
                                          <p:attrName>style.visibility</p:attrName>
                                        </p:attrNameLst>
                                      </p:cBhvr>
                                      <p:to>
                                        <p:strVal val="visible"/>
                                      </p:to>
                                    </p:set>
                                  </p:childTnLst>
                                </p:cTn>
                              </p:par>
                            </p:childTnLst>
                          </p:cTn>
                        </p:par>
                        <p:par>
                          <p:cTn id="55" fill="hold">
                            <p:stCondLst>
                              <p:cond delay="4500"/>
                            </p:stCondLst>
                            <p:childTnLst>
                              <p:par>
                                <p:cTn id="56" presetID="1" presetClass="entr" presetSubtype="0"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childTnLst>
                                </p:cTn>
                              </p:par>
                            </p:childTnLst>
                          </p:cTn>
                        </p:par>
                        <p:par>
                          <p:cTn id="58" fill="hold">
                            <p:stCondLst>
                              <p:cond delay="4500"/>
                            </p:stCondLst>
                            <p:childTnLst>
                              <p:par>
                                <p:cTn id="59" presetID="1" presetClass="entr" presetSubtype="0" fill="hold" nodeType="afterEffect">
                                  <p:stCondLst>
                                    <p:cond delay="500"/>
                                  </p:stCondLst>
                                  <p:childTnLst>
                                    <p:set>
                                      <p:cBhvr>
                                        <p:cTn id="60" dur="1" fill="hold">
                                          <p:stCondLst>
                                            <p:cond delay="0"/>
                                          </p:stCondLst>
                                        </p:cTn>
                                        <p:tgtEl>
                                          <p:spTgt spid="15"/>
                                        </p:tgtEl>
                                        <p:attrNameLst>
                                          <p:attrName>style.visibility</p:attrName>
                                        </p:attrNameLst>
                                      </p:cBhvr>
                                      <p:to>
                                        <p:strVal val="visible"/>
                                      </p:to>
                                    </p:set>
                                  </p:childTnLst>
                                </p:cTn>
                              </p:par>
                            </p:childTnLst>
                          </p:cTn>
                        </p:par>
                        <p:par>
                          <p:cTn id="61" fill="hold">
                            <p:stCondLst>
                              <p:cond delay="5000"/>
                            </p:stCondLst>
                            <p:childTnLst>
                              <p:par>
                                <p:cTn id="62" presetID="1" presetClass="entr" presetSubtype="0" fill="hold" nodeType="afterEffect">
                                  <p:stCondLst>
                                    <p:cond delay="500"/>
                                  </p:stCondLst>
                                  <p:childTnLst>
                                    <p:set>
                                      <p:cBhvr>
                                        <p:cTn id="63" dur="1" fill="hold">
                                          <p:stCondLst>
                                            <p:cond delay="0"/>
                                          </p:stCondLst>
                                        </p:cTn>
                                        <p:tgtEl>
                                          <p:spTgt spid="11"/>
                                        </p:tgtEl>
                                        <p:attrNameLst>
                                          <p:attrName>style.visibility</p:attrName>
                                        </p:attrNameLst>
                                      </p:cBhvr>
                                      <p:to>
                                        <p:strVal val="visible"/>
                                      </p:to>
                                    </p:set>
                                  </p:childTnLst>
                                </p:cTn>
                              </p:par>
                            </p:childTnLst>
                          </p:cTn>
                        </p:par>
                        <p:par>
                          <p:cTn id="64" fill="hold">
                            <p:stCondLst>
                              <p:cond delay="5500"/>
                            </p:stCondLst>
                            <p:childTnLst>
                              <p:par>
                                <p:cTn id="65" presetID="1" presetClass="entr" presetSubtype="0" fill="hold" nodeType="afterEffect">
                                  <p:stCondLst>
                                    <p:cond delay="500"/>
                                  </p:stCondLst>
                                  <p:childTnLst>
                                    <p:set>
                                      <p:cBhvr>
                                        <p:cTn id="6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3"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with numbers and lines&#10;&#10;Description automatically generated">
            <a:extLst>
              <a:ext uri="{FF2B5EF4-FFF2-40B4-BE49-F238E27FC236}">
                <a16:creationId xmlns:a16="http://schemas.microsoft.com/office/drawing/2014/main" id="{E746E816-2E01-6773-7B6A-93F2C38DB42A}"/>
              </a:ext>
            </a:extLst>
          </p:cNvPr>
          <p:cNvPicPr>
            <a:picLocks noChangeAspect="1"/>
          </p:cNvPicPr>
          <p:nvPr/>
        </p:nvPicPr>
        <p:blipFill>
          <a:blip r:embed="rId3"/>
          <a:stretch>
            <a:fillRect/>
          </a:stretch>
        </p:blipFill>
        <p:spPr>
          <a:xfrm>
            <a:off x="6094805" y="1049027"/>
            <a:ext cx="5461000" cy="4635500"/>
          </a:xfrm>
          <a:prstGeom prst="rect">
            <a:avLst/>
          </a:prstGeom>
        </p:spPr>
      </p:pic>
      <p:pic>
        <p:nvPicPr>
          <p:cNvPr id="23" name="Picture 22" descr="A graph with numbers and lines&#10;&#10;Description automatically generated">
            <a:extLst>
              <a:ext uri="{FF2B5EF4-FFF2-40B4-BE49-F238E27FC236}">
                <a16:creationId xmlns:a16="http://schemas.microsoft.com/office/drawing/2014/main" id="{D538534B-5CF6-EACD-A3A0-EF7A96F88B43}"/>
              </a:ext>
            </a:extLst>
          </p:cNvPr>
          <p:cNvPicPr>
            <a:picLocks noChangeAspect="1"/>
          </p:cNvPicPr>
          <p:nvPr/>
        </p:nvPicPr>
        <p:blipFill>
          <a:blip r:embed="rId4"/>
          <a:stretch>
            <a:fillRect/>
          </a:stretch>
        </p:blipFill>
        <p:spPr>
          <a:xfrm>
            <a:off x="451358" y="1049027"/>
            <a:ext cx="5372100" cy="4635500"/>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17</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814674"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Intensity of Transitions 2p</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1s and 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versus Time</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303856"/>
                <a:ext cx="10814674" cy="523220"/>
              </a:xfrm>
              <a:prstGeom prst="rect">
                <a:avLst/>
              </a:prstGeom>
              <a:blipFill>
                <a:blip r:embed="rId5"/>
                <a:stretch>
                  <a:fillRect l="-1172" t="-14286" b="-28571"/>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1F4389A5-9FD0-6755-A350-30165D1FD0F0}"/>
              </a:ext>
            </a:extLst>
          </p:cNvPr>
          <p:cNvSpPr txBox="1"/>
          <p:nvPr/>
        </p:nvSpPr>
        <p:spPr>
          <a:xfrm>
            <a:off x="773505" y="5684527"/>
            <a:ext cx="7659295" cy="64633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2017 data, transfer muon capture at prompt and late time intervals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2023 data, direct muon capture at prompt time interval</a:t>
            </a:r>
          </a:p>
        </p:txBody>
      </p:sp>
      <p:sp>
        <p:nvSpPr>
          <p:cNvPr id="19" name="5-point Star 18">
            <a:extLst>
              <a:ext uri="{FF2B5EF4-FFF2-40B4-BE49-F238E27FC236}">
                <a16:creationId xmlns:a16="http://schemas.microsoft.com/office/drawing/2014/main" id="{339D7D47-4819-1BB5-96E4-5FD67546CE2B}"/>
              </a:ext>
            </a:extLst>
          </p:cNvPr>
          <p:cNvSpPr/>
          <p:nvPr/>
        </p:nvSpPr>
        <p:spPr>
          <a:xfrm>
            <a:off x="10921821" y="4215892"/>
            <a:ext cx="633984" cy="670560"/>
          </a:xfrm>
          <a:prstGeom prst="star5">
            <a:avLst/>
          </a:prstGeom>
          <a:no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3">
            <a:extLst>
              <a:ext uri="{FF2B5EF4-FFF2-40B4-BE49-F238E27FC236}">
                <a16:creationId xmlns:a16="http://schemas.microsoft.com/office/drawing/2014/main" id="{8C2481A8-BE5E-E286-70FA-8C9523B7AD22}"/>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8" name="Footer Placeholder 4">
            <a:extLst>
              <a:ext uri="{FF2B5EF4-FFF2-40B4-BE49-F238E27FC236}">
                <a16:creationId xmlns:a16="http://schemas.microsoft.com/office/drawing/2014/main" id="{9364DA4D-C983-9596-0926-F240B01D0038}"/>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28392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with numbers and lines&#10;&#10;Description automatically generated">
            <a:extLst>
              <a:ext uri="{FF2B5EF4-FFF2-40B4-BE49-F238E27FC236}">
                <a16:creationId xmlns:a16="http://schemas.microsoft.com/office/drawing/2014/main" id="{461DA1B7-F2FE-6320-315B-7E3CE2160DF4}"/>
              </a:ext>
            </a:extLst>
          </p:cNvPr>
          <p:cNvPicPr>
            <a:picLocks noChangeAspect="1"/>
          </p:cNvPicPr>
          <p:nvPr/>
        </p:nvPicPr>
        <p:blipFill>
          <a:blip r:embed="rId3"/>
          <a:stretch>
            <a:fillRect/>
          </a:stretch>
        </p:blipFill>
        <p:spPr>
          <a:xfrm>
            <a:off x="256876" y="918957"/>
            <a:ext cx="5461000" cy="4635500"/>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18</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097684"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Transition 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Direct Muon Capture </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303856"/>
                <a:ext cx="10097684" cy="523220"/>
              </a:xfrm>
              <a:prstGeom prst="rect">
                <a:avLst/>
              </a:prstGeom>
              <a:blipFill>
                <a:blip r:embed="rId4"/>
                <a:stretch>
                  <a:fillRect l="-1256" t="-14286" b="-28571"/>
                </a:stretch>
              </a:blipFill>
            </p:spPr>
            <p:txBody>
              <a:bodyPr/>
              <a:lstStyle/>
              <a:p>
                <a:r>
                  <a:rPr lang="en-US">
                    <a:noFill/>
                  </a:rPr>
                  <a:t> </a:t>
                </a:r>
              </a:p>
            </p:txBody>
          </p:sp>
        </mc:Fallback>
      </mc:AlternateContent>
      <p:sp>
        <p:nvSpPr>
          <p:cNvPr id="44" name="TextBox 43">
            <a:extLst>
              <a:ext uri="{FF2B5EF4-FFF2-40B4-BE49-F238E27FC236}">
                <a16:creationId xmlns:a16="http://schemas.microsoft.com/office/drawing/2014/main" id="{45982F77-A240-3495-6BDC-5886989BAA65}"/>
              </a:ext>
            </a:extLst>
          </p:cNvPr>
          <p:cNvSpPr txBox="1"/>
          <p:nvPr/>
        </p:nvSpPr>
        <p:spPr>
          <a:xfrm>
            <a:off x="11693236" y="734291"/>
            <a:ext cx="184731" cy="369332"/>
          </a:xfrm>
          <a:prstGeom prst="rect">
            <a:avLst/>
          </a:prstGeom>
          <a:noFill/>
        </p:spPr>
        <p:txBody>
          <a:bodyPr wrap="none" rtlCol="0">
            <a:spAutoFit/>
          </a:bodyPr>
          <a:lstStyle/>
          <a:p>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12E945-0B11-120B-63AD-9B81D8F14E42}"/>
                  </a:ext>
                </a:extLst>
              </p:cNvPr>
              <p:cNvSpPr txBox="1"/>
              <p:nvPr/>
            </p:nvSpPr>
            <p:spPr>
              <a:xfrm>
                <a:off x="407456" y="5654437"/>
                <a:ext cx="11470511" cy="76944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Direct muon capture: favors </a:t>
                </a:r>
                <a:r>
                  <a:rPr lang="en-US" sz="1800" dirty="0">
                    <a:latin typeface="Calibri" panose="020F0502020204030204" pitchFamily="34" charset="0"/>
                    <a:cs typeface="Calibri" panose="020F0502020204030204" pitchFamily="34" charset="0"/>
                  </a:rPr>
                  <a:t>(n, l=n-1)</a:t>
                </a:r>
                <a:r>
                  <a:rPr lang="de-CH" sz="1800" dirty="0">
                    <a:latin typeface="Calibri" panose="020F0502020204030204" pitchFamily="34" charset="0"/>
                    <a:cs typeface="Calibri" panose="020F0502020204030204" pitchFamily="34" charset="0"/>
                  </a:rPr>
                  <a:t> </a:t>
                </a:r>
                <a14:m>
                  <m:oMath xmlns:m="http://schemas.openxmlformats.org/officeDocument/2006/math">
                    <m:r>
                      <a:rPr lang="de-CH" sz="1800" i="1">
                        <a:latin typeface="Cambria Math" panose="02040503050406030204" pitchFamily="18" charset="0"/>
                        <a:cs typeface="Calibri" panose="020F0502020204030204" pitchFamily="34" charset="0"/>
                      </a:rPr>
                      <m:t>→</m:t>
                    </m:r>
                  </m:oMath>
                </a14:m>
                <a:r>
                  <a:rPr lang="en-US" sz="1800" dirty="0">
                    <a:latin typeface="Calibri" panose="020F0502020204030204" pitchFamily="34" charset="0"/>
                    <a:cs typeface="Calibri" panose="020F0502020204030204" pitchFamily="34" charset="0"/>
                  </a:rPr>
                  <a:t> (n-1, l=n-2) circular transitions</a:t>
                </a:r>
              </a:p>
              <a:p>
                <a:r>
                  <a:rPr lang="en-US" sz="800" dirty="0">
                    <a:latin typeface="Calibri" panose="020F0502020204030204" pitchFamily="34" charset="0"/>
                    <a:cs typeface="Calibri" panose="020F0502020204030204" pitchFamily="34" charset="0"/>
                  </a:rPr>
                  <a:t> </a:t>
                </a:r>
              </a:p>
              <a:p>
                <a:pPr marL="285750" indent="-285750">
                  <a:buFont typeface="Wingdings" pitchFamily="2" charset="2"/>
                  <a:buChar char="Ø"/>
                </a:pPr>
                <a:r>
                  <a:rPr lang="en-US" dirty="0">
                    <a:latin typeface="Calibri" panose="020F0502020204030204" pitchFamily="34" charset="0"/>
                    <a:cs typeface="Calibri" panose="020F0502020204030204" pitchFamily="34" charset="0"/>
                  </a:rPr>
                  <a:t>Circular transitions and thus 5g</a:t>
                </a:r>
                <a:r>
                  <a:rPr lang="de-CH" sz="1800" dirty="0">
                    <a:cs typeface="Calibri" panose="020F0502020204030204" pitchFamily="34" charset="0"/>
                  </a:rPr>
                  <a:t> </a:t>
                </a:r>
                <a14:m>
                  <m:oMath xmlns:m="http://schemas.openxmlformats.org/officeDocument/2006/math">
                    <m:r>
                      <a:rPr lang="de-CH" sz="1800" i="1">
                        <a:latin typeface="Cambria Math" panose="02040503050406030204" pitchFamily="18" charset="0"/>
                        <a:cs typeface="Calibri" panose="020F0502020204030204" pitchFamily="34" charset="0"/>
                      </a:rPr>
                      <m:t>→ </m:t>
                    </m:r>
                  </m:oMath>
                </a14:m>
                <a:r>
                  <a:rPr lang="en-US" dirty="0">
                    <a:latin typeface="Calibri" panose="020F0502020204030204" pitchFamily="34" charset="0"/>
                    <a:cs typeface="Calibri" panose="020F0502020204030204" pitchFamily="34" charset="0"/>
                  </a:rPr>
                  <a:t>4f transition favored for prompt, direct capture</a:t>
                </a:r>
              </a:p>
            </p:txBody>
          </p:sp>
        </mc:Choice>
        <mc:Fallback xmlns="">
          <p:sp>
            <p:nvSpPr>
              <p:cNvPr id="7" name="TextBox 6">
                <a:extLst>
                  <a:ext uri="{FF2B5EF4-FFF2-40B4-BE49-F238E27FC236}">
                    <a16:creationId xmlns:a16="http://schemas.microsoft.com/office/drawing/2014/main" id="{2012E945-0B11-120B-63AD-9B81D8F14E42}"/>
                  </a:ext>
                </a:extLst>
              </p:cNvPr>
              <p:cNvSpPr txBox="1">
                <a:spLocks noRot="1" noChangeAspect="1" noMove="1" noResize="1" noEditPoints="1" noAdjustHandles="1" noChangeArrowheads="1" noChangeShapeType="1" noTextEdit="1"/>
              </p:cNvSpPr>
              <p:nvPr/>
            </p:nvSpPr>
            <p:spPr>
              <a:xfrm>
                <a:off x="407456" y="5654437"/>
                <a:ext cx="11470511" cy="769441"/>
              </a:xfrm>
              <a:prstGeom prst="rect">
                <a:avLst/>
              </a:prstGeom>
              <a:blipFill>
                <a:blip r:embed="rId5"/>
                <a:stretch>
                  <a:fillRect l="-553" t="-3279" b="-13115"/>
                </a:stretch>
              </a:blipFill>
            </p:spPr>
            <p:txBody>
              <a:bodyPr/>
              <a:lstStyle/>
              <a:p>
                <a:r>
                  <a:rPr lang="en-US">
                    <a:noFill/>
                  </a:rPr>
                  <a:t> </a:t>
                </a:r>
              </a:p>
            </p:txBody>
          </p:sp>
        </mc:Fallback>
      </mc:AlternateContent>
      <p:sp>
        <p:nvSpPr>
          <p:cNvPr id="9" name="Date Placeholder 3">
            <a:extLst>
              <a:ext uri="{FF2B5EF4-FFF2-40B4-BE49-F238E27FC236}">
                <a16:creationId xmlns:a16="http://schemas.microsoft.com/office/drawing/2014/main" id="{1518E441-B156-82B1-9A16-37DB52A19505}"/>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0" name="Footer Placeholder 4">
            <a:extLst>
              <a:ext uri="{FF2B5EF4-FFF2-40B4-BE49-F238E27FC236}">
                <a16:creationId xmlns:a16="http://schemas.microsoft.com/office/drawing/2014/main" id="{99398604-7705-7352-1E59-5B00468D5234}"/>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pic>
        <p:nvPicPr>
          <p:cNvPr id="4" name="Picture 3" descr="A graph of numbers and symbols&#10;&#10;Description automatically generated with medium confidence">
            <a:extLst>
              <a:ext uri="{FF2B5EF4-FFF2-40B4-BE49-F238E27FC236}">
                <a16:creationId xmlns:a16="http://schemas.microsoft.com/office/drawing/2014/main" id="{6B9CA223-4864-9299-ED4B-645664611A0C}"/>
              </a:ext>
            </a:extLst>
          </p:cNvPr>
          <p:cNvPicPr>
            <a:picLocks noChangeAspect="1"/>
          </p:cNvPicPr>
          <p:nvPr/>
        </p:nvPicPr>
        <p:blipFill>
          <a:blip r:embed="rId6"/>
          <a:stretch>
            <a:fillRect/>
          </a:stretch>
        </p:blipFill>
        <p:spPr>
          <a:xfrm>
            <a:off x="5668263" y="980872"/>
            <a:ext cx="6332285" cy="3991440"/>
          </a:xfrm>
          <a:prstGeom prst="rect">
            <a:avLst/>
          </a:prstGeom>
        </p:spPr>
      </p:pic>
      <p:sp>
        <p:nvSpPr>
          <p:cNvPr id="5" name="TextBox 4">
            <a:extLst>
              <a:ext uri="{FF2B5EF4-FFF2-40B4-BE49-F238E27FC236}">
                <a16:creationId xmlns:a16="http://schemas.microsoft.com/office/drawing/2014/main" id="{8CC45082-0389-F847-D0B5-8E3CBD5D0AAE}"/>
              </a:ext>
            </a:extLst>
          </p:cNvPr>
          <p:cNvSpPr txBox="1"/>
          <p:nvPr/>
        </p:nvSpPr>
        <p:spPr>
          <a:xfrm>
            <a:off x="7096769" y="887727"/>
            <a:ext cx="3029494" cy="307777"/>
          </a:xfrm>
          <a:prstGeom prst="rect">
            <a:avLst/>
          </a:prstGeom>
          <a:solidFill>
            <a:schemeClr val="bg1"/>
          </a:solidFill>
        </p:spPr>
        <p:txBody>
          <a:bodyPr wrap="square" rtlCol="0">
            <a:spAutoFit/>
          </a:bodyPr>
          <a:lstStyle/>
          <a:p>
            <a:pPr algn="ctr"/>
            <a:r>
              <a:rPr lang="en-US" sz="1400" baseline="30000" dirty="0"/>
              <a:t>238</a:t>
            </a:r>
            <a:r>
              <a:rPr lang="en-US" sz="1400" dirty="0"/>
              <a:t>U Direct Muon Capture</a:t>
            </a:r>
          </a:p>
        </p:txBody>
      </p:sp>
      <p:cxnSp>
        <p:nvCxnSpPr>
          <p:cNvPr id="11" name="Straight Arrow Connector 10">
            <a:extLst>
              <a:ext uri="{FF2B5EF4-FFF2-40B4-BE49-F238E27FC236}">
                <a16:creationId xmlns:a16="http://schemas.microsoft.com/office/drawing/2014/main" id="{060A0D3E-D9ED-A383-E47B-E7224461591C}"/>
              </a:ext>
            </a:extLst>
          </p:cNvPr>
          <p:cNvCxnSpPr>
            <a:cxnSpLocks/>
          </p:cNvCxnSpPr>
          <p:nvPr/>
        </p:nvCxnSpPr>
        <p:spPr>
          <a:xfrm flipH="1">
            <a:off x="6803618" y="4116040"/>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1F1826A2-16CA-21AA-E43F-679534C7B826}"/>
              </a:ext>
            </a:extLst>
          </p:cNvPr>
          <p:cNvCxnSpPr>
            <a:cxnSpLocks/>
          </p:cNvCxnSpPr>
          <p:nvPr/>
        </p:nvCxnSpPr>
        <p:spPr>
          <a:xfrm flipH="1">
            <a:off x="8318365" y="3108709"/>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CFEADB3-D689-7333-C088-A58D13633B33}"/>
              </a:ext>
            </a:extLst>
          </p:cNvPr>
          <p:cNvCxnSpPr>
            <a:cxnSpLocks/>
          </p:cNvCxnSpPr>
          <p:nvPr/>
        </p:nvCxnSpPr>
        <p:spPr>
          <a:xfrm flipH="1">
            <a:off x="9095384" y="2602049"/>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5AC680C7-BCA0-41F8-752B-32D569CC554E}"/>
              </a:ext>
            </a:extLst>
          </p:cNvPr>
          <p:cNvCxnSpPr>
            <a:cxnSpLocks/>
          </p:cNvCxnSpPr>
          <p:nvPr/>
        </p:nvCxnSpPr>
        <p:spPr>
          <a:xfrm flipH="1">
            <a:off x="9833112" y="2097860"/>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20E0610-569A-7198-F9DA-6ED0CAF4FFB7}"/>
              </a:ext>
            </a:extLst>
          </p:cNvPr>
          <p:cNvCxnSpPr>
            <a:cxnSpLocks/>
          </p:cNvCxnSpPr>
          <p:nvPr/>
        </p:nvCxnSpPr>
        <p:spPr>
          <a:xfrm flipH="1">
            <a:off x="7551966" y="3623761"/>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13F21298-2E72-FB33-714D-A5EAA2CDC86A}"/>
              </a:ext>
            </a:extLst>
          </p:cNvPr>
          <p:cNvCxnSpPr>
            <a:cxnSpLocks/>
          </p:cNvCxnSpPr>
          <p:nvPr/>
        </p:nvCxnSpPr>
        <p:spPr>
          <a:xfrm flipH="1">
            <a:off x="10569712" y="1606891"/>
            <a:ext cx="586303" cy="37864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4486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graph with numbers and lines&#10;&#10;Description automatically generated">
            <a:extLst>
              <a:ext uri="{FF2B5EF4-FFF2-40B4-BE49-F238E27FC236}">
                <a16:creationId xmlns:a16="http://schemas.microsoft.com/office/drawing/2014/main" id="{4456181B-76AC-172B-5302-68D74B420D53}"/>
              </a:ext>
            </a:extLst>
          </p:cNvPr>
          <p:cNvPicPr>
            <a:picLocks noChangeAspect="1"/>
          </p:cNvPicPr>
          <p:nvPr/>
        </p:nvPicPr>
        <p:blipFill>
          <a:blip r:embed="rId3"/>
          <a:stretch>
            <a:fillRect/>
          </a:stretch>
        </p:blipFill>
        <p:spPr>
          <a:xfrm>
            <a:off x="256876" y="918957"/>
            <a:ext cx="5461000" cy="4635500"/>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19</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585764"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Transition 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Transfer Muon Capture </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303856"/>
                <a:ext cx="10585764" cy="523220"/>
              </a:xfrm>
              <a:prstGeom prst="rect">
                <a:avLst/>
              </a:prstGeom>
              <a:blipFill>
                <a:blip r:embed="rId4"/>
                <a:stretch>
                  <a:fillRect l="-1199" t="-14286" b="-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29C039A-7110-3615-B5F3-EA372B98BF51}"/>
                  </a:ext>
                </a:extLst>
              </p:cNvPr>
              <p:cNvSpPr txBox="1"/>
              <p:nvPr/>
            </p:nvSpPr>
            <p:spPr>
              <a:xfrm>
                <a:off x="407456" y="5654437"/>
                <a:ext cx="11470511" cy="76944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Transfer muon capture: s</a:t>
                </a:r>
                <a:r>
                  <a:rPr lang="en-US" sz="1800" dirty="0">
                    <a:latin typeface="Calibri" panose="020F0502020204030204" pitchFamily="34" charset="0"/>
                    <a:cs typeface="Calibri" panose="020F0502020204030204" pitchFamily="34" charset="0"/>
                  </a:rPr>
                  <a:t>tarting concentrated at low angular momenta cascades down to the 1s state</a:t>
                </a:r>
              </a:p>
              <a:p>
                <a:endParaRPr lang="en-US" sz="800" dirty="0">
                  <a:latin typeface="Calibri" panose="020F0502020204030204" pitchFamily="34" charset="0"/>
                  <a:cs typeface="Calibri" panose="020F0502020204030204" pitchFamily="34" charset="0"/>
                </a:endParaRPr>
              </a:p>
              <a:p>
                <a:pPr marL="285750" indent="-285750">
                  <a:buFont typeface="Wingdings" pitchFamily="2" charset="2"/>
                  <a:buChar char="Ø"/>
                </a:pPr>
                <a:r>
                  <a:rPr lang="en-US" dirty="0">
                    <a:latin typeface="Calibri" panose="020F0502020204030204" pitchFamily="34" charset="0"/>
                    <a:cs typeface="Calibri" panose="020F0502020204030204" pitchFamily="34" charset="0"/>
                  </a:rPr>
                  <a:t>Circular transitions and thus 5g</a:t>
                </a:r>
                <a:r>
                  <a:rPr lang="de-CH" sz="1800" dirty="0">
                    <a:cs typeface="Calibri" panose="020F0502020204030204" pitchFamily="34" charset="0"/>
                  </a:rPr>
                  <a:t> </a:t>
                </a:r>
                <a14:m>
                  <m:oMath xmlns:m="http://schemas.openxmlformats.org/officeDocument/2006/math">
                    <m:r>
                      <a:rPr lang="de-CH" sz="1800" i="1">
                        <a:latin typeface="Cambria Math" panose="02040503050406030204" pitchFamily="18" charset="0"/>
                        <a:cs typeface="Calibri" panose="020F0502020204030204" pitchFamily="34" charset="0"/>
                      </a:rPr>
                      <m:t>→ </m:t>
                    </m:r>
                  </m:oMath>
                </a14:m>
                <a:r>
                  <a:rPr lang="en-US" dirty="0">
                    <a:latin typeface="Calibri" panose="020F0502020204030204" pitchFamily="34" charset="0"/>
                    <a:cs typeface="Calibri" panose="020F0502020204030204" pitchFamily="34" charset="0"/>
                  </a:rPr>
                  <a:t>4f transition not favored for late, transfer capture</a:t>
                </a:r>
              </a:p>
            </p:txBody>
          </p:sp>
        </mc:Choice>
        <mc:Fallback xmlns="">
          <p:sp>
            <p:nvSpPr>
              <p:cNvPr id="21" name="TextBox 20">
                <a:extLst>
                  <a:ext uri="{FF2B5EF4-FFF2-40B4-BE49-F238E27FC236}">
                    <a16:creationId xmlns:a16="http://schemas.microsoft.com/office/drawing/2014/main" id="{A29C039A-7110-3615-B5F3-EA372B98BF51}"/>
                  </a:ext>
                </a:extLst>
              </p:cNvPr>
              <p:cNvSpPr txBox="1">
                <a:spLocks noRot="1" noChangeAspect="1" noMove="1" noResize="1" noEditPoints="1" noAdjustHandles="1" noChangeArrowheads="1" noChangeShapeType="1" noTextEdit="1"/>
              </p:cNvSpPr>
              <p:nvPr/>
            </p:nvSpPr>
            <p:spPr>
              <a:xfrm>
                <a:off x="407456" y="5654437"/>
                <a:ext cx="11470511" cy="769441"/>
              </a:xfrm>
              <a:prstGeom prst="rect">
                <a:avLst/>
              </a:prstGeom>
              <a:blipFill>
                <a:blip r:embed="rId5"/>
                <a:stretch>
                  <a:fillRect l="-553" t="-3279" b="-13115"/>
                </a:stretch>
              </a:blipFill>
            </p:spPr>
            <p:txBody>
              <a:bodyPr/>
              <a:lstStyle/>
              <a:p>
                <a:r>
                  <a:rPr lang="en-US">
                    <a:noFill/>
                  </a:rPr>
                  <a:t> </a:t>
                </a:r>
              </a:p>
            </p:txBody>
          </p:sp>
        </mc:Fallback>
      </mc:AlternateContent>
      <p:sp>
        <p:nvSpPr>
          <p:cNvPr id="44" name="TextBox 43">
            <a:extLst>
              <a:ext uri="{FF2B5EF4-FFF2-40B4-BE49-F238E27FC236}">
                <a16:creationId xmlns:a16="http://schemas.microsoft.com/office/drawing/2014/main" id="{45982F77-A240-3495-6BDC-5886989BAA65}"/>
              </a:ext>
            </a:extLst>
          </p:cNvPr>
          <p:cNvSpPr txBox="1"/>
          <p:nvPr/>
        </p:nvSpPr>
        <p:spPr>
          <a:xfrm>
            <a:off x="11693236" y="734291"/>
            <a:ext cx="184731" cy="369332"/>
          </a:xfrm>
          <a:prstGeom prst="rect">
            <a:avLst/>
          </a:prstGeom>
          <a:noFill/>
        </p:spPr>
        <p:txBody>
          <a:bodyPr wrap="none" rtlCol="0">
            <a:spAutoFit/>
          </a:bodyPr>
          <a:lstStyle/>
          <a:p>
            <a:endParaRPr lang="en-US" dirty="0"/>
          </a:p>
        </p:txBody>
      </p:sp>
      <p:sp>
        <p:nvSpPr>
          <p:cNvPr id="14" name="Date Placeholder 3">
            <a:extLst>
              <a:ext uri="{FF2B5EF4-FFF2-40B4-BE49-F238E27FC236}">
                <a16:creationId xmlns:a16="http://schemas.microsoft.com/office/drawing/2014/main" id="{6F6FBA19-B9CF-A002-2173-370B6D1DF211}"/>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5" name="Footer Placeholder 4">
            <a:extLst>
              <a:ext uri="{FF2B5EF4-FFF2-40B4-BE49-F238E27FC236}">
                <a16:creationId xmlns:a16="http://schemas.microsoft.com/office/drawing/2014/main" id="{3AB7551C-0D07-297F-223B-44EC65DEB917}"/>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pic>
        <p:nvPicPr>
          <p:cNvPr id="35" name="Picture 34" descr="A graph of numbers and numbers&#10;&#10;Description automatically generated">
            <a:extLst>
              <a:ext uri="{FF2B5EF4-FFF2-40B4-BE49-F238E27FC236}">
                <a16:creationId xmlns:a16="http://schemas.microsoft.com/office/drawing/2014/main" id="{717836D2-AD23-6D9E-F687-A4742037D5EA}"/>
              </a:ext>
            </a:extLst>
          </p:cNvPr>
          <p:cNvPicPr>
            <a:picLocks noChangeAspect="1"/>
          </p:cNvPicPr>
          <p:nvPr/>
        </p:nvPicPr>
        <p:blipFill rotWithShape="1">
          <a:blip r:embed="rId6"/>
          <a:srcRect l="3906" r="1927"/>
          <a:stretch/>
        </p:blipFill>
        <p:spPr>
          <a:xfrm>
            <a:off x="5825946" y="927056"/>
            <a:ext cx="6246596" cy="4037765"/>
          </a:xfrm>
          <a:prstGeom prst="rect">
            <a:avLst/>
          </a:prstGeom>
        </p:spPr>
      </p:pic>
      <p:sp>
        <p:nvSpPr>
          <p:cNvPr id="36" name="TextBox 35">
            <a:extLst>
              <a:ext uri="{FF2B5EF4-FFF2-40B4-BE49-F238E27FC236}">
                <a16:creationId xmlns:a16="http://schemas.microsoft.com/office/drawing/2014/main" id="{BA526F5E-D174-A9DB-20AC-DC0E0B21E1DC}"/>
              </a:ext>
            </a:extLst>
          </p:cNvPr>
          <p:cNvSpPr txBox="1"/>
          <p:nvPr/>
        </p:nvSpPr>
        <p:spPr>
          <a:xfrm>
            <a:off x="7014068" y="883318"/>
            <a:ext cx="3571904" cy="307777"/>
          </a:xfrm>
          <a:prstGeom prst="rect">
            <a:avLst/>
          </a:prstGeom>
          <a:solidFill>
            <a:schemeClr val="bg1"/>
          </a:solidFill>
        </p:spPr>
        <p:txBody>
          <a:bodyPr wrap="square" rtlCol="0">
            <a:spAutoFit/>
          </a:bodyPr>
          <a:lstStyle/>
          <a:p>
            <a:pPr algn="ctr"/>
            <a:r>
              <a:rPr lang="en-US" sz="1400" baseline="30000" dirty="0"/>
              <a:t>238</a:t>
            </a:r>
            <a:r>
              <a:rPr lang="en-US" sz="1400" dirty="0"/>
              <a:t>U Transfer Muon Capture</a:t>
            </a:r>
          </a:p>
        </p:txBody>
      </p:sp>
      <p:cxnSp>
        <p:nvCxnSpPr>
          <p:cNvPr id="37" name="Straight Arrow Connector 36">
            <a:extLst>
              <a:ext uri="{FF2B5EF4-FFF2-40B4-BE49-F238E27FC236}">
                <a16:creationId xmlns:a16="http://schemas.microsoft.com/office/drawing/2014/main" id="{28E38BBD-12C7-C0AB-63DE-B16E2097C7E6}"/>
              </a:ext>
            </a:extLst>
          </p:cNvPr>
          <p:cNvCxnSpPr>
            <a:cxnSpLocks/>
          </p:cNvCxnSpPr>
          <p:nvPr/>
        </p:nvCxnSpPr>
        <p:spPr>
          <a:xfrm flipH="1">
            <a:off x="6340634" y="1369224"/>
            <a:ext cx="302687" cy="2981837"/>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516E6B08-6648-C627-1742-79BB4DFC4723}"/>
              </a:ext>
            </a:extLst>
          </p:cNvPr>
          <p:cNvCxnSpPr>
            <a:cxnSpLocks/>
          </p:cNvCxnSpPr>
          <p:nvPr/>
        </p:nvCxnSpPr>
        <p:spPr>
          <a:xfrm flipH="1">
            <a:off x="6858317" y="1369224"/>
            <a:ext cx="279281" cy="2696622"/>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39D37022-F549-A11A-FADC-7E20CE5E8DAB}"/>
              </a:ext>
            </a:extLst>
          </p:cNvPr>
          <p:cNvCxnSpPr>
            <a:cxnSpLocks/>
          </p:cNvCxnSpPr>
          <p:nvPr/>
        </p:nvCxnSpPr>
        <p:spPr>
          <a:xfrm flipH="1">
            <a:off x="6596228" y="1369224"/>
            <a:ext cx="262089" cy="2823614"/>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452EA381-2ABA-52E7-8C55-FBF41CCB7565}"/>
              </a:ext>
            </a:extLst>
          </p:cNvPr>
          <p:cNvCxnSpPr>
            <a:cxnSpLocks/>
          </p:cNvCxnSpPr>
          <p:nvPr/>
        </p:nvCxnSpPr>
        <p:spPr>
          <a:xfrm flipH="1">
            <a:off x="7125456" y="1369224"/>
            <a:ext cx="250778" cy="249620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9DA07740-AE91-308B-4E7B-0C71FB55386E}"/>
              </a:ext>
            </a:extLst>
          </p:cNvPr>
          <p:cNvCxnSpPr>
            <a:cxnSpLocks/>
          </p:cNvCxnSpPr>
          <p:nvPr/>
        </p:nvCxnSpPr>
        <p:spPr>
          <a:xfrm flipH="1">
            <a:off x="7375637" y="1377433"/>
            <a:ext cx="255284" cy="235021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921E432E-51A5-FFA5-A238-62CDA9339693}"/>
              </a:ext>
            </a:extLst>
          </p:cNvPr>
          <p:cNvCxnSpPr>
            <a:cxnSpLocks/>
          </p:cNvCxnSpPr>
          <p:nvPr/>
        </p:nvCxnSpPr>
        <p:spPr>
          <a:xfrm flipH="1">
            <a:off x="7587648" y="1377433"/>
            <a:ext cx="268298" cy="2199898"/>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10FDDF0F-6863-72AF-7298-8A6AC1E586B0}"/>
              </a:ext>
            </a:extLst>
          </p:cNvPr>
          <p:cNvCxnSpPr>
            <a:cxnSpLocks/>
          </p:cNvCxnSpPr>
          <p:nvPr/>
        </p:nvCxnSpPr>
        <p:spPr>
          <a:xfrm flipH="1">
            <a:off x="7883814" y="1366640"/>
            <a:ext cx="244107" cy="1996826"/>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2F63F6CF-4A1B-E25C-8DF0-D1BCA4256D5C}"/>
              </a:ext>
            </a:extLst>
          </p:cNvPr>
          <p:cNvCxnSpPr>
            <a:cxnSpLocks/>
          </p:cNvCxnSpPr>
          <p:nvPr/>
        </p:nvCxnSpPr>
        <p:spPr>
          <a:xfrm flipH="1">
            <a:off x="8098810" y="1377433"/>
            <a:ext cx="269133" cy="1838908"/>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ED5BF7EB-606A-93A8-A679-0AF4326740E9}"/>
              </a:ext>
            </a:extLst>
          </p:cNvPr>
          <p:cNvCxnSpPr>
            <a:cxnSpLocks/>
          </p:cNvCxnSpPr>
          <p:nvPr/>
        </p:nvCxnSpPr>
        <p:spPr>
          <a:xfrm flipH="1">
            <a:off x="6643321" y="4306755"/>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97F74368-E230-A81B-ED3D-F91DBDA0CF41}"/>
              </a:ext>
            </a:extLst>
          </p:cNvPr>
          <p:cNvCxnSpPr>
            <a:cxnSpLocks/>
          </p:cNvCxnSpPr>
          <p:nvPr/>
        </p:nvCxnSpPr>
        <p:spPr>
          <a:xfrm flipH="1">
            <a:off x="7056317" y="4029419"/>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2056A676-E2B7-3D52-FF89-2AEB6ADE9ACA}"/>
              </a:ext>
            </a:extLst>
          </p:cNvPr>
          <p:cNvCxnSpPr>
            <a:cxnSpLocks/>
          </p:cNvCxnSpPr>
          <p:nvPr/>
        </p:nvCxnSpPr>
        <p:spPr>
          <a:xfrm flipH="1">
            <a:off x="7450935" y="3771382"/>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1DB3F0DD-6426-5CFA-79EA-7005B78422BB}"/>
              </a:ext>
            </a:extLst>
          </p:cNvPr>
          <p:cNvCxnSpPr>
            <a:cxnSpLocks/>
          </p:cNvCxnSpPr>
          <p:nvPr/>
        </p:nvCxnSpPr>
        <p:spPr>
          <a:xfrm flipH="1">
            <a:off x="7863146" y="3494950"/>
            <a:ext cx="308835" cy="193561"/>
          </a:xfrm>
          <a:prstGeom prst="straightConnector1">
            <a:avLst/>
          </a:prstGeom>
          <a:ln w="22225">
            <a:solidFill>
              <a:schemeClr val="bg1">
                <a:lumMod val="9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331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high angle view of a factory&#10;&#10;Description automatically generated">
            <a:extLst>
              <a:ext uri="{FF2B5EF4-FFF2-40B4-BE49-F238E27FC236}">
                <a16:creationId xmlns:a16="http://schemas.microsoft.com/office/drawing/2014/main" id="{8FC0921C-26A3-A2DF-0558-98AE7CCBC24B}"/>
              </a:ext>
            </a:extLst>
          </p:cNvPr>
          <p:cNvPicPr>
            <a:picLocks noChangeAspect="1"/>
          </p:cNvPicPr>
          <p:nvPr/>
        </p:nvPicPr>
        <p:blipFill rotWithShape="1">
          <a:blip r:embed="rId3"/>
          <a:srcRect l="14000" t="3438" r="32808" b="32213"/>
          <a:stretch/>
        </p:blipFill>
        <p:spPr>
          <a:xfrm rot="5400000">
            <a:off x="7212229" y="1156041"/>
            <a:ext cx="4857750" cy="4407519"/>
          </a:xfrm>
          <a:prstGeom prst="rect">
            <a:avLst/>
          </a:prstGeom>
        </p:spPr>
      </p:pic>
      <p:sp>
        <p:nvSpPr>
          <p:cNvPr id="4" name="TextBox 3">
            <a:extLst>
              <a:ext uri="{FF2B5EF4-FFF2-40B4-BE49-F238E27FC236}">
                <a16:creationId xmlns:a16="http://schemas.microsoft.com/office/drawing/2014/main" id="{0B5F4AAF-6CE3-160A-1167-25FE7A64E86C}"/>
              </a:ext>
            </a:extLst>
          </p:cNvPr>
          <p:cNvSpPr txBox="1"/>
          <p:nvPr/>
        </p:nvSpPr>
        <p:spPr>
          <a:xfrm>
            <a:off x="264414" y="264190"/>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muX Collaboration</a:t>
            </a:r>
          </a:p>
        </p:txBody>
      </p:sp>
      <p:sp>
        <p:nvSpPr>
          <p:cNvPr id="7" name="Slide Number Placeholder 5">
            <a:extLst>
              <a:ext uri="{FF2B5EF4-FFF2-40B4-BE49-F238E27FC236}">
                <a16:creationId xmlns:a16="http://schemas.microsoft.com/office/drawing/2014/main" id="{98CEAA25-0822-4CF3-8711-19CAAD619685}"/>
              </a:ext>
            </a:extLst>
          </p:cNvPr>
          <p:cNvSpPr txBox="1">
            <a:spLocks/>
          </p:cNvSpPr>
          <p:nvPr/>
        </p:nvSpPr>
        <p:spPr>
          <a:xfrm>
            <a:off x="8611516" y="6448095"/>
            <a:ext cx="2743200"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EF8C01-2234-6C4F-9D35-7E24354EECB1}" type="slidenum">
              <a:rPr lang="en-CH" sz="1000" smtClean="0"/>
              <a:pPr/>
              <a:t>2</a:t>
            </a:fld>
            <a:endParaRPr lang="en-CH" sz="1000" dirty="0"/>
          </a:p>
        </p:txBody>
      </p:sp>
      <p:sp>
        <p:nvSpPr>
          <p:cNvPr id="6" name="Date Placeholder 3">
            <a:extLst>
              <a:ext uri="{FF2B5EF4-FFF2-40B4-BE49-F238E27FC236}">
                <a16:creationId xmlns:a16="http://schemas.microsoft.com/office/drawing/2014/main" id="{84E78536-FF39-5F08-BA45-7EE8E0036417}"/>
              </a:ext>
            </a:extLst>
          </p:cNvPr>
          <p:cNvSpPr>
            <a:spLocks noGrp="1"/>
          </p:cNvSpPr>
          <p:nvPr>
            <p:ph type="dt" sz="half" idx="10"/>
          </p:nvPr>
        </p:nvSpPr>
        <p:spPr>
          <a:xfrm>
            <a:off x="247337" y="6448094"/>
            <a:ext cx="2743200" cy="365125"/>
          </a:xfrm>
        </p:spPr>
        <p:txBody>
          <a:bodyPr/>
          <a:lstStyle/>
          <a:p>
            <a:r>
              <a:rPr lang="de-CH" sz="1000" dirty="0"/>
              <a:t>22/01/2025</a:t>
            </a:r>
            <a:endParaRPr lang="en-CH" sz="1000" dirty="0"/>
          </a:p>
        </p:txBody>
      </p:sp>
      <p:sp>
        <p:nvSpPr>
          <p:cNvPr id="9" name="Footer Placeholder 4">
            <a:extLst>
              <a:ext uri="{FF2B5EF4-FFF2-40B4-BE49-F238E27FC236}">
                <a16:creationId xmlns:a16="http://schemas.microsoft.com/office/drawing/2014/main" id="{F2BB4AE6-0E27-3EB2-7F9E-8885FE06E991}"/>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D008692-052D-A70B-4BD0-FE1F45741E9C}"/>
                  </a:ext>
                </a:extLst>
              </p:cNvPr>
              <p:cNvSpPr txBox="1"/>
              <p:nvPr/>
            </p:nvSpPr>
            <p:spPr>
              <a:xfrm>
                <a:off x="264415" y="1188875"/>
                <a:ext cx="6840420" cy="4185761"/>
              </a:xfrm>
              <a:prstGeom prst="rect">
                <a:avLst/>
              </a:prstGeom>
              <a:noFill/>
            </p:spPr>
            <p:txBody>
              <a:bodyPr wrap="square" rtlCol="0">
                <a:spAutoFit/>
              </a:bodyPr>
              <a:lstStyle/>
              <a:p>
                <a:pPr algn="just"/>
                <a:r>
                  <a:rPr lang="en-US" u="sng" dirty="0">
                    <a:latin typeface="Calibri" panose="020F0502020204030204" pitchFamily="34" charset="0"/>
                    <a:cs typeface="Calibri" panose="020F0502020204030204" pitchFamily="34" charset="0"/>
                  </a:rPr>
                  <a:t>Goal</a:t>
                </a:r>
                <a:r>
                  <a:rPr lang="en-US" dirty="0">
                    <a:latin typeface="Calibri" panose="020F0502020204030204" pitchFamily="34" charset="0"/>
                    <a:cs typeface="Calibri" panose="020F0502020204030204" pitchFamily="34" charset="0"/>
                  </a:rPr>
                  <a:t> </a:t>
                </a:r>
              </a:p>
              <a:p>
                <a:pPr algn="just"/>
                <a:endParaRPr lang="en-US" sz="8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Determine the absolute nuclear charge radius of </a:t>
                </a:r>
                <a:r>
                  <a:rPr lang="en-US" baseline="30000" dirty="0">
                    <a:latin typeface="Calibri" panose="020F0502020204030204" pitchFamily="34" charset="0"/>
                    <a:cs typeface="Calibri" panose="020F0502020204030204" pitchFamily="34" charset="0"/>
                  </a:rPr>
                  <a:t>226</a:t>
                </a:r>
                <a:r>
                  <a:rPr lang="en-US" dirty="0">
                    <a:latin typeface="Calibri" panose="020F0502020204030204" pitchFamily="34" charset="0"/>
                    <a:cs typeface="Calibri" panose="020F0502020204030204" pitchFamily="34" charset="0"/>
                  </a:rPr>
                  <a:t>Ra for the first time</a:t>
                </a:r>
              </a:p>
              <a:p>
                <a:pPr algn="just"/>
                <a:endParaRPr lang="en-US" dirty="0">
                  <a:latin typeface="Calibri" panose="020F0502020204030204" pitchFamily="34" charset="0"/>
                  <a:cs typeface="Calibri" panose="020F0502020204030204" pitchFamily="34" charset="0"/>
                </a:endParaRPr>
              </a:p>
              <a:p>
                <a:r>
                  <a:rPr lang="en-US" u="sng" dirty="0">
                    <a:latin typeface="Calibri" panose="020F0502020204030204" pitchFamily="34" charset="0"/>
                    <a:cs typeface="Calibri" panose="020F0502020204030204" pitchFamily="34" charset="0"/>
                  </a:rPr>
                  <a:t>Why </a:t>
                </a:r>
                <a:r>
                  <a:rPr lang="en-US" u="sng" baseline="30000" dirty="0">
                    <a:latin typeface="Calibri" panose="020F0502020204030204" pitchFamily="34" charset="0"/>
                    <a:cs typeface="Calibri" panose="020F0502020204030204" pitchFamily="34" charset="0"/>
                  </a:rPr>
                  <a:t>226</a:t>
                </a:r>
                <a:r>
                  <a:rPr lang="en-US" u="sng" dirty="0">
                    <a:latin typeface="Calibri" panose="020F0502020204030204" pitchFamily="34" charset="0"/>
                    <a:cs typeface="Calibri" panose="020F0502020204030204" pitchFamily="34" charset="0"/>
                  </a:rPr>
                  <a:t>Ra </a:t>
                </a:r>
                <a:r>
                  <a:rPr lang="en-US" dirty="0">
                    <a:latin typeface="Calibri" panose="020F0502020204030204" pitchFamily="34" charset="0"/>
                    <a:cs typeface="Calibri" panose="020F0502020204030204" pitchFamily="34" charset="0"/>
                  </a:rPr>
                  <a:t>?</a:t>
                </a:r>
              </a:p>
              <a:p>
                <a:pPr algn="just"/>
                <a:endParaRPr lang="en-US" sz="800" b="1" u="sng"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Excellent candidate for measurements of atomic parity violation </a:t>
                </a:r>
                <a14:m>
                  <m:oMath xmlns:m="http://schemas.openxmlformats.org/officeDocument/2006/math">
                    <m:r>
                      <a:rPr lang="de-CH" b="0" i="1" smtClean="0">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 physics beyond the standard model</a:t>
                </a:r>
              </a:p>
              <a:p>
                <a:pPr algn="just"/>
                <a:endParaRPr lang="en-US" dirty="0">
                  <a:latin typeface="Calibri" panose="020F0502020204030204" pitchFamily="34" charset="0"/>
                  <a:cs typeface="Calibri" panose="020F0502020204030204" pitchFamily="34" charset="0"/>
                </a:endParaRPr>
              </a:p>
              <a:p>
                <a:pPr algn="just"/>
                <a:r>
                  <a:rPr lang="en-US" u="sng" dirty="0">
                    <a:latin typeface="Calibri" panose="020F0502020204030204" pitchFamily="34" charset="0"/>
                    <a:cs typeface="Calibri" panose="020F0502020204030204" pitchFamily="34" charset="0"/>
                  </a:rPr>
                  <a:t>BUT</a:t>
                </a:r>
              </a:p>
              <a:p>
                <a:pPr algn="just"/>
                <a:endParaRPr lang="en-US" sz="8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Open radioactive sources available in microgram,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g, quantities </a:t>
                </a:r>
              </a:p>
              <a:p>
                <a:pPr algn="just"/>
                <a:endParaRPr lang="en-US" dirty="0">
                  <a:latin typeface="Calibri" panose="020F0502020204030204" pitchFamily="34" charset="0"/>
                  <a:cs typeface="Calibri" panose="020F0502020204030204" pitchFamily="34" charset="0"/>
                </a:endParaRPr>
              </a:p>
              <a:p>
                <a:pPr algn="just"/>
                <a:r>
                  <a:rPr lang="en-US" u="sng" dirty="0">
                    <a:latin typeface="Calibri" panose="020F0502020204030204" pitchFamily="34" charset="0"/>
                    <a:cs typeface="Calibri" panose="020F0502020204030204" pitchFamily="34" charset="0"/>
                  </a:rPr>
                  <a:t>WAY</a:t>
                </a:r>
              </a:p>
              <a:p>
                <a:pPr algn="just"/>
                <a:endParaRPr lang="en-US" sz="800" b="1" u="sng"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Performing muonic atom spectroscopy with a novel muonic capture technique</a:t>
                </a:r>
              </a:p>
            </p:txBody>
          </p:sp>
        </mc:Choice>
        <mc:Fallback xmlns="">
          <p:sp>
            <p:nvSpPr>
              <p:cNvPr id="12" name="TextBox 11">
                <a:extLst>
                  <a:ext uri="{FF2B5EF4-FFF2-40B4-BE49-F238E27FC236}">
                    <a16:creationId xmlns:a16="http://schemas.microsoft.com/office/drawing/2014/main" id="{CD008692-052D-A70B-4BD0-FE1F45741E9C}"/>
                  </a:ext>
                </a:extLst>
              </p:cNvPr>
              <p:cNvSpPr txBox="1">
                <a:spLocks noRot="1" noChangeAspect="1" noMove="1" noResize="1" noEditPoints="1" noAdjustHandles="1" noChangeArrowheads="1" noChangeShapeType="1" noTextEdit="1"/>
              </p:cNvSpPr>
              <p:nvPr/>
            </p:nvSpPr>
            <p:spPr>
              <a:xfrm>
                <a:off x="264415" y="1188875"/>
                <a:ext cx="6840420" cy="4185761"/>
              </a:xfrm>
              <a:prstGeom prst="rect">
                <a:avLst/>
              </a:prstGeom>
              <a:blipFill>
                <a:blip r:embed="rId4"/>
                <a:stretch>
                  <a:fillRect l="-741" t="-604" r="-741" b="-1208"/>
                </a:stretch>
              </a:blipFill>
            </p:spPr>
            <p:txBody>
              <a:bodyPr/>
              <a:lstStyle/>
              <a:p>
                <a:r>
                  <a:rPr lang="en-US">
                    <a:noFill/>
                  </a:rPr>
                  <a:t> </a:t>
                </a:r>
              </a:p>
            </p:txBody>
          </p:sp>
        </mc:Fallback>
      </mc:AlternateContent>
    </p:spTree>
    <p:extLst>
      <p:ext uri="{BB962C8B-B14F-4D97-AF65-F5344CB8AC3E}">
        <p14:creationId xmlns:p14="http://schemas.microsoft.com/office/powerpoint/2010/main" val="328541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20</a:t>
            </a:fld>
            <a:r>
              <a:rPr lang="en-CH" sz="1000" dirty="0"/>
              <a:t> </a:t>
            </a:r>
          </a:p>
        </p:txBody>
      </p:sp>
      <p:sp>
        <p:nvSpPr>
          <p:cNvPr id="10" name="TextBox 9">
            <a:extLst>
              <a:ext uri="{FF2B5EF4-FFF2-40B4-BE49-F238E27FC236}">
                <a16:creationId xmlns:a16="http://schemas.microsoft.com/office/drawing/2014/main" id="{6C122988-CE9B-D74D-63C1-0CF6F7DEDE09}"/>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Germanium Detectors</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DBDA926-4E3F-5E90-3ED1-2EE4ACC040AC}"/>
                  </a:ext>
                </a:extLst>
              </p:cNvPr>
              <p:cNvSpPr txBox="1"/>
              <p:nvPr/>
            </p:nvSpPr>
            <p:spPr>
              <a:xfrm>
                <a:off x="247335" y="1128177"/>
                <a:ext cx="6491561" cy="5320687"/>
              </a:xfrm>
              <a:prstGeom prst="rect">
                <a:avLst/>
              </a:prstGeom>
              <a:noFill/>
            </p:spPr>
            <p:txBody>
              <a:bodyPr wrap="square" rtlCol="0">
                <a:spAutoFit/>
              </a:bodyPr>
              <a:lstStyle/>
              <a:p>
                <a:pPr algn="just"/>
                <a:r>
                  <a:rPr lang="en-CH" sz="1600" dirty="0">
                    <a:latin typeface="Calibri" panose="020F0502020204030204" pitchFamily="34" charset="0"/>
                    <a:cs typeface="Calibri" panose="020F0502020204030204" pitchFamily="34" charset="0"/>
                  </a:rPr>
                  <a:t>Germanium crystal under a reverse biased voltage, collecting the charge carriers produced by the ionizing radiation.</a:t>
                </a:r>
              </a:p>
              <a:p>
                <a:pPr algn="just"/>
                <a:endParaRPr lang="en-CH" sz="1600" dirty="0">
                  <a:latin typeface="Calibri" panose="020F0502020204030204" pitchFamily="34" charset="0"/>
                  <a:cs typeface="Calibri" panose="020F0502020204030204" pitchFamily="34" charset="0"/>
                </a:endParaRPr>
              </a:p>
              <a:p>
                <a:pPr algn="just"/>
                <a:r>
                  <a:rPr lang="en-CH" sz="1600" u="sng" dirty="0">
                    <a:latin typeface="Calibri" panose="020F0502020204030204" pitchFamily="34" charset="0"/>
                    <a:cs typeface="Calibri" panose="020F0502020204030204" pitchFamily="34" charset="0"/>
                  </a:rPr>
                  <a:t>Detection Process</a:t>
                </a:r>
              </a:p>
              <a:p>
                <a:pPr algn="just"/>
                <a:endParaRPr lang="en-CH" sz="1600" dirty="0">
                  <a:latin typeface="Calibri" panose="020F0502020204030204" pitchFamily="34" charset="0"/>
                  <a:cs typeface="Calibri" panose="020F0502020204030204" pitchFamily="34" charset="0"/>
                </a:endParaRPr>
              </a:p>
              <a:p>
                <a:pPr marL="285750" indent="-285750" algn="just">
                  <a:buFont typeface="Wingdings" pitchFamily="2" charset="2"/>
                  <a:buChar char="ü"/>
                </a:pPr>
                <a:r>
                  <a:rPr lang="en-CH" sz="1600" dirty="0">
                    <a:latin typeface="Calibri" panose="020F0502020204030204" pitchFamily="34" charset="0"/>
                    <a:cs typeface="Calibri" panose="020F0502020204030204" pitchFamily="34" charset="0"/>
                  </a:rPr>
                  <a:t>Apply reverse bias voltage on the crytal </a:t>
                </a:r>
                <a14:m>
                  <m:oMath xmlns:m="http://schemas.openxmlformats.org/officeDocument/2006/math">
                    <m:r>
                      <a:rPr lang="de-CH" sz="1600" i="1" smtClean="0">
                        <a:latin typeface="Cambria Math" panose="02040503050406030204" pitchFamily="18" charset="0"/>
                        <a:cs typeface="Calibri" panose="020F0502020204030204" pitchFamily="34" charset="0"/>
                      </a:rPr>
                      <m:t>→</m:t>
                    </m:r>
                  </m:oMath>
                </a14:m>
                <a:r>
                  <a:rPr lang="en-CH" sz="1600" dirty="0">
                    <a:latin typeface="Calibri" panose="020F0502020204030204" pitchFamily="34" charset="0"/>
                    <a:cs typeface="Calibri" panose="020F0502020204030204" pitchFamily="34" charset="0"/>
                  </a:rPr>
                  <a:t> large depletion region </a:t>
                </a:r>
                <a14:m>
                  <m:oMath xmlns:m="http://schemas.openxmlformats.org/officeDocument/2006/math">
                    <m:r>
                      <a:rPr lang="de-CH" sz="1600" i="1" smtClean="0">
                        <a:latin typeface="Cambria Math" panose="02040503050406030204" pitchFamily="18" charset="0"/>
                        <a:cs typeface="Calibri" panose="020F0502020204030204" pitchFamily="34" charset="0"/>
                      </a:rPr>
                      <m:t>→</m:t>
                    </m:r>
                  </m:oMath>
                </a14:m>
                <a:r>
                  <a:rPr lang="en-CH" sz="1600" dirty="0">
                    <a:latin typeface="Calibri" panose="020F0502020204030204" pitchFamily="34" charset="0"/>
                    <a:cs typeface="Calibri" panose="020F0502020204030204" pitchFamily="34" charset="0"/>
                  </a:rPr>
                  <a:t> little to no current flowing through the circuit</a:t>
                </a:r>
              </a:p>
              <a:p>
                <a:pPr algn="just"/>
                <a:endParaRPr lang="en-CH" sz="800" dirty="0">
                  <a:latin typeface="Calibri" panose="020F0502020204030204" pitchFamily="34" charset="0"/>
                  <a:cs typeface="Calibri" panose="020F0502020204030204" pitchFamily="34" charset="0"/>
                </a:endParaRPr>
              </a:p>
              <a:p>
                <a:pPr marL="285750" indent="-285750" algn="just">
                  <a:buFont typeface="Wingdings" pitchFamily="2" charset="2"/>
                  <a:buChar char="ü"/>
                </a:pPr>
                <a:r>
                  <a:rPr lang="en-CH" sz="1600" dirty="0">
                    <a:latin typeface="Calibri" panose="020F0502020204030204" pitchFamily="34" charset="0"/>
                    <a:cs typeface="Calibri" panose="020F0502020204030204" pitchFamily="34" charset="0"/>
                  </a:rPr>
                  <a:t>Charged particle enters the depletion region and produces electron-hole pairs</a:t>
                </a:r>
              </a:p>
              <a:p>
                <a:pPr algn="just"/>
                <a:endParaRPr lang="en-CH" sz="800" dirty="0">
                  <a:latin typeface="Calibri" panose="020F0502020204030204" pitchFamily="34" charset="0"/>
                  <a:cs typeface="Calibri" panose="020F0502020204030204" pitchFamily="34" charset="0"/>
                </a:endParaRPr>
              </a:p>
              <a:p>
                <a:pPr marL="285750" indent="-285750" algn="just">
                  <a:buFont typeface="Wingdings" pitchFamily="2" charset="2"/>
                  <a:buChar char="ü"/>
                </a:pPr>
                <a:r>
                  <a:rPr lang="en-CH" sz="1600" dirty="0">
                    <a:latin typeface="Calibri" panose="020F0502020204030204" pitchFamily="34" charset="0"/>
                    <a:cs typeface="Calibri" panose="020F0502020204030204" pitchFamily="34" charset="0"/>
                  </a:rPr>
                  <a:t> Collect charge carriers with the applied voltage deference</a:t>
                </a:r>
              </a:p>
              <a:p>
                <a:pPr algn="just"/>
                <a:endParaRPr lang="en-CH" sz="800" dirty="0">
                  <a:latin typeface="Calibri" panose="020F0502020204030204" pitchFamily="34" charset="0"/>
                  <a:cs typeface="Calibri" panose="020F0502020204030204" pitchFamily="34" charset="0"/>
                </a:endParaRPr>
              </a:p>
              <a:p>
                <a:pPr marL="285750" indent="-285750" algn="just">
                  <a:buFont typeface="Wingdings" pitchFamily="2" charset="2"/>
                  <a:buChar char="ü"/>
                </a:pPr>
                <a:r>
                  <a:rPr lang="en-CH" sz="1600" dirty="0">
                    <a:latin typeface="Calibri" panose="020F0502020204030204" pitchFamily="34" charset="0"/>
                    <a:cs typeface="Calibri" panose="020F0502020204030204" pitchFamily="34" charset="0"/>
                  </a:rPr>
                  <a:t>Number of charge carriers proportional to the ionization radiation energy</a:t>
                </a:r>
              </a:p>
              <a:p>
                <a:pPr algn="just"/>
                <a:endParaRPr lang="en-CH" sz="1600" dirty="0">
                  <a:latin typeface="Calibri" panose="020F0502020204030204" pitchFamily="34" charset="0"/>
                  <a:cs typeface="Calibri" panose="020F0502020204030204" pitchFamily="34" charset="0"/>
                </a:endParaRPr>
              </a:p>
              <a:p>
                <a:pPr algn="just"/>
                <a:r>
                  <a:rPr lang="en-CH" sz="1600" dirty="0">
                    <a:latin typeface="Calibri" panose="020F0502020204030204" pitchFamily="34" charset="0"/>
                    <a:cs typeface="Calibri" panose="020F0502020204030204" pitchFamily="34" charset="0"/>
                  </a:rPr>
                  <a:t>Depletion thickness:  </a:t>
                </a:r>
                <a14:m>
                  <m:oMath xmlns:m="http://schemas.openxmlformats.org/officeDocument/2006/math">
                    <m:r>
                      <a:rPr lang="de-CH" sz="1600" b="0" i="1" smtClean="0">
                        <a:latin typeface="Cambria Math" panose="02040503050406030204" pitchFamily="18" charset="0"/>
                      </a:rPr>
                      <m:t>𝑑</m:t>
                    </m:r>
                    <m:r>
                      <a:rPr lang="de-CH" sz="1600" b="0" i="1" smtClean="0">
                        <a:latin typeface="Cambria Math" panose="02040503050406030204" pitchFamily="18" charset="0"/>
                      </a:rPr>
                      <m:t>= </m:t>
                    </m:r>
                    <m:sSup>
                      <m:sSupPr>
                        <m:ctrlPr>
                          <a:rPr lang="de-CH" sz="1600" b="0" i="1" smtClean="0">
                            <a:latin typeface="Cambria Math" panose="02040503050406030204" pitchFamily="18" charset="0"/>
                          </a:rPr>
                        </m:ctrlPr>
                      </m:sSupPr>
                      <m:e>
                        <m:d>
                          <m:dPr>
                            <m:ctrlPr>
                              <a:rPr lang="de-CH" sz="1600" b="0" i="1" smtClean="0">
                                <a:latin typeface="Cambria Math" panose="02040503050406030204" pitchFamily="18" charset="0"/>
                              </a:rPr>
                            </m:ctrlPr>
                          </m:dPr>
                          <m:e>
                            <m:f>
                              <m:fPr>
                                <m:ctrlPr>
                                  <a:rPr lang="de-CH" sz="1600" b="0" i="1" smtClean="0">
                                    <a:latin typeface="Cambria Math" panose="02040503050406030204" pitchFamily="18" charset="0"/>
                                  </a:rPr>
                                </m:ctrlPr>
                              </m:fPr>
                              <m:num>
                                <m:r>
                                  <a:rPr lang="de-CH" sz="1600" b="0" i="1" smtClean="0">
                                    <a:latin typeface="Cambria Math" panose="02040503050406030204" pitchFamily="18" charset="0"/>
                                  </a:rPr>
                                  <m:t>2</m:t>
                                </m:r>
                                <m:r>
                                  <a:rPr lang="de-CH" sz="1600" b="0" i="1" smtClean="0">
                                    <a:latin typeface="Cambria Math" panose="02040503050406030204" pitchFamily="18" charset="0"/>
                                    <a:ea typeface="Cambria Math" panose="02040503050406030204" pitchFamily="18" charset="0"/>
                                  </a:rPr>
                                  <m:t>𝜀</m:t>
                                </m:r>
                                <m:r>
                                  <a:rPr lang="de-CH" sz="1600" b="0" i="1" smtClean="0">
                                    <a:latin typeface="Cambria Math" panose="02040503050406030204" pitchFamily="18" charset="0"/>
                                    <a:ea typeface="Cambria Math" panose="02040503050406030204" pitchFamily="18" charset="0"/>
                                  </a:rPr>
                                  <m:t>𝑉</m:t>
                                </m:r>
                              </m:num>
                              <m:den>
                                <m:r>
                                  <a:rPr lang="de-CH" sz="1600" b="0" i="1" smtClean="0">
                                    <a:latin typeface="Cambria Math" panose="02040503050406030204" pitchFamily="18" charset="0"/>
                                  </a:rPr>
                                  <m:t>𝑒𝑁</m:t>
                                </m:r>
                              </m:den>
                            </m:f>
                          </m:e>
                        </m:d>
                      </m:e>
                      <m:sup>
                        <m:r>
                          <a:rPr lang="de-CH" sz="1600" b="0" i="1" smtClean="0">
                            <a:latin typeface="Cambria Math" panose="02040503050406030204" pitchFamily="18" charset="0"/>
                          </a:rPr>
                          <m:t>1/2</m:t>
                        </m:r>
                      </m:sup>
                    </m:sSup>
                  </m:oMath>
                </a14:m>
                <a:r>
                  <a:rPr lang="en-CH" sz="1600" dirty="0">
                    <a:latin typeface="Calibri" panose="020F0502020204030204" pitchFamily="34" charset="0"/>
                    <a:cs typeface="Calibri" panose="020F0502020204030204" pitchFamily="34" charset="0"/>
                  </a:rPr>
                  <a:t>, where V is the reverse bias voltage and N is the impurity concentration.</a:t>
                </a:r>
              </a:p>
              <a:p>
                <a:pPr algn="just"/>
                <a:endParaRPr lang="en-CH" sz="1600" dirty="0">
                  <a:latin typeface="Calibri" panose="020F0502020204030204" pitchFamily="34" charset="0"/>
                  <a:cs typeface="Calibri" panose="020F0502020204030204" pitchFamily="34" charset="0"/>
                </a:endParaRPr>
              </a:p>
              <a:p>
                <a:pPr algn="just"/>
                <a:r>
                  <a:rPr lang="en-CH" sz="1600" dirty="0">
                    <a:latin typeface="Calibri" panose="020F0502020204030204" pitchFamily="34" charset="0"/>
                    <a:cs typeface="Calibri" panose="020F0502020204030204" pitchFamily="34" charset="0"/>
                  </a:rPr>
                  <a:t>Thus for greater depletion depths, and better energy resolution the impurity concentration needs to be decreased (High purity Germanium Detectors (HPGe)).</a:t>
                </a:r>
              </a:p>
            </p:txBody>
          </p:sp>
        </mc:Choice>
        <mc:Fallback xmlns="">
          <p:sp>
            <p:nvSpPr>
              <p:cNvPr id="12" name="TextBox 11">
                <a:extLst>
                  <a:ext uri="{FF2B5EF4-FFF2-40B4-BE49-F238E27FC236}">
                    <a16:creationId xmlns:a16="http://schemas.microsoft.com/office/drawing/2014/main" id="{2DBDA926-4E3F-5E90-3ED1-2EE4ACC040AC}"/>
                  </a:ext>
                </a:extLst>
              </p:cNvPr>
              <p:cNvSpPr txBox="1">
                <a:spLocks noRot="1" noChangeAspect="1" noMove="1" noResize="1" noEditPoints="1" noAdjustHandles="1" noChangeArrowheads="1" noChangeShapeType="1" noTextEdit="1"/>
              </p:cNvSpPr>
              <p:nvPr/>
            </p:nvSpPr>
            <p:spPr>
              <a:xfrm>
                <a:off x="247335" y="1128177"/>
                <a:ext cx="6491561" cy="5320687"/>
              </a:xfrm>
              <a:prstGeom prst="rect">
                <a:avLst/>
              </a:prstGeom>
              <a:blipFill>
                <a:blip r:embed="rId3"/>
                <a:stretch>
                  <a:fillRect l="-586" t="-238" r="-391" b="-476"/>
                </a:stretch>
              </a:blipFill>
            </p:spPr>
            <p:txBody>
              <a:bodyPr/>
              <a:lstStyle/>
              <a:p>
                <a:r>
                  <a:rPr lang="en-US">
                    <a:noFill/>
                  </a:rPr>
                  <a:t> </a:t>
                </a:r>
              </a:p>
            </p:txBody>
          </p:sp>
        </mc:Fallback>
      </mc:AlternateContent>
      <p:pic>
        <p:nvPicPr>
          <p:cNvPr id="3" name="Picture 2" descr="Diagram of a diagram of a cell&#10;&#10;Description automatically generated">
            <a:extLst>
              <a:ext uri="{FF2B5EF4-FFF2-40B4-BE49-F238E27FC236}">
                <a16:creationId xmlns:a16="http://schemas.microsoft.com/office/drawing/2014/main" id="{89477001-8F63-A638-159F-8BDE8CE12FDF}"/>
              </a:ext>
            </a:extLst>
          </p:cNvPr>
          <p:cNvPicPr>
            <a:picLocks noChangeAspect="1"/>
          </p:cNvPicPr>
          <p:nvPr/>
        </p:nvPicPr>
        <p:blipFill>
          <a:blip r:embed="rId4"/>
          <a:stretch>
            <a:fillRect/>
          </a:stretch>
        </p:blipFill>
        <p:spPr>
          <a:xfrm>
            <a:off x="6968743" y="2749254"/>
            <a:ext cx="4493964" cy="2651440"/>
          </a:xfrm>
          <a:prstGeom prst="rect">
            <a:avLst/>
          </a:prstGeom>
        </p:spPr>
      </p:pic>
      <p:grpSp>
        <p:nvGrpSpPr>
          <p:cNvPr id="8" name="Group 7">
            <a:extLst>
              <a:ext uri="{FF2B5EF4-FFF2-40B4-BE49-F238E27FC236}">
                <a16:creationId xmlns:a16="http://schemas.microsoft.com/office/drawing/2014/main" id="{4B8A7F9B-B31A-698D-98AD-D4F85BB8AA6D}"/>
              </a:ext>
            </a:extLst>
          </p:cNvPr>
          <p:cNvGrpSpPr/>
          <p:nvPr/>
        </p:nvGrpSpPr>
        <p:grpSpPr>
          <a:xfrm rot="19088007">
            <a:off x="3760704" y="334060"/>
            <a:ext cx="1057694" cy="498798"/>
            <a:chOff x="1421606" y="1347776"/>
            <a:chExt cx="4243388" cy="1421606"/>
          </a:xfrm>
        </p:grpSpPr>
        <p:sp>
          <p:nvSpPr>
            <p:cNvPr id="9" name="Rectangle 8">
              <a:extLst>
                <a:ext uri="{FF2B5EF4-FFF2-40B4-BE49-F238E27FC236}">
                  <a16:creationId xmlns:a16="http://schemas.microsoft.com/office/drawing/2014/main" id="{F2F58A94-8489-F6BE-816C-7651BAD9A7FA}"/>
                </a:ext>
              </a:extLst>
            </p:cNvPr>
            <p:cNvSpPr/>
            <p:nvPr/>
          </p:nvSpPr>
          <p:spPr>
            <a:xfrm>
              <a:off x="3143251" y="1347776"/>
              <a:ext cx="2521743" cy="1421606"/>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DF4B1B-0F70-70B3-BE00-E81CE5C61DB2}"/>
                </a:ext>
              </a:extLst>
            </p:cNvPr>
            <p:cNvSpPr/>
            <p:nvPr/>
          </p:nvSpPr>
          <p:spPr>
            <a:xfrm>
              <a:off x="3353835" y="1354919"/>
              <a:ext cx="285750" cy="14144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8C6D521-FFED-CCB7-9AA2-9D2D5CFED076}"/>
                </a:ext>
              </a:extLst>
            </p:cNvPr>
            <p:cNvSpPr/>
            <p:nvPr/>
          </p:nvSpPr>
          <p:spPr>
            <a:xfrm>
              <a:off x="5010678" y="1349643"/>
              <a:ext cx="285750" cy="14144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FDFFF40-B83B-78AB-42C0-159C499AAD8B}"/>
                </a:ext>
              </a:extLst>
            </p:cNvPr>
            <p:cNvSpPr/>
            <p:nvPr/>
          </p:nvSpPr>
          <p:spPr>
            <a:xfrm>
              <a:off x="1421606" y="1853014"/>
              <a:ext cx="1721645" cy="407720"/>
            </a:xfrm>
            <a:prstGeom prst="rect">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54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descr="A group of white and blue containers&#10;&#10;Description automatically generated">
            <a:extLst>
              <a:ext uri="{FF2B5EF4-FFF2-40B4-BE49-F238E27FC236}">
                <a16:creationId xmlns:a16="http://schemas.microsoft.com/office/drawing/2014/main" id="{7D29A9C0-195D-C1C6-5B22-E9396C3073E5}"/>
              </a:ext>
            </a:extLst>
          </p:cNvPr>
          <p:cNvPicPr>
            <a:picLocks noChangeAspect="1"/>
          </p:cNvPicPr>
          <p:nvPr/>
        </p:nvPicPr>
        <p:blipFill>
          <a:blip r:embed="rId5"/>
          <a:stretch>
            <a:fillRect/>
          </a:stretch>
        </p:blipFill>
        <p:spPr>
          <a:xfrm>
            <a:off x="8078341" y="0"/>
            <a:ext cx="4115493" cy="2160634"/>
          </a:xfrm>
          <a:prstGeom prst="rect">
            <a:avLst/>
          </a:prstGeom>
        </p:spPr>
      </p:pic>
      <p:sp>
        <p:nvSpPr>
          <p:cNvPr id="2" name="Date Placeholder 3">
            <a:extLst>
              <a:ext uri="{FF2B5EF4-FFF2-40B4-BE49-F238E27FC236}">
                <a16:creationId xmlns:a16="http://schemas.microsoft.com/office/drawing/2014/main" id="{0E88CA97-432B-018E-ACBF-93ACE70188FE}"/>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B0B10A8E-C5BB-713A-E247-DC3C754A51CA}"/>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72601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21</a:t>
            </a:fld>
            <a:r>
              <a:rPr lang="en-CH" sz="1000" dirty="0"/>
              <a:t> </a:t>
            </a:r>
          </a:p>
        </p:txBody>
      </p:sp>
      <p:sp>
        <p:nvSpPr>
          <p:cNvPr id="10" name="TextBox 9">
            <a:extLst>
              <a:ext uri="{FF2B5EF4-FFF2-40B4-BE49-F238E27FC236}">
                <a16:creationId xmlns:a16="http://schemas.microsoft.com/office/drawing/2014/main" id="{6C122988-CE9B-D74D-63C1-0CF6F7DEDE09}"/>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Germanium Detectors, Cooling</a:t>
            </a:r>
          </a:p>
        </p:txBody>
      </p:sp>
      <p:sp>
        <p:nvSpPr>
          <p:cNvPr id="12" name="TextBox 11">
            <a:extLst>
              <a:ext uri="{FF2B5EF4-FFF2-40B4-BE49-F238E27FC236}">
                <a16:creationId xmlns:a16="http://schemas.microsoft.com/office/drawing/2014/main" id="{2DBDA926-4E3F-5E90-3ED1-2EE4ACC040AC}"/>
              </a:ext>
            </a:extLst>
          </p:cNvPr>
          <p:cNvSpPr txBox="1"/>
          <p:nvPr/>
        </p:nvSpPr>
        <p:spPr>
          <a:xfrm>
            <a:off x="247336" y="1211198"/>
            <a:ext cx="5087612" cy="2308324"/>
          </a:xfrm>
          <a:prstGeom prst="rect">
            <a:avLst/>
          </a:prstGeom>
          <a:noFill/>
        </p:spPr>
        <p:txBody>
          <a:bodyPr wrap="square" rtlCol="0">
            <a:spAutoFit/>
          </a:bodyPr>
          <a:lstStyle/>
          <a:p>
            <a:pPr algn="just"/>
            <a:r>
              <a:rPr lang="en-CH" dirty="0">
                <a:latin typeface="Calibri" panose="020F0502020204030204" pitchFamily="34" charset="0"/>
                <a:cs typeface="Calibri" panose="020F0502020204030204" pitchFamily="34" charset="0"/>
              </a:rPr>
              <a:t>As the Germanium semiconductor has a small band gap, at room temperature electrons can move from the valence to the conduction band due to thermal excitations. This creates an unwanted current, called leakage current. </a:t>
            </a:r>
          </a:p>
          <a:p>
            <a:pPr algn="just"/>
            <a:endParaRPr lang="en-CH" dirty="0">
              <a:latin typeface="Calibri" panose="020F0502020204030204" pitchFamily="34" charset="0"/>
              <a:cs typeface="Calibri" panose="020F0502020204030204" pitchFamily="34" charset="0"/>
            </a:endParaRPr>
          </a:p>
          <a:p>
            <a:pPr marL="285750" indent="-285750" algn="just">
              <a:buFont typeface="Wingdings" pitchFamily="2" charset="2"/>
              <a:buChar char="Ø"/>
            </a:pPr>
            <a:r>
              <a:rPr lang="en-CH" dirty="0">
                <a:latin typeface="Calibri" panose="020F0502020204030204" pitchFamily="34" charset="0"/>
                <a:cs typeface="Calibri" panose="020F0502020204030204" pitchFamily="34" charset="0"/>
              </a:rPr>
              <a:t> So we cool down Germanium detectors to avoid any thermal noise, with liquid nitrogen (77K)</a:t>
            </a:r>
          </a:p>
        </p:txBody>
      </p:sp>
      <p:pic>
        <p:nvPicPr>
          <p:cNvPr id="11" name="Picture 10" descr="A close-up of a machine&#10;&#10;Description automatically generated">
            <a:extLst>
              <a:ext uri="{FF2B5EF4-FFF2-40B4-BE49-F238E27FC236}">
                <a16:creationId xmlns:a16="http://schemas.microsoft.com/office/drawing/2014/main" id="{22B95357-9564-1A06-E30D-B826E90ACB5C}"/>
              </a:ext>
            </a:extLst>
          </p:cNvPr>
          <p:cNvPicPr>
            <a:picLocks noChangeAspect="1"/>
          </p:cNvPicPr>
          <p:nvPr/>
        </p:nvPicPr>
        <p:blipFill>
          <a:blip r:embed="rId3"/>
          <a:stretch>
            <a:fillRect/>
          </a:stretch>
        </p:blipFill>
        <p:spPr>
          <a:xfrm rot="5400000">
            <a:off x="6331225" y="1251711"/>
            <a:ext cx="5334000" cy="4000500"/>
          </a:xfrm>
          <a:prstGeom prst="rect">
            <a:avLst/>
          </a:prstGeom>
        </p:spPr>
      </p:pic>
      <p:sp>
        <p:nvSpPr>
          <p:cNvPr id="2" name="Date Placeholder 3">
            <a:extLst>
              <a:ext uri="{FF2B5EF4-FFF2-40B4-BE49-F238E27FC236}">
                <a16:creationId xmlns:a16="http://schemas.microsoft.com/office/drawing/2014/main" id="{8C816BBB-E146-B76A-30B0-6C5A8A249930}"/>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3" name="Footer Placeholder 4">
            <a:extLst>
              <a:ext uri="{FF2B5EF4-FFF2-40B4-BE49-F238E27FC236}">
                <a16:creationId xmlns:a16="http://schemas.microsoft.com/office/drawing/2014/main" id="{21166522-15D1-D01D-ADD8-9D301DFD8E1B}"/>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1821270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22</a:t>
            </a:fld>
            <a:r>
              <a:rPr lang="en-CH" sz="1000" dirty="0"/>
              <a:t> </a:t>
            </a:r>
          </a:p>
        </p:txBody>
      </p:sp>
      <p:sp>
        <p:nvSpPr>
          <p:cNvPr id="3" name="TextBox 2">
            <a:extLst>
              <a:ext uri="{FF2B5EF4-FFF2-40B4-BE49-F238E27FC236}">
                <a16:creationId xmlns:a16="http://schemas.microsoft.com/office/drawing/2014/main" id="{F79E93B7-8C9B-86AE-6738-E88DE7663CCE}"/>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Single &amp; Double Escape</a:t>
            </a:r>
          </a:p>
        </p:txBody>
      </p:sp>
      <p:pic>
        <p:nvPicPr>
          <p:cNvPr id="7" name="Picture 6" descr="A diagram of a nuclear physics experiment&#10;&#10;Description automatically generated">
            <a:extLst>
              <a:ext uri="{FF2B5EF4-FFF2-40B4-BE49-F238E27FC236}">
                <a16:creationId xmlns:a16="http://schemas.microsoft.com/office/drawing/2014/main" id="{617052F1-064B-08A1-D83B-DBA8640A5250}"/>
              </a:ext>
            </a:extLst>
          </p:cNvPr>
          <p:cNvPicPr>
            <a:picLocks noChangeAspect="1"/>
          </p:cNvPicPr>
          <p:nvPr/>
        </p:nvPicPr>
        <p:blipFill>
          <a:blip r:embed="rId3"/>
          <a:stretch>
            <a:fillRect/>
          </a:stretch>
        </p:blipFill>
        <p:spPr>
          <a:xfrm>
            <a:off x="4507445" y="1589826"/>
            <a:ext cx="6024727" cy="4404039"/>
          </a:xfrm>
          <a:prstGeom prst="rect">
            <a:avLst/>
          </a:prstGeom>
        </p:spPr>
      </p:pic>
      <p:pic>
        <p:nvPicPr>
          <p:cNvPr id="8" name="Graphic 7" descr="Badge 1 with solid fill">
            <a:extLst>
              <a:ext uri="{FF2B5EF4-FFF2-40B4-BE49-F238E27FC236}">
                <a16:creationId xmlns:a16="http://schemas.microsoft.com/office/drawing/2014/main" id="{49598992-44AA-EF49-63F0-9D1DD1EAA2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07594" y="4186999"/>
            <a:ext cx="391301" cy="391301"/>
          </a:xfrm>
          <a:prstGeom prst="rect">
            <a:avLst/>
          </a:prstGeom>
        </p:spPr>
      </p:pic>
      <p:pic>
        <p:nvPicPr>
          <p:cNvPr id="9" name="Graphic 8" descr="Badge with solid fill">
            <a:extLst>
              <a:ext uri="{FF2B5EF4-FFF2-40B4-BE49-F238E27FC236}">
                <a16:creationId xmlns:a16="http://schemas.microsoft.com/office/drawing/2014/main" id="{F0571AD4-8207-EC97-BA7E-FD1B661D4F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3661" y="3430193"/>
            <a:ext cx="384048" cy="384048"/>
          </a:xfrm>
          <a:prstGeom prst="rect">
            <a:avLst/>
          </a:prstGeom>
        </p:spPr>
      </p:pic>
      <p:pic>
        <p:nvPicPr>
          <p:cNvPr id="10" name="Graphic 9" descr="Badge 3 with solid fill">
            <a:extLst>
              <a:ext uri="{FF2B5EF4-FFF2-40B4-BE49-F238E27FC236}">
                <a16:creationId xmlns:a16="http://schemas.microsoft.com/office/drawing/2014/main" id="{D80C5CD4-E7FB-B034-58D4-3A0DF4D4CD2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192079" y="2991142"/>
            <a:ext cx="387394" cy="387394"/>
          </a:xfrm>
          <a:prstGeom prst="rect">
            <a:avLst/>
          </a:prstGeom>
        </p:spPr>
      </p:pic>
      <p:sp>
        <p:nvSpPr>
          <p:cNvPr id="11" name="TextBox 10">
            <a:extLst>
              <a:ext uri="{FF2B5EF4-FFF2-40B4-BE49-F238E27FC236}">
                <a16:creationId xmlns:a16="http://schemas.microsoft.com/office/drawing/2014/main" id="{787ABDBE-8E12-DEDC-5CB8-2D184127AEF5}"/>
              </a:ext>
            </a:extLst>
          </p:cNvPr>
          <p:cNvSpPr txBox="1"/>
          <p:nvPr/>
        </p:nvSpPr>
        <p:spPr>
          <a:xfrm>
            <a:off x="247336" y="1244118"/>
            <a:ext cx="4368993" cy="3693319"/>
          </a:xfrm>
          <a:prstGeom prst="rect">
            <a:avLst/>
          </a:prstGeom>
          <a:noFill/>
        </p:spPr>
        <p:txBody>
          <a:bodyPr wrap="square" rtlCol="0">
            <a:spAutoFit/>
          </a:bodyPr>
          <a:lstStyle/>
          <a:p>
            <a:r>
              <a:rPr lang="en-CH" u="sng" dirty="0">
                <a:latin typeface="Calibri" panose="020F0502020204030204" pitchFamily="34" charset="0"/>
                <a:cs typeface="Calibri" panose="020F0502020204030204" pitchFamily="34" charset="0"/>
              </a:rPr>
              <a:t>Single &amp; Double Escape</a:t>
            </a:r>
          </a:p>
          <a:p>
            <a:endParaRPr lang="en-CH" u="sng"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1. Gamma or muonic X-ray enters the Germanium Detector.</a:t>
            </a:r>
          </a:p>
          <a:p>
            <a:endParaRPr lang="en-CH"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2. Interacts with the detector and produces an e</a:t>
            </a:r>
            <a:r>
              <a:rPr lang="en-CH" baseline="30000" dirty="0">
                <a:latin typeface="Calibri" panose="020F0502020204030204" pitchFamily="34" charset="0"/>
                <a:cs typeface="Calibri" panose="020F0502020204030204" pitchFamily="34" charset="0"/>
              </a:rPr>
              <a:t>-</a:t>
            </a:r>
            <a:r>
              <a:rPr lang="en-CH" dirty="0">
                <a:latin typeface="Calibri" panose="020F0502020204030204" pitchFamily="34" charset="0"/>
                <a:cs typeface="Calibri" panose="020F0502020204030204" pitchFamily="34" charset="0"/>
              </a:rPr>
              <a:t>-e</a:t>
            </a:r>
            <a:r>
              <a:rPr lang="en-CH" baseline="30000" dirty="0">
                <a:latin typeface="Calibri" panose="020F0502020204030204" pitchFamily="34" charset="0"/>
                <a:cs typeface="Calibri" panose="020F0502020204030204" pitchFamily="34" charset="0"/>
              </a:rPr>
              <a:t>+</a:t>
            </a:r>
            <a:r>
              <a:rPr lang="en-CH" dirty="0">
                <a:latin typeface="Calibri" panose="020F0502020204030204" pitchFamily="34" charset="0"/>
                <a:cs typeface="Calibri" panose="020F0502020204030204" pitchFamily="34" charset="0"/>
              </a:rPr>
              <a:t> pair.</a:t>
            </a:r>
          </a:p>
          <a:p>
            <a:endParaRPr lang="en-CH"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3. The positron interacts with one of the plenty Germanium detector electrons and produces two </a:t>
            </a:r>
            <a:r>
              <a:rPr lang="el-GR" dirty="0">
                <a:latin typeface="Calibri" panose="020F0502020204030204" pitchFamily="34" charset="0"/>
                <a:cs typeface="Calibri" panose="020F0502020204030204" pitchFamily="34" charset="0"/>
              </a:rPr>
              <a:t>γ</a:t>
            </a:r>
            <a:r>
              <a:rPr lang="en-US" dirty="0">
                <a:latin typeface="Calibri" panose="020F0502020204030204" pitchFamily="34" charset="0"/>
                <a:cs typeface="Calibri" panose="020F0502020204030204" pitchFamily="34" charset="0"/>
              </a:rPr>
              <a:t>-rays. When one of them escapes we have </a:t>
            </a:r>
            <a:r>
              <a:rPr lang="en-US" i="1" dirty="0">
                <a:latin typeface="Calibri" panose="020F0502020204030204" pitchFamily="34" charset="0"/>
                <a:cs typeface="Calibri" panose="020F0502020204030204" pitchFamily="34" charset="0"/>
              </a:rPr>
              <a:t>Single Escape. </a:t>
            </a:r>
            <a:r>
              <a:rPr lang="en-US" dirty="0">
                <a:latin typeface="Calibri" panose="020F0502020204030204" pitchFamily="34" charset="0"/>
                <a:cs typeface="Calibri" panose="020F0502020204030204" pitchFamily="34" charset="0"/>
              </a:rPr>
              <a:t>When both of them escape we have </a:t>
            </a:r>
            <a:r>
              <a:rPr lang="en-US" i="1" dirty="0">
                <a:latin typeface="Calibri" panose="020F0502020204030204" pitchFamily="34" charset="0"/>
                <a:cs typeface="Calibri" panose="020F0502020204030204" pitchFamily="34" charset="0"/>
              </a:rPr>
              <a:t>Double Escape</a:t>
            </a:r>
            <a:r>
              <a:rPr lang="en-US" dirty="0">
                <a:latin typeface="Calibri" panose="020F0502020204030204" pitchFamily="34" charset="0"/>
                <a:cs typeface="Calibri" panose="020F0502020204030204" pitchFamily="34" charset="0"/>
              </a:rPr>
              <a:t>.</a:t>
            </a:r>
            <a:endParaRPr lang="en-CH" i="1" dirty="0">
              <a:latin typeface="Calibri" panose="020F0502020204030204" pitchFamily="34" charset="0"/>
              <a:cs typeface="Calibri" panose="020F0502020204030204" pitchFamily="34" charset="0"/>
            </a:endParaRPr>
          </a:p>
        </p:txBody>
      </p:sp>
      <p:pic>
        <p:nvPicPr>
          <p:cNvPr id="2" name="Picture 1" descr="A graph of energy and double escape&#10;&#10;Description automatically generated">
            <a:extLst>
              <a:ext uri="{FF2B5EF4-FFF2-40B4-BE49-F238E27FC236}">
                <a16:creationId xmlns:a16="http://schemas.microsoft.com/office/drawing/2014/main" id="{FAFC51F4-46C9-AC92-DE97-99CCCE847437}"/>
              </a:ext>
            </a:extLst>
          </p:cNvPr>
          <p:cNvPicPr>
            <a:picLocks noChangeAspect="1"/>
          </p:cNvPicPr>
          <p:nvPr/>
        </p:nvPicPr>
        <p:blipFill>
          <a:blip r:embed="rId10"/>
          <a:stretch>
            <a:fillRect/>
          </a:stretch>
        </p:blipFill>
        <p:spPr>
          <a:xfrm>
            <a:off x="8926106" y="0"/>
            <a:ext cx="3265894" cy="2104200"/>
          </a:xfrm>
          <a:prstGeom prst="rect">
            <a:avLst/>
          </a:prstGeom>
        </p:spPr>
      </p:pic>
      <p:sp>
        <p:nvSpPr>
          <p:cNvPr id="12" name="Date Placeholder 3">
            <a:extLst>
              <a:ext uri="{FF2B5EF4-FFF2-40B4-BE49-F238E27FC236}">
                <a16:creationId xmlns:a16="http://schemas.microsoft.com/office/drawing/2014/main" id="{AB56E330-0D8F-7736-F861-114DCD721508}"/>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3" name="Footer Placeholder 4">
            <a:extLst>
              <a:ext uri="{FF2B5EF4-FFF2-40B4-BE49-F238E27FC236}">
                <a16:creationId xmlns:a16="http://schemas.microsoft.com/office/drawing/2014/main" id="{731FEAE5-620A-191D-2B14-D9DFCFDE47AB}"/>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082287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23</a:t>
            </a:fld>
            <a:r>
              <a:rPr lang="en-CH" sz="1000" dirty="0"/>
              <a:t> </a:t>
            </a:r>
          </a:p>
        </p:txBody>
      </p:sp>
      <p:pic>
        <p:nvPicPr>
          <p:cNvPr id="7" name="Picture 6">
            <a:extLst>
              <a:ext uri="{FF2B5EF4-FFF2-40B4-BE49-F238E27FC236}">
                <a16:creationId xmlns:a16="http://schemas.microsoft.com/office/drawing/2014/main" id="{DAB6D7DA-61EE-FB64-62A5-9F05599404FC}"/>
              </a:ext>
            </a:extLst>
          </p:cNvPr>
          <p:cNvPicPr>
            <a:picLocks noChangeAspect="1"/>
          </p:cNvPicPr>
          <p:nvPr/>
        </p:nvPicPr>
        <p:blipFill rotWithShape="1">
          <a:blip r:embed="rId3"/>
          <a:srcRect l="25009" t="43945" r="22050" b="12782"/>
          <a:stretch/>
        </p:blipFill>
        <p:spPr>
          <a:xfrm>
            <a:off x="2108192" y="2586198"/>
            <a:ext cx="7081287" cy="3759201"/>
          </a:xfrm>
          <a:prstGeom prst="rect">
            <a:avLst/>
          </a:prstGeom>
        </p:spPr>
      </p:pic>
      <p:sp>
        <p:nvSpPr>
          <p:cNvPr id="10" name="TextBox 9">
            <a:extLst>
              <a:ext uri="{FF2B5EF4-FFF2-40B4-BE49-F238E27FC236}">
                <a16:creationId xmlns:a16="http://schemas.microsoft.com/office/drawing/2014/main" id="{6C122988-CE9B-D74D-63C1-0CF6F7DEDE09}"/>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Principle Quantum Number for Transfer Muon Capture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1E59B09-DDEE-9CD9-8E7A-8E0EAD0FA47B}"/>
                  </a:ext>
                </a:extLst>
              </p:cNvPr>
              <p:cNvSpPr txBox="1"/>
              <p:nvPr/>
            </p:nvSpPr>
            <p:spPr>
              <a:xfrm>
                <a:off x="4516703" y="1820596"/>
                <a:ext cx="2015488" cy="9476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CH" b="0" i="1" smtClean="0">
                          <a:latin typeface="Cambria Math" panose="02040503050406030204" pitchFamily="18" charset="0"/>
                        </a:rPr>
                        <m:t>𝑛</m:t>
                      </m:r>
                      <m:r>
                        <a:rPr lang="de-CH" b="0" i="1" smtClean="0">
                          <a:latin typeface="Cambria Math" panose="02040503050406030204" pitchFamily="18" charset="0"/>
                          <a:ea typeface="Cambria Math" panose="02040503050406030204" pitchFamily="18" charset="0"/>
                        </a:rPr>
                        <m:t>~</m:t>
                      </m:r>
                      <m:sSup>
                        <m:sSupPr>
                          <m:ctrlPr>
                            <a:rPr lang="de-CH" b="0" i="1" smtClean="0">
                              <a:latin typeface="Cambria Math" panose="02040503050406030204" pitchFamily="18" charset="0"/>
                            </a:rPr>
                          </m:ctrlPr>
                        </m:sSupPr>
                        <m:e>
                          <m:d>
                            <m:dPr>
                              <m:begChr m:val="["/>
                              <m:endChr m:val="]"/>
                              <m:ctrlPr>
                                <a:rPr lang="de-CH" i="1">
                                  <a:latin typeface="Cambria Math" panose="02040503050406030204" pitchFamily="18" charset="0"/>
                                </a:rPr>
                              </m:ctrlPr>
                            </m:dPr>
                            <m:e>
                              <m:f>
                                <m:fPr>
                                  <m:ctrlPr>
                                    <a:rPr lang="de-CH" i="1">
                                      <a:latin typeface="Cambria Math" panose="02040503050406030204" pitchFamily="18" charset="0"/>
                                    </a:rPr>
                                  </m:ctrlPr>
                                </m:fPr>
                                <m:num>
                                  <m:r>
                                    <a:rPr lang="de-CH" i="1">
                                      <a:latin typeface="Cambria Math" panose="02040503050406030204" pitchFamily="18" charset="0"/>
                                    </a:rPr>
                                    <m:t>𝑄</m:t>
                                  </m:r>
                                  <m:r>
                                    <a:rPr lang="de-CH" i="1">
                                      <a:latin typeface="Cambria Math" panose="02040503050406030204" pitchFamily="18" charset="0"/>
                                    </a:rPr>
                                    <m:t>(1+2</m:t>
                                  </m:r>
                                  <m:sSup>
                                    <m:sSupPr>
                                      <m:ctrlPr>
                                        <a:rPr lang="de-CH" i="1">
                                          <a:latin typeface="Cambria Math" panose="02040503050406030204" pitchFamily="18" charset="0"/>
                                        </a:rPr>
                                      </m:ctrlPr>
                                    </m:sSupPr>
                                    <m:e>
                                      <m:r>
                                        <a:rPr lang="de-CH" i="1">
                                          <a:latin typeface="Cambria Math" panose="02040503050406030204" pitchFamily="18" charset="0"/>
                                        </a:rPr>
                                        <m:t>𝑄</m:t>
                                      </m:r>
                                    </m:e>
                                    <m:sup>
                                      <m:f>
                                        <m:fPr>
                                          <m:ctrlPr>
                                            <a:rPr lang="de-CH" i="1">
                                              <a:latin typeface="Cambria Math" panose="02040503050406030204" pitchFamily="18" charset="0"/>
                                            </a:rPr>
                                          </m:ctrlPr>
                                        </m:fPr>
                                        <m:num>
                                          <m:r>
                                            <a:rPr lang="de-CH" i="1">
                                              <a:latin typeface="Cambria Math" panose="02040503050406030204" pitchFamily="18" charset="0"/>
                                            </a:rPr>
                                            <m:t>1</m:t>
                                          </m:r>
                                        </m:num>
                                        <m:den>
                                          <m:r>
                                            <a:rPr lang="de-CH" i="1">
                                              <a:latin typeface="Cambria Math" panose="02040503050406030204" pitchFamily="18" charset="0"/>
                                            </a:rPr>
                                            <m:t>2</m:t>
                                          </m:r>
                                        </m:den>
                                      </m:f>
                                    </m:sup>
                                  </m:sSup>
                                  <m:r>
                                    <a:rPr lang="de-CH" i="1">
                                      <a:latin typeface="Cambria Math" panose="02040503050406030204" pitchFamily="18" charset="0"/>
                                    </a:rPr>
                                    <m:t>)</m:t>
                                  </m:r>
                                </m:num>
                                <m:den>
                                  <m:r>
                                    <a:rPr lang="de-CH" i="1">
                                      <a:latin typeface="Cambria Math" panose="02040503050406030204" pitchFamily="18" charset="0"/>
                                    </a:rPr>
                                    <m:t>1+2</m:t>
                                  </m:r>
                                  <m:sSup>
                                    <m:sSupPr>
                                      <m:ctrlPr>
                                        <a:rPr lang="de-CH" i="1">
                                          <a:latin typeface="Cambria Math" panose="02040503050406030204" pitchFamily="18" charset="0"/>
                                        </a:rPr>
                                      </m:ctrlPr>
                                    </m:sSupPr>
                                    <m:e>
                                      <m:r>
                                        <a:rPr lang="de-CH" i="1">
                                          <a:latin typeface="Cambria Math" panose="02040503050406030204" pitchFamily="18" charset="0"/>
                                        </a:rPr>
                                        <m:t>𝑄</m:t>
                                      </m:r>
                                    </m:e>
                                    <m:sup>
                                      <m:f>
                                        <m:fPr>
                                          <m:ctrlPr>
                                            <a:rPr lang="de-CH" i="1">
                                              <a:latin typeface="Cambria Math" panose="02040503050406030204" pitchFamily="18" charset="0"/>
                                            </a:rPr>
                                          </m:ctrlPr>
                                        </m:fPr>
                                        <m:num>
                                          <m:r>
                                            <a:rPr lang="de-CH" i="1">
                                              <a:latin typeface="Cambria Math" panose="02040503050406030204" pitchFamily="18" charset="0"/>
                                            </a:rPr>
                                            <m:t>1</m:t>
                                          </m:r>
                                        </m:num>
                                        <m:den>
                                          <m:r>
                                            <a:rPr lang="de-CH" i="1">
                                              <a:latin typeface="Cambria Math" panose="02040503050406030204" pitchFamily="18" charset="0"/>
                                            </a:rPr>
                                            <m:t>2</m:t>
                                          </m:r>
                                        </m:den>
                                      </m:f>
                                    </m:sup>
                                  </m:sSup>
                                </m:den>
                              </m:f>
                            </m:e>
                          </m:d>
                        </m:e>
                        <m:sup>
                          <m:r>
                            <a:rPr lang="de-CH" b="0" i="1" smtClean="0">
                              <a:latin typeface="Cambria Math" panose="02040503050406030204" pitchFamily="18" charset="0"/>
                            </a:rPr>
                            <m:t>1/2</m:t>
                          </m:r>
                        </m:sup>
                      </m:sSup>
                    </m:oMath>
                  </m:oMathPara>
                </a14:m>
                <a:endParaRPr lang="en-US" dirty="0"/>
              </a:p>
            </p:txBody>
          </p:sp>
        </mc:Choice>
        <mc:Fallback xmlns="">
          <p:sp>
            <p:nvSpPr>
              <p:cNvPr id="11" name="TextBox 10">
                <a:extLst>
                  <a:ext uri="{FF2B5EF4-FFF2-40B4-BE49-F238E27FC236}">
                    <a16:creationId xmlns:a16="http://schemas.microsoft.com/office/drawing/2014/main" id="{81E59B09-DDEE-9CD9-8E7A-8E0EAD0FA47B}"/>
                  </a:ext>
                </a:extLst>
              </p:cNvPr>
              <p:cNvSpPr txBox="1">
                <a:spLocks noRot="1" noChangeAspect="1" noMove="1" noResize="1" noEditPoints="1" noAdjustHandles="1" noChangeArrowheads="1" noChangeShapeType="1" noTextEdit="1"/>
              </p:cNvSpPr>
              <p:nvPr/>
            </p:nvSpPr>
            <p:spPr>
              <a:xfrm>
                <a:off x="4516703" y="1820596"/>
                <a:ext cx="2015488" cy="947632"/>
              </a:xfrm>
              <a:prstGeom prst="rect">
                <a:avLst/>
              </a:prstGeom>
              <a:blipFill>
                <a:blip r:embed="rId5"/>
                <a:stretch>
                  <a:fillRect l="-1250" r="-625" b="-6667"/>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2DBDA926-4E3F-5E90-3ED1-2EE4ACC040AC}"/>
              </a:ext>
            </a:extLst>
          </p:cNvPr>
          <p:cNvSpPr txBox="1"/>
          <p:nvPr/>
        </p:nvSpPr>
        <p:spPr>
          <a:xfrm>
            <a:off x="247336" y="1139170"/>
            <a:ext cx="10081453"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For a heavy-Z material (Z=Q) the states n populated by muons after transfer capture are given by: </a:t>
            </a:r>
          </a:p>
        </p:txBody>
      </p:sp>
      <p:sp>
        <p:nvSpPr>
          <p:cNvPr id="2" name="Date Placeholder 3">
            <a:extLst>
              <a:ext uri="{FF2B5EF4-FFF2-40B4-BE49-F238E27FC236}">
                <a16:creationId xmlns:a16="http://schemas.microsoft.com/office/drawing/2014/main" id="{A3BC84A7-FAF3-3894-696A-969309354399}"/>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3" name="Footer Placeholder 4">
            <a:extLst>
              <a:ext uri="{FF2B5EF4-FFF2-40B4-BE49-F238E27FC236}">
                <a16:creationId xmlns:a16="http://schemas.microsoft.com/office/drawing/2014/main" id="{A86C65B8-48D2-8F06-6169-6A652BDB7A6C}"/>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329474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24</a:t>
            </a:fld>
            <a:r>
              <a:rPr lang="en-CH" sz="1000" dirty="0"/>
              <a:t> </a:t>
            </a:r>
          </a:p>
        </p:txBody>
      </p:sp>
      <p:pic>
        <p:nvPicPr>
          <p:cNvPr id="8" name="Picture 7" descr="A machine with many metal parts&#10;&#10;Description automatically generated with medium confidence">
            <a:extLst>
              <a:ext uri="{FF2B5EF4-FFF2-40B4-BE49-F238E27FC236}">
                <a16:creationId xmlns:a16="http://schemas.microsoft.com/office/drawing/2014/main" id="{BF52EC57-80AD-DAD9-DE30-A3D3326C9604}"/>
              </a:ext>
            </a:extLst>
          </p:cNvPr>
          <p:cNvPicPr>
            <a:picLocks noChangeAspect="1"/>
          </p:cNvPicPr>
          <p:nvPr/>
        </p:nvPicPr>
        <p:blipFill>
          <a:blip r:embed="rId3"/>
          <a:stretch>
            <a:fillRect/>
          </a:stretch>
        </p:blipFill>
        <p:spPr>
          <a:xfrm>
            <a:off x="6729061" y="1395595"/>
            <a:ext cx="4890052" cy="3667539"/>
          </a:xfrm>
          <a:prstGeom prst="rect">
            <a:avLst/>
          </a:prstGeom>
        </p:spPr>
      </p:pic>
      <p:sp>
        <p:nvSpPr>
          <p:cNvPr id="9" name="TextBox 8">
            <a:extLst>
              <a:ext uri="{FF2B5EF4-FFF2-40B4-BE49-F238E27FC236}">
                <a16:creationId xmlns:a16="http://schemas.microsoft.com/office/drawing/2014/main" id="{0D939EC3-133C-4BDA-7402-AF6B642190A7}"/>
              </a:ext>
            </a:extLst>
          </p:cNvPr>
          <p:cNvSpPr txBox="1"/>
          <p:nvPr/>
        </p:nvSpPr>
        <p:spPr>
          <a:xfrm>
            <a:off x="247336" y="1195810"/>
            <a:ext cx="5416826" cy="1600438"/>
          </a:xfrm>
          <a:prstGeom prst="rect">
            <a:avLst/>
          </a:prstGeom>
          <a:noFill/>
        </p:spPr>
        <p:txBody>
          <a:bodyPr wrap="square" rtlCol="0">
            <a:spAutoFit/>
          </a:bodyPr>
          <a:lstStyle/>
          <a:p>
            <a:r>
              <a:rPr lang="en-US" u="sng" dirty="0">
                <a:latin typeface="Calibri" panose="020F0502020204030204" pitchFamily="34" charset="0"/>
                <a:cs typeface="Calibri" panose="020F0502020204030204" pitchFamily="34" charset="0"/>
              </a:rPr>
              <a:t>Interactions in the gas cell</a:t>
            </a:r>
          </a:p>
          <a:p>
            <a:endParaRPr lang="en-US" sz="800"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interacts with hydrogen (small cross section but non-zero probability)</a:t>
            </a:r>
          </a:p>
          <a:p>
            <a:pPr marL="285750" indent="-285750" algn="just">
              <a:buFont typeface="Arial" panose="020B0604020202020204" pitchFamily="34" charset="0"/>
              <a:buChar char="•"/>
            </a:pPr>
            <a:r>
              <a:rPr lang="en-US" dirty="0">
                <a:latin typeface="Calibri" panose="020F0502020204030204" pitchFamily="34" charset="0"/>
                <a:cs typeface="Calibri" panose="020F0502020204030204" pitchFamily="34" charset="0"/>
              </a:rPr>
              <a:t>(p</a:t>
            </a:r>
            <a:r>
              <a:rPr lang="el-GR" dirty="0">
                <a:latin typeface="Calibri" panose="020F0502020204030204" pitchFamily="34" charset="0"/>
                <a:cs typeface="Calibri" panose="020F0502020204030204" pitchFamily="34" charset="0"/>
              </a:rPr>
              <a:t>μ</a:t>
            </a:r>
            <a:r>
              <a:rPr lang="de-CH" dirty="0">
                <a:latin typeface="Calibri" panose="020F0502020204030204" pitchFamily="34" charset="0"/>
                <a:cs typeface="Calibri" panose="020F0502020204030204" pitchFamily="34" charset="0"/>
              </a:rPr>
              <a:t>d)</a:t>
            </a:r>
            <a:r>
              <a:rPr lang="de-CH" baseline="30000"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decays via two muon catalyzed fusion channels</a:t>
            </a:r>
          </a:p>
        </p:txBody>
      </p:sp>
      <p:sp>
        <p:nvSpPr>
          <p:cNvPr id="10" name="TextBox 9">
            <a:extLst>
              <a:ext uri="{FF2B5EF4-FFF2-40B4-BE49-F238E27FC236}">
                <a16:creationId xmlns:a16="http://schemas.microsoft.com/office/drawing/2014/main" id="{604AFF13-26EB-F265-751B-33AE026CD6A0}"/>
              </a:ext>
            </a:extLst>
          </p:cNvPr>
          <p:cNvSpPr txBox="1"/>
          <p:nvPr/>
        </p:nvSpPr>
        <p:spPr>
          <a:xfrm>
            <a:off x="247336" y="2876646"/>
            <a:ext cx="5416826" cy="1877437"/>
          </a:xfrm>
          <a:prstGeom prst="rect">
            <a:avLst/>
          </a:prstGeom>
          <a:noFill/>
        </p:spPr>
        <p:txBody>
          <a:bodyPr wrap="square" rtlCol="0">
            <a:spAutoFit/>
          </a:bodyPr>
          <a:lstStyle/>
          <a:p>
            <a:pPr algn="just"/>
            <a:r>
              <a:rPr lang="en-CH" u="sng" dirty="0">
                <a:latin typeface="Calibri" panose="020F0502020204030204" pitchFamily="34" charset="0"/>
                <a:cs typeface="Calibri" panose="020F0502020204030204" pitchFamily="34" charset="0"/>
              </a:rPr>
              <a:t>Filling circle of the gas cell</a:t>
            </a:r>
          </a:p>
          <a:p>
            <a:pPr algn="just"/>
            <a:endParaRPr lang="en-CH" sz="800" dirty="0">
              <a:latin typeface="Calibri" panose="020F0502020204030204" pitchFamily="34" charset="0"/>
              <a:cs typeface="Calibri" panose="020F0502020204030204" pitchFamily="34" charset="0"/>
            </a:endParaRPr>
          </a:p>
          <a:p>
            <a:pPr marL="342900" indent="-342900" algn="just">
              <a:buAutoNum type="arabicPeriod"/>
            </a:pPr>
            <a:r>
              <a:rPr lang="en-CH" dirty="0">
                <a:latin typeface="Calibri" panose="020F0502020204030204" pitchFamily="34" charset="0"/>
                <a:cs typeface="Calibri" panose="020F0502020204030204" pitchFamily="34" charset="0"/>
              </a:rPr>
              <a:t>Pump the gas mixture from the gas cell</a:t>
            </a:r>
          </a:p>
          <a:p>
            <a:pPr marL="342900" indent="-342900" algn="just">
              <a:buAutoNum type="arabicPeriod"/>
            </a:pPr>
            <a:r>
              <a:rPr lang="en-GB" dirty="0">
                <a:latin typeface="Calibri" panose="020F0502020204030204" pitchFamily="34" charset="0"/>
                <a:cs typeface="Calibri" panose="020F0502020204030204" pitchFamily="34" charset="0"/>
              </a:rPr>
              <a:t>F</a:t>
            </a:r>
            <a:r>
              <a:rPr lang="en-CH" dirty="0">
                <a:latin typeface="Calibri" panose="020F0502020204030204" pitchFamily="34" charset="0"/>
                <a:cs typeface="Calibri" panose="020F0502020204030204" pitchFamily="34" charset="0"/>
              </a:rPr>
              <a:t>lush with H</a:t>
            </a:r>
            <a:r>
              <a:rPr lang="en-CH" baseline="-25000" dirty="0">
                <a:latin typeface="Calibri" panose="020F0502020204030204" pitchFamily="34" charset="0"/>
                <a:cs typeface="Calibri" panose="020F0502020204030204" pitchFamily="34" charset="0"/>
              </a:rPr>
              <a:t>2</a:t>
            </a:r>
            <a:r>
              <a:rPr lang="en-CH" dirty="0">
                <a:latin typeface="Calibri" panose="020F0502020204030204" pitchFamily="34" charset="0"/>
                <a:cs typeface="Calibri" panose="020F0502020204030204" pitchFamily="34" charset="0"/>
              </a:rPr>
              <a:t> (10 cycles) up to 10 bars, ensuring no remaining gases</a:t>
            </a:r>
          </a:p>
          <a:p>
            <a:pPr marL="342900" indent="-342900" algn="just">
              <a:buAutoNum type="arabicPeriod"/>
            </a:pPr>
            <a:r>
              <a:rPr lang="en-CH" dirty="0">
                <a:latin typeface="Calibri" panose="020F0502020204030204" pitchFamily="34" charset="0"/>
                <a:cs typeface="Calibri" panose="020F0502020204030204" pitchFamily="34" charset="0"/>
              </a:rPr>
              <a:t>Flush with 100 bars of gas mixture</a:t>
            </a:r>
          </a:p>
          <a:p>
            <a:pPr marL="342900" indent="-342900" algn="just">
              <a:buAutoNum type="arabicPeriod"/>
            </a:pPr>
            <a:r>
              <a:rPr lang="en-CH" dirty="0">
                <a:latin typeface="Calibri" panose="020F0502020204030204" pitchFamily="34" charset="0"/>
                <a:cs typeface="Calibri" panose="020F0502020204030204" pitchFamily="34" charset="0"/>
              </a:rPr>
              <a:t>Fill with 100 bars of the gas mixture</a:t>
            </a:r>
          </a:p>
        </p:txBody>
      </p:sp>
      <p:sp>
        <p:nvSpPr>
          <p:cNvPr id="14" name="TextBox 13">
            <a:extLst>
              <a:ext uri="{FF2B5EF4-FFF2-40B4-BE49-F238E27FC236}">
                <a16:creationId xmlns:a16="http://schemas.microsoft.com/office/drawing/2014/main" id="{36BECAAA-E471-A157-DF9C-37DD0EAA7B7E}"/>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Flushing and Filling the gas cell</a:t>
            </a:r>
          </a:p>
        </p:txBody>
      </p:sp>
      <p:sp>
        <p:nvSpPr>
          <p:cNvPr id="2" name="Date Placeholder 3">
            <a:extLst>
              <a:ext uri="{FF2B5EF4-FFF2-40B4-BE49-F238E27FC236}">
                <a16:creationId xmlns:a16="http://schemas.microsoft.com/office/drawing/2014/main" id="{BBDAB8E6-4889-ECE7-CF02-9EFC61179D0E}"/>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3" name="Footer Placeholder 4">
            <a:extLst>
              <a:ext uri="{FF2B5EF4-FFF2-40B4-BE49-F238E27FC236}">
                <a16:creationId xmlns:a16="http://schemas.microsoft.com/office/drawing/2014/main" id="{B60C6852-CD30-ADBE-58EE-8C4AFFCC3B95}"/>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164350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25</a:t>
            </a:fld>
            <a:r>
              <a:rPr lang="en-CH" sz="1000" dirty="0"/>
              <a:t> </a:t>
            </a:r>
          </a:p>
        </p:txBody>
      </p:sp>
      <p:sp>
        <p:nvSpPr>
          <p:cNvPr id="3" name="TextBox 2">
            <a:extLst>
              <a:ext uri="{FF2B5EF4-FFF2-40B4-BE49-F238E27FC236}">
                <a16:creationId xmlns:a16="http://schemas.microsoft.com/office/drawing/2014/main" id="{23F62FDB-03F4-892F-64B8-E400FF6E989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Thick and Thin </a:t>
            </a:r>
            <a:r>
              <a:rPr lang="en-US" sz="2800" baseline="30000" dirty="0">
                <a:latin typeface="Calibri" panose="020F0502020204030204" pitchFamily="34" charset="0"/>
                <a:cs typeface="Calibri" panose="020F0502020204030204" pitchFamily="34" charset="0"/>
              </a:rPr>
              <a:t>137 </a:t>
            </a:r>
            <a:r>
              <a:rPr lang="en-US" sz="2800" dirty="0">
                <a:latin typeface="Calibri" panose="020F0502020204030204" pitchFamily="34" charset="0"/>
                <a:cs typeface="Calibri" panose="020F0502020204030204" pitchFamily="34" charset="0"/>
              </a:rPr>
              <a:t>Au Target </a:t>
            </a:r>
          </a:p>
        </p:txBody>
      </p:sp>
      <p:pic>
        <p:nvPicPr>
          <p:cNvPr id="7" name="Picture 6" descr="Diagram of a machine with text and labels&#10;&#10;Description automatically generated">
            <a:extLst>
              <a:ext uri="{FF2B5EF4-FFF2-40B4-BE49-F238E27FC236}">
                <a16:creationId xmlns:a16="http://schemas.microsoft.com/office/drawing/2014/main" id="{E86412E6-2AF0-83CD-9F9E-0E0613A39BD4}"/>
              </a:ext>
            </a:extLst>
          </p:cNvPr>
          <p:cNvPicPr>
            <a:picLocks noChangeAspect="1"/>
          </p:cNvPicPr>
          <p:nvPr/>
        </p:nvPicPr>
        <p:blipFill>
          <a:blip r:embed="rId3"/>
          <a:stretch>
            <a:fillRect/>
          </a:stretch>
        </p:blipFill>
        <p:spPr>
          <a:xfrm>
            <a:off x="5276658" y="918860"/>
            <a:ext cx="6227418" cy="3422187"/>
          </a:xfrm>
          <a:prstGeom prst="rect">
            <a:avLst/>
          </a:prstGeom>
        </p:spPr>
      </p:pic>
      <p:sp>
        <p:nvSpPr>
          <p:cNvPr id="8" name="TextBox 7">
            <a:extLst>
              <a:ext uri="{FF2B5EF4-FFF2-40B4-BE49-F238E27FC236}">
                <a16:creationId xmlns:a16="http://schemas.microsoft.com/office/drawing/2014/main" id="{F531C78F-F009-B966-C562-F0B75E2A8518}"/>
              </a:ext>
            </a:extLst>
          </p:cNvPr>
          <p:cNvSpPr txBox="1"/>
          <p:nvPr/>
        </p:nvSpPr>
        <p:spPr>
          <a:xfrm>
            <a:off x="247336" y="1083893"/>
            <a:ext cx="4936435" cy="1754326"/>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Placed a </a:t>
            </a:r>
            <a:r>
              <a:rPr lang="en-CH" b="1" dirty="0">
                <a:latin typeface="Calibri" panose="020F0502020204030204" pitchFamily="34" charset="0"/>
                <a:cs typeface="Calibri" panose="020F0502020204030204" pitchFamily="34" charset="0"/>
              </a:rPr>
              <a:t>thick gold </a:t>
            </a:r>
            <a:r>
              <a:rPr lang="en-CH" dirty="0">
                <a:latin typeface="Calibri" panose="020F0502020204030204" pitchFamily="34" charset="0"/>
                <a:cs typeface="Calibri" panose="020F0502020204030204" pitchFamily="34" charset="0"/>
              </a:rPr>
              <a:t>and a </a:t>
            </a:r>
            <a:r>
              <a:rPr lang="en-CH" b="1" dirty="0">
                <a:latin typeface="Calibri" panose="020F0502020204030204" pitchFamily="34" charset="0"/>
                <a:cs typeface="Calibri" panose="020F0502020204030204" pitchFamily="34" charset="0"/>
              </a:rPr>
              <a:t>thin gold </a:t>
            </a:r>
            <a:r>
              <a:rPr lang="en-CH" dirty="0">
                <a:latin typeface="Calibri" panose="020F0502020204030204" pitchFamily="34" charset="0"/>
                <a:cs typeface="Calibri" panose="020F0502020204030204" pitchFamily="34" charset="0"/>
              </a:rPr>
              <a:t>sample in the target position to study direct and indirect capture.</a:t>
            </a:r>
          </a:p>
          <a:p>
            <a:endParaRPr lang="en-CH" b="1"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The thicker the target the more the directly detected muons (bigger part of the muon tail detected),</a:t>
            </a:r>
          </a:p>
        </p:txBody>
      </p:sp>
      <p:pic>
        <p:nvPicPr>
          <p:cNvPr id="9" name="Graphic 8" descr="Close outline">
            <a:extLst>
              <a:ext uri="{FF2B5EF4-FFF2-40B4-BE49-F238E27FC236}">
                <a16:creationId xmlns:a16="http://schemas.microsoft.com/office/drawing/2014/main" id="{978F5B3C-C72C-7CE2-A089-FB516F1B87C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25158" y="738110"/>
            <a:ext cx="914400" cy="914400"/>
          </a:xfrm>
          <a:prstGeom prst="rect">
            <a:avLst/>
          </a:prstGeom>
        </p:spPr>
      </p:pic>
      <p:sp>
        <p:nvSpPr>
          <p:cNvPr id="10" name="TextBox 9">
            <a:extLst>
              <a:ext uri="{FF2B5EF4-FFF2-40B4-BE49-F238E27FC236}">
                <a16:creationId xmlns:a16="http://schemas.microsoft.com/office/drawing/2014/main" id="{3AB7C813-8005-9B52-9CB3-8107CEBC30B6}"/>
              </a:ext>
            </a:extLst>
          </p:cNvPr>
          <p:cNvSpPr txBox="1"/>
          <p:nvPr/>
        </p:nvSpPr>
        <p:spPr>
          <a:xfrm>
            <a:off x="5807408" y="734194"/>
            <a:ext cx="701040" cy="369332"/>
          </a:xfrm>
          <a:prstGeom prst="rect">
            <a:avLst/>
          </a:prstGeom>
          <a:noFill/>
        </p:spPr>
        <p:txBody>
          <a:bodyPr wrap="square" rtlCol="0">
            <a:spAutoFit/>
          </a:bodyPr>
          <a:lstStyle/>
          <a:p>
            <a:r>
              <a:rPr lang="en-CH" dirty="0"/>
              <a:t>Au</a:t>
            </a:r>
          </a:p>
        </p:txBody>
      </p:sp>
      <p:pic>
        <p:nvPicPr>
          <p:cNvPr id="11" name="Picture 10" descr="A drawing of a person with a face&#10;&#10;Description automatically generated">
            <a:extLst>
              <a:ext uri="{FF2B5EF4-FFF2-40B4-BE49-F238E27FC236}">
                <a16:creationId xmlns:a16="http://schemas.microsoft.com/office/drawing/2014/main" id="{8589E208-6E86-78FF-B93E-AEEF9E66EABC}"/>
              </a:ext>
            </a:extLst>
          </p:cNvPr>
          <p:cNvPicPr>
            <a:picLocks noChangeAspect="1"/>
          </p:cNvPicPr>
          <p:nvPr/>
        </p:nvPicPr>
        <p:blipFill>
          <a:blip r:embed="rId6"/>
          <a:stretch>
            <a:fillRect/>
          </a:stretch>
        </p:blipFill>
        <p:spPr>
          <a:xfrm>
            <a:off x="1485026" y="2884111"/>
            <a:ext cx="3921282" cy="2849768"/>
          </a:xfrm>
          <a:prstGeom prst="rect">
            <a:avLst/>
          </a:prstGeom>
        </p:spPr>
      </p:pic>
      <p:cxnSp>
        <p:nvCxnSpPr>
          <p:cNvPr id="12" name="Straight Arrow Connector 11">
            <a:extLst>
              <a:ext uri="{FF2B5EF4-FFF2-40B4-BE49-F238E27FC236}">
                <a16:creationId xmlns:a16="http://schemas.microsoft.com/office/drawing/2014/main" id="{9F07EC3E-80E8-FDD5-B24E-0A6D199FF6E4}"/>
              </a:ext>
            </a:extLst>
          </p:cNvPr>
          <p:cNvCxnSpPr/>
          <p:nvPr/>
        </p:nvCxnSpPr>
        <p:spPr>
          <a:xfrm>
            <a:off x="3828662" y="4246596"/>
            <a:ext cx="914400" cy="914400"/>
          </a:xfrm>
          <a:prstGeom prst="straightConnector1">
            <a:avLst/>
          </a:prstGeom>
          <a:ln>
            <a:solidFill>
              <a:schemeClr val="tx1"/>
            </a:solidFill>
            <a:tailEnd type="triangle"/>
          </a:ln>
        </p:spPr>
        <p:style>
          <a:lnRef idx="3">
            <a:schemeClr val="accent2"/>
          </a:lnRef>
          <a:fillRef idx="0">
            <a:schemeClr val="accent2"/>
          </a:fillRef>
          <a:effectRef idx="2">
            <a:schemeClr val="accent2"/>
          </a:effectRef>
          <a:fontRef idx="minor">
            <a:schemeClr val="tx1"/>
          </a:fontRef>
        </p:style>
      </p:cxnSp>
      <p:sp>
        <p:nvSpPr>
          <p:cNvPr id="13" name="TextBox 12">
            <a:extLst>
              <a:ext uri="{FF2B5EF4-FFF2-40B4-BE49-F238E27FC236}">
                <a16:creationId xmlns:a16="http://schemas.microsoft.com/office/drawing/2014/main" id="{CDAF3E5F-388C-89EE-58C9-EC495F745858}"/>
              </a:ext>
            </a:extLst>
          </p:cNvPr>
          <p:cNvSpPr txBox="1"/>
          <p:nvPr/>
        </p:nvSpPr>
        <p:spPr>
          <a:xfrm>
            <a:off x="3910404" y="5252780"/>
            <a:ext cx="4343909" cy="646331"/>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D</a:t>
            </a:r>
            <a:r>
              <a:rPr lang="en-CH" dirty="0">
                <a:latin typeface="Calibri" panose="020F0502020204030204" pitchFamily="34" charset="0"/>
                <a:cs typeface="Calibri" panose="020F0502020204030204" pitchFamily="34" charset="0"/>
              </a:rPr>
              <a:t>irectly detected muons the rest of them get captured by the gas mixture.</a:t>
            </a:r>
          </a:p>
        </p:txBody>
      </p:sp>
      <p:sp>
        <p:nvSpPr>
          <p:cNvPr id="2" name="Date Placeholder 3">
            <a:extLst>
              <a:ext uri="{FF2B5EF4-FFF2-40B4-BE49-F238E27FC236}">
                <a16:creationId xmlns:a16="http://schemas.microsoft.com/office/drawing/2014/main" id="{BBD6ED7B-18AA-9F1E-B989-2A9E8AFE36B6}"/>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4" name="Footer Placeholder 4">
            <a:extLst>
              <a:ext uri="{FF2B5EF4-FFF2-40B4-BE49-F238E27FC236}">
                <a16:creationId xmlns:a16="http://schemas.microsoft.com/office/drawing/2014/main" id="{4F19075D-7C41-F569-199F-033799A7898C}"/>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849248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blue and yellow graph&#10;&#10;Description automatically generated with medium confidence">
            <a:extLst>
              <a:ext uri="{FF2B5EF4-FFF2-40B4-BE49-F238E27FC236}">
                <a16:creationId xmlns:a16="http://schemas.microsoft.com/office/drawing/2014/main" id="{306AB16B-AE9D-E038-56D6-B98EC6080814}"/>
              </a:ext>
            </a:extLst>
          </p:cNvPr>
          <p:cNvPicPr>
            <a:picLocks noChangeAspect="1"/>
          </p:cNvPicPr>
          <p:nvPr/>
        </p:nvPicPr>
        <p:blipFill>
          <a:blip r:embed="rId3"/>
          <a:stretch>
            <a:fillRect/>
          </a:stretch>
        </p:blipFill>
        <p:spPr>
          <a:xfrm>
            <a:off x="821111" y="773539"/>
            <a:ext cx="6916017" cy="4928401"/>
          </a:xfrm>
          <a:prstGeom prst="rect">
            <a:avLst/>
          </a:prstGeom>
        </p:spPr>
      </p:pic>
      <p:sp>
        <p:nvSpPr>
          <p:cNvPr id="4" name="Date Placeholder 3">
            <a:extLst>
              <a:ext uri="{FF2B5EF4-FFF2-40B4-BE49-F238E27FC236}">
                <a16:creationId xmlns:a16="http://schemas.microsoft.com/office/drawing/2014/main" id="{2F8C9767-8EC4-2938-BA04-A0AE382DE7AB}"/>
              </a:ext>
            </a:extLst>
          </p:cNvPr>
          <p:cNvSpPr>
            <a:spLocks noGrp="1"/>
          </p:cNvSpPr>
          <p:nvPr>
            <p:ph type="dt" sz="half" idx="10"/>
          </p:nvPr>
        </p:nvSpPr>
        <p:spPr>
          <a:xfrm>
            <a:off x="14794236" y="5606735"/>
            <a:ext cx="2743200" cy="365125"/>
          </a:xfrm>
        </p:spPr>
        <p:txBody>
          <a:bodyPr/>
          <a:lstStyle/>
          <a:p>
            <a:r>
              <a:rPr lang="de-CH" sz="1000" dirty="0"/>
              <a:t>11.09.2024</a:t>
            </a:r>
            <a:endParaRPr lang="en-CH" sz="1000" dirty="0"/>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HPGe detectors, Direct Muon Capture</a:t>
            </a:r>
          </a:p>
        </p:txBody>
      </p:sp>
      <p:pic>
        <p:nvPicPr>
          <p:cNvPr id="10" name="Picture 9" descr="A group of machines in a factory&#10;&#10;Description automatically generated">
            <a:extLst>
              <a:ext uri="{FF2B5EF4-FFF2-40B4-BE49-F238E27FC236}">
                <a16:creationId xmlns:a16="http://schemas.microsoft.com/office/drawing/2014/main" id="{5EB582A1-4268-685F-3954-310140B2F869}"/>
              </a:ext>
            </a:extLst>
          </p:cNvPr>
          <p:cNvPicPr>
            <a:picLocks noChangeAspect="1"/>
          </p:cNvPicPr>
          <p:nvPr/>
        </p:nvPicPr>
        <p:blipFill>
          <a:blip r:embed="rId4"/>
          <a:stretch>
            <a:fillRect/>
          </a:stretch>
        </p:blipFill>
        <p:spPr>
          <a:xfrm rot="5400000">
            <a:off x="8638147" y="508304"/>
            <a:ext cx="4114844" cy="3086133"/>
          </a:xfrm>
          <a:prstGeom prst="rect">
            <a:avLst/>
          </a:prstGeom>
        </p:spPr>
      </p:pic>
      <p:sp>
        <p:nvSpPr>
          <p:cNvPr id="11" name="TextBox 10">
            <a:extLst>
              <a:ext uri="{FF2B5EF4-FFF2-40B4-BE49-F238E27FC236}">
                <a16:creationId xmlns:a16="http://schemas.microsoft.com/office/drawing/2014/main" id="{FE07095C-BBDB-A0F6-DCDB-AB7AB7DD04C9}"/>
              </a:ext>
            </a:extLst>
          </p:cNvPr>
          <p:cNvSpPr txBox="1"/>
          <p:nvPr/>
        </p:nvSpPr>
        <p:spPr>
          <a:xfrm>
            <a:off x="345765" y="5684870"/>
            <a:ext cx="8221064" cy="1477328"/>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High Purity Germanium Detectors (HPGe) show bad time resolution at low energies</a:t>
            </a:r>
          </a:p>
          <a:p>
            <a:r>
              <a:rPr lang="en-US" u="sng" dirty="0">
                <a:latin typeface="Calibri" panose="020F0502020204030204" pitchFamily="34" charset="0"/>
                <a:cs typeface="Calibri" panose="020F0502020204030204" pitchFamily="34" charset="0"/>
              </a:rPr>
              <a:t>HPGE detectors resolution</a:t>
            </a:r>
            <a:r>
              <a:rPr lang="en-US" dirty="0">
                <a:latin typeface="Calibri" panose="020F0502020204030204" pitchFamily="34" charset="0"/>
                <a:cs typeface="Calibri" panose="020F0502020204030204" pitchFamily="34" charset="0"/>
              </a:rPr>
              <a:t>: 500-1000 eV at Energy &lt; 100 keV</a:t>
            </a:r>
          </a:p>
          <a:p>
            <a:endParaRPr lang="en-US" dirty="0">
              <a:latin typeface="Calibri" panose="020F0502020204030204" pitchFamily="34" charset="0"/>
              <a:cs typeface="Calibri" panose="020F0502020204030204" pitchFamily="34" charset="0"/>
            </a:endParaRPr>
          </a:p>
          <a:p>
            <a:endParaRPr lang="en-US" dirty="0"/>
          </a:p>
          <a:p>
            <a:endParaRPr lang="en-US" dirty="0"/>
          </a:p>
        </p:txBody>
      </p:sp>
      <p:sp>
        <p:nvSpPr>
          <p:cNvPr id="2" name="Left Brace 1">
            <a:extLst>
              <a:ext uri="{FF2B5EF4-FFF2-40B4-BE49-F238E27FC236}">
                <a16:creationId xmlns:a16="http://schemas.microsoft.com/office/drawing/2014/main" id="{53678E08-1EED-C8CF-6B26-980A85C37F51}"/>
              </a:ext>
            </a:extLst>
          </p:cNvPr>
          <p:cNvSpPr/>
          <p:nvPr/>
        </p:nvSpPr>
        <p:spPr>
          <a:xfrm>
            <a:off x="1051702" y="3989951"/>
            <a:ext cx="82893" cy="1200355"/>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8" name="Left Brace 7">
            <a:extLst>
              <a:ext uri="{FF2B5EF4-FFF2-40B4-BE49-F238E27FC236}">
                <a16:creationId xmlns:a16="http://schemas.microsoft.com/office/drawing/2014/main" id="{36980675-9434-BC7C-FCD8-660A5D3E7F9D}"/>
              </a:ext>
            </a:extLst>
          </p:cNvPr>
          <p:cNvSpPr/>
          <p:nvPr/>
        </p:nvSpPr>
        <p:spPr>
          <a:xfrm>
            <a:off x="1051703" y="966277"/>
            <a:ext cx="82893" cy="3006090"/>
          </a:xfrm>
          <a:prstGeom prst="leftBrac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AF6A3E89-F135-540F-C91B-3DAE410104C5}"/>
              </a:ext>
            </a:extLst>
          </p:cNvPr>
          <p:cNvSpPr txBox="1"/>
          <p:nvPr/>
        </p:nvSpPr>
        <p:spPr>
          <a:xfrm>
            <a:off x="345765" y="4451628"/>
            <a:ext cx="804366" cy="276999"/>
          </a:xfrm>
          <a:prstGeom prst="rect">
            <a:avLst/>
          </a:prstGeom>
          <a:noFill/>
        </p:spPr>
        <p:txBody>
          <a:bodyPr wrap="square" rtlCol="0">
            <a:spAutoFit/>
          </a:bodyPr>
          <a:lstStyle/>
          <a:p>
            <a:r>
              <a:rPr lang="en-US" sz="1200" b="1" dirty="0">
                <a:solidFill>
                  <a:srgbClr val="FF0000"/>
                </a:solidFill>
              </a:rPr>
              <a:t>prompt</a:t>
            </a:r>
          </a:p>
        </p:txBody>
      </p:sp>
      <p:sp>
        <p:nvSpPr>
          <p:cNvPr id="13" name="TextBox 12">
            <a:extLst>
              <a:ext uri="{FF2B5EF4-FFF2-40B4-BE49-F238E27FC236}">
                <a16:creationId xmlns:a16="http://schemas.microsoft.com/office/drawing/2014/main" id="{C2762740-ED91-669C-FDC3-FDF704DC1B6B}"/>
              </a:ext>
            </a:extLst>
          </p:cNvPr>
          <p:cNvSpPr txBox="1"/>
          <p:nvPr/>
        </p:nvSpPr>
        <p:spPr>
          <a:xfrm>
            <a:off x="574135" y="2330822"/>
            <a:ext cx="659740" cy="276999"/>
          </a:xfrm>
          <a:prstGeom prst="rect">
            <a:avLst/>
          </a:prstGeom>
          <a:noFill/>
        </p:spPr>
        <p:txBody>
          <a:bodyPr wrap="square" rtlCol="0">
            <a:spAutoFit/>
          </a:bodyPr>
          <a:lstStyle/>
          <a:p>
            <a:r>
              <a:rPr lang="en-US" sz="1200" b="1" dirty="0">
                <a:solidFill>
                  <a:schemeClr val="tx2">
                    <a:lumMod val="75000"/>
                    <a:lumOff val="25000"/>
                  </a:schemeClr>
                </a:solidFill>
              </a:rPr>
              <a:t>late</a:t>
            </a:r>
          </a:p>
        </p:txBody>
      </p:sp>
      <p:sp>
        <p:nvSpPr>
          <p:cNvPr id="7" name="Date Placeholder 3">
            <a:extLst>
              <a:ext uri="{FF2B5EF4-FFF2-40B4-BE49-F238E27FC236}">
                <a16:creationId xmlns:a16="http://schemas.microsoft.com/office/drawing/2014/main" id="{D7F49030-0A06-0BCF-6C63-A8A11C72DC10}"/>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2" name="Footer Placeholder 4">
            <a:extLst>
              <a:ext uri="{FF2B5EF4-FFF2-40B4-BE49-F238E27FC236}">
                <a16:creationId xmlns:a16="http://schemas.microsoft.com/office/drawing/2014/main" id="{CF55F3CF-ADFB-8FF6-D934-EBAB4EEB4158}"/>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167059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27</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303856"/>
                <a:ext cx="10814674"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Intensity of 3d</a:t>
                </a:r>
                <a14:m>
                  <m:oMath xmlns:m="http://schemas.openxmlformats.org/officeDocument/2006/math">
                    <m:r>
                      <a:rPr lang="de-CH" sz="2800" i="1">
                        <a:latin typeface="Cambria Math" panose="02040503050406030204" pitchFamily="18" charset="0"/>
                        <a:cs typeface="Calibri" panose="020F0502020204030204" pitchFamily="34" charset="0"/>
                      </a:rPr>
                      <m:t>→</m:t>
                    </m:r>
                  </m:oMath>
                </a14:m>
                <a:r>
                  <a:rPr lang="en-US" sz="2800" dirty="0">
                    <a:latin typeface="Calibri" panose="020F0502020204030204" pitchFamily="34" charset="0"/>
                    <a:cs typeface="Calibri" panose="020F0502020204030204" pitchFamily="34" charset="0"/>
                  </a:rPr>
                  <a:t> 2p and 4f</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m:t>
                    </m:r>
                  </m:oMath>
                </a14:m>
                <a:r>
                  <a:rPr lang="en-US" sz="2800" dirty="0">
                    <a:latin typeface="Calibri" panose="020F0502020204030204" pitchFamily="34" charset="0"/>
                    <a:cs typeface="Calibri" panose="020F0502020204030204" pitchFamily="34" charset="0"/>
                  </a:rPr>
                  <a:t> 3d transitions versus Time</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303856"/>
                <a:ext cx="10814674" cy="523220"/>
              </a:xfrm>
              <a:prstGeom prst="rect">
                <a:avLst/>
              </a:prstGeom>
              <a:blipFill>
                <a:blip r:embed="rId4"/>
                <a:stretch>
                  <a:fillRect l="-1172" t="-14286" b="-28571"/>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1F4389A5-9FD0-6755-A350-30165D1FD0F0}"/>
              </a:ext>
            </a:extLst>
          </p:cNvPr>
          <p:cNvSpPr txBox="1"/>
          <p:nvPr/>
        </p:nvSpPr>
        <p:spPr>
          <a:xfrm>
            <a:off x="773505" y="5684527"/>
            <a:ext cx="7659295" cy="64633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2017 data, transfer muon capture at a prompt and late time interval</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2023 data, direct muon capture at a prompt time interval</a:t>
            </a:r>
          </a:p>
        </p:txBody>
      </p:sp>
      <p:pic>
        <p:nvPicPr>
          <p:cNvPr id="8" name="Picture 7" descr="A graph with numbers and lines&#10;&#10;Description automatically generated">
            <a:extLst>
              <a:ext uri="{FF2B5EF4-FFF2-40B4-BE49-F238E27FC236}">
                <a16:creationId xmlns:a16="http://schemas.microsoft.com/office/drawing/2014/main" id="{3149161D-45E5-C001-FEAE-EAFC094551C8}"/>
              </a:ext>
            </a:extLst>
          </p:cNvPr>
          <p:cNvPicPr>
            <a:picLocks noChangeAspect="1"/>
          </p:cNvPicPr>
          <p:nvPr/>
        </p:nvPicPr>
        <p:blipFill>
          <a:blip r:embed="rId5"/>
          <a:stretch>
            <a:fillRect/>
          </a:stretch>
        </p:blipFill>
        <p:spPr>
          <a:xfrm>
            <a:off x="193673" y="1049027"/>
            <a:ext cx="5461000" cy="4635500"/>
          </a:xfrm>
          <a:prstGeom prst="rect">
            <a:avLst/>
          </a:prstGeom>
        </p:spPr>
      </p:pic>
      <p:pic>
        <p:nvPicPr>
          <p:cNvPr id="12" name="Picture 11" descr="A graph with numbers and lines&#10;&#10;Description automatically generated">
            <a:extLst>
              <a:ext uri="{FF2B5EF4-FFF2-40B4-BE49-F238E27FC236}">
                <a16:creationId xmlns:a16="http://schemas.microsoft.com/office/drawing/2014/main" id="{65F411DA-773A-B0D4-8EF2-13044BED728A}"/>
              </a:ext>
            </a:extLst>
          </p:cNvPr>
          <p:cNvPicPr>
            <a:picLocks noChangeAspect="1"/>
          </p:cNvPicPr>
          <p:nvPr/>
        </p:nvPicPr>
        <p:blipFill>
          <a:blip r:embed="rId6"/>
          <a:stretch>
            <a:fillRect/>
          </a:stretch>
        </p:blipFill>
        <p:spPr>
          <a:xfrm>
            <a:off x="6096000" y="1049027"/>
            <a:ext cx="5461000" cy="4635500"/>
          </a:xfrm>
          <a:prstGeom prst="rect">
            <a:avLst/>
          </a:prstGeom>
        </p:spPr>
      </p:pic>
      <p:sp>
        <p:nvSpPr>
          <p:cNvPr id="2" name="Date Placeholder 3">
            <a:extLst>
              <a:ext uri="{FF2B5EF4-FFF2-40B4-BE49-F238E27FC236}">
                <a16:creationId xmlns:a16="http://schemas.microsoft.com/office/drawing/2014/main" id="{A8388D51-EC00-E7E8-A227-AA5B1DC8EC73}"/>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E9BB949D-F0F4-FD01-835C-99BC4DE1F8DB}"/>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170572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28</a:t>
            </a:fld>
            <a:r>
              <a:rPr lang="en-CH" sz="1000" dirty="0"/>
              <a:t> </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6BECAAA-E471-A157-DF9C-37DD0EAA7B7E}"/>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Results of Cascade Simulation for </a:t>
                </a:r>
                <a:r>
                  <a:rPr lang="en-US" sz="2800" baseline="30000" dirty="0">
                    <a:latin typeface="Calibri" panose="020F0502020204030204" pitchFamily="34" charset="0"/>
                    <a:cs typeface="Calibri" panose="020F0502020204030204" pitchFamily="34" charset="0"/>
                  </a:rPr>
                  <a:t>238</a:t>
                </a:r>
                <a:r>
                  <a:rPr lang="en-US" sz="2800" dirty="0">
                    <a:latin typeface="Calibri" panose="020F0502020204030204" pitchFamily="34" charset="0"/>
                    <a:cs typeface="Calibri" panose="020F0502020204030204" pitchFamily="34" charset="0"/>
                  </a:rPr>
                  <a:t>U: 2p</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1s Transition</a:t>
                </a:r>
              </a:p>
            </p:txBody>
          </p:sp>
        </mc:Choice>
        <mc:Fallback xmlns="">
          <p:sp>
            <p:nvSpPr>
              <p:cNvPr id="14" name="TextBox 13">
                <a:extLst>
                  <a:ext uri="{FF2B5EF4-FFF2-40B4-BE49-F238E27FC236}">
                    <a16:creationId xmlns:a16="http://schemas.microsoft.com/office/drawing/2014/main" id="{36BECAAA-E471-A157-DF9C-37DD0EAA7B7E}"/>
                  </a:ext>
                </a:extLst>
              </p:cNvPr>
              <p:cNvSpPr txBox="1">
                <a:spLocks noRot="1" noChangeAspect="1" noMove="1" noResize="1" noEditPoints="1" noAdjustHandles="1" noChangeArrowheads="1" noChangeShapeType="1" noTextEdit="1"/>
              </p:cNvSpPr>
              <p:nvPr/>
            </p:nvSpPr>
            <p:spPr>
              <a:xfrm>
                <a:off x="247336" y="303856"/>
                <a:ext cx="8750889" cy="523220"/>
              </a:xfrm>
              <a:prstGeom prst="rect">
                <a:avLst/>
              </a:prstGeom>
              <a:blipFill>
                <a:blip r:embed="rId4"/>
                <a:stretch>
                  <a:fillRect l="-1449" t="-14286" b="-28571"/>
                </a:stretch>
              </a:blipFill>
            </p:spPr>
            <p:txBody>
              <a:bodyPr/>
              <a:lstStyle/>
              <a:p>
                <a:r>
                  <a:rPr lang="en-US">
                    <a:noFill/>
                  </a:rPr>
                  <a:t> </a:t>
                </a:r>
              </a:p>
            </p:txBody>
          </p:sp>
        </mc:Fallback>
      </mc:AlternateContent>
      <p:pic>
        <p:nvPicPr>
          <p:cNvPr id="3" name="Picture 2" descr="A comparison of a graph&#10;&#10;Description automatically generated">
            <a:extLst>
              <a:ext uri="{FF2B5EF4-FFF2-40B4-BE49-F238E27FC236}">
                <a16:creationId xmlns:a16="http://schemas.microsoft.com/office/drawing/2014/main" id="{A903580D-4DCA-DD84-D767-9BD840A95E20}"/>
              </a:ext>
            </a:extLst>
          </p:cNvPr>
          <p:cNvPicPr>
            <a:picLocks noChangeAspect="1"/>
          </p:cNvPicPr>
          <p:nvPr/>
        </p:nvPicPr>
        <p:blipFill>
          <a:blip r:embed="rId5"/>
          <a:stretch>
            <a:fillRect/>
          </a:stretch>
        </p:blipFill>
        <p:spPr>
          <a:xfrm>
            <a:off x="590190" y="1145509"/>
            <a:ext cx="10513259" cy="3228722"/>
          </a:xfrm>
          <a:prstGeom prst="rect">
            <a:avLst/>
          </a:prstGeom>
        </p:spPr>
      </p:pic>
      <p:sp>
        <p:nvSpPr>
          <p:cNvPr id="11" name="Rectangle 10">
            <a:extLst>
              <a:ext uri="{FF2B5EF4-FFF2-40B4-BE49-F238E27FC236}">
                <a16:creationId xmlns:a16="http://schemas.microsoft.com/office/drawing/2014/main" id="{EC6385F7-14C3-0788-F57C-75EAFCC614F8}"/>
              </a:ext>
            </a:extLst>
          </p:cNvPr>
          <p:cNvSpPr/>
          <p:nvPr/>
        </p:nvSpPr>
        <p:spPr>
          <a:xfrm>
            <a:off x="1010205" y="2176365"/>
            <a:ext cx="620724" cy="1995661"/>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81C7111-3122-7509-F3A3-D2C6954630EC}"/>
              </a:ext>
            </a:extLst>
          </p:cNvPr>
          <p:cNvSpPr/>
          <p:nvPr/>
        </p:nvSpPr>
        <p:spPr>
          <a:xfrm>
            <a:off x="6522190" y="2176364"/>
            <a:ext cx="620724" cy="1995661"/>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e 15">
            <a:extLst>
              <a:ext uri="{FF2B5EF4-FFF2-40B4-BE49-F238E27FC236}">
                <a16:creationId xmlns:a16="http://schemas.microsoft.com/office/drawing/2014/main" id="{34077152-6695-E4D3-76F2-BFAF75BE32EE}"/>
              </a:ext>
            </a:extLst>
          </p:cNvPr>
          <p:cNvGraphicFramePr>
            <a:graphicFrameLocks noGrp="1"/>
          </p:cNvGraphicFramePr>
          <p:nvPr>
            <p:extLst>
              <p:ext uri="{D42A27DB-BD31-4B8C-83A1-F6EECF244321}">
                <p14:modId xmlns:p14="http://schemas.microsoft.com/office/powerpoint/2010/main" val="2840116375"/>
              </p:ext>
            </p:extLst>
          </p:nvPr>
        </p:nvGraphicFramePr>
        <p:xfrm>
          <a:off x="1761081" y="4622667"/>
          <a:ext cx="2697453" cy="1371600"/>
        </p:xfrm>
        <a:graphic>
          <a:graphicData uri="http://schemas.openxmlformats.org/drawingml/2006/table">
            <a:tbl>
              <a:tblPr firstRow="1" bandRow="1">
                <a:tableStyleId>{5C22544A-7EE6-4342-B048-85BDC9FD1C3A}</a:tableStyleId>
              </a:tblPr>
              <a:tblGrid>
                <a:gridCol w="899151">
                  <a:extLst>
                    <a:ext uri="{9D8B030D-6E8A-4147-A177-3AD203B41FA5}">
                      <a16:colId xmlns:a16="http://schemas.microsoft.com/office/drawing/2014/main" val="509368910"/>
                    </a:ext>
                  </a:extLst>
                </a:gridCol>
                <a:gridCol w="899151">
                  <a:extLst>
                    <a:ext uri="{9D8B030D-6E8A-4147-A177-3AD203B41FA5}">
                      <a16:colId xmlns:a16="http://schemas.microsoft.com/office/drawing/2014/main" val="3411360014"/>
                    </a:ext>
                  </a:extLst>
                </a:gridCol>
                <a:gridCol w="899151">
                  <a:extLst>
                    <a:ext uri="{9D8B030D-6E8A-4147-A177-3AD203B41FA5}">
                      <a16:colId xmlns:a16="http://schemas.microsoft.com/office/drawing/2014/main" val="1975846113"/>
                    </a:ext>
                  </a:extLst>
                </a:gridCol>
              </a:tblGrid>
              <a:tr h="258595">
                <a:tc>
                  <a:txBody>
                    <a:bodyPr/>
                    <a:lstStyle/>
                    <a:p>
                      <a:r>
                        <a:rPr lang="en-US" sz="1200" dirty="0">
                          <a:latin typeface="Calibri" panose="020F0502020204030204" pitchFamily="34" charset="0"/>
                          <a:cs typeface="Calibri" panose="020F0502020204030204" pitchFamily="34" charset="0"/>
                        </a:rPr>
                        <a:t> 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2842353558"/>
                  </a:ext>
                </a:extLst>
              </a:tr>
              <a:tr h="258595">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baseline="0" dirty="0">
                          <a:latin typeface="Calibri" panose="020F0502020204030204" pitchFamily="34" charset="0"/>
                          <a:cs typeface="Calibri" panose="020F0502020204030204" pitchFamily="34" charset="0"/>
                        </a:rPr>
                        <a:t>2p</a:t>
                      </a:r>
                      <a:r>
                        <a:rPr lang="en-US" sz="1200" baseline="-25000" dirty="0">
                          <a:latin typeface="Calibri" panose="020F0502020204030204" pitchFamily="34" charset="0"/>
                          <a:cs typeface="Calibri" panose="020F0502020204030204" pitchFamily="34" charset="0"/>
                        </a:rPr>
                        <a:t>3/2</a:t>
                      </a:r>
                      <a:r>
                        <a:rPr lang="en-US" sz="1200" baseline="0" dirty="0">
                          <a:latin typeface="Calibri" panose="020F0502020204030204" pitchFamily="34" charset="0"/>
                          <a:cs typeface="Calibri" panose="020F0502020204030204" pitchFamily="34" charset="0"/>
                        </a:rPr>
                        <a:t>-</a:t>
                      </a:r>
                      <a:r>
                        <a:rPr lang="en-US" sz="1200" dirty="0">
                          <a:latin typeface="Calibri" panose="020F0502020204030204" pitchFamily="34" charset="0"/>
                          <a:cs typeface="Calibri" panose="020F0502020204030204" pitchFamily="34" charset="0"/>
                        </a:rPr>
                        <a:t>&gt;1s</a:t>
                      </a:r>
                      <a:r>
                        <a:rPr lang="en-US" sz="1200" baseline="-25000" dirty="0">
                          <a:latin typeface="Calibri" panose="020F0502020204030204" pitchFamily="34" charset="0"/>
                          <a:cs typeface="Calibri" panose="020F0502020204030204" pitchFamily="34" charset="0"/>
                        </a:rPr>
                        <a:t>1/2</a:t>
                      </a:r>
                    </a:p>
                  </a:txBody>
                  <a:tcPr/>
                </a:tc>
                <a:tc>
                  <a:txBody>
                    <a:bodyPr/>
                    <a:lstStyle/>
                    <a:p>
                      <a:r>
                        <a:rPr lang="en-US" sz="1200" dirty="0">
                          <a:latin typeface="Calibri" panose="020F0502020204030204" pitchFamily="34" charset="0"/>
                          <a:cs typeface="Calibri" panose="020F0502020204030204" pitchFamily="34" charset="0"/>
                        </a:rPr>
                        <a:t>61.55</a:t>
                      </a:r>
                    </a:p>
                  </a:txBody>
                  <a:tcPr/>
                </a:tc>
                <a:extLst>
                  <a:ext uri="{0D108BD9-81ED-4DB2-BD59-A6C34878D82A}">
                    <a16:rowId xmlns:a16="http://schemas.microsoft.com/office/drawing/2014/main" val="52497864"/>
                  </a:ext>
                </a:extLst>
              </a:tr>
              <a:tr h="258595">
                <a:tc>
                  <a:txBody>
                    <a:bodyPr/>
                    <a:lstStyle/>
                    <a:p>
                      <a:endParaRPr lang="en-US" sz="1200">
                        <a:latin typeface="Calibri" panose="020F0502020204030204" pitchFamily="34" charset="0"/>
                        <a:cs typeface="Calibri" panose="020F0502020204030204" pitchFamily="34" charset="0"/>
                      </a:endParaRPr>
                    </a:p>
                  </a:txBody>
                  <a:tcPr/>
                </a:tc>
                <a:tc>
                  <a:txBody>
                    <a:bodyPr/>
                    <a:lstStyle/>
                    <a:p>
                      <a:r>
                        <a:rPr lang="en-US" sz="1200" dirty="0">
                          <a:latin typeface="Calibri" panose="020F0502020204030204" pitchFamily="34" charset="0"/>
                          <a:cs typeface="Calibri" panose="020F0502020204030204" pitchFamily="34" charset="0"/>
                        </a:rPr>
                        <a:t>2p</a:t>
                      </a:r>
                      <a:r>
                        <a:rPr lang="en-US" sz="1200" baseline="-25000" dirty="0">
                          <a:latin typeface="Calibri" panose="020F0502020204030204" pitchFamily="34" charset="0"/>
                          <a:cs typeface="Calibri" panose="020F0502020204030204" pitchFamily="34" charset="0"/>
                        </a:rPr>
                        <a:t>1/2</a:t>
                      </a:r>
                      <a:r>
                        <a:rPr lang="en-US" sz="1200" dirty="0">
                          <a:latin typeface="Calibri" panose="020F0502020204030204" pitchFamily="34" charset="0"/>
                          <a:cs typeface="Calibri" panose="020F0502020204030204" pitchFamily="34" charset="0"/>
                        </a:rPr>
                        <a:t>-&gt;1s</a:t>
                      </a:r>
                      <a:r>
                        <a:rPr lang="en-US" sz="1200" baseline="-25000" dirty="0">
                          <a:latin typeface="Calibri" panose="020F0502020204030204" pitchFamily="34" charset="0"/>
                          <a:cs typeface="Calibri" panose="020F0502020204030204" pitchFamily="34" charset="0"/>
                        </a:rPr>
                        <a:t>1/2</a:t>
                      </a:r>
                    </a:p>
                  </a:txBody>
                  <a:tcPr/>
                </a:tc>
                <a:tc>
                  <a:txBody>
                    <a:bodyPr/>
                    <a:lstStyle/>
                    <a:p>
                      <a:r>
                        <a:rPr lang="en-US" sz="1200" dirty="0">
                          <a:latin typeface="Calibri" panose="020F0502020204030204" pitchFamily="34" charset="0"/>
                          <a:cs typeface="Calibri" panose="020F0502020204030204" pitchFamily="34" charset="0"/>
                        </a:rPr>
                        <a:t>30.77</a:t>
                      </a:r>
                    </a:p>
                  </a:txBody>
                  <a:tcPr/>
                </a:tc>
                <a:extLst>
                  <a:ext uri="{0D108BD9-81ED-4DB2-BD59-A6C34878D82A}">
                    <a16:rowId xmlns:a16="http://schemas.microsoft.com/office/drawing/2014/main" val="1462218119"/>
                  </a:ext>
                </a:extLst>
              </a:tr>
              <a:tr h="258595">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latin typeface="Calibri" panose="020F0502020204030204" pitchFamily="34" charset="0"/>
                          <a:cs typeface="Calibri" panose="020F0502020204030204" pitchFamily="34" charset="0"/>
                        </a:rPr>
                        <a:t>2p</a:t>
                      </a:r>
                      <a:r>
                        <a:rPr lang="en-US" sz="1200" baseline="-25000" dirty="0">
                          <a:latin typeface="Calibri" panose="020F0502020204030204" pitchFamily="34" charset="0"/>
                          <a:cs typeface="Calibri" panose="020F0502020204030204" pitchFamily="34" charset="0"/>
                        </a:rPr>
                        <a:t>3/2</a:t>
                      </a:r>
                      <a:r>
                        <a:rPr lang="en-US" sz="1200" baseline="0" dirty="0">
                          <a:latin typeface="Calibri" panose="020F0502020204030204" pitchFamily="34" charset="0"/>
                          <a:cs typeface="Calibri" panose="020F0502020204030204" pitchFamily="34" charset="0"/>
                        </a:rPr>
                        <a:t>-</a:t>
                      </a:r>
                      <a:r>
                        <a:rPr lang="en-US" sz="1200" dirty="0">
                          <a:latin typeface="Calibri" panose="020F0502020204030204" pitchFamily="34" charset="0"/>
                          <a:cs typeface="Calibri" panose="020F0502020204030204" pitchFamily="34" charset="0"/>
                        </a:rPr>
                        <a:t>&gt;1s</a:t>
                      </a:r>
                      <a:r>
                        <a:rPr lang="en-US" sz="1200" baseline="-25000" dirty="0">
                          <a:latin typeface="Calibri" panose="020F0502020204030204" pitchFamily="34" charset="0"/>
                          <a:cs typeface="Calibri" panose="020F0502020204030204" pitchFamily="34" charset="0"/>
                        </a:rPr>
                        <a:t>1/2</a:t>
                      </a:r>
                    </a:p>
                  </a:txBody>
                  <a:tcPr/>
                </a:tc>
                <a:tc>
                  <a:txBody>
                    <a:bodyPr/>
                    <a:lstStyle/>
                    <a:p>
                      <a:r>
                        <a:rPr lang="en-US" sz="1200" dirty="0">
                          <a:latin typeface="Calibri" panose="020F0502020204030204" pitchFamily="34" charset="0"/>
                          <a:cs typeface="Calibri" panose="020F0502020204030204" pitchFamily="34" charset="0"/>
                        </a:rPr>
                        <a:t>65.24</a:t>
                      </a:r>
                    </a:p>
                  </a:txBody>
                  <a:tcPr/>
                </a:tc>
                <a:extLst>
                  <a:ext uri="{0D108BD9-81ED-4DB2-BD59-A6C34878D82A}">
                    <a16:rowId xmlns:a16="http://schemas.microsoft.com/office/drawing/2014/main" val="1037247403"/>
                  </a:ext>
                </a:extLst>
              </a:tr>
              <a:tr h="258595">
                <a:tc>
                  <a:txBody>
                    <a:bodyPr/>
                    <a:lstStyle/>
                    <a:p>
                      <a:endParaRPr lang="en-US" sz="120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cs typeface="Calibri" panose="020F0502020204030204" pitchFamily="34" charset="0"/>
                        </a:rPr>
                        <a:t>2p</a:t>
                      </a:r>
                      <a:r>
                        <a:rPr lang="en-US" sz="1200" baseline="-25000" dirty="0">
                          <a:latin typeface="Calibri" panose="020F0502020204030204" pitchFamily="34" charset="0"/>
                          <a:cs typeface="Calibri" panose="020F0502020204030204" pitchFamily="34" charset="0"/>
                        </a:rPr>
                        <a:t>1/2</a:t>
                      </a:r>
                      <a:r>
                        <a:rPr lang="en-US" sz="1200" dirty="0">
                          <a:latin typeface="Calibri" panose="020F0502020204030204" pitchFamily="34" charset="0"/>
                          <a:cs typeface="Calibri" panose="020F0502020204030204" pitchFamily="34" charset="0"/>
                        </a:rPr>
                        <a:t>-&gt;1s</a:t>
                      </a:r>
                      <a:r>
                        <a:rPr lang="en-US" sz="1200" baseline="-25000" dirty="0">
                          <a:latin typeface="Calibri" panose="020F0502020204030204" pitchFamily="34" charset="0"/>
                          <a:cs typeface="Calibri" panose="020F0502020204030204" pitchFamily="34" charset="0"/>
                        </a:rPr>
                        <a:t>1/2</a:t>
                      </a:r>
                    </a:p>
                  </a:txBody>
                  <a:tcPr/>
                </a:tc>
                <a:tc>
                  <a:txBody>
                    <a:bodyPr/>
                    <a:lstStyle/>
                    <a:p>
                      <a:r>
                        <a:rPr lang="en-US" sz="1200" dirty="0">
                          <a:latin typeface="Calibri" panose="020F0502020204030204" pitchFamily="34" charset="0"/>
                          <a:cs typeface="Calibri" panose="020F0502020204030204" pitchFamily="34" charset="0"/>
                        </a:rPr>
                        <a:t>32.62</a:t>
                      </a:r>
                    </a:p>
                  </a:txBody>
                  <a:tcPr/>
                </a:tc>
                <a:extLst>
                  <a:ext uri="{0D108BD9-81ED-4DB2-BD59-A6C34878D82A}">
                    <a16:rowId xmlns:a16="http://schemas.microsoft.com/office/drawing/2014/main" val="3831266524"/>
                  </a:ext>
                </a:extLst>
              </a:tr>
            </a:tbl>
          </a:graphicData>
        </a:graphic>
      </p:graphicFrame>
      <p:sp>
        <p:nvSpPr>
          <p:cNvPr id="17" name="Right Arrow 16">
            <a:extLst>
              <a:ext uri="{FF2B5EF4-FFF2-40B4-BE49-F238E27FC236}">
                <a16:creationId xmlns:a16="http://schemas.microsoft.com/office/drawing/2014/main" id="{CC5739DC-14E7-3413-21FA-10AC2E165F11}"/>
              </a:ext>
            </a:extLst>
          </p:cNvPr>
          <p:cNvSpPr/>
          <p:nvPr/>
        </p:nvSpPr>
        <p:spPr>
          <a:xfrm>
            <a:off x="4872351" y="5179454"/>
            <a:ext cx="674120" cy="258026"/>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Table 17">
            <a:extLst>
              <a:ext uri="{FF2B5EF4-FFF2-40B4-BE49-F238E27FC236}">
                <a16:creationId xmlns:a16="http://schemas.microsoft.com/office/drawing/2014/main" id="{06BC3895-EB17-9404-E217-011CF964D5B8}"/>
              </a:ext>
            </a:extLst>
          </p:cNvPr>
          <p:cNvGraphicFramePr>
            <a:graphicFrameLocks noGrp="1"/>
          </p:cNvGraphicFramePr>
          <p:nvPr>
            <p:extLst>
              <p:ext uri="{D42A27DB-BD31-4B8C-83A1-F6EECF244321}">
                <p14:modId xmlns:p14="http://schemas.microsoft.com/office/powerpoint/2010/main" val="309204931"/>
              </p:ext>
            </p:extLst>
          </p:nvPr>
        </p:nvGraphicFramePr>
        <p:xfrm>
          <a:off x="5960287" y="4692664"/>
          <a:ext cx="2542965" cy="1112520"/>
        </p:xfrm>
        <a:graphic>
          <a:graphicData uri="http://schemas.openxmlformats.org/drawingml/2006/table">
            <a:tbl>
              <a:tblPr firstRow="1" bandRow="1">
                <a:tableStyleId>{5C22544A-7EE6-4342-B048-85BDC9FD1C3A}</a:tableStyleId>
              </a:tblPr>
              <a:tblGrid>
                <a:gridCol w="847655">
                  <a:extLst>
                    <a:ext uri="{9D8B030D-6E8A-4147-A177-3AD203B41FA5}">
                      <a16:colId xmlns:a16="http://schemas.microsoft.com/office/drawing/2014/main" val="3693500660"/>
                    </a:ext>
                  </a:extLst>
                </a:gridCol>
                <a:gridCol w="847655">
                  <a:extLst>
                    <a:ext uri="{9D8B030D-6E8A-4147-A177-3AD203B41FA5}">
                      <a16:colId xmlns:a16="http://schemas.microsoft.com/office/drawing/2014/main" val="4172840262"/>
                    </a:ext>
                  </a:extLst>
                </a:gridCol>
                <a:gridCol w="847655">
                  <a:extLst>
                    <a:ext uri="{9D8B030D-6E8A-4147-A177-3AD203B41FA5}">
                      <a16:colId xmlns:a16="http://schemas.microsoft.com/office/drawing/2014/main" val="3638122281"/>
                    </a:ext>
                  </a:extLst>
                </a:gridCol>
              </a:tblGrid>
              <a:tr h="370840">
                <a:tc>
                  <a:txBody>
                    <a:bodyPr/>
                    <a:lstStyle/>
                    <a:p>
                      <a:r>
                        <a:rPr lang="en-US" sz="1200" dirty="0">
                          <a:latin typeface="Calibri" panose="020F0502020204030204" pitchFamily="34" charset="0"/>
                          <a:cs typeface="Calibri" panose="020F0502020204030204" pitchFamily="34" charset="0"/>
                        </a:rPr>
                        <a:t>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5932360"/>
                  </a:ext>
                </a:extLst>
              </a:tr>
              <a:tr h="370840">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dirty="0">
                          <a:latin typeface="Calibri" panose="020F0502020204030204" pitchFamily="34" charset="0"/>
                          <a:cs typeface="Calibri" panose="020F0502020204030204" pitchFamily="34" charset="0"/>
                        </a:rPr>
                        <a:t>2p-&gt;1s</a:t>
                      </a:r>
                    </a:p>
                  </a:txBody>
                  <a:tcPr/>
                </a:tc>
                <a:tc>
                  <a:txBody>
                    <a:bodyPr/>
                    <a:lstStyle/>
                    <a:p>
                      <a:r>
                        <a:rPr lang="en-US" sz="1200" dirty="0">
                          <a:latin typeface="Calibri" panose="020F0502020204030204" pitchFamily="34" charset="0"/>
                          <a:cs typeface="Calibri" panose="020F0502020204030204" pitchFamily="34" charset="0"/>
                        </a:rPr>
                        <a:t>92.3</a:t>
                      </a:r>
                    </a:p>
                  </a:txBody>
                  <a:tcPr/>
                </a:tc>
                <a:extLst>
                  <a:ext uri="{0D108BD9-81ED-4DB2-BD59-A6C34878D82A}">
                    <a16:rowId xmlns:a16="http://schemas.microsoft.com/office/drawing/2014/main" val="2791316139"/>
                  </a:ext>
                </a:extLst>
              </a:tr>
              <a:tr h="370840">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r>
                        <a:rPr lang="en-US" sz="1200" dirty="0">
                          <a:latin typeface="Calibri" panose="020F0502020204030204" pitchFamily="34" charset="0"/>
                          <a:cs typeface="Calibri" panose="020F0502020204030204" pitchFamily="34" charset="0"/>
                        </a:rPr>
                        <a:t>2p-&gt;1s</a:t>
                      </a:r>
                    </a:p>
                  </a:txBody>
                  <a:tcPr/>
                </a:tc>
                <a:tc>
                  <a:txBody>
                    <a:bodyPr/>
                    <a:lstStyle/>
                    <a:p>
                      <a:r>
                        <a:rPr lang="en-US" sz="1200" dirty="0">
                          <a:latin typeface="Calibri" panose="020F0502020204030204" pitchFamily="34" charset="0"/>
                          <a:cs typeface="Calibri" panose="020F0502020204030204" pitchFamily="34" charset="0"/>
                        </a:rPr>
                        <a:t>97.9</a:t>
                      </a:r>
                    </a:p>
                  </a:txBody>
                  <a:tcPr/>
                </a:tc>
                <a:extLst>
                  <a:ext uri="{0D108BD9-81ED-4DB2-BD59-A6C34878D82A}">
                    <a16:rowId xmlns:a16="http://schemas.microsoft.com/office/drawing/2014/main" val="1270649780"/>
                  </a:ext>
                </a:extLst>
              </a:tr>
            </a:tbl>
          </a:graphicData>
        </a:graphic>
      </p:graphicFrame>
      <p:sp>
        <p:nvSpPr>
          <p:cNvPr id="2" name="Date Placeholder 3">
            <a:extLst>
              <a:ext uri="{FF2B5EF4-FFF2-40B4-BE49-F238E27FC236}">
                <a16:creationId xmlns:a16="http://schemas.microsoft.com/office/drawing/2014/main" id="{64C819DB-8396-12FD-403C-4A5E2CC5DF36}"/>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7" name="Footer Placeholder 4">
            <a:extLst>
              <a:ext uri="{FF2B5EF4-FFF2-40B4-BE49-F238E27FC236}">
                <a16:creationId xmlns:a16="http://schemas.microsoft.com/office/drawing/2014/main" id="{A10CA8FF-EF44-833D-9A5E-A3EF18145789}"/>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712592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graph&#10;&#10;Description automatically generated">
            <a:extLst>
              <a:ext uri="{FF2B5EF4-FFF2-40B4-BE49-F238E27FC236}">
                <a16:creationId xmlns:a16="http://schemas.microsoft.com/office/drawing/2014/main" id="{F5C9869B-575A-E657-83AA-4E446E7A73B0}"/>
              </a:ext>
            </a:extLst>
          </p:cNvPr>
          <p:cNvPicPr>
            <a:picLocks noChangeAspect="1"/>
          </p:cNvPicPr>
          <p:nvPr/>
        </p:nvPicPr>
        <p:blipFill>
          <a:blip r:embed="rId3"/>
          <a:stretch>
            <a:fillRect/>
          </a:stretch>
        </p:blipFill>
        <p:spPr>
          <a:xfrm>
            <a:off x="0" y="1114711"/>
            <a:ext cx="8425878" cy="5005761"/>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29</a:t>
            </a:fld>
            <a:r>
              <a:rPr lang="en-CH" sz="1000" dirty="0"/>
              <a:t> </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6BECAAA-E471-A157-DF9C-37DD0EAA7B7E}"/>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Results of Cascade Simulation for </a:t>
                </a:r>
                <a:r>
                  <a:rPr lang="en-US" sz="2800" baseline="30000" dirty="0">
                    <a:latin typeface="Calibri" panose="020F0502020204030204" pitchFamily="34" charset="0"/>
                    <a:cs typeface="Calibri" panose="020F0502020204030204" pitchFamily="34" charset="0"/>
                  </a:rPr>
                  <a:t>238</a:t>
                </a:r>
                <a:r>
                  <a:rPr lang="en-US" sz="2800" dirty="0">
                    <a:latin typeface="Calibri" panose="020F0502020204030204" pitchFamily="34" charset="0"/>
                    <a:cs typeface="Calibri" panose="020F0502020204030204" pitchFamily="34" charset="0"/>
                  </a:rPr>
                  <a:t>U: 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Transition</a:t>
                </a:r>
              </a:p>
            </p:txBody>
          </p:sp>
        </mc:Choice>
        <mc:Fallback xmlns="">
          <p:sp>
            <p:nvSpPr>
              <p:cNvPr id="14" name="TextBox 13">
                <a:extLst>
                  <a:ext uri="{FF2B5EF4-FFF2-40B4-BE49-F238E27FC236}">
                    <a16:creationId xmlns:a16="http://schemas.microsoft.com/office/drawing/2014/main" id="{36BECAAA-E471-A157-DF9C-37DD0EAA7B7E}"/>
                  </a:ext>
                </a:extLst>
              </p:cNvPr>
              <p:cNvSpPr txBox="1">
                <a:spLocks noRot="1" noChangeAspect="1" noMove="1" noResize="1" noEditPoints="1" noAdjustHandles="1" noChangeArrowheads="1" noChangeShapeType="1" noTextEdit="1"/>
              </p:cNvSpPr>
              <p:nvPr/>
            </p:nvSpPr>
            <p:spPr>
              <a:xfrm>
                <a:off x="247336" y="303856"/>
                <a:ext cx="8750889" cy="523220"/>
              </a:xfrm>
              <a:prstGeom prst="rect">
                <a:avLst/>
              </a:prstGeom>
              <a:blipFill>
                <a:blip r:embed="rId5"/>
                <a:stretch>
                  <a:fillRect l="-1449" t="-14286" b="-28571"/>
                </a:stretch>
              </a:blipFill>
            </p:spPr>
            <p:txBody>
              <a:bodyPr/>
              <a:lstStyle/>
              <a:p>
                <a:r>
                  <a:rPr lang="en-US">
                    <a:noFill/>
                  </a:rPr>
                  <a:t> </a:t>
                </a:r>
              </a:p>
            </p:txBody>
          </p:sp>
        </mc:Fallback>
      </mc:AlternateContent>
      <p:graphicFrame>
        <p:nvGraphicFramePr>
          <p:cNvPr id="16" name="Table 15">
            <a:extLst>
              <a:ext uri="{FF2B5EF4-FFF2-40B4-BE49-F238E27FC236}">
                <a16:creationId xmlns:a16="http://schemas.microsoft.com/office/drawing/2014/main" id="{34077152-6695-E4D3-76F2-BFAF75BE32EE}"/>
              </a:ext>
            </a:extLst>
          </p:cNvPr>
          <p:cNvGraphicFramePr>
            <a:graphicFrameLocks noGrp="1"/>
          </p:cNvGraphicFramePr>
          <p:nvPr>
            <p:extLst>
              <p:ext uri="{D42A27DB-BD31-4B8C-83A1-F6EECF244321}">
                <p14:modId xmlns:p14="http://schemas.microsoft.com/office/powerpoint/2010/main" val="2167498765"/>
              </p:ext>
            </p:extLst>
          </p:nvPr>
        </p:nvGraphicFramePr>
        <p:xfrm>
          <a:off x="8940879" y="1580185"/>
          <a:ext cx="2697453" cy="1645920"/>
        </p:xfrm>
        <a:graphic>
          <a:graphicData uri="http://schemas.openxmlformats.org/drawingml/2006/table">
            <a:tbl>
              <a:tblPr firstRow="1" bandRow="1">
                <a:tableStyleId>{5C22544A-7EE6-4342-B048-85BDC9FD1C3A}</a:tableStyleId>
              </a:tblPr>
              <a:tblGrid>
                <a:gridCol w="899151">
                  <a:extLst>
                    <a:ext uri="{9D8B030D-6E8A-4147-A177-3AD203B41FA5}">
                      <a16:colId xmlns:a16="http://schemas.microsoft.com/office/drawing/2014/main" val="509368910"/>
                    </a:ext>
                  </a:extLst>
                </a:gridCol>
                <a:gridCol w="899151">
                  <a:extLst>
                    <a:ext uri="{9D8B030D-6E8A-4147-A177-3AD203B41FA5}">
                      <a16:colId xmlns:a16="http://schemas.microsoft.com/office/drawing/2014/main" val="3411360014"/>
                    </a:ext>
                  </a:extLst>
                </a:gridCol>
                <a:gridCol w="899151">
                  <a:extLst>
                    <a:ext uri="{9D8B030D-6E8A-4147-A177-3AD203B41FA5}">
                      <a16:colId xmlns:a16="http://schemas.microsoft.com/office/drawing/2014/main" val="1975846113"/>
                    </a:ext>
                  </a:extLst>
                </a:gridCol>
              </a:tblGrid>
              <a:tr h="258595">
                <a:tc>
                  <a:txBody>
                    <a:bodyPr/>
                    <a:lstStyle/>
                    <a:p>
                      <a:r>
                        <a:rPr lang="en-US" sz="1200" dirty="0">
                          <a:latin typeface="Calibri" panose="020F0502020204030204" pitchFamily="34" charset="0"/>
                          <a:cs typeface="Calibri" panose="020F0502020204030204" pitchFamily="34" charset="0"/>
                        </a:rPr>
                        <a:t> 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2842353558"/>
                  </a:ext>
                </a:extLst>
              </a:tr>
              <a:tr h="258595">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baseline="0" dirty="0">
                          <a:latin typeface="Calibri" panose="020F0502020204030204" pitchFamily="34" charset="0"/>
                          <a:cs typeface="Calibri" panose="020F0502020204030204" pitchFamily="34" charset="0"/>
                        </a:rPr>
                        <a:t>5g</a:t>
                      </a:r>
                      <a:r>
                        <a:rPr lang="en-US" sz="1200" baseline="-25000" dirty="0">
                          <a:latin typeface="Calibri" panose="020F0502020204030204" pitchFamily="34" charset="0"/>
                          <a:cs typeface="Calibri" panose="020F0502020204030204" pitchFamily="34" charset="0"/>
                        </a:rPr>
                        <a:t>7/2</a:t>
                      </a:r>
                      <a:r>
                        <a:rPr lang="en-US" sz="1200" baseline="0" dirty="0">
                          <a:latin typeface="Calibri" panose="020F0502020204030204" pitchFamily="34" charset="0"/>
                          <a:cs typeface="Calibri" panose="020F0502020204030204" pitchFamily="34" charset="0"/>
                        </a:rPr>
                        <a:t>-</a:t>
                      </a:r>
                      <a:r>
                        <a:rPr lang="en-US" sz="1200" dirty="0">
                          <a:latin typeface="Calibri" panose="020F0502020204030204" pitchFamily="34" charset="0"/>
                          <a:cs typeface="Calibri" panose="020F0502020204030204" pitchFamily="34" charset="0"/>
                        </a:rPr>
                        <a:t>&gt;4f</a:t>
                      </a:r>
                      <a:r>
                        <a:rPr lang="en-US" sz="1200" baseline="-25000" dirty="0">
                          <a:latin typeface="Calibri" panose="020F0502020204030204" pitchFamily="34" charset="0"/>
                          <a:cs typeface="Calibri" panose="020F0502020204030204" pitchFamily="34" charset="0"/>
                        </a:rPr>
                        <a:t>5/2</a:t>
                      </a:r>
                    </a:p>
                  </a:txBody>
                  <a:tcPr/>
                </a:tc>
                <a:tc>
                  <a:txBody>
                    <a:bodyPr/>
                    <a:lstStyle/>
                    <a:p>
                      <a:r>
                        <a:rPr lang="en-US" sz="1200" dirty="0">
                          <a:latin typeface="Calibri" panose="020F0502020204030204" pitchFamily="34" charset="0"/>
                          <a:cs typeface="Calibri" panose="020F0502020204030204" pitchFamily="34" charset="0"/>
                        </a:rPr>
                        <a:t>4.56</a:t>
                      </a:r>
                    </a:p>
                  </a:txBody>
                  <a:tcPr/>
                </a:tc>
                <a:extLst>
                  <a:ext uri="{0D108BD9-81ED-4DB2-BD59-A6C34878D82A}">
                    <a16:rowId xmlns:a16="http://schemas.microsoft.com/office/drawing/2014/main" val="52497864"/>
                  </a:ext>
                </a:extLst>
              </a:tr>
              <a:tr h="258595">
                <a:tc>
                  <a:txBody>
                    <a:bodyPr/>
                    <a:lstStyle/>
                    <a:p>
                      <a:endParaRPr lang="en-US" sz="1200">
                        <a:latin typeface="Calibri" panose="020F0502020204030204" pitchFamily="34" charset="0"/>
                        <a:cs typeface="Calibri" panose="020F0502020204030204" pitchFamily="34" charset="0"/>
                      </a:endParaRPr>
                    </a:p>
                  </a:txBody>
                  <a:tcPr/>
                </a:tc>
                <a:tc>
                  <a:txBody>
                    <a:bodyPr/>
                    <a:lstStyle/>
                    <a:p>
                      <a:r>
                        <a:rPr lang="en-US" sz="1200" baseline="0" dirty="0">
                          <a:latin typeface="Calibri" panose="020F0502020204030204" pitchFamily="34" charset="0"/>
                          <a:cs typeface="Calibri" panose="020F0502020204030204" pitchFamily="34" charset="0"/>
                        </a:rPr>
                        <a:t>5g</a:t>
                      </a:r>
                      <a:r>
                        <a:rPr lang="en-US" sz="1200" baseline="-25000" dirty="0">
                          <a:latin typeface="Calibri" panose="020F0502020204030204" pitchFamily="34" charset="0"/>
                          <a:cs typeface="Calibri" panose="020F0502020204030204" pitchFamily="34" charset="0"/>
                        </a:rPr>
                        <a:t>9/2</a:t>
                      </a:r>
                      <a:r>
                        <a:rPr lang="en-US" sz="1200" dirty="0">
                          <a:latin typeface="Calibri" panose="020F0502020204030204" pitchFamily="34" charset="0"/>
                          <a:cs typeface="Calibri" panose="020F0502020204030204" pitchFamily="34" charset="0"/>
                        </a:rPr>
                        <a:t>-&gt;4f</a:t>
                      </a:r>
                      <a:r>
                        <a:rPr lang="en-US" sz="1200" baseline="-25000" dirty="0">
                          <a:latin typeface="Calibri" panose="020F0502020204030204" pitchFamily="34" charset="0"/>
                          <a:cs typeface="Calibri" panose="020F0502020204030204" pitchFamily="34" charset="0"/>
                        </a:rPr>
                        <a:t>7/2</a:t>
                      </a:r>
                    </a:p>
                  </a:txBody>
                  <a:tcPr/>
                </a:tc>
                <a:tc>
                  <a:txBody>
                    <a:bodyPr/>
                    <a:lstStyle/>
                    <a:p>
                      <a:r>
                        <a:rPr lang="en-US" sz="1200" dirty="0">
                          <a:latin typeface="Calibri" panose="020F0502020204030204" pitchFamily="34" charset="0"/>
                          <a:cs typeface="Calibri" panose="020F0502020204030204" pitchFamily="34" charset="0"/>
                        </a:rPr>
                        <a:t>5.91</a:t>
                      </a:r>
                    </a:p>
                  </a:txBody>
                  <a:tcPr/>
                </a:tc>
                <a:extLst>
                  <a:ext uri="{0D108BD9-81ED-4DB2-BD59-A6C34878D82A}">
                    <a16:rowId xmlns:a16="http://schemas.microsoft.com/office/drawing/2014/main" val="1462218119"/>
                  </a:ext>
                </a:extLst>
              </a:tr>
              <a:tr h="258595">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r>
                        <a:rPr lang="en-US" sz="1200" baseline="0" dirty="0">
                          <a:latin typeface="Calibri" panose="020F0502020204030204" pitchFamily="34" charset="0"/>
                          <a:cs typeface="Calibri" panose="020F0502020204030204" pitchFamily="34" charset="0"/>
                        </a:rPr>
                        <a:t>5g</a:t>
                      </a:r>
                      <a:r>
                        <a:rPr lang="en-US" sz="1200" baseline="-25000" dirty="0">
                          <a:latin typeface="Calibri" panose="020F0502020204030204" pitchFamily="34" charset="0"/>
                          <a:cs typeface="Calibri" panose="020F0502020204030204" pitchFamily="34" charset="0"/>
                        </a:rPr>
                        <a:t>7/2</a:t>
                      </a:r>
                      <a:r>
                        <a:rPr lang="en-US" sz="1200" baseline="0" dirty="0">
                          <a:latin typeface="Calibri" panose="020F0502020204030204" pitchFamily="34" charset="0"/>
                          <a:cs typeface="Calibri" panose="020F0502020204030204" pitchFamily="34" charset="0"/>
                        </a:rPr>
                        <a:t>-</a:t>
                      </a:r>
                      <a:r>
                        <a:rPr lang="en-US" sz="1200" dirty="0">
                          <a:latin typeface="Calibri" panose="020F0502020204030204" pitchFamily="34" charset="0"/>
                          <a:cs typeface="Calibri" panose="020F0502020204030204" pitchFamily="34" charset="0"/>
                        </a:rPr>
                        <a:t>&gt;4f</a:t>
                      </a:r>
                      <a:r>
                        <a:rPr lang="en-US" sz="1200" baseline="-25000" dirty="0">
                          <a:latin typeface="Calibri" panose="020F0502020204030204" pitchFamily="34" charset="0"/>
                          <a:cs typeface="Calibri" panose="020F0502020204030204" pitchFamily="34" charset="0"/>
                        </a:rPr>
                        <a:t>5/2</a:t>
                      </a:r>
                    </a:p>
                  </a:txBody>
                  <a:tcPr/>
                </a:tc>
                <a:tc>
                  <a:txBody>
                    <a:bodyPr/>
                    <a:lstStyle/>
                    <a:p>
                      <a:r>
                        <a:rPr lang="en-US" sz="1200" dirty="0">
                          <a:latin typeface="Calibri" panose="020F0502020204030204" pitchFamily="34" charset="0"/>
                          <a:cs typeface="Calibri" panose="020F0502020204030204" pitchFamily="34" charset="0"/>
                        </a:rPr>
                        <a:t>23.70</a:t>
                      </a:r>
                    </a:p>
                  </a:txBody>
                  <a:tcPr/>
                </a:tc>
                <a:extLst>
                  <a:ext uri="{0D108BD9-81ED-4DB2-BD59-A6C34878D82A}">
                    <a16:rowId xmlns:a16="http://schemas.microsoft.com/office/drawing/2014/main" val="1037247403"/>
                  </a:ext>
                </a:extLst>
              </a:tr>
              <a:tr h="258595">
                <a:tc>
                  <a:txBody>
                    <a:bodyPr/>
                    <a:lstStyle/>
                    <a:p>
                      <a:endParaRPr lang="en-US" sz="1200" dirty="0">
                        <a:latin typeface="Calibri" panose="020F0502020204030204" pitchFamily="34" charset="0"/>
                        <a:cs typeface="Calibri" panose="020F0502020204030204" pitchFamily="34" charset="0"/>
                      </a:endParaRPr>
                    </a:p>
                  </a:txBody>
                  <a:tcPr/>
                </a:tc>
                <a:tc>
                  <a:txBody>
                    <a:bodyPr/>
                    <a:lstStyle/>
                    <a:p>
                      <a:r>
                        <a:rPr lang="en-US" sz="1200" baseline="0" dirty="0">
                          <a:latin typeface="Calibri" panose="020F0502020204030204" pitchFamily="34" charset="0"/>
                          <a:cs typeface="Calibri" panose="020F0502020204030204" pitchFamily="34" charset="0"/>
                        </a:rPr>
                        <a:t>5g</a:t>
                      </a:r>
                      <a:r>
                        <a:rPr lang="en-US" sz="1200" baseline="-25000" dirty="0">
                          <a:latin typeface="Calibri" panose="020F0502020204030204" pitchFamily="34" charset="0"/>
                          <a:cs typeface="Calibri" panose="020F0502020204030204" pitchFamily="34" charset="0"/>
                        </a:rPr>
                        <a:t>9/2</a:t>
                      </a:r>
                      <a:r>
                        <a:rPr lang="en-US" sz="1200" dirty="0">
                          <a:latin typeface="Calibri" panose="020F0502020204030204" pitchFamily="34" charset="0"/>
                          <a:cs typeface="Calibri" panose="020F0502020204030204" pitchFamily="34" charset="0"/>
                        </a:rPr>
                        <a:t>-&gt;4f</a:t>
                      </a:r>
                      <a:r>
                        <a:rPr lang="en-US" sz="1200" baseline="-25000" dirty="0">
                          <a:latin typeface="Calibri" panose="020F0502020204030204" pitchFamily="34" charset="0"/>
                          <a:cs typeface="Calibri" panose="020F0502020204030204" pitchFamily="34" charset="0"/>
                        </a:rPr>
                        <a:t>7/2</a:t>
                      </a:r>
                    </a:p>
                  </a:txBody>
                  <a:tcPr/>
                </a:tc>
                <a:tc>
                  <a:txBody>
                    <a:bodyPr/>
                    <a:lstStyle/>
                    <a:p>
                      <a:r>
                        <a:rPr lang="en-US" sz="1200" dirty="0">
                          <a:latin typeface="Calibri" panose="020F0502020204030204" pitchFamily="34" charset="0"/>
                          <a:cs typeface="Calibri" panose="020F0502020204030204" pitchFamily="34" charset="0"/>
                        </a:rPr>
                        <a:t>30.72</a:t>
                      </a:r>
                    </a:p>
                  </a:txBody>
                  <a:tcPr/>
                </a:tc>
                <a:extLst>
                  <a:ext uri="{0D108BD9-81ED-4DB2-BD59-A6C34878D82A}">
                    <a16:rowId xmlns:a16="http://schemas.microsoft.com/office/drawing/2014/main" val="3831266524"/>
                  </a:ext>
                </a:extLst>
              </a:tr>
              <a:tr h="258595">
                <a:tc>
                  <a:txBody>
                    <a:bodyPr/>
                    <a:lstStyle/>
                    <a:p>
                      <a:endParaRPr lang="en-US" sz="12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latin typeface="Calibri" panose="020F0502020204030204" pitchFamily="34" charset="0"/>
                          <a:cs typeface="Calibri" panose="020F0502020204030204" pitchFamily="34" charset="0"/>
                        </a:rPr>
                        <a:t>5g</a:t>
                      </a:r>
                      <a:r>
                        <a:rPr lang="en-US" sz="1200" baseline="-25000" dirty="0">
                          <a:latin typeface="Calibri" panose="020F0502020204030204" pitchFamily="34" charset="0"/>
                          <a:cs typeface="Calibri" panose="020F0502020204030204" pitchFamily="34" charset="0"/>
                        </a:rPr>
                        <a:t>7/2</a:t>
                      </a:r>
                      <a:r>
                        <a:rPr lang="en-US" sz="1200" dirty="0">
                          <a:latin typeface="Calibri" panose="020F0502020204030204" pitchFamily="34" charset="0"/>
                          <a:cs typeface="Calibri" panose="020F0502020204030204" pitchFamily="34" charset="0"/>
                        </a:rPr>
                        <a:t>-&gt;4f</a:t>
                      </a:r>
                      <a:r>
                        <a:rPr lang="en-US" sz="1200" baseline="-25000" dirty="0">
                          <a:latin typeface="Calibri" panose="020F0502020204030204" pitchFamily="34" charset="0"/>
                          <a:cs typeface="Calibri" panose="020F0502020204030204" pitchFamily="34" charset="0"/>
                        </a:rPr>
                        <a:t>7/2</a:t>
                      </a:r>
                    </a:p>
                  </a:txBody>
                  <a:tcPr/>
                </a:tc>
                <a:tc>
                  <a:txBody>
                    <a:bodyPr/>
                    <a:lstStyle/>
                    <a:p>
                      <a:r>
                        <a:rPr lang="en-US" sz="1200" dirty="0">
                          <a:latin typeface="Calibri" panose="020F0502020204030204" pitchFamily="34" charset="0"/>
                          <a:cs typeface="Calibri" panose="020F0502020204030204" pitchFamily="34" charset="0"/>
                        </a:rPr>
                        <a:t>0.88</a:t>
                      </a:r>
                    </a:p>
                  </a:txBody>
                  <a:tcPr/>
                </a:tc>
                <a:extLst>
                  <a:ext uri="{0D108BD9-81ED-4DB2-BD59-A6C34878D82A}">
                    <a16:rowId xmlns:a16="http://schemas.microsoft.com/office/drawing/2014/main" val="3297634518"/>
                  </a:ext>
                </a:extLst>
              </a:tr>
            </a:tbl>
          </a:graphicData>
        </a:graphic>
      </p:graphicFrame>
      <p:graphicFrame>
        <p:nvGraphicFramePr>
          <p:cNvPr id="18" name="Table 17">
            <a:extLst>
              <a:ext uri="{FF2B5EF4-FFF2-40B4-BE49-F238E27FC236}">
                <a16:creationId xmlns:a16="http://schemas.microsoft.com/office/drawing/2014/main" id="{06BC3895-EB17-9404-E217-011CF964D5B8}"/>
              </a:ext>
            </a:extLst>
          </p:cNvPr>
          <p:cNvGraphicFramePr>
            <a:graphicFrameLocks noGrp="1"/>
          </p:cNvGraphicFramePr>
          <p:nvPr>
            <p:extLst>
              <p:ext uri="{D42A27DB-BD31-4B8C-83A1-F6EECF244321}">
                <p14:modId xmlns:p14="http://schemas.microsoft.com/office/powerpoint/2010/main" val="2651737487"/>
              </p:ext>
            </p:extLst>
          </p:nvPr>
        </p:nvGraphicFramePr>
        <p:xfrm>
          <a:off x="9125466" y="4156305"/>
          <a:ext cx="2512866" cy="1112520"/>
        </p:xfrm>
        <a:graphic>
          <a:graphicData uri="http://schemas.openxmlformats.org/drawingml/2006/table">
            <a:tbl>
              <a:tblPr firstRow="1" bandRow="1">
                <a:tableStyleId>{5C22544A-7EE6-4342-B048-85BDC9FD1C3A}</a:tableStyleId>
              </a:tblPr>
              <a:tblGrid>
                <a:gridCol w="837622">
                  <a:extLst>
                    <a:ext uri="{9D8B030D-6E8A-4147-A177-3AD203B41FA5}">
                      <a16:colId xmlns:a16="http://schemas.microsoft.com/office/drawing/2014/main" val="3693500660"/>
                    </a:ext>
                  </a:extLst>
                </a:gridCol>
                <a:gridCol w="837622">
                  <a:extLst>
                    <a:ext uri="{9D8B030D-6E8A-4147-A177-3AD203B41FA5}">
                      <a16:colId xmlns:a16="http://schemas.microsoft.com/office/drawing/2014/main" val="4172840262"/>
                    </a:ext>
                  </a:extLst>
                </a:gridCol>
                <a:gridCol w="837622">
                  <a:extLst>
                    <a:ext uri="{9D8B030D-6E8A-4147-A177-3AD203B41FA5}">
                      <a16:colId xmlns:a16="http://schemas.microsoft.com/office/drawing/2014/main" val="3638122281"/>
                    </a:ext>
                  </a:extLst>
                </a:gridCol>
              </a:tblGrid>
              <a:tr h="370840">
                <a:tc>
                  <a:txBody>
                    <a:bodyPr/>
                    <a:lstStyle/>
                    <a:p>
                      <a:r>
                        <a:rPr lang="en-US" sz="1200" dirty="0">
                          <a:latin typeface="Calibri" panose="020F0502020204030204" pitchFamily="34" charset="0"/>
                          <a:cs typeface="Calibri" panose="020F0502020204030204" pitchFamily="34" charset="0"/>
                        </a:rPr>
                        <a:t>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5932360"/>
                  </a:ext>
                </a:extLst>
              </a:tr>
              <a:tr h="370840">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dirty="0">
                          <a:latin typeface="Calibri" panose="020F0502020204030204" pitchFamily="34" charset="0"/>
                          <a:cs typeface="Calibri" panose="020F0502020204030204" pitchFamily="34" charset="0"/>
                        </a:rPr>
                        <a:t>5g-&gt;4f</a:t>
                      </a:r>
                    </a:p>
                  </a:txBody>
                  <a:tcPr/>
                </a:tc>
                <a:tc>
                  <a:txBody>
                    <a:bodyPr/>
                    <a:lstStyle/>
                    <a:p>
                      <a:r>
                        <a:rPr lang="en-US" sz="1200" dirty="0">
                          <a:latin typeface="Calibri" panose="020F0502020204030204" pitchFamily="34" charset="0"/>
                          <a:cs typeface="Calibri" panose="020F0502020204030204" pitchFamily="34" charset="0"/>
                        </a:rPr>
                        <a:t>10.5</a:t>
                      </a:r>
                    </a:p>
                  </a:txBody>
                  <a:tcPr/>
                </a:tc>
                <a:extLst>
                  <a:ext uri="{0D108BD9-81ED-4DB2-BD59-A6C34878D82A}">
                    <a16:rowId xmlns:a16="http://schemas.microsoft.com/office/drawing/2014/main" val="2791316139"/>
                  </a:ext>
                </a:extLst>
              </a:tr>
              <a:tr h="370840">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r>
                        <a:rPr lang="en-US" sz="1200" dirty="0">
                          <a:latin typeface="Calibri" panose="020F0502020204030204" pitchFamily="34" charset="0"/>
                          <a:cs typeface="Calibri" panose="020F0502020204030204" pitchFamily="34" charset="0"/>
                        </a:rPr>
                        <a:t>5g-&gt;4f</a:t>
                      </a:r>
                    </a:p>
                  </a:txBody>
                  <a:tcPr/>
                </a:tc>
                <a:tc>
                  <a:txBody>
                    <a:bodyPr/>
                    <a:lstStyle/>
                    <a:p>
                      <a:r>
                        <a:rPr lang="en-US" sz="1200" dirty="0">
                          <a:latin typeface="Calibri" panose="020F0502020204030204" pitchFamily="34" charset="0"/>
                          <a:cs typeface="Calibri" panose="020F0502020204030204" pitchFamily="34" charset="0"/>
                        </a:rPr>
                        <a:t>55.3</a:t>
                      </a:r>
                    </a:p>
                  </a:txBody>
                  <a:tcPr/>
                </a:tc>
                <a:extLst>
                  <a:ext uri="{0D108BD9-81ED-4DB2-BD59-A6C34878D82A}">
                    <a16:rowId xmlns:a16="http://schemas.microsoft.com/office/drawing/2014/main" val="1270649780"/>
                  </a:ext>
                </a:extLst>
              </a:tr>
            </a:tbl>
          </a:graphicData>
        </a:graphic>
      </p:graphicFrame>
      <p:sp>
        <p:nvSpPr>
          <p:cNvPr id="12" name="Rectangle 11">
            <a:extLst>
              <a:ext uri="{FF2B5EF4-FFF2-40B4-BE49-F238E27FC236}">
                <a16:creationId xmlns:a16="http://schemas.microsoft.com/office/drawing/2014/main" id="{881C7111-3122-7509-F3A3-D2C6954630EC}"/>
              </a:ext>
            </a:extLst>
          </p:cNvPr>
          <p:cNvSpPr/>
          <p:nvPr/>
        </p:nvSpPr>
        <p:spPr>
          <a:xfrm>
            <a:off x="412300" y="3215617"/>
            <a:ext cx="228448" cy="213383"/>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F9B1E87-6F3F-C1D2-42FA-D72C8E353F90}"/>
              </a:ext>
            </a:extLst>
          </p:cNvPr>
          <p:cNvSpPr/>
          <p:nvPr/>
        </p:nvSpPr>
        <p:spPr>
          <a:xfrm>
            <a:off x="432322" y="5547347"/>
            <a:ext cx="228448" cy="213383"/>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8BD7E30-407F-F778-0DAA-4DE7CDCB4D0C}"/>
              </a:ext>
            </a:extLst>
          </p:cNvPr>
          <p:cNvSpPr/>
          <p:nvPr/>
        </p:nvSpPr>
        <p:spPr>
          <a:xfrm>
            <a:off x="4896419" y="2845093"/>
            <a:ext cx="228448" cy="583907"/>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60838E0-89C2-CD5B-2855-FC1D2D6C1423}"/>
              </a:ext>
            </a:extLst>
          </p:cNvPr>
          <p:cNvSpPr/>
          <p:nvPr/>
        </p:nvSpPr>
        <p:spPr>
          <a:xfrm>
            <a:off x="4876397" y="5085931"/>
            <a:ext cx="228448" cy="694821"/>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A6C431C-41EA-8BC5-919F-D5E0FD52DD4A}"/>
              </a:ext>
            </a:extLst>
          </p:cNvPr>
          <p:cNvSpPr/>
          <p:nvPr/>
        </p:nvSpPr>
        <p:spPr>
          <a:xfrm>
            <a:off x="5530493" y="5629145"/>
            <a:ext cx="228448" cy="151607"/>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4E726274-6609-4948-BADC-BE573BF00318}"/>
              </a:ext>
            </a:extLst>
          </p:cNvPr>
          <p:cNvSpPr/>
          <p:nvPr/>
        </p:nvSpPr>
        <p:spPr>
          <a:xfrm>
            <a:off x="10178540" y="3428999"/>
            <a:ext cx="353746" cy="448857"/>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3">
            <a:extLst>
              <a:ext uri="{FF2B5EF4-FFF2-40B4-BE49-F238E27FC236}">
                <a16:creationId xmlns:a16="http://schemas.microsoft.com/office/drawing/2014/main" id="{300CB0AB-73AE-5A81-F1DE-11D990E3BF46}"/>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3" name="Footer Placeholder 4">
            <a:extLst>
              <a:ext uri="{FF2B5EF4-FFF2-40B4-BE49-F238E27FC236}">
                <a16:creationId xmlns:a16="http://schemas.microsoft.com/office/drawing/2014/main" id="{83FFED51-B076-94F6-7D21-F723C5835C31}"/>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1231320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7B85E9B-FB43-B740-AE64-F62455390F54}"/>
                  </a:ext>
                </a:extLst>
              </p:cNvPr>
              <p:cNvSpPr txBox="1"/>
              <p:nvPr/>
            </p:nvSpPr>
            <p:spPr>
              <a:xfrm>
                <a:off x="247337" y="1266215"/>
                <a:ext cx="5106348" cy="4209294"/>
              </a:xfrm>
              <a:prstGeom prst="rect">
                <a:avLst/>
              </a:prstGeom>
              <a:noFill/>
            </p:spPr>
            <p:txBody>
              <a:bodyPr wrap="square" rtlCol="0">
                <a:spAutoFit/>
              </a:bodyPr>
              <a:lstStyle/>
              <a:p>
                <a:pPr algn="just"/>
                <a:r>
                  <a:rPr lang="en-US" dirty="0">
                    <a:latin typeface="Calibri" panose="020F0502020204030204" pitchFamily="34" charset="0"/>
                    <a:cs typeface="Calibri" panose="020F0502020204030204" pitchFamily="34" charset="0"/>
                  </a:rPr>
                  <a:t>Muons (</a:t>
                </a:r>
                <a:r>
                  <a:rPr lang="el-GR" dirty="0">
                    <a:latin typeface="Calibri" panose="020F0502020204030204" pitchFamily="34" charset="0"/>
                    <a:cs typeface="Calibri" panose="020F0502020204030204" pitchFamily="34" charset="0"/>
                  </a:rPr>
                  <a:t>μ</a:t>
                </a:r>
                <a:r>
                  <a:rPr lang="de-CH" baseline="30000" dirty="0">
                    <a:latin typeface="Calibri" panose="020F0502020204030204" pitchFamily="34" charset="0"/>
                    <a:cs typeface="Calibri" panose="020F0502020204030204" pitchFamily="34" charset="0"/>
                  </a:rPr>
                  <a:t>-</a:t>
                </a:r>
                <a:r>
                  <a:rPr lang="de-CH"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are leptons, with an electric charge of  -1, spin-½ and 207 times more massive than electrons:</a:t>
                </a:r>
              </a:p>
              <a:p>
                <a:pPr algn="just"/>
                <a:endParaRPr lang="en-US" sz="10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m</a:t>
                </a:r>
                <a:r>
                  <a:rPr lang="el-GR" baseline="-25000" dirty="0">
                    <a:latin typeface="Calibri" panose="020F0502020204030204" pitchFamily="34" charset="0"/>
                    <a:cs typeface="Calibri" panose="020F0502020204030204" pitchFamily="34" charset="0"/>
                  </a:rPr>
                  <a:t>μ</a:t>
                </a:r>
                <a14:m>
                  <m:oMath xmlns:m="http://schemas.openxmlformats.org/officeDocument/2006/math">
                    <m:r>
                      <a:rPr lang="el-GR" i="1" smtClean="0">
                        <a:latin typeface="Cambria Math" panose="02040503050406030204" pitchFamily="18" charset="0"/>
                        <a:ea typeface="Cambria Math" panose="02040503050406030204" pitchFamily="18" charset="0"/>
                        <a:cs typeface="Calibri" panose="020F0502020204030204" pitchFamily="34" charset="0"/>
                      </a:rPr>
                      <m:t>≈</m:t>
                    </m:r>
                    <m:r>
                      <a:rPr lang="de-CH" b="0" i="0" smtClean="0">
                        <a:latin typeface="Cambria Math" panose="02040503050406030204" pitchFamily="18" charset="0"/>
                        <a:ea typeface="Cambria Math" panose="02040503050406030204" pitchFamily="18" charset="0"/>
                        <a:cs typeface="Calibri" panose="020F0502020204030204" pitchFamily="34" charset="0"/>
                      </a:rPr>
                      <m:t>207</m:t>
                    </m:r>
                  </m:oMath>
                </a14:m>
                <a:r>
                  <a:rPr lang="en-US" dirty="0">
                    <a:latin typeface="Calibri" panose="020F0502020204030204" pitchFamily="34" charset="0"/>
                    <a:cs typeface="Calibri" panose="020F0502020204030204" pitchFamily="34" charset="0"/>
                  </a:rPr>
                  <a:t> m</a:t>
                </a:r>
                <a:r>
                  <a:rPr lang="en-US" baseline="-25000" dirty="0">
                    <a:latin typeface="Calibri" panose="020F0502020204030204" pitchFamily="34" charset="0"/>
                    <a:cs typeface="Calibri" panose="020F0502020204030204" pitchFamily="34" charset="0"/>
                  </a:rPr>
                  <a:t>e</a:t>
                </a:r>
                <a:r>
                  <a:rPr lang="en-US" dirty="0">
                    <a:latin typeface="Calibri" panose="020F0502020204030204" pitchFamily="34" charset="0"/>
                    <a:cs typeface="Calibri" panose="020F0502020204030204" pitchFamily="34" charset="0"/>
                  </a:rPr>
                  <a:t> </a:t>
                </a:r>
              </a:p>
              <a:p>
                <a:pPr algn="just"/>
                <a:endParaRPr lang="en-US" baseline="-250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Muonic atoms are formed when a muon gets captured by a nucleus</a:t>
                </a:r>
              </a:p>
              <a:p>
                <a:pPr algn="just"/>
                <a:endParaRPr lang="en-US"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Muon orbits 207 times closer to the nucleus than electrons :  </a:t>
                </a:r>
              </a:p>
              <a:p>
                <a:pPr algn="just"/>
                <a:endParaRPr lang="en-US" sz="10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Bohr radius: r</a:t>
                </a:r>
                <a:r>
                  <a:rPr lang="el-GR" baseline="-25000" dirty="0">
                    <a:latin typeface="Calibri" panose="020F0502020204030204" pitchFamily="34" charset="0"/>
                    <a:cs typeface="Calibri" panose="020F0502020204030204" pitchFamily="34" charset="0"/>
                  </a:rPr>
                  <a:t>μ</a:t>
                </a:r>
                <a14:m>
                  <m:oMath xmlns:m="http://schemas.openxmlformats.org/officeDocument/2006/math">
                    <m:r>
                      <a:rPr lang="el-GR" i="1" smtClean="0">
                        <a:latin typeface="Cambria Math" panose="02040503050406030204" pitchFamily="18" charset="0"/>
                        <a:ea typeface="Cambria Math" panose="02040503050406030204" pitchFamily="18" charset="0"/>
                        <a:cs typeface="Calibri" panose="020F0502020204030204" pitchFamily="34" charset="0"/>
                      </a:rPr>
                      <m:t>≈</m:t>
                    </m:r>
                    <m:r>
                      <a:rPr lang="de-CH" b="0" i="1" smtClean="0">
                        <a:latin typeface="Cambria Math" panose="02040503050406030204" pitchFamily="18" charset="0"/>
                        <a:ea typeface="Cambria Math" panose="02040503050406030204" pitchFamily="18" charset="0"/>
                        <a:cs typeface="Calibri" panose="020F0502020204030204" pitchFamily="34" charset="0"/>
                      </a:rPr>
                      <m:t> </m:t>
                    </m:r>
                    <m:f>
                      <m:fPr>
                        <m:ctrlPr>
                          <a:rPr lang="de-CH" b="0" i="1" smtClean="0">
                            <a:latin typeface="Cambria Math" panose="02040503050406030204" pitchFamily="18" charset="0"/>
                            <a:ea typeface="Cambria Math" panose="02040503050406030204" pitchFamily="18" charset="0"/>
                            <a:cs typeface="Calibri" panose="020F0502020204030204" pitchFamily="34" charset="0"/>
                          </a:rPr>
                        </m:ctrlPr>
                      </m:fPr>
                      <m:num>
                        <m:r>
                          <a:rPr lang="de-CH" b="0" i="1" smtClean="0">
                            <a:latin typeface="Cambria Math" panose="02040503050406030204" pitchFamily="18" charset="0"/>
                            <a:ea typeface="Cambria Math" panose="02040503050406030204" pitchFamily="18" charset="0"/>
                            <a:cs typeface="Calibri" panose="020F0502020204030204" pitchFamily="34" charset="0"/>
                          </a:rPr>
                          <m:t>1</m:t>
                        </m:r>
                      </m:num>
                      <m:den>
                        <m:r>
                          <a:rPr lang="de-CH" b="0" i="1" smtClean="0">
                            <a:latin typeface="Cambria Math" panose="02040503050406030204" pitchFamily="18" charset="0"/>
                            <a:ea typeface="Cambria Math" panose="02040503050406030204" pitchFamily="18" charset="0"/>
                            <a:cs typeface="Calibri" panose="020F0502020204030204" pitchFamily="34" charset="0"/>
                          </a:rPr>
                          <m:t>207</m:t>
                        </m:r>
                      </m:den>
                    </m:f>
                  </m:oMath>
                </a14:m>
                <a:r>
                  <a:rPr lang="en-US" dirty="0">
                    <a:latin typeface="Calibri" panose="020F0502020204030204" pitchFamily="34" charset="0"/>
                    <a:cs typeface="Calibri" panose="020F0502020204030204" pitchFamily="34" charset="0"/>
                  </a:rPr>
                  <a:t> r</a:t>
                </a:r>
                <a:r>
                  <a:rPr lang="en-US" baseline="-25000" dirty="0">
                    <a:latin typeface="Calibri" panose="020F0502020204030204" pitchFamily="34" charset="0"/>
                    <a:cs typeface="Calibri" panose="020F0502020204030204" pitchFamily="34" charset="0"/>
                  </a:rPr>
                  <a:t>e</a:t>
                </a:r>
                <a:r>
                  <a:rPr lang="en-US" dirty="0">
                    <a:latin typeface="Calibri" panose="020F0502020204030204" pitchFamily="34" charset="0"/>
                    <a:cs typeface="Calibri" panose="020F0502020204030204" pitchFamily="34" charset="0"/>
                  </a:rPr>
                  <a:t> </a:t>
                </a:r>
                <a:endParaRPr lang="en-US" baseline="-25000" dirty="0">
                  <a:latin typeface="Calibri" panose="020F0502020204030204" pitchFamily="34" charset="0"/>
                  <a:cs typeface="Calibri" panose="020F0502020204030204" pitchFamily="34" charset="0"/>
                </a:endParaRPr>
              </a:p>
              <a:p>
                <a:pPr algn="just"/>
                <a:endParaRPr lang="en-US" baseline="-250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Muonic wave function overlaps with the nuclear charge distribution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 muonic energy levels show high sensitivity to the nuclear properties</a:t>
                </a:r>
              </a:p>
            </p:txBody>
          </p:sp>
        </mc:Choice>
        <mc:Fallback xmlns="">
          <p:sp>
            <p:nvSpPr>
              <p:cNvPr id="16" name="TextBox 15">
                <a:extLst>
                  <a:ext uri="{FF2B5EF4-FFF2-40B4-BE49-F238E27FC236}">
                    <a16:creationId xmlns:a16="http://schemas.microsoft.com/office/drawing/2014/main" id="{77B85E9B-FB43-B740-AE64-F62455390F54}"/>
                  </a:ext>
                </a:extLst>
              </p:cNvPr>
              <p:cNvSpPr txBox="1">
                <a:spLocks noRot="1" noChangeAspect="1" noMove="1" noResize="1" noEditPoints="1" noAdjustHandles="1" noChangeArrowheads="1" noChangeShapeType="1" noTextEdit="1"/>
              </p:cNvSpPr>
              <p:nvPr/>
            </p:nvSpPr>
            <p:spPr>
              <a:xfrm>
                <a:off x="247337" y="1266215"/>
                <a:ext cx="5106348" cy="4209294"/>
              </a:xfrm>
              <a:prstGeom prst="rect">
                <a:avLst/>
              </a:prstGeom>
              <a:blipFill>
                <a:blip r:embed="rId3"/>
                <a:stretch>
                  <a:fillRect l="-993" t="-601" r="-993" b="-1201"/>
                </a:stretch>
              </a:blipFill>
            </p:spPr>
            <p:txBody>
              <a:bodyPr/>
              <a:lstStyle/>
              <a:p>
                <a:r>
                  <a:rPr lang="en-US">
                    <a:noFill/>
                  </a:rPr>
                  <a:t> </a:t>
                </a:r>
              </a:p>
            </p:txBody>
          </p:sp>
        </mc:Fallback>
      </mc:AlternateContent>
      <p:sp>
        <p:nvSpPr>
          <p:cNvPr id="14" name="Oval 13">
            <a:extLst>
              <a:ext uri="{FF2B5EF4-FFF2-40B4-BE49-F238E27FC236}">
                <a16:creationId xmlns:a16="http://schemas.microsoft.com/office/drawing/2014/main" id="{0BA28D3D-D732-B823-8F49-409C987169C7}"/>
              </a:ext>
            </a:extLst>
          </p:cNvPr>
          <p:cNvSpPr/>
          <p:nvPr/>
        </p:nvSpPr>
        <p:spPr>
          <a:xfrm>
            <a:off x="8179960" y="399709"/>
            <a:ext cx="3034424" cy="1733012"/>
          </a:xfrm>
          <a:prstGeom prst="ellipse">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C5FBC51-8EAA-7501-1D75-F77CFFAFD433}"/>
              </a:ext>
            </a:extLst>
          </p:cNvPr>
          <p:cNvSpPr/>
          <p:nvPr/>
        </p:nvSpPr>
        <p:spPr>
          <a:xfrm>
            <a:off x="6096000" y="942302"/>
            <a:ext cx="856962" cy="606870"/>
          </a:xfrm>
          <a:prstGeom prst="ellipse">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2F8C9767-8EC4-2938-BA04-A0AE382DE7AB}"/>
              </a:ext>
            </a:extLst>
          </p:cNvPr>
          <p:cNvSpPr>
            <a:spLocks noGrp="1"/>
          </p:cNvSpPr>
          <p:nvPr>
            <p:ph type="dt" sz="half" idx="10"/>
          </p:nvPr>
        </p:nvSpPr>
        <p:spPr>
          <a:xfrm>
            <a:off x="247337" y="6448094"/>
            <a:ext cx="2743200" cy="365125"/>
          </a:xfrm>
        </p:spPr>
        <p:txBody>
          <a:bodyPr/>
          <a:lstStyle/>
          <a:p>
            <a:r>
              <a:rPr lang="de-CH" sz="1000" dirty="0"/>
              <a:t>22/01/2025</a:t>
            </a:r>
            <a:endParaRPr lang="en-CH" sz="1000" dirty="0"/>
          </a:p>
        </p:txBody>
      </p:sp>
      <p:sp>
        <p:nvSpPr>
          <p:cNvPr id="5" name="Footer Placeholder 4">
            <a:extLst>
              <a:ext uri="{FF2B5EF4-FFF2-40B4-BE49-F238E27FC236}">
                <a16:creationId xmlns:a16="http://schemas.microsoft.com/office/drawing/2014/main" id="{329B3117-DD15-BDFE-BE2F-7B7A469E7EDC}"/>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3</a:t>
            </a:fld>
            <a:endParaRPr lang="en-CH" sz="1000" dirty="0"/>
          </a:p>
        </p:txBody>
      </p:sp>
      <p:sp>
        <p:nvSpPr>
          <p:cNvPr id="2" name="TextBox 1">
            <a:extLst>
              <a:ext uri="{FF2B5EF4-FFF2-40B4-BE49-F238E27FC236}">
                <a16:creationId xmlns:a16="http://schemas.microsoft.com/office/drawing/2014/main" id="{59B15FCD-4EC7-0B4F-F3E8-26B4E1D8BB45}"/>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Muonic Atoms</a:t>
            </a:r>
          </a:p>
        </p:txBody>
      </p:sp>
      <p:pic>
        <p:nvPicPr>
          <p:cNvPr id="146" name="Picture 145" descr="A graph of a function&#10;&#10;Description automatically generated">
            <a:extLst>
              <a:ext uri="{FF2B5EF4-FFF2-40B4-BE49-F238E27FC236}">
                <a16:creationId xmlns:a16="http://schemas.microsoft.com/office/drawing/2014/main" id="{FD78A5E0-A743-4878-3D69-AACE07466F56}"/>
              </a:ext>
            </a:extLst>
          </p:cNvPr>
          <p:cNvPicPr>
            <a:picLocks noChangeAspect="1"/>
          </p:cNvPicPr>
          <p:nvPr/>
        </p:nvPicPr>
        <p:blipFill>
          <a:blip r:embed="rId4"/>
          <a:stretch>
            <a:fillRect/>
          </a:stretch>
        </p:blipFill>
        <p:spPr>
          <a:xfrm>
            <a:off x="5414312" y="2326278"/>
            <a:ext cx="6394407" cy="4116181"/>
          </a:xfrm>
          <a:prstGeom prst="rect">
            <a:avLst/>
          </a:prstGeom>
        </p:spPr>
      </p:pic>
      <p:sp>
        <p:nvSpPr>
          <p:cNvPr id="3" name="Oval 2">
            <a:extLst>
              <a:ext uri="{FF2B5EF4-FFF2-40B4-BE49-F238E27FC236}">
                <a16:creationId xmlns:a16="http://schemas.microsoft.com/office/drawing/2014/main" id="{002F3633-E146-9381-2D86-46EBC364C325}"/>
              </a:ext>
            </a:extLst>
          </p:cNvPr>
          <p:cNvSpPr/>
          <p:nvPr/>
        </p:nvSpPr>
        <p:spPr>
          <a:xfrm>
            <a:off x="9517172" y="1036241"/>
            <a:ext cx="360000" cy="360000"/>
          </a:xfrm>
          <a:prstGeom prst="ellipse">
            <a:avLst/>
          </a:prstGeom>
          <a:solidFill>
            <a:srgbClr val="EE482D"/>
          </a:solidFill>
          <a:ln>
            <a:noFill/>
          </a:ln>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046D0B3-BB48-BFED-7C95-02AC842D0813}"/>
              </a:ext>
            </a:extLst>
          </p:cNvPr>
          <p:cNvSpPr/>
          <p:nvPr/>
        </p:nvSpPr>
        <p:spPr>
          <a:xfrm>
            <a:off x="6344481" y="1077171"/>
            <a:ext cx="360000" cy="360000"/>
          </a:xfrm>
          <a:prstGeom prst="ellipse">
            <a:avLst/>
          </a:prstGeom>
          <a:solidFill>
            <a:srgbClr val="EE482D"/>
          </a:solidFill>
          <a:ln>
            <a:noFill/>
          </a:ln>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A7482B5-2F3C-BA6D-3FD2-60A2381393D6}"/>
              </a:ext>
            </a:extLst>
          </p:cNvPr>
          <p:cNvSpPr/>
          <p:nvPr/>
        </p:nvSpPr>
        <p:spPr>
          <a:xfrm>
            <a:off x="9607172" y="308363"/>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A17510C-F58E-0CFC-082F-3BC724D5B007}"/>
              </a:ext>
            </a:extLst>
          </p:cNvPr>
          <p:cNvSpPr/>
          <p:nvPr/>
        </p:nvSpPr>
        <p:spPr>
          <a:xfrm>
            <a:off x="6434481" y="852302"/>
            <a:ext cx="180000" cy="180000"/>
          </a:xfrm>
          <a:prstGeom prst="ellipse">
            <a:avLst/>
          </a:prstGeom>
          <a:solidFill>
            <a:schemeClr val="accent6">
              <a:lumMod val="75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8A703E2-D7D2-ED43-9830-6AF8A3CEC56F}"/>
              </a:ext>
            </a:extLst>
          </p:cNvPr>
          <p:cNvSpPr txBox="1"/>
          <p:nvPr/>
        </p:nvSpPr>
        <p:spPr>
          <a:xfrm>
            <a:off x="6388030" y="1024743"/>
            <a:ext cx="360000" cy="369332"/>
          </a:xfrm>
          <a:prstGeom prst="rect">
            <a:avLst/>
          </a:prstGeom>
          <a:noFill/>
        </p:spPr>
        <p:txBody>
          <a:bodyPr wrap="square" rtlCol="0">
            <a:spAutoFit/>
          </a:bodyPr>
          <a:lstStyle/>
          <a:p>
            <a:r>
              <a:rPr lang="en-US" dirty="0">
                <a:solidFill>
                  <a:schemeClr val="bg1"/>
                </a:solidFill>
              </a:rPr>
              <a:t>p</a:t>
            </a:r>
          </a:p>
        </p:txBody>
      </p:sp>
      <p:sp>
        <p:nvSpPr>
          <p:cNvPr id="10" name="TextBox 9">
            <a:extLst>
              <a:ext uri="{FF2B5EF4-FFF2-40B4-BE49-F238E27FC236}">
                <a16:creationId xmlns:a16="http://schemas.microsoft.com/office/drawing/2014/main" id="{B1C4F402-CB6E-0C62-8717-57CA1EECBB39}"/>
              </a:ext>
            </a:extLst>
          </p:cNvPr>
          <p:cNvSpPr txBox="1"/>
          <p:nvPr/>
        </p:nvSpPr>
        <p:spPr>
          <a:xfrm>
            <a:off x="9545190" y="980119"/>
            <a:ext cx="360000" cy="369332"/>
          </a:xfrm>
          <a:prstGeom prst="rect">
            <a:avLst/>
          </a:prstGeom>
          <a:noFill/>
        </p:spPr>
        <p:txBody>
          <a:bodyPr wrap="square" rtlCol="0">
            <a:spAutoFit/>
          </a:bodyPr>
          <a:lstStyle/>
          <a:p>
            <a:r>
              <a:rPr lang="en-US" dirty="0">
                <a:solidFill>
                  <a:schemeClr val="bg1"/>
                </a:solidFill>
              </a:rPr>
              <a:t>p</a:t>
            </a:r>
          </a:p>
        </p:txBody>
      </p:sp>
      <p:sp>
        <p:nvSpPr>
          <p:cNvPr id="12" name="TextBox 11">
            <a:extLst>
              <a:ext uri="{FF2B5EF4-FFF2-40B4-BE49-F238E27FC236}">
                <a16:creationId xmlns:a16="http://schemas.microsoft.com/office/drawing/2014/main" id="{453F1486-5BE5-C016-557C-8001FE43A449}"/>
              </a:ext>
            </a:extLst>
          </p:cNvPr>
          <p:cNvSpPr txBox="1"/>
          <p:nvPr/>
        </p:nvSpPr>
        <p:spPr>
          <a:xfrm>
            <a:off x="6562401" y="513397"/>
            <a:ext cx="482736" cy="369332"/>
          </a:xfrm>
          <a:prstGeom prst="rect">
            <a:avLst/>
          </a:prstGeom>
          <a:noFill/>
        </p:spPr>
        <p:txBody>
          <a:bodyPr wrap="square" rtlCol="0">
            <a:spAutoFit/>
          </a:bodyPr>
          <a:lstStyle/>
          <a:p>
            <a:r>
              <a:rPr lang="el-GR" b="1" dirty="0">
                <a:solidFill>
                  <a:schemeClr val="accent6">
                    <a:lumMod val="75000"/>
                  </a:schemeClr>
                </a:solidFill>
              </a:rPr>
              <a:t>μ</a:t>
            </a:r>
            <a:r>
              <a:rPr lang="en-US" b="1" baseline="30000" dirty="0">
                <a:solidFill>
                  <a:schemeClr val="accent6">
                    <a:lumMod val="75000"/>
                  </a:schemeClr>
                </a:solidFill>
              </a:rPr>
              <a:t>-</a:t>
            </a:r>
            <a:endParaRPr lang="en-US" b="1" dirty="0">
              <a:solidFill>
                <a:schemeClr val="accent6">
                  <a:lumMod val="75000"/>
                </a:schemeClr>
              </a:solidFill>
            </a:endParaRPr>
          </a:p>
        </p:txBody>
      </p:sp>
      <p:sp>
        <p:nvSpPr>
          <p:cNvPr id="15" name="TextBox 14">
            <a:extLst>
              <a:ext uri="{FF2B5EF4-FFF2-40B4-BE49-F238E27FC236}">
                <a16:creationId xmlns:a16="http://schemas.microsoft.com/office/drawing/2014/main" id="{8FA99EF5-2F1F-4867-5B7F-F4D43E6ADA8C}"/>
              </a:ext>
            </a:extLst>
          </p:cNvPr>
          <p:cNvSpPr txBox="1"/>
          <p:nvPr/>
        </p:nvSpPr>
        <p:spPr>
          <a:xfrm>
            <a:off x="9787172" y="39360"/>
            <a:ext cx="482736" cy="369332"/>
          </a:xfrm>
          <a:prstGeom prst="rect">
            <a:avLst/>
          </a:prstGeom>
          <a:noFill/>
        </p:spPr>
        <p:txBody>
          <a:bodyPr wrap="square" rtlCol="0">
            <a:spAutoFit/>
          </a:bodyPr>
          <a:lstStyle/>
          <a:p>
            <a:r>
              <a:rPr lang="de-CH" b="1" dirty="0">
                <a:solidFill>
                  <a:schemeClr val="tx2">
                    <a:lumMod val="50000"/>
                    <a:lumOff val="50000"/>
                  </a:schemeClr>
                </a:solidFill>
              </a:rPr>
              <a:t>e</a:t>
            </a:r>
            <a:r>
              <a:rPr lang="en-US" b="1" baseline="30000" dirty="0">
                <a:solidFill>
                  <a:schemeClr val="tx2">
                    <a:lumMod val="50000"/>
                    <a:lumOff val="50000"/>
                  </a:schemeClr>
                </a:solidFill>
              </a:rPr>
              <a:t>-</a:t>
            </a:r>
            <a:endParaRPr lang="en-US" b="1" dirty="0">
              <a:solidFill>
                <a:schemeClr val="tx2">
                  <a:lumMod val="50000"/>
                  <a:lumOff val="50000"/>
                </a:schemeClr>
              </a:solidFill>
            </a:endParaRPr>
          </a:p>
        </p:txBody>
      </p:sp>
    </p:spTree>
    <p:extLst>
      <p:ext uri="{BB962C8B-B14F-4D97-AF65-F5344CB8AC3E}">
        <p14:creationId xmlns:p14="http://schemas.microsoft.com/office/powerpoint/2010/main" val="34772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2"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path" presetSubtype="0" accel="50000" decel="50000" fill="hold" grpId="0" nodeType="withEffect">
                                  <p:stCondLst>
                                    <p:cond delay="0"/>
                                  </p:stCondLst>
                                  <p:childTnLst>
                                    <p:animMotion origin="layout" path="M 1.875E-6 -2.96296E-6 C 0.06901 -2.96296E-6 0.125 0.05602 0.125 0.125 C 0.125 0.19398 0.06901 0.25 1.875E-6 0.25 C -0.06901 0.25 -0.125 0.19398 -0.125 0.125 C -0.125 0.05602 -0.06901 -2.96296E-6 1.875E-6 -2.96296E-6 Z " pathEditMode="relative" rAng="0" ptsTypes="AAAAA">
                                      <p:cBhvr>
                                        <p:cTn id="38" dur="3000" fill="hold"/>
                                        <p:tgtEl>
                                          <p:spTgt spid="8"/>
                                        </p:tgtEl>
                                        <p:attrNameLst>
                                          <p:attrName>ppt_x</p:attrName>
                                          <p:attrName>ppt_y</p:attrName>
                                        </p:attrNameLst>
                                      </p:cBhvr>
                                      <p:rCtr x="0" y="12500"/>
                                    </p:animMotion>
                                  </p:childTnLst>
                                </p:cTn>
                              </p:par>
                            </p:childTnLst>
                          </p:cTn>
                        </p:par>
                        <p:par>
                          <p:cTn id="39" fill="hold">
                            <p:stCondLst>
                              <p:cond delay="3000"/>
                            </p:stCondLst>
                            <p:childTnLst>
                              <p:par>
                                <p:cTn id="40" presetID="1" presetClass="path" presetSubtype="0" repeatCount="0" accel="50000" decel="50000" fill="hold" grpId="1" nodeType="afterEffect">
                                  <p:stCondLst>
                                    <p:cond delay="0"/>
                                  </p:stCondLst>
                                  <p:childTnLst>
                                    <p:animMotion origin="layout" path="M -1.875E-6 3.7037E-7 C 0.0194 3.7037E-7 0.03581 0.02014 0.03581 0.04514 C 0.03581 0.06991 0.0194 0.09074 -1.875E-6 0.09074 C -0.01966 0.09074 -0.03515 0.06991 -0.03515 0.04514 C -0.03515 0.02014 -0.01966 3.7037E-7 -1.875E-6 3.7037E-7 Z " pathEditMode="relative" rAng="0" ptsTypes="AAAAA">
                                      <p:cBhvr>
                                        <p:cTn id="41" dur="2000" fill="hold"/>
                                        <p:tgtEl>
                                          <p:spTgt spid="11"/>
                                        </p:tgtEl>
                                        <p:attrNameLst>
                                          <p:attrName>ppt_x</p:attrName>
                                          <p:attrName>ppt_y</p:attrName>
                                        </p:attrNameLst>
                                      </p:cBhvr>
                                      <p:rCtr x="26" y="4537"/>
                                    </p:animMotion>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6">
                                            <p:txEl>
                                              <p:pRg st="10" end="10"/>
                                            </p:txEl>
                                          </p:spTgt>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3" grpId="0" animBg="1"/>
      <p:bldP spid="7" grpId="0" animBg="1"/>
      <p:bldP spid="8" grpId="0" animBg="1"/>
      <p:bldP spid="8" grpId="1" animBg="1"/>
      <p:bldP spid="11" grpId="1" animBg="1"/>
      <p:bldP spid="11" grpId="2" animBg="1"/>
      <p:bldP spid="9" grpId="0"/>
      <p:bldP spid="10" grpId="0"/>
      <p:bldP spid="12"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30</a:t>
            </a:fld>
            <a:r>
              <a:rPr lang="en-CH" sz="1000" dirty="0"/>
              <a:t> </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6BECAAA-E471-A157-DF9C-37DD0EAA7B7E}"/>
                  </a:ext>
                </a:extLst>
              </p:cNvPr>
              <p:cNvSpPr txBox="1"/>
              <p:nvPr/>
            </p:nvSpPr>
            <p:spPr>
              <a:xfrm>
                <a:off x="247336" y="303856"/>
                <a:ext cx="11690062"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5g</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4f transition, Transfer vs Direct Muon capture </a:t>
                </a:r>
              </a:p>
              <a:p>
                <a:endParaRPr lang="en-US" sz="2800" dirty="0">
                  <a:latin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36BECAAA-E471-A157-DF9C-37DD0EAA7B7E}"/>
                  </a:ext>
                </a:extLst>
              </p:cNvPr>
              <p:cNvSpPr txBox="1">
                <a:spLocks noRot="1" noChangeAspect="1" noMove="1" noResize="1" noEditPoints="1" noAdjustHandles="1" noChangeArrowheads="1" noChangeShapeType="1" noTextEdit="1"/>
              </p:cNvSpPr>
              <p:nvPr/>
            </p:nvSpPr>
            <p:spPr>
              <a:xfrm>
                <a:off x="247336" y="303856"/>
                <a:ext cx="11690062" cy="954107"/>
              </a:xfrm>
              <a:prstGeom prst="rect">
                <a:avLst/>
              </a:prstGeom>
              <a:blipFill>
                <a:blip r:embed="rId4"/>
                <a:stretch>
                  <a:fillRect l="-1086" t="-8000"/>
                </a:stretch>
              </a:blipFill>
            </p:spPr>
            <p:txBody>
              <a:bodyPr/>
              <a:lstStyle/>
              <a:p>
                <a:r>
                  <a:rPr lang="en-US">
                    <a:noFill/>
                  </a:rPr>
                  <a:t> </a:t>
                </a:r>
              </a:p>
            </p:txBody>
          </p:sp>
        </mc:Fallback>
      </mc:AlternateContent>
      <p:graphicFrame>
        <p:nvGraphicFramePr>
          <p:cNvPr id="2" name="Table 1">
            <a:extLst>
              <a:ext uri="{FF2B5EF4-FFF2-40B4-BE49-F238E27FC236}">
                <a16:creationId xmlns:a16="http://schemas.microsoft.com/office/drawing/2014/main" id="{DAA2DC17-4467-8011-722B-542FC7A48B11}"/>
              </a:ext>
            </a:extLst>
          </p:cNvPr>
          <p:cNvGraphicFramePr>
            <a:graphicFrameLocks noGrp="1"/>
          </p:cNvGraphicFramePr>
          <p:nvPr>
            <p:extLst>
              <p:ext uri="{D42A27DB-BD31-4B8C-83A1-F6EECF244321}">
                <p14:modId xmlns:p14="http://schemas.microsoft.com/office/powerpoint/2010/main" val="3155459423"/>
              </p:ext>
            </p:extLst>
          </p:nvPr>
        </p:nvGraphicFramePr>
        <p:xfrm>
          <a:off x="2960624" y="4743468"/>
          <a:ext cx="2512866" cy="1112520"/>
        </p:xfrm>
        <a:graphic>
          <a:graphicData uri="http://schemas.openxmlformats.org/drawingml/2006/table">
            <a:tbl>
              <a:tblPr firstRow="1" bandRow="1">
                <a:tableStyleId>{5C22544A-7EE6-4342-B048-85BDC9FD1C3A}</a:tableStyleId>
              </a:tblPr>
              <a:tblGrid>
                <a:gridCol w="837622">
                  <a:extLst>
                    <a:ext uri="{9D8B030D-6E8A-4147-A177-3AD203B41FA5}">
                      <a16:colId xmlns:a16="http://schemas.microsoft.com/office/drawing/2014/main" val="3693500660"/>
                    </a:ext>
                  </a:extLst>
                </a:gridCol>
                <a:gridCol w="837622">
                  <a:extLst>
                    <a:ext uri="{9D8B030D-6E8A-4147-A177-3AD203B41FA5}">
                      <a16:colId xmlns:a16="http://schemas.microsoft.com/office/drawing/2014/main" val="4172840262"/>
                    </a:ext>
                  </a:extLst>
                </a:gridCol>
                <a:gridCol w="837622">
                  <a:extLst>
                    <a:ext uri="{9D8B030D-6E8A-4147-A177-3AD203B41FA5}">
                      <a16:colId xmlns:a16="http://schemas.microsoft.com/office/drawing/2014/main" val="3638122281"/>
                    </a:ext>
                  </a:extLst>
                </a:gridCol>
              </a:tblGrid>
              <a:tr h="370840">
                <a:tc>
                  <a:txBody>
                    <a:bodyPr/>
                    <a:lstStyle/>
                    <a:p>
                      <a:r>
                        <a:rPr lang="en-US" sz="1200" dirty="0">
                          <a:latin typeface="Calibri" panose="020F0502020204030204" pitchFamily="34" charset="0"/>
                          <a:cs typeface="Calibri" panose="020F0502020204030204" pitchFamily="34" charset="0"/>
                        </a:rPr>
                        <a:t>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5932360"/>
                  </a:ext>
                </a:extLst>
              </a:tr>
              <a:tr h="370840">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dirty="0">
                          <a:latin typeface="Calibri" panose="020F0502020204030204" pitchFamily="34" charset="0"/>
                          <a:cs typeface="Calibri" panose="020F0502020204030204" pitchFamily="34" charset="0"/>
                        </a:rPr>
                        <a:t>5g-&gt;4f</a:t>
                      </a:r>
                    </a:p>
                  </a:txBody>
                  <a:tcPr/>
                </a:tc>
                <a:tc>
                  <a:txBody>
                    <a:bodyPr/>
                    <a:lstStyle/>
                    <a:p>
                      <a:r>
                        <a:rPr lang="en-US" sz="1200" dirty="0">
                          <a:latin typeface="Calibri" panose="020F0502020204030204" pitchFamily="34" charset="0"/>
                          <a:cs typeface="Calibri" panose="020F0502020204030204" pitchFamily="34" charset="0"/>
                        </a:rPr>
                        <a:t>10.5</a:t>
                      </a:r>
                    </a:p>
                  </a:txBody>
                  <a:tcPr/>
                </a:tc>
                <a:extLst>
                  <a:ext uri="{0D108BD9-81ED-4DB2-BD59-A6C34878D82A}">
                    <a16:rowId xmlns:a16="http://schemas.microsoft.com/office/drawing/2014/main" val="2791316139"/>
                  </a:ext>
                </a:extLst>
              </a:tr>
              <a:tr h="370840">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r>
                        <a:rPr lang="en-US" sz="1200" dirty="0">
                          <a:latin typeface="Calibri" panose="020F0502020204030204" pitchFamily="34" charset="0"/>
                          <a:cs typeface="Calibri" panose="020F0502020204030204" pitchFamily="34" charset="0"/>
                        </a:rPr>
                        <a:t>5g-&gt;4f</a:t>
                      </a:r>
                    </a:p>
                  </a:txBody>
                  <a:tcPr/>
                </a:tc>
                <a:tc>
                  <a:txBody>
                    <a:bodyPr/>
                    <a:lstStyle/>
                    <a:p>
                      <a:r>
                        <a:rPr lang="en-US" sz="1200" dirty="0">
                          <a:latin typeface="Calibri" panose="020F0502020204030204" pitchFamily="34" charset="0"/>
                          <a:cs typeface="Calibri" panose="020F0502020204030204" pitchFamily="34" charset="0"/>
                        </a:rPr>
                        <a:t>55.3</a:t>
                      </a:r>
                    </a:p>
                  </a:txBody>
                  <a:tcPr/>
                </a:tc>
                <a:extLst>
                  <a:ext uri="{0D108BD9-81ED-4DB2-BD59-A6C34878D82A}">
                    <a16:rowId xmlns:a16="http://schemas.microsoft.com/office/drawing/2014/main" val="1270649780"/>
                  </a:ext>
                </a:extLst>
              </a:tr>
            </a:tbl>
          </a:graphicData>
        </a:graphic>
      </p:graphicFrame>
      <p:graphicFrame>
        <p:nvGraphicFramePr>
          <p:cNvPr id="3" name="Table 2">
            <a:extLst>
              <a:ext uri="{FF2B5EF4-FFF2-40B4-BE49-F238E27FC236}">
                <a16:creationId xmlns:a16="http://schemas.microsoft.com/office/drawing/2014/main" id="{91C8796A-E00B-4624-80B7-B0F32C2D47FF}"/>
              </a:ext>
            </a:extLst>
          </p:cNvPr>
          <p:cNvGraphicFramePr>
            <a:graphicFrameLocks noGrp="1"/>
          </p:cNvGraphicFramePr>
          <p:nvPr>
            <p:extLst>
              <p:ext uri="{D42A27DB-BD31-4B8C-83A1-F6EECF244321}">
                <p14:modId xmlns:p14="http://schemas.microsoft.com/office/powerpoint/2010/main" val="493193950"/>
              </p:ext>
            </p:extLst>
          </p:nvPr>
        </p:nvGraphicFramePr>
        <p:xfrm>
          <a:off x="311636" y="4747224"/>
          <a:ext cx="2542965" cy="1112520"/>
        </p:xfrm>
        <a:graphic>
          <a:graphicData uri="http://schemas.openxmlformats.org/drawingml/2006/table">
            <a:tbl>
              <a:tblPr firstRow="1" bandRow="1">
                <a:tableStyleId>{5C22544A-7EE6-4342-B048-85BDC9FD1C3A}</a:tableStyleId>
              </a:tblPr>
              <a:tblGrid>
                <a:gridCol w="847655">
                  <a:extLst>
                    <a:ext uri="{9D8B030D-6E8A-4147-A177-3AD203B41FA5}">
                      <a16:colId xmlns:a16="http://schemas.microsoft.com/office/drawing/2014/main" val="3693500660"/>
                    </a:ext>
                  </a:extLst>
                </a:gridCol>
                <a:gridCol w="847655">
                  <a:extLst>
                    <a:ext uri="{9D8B030D-6E8A-4147-A177-3AD203B41FA5}">
                      <a16:colId xmlns:a16="http://schemas.microsoft.com/office/drawing/2014/main" val="4172840262"/>
                    </a:ext>
                  </a:extLst>
                </a:gridCol>
                <a:gridCol w="847655">
                  <a:extLst>
                    <a:ext uri="{9D8B030D-6E8A-4147-A177-3AD203B41FA5}">
                      <a16:colId xmlns:a16="http://schemas.microsoft.com/office/drawing/2014/main" val="3638122281"/>
                    </a:ext>
                  </a:extLst>
                </a:gridCol>
              </a:tblGrid>
              <a:tr h="370840">
                <a:tc>
                  <a:txBody>
                    <a:bodyPr/>
                    <a:lstStyle/>
                    <a:p>
                      <a:r>
                        <a:rPr lang="en-US" sz="1200" dirty="0">
                          <a:latin typeface="Calibri" panose="020F0502020204030204" pitchFamily="34" charset="0"/>
                          <a:cs typeface="Calibri" panose="020F0502020204030204" pitchFamily="34" charset="0"/>
                        </a:rPr>
                        <a:t>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Yield (%)</a:t>
                      </a:r>
                    </a:p>
                  </a:txBody>
                  <a:tcPr/>
                </a:tc>
                <a:extLst>
                  <a:ext uri="{0D108BD9-81ED-4DB2-BD59-A6C34878D82A}">
                    <a16:rowId xmlns:a16="http://schemas.microsoft.com/office/drawing/2014/main" val="5932360"/>
                  </a:ext>
                </a:extLst>
              </a:tr>
              <a:tr h="370840">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r>
                        <a:rPr lang="en-US" sz="1200" dirty="0">
                          <a:latin typeface="Calibri" panose="020F0502020204030204" pitchFamily="34" charset="0"/>
                          <a:cs typeface="Calibri" panose="020F0502020204030204" pitchFamily="34" charset="0"/>
                        </a:rPr>
                        <a:t>2p-&gt;1s</a:t>
                      </a:r>
                    </a:p>
                  </a:txBody>
                  <a:tcPr/>
                </a:tc>
                <a:tc>
                  <a:txBody>
                    <a:bodyPr/>
                    <a:lstStyle/>
                    <a:p>
                      <a:r>
                        <a:rPr lang="en-US" sz="1200" dirty="0">
                          <a:latin typeface="Calibri" panose="020F0502020204030204" pitchFamily="34" charset="0"/>
                          <a:cs typeface="Calibri" panose="020F0502020204030204" pitchFamily="34" charset="0"/>
                        </a:rPr>
                        <a:t>92.3</a:t>
                      </a:r>
                    </a:p>
                  </a:txBody>
                  <a:tcPr/>
                </a:tc>
                <a:extLst>
                  <a:ext uri="{0D108BD9-81ED-4DB2-BD59-A6C34878D82A}">
                    <a16:rowId xmlns:a16="http://schemas.microsoft.com/office/drawing/2014/main" val="2791316139"/>
                  </a:ext>
                </a:extLst>
              </a:tr>
              <a:tr h="370840">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r>
                        <a:rPr lang="en-US" sz="1200" dirty="0">
                          <a:latin typeface="Calibri" panose="020F0502020204030204" pitchFamily="34" charset="0"/>
                          <a:cs typeface="Calibri" panose="020F0502020204030204" pitchFamily="34" charset="0"/>
                        </a:rPr>
                        <a:t>2p-&gt;1s</a:t>
                      </a:r>
                    </a:p>
                  </a:txBody>
                  <a:tcPr/>
                </a:tc>
                <a:tc>
                  <a:txBody>
                    <a:bodyPr/>
                    <a:lstStyle/>
                    <a:p>
                      <a:r>
                        <a:rPr lang="en-US" sz="1200" dirty="0">
                          <a:latin typeface="Calibri" panose="020F0502020204030204" pitchFamily="34" charset="0"/>
                          <a:cs typeface="Calibri" panose="020F0502020204030204" pitchFamily="34" charset="0"/>
                        </a:rPr>
                        <a:t>97.9</a:t>
                      </a:r>
                    </a:p>
                  </a:txBody>
                  <a:tcPr/>
                </a:tc>
                <a:extLst>
                  <a:ext uri="{0D108BD9-81ED-4DB2-BD59-A6C34878D82A}">
                    <a16:rowId xmlns:a16="http://schemas.microsoft.com/office/drawing/2014/main" val="1270649780"/>
                  </a:ext>
                </a:extLst>
              </a:tr>
            </a:tbl>
          </a:graphicData>
        </a:graphic>
      </p:graphicFrame>
      <p:pic>
        <p:nvPicPr>
          <p:cNvPr id="7" name="Picture 6">
            <a:extLst>
              <a:ext uri="{FF2B5EF4-FFF2-40B4-BE49-F238E27FC236}">
                <a16:creationId xmlns:a16="http://schemas.microsoft.com/office/drawing/2014/main" id="{57E2DF7B-1887-FF3D-EB86-541CB02944FB}"/>
              </a:ext>
            </a:extLst>
          </p:cNvPr>
          <p:cNvPicPr>
            <a:picLocks noChangeAspect="1"/>
          </p:cNvPicPr>
          <p:nvPr/>
        </p:nvPicPr>
        <p:blipFill>
          <a:blip r:embed="rId5"/>
          <a:stretch>
            <a:fillRect/>
          </a:stretch>
        </p:blipFill>
        <p:spPr>
          <a:xfrm rot="5400000">
            <a:off x="928187" y="446979"/>
            <a:ext cx="3487291" cy="4834460"/>
          </a:xfrm>
          <a:prstGeom prst="rect">
            <a:avLst/>
          </a:prstGeom>
        </p:spPr>
      </p:pic>
      <p:pic>
        <p:nvPicPr>
          <p:cNvPr id="8" name="Picture 7">
            <a:extLst>
              <a:ext uri="{FF2B5EF4-FFF2-40B4-BE49-F238E27FC236}">
                <a16:creationId xmlns:a16="http://schemas.microsoft.com/office/drawing/2014/main" id="{0A8FAF13-990E-98B5-5A96-27A190078D30}"/>
              </a:ext>
            </a:extLst>
          </p:cNvPr>
          <p:cNvPicPr>
            <a:picLocks noChangeAspect="1"/>
          </p:cNvPicPr>
          <p:nvPr/>
        </p:nvPicPr>
        <p:blipFill>
          <a:blip r:embed="rId6"/>
          <a:stretch>
            <a:fillRect/>
          </a:stretch>
        </p:blipFill>
        <p:spPr>
          <a:xfrm rot="5400000">
            <a:off x="6867869" y="446977"/>
            <a:ext cx="3487293" cy="4834462"/>
          </a:xfrm>
          <a:prstGeom prst="rect">
            <a:avLst/>
          </a:prstGeom>
        </p:spPr>
      </p:pic>
      <p:sp>
        <p:nvSpPr>
          <p:cNvPr id="9" name="TextBox 8">
            <a:extLst>
              <a:ext uri="{FF2B5EF4-FFF2-40B4-BE49-F238E27FC236}">
                <a16:creationId xmlns:a16="http://schemas.microsoft.com/office/drawing/2014/main" id="{0AF2BA02-C49C-91A8-FEDD-CD25C080B57A}"/>
              </a:ext>
            </a:extLst>
          </p:cNvPr>
          <p:cNvSpPr txBox="1"/>
          <p:nvPr/>
        </p:nvSpPr>
        <p:spPr>
          <a:xfrm>
            <a:off x="9539490" y="1376876"/>
            <a:ext cx="1950720" cy="430887"/>
          </a:xfrm>
          <a:prstGeom prst="rect">
            <a:avLst/>
          </a:prstGeom>
          <a:noFill/>
        </p:spPr>
        <p:txBody>
          <a:bodyPr wrap="square" rtlCol="0">
            <a:spAutoFit/>
          </a:bodyPr>
          <a:lstStyle/>
          <a:p>
            <a:r>
              <a:rPr lang="en-US" sz="11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100" b="1" dirty="0">
                <a:solidFill>
                  <a:srgbClr val="FF0000"/>
                </a:solidFill>
                <a:latin typeface="Calibri" panose="020F0502020204030204" pitchFamily="34" charset="0"/>
                <a:cs typeface="Calibri" panose="020F0502020204030204" pitchFamily="34" charset="0"/>
              </a:rPr>
              <a:t>2023 data, direct</a:t>
            </a:r>
          </a:p>
        </p:txBody>
      </p:sp>
      <p:sp>
        <p:nvSpPr>
          <p:cNvPr id="11" name="TextBox 10">
            <a:extLst>
              <a:ext uri="{FF2B5EF4-FFF2-40B4-BE49-F238E27FC236}">
                <a16:creationId xmlns:a16="http://schemas.microsoft.com/office/drawing/2014/main" id="{434045C2-6AB4-F19D-02D5-4F26D1DB3495}"/>
              </a:ext>
            </a:extLst>
          </p:cNvPr>
          <p:cNvSpPr txBox="1"/>
          <p:nvPr/>
        </p:nvSpPr>
        <p:spPr>
          <a:xfrm>
            <a:off x="3560970" y="1376877"/>
            <a:ext cx="1950720" cy="430887"/>
          </a:xfrm>
          <a:prstGeom prst="rect">
            <a:avLst/>
          </a:prstGeom>
          <a:noFill/>
        </p:spPr>
        <p:txBody>
          <a:bodyPr wrap="square" rtlCol="0">
            <a:spAutoFit/>
          </a:bodyPr>
          <a:lstStyle/>
          <a:p>
            <a:r>
              <a:rPr lang="en-US" sz="11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100" b="1" dirty="0">
                <a:solidFill>
                  <a:srgbClr val="FF0000"/>
                </a:solidFill>
                <a:latin typeface="Calibri" panose="020F0502020204030204" pitchFamily="34" charset="0"/>
                <a:cs typeface="Calibri" panose="020F0502020204030204" pitchFamily="34" charset="0"/>
              </a:rPr>
              <a:t>2023 data, direct</a:t>
            </a:r>
          </a:p>
        </p:txBody>
      </p:sp>
      <p:cxnSp>
        <p:nvCxnSpPr>
          <p:cNvPr id="22" name="Straight Arrow Connector 21">
            <a:extLst>
              <a:ext uri="{FF2B5EF4-FFF2-40B4-BE49-F238E27FC236}">
                <a16:creationId xmlns:a16="http://schemas.microsoft.com/office/drawing/2014/main" id="{8E55F621-DF77-9BBD-726E-3C5992DF1BB9}"/>
              </a:ext>
            </a:extLst>
          </p:cNvPr>
          <p:cNvCxnSpPr>
            <a:cxnSpLocks/>
          </p:cNvCxnSpPr>
          <p:nvPr/>
        </p:nvCxnSpPr>
        <p:spPr>
          <a:xfrm>
            <a:off x="5509637" y="5350319"/>
            <a:ext cx="123156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Rounded Rectangle 22">
            <a:extLst>
              <a:ext uri="{FF2B5EF4-FFF2-40B4-BE49-F238E27FC236}">
                <a16:creationId xmlns:a16="http://schemas.microsoft.com/office/drawing/2014/main" id="{A66D8775-5FE6-9244-317A-2171C6C32488}"/>
              </a:ext>
            </a:extLst>
          </p:cNvPr>
          <p:cNvSpPr/>
          <p:nvPr/>
        </p:nvSpPr>
        <p:spPr>
          <a:xfrm>
            <a:off x="5613241" y="4748785"/>
            <a:ext cx="947772" cy="557569"/>
          </a:xfrm>
          <a:prstGeom prst="round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7692C5FE-1B26-C7DD-8F43-7616C4C4D19E}"/>
              </a:ext>
            </a:extLst>
          </p:cNvPr>
          <p:cNvSpPr txBox="1"/>
          <p:nvPr/>
        </p:nvSpPr>
        <p:spPr>
          <a:xfrm>
            <a:off x="5685536" y="4737300"/>
            <a:ext cx="1032315" cy="600164"/>
          </a:xfrm>
          <a:prstGeom prst="rect">
            <a:avLst/>
          </a:prstGeom>
          <a:noFill/>
        </p:spPr>
        <p:txBody>
          <a:bodyPr wrap="square" rtlCol="0">
            <a:spAutoFit/>
          </a:bodyPr>
          <a:lstStyle/>
          <a:p>
            <a:r>
              <a:rPr lang="en-US" sz="1100" dirty="0">
                <a:latin typeface="Calibri" panose="020F0502020204030204" pitchFamily="34" charset="0"/>
                <a:cs typeface="Calibri" panose="020F0502020204030204" pitchFamily="34" charset="0"/>
              </a:rPr>
              <a:t>Normalized with respect to 2p-&gt;1s</a:t>
            </a:r>
          </a:p>
        </p:txBody>
      </p:sp>
      <p:graphicFrame>
        <p:nvGraphicFramePr>
          <p:cNvPr id="25" name="Table 24">
            <a:extLst>
              <a:ext uri="{FF2B5EF4-FFF2-40B4-BE49-F238E27FC236}">
                <a16:creationId xmlns:a16="http://schemas.microsoft.com/office/drawing/2014/main" id="{167ECF47-B304-AADB-DE6B-320D60CFE6CB}"/>
              </a:ext>
            </a:extLst>
          </p:cNvPr>
          <p:cNvGraphicFramePr>
            <a:graphicFrameLocks noGrp="1"/>
          </p:cNvGraphicFramePr>
          <p:nvPr>
            <p:extLst>
              <p:ext uri="{D42A27DB-BD31-4B8C-83A1-F6EECF244321}">
                <p14:modId xmlns:p14="http://schemas.microsoft.com/office/powerpoint/2010/main" val="1966261609"/>
              </p:ext>
            </p:extLst>
          </p:nvPr>
        </p:nvGraphicFramePr>
        <p:xfrm>
          <a:off x="6809699" y="4741303"/>
          <a:ext cx="4114800" cy="1130102"/>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847338720"/>
                    </a:ext>
                  </a:extLst>
                </a:gridCol>
                <a:gridCol w="1371600">
                  <a:extLst>
                    <a:ext uri="{9D8B030D-6E8A-4147-A177-3AD203B41FA5}">
                      <a16:colId xmlns:a16="http://schemas.microsoft.com/office/drawing/2014/main" val="2764421581"/>
                    </a:ext>
                  </a:extLst>
                </a:gridCol>
                <a:gridCol w="1371600">
                  <a:extLst>
                    <a:ext uri="{9D8B030D-6E8A-4147-A177-3AD203B41FA5}">
                      <a16:colId xmlns:a16="http://schemas.microsoft.com/office/drawing/2014/main" val="92098747"/>
                    </a:ext>
                  </a:extLst>
                </a:gridCol>
              </a:tblGrid>
              <a:tr h="256735">
                <a:tc>
                  <a:txBody>
                    <a:bodyPr/>
                    <a:lstStyle/>
                    <a:p>
                      <a:r>
                        <a:rPr lang="en-US" sz="1200" dirty="0">
                          <a:latin typeface="Calibri" panose="020F0502020204030204" pitchFamily="34" charset="0"/>
                          <a:cs typeface="Calibri" panose="020F0502020204030204" pitchFamily="34" charset="0"/>
                        </a:rPr>
                        <a:t>Capture</a:t>
                      </a:r>
                    </a:p>
                  </a:txBody>
                  <a:tcPr/>
                </a:tc>
                <a:tc>
                  <a:txBody>
                    <a:bodyPr/>
                    <a:lstStyle/>
                    <a:p>
                      <a:r>
                        <a:rPr lang="en-US" sz="1200" dirty="0">
                          <a:latin typeface="Calibri" panose="020F0502020204030204" pitchFamily="34" charset="0"/>
                          <a:cs typeface="Calibri" panose="020F0502020204030204" pitchFamily="34" charset="0"/>
                        </a:rPr>
                        <a:t>Transition</a:t>
                      </a:r>
                    </a:p>
                  </a:txBody>
                  <a:tcPr/>
                </a:tc>
                <a:tc>
                  <a:txBody>
                    <a:bodyPr/>
                    <a:lstStyle/>
                    <a:p>
                      <a:r>
                        <a:rPr lang="en-US" sz="1200" dirty="0">
                          <a:latin typeface="Calibri" panose="020F0502020204030204" pitchFamily="34" charset="0"/>
                          <a:cs typeface="Calibri" panose="020F0502020204030204" pitchFamily="34" charset="0"/>
                        </a:rPr>
                        <a:t>Ratio</a:t>
                      </a:r>
                    </a:p>
                  </a:txBody>
                  <a:tcPr/>
                </a:tc>
                <a:extLst>
                  <a:ext uri="{0D108BD9-81ED-4DB2-BD59-A6C34878D82A}">
                    <a16:rowId xmlns:a16="http://schemas.microsoft.com/office/drawing/2014/main" val="2199150244"/>
                  </a:ext>
                </a:extLst>
              </a:tr>
              <a:tr h="427891">
                <a:tc>
                  <a:txBody>
                    <a:bodyPr/>
                    <a:lstStyle/>
                    <a:p>
                      <a:r>
                        <a:rPr lang="en-US" sz="1200" dirty="0">
                          <a:latin typeface="Calibri" panose="020F0502020204030204" pitchFamily="34" charset="0"/>
                          <a:cs typeface="Calibri" panose="020F0502020204030204" pitchFamily="34" charset="0"/>
                        </a:rPr>
                        <a:t>Transfer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cs typeface="Calibri" panose="020F0502020204030204" pitchFamily="34" charset="0"/>
                        </a:rPr>
                        <a:t>(5g-&gt;4f) /(2p-&gt;1s)</a:t>
                      </a:r>
                    </a:p>
                  </a:txBody>
                  <a:tcPr/>
                </a:tc>
                <a:tc>
                  <a:txBody>
                    <a:bodyPr/>
                    <a:lstStyle/>
                    <a:p>
                      <a:r>
                        <a:rPr lang="en-US" sz="1200" dirty="0">
                          <a:latin typeface="Calibri" panose="020F0502020204030204" pitchFamily="34" charset="0"/>
                          <a:cs typeface="Calibri" panose="020F0502020204030204" pitchFamily="34" charset="0"/>
                        </a:rPr>
                        <a:t>0.11</a:t>
                      </a:r>
                    </a:p>
                  </a:txBody>
                  <a:tcPr/>
                </a:tc>
                <a:extLst>
                  <a:ext uri="{0D108BD9-81ED-4DB2-BD59-A6C34878D82A}">
                    <a16:rowId xmlns:a16="http://schemas.microsoft.com/office/drawing/2014/main" val="2987551382"/>
                  </a:ext>
                </a:extLst>
              </a:tr>
              <a:tr h="427891">
                <a:tc>
                  <a:txBody>
                    <a:bodyPr/>
                    <a:lstStyle/>
                    <a:p>
                      <a:r>
                        <a:rPr lang="en-US" sz="1200" dirty="0">
                          <a:latin typeface="Calibri" panose="020F0502020204030204" pitchFamily="34" charset="0"/>
                          <a:cs typeface="Calibri" panose="020F0502020204030204" pitchFamily="34" charset="0"/>
                        </a:rPr>
                        <a:t>Direct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cs typeface="Calibri" panose="020F0502020204030204" pitchFamily="34" charset="0"/>
                        </a:rPr>
                        <a:t>(5g-&gt;4f) /(2p-&gt;1s)</a:t>
                      </a:r>
                    </a:p>
                  </a:txBody>
                  <a:tcPr/>
                </a:tc>
                <a:tc>
                  <a:txBody>
                    <a:bodyPr/>
                    <a:lstStyle/>
                    <a:p>
                      <a:r>
                        <a:rPr lang="en-US" sz="1200" dirty="0">
                          <a:latin typeface="Calibri" panose="020F0502020204030204" pitchFamily="34" charset="0"/>
                          <a:cs typeface="Calibri" panose="020F0502020204030204" pitchFamily="34" charset="0"/>
                        </a:rPr>
                        <a:t>0.56</a:t>
                      </a:r>
                    </a:p>
                  </a:txBody>
                  <a:tcPr/>
                </a:tc>
                <a:extLst>
                  <a:ext uri="{0D108BD9-81ED-4DB2-BD59-A6C34878D82A}">
                    <a16:rowId xmlns:a16="http://schemas.microsoft.com/office/drawing/2014/main" val="2439819869"/>
                  </a:ext>
                </a:extLst>
              </a:tr>
            </a:tbl>
          </a:graphicData>
        </a:graphic>
      </p:graphicFrame>
      <p:sp>
        <p:nvSpPr>
          <p:cNvPr id="26" name="Curved Left Arrow 25">
            <a:extLst>
              <a:ext uri="{FF2B5EF4-FFF2-40B4-BE49-F238E27FC236}">
                <a16:creationId xmlns:a16="http://schemas.microsoft.com/office/drawing/2014/main" id="{9C7E5A62-60EC-6B4E-A50A-0E6B6FAE4BF4}"/>
              </a:ext>
            </a:extLst>
          </p:cNvPr>
          <p:cNvSpPr/>
          <p:nvPr/>
        </p:nvSpPr>
        <p:spPr>
          <a:xfrm>
            <a:off x="10993001" y="5120050"/>
            <a:ext cx="160187" cy="460537"/>
          </a:xfrm>
          <a:prstGeom prst="curvedLeftArrow">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ounded Rectangle 27">
            <a:extLst>
              <a:ext uri="{FF2B5EF4-FFF2-40B4-BE49-F238E27FC236}">
                <a16:creationId xmlns:a16="http://schemas.microsoft.com/office/drawing/2014/main" id="{FD88F91C-0C14-5ADD-C4C8-08630892A050}"/>
              </a:ext>
            </a:extLst>
          </p:cNvPr>
          <p:cNvSpPr/>
          <p:nvPr/>
        </p:nvSpPr>
        <p:spPr>
          <a:xfrm>
            <a:off x="11214854" y="5212100"/>
            <a:ext cx="627862" cy="230269"/>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8CD001D-7071-726D-D56D-FCA911DE50E3}"/>
                  </a:ext>
                </a:extLst>
              </p:cNvPr>
              <p:cNvSpPr txBox="1"/>
              <p:nvPr/>
            </p:nvSpPr>
            <p:spPr>
              <a:xfrm>
                <a:off x="11260034" y="5173347"/>
                <a:ext cx="627862" cy="307777"/>
              </a:xfrm>
              <a:prstGeom prst="rect">
                <a:avLst/>
              </a:prstGeom>
              <a:noFill/>
            </p:spPr>
            <p:txBody>
              <a:bodyPr wrap="square" rtlCol="0">
                <a:spAutoFit/>
              </a:bodyPr>
              <a:lstStyle/>
              <a:p>
                <a:r>
                  <a:rPr lang="en-US" sz="1400" dirty="0">
                    <a:solidFill>
                      <a:schemeClr val="tx2">
                        <a:lumMod val="50000"/>
                        <a:lumOff val="50000"/>
                      </a:schemeClr>
                    </a:solidFill>
                    <a:latin typeface="Calibri" panose="020F0502020204030204" pitchFamily="34" charset="0"/>
                    <a:ea typeface="Cambria Math" panose="02040503050406030204" pitchFamily="18" charset="0"/>
                    <a:cs typeface="Calibri" panose="020F0502020204030204" pitchFamily="34" charset="0"/>
                  </a:rPr>
                  <a:t>x </a:t>
                </a:r>
                <a14:m>
                  <m:oMath xmlns:m="http://schemas.openxmlformats.org/officeDocument/2006/math">
                    <m:r>
                      <a:rPr lang="en-US" sz="1400" i="1" smtClean="0">
                        <a:solidFill>
                          <a:schemeClr val="tx2">
                            <a:lumMod val="50000"/>
                            <a:lumOff val="50000"/>
                          </a:schemeClr>
                        </a:solidFill>
                        <a:latin typeface="Cambria Math" panose="02040503050406030204" pitchFamily="18" charset="0"/>
                        <a:ea typeface="Cambria Math" panose="02040503050406030204" pitchFamily="18" charset="0"/>
                      </a:rPr>
                      <m:t>~</m:t>
                    </m:r>
                    <m:r>
                      <a:rPr lang="en-US" sz="1400" b="0" i="1" smtClean="0">
                        <a:solidFill>
                          <a:schemeClr val="tx2">
                            <a:lumMod val="50000"/>
                            <a:lumOff val="50000"/>
                          </a:schemeClr>
                        </a:solidFill>
                        <a:latin typeface="Cambria Math" panose="02040503050406030204" pitchFamily="18" charset="0"/>
                        <a:ea typeface="Cambria Math" panose="02040503050406030204" pitchFamily="18" charset="0"/>
                      </a:rPr>
                      <m:t>5</m:t>
                    </m:r>
                  </m:oMath>
                </a14:m>
                <a:endParaRPr lang="en-US" sz="1400" dirty="0">
                  <a:solidFill>
                    <a:schemeClr val="tx2">
                      <a:lumMod val="50000"/>
                      <a:lumOff val="50000"/>
                    </a:schemeClr>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C8CD001D-7071-726D-D56D-FCA911DE50E3}"/>
                  </a:ext>
                </a:extLst>
              </p:cNvPr>
              <p:cNvSpPr txBox="1">
                <a:spLocks noRot="1" noChangeAspect="1" noMove="1" noResize="1" noEditPoints="1" noAdjustHandles="1" noChangeArrowheads="1" noChangeShapeType="1" noTextEdit="1"/>
              </p:cNvSpPr>
              <p:nvPr/>
            </p:nvSpPr>
            <p:spPr>
              <a:xfrm>
                <a:off x="11260034" y="5173347"/>
                <a:ext cx="627862" cy="307777"/>
              </a:xfrm>
              <a:prstGeom prst="rect">
                <a:avLst/>
              </a:prstGeom>
              <a:blipFill>
                <a:blip r:embed="rId7"/>
                <a:stretch>
                  <a:fillRect l="-1961" t="-4000" b="-20000"/>
                </a:stretch>
              </a:blipFill>
            </p:spPr>
            <p:txBody>
              <a:bodyPr/>
              <a:lstStyle/>
              <a:p>
                <a:r>
                  <a:rPr lang="en-US">
                    <a:noFill/>
                  </a:rPr>
                  <a:t> </a:t>
                </a:r>
              </a:p>
            </p:txBody>
          </p:sp>
        </mc:Fallback>
      </mc:AlternateContent>
      <p:sp>
        <p:nvSpPr>
          <p:cNvPr id="10" name="Date Placeholder 3">
            <a:extLst>
              <a:ext uri="{FF2B5EF4-FFF2-40B4-BE49-F238E27FC236}">
                <a16:creationId xmlns:a16="http://schemas.microsoft.com/office/drawing/2014/main" id="{50E98472-D8FE-4930-0E46-BEC16712AC4C}"/>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2" name="Footer Placeholder 4">
            <a:extLst>
              <a:ext uri="{FF2B5EF4-FFF2-40B4-BE49-F238E27FC236}">
                <a16:creationId xmlns:a16="http://schemas.microsoft.com/office/drawing/2014/main" id="{8BA1C05E-6E60-5014-FB9F-E38DFA148015}"/>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486239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31</a:t>
            </a:fld>
            <a:r>
              <a:rPr lang="en-CH" sz="1000" dirty="0"/>
              <a:t>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D86F8B-B0C1-D5DA-29E1-B72152F2A54C}"/>
                  </a:ext>
                </a:extLst>
              </p:cNvPr>
              <p:cNvSpPr txBox="1"/>
              <p:nvPr/>
            </p:nvSpPr>
            <p:spPr>
              <a:xfrm>
                <a:off x="247336" y="425209"/>
                <a:ext cx="1033167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2p</a:t>
                </a:r>
                <a:r>
                  <a:rPr lang="de-CH" sz="2800" dirty="0">
                    <a:cs typeface="Calibri" panose="020F0502020204030204" pitchFamily="34" charset="0"/>
                  </a:rPr>
                  <a:t> </a:t>
                </a:r>
                <a14:m>
                  <m:oMath xmlns:m="http://schemas.openxmlformats.org/officeDocument/2006/math">
                    <m:r>
                      <a:rPr lang="de-CH" sz="2800" i="1">
                        <a:latin typeface="Cambria Math" panose="02040503050406030204" pitchFamily="18" charset="0"/>
                        <a:cs typeface="Calibri" panose="020F0502020204030204" pitchFamily="34" charset="0"/>
                      </a:rPr>
                      <m:t>→ </m:t>
                    </m:r>
                  </m:oMath>
                </a14:m>
                <a:r>
                  <a:rPr lang="en-US" sz="2800" dirty="0">
                    <a:latin typeface="Calibri" panose="020F0502020204030204" pitchFamily="34" charset="0"/>
                    <a:cs typeface="Calibri" panose="020F0502020204030204" pitchFamily="34" charset="0"/>
                  </a:rPr>
                  <a:t>1s Transition: Removing Oxygen Background</a:t>
                </a:r>
              </a:p>
            </p:txBody>
          </p:sp>
        </mc:Choice>
        <mc:Fallback xmlns="">
          <p:sp>
            <p:nvSpPr>
              <p:cNvPr id="3" name="TextBox 2">
                <a:extLst>
                  <a:ext uri="{FF2B5EF4-FFF2-40B4-BE49-F238E27FC236}">
                    <a16:creationId xmlns:a16="http://schemas.microsoft.com/office/drawing/2014/main" id="{BFD86F8B-B0C1-D5DA-29E1-B72152F2A54C}"/>
                  </a:ext>
                </a:extLst>
              </p:cNvPr>
              <p:cNvSpPr txBox="1">
                <a:spLocks noRot="1" noChangeAspect="1" noMove="1" noResize="1" noEditPoints="1" noAdjustHandles="1" noChangeArrowheads="1" noChangeShapeType="1" noTextEdit="1"/>
              </p:cNvSpPr>
              <p:nvPr/>
            </p:nvSpPr>
            <p:spPr>
              <a:xfrm>
                <a:off x="247336" y="425209"/>
                <a:ext cx="10331671" cy="523220"/>
              </a:xfrm>
              <a:prstGeom prst="rect">
                <a:avLst/>
              </a:prstGeom>
              <a:blipFill>
                <a:blip r:embed="rId4"/>
                <a:stretch>
                  <a:fillRect l="-1229" t="-11905" b="-30952"/>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3E98F9D1-EF77-A51F-366F-B0D192C4B74A}"/>
              </a:ext>
            </a:extLst>
          </p:cNvPr>
          <p:cNvPicPr>
            <a:picLocks noChangeAspect="1"/>
          </p:cNvPicPr>
          <p:nvPr/>
        </p:nvPicPr>
        <p:blipFill>
          <a:blip r:embed="rId5"/>
          <a:stretch>
            <a:fillRect/>
          </a:stretch>
        </p:blipFill>
        <p:spPr>
          <a:xfrm rot="5400000">
            <a:off x="6010330" y="150387"/>
            <a:ext cx="4973652" cy="6895015"/>
          </a:xfrm>
          <a:prstGeom prst="rect">
            <a:avLst/>
          </a:prstGeom>
        </p:spPr>
      </p:pic>
      <p:sp>
        <p:nvSpPr>
          <p:cNvPr id="12" name="TextBox 11">
            <a:extLst>
              <a:ext uri="{FF2B5EF4-FFF2-40B4-BE49-F238E27FC236}">
                <a16:creationId xmlns:a16="http://schemas.microsoft.com/office/drawing/2014/main" id="{D633D95D-FCFA-E06A-4B95-1B0FC7DA0820}"/>
              </a:ext>
            </a:extLst>
          </p:cNvPr>
          <p:cNvSpPr txBox="1"/>
          <p:nvPr/>
        </p:nvSpPr>
        <p:spPr>
          <a:xfrm>
            <a:off x="9980719" y="1532490"/>
            <a:ext cx="195072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p:sp>
        <p:nvSpPr>
          <p:cNvPr id="2" name="TextBox 1">
            <a:extLst>
              <a:ext uri="{FF2B5EF4-FFF2-40B4-BE49-F238E27FC236}">
                <a16:creationId xmlns:a16="http://schemas.microsoft.com/office/drawing/2014/main" id="{DBE21442-184B-28E1-9A77-3AD251C8C9A3}"/>
              </a:ext>
            </a:extLst>
          </p:cNvPr>
          <p:cNvSpPr txBox="1"/>
          <p:nvPr/>
        </p:nvSpPr>
        <p:spPr>
          <a:xfrm>
            <a:off x="226004" y="1364098"/>
            <a:ext cx="3626209" cy="3693319"/>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We are breaking the 2p-&gt;1s transition into two </a:t>
            </a:r>
            <a:r>
              <a:rPr lang="en-CH" b="1" dirty="0">
                <a:solidFill>
                  <a:schemeClr val="tx2">
                    <a:lumMod val="75000"/>
                    <a:lumOff val="25000"/>
                  </a:schemeClr>
                </a:solidFill>
                <a:latin typeface="Calibri" panose="020F0502020204030204" pitchFamily="34" charset="0"/>
                <a:cs typeface="Calibri" panose="020F0502020204030204" pitchFamily="34" charset="0"/>
              </a:rPr>
              <a:t>integrals </a:t>
            </a:r>
            <a:r>
              <a:rPr lang="en-CH" dirty="0">
                <a:latin typeface="Calibri" panose="020F0502020204030204" pitchFamily="34" charset="0"/>
                <a:cs typeface="Calibri" panose="020F0502020204030204" pitchFamily="34" charset="0"/>
              </a:rPr>
              <a:t>and we sum them up. This way we get rid of the </a:t>
            </a:r>
            <a:r>
              <a:rPr lang="en-CH" b="1" dirty="0">
                <a:solidFill>
                  <a:srgbClr val="FF0000"/>
                </a:solidFill>
                <a:latin typeface="Calibri" panose="020F0502020204030204" pitchFamily="34" charset="0"/>
                <a:cs typeface="Calibri" panose="020F0502020204030204" pitchFamily="34" charset="0"/>
              </a:rPr>
              <a:t>oxygen region</a:t>
            </a:r>
            <a:r>
              <a:rPr lang="en-CH" dirty="0">
                <a:latin typeface="Calibri" panose="020F0502020204030204" pitchFamily="34" charset="0"/>
                <a:cs typeface="Calibri" panose="020F0502020204030204" pitchFamily="34" charset="0"/>
              </a:rPr>
              <a:t>.</a:t>
            </a:r>
          </a:p>
          <a:p>
            <a:endParaRPr lang="en-CH" dirty="0">
              <a:latin typeface="Calibri" panose="020F0502020204030204" pitchFamily="34" charset="0"/>
              <a:cs typeface="Calibri" panose="020F0502020204030204" pitchFamily="34" charset="0"/>
            </a:endParaRPr>
          </a:p>
          <a:p>
            <a:pPr marL="285750" indent="-285750">
              <a:buFont typeface="Wingdings" pitchFamily="2" charset="77"/>
              <a:buChar char="Ø"/>
            </a:pPr>
            <a:r>
              <a:rPr lang="en-CH" b="1" dirty="0">
                <a:solidFill>
                  <a:srgbClr val="FF0000"/>
                </a:solidFill>
                <a:latin typeface="Calibri" panose="020F0502020204030204" pitchFamily="34" charset="0"/>
                <a:cs typeface="Calibri" panose="020F0502020204030204" pitchFamily="34" charset="0"/>
              </a:rPr>
              <a:t>Oxygen region</a:t>
            </a:r>
            <a:r>
              <a:rPr lang="en-CH" dirty="0">
                <a:latin typeface="Calibri" panose="020F0502020204030204" pitchFamily="34" charset="0"/>
                <a:cs typeface="Calibri" panose="020F0502020204030204" pitchFamily="34" charset="0"/>
              </a:rPr>
              <a:t> there is some </a:t>
            </a:r>
            <a:r>
              <a:rPr lang="en-CH" baseline="30000" dirty="0">
                <a:latin typeface="Calibri" panose="020F0502020204030204" pitchFamily="34" charset="0"/>
                <a:cs typeface="Calibri" panose="020F0502020204030204" pitchFamily="34" charset="0"/>
              </a:rPr>
              <a:t>16</a:t>
            </a:r>
            <a:r>
              <a:rPr lang="en-CH" dirty="0">
                <a:latin typeface="Calibri" panose="020F0502020204030204" pitchFamily="34" charset="0"/>
                <a:cs typeface="Calibri" panose="020F0502020204030204" pitchFamily="34" charset="0"/>
              </a:rPr>
              <a:t>O leaking in the gas mixture. Muons get captured by the oxygen nucleus and produce </a:t>
            </a:r>
            <a:r>
              <a:rPr lang="en-CH" baseline="30000" dirty="0">
                <a:latin typeface="Calibri" panose="020F0502020204030204" pitchFamily="34" charset="0"/>
                <a:cs typeface="Calibri" panose="020F0502020204030204" pitchFamily="34" charset="0"/>
              </a:rPr>
              <a:t>15</a:t>
            </a:r>
            <a:r>
              <a:rPr lang="en-CH" dirty="0">
                <a:latin typeface="Calibri" panose="020F0502020204030204" pitchFamily="34" charset="0"/>
                <a:cs typeface="Calibri" panose="020F0502020204030204" pitchFamily="34" charset="0"/>
              </a:rPr>
              <a:t>N</a:t>
            </a:r>
            <a:r>
              <a:rPr lang="en-CH" baseline="30000" dirty="0">
                <a:latin typeface="Calibri" panose="020F0502020204030204" pitchFamily="34" charset="0"/>
                <a:cs typeface="Calibri" panose="020F0502020204030204" pitchFamily="34" charset="0"/>
              </a:rPr>
              <a:t>*</a:t>
            </a:r>
            <a:r>
              <a:rPr lang="en-CH" dirty="0">
                <a:latin typeface="Calibri" panose="020F0502020204030204" pitchFamily="34" charset="0"/>
                <a:cs typeface="Calibri" panose="020F0502020204030204" pitchFamily="34" charset="0"/>
              </a:rPr>
              <a:t>+n+</a:t>
            </a:r>
            <a:r>
              <a:rPr lang="el-GR" dirty="0">
                <a:latin typeface="Calibri" panose="020F0502020204030204" pitchFamily="34" charset="0"/>
                <a:cs typeface="Calibri" panose="020F0502020204030204" pitchFamily="34" charset="0"/>
              </a:rPr>
              <a:t>ν</a:t>
            </a:r>
            <a:r>
              <a:rPr lang="en-US" dirty="0">
                <a:latin typeface="Calibri" panose="020F0502020204030204" pitchFamily="34" charset="0"/>
                <a:cs typeface="Calibri" panose="020F0502020204030204" pitchFamily="34" charset="0"/>
              </a:rPr>
              <a:t>, excited nucleus de-excites to its ground state and produces some </a:t>
            </a:r>
            <a:r>
              <a:rPr lang="el-GR" dirty="0">
                <a:latin typeface="Calibri" panose="020F0502020204030204" pitchFamily="34" charset="0"/>
                <a:cs typeface="Calibri" panose="020F0502020204030204" pitchFamily="34" charset="0"/>
              </a:rPr>
              <a:t>γ</a:t>
            </a:r>
            <a:r>
              <a:rPr lang="en-US" dirty="0">
                <a:latin typeface="Calibri" panose="020F0502020204030204" pitchFamily="34" charset="0"/>
                <a:cs typeface="Calibri" panose="020F0502020204030204" pitchFamily="34" charset="0"/>
              </a:rPr>
              <a:t>-rays (peaks between the two integrals).</a:t>
            </a:r>
            <a:endParaRPr lang="de-CH" sz="1600" dirty="0">
              <a:solidFill>
                <a:schemeClr val="accent2"/>
              </a:solidFill>
            </a:endParaRPr>
          </a:p>
        </p:txBody>
      </p:sp>
      <p:sp>
        <p:nvSpPr>
          <p:cNvPr id="7" name="Oval 6">
            <a:extLst>
              <a:ext uri="{FF2B5EF4-FFF2-40B4-BE49-F238E27FC236}">
                <a16:creationId xmlns:a16="http://schemas.microsoft.com/office/drawing/2014/main" id="{ECB14691-7903-687D-B171-EE818AD24C77}"/>
              </a:ext>
            </a:extLst>
          </p:cNvPr>
          <p:cNvSpPr/>
          <p:nvPr/>
        </p:nvSpPr>
        <p:spPr>
          <a:xfrm>
            <a:off x="6559826" y="1532490"/>
            <a:ext cx="1391478" cy="4073180"/>
          </a:xfrm>
          <a:prstGeom prst="ellipse">
            <a:avLst/>
          </a:prstGeom>
          <a:noFill/>
          <a:ln w="38100">
            <a:solidFill>
              <a:schemeClr val="tx2">
                <a:lumMod val="75000"/>
                <a:lumOff val="2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5079CEB-4942-2F2D-E28B-075A0D2B8214}"/>
              </a:ext>
            </a:extLst>
          </p:cNvPr>
          <p:cNvSpPr/>
          <p:nvPr/>
        </p:nvSpPr>
        <p:spPr>
          <a:xfrm>
            <a:off x="9740322" y="3429000"/>
            <a:ext cx="1961348" cy="1938060"/>
          </a:xfrm>
          <a:prstGeom prst="ellipse">
            <a:avLst/>
          </a:prstGeom>
          <a:noFill/>
          <a:ln w="38100">
            <a:solidFill>
              <a:schemeClr val="tx2">
                <a:lumMod val="75000"/>
                <a:lumOff val="2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873BDDF-6BBF-F24F-E8E3-751D36CAB693}"/>
              </a:ext>
            </a:extLst>
          </p:cNvPr>
          <p:cNvSpPr/>
          <p:nvPr/>
        </p:nvSpPr>
        <p:spPr>
          <a:xfrm>
            <a:off x="7845287" y="4519522"/>
            <a:ext cx="1895035" cy="1029225"/>
          </a:xfrm>
          <a:prstGeom prst="ellipse">
            <a:avLst/>
          </a:prstGeom>
          <a:noFill/>
          <a:ln w="38100">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descr="Badge 1 with solid fill">
            <a:extLst>
              <a:ext uri="{FF2B5EF4-FFF2-40B4-BE49-F238E27FC236}">
                <a16:creationId xmlns:a16="http://schemas.microsoft.com/office/drawing/2014/main" id="{BB797DDA-3B76-9B20-ADFC-A1349991EBA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18001" y="1598510"/>
            <a:ext cx="457200" cy="457200"/>
          </a:xfrm>
          <a:prstGeom prst="rect">
            <a:avLst/>
          </a:prstGeom>
        </p:spPr>
      </p:pic>
      <p:pic>
        <p:nvPicPr>
          <p:cNvPr id="17" name="Graphic 16" descr="Badge with solid fill">
            <a:extLst>
              <a:ext uri="{FF2B5EF4-FFF2-40B4-BE49-F238E27FC236}">
                <a16:creationId xmlns:a16="http://schemas.microsoft.com/office/drawing/2014/main" id="{60D92345-A4F3-2353-E54A-78C970B6182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457258" y="3166174"/>
            <a:ext cx="457200" cy="457200"/>
          </a:xfrm>
          <a:prstGeom prst="rect">
            <a:avLst/>
          </a:prstGeom>
        </p:spPr>
      </p:pic>
      <p:sp>
        <p:nvSpPr>
          <p:cNvPr id="10" name="Date Placeholder 3">
            <a:extLst>
              <a:ext uri="{FF2B5EF4-FFF2-40B4-BE49-F238E27FC236}">
                <a16:creationId xmlns:a16="http://schemas.microsoft.com/office/drawing/2014/main" id="{8DBB91FF-6281-87AC-0AD7-0A8239A79B9A}"/>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11" name="Footer Placeholder 4">
            <a:extLst>
              <a:ext uri="{FF2B5EF4-FFF2-40B4-BE49-F238E27FC236}">
                <a16:creationId xmlns:a16="http://schemas.microsoft.com/office/drawing/2014/main" id="{D20272C3-D349-80E8-E895-512B3A95C31E}"/>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3575338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a:extLst>
              <a:ext uri="{FF2B5EF4-FFF2-40B4-BE49-F238E27FC236}">
                <a16:creationId xmlns:a16="http://schemas.microsoft.com/office/drawing/2014/main" id="{44584F83-8AFB-77D9-5AE2-2067FA279748}"/>
              </a:ext>
            </a:extLst>
          </p:cNvPr>
          <p:cNvCxnSpPr>
            <a:cxnSpLocks/>
          </p:cNvCxnSpPr>
          <p:nvPr/>
        </p:nvCxnSpPr>
        <p:spPr>
          <a:xfrm flipH="1">
            <a:off x="8840697" y="1761783"/>
            <a:ext cx="621196" cy="1285723"/>
          </a:xfrm>
          <a:prstGeom prst="straightConnector1">
            <a:avLst/>
          </a:prstGeom>
          <a:ln>
            <a:solidFill>
              <a:schemeClr val="accent6">
                <a:lumMod val="75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4</a:t>
            </a:fld>
            <a:endParaRPr lang="en-CH" sz="1000" dirty="0"/>
          </a:p>
        </p:txBody>
      </p:sp>
      <p:sp>
        <p:nvSpPr>
          <p:cNvPr id="2" name="TextBox 1">
            <a:extLst>
              <a:ext uri="{FF2B5EF4-FFF2-40B4-BE49-F238E27FC236}">
                <a16:creationId xmlns:a16="http://schemas.microsoft.com/office/drawing/2014/main" id="{59B15FCD-4EC7-0B4F-F3E8-26B4E1D8BB45}"/>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Muonic Atom Spectroscopy</a:t>
            </a:r>
          </a:p>
        </p:txBody>
      </p:sp>
      <p:sp>
        <p:nvSpPr>
          <p:cNvPr id="3" name="Oval 2">
            <a:extLst>
              <a:ext uri="{FF2B5EF4-FFF2-40B4-BE49-F238E27FC236}">
                <a16:creationId xmlns:a16="http://schemas.microsoft.com/office/drawing/2014/main" id="{EF2B8719-9FD6-3C42-2F03-3E2F723EDB87}"/>
              </a:ext>
            </a:extLst>
          </p:cNvPr>
          <p:cNvSpPr/>
          <p:nvPr/>
        </p:nvSpPr>
        <p:spPr>
          <a:xfrm>
            <a:off x="7879832" y="2990570"/>
            <a:ext cx="1440000" cy="1440000"/>
          </a:xfrm>
          <a:prstGeom prst="ellipse">
            <a:avLst/>
          </a:prstGeom>
          <a:no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C8B25F7-ACBB-E44F-B077-AF8CAE9AC392}"/>
              </a:ext>
            </a:extLst>
          </p:cNvPr>
          <p:cNvSpPr/>
          <p:nvPr/>
        </p:nvSpPr>
        <p:spPr>
          <a:xfrm>
            <a:off x="7339832" y="2450570"/>
            <a:ext cx="2520000" cy="2520000"/>
          </a:xfrm>
          <a:prstGeom prst="ellipse">
            <a:avLst/>
          </a:prstGeom>
          <a:noFill/>
          <a:ln w="9525">
            <a:solidFill>
              <a:schemeClr val="accent1">
                <a:shade val="1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7FEDD7D-5F17-BAB3-A96C-4163B5F84C39}"/>
              </a:ext>
            </a:extLst>
          </p:cNvPr>
          <p:cNvSpPr/>
          <p:nvPr/>
        </p:nvSpPr>
        <p:spPr>
          <a:xfrm>
            <a:off x="7699832" y="2810570"/>
            <a:ext cx="1800000" cy="1800000"/>
          </a:xfrm>
          <a:prstGeom prst="ellipse">
            <a:avLst/>
          </a:prstGeom>
          <a:no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347E0CC-A47D-6408-18E0-E4F6269A08D1}"/>
              </a:ext>
            </a:extLst>
          </p:cNvPr>
          <p:cNvSpPr/>
          <p:nvPr/>
        </p:nvSpPr>
        <p:spPr>
          <a:xfrm>
            <a:off x="7519832" y="2630570"/>
            <a:ext cx="2160000" cy="2160000"/>
          </a:xfrm>
          <a:prstGeom prst="ellipse">
            <a:avLst/>
          </a:prstGeom>
          <a:no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985DBD-64E5-811C-790F-336DCF0A669D}"/>
              </a:ext>
            </a:extLst>
          </p:cNvPr>
          <p:cNvSpPr/>
          <p:nvPr/>
        </p:nvSpPr>
        <p:spPr>
          <a:xfrm>
            <a:off x="7159832" y="2270570"/>
            <a:ext cx="2880000" cy="2880000"/>
          </a:xfrm>
          <a:prstGeom prst="ellipse">
            <a:avLst/>
          </a:prstGeom>
          <a:no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TextBox 14">
            <a:extLst>
              <a:ext uri="{FF2B5EF4-FFF2-40B4-BE49-F238E27FC236}">
                <a16:creationId xmlns:a16="http://schemas.microsoft.com/office/drawing/2014/main" id="{929F1D77-7ECB-75AC-F2E4-61EED439959E}"/>
              </a:ext>
            </a:extLst>
          </p:cNvPr>
          <p:cNvSpPr txBox="1"/>
          <p:nvPr/>
        </p:nvSpPr>
        <p:spPr>
          <a:xfrm>
            <a:off x="9091890" y="3322055"/>
            <a:ext cx="497942"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n=1</a:t>
            </a:r>
          </a:p>
        </p:txBody>
      </p:sp>
      <p:sp>
        <p:nvSpPr>
          <p:cNvPr id="16" name="TextBox 15">
            <a:extLst>
              <a:ext uri="{FF2B5EF4-FFF2-40B4-BE49-F238E27FC236}">
                <a16:creationId xmlns:a16="http://schemas.microsoft.com/office/drawing/2014/main" id="{AF2E2075-247E-6D63-FC4A-0B4F35700551}"/>
              </a:ext>
            </a:extLst>
          </p:cNvPr>
          <p:cNvSpPr txBox="1"/>
          <p:nvPr/>
        </p:nvSpPr>
        <p:spPr>
          <a:xfrm>
            <a:off x="9226890" y="3177572"/>
            <a:ext cx="497942"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n=2</a:t>
            </a:r>
          </a:p>
        </p:txBody>
      </p:sp>
      <p:sp>
        <p:nvSpPr>
          <p:cNvPr id="17" name="TextBox 16">
            <a:extLst>
              <a:ext uri="{FF2B5EF4-FFF2-40B4-BE49-F238E27FC236}">
                <a16:creationId xmlns:a16="http://schemas.microsoft.com/office/drawing/2014/main" id="{DFFD3F42-32AC-2846-DD70-818B5E09B110}"/>
              </a:ext>
            </a:extLst>
          </p:cNvPr>
          <p:cNvSpPr txBox="1"/>
          <p:nvPr/>
        </p:nvSpPr>
        <p:spPr>
          <a:xfrm>
            <a:off x="9355976" y="3016969"/>
            <a:ext cx="497942"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n=3</a:t>
            </a:r>
          </a:p>
        </p:txBody>
      </p:sp>
      <p:sp>
        <p:nvSpPr>
          <p:cNvPr id="18" name="TextBox 17">
            <a:extLst>
              <a:ext uri="{FF2B5EF4-FFF2-40B4-BE49-F238E27FC236}">
                <a16:creationId xmlns:a16="http://schemas.microsoft.com/office/drawing/2014/main" id="{A68F0896-E128-C348-4357-F7815736D476}"/>
              </a:ext>
            </a:extLst>
          </p:cNvPr>
          <p:cNvSpPr txBox="1"/>
          <p:nvPr/>
        </p:nvSpPr>
        <p:spPr>
          <a:xfrm>
            <a:off x="9605691" y="2730570"/>
            <a:ext cx="351326"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n=6</a:t>
            </a:r>
          </a:p>
        </p:txBody>
      </p:sp>
      <p:sp>
        <p:nvSpPr>
          <p:cNvPr id="19" name="Oval 18">
            <a:extLst>
              <a:ext uri="{FF2B5EF4-FFF2-40B4-BE49-F238E27FC236}">
                <a16:creationId xmlns:a16="http://schemas.microsoft.com/office/drawing/2014/main" id="{215AE3CE-5677-93EE-FBBC-96514D164A44}"/>
              </a:ext>
            </a:extLst>
          </p:cNvPr>
          <p:cNvSpPr/>
          <p:nvPr/>
        </p:nvSpPr>
        <p:spPr>
          <a:xfrm>
            <a:off x="6439832" y="1550570"/>
            <a:ext cx="4320000" cy="4320000"/>
          </a:xfrm>
          <a:prstGeom prst="ellipse">
            <a:avLst/>
          </a:prstGeom>
          <a:no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2" name="TextBox 21">
            <a:extLst>
              <a:ext uri="{FF2B5EF4-FFF2-40B4-BE49-F238E27FC236}">
                <a16:creationId xmlns:a16="http://schemas.microsoft.com/office/drawing/2014/main" id="{3C5FFCD1-4A41-B112-6BA7-83F0314E8672}"/>
              </a:ext>
            </a:extLst>
          </p:cNvPr>
          <p:cNvSpPr txBox="1"/>
          <p:nvPr/>
        </p:nvSpPr>
        <p:spPr>
          <a:xfrm>
            <a:off x="9895312" y="1997069"/>
            <a:ext cx="497969"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n=14</a:t>
            </a:r>
          </a:p>
        </p:txBody>
      </p:sp>
      <p:sp>
        <p:nvSpPr>
          <p:cNvPr id="23" name="TextBox 22">
            <a:extLst>
              <a:ext uri="{FF2B5EF4-FFF2-40B4-BE49-F238E27FC236}">
                <a16:creationId xmlns:a16="http://schemas.microsoft.com/office/drawing/2014/main" id="{B2D16BD6-8771-0258-8391-476CCD433617}"/>
              </a:ext>
            </a:extLst>
          </p:cNvPr>
          <p:cNvSpPr txBox="1"/>
          <p:nvPr/>
        </p:nvSpPr>
        <p:spPr>
          <a:xfrm>
            <a:off x="9970249" y="2187096"/>
            <a:ext cx="521613"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n=13</a:t>
            </a:r>
          </a:p>
        </p:txBody>
      </p:sp>
      <p:sp>
        <p:nvSpPr>
          <p:cNvPr id="24" name="Oval 23">
            <a:extLst>
              <a:ext uri="{FF2B5EF4-FFF2-40B4-BE49-F238E27FC236}">
                <a16:creationId xmlns:a16="http://schemas.microsoft.com/office/drawing/2014/main" id="{76815F8E-8080-E80E-EEBD-1C7C7C0F6B48}"/>
              </a:ext>
            </a:extLst>
          </p:cNvPr>
          <p:cNvSpPr/>
          <p:nvPr/>
        </p:nvSpPr>
        <p:spPr>
          <a:xfrm>
            <a:off x="6644365" y="1711591"/>
            <a:ext cx="3960000" cy="3960000"/>
          </a:xfrm>
          <a:prstGeom prst="ellipse">
            <a:avLst/>
          </a:prstGeom>
          <a:noFill/>
          <a:ln w="9525">
            <a:solidFill>
              <a:schemeClr val="accent1">
                <a:shade val="1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5" name="Oval 24">
            <a:extLst>
              <a:ext uri="{FF2B5EF4-FFF2-40B4-BE49-F238E27FC236}">
                <a16:creationId xmlns:a16="http://schemas.microsoft.com/office/drawing/2014/main" id="{CDA4B19F-3A00-1A19-6771-226CD58F7937}"/>
              </a:ext>
            </a:extLst>
          </p:cNvPr>
          <p:cNvSpPr/>
          <p:nvPr/>
        </p:nvSpPr>
        <p:spPr>
          <a:xfrm>
            <a:off x="6539250" y="1621591"/>
            <a:ext cx="4140000" cy="4140000"/>
          </a:xfrm>
          <a:prstGeom prst="ellipse">
            <a:avLst/>
          </a:prstGeom>
          <a:noFill/>
          <a:ln w="9525">
            <a:solidFill>
              <a:schemeClr val="accent1">
                <a:shade val="1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7" name="Oval 26">
            <a:extLst>
              <a:ext uri="{FF2B5EF4-FFF2-40B4-BE49-F238E27FC236}">
                <a16:creationId xmlns:a16="http://schemas.microsoft.com/office/drawing/2014/main" id="{AF8FF48E-F5D9-6650-F983-99E7AD4AD09B}"/>
              </a:ext>
            </a:extLst>
          </p:cNvPr>
          <p:cNvSpPr/>
          <p:nvPr/>
        </p:nvSpPr>
        <p:spPr>
          <a:xfrm>
            <a:off x="6811516" y="1897826"/>
            <a:ext cx="3600000" cy="3600000"/>
          </a:xfrm>
          <a:prstGeom prst="ellipse">
            <a:avLst/>
          </a:prstGeom>
          <a:noFill/>
          <a:ln w="9525">
            <a:solidFill>
              <a:schemeClr val="accent1">
                <a:shade val="1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28" name="Group 27">
            <a:extLst>
              <a:ext uri="{FF2B5EF4-FFF2-40B4-BE49-F238E27FC236}">
                <a16:creationId xmlns:a16="http://schemas.microsoft.com/office/drawing/2014/main" id="{CBA045E4-E719-B276-04A4-AFD284F37C11}"/>
              </a:ext>
            </a:extLst>
          </p:cNvPr>
          <p:cNvGrpSpPr/>
          <p:nvPr/>
        </p:nvGrpSpPr>
        <p:grpSpPr>
          <a:xfrm>
            <a:off x="8385163" y="3448960"/>
            <a:ext cx="489523" cy="523220"/>
            <a:chOff x="4125272" y="4096563"/>
            <a:chExt cx="577512" cy="587186"/>
          </a:xfrm>
        </p:grpSpPr>
        <p:sp>
          <p:nvSpPr>
            <p:cNvPr id="29" name="Oval 28">
              <a:extLst>
                <a:ext uri="{FF2B5EF4-FFF2-40B4-BE49-F238E27FC236}">
                  <a16:creationId xmlns:a16="http://schemas.microsoft.com/office/drawing/2014/main" id="{F3E818EF-B69F-76FA-A228-2676B60E7627}"/>
                </a:ext>
              </a:extLst>
            </p:cNvPr>
            <p:cNvSpPr/>
            <p:nvPr/>
          </p:nvSpPr>
          <p:spPr>
            <a:xfrm rot="17898868">
              <a:off x="4389638" y="4433389"/>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37E6A33-994E-2F20-EFCB-01A32546BD92}"/>
                </a:ext>
              </a:extLst>
            </p:cNvPr>
            <p:cNvSpPr/>
            <p:nvPr/>
          </p:nvSpPr>
          <p:spPr>
            <a:xfrm>
              <a:off x="4179034" y="4346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1763D34F-B071-69CD-546C-F9ACADF3B5BB}"/>
                </a:ext>
              </a:extLst>
            </p:cNvPr>
            <p:cNvSpPr/>
            <p:nvPr/>
          </p:nvSpPr>
          <p:spPr>
            <a:xfrm>
              <a:off x="4179034" y="4256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2E8C2F8F-F5EE-C1D4-65EE-34D7CB71D731}"/>
                </a:ext>
              </a:extLst>
            </p:cNvPr>
            <p:cNvSpPr/>
            <p:nvPr/>
          </p:nvSpPr>
          <p:spPr>
            <a:xfrm>
              <a:off x="4295483" y="4346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B432F565-FEA4-42CF-2B8E-6BFC7D8ED9BF}"/>
                </a:ext>
              </a:extLst>
            </p:cNvPr>
            <p:cNvSpPr/>
            <p:nvPr/>
          </p:nvSpPr>
          <p:spPr>
            <a:xfrm>
              <a:off x="4227470" y="4436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29DD2378-8EEF-2F4A-9F51-5500CBC9B3FE}"/>
                </a:ext>
              </a:extLst>
            </p:cNvPr>
            <p:cNvSpPr/>
            <p:nvPr/>
          </p:nvSpPr>
          <p:spPr>
            <a:xfrm>
              <a:off x="4385483" y="4436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D4A814F-82AB-D2FE-81B5-5F8FBADF10A2}"/>
                </a:ext>
              </a:extLst>
            </p:cNvPr>
            <p:cNvSpPr/>
            <p:nvPr/>
          </p:nvSpPr>
          <p:spPr>
            <a:xfrm>
              <a:off x="4255234" y="4161876"/>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EF51F023-DBE4-344C-80DA-E9E5B69CA8A1}"/>
                </a:ext>
              </a:extLst>
            </p:cNvPr>
            <p:cNvSpPr/>
            <p:nvPr/>
          </p:nvSpPr>
          <p:spPr>
            <a:xfrm>
              <a:off x="4458479" y="43237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1E6C5A38-4B66-8BA6-31D9-0DBD90FCB50B}"/>
                </a:ext>
              </a:extLst>
            </p:cNvPr>
            <p:cNvSpPr/>
            <p:nvPr/>
          </p:nvSpPr>
          <p:spPr>
            <a:xfrm>
              <a:off x="4269034" y="45037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8A00B342-7574-FC4E-ED94-FED8DD45262C}"/>
                </a:ext>
              </a:extLst>
            </p:cNvPr>
            <p:cNvSpPr/>
            <p:nvPr/>
          </p:nvSpPr>
          <p:spPr>
            <a:xfrm>
              <a:off x="4125272" y="4218004"/>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5C3739B-AAF1-E2C3-77D8-72F8BC24EE09}"/>
                </a:ext>
              </a:extLst>
            </p:cNvPr>
            <p:cNvSpPr/>
            <p:nvPr/>
          </p:nvSpPr>
          <p:spPr>
            <a:xfrm>
              <a:off x="4515732" y="4161876"/>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DDB58C58-B8B7-0C5D-7B5E-8C7D2217B4CA}"/>
                </a:ext>
              </a:extLst>
            </p:cNvPr>
            <p:cNvSpPr/>
            <p:nvPr/>
          </p:nvSpPr>
          <p:spPr>
            <a:xfrm>
              <a:off x="4398996" y="4096563"/>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8107FADD-57AA-60B2-F7DF-BCD8882F5501}"/>
                </a:ext>
              </a:extLst>
            </p:cNvPr>
            <p:cNvSpPr/>
            <p:nvPr/>
          </p:nvSpPr>
          <p:spPr>
            <a:xfrm>
              <a:off x="4515445" y="431718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931F6066-545F-7500-18EB-8BC2AA7BD3F5}"/>
                </a:ext>
              </a:extLst>
            </p:cNvPr>
            <p:cNvSpPr/>
            <p:nvPr/>
          </p:nvSpPr>
          <p:spPr>
            <a:xfrm>
              <a:off x="4487681" y="4456562"/>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C03F33F6-1935-E6DA-6849-530B78B3A07D}"/>
                </a:ext>
              </a:extLst>
            </p:cNvPr>
            <p:cNvSpPr/>
            <p:nvPr/>
          </p:nvSpPr>
          <p:spPr>
            <a:xfrm>
              <a:off x="4255234" y="4096563"/>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102ABC8D-9DD3-B56F-25CE-69EE7FDAD430}"/>
                </a:ext>
              </a:extLst>
            </p:cNvPr>
            <p:cNvSpPr/>
            <p:nvPr/>
          </p:nvSpPr>
          <p:spPr>
            <a:xfrm rot="17898868">
              <a:off x="4183189" y="4343389"/>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C757A6AE-E79D-B48A-01E0-F5BA6F2ABC36}"/>
                </a:ext>
              </a:extLst>
            </p:cNvPr>
            <p:cNvSpPr/>
            <p:nvPr/>
          </p:nvSpPr>
          <p:spPr>
            <a:xfrm rot="17898868">
              <a:off x="4183189" y="4253389"/>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49F16D2C-3494-2392-5431-90E2FFC281FA}"/>
                </a:ext>
              </a:extLst>
            </p:cNvPr>
            <p:cNvSpPr/>
            <p:nvPr/>
          </p:nvSpPr>
          <p:spPr>
            <a:xfrm rot="17898868">
              <a:off x="4299638" y="4343389"/>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939CC79-F595-2B6C-E623-9D346630199B}"/>
                </a:ext>
              </a:extLst>
            </p:cNvPr>
            <p:cNvSpPr/>
            <p:nvPr/>
          </p:nvSpPr>
          <p:spPr>
            <a:xfrm rot="17898868">
              <a:off x="4231625" y="4433389"/>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D4AE67C4-0730-4AC3-8E77-C7E7D18BCD0B}"/>
                </a:ext>
              </a:extLst>
            </p:cNvPr>
            <p:cNvSpPr/>
            <p:nvPr/>
          </p:nvSpPr>
          <p:spPr>
            <a:xfrm rot="17898868">
              <a:off x="4259389" y="4159016"/>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DEE5FDAD-4EB9-2F3A-F9D6-38AEAD3B8738}"/>
                </a:ext>
              </a:extLst>
            </p:cNvPr>
            <p:cNvSpPr/>
            <p:nvPr/>
          </p:nvSpPr>
          <p:spPr>
            <a:xfrm rot="17898868">
              <a:off x="4522784" y="4327895"/>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988670-7227-0CEB-1718-45EAAB7EBEF4}"/>
                </a:ext>
              </a:extLst>
            </p:cNvPr>
            <p:cNvSpPr/>
            <p:nvPr/>
          </p:nvSpPr>
          <p:spPr>
            <a:xfrm rot="17898868">
              <a:off x="4129427" y="4215144"/>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B737F6B0-BD8D-7482-CAEA-9D04647BED09}"/>
                </a:ext>
              </a:extLst>
            </p:cNvPr>
            <p:cNvSpPr/>
            <p:nvPr/>
          </p:nvSpPr>
          <p:spPr>
            <a:xfrm rot="17898868">
              <a:off x="4519887" y="4159016"/>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A6D208CE-5A93-CFD6-C720-D0E52F36837F}"/>
                </a:ext>
              </a:extLst>
            </p:cNvPr>
            <p:cNvSpPr/>
            <p:nvPr/>
          </p:nvSpPr>
          <p:spPr>
            <a:xfrm rot="17898868">
              <a:off x="4491836" y="4453702"/>
              <a:ext cx="180000" cy="180000"/>
            </a:xfrm>
            <a:prstGeom prst="ellipse">
              <a:avLst/>
            </a:prstGeom>
            <a:solidFill>
              <a:srgbClr val="EE482D"/>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5FF415E-55B1-2AC2-7E41-8A5E5C306CB3}"/>
                </a:ext>
              </a:extLst>
            </p:cNvPr>
            <p:cNvSpPr/>
            <p:nvPr/>
          </p:nvSpPr>
          <p:spPr>
            <a:xfrm>
              <a:off x="4363496" y="4211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80679E45-320F-AE4F-3296-DB50864FCF0E}"/>
                </a:ext>
              </a:extLst>
            </p:cNvPr>
            <p:cNvSpPr/>
            <p:nvPr/>
          </p:nvSpPr>
          <p:spPr>
            <a:xfrm>
              <a:off x="4125272" y="4391249"/>
              <a:ext cx="180000" cy="180000"/>
            </a:xfrm>
            <a:prstGeom prst="ellipse">
              <a:avLst/>
            </a:prstGeom>
            <a:solidFill>
              <a:schemeClr val="tx2">
                <a:lumMod val="50000"/>
                <a:lumOff val="50000"/>
              </a:schemeClr>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CH"/>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CB25610C-70F3-2EFC-FCC1-70799C9FE0DA}"/>
                  </a:ext>
                </a:extLst>
              </p:cNvPr>
              <p:cNvSpPr txBox="1"/>
              <p:nvPr/>
            </p:nvSpPr>
            <p:spPr>
              <a:xfrm>
                <a:off x="252549" y="1266215"/>
                <a:ext cx="5506464" cy="3801041"/>
              </a:xfrm>
              <a:prstGeom prst="rect">
                <a:avLst/>
              </a:prstGeom>
              <a:noFill/>
            </p:spPr>
            <p:txBody>
              <a:bodyPr wrap="square" rtlCol="0">
                <a:spAutoFit/>
              </a:bodyPr>
              <a:lstStyle/>
              <a:p>
                <a:pPr marL="342900" indent="-342900" algn="just">
                  <a:buFont typeface="+mj-lt"/>
                  <a:buAutoNum type="arabicPeriod"/>
                </a:pPr>
                <a:r>
                  <a:rPr lang="en-US" dirty="0">
                    <a:latin typeface="Calibri" panose="020F0502020204030204" pitchFamily="34" charset="0"/>
                    <a:cs typeface="Calibri" panose="020F0502020204030204" pitchFamily="34" charset="0"/>
                  </a:rPr>
                  <a:t>Muon gets captured at n</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 </m:t>
                    </m:r>
                  </m:oMath>
                </a14:m>
                <a:r>
                  <a:rPr lang="en-US" dirty="0">
                    <a:latin typeface="Calibri" panose="020F0502020204030204" pitchFamily="34" charset="0"/>
                    <a:cs typeface="Calibri" panose="020F0502020204030204" pitchFamily="34" charset="0"/>
                  </a:rPr>
                  <a:t>14</a:t>
                </a:r>
              </a:p>
              <a:p>
                <a:pPr marL="342900" indent="-342900" algn="just">
                  <a:buFont typeface="+mj-lt"/>
                  <a:buAutoNum type="arabicPeriod"/>
                </a:pPr>
                <a:endParaRPr lang="en-US" sz="10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Cascades down to the ground, 1s, state</a:t>
                </a:r>
              </a:p>
              <a:p>
                <a:pPr marL="342900" indent="-342900" algn="just">
                  <a:buFont typeface="+mj-lt"/>
                  <a:buAutoNum type="arabicPeriod"/>
                </a:pPr>
                <a:endParaRPr lang="en-US" sz="10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Beginning of the cascade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 strong Auger effect</a:t>
                </a:r>
              </a:p>
              <a:p>
                <a:pPr marL="342900" indent="-342900" algn="just">
                  <a:buFont typeface="+mj-lt"/>
                  <a:buAutoNum type="arabicPeriod"/>
                </a:pPr>
                <a:endParaRPr lang="en-US" sz="10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Below n</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de-CH" b="0" i="1" smtClean="0">
                        <a:latin typeface="Cambria Math" panose="02040503050406030204" pitchFamily="18" charset="0"/>
                        <a:ea typeface="Cambria Math" panose="02040503050406030204" pitchFamily="18" charset="0"/>
                      </a:rPr>
                      <m:t>6</m:t>
                    </m:r>
                  </m:oMath>
                </a14:m>
                <a:r>
                  <a:rPr lang="en-US" dirty="0">
                    <a:latin typeface="Calibri" panose="020F0502020204030204" pitchFamily="34" charset="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radiative transitions dominant, emission of muonic X-rays</a:t>
                </a:r>
              </a:p>
              <a:p>
                <a:pPr algn="just"/>
                <a:endParaRPr lang="en-US" sz="500" dirty="0">
                  <a:latin typeface="Calibri" panose="020F0502020204030204" pitchFamily="34" charset="0"/>
                  <a:cs typeface="Calibri" panose="020F0502020204030204" pitchFamily="34" charset="0"/>
                </a:endParaRPr>
              </a:p>
              <a:p>
                <a:pPr marL="285750" indent="-285750" algn="just">
                  <a:buFont typeface="Wingdings" pitchFamily="2" charset="2"/>
                  <a:buChar char="ü"/>
                </a:pPr>
                <a:r>
                  <a:rPr lang="en-US" dirty="0">
                    <a:latin typeface="Calibri" panose="020F0502020204030204" pitchFamily="34" charset="0"/>
                    <a:cs typeface="Calibri" panose="020F0502020204030204" pitchFamily="34" charset="0"/>
                  </a:rPr>
                  <a:t>Muonic X-rays (between keV to MeV) detected by High-Purity Germanium detectors (HPGe)</a:t>
                </a:r>
              </a:p>
              <a:p>
                <a:pPr algn="just"/>
                <a:endParaRPr lang="en-US" sz="1000"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5.   Reaching the ground state muon gets captured by the </a:t>
                </a:r>
              </a:p>
              <a:p>
                <a:pPr algn="just"/>
                <a:r>
                  <a:rPr lang="en-US" dirty="0">
                    <a:latin typeface="Calibri" panose="020F0502020204030204" pitchFamily="34" charset="0"/>
                    <a:cs typeface="Calibri" panose="020F0502020204030204" pitchFamily="34" charset="0"/>
                  </a:rPr>
                  <a:t>       nucleus or decays</a:t>
                </a:r>
              </a:p>
              <a:p>
                <a:endParaRPr lang="en-US" sz="800" dirty="0">
                  <a:latin typeface="Calibri" panose="020F0502020204030204" pitchFamily="34" charset="0"/>
                  <a:cs typeface="Calibri" panose="020F0502020204030204" pitchFamily="34" charset="0"/>
                </a:endParaRPr>
              </a:p>
              <a:p>
                <a:endParaRPr lang="en-US" sz="800"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mc:Choice>
        <mc:Fallback xmlns="">
          <p:sp>
            <p:nvSpPr>
              <p:cNvPr id="56" name="TextBox 55">
                <a:extLst>
                  <a:ext uri="{FF2B5EF4-FFF2-40B4-BE49-F238E27FC236}">
                    <a16:creationId xmlns:a16="http://schemas.microsoft.com/office/drawing/2014/main" id="{CB25610C-70F3-2EFC-FCC1-70799C9FE0DA}"/>
                  </a:ext>
                </a:extLst>
              </p:cNvPr>
              <p:cNvSpPr txBox="1">
                <a:spLocks noRot="1" noChangeAspect="1" noMove="1" noResize="1" noEditPoints="1" noAdjustHandles="1" noChangeArrowheads="1" noChangeShapeType="1" noTextEdit="1"/>
              </p:cNvSpPr>
              <p:nvPr/>
            </p:nvSpPr>
            <p:spPr>
              <a:xfrm>
                <a:off x="252549" y="1266215"/>
                <a:ext cx="5506464" cy="3801041"/>
              </a:xfrm>
              <a:prstGeom prst="rect">
                <a:avLst/>
              </a:prstGeom>
              <a:blipFill>
                <a:blip r:embed="rId3"/>
                <a:stretch>
                  <a:fillRect l="-920" t="-667" r="-920"/>
                </a:stretch>
              </a:blipFill>
            </p:spPr>
            <p:txBody>
              <a:bodyPr/>
              <a:lstStyle/>
              <a:p>
                <a:r>
                  <a:rPr lang="en-US">
                    <a:noFill/>
                  </a:rPr>
                  <a:t> </a:t>
                </a:r>
              </a:p>
            </p:txBody>
          </p:sp>
        </mc:Fallback>
      </mc:AlternateContent>
      <p:sp>
        <p:nvSpPr>
          <p:cNvPr id="57" name="TextBox 56">
            <a:extLst>
              <a:ext uri="{FF2B5EF4-FFF2-40B4-BE49-F238E27FC236}">
                <a16:creationId xmlns:a16="http://schemas.microsoft.com/office/drawing/2014/main" id="{DE6212EF-6EB6-8183-0B4E-B32B0F5DF702}"/>
              </a:ext>
            </a:extLst>
          </p:cNvPr>
          <p:cNvSpPr txBox="1"/>
          <p:nvPr/>
        </p:nvSpPr>
        <p:spPr>
          <a:xfrm>
            <a:off x="10026500" y="2391199"/>
            <a:ext cx="521613"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n=12</a:t>
            </a:r>
          </a:p>
        </p:txBody>
      </p:sp>
      <p:sp>
        <p:nvSpPr>
          <p:cNvPr id="7" name="Oval 6">
            <a:extLst>
              <a:ext uri="{FF2B5EF4-FFF2-40B4-BE49-F238E27FC236}">
                <a16:creationId xmlns:a16="http://schemas.microsoft.com/office/drawing/2014/main" id="{6895F711-ECCA-F021-1AE6-C2A394671ED7}"/>
              </a:ext>
            </a:extLst>
          </p:cNvPr>
          <p:cNvSpPr/>
          <p:nvPr/>
        </p:nvSpPr>
        <p:spPr>
          <a:xfrm>
            <a:off x="9427657" y="1667587"/>
            <a:ext cx="108000" cy="108000"/>
          </a:xfrm>
          <a:prstGeom prst="ellipse">
            <a:avLst/>
          </a:prstGeom>
          <a:solidFill>
            <a:schemeClr val="accent6"/>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urved Down Arrow 63">
            <a:extLst>
              <a:ext uri="{FF2B5EF4-FFF2-40B4-BE49-F238E27FC236}">
                <a16:creationId xmlns:a16="http://schemas.microsoft.com/office/drawing/2014/main" id="{693A27CD-8F55-A356-EDF3-9A9C7FE49AC3}"/>
              </a:ext>
            </a:extLst>
          </p:cNvPr>
          <p:cNvSpPr/>
          <p:nvPr/>
        </p:nvSpPr>
        <p:spPr>
          <a:xfrm rot="3887108">
            <a:off x="9541711" y="1705115"/>
            <a:ext cx="370620" cy="186235"/>
          </a:xfrm>
          <a:prstGeom prst="curvedDownArrow">
            <a:avLst>
              <a:gd name="adj1" fmla="val 25000"/>
              <a:gd name="adj2" fmla="val 50000"/>
              <a:gd name="adj3" fmla="val 30396"/>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Oval 64">
            <a:extLst>
              <a:ext uri="{FF2B5EF4-FFF2-40B4-BE49-F238E27FC236}">
                <a16:creationId xmlns:a16="http://schemas.microsoft.com/office/drawing/2014/main" id="{CADD8A26-3FF8-94CF-058E-37E71FE431ED}"/>
              </a:ext>
            </a:extLst>
          </p:cNvPr>
          <p:cNvSpPr/>
          <p:nvPr/>
        </p:nvSpPr>
        <p:spPr>
          <a:xfrm>
            <a:off x="9625832" y="1976198"/>
            <a:ext cx="108000" cy="108000"/>
          </a:xfrm>
          <a:prstGeom prst="ellipse">
            <a:avLst/>
          </a:prstGeom>
          <a:solidFill>
            <a:schemeClr val="accent6"/>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Arrow Connector 66">
            <a:extLst>
              <a:ext uri="{FF2B5EF4-FFF2-40B4-BE49-F238E27FC236}">
                <a16:creationId xmlns:a16="http://schemas.microsoft.com/office/drawing/2014/main" id="{26305D8E-146F-6818-255D-11250DFDE653}"/>
              </a:ext>
            </a:extLst>
          </p:cNvPr>
          <p:cNvCxnSpPr/>
          <p:nvPr/>
        </p:nvCxnSpPr>
        <p:spPr>
          <a:xfrm flipV="1">
            <a:off x="9872796" y="1499265"/>
            <a:ext cx="358259" cy="1969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8" name="TextBox 67">
            <a:extLst>
              <a:ext uri="{FF2B5EF4-FFF2-40B4-BE49-F238E27FC236}">
                <a16:creationId xmlns:a16="http://schemas.microsoft.com/office/drawing/2014/main" id="{69ED69F9-773D-E961-2AA0-53D8EB793C80}"/>
              </a:ext>
            </a:extLst>
          </p:cNvPr>
          <p:cNvSpPr txBox="1"/>
          <p:nvPr/>
        </p:nvSpPr>
        <p:spPr>
          <a:xfrm>
            <a:off x="9679832" y="1360078"/>
            <a:ext cx="866684" cy="261610"/>
          </a:xfrm>
          <a:prstGeom prst="rect">
            <a:avLst/>
          </a:prstGeom>
          <a:noFill/>
        </p:spPr>
        <p:txBody>
          <a:bodyPr wrap="square" rtlCol="0">
            <a:spAutoFit/>
          </a:bodyPr>
          <a:lstStyle/>
          <a:p>
            <a:r>
              <a:rPr lang="en-US" sz="1100" dirty="0">
                <a:latin typeface="Calibri" panose="020F0502020204030204" pitchFamily="34" charset="0"/>
                <a:cs typeface="Calibri" panose="020F0502020204030204" pitchFamily="34" charset="0"/>
              </a:rPr>
              <a:t>Auger</a:t>
            </a:r>
          </a:p>
        </p:txBody>
      </p:sp>
      <p:sp>
        <p:nvSpPr>
          <p:cNvPr id="70" name="Curved Down Arrow 69">
            <a:extLst>
              <a:ext uri="{FF2B5EF4-FFF2-40B4-BE49-F238E27FC236}">
                <a16:creationId xmlns:a16="http://schemas.microsoft.com/office/drawing/2014/main" id="{A35EE58E-6271-9EB0-1E64-A8CCF5A535E2}"/>
              </a:ext>
            </a:extLst>
          </p:cNvPr>
          <p:cNvSpPr/>
          <p:nvPr/>
        </p:nvSpPr>
        <p:spPr>
          <a:xfrm rot="3944456">
            <a:off x="9037556" y="2951485"/>
            <a:ext cx="437191" cy="176023"/>
          </a:xfrm>
          <a:prstGeom prst="curvedDownArrow">
            <a:avLst>
              <a:gd name="adj1" fmla="val 25000"/>
              <a:gd name="adj2" fmla="val 50000"/>
              <a:gd name="adj3" fmla="val 30396"/>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Oval 70">
            <a:extLst>
              <a:ext uri="{FF2B5EF4-FFF2-40B4-BE49-F238E27FC236}">
                <a16:creationId xmlns:a16="http://schemas.microsoft.com/office/drawing/2014/main" id="{26848755-BD3D-74E5-CD8E-07717A656302}"/>
              </a:ext>
            </a:extLst>
          </p:cNvPr>
          <p:cNvSpPr/>
          <p:nvPr/>
        </p:nvSpPr>
        <p:spPr>
          <a:xfrm>
            <a:off x="8944150" y="2873025"/>
            <a:ext cx="108000" cy="108000"/>
          </a:xfrm>
          <a:prstGeom prst="ellipse">
            <a:avLst/>
          </a:prstGeom>
          <a:solidFill>
            <a:schemeClr val="accent6"/>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Freeform 71">
            <a:extLst>
              <a:ext uri="{FF2B5EF4-FFF2-40B4-BE49-F238E27FC236}">
                <a16:creationId xmlns:a16="http://schemas.microsoft.com/office/drawing/2014/main" id="{6E6F6AAF-C44F-1432-E0A5-A06B55E5979A}"/>
              </a:ext>
            </a:extLst>
          </p:cNvPr>
          <p:cNvSpPr/>
          <p:nvPr/>
        </p:nvSpPr>
        <p:spPr>
          <a:xfrm rot="322958">
            <a:off x="9389541" y="2240097"/>
            <a:ext cx="457818" cy="649357"/>
          </a:xfrm>
          <a:custGeom>
            <a:avLst/>
            <a:gdLst>
              <a:gd name="connsiteX0" fmla="*/ 43213 w 995519"/>
              <a:gd name="connsiteY0" fmla="*/ 850392 h 850392"/>
              <a:gd name="connsiteX1" fmla="*/ 6637 w 995519"/>
              <a:gd name="connsiteY1" fmla="*/ 649224 h 850392"/>
              <a:gd name="connsiteX2" fmla="*/ 162085 w 995519"/>
              <a:gd name="connsiteY2" fmla="*/ 804672 h 850392"/>
              <a:gd name="connsiteX3" fmla="*/ 162085 w 995519"/>
              <a:gd name="connsiteY3" fmla="*/ 594360 h 850392"/>
              <a:gd name="connsiteX4" fmla="*/ 326677 w 995519"/>
              <a:gd name="connsiteY4" fmla="*/ 713232 h 850392"/>
              <a:gd name="connsiteX5" fmla="*/ 372397 w 995519"/>
              <a:gd name="connsiteY5" fmla="*/ 457200 h 850392"/>
              <a:gd name="connsiteX6" fmla="*/ 582709 w 995519"/>
              <a:gd name="connsiteY6" fmla="*/ 539496 h 850392"/>
              <a:gd name="connsiteX7" fmla="*/ 628429 w 995519"/>
              <a:gd name="connsiteY7" fmla="*/ 219456 h 850392"/>
              <a:gd name="connsiteX8" fmla="*/ 939325 w 995519"/>
              <a:gd name="connsiteY8" fmla="*/ 192024 h 850392"/>
              <a:gd name="connsiteX9" fmla="*/ 994189 w 995519"/>
              <a:gd name="connsiteY9" fmla="*/ 0 h 85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5519" h="850392">
                <a:moveTo>
                  <a:pt x="43213" y="850392"/>
                </a:moveTo>
                <a:cubicBezTo>
                  <a:pt x="15019" y="753618"/>
                  <a:pt x="-13175" y="656844"/>
                  <a:pt x="6637" y="649224"/>
                </a:cubicBezTo>
                <a:cubicBezTo>
                  <a:pt x="26449" y="641604"/>
                  <a:pt x="136177" y="813816"/>
                  <a:pt x="162085" y="804672"/>
                </a:cubicBezTo>
                <a:cubicBezTo>
                  <a:pt x="187993" y="795528"/>
                  <a:pt x="134653" y="609600"/>
                  <a:pt x="162085" y="594360"/>
                </a:cubicBezTo>
                <a:cubicBezTo>
                  <a:pt x="189517" y="579120"/>
                  <a:pt x="291625" y="736092"/>
                  <a:pt x="326677" y="713232"/>
                </a:cubicBezTo>
                <a:cubicBezTo>
                  <a:pt x="361729" y="690372"/>
                  <a:pt x="329725" y="486156"/>
                  <a:pt x="372397" y="457200"/>
                </a:cubicBezTo>
                <a:cubicBezTo>
                  <a:pt x="415069" y="428244"/>
                  <a:pt x="540037" y="579120"/>
                  <a:pt x="582709" y="539496"/>
                </a:cubicBezTo>
                <a:cubicBezTo>
                  <a:pt x="625381" y="499872"/>
                  <a:pt x="568993" y="277368"/>
                  <a:pt x="628429" y="219456"/>
                </a:cubicBezTo>
                <a:cubicBezTo>
                  <a:pt x="687865" y="161544"/>
                  <a:pt x="878365" y="228600"/>
                  <a:pt x="939325" y="192024"/>
                </a:cubicBezTo>
                <a:cubicBezTo>
                  <a:pt x="1000285" y="155448"/>
                  <a:pt x="997237" y="77724"/>
                  <a:pt x="994189" y="0"/>
                </a:cubicBezTo>
              </a:path>
            </a:pathLst>
          </a:cu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73" name="TextBox 72">
            <a:extLst>
              <a:ext uri="{FF2B5EF4-FFF2-40B4-BE49-F238E27FC236}">
                <a16:creationId xmlns:a16="http://schemas.microsoft.com/office/drawing/2014/main" id="{2AB611DE-3E9E-0E0E-4487-FDCAD7CCE4E9}"/>
              </a:ext>
            </a:extLst>
          </p:cNvPr>
          <p:cNvSpPr txBox="1"/>
          <p:nvPr/>
        </p:nvSpPr>
        <p:spPr>
          <a:xfrm>
            <a:off x="9089573" y="2220448"/>
            <a:ext cx="866684" cy="261610"/>
          </a:xfrm>
          <a:prstGeom prst="rect">
            <a:avLst/>
          </a:prstGeom>
          <a:noFill/>
        </p:spPr>
        <p:txBody>
          <a:bodyPr wrap="square" rtlCol="0">
            <a:spAutoFit/>
          </a:bodyPr>
          <a:lstStyle/>
          <a:p>
            <a:r>
              <a:rPr lang="en-US" sz="1100" b="1" dirty="0">
                <a:latin typeface="Calibri" panose="020F0502020204030204" pitchFamily="34" charset="0"/>
                <a:cs typeface="Calibri" panose="020F0502020204030204" pitchFamily="34" charset="0"/>
              </a:rPr>
              <a:t>X-rays</a:t>
            </a:r>
          </a:p>
        </p:txBody>
      </p:sp>
      <p:grpSp>
        <p:nvGrpSpPr>
          <p:cNvPr id="80" name="Group 79">
            <a:extLst>
              <a:ext uri="{FF2B5EF4-FFF2-40B4-BE49-F238E27FC236}">
                <a16:creationId xmlns:a16="http://schemas.microsoft.com/office/drawing/2014/main" id="{98F5F8DE-79FE-D4E6-253B-8E372529BCBF}"/>
              </a:ext>
            </a:extLst>
          </p:cNvPr>
          <p:cNvGrpSpPr/>
          <p:nvPr/>
        </p:nvGrpSpPr>
        <p:grpSpPr>
          <a:xfrm rot="18721402">
            <a:off x="9769696" y="956734"/>
            <a:ext cx="2080142" cy="724582"/>
            <a:chOff x="1421606" y="1347776"/>
            <a:chExt cx="4243388" cy="1421606"/>
          </a:xfrm>
        </p:grpSpPr>
        <p:sp>
          <p:nvSpPr>
            <p:cNvPr id="81" name="Rectangle 80">
              <a:extLst>
                <a:ext uri="{FF2B5EF4-FFF2-40B4-BE49-F238E27FC236}">
                  <a16:creationId xmlns:a16="http://schemas.microsoft.com/office/drawing/2014/main" id="{3E1D427A-1776-2952-B5B6-2EE438664005}"/>
                </a:ext>
              </a:extLst>
            </p:cNvPr>
            <p:cNvSpPr/>
            <p:nvPr/>
          </p:nvSpPr>
          <p:spPr>
            <a:xfrm>
              <a:off x="3143251" y="1347776"/>
              <a:ext cx="2521743" cy="1421606"/>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F593A1F6-EFCD-0DC6-BF59-4631431A4AC5}"/>
                </a:ext>
              </a:extLst>
            </p:cNvPr>
            <p:cNvSpPr/>
            <p:nvPr/>
          </p:nvSpPr>
          <p:spPr>
            <a:xfrm>
              <a:off x="3353835" y="1354919"/>
              <a:ext cx="285750" cy="14144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D9AB9F5D-BB1E-3C31-50DB-498AE63F1998}"/>
                </a:ext>
              </a:extLst>
            </p:cNvPr>
            <p:cNvSpPr/>
            <p:nvPr/>
          </p:nvSpPr>
          <p:spPr>
            <a:xfrm>
              <a:off x="5010678" y="1349643"/>
              <a:ext cx="285750" cy="14144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80AEA39A-BEBB-35FD-5B85-5865C101A887}"/>
                </a:ext>
              </a:extLst>
            </p:cNvPr>
            <p:cNvSpPr/>
            <p:nvPr/>
          </p:nvSpPr>
          <p:spPr>
            <a:xfrm>
              <a:off x="1421606" y="1853014"/>
              <a:ext cx="1721645" cy="407720"/>
            </a:xfrm>
            <a:prstGeom prst="rect">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54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Oval 7">
            <a:extLst>
              <a:ext uri="{FF2B5EF4-FFF2-40B4-BE49-F238E27FC236}">
                <a16:creationId xmlns:a16="http://schemas.microsoft.com/office/drawing/2014/main" id="{F0C01A49-CB1F-6877-F1F4-C4AC2117EA01}"/>
              </a:ext>
            </a:extLst>
          </p:cNvPr>
          <p:cNvSpPr/>
          <p:nvPr/>
        </p:nvSpPr>
        <p:spPr>
          <a:xfrm>
            <a:off x="9132885" y="3241924"/>
            <a:ext cx="108000" cy="108000"/>
          </a:xfrm>
          <a:prstGeom prst="ellipse">
            <a:avLst/>
          </a:prstGeom>
          <a:solidFill>
            <a:schemeClr val="accent6"/>
          </a:solidFill>
          <a:ln>
            <a:noFill/>
          </a:ln>
          <a:scene3d>
            <a:camera prst="orthographicFront"/>
            <a:lightRig rig="threePt" dir="t"/>
          </a:scene3d>
          <a:sp3d>
            <a:bevelT/>
            <a:bevelB/>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3">
            <a:extLst>
              <a:ext uri="{FF2B5EF4-FFF2-40B4-BE49-F238E27FC236}">
                <a16:creationId xmlns:a16="http://schemas.microsoft.com/office/drawing/2014/main" id="{0AE5F6F1-9D1D-D5E9-C87D-56C4A2A7F974}"/>
              </a:ext>
            </a:extLst>
          </p:cNvPr>
          <p:cNvSpPr>
            <a:spLocks noGrp="1"/>
          </p:cNvSpPr>
          <p:nvPr>
            <p:ph type="dt" sz="half" idx="10"/>
          </p:nvPr>
        </p:nvSpPr>
        <p:spPr>
          <a:xfrm>
            <a:off x="247337" y="6448094"/>
            <a:ext cx="2743200" cy="365125"/>
          </a:xfrm>
        </p:spPr>
        <p:txBody>
          <a:bodyPr/>
          <a:lstStyle/>
          <a:p>
            <a:r>
              <a:rPr lang="de-CH" sz="1000" dirty="0"/>
              <a:t>22/01/2025</a:t>
            </a:r>
            <a:endParaRPr lang="en-CH" sz="1000" dirty="0"/>
          </a:p>
        </p:txBody>
      </p:sp>
      <p:sp>
        <p:nvSpPr>
          <p:cNvPr id="20" name="Footer Placeholder 4">
            <a:extLst>
              <a:ext uri="{FF2B5EF4-FFF2-40B4-BE49-F238E27FC236}">
                <a16:creationId xmlns:a16="http://schemas.microsoft.com/office/drawing/2014/main" id="{B7BE0540-19B5-1D8E-82ED-2368CD47F6B1}"/>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254911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4"/>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6">
                                            <p:txEl>
                                              <p:pRg st="4" end="4"/>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1" nodeType="click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3"/>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par>
                                <p:cTn id="63" presetID="1" presetClass="entr" presetSubtype="0" fill="hold" grpId="1" nodeType="withEffect">
                                  <p:stCondLst>
                                    <p:cond delay="0"/>
                                  </p:stCondLst>
                                  <p:childTnLst>
                                    <p:set>
                                      <p:cBhvr>
                                        <p:cTn id="64" dur="1" fill="hold">
                                          <p:stCondLst>
                                            <p:cond delay="0"/>
                                          </p:stCondLst>
                                        </p:cTn>
                                        <p:tgtEl>
                                          <p:spTgt spid="12"/>
                                        </p:tgtEl>
                                        <p:attrNameLst>
                                          <p:attrName>style.visibility</p:attrName>
                                        </p:attrNameLst>
                                      </p:cBhvr>
                                      <p:to>
                                        <p:strVal val="visible"/>
                                      </p:to>
                                    </p:set>
                                  </p:childTnLst>
                                </p:cTn>
                              </p:par>
                              <p:par>
                                <p:cTn id="65" presetID="1" presetClass="entr" presetSubtype="0" fill="hold" grpId="1" nodeType="withEffect">
                                  <p:stCondLst>
                                    <p:cond delay="0"/>
                                  </p:stCondLst>
                                  <p:childTnLst>
                                    <p:set>
                                      <p:cBhvr>
                                        <p:cTn id="66" dur="1" fill="hold">
                                          <p:stCondLst>
                                            <p:cond delay="0"/>
                                          </p:stCondLst>
                                        </p:cTn>
                                        <p:tgtEl>
                                          <p:spTgt spid="10"/>
                                        </p:tgtEl>
                                        <p:attrNameLst>
                                          <p:attrName>style.visibility</p:attrName>
                                        </p:attrNameLst>
                                      </p:cBhvr>
                                      <p:to>
                                        <p:strVal val="visible"/>
                                      </p:to>
                                    </p:set>
                                  </p:childTnLst>
                                </p:cTn>
                              </p:par>
                              <p:par>
                                <p:cTn id="67" presetID="1" presetClass="entr" presetSubtype="0" fill="hold" grpId="1" nodeType="withEffect">
                                  <p:stCondLst>
                                    <p:cond delay="0"/>
                                  </p:stCondLst>
                                  <p:childTnLst>
                                    <p:set>
                                      <p:cBhvr>
                                        <p:cTn id="68" dur="1" fill="hold">
                                          <p:stCondLst>
                                            <p:cond delay="0"/>
                                          </p:stCondLst>
                                        </p:cTn>
                                        <p:tgtEl>
                                          <p:spTgt spid="13"/>
                                        </p:tgtEl>
                                        <p:attrNameLst>
                                          <p:attrName>style.visibility</p:attrName>
                                        </p:attrNameLst>
                                      </p:cBhvr>
                                      <p:to>
                                        <p:strVal val="visible"/>
                                      </p:to>
                                    </p:set>
                                  </p:childTnLst>
                                </p:cTn>
                              </p:par>
                              <p:par>
                                <p:cTn id="69" presetID="1" presetClass="exit"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hidden"/>
                                      </p:to>
                                    </p:set>
                                  </p:childTnLst>
                                </p:cTn>
                              </p:par>
                              <p:par>
                                <p:cTn id="75" presetID="1" presetClass="exit" presetSubtype="0" fill="hold" grpId="0" nodeType="withEffect">
                                  <p:stCondLst>
                                    <p:cond delay="0"/>
                                  </p:stCondLst>
                                  <p:childTnLst>
                                    <p:set>
                                      <p:cBhvr>
                                        <p:cTn id="76" dur="1" fill="hold">
                                          <p:stCondLst>
                                            <p:cond delay="0"/>
                                          </p:stCondLst>
                                        </p:cTn>
                                        <p:tgtEl>
                                          <p:spTgt spid="19"/>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65"/>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64"/>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7"/>
                                        </p:tgtEl>
                                        <p:attrNameLst>
                                          <p:attrName>style.visibility</p:attrName>
                                        </p:attrNameLst>
                                      </p:cBhvr>
                                      <p:to>
                                        <p:strVal val="hidden"/>
                                      </p:to>
                                    </p:set>
                                  </p:childTnLst>
                                </p:cTn>
                              </p:par>
                              <p:par>
                                <p:cTn id="83" presetID="1" presetClass="exit" presetSubtype="0" fill="hold" nodeType="withEffect">
                                  <p:stCondLst>
                                    <p:cond delay="0"/>
                                  </p:stCondLst>
                                  <p:childTnLst>
                                    <p:set>
                                      <p:cBhvr>
                                        <p:cTn id="84" dur="1" fill="hold">
                                          <p:stCondLst>
                                            <p:cond delay="0"/>
                                          </p:stCondLst>
                                        </p:cTn>
                                        <p:tgtEl>
                                          <p:spTgt spid="67"/>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68"/>
                                        </p:tgtEl>
                                        <p:attrNameLst>
                                          <p:attrName>style.visibility</p:attrName>
                                        </p:attrNameLst>
                                      </p:cBhvr>
                                      <p:to>
                                        <p:strVal val="hidden"/>
                                      </p:to>
                                    </p:set>
                                  </p:childTnLst>
                                </p:cTn>
                              </p:par>
                              <p:par>
                                <p:cTn id="87" presetID="1" presetClass="exit"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hidden"/>
                                      </p:to>
                                    </p:set>
                                  </p:childTnLst>
                                </p:cTn>
                              </p:par>
                              <p:par>
                                <p:cTn id="89" presetID="1" presetClass="exit"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hidden"/>
                                      </p:to>
                                    </p:set>
                                  </p:childTnLst>
                                </p:cTn>
                              </p:par>
                              <p:par>
                                <p:cTn id="91" presetID="1" presetClass="exit" presetSubtype="0" fill="hold" grpId="0" nodeType="withEffect">
                                  <p:stCondLst>
                                    <p:cond delay="0"/>
                                  </p:stCondLst>
                                  <p:childTnLst>
                                    <p:set>
                                      <p:cBhvr>
                                        <p:cTn id="92" dur="1" fill="hold">
                                          <p:stCondLst>
                                            <p:cond delay="0"/>
                                          </p:stCondLst>
                                        </p:cTn>
                                        <p:tgtEl>
                                          <p:spTgt spid="22"/>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56">
                                            <p:txEl>
                                              <p:pRg st="6" end="6"/>
                                            </p:txEl>
                                          </p:spTgt>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0"/>
                                        </p:tgtEl>
                                        <p:attrNameLst>
                                          <p:attrName>style.visibility</p:attrName>
                                        </p:attrNameLst>
                                      </p:cBhvr>
                                      <p:to>
                                        <p:strVal val="visible"/>
                                      </p:to>
                                    </p:set>
                                  </p:childTnLst>
                                </p:cTn>
                              </p:par>
                              <p:par>
                                <p:cTn id="101" presetID="1" presetClass="entr" presetSubtype="0" fill="hold" grpId="2" nodeType="withEffect">
                                  <p:stCondLst>
                                    <p:cond delay="0"/>
                                  </p:stCondLst>
                                  <p:childTnLst>
                                    <p:set>
                                      <p:cBhvr>
                                        <p:cTn id="102" dur="1" fill="hold">
                                          <p:stCondLst>
                                            <p:cond delay="0"/>
                                          </p:stCondLst>
                                        </p:cTn>
                                        <p:tgtEl>
                                          <p:spTgt spid="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56">
                                            <p:txEl>
                                              <p:pRg st="8" end="8"/>
                                            </p:txEl>
                                          </p:spTgt>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80"/>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56">
                                            <p:txEl>
                                              <p:pRg st="10" end="10"/>
                                            </p:txEl>
                                          </p:spTgt>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56">
                                            <p:txEl>
                                              <p:pRg st="11" end="11"/>
                                            </p:txEl>
                                          </p:spTgt>
                                        </p:tgtEl>
                                        <p:attrNameLst>
                                          <p:attrName>style.visibility</p:attrName>
                                        </p:attrNameLst>
                                      </p:cBhvr>
                                      <p:to>
                                        <p:strVal val="visible"/>
                                      </p:to>
                                    </p:set>
                                  </p:childTnLst>
                                </p:cTn>
                              </p:par>
                              <p:par>
                                <p:cTn id="119" presetID="1" presetClass="exit" presetSubtype="0" fill="hold" grpId="1" nodeType="withEffect">
                                  <p:stCondLst>
                                    <p:cond delay="0"/>
                                  </p:stCondLst>
                                  <p:childTnLst>
                                    <p:set>
                                      <p:cBhvr>
                                        <p:cTn id="120" dur="1" fill="hold">
                                          <p:stCondLst>
                                            <p:cond delay="0"/>
                                          </p:stCondLst>
                                        </p:cTn>
                                        <p:tgtEl>
                                          <p:spTgt spid="71"/>
                                        </p:tgtEl>
                                        <p:attrNameLst>
                                          <p:attrName>style.visibility</p:attrName>
                                        </p:attrNameLst>
                                      </p:cBhvr>
                                      <p:to>
                                        <p:strVal val="hidden"/>
                                      </p:to>
                                    </p:set>
                                  </p:childTnLst>
                                </p:cTn>
                              </p:par>
                              <p:par>
                                <p:cTn id="121" presetID="1" presetClass="exit" presetSubtype="0" fill="hold" grpId="1" nodeType="withEffect">
                                  <p:stCondLst>
                                    <p:cond delay="0"/>
                                  </p:stCondLst>
                                  <p:childTnLst>
                                    <p:set>
                                      <p:cBhvr>
                                        <p:cTn id="122" dur="1" fill="hold">
                                          <p:stCondLst>
                                            <p:cond delay="0"/>
                                          </p:stCondLst>
                                        </p:cTn>
                                        <p:tgtEl>
                                          <p:spTgt spid="70"/>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72"/>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73"/>
                                        </p:tgtEl>
                                        <p:attrNameLst>
                                          <p:attrName>style.visibility</p:attrName>
                                        </p:attrNameLst>
                                      </p:cBhvr>
                                      <p:to>
                                        <p:strVal val="hidden"/>
                                      </p:to>
                                    </p:set>
                                  </p:childTnLst>
                                </p:cTn>
                              </p:par>
                              <p:par>
                                <p:cTn id="127" presetID="1" presetClass="exit" presetSubtype="0" fill="hold" nodeType="withEffect">
                                  <p:stCondLst>
                                    <p:cond delay="0"/>
                                  </p:stCondLst>
                                  <p:childTnLst>
                                    <p:set>
                                      <p:cBhvr>
                                        <p:cTn id="128" dur="1" fill="hold">
                                          <p:stCondLst>
                                            <p:cond delay="0"/>
                                          </p:stCondLst>
                                        </p:cTn>
                                        <p:tgtEl>
                                          <p:spTgt spid="80"/>
                                        </p:tgtEl>
                                        <p:attrNameLst>
                                          <p:attrName>style.visibility</p:attrName>
                                        </p:attrNameLst>
                                      </p:cBhvr>
                                      <p:to>
                                        <p:strVal val="hidden"/>
                                      </p:to>
                                    </p:set>
                                  </p:childTnLst>
                                </p:cTn>
                              </p:par>
                              <p:par>
                                <p:cTn id="129" presetID="0" presetClass="path" presetSubtype="0" accel="50000" decel="50000" fill="hold" grpId="1" nodeType="withEffect">
                                  <p:stCondLst>
                                    <p:cond delay="2000"/>
                                  </p:stCondLst>
                                  <p:childTnLst>
                                    <p:animMotion origin="layout" path="M 4.375E-6 4.44444E-6 C -0.01667 -0.01088 -0.03334 -0.02176 -0.04675 -0.01945 C -0.06016 -0.01713 -0.07566 -0.00649 -0.08047 0.01435 C -0.08542 0.03541 -0.08633 0.08796 -0.07618 0.10625 C -0.06589 0.12453 -0.03099 0.1287 -0.01914 0.12453 C -0.00717 0.1206 -0.00131 0.09375 -0.00443 0.08217 C -0.00756 0.07037 -0.02279 0.06226 -0.03816 0.05393 " pathEditMode="relative" rAng="0" ptsTypes="AAAAAAA">
                                      <p:cBhvr>
                                        <p:cTn id="130" dur="2000" fill="hold"/>
                                        <p:tgtEl>
                                          <p:spTgt spid="8"/>
                                        </p:tgtEl>
                                        <p:attrNameLst>
                                          <p:attrName>ppt_x</p:attrName>
                                          <p:attrName>ppt_y</p:attrName>
                                        </p:attrNameLst>
                                      </p:cBhvr>
                                      <p:rCtr x="-4206"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animBg="1"/>
      <p:bldP spid="10" grpId="1" animBg="1"/>
      <p:bldP spid="11" grpId="0" animBg="1"/>
      <p:bldP spid="11" grpId="1" animBg="1"/>
      <p:bldP spid="12" grpId="0" animBg="1"/>
      <p:bldP spid="12" grpId="1" animBg="1"/>
      <p:bldP spid="13" grpId="0" animBg="1"/>
      <p:bldP spid="13" grpId="1" animBg="1"/>
      <p:bldP spid="15" grpId="0"/>
      <p:bldP spid="15" grpId="1"/>
      <p:bldP spid="16" grpId="0"/>
      <p:bldP spid="16" grpId="1"/>
      <p:bldP spid="17" grpId="0"/>
      <p:bldP spid="17" grpId="1"/>
      <p:bldP spid="18" grpId="0"/>
      <p:bldP spid="18" grpId="1"/>
      <p:bldP spid="19" grpId="0" animBg="1"/>
      <p:bldP spid="22" grpId="0"/>
      <p:bldP spid="23" grpId="0"/>
      <p:bldP spid="24" grpId="0" animBg="1"/>
      <p:bldP spid="25" grpId="0" animBg="1"/>
      <p:bldP spid="27" grpId="0" animBg="1"/>
      <p:bldP spid="57" grpId="0"/>
      <p:bldP spid="7" grpId="0" animBg="1"/>
      <p:bldP spid="7" grpId="1" animBg="1"/>
      <p:bldP spid="64" grpId="0" animBg="1"/>
      <p:bldP spid="64" grpId="1" animBg="1"/>
      <p:bldP spid="65" grpId="0" animBg="1"/>
      <p:bldP spid="65" grpId="1" animBg="1"/>
      <p:bldP spid="68" grpId="0"/>
      <p:bldP spid="68" grpId="1"/>
      <p:bldP spid="70" grpId="0" animBg="1"/>
      <p:bldP spid="70" grpId="1" animBg="1"/>
      <p:bldP spid="71" grpId="0" animBg="1"/>
      <p:bldP spid="71" grpId="1" animBg="1"/>
      <p:bldP spid="72" grpId="0" animBg="1"/>
      <p:bldP spid="72" grpId="1" animBg="1"/>
      <p:bldP spid="73" grpId="0"/>
      <p:bldP spid="73" grpId="1"/>
      <p:bldP spid="8" grpId="1" animBg="1"/>
      <p:bldP spid="8"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a:extLst>
              <a:ext uri="{FF2B5EF4-FFF2-40B4-BE49-F238E27FC236}">
                <a16:creationId xmlns:a16="http://schemas.microsoft.com/office/drawing/2014/main" id="{A24FBD50-225D-C0BE-2D2D-CC9EB16205F1}"/>
              </a:ext>
            </a:extLst>
          </p:cNvPr>
          <p:cNvSpPr/>
          <p:nvPr/>
        </p:nvSpPr>
        <p:spPr>
          <a:xfrm>
            <a:off x="3084171" y="2030367"/>
            <a:ext cx="195807" cy="1121536"/>
          </a:xfrm>
          <a:prstGeom prst="rect">
            <a:avLst/>
          </a:prstGeom>
          <a:solidFill>
            <a:srgbClr val="F0DC2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187467A4-A4F3-7157-77CB-AB8AA63CF87B}"/>
              </a:ext>
            </a:extLst>
          </p:cNvPr>
          <p:cNvSpPr/>
          <p:nvPr/>
        </p:nvSpPr>
        <p:spPr>
          <a:xfrm>
            <a:off x="6500004" y="4247731"/>
            <a:ext cx="2109865" cy="401689"/>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8B6391B-6CC0-36C4-D3B9-12FA6317A8D1}"/>
              </a:ext>
            </a:extLst>
          </p:cNvPr>
          <p:cNvSpPr/>
          <p:nvPr/>
        </p:nvSpPr>
        <p:spPr>
          <a:xfrm>
            <a:off x="3265293" y="2030368"/>
            <a:ext cx="1135798" cy="1121537"/>
          </a:xfrm>
          <a:prstGeom prst="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54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E5201AA-FFF2-FDAE-5B5C-94E87FA220D3}"/>
              </a:ext>
            </a:extLst>
          </p:cNvPr>
          <p:cNvSpPr/>
          <p:nvPr/>
        </p:nvSpPr>
        <p:spPr>
          <a:xfrm>
            <a:off x="5885499" y="4161133"/>
            <a:ext cx="606962" cy="1212848"/>
          </a:xfrm>
          <a:prstGeom prst="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54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F2B6AFD-285E-CF61-3674-267BF629AE32}"/>
              </a:ext>
            </a:extLst>
          </p:cNvPr>
          <p:cNvSpPr/>
          <p:nvPr/>
        </p:nvSpPr>
        <p:spPr>
          <a:xfrm>
            <a:off x="3126381" y="4247731"/>
            <a:ext cx="195807" cy="1121536"/>
          </a:xfrm>
          <a:prstGeom prst="rect">
            <a:avLst/>
          </a:prstGeom>
          <a:solidFill>
            <a:srgbClr val="F0DC2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7187696E-6124-6B9F-1B8F-853AA617D47C}"/>
              </a:ext>
            </a:extLst>
          </p:cNvPr>
          <p:cNvSpPr/>
          <p:nvPr/>
        </p:nvSpPr>
        <p:spPr>
          <a:xfrm>
            <a:off x="4807680" y="3118733"/>
            <a:ext cx="277231" cy="1212831"/>
          </a:xfrm>
          <a:prstGeom prst="rect">
            <a:avLst/>
          </a:prstGeom>
          <a:solidFill>
            <a:schemeClr val="tx2">
              <a:lumMod val="50000"/>
              <a:lumOff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9B91246-7D52-4302-669C-F1AFCB589861}"/>
              </a:ext>
            </a:extLst>
          </p:cNvPr>
          <p:cNvSpPr/>
          <p:nvPr/>
        </p:nvSpPr>
        <p:spPr>
          <a:xfrm>
            <a:off x="6500005" y="2690390"/>
            <a:ext cx="2109865" cy="401689"/>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C708B3C-30D8-5EBB-376F-558087367AE7}"/>
              </a:ext>
            </a:extLst>
          </p:cNvPr>
          <p:cNvSpPr/>
          <p:nvPr/>
        </p:nvSpPr>
        <p:spPr>
          <a:xfrm>
            <a:off x="8531037" y="2440784"/>
            <a:ext cx="634037" cy="246884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E63EB48A-DCAE-27FD-3371-14EFB2C69D2E}"/>
              </a:ext>
            </a:extLst>
          </p:cNvPr>
          <p:cNvSpPr/>
          <p:nvPr/>
        </p:nvSpPr>
        <p:spPr>
          <a:xfrm>
            <a:off x="6800619" y="3169390"/>
            <a:ext cx="1578897" cy="1011628"/>
          </a:xfrm>
          <a:prstGeom prst="round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1F18947-91FB-46CF-9F0B-2F0648F99037}"/>
              </a:ext>
            </a:extLst>
          </p:cNvPr>
          <p:cNvSpPr/>
          <p:nvPr/>
        </p:nvSpPr>
        <p:spPr>
          <a:xfrm>
            <a:off x="8387059" y="3624682"/>
            <a:ext cx="1836470" cy="116955"/>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316ECED-E391-CB1D-0DF9-96B3FC178DE3}"/>
              </a:ext>
            </a:extLst>
          </p:cNvPr>
          <p:cNvSpPr/>
          <p:nvPr/>
        </p:nvSpPr>
        <p:spPr>
          <a:xfrm>
            <a:off x="8190462" y="3311520"/>
            <a:ext cx="121006" cy="709046"/>
          </a:xfrm>
          <a:prstGeom prst="rect">
            <a:avLst/>
          </a:prstGeom>
          <a:solidFill>
            <a:srgbClr val="F8A40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C08E8972-8CC3-415C-4455-0A98C82ECD83}"/>
              </a:ext>
            </a:extLst>
          </p:cNvPr>
          <p:cNvSpPr/>
          <p:nvPr/>
        </p:nvSpPr>
        <p:spPr>
          <a:xfrm>
            <a:off x="6800164" y="3348605"/>
            <a:ext cx="123067" cy="669111"/>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7" name="Straight Connector 36">
            <a:extLst>
              <a:ext uri="{FF2B5EF4-FFF2-40B4-BE49-F238E27FC236}">
                <a16:creationId xmlns:a16="http://schemas.microsoft.com/office/drawing/2014/main" id="{F306C36F-535E-D2D2-D23B-E4F6E38B2BBC}"/>
              </a:ext>
            </a:extLst>
          </p:cNvPr>
          <p:cNvCxnSpPr>
            <a:cxnSpLocks/>
          </p:cNvCxnSpPr>
          <p:nvPr/>
        </p:nvCxnSpPr>
        <p:spPr>
          <a:xfrm>
            <a:off x="3756922" y="2030367"/>
            <a:ext cx="2114804"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B65BE134-4F35-A6E9-C4BC-42F1BCBC4230}"/>
              </a:ext>
            </a:extLst>
          </p:cNvPr>
          <p:cNvCxnSpPr>
            <a:cxnSpLocks/>
          </p:cNvCxnSpPr>
          <p:nvPr/>
        </p:nvCxnSpPr>
        <p:spPr>
          <a:xfrm>
            <a:off x="1940920" y="2302243"/>
            <a:ext cx="1143251" cy="0"/>
          </a:xfrm>
          <a:prstGeom prst="line">
            <a:avLst/>
          </a:prstGeom>
        </p:spPr>
        <p:style>
          <a:lnRef idx="2">
            <a:schemeClr val="dk1"/>
          </a:lnRef>
          <a:fillRef idx="0">
            <a:schemeClr val="dk1"/>
          </a:fillRef>
          <a:effectRef idx="1">
            <a:schemeClr val="dk1"/>
          </a:effectRef>
          <a:fontRef idx="minor">
            <a:schemeClr val="tx1"/>
          </a:fontRef>
        </p:style>
      </p:cxnSp>
      <p:sp>
        <p:nvSpPr>
          <p:cNvPr id="65" name="Right Arrow 64">
            <a:extLst>
              <a:ext uri="{FF2B5EF4-FFF2-40B4-BE49-F238E27FC236}">
                <a16:creationId xmlns:a16="http://schemas.microsoft.com/office/drawing/2014/main" id="{BB64D67F-0FC8-3989-2759-5397BCC106F3}"/>
              </a:ext>
            </a:extLst>
          </p:cNvPr>
          <p:cNvSpPr/>
          <p:nvPr/>
        </p:nvSpPr>
        <p:spPr>
          <a:xfrm>
            <a:off x="1665933" y="3429546"/>
            <a:ext cx="1798925" cy="536178"/>
          </a:xfrm>
          <a:prstGeom prst="rightArrow">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a:extLst>
              <a:ext uri="{FF2B5EF4-FFF2-40B4-BE49-F238E27FC236}">
                <a16:creationId xmlns:a16="http://schemas.microsoft.com/office/drawing/2014/main" id="{63E75337-3777-7A58-FDF0-B697EDA1E9FD}"/>
              </a:ext>
            </a:extLst>
          </p:cNvPr>
          <p:cNvGrpSpPr/>
          <p:nvPr/>
        </p:nvGrpSpPr>
        <p:grpSpPr>
          <a:xfrm>
            <a:off x="6964913" y="1282109"/>
            <a:ext cx="1200791" cy="1338451"/>
            <a:chOff x="6105459" y="1264341"/>
            <a:chExt cx="826205" cy="928595"/>
          </a:xfrm>
        </p:grpSpPr>
        <p:sp>
          <p:nvSpPr>
            <p:cNvPr id="67" name="Regular Pentagon 66">
              <a:extLst>
                <a:ext uri="{FF2B5EF4-FFF2-40B4-BE49-F238E27FC236}">
                  <a16:creationId xmlns:a16="http://schemas.microsoft.com/office/drawing/2014/main" id="{B3A98374-4732-DDC2-C61F-58D1F95C65C8}"/>
                </a:ext>
              </a:extLst>
            </p:cNvPr>
            <p:cNvSpPr/>
            <p:nvPr/>
          </p:nvSpPr>
          <p:spPr>
            <a:xfrm>
              <a:off x="6193931" y="1351484"/>
              <a:ext cx="656877" cy="841452"/>
            </a:xfrm>
            <a:prstGeom prst="pentag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8E931666-65FD-1F67-2036-51D385804D45}"/>
                </a:ext>
              </a:extLst>
            </p:cNvPr>
            <p:cNvSpPr/>
            <p:nvPr/>
          </p:nvSpPr>
          <p:spPr>
            <a:xfrm>
              <a:off x="6105459" y="1264341"/>
              <a:ext cx="826205" cy="278685"/>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a:extLst>
              <a:ext uri="{FF2B5EF4-FFF2-40B4-BE49-F238E27FC236}">
                <a16:creationId xmlns:a16="http://schemas.microsoft.com/office/drawing/2014/main" id="{721B004F-69A5-8F19-05C7-985A7CBB034D}"/>
              </a:ext>
            </a:extLst>
          </p:cNvPr>
          <p:cNvGrpSpPr/>
          <p:nvPr/>
        </p:nvGrpSpPr>
        <p:grpSpPr>
          <a:xfrm rot="10800000">
            <a:off x="6989671" y="4756824"/>
            <a:ext cx="1200791" cy="1338451"/>
            <a:chOff x="6105459" y="1264341"/>
            <a:chExt cx="826205" cy="928595"/>
          </a:xfrm>
        </p:grpSpPr>
        <p:sp>
          <p:nvSpPr>
            <p:cNvPr id="91" name="Regular Pentagon 90">
              <a:extLst>
                <a:ext uri="{FF2B5EF4-FFF2-40B4-BE49-F238E27FC236}">
                  <a16:creationId xmlns:a16="http://schemas.microsoft.com/office/drawing/2014/main" id="{E990DCCB-A485-A22E-AECF-FED22F4F0A57}"/>
                </a:ext>
              </a:extLst>
            </p:cNvPr>
            <p:cNvSpPr/>
            <p:nvPr/>
          </p:nvSpPr>
          <p:spPr>
            <a:xfrm>
              <a:off x="6193931" y="1351484"/>
              <a:ext cx="656877" cy="841452"/>
            </a:xfrm>
            <a:prstGeom prst="pentag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4BEC9F46-D1C7-9DC4-FF89-AA32DD045665}"/>
                </a:ext>
              </a:extLst>
            </p:cNvPr>
            <p:cNvSpPr/>
            <p:nvPr/>
          </p:nvSpPr>
          <p:spPr>
            <a:xfrm>
              <a:off x="6105459" y="1264341"/>
              <a:ext cx="826205" cy="278685"/>
            </a:xfrm>
            <a:prstGeom prst="rect">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ectangle 97">
            <a:extLst>
              <a:ext uri="{FF2B5EF4-FFF2-40B4-BE49-F238E27FC236}">
                <a16:creationId xmlns:a16="http://schemas.microsoft.com/office/drawing/2014/main" id="{4499990E-9872-FDA9-6FD4-7FEE9204B5BB}"/>
              </a:ext>
            </a:extLst>
          </p:cNvPr>
          <p:cNvSpPr/>
          <p:nvPr/>
        </p:nvSpPr>
        <p:spPr>
          <a:xfrm>
            <a:off x="5885499" y="2030367"/>
            <a:ext cx="606962" cy="1212848"/>
          </a:xfrm>
          <a:prstGeom prst="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54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Connector 99">
            <a:extLst>
              <a:ext uri="{FF2B5EF4-FFF2-40B4-BE49-F238E27FC236}">
                <a16:creationId xmlns:a16="http://schemas.microsoft.com/office/drawing/2014/main" id="{CA8BE24A-831D-74ED-1D9A-A116BA7B3F94}"/>
              </a:ext>
            </a:extLst>
          </p:cNvPr>
          <p:cNvCxnSpPr>
            <a:cxnSpLocks/>
          </p:cNvCxnSpPr>
          <p:nvPr/>
        </p:nvCxnSpPr>
        <p:spPr>
          <a:xfrm>
            <a:off x="3732767" y="5369267"/>
            <a:ext cx="2138959" cy="0"/>
          </a:xfrm>
          <a:prstGeom prst="line">
            <a:avLst/>
          </a:prstGeom>
        </p:spPr>
        <p:style>
          <a:lnRef idx="2">
            <a:schemeClr val="dk1"/>
          </a:lnRef>
          <a:fillRef idx="0">
            <a:schemeClr val="dk1"/>
          </a:fillRef>
          <a:effectRef idx="1">
            <a:schemeClr val="dk1"/>
          </a:effectRef>
          <a:fontRef idx="minor">
            <a:schemeClr val="tx1"/>
          </a:fontRef>
        </p:style>
      </p:cxnSp>
      <p:sp>
        <p:nvSpPr>
          <p:cNvPr id="101" name="Rectangle 100">
            <a:extLst>
              <a:ext uri="{FF2B5EF4-FFF2-40B4-BE49-F238E27FC236}">
                <a16:creationId xmlns:a16="http://schemas.microsoft.com/office/drawing/2014/main" id="{B7899CBF-1A51-900B-77C0-B37EFE7E8AB9}"/>
              </a:ext>
            </a:extLst>
          </p:cNvPr>
          <p:cNvSpPr/>
          <p:nvPr/>
        </p:nvSpPr>
        <p:spPr>
          <a:xfrm>
            <a:off x="3298774" y="4247731"/>
            <a:ext cx="1135798" cy="1121537"/>
          </a:xfrm>
          <a:prstGeom prst="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54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 name="Straight Connector 103">
            <a:extLst>
              <a:ext uri="{FF2B5EF4-FFF2-40B4-BE49-F238E27FC236}">
                <a16:creationId xmlns:a16="http://schemas.microsoft.com/office/drawing/2014/main" id="{DD71F084-C2A9-F333-BE76-CEC927F28D1F}"/>
              </a:ext>
            </a:extLst>
          </p:cNvPr>
          <p:cNvCxnSpPr>
            <a:cxnSpLocks/>
          </p:cNvCxnSpPr>
          <p:nvPr/>
        </p:nvCxnSpPr>
        <p:spPr>
          <a:xfrm>
            <a:off x="1983130" y="5111346"/>
            <a:ext cx="1143251" cy="0"/>
          </a:xfrm>
          <a:prstGeom prst="line">
            <a:avLst/>
          </a:prstGeom>
        </p:spPr>
        <p:style>
          <a:lnRef idx="2">
            <a:schemeClr val="dk1"/>
          </a:lnRef>
          <a:fillRef idx="0">
            <a:schemeClr val="dk1"/>
          </a:fillRef>
          <a:effectRef idx="1">
            <a:schemeClr val="dk1"/>
          </a:effectRef>
          <a:fontRef idx="minor">
            <a:schemeClr val="tx1"/>
          </a:fontRef>
        </p:style>
      </p:cxnSp>
      <p:sp>
        <p:nvSpPr>
          <p:cNvPr id="107" name="Rectangle 106">
            <a:extLst>
              <a:ext uri="{FF2B5EF4-FFF2-40B4-BE49-F238E27FC236}">
                <a16:creationId xmlns:a16="http://schemas.microsoft.com/office/drawing/2014/main" id="{78388B52-47DF-DBC1-055D-4387A500602D}"/>
              </a:ext>
            </a:extLst>
          </p:cNvPr>
          <p:cNvSpPr/>
          <p:nvPr/>
        </p:nvSpPr>
        <p:spPr>
          <a:xfrm>
            <a:off x="2261157" y="1105556"/>
            <a:ext cx="753035"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aseline="30000" dirty="0">
                <a:solidFill>
                  <a:schemeClr val="tx1"/>
                </a:solidFill>
                <a:latin typeface="Arial" panose="020B0604020202020204" pitchFamily="34" charset="0"/>
                <a:cs typeface="Arial" panose="020B0604020202020204" pitchFamily="34" charset="0"/>
              </a:rPr>
              <a:t>197</a:t>
            </a:r>
            <a:r>
              <a:rPr lang="en-US" dirty="0">
                <a:solidFill>
                  <a:schemeClr val="tx1"/>
                </a:solidFill>
                <a:latin typeface="Arial" panose="020B0604020202020204" pitchFamily="34" charset="0"/>
                <a:cs typeface="Arial" panose="020B0604020202020204" pitchFamily="34" charset="0"/>
              </a:rPr>
              <a:t>Au</a:t>
            </a:r>
            <a:endParaRPr lang="en-US" baseline="30000" dirty="0">
              <a:solidFill>
                <a:schemeClr val="tx1"/>
              </a:solidFill>
              <a:latin typeface="Arial" panose="020B0604020202020204" pitchFamily="34" charset="0"/>
              <a:cs typeface="Arial" panose="020B0604020202020204" pitchFamily="34" charset="0"/>
            </a:endParaRPr>
          </a:p>
        </p:txBody>
      </p:sp>
      <p:sp>
        <p:nvSpPr>
          <p:cNvPr id="108" name="Rectangle 107">
            <a:extLst>
              <a:ext uri="{FF2B5EF4-FFF2-40B4-BE49-F238E27FC236}">
                <a16:creationId xmlns:a16="http://schemas.microsoft.com/office/drawing/2014/main" id="{E46B91BB-929B-7AE8-982A-5CA9445211BA}"/>
              </a:ext>
            </a:extLst>
          </p:cNvPr>
          <p:cNvSpPr/>
          <p:nvPr/>
        </p:nvSpPr>
        <p:spPr>
          <a:xfrm>
            <a:off x="4075834" y="915068"/>
            <a:ext cx="1707498"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Veto Detectors</a:t>
            </a:r>
          </a:p>
        </p:txBody>
      </p:sp>
      <p:sp>
        <p:nvSpPr>
          <p:cNvPr id="109" name="Rectangle 108">
            <a:extLst>
              <a:ext uri="{FF2B5EF4-FFF2-40B4-BE49-F238E27FC236}">
                <a16:creationId xmlns:a16="http://schemas.microsoft.com/office/drawing/2014/main" id="{8CEFB8AA-7DCC-AF51-1046-E2B8C5328690}"/>
              </a:ext>
            </a:extLst>
          </p:cNvPr>
          <p:cNvSpPr/>
          <p:nvPr/>
        </p:nvSpPr>
        <p:spPr>
          <a:xfrm>
            <a:off x="6691790" y="203246"/>
            <a:ext cx="1889302"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HPGe Detector</a:t>
            </a:r>
          </a:p>
        </p:txBody>
      </p:sp>
      <p:sp>
        <p:nvSpPr>
          <p:cNvPr id="110" name="Rectangle 109">
            <a:extLst>
              <a:ext uri="{FF2B5EF4-FFF2-40B4-BE49-F238E27FC236}">
                <a16:creationId xmlns:a16="http://schemas.microsoft.com/office/drawing/2014/main" id="{6D84D3DE-C370-F521-95BC-154BA7F9DA95}"/>
              </a:ext>
            </a:extLst>
          </p:cNvPr>
          <p:cNvSpPr/>
          <p:nvPr/>
        </p:nvSpPr>
        <p:spPr>
          <a:xfrm>
            <a:off x="4136704" y="5669009"/>
            <a:ext cx="2174260"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Entrance Detector</a:t>
            </a:r>
          </a:p>
        </p:txBody>
      </p:sp>
      <p:sp>
        <p:nvSpPr>
          <p:cNvPr id="111" name="Rectangle 110">
            <a:extLst>
              <a:ext uri="{FF2B5EF4-FFF2-40B4-BE49-F238E27FC236}">
                <a16:creationId xmlns:a16="http://schemas.microsoft.com/office/drawing/2014/main" id="{D4317583-9FB5-3C49-CC2F-FC7C65318149}"/>
              </a:ext>
            </a:extLst>
          </p:cNvPr>
          <p:cNvSpPr/>
          <p:nvPr/>
        </p:nvSpPr>
        <p:spPr>
          <a:xfrm>
            <a:off x="9684244" y="4795739"/>
            <a:ext cx="1313646"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Gas Cell</a:t>
            </a:r>
          </a:p>
        </p:txBody>
      </p:sp>
      <p:sp>
        <p:nvSpPr>
          <p:cNvPr id="112" name="Rectangle 111">
            <a:extLst>
              <a:ext uri="{FF2B5EF4-FFF2-40B4-BE49-F238E27FC236}">
                <a16:creationId xmlns:a16="http://schemas.microsoft.com/office/drawing/2014/main" id="{F2537555-7729-C503-4D39-2806E5BDCEC6}"/>
              </a:ext>
            </a:extLst>
          </p:cNvPr>
          <p:cNvSpPr/>
          <p:nvPr/>
        </p:nvSpPr>
        <p:spPr>
          <a:xfrm>
            <a:off x="9397502" y="2169277"/>
            <a:ext cx="867259" cy="47481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Target</a:t>
            </a:r>
          </a:p>
        </p:txBody>
      </p:sp>
      <p:sp>
        <p:nvSpPr>
          <p:cNvPr id="113" name="Rectangle 112">
            <a:extLst>
              <a:ext uri="{FF2B5EF4-FFF2-40B4-BE49-F238E27FC236}">
                <a16:creationId xmlns:a16="http://schemas.microsoft.com/office/drawing/2014/main" id="{70955B1D-EA15-B6E1-526C-1C541B5FB8B5}"/>
              </a:ext>
            </a:extLst>
          </p:cNvPr>
          <p:cNvSpPr/>
          <p:nvPr/>
        </p:nvSpPr>
        <p:spPr>
          <a:xfrm>
            <a:off x="8756737" y="1015738"/>
            <a:ext cx="1052900" cy="5782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Window</a:t>
            </a:r>
          </a:p>
        </p:txBody>
      </p:sp>
      <p:cxnSp>
        <p:nvCxnSpPr>
          <p:cNvPr id="114" name="Straight Connector 113">
            <a:extLst>
              <a:ext uri="{FF2B5EF4-FFF2-40B4-BE49-F238E27FC236}">
                <a16:creationId xmlns:a16="http://schemas.microsoft.com/office/drawing/2014/main" id="{E4D44114-910B-C023-E8C1-41714409DD56}"/>
              </a:ext>
            </a:extLst>
          </p:cNvPr>
          <p:cNvCxnSpPr>
            <a:cxnSpLocks/>
            <a:endCxn id="15" idx="2"/>
          </p:cNvCxnSpPr>
          <p:nvPr/>
        </p:nvCxnSpPr>
        <p:spPr>
          <a:xfrm flipH="1" flipV="1">
            <a:off x="4946296" y="4331564"/>
            <a:ext cx="146781" cy="1337445"/>
          </a:xfrm>
          <a:prstGeom prst="line">
            <a:avLst/>
          </a:prstGeom>
        </p:spPr>
        <p:style>
          <a:lnRef idx="2">
            <a:schemeClr val="dk1"/>
          </a:lnRef>
          <a:fillRef idx="0">
            <a:schemeClr val="dk1"/>
          </a:fillRef>
          <a:effectRef idx="1">
            <a:schemeClr val="dk1"/>
          </a:effectRef>
          <a:fontRef idx="minor">
            <a:schemeClr val="tx1"/>
          </a:fontRef>
        </p:style>
      </p:cxnSp>
      <p:sp>
        <p:nvSpPr>
          <p:cNvPr id="115" name="TextBox 114">
            <a:extLst>
              <a:ext uri="{FF2B5EF4-FFF2-40B4-BE49-F238E27FC236}">
                <a16:creationId xmlns:a16="http://schemas.microsoft.com/office/drawing/2014/main" id="{76F48FF7-6601-45A9-4B2E-FAE69F014113}"/>
              </a:ext>
            </a:extLst>
          </p:cNvPr>
          <p:cNvSpPr txBox="1"/>
          <p:nvPr/>
        </p:nvSpPr>
        <p:spPr>
          <a:xfrm>
            <a:off x="1831810" y="3507628"/>
            <a:ext cx="159733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Muon beam</a:t>
            </a:r>
          </a:p>
        </p:txBody>
      </p:sp>
      <p:cxnSp>
        <p:nvCxnSpPr>
          <p:cNvPr id="118" name="Straight Connector 117">
            <a:extLst>
              <a:ext uri="{FF2B5EF4-FFF2-40B4-BE49-F238E27FC236}">
                <a16:creationId xmlns:a16="http://schemas.microsoft.com/office/drawing/2014/main" id="{137A0DC3-F39C-C803-DB79-F588EE096FC4}"/>
              </a:ext>
            </a:extLst>
          </p:cNvPr>
          <p:cNvCxnSpPr>
            <a:cxnSpLocks/>
            <a:stCxn id="107" idx="2"/>
          </p:cNvCxnSpPr>
          <p:nvPr/>
        </p:nvCxnSpPr>
        <p:spPr>
          <a:xfrm>
            <a:off x="2637675" y="1683798"/>
            <a:ext cx="446496" cy="485479"/>
          </a:xfrm>
          <a:prstGeom prst="line">
            <a:avLst/>
          </a:prstGeom>
        </p:spPr>
        <p:style>
          <a:lnRef idx="2">
            <a:schemeClr val="dk1"/>
          </a:lnRef>
          <a:fillRef idx="0">
            <a:schemeClr val="dk1"/>
          </a:fillRef>
          <a:effectRef idx="1">
            <a:schemeClr val="dk1"/>
          </a:effectRef>
          <a:fontRef idx="minor">
            <a:schemeClr val="tx1"/>
          </a:fontRef>
        </p:style>
      </p:cxnSp>
      <p:cxnSp>
        <p:nvCxnSpPr>
          <p:cNvPr id="121" name="Straight Connector 120">
            <a:extLst>
              <a:ext uri="{FF2B5EF4-FFF2-40B4-BE49-F238E27FC236}">
                <a16:creationId xmlns:a16="http://schemas.microsoft.com/office/drawing/2014/main" id="{A1D5B68A-7896-A78C-C796-0969420E535B}"/>
              </a:ext>
            </a:extLst>
          </p:cNvPr>
          <p:cNvCxnSpPr>
            <a:cxnSpLocks/>
            <a:endCxn id="9" idx="0"/>
          </p:cNvCxnSpPr>
          <p:nvPr/>
        </p:nvCxnSpPr>
        <p:spPr>
          <a:xfrm flipH="1">
            <a:off x="3833192" y="1493310"/>
            <a:ext cx="797802" cy="537058"/>
          </a:xfrm>
          <a:prstGeom prst="line">
            <a:avLst/>
          </a:prstGeom>
        </p:spPr>
        <p:style>
          <a:lnRef idx="2">
            <a:schemeClr val="dk1"/>
          </a:lnRef>
          <a:fillRef idx="0">
            <a:schemeClr val="dk1"/>
          </a:fillRef>
          <a:effectRef idx="1">
            <a:schemeClr val="dk1"/>
          </a:effectRef>
          <a:fontRef idx="minor">
            <a:schemeClr val="tx1"/>
          </a:fontRef>
        </p:style>
      </p:cxnSp>
      <p:cxnSp>
        <p:nvCxnSpPr>
          <p:cNvPr id="124" name="Straight Connector 123">
            <a:extLst>
              <a:ext uri="{FF2B5EF4-FFF2-40B4-BE49-F238E27FC236}">
                <a16:creationId xmlns:a16="http://schemas.microsoft.com/office/drawing/2014/main" id="{9CB65F57-3E97-80C4-A74F-70BB42D98345}"/>
              </a:ext>
            </a:extLst>
          </p:cNvPr>
          <p:cNvCxnSpPr>
            <a:cxnSpLocks/>
            <a:endCxn id="98" idx="0"/>
          </p:cNvCxnSpPr>
          <p:nvPr/>
        </p:nvCxnSpPr>
        <p:spPr>
          <a:xfrm>
            <a:off x="5294671" y="1493310"/>
            <a:ext cx="894309" cy="537057"/>
          </a:xfrm>
          <a:prstGeom prst="line">
            <a:avLst/>
          </a:prstGeom>
        </p:spPr>
        <p:style>
          <a:lnRef idx="2">
            <a:schemeClr val="dk1"/>
          </a:lnRef>
          <a:fillRef idx="0">
            <a:schemeClr val="dk1"/>
          </a:fillRef>
          <a:effectRef idx="1">
            <a:schemeClr val="dk1"/>
          </a:effectRef>
          <a:fontRef idx="minor">
            <a:schemeClr val="tx1"/>
          </a:fontRef>
        </p:style>
      </p:cxnSp>
      <p:cxnSp>
        <p:nvCxnSpPr>
          <p:cNvPr id="127" name="Straight Connector 126">
            <a:extLst>
              <a:ext uri="{FF2B5EF4-FFF2-40B4-BE49-F238E27FC236}">
                <a16:creationId xmlns:a16="http://schemas.microsoft.com/office/drawing/2014/main" id="{BBF4BC93-7EFE-937D-43D3-730650F45BB8}"/>
              </a:ext>
            </a:extLst>
          </p:cNvPr>
          <p:cNvCxnSpPr>
            <a:cxnSpLocks/>
            <a:stCxn id="109" idx="2"/>
          </p:cNvCxnSpPr>
          <p:nvPr/>
        </p:nvCxnSpPr>
        <p:spPr>
          <a:xfrm flipH="1">
            <a:off x="7433187" y="781488"/>
            <a:ext cx="203254" cy="500621"/>
          </a:xfrm>
          <a:prstGeom prst="line">
            <a:avLst/>
          </a:prstGeom>
        </p:spPr>
        <p:style>
          <a:lnRef idx="2">
            <a:schemeClr val="dk1"/>
          </a:lnRef>
          <a:fillRef idx="0">
            <a:schemeClr val="dk1"/>
          </a:fillRef>
          <a:effectRef idx="1">
            <a:schemeClr val="dk1"/>
          </a:effectRef>
          <a:fontRef idx="minor">
            <a:schemeClr val="tx1"/>
          </a:fontRef>
        </p:style>
      </p:cxnSp>
      <p:cxnSp>
        <p:nvCxnSpPr>
          <p:cNvPr id="131" name="Straight Connector 130">
            <a:extLst>
              <a:ext uri="{FF2B5EF4-FFF2-40B4-BE49-F238E27FC236}">
                <a16:creationId xmlns:a16="http://schemas.microsoft.com/office/drawing/2014/main" id="{A931C183-B7B6-00D6-5CFA-B6F93D4729F9}"/>
              </a:ext>
            </a:extLst>
          </p:cNvPr>
          <p:cNvCxnSpPr>
            <a:cxnSpLocks/>
          </p:cNvCxnSpPr>
          <p:nvPr/>
        </p:nvCxnSpPr>
        <p:spPr>
          <a:xfrm flipH="1">
            <a:off x="6923231" y="1593980"/>
            <a:ext cx="2241843" cy="1913648"/>
          </a:xfrm>
          <a:prstGeom prst="line">
            <a:avLst/>
          </a:prstGeom>
        </p:spPr>
        <p:style>
          <a:lnRef idx="2">
            <a:schemeClr val="dk1"/>
          </a:lnRef>
          <a:fillRef idx="0">
            <a:schemeClr val="dk1"/>
          </a:fillRef>
          <a:effectRef idx="1">
            <a:schemeClr val="dk1"/>
          </a:effectRef>
          <a:fontRef idx="minor">
            <a:schemeClr val="tx1"/>
          </a:fontRef>
        </p:style>
      </p:cxnSp>
      <p:cxnSp>
        <p:nvCxnSpPr>
          <p:cNvPr id="134" name="Straight Connector 133">
            <a:extLst>
              <a:ext uri="{FF2B5EF4-FFF2-40B4-BE49-F238E27FC236}">
                <a16:creationId xmlns:a16="http://schemas.microsoft.com/office/drawing/2014/main" id="{572C19A8-0283-E4C2-4F37-8470BCD54C16}"/>
              </a:ext>
            </a:extLst>
          </p:cNvPr>
          <p:cNvCxnSpPr>
            <a:cxnSpLocks/>
            <a:stCxn id="112" idx="2"/>
          </p:cNvCxnSpPr>
          <p:nvPr/>
        </p:nvCxnSpPr>
        <p:spPr>
          <a:xfrm flipH="1">
            <a:off x="8311468" y="2644092"/>
            <a:ext cx="1519664" cy="863536"/>
          </a:xfrm>
          <a:prstGeom prst="line">
            <a:avLst/>
          </a:prstGeom>
        </p:spPr>
        <p:style>
          <a:lnRef idx="2">
            <a:schemeClr val="dk1"/>
          </a:lnRef>
          <a:fillRef idx="0">
            <a:schemeClr val="dk1"/>
          </a:fillRef>
          <a:effectRef idx="1">
            <a:schemeClr val="dk1"/>
          </a:effectRef>
          <a:fontRef idx="minor">
            <a:schemeClr val="tx1"/>
          </a:fontRef>
        </p:style>
      </p:cxnSp>
      <p:cxnSp>
        <p:nvCxnSpPr>
          <p:cNvPr id="137" name="Straight Connector 136">
            <a:extLst>
              <a:ext uri="{FF2B5EF4-FFF2-40B4-BE49-F238E27FC236}">
                <a16:creationId xmlns:a16="http://schemas.microsoft.com/office/drawing/2014/main" id="{A610365D-368E-ACAC-F1BC-6158800866AF}"/>
              </a:ext>
            </a:extLst>
          </p:cNvPr>
          <p:cNvCxnSpPr>
            <a:cxnSpLocks/>
            <a:stCxn id="111" idx="1"/>
          </p:cNvCxnSpPr>
          <p:nvPr/>
        </p:nvCxnSpPr>
        <p:spPr>
          <a:xfrm flipH="1" flipV="1">
            <a:off x="8311468" y="4161133"/>
            <a:ext cx="1372776" cy="923727"/>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A group of metal objects&#10;&#10;Description automatically generated">
            <a:extLst>
              <a:ext uri="{FF2B5EF4-FFF2-40B4-BE49-F238E27FC236}">
                <a16:creationId xmlns:a16="http://schemas.microsoft.com/office/drawing/2014/main" id="{6AED666C-60E4-A918-7E5F-9CB7FB9EF617}"/>
              </a:ext>
            </a:extLst>
          </p:cNvPr>
          <p:cNvPicPr>
            <a:picLocks noChangeAspect="1"/>
          </p:cNvPicPr>
          <p:nvPr/>
        </p:nvPicPr>
        <p:blipFill>
          <a:blip r:embed="rId3"/>
          <a:stretch>
            <a:fillRect/>
          </a:stretch>
        </p:blipFill>
        <p:spPr>
          <a:xfrm rot="5400000">
            <a:off x="382785" y="1583979"/>
            <a:ext cx="5552172" cy="4164129"/>
          </a:xfrm>
          <a:prstGeom prst="rect">
            <a:avLst/>
          </a:prstGeom>
        </p:spPr>
      </p:pic>
      <p:sp>
        <p:nvSpPr>
          <p:cNvPr id="3" name="Date Placeholder 3">
            <a:extLst>
              <a:ext uri="{FF2B5EF4-FFF2-40B4-BE49-F238E27FC236}">
                <a16:creationId xmlns:a16="http://schemas.microsoft.com/office/drawing/2014/main" id="{A1910322-3F21-9700-908D-14960B8B9886}"/>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8" name="Footer Placeholder 4">
            <a:extLst>
              <a:ext uri="{FF2B5EF4-FFF2-40B4-BE49-F238E27FC236}">
                <a16:creationId xmlns:a16="http://schemas.microsoft.com/office/drawing/2014/main" id="{153574B6-3A34-2767-9C0E-07BA778DB59D}"/>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10" name="Slide Number Placeholder 5">
            <a:extLst>
              <a:ext uri="{FF2B5EF4-FFF2-40B4-BE49-F238E27FC236}">
                <a16:creationId xmlns:a16="http://schemas.microsoft.com/office/drawing/2014/main" id="{33BB6D41-D412-5AB5-7FB9-3B8163D4DDCA}"/>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5</a:t>
            </a:fld>
            <a:endParaRPr lang="en-CH" sz="1000" dirty="0"/>
          </a:p>
        </p:txBody>
      </p:sp>
      <p:sp>
        <p:nvSpPr>
          <p:cNvPr id="4" name="TextBox 3">
            <a:extLst>
              <a:ext uri="{FF2B5EF4-FFF2-40B4-BE49-F238E27FC236}">
                <a16:creationId xmlns:a16="http://schemas.microsoft.com/office/drawing/2014/main" id="{0A22A0C7-61BB-171B-7C9F-4D68E8B52C49}"/>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The muX Experimental Setup</a:t>
            </a:r>
          </a:p>
        </p:txBody>
      </p:sp>
    </p:spTree>
    <p:extLst>
      <p:ext uri="{BB962C8B-B14F-4D97-AF65-F5344CB8AC3E}">
        <p14:creationId xmlns:p14="http://schemas.microsoft.com/office/powerpoint/2010/main" val="122969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34"/>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12"/>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31"/>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13"/>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37"/>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11"/>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114"/>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10"/>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2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2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121"/>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08"/>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124"/>
                                        </p:tgtEl>
                                        <p:attrNameLst>
                                          <p:attrName>style.visibility</p:attrName>
                                        </p:attrNameLst>
                                      </p:cBhvr>
                                      <p:to>
                                        <p:strVal val="hidden"/>
                                      </p:to>
                                    </p:set>
                                  </p:childTnLst>
                                </p:cTn>
                              </p:par>
                              <p:par>
                                <p:cTn id="91" presetID="1" presetClass="entr" presetSubtype="0" fill="hold" nodeType="withEffect">
                                  <p:stCondLst>
                                    <p:cond delay="0"/>
                                  </p:stCondLst>
                                  <p:childTnLst>
                                    <p:set>
                                      <p:cBhvr>
                                        <p:cTn id="92" dur="1" fill="hold">
                                          <p:stCondLst>
                                            <p:cond delay="0"/>
                                          </p:stCondLst>
                                        </p:cTn>
                                        <p:tgtEl>
                                          <p:spTgt spid="12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9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9"/>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9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127"/>
                                        </p:tgtEl>
                                        <p:attrNameLst>
                                          <p:attrName>style.visibility</p:attrName>
                                        </p:attrNameLst>
                                      </p:cBhvr>
                                      <p:to>
                                        <p:strVal val="hidden"/>
                                      </p:to>
                                    </p:set>
                                  </p:childTnLst>
                                </p:cTn>
                              </p:par>
                              <p:par>
                                <p:cTn id="107" presetID="1" presetClass="exit" presetSubtype="0" fill="hold" nodeType="withEffect">
                                  <p:stCondLst>
                                    <p:cond delay="0"/>
                                  </p:stCondLst>
                                  <p:childTnLst>
                                    <p:set>
                                      <p:cBhvr>
                                        <p:cTn id="108" dur="1" fill="hold">
                                          <p:stCondLst>
                                            <p:cond delay="0"/>
                                          </p:stCondLst>
                                        </p:cTn>
                                        <p:tgtEl>
                                          <p:spTgt spid="7"/>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109"/>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41"/>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04"/>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03"/>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118"/>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07"/>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1" nodeType="clickEffect">
                                  <p:stCondLst>
                                    <p:cond delay="0"/>
                                  </p:stCondLst>
                                  <p:childTnLst>
                                    <p:set>
                                      <p:cBhvr>
                                        <p:cTn id="128" dur="1" fill="hold">
                                          <p:stCondLst>
                                            <p:cond delay="0"/>
                                          </p:stCondLst>
                                        </p:cTn>
                                        <p:tgtEl>
                                          <p:spTgt spid="103"/>
                                        </p:tgtEl>
                                        <p:attrNameLst>
                                          <p:attrName>style.visibility</p:attrName>
                                        </p:attrNameLst>
                                      </p:cBhvr>
                                      <p:to>
                                        <p:strVal val="visible"/>
                                      </p:to>
                                    </p:set>
                                  </p:childTnLst>
                                </p:cTn>
                              </p:par>
                              <p:par>
                                <p:cTn id="129" presetID="1" presetClass="entr" presetSubtype="0" fill="hold" grpId="1" nodeType="withEffect">
                                  <p:stCondLst>
                                    <p:cond delay="0"/>
                                  </p:stCondLst>
                                  <p:childTnLst>
                                    <p:set>
                                      <p:cBhvr>
                                        <p:cTn id="130" dur="1" fill="hold">
                                          <p:stCondLst>
                                            <p:cond delay="0"/>
                                          </p:stCondLst>
                                        </p:cTn>
                                        <p:tgtEl>
                                          <p:spTgt spid="95"/>
                                        </p:tgtEl>
                                        <p:attrNameLst>
                                          <p:attrName>style.visibility</p:attrName>
                                        </p:attrNameLst>
                                      </p:cBhvr>
                                      <p:to>
                                        <p:strVal val="visible"/>
                                      </p:to>
                                    </p:set>
                                  </p:childTnLst>
                                </p:cTn>
                              </p:par>
                              <p:par>
                                <p:cTn id="131" presetID="1" presetClass="entr" presetSubtype="0" fill="hold" grpId="1" nodeType="withEffect">
                                  <p:stCondLst>
                                    <p:cond delay="0"/>
                                  </p:stCondLst>
                                  <p:childTnLst>
                                    <p:set>
                                      <p:cBhvr>
                                        <p:cTn id="132" dur="1" fill="hold">
                                          <p:stCondLst>
                                            <p:cond delay="0"/>
                                          </p:stCondLst>
                                        </p:cTn>
                                        <p:tgtEl>
                                          <p:spTgt spid="9"/>
                                        </p:tgtEl>
                                        <p:attrNameLst>
                                          <p:attrName>style.visibility</p:attrName>
                                        </p:attrNameLst>
                                      </p:cBhvr>
                                      <p:to>
                                        <p:strVal val="visible"/>
                                      </p:to>
                                    </p:set>
                                  </p:childTnLst>
                                </p:cTn>
                              </p:par>
                              <p:par>
                                <p:cTn id="133" presetID="1" presetClass="entr" presetSubtype="0" fill="hold" grpId="1" nodeType="withEffect">
                                  <p:stCondLst>
                                    <p:cond delay="0"/>
                                  </p:stCondLst>
                                  <p:childTnLst>
                                    <p:set>
                                      <p:cBhvr>
                                        <p:cTn id="134" dur="1" fill="hold">
                                          <p:stCondLst>
                                            <p:cond delay="0"/>
                                          </p:stCondLst>
                                        </p:cTn>
                                        <p:tgtEl>
                                          <p:spTgt spid="12"/>
                                        </p:tgtEl>
                                        <p:attrNameLst>
                                          <p:attrName>style.visibility</p:attrName>
                                        </p:attrNameLst>
                                      </p:cBhvr>
                                      <p:to>
                                        <p:strVal val="visible"/>
                                      </p:to>
                                    </p:set>
                                  </p:childTnLst>
                                </p:cTn>
                              </p:par>
                              <p:par>
                                <p:cTn id="135" presetID="1" presetClass="entr" presetSubtype="0" fill="hold" grpId="1" nodeType="withEffect">
                                  <p:stCondLst>
                                    <p:cond delay="0"/>
                                  </p:stCondLst>
                                  <p:childTnLst>
                                    <p:set>
                                      <p:cBhvr>
                                        <p:cTn id="136" dur="1" fill="hold">
                                          <p:stCondLst>
                                            <p:cond delay="0"/>
                                          </p:stCondLst>
                                        </p:cTn>
                                        <p:tgtEl>
                                          <p:spTgt spid="14"/>
                                        </p:tgtEl>
                                        <p:attrNameLst>
                                          <p:attrName>style.visibility</p:attrName>
                                        </p:attrNameLst>
                                      </p:cBhvr>
                                      <p:to>
                                        <p:strVal val="visible"/>
                                      </p:to>
                                    </p:set>
                                  </p:childTnLst>
                                </p:cTn>
                              </p:par>
                              <p:par>
                                <p:cTn id="137" presetID="1" presetClass="entr" presetSubtype="0" fill="hold" grpId="1" nodeType="withEffect">
                                  <p:stCondLst>
                                    <p:cond delay="0"/>
                                  </p:stCondLst>
                                  <p:childTnLst>
                                    <p:set>
                                      <p:cBhvr>
                                        <p:cTn id="138" dur="1" fill="hold">
                                          <p:stCondLst>
                                            <p:cond delay="0"/>
                                          </p:stCondLst>
                                        </p:cTn>
                                        <p:tgtEl>
                                          <p:spTgt spid="15"/>
                                        </p:tgtEl>
                                        <p:attrNameLst>
                                          <p:attrName>style.visibility</p:attrName>
                                        </p:attrNameLst>
                                      </p:cBhvr>
                                      <p:to>
                                        <p:strVal val="visible"/>
                                      </p:to>
                                    </p:set>
                                  </p:childTnLst>
                                </p:cTn>
                              </p:par>
                              <p:par>
                                <p:cTn id="139" presetID="1" presetClass="entr" presetSubtype="0" fill="hold" grpId="1" nodeType="withEffect">
                                  <p:stCondLst>
                                    <p:cond delay="0"/>
                                  </p:stCondLst>
                                  <p:childTnLst>
                                    <p:set>
                                      <p:cBhvr>
                                        <p:cTn id="140" dur="1" fill="hold">
                                          <p:stCondLst>
                                            <p:cond delay="0"/>
                                          </p:stCondLst>
                                        </p:cTn>
                                        <p:tgtEl>
                                          <p:spTgt spid="16"/>
                                        </p:tgtEl>
                                        <p:attrNameLst>
                                          <p:attrName>style.visibility</p:attrName>
                                        </p:attrNameLst>
                                      </p:cBhvr>
                                      <p:to>
                                        <p:strVal val="visible"/>
                                      </p:to>
                                    </p:set>
                                  </p:childTnLst>
                                </p:cTn>
                              </p:par>
                              <p:par>
                                <p:cTn id="141" presetID="1" presetClass="entr" presetSubtype="0" fill="hold" grpId="1" nodeType="withEffect">
                                  <p:stCondLst>
                                    <p:cond delay="0"/>
                                  </p:stCondLst>
                                  <p:childTnLst>
                                    <p:set>
                                      <p:cBhvr>
                                        <p:cTn id="142" dur="1" fill="hold">
                                          <p:stCondLst>
                                            <p:cond delay="0"/>
                                          </p:stCondLst>
                                        </p:cTn>
                                        <p:tgtEl>
                                          <p:spTgt spid="18"/>
                                        </p:tgtEl>
                                        <p:attrNameLst>
                                          <p:attrName>style.visibility</p:attrName>
                                        </p:attrNameLst>
                                      </p:cBhvr>
                                      <p:to>
                                        <p:strVal val="visible"/>
                                      </p:to>
                                    </p:set>
                                  </p:childTnLst>
                                </p:cTn>
                              </p:par>
                              <p:par>
                                <p:cTn id="143" presetID="1" presetClass="entr" presetSubtype="0" fill="hold" grpId="1" nodeType="withEffect">
                                  <p:stCondLst>
                                    <p:cond delay="0"/>
                                  </p:stCondLst>
                                  <p:childTnLst>
                                    <p:set>
                                      <p:cBhvr>
                                        <p:cTn id="144" dur="1" fill="hold">
                                          <p:stCondLst>
                                            <p:cond delay="0"/>
                                          </p:stCondLst>
                                        </p:cTn>
                                        <p:tgtEl>
                                          <p:spTgt spid="26"/>
                                        </p:tgtEl>
                                        <p:attrNameLst>
                                          <p:attrName>style.visibility</p:attrName>
                                        </p:attrNameLst>
                                      </p:cBhvr>
                                      <p:to>
                                        <p:strVal val="visible"/>
                                      </p:to>
                                    </p:set>
                                  </p:childTnLst>
                                </p:cTn>
                              </p:par>
                              <p:par>
                                <p:cTn id="145" presetID="1" presetClass="entr" presetSubtype="0" fill="hold" grpId="1" nodeType="withEffect">
                                  <p:stCondLst>
                                    <p:cond delay="0"/>
                                  </p:stCondLst>
                                  <p:childTnLst>
                                    <p:set>
                                      <p:cBhvr>
                                        <p:cTn id="146" dur="1" fill="hold">
                                          <p:stCondLst>
                                            <p:cond delay="0"/>
                                          </p:stCondLst>
                                        </p:cTn>
                                        <p:tgtEl>
                                          <p:spTgt spid="33"/>
                                        </p:tgtEl>
                                        <p:attrNameLst>
                                          <p:attrName>style.visibility</p:attrName>
                                        </p:attrNameLst>
                                      </p:cBhvr>
                                      <p:to>
                                        <p:strVal val="visible"/>
                                      </p:to>
                                    </p:set>
                                  </p:childTnLst>
                                </p:cTn>
                              </p:par>
                              <p:par>
                                <p:cTn id="147" presetID="1" presetClass="entr" presetSubtype="0" fill="hold" grpId="1" nodeType="withEffect">
                                  <p:stCondLst>
                                    <p:cond delay="0"/>
                                  </p:stCondLst>
                                  <p:childTnLst>
                                    <p:set>
                                      <p:cBhvr>
                                        <p:cTn id="148" dur="1" fill="hold">
                                          <p:stCondLst>
                                            <p:cond delay="0"/>
                                          </p:stCondLst>
                                        </p:cTn>
                                        <p:tgtEl>
                                          <p:spTgt spid="34"/>
                                        </p:tgtEl>
                                        <p:attrNameLst>
                                          <p:attrName>style.visibility</p:attrName>
                                        </p:attrNameLst>
                                      </p:cBhvr>
                                      <p:to>
                                        <p:strVal val="visible"/>
                                      </p:to>
                                    </p:set>
                                  </p:childTnLst>
                                </p:cTn>
                              </p:par>
                              <p:par>
                                <p:cTn id="149" presetID="1" presetClass="entr" presetSubtype="0" fill="hold" grpId="1" nodeType="withEffect">
                                  <p:stCondLst>
                                    <p:cond delay="0"/>
                                  </p:stCondLst>
                                  <p:childTnLst>
                                    <p:set>
                                      <p:cBhvr>
                                        <p:cTn id="150" dur="1" fill="hold">
                                          <p:stCondLst>
                                            <p:cond delay="0"/>
                                          </p:stCondLst>
                                        </p:cTn>
                                        <p:tgtEl>
                                          <p:spTgt spid="35"/>
                                        </p:tgtEl>
                                        <p:attrNameLst>
                                          <p:attrName>style.visibility</p:attrName>
                                        </p:attrNameLst>
                                      </p:cBhvr>
                                      <p:to>
                                        <p:strVal val="visible"/>
                                      </p:to>
                                    </p:set>
                                  </p:childTnLst>
                                </p:cTn>
                              </p:par>
                              <p:par>
                                <p:cTn id="151" presetID="1" presetClass="entr" presetSubtype="0" fill="hold" nodeType="withEffect">
                                  <p:stCondLst>
                                    <p:cond delay="0"/>
                                  </p:stCondLst>
                                  <p:childTnLst>
                                    <p:set>
                                      <p:cBhvr>
                                        <p:cTn id="152" dur="1" fill="hold">
                                          <p:stCondLst>
                                            <p:cond delay="0"/>
                                          </p:stCondLst>
                                        </p:cTn>
                                        <p:tgtEl>
                                          <p:spTgt spid="37"/>
                                        </p:tgtEl>
                                        <p:attrNameLst>
                                          <p:attrName>style.visibility</p:attrName>
                                        </p:attrNameLst>
                                      </p:cBhvr>
                                      <p:to>
                                        <p:strVal val="visible"/>
                                      </p:to>
                                    </p:set>
                                  </p:childTnLst>
                                </p:cTn>
                              </p:par>
                              <p:par>
                                <p:cTn id="153" presetID="1" presetClass="entr" presetSubtype="0" fill="hold" nodeType="withEffect">
                                  <p:stCondLst>
                                    <p:cond delay="0"/>
                                  </p:stCondLst>
                                  <p:childTnLst>
                                    <p:set>
                                      <p:cBhvr>
                                        <p:cTn id="154" dur="1" fill="hold">
                                          <p:stCondLst>
                                            <p:cond delay="0"/>
                                          </p:stCondLst>
                                        </p:cTn>
                                        <p:tgtEl>
                                          <p:spTgt spid="41"/>
                                        </p:tgtEl>
                                        <p:attrNameLst>
                                          <p:attrName>style.visibility</p:attrName>
                                        </p:attrNameLst>
                                      </p:cBhvr>
                                      <p:to>
                                        <p:strVal val="visible"/>
                                      </p:to>
                                    </p:set>
                                  </p:childTnLst>
                                </p:cTn>
                              </p:par>
                              <p:par>
                                <p:cTn id="155" presetID="1" presetClass="entr" presetSubtype="0" fill="hold" grpId="1" nodeType="withEffect">
                                  <p:stCondLst>
                                    <p:cond delay="0"/>
                                  </p:stCondLst>
                                  <p:childTnLst>
                                    <p:set>
                                      <p:cBhvr>
                                        <p:cTn id="156" dur="1" fill="hold">
                                          <p:stCondLst>
                                            <p:cond delay="0"/>
                                          </p:stCondLst>
                                        </p:cTn>
                                        <p:tgtEl>
                                          <p:spTgt spid="65"/>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93"/>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90"/>
                                        </p:tgtEl>
                                        <p:attrNameLst>
                                          <p:attrName>style.visibility</p:attrName>
                                        </p:attrNameLst>
                                      </p:cBhvr>
                                      <p:to>
                                        <p:strVal val="visible"/>
                                      </p:to>
                                    </p:set>
                                  </p:childTnLst>
                                </p:cTn>
                              </p:par>
                              <p:par>
                                <p:cTn id="161" presetID="1" presetClass="entr" presetSubtype="0" fill="hold" grpId="1" nodeType="withEffect">
                                  <p:stCondLst>
                                    <p:cond delay="0"/>
                                  </p:stCondLst>
                                  <p:childTnLst>
                                    <p:set>
                                      <p:cBhvr>
                                        <p:cTn id="162" dur="1" fill="hold">
                                          <p:stCondLst>
                                            <p:cond delay="0"/>
                                          </p:stCondLst>
                                        </p:cTn>
                                        <p:tgtEl>
                                          <p:spTgt spid="98"/>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100"/>
                                        </p:tgtEl>
                                        <p:attrNameLst>
                                          <p:attrName>style.visibility</p:attrName>
                                        </p:attrNameLst>
                                      </p:cBhvr>
                                      <p:to>
                                        <p:strVal val="visible"/>
                                      </p:to>
                                    </p:set>
                                  </p:childTnLst>
                                </p:cTn>
                              </p:par>
                              <p:par>
                                <p:cTn id="165" presetID="1" presetClass="entr" presetSubtype="0" fill="hold" grpId="1" nodeType="withEffect">
                                  <p:stCondLst>
                                    <p:cond delay="0"/>
                                  </p:stCondLst>
                                  <p:childTnLst>
                                    <p:set>
                                      <p:cBhvr>
                                        <p:cTn id="166" dur="1" fill="hold">
                                          <p:stCondLst>
                                            <p:cond delay="0"/>
                                          </p:stCondLst>
                                        </p:cTn>
                                        <p:tgtEl>
                                          <p:spTgt spid="101"/>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104"/>
                                        </p:tgtEl>
                                        <p:attrNameLst>
                                          <p:attrName>style.visibility</p:attrName>
                                        </p:attrNameLst>
                                      </p:cBhvr>
                                      <p:to>
                                        <p:strVal val="visible"/>
                                      </p:to>
                                    </p:set>
                                  </p:childTnLst>
                                </p:cTn>
                              </p:par>
                              <p:par>
                                <p:cTn id="169" presetID="1" presetClass="entr" presetSubtype="0" fill="hold" grpId="1" nodeType="withEffect">
                                  <p:stCondLst>
                                    <p:cond delay="0"/>
                                  </p:stCondLst>
                                  <p:childTnLst>
                                    <p:set>
                                      <p:cBhvr>
                                        <p:cTn id="170" dur="1" fill="hold">
                                          <p:stCondLst>
                                            <p:cond delay="0"/>
                                          </p:stCondLst>
                                        </p:cTn>
                                        <p:tgtEl>
                                          <p:spTgt spid="107"/>
                                        </p:tgtEl>
                                        <p:attrNameLst>
                                          <p:attrName>style.visibility</p:attrName>
                                        </p:attrNameLst>
                                      </p:cBhvr>
                                      <p:to>
                                        <p:strVal val="visible"/>
                                      </p:to>
                                    </p:set>
                                  </p:childTnLst>
                                </p:cTn>
                              </p:par>
                              <p:par>
                                <p:cTn id="171" presetID="1" presetClass="entr" presetSubtype="0" fill="hold" grpId="2" nodeType="withEffect">
                                  <p:stCondLst>
                                    <p:cond delay="0"/>
                                  </p:stCondLst>
                                  <p:childTnLst>
                                    <p:set>
                                      <p:cBhvr>
                                        <p:cTn id="172" dur="1" fill="hold">
                                          <p:stCondLst>
                                            <p:cond delay="0"/>
                                          </p:stCondLst>
                                        </p:cTn>
                                        <p:tgtEl>
                                          <p:spTgt spid="108"/>
                                        </p:tgtEl>
                                        <p:attrNameLst>
                                          <p:attrName>style.visibility</p:attrName>
                                        </p:attrNameLst>
                                      </p:cBhvr>
                                      <p:to>
                                        <p:strVal val="visible"/>
                                      </p:to>
                                    </p:set>
                                  </p:childTnLst>
                                </p:cTn>
                              </p:par>
                              <p:par>
                                <p:cTn id="173" presetID="1" presetClass="entr" presetSubtype="0" fill="hold" grpId="2" nodeType="withEffect">
                                  <p:stCondLst>
                                    <p:cond delay="0"/>
                                  </p:stCondLst>
                                  <p:childTnLst>
                                    <p:set>
                                      <p:cBhvr>
                                        <p:cTn id="174" dur="1" fill="hold">
                                          <p:stCondLst>
                                            <p:cond delay="0"/>
                                          </p:stCondLst>
                                        </p:cTn>
                                        <p:tgtEl>
                                          <p:spTgt spid="109"/>
                                        </p:tgtEl>
                                        <p:attrNameLst>
                                          <p:attrName>style.visibility</p:attrName>
                                        </p:attrNameLst>
                                      </p:cBhvr>
                                      <p:to>
                                        <p:strVal val="visible"/>
                                      </p:to>
                                    </p:set>
                                  </p:childTnLst>
                                </p:cTn>
                              </p:par>
                              <p:par>
                                <p:cTn id="175" presetID="1" presetClass="entr" presetSubtype="0" fill="hold" grpId="2" nodeType="withEffect">
                                  <p:stCondLst>
                                    <p:cond delay="0"/>
                                  </p:stCondLst>
                                  <p:childTnLst>
                                    <p:set>
                                      <p:cBhvr>
                                        <p:cTn id="176" dur="1" fill="hold">
                                          <p:stCondLst>
                                            <p:cond delay="0"/>
                                          </p:stCondLst>
                                        </p:cTn>
                                        <p:tgtEl>
                                          <p:spTgt spid="110"/>
                                        </p:tgtEl>
                                        <p:attrNameLst>
                                          <p:attrName>style.visibility</p:attrName>
                                        </p:attrNameLst>
                                      </p:cBhvr>
                                      <p:to>
                                        <p:strVal val="visible"/>
                                      </p:to>
                                    </p:set>
                                  </p:childTnLst>
                                </p:cTn>
                              </p:par>
                              <p:par>
                                <p:cTn id="177" presetID="1" presetClass="entr" presetSubtype="0" fill="hold" grpId="2" nodeType="withEffect">
                                  <p:stCondLst>
                                    <p:cond delay="0"/>
                                  </p:stCondLst>
                                  <p:childTnLst>
                                    <p:set>
                                      <p:cBhvr>
                                        <p:cTn id="178" dur="1" fill="hold">
                                          <p:stCondLst>
                                            <p:cond delay="0"/>
                                          </p:stCondLst>
                                        </p:cTn>
                                        <p:tgtEl>
                                          <p:spTgt spid="111"/>
                                        </p:tgtEl>
                                        <p:attrNameLst>
                                          <p:attrName>style.visibility</p:attrName>
                                        </p:attrNameLst>
                                      </p:cBhvr>
                                      <p:to>
                                        <p:strVal val="visible"/>
                                      </p:to>
                                    </p:set>
                                  </p:childTnLst>
                                </p:cTn>
                              </p:par>
                              <p:par>
                                <p:cTn id="179" presetID="1" presetClass="entr" presetSubtype="0" fill="hold" grpId="2" nodeType="withEffect">
                                  <p:stCondLst>
                                    <p:cond delay="0"/>
                                  </p:stCondLst>
                                  <p:childTnLst>
                                    <p:set>
                                      <p:cBhvr>
                                        <p:cTn id="180" dur="1" fill="hold">
                                          <p:stCondLst>
                                            <p:cond delay="0"/>
                                          </p:stCondLst>
                                        </p:cTn>
                                        <p:tgtEl>
                                          <p:spTgt spid="112"/>
                                        </p:tgtEl>
                                        <p:attrNameLst>
                                          <p:attrName>style.visibility</p:attrName>
                                        </p:attrNameLst>
                                      </p:cBhvr>
                                      <p:to>
                                        <p:strVal val="visible"/>
                                      </p:to>
                                    </p:set>
                                  </p:childTnLst>
                                </p:cTn>
                              </p:par>
                              <p:par>
                                <p:cTn id="181" presetID="1" presetClass="entr" presetSubtype="0" fill="hold" grpId="2" nodeType="withEffect">
                                  <p:stCondLst>
                                    <p:cond delay="0"/>
                                  </p:stCondLst>
                                  <p:childTnLst>
                                    <p:set>
                                      <p:cBhvr>
                                        <p:cTn id="182" dur="1" fill="hold">
                                          <p:stCondLst>
                                            <p:cond delay="0"/>
                                          </p:stCondLst>
                                        </p:cTn>
                                        <p:tgtEl>
                                          <p:spTgt spid="113"/>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114"/>
                                        </p:tgtEl>
                                        <p:attrNameLst>
                                          <p:attrName>style.visibility</p:attrName>
                                        </p:attrNameLst>
                                      </p:cBhvr>
                                      <p:to>
                                        <p:strVal val="visible"/>
                                      </p:to>
                                    </p:set>
                                  </p:childTnLst>
                                </p:cTn>
                              </p:par>
                              <p:par>
                                <p:cTn id="185" presetID="1" presetClass="entr" presetSubtype="0" fill="hold" grpId="1" nodeType="withEffect">
                                  <p:stCondLst>
                                    <p:cond delay="0"/>
                                  </p:stCondLst>
                                  <p:childTnLst>
                                    <p:set>
                                      <p:cBhvr>
                                        <p:cTn id="186" dur="1" fill="hold">
                                          <p:stCondLst>
                                            <p:cond delay="0"/>
                                          </p:stCondLst>
                                        </p:cTn>
                                        <p:tgtEl>
                                          <p:spTgt spid="115"/>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118"/>
                                        </p:tgtEl>
                                        <p:attrNameLst>
                                          <p:attrName>style.visibility</p:attrName>
                                        </p:attrNameLst>
                                      </p:cBhvr>
                                      <p:to>
                                        <p:strVal val="visible"/>
                                      </p:to>
                                    </p:set>
                                  </p:childTnLst>
                                </p:cTn>
                              </p:par>
                              <p:par>
                                <p:cTn id="189" presetID="1" presetClass="entr" presetSubtype="0" fill="hold" nodeType="withEffect">
                                  <p:stCondLst>
                                    <p:cond delay="0"/>
                                  </p:stCondLst>
                                  <p:childTnLst>
                                    <p:set>
                                      <p:cBhvr>
                                        <p:cTn id="190" dur="1" fill="hold">
                                          <p:stCondLst>
                                            <p:cond delay="0"/>
                                          </p:stCondLst>
                                        </p:cTn>
                                        <p:tgtEl>
                                          <p:spTgt spid="121"/>
                                        </p:tgtEl>
                                        <p:attrNameLst>
                                          <p:attrName>style.visibility</p:attrName>
                                        </p:attrNameLst>
                                      </p:cBhvr>
                                      <p:to>
                                        <p:strVal val="visible"/>
                                      </p:to>
                                    </p:set>
                                  </p:childTnLst>
                                </p:cTn>
                              </p:par>
                              <p:par>
                                <p:cTn id="191" presetID="1" presetClass="entr" presetSubtype="0" fill="hold" nodeType="withEffect">
                                  <p:stCondLst>
                                    <p:cond delay="0"/>
                                  </p:stCondLst>
                                  <p:childTnLst>
                                    <p:set>
                                      <p:cBhvr>
                                        <p:cTn id="192" dur="1" fill="hold">
                                          <p:stCondLst>
                                            <p:cond delay="0"/>
                                          </p:stCondLst>
                                        </p:cTn>
                                        <p:tgtEl>
                                          <p:spTgt spid="124"/>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127"/>
                                        </p:tgtEl>
                                        <p:attrNameLst>
                                          <p:attrName>style.visibility</p:attrName>
                                        </p:attrNameLst>
                                      </p:cBhvr>
                                      <p:to>
                                        <p:strVal val="visible"/>
                                      </p:to>
                                    </p:set>
                                  </p:childTnLst>
                                </p:cTn>
                              </p:par>
                              <p:par>
                                <p:cTn id="195" presetID="1" presetClass="entr" presetSubtype="0" fill="hold" nodeType="withEffect">
                                  <p:stCondLst>
                                    <p:cond delay="0"/>
                                  </p:stCondLst>
                                  <p:childTnLst>
                                    <p:set>
                                      <p:cBhvr>
                                        <p:cTn id="196" dur="1" fill="hold">
                                          <p:stCondLst>
                                            <p:cond delay="0"/>
                                          </p:stCondLst>
                                        </p:cTn>
                                        <p:tgtEl>
                                          <p:spTgt spid="131"/>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134"/>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3" grpId="1" animBg="1"/>
      <p:bldP spid="95" grpId="0" animBg="1"/>
      <p:bldP spid="95" grpId="1" animBg="1"/>
      <p:bldP spid="9" grpId="0" animBg="1"/>
      <p:bldP spid="9" grpId="1" animBg="1"/>
      <p:bldP spid="12" grpId="0" animBg="1"/>
      <p:bldP spid="12" grpId="1" animBg="1"/>
      <p:bldP spid="14" grpId="0" animBg="1"/>
      <p:bldP spid="14" grpId="1" animBg="1"/>
      <p:bldP spid="15" grpId="0" animBg="1"/>
      <p:bldP spid="15" grpId="1" animBg="1"/>
      <p:bldP spid="16" grpId="0" animBg="1"/>
      <p:bldP spid="16" grpId="1" animBg="1"/>
      <p:bldP spid="18" grpId="0" animBg="1"/>
      <p:bldP spid="18" grpId="1" animBg="1"/>
      <p:bldP spid="26" grpId="0" animBg="1"/>
      <p:bldP spid="26" grpId="1" animBg="1"/>
      <p:bldP spid="33" grpId="0" animBg="1"/>
      <p:bldP spid="33" grpId="1" animBg="1"/>
      <p:bldP spid="34" grpId="0" animBg="1"/>
      <p:bldP spid="34" grpId="1" animBg="1"/>
      <p:bldP spid="35" grpId="0" animBg="1"/>
      <p:bldP spid="35" grpId="1" animBg="1"/>
      <p:bldP spid="65" grpId="0" animBg="1"/>
      <p:bldP spid="65" grpId="1" animBg="1"/>
      <p:bldP spid="98" grpId="0" animBg="1"/>
      <p:bldP spid="98" grpId="1" animBg="1"/>
      <p:bldP spid="101" grpId="0" animBg="1"/>
      <p:bldP spid="101" grpId="1" animBg="1"/>
      <p:bldP spid="107" grpId="0" animBg="1"/>
      <p:bldP spid="107" grpId="1" animBg="1"/>
      <p:bldP spid="108" grpId="0" animBg="1"/>
      <p:bldP spid="108" grpId="1" animBg="1"/>
      <p:bldP spid="108" grpId="2" animBg="1"/>
      <p:bldP spid="109" grpId="0" animBg="1"/>
      <p:bldP spid="109" grpId="1" animBg="1"/>
      <p:bldP spid="109" grpId="2" animBg="1"/>
      <p:bldP spid="110" grpId="0" animBg="1"/>
      <p:bldP spid="110" grpId="1" animBg="1"/>
      <p:bldP spid="110" grpId="2" animBg="1"/>
      <p:bldP spid="111" grpId="0" animBg="1"/>
      <p:bldP spid="111" grpId="1" animBg="1"/>
      <p:bldP spid="111" grpId="2" animBg="1"/>
      <p:bldP spid="112" grpId="0" animBg="1"/>
      <p:bldP spid="112" grpId="1" animBg="1"/>
      <p:bldP spid="112" grpId="2" animBg="1"/>
      <p:bldP spid="113" grpId="0" animBg="1"/>
      <p:bldP spid="113" grpId="1" animBg="1"/>
      <p:bldP spid="113" grpId="2" animBg="1"/>
      <p:bldP spid="115" grpId="0"/>
      <p:bldP spid="11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AF5EB3FC-7C7A-F715-460C-BA3A04B1500D}"/>
              </a:ext>
            </a:extLst>
          </p:cNvPr>
          <p:cNvSpPr txBox="1"/>
          <p:nvPr/>
        </p:nvSpPr>
        <p:spPr>
          <a:xfrm>
            <a:off x="253223" y="1266215"/>
            <a:ext cx="5107891" cy="4924425"/>
          </a:xfrm>
          <a:prstGeom prst="rect">
            <a:avLst/>
          </a:prstGeom>
          <a:noFill/>
        </p:spPr>
        <p:txBody>
          <a:bodyPr wrap="square" rtlCol="0">
            <a:spAutoFit/>
          </a:bodyPr>
          <a:lstStyle/>
          <a:p>
            <a:pPr marL="457200" indent="-457200" algn="just">
              <a:buFont typeface="+mj-lt"/>
              <a:buAutoNum type="arabicPeriod"/>
            </a:pPr>
            <a:r>
              <a:rPr lang="en-US" dirty="0">
                <a:latin typeface="Calibri" panose="020F0502020204030204" pitchFamily="34" charset="0"/>
                <a:cs typeface="Calibri" panose="020F0502020204030204" pitchFamily="34" charset="0"/>
              </a:rPr>
              <a:t>The muon (</a:t>
            </a:r>
            <a:r>
              <a:rPr lang="el-GR" dirty="0">
                <a:latin typeface="Calibri" panose="020F0502020204030204" pitchFamily="34" charset="0"/>
                <a:cs typeface="Calibri" panose="020F0502020204030204" pitchFamily="34" charset="0"/>
              </a:rPr>
              <a:t>μ</a:t>
            </a:r>
            <a:r>
              <a:rPr lang="de-CH" baseline="30000" dirty="0">
                <a:latin typeface="Calibri" panose="020F0502020204030204" pitchFamily="34" charset="0"/>
                <a:cs typeface="Calibri" panose="020F0502020204030204" pitchFamily="34" charset="0"/>
              </a:rPr>
              <a:t>-</a:t>
            </a:r>
            <a:r>
              <a:rPr lang="de-CH"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enters the gas cell</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Muon interacts with hydrogen (H</a:t>
            </a:r>
            <a:r>
              <a:rPr lang="en-US" baseline="-25000" dirty="0">
                <a:latin typeface="Calibri" panose="020F0502020204030204" pitchFamily="34" charset="0"/>
                <a:cs typeface="Calibri" panose="020F0502020204030204" pitchFamily="34" charset="0"/>
              </a:rPr>
              <a:t>2</a:t>
            </a:r>
            <a:r>
              <a:rPr lang="en-US" dirty="0">
                <a:latin typeface="Calibri" panose="020F0502020204030204" pitchFamily="34" charset="0"/>
                <a:cs typeface="Calibri" panose="020F0502020204030204" pitchFamily="34" charset="0"/>
              </a:rPr>
              <a:t>)</a:t>
            </a:r>
            <a:r>
              <a:rPr lang="en-US" baseline="-25000"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and forms muonic hydrogen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Muonic hydrogen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p) interacts with deuterium (D</a:t>
            </a:r>
            <a:r>
              <a:rPr lang="en-US" baseline="-25000" dirty="0">
                <a:latin typeface="Calibri" panose="020F0502020204030204" pitchFamily="34" charset="0"/>
                <a:cs typeface="Calibri" panose="020F0502020204030204" pitchFamily="34" charset="0"/>
              </a:rPr>
              <a:t>2</a:t>
            </a:r>
            <a:r>
              <a:rPr lang="en-US" dirty="0">
                <a:latin typeface="Calibri" panose="020F0502020204030204" pitchFamily="34" charset="0"/>
                <a:cs typeface="Calibri" panose="020F0502020204030204" pitchFamily="34" charset="0"/>
              </a:rPr>
              <a:t>) and forms muonic deuterium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Muonic deuterium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gains kinetic energy of 45 eV (boosted)</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Muonic deuterium scatters and gradually looses its kinetic energy </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At 4 eV </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d “blind” to H</a:t>
            </a:r>
            <a:r>
              <a:rPr lang="en-US" baseline="-25000" dirty="0">
                <a:latin typeface="Calibri" panose="020F0502020204030204" pitchFamily="34" charset="0"/>
                <a:cs typeface="Calibri" panose="020F0502020204030204" pitchFamily="34" charset="0"/>
              </a:rPr>
              <a:t>2 </a:t>
            </a:r>
            <a:r>
              <a:rPr lang="en-US" dirty="0">
                <a:latin typeface="Calibri" panose="020F0502020204030204" pitchFamily="34" charset="0"/>
                <a:cs typeface="Calibri" panose="020F0502020204030204" pitchFamily="34" charset="0"/>
              </a:rPr>
              <a:t>(Ramsauer-Townsend effect)</a:t>
            </a:r>
          </a:p>
          <a:p>
            <a:pPr marL="457200" indent="-457200" algn="just">
              <a:buFont typeface="+mj-lt"/>
              <a:buAutoNum type="arabicPeriod"/>
            </a:pPr>
            <a:endParaRPr lang="en-US" sz="1000" dirty="0">
              <a:latin typeface="Calibri" panose="020F0502020204030204" pitchFamily="34" charset="0"/>
              <a:cs typeface="Calibri" panose="020F0502020204030204" pitchFamily="34" charset="0"/>
            </a:endParaRPr>
          </a:p>
          <a:p>
            <a:pPr marL="457200" indent="-457200" algn="just">
              <a:buFont typeface="+mj-lt"/>
              <a:buAutoNum type="arabicPeriod"/>
            </a:pPr>
            <a:r>
              <a:rPr lang="en-US" dirty="0">
                <a:latin typeface="Calibri" panose="020F0502020204030204" pitchFamily="34" charset="0"/>
                <a:cs typeface="Calibri" panose="020F0502020204030204" pitchFamily="34" charset="0"/>
              </a:rPr>
              <a:t>Muon reaches and gets captured by the heavy-Z target material</a:t>
            </a:r>
          </a:p>
          <a:p>
            <a:endParaRPr lang="en-US" sz="2000" dirty="0"/>
          </a:p>
        </p:txBody>
      </p:sp>
      <p:sp>
        <p:nvSpPr>
          <p:cNvPr id="45" name="Rounded Rectangle 44">
            <a:extLst>
              <a:ext uri="{FF2B5EF4-FFF2-40B4-BE49-F238E27FC236}">
                <a16:creationId xmlns:a16="http://schemas.microsoft.com/office/drawing/2014/main" id="{4D9D4D70-13D8-0F39-586D-064521CC1BBE}"/>
              </a:ext>
            </a:extLst>
          </p:cNvPr>
          <p:cNvSpPr/>
          <p:nvPr/>
        </p:nvSpPr>
        <p:spPr>
          <a:xfrm>
            <a:off x="5553356" y="2287224"/>
            <a:ext cx="5801360" cy="3098800"/>
          </a:xfrm>
          <a:prstGeom prst="roundRect">
            <a:avLst/>
          </a:prstGeom>
          <a:solidFill>
            <a:schemeClr val="bg2"/>
          </a:solidFill>
          <a:ln w="31750">
            <a:solidFill>
              <a:schemeClr val="bg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 name="TextBox 1">
            <a:extLst>
              <a:ext uri="{FF2B5EF4-FFF2-40B4-BE49-F238E27FC236}">
                <a16:creationId xmlns:a16="http://schemas.microsoft.com/office/drawing/2014/main" id="{59B15FCD-4EC7-0B4F-F3E8-26B4E1D8BB45}"/>
              </a:ext>
            </a:extLst>
          </p:cNvPr>
          <p:cNvSpPr txBox="1"/>
          <p:nvPr/>
        </p:nvSpPr>
        <p:spPr>
          <a:xfrm>
            <a:off x="247337" y="303856"/>
            <a:ext cx="659958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Transfer of Muons in a Gas Cell</a:t>
            </a:r>
          </a:p>
        </p:txBody>
      </p:sp>
      <p:sp>
        <p:nvSpPr>
          <p:cNvPr id="46" name="Rectangle 45">
            <a:extLst>
              <a:ext uri="{FF2B5EF4-FFF2-40B4-BE49-F238E27FC236}">
                <a16:creationId xmlns:a16="http://schemas.microsoft.com/office/drawing/2014/main" id="{82E651DB-FB37-176F-4387-E0384FB2A318}"/>
              </a:ext>
            </a:extLst>
          </p:cNvPr>
          <p:cNvSpPr/>
          <p:nvPr/>
        </p:nvSpPr>
        <p:spPr>
          <a:xfrm>
            <a:off x="11196765" y="3000034"/>
            <a:ext cx="162841" cy="173355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23965A76-1D16-5544-DB83-296B10512BEB}"/>
              </a:ext>
            </a:extLst>
          </p:cNvPr>
          <p:cNvSpPr/>
          <p:nvPr/>
        </p:nvSpPr>
        <p:spPr>
          <a:xfrm>
            <a:off x="5776890" y="332719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BC41973-B55A-8E5B-CE14-2C2153392058}"/>
              </a:ext>
            </a:extLst>
          </p:cNvPr>
          <p:cNvSpPr/>
          <p:nvPr/>
        </p:nvSpPr>
        <p:spPr>
          <a:xfrm>
            <a:off x="6527809" y="3913144"/>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1AF488D2-203D-B579-A30C-14714A68C5B2}"/>
              </a:ext>
            </a:extLst>
          </p:cNvPr>
          <p:cNvSpPr/>
          <p:nvPr/>
        </p:nvSpPr>
        <p:spPr>
          <a:xfrm>
            <a:off x="6060403" y="456146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4F10EC5A-443A-9D6D-9974-78B567A64CEC}"/>
              </a:ext>
            </a:extLst>
          </p:cNvPr>
          <p:cNvSpPr/>
          <p:nvPr/>
        </p:nvSpPr>
        <p:spPr>
          <a:xfrm>
            <a:off x="6862889" y="498974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2B0B1BF6-A02A-0D6C-99F7-6FA98C6B9D99}"/>
              </a:ext>
            </a:extLst>
          </p:cNvPr>
          <p:cNvSpPr/>
          <p:nvPr/>
        </p:nvSpPr>
        <p:spPr>
          <a:xfrm>
            <a:off x="7350713" y="423746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6BC7DD11-FBDF-7F8F-DF47-2955CBEAABE7}"/>
              </a:ext>
            </a:extLst>
          </p:cNvPr>
          <p:cNvSpPr/>
          <p:nvPr/>
        </p:nvSpPr>
        <p:spPr>
          <a:xfrm>
            <a:off x="9363811" y="2670547"/>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106495BB-F39E-3201-306F-4EDB77502130}"/>
              </a:ext>
            </a:extLst>
          </p:cNvPr>
          <p:cNvSpPr/>
          <p:nvPr/>
        </p:nvSpPr>
        <p:spPr>
          <a:xfrm>
            <a:off x="7890003" y="4891851"/>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6FBBAB20-A495-5D8B-DD87-EB7BCA68D47F}"/>
              </a:ext>
            </a:extLst>
          </p:cNvPr>
          <p:cNvSpPr/>
          <p:nvPr/>
        </p:nvSpPr>
        <p:spPr>
          <a:xfrm>
            <a:off x="9467180" y="4104893"/>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36611772-E1A0-2FF4-D819-79C98E8D0138}"/>
              </a:ext>
            </a:extLst>
          </p:cNvPr>
          <p:cNvSpPr/>
          <p:nvPr/>
        </p:nvSpPr>
        <p:spPr>
          <a:xfrm>
            <a:off x="7818119" y="264001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B6B6F1F4-6F67-3BC8-CF52-83AD9C21FBB6}"/>
              </a:ext>
            </a:extLst>
          </p:cNvPr>
          <p:cNvSpPr/>
          <p:nvPr/>
        </p:nvSpPr>
        <p:spPr>
          <a:xfrm>
            <a:off x="8669536" y="313582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79F401BF-C469-858B-3036-9DD9E787DA0F}"/>
              </a:ext>
            </a:extLst>
          </p:cNvPr>
          <p:cNvSpPr/>
          <p:nvPr/>
        </p:nvSpPr>
        <p:spPr>
          <a:xfrm>
            <a:off x="8603197" y="4399598"/>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6B3FE37D-75EF-DE79-F70F-81121BEB7BC0}"/>
              </a:ext>
            </a:extLst>
          </p:cNvPr>
          <p:cNvSpPr/>
          <p:nvPr/>
        </p:nvSpPr>
        <p:spPr>
          <a:xfrm>
            <a:off x="9988006" y="489003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F26AC930-A2D6-5715-2235-D2ACE4E376D8}"/>
              </a:ext>
            </a:extLst>
          </p:cNvPr>
          <p:cNvSpPr/>
          <p:nvPr/>
        </p:nvSpPr>
        <p:spPr>
          <a:xfrm>
            <a:off x="10607617" y="247801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BF0CFC18-AA6F-F545-B3EC-DC517F8CB21C}"/>
              </a:ext>
            </a:extLst>
          </p:cNvPr>
          <p:cNvSpPr/>
          <p:nvPr/>
        </p:nvSpPr>
        <p:spPr>
          <a:xfrm>
            <a:off x="10146610" y="3297822"/>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C6ADE62E-8CCB-1700-6D4C-B4879BDE1951}"/>
              </a:ext>
            </a:extLst>
          </p:cNvPr>
          <p:cNvSpPr/>
          <p:nvPr/>
        </p:nvSpPr>
        <p:spPr>
          <a:xfrm>
            <a:off x="10509688" y="432918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a:extLst>
              <a:ext uri="{FF2B5EF4-FFF2-40B4-BE49-F238E27FC236}">
                <a16:creationId xmlns:a16="http://schemas.microsoft.com/office/drawing/2014/main" id="{3FEC3AAF-5E46-EDA3-CA55-0B2B41D1E679}"/>
              </a:ext>
            </a:extLst>
          </p:cNvPr>
          <p:cNvSpPr/>
          <p:nvPr/>
        </p:nvSpPr>
        <p:spPr>
          <a:xfrm>
            <a:off x="11413984" y="3292687"/>
            <a:ext cx="573393" cy="648841"/>
          </a:xfrm>
          <a:custGeom>
            <a:avLst/>
            <a:gdLst>
              <a:gd name="connsiteX0" fmla="*/ 21636 w 780202"/>
              <a:gd name="connsiteY0" fmla="*/ 742013 h 742013"/>
              <a:gd name="connsiteX1" fmla="*/ 21636 w 780202"/>
              <a:gd name="connsiteY1" fmla="*/ 592112 h 742013"/>
              <a:gd name="connsiteX2" fmla="*/ 246488 w 780202"/>
              <a:gd name="connsiteY2" fmla="*/ 719528 h 742013"/>
              <a:gd name="connsiteX3" fmla="*/ 156547 w 780202"/>
              <a:gd name="connsiteY3" fmla="*/ 397240 h 742013"/>
              <a:gd name="connsiteX4" fmla="*/ 501321 w 780202"/>
              <a:gd name="connsiteY4" fmla="*/ 622092 h 742013"/>
              <a:gd name="connsiteX5" fmla="*/ 351419 w 780202"/>
              <a:gd name="connsiteY5" fmla="*/ 142407 h 742013"/>
              <a:gd name="connsiteX6" fmla="*/ 771144 w 780202"/>
              <a:gd name="connsiteY6" fmla="*/ 449705 h 742013"/>
              <a:gd name="connsiteX7" fmla="*/ 598757 w 780202"/>
              <a:gd name="connsiteY7" fmla="*/ 0 h 74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0202" h="742013">
                <a:moveTo>
                  <a:pt x="21636" y="742013"/>
                </a:moveTo>
                <a:cubicBezTo>
                  <a:pt x="2898" y="668936"/>
                  <a:pt x="-15839" y="595859"/>
                  <a:pt x="21636" y="592112"/>
                </a:cubicBezTo>
                <a:cubicBezTo>
                  <a:pt x="59111" y="588364"/>
                  <a:pt x="224003" y="752007"/>
                  <a:pt x="246488" y="719528"/>
                </a:cubicBezTo>
                <a:cubicBezTo>
                  <a:pt x="268973" y="687049"/>
                  <a:pt x="114075" y="413479"/>
                  <a:pt x="156547" y="397240"/>
                </a:cubicBezTo>
                <a:cubicBezTo>
                  <a:pt x="199019" y="381001"/>
                  <a:pt x="468842" y="664564"/>
                  <a:pt x="501321" y="622092"/>
                </a:cubicBezTo>
                <a:cubicBezTo>
                  <a:pt x="533800" y="579620"/>
                  <a:pt x="306449" y="171138"/>
                  <a:pt x="351419" y="142407"/>
                </a:cubicBezTo>
                <a:cubicBezTo>
                  <a:pt x="396390" y="113676"/>
                  <a:pt x="729921" y="473439"/>
                  <a:pt x="771144" y="449705"/>
                </a:cubicBezTo>
                <a:cubicBezTo>
                  <a:pt x="812367" y="425971"/>
                  <a:pt x="705562" y="212985"/>
                  <a:pt x="598757" y="0"/>
                </a:cubicBezTo>
              </a:path>
            </a:pathLst>
          </a:custGeom>
          <a:ln w="15875">
            <a:solidFill>
              <a:srgbClr val="E87C06"/>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69" name="Freeform 68">
            <a:extLst>
              <a:ext uri="{FF2B5EF4-FFF2-40B4-BE49-F238E27FC236}">
                <a16:creationId xmlns:a16="http://schemas.microsoft.com/office/drawing/2014/main" id="{BCFBE90F-6177-8EB3-F93C-92554EAA4060}"/>
              </a:ext>
            </a:extLst>
          </p:cNvPr>
          <p:cNvSpPr/>
          <p:nvPr/>
        </p:nvSpPr>
        <p:spPr>
          <a:xfrm rot="15898729">
            <a:off x="10505560" y="3375924"/>
            <a:ext cx="573393" cy="648841"/>
          </a:xfrm>
          <a:custGeom>
            <a:avLst/>
            <a:gdLst>
              <a:gd name="connsiteX0" fmla="*/ 21636 w 780202"/>
              <a:gd name="connsiteY0" fmla="*/ 742013 h 742013"/>
              <a:gd name="connsiteX1" fmla="*/ 21636 w 780202"/>
              <a:gd name="connsiteY1" fmla="*/ 592112 h 742013"/>
              <a:gd name="connsiteX2" fmla="*/ 246488 w 780202"/>
              <a:gd name="connsiteY2" fmla="*/ 719528 h 742013"/>
              <a:gd name="connsiteX3" fmla="*/ 156547 w 780202"/>
              <a:gd name="connsiteY3" fmla="*/ 397240 h 742013"/>
              <a:gd name="connsiteX4" fmla="*/ 501321 w 780202"/>
              <a:gd name="connsiteY4" fmla="*/ 622092 h 742013"/>
              <a:gd name="connsiteX5" fmla="*/ 351419 w 780202"/>
              <a:gd name="connsiteY5" fmla="*/ 142407 h 742013"/>
              <a:gd name="connsiteX6" fmla="*/ 771144 w 780202"/>
              <a:gd name="connsiteY6" fmla="*/ 449705 h 742013"/>
              <a:gd name="connsiteX7" fmla="*/ 598757 w 780202"/>
              <a:gd name="connsiteY7" fmla="*/ 0 h 74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0202" h="742013">
                <a:moveTo>
                  <a:pt x="21636" y="742013"/>
                </a:moveTo>
                <a:cubicBezTo>
                  <a:pt x="2898" y="668936"/>
                  <a:pt x="-15839" y="595859"/>
                  <a:pt x="21636" y="592112"/>
                </a:cubicBezTo>
                <a:cubicBezTo>
                  <a:pt x="59111" y="588364"/>
                  <a:pt x="224003" y="752007"/>
                  <a:pt x="246488" y="719528"/>
                </a:cubicBezTo>
                <a:cubicBezTo>
                  <a:pt x="268973" y="687049"/>
                  <a:pt x="114075" y="413479"/>
                  <a:pt x="156547" y="397240"/>
                </a:cubicBezTo>
                <a:cubicBezTo>
                  <a:pt x="199019" y="381001"/>
                  <a:pt x="468842" y="664564"/>
                  <a:pt x="501321" y="622092"/>
                </a:cubicBezTo>
                <a:cubicBezTo>
                  <a:pt x="533800" y="579620"/>
                  <a:pt x="306449" y="171138"/>
                  <a:pt x="351419" y="142407"/>
                </a:cubicBezTo>
                <a:cubicBezTo>
                  <a:pt x="396390" y="113676"/>
                  <a:pt x="729921" y="473439"/>
                  <a:pt x="771144" y="449705"/>
                </a:cubicBezTo>
                <a:cubicBezTo>
                  <a:pt x="812367" y="425971"/>
                  <a:pt x="705562" y="212985"/>
                  <a:pt x="598757" y="0"/>
                </a:cubicBezTo>
              </a:path>
            </a:pathLst>
          </a:custGeom>
          <a:ln w="15875">
            <a:solidFill>
              <a:srgbClr val="E87C06"/>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0" name="Freeform 69">
            <a:extLst>
              <a:ext uri="{FF2B5EF4-FFF2-40B4-BE49-F238E27FC236}">
                <a16:creationId xmlns:a16="http://schemas.microsoft.com/office/drawing/2014/main" id="{B804516A-B034-0688-EE39-505A4BD52FE6}"/>
              </a:ext>
            </a:extLst>
          </p:cNvPr>
          <p:cNvSpPr/>
          <p:nvPr/>
        </p:nvSpPr>
        <p:spPr>
          <a:xfrm rot="7747994">
            <a:off x="11068020" y="4285389"/>
            <a:ext cx="573393" cy="648841"/>
          </a:xfrm>
          <a:custGeom>
            <a:avLst/>
            <a:gdLst>
              <a:gd name="connsiteX0" fmla="*/ 21636 w 780202"/>
              <a:gd name="connsiteY0" fmla="*/ 742013 h 742013"/>
              <a:gd name="connsiteX1" fmla="*/ 21636 w 780202"/>
              <a:gd name="connsiteY1" fmla="*/ 592112 h 742013"/>
              <a:gd name="connsiteX2" fmla="*/ 246488 w 780202"/>
              <a:gd name="connsiteY2" fmla="*/ 719528 h 742013"/>
              <a:gd name="connsiteX3" fmla="*/ 156547 w 780202"/>
              <a:gd name="connsiteY3" fmla="*/ 397240 h 742013"/>
              <a:gd name="connsiteX4" fmla="*/ 501321 w 780202"/>
              <a:gd name="connsiteY4" fmla="*/ 622092 h 742013"/>
              <a:gd name="connsiteX5" fmla="*/ 351419 w 780202"/>
              <a:gd name="connsiteY5" fmla="*/ 142407 h 742013"/>
              <a:gd name="connsiteX6" fmla="*/ 771144 w 780202"/>
              <a:gd name="connsiteY6" fmla="*/ 449705 h 742013"/>
              <a:gd name="connsiteX7" fmla="*/ 598757 w 780202"/>
              <a:gd name="connsiteY7" fmla="*/ 0 h 74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0202" h="742013">
                <a:moveTo>
                  <a:pt x="21636" y="742013"/>
                </a:moveTo>
                <a:cubicBezTo>
                  <a:pt x="2898" y="668936"/>
                  <a:pt x="-15839" y="595859"/>
                  <a:pt x="21636" y="592112"/>
                </a:cubicBezTo>
                <a:cubicBezTo>
                  <a:pt x="59111" y="588364"/>
                  <a:pt x="224003" y="752007"/>
                  <a:pt x="246488" y="719528"/>
                </a:cubicBezTo>
                <a:cubicBezTo>
                  <a:pt x="268973" y="687049"/>
                  <a:pt x="114075" y="413479"/>
                  <a:pt x="156547" y="397240"/>
                </a:cubicBezTo>
                <a:cubicBezTo>
                  <a:pt x="199019" y="381001"/>
                  <a:pt x="468842" y="664564"/>
                  <a:pt x="501321" y="622092"/>
                </a:cubicBezTo>
                <a:cubicBezTo>
                  <a:pt x="533800" y="579620"/>
                  <a:pt x="306449" y="171138"/>
                  <a:pt x="351419" y="142407"/>
                </a:cubicBezTo>
                <a:cubicBezTo>
                  <a:pt x="396390" y="113676"/>
                  <a:pt x="729921" y="473439"/>
                  <a:pt x="771144" y="449705"/>
                </a:cubicBezTo>
                <a:cubicBezTo>
                  <a:pt x="812367" y="425971"/>
                  <a:pt x="705562" y="212985"/>
                  <a:pt x="598757" y="0"/>
                </a:cubicBezTo>
              </a:path>
            </a:pathLst>
          </a:custGeom>
          <a:ln w="15875">
            <a:solidFill>
              <a:srgbClr val="E87C06"/>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nvGrpSpPr>
          <p:cNvPr id="78" name="Group 77">
            <a:extLst>
              <a:ext uri="{FF2B5EF4-FFF2-40B4-BE49-F238E27FC236}">
                <a16:creationId xmlns:a16="http://schemas.microsoft.com/office/drawing/2014/main" id="{3A82240F-1CA7-5BD3-5EAA-0E66A5A06E0A}"/>
              </a:ext>
            </a:extLst>
          </p:cNvPr>
          <p:cNvGrpSpPr/>
          <p:nvPr/>
        </p:nvGrpSpPr>
        <p:grpSpPr>
          <a:xfrm>
            <a:off x="6968595" y="3123410"/>
            <a:ext cx="435793" cy="338554"/>
            <a:chOff x="6963705" y="2685601"/>
            <a:chExt cx="435793" cy="338554"/>
          </a:xfrm>
        </p:grpSpPr>
        <p:sp>
          <p:nvSpPr>
            <p:cNvPr id="53" name="Oval 52">
              <a:extLst>
                <a:ext uri="{FF2B5EF4-FFF2-40B4-BE49-F238E27FC236}">
                  <a16:creationId xmlns:a16="http://schemas.microsoft.com/office/drawing/2014/main" id="{ADA38DCE-366A-0716-3075-44D10A72A420}"/>
                </a:ext>
              </a:extLst>
            </p:cNvPr>
            <p:cNvSpPr/>
            <p:nvPr/>
          </p:nvSpPr>
          <p:spPr>
            <a:xfrm>
              <a:off x="7021823" y="2698013"/>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D6F3C41C-48FA-5456-172D-C15A24F59534}"/>
                </a:ext>
              </a:extLst>
            </p:cNvPr>
            <p:cNvSpPr txBox="1"/>
            <p:nvPr/>
          </p:nvSpPr>
          <p:spPr>
            <a:xfrm>
              <a:off x="6963705" y="2685601"/>
              <a:ext cx="435793" cy="338554"/>
            </a:xfrm>
            <a:prstGeom prst="rect">
              <a:avLst/>
            </a:prstGeom>
            <a:noFill/>
          </p:spPr>
          <p:txBody>
            <a:bodyPr wrap="square" rtlCol="0">
              <a:spAutoFit/>
            </a:bodyPr>
            <a:lstStyle/>
            <a:p>
              <a:pPr algn="ctr"/>
              <a:r>
                <a:rPr lang="en-CH" sz="1600" dirty="0">
                  <a:solidFill>
                    <a:schemeClr val="bg1"/>
                  </a:solidFill>
                </a:rPr>
                <a:t>D</a:t>
              </a:r>
              <a:r>
                <a:rPr lang="en-CH" sz="1600" baseline="-25000" dirty="0">
                  <a:solidFill>
                    <a:schemeClr val="bg1"/>
                  </a:solidFill>
                </a:rPr>
                <a:t>2</a:t>
              </a:r>
              <a:endParaRPr lang="en-CH" sz="1600" dirty="0">
                <a:solidFill>
                  <a:schemeClr val="bg1"/>
                </a:solidFill>
              </a:endParaRPr>
            </a:p>
          </p:txBody>
        </p:sp>
      </p:grpSp>
      <p:grpSp>
        <p:nvGrpSpPr>
          <p:cNvPr id="77" name="Group 76">
            <a:extLst>
              <a:ext uri="{FF2B5EF4-FFF2-40B4-BE49-F238E27FC236}">
                <a16:creationId xmlns:a16="http://schemas.microsoft.com/office/drawing/2014/main" id="{271FA482-2E7D-78F7-67AB-3D2CE16EC565}"/>
              </a:ext>
            </a:extLst>
          </p:cNvPr>
          <p:cNvGrpSpPr/>
          <p:nvPr/>
        </p:nvGrpSpPr>
        <p:grpSpPr>
          <a:xfrm>
            <a:off x="6154672" y="2657036"/>
            <a:ext cx="435793" cy="342998"/>
            <a:chOff x="6149782" y="2219227"/>
            <a:chExt cx="435793" cy="342998"/>
          </a:xfrm>
        </p:grpSpPr>
        <p:sp>
          <p:nvSpPr>
            <p:cNvPr id="47" name="Oval 46">
              <a:extLst>
                <a:ext uri="{FF2B5EF4-FFF2-40B4-BE49-F238E27FC236}">
                  <a16:creationId xmlns:a16="http://schemas.microsoft.com/office/drawing/2014/main" id="{7D6CAAEC-DF41-5538-3E01-52BE4D4CFFEC}"/>
                </a:ext>
              </a:extLst>
            </p:cNvPr>
            <p:cNvSpPr/>
            <p:nvPr/>
          </p:nvSpPr>
          <p:spPr>
            <a:xfrm>
              <a:off x="6198919" y="223822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D5192E14-CC20-532C-A912-61435064EC55}"/>
                </a:ext>
              </a:extLst>
            </p:cNvPr>
            <p:cNvSpPr txBox="1"/>
            <p:nvPr/>
          </p:nvSpPr>
          <p:spPr>
            <a:xfrm>
              <a:off x="6149782" y="2219227"/>
              <a:ext cx="435793" cy="338554"/>
            </a:xfrm>
            <a:prstGeom prst="rect">
              <a:avLst/>
            </a:prstGeom>
            <a:noFill/>
          </p:spPr>
          <p:txBody>
            <a:bodyPr wrap="square" rtlCol="0">
              <a:spAutoFit/>
            </a:bodyPr>
            <a:lstStyle/>
            <a:p>
              <a:pPr algn="ctr"/>
              <a:r>
                <a:rPr lang="el-GR" sz="1600" dirty="0">
                  <a:solidFill>
                    <a:schemeClr val="bg1"/>
                  </a:solidFill>
                </a:rPr>
                <a:t>Η</a:t>
              </a:r>
              <a:r>
                <a:rPr lang="en-CH" sz="1600" baseline="-25000" dirty="0">
                  <a:solidFill>
                    <a:schemeClr val="bg1"/>
                  </a:solidFill>
                </a:rPr>
                <a:t>2</a:t>
              </a:r>
              <a:endParaRPr lang="en-CH" sz="1600" dirty="0">
                <a:solidFill>
                  <a:schemeClr val="bg1"/>
                </a:solidFill>
              </a:endParaRPr>
            </a:p>
          </p:txBody>
        </p:sp>
      </p:grpSp>
      <p:sp>
        <p:nvSpPr>
          <p:cNvPr id="57" name="Oval 56">
            <a:extLst>
              <a:ext uri="{FF2B5EF4-FFF2-40B4-BE49-F238E27FC236}">
                <a16:creationId xmlns:a16="http://schemas.microsoft.com/office/drawing/2014/main" id="{F54918F2-1929-ADAD-4217-6136DFFFBC1D}"/>
              </a:ext>
            </a:extLst>
          </p:cNvPr>
          <p:cNvSpPr/>
          <p:nvPr/>
        </p:nvSpPr>
        <p:spPr>
          <a:xfrm>
            <a:off x="7980119" y="376593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4" name="Group 83">
            <a:extLst>
              <a:ext uri="{FF2B5EF4-FFF2-40B4-BE49-F238E27FC236}">
                <a16:creationId xmlns:a16="http://schemas.microsoft.com/office/drawing/2014/main" id="{82F9E6EE-9115-BA49-7E9A-554AB6228AFD}"/>
              </a:ext>
            </a:extLst>
          </p:cNvPr>
          <p:cNvGrpSpPr/>
          <p:nvPr/>
        </p:nvGrpSpPr>
        <p:grpSpPr>
          <a:xfrm>
            <a:off x="7870838" y="3751381"/>
            <a:ext cx="540000" cy="338554"/>
            <a:chOff x="8307820" y="2248115"/>
            <a:chExt cx="540000" cy="338554"/>
          </a:xfrm>
        </p:grpSpPr>
        <p:sp>
          <p:nvSpPr>
            <p:cNvPr id="80" name="Oval 79">
              <a:extLst>
                <a:ext uri="{FF2B5EF4-FFF2-40B4-BE49-F238E27FC236}">
                  <a16:creationId xmlns:a16="http://schemas.microsoft.com/office/drawing/2014/main" id="{DED98C53-8E5C-3417-068C-7A876D128D8E}"/>
                </a:ext>
              </a:extLst>
            </p:cNvPr>
            <p:cNvSpPr/>
            <p:nvPr/>
          </p:nvSpPr>
          <p:spPr>
            <a:xfrm>
              <a:off x="8415820" y="2262669"/>
              <a:ext cx="324000" cy="324000"/>
            </a:xfrm>
            <a:prstGeom prst="ellipse">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a:extLst>
                <a:ext uri="{FF2B5EF4-FFF2-40B4-BE49-F238E27FC236}">
                  <a16:creationId xmlns:a16="http://schemas.microsoft.com/office/drawing/2014/main" id="{6A524F7E-0C38-D751-0F2E-C2D604AB95EC}"/>
                </a:ext>
              </a:extLst>
            </p:cNvPr>
            <p:cNvSpPr txBox="1"/>
            <p:nvPr/>
          </p:nvSpPr>
          <p:spPr>
            <a:xfrm>
              <a:off x="8307820" y="2248115"/>
              <a:ext cx="540000" cy="338554"/>
            </a:xfrm>
            <a:prstGeom prst="rect">
              <a:avLst/>
            </a:prstGeom>
            <a:noFill/>
          </p:spPr>
          <p:txBody>
            <a:bodyPr wrap="square" rtlCol="0">
              <a:spAutoFit/>
            </a:bodyPr>
            <a:lstStyle/>
            <a:p>
              <a:pPr algn="ctr"/>
              <a:r>
                <a:rPr lang="el-GR" sz="1600" dirty="0">
                  <a:solidFill>
                    <a:schemeClr val="bg1"/>
                  </a:solidFill>
                </a:rPr>
                <a:t>μ</a:t>
              </a:r>
              <a:r>
                <a:rPr lang="en-CH" sz="1600" dirty="0">
                  <a:solidFill>
                    <a:schemeClr val="bg1"/>
                  </a:solidFill>
                </a:rPr>
                <a:t>p</a:t>
              </a:r>
            </a:p>
          </p:txBody>
        </p:sp>
      </p:grpSp>
      <p:grpSp>
        <p:nvGrpSpPr>
          <p:cNvPr id="89" name="Group 88">
            <a:extLst>
              <a:ext uri="{FF2B5EF4-FFF2-40B4-BE49-F238E27FC236}">
                <a16:creationId xmlns:a16="http://schemas.microsoft.com/office/drawing/2014/main" id="{BD369704-A2D3-85F4-FBFA-58938EDD9477}"/>
              </a:ext>
            </a:extLst>
          </p:cNvPr>
          <p:cNvGrpSpPr/>
          <p:nvPr/>
        </p:nvGrpSpPr>
        <p:grpSpPr>
          <a:xfrm>
            <a:off x="9407956" y="4089311"/>
            <a:ext cx="435793" cy="339582"/>
            <a:chOff x="8248648" y="1826986"/>
            <a:chExt cx="435793" cy="339582"/>
          </a:xfrm>
        </p:grpSpPr>
        <p:sp>
          <p:nvSpPr>
            <p:cNvPr id="85" name="Oval 84">
              <a:extLst>
                <a:ext uri="{FF2B5EF4-FFF2-40B4-BE49-F238E27FC236}">
                  <a16:creationId xmlns:a16="http://schemas.microsoft.com/office/drawing/2014/main" id="{64ED48E7-B8D0-CA65-1AF6-0E9533A2D65C}"/>
                </a:ext>
              </a:extLst>
            </p:cNvPr>
            <p:cNvSpPr/>
            <p:nvPr/>
          </p:nvSpPr>
          <p:spPr>
            <a:xfrm>
              <a:off x="8304545" y="1842568"/>
              <a:ext cx="324000" cy="324000"/>
            </a:xfrm>
            <a:prstGeom prst="ellipse">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TextBox 85">
              <a:extLst>
                <a:ext uri="{FF2B5EF4-FFF2-40B4-BE49-F238E27FC236}">
                  <a16:creationId xmlns:a16="http://schemas.microsoft.com/office/drawing/2014/main" id="{BDE6FE0A-48BA-C9C7-1A55-89DFA120630F}"/>
                </a:ext>
              </a:extLst>
            </p:cNvPr>
            <p:cNvSpPr txBox="1"/>
            <p:nvPr/>
          </p:nvSpPr>
          <p:spPr>
            <a:xfrm>
              <a:off x="8248648" y="1826986"/>
              <a:ext cx="435793" cy="338554"/>
            </a:xfrm>
            <a:prstGeom prst="rect">
              <a:avLst/>
            </a:prstGeom>
            <a:noFill/>
          </p:spPr>
          <p:txBody>
            <a:bodyPr wrap="square" rtlCol="0">
              <a:spAutoFit/>
            </a:bodyPr>
            <a:lstStyle/>
            <a:p>
              <a:pPr algn="ctr"/>
              <a:r>
                <a:rPr lang="el-GR" sz="1600" dirty="0">
                  <a:solidFill>
                    <a:schemeClr val="bg1"/>
                  </a:solidFill>
                </a:rPr>
                <a:t>μ</a:t>
              </a:r>
              <a:r>
                <a:rPr lang="de-CH" sz="1600" dirty="0">
                  <a:solidFill>
                    <a:schemeClr val="bg1"/>
                  </a:solidFill>
                </a:rPr>
                <a:t>d</a:t>
              </a:r>
              <a:endParaRPr lang="en-CH" sz="1600" dirty="0">
                <a:solidFill>
                  <a:schemeClr val="bg1"/>
                </a:solidFill>
              </a:endParaRPr>
            </a:p>
          </p:txBody>
        </p:sp>
      </p:grpSp>
      <p:grpSp>
        <p:nvGrpSpPr>
          <p:cNvPr id="76" name="Group 75">
            <a:extLst>
              <a:ext uri="{FF2B5EF4-FFF2-40B4-BE49-F238E27FC236}">
                <a16:creationId xmlns:a16="http://schemas.microsoft.com/office/drawing/2014/main" id="{4D192CDB-A5DD-A5CA-A4FD-AE6D4E3E65DD}"/>
              </a:ext>
            </a:extLst>
          </p:cNvPr>
          <p:cNvGrpSpPr/>
          <p:nvPr/>
        </p:nvGrpSpPr>
        <p:grpSpPr>
          <a:xfrm>
            <a:off x="4836638" y="2746242"/>
            <a:ext cx="435793" cy="307777"/>
            <a:chOff x="4831748" y="2308433"/>
            <a:chExt cx="435793" cy="307777"/>
          </a:xfrm>
        </p:grpSpPr>
        <p:sp>
          <p:nvSpPr>
            <p:cNvPr id="71" name="Oval 70">
              <a:extLst>
                <a:ext uri="{FF2B5EF4-FFF2-40B4-BE49-F238E27FC236}">
                  <a16:creationId xmlns:a16="http://schemas.microsoft.com/office/drawing/2014/main" id="{A4A4C248-2EA1-5D7A-D477-8864E92E73AD}"/>
                </a:ext>
              </a:extLst>
            </p:cNvPr>
            <p:cNvSpPr/>
            <p:nvPr/>
          </p:nvSpPr>
          <p:spPr>
            <a:xfrm>
              <a:off x="4953241" y="2436210"/>
              <a:ext cx="180000" cy="180000"/>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18CA4C67-C911-AE54-7A18-D2C3FC09D7E7}"/>
                </a:ext>
              </a:extLst>
            </p:cNvPr>
            <p:cNvSpPr txBox="1"/>
            <p:nvPr/>
          </p:nvSpPr>
          <p:spPr>
            <a:xfrm>
              <a:off x="4831748" y="2308433"/>
              <a:ext cx="435793" cy="307777"/>
            </a:xfrm>
            <a:prstGeom prst="rect">
              <a:avLst/>
            </a:prstGeom>
            <a:noFill/>
          </p:spPr>
          <p:txBody>
            <a:bodyPr wrap="square" rtlCol="0">
              <a:spAutoFit/>
            </a:bodyPr>
            <a:lstStyle/>
            <a:p>
              <a:pPr algn="ctr"/>
              <a:r>
                <a:rPr lang="el-GR" sz="1400" baseline="-25000" dirty="0">
                  <a:solidFill>
                    <a:schemeClr val="bg1"/>
                  </a:solidFill>
                </a:rPr>
                <a:t>μ</a:t>
              </a:r>
              <a:endParaRPr lang="en-CH" sz="1400" dirty="0">
                <a:solidFill>
                  <a:schemeClr val="bg1"/>
                </a:solidFill>
              </a:endParaRPr>
            </a:p>
          </p:txBody>
        </p:sp>
      </p:grpSp>
      <p:grpSp>
        <p:nvGrpSpPr>
          <p:cNvPr id="91" name="Group 90">
            <a:extLst>
              <a:ext uri="{FF2B5EF4-FFF2-40B4-BE49-F238E27FC236}">
                <a16:creationId xmlns:a16="http://schemas.microsoft.com/office/drawing/2014/main" id="{0A39CE46-ECBA-7A3B-12EE-7AA3779FCD57}"/>
              </a:ext>
            </a:extLst>
          </p:cNvPr>
          <p:cNvGrpSpPr/>
          <p:nvPr/>
        </p:nvGrpSpPr>
        <p:grpSpPr>
          <a:xfrm>
            <a:off x="11060288" y="3836624"/>
            <a:ext cx="435793" cy="344103"/>
            <a:chOff x="11645078" y="4275672"/>
            <a:chExt cx="435793" cy="344103"/>
          </a:xfrm>
        </p:grpSpPr>
        <p:sp>
          <p:nvSpPr>
            <p:cNvPr id="66" name="Oval 65">
              <a:extLst>
                <a:ext uri="{FF2B5EF4-FFF2-40B4-BE49-F238E27FC236}">
                  <a16:creationId xmlns:a16="http://schemas.microsoft.com/office/drawing/2014/main" id="{DFF11B25-DA86-EE46-1F7B-AC68F3DF2D46}"/>
                </a:ext>
              </a:extLst>
            </p:cNvPr>
            <p:cNvSpPr/>
            <p:nvPr/>
          </p:nvSpPr>
          <p:spPr>
            <a:xfrm>
              <a:off x="11700974" y="4295775"/>
              <a:ext cx="324000" cy="324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6CE19FCE-A953-D410-ECCB-4C5E17592FF8}"/>
                </a:ext>
              </a:extLst>
            </p:cNvPr>
            <p:cNvSpPr txBox="1"/>
            <p:nvPr/>
          </p:nvSpPr>
          <p:spPr>
            <a:xfrm>
              <a:off x="11645078" y="4275672"/>
              <a:ext cx="435793" cy="338554"/>
            </a:xfrm>
            <a:prstGeom prst="rect">
              <a:avLst/>
            </a:prstGeom>
            <a:noFill/>
          </p:spPr>
          <p:txBody>
            <a:bodyPr wrap="square" rtlCol="0">
              <a:spAutoFit/>
            </a:bodyPr>
            <a:lstStyle/>
            <a:p>
              <a:pPr algn="ctr"/>
              <a:r>
                <a:rPr lang="el-GR" sz="1600" dirty="0">
                  <a:solidFill>
                    <a:schemeClr val="bg1"/>
                  </a:solidFill>
                </a:rPr>
                <a:t>μ</a:t>
              </a:r>
              <a:r>
                <a:rPr lang="en-CH" sz="1600" dirty="0">
                  <a:solidFill>
                    <a:schemeClr val="bg1"/>
                  </a:solidFill>
                </a:rPr>
                <a:t>Z</a:t>
              </a:r>
            </a:p>
          </p:txBody>
        </p:sp>
      </p:grpSp>
      <p:pic>
        <p:nvPicPr>
          <p:cNvPr id="95" name="Picture 94" descr="A hand holding a pen&#10;&#10;Description automatically generated">
            <a:extLst>
              <a:ext uri="{FF2B5EF4-FFF2-40B4-BE49-F238E27FC236}">
                <a16:creationId xmlns:a16="http://schemas.microsoft.com/office/drawing/2014/main" id="{AFBBF6F6-1103-F7DA-BE80-D419619DDAF3}"/>
              </a:ext>
            </a:extLst>
          </p:cNvPr>
          <p:cNvPicPr>
            <a:picLocks noChangeAspect="1"/>
          </p:cNvPicPr>
          <p:nvPr/>
        </p:nvPicPr>
        <p:blipFill rotWithShape="1">
          <a:blip r:embed="rId3"/>
          <a:srcRect l="13562" b="3096"/>
          <a:stretch/>
        </p:blipFill>
        <p:spPr>
          <a:xfrm rot="16574567">
            <a:off x="7975924" y="-1190197"/>
            <a:ext cx="1291116" cy="4926905"/>
          </a:xfrm>
          <a:prstGeom prst="rect">
            <a:avLst/>
          </a:prstGeom>
        </p:spPr>
      </p:pic>
      <p:sp>
        <p:nvSpPr>
          <p:cNvPr id="3" name="Oval 2">
            <a:extLst>
              <a:ext uri="{FF2B5EF4-FFF2-40B4-BE49-F238E27FC236}">
                <a16:creationId xmlns:a16="http://schemas.microsoft.com/office/drawing/2014/main" id="{A58CA3E2-1DFC-3ACA-384F-54A12CBA5225}"/>
              </a:ext>
            </a:extLst>
          </p:cNvPr>
          <p:cNvSpPr/>
          <p:nvPr/>
        </p:nvSpPr>
        <p:spPr>
          <a:xfrm>
            <a:off x="8557344" y="242641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338D2187-36FA-AA37-476D-2F03E5356CED}"/>
              </a:ext>
            </a:extLst>
          </p:cNvPr>
          <p:cNvSpPr/>
          <p:nvPr/>
        </p:nvSpPr>
        <p:spPr>
          <a:xfrm>
            <a:off x="6937917" y="2532654"/>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4243B480-FE23-B672-3C84-270CE78AE31D}"/>
              </a:ext>
            </a:extLst>
          </p:cNvPr>
          <p:cNvSpPr/>
          <p:nvPr/>
        </p:nvSpPr>
        <p:spPr>
          <a:xfrm>
            <a:off x="9383863" y="337237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7ECDBCF6-AC1B-4AE4-FAB2-5009F0E52271}"/>
              </a:ext>
            </a:extLst>
          </p:cNvPr>
          <p:cNvSpPr/>
          <p:nvPr/>
        </p:nvSpPr>
        <p:spPr>
          <a:xfrm>
            <a:off x="9181820" y="4900538"/>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0B3276B5-CC2F-EAD8-7327-7655194AB039}"/>
              </a:ext>
            </a:extLst>
          </p:cNvPr>
          <p:cNvSpPr/>
          <p:nvPr/>
        </p:nvSpPr>
        <p:spPr>
          <a:xfrm>
            <a:off x="5854321" y="4005185"/>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A4DB4D6D-17F5-2A17-4985-D80012BFBF1D}"/>
              </a:ext>
            </a:extLst>
          </p:cNvPr>
          <p:cNvSpPr/>
          <p:nvPr/>
        </p:nvSpPr>
        <p:spPr>
          <a:xfrm>
            <a:off x="7672891" y="3146679"/>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D4BF707E-16BF-5C83-569B-65FF86781855}"/>
              </a:ext>
            </a:extLst>
          </p:cNvPr>
          <p:cNvSpPr/>
          <p:nvPr/>
        </p:nvSpPr>
        <p:spPr>
          <a:xfrm>
            <a:off x="10746830" y="490798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998594B9-D596-2E87-D4FD-5AC780FEABAD}"/>
              </a:ext>
            </a:extLst>
          </p:cNvPr>
          <p:cNvSpPr/>
          <p:nvPr/>
        </p:nvSpPr>
        <p:spPr>
          <a:xfrm>
            <a:off x="10030618" y="2462473"/>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0838AA0F-C6F3-2D39-23EF-01EF161016E1}"/>
              </a:ext>
            </a:extLst>
          </p:cNvPr>
          <p:cNvSpPr/>
          <p:nvPr/>
        </p:nvSpPr>
        <p:spPr>
          <a:xfrm>
            <a:off x="8399315" y="5000600"/>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8FB07B5D-EEB8-F3BB-08AD-8C93AFCCB7CE}"/>
              </a:ext>
            </a:extLst>
          </p:cNvPr>
          <p:cNvSpPr/>
          <p:nvPr/>
        </p:nvSpPr>
        <p:spPr>
          <a:xfrm>
            <a:off x="6727701" y="4501084"/>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A9A2D0F4-4877-38EC-B50F-458B640A622E}"/>
              </a:ext>
            </a:extLst>
          </p:cNvPr>
          <p:cNvSpPr/>
          <p:nvPr/>
        </p:nvSpPr>
        <p:spPr>
          <a:xfrm>
            <a:off x="8872591" y="3926857"/>
            <a:ext cx="324000" cy="324000"/>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30D6777C-5F21-3965-DE79-F83A82085B3F}"/>
              </a:ext>
            </a:extLst>
          </p:cNvPr>
          <p:cNvSpPr/>
          <p:nvPr/>
        </p:nvSpPr>
        <p:spPr>
          <a:xfrm>
            <a:off x="10373211" y="3927935"/>
            <a:ext cx="324000" cy="324000"/>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306FE9CF-87BA-42E0-F49B-75A3DA0A810C}"/>
              </a:ext>
            </a:extLst>
          </p:cNvPr>
          <p:cNvSpPr txBox="1"/>
          <p:nvPr/>
        </p:nvSpPr>
        <p:spPr>
          <a:xfrm>
            <a:off x="6384084" y="5456156"/>
            <a:ext cx="5412144" cy="369332"/>
          </a:xfrm>
          <a:prstGeom prst="rect">
            <a:avLst/>
          </a:prstGeom>
          <a:noFill/>
        </p:spPr>
        <p:txBody>
          <a:bodyPr wrap="square" rtlCol="0">
            <a:spAutoFit/>
          </a:bodyPr>
          <a:lstStyle/>
          <a:p>
            <a:r>
              <a:rPr lang="en-US" b="1" i="1" dirty="0">
                <a:solidFill>
                  <a:schemeClr val="bg2">
                    <a:lumMod val="50000"/>
                  </a:schemeClr>
                </a:solidFill>
              </a:rPr>
              <a:t>100 bar of </a:t>
            </a:r>
            <a:r>
              <a:rPr lang="en-US" b="1" i="1" dirty="0">
                <a:solidFill>
                  <a:schemeClr val="bg2">
                    <a:lumMod val="50000"/>
                  </a:schemeClr>
                </a:solidFill>
                <a:latin typeface="Calibri" panose="020F0502020204030204" pitchFamily="34" charset="0"/>
                <a:cs typeface="Calibri" panose="020F0502020204030204" pitchFamily="34" charset="0"/>
              </a:rPr>
              <a:t>H</a:t>
            </a:r>
            <a:r>
              <a:rPr lang="en-US" b="1" i="1" baseline="-25000" dirty="0">
                <a:solidFill>
                  <a:schemeClr val="bg2">
                    <a:lumMod val="50000"/>
                  </a:schemeClr>
                </a:solidFill>
                <a:latin typeface="Calibri" panose="020F0502020204030204" pitchFamily="34" charset="0"/>
                <a:cs typeface="Calibri" panose="020F0502020204030204" pitchFamily="34" charset="0"/>
              </a:rPr>
              <a:t>2</a:t>
            </a:r>
            <a:r>
              <a:rPr lang="en-US" b="1" i="1" dirty="0">
                <a:solidFill>
                  <a:schemeClr val="bg2">
                    <a:lumMod val="50000"/>
                  </a:schemeClr>
                </a:solidFill>
              </a:rPr>
              <a:t> and 0.25% admixture of </a:t>
            </a:r>
            <a:r>
              <a:rPr lang="en-US" b="1" i="1" dirty="0">
                <a:solidFill>
                  <a:schemeClr val="bg2">
                    <a:lumMod val="50000"/>
                  </a:schemeClr>
                </a:solidFill>
                <a:latin typeface="Calibri" panose="020F0502020204030204" pitchFamily="34" charset="0"/>
                <a:cs typeface="Calibri" panose="020F0502020204030204" pitchFamily="34" charset="0"/>
              </a:rPr>
              <a:t>D</a:t>
            </a:r>
            <a:r>
              <a:rPr lang="en-US" b="1" i="1" baseline="-25000" dirty="0">
                <a:solidFill>
                  <a:schemeClr val="bg2">
                    <a:lumMod val="50000"/>
                  </a:schemeClr>
                </a:solidFill>
                <a:latin typeface="Calibri" panose="020F0502020204030204" pitchFamily="34" charset="0"/>
                <a:cs typeface="Calibri" panose="020F0502020204030204" pitchFamily="34" charset="0"/>
              </a:rPr>
              <a:t>2</a:t>
            </a:r>
            <a:endParaRPr lang="en-US" b="1" i="1" dirty="0">
              <a:solidFill>
                <a:schemeClr val="bg2">
                  <a:lumMod val="50000"/>
                </a:schemeClr>
              </a:solidFill>
            </a:endParaRPr>
          </a:p>
        </p:txBody>
      </p:sp>
      <p:sp>
        <p:nvSpPr>
          <p:cNvPr id="20" name="Slide Number Placeholder 5">
            <a:extLst>
              <a:ext uri="{FF2B5EF4-FFF2-40B4-BE49-F238E27FC236}">
                <a16:creationId xmlns:a16="http://schemas.microsoft.com/office/drawing/2014/main" id="{EBCB8357-B2A0-22D3-9F09-4A8C2F4A048E}"/>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6</a:t>
            </a:fld>
            <a:endParaRPr lang="en-CH" sz="1000" dirty="0"/>
          </a:p>
        </p:txBody>
      </p:sp>
      <p:sp>
        <p:nvSpPr>
          <p:cNvPr id="21" name="Date Placeholder 3">
            <a:extLst>
              <a:ext uri="{FF2B5EF4-FFF2-40B4-BE49-F238E27FC236}">
                <a16:creationId xmlns:a16="http://schemas.microsoft.com/office/drawing/2014/main" id="{9CD40299-3F83-0263-299B-76EB10F6F70C}"/>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22" name="Footer Placeholder 4">
            <a:extLst>
              <a:ext uri="{FF2B5EF4-FFF2-40B4-BE49-F238E27FC236}">
                <a16:creationId xmlns:a16="http://schemas.microsoft.com/office/drawing/2014/main" id="{54E1DA05-5B89-5721-128E-1DD6577F2792}"/>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50883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9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xEl>
                                              <p:pRg st="0" end="0"/>
                                            </p:txEl>
                                          </p:spTgt>
                                        </p:tgtEl>
                                        <p:attrNameLst>
                                          <p:attrName>style.visibility</p:attrName>
                                        </p:attrNameLst>
                                      </p:cBhvr>
                                      <p:to>
                                        <p:strVal val="visible"/>
                                      </p:to>
                                    </p:set>
                                  </p:childTnLst>
                                </p:cTn>
                              </p:par>
                              <p:par>
                                <p:cTn id="23" presetID="42" presetClass="path" presetSubtype="0" accel="50000" decel="50000" fill="hold" nodeType="withEffect">
                                  <p:stCondLst>
                                    <p:cond delay="0"/>
                                  </p:stCondLst>
                                  <p:childTnLst>
                                    <p:animMotion origin="layout" path="M -3.33333E-6 3.33333E-6 L 0.24011 0.13426 " pathEditMode="relative" rAng="0" ptsTypes="AA">
                                      <p:cBhvr>
                                        <p:cTn id="24" dur="5000" fill="hold"/>
                                        <p:tgtEl>
                                          <p:spTgt spid="76"/>
                                        </p:tgtEl>
                                        <p:attrNameLst>
                                          <p:attrName>ppt_x</p:attrName>
                                          <p:attrName>ppt_y</p:attrName>
                                        </p:attrNameLst>
                                      </p:cBhvr>
                                      <p:rCtr x="12005" y="6713"/>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4">
                                            <p:txEl>
                                              <p:pRg st="2" end="2"/>
                                            </p:txEl>
                                          </p:spTgt>
                                        </p:tgtEl>
                                        <p:attrNameLst>
                                          <p:attrName>style.visibility</p:attrName>
                                        </p:attrNameLst>
                                      </p:cBhvr>
                                      <p:to>
                                        <p:strVal val="visible"/>
                                      </p:to>
                                    </p:set>
                                  </p:childTnLst>
                                </p:cTn>
                              </p:par>
                            </p:childTnLst>
                          </p:cTn>
                        </p:par>
                        <p:par>
                          <p:cTn id="29" fill="hold">
                            <p:stCondLst>
                              <p:cond delay="0"/>
                            </p:stCondLst>
                            <p:childTnLst>
                              <p:par>
                                <p:cTn id="30" presetID="1" presetClass="exit" presetSubtype="0" fill="hold" grpId="0" nodeType="afterEffect">
                                  <p:stCondLst>
                                    <p:cond delay="3000"/>
                                  </p:stCondLst>
                                  <p:childTnLst>
                                    <p:set>
                                      <p:cBhvr>
                                        <p:cTn id="31" dur="1" fill="hold">
                                          <p:stCondLst>
                                            <p:cond delay="0"/>
                                          </p:stCondLst>
                                        </p:cTn>
                                        <p:tgtEl>
                                          <p:spTgt spid="57"/>
                                        </p:tgtEl>
                                        <p:attrNameLst>
                                          <p:attrName>style.visibility</p:attrName>
                                        </p:attrNameLst>
                                      </p:cBhvr>
                                      <p:to>
                                        <p:strVal val="hidden"/>
                                      </p:to>
                                    </p:set>
                                  </p:childTnLst>
                                </p:cTn>
                              </p:par>
                            </p:childTnLst>
                          </p:cTn>
                        </p:par>
                        <p:par>
                          <p:cTn id="32" fill="hold">
                            <p:stCondLst>
                              <p:cond delay="3000"/>
                            </p:stCondLst>
                            <p:childTnLst>
                              <p:par>
                                <p:cTn id="33" presetID="1" presetClass="exit" presetSubtype="0" fill="hold" nodeType="afterEffect">
                                  <p:stCondLst>
                                    <p:cond delay="0"/>
                                  </p:stCondLst>
                                  <p:childTnLst>
                                    <p:set>
                                      <p:cBhvr>
                                        <p:cTn id="34" dur="1" fill="hold">
                                          <p:stCondLst>
                                            <p:cond delay="0"/>
                                          </p:stCondLst>
                                        </p:cTn>
                                        <p:tgtEl>
                                          <p:spTgt spid="76"/>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1.66667E-6 2.22222E-6 L 0.10156 0.03773 " pathEditMode="relative" rAng="0" ptsTypes="AA">
                                      <p:cBhvr>
                                        <p:cTn id="40" dur="3000" fill="hold"/>
                                        <p:tgtEl>
                                          <p:spTgt spid="84"/>
                                        </p:tgtEl>
                                        <p:attrNameLst>
                                          <p:attrName>ppt_x</p:attrName>
                                          <p:attrName>ppt_y</p:attrName>
                                        </p:attrNameLst>
                                      </p:cBhvr>
                                      <p:rCtr x="5078" y="1875"/>
                                    </p:animMotion>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4">
                                            <p:txEl>
                                              <p:pRg st="4" end="4"/>
                                            </p:txEl>
                                          </p:spTgt>
                                        </p:tgtEl>
                                        <p:attrNameLst>
                                          <p:attrName>style.visibility</p:attrName>
                                        </p:attrNameLst>
                                      </p:cBhvr>
                                      <p:to>
                                        <p:strVal val="visible"/>
                                      </p:to>
                                    </p:set>
                                  </p:childTnLst>
                                </p:cTn>
                              </p:par>
                            </p:childTnLst>
                          </p:cTn>
                        </p:par>
                        <p:par>
                          <p:cTn id="45" fill="hold">
                            <p:stCondLst>
                              <p:cond delay="0"/>
                            </p:stCondLst>
                            <p:childTnLst>
                              <p:par>
                                <p:cTn id="46" presetID="1" presetClass="exit" presetSubtype="0" fill="hold" nodeType="afterEffect">
                                  <p:stCondLst>
                                    <p:cond delay="3000"/>
                                  </p:stCondLst>
                                  <p:childTnLst>
                                    <p:set>
                                      <p:cBhvr>
                                        <p:cTn id="47" dur="1" fill="hold">
                                          <p:stCondLst>
                                            <p:cond delay="0"/>
                                          </p:stCondLst>
                                        </p:cTn>
                                        <p:tgtEl>
                                          <p:spTgt spid="84"/>
                                        </p:tgtEl>
                                        <p:attrNameLst>
                                          <p:attrName>style.visibility</p:attrName>
                                        </p:attrNameLst>
                                      </p:cBhvr>
                                      <p:to>
                                        <p:strVal val="hidden"/>
                                      </p:to>
                                    </p:set>
                                  </p:childTnLst>
                                </p:cTn>
                              </p:par>
                              <p:par>
                                <p:cTn id="48" presetID="1" presetClass="exit" presetSubtype="0" fill="hold" grpId="0" nodeType="withEffect">
                                  <p:stCondLst>
                                    <p:cond delay="3000"/>
                                  </p:stCondLst>
                                  <p:childTnLst>
                                    <p:set>
                                      <p:cBhvr>
                                        <p:cTn id="49" dur="1" fill="hold">
                                          <p:stCondLst>
                                            <p:cond delay="0"/>
                                          </p:stCondLst>
                                        </p:cTn>
                                        <p:tgtEl>
                                          <p:spTgt spid="56"/>
                                        </p:tgtEl>
                                        <p:attrNameLst>
                                          <p:attrName>style.visibility</p:attrName>
                                        </p:attrNameLst>
                                      </p:cBhvr>
                                      <p:to>
                                        <p:strVal val="hidden"/>
                                      </p:to>
                                    </p:set>
                                  </p:childTnLst>
                                </p:cTn>
                              </p:par>
                              <p:par>
                                <p:cTn id="50" presetID="1" presetClass="entr" presetSubtype="0" fill="hold" grpId="0" nodeType="withEffect">
                                  <p:stCondLst>
                                    <p:cond delay="3000"/>
                                  </p:stCondLst>
                                  <p:childTnLst>
                                    <p:set>
                                      <p:cBhvr>
                                        <p:cTn id="51" dur="1" fill="hold">
                                          <p:stCondLst>
                                            <p:cond delay="0"/>
                                          </p:stCondLst>
                                        </p:cTn>
                                        <p:tgtEl>
                                          <p:spTgt spid="16"/>
                                        </p:tgtEl>
                                        <p:attrNameLst>
                                          <p:attrName>style.visibility</p:attrName>
                                        </p:attrNameLst>
                                      </p:cBhvr>
                                      <p:to>
                                        <p:strVal val="visible"/>
                                      </p:to>
                                    </p:set>
                                  </p:childTnLst>
                                </p:cTn>
                              </p:par>
                              <p:par>
                                <p:cTn id="52" presetID="1" presetClass="entr" presetSubtype="0" fill="hold" nodeType="withEffect">
                                  <p:stCondLst>
                                    <p:cond delay="3000"/>
                                  </p:stCondLst>
                                  <p:childTnLst>
                                    <p:set>
                                      <p:cBhvr>
                                        <p:cTn id="53" dur="1" fill="hold">
                                          <p:stCondLst>
                                            <p:cond delay="0"/>
                                          </p:stCondLst>
                                        </p:cTn>
                                        <p:tgtEl>
                                          <p:spTgt spid="89"/>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44">
                                            <p:txEl>
                                              <p:pRg st="6" end="6"/>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4">
                                            <p:txEl>
                                              <p:pRg st="8" end="8"/>
                                            </p:txEl>
                                          </p:spTgt>
                                        </p:tgtEl>
                                        <p:attrNameLst>
                                          <p:attrName>style.visibility</p:attrName>
                                        </p:attrNameLst>
                                      </p:cBhvr>
                                      <p:to>
                                        <p:strVal val="visible"/>
                                      </p:to>
                                    </p:set>
                                  </p:childTnLst>
                                </p:cTn>
                              </p:par>
                              <p:par>
                                <p:cTn id="62" presetID="0" presetClass="path" presetSubtype="0" accel="50000" decel="50000" fill="hold" nodeType="withEffect">
                                  <p:stCondLst>
                                    <p:cond delay="0"/>
                                  </p:stCondLst>
                                  <p:childTnLst>
                                    <p:animMotion origin="layout" path="M 0.00638 -0.0125 C 0.00482 0.00695 0.00612 -0.00231 0.00287 0.01551 L 0.00157 0.02176 C 0.00118 0.02408 0.00131 0.02663 0.00039 0.02825 C -0.01015 0.04723 0.00274 0.02315 -0.0056 0.04121 C -0.00677 0.04352 -0.0082 0.04538 -0.00924 0.04769 C -0.01093 0.05116 -0.02252 0.07987 -0.02617 0.08218 L -0.02981 0.08426 C -0.03294 0.08334 -0.03854 0.08288 -0.04192 0.07987 C -0.04323 0.07871 -0.0444 0.07732 -0.04557 0.0757 C -0.04687 0.07362 -0.04804 0.0713 -0.04922 0.06922 C -0.05 0.06482 -0.05169 0.06088 -0.05156 0.05625 C -0.05117 0.03334 -0.05117 0.01042 -0.05039 -0.0125 C -0.05039 -0.01481 -0.04961 -0.01689 -0.04922 -0.01898 C -0.0483 -0.0243 -0.047 -0.03657 -0.04557 -0.0405 C -0.04479 -0.04259 -0.04414 -0.04513 -0.0431 -0.04699 C -0.04218 -0.04884 -0.04062 -0.04953 -0.03958 -0.05115 C -0.03815 -0.05324 -0.03724 -0.05578 -0.03593 -0.05763 C -0.02955 -0.06689 -0.0276 -0.0699 -0.02135 -0.07476 C -0.0194 -0.07638 -0.01731 -0.07777 -0.01536 -0.07916 C -0.01419 -0.07986 -0.01289 -0.08032 -0.01172 -0.08125 C -0.01002 -0.08263 -0.00859 -0.08449 -0.0069 -0.08564 C -0.00455 -0.08726 0.00039 -0.08981 0.00039 -0.08981 L 0.00769 -0.09861 L 0.01133 -0.10277 C 0.01211 -0.10486 0.01289 -0.10717 0.01368 -0.10925 C 0.01485 -0.11226 0.01628 -0.11481 0.01732 -0.11782 C 0.01797 -0.1199 0.01758 -0.12268 0.01849 -0.1243 C 0.02266 -0.13171 0.02487 -0.1324 0.02943 -0.13495 C 0.03151 -0.13472 0.04232 -0.13379 0.04636 -0.13078 C 0.06276 -0.11828 0.03828 -0.13333 0.05365 -0.1243 C 0.05469 -0.12245 0.05938 -0.11481 0.05964 -0.11134 C 0.0599 -0.10856 0.05899 -0.10555 0.05847 -0.10277 C 0.05612 -0.08888 0.05716 -0.09282 0.05365 -0.08356 C 0.05039 -0.06064 0.05482 -0.0875 0.05 -0.06851 C 0.04766 -0.05925 0.04779 -0.05578 0.04636 -0.04699 C 0.04597 -0.04467 0.04558 -0.04259 0.04519 -0.0405 C 0.04558 -0.02615 0.04362 -0.01087 0.04636 0.00255 C 0.04727 0.00672 0.05131 0.00163 0.05365 0.00047 C 0.05534 -0.00046 0.05677 -0.00277 0.05847 -0.00393 C 0.05964 -0.00486 0.06094 -0.00532 0.06211 -0.00601 C 0.07253 -0.01828 0.05938 -0.0037 0.0694 -0.0125 C 0.07878 -0.02083 0.06745 -0.01365 0.07657 -0.01898 C 0.0806 -0.01828 0.0849 -0.01921 0.08868 -0.01689 C 0.08985 -0.01597 0.08998 -0.01273 0.08998 -0.01041 C 0.08998 -0.00324 0.0892 0.00394 0.08868 0.01112 C 0.08802 0.02153 0.08776 0.0257 0.08633 0.03473 C 0.08594 0.03704 0.08581 0.03936 0.08503 0.04121 C 0.08412 0.04329 0.08256 0.04399 0.08138 0.04561 C 0.07526 0.05463 0.08086 0.0507 0.07292 0.05417 C 0.07175 0.05556 0.07071 0.05718 0.0694 0.05834 C 0.06823 0.0595 0.0668 0.05926 0.06576 0.06065 C 0.06328 0.06343 0.06003 0.07176 0.05847 0.0757 C 0.05756 0.07778 0.05703 0.0801 0.05599 0.08218 C 0.05274 0.08913 0.05222 0.08704 0.05 0.09491 C 0.04948 0.097 0.04935 0.09954 0.04883 0.10139 C 0.0474 0.10602 0.04493 0.1095 0.04388 0.11436 C 0.04349 0.11644 0.04349 0.11899 0.04271 0.12084 C 0.0418 0.12269 0.04037 0.12362 0.03907 0.125 C 0.03099 0.12431 0.02305 0.12292 0.01485 0.12292 C -0.02461 0.12292 0.00209 0.12778 -0.02018 0.12292 C -0.02122 0.12107 -0.02591 0.11366 -0.02617 0.10996 C -0.02643 0.10788 -0.02565 0.10556 -0.025 0.10348 C -0.02265 0.09607 -0.02018 0.08959 -0.01653 0.08426 C -0.01263 0.07825 -0.01315 0.08056 -0.00807 0.07778 C -0.0056 0.07639 -0.00078 0.07338 -0.00078 0.07338 C -3.125E-6 0.06621 0.00144 0.0544 0.00157 0.04769 C 0.00183 0.03612 0.00157 0.02477 0.00157 0.0132 " pathEditMode="relative" ptsTypes="AAAAAAAAAAAAAAAAAAAAAAAAAAAAAAAAAAAAAAAAAAAAAAAAAAAAAAAAAAAAAAAAAAAA">
                                      <p:cBhvr>
                                        <p:cTn id="63" dur="2000" fill="hold"/>
                                        <p:tgtEl>
                                          <p:spTgt spid="89"/>
                                        </p:tgtEl>
                                        <p:attrNameLst>
                                          <p:attrName>ppt_x</p:attrName>
                                          <p:attrName>ppt_y</p:attrName>
                                        </p:attrNameLst>
                                      </p:cBhvr>
                                    </p:animMotion>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44">
                                            <p:txEl>
                                              <p:pRg st="10" end="10"/>
                                            </p:txEl>
                                          </p:spTgt>
                                        </p:tgtEl>
                                        <p:attrNameLst>
                                          <p:attrName>style.visibility</p:attrName>
                                        </p:attrNameLst>
                                      </p:cBhvr>
                                      <p:to>
                                        <p:strVal val="visible"/>
                                      </p:to>
                                    </p:set>
                                  </p:childTnLst>
                                </p:cTn>
                              </p:par>
                              <p:par>
                                <p:cTn id="68" presetID="42" presetClass="path" presetSubtype="0" accel="50000" decel="50000" fill="hold" nodeType="withEffect">
                                  <p:stCondLst>
                                    <p:cond delay="0"/>
                                  </p:stCondLst>
                                  <p:childTnLst>
                                    <p:animMotion origin="layout" path="M -3.125E-6 -4.81481E-6 L 0.12175 -0.03333 " pathEditMode="relative" rAng="0" ptsTypes="AA">
                                      <p:cBhvr>
                                        <p:cTn id="69" dur="2000" fill="hold"/>
                                        <p:tgtEl>
                                          <p:spTgt spid="89"/>
                                        </p:tgtEl>
                                        <p:attrNameLst>
                                          <p:attrName>ppt_x</p:attrName>
                                          <p:attrName>ppt_y</p:attrName>
                                        </p:attrNameLst>
                                      </p:cBhvr>
                                      <p:rCtr x="6081" y="-1667"/>
                                    </p:animMotion>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44">
                                            <p:txEl>
                                              <p:pRg st="12" end="12"/>
                                            </p:txEl>
                                          </p:spTgt>
                                        </p:tgtEl>
                                        <p:attrNameLst>
                                          <p:attrName>style.visibility</p:attrName>
                                        </p:attrNameLst>
                                      </p:cBhvr>
                                      <p:to>
                                        <p:strVal val="visible"/>
                                      </p:to>
                                    </p:set>
                                  </p:childTnLst>
                                </p:cTn>
                              </p:par>
                            </p:childTnLst>
                          </p:cTn>
                        </p:par>
                        <p:par>
                          <p:cTn id="74" fill="hold">
                            <p:stCondLst>
                              <p:cond delay="0"/>
                            </p:stCondLst>
                            <p:childTnLst>
                              <p:par>
                                <p:cTn id="75" presetID="1" presetClass="exit" presetSubtype="0" fill="hold" nodeType="afterEffect">
                                  <p:stCondLst>
                                    <p:cond delay="3000"/>
                                  </p:stCondLst>
                                  <p:childTnLst>
                                    <p:set>
                                      <p:cBhvr>
                                        <p:cTn id="76" dur="1" fill="hold">
                                          <p:stCondLst>
                                            <p:cond delay="0"/>
                                          </p:stCondLst>
                                        </p:cTn>
                                        <p:tgtEl>
                                          <p:spTgt spid="89"/>
                                        </p:tgtEl>
                                        <p:attrNameLst>
                                          <p:attrName>style.visibility</p:attrName>
                                        </p:attrNameLst>
                                      </p:cBhvr>
                                      <p:to>
                                        <p:strVal val="hidden"/>
                                      </p:to>
                                    </p:set>
                                  </p:childTnLst>
                                </p:cTn>
                              </p:par>
                              <p:par>
                                <p:cTn id="77" presetID="1" presetClass="entr" presetSubtype="0" fill="hold" nodeType="withEffect">
                                  <p:stCondLst>
                                    <p:cond delay="3000"/>
                                  </p:stCondLst>
                                  <p:childTnLst>
                                    <p:set>
                                      <p:cBhvr>
                                        <p:cTn id="78" dur="1" fill="hold">
                                          <p:stCondLst>
                                            <p:cond delay="0"/>
                                          </p:stCondLst>
                                        </p:cTn>
                                        <p:tgtEl>
                                          <p:spTgt spid="91"/>
                                        </p:tgtEl>
                                        <p:attrNameLst>
                                          <p:attrName>style.visibility</p:attrName>
                                        </p:attrNameLst>
                                      </p:cBhvr>
                                      <p:to>
                                        <p:strVal val="visible"/>
                                      </p:to>
                                    </p:set>
                                  </p:childTnLst>
                                </p:cTn>
                              </p:par>
                              <p:par>
                                <p:cTn id="79" presetID="1" presetClass="entr" presetSubtype="0" fill="hold" grpId="0" nodeType="withEffect">
                                  <p:stCondLst>
                                    <p:cond delay="3000"/>
                                  </p:stCondLst>
                                  <p:childTnLst>
                                    <p:set>
                                      <p:cBhvr>
                                        <p:cTn id="80" dur="1" fill="hold">
                                          <p:stCondLst>
                                            <p:cond delay="0"/>
                                          </p:stCondLst>
                                        </p:cTn>
                                        <p:tgtEl>
                                          <p:spTgt spid="17"/>
                                        </p:tgtEl>
                                        <p:attrNameLst>
                                          <p:attrName>style.visibility</p:attrName>
                                        </p:attrNameLst>
                                      </p:cBhvr>
                                      <p:to>
                                        <p:strVal val="visible"/>
                                      </p:to>
                                    </p:set>
                                  </p:childTnLst>
                                </p:cTn>
                              </p:par>
                            </p:childTnLst>
                          </p:cTn>
                        </p:par>
                        <p:par>
                          <p:cTn id="81" fill="hold">
                            <p:stCondLst>
                              <p:cond delay="3000"/>
                            </p:stCondLst>
                            <p:childTnLst>
                              <p:par>
                                <p:cTn id="82" presetID="10" presetClass="entr" presetSubtype="0" fill="hold" grpId="0" nodeType="afterEffect">
                                  <p:stCondLst>
                                    <p:cond delay="200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2000"/>
                                        <p:tgtEl>
                                          <p:spTgt spid="68"/>
                                        </p:tgtEl>
                                      </p:cBhvr>
                                    </p:animEffect>
                                  </p:childTnLst>
                                </p:cTn>
                              </p:par>
                              <p:par>
                                <p:cTn id="85" presetID="10" presetClass="entr" presetSubtype="0" fill="hold" grpId="0" nodeType="withEffect">
                                  <p:stCondLst>
                                    <p:cond delay="2000"/>
                                  </p:stCondLst>
                                  <p:childTnLst>
                                    <p:set>
                                      <p:cBhvr>
                                        <p:cTn id="86" dur="1" fill="hold">
                                          <p:stCondLst>
                                            <p:cond delay="0"/>
                                          </p:stCondLst>
                                        </p:cTn>
                                        <p:tgtEl>
                                          <p:spTgt spid="69"/>
                                        </p:tgtEl>
                                        <p:attrNameLst>
                                          <p:attrName>style.visibility</p:attrName>
                                        </p:attrNameLst>
                                      </p:cBhvr>
                                      <p:to>
                                        <p:strVal val="visible"/>
                                      </p:to>
                                    </p:set>
                                    <p:animEffect transition="in" filter="fade">
                                      <p:cBhvr>
                                        <p:cTn id="87" dur="2000"/>
                                        <p:tgtEl>
                                          <p:spTgt spid="69"/>
                                        </p:tgtEl>
                                      </p:cBhvr>
                                    </p:animEffect>
                                  </p:childTnLst>
                                </p:cTn>
                              </p:par>
                              <p:par>
                                <p:cTn id="88" presetID="10" presetClass="entr" presetSubtype="0" fill="hold" grpId="0" nodeType="withEffect">
                                  <p:stCondLst>
                                    <p:cond delay="2000"/>
                                  </p:stCondLst>
                                  <p:childTnLst>
                                    <p:set>
                                      <p:cBhvr>
                                        <p:cTn id="89" dur="1" fill="hold">
                                          <p:stCondLst>
                                            <p:cond delay="0"/>
                                          </p:stCondLst>
                                        </p:cTn>
                                        <p:tgtEl>
                                          <p:spTgt spid="70"/>
                                        </p:tgtEl>
                                        <p:attrNameLst>
                                          <p:attrName>style.visibility</p:attrName>
                                        </p:attrNameLst>
                                      </p:cBhvr>
                                      <p:to>
                                        <p:strVal val="visible"/>
                                      </p:to>
                                    </p:set>
                                    <p:animEffect transition="in" filter="fade">
                                      <p:cBhvr>
                                        <p:cTn id="90"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8" grpId="0" animBg="1"/>
      <p:bldP spid="69" grpId="0" animBg="1"/>
      <p:bldP spid="70" grpId="0" animBg="1"/>
      <p:bldP spid="57" grpId="0" animBg="1"/>
      <p:bldP spid="16" grpId="0" animBg="1"/>
      <p:bldP spid="17" grpId="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5AF62AC-7A3E-8E8E-15F0-646EFBDE8112}"/>
                  </a:ext>
                </a:extLst>
              </p:cNvPr>
              <p:cNvSpPr txBox="1"/>
              <p:nvPr/>
            </p:nvSpPr>
            <p:spPr>
              <a:xfrm>
                <a:off x="326848" y="1436982"/>
                <a:ext cx="8840204" cy="4401205"/>
              </a:xfrm>
              <a:prstGeom prst="rect">
                <a:avLst/>
              </a:prstGeom>
              <a:noFill/>
            </p:spPr>
            <p:txBody>
              <a:bodyPr wrap="square" rtlCol="0">
                <a:spAutoFit/>
              </a:bodyPr>
              <a:lstStyle/>
              <a:p>
                <a:pPr algn="just"/>
                <a:endParaRPr lang="en-US" dirty="0">
                  <a:latin typeface="Calibri" panose="020F0502020204030204" pitchFamily="34" charset="0"/>
                  <a:cs typeface="Calibri" panose="020F0502020204030204" pitchFamily="34" charset="0"/>
                </a:endParaRPr>
              </a:p>
              <a:p>
                <a:pPr algn="just"/>
                <a:r>
                  <a:rPr lang="en-US" u="sng" dirty="0">
                    <a:latin typeface="Calibri" panose="020F0502020204030204" pitchFamily="34" charset="0"/>
                    <a:cs typeface="Calibri" panose="020F0502020204030204" pitchFamily="34" charset="0"/>
                  </a:rPr>
                  <a:t>DATA SETS</a:t>
                </a:r>
              </a:p>
              <a:p>
                <a:pPr algn="just"/>
                <a:endParaRPr lang="en-US" sz="800" u="sng" dirty="0">
                  <a:latin typeface="Calibri" panose="020F0502020204030204" pitchFamily="34" charset="0"/>
                  <a:cs typeface="Calibri" panose="020F0502020204030204" pitchFamily="34" charset="0"/>
                </a:endParaRPr>
              </a:p>
              <a:p>
                <a:pPr algn="just"/>
                <a:r>
                  <a:rPr lang="en-US" b="1" u="sng" dirty="0">
                    <a:solidFill>
                      <a:schemeClr val="tx2">
                        <a:lumMod val="75000"/>
                        <a:lumOff val="25000"/>
                      </a:schemeClr>
                    </a:solidFill>
                    <a:latin typeface="Calibri" panose="020F0502020204030204" pitchFamily="34" charset="0"/>
                    <a:cs typeface="Calibri" panose="020F0502020204030204" pitchFamily="34" charset="0"/>
                  </a:rPr>
                  <a:t>2017 data</a:t>
                </a:r>
                <a:r>
                  <a:rPr lang="en-US" b="1" dirty="0">
                    <a:solidFill>
                      <a:schemeClr val="tx2">
                        <a:lumMod val="75000"/>
                        <a:lumOff val="25000"/>
                      </a:schemeClr>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transfer muon capture, muons go through gas mixture and to the target</a:t>
                </a:r>
              </a:p>
              <a:p>
                <a:pPr algn="just"/>
                <a:endParaRPr lang="en-US" sz="800" dirty="0">
                  <a:latin typeface="Calibri" panose="020F0502020204030204" pitchFamily="34" charset="0"/>
                  <a:cs typeface="Calibri" panose="020F0502020204030204" pitchFamily="34" charset="0"/>
                </a:endParaRPr>
              </a:p>
              <a:p>
                <a:pPr algn="just"/>
                <a:r>
                  <a:rPr lang="en-US" b="1" u="sng" dirty="0">
                    <a:solidFill>
                      <a:srgbClr val="FF0000"/>
                    </a:solidFill>
                    <a:latin typeface="Calibri" panose="020F0502020204030204" pitchFamily="34" charset="0"/>
                    <a:cs typeface="Calibri" panose="020F0502020204030204" pitchFamily="34" charset="0"/>
                  </a:rPr>
                  <a:t>2023 data</a:t>
                </a:r>
                <a:r>
                  <a:rPr lang="en-US" b="1" dirty="0">
                    <a:solidFill>
                      <a:srgbClr val="FF0000"/>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direct muon capture, muons directly shot to the target</a:t>
                </a:r>
                <a:endParaRPr lang="en-US" u="sng" dirty="0">
                  <a:latin typeface="Calibri" panose="020F0502020204030204" pitchFamily="34" charset="0"/>
                  <a:cs typeface="Calibri" panose="020F0502020204030204" pitchFamily="34" charset="0"/>
                </a:endParaRPr>
              </a:p>
              <a:p>
                <a:endParaRPr lang="en-US" u="sng" dirty="0">
                  <a:latin typeface="Calibri" panose="020F0502020204030204" pitchFamily="34" charset="0"/>
                  <a:cs typeface="Calibri" panose="020F0502020204030204" pitchFamily="34" charset="0"/>
                </a:endParaRPr>
              </a:p>
              <a:p>
                <a:r>
                  <a:rPr lang="en-US" u="sng" dirty="0">
                    <a:latin typeface="Calibri" panose="020F0502020204030204" pitchFamily="34" charset="0"/>
                    <a:cs typeface="Calibri" panose="020F0502020204030204" pitchFamily="34" charset="0"/>
                  </a:rPr>
                  <a:t>APPROACH</a:t>
                </a:r>
              </a:p>
              <a:p>
                <a:endParaRPr lang="en-US" u="sng" dirty="0">
                  <a:latin typeface="Calibri" panose="020F0502020204030204" pitchFamily="34" charset="0"/>
                  <a:cs typeface="Calibri" panose="020F0502020204030204" pitchFamily="34" charset="0"/>
                </a:endParaRPr>
              </a:p>
              <a:p>
                <a:pPr algn="just"/>
                <a:r>
                  <a:rPr lang="en-US" dirty="0">
                    <a:latin typeface="Calibri" panose="020F0502020204030204" pitchFamily="34" charset="0"/>
                    <a:cs typeface="Calibri" panose="020F0502020204030204" pitchFamily="34" charset="0"/>
                  </a:rPr>
                  <a:t>Performed muonic </a:t>
                </a:r>
                <a:r>
                  <a:rPr lang="en-US" baseline="30000" dirty="0">
                    <a:latin typeface="Calibri" panose="020F0502020204030204" pitchFamily="34" charset="0"/>
                    <a:cs typeface="Calibri" panose="020F0502020204030204" pitchFamily="34" charset="0"/>
                  </a:rPr>
                  <a:t>238</a:t>
                </a:r>
                <a:r>
                  <a:rPr lang="en-US" dirty="0">
                    <a:latin typeface="Calibri" panose="020F0502020204030204" pitchFamily="34" charset="0"/>
                    <a:cs typeface="Calibri" panose="020F0502020204030204" pitchFamily="34" charset="0"/>
                  </a:rPr>
                  <a:t>U spectroscopy by:</a:t>
                </a:r>
              </a:p>
              <a:p>
                <a:pPr algn="just"/>
                <a:endParaRPr lang="en-US" sz="14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Removing the background and calculating the intensity of the possible transition 2p</a:t>
                </a:r>
                <a:r>
                  <a:rPr lang="de-CH" dirty="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1s, 3d</a:t>
                </a:r>
                <a:r>
                  <a:rPr lang="de-CH" dirty="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2p, 4f</a:t>
                </a:r>
                <a:r>
                  <a:rPr lang="de-CH" dirty="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3d and 5g</a:t>
                </a:r>
                <a:r>
                  <a:rPr lang="de-CH" dirty="0">
                    <a:cs typeface="Calibri" panose="020F0502020204030204" pitchFamily="34" charset="0"/>
                  </a:rPr>
                  <a:t> </a:t>
                </a:r>
                <a14:m>
                  <m:oMath xmlns:m="http://schemas.openxmlformats.org/officeDocument/2006/math">
                    <m:r>
                      <a:rPr lang="de-CH" i="1">
                        <a:latin typeface="Cambria Math" panose="02040503050406030204" pitchFamily="18" charset="0"/>
                        <a:cs typeface="Calibri" panose="020F0502020204030204" pitchFamily="34" charset="0"/>
                      </a:rPr>
                      <m:t>→</m:t>
                    </m:r>
                  </m:oMath>
                </a14:m>
                <a:r>
                  <a:rPr lang="en-US" dirty="0">
                    <a:latin typeface="Calibri" panose="020F0502020204030204" pitchFamily="34" charset="0"/>
                    <a:cs typeface="Calibri" panose="020F0502020204030204" pitchFamily="34" charset="0"/>
                  </a:rPr>
                  <a:t>4f</a:t>
                </a:r>
              </a:p>
              <a:p>
                <a:pPr marL="342900" indent="-342900" algn="just">
                  <a:buFont typeface="+mj-lt"/>
                  <a:buAutoNum type="arabicPeriod"/>
                </a:pPr>
                <a:endParaRPr lang="en-US" sz="8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Scaling the 2017 data with respect to the 2023 data </a:t>
                </a:r>
              </a:p>
              <a:p>
                <a:pPr marL="342900" indent="-342900" algn="just">
                  <a:buFont typeface="+mj-lt"/>
                  <a:buAutoNum type="arabicPeriod"/>
                </a:pPr>
                <a:endParaRPr lang="en-US" sz="8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dirty="0">
                    <a:latin typeface="Calibri" panose="020F0502020204030204" pitchFamily="34" charset="0"/>
                    <a:cs typeface="Calibri" panose="020F0502020204030204" pitchFamily="34" charset="0"/>
                  </a:rPr>
                  <a:t>Compare the cascade behavior between the two years and with the cascade simulations for late and prompt time windows</a:t>
                </a:r>
              </a:p>
            </p:txBody>
          </p:sp>
        </mc:Choice>
        <mc:Fallback xmlns="">
          <p:sp>
            <p:nvSpPr>
              <p:cNvPr id="2" name="TextBox 1">
                <a:extLst>
                  <a:ext uri="{FF2B5EF4-FFF2-40B4-BE49-F238E27FC236}">
                    <a16:creationId xmlns:a16="http://schemas.microsoft.com/office/drawing/2014/main" id="{95AF62AC-7A3E-8E8E-15F0-646EFBDE8112}"/>
                  </a:ext>
                </a:extLst>
              </p:cNvPr>
              <p:cNvSpPr txBox="1">
                <a:spLocks noRot="1" noChangeAspect="1" noMove="1" noResize="1" noEditPoints="1" noAdjustHandles="1" noChangeArrowheads="1" noChangeShapeType="1" noTextEdit="1"/>
              </p:cNvSpPr>
              <p:nvPr/>
            </p:nvSpPr>
            <p:spPr>
              <a:xfrm>
                <a:off x="326848" y="1436982"/>
                <a:ext cx="8840204" cy="4401205"/>
              </a:xfrm>
              <a:prstGeom prst="rect">
                <a:avLst/>
              </a:prstGeom>
              <a:blipFill>
                <a:blip r:embed="rId3"/>
                <a:stretch>
                  <a:fillRect l="-574" r="-574" b="-144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7</a:t>
            </a:fld>
            <a:r>
              <a:rPr lang="en-CH" sz="1000" dirty="0"/>
              <a:t> </a:t>
            </a:r>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Muonic atom spectroscopy of </a:t>
            </a:r>
            <a:r>
              <a:rPr lang="en-US" sz="2800" baseline="30000" dirty="0">
                <a:latin typeface="Calibri" panose="020F0502020204030204" pitchFamily="34" charset="0"/>
                <a:cs typeface="Calibri" panose="020F0502020204030204" pitchFamily="34" charset="0"/>
              </a:rPr>
              <a:t>238</a:t>
            </a:r>
            <a:r>
              <a:rPr lang="en-US" sz="2800" dirty="0">
                <a:latin typeface="Calibri" panose="020F0502020204030204" pitchFamily="34" charset="0"/>
                <a:cs typeface="Calibri" panose="020F0502020204030204" pitchFamily="34" charset="0"/>
              </a:rPr>
              <a:t>U </a:t>
            </a:r>
          </a:p>
        </p:txBody>
      </p:sp>
      <p:pic>
        <p:nvPicPr>
          <p:cNvPr id="7" name="Picture 6" descr="A scale with a green circle on it&#10;&#10;Description automatically generated">
            <a:extLst>
              <a:ext uri="{FF2B5EF4-FFF2-40B4-BE49-F238E27FC236}">
                <a16:creationId xmlns:a16="http://schemas.microsoft.com/office/drawing/2014/main" id="{D7A67B47-8A6A-736D-15BA-A59E93F348DD}"/>
              </a:ext>
            </a:extLst>
          </p:cNvPr>
          <p:cNvPicPr>
            <a:picLocks noChangeAspect="1"/>
          </p:cNvPicPr>
          <p:nvPr/>
        </p:nvPicPr>
        <p:blipFill>
          <a:blip r:embed="rId4"/>
          <a:stretch>
            <a:fillRect/>
          </a:stretch>
        </p:blipFill>
        <p:spPr>
          <a:xfrm>
            <a:off x="9167052" y="1725628"/>
            <a:ext cx="2784885" cy="3713181"/>
          </a:xfrm>
          <a:prstGeom prst="rect">
            <a:avLst/>
          </a:prstGeom>
        </p:spPr>
      </p:pic>
      <p:sp>
        <p:nvSpPr>
          <p:cNvPr id="8" name="Date Placeholder 3">
            <a:extLst>
              <a:ext uri="{FF2B5EF4-FFF2-40B4-BE49-F238E27FC236}">
                <a16:creationId xmlns:a16="http://schemas.microsoft.com/office/drawing/2014/main" id="{746629D6-F97B-BD7A-5943-64540BC96599}"/>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9" name="Footer Placeholder 4">
            <a:extLst>
              <a:ext uri="{FF2B5EF4-FFF2-40B4-BE49-F238E27FC236}">
                <a16:creationId xmlns:a16="http://schemas.microsoft.com/office/drawing/2014/main" id="{AFA5DED4-D435-2D00-CCDC-A44CF0AF1683}"/>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
        <p:nvSpPr>
          <p:cNvPr id="4" name="TextBox 3">
            <a:extLst>
              <a:ext uri="{FF2B5EF4-FFF2-40B4-BE49-F238E27FC236}">
                <a16:creationId xmlns:a16="http://schemas.microsoft.com/office/drawing/2014/main" id="{D7F51ADB-9E73-59D3-D51C-01DF1C75E912}"/>
              </a:ext>
            </a:extLst>
          </p:cNvPr>
          <p:cNvSpPr txBox="1"/>
          <p:nvPr/>
        </p:nvSpPr>
        <p:spPr>
          <a:xfrm>
            <a:off x="326848" y="1003084"/>
            <a:ext cx="12111681" cy="646331"/>
          </a:xfrm>
          <a:prstGeom prst="rect">
            <a:avLst/>
          </a:prstGeom>
          <a:noFill/>
        </p:spPr>
        <p:txBody>
          <a:bodyPr wrap="square" rtlCol="0">
            <a:spAutoFit/>
          </a:bodyPr>
          <a:lstStyle/>
          <a:p>
            <a:pPr algn="just"/>
            <a:r>
              <a:rPr lang="en-US" dirty="0">
                <a:latin typeface="Calibri" panose="020F0502020204030204" pitchFamily="34" charset="0"/>
                <a:cs typeface="Calibri" panose="020F0502020204030204" pitchFamily="34" charset="0"/>
              </a:rPr>
              <a:t>Performed the muonic atom spectroscopy of </a:t>
            </a:r>
            <a:r>
              <a:rPr lang="en-US" baseline="30000" dirty="0">
                <a:latin typeface="Calibri" panose="020F0502020204030204" pitchFamily="34" charset="0"/>
                <a:cs typeface="Calibri" panose="020F0502020204030204" pitchFamily="34" charset="0"/>
              </a:rPr>
              <a:t>238</a:t>
            </a:r>
            <a:r>
              <a:rPr lang="en-US" dirty="0">
                <a:latin typeface="Calibri" panose="020F0502020204030204" pitchFamily="34" charset="0"/>
                <a:cs typeface="Calibri" panose="020F0502020204030204" pitchFamily="34" charset="0"/>
              </a:rPr>
              <a:t>U and examined the cascade behavior for direct and transfer muon capture. </a:t>
            </a:r>
          </a:p>
          <a:p>
            <a:endParaRPr lang="en-US" dirty="0"/>
          </a:p>
        </p:txBody>
      </p:sp>
    </p:spTree>
    <p:extLst>
      <p:ext uri="{BB962C8B-B14F-4D97-AF65-F5344CB8AC3E}">
        <p14:creationId xmlns:p14="http://schemas.microsoft.com/office/powerpoint/2010/main" val="416480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showing a number of objects&#10;&#10;Description automatically generated with medium confidence">
            <a:extLst>
              <a:ext uri="{FF2B5EF4-FFF2-40B4-BE49-F238E27FC236}">
                <a16:creationId xmlns:a16="http://schemas.microsoft.com/office/drawing/2014/main" id="{36567F33-85E7-0377-6C0D-4F3FBB3E1871}"/>
              </a:ext>
            </a:extLst>
          </p:cNvPr>
          <p:cNvPicPr>
            <a:picLocks noChangeAspect="1"/>
          </p:cNvPicPr>
          <p:nvPr/>
        </p:nvPicPr>
        <p:blipFill>
          <a:blip r:embed="rId3"/>
          <a:srcRect l="1272" t="1" r="6176" b="-460"/>
          <a:stretch/>
        </p:blipFill>
        <p:spPr>
          <a:xfrm>
            <a:off x="1709820" y="2568411"/>
            <a:ext cx="7708381" cy="3984252"/>
          </a:xfrm>
          <a:prstGeom prst="rect">
            <a:avLst/>
          </a:prstGeom>
        </p:spPr>
      </p:pic>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8</a:t>
            </a:fld>
            <a:r>
              <a:rPr lang="en-CH" sz="1000" dirty="0"/>
              <a:t> </a:t>
            </a:r>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Transition Intensity and Background Removal</a:t>
            </a:r>
          </a:p>
        </p:txBody>
      </p:sp>
      <p:sp>
        <p:nvSpPr>
          <p:cNvPr id="2" name="TextBox 1">
            <a:extLst>
              <a:ext uri="{FF2B5EF4-FFF2-40B4-BE49-F238E27FC236}">
                <a16:creationId xmlns:a16="http://schemas.microsoft.com/office/drawing/2014/main" id="{2D970B15-6F05-CDFF-9E99-C73074A23192}"/>
              </a:ext>
            </a:extLst>
          </p:cNvPr>
          <p:cNvSpPr txBox="1"/>
          <p:nvPr/>
        </p:nvSpPr>
        <p:spPr>
          <a:xfrm>
            <a:off x="524255" y="898265"/>
            <a:ext cx="11392533" cy="1323439"/>
          </a:xfrm>
          <a:prstGeom prst="rect">
            <a:avLst/>
          </a:prstGeom>
          <a:noFill/>
        </p:spPr>
        <p:txBody>
          <a:bodyPr wrap="square" rtlCol="0">
            <a:spAutoFit/>
          </a:bodyPr>
          <a:lstStyle/>
          <a:p>
            <a:endParaRPr lang="en-CH" sz="800"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1. </a:t>
            </a:r>
            <a:r>
              <a:rPr lang="en-CH" b="1" dirty="0">
                <a:latin typeface="Calibri" panose="020F0502020204030204" pitchFamily="34" charset="0"/>
                <a:cs typeface="Calibri" panose="020F0502020204030204" pitchFamily="34" charset="0"/>
              </a:rPr>
              <a:t>Transition Intensity without Background</a:t>
            </a:r>
            <a:r>
              <a:rPr lang="en-CH" dirty="0">
                <a:latin typeface="Calibri" panose="020F0502020204030204" pitchFamily="34" charset="0"/>
                <a:cs typeface="Calibri" panose="020F0502020204030204" pitchFamily="34" charset="0"/>
              </a:rPr>
              <a:t>: Going at each transition/peak of the energy spectrum, calculate the integral underneath and remove the background based on the integrals of the neighbouring regions: </a:t>
            </a:r>
          </a:p>
          <a:p>
            <a:endParaRPr lang="en-CH" dirty="0">
              <a:latin typeface="Calibri" panose="020F0502020204030204" pitchFamily="34" charset="0"/>
              <a:cs typeface="Calibri" panose="020F0502020204030204" pitchFamily="34" charset="0"/>
            </a:endParaRPr>
          </a:p>
          <a:p>
            <a:endParaRPr lang="en-CH"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8F41F9F-9FB8-6959-68DA-AD366672E79C}"/>
                  </a:ext>
                </a:extLst>
              </p:cNvPr>
              <p:cNvSpPr txBox="1"/>
              <p:nvPr/>
            </p:nvSpPr>
            <p:spPr>
              <a:xfrm>
                <a:off x="2516506" y="1770426"/>
                <a:ext cx="6095010" cy="90255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de-CH" b="0" i="1" smtClean="0">
                          <a:latin typeface="Cambria Math" panose="02040503050406030204" pitchFamily="18" charset="0"/>
                        </a:rPr>
                        <m:t>𝐼𝑛𝑡𝑒𝑛𝑠𝑖𝑡𝑦</m:t>
                      </m:r>
                      <m:r>
                        <a:rPr lang="en-US" b="0" i="1" smtClean="0">
                          <a:latin typeface="Cambria Math" panose="02040503050406030204" pitchFamily="18" charset="0"/>
                        </a:rPr>
                        <m:t>= </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𝑗</m:t>
                          </m:r>
                          <m:r>
                            <a:rPr lang="en-US" b="0" i="1" smtClean="0">
                              <a:latin typeface="Cambria Math" panose="02040503050406030204" pitchFamily="18" charset="0"/>
                            </a:rPr>
                            <m:t>=1</m:t>
                          </m:r>
                        </m:sub>
                        <m:sup>
                          <m:r>
                            <a:rPr lang="en-US" b="0" i="1" smtClean="0">
                              <a:latin typeface="Cambria Math" panose="02040503050406030204" pitchFamily="18" charset="0"/>
                            </a:rPr>
                            <m:t>𝑁</m:t>
                          </m:r>
                        </m:sup>
                        <m:e>
                          <m:r>
                            <a:rPr lang="en-US" b="0" i="1" smtClean="0">
                              <a:latin typeface="Cambria Math" panose="02040503050406030204" pitchFamily="18" charset="0"/>
                            </a:rPr>
                            <m:t>𝐶𝑗</m:t>
                          </m:r>
                        </m:e>
                      </m:nary>
                      <m:r>
                        <a:rPr lang="en-US" b="0" i="0"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𝑁</m:t>
                          </m:r>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𝑀</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𝑀</m:t>
                          </m:r>
                        </m:sup>
                        <m:e>
                          <m:r>
                            <a:rPr lang="en-US" b="0" i="1" smtClean="0">
                              <a:latin typeface="Cambria Math" panose="02040503050406030204" pitchFamily="18" charset="0"/>
                            </a:rPr>
                            <m:t>𝐶𝑖</m:t>
                          </m:r>
                        </m:e>
                      </m:nary>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𝑁</m:t>
                          </m:r>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𝐿</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𝑙</m:t>
                          </m:r>
                          <m:r>
                            <a:rPr lang="en-US" b="0" i="1" smtClean="0">
                              <a:latin typeface="Cambria Math" panose="02040503050406030204" pitchFamily="18" charset="0"/>
                            </a:rPr>
                            <m:t>=</m:t>
                          </m:r>
                          <m:r>
                            <a:rPr lang="en-US" b="0" i="1" smtClean="0">
                              <a:latin typeface="Cambria Math" panose="02040503050406030204" pitchFamily="18" charset="0"/>
                            </a:rPr>
                            <m:t>𝑖</m:t>
                          </m:r>
                        </m:sub>
                        <m:sup>
                          <m:r>
                            <a:rPr lang="en-US" b="0" i="1" smtClean="0">
                              <a:latin typeface="Cambria Math" panose="02040503050406030204" pitchFamily="18" charset="0"/>
                            </a:rPr>
                            <m:t>𝐿</m:t>
                          </m:r>
                        </m:sup>
                        <m:e>
                          <m:r>
                            <a:rPr lang="en-US" b="0" i="1" smtClean="0">
                              <a:latin typeface="Cambria Math" panose="02040503050406030204" pitchFamily="18" charset="0"/>
                            </a:rPr>
                            <m:t>𝐶𝑙</m:t>
                          </m:r>
                        </m:e>
                      </m:nary>
                    </m:oMath>
                  </m:oMathPara>
                </a14:m>
                <a:endParaRPr lang="en-CH" dirty="0"/>
              </a:p>
            </p:txBody>
          </p:sp>
        </mc:Choice>
        <mc:Fallback xmlns="">
          <p:sp>
            <p:nvSpPr>
              <p:cNvPr id="7" name="TextBox 6">
                <a:extLst>
                  <a:ext uri="{FF2B5EF4-FFF2-40B4-BE49-F238E27FC236}">
                    <a16:creationId xmlns:a16="http://schemas.microsoft.com/office/drawing/2014/main" id="{68F41F9F-9FB8-6959-68DA-AD366672E79C}"/>
                  </a:ext>
                </a:extLst>
              </p:cNvPr>
              <p:cNvSpPr txBox="1">
                <a:spLocks noRot="1" noChangeAspect="1" noMove="1" noResize="1" noEditPoints="1" noAdjustHandles="1" noChangeArrowheads="1" noChangeShapeType="1" noTextEdit="1"/>
              </p:cNvSpPr>
              <p:nvPr/>
            </p:nvSpPr>
            <p:spPr>
              <a:xfrm>
                <a:off x="2516506" y="1770426"/>
                <a:ext cx="6095010" cy="902555"/>
              </a:xfrm>
              <a:prstGeom prst="rect">
                <a:avLst/>
              </a:prstGeom>
              <a:blipFill>
                <a:blip r:embed="rId5"/>
                <a:stretch>
                  <a:fillRect t="-91667" b="-141667"/>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756BA8AD-B577-E3A7-880F-401BEACA0208}"/>
              </a:ext>
            </a:extLst>
          </p:cNvPr>
          <p:cNvSpPr txBox="1"/>
          <p:nvPr/>
        </p:nvSpPr>
        <p:spPr>
          <a:xfrm>
            <a:off x="9555300" y="5097961"/>
            <a:ext cx="1799416" cy="861774"/>
          </a:xfrm>
          <a:prstGeom prst="rect">
            <a:avLst/>
          </a:prstGeom>
          <a:noFill/>
        </p:spPr>
        <p:txBody>
          <a:bodyPr wrap="square" rtlCol="0">
            <a:spAutoFit/>
          </a:bodyPr>
          <a:lstStyle/>
          <a:p>
            <a:pPr algn="ctr"/>
            <a:r>
              <a:rPr lang="en-US" sz="1400" u="sng" dirty="0">
                <a:latin typeface="Calibri" panose="020F0502020204030204" pitchFamily="34" charset="0"/>
                <a:cs typeface="Calibri" panose="020F0502020204030204" pitchFamily="34" charset="0"/>
              </a:rPr>
              <a:t>5g-&gt;4f transition </a:t>
            </a:r>
          </a:p>
          <a:p>
            <a:pPr algn="ctr"/>
            <a:endParaRPr lang="en-US" sz="800" dirty="0">
              <a:latin typeface="Calibri" panose="020F0502020204030204" pitchFamily="34" charset="0"/>
              <a:cs typeface="Calibri" panose="020F0502020204030204" pitchFamily="34" charset="0"/>
            </a:endParaRPr>
          </a:p>
          <a:p>
            <a:pPr algn="ctr"/>
            <a:r>
              <a:rPr lang="en-US" sz="1400" dirty="0">
                <a:latin typeface="Calibri" panose="020F0502020204030204" pitchFamily="34" charset="0"/>
                <a:cs typeface="Calibri" panose="020F0502020204030204" pitchFamily="34" charset="0"/>
              </a:rPr>
              <a:t>544 keV</a:t>
            </a:r>
          </a:p>
          <a:p>
            <a:pPr algn="ctr"/>
            <a:r>
              <a:rPr lang="en-US" sz="1400" dirty="0">
                <a:latin typeface="Calibri" panose="020F0502020204030204" pitchFamily="34" charset="0"/>
                <a:cs typeface="Calibri" panose="020F0502020204030204" pitchFamily="34" charset="0"/>
              </a:rPr>
              <a:t>554 keV</a:t>
            </a:r>
          </a:p>
        </p:txBody>
      </p:sp>
      <p:sp>
        <p:nvSpPr>
          <p:cNvPr id="12" name="Rectangle 11">
            <a:extLst>
              <a:ext uri="{FF2B5EF4-FFF2-40B4-BE49-F238E27FC236}">
                <a16:creationId xmlns:a16="http://schemas.microsoft.com/office/drawing/2014/main" id="{16981E05-CA67-15BA-A161-5BB418F1AD01}"/>
              </a:ext>
            </a:extLst>
          </p:cNvPr>
          <p:cNvSpPr/>
          <p:nvPr/>
        </p:nvSpPr>
        <p:spPr>
          <a:xfrm>
            <a:off x="9700364" y="5097961"/>
            <a:ext cx="1467518" cy="86177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AEF0F8E-67AB-A7D4-ED10-D74ED2A57530}"/>
              </a:ext>
            </a:extLst>
          </p:cNvPr>
          <p:cNvSpPr txBox="1"/>
          <p:nvPr/>
        </p:nvSpPr>
        <p:spPr>
          <a:xfrm>
            <a:off x="7411851" y="3019688"/>
            <a:ext cx="195072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p:sp>
        <p:nvSpPr>
          <p:cNvPr id="8" name="Date Placeholder 3">
            <a:extLst>
              <a:ext uri="{FF2B5EF4-FFF2-40B4-BE49-F238E27FC236}">
                <a16:creationId xmlns:a16="http://schemas.microsoft.com/office/drawing/2014/main" id="{616590CE-843C-4B02-5CF7-FC0930823069}"/>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9" name="Footer Placeholder 4">
            <a:extLst>
              <a:ext uri="{FF2B5EF4-FFF2-40B4-BE49-F238E27FC236}">
                <a16:creationId xmlns:a16="http://schemas.microsoft.com/office/drawing/2014/main" id="{D6134E49-1DB4-BA90-FEE2-C3ADB12D8C49}"/>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4057541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5626905-F815-8753-54CB-9EA18CAA5E95}"/>
              </a:ext>
            </a:extLst>
          </p:cNvPr>
          <p:cNvSpPr>
            <a:spLocks noGrp="1"/>
          </p:cNvSpPr>
          <p:nvPr>
            <p:ph type="sldNum" sz="quarter" idx="12"/>
          </p:nvPr>
        </p:nvSpPr>
        <p:spPr>
          <a:xfrm>
            <a:off x="8611516" y="6448095"/>
            <a:ext cx="2743200" cy="365125"/>
          </a:xfrm>
        </p:spPr>
        <p:txBody>
          <a:bodyPr/>
          <a:lstStyle/>
          <a:p>
            <a:fld id="{1EEF8C01-2234-6C4F-9D35-7E24354EECB1}" type="slidenum">
              <a:rPr lang="en-CH" sz="1000" smtClean="0"/>
              <a:t>9</a:t>
            </a:fld>
            <a:r>
              <a:rPr lang="en-CH" sz="1000" dirty="0"/>
              <a:t> </a:t>
            </a:r>
          </a:p>
        </p:txBody>
      </p:sp>
      <p:sp>
        <p:nvSpPr>
          <p:cNvPr id="3" name="TextBox 2">
            <a:extLst>
              <a:ext uri="{FF2B5EF4-FFF2-40B4-BE49-F238E27FC236}">
                <a16:creationId xmlns:a16="http://schemas.microsoft.com/office/drawing/2014/main" id="{BFD86F8B-B0C1-D5DA-29E1-B72152F2A54C}"/>
              </a:ext>
            </a:extLst>
          </p:cNvPr>
          <p:cNvSpPr txBox="1"/>
          <p:nvPr/>
        </p:nvSpPr>
        <p:spPr>
          <a:xfrm>
            <a:off x="247336" y="303856"/>
            <a:ext cx="8750889"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Data Scaling</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D970B15-6F05-CDFF-9E99-C73074A23192}"/>
                  </a:ext>
                </a:extLst>
              </p:cNvPr>
              <p:cNvSpPr txBox="1"/>
              <p:nvPr/>
            </p:nvSpPr>
            <p:spPr>
              <a:xfrm>
                <a:off x="524256" y="898265"/>
                <a:ext cx="11143488" cy="1323439"/>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In order to compare the energy spectrum of the two different data sets:</a:t>
                </a:r>
              </a:p>
              <a:p>
                <a:endParaRPr lang="en-CH" sz="800"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2. </a:t>
                </a:r>
                <a:r>
                  <a:rPr lang="en-CH" b="1" dirty="0">
                    <a:latin typeface="Calibri" panose="020F0502020204030204" pitchFamily="34" charset="0"/>
                    <a:cs typeface="Calibri" panose="020F0502020204030204" pitchFamily="34" charset="0"/>
                  </a:rPr>
                  <a:t>Scaling data</a:t>
                </a:r>
                <a:r>
                  <a:rPr lang="en-CH" dirty="0">
                    <a:latin typeface="Calibri" panose="020F0502020204030204" pitchFamily="34" charset="0"/>
                    <a:cs typeface="Calibri" panose="020F0502020204030204" pitchFamily="34" charset="0"/>
                  </a:rPr>
                  <a:t>: Scaled 2017, transfer data relative to the 2023, direct data with respect to the most prominent peaks of the </a:t>
                </a:r>
                <a:r>
                  <a:rPr lang="en-US" baseline="30000" dirty="0">
                    <a:latin typeface="Calibri" panose="020F0502020204030204" pitchFamily="34" charset="0"/>
                    <a:cs typeface="Calibri" panose="020F0502020204030204" pitchFamily="34" charset="0"/>
                  </a:rPr>
                  <a:t>238</a:t>
                </a:r>
                <a:r>
                  <a:rPr lang="en-US" dirty="0">
                    <a:latin typeface="Calibri" panose="020F0502020204030204" pitchFamily="34" charset="0"/>
                    <a:cs typeface="Calibri" panose="020F0502020204030204" pitchFamily="34" charset="0"/>
                  </a:rPr>
                  <a:t>U spectrum at 2p</a:t>
                </a:r>
                <a:r>
                  <a:rPr lang="de-CH" sz="1800" dirty="0">
                    <a:cs typeface="Calibri" panose="020F0502020204030204" pitchFamily="34" charset="0"/>
                  </a:rPr>
                  <a:t> </a:t>
                </a:r>
                <a14:m>
                  <m:oMath xmlns:m="http://schemas.openxmlformats.org/officeDocument/2006/math">
                    <m:r>
                      <a:rPr lang="de-CH" sz="1800" i="1">
                        <a:latin typeface="Cambria Math" panose="02040503050406030204" pitchFamily="18" charset="0"/>
                        <a:cs typeface="Calibri" panose="020F0502020204030204" pitchFamily="34" charset="0"/>
                      </a:rPr>
                      <m:t>→ </m:t>
                    </m:r>
                  </m:oMath>
                </a14:m>
                <a:r>
                  <a:rPr lang="en-US" dirty="0">
                    <a:latin typeface="Calibri" panose="020F0502020204030204" pitchFamily="34" charset="0"/>
                    <a:cs typeface="Calibri" panose="020F0502020204030204" pitchFamily="34" charset="0"/>
                  </a:rPr>
                  <a:t>1s transition: </a:t>
                </a:r>
                <a:endParaRPr lang="en-CH" dirty="0">
                  <a:latin typeface="Calibri" panose="020F0502020204030204" pitchFamily="34" charset="0"/>
                  <a:cs typeface="Calibri" panose="020F0502020204030204" pitchFamily="34" charset="0"/>
                </a:endParaRPr>
              </a:p>
              <a:p>
                <a:endParaRPr lang="en-CH" dirty="0">
                  <a:latin typeface="Calibri" panose="020F0502020204030204" pitchFamily="34" charset="0"/>
                  <a:cs typeface="Calibri" panose="020F0502020204030204" pitchFamily="34" charset="0"/>
                </a:endParaRPr>
              </a:p>
            </p:txBody>
          </p:sp>
        </mc:Choice>
        <mc:Fallback xmlns="">
          <p:sp>
            <p:nvSpPr>
              <p:cNvPr id="2" name="TextBox 1">
                <a:extLst>
                  <a:ext uri="{FF2B5EF4-FFF2-40B4-BE49-F238E27FC236}">
                    <a16:creationId xmlns:a16="http://schemas.microsoft.com/office/drawing/2014/main" id="{2D970B15-6F05-CDFF-9E99-C73074A23192}"/>
                  </a:ext>
                </a:extLst>
              </p:cNvPr>
              <p:cNvSpPr txBox="1">
                <a:spLocks noRot="1" noChangeAspect="1" noMove="1" noResize="1" noEditPoints="1" noAdjustHandles="1" noChangeArrowheads="1" noChangeShapeType="1" noTextEdit="1"/>
              </p:cNvSpPr>
              <p:nvPr/>
            </p:nvSpPr>
            <p:spPr>
              <a:xfrm>
                <a:off x="524256" y="898265"/>
                <a:ext cx="11143488" cy="1323439"/>
              </a:xfrm>
              <a:prstGeom prst="rect">
                <a:avLst/>
              </a:prstGeom>
              <a:blipFill>
                <a:blip r:embed="rId4"/>
                <a:stretch>
                  <a:fillRect l="-456" t="-1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8A635E2-99D1-140F-F6C1-F04362749873}"/>
                  </a:ext>
                </a:extLst>
              </p:cNvPr>
              <p:cNvSpPr txBox="1"/>
              <p:nvPr/>
            </p:nvSpPr>
            <p:spPr>
              <a:xfrm>
                <a:off x="773505" y="2221704"/>
                <a:ext cx="3741986" cy="576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CH" b="0" i="1" smtClean="0">
                          <a:latin typeface="Cambria Math" panose="02040503050406030204" pitchFamily="18" charset="0"/>
                        </a:rPr>
                        <m:t>𝑆𝑐𝑎𝑙𝑖𝑛𝑔</m:t>
                      </m:r>
                      <m:r>
                        <a:rPr lang="de-CH" b="0" i="1" smtClean="0">
                          <a:latin typeface="Cambria Math" panose="02040503050406030204" pitchFamily="18" charset="0"/>
                        </a:rPr>
                        <m:t> </m:t>
                      </m:r>
                      <m:r>
                        <a:rPr lang="de-CH" b="0" i="1" smtClean="0">
                          <a:latin typeface="Cambria Math" panose="02040503050406030204" pitchFamily="18" charset="0"/>
                        </a:rPr>
                        <m:t>𝐹𝑎𝑐𝑡𝑜𝑟</m:t>
                      </m:r>
                      <m:r>
                        <a:rPr lang="de-CH" b="0" i="1" smtClean="0">
                          <a:latin typeface="Cambria Math" panose="02040503050406030204" pitchFamily="18" charset="0"/>
                        </a:rPr>
                        <m:t>= </m:t>
                      </m:r>
                      <m:f>
                        <m:fPr>
                          <m:ctrlPr>
                            <a:rPr lang="de-CH" b="0" i="1" smtClean="0">
                              <a:latin typeface="Cambria Math" panose="02040503050406030204" pitchFamily="18" charset="0"/>
                            </a:rPr>
                          </m:ctrlPr>
                        </m:fPr>
                        <m:num>
                          <m:r>
                            <a:rPr lang="de-CH" b="0" i="1" smtClean="0">
                              <a:latin typeface="Cambria Math" panose="02040503050406030204" pitchFamily="18" charset="0"/>
                            </a:rPr>
                            <m:t>𝐼</m:t>
                          </m:r>
                          <m:r>
                            <a:rPr lang="de-CH" b="0" i="1" smtClean="0">
                              <a:latin typeface="Cambria Math" panose="02040503050406030204" pitchFamily="18" charset="0"/>
                            </a:rPr>
                            <m:t> 2</m:t>
                          </m:r>
                          <m:r>
                            <a:rPr lang="de-CH" b="0" i="1" smtClean="0">
                              <a:latin typeface="Cambria Math" panose="02040503050406030204" pitchFamily="18" charset="0"/>
                            </a:rPr>
                            <m:t>𝑝</m:t>
                          </m:r>
                          <m:r>
                            <a:rPr lang="de-CH" b="0" i="1" smtClean="0">
                              <a:latin typeface="Cambria Math" panose="02040503050406030204" pitchFamily="18" charset="0"/>
                            </a:rPr>
                            <m:t>→1</m:t>
                          </m:r>
                          <m:r>
                            <a:rPr lang="de-CH" b="0" i="1" smtClean="0">
                              <a:latin typeface="Cambria Math" panose="02040503050406030204" pitchFamily="18" charset="0"/>
                            </a:rPr>
                            <m:t>𝑠</m:t>
                          </m:r>
                          <m:r>
                            <a:rPr lang="de-CH" b="0" i="1" smtClean="0">
                              <a:latin typeface="Cambria Math" panose="02040503050406030204" pitchFamily="18" charset="0"/>
                            </a:rPr>
                            <m:t> (2023)</m:t>
                          </m:r>
                        </m:num>
                        <m:den>
                          <m:r>
                            <a:rPr lang="de-CH" b="0" i="1" smtClean="0">
                              <a:latin typeface="Cambria Math" panose="02040503050406030204" pitchFamily="18" charset="0"/>
                            </a:rPr>
                            <m:t>𝐼</m:t>
                          </m:r>
                          <m:r>
                            <a:rPr lang="de-CH" b="0" i="1" smtClean="0">
                              <a:latin typeface="Cambria Math" panose="02040503050406030204" pitchFamily="18" charset="0"/>
                            </a:rPr>
                            <m:t> 2</m:t>
                          </m:r>
                          <m:r>
                            <a:rPr lang="de-CH" b="0" i="1" smtClean="0">
                              <a:latin typeface="Cambria Math" panose="02040503050406030204" pitchFamily="18" charset="0"/>
                            </a:rPr>
                            <m:t>𝑝</m:t>
                          </m:r>
                          <m:r>
                            <a:rPr lang="de-CH" b="0" i="1" smtClean="0">
                              <a:latin typeface="Cambria Math" panose="02040503050406030204" pitchFamily="18" charset="0"/>
                            </a:rPr>
                            <m:t>→1</m:t>
                          </m:r>
                          <m:r>
                            <a:rPr lang="de-CH" b="0" i="1" smtClean="0">
                              <a:latin typeface="Cambria Math" panose="02040503050406030204" pitchFamily="18" charset="0"/>
                            </a:rPr>
                            <m:t>𝑠</m:t>
                          </m:r>
                          <m:r>
                            <a:rPr lang="de-CH" b="0" i="1" smtClean="0">
                              <a:latin typeface="Cambria Math" panose="02040503050406030204" pitchFamily="18" charset="0"/>
                            </a:rPr>
                            <m:t> (2017)</m:t>
                          </m:r>
                        </m:den>
                      </m:f>
                    </m:oMath>
                  </m:oMathPara>
                </a14:m>
                <a:endParaRPr lang="en-US" dirty="0"/>
              </a:p>
            </p:txBody>
          </p:sp>
        </mc:Choice>
        <mc:Fallback xmlns="">
          <p:sp>
            <p:nvSpPr>
              <p:cNvPr id="13" name="TextBox 12">
                <a:extLst>
                  <a:ext uri="{FF2B5EF4-FFF2-40B4-BE49-F238E27FC236}">
                    <a16:creationId xmlns:a16="http://schemas.microsoft.com/office/drawing/2014/main" id="{48A635E2-99D1-140F-F6C1-F04362749873}"/>
                  </a:ext>
                </a:extLst>
              </p:cNvPr>
              <p:cNvSpPr txBox="1">
                <a:spLocks noRot="1" noChangeAspect="1" noMove="1" noResize="1" noEditPoints="1" noAdjustHandles="1" noChangeArrowheads="1" noChangeShapeType="1" noTextEdit="1"/>
              </p:cNvSpPr>
              <p:nvPr/>
            </p:nvSpPr>
            <p:spPr>
              <a:xfrm>
                <a:off x="773505" y="2221704"/>
                <a:ext cx="3741986" cy="576761"/>
              </a:xfrm>
              <a:prstGeom prst="rect">
                <a:avLst/>
              </a:prstGeom>
              <a:blipFill>
                <a:blip r:embed="rId5"/>
                <a:stretch>
                  <a:fillRect l="-676" t="-6383" r="-676" b="-19149"/>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1164E48D-77E3-E2D1-E7B6-69B3AF4EDDC4}"/>
              </a:ext>
            </a:extLst>
          </p:cNvPr>
          <p:cNvPicPr>
            <a:picLocks noChangeAspect="1"/>
          </p:cNvPicPr>
          <p:nvPr/>
        </p:nvPicPr>
        <p:blipFill>
          <a:blip r:embed="rId6"/>
          <a:stretch>
            <a:fillRect/>
          </a:stretch>
        </p:blipFill>
        <p:spPr>
          <a:xfrm rot="5400000">
            <a:off x="6007822" y="934727"/>
            <a:ext cx="4534764" cy="6286581"/>
          </a:xfrm>
          <a:prstGeom prst="rect">
            <a:avLst/>
          </a:prstGeom>
        </p:spPr>
      </p:pic>
      <p:sp>
        <p:nvSpPr>
          <p:cNvPr id="15" name="TextBox 14">
            <a:extLst>
              <a:ext uri="{FF2B5EF4-FFF2-40B4-BE49-F238E27FC236}">
                <a16:creationId xmlns:a16="http://schemas.microsoft.com/office/drawing/2014/main" id="{4C50E64D-8720-564A-15ED-46E8687EEC4B}"/>
              </a:ext>
            </a:extLst>
          </p:cNvPr>
          <p:cNvSpPr txBox="1"/>
          <p:nvPr/>
        </p:nvSpPr>
        <p:spPr>
          <a:xfrm>
            <a:off x="9467775" y="2209874"/>
            <a:ext cx="1950720" cy="523220"/>
          </a:xfrm>
          <a:prstGeom prst="rect">
            <a:avLst/>
          </a:prstGeom>
          <a:noFill/>
        </p:spPr>
        <p:txBody>
          <a:bodyPr wrap="square" rtlCol="0">
            <a:spAutoFit/>
          </a:bodyPr>
          <a:lstStyle/>
          <a:p>
            <a:r>
              <a:rPr lang="en-US" sz="1400" b="1" dirty="0">
                <a:solidFill>
                  <a:schemeClr val="tx2">
                    <a:lumMod val="75000"/>
                    <a:lumOff val="25000"/>
                  </a:schemeClr>
                </a:solidFill>
                <a:latin typeface="Calibri" panose="020F0502020204030204" pitchFamily="34" charset="0"/>
                <a:cs typeface="Calibri" panose="020F0502020204030204" pitchFamily="34" charset="0"/>
              </a:rPr>
              <a:t>2017 data, transfer</a:t>
            </a:r>
          </a:p>
          <a:p>
            <a:r>
              <a:rPr lang="en-US" sz="1400" b="1" dirty="0">
                <a:solidFill>
                  <a:srgbClr val="FF0000"/>
                </a:solidFill>
                <a:latin typeface="Calibri" panose="020F0502020204030204" pitchFamily="34" charset="0"/>
                <a:cs typeface="Calibri" panose="020F0502020204030204" pitchFamily="34" charset="0"/>
              </a:rPr>
              <a:t>2023 data, direct</a:t>
            </a:r>
          </a:p>
        </p:txBody>
      </p:sp>
      <p:sp>
        <p:nvSpPr>
          <p:cNvPr id="16" name="TextBox 15">
            <a:extLst>
              <a:ext uri="{FF2B5EF4-FFF2-40B4-BE49-F238E27FC236}">
                <a16:creationId xmlns:a16="http://schemas.microsoft.com/office/drawing/2014/main" id="{A461AD5B-26E9-81DE-D8F5-C25909B57580}"/>
              </a:ext>
            </a:extLst>
          </p:cNvPr>
          <p:cNvSpPr txBox="1"/>
          <p:nvPr/>
        </p:nvSpPr>
        <p:spPr>
          <a:xfrm>
            <a:off x="589493" y="3356892"/>
            <a:ext cx="4397446" cy="707886"/>
          </a:xfrm>
          <a:prstGeom prst="rect">
            <a:avLst/>
          </a:prstGeom>
          <a:noFill/>
        </p:spPr>
        <p:txBody>
          <a:bodyPr wrap="square" rtlCol="0">
            <a:spAutoFit/>
          </a:bodyPr>
          <a:lstStyle/>
          <a:p>
            <a:pPr algn="just"/>
            <a:r>
              <a:rPr lang="en-US" sz="1600" dirty="0">
                <a:latin typeface="Calibri" panose="020F0502020204030204" pitchFamily="34" charset="0"/>
                <a:cs typeface="Calibri" panose="020F0502020204030204" pitchFamily="34" charset="0"/>
              </a:rPr>
              <a:t>2023 data, for a prompt time interval (-50 to 50 ns)</a:t>
            </a:r>
          </a:p>
          <a:p>
            <a:pPr algn="just"/>
            <a:endParaRPr lang="en-US" sz="800" dirty="0">
              <a:latin typeface="Calibri" panose="020F0502020204030204" pitchFamily="34" charset="0"/>
              <a:cs typeface="Calibri" panose="020F0502020204030204" pitchFamily="34" charset="0"/>
            </a:endParaRPr>
          </a:p>
          <a:p>
            <a:pPr algn="just"/>
            <a:r>
              <a:rPr lang="en-US" sz="1600" dirty="0">
                <a:latin typeface="Calibri" panose="020F0502020204030204" pitchFamily="34" charset="0"/>
                <a:cs typeface="Calibri" panose="020F0502020204030204" pitchFamily="34" charset="0"/>
              </a:rPr>
              <a:t>2017 data, for a late time interval (+50 to 260 ns)</a:t>
            </a:r>
          </a:p>
        </p:txBody>
      </p:sp>
      <p:sp>
        <p:nvSpPr>
          <p:cNvPr id="17" name="Rounded Rectangle 16">
            <a:extLst>
              <a:ext uri="{FF2B5EF4-FFF2-40B4-BE49-F238E27FC236}">
                <a16:creationId xmlns:a16="http://schemas.microsoft.com/office/drawing/2014/main" id="{CEB7F81F-B198-E162-BF62-14EB6BB5C159}"/>
              </a:ext>
            </a:extLst>
          </p:cNvPr>
          <p:cNvSpPr/>
          <p:nvPr/>
        </p:nvSpPr>
        <p:spPr>
          <a:xfrm>
            <a:off x="572165" y="3251953"/>
            <a:ext cx="4559748" cy="91776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3786459-21B1-3139-2A0F-2011CF8B0D78}"/>
              </a:ext>
            </a:extLst>
          </p:cNvPr>
          <p:cNvSpPr txBox="1"/>
          <p:nvPr/>
        </p:nvSpPr>
        <p:spPr>
          <a:xfrm>
            <a:off x="524256" y="4451631"/>
            <a:ext cx="5616144" cy="369332"/>
          </a:xfrm>
          <a:prstGeom prst="rect">
            <a:avLst/>
          </a:prstGeom>
          <a:noFill/>
        </p:spPr>
        <p:txBody>
          <a:bodyPr wrap="square" rtlCol="0">
            <a:spAutoFit/>
          </a:bodyPr>
          <a:lstStyle/>
          <a:p>
            <a:pPr marL="285750" indent="-285750">
              <a:buFont typeface="Wingdings" pitchFamily="2" charset="2"/>
              <a:buChar char="ü"/>
            </a:pPr>
            <a:r>
              <a:rPr lang="en-US" dirty="0">
                <a:latin typeface="Calibri" panose="020F0502020204030204" pitchFamily="34" charset="0"/>
                <a:cs typeface="Calibri" panose="020F0502020204030204" pitchFamily="34" charset="0"/>
              </a:rPr>
              <a:t>After scaling the two data sets overlap </a:t>
            </a:r>
          </a:p>
        </p:txBody>
      </p:sp>
      <p:sp>
        <p:nvSpPr>
          <p:cNvPr id="8" name="Date Placeholder 3">
            <a:extLst>
              <a:ext uri="{FF2B5EF4-FFF2-40B4-BE49-F238E27FC236}">
                <a16:creationId xmlns:a16="http://schemas.microsoft.com/office/drawing/2014/main" id="{F9B7E120-EF41-35C7-6DCF-7CB652059360}"/>
              </a:ext>
            </a:extLst>
          </p:cNvPr>
          <p:cNvSpPr txBox="1">
            <a:spLocks/>
          </p:cNvSpPr>
          <p:nvPr/>
        </p:nvSpPr>
        <p:spPr>
          <a:xfrm>
            <a:off x="247337" y="6448094"/>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t>22/01/2025</a:t>
            </a:r>
            <a:endParaRPr lang="en-CH" sz="1000" dirty="0"/>
          </a:p>
        </p:txBody>
      </p:sp>
      <p:sp>
        <p:nvSpPr>
          <p:cNvPr id="9" name="Footer Placeholder 4">
            <a:extLst>
              <a:ext uri="{FF2B5EF4-FFF2-40B4-BE49-F238E27FC236}">
                <a16:creationId xmlns:a16="http://schemas.microsoft.com/office/drawing/2014/main" id="{FB463EE5-0EC2-B154-4AF7-3278680B55F9}"/>
              </a:ext>
            </a:extLst>
          </p:cNvPr>
          <p:cNvSpPr>
            <a:spLocks noGrp="1"/>
          </p:cNvSpPr>
          <p:nvPr>
            <p:ph type="ftr" sz="quarter" idx="11"/>
          </p:nvPr>
        </p:nvSpPr>
        <p:spPr>
          <a:xfrm>
            <a:off x="3932313" y="6448095"/>
            <a:ext cx="4114800" cy="365125"/>
          </a:xfrm>
        </p:spPr>
        <p:txBody>
          <a:bodyPr/>
          <a:lstStyle/>
          <a:p>
            <a:r>
              <a:rPr lang="en-GB" sz="1000" dirty="0"/>
              <a:t>CHIPP Winter School of Particle Physics 2025</a:t>
            </a:r>
            <a:endParaRPr lang="en-CH" sz="1000" dirty="0"/>
          </a:p>
        </p:txBody>
      </p:sp>
    </p:spTree>
    <p:extLst>
      <p:ext uri="{BB962C8B-B14F-4D97-AF65-F5344CB8AC3E}">
        <p14:creationId xmlns:p14="http://schemas.microsoft.com/office/powerpoint/2010/main" val="987012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Madison</Template>
  <TotalTime>7880</TotalTime>
  <Words>2262</Words>
  <Application>Microsoft Macintosh PowerPoint</Application>
  <PresentationFormat>Widescreen</PresentationFormat>
  <Paragraphs>460</Paragraphs>
  <Slides>31</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Aptos</vt:lpstr>
      <vt:lpstr>Aptos Display</vt:lpstr>
      <vt:lpstr>Arial</vt:lpstr>
      <vt:lpstr>Calibri</vt:lpstr>
      <vt:lpstr>Calibri Light</vt:lpstr>
      <vt:lpstr>Cambria Math</vt:lpstr>
      <vt:lpstr>Helvetica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Doinaki  Anastasia</dc:creator>
  <cp:lastModifiedBy>Anastasia Doinaki</cp:lastModifiedBy>
  <cp:revision>280</cp:revision>
  <dcterms:created xsi:type="dcterms:W3CDTF">2024-03-05T20:03:22Z</dcterms:created>
  <dcterms:modified xsi:type="dcterms:W3CDTF">2025-01-22T16:59:58Z</dcterms:modified>
</cp:coreProperties>
</file>